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4791" r:id="rId3"/>
    <p:sldId id="4788" r:id="rId4"/>
    <p:sldId id="5872" r:id="rId5"/>
    <p:sldId id="5873" r:id="rId6"/>
    <p:sldId id="5869" r:id="rId7"/>
    <p:sldId id="5798" r:id="rId8"/>
    <p:sldId id="5799" r:id="rId9"/>
    <p:sldId id="5802" r:id="rId10"/>
    <p:sldId id="5800" r:id="rId11"/>
    <p:sldId id="5874" r:id="rId12"/>
    <p:sldId id="257" r:id="rId13"/>
    <p:sldId id="5870" r:id="rId14"/>
    <p:sldId id="5860" r:id="rId15"/>
    <p:sldId id="5843" r:id="rId16"/>
    <p:sldId id="5868" r:id="rId17"/>
    <p:sldId id="5854" r:id="rId18"/>
    <p:sldId id="5769" r:id="rId19"/>
    <p:sldId id="4770" r:id="rId20"/>
    <p:sldId id="5821" r:id="rId21"/>
    <p:sldId id="5759" r:id="rId22"/>
    <p:sldId id="5812" r:id="rId23"/>
    <p:sldId id="58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32" autoAdjust="0"/>
  </p:normalViewPr>
  <p:slideViewPr>
    <p:cSldViewPr snapToGrid="0">
      <p:cViewPr varScale="1">
        <p:scale>
          <a:sx n="121" d="100"/>
          <a:sy n="121" d="100"/>
        </p:scale>
        <p:origin x="126" y="19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EICUG/ePIC Collaboration Meeting Statistics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04E-1D4E-B55B-6025450D230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04E-1D4E-B55B-6025450D230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04E-1D4E-B55B-6025450D230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04E-1D4E-B55B-6025450D230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04E-1D4E-B55B-6025450D230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Sheet2!$A$4:$A$8</c:f>
              <c:strCache>
                <c:ptCount val="5"/>
                <c:pt idx="0">
                  <c:v>ePIC Only</c:v>
                </c:pt>
                <c:pt idx="1">
                  <c:v>EICUG Only</c:v>
                </c:pt>
                <c:pt idx="2">
                  <c:v>ePIC+EICUG</c:v>
                </c:pt>
                <c:pt idx="3">
                  <c:v>Online</c:v>
                </c:pt>
                <c:pt idx="4">
                  <c:v>EC Only</c:v>
                </c:pt>
              </c:strCache>
            </c:strRef>
          </c:cat>
          <c:val>
            <c:numRef>
              <c:f>Sheet2!$B$4:$B$8</c:f>
              <c:numCache>
                <c:formatCode>General</c:formatCode>
                <c:ptCount val="5"/>
                <c:pt idx="0">
                  <c:v>19</c:v>
                </c:pt>
                <c:pt idx="1">
                  <c:v>1</c:v>
                </c:pt>
                <c:pt idx="2">
                  <c:v>96</c:v>
                </c:pt>
                <c:pt idx="3">
                  <c:v>39</c:v>
                </c:pt>
                <c:pt idx="4">
                  <c:v>3</c:v>
                </c:pt>
              </c:numCache>
            </c:numRef>
          </c:val>
          <c:extLst>
            <c:ext xmlns:c16="http://schemas.microsoft.com/office/drawing/2014/chart" uri="{C3380CC4-5D6E-409C-BE32-E72D297353CC}">
              <c16:uniqueId val="{0000000A-104E-1D4E-B55B-6025450D230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EICUG/ePIC</a:t>
            </a:r>
            <a:r>
              <a:rPr lang="en-US" baseline="0"/>
              <a:t> Meeting Statistics</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43A-3F40-B790-CD2F23AE49A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43A-3F40-B790-CD2F23AE49A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43A-3F40-B790-CD2F23AE49A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Sheet2!$A$13:$A$15</c:f>
              <c:strCache>
                <c:ptCount val="3"/>
                <c:pt idx="0">
                  <c:v>In-person</c:v>
                </c:pt>
                <c:pt idx="1">
                  <c:v>Online</c:v>
                </c:pt>
                <c:pt idx="2">
                  <c:v>Unknown</c:v>
                </c:pt>
              </c:strCache>
            </c:strRef>
          </c:cat>
          <c:val>
            <c:numRef>
              <c:f>Sheet2!$B$13:$B$15</c:f>
              <c:numCache>
                <c:formatCode>General</c:formatCode>
                <c:ptCount val="3"/>
                <c:pt idx="0">
                  <c:v>118</c:v>
                </c:pt>
                <c:pt idx="1">
                  <c:v>39</c:v>
                </c:pt>
                <c:pt idx="2">
                  <c:v>43</c:v>
                </c:pt>
              </c:numCache>
            </c:numRef>
          </c:val>
          <c:extLst>
            <c:ext xmlns:c16="http://schemas.microsoft.com/office/drawing/2014/chart" uri="{C3380CC4-5D6E-409C-BE32-E72D297353CC}">
              <c16:uniqueId val="{00000006-A43A-3F40-B790-CD2F23AE49A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Early</a:t>
            </a:r>
            <a:r>
              <a:rPr lang="en-US" baseline="0"/>
              <a:t> Career Participation</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9F6-D24F-976A-5B46C914948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9F6-D24F-976A-5B46C914948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9F6-D24F-976A-5B46C914948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Sheet2!$A$18:$A$20</c:f>
              <c:strCache>
                <c:ptCount val="3"/>
                <c:pt idx="0">
                  <c:v>Postdoc </c:v>
                </c:pt>
                <c:pt idx="1">
                  <c:v>Student</c:v>
                </c:pt>
                <c:pt idx="2">
                  <c:v>Everyone Else</c:v>
                </c:pt>
              </c:strCache>
            </c:strRef>
          </c:cat>
          <c:val>
            <c:numRef>
              <c:f>Sheet2!$B$18:$B$20</c:f>
              <c:numCache>
                <c:formatCode>General</c:formatCode>
                <c:ptCount val="3"/>
                <c:pt idx="0">
                  <c:v>29</c:v>
                </c:pt>
                <c:pt idx="1">
                  <c:v>19</c:v>
                </c:pt>
                <c:pt idx="2">
                  <c:v>109</c:v>
                </c:pt>
              </c:numCache>
            </c:numRef>
          </c:val>
          <c:extLst>
            <c:ext xmlns:c16="http://schemas.microsoft.com/office/drawing/2014/chart" uri="{C3380CC4-5D6E-409C-BE32-E72D297353CC}">
              <c16:uniqueId val="{00000006-B9F6-D24F-976A-5B46C91494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Early Career Participation</a:t>
            </a:r>
            <a:r>
              <a:rPr lang="en-US" baseline="0"/>
              <a:t> (Online Only)</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AB4-614C-AE2E-15A69A56A51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AB4-614C-AE2E-15A69A56A51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AB4-614C-AE2E-15A69A56A51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Sheet2!$A$22:$A$24</c:f>
              <c:strCache>
                <c:ptCount val="3"/>
                <c:pt idx="0">
                  <c:v>Postdoc </c:v>
                </c:pt>
                <c:pt idx="1">
                  <c:v>Student</c:v>
                </c:pt>
                <c:pt idx="2">
                  <c:v>Everyone else</c:v>
                </c:pt>
              </c:strCache>
            </c:strRef>
          </c:cat>
          <c:val>
            <c:numRef>
              <c:f>Sheet2!$B$22:$B$24</c:f>
              <c:numCache>
                <c:formatCode>General</c:formatCode>
                <c:ptCount val="3"/>
                <c:pt idx="0">
                  <c:v>7</c:v>
                </c:pt>
                <c:pt idx="1">
                  <c:v>3</c:v>
                </c:pt>
                <c:pt idx="2">
                  <c:v>29</c:v>
                </c:pt>
              </c:numCache>
            </c:numRef>
          </c:val>
          <c:extLst>
            <c:ext xmlns:c16="http://schemas.microsoft.com/office/drawing/2014/chart" uri="{C3380CC4-5D6E-409C-BE32-E72D297353CC}">
              <c16:uniqueId val="{00000006-FAB4-614C-AE2E-15A69A56A51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565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7/12/2024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7/12/2024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7/12/2024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7/12/2024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forms.gle/QDzQLPSi9JXkuwLZ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epic-eic.org/" TargetMode="External"/><Relationship Id="rId7" Type="http://schemas.openxmlformats.org/officeDocument/2006/relationships/hyperlink" Target="mailto:%20thomas.ullrich@bnl.gov"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mailto:potekhin@bnl.gov"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forms.gle/rxEXdNiogx6pSYnT8" TargetMode="External"/><Relationship Id="rId2" Type="http://schemas.openxmlformats.org/officeDocument/2006/relationships/hyperlink" Target="https://www.dropbox.com/scl/fi/qutgj4fdfdwyikutlprrk/Final-EICUG-FY25-Approps-Letter-5-16-24.pdf?rlkey=b8d4ixytxsiv3klo0x0rmb9i8&amp;dl=0" TargetMode="Externa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10.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mailto:jks323@lehigh.edu" TargetMode="External"/><Relationship Id="rId2" Type="http://schemas.openxmlformats.org/officeDocument/2006/relationships/hyperlink" Target="https://docs.google.com/forms/d/e/1FAIpQLSegGw3SplYC20I7SfBoS6MB_HehVd61T6M2KAQYvCNKp-Vebw/viewform?usp=header_link" TargetMode="External"/><Relationship Id="rId1" Type="http://schemas.openxmlformats.org/officeDocument/2006/relationships/slideLayout" Target="../slideLayouts/slideLayout2.xml"/><Relationship Id="rId5" Type="http://schemas.openxmlformats.org/officeDocument/2006/relationships/hyperlink" Target="mailto:rosijreed@lehigh.edu" TargetMode="External"/><Relationship Id="rId4" Type="http://schemas.openxmlformats.org/officeDocument/2006/relationships/hyperlink" Target="https://docs.google.com/forms/d/e/1FAIpQLSe_wocidN3coiRjtwp2Cce2SFi8yeWUnXkPj9uV-X1qX3NSbQ/viewform?usp=header_lin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July 12,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normAutofit/>
          </a:bodyPr>
          <a:lstStyle/>
          <a:p>
            <a:r>
              <a:rPr lang="en-US" b="1" dirty="0">
                <a:solidFill>
                  <a:schemeClr val="accent1"/>
                </a:solidFill>
              </a:rPr>
              <a:t>EICUG/</a:t>
            </a:r>
            <a:r>
              <a:rPr lang="en-US" b="1" dirty="0" err="1">
                <a:solidFill>
                  <a:schemeClr val="accent1"/>
                </a:solidFill>
              </a:rPr>
              <a:t>ePIC</a:t>
            </a:r>
            <a:r>
              <a:rPr lang="en-US" b="1" dirty="0">
                <a:solidFill>
                  <a:schemeClr val="accent1"/>
                </a:solidFill>
              </a:rPr>
              <a:t> Collaboration Meeting Statistics</a:t>
            </a:r>
          </a:p>
        </p:txBody>
      </p:sp>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C43F1957-BDDF-42B1-887B-A54DF63A471E}"/>
              </a:ext>
            </a:extLst>
          </p:cNvPr>
          <p:cNvSpPr>
            <a:spLocks noGrp="1"/>
          </p:cNvSpPr>
          <p:nvPr>
            <p:ph type="sldNum" sz="quarter" idx="12"/>
          </p:nvPr>
        </p:nvSpPr>
        <p:spPr/>
        <p:txBody>
          <a:bodyPr/>
          <a:lstStyle/>
          <a:p>
            <a:fld id="{588949A8-7CCD-4D90-AA9A-1451BFC6FB3A}" type="slidenum">
              <a:rPr lang="en-US" smtClean="0"/>
              <a:t>10</a:t>
            </a:fld>
            <a:endParaRPr lang="en-US"/>
          </a:p>
        </p:txBody>
      </p:sp>
      <p:graphicFrame>
        <p:nvGraphicFramePr>
          <p:cNvPr id="10" name="Chart 9">
            <a:extLst>
              <a:ext uri="{FF2B5EF4-FFF2-40B4-BE49-F238E27FC236}">
                <a16:creationId xmlns:a16="http://schemas.microsoft.com/office/drawing/2014/main" id="{9C6F9332-C3BC-6D55-D5D7-B04F7DF29107}"/>
              </a:ext>
            </a:extLst>
          </p:cNvPr>
          <p:cNvGraphicFramePr>
            <a:graphicFrameLocks/>
          </p:cNvGraphicFramePr>
          <p:nvPr/>
        </p:nvGraphicFramePr>
        <p:xfrm>
          <a:off x="6432330" y="1111470"/>
          <a:ext cx="5202621" cy="35446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69831B1D-398B-5494-ADFB-A0F2EAD86660}"/>
              </a:ext>
            </a:extLst>
          </p:cNvPr>
          <p:cNvGraphicFramePr>
            <a:graphicFrameLocks/>
          </p:cNvGraphicFramePr>
          <p:nvPr/>
        </p:nvGraphicFramePr>
        <p:xfrm>
          <a:off x="475593" y="1111470"/>
          <a:ext cx="5717628" cy="354461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8A19A12-7BF2-3475-DCF3-D5B337EDB4B6}"/>
              </a:ext>
            </a:extLst>
          </p:cNvPr>
          <p:cNvSpPr txBox="1"/>
          <p:nvPr/>
        </p:nvSpPr>
        <p:spPr>
          <a:xfrm>
            <a:off x="475593" y="4897821"/>
            <a:ext cx="11159358" cy="369332"/>
          </a:xfrm>
          <a:prstGeom prst="rect">
            <a:avLst/>
          </a:prstGeom>
          <a:noFill/>
        </p:spPr>
        <p:txBody>
          <a:bodyPr wrap="square" rtlCol="0">
            <a:spAutoFit/>
          </a:bodyPr>
          <a:lstStyle/>
          <a:p>
            <a:r>
              <a:rPr lang="en-US" dirty="0"/>
              <a:t>Only 3 people are attending just the EICUG/Early Career day and not the </a:t>
            </a:r>
            <a:r>
              <a:rPr lang="en-US" dirty="0" err="1"/>
              <a:t>ePIC</a:t>
            </a:r>
            <a:r>
              <a:rPr lang="en-US" dirty="0"/>
              <a:t> Meeting</a:t>
            </a:r>
          </a:p>
        </p:txBody>
      </p:sp>
    </p:spTree>
    <p:extLst>
      <p:ext uri="{BB962C8B-B14F-4D97-AF65-F5344CB8AC3E}">
        <p14:creationId xmlns:p14="http://schemas.microsoft.com/office/powerpoint/2010/main" val="239369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FAE6-47C2-B829-C990-58A07C767B0F}"/>
              </a:ext>
            </a:extLst>
          </p:cNvPr>
          <p:cNvSpPr>
            <a:spLocks noGrp="1"/>
          </p:cNvSpPr>
          <p:nvPr>
            <p:ph type="title"/>
          </p:nvPr>
        </p:nvSpPr>
        <p:spPr/>
        <p:txBody>
          <a:bodyPr/>
          <a:lstStyle/>
          <a:p>
            <a:r>
              <a:rPr lang="en-US" b="1" dirty="0">
                <a:solidFill>
                  <a:schemeClr val="accent1"/>
                </a:solidFill>
              </a:rPr>
              <a:t>Very Important Joint Session Wed. July 27th</a:t>
            </a:r>
          </a:p>
        </p:txBody>
      </p:sp>
      <p:sp>
        <p:nvSpPr>
          <p:cNvPr id="4" name="Date Placeholder 3">
            <a:extLst>
              <a:ext uri="{FF2B5EF4-FFF2-40B4-BE49-F238E27FC236}">
                <a16:creationId xmlns:a16="http://schemas.microsoft.com/office/drawing/2014/main" id="{8D532980-97A2-6247-AB1A-E6EF18E2FBD2}"/>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9E84D286-53A0-211C-4EA4-82D9F800AA1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682DD24-BDD9-5344-255D-313FCBBC7562}"/>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8" name="Picture 7" descr="A screenshot of a computer&#10;&#10;Description automatically generated">
            <a:extLst>
              <a:ext uri="{FF2B5EF4-FFF2-40B4-BE49-F238E27FC236}">
                <a16:creationId xmlns:a16="http://schemas.microsoft.com/office/drawing/2014/main" id="{551A50D2-7C98-7C26-5E24-35BEB1A1AEE2}"/>
              </a:ext>
            </a:extLst>
          </p:cNvPr>
          <p:cNvPicPr>
            <a:picLocks noChangeAspect="1"/>
          </p:cNvPicPr>
          <p:nvPr/>
        </p:nvPicPr>
        <p:blipFill>
          <a:blip r:embed="rId2"/>
          <a:stretch>
            <a:fillRect/>
          </a:stretch>
        </p:blipFill>
        <p:spPr>
          <a:xfrm>
            <a:off x="284021" y="1771107"/>
            <a:ext cx="6811326" cy="4182059"/>
          </a:xfrm>
          <a:prstGeom prst="rect">
            <a:avLst/>
          </a:prstGeom>
        </p:spPr>
      </p:pic>
      <p:grpSp>
        <p:nvGrpSpPr>
          <p:cNvPr id="12" name="Group 11">
            <a:extLst>
              <a:ext uri="{FF2B5EF4-FFF2-40B4-BE49-F238E27FC236}">
                <a16:creationId xmlns:a16="http://schemas.microsoft.com/office/drawing/2014/main" id="{7472A7B8-1173-12C2-8872-F7B05EF7FBA3}"/>
              </a:ext>
            </a:extLst>
          </p:cNvPr>
          <p:cNvGrpSpPr/>
          <p:nvPr/>
        </p:nvGrpSpPr>
        <p:grpSpPr>
          <a:xfrm>
            <a:off x="352928" y="1933074"/>
            <a:ext cx="11555051" cy="1754326"/>
            <a:chOff x="352928" y="1933074"/>
            <a:chExt cx="11555051" cy="1754326"/>
          </a:xfrm>
        </p:grpSpPr>
        <p:sp>
          <p:nvSpPr>
            <p:cNvPr id="9" name="Oval 8">
              <a:extLst>
                <a:ext uri="{FF2B5EF4-FFF2-40B4-BE49-F238E27FC236}">
                  <a16:creationId xmlns:a16="http://schemas.microsoft.com/office/drawing/2014/main" id="{37BED890-8D49-8998-900C-33D5827B36DF}"/>
                </a:ext>
              </a:extLst>
            </p:cNvPr>
            <p:cNvSpPr/>
            <p:nvPr/>
          </p:nvSpPr>
          <p:spPr>
            <a:xfrm>
              <a:off x="352928" y="2093872"/>
              <a:ext cx="7106652" cy="9701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1FFBFF-A115-2F37-A588-0B0B97C5D0A0}"/>
                </a:ext>
              </a:extLst>
            </p:cNvPr>
            <p:cNvSpPr txBox="1"/>
            <p:nvPr/>
          </p:nvSpPr>
          <p:spPr>
            <a:xfrm>
              <a:off x="7531768" y="1933074"/>
              <a:ext cx="4376211" cy="1754326"/>
            </a:xfrm>
            <a:prstGeom prst="rect">
              <a:avLst/>
            </a:prstGeom>
            <a:noFill/>
          </p:spPr>
          <p:txBody>
            <a:bodyPr wrap="square" rtlCol="0">
              <a:spAutoFit/>
            </a:bodyPr>
            <a:lstStyle/>
            <a:p>
              <a:r>
                <a:rPr lang="en-US" dirty="0"/>
                <a:t>The beginnings of a discussion on what the early EIC physics program might look like – important machine constraints!</a:t>
              </a:r>
            </a:p>
            <a:p>
              <a:endParaRPr lang="en-US" dirty="0"/>
            </a:p>
            <a:p>
              <a:r>
                <a:rPr lang="en-US" dirty="0"/>
                <a:t>This is YOUR opportunity to be part of the discussion!</a:t>
              </a:r>
            </a:p>
          </p:txBody>
        </p:sp>
      </p:grpSp>
      <p:grpSp>
        <p:nvGrpSpPr>
          <p:cNvPr id="3" name="Group 2">
            <a:extLst>
              <a:ext uri="{FF2B5EF4-FFF2-40B4-BE49-F238E27FC236}">
                <a16:creationId xmlns:a16="http://schemas.microsoft.com/office/drawing/2014/main" id="{D85927F6-9B58-99ED-9DBB-85FC021111BD}"/>
              </a:ext>
            </a:extLst>
          </p:cNvPr>
          <p:cNvGrpSpPr/>
          <p:nvPr/>
        </p:nvGrpSpPr>
        <p:grpSpPr>
          <a:xfrm>
            <a:off x="1673168" y="1690688"/>
            <a:ext cx="10234811" cy="4572638"/>
            <a:chOff x="1673168" y="1690688"/>
            <a:chExt cx="10234811" cy="4572638"/>
          </a:xfrm>
        </p:grpSpPr>
        <p:pic>
          <p:nvPicPr>
            <p:cNvPr id="14" name="Picture 13" descr="A screenshot of a computer&#10;&#10;Description automatically generated">
              <a:extLst>
                <a:ext uri="{FF2B5EF4-FFF2-40B4-BE49-F238E27FC236}">
                  <a16:creationId xmlns:a16="http://schemas.microsoft.com/office/drawing/2014/main" id="{AF3D1EDE-9796-9657-7E76-92B18049D705}"/>
                </a:ext>
              </a:extLst>
            </p:cNvPr>
            <p:cNvPicPr>
              <a:picLocks noChangeAspect="1"/>
            </p:cNvPicPr>
            <p:nvPr/>
          </p:nvPicPr>
          <p:blipFill>
            <a:blip r:embed="rId3"/>
            <a:stretch>
              <a:fillRect/>
            </a:stretch>
          </p:blipFill>
          <p:spPr>
            <a:xfrm>
              <a:off x="1673168" y="1690688"/>
              <a:ext cx="6792273" cy="4572638"/>
            </a:xfrm>
            <a:prstGeom prst="rect">
              <a:avLst/>
            </a:prstGeom>
          </p:spPr>
        </p:pic>
        <p:sp>
          <p:nvSpPr>
            <p:cNvPr id="15" name="TextBox 14">
              <a:extLst>
                <a:ext uri="{FF2B5EF4-FFF2-40B4-BE49-F238E27FC236}">
                  <a16:creationId xmlns:a16="http://schemas.microsoft.com/office/drawing/2014/main" id="{C860C108-C832-B1C0-13A6-27956323D486}"/>
                </a:ext>
              </a:extLst>
            </p:cNvPr>
            <p:cNvSpPr txBox="1"/>
            <p:nvPr/>
          </p:nvSpPr>
          <p:spPr>
            <a:xfrm>
              <a:off x="8670731" y="4158582"/>
              <a:ext cx="3237248" cy="923330"/>
            </a:xfrm>
            <a:prstGeom prst="rect">
              <a:avLst/>
            </a:prstGeom>
            <a:noFill/>
          </p:spPr>
          <p:txBody>
            <a:bodyPr wrap="square" rtlCol="0">
              <a:spAutoFit/>
            </a:bodyPr>
            <a:lstStyle/>
            <a:p>
              <a:r>
                <a:rPr lang="en-US" dirty="0"/>
                <a:t>An equally important conversation on growing the EIC community!</a:t>
              </a:r>
            </a:p>
          </p:txBody>
        </p:sp>
        <p:sp>
          <p:nvSpPr>
            <p:cNvPr id="16" name="Oval 15">
              <a:extLst>
                <a:ext uri="{FF2B5EF4-FFF2-40B4-BE49-F238E27FC236}">
                  <a16:creationId xmlns:a16="http://schemas.microsoft.com/office/drawing/2014/main" id="{EFEA4ED6-987B-2336-B8DD-665AAB14B186}"/>
                </a:ext>
              </a:extLst>
            </p:cNvPr>
            <p:cNvSpPr/>
            <p:nvPr/>
          </p:nvSpPr>
          <p:spPr>
            <a:xfrm>
              <a:off x="2014401" y="3799918"/>
              <a:ext cx="6525126" cy="86376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57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DE0A-3A61-7CA6-AADF-DBB5CEF38F03}"/>
              </a:ext>
            </a:extLst>
          </p:cNvPr>
          <p:cNvSpPr>
            <a:spLocks noGrp="1"/>
          </p:cNvSpPr>
          <p:nvPr>
            <p:ph type="title"/>
          </p:nvPr>
        </p:nvSpPr>
        <p:spPr/>
        <p:txBody>
          <a:bodyPr/>
          <a:lstStyle/>
          <a:p>
            <a:r>
              <a:rPr lang="en-US" b="1" dirty="0">
                <a:solidFill>
                  <a:schemeClr val="accent1"/>
                </a:solidFill>
              </a:rPr>
              <a:t>Joint </a:t>
            </a:r>
            <a:r>
              <a:rPr lang="en-US" b="1" dirty="0" err="1">
                <a:solidFill>
                  <a:schemeClr val="accent1"/>
                </a:solidFill>
              </a:rPr>
              <a:t>ePIC</a:t>
            </a:r>
            <a:r>
              <a:rPr lang="en-US" b="1" dirty="0">
                <a:solidFill>
                  <a:schemeClr val="accent1"/>
                </a:solidFill>
              </a:rPr>
              <a:t> and EICUG DEI Session</a:t>
            </a:r>
          </a:p>
        </p:txBody>
      </p:sp>
      <p:sp>
        <p:nvSpPr>
          <p:cNvPr id="3" name="Content Placeholder 2">
            <a:extLst>
              <a:ext uri="{FF2B5EF4-FFF2-40B4-BE49-F238E27FC236}">
                <a16:creationId xmlns:a16="http://schemas.microsoft.com/office/drawing/2014/main" id="{95371375-8EE1-3B6D-8075-0F028671466F}"/>
              </a:ext>
            </a:extLst>
          </p:cNvPr>
          <p:cNvSpPr>
            <a:spLocks noGrp="1"/>
          </p:cNvSpPr>
          <p:nvPr>
            <p:ph idx="1"/>
          </p:nvPr>
        </p:nvSpPr>
        <p:spPr>
          <a:xfrm>
            <a:off x="838200" y="1690688"/>
            <a:ext cx="10515600" cy="4486275"/>
          </a:xfrm>
        </p:spPr>
        <p:txBody>
          <a:bodyPr>
            <a:normAutofit fontScale="85000" lnSpcReduction="20000"/>
          </a:bodyPr>
          <a:lstStyle/>
          <a:p>
            <a:pPr marL="0" indent="0">
              <a:buNone/>
            </a:pPr>
            <a:r>
              <a:rPr lang="en-US" dirty="0"/>
              <a:t>The </a:t>
            </a:r>
            <a:r>
              <a:rPr lang="en-US" dirty="0" err="1"/>
              <a:t>ePIC</a:t>
            </a:r>
            <a:r>
              <a:rPr lang="en-US" dirty="0"/>
              <a:t> and EICUG DEI committees are hosting a joint workshop from 4:00pm to 5:30pm on Wednesday, July 24</a:t>
            </a:r>
            <a:r>
              <a:rPr lang="en-US" baseline="30000" dirty="0"/>
              <a:t>th</a:t>
            </a:r>
            <a:r>
              <a:rPr lang="en-US" dirty="0"/>
              <a:t> as part of the joint </a:t>
            </a:r>
            <a:r>
              <a:rPr lang="en-US" dirty="0" err="1"/>
              <a:t>ePIC</a:t>
            </a:r>
            <a:r>
              <a:rPr lang="en-US" dirty="0"/>
              <a:t> and EICUG meeting. The agenda will consist of the two components:</a:t>
            </a:r>
          </a:p>
          <a:p>
            <a:pPr marL="0" indent="0">
              <a:buNone/>
            </a:pPr>
            <a:endParaRPr lang="en-US" dirty="0"/>
          </a:p>
          <a:p>
            <a:pPr marL="0">
              <a:spcBef>
                <a:spcPts val="0"/>
              </a:spcBef>
              <a:buFont typeface="+mj-lt"/>
              <a:buAutoNum type="arabicPeriod"/>
            </a:pPr>
            <a:r>
              <a:rPr lang="en-US" dirty="0">
                <a:effectLst/>
              </a:rPr>
              <a:t>Two presentations + discussion:</a:t>
            </a:r>
          </a:p>
          <a:p>
            <a:pPr marL="742950" lvl="1" indent="-285750">
              <a:spcBef>
                <a:spcPts val="0"/>
              </a:spcBef>
              <a:buFont typeface="+mj-lt"/>
              <a:buAutoNum type="alphaLcPeriod"/>
            </a:pPr>
            <a:r>
              <a:rPr lang="en-US" dirty="0">
                <a:effectLst/>
              </a:rPr>
              <a:t>Former Dean of the College of Arts and Sciences and current STEM professor at Lehigh University, Anne Meltzer. She will lead a discussion on DEI issues faced in STEM, </a:t>
            </a:r>
          </a:p>
          <a:p>
            <a:pPr marL="742950" lvl="1" indent="-285750">
              <a:spcBef>
                <a:spcPts val="0"/>
              </a:spcBef>
              <a:buFont typeface="+mj-lt"/>
              <a:buAutoNum type="alphaLcPeriod"/>
            </a:pPr>
            <a:r>
              <a:rPr lang="en-US" dirty="0">
                <a:solidFill>
                  <a:srgbClr val="000000"/>
                </a:solidFill>
                <a:effectLst/>
                <a:latin typeface="Calibri" panose="020F0502020204030204" pitchFamily="34" charset="0"/>
              </a:rPr>
              <a:t>Deputy Vice President for Equity and Community and Associate Provost for Academic Diversity, Henry </a:t>
            </a:r>
            <a:r>
              <a:rPr lang="en-US" dirty="0" err="1">
                <a:solidFill>
                  <a:srgbClr val="000000"/>
                </a:solidFill>
                <a:effectLst/>
                <a:latin typeface="Calibri" panose="020F0502020204030204" pitchFamily="34" charset="0"/>
              </a:rPr>
              <a:t>Odi</a:t>
            </a:r>
            <a:r>
              <a:rPr lang="en-US" dirty="0">
                <a:solidFill>
                  <a:srgbClr val="000000"/>
                </a:solidFill>
                <a:effectLst/>
                <a:latin typeface="Calibri" panose="020F0502020204030204" pitchFamily="34" charset="0"/>
              </a:rPr>
              <a:t>. He will lead a discussion on DEI initiative employed in academia, and discuss how they have been used to improve the diversity of the university.</a:t>
            </a:r>
            <a:endParaRPr lang="en-US" dirty="0">
              <a:effectLst/>
            </a:endParaRPr>
          </a:p>
          <a:p>
            <a:pPr marL="0">
              <a:spcBef>
                <a:spcPts val="0"/>
              </a:spcBef>
              <a:buFont typeface="+mj-lt"/>
              <a:buAutoNum type="arabicPeriod"/>
            </a:pPr>
            <a:r>
              <a:rPr lang="en-US" dirty="0">
                <a:solidFill>
                  <a:srgbClr val="000000"/>
                </a:solidFill>
                <a:effectLst/>
                <a:latin typeface="Calibri" panose="020F0502020204030204" pitchFamily="34" charset="0"/>
              </a:rPr>
              <a:t>A discussion on challenges faced by international collaborators involved in EIC.</a:t>
            </a:r>
          </a:p>
          <a:p>
            <a:pPr marL="0">
              <a:spcBef>
                <a:spcPts val="0"/>
              </a:spcBef>
              <a:buFont typeface="+mj-lt"/>
              <a:buAutoNum type="arabicPeriod"/>
            </a:pPr>
            <a:endParaRPr lang="en-US" dirty="0">
              <a:solidFill>
                <a:srgbClr val="000000"/>
              </a:solidFill>
              <a:latin typeface="Calibri" panose="020F0502020204030204" pitchFamily="34" charset="0"/>
            </a:endParaRPr>
          </a:p>
          <a:p>
            <a:pPr marL="0" indent="0">
              <a:spcBef>
                <a:spcPts val="0"/>
              </a:spcBef>
              <a:buNone/>
            </a:pPr>
            <a:r>
              <a:rPr lang="en-US" dirty="0">
                <a:solidFill>
                  <a:srgbClr val="000000"/>
                </a:solidFill>
                <a:effectLst/>
                <a:latin typeface="Calibri" panose="020F0502020204030204" pitchFamily="34" charset="0"/>
              </a:rPr>
              <a:t>Please complet</a:t>
            </a:r>
            <a:r>
              <a:rPr lang="en-US" dirty="0">
                <a:solidFill>
                  <a:srgbClr val="000000"/>
                </a:solidFill>
                <a:latin typeface="Calibri" panose="020F0502020204030204" pitchFamily="34" charset="0"/>
              </a:rPr>
              <a:t>e the anonymous form to help facilitate the discussion:</a:t>
            </a:r>
          </a:p>
          <a:p>
            <a:pPr marL="0" indent="0">
              <a:spcBef>
                <a:spcPts val="0"/>
              </a:spcBef>
              <a:buNone/>
            </a:pPr>
            <a:r>
              <a:rPr lang="en-US" dirty="0">
                <a:effectLst/>
                <a:hlinkClick r:id="rId2"/>
              </a:rPr>
              <a:t>https://</a:t>
            </a:r>
            <a:r>
              <a:rPr lang="en-US" dirty="0" err="1">
                <a:effectLst/>
                <a:hlinkClick r:id="rId2"/>
              </a:rPr>
              <a:t>forms.gle</a:t>
            </a:r>
            <a:r>
              <a:rPr lang="en-US" dirty="0">
                <a:effectLst/>
                <a:hlinkClick r:id="rId2"/>
              </a:rPr>
              <a:t>/QDzQLPSi9JXkuwLZ9</a:t>
            </a:r>
            <a:endParaRPr lang="en-US" dirty="0">
              <a:effectLst/>
            </a:endParaRPr>
          </a:p>
          <a:p>
            <a:pPr marL="0" indent="0">
              <a:buNone/>
            </a:pPr>
            <a:r>
              <a:rPr lang="en-US" dirty="0"/>
              <a:t>Or email the DEI committee</a:t>
            </a:r>
          </a:p>
          <a:p>
            <a:pPr marL="0" indent="0">
              <a:buNone/>
            </a:pPr>
            <a:r>
              <a:rPr lang="en-US" dirty="0"/>
              <a:t>Megan Connors (Chair): </a:t>
            </a:r>
            <a:r>
              <a:rPr lang="en-US" dirty="0" err="1"/>
              <a:t>mconnors@gsu.edu</a:t>
            </a:r>
            <a:endParaRPr lang="en-US" dirty="0"/>
          </a:p>
        </p:txBody>
      </p:sp>
    </p:spTree>
    <p:extLst>
      <p:ext uri="{BB962C8B-B14F-4D97-AF65-F5344CB8AC3E}">
        <p14:creationId xmlns:p14="http://schemas.microsoft.com/office/powerpoint/2010/main" val="74772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864D-20B3-26F1-BCD0-CA90915A18E3}"/>
              </a:ext>
            </a:extLst>
          </p:cNvPr>
          <p:cNvSpPr>
            <a:spLocks noGrp="1"/>
          </p:cNvSpPr>
          <p:nvPr>
            <p:ph type="title"/>
          </p:nvPr>
        </p:nvSpPr>
        <p:spPr>
          <a:xfrm>
            <a:off x="6252519" y="365125"/>
            <a:ext cx="5101280" cy="1325563"/>
          </a:xfrm>
        </p:spPr>
        <p:txBody>
          <a:bodyPr/>
          <a:lstStyle/>
          <a:p>
            <a:r>
              <a:rPr lang="en-US" b="1" dirty="0" err="1">
                <a:solidFill>
                  <a:schemeClr val="accent1"/>
                </a:solidFill>
              </a:rPr>
              <a:t>Workfests</a:t>
            </a:r>
            <a:r>
              <a:rPr lang="en-US" b="1" dirty="0">
                <a:solidFill>
                  <a:schemeClr val="accent1"/>
                </a:solidFill>
              </a:rPr>
              <a:t>!</a:t>
            </a:r>
          </a:p>
        </p:txBody>
      </p:sp>
      <p:sp>
        <p:nvSpPr>
          <p:cNvPr id="3" name="Date Placeholder 2">
            <a:extLst>
              <a:ext uri="{FF2B5EF4-FFF2-40B4-BE49-F238E27FC236}">
                <a16:creationId xmlns:a16="http://schemas.microsoft.com/office/drawing/2014/main" id="{54894D4A-58AA-521F-8E52-B8FE139F1979}"/>
              </a:ext>
            </a:extLst>
          </p:cNvPr>
          <p:cNvSpPr>
            <a:spLocks noGrp="1"/>
          </p:cNvSpPr>
          <p:nvPr>
            <p:ph type="dt" sz="half" idx="10"/>
          </p:nvPr>
        </p:nvSpPr>
        <p:spPr/>
        <p:txBody>
          <a:bodyPr/>
          <a:lstStyle/>
          <a:p>
            <a:r>
              <a:rPr lang="en-US"/>
              <a:t>7/12/2024</a:t>
            </a:r>
          </a:p>
        </p:txBody>
      </p:sp>
      <p:sp>
        <p:nvSpPr>
          <p:cNvPr id="4" name="Footer Placeholder 3">
            <a:extLst>
              <a:ext uri="{FF2B5EF4-FFF2-40B4-BE49-F238E27FC236}">
                <a16:creationId xmlns:a16="http://schemas.microsoft.com/office/drawing/2014/main" id="{DA173403-6DF8-76D7-F382-E82E2CB23707}"/>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1C8E7694-461D-EADD-DBC4-508B21B1915F}"/>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7" name="Picture 6" descr="A screenshot of a computer&#10;&#10;Description automatically generated">
            <a:extLst>
              <a:ext uri="{FF2B5EF4-FFF2-40B4-BE49-F238E27FC236}">
                <a16:creationId xmlns:a16="http://schemas.microsoft.com/office/drawing/2014/main" id="{14AFEA79-AA84-176F-2F6C-37BF895A2C2E}"/>
              </a:ext>
            </a:extLst>
          </p:cNvPr>
          <p:cNvPicPr>
            <a:picLocks noChangeAspect="1"/>
          </p:cNvPicPr>
          <p:nvPr/>
        </p:nvPicPr>
        <p:blipFill>
          <a:blip r:embed="rId2"/>
          <a:stretch>
            <a:fillRect/>
          </a:stretch>
        </p:blipFill>
        <p:spPr>
          <a:xfrm>
            <a:off x="1014589" y="0"/>
            <a:ext cx="4385019" cy="6858000"/>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B355F3FD-2ADA-E04C-554D-8F694EE64259}"/>
              </a:ext>
            </a:extLst>
          </p:cNvPr>
          <p:cNvPicPr>
            <a:picLocks noChangeAspect="1"/>
          </p:cNvPicPr>
          <p:nvPr/>
        </p:nvPicPr>
        <p:blipFill>
          <a:blip r:embed="rId3"/>
          <a:stretch>
            <a:fillRect/>
          </a:stretch>
        </p:blipFill>
        <p:spPr>
          <a:xfrm>
            <a:off x="6252519" y="2675893"/>
            <a:ext cx="5244098" cy="3680457"/>
          </a:xfrm>
          <a:prstGeom prst="rect">
            <a:avLst/>
          </a:prstGeom>
        </p:spPr>
      </p:pic>
      <p:sp>
        <p:nvSpPr>
          <p:cNvPr id="10" name="TextBox 9">
            <a:extLst>
              <a:ext uri="{FF2B5EF4-FFF2-40B4-BE49-F238E27FC236}">
                <a16:creationId xmlns:a16="http://schemas.microsoft.com/office/drawing/2014/main" id="{B1691C48-3A63-02B6-F07F-A88CBC070C58}"/>
              </a:ext>
            </a:extLst>
          </p:cNvPr>
          <p:cNvSpPr txBox="1"/>
          <p:nvPr/>
        </p:nvSpPr>
        <p:spPr>
          <a:xfrm>
            <a:off x="7722974" y="2170036"/>
            <a:ext cx="2656702" cy="369332"/>
          </a:xfrm>
          <a:prstGeom prst="rect">
            <a:avLst/>
          </a:prstGeom>
          <a:noFill/>
        </p:spPr>
        <p:txBody>
          <a:bodyPr wrap="square" rtlCol="0">
            <a:spAutoFit/>
          </a:bodyPr>
          <a:lstStyle/>
          <a:p>
            <a:r>
              <a:rPr lang="en-US" dirty="0"/>
              <a:t>Friday, July 26</a:t>
            </a:r>
            <a:r>
              <a:rPr lang="en-US" baseline="30000" dirty="0"/>
              <a:t>th</a:t>
            </a:r>
            <a:r>
              <a:rPr lang="en-US" dirty="0"/>
              <a:t> </a:t>
            </a:r>
          </a:p>
        </p:txBody>
      </p:sp>
      <p:sp>
        <p:nvSpPr>
          <p:cNvPr id="11" name="TextBox 10">
            <a:extLst>
              <a:ext uri="{FF2B5EF4-FFF2-40B4-BE49-F238E27FC236}">
                <a16:creationId xmlns:a16="http://schemas.microsoft.com/office/drawing/2014/main" id="{18B8470B-D3DC-0419-FCB3-093A18D776F7}"/>
              </a:ext>
            </a:extLst>
          </p:cNvPr>
          <p:cNvSpPr txBox="1"/>
          <p:nvPr/>
        </p:nvSpPr>
        <p:spPr>
          <a:xfrm rot="16200000">
            <a:off x="-560211" y="2834373"/>
            <a:ext cx="2656702" cy="369332"/>
          </a:xfrm>
          <a:prstGeom prst="rect">
            <a:avLst/>
          </a:prstGeom>
          <a:noFill/>
        </p:spPr>
        <p:txBody>
          <a:bodyPr wrap="square" rtlCol="0">
            <a:spAutoFit/>
          </a:bodyPr>
          <a:lstStyle/>
          <a:p>
            <a:r>
              <a:rPr lang="en-US" dirty="0"/>
              <a:t>Thursday, July 25</a:t>
            </a:r>
            <a:r>
              <a:rPr lang="en-US" baseline="30000" dirty="0"/>
              <a:t>th</a:t>
            </a:r>
            <a:r>
              <a:rPr lang="en-US" dirty="0"/>
              <a:t> </a:t>
            </a:r>
          </a:p>
        </p:txBody>
      </p:sp>
    </p:spTree>
    <p:extLst>
      <p:ext uri="{BB962C8B-B14F-4D97-AF65-F5344CB8AC3E}">
        <p14:creationId xmlns:p14="http://schemas.microsoft.com/office/powerpoint/2010/main" val="101079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A29766-7559-E621-C7EE-8D19C2B45231}"/>
              </a:ext>
            </a:extLst>
          </p:cNvPr>
          <p:cNvSpPr>
            <a:spLocks noGrp="1"/>
          </p:cNvSpPr>
          <p:nvPr>
            <p:ph type="title"/>
          </p:nvPr>
        </p:nvSpPr>
        <p:spPr>
          <a:xfrm>
            <a:off x="838200" y="365125"/>
            <a:ext cx="10515600" cy="791013"/>
          </a:xfrm>
        </p:spPr>
        <p:txBody>
          <a:bodyPr/>
          <a:lstStyle/>
          <a:p>
            <a:r>
              <a:rPr lang="en-US" b="1" dirty="0" err="1">
                <a:solidFill>
                  <a:schemeClr val="accent1"/>
                </a:solidFill>
              </a:rPr>
              <a:t>Workfest</a:t>
            </a:r>
            <a:r>
              <a:rPr lang="en-US" b="1" dirty="0">
                <a:solidFill>
                  <a:schemeClr val="accent1"/>
                </a:solidFill>
              </a:rPr>
              <a:t>/Parallel Session Organizers</a:t>
            </a:r>
          </a:p>
        </p:txBody>
      </p:sp>
      <p:sp>
        <p:nvSpPr>
          <p:cNvPr id="5" name="Content Placeholder 4">
            <a:extLst>
              <a:ext uri="{FF2B5EF4-FFF2-40B4-BE49-F238E27FC236}">
                <a16:creationId xmlns:a16="http://schemas.microsoft.com/office/drawing/2014/main" id="{65846083-D59C-C2E1-FBB8-6F503A41632F}"/>
              </a:ext>
            </a:extLst>
          </p:cNvPr>
          <p:cNvSpPr>
            <a:spLocks noGrp="1"/>
          </p:cNvSpPr>
          <p:nvPr>
            <p:ph idx="1"/>
          </p:nvPr>
        </p:nvSpPr>
        <p:spPr>
          <a:xfrm>
            <a:off x="585952" y="1580575"/>
            <a:ext cx="4984531" cy="4351338"/>
          </a:xfrm>
        </p:spPr>
        <p:txBody>
          <a:bodyPr>
            <a:normAutofit lnSpcReduction="10000"/>
          </a:bodyPr>
          <a:lstStyle/>
          <a:p>
            <a:r>
              <a:rPr lang="en-US" sz="2200" dirty="0"/>
              <a:t>MPGD DSC: </a:t>
            </a:r>
          </a:p>
          <a:p>
            <a:pPr lvl="1"/>
            <a:r>
              <a:rPr lang="pt-BR" sz="1800" dirty="0"/>
              <a:t>K. Gnanvo, F. Bossu, A. D’Angelo, M. Posik</a:t>
            </a:r>
          </a:p>
          <a:p>
            <a:r>
              <a:rPr lang="pt-BR" sz="2200" dirty="0"/>
              <a:t>TOF and AC-LGAD: </a:t>
            </a:r>
          </a:p>
          <a:p>
            <a:pPr lvl="1"/>
            <a:r>
              <a:rPr lang="en-US" sz="1800" dirty="0"/>
              <a:t>Zhangbu Xu, Satoshi Yano and Alex Jentsch</a:t>
            </a:r>
          </a:p>
          <a:p>
            <a:r>
              <a:rPr lang="en-US" sz="2200" dirty="0"/>
              <a:t>SRO + DAQ</a:t>
            </a:r>
          </a:p>
          <a:p>
            <a:pPr lvl="1"/>
            <a:r>
              <a:rPr lang="pt-BR" sz="1800" dirty="0"/>
              <a:t>Jeff, Marco, David, Fernando, Jin</a:t>
            </a:r>
          </a:p>
          <a:p>
            <a:r>
              <a:rPr lang="pt-BR" sz="2200" dirty="0"/>
              <a:t>Integration and Installation: </a:t>
            </a:r>
          </a:p>
          <a:p>
            <a:pPr lvl="1"/>
            <a:r>
              <a:rPr lang="pt-BR" sz="1800" dirty="0"/>
              <a:t>TC Office (Prakhar Garg)</a:t>
            </a:r>
          </a:p>
          <a:p>
            <a:r>
              <a:rPr lang="en-US" sz="2200" dirty="0"/>
              <a:t>Electron ID &amp; Reconstruction + </a:t>
            </a:r>
            <a:br>
              <a:rPr lang="en-US" sz="2200" dirty="0"/>
            </a:br>
            <a:r>
              <a:rPr lang="en-US" sz="2200" dirty="0"/>
              <a:t>Path Towards Holistic </a:t>
            </a:r>
            <a:r>
              <a:rPr lang="en-US" sz="2200" dirty="0" err="1"/>
              <a:t>Reco</a:t>
            </a:r>
            <a:r>
              <a:rPr lang="en-US" sz="2200" dirty="0"/>
              <a:t>.</a:t>
            </a:r>
          </a:p>
          <a:p>
            <a:pPr lvl="1"/>
            <a:r>
              <a:rPr lang="en-US" sz="1800" dirty="0"/>
              <a:t>Daniel Brandenburg, Tyler Kutz, Derek Anderson, Dmitry Kalinkin, Shujie Li</a:t>
            </a:r>
            <a:r>
              <a:rPr lang="en-US" sz="1800"/>
              <a:t>, Umberto </a:t>
            </a:r>
            <a:r>
              <a:rPr lang="en-US" sz="1800" dirty="0"/>
              <a:t>Tamponi</a:t>
            </a:r>
          </a:p>
          <a:p>
            <a:endParaRPr lang="en-US" sz="2200" dirty="0"/>
          </a:p>
        </p:txBody>
      </p:sp>
      <p:sp>
        <p:nvSpPr>
          <p:cNvPr id="2" name="Date Placeholder 1">
            <a:extLst>
              <a:ext uri="{FF2B5EF4-FFF2-40B4-BE49-F238E27FC236}">
                <a16:creationId xmlns:a16="http://schemas.microsoft.com/office/drawing/2014/main" id="{13052B14-77F2-8EC8-582F-7CC460350698}"/>
              </a:ext>
            </a:extLst>
          </p:cNvPr>
          <p:cNvSpPr>
            <a:spLocks noGrp="1"/>
          </p:cNvSpPr>
          <p:nvPr>
            <p:ph type="dt" sz="half" idx="10"/>
          </p:nvPr>
        </p:nvSpPr>
        <p:spPr/>
        <p:txBody>
          <a:bodyPr/>
          <a:lstStyle/>
          <a:p>
            <a:r>
              <a:rPr lang="en-US"/>
              <a:t>7/12/2024</a:t>
            </a:r>
          </a:p>
        </p:txBody>
      </p:sp>
      <p:sp>
        <p:nvSpPr>
          <p:cNvPr id="3" name="Footer Placeholder 2">
            <a:extLst>
              <a:ext uri="{FF2B5EF4-FFF2-40B4-BE49-F238E27FC236}">
                <a16:creationId xmlns:a16="http://schemas.microsoft.com/office/drawing/2014/main" id="{690EA3DF-9199-10FB-BB17-7EAA106D92BB}"/>
              </a:ext>
            </a:extLst>
          </p:cNvPr>
          <p:cNvSpPr>
            <a:spLocks noGrp="1"/>
          </p:cNvSpPr>
          <p:nvPr>
            <p:ph type="ftr" sz="quarter" idx="11"/>
          </p:nvPr>
        </p:nvSpPr>
        <p:spPr/>
        <p:txBody>
          <a:bodyPr/>
          <a:lstStyle/>
          <a:p>
            <a:r>
              <a:rPr lang="en-US"/>
              <a:t>ePIC General Meeting </a:t>
            </a:r>
          </a:p>
        </p:txBody>
      </p:sp>
      <p:sp>
        <p:nvSpPr>
          <p:cNvPr id="6" name="Content Placeholder 4">
            <a:extLst>
              <a:ext uri="{FF2B5EF4-FFF2-40B4-BE49-F238E27FC236}">
                <a16:creationId xmlns:a16="http://schemas.microsoft.com/office/drawing/2014/main" id="{5BBABA34-4B70-D054-DD13-6473716EA015}"/>
              </a:ext>
            </a:extLst>
          </p:cNvPr>
          <p:cNvSpPr txBox="1">
            <a:spLocks/>
          </p:cNvSpPr>
          <p:nvPr/>
        </p:nvSpPr>
        <p:spPr>
          <a:xfrm>
            <a:off x="5772807" y="1580575"/>
            <a:ext cx="49845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p:txBody>
      </p:sp>
      <p:sp>
        <p:nvSpPr>
          <p:cNvPr id="9" name="Content Placeholder 4">
            <a:extLst>
              <a:ext uri="{FF2B5EF4-FFF2-40B4-BE49-F238E27FC236}">
                <a16:creationId xmlns:a16="http://schemas.microsoft.com/office/drawing/2014/main" id="{DB8D6D0B-401D-7C98-263D-66256EEF80F0}"/>
              </a:ext>
            </a:extLst>
          </p:cNvPr>
          <p:cNvSpPr txBox="1">
            <a:spLocks/>
          </p:cNvSpPr>
          <p:nvPr/>
        </p:nvSpPr>
        <p:spPr>
          <a:xfrm>
            <a:off x="5838497" y="1580575"/>
            <a:ext cx="49845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Vertex Finding and HF </a:t>
            </a:r>
            <a:r>
              <a:rPr lang="en-US" sz="2200" dirty="0" err="1"/>
              <a:t>Reco</a:t>
            </a:r>
            <a:r>
              <a:rPr lang="en-US" sz="2200" dirty="0"/>
              <a:t>.+ TDR Plots for Vertex and </a:t>
            </a:r>
            <a:r>
              <a:rPr lang="en-US" sz="2200" dirty="0" err="1"/>
              <a:t>Reco</a:t>
            </a:r>
            <a:r>
              <a:rPr lang="en-US" sz="2200" dirty="0"/>
              <a:t>. </a:t>
            </a:r>
          </a:p>
          <a:p>
            <a:pPr lvl="1"/>
            <a:r>
              <a:rPr lang="en-US" sz="1800" dirty="0">
                <a:effectLst/>
                <a:latin typeface="Calibri" panose="020F0502020204030204" pitchFamily="34" charset="0"/>
                <a:ea typeface="Calibri" panose="020F0502020204030204" pitchFamily="34" charset="0"/>
              </a:rPr>
              <a:t>Xin Dong, Olga Evdokimov, Brian Page, </a:t>
            </a:r>
            <a:r>
              <a:rPr lang="de-DE" sz="1800" dirty="0">
                <a:effectLst/>
                <a:latin typeface="Calibri" panose="020F0502020204030204" pitchFamily="34" charset="0"/>
                <a:ea typeface="Calibri" panose="020F0502020204030204" pitchFamily="34" charset="0"/>
              </a:rPr>
              <a:t>S. Li,  B. Schmookler, E. Sichtermann</a:t>
            </a:r>
          </a:p>
          <a:p>
            <a:r>
              <a:rPr lang="de-DE" sz="2200" dirty="0">
                <a:latin typeface="Calibri" panose="020F0502020204030204" pitchFamily="34" charset="0"/>
              </a:rPr>
              <a:t>SVT DSC: </a:t>
            </a:r>
          </a:p>
          <a:p>
            <a:pPr lvl="1"/>
            <a:r>
              <a:rPr lang="de-DE" sz="1800" dirty="0">
                <a:effectLst/>
                <a:latin typeface="Calibri" panose="020F0502020204030204" pitchFamily="34" charset="0"/>
                <a:ea typeface="Calibri" panose="020F0502020204030204" pitchFamily="34" charset="0"/>
              </a:rPr>
              <a:t>E. Sichtermann</a:t>
            </a:r>
          </a:p>
          <a:p>
            <a:r>
              <a:rPr lang="de-DE" sz="2200" dirty="0">
                <a:latin typeface="Calibri" panose="020F0502020204030204" pitchFamily="34" charset="0"/>
              </a:rPr>
              <a:t>PID CC WG: </a:t>
            </a:r>
          </a:p>
          <a:p>
            <a:pPr lvl="1"/>
            <a:r>
              <a:rPr lang="en-US" sz="1800" dirty="0"/>
              <a:t>Thomas Ullrich, Umberto Tamponi</a:t>
            </a:r>
          </a:p>
          <a:p>
            <a:r>
              <a:rPr lang="en-US" sz="2200" dirty="0"/>
              <a:t>LFHCAL + Backwards HCAL/Hackathon</a:t>
            </a:r>
          </a:p>
          <a:p>
            <a:pPr lvl="1"/>
            <a:r>
              <a:rPr lang="en-US" sz="1800" dirty="0"/>
              <a:t>F. Bock, L. </a:t>
            </a:r>
            <a:r>
              <a:rPr lang="pl-PL" sz="1800" dirty="0"/>
              <a:t>Kosarzewski</a:t>
            </a:r>
            <a:endParaRPr lang="en-US" sz="1800" dirty="0"/>
          </a:p>
        </p:txBody>
      </p:sp>
      <p:sp>
        <p:nvSpPr>
          <p:cNvPr id="7" name="Slide Number Placeholder 6">
            <a:extLst>
              <a:ext uri="{FF2B5EF4-FFF2-40B4-BE49-F238E27FC236}">
                <a16:creationId xmlns:a16="http://schemas.microsoft.com/office/drawing/2014/main" id="{29F481B3-7129-C661-072D-692FD9B8E1F9}"/>
              </a:ext>
            </a:extLst>
          </p:cNvPr>
          <p:cNvSpPr>
            <a:spLocks noGrp="1"/>
          </p:cNvSpPr>
          <p:nvPr>
            <p:ph type="sldNum" sz="quarter" idx="12"/>
          </p:nvPr>
        </p:nvSpPr>
        <p:spPr/>
        <p:txBody>
          <a:bodyPr/>
          <a:lstStyle/>
          <a:p>
            <a:fld id="{588949A8-7CCD-4D90-AA9A-1451BFC6FB3A}" type="slidenum">
              <a:rPr lang="en-US" smtClean="0"/>
              <a:t>14</a:t>
            </a:fld>
            <a:endParaRPr lang="en-US"/>
          </a:p>
        </p:txBody>
      </p:sp>
    </p:spTree>
    <p:extLst>
      <p:ext uri="{BB962C8B-B14F-4D97-AF65-F5344CB8AC3E}">
        <p14:creationId xmlns:p14="http://schemas.microsoft.com/office/powerpoint/2010/main" val="101422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C5F8-37FE-D5E8-0262-7CFDD737678D}"/>
              </a:ext>
            </a:extLst>
          </p:cNvPr>
          <p:cNvSpPr>
            <a:spLocks noGrp="1"/>
          </p:cNvSpPr>
          <p:nvPr>
            <p:ph type="title"/>
          </p:nvPr>
        </p:nvSpPr>
        <p:spPr/>
        <p:txBody>
          <a:bodyPr/>
          <a:lstStyle/>
          <a:p>
            <a:r>
              <a:rPr lang="en-US" b="1" dirty="0">
                <a:solidFill>
                  <a:schemeClr val="accent1"/>
                </a:solidFill>
              </a:rPr>
              <a:t>TDR/Publication Timeline</a:t>
            </a:r>
          </a:p>
        </p:txBody>
      </p:sp>
      <p:sp>
        <p:nvSpPr>
          <p:cNvPr id="4" name="Date Placeholder 3">
            <a:extLst>
              <a:ext uri="{FF2B5EF4-FFF2-40B4-BE49-F238E27FC236}">
                <a16:creationId xmlns:a16="http://schemas.microsoft.com/office/drawing/2014/main" id="{23CE45B6-03BB-902B-C662-A5C2FDA2C8BD}"/>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4978101A-6BB2-046A-BB20-02B8434C047D}"/>
              </a:ext>
            </a:extLst>
          </p:cNvPr>
          <p:cNvSpPr>
            <a:spLocks noGrp="1"/>
          </p:cNvSpPr>
          <p:nvPr>
            <p:ph type="ftr" sz="quarter" idx="11"/>
          </p:nvPr>
        </p:nvSpPr>
        <p:spPr/>
        <p:txBody>
          <a:bodyPr/>
          <a:lstStyle/>
          <a:p>
            <a:r>
              <a:rPr lang="en-US"/>
              <a:t>ePIC General Meeting </a:t>
            </a:r>
          </a:p>
        </p:txBody>
      </p:sp>
      <p:sp>
        <p:nvSpPr>
          <p:cNvPr id="7" name="Arrow: Chevron 6">
            <a:extLst>
              <a:ext uri="{FF2B5EF4-FFF2-40B4-BE49-F238E27FC236}">
                <a16:creationId xmlns:a16="http://schemas.microsoft.com/office/drawing/2014/main" id="{70D71E44-8A66-BA0E-B26D-7A4A92F6EFF0}"/>
              </a:ext>
            </a:extLst>
          </p:cNvPr>
          <p:cNvSpPr/>
          <p:nvPr/>
        </p:nvSpPr>
        <p:spPr>
          <a:xfrm>
            <a:off x="6588162" y="2792417"/>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E534E5A4-0AD6-BE9B-469F-E2507FC93E26}"/>
              </a:ext>
            </a:extLst>
          </p:cNvPr>
          <p:cNvSpPr/>
          <p:nvPr/>
        </p:nvSpPr>
        <p:spPr>
          <a:xfrm>
            <a:off x="6773449" y="1964046"/>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049BB174-D2B0-8996-F1F0-E9EE5EEA0428}"/>
              </a:ext>
            </a:extLst>
          </p:cNvPr>
          <p:cNvSpPr/>
          <p:nvPr/>
        </p:nvSpPr>
        <p:spPr>
          <a:xfrm>
            <a:off x="596830" y="1987329"/>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F0B6B331-3383-9706-2D8A-E9CC670FCB48}"/>
              </a:ext>
            </a:extLst>
          </p:cNvPr>
          <p:cNvSpPr/>
          <p:nvPr/>
        </p:nvSpPr>
        <p:spPr>
          <a:xfrm>
            <a:off x="2070451" y="1987329"/>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Chevron 10">
            <a:extLst>
              <a:ext uri="{FF2B5EF4-FFF2-40B4-BE49-F238E27FC236}">
                <a16:creationId xmlns:a16="http://schemas.microsoft.com/office/drawing/2014/main" id="{C8959A3B-A54C-D692-CECC-C15591DE2CE0}"/>
              </a:ext>
            </a:extLst>
          </p:cNvPr>
          <p:cNvSpPr/>
          <p:nvPr/>
        </p:nvSpPr>
        <p:spPr>
          <a:xfrm>
            <a:off x="3219305" y="2721139"/>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5C73D2FB-824E-1700-E496-3FA8FE447368}"/>
              </a:ext>
            </a:extLst>
          </p:cNvPr>
          <p:cNvSpPr/>
          <p:nvPr/>
        </p:nvSpPr>
        <p:spPr>
          <a:xfrm>
            <a:off x="4979778" y="1981048"/>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22E8F44-FE77-DDCD-00F8-8FDB4FED8301}"/>
              </a:ext>
            </a:extLst>
          </p:cNvPr>
          <p:cNvSpPr txBox="1"/>
          <p:nvPr/>
        </p:nvSpPr>
        <p:spPr>
          <a:xfrm>
            <a:off x="1198188" y="2039182"/>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4" name="TextBox 13">
            <a:extLst>
              <a:ext uri="{FF2B5EF4-FFF2-40B4-BE49-F238E27FC236}">
                <a16:creationId xmlns:a16="http://schemas.microsoft.com/office/drawing/2014/main" id="{875F99E3-C595-F5BA-F24B-54F711B871EC}"/>
              </a:ext>
            </a:extLst>
          </p:cNvPr>
          <p:cNvSpPr txBox="1"/>
          <p:nvPr/>
        </p:nvSpPr>
        <p:spPr>
          <a:xfrm>
            <a:off x="2489876" y="2157142"/>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5" name="TextBox 14">
            <a:extLst>
              <a:ext uri="{FF2B5EF4-FFF2-40B4-BE49-F238E27FC236}">
                <a16:creationId xmlns:a16="http://schemas.microsoft.com/office/drawing/2014/main" id="{6D0638EA-DEEE-CB1A-DEC7-2B5BD67EF79D}"/>
              </a:ext>
            </a:extLst>
          </p:cNvPr>
          <p:cNvSpPr txBox="1"/>
          <p:nvPr/>
        </p:nvSpPr>
        <p:spPr>
          <a:xfrm>
            <a:off x="3790814" y="283416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6" name="TextBox 15">
            <a:extLst>
              <a:ext uri="{FF2B5EF4-FFF2-40B4-BE49-F238E27FC236}">
                <a16:creationId xmlns:a16="http://schemas.microsoft.com/office/drawing/2014/main" id="{B0F2D03B-D638-D8C7-48DF-90CB30B62C2B}"/>
              </a:ext>
            </a:extLst>
          </p:cNvPr>
          <p:cNvSpPr txBox="1"/>
          <p:nvPr/>
        </p:nvSpPr>
        <p:spPr>
          <a:xfrm>
            <a:off x="5495854" y="2163920"/>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17" name="TextBox 16">
            <a:extLst>
              <a:ext uri="{FF2B5EF4-FFF2-40B4-BE49-F238E27FC236}">
                <a16:creationId xmlns:a16="http://schemas.microsoft.com/office/drawing/2014/main" id="{D3BFEB34-095B-BB63-5EF5-53BA3E9C08DB}"/>
              </a:ext>
            </a:extLst>
          </p:cNvPr>
          <p:cNvSpPr txBox="1"/>
          <p:nvPr/>
        </p:nvSpPr>
        <p:spPr>
          <a:xfrm>
            <a:off x="7874734" y="2844270"/>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8" name="Group 17">
            <a:extLst>
              <a:ext uri="{FF2B5EF4-FFF2-40B4-BE49-F238E27FC236}">
                <a16:creationId xmlns:a16="http://schemas.microsoft.com/office/drawing/2014/main" id="{FEA4504C-EC60-14E8-EA2F-3FC7219AA8CC}"/>
              </a:ext>
            </a:extLst>
          </p:cNvPr>
          <p:cNvGrpSpPr/>
          <p:nvPr/>
        </p:nvGrpSpPr>
        <p:grpSpPr>
          <a:xfrm>
            <a:off x="1407076" y="2980229"/>
            <a:ext cx="1199925" cy="590641"/>
            <a:chOff x="2381475" y="5248468"/>
            <a:chExt cx="1199925" cy="616433"/>
          </a:xfrm>
        </p:grpSpPr>
        <p:sp>
          <p:nvSpPr>
            <p:cNvPr id="19" name="TextBox 18">
              <a:extLst>
                <a:ext uri="{FF2B5EF4-FFF2-40B4-BE49-F238E27FC236}">
                  <a16:creationId xmlns:a16="http://schemas.microsoft.com/office/drawing/2014/main" id="{F9E7A487-98D5-A4CB-417B-C1951DE94156}"/>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20" name="Straight Arrow Connector 19">
              <a:extLst>
                <a:ext uri="{FF2B5EF4-FFF2-40B4-BE49-F238E27FC236}">
                  <a16:creationId xmlns:a16="http://schemas.microsoft.com/office/drawing/2014/main" id="{AE2947B0-7F27-5554-BC07-EED10AA3C5E2}"/>
                </a:ext>
              </a:extLst>
            </p:cNvPr>
            <p:cNvCxnSpPr>
              <a:cxnSpLocks/>
              <a:stCxn id="19"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C7EF337-B363-520E-F833-2C215AAA5FDC}"/>
              </a:ext>
            </a:extLst>
          </p:cNvPr>
          <p:cNvSpPr txBox="1"/>
          <p:nvPr/>
        </p:nvSpPr>
        <p:spPr>
          <a:xfrm>
            <a:off x="6328549" y="3725898"/>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2" name="Group 21">
            <a:extLst>
              <a:ext uri="{FF2B5EF4-FFF2-40B4-BE49-F238E27FC236}">
                <a16:creationId xmlns:a16="http://schemas.microsoft.com/office/drawing/2014/main" id="{83850983-E0B3-4B74-274A-DC26A777E35A}"/>
              </a:ext>
            </a:extLst>
          </p:cNvPr>
          <p:cNvGrpSpPr/>
          <p:nvPr/>
        </p:nvGrpSpPr>
        <p:grpSpPr>
          <a:xfrm>
            <a:off x="4717595" y="3325750"/>
            <a:ext cx="1270727" cy="611717"/>
            <a:chOff x="5270332" y="4997622"/>
            <a:chExt cx="1270727" cy="638430"/>
          </a:xfrm>
        </p:grpSpPr>
        <p:sp>
          <p:nvSpPr>
            <p:cNvPr id="23" name="TextBox 22">
              <a:extLst>
                <a:ext uri="{FF2B5EF4-FFF2-40B4-BE49-F238E27FC236}">
                  <a16:creationId xmlns:a16="http://schemas.microsoft.com/office/drawing/2014/main" id="{430BFA5F-0BED-F43D-8C23-9C2F1E81FBF3}"/>
                </a:ext>
              </a:extLst>
            </p:cNvPr>
            <p:cNvSpPr txBox="1"/>
            <p:nvPr/>
          </p:nvSpPr>
          <p:spPr>
            <a:xfrm>
              <a:off x="5270332" y="5282714"/>
              <a:ext cx="1270727"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a:t>
              </a:r>
              <a:r>
                <a:rPr lang="en-US" sz="1600">
                  <a:solidFill>
                    <a:prstClr val="black"/>
                  </a:solidFill>
                  <a:latin typeface="Arial" panose="020B0604020202020204" pitchFamily="34" charset="0"/>
                  <a:cs typeface="Arial" panose="020B0604020202020204" pitchFamily="34" charset="0"/>
                </a:rPr>
                <a:t>Oct.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cxnSp>
          <p:nvCxnSpPr>
            <p:cNvPr id="24" name="Straight Arrow Connector 23">
              <a:extLst>
                <a:ext uri="{FF2B5EF4-FFF2-40B4-BE49-F238E27FC236}">
                  <a16:creationId xmlns:a16="http://schemas.microsoft.com/office/drawing/2014/main" id="{C1CD225D-7670-459F-1047-34FB3D551F5D}"/>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9DA7CFA-776C-FF6A-CF2B-047C0F5BC32F}"/>
              </a:ext>
            </a:extLst>
          </p:cNvPr>
          <p:cNvGrpSpPr/>
          <p:nvPr/>
        </p:nvGrpSpPr>
        <p:grpSpPr>
          <a:xfrm>
            <a:off x="3021243" y="3325753"/>
            <a:ext cx="1199925" cy="590641"/>
            <a:chOff x="2381475" y="5248468"/>
            <a:chExt cx="1199925" cy="616433"/>
          </a:xfrm>
        </p:grpSpPr>
        <p:sp>
          <p:nvSpPr>
            <p:cNvPr id="26" name="TextBox 25">
              <a:extLst>
                <a:ext uri="{FF2B5EF4-FFF2-40B4-BE49-F238E27FC236}">
                  <a16:creationId xmlns:a16="http://schemas.microsoft.com/office/drawing/2014/main" id="{8EA0F7FE-F853-85B4-E637-AC23786E5EB2}"/>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7" name="Straight Arrow Connector 26">
              <a:extLst>
                <a:ext uri="{FF2B5EF4-FFF2-40B4-BE49-F238E27FC236}">
                  <a16:creationId xmlns:a16="http://schemas.microsoft.com/office/drawing/2014/main" id="{AC517A2B-270F-F44D-B7D9-242CE5761BA0}"/>
                </a:ext>
              </a:extLst>
            </p:cNvPr>
            <p:cNvCxnSpPr>
              <a:cxnSpLocks/>
              <a:stCxn id="26"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Arrow: Chevron 27">
            <a:extLst>
              <a:ext uri="{FF2B5EF4-FFF2-40B4-BE49-F238E27FC236}">
                <a16:creationId xmlns:a16="http://schemas.microsoft.com/office/drawing/2014/main" id="{E6C004F2-A65D-CF6A-4639-B07C677C7EF8}"/>
              </a:ext>
            </a:extLst>
          </p:cNvPr>
          <p:cNvSpPr/>
          <p:nvPr/>
        </p:nvSpPr>
        <p:spPr>
          <a:xfrm>
            <a:off x="8577814" y="1970349"/>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F3A9223D-6B8E-4B58-2737-A5A7030B9D4A}"/>
              </a:ext>
            </a:extLst>
          </p:cNvPr>
          <p:cNvGrpSpPr/>
          <p:nvPr/>
        </p:nvGrpSpPr>
        <p:grpSpPr>
          <a:xfrm>
            <a:off x="9113944" y="3487263"/>
            <a:ext cx="1654594" cy="574523"/>
            <a:chOff x="7314830" y="5112567"/>
            <a:chExt cx="1312835" cy="599611"/>
          </a:xfrm>
        </p:grpSpPr>
        <p:sp>
          <p:nvSpPr>
            <p:cNvPr id="30" name="TextBox 29">
              <a:extLst>
                <a:ext uri="{FF2B5EF4-FFF2-40B4-BE49-F238E27FC236}">
                  <a16:creationId xmlns:a16="http://schemas.microsoft.com/office/drawing/2014/main" id="{2C1B57D4-9E16-B824-1F06-C84D7C3D21F3}"/>
                </a:ext>
              </a:extLst>
            </p:cNvPr>
            <p:cNvSpPr txBox="1"/>
            <p:nvPr/>
          </p:nvSpPr>
          <p:spPr>
            <a:xfrm>
              <a:off x="7314830" y="5358840"/>
              <a:ext cx="1312835"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2025</a:t>
              </a:r>
            </a:p>
          </p:txBody>
        </p:sp>
        <p:cxnSp>
          <p:nvCxnSpPr>
            <p:cNvPr id="31" name="Straight Arrow Connector 30">
              <a:extLst>
                <a:ext uri="{FF2B5EF4-FFF2-40B4-BE49-F238E27FC236}">
                  <a16:creationId xmlns:a16="http://schemas.microsoft.com/office/drawing/2014/main" id="{23D1C662-600E-2E72-2803-AC005D018EB5}"/>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7B42A53-22CC-CF82-4FDC-258FF599162C}"/>
              </a:ext>
            </a:extLst>
          </p:cNvPr>
          <p:cNvSpPr txBox="1"/>
          <p:nvPr/>
        </p:nvSpPr>
        <p:spPr>
          <a:xfrm>
            <a:off x="9020121" y="2099175"/>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33" name="Straight Arrow Connector 32">
            <a:extLst>
              <a:ext uri="{FF2B5EF4-FFF2-40B4-BE49-F238E27FC236}">
                <a16:creationId xmlns:a16="http://schemas.microsoft.com/office/drawing/2014/main" id="{A20B463B-E030-3F34-B57E-6CA2EB9278E0}"/>
              </a:ext>
            </a:extLst>
          </p:cNvPr>
          <p:cNvCxnSpPr/>
          <p:nvPr/>
        </p:nvCxnSpPr>
        <p:spPr>
          <a:xfrm>
            <a:off x="7396594" y="2420316"/>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73D396-775E-57CF-AB04-69D2689181B2}"/>
              </a:ext>
            </a:extLst>
          </p:cNvPr>
          <p:cNvCxnSpPr>
            <a:stCxn id="21" idx="0"/>
          </p:cNvCxnSpPr>
          <p:nvPr/>
        </p:nvCxnSpPr>
        <p:spPr>
          <a:xfrm flipV="1">
            <a:off x="6931851" y="2802597"/>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599A098-1421-0D06-C05D-ED4689D0446A}"/>
              </a:ext>
            </a:extLst>
          </p:cNvPr>
          <p:cNvSpPr/>
          <p:nvPr/>
        </p:nvSpPr>
        <p:spPr>
          <a:xfrm>
            <a:off x="5227243" y="1973543"/>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1F85291-D0DD-974A-000D-3543AC3E08F0}"/>
              </a:ext>
            </a:extLst>
          </p:cNvPr>
          <p:cNvGrpSpPr/>
          <p:nvPr/>
        </p:nvGrpSpPr>
        <p:grpSpPr>
          <a:xfrm>
            <a:off x="2951891" y="3511196"/>
            <a:ext cx="5424011" cy="2049287"/>
            <a:chOff x="2726853" y="3887211"/>
            <a:chExt cx="5424011" cy="2049287"/>
          </a:xfrm>
        </p:grpSpPr>
        <p:sp>
          <p:nvSpPr>
            <p:cNvPr id="36" name="TextBox 35">
              <a:extLst>
                <a:ext uri="{FF2B5EF4-FFF2-40B4-BE49-F238E27FC236}">
                  <a16:creationId xmlns:a16="http://schemas.microsoft.com/office/drawing/2014/main" id="{26A52F6F-0473-D120-8A41-E7E9A5F4EB0B}"/>
                </a:ext>
              </a:extLst>
            </p:cNvPr>
            <p:cNvSpPr txBox="1"/>
            <p:nvPr/>
          </p:nvSpPr>
          <p:spPr>
            <a:xfrm>
              <a:off x="2726853" y="5013168"/>
              <a:ext cx="5424011" cy="923330"/>
            </a:xfrm>
            <a:prstGeom prst="rect">
              <a:avLst/>
            </a:prstGeom>
            <a:noFill/>
            <a:ln>
              <a:solidFill>
                <a:schemeClr val="tx1"/>
              </a:solidFill>
            </a:ln>
          </p:spPr>
          <p:txBody>
            <a:bodyPr wrap="square" rtlCol="0">
              <a:spAutoFit/>
            </a:bodyPr>
            <a:lstStyle/>
            <a:p>
              <a:r>
                <a:rPr lang="en-US" u="sng" dirty="0"/>
                <a:t>Putting the tools in place: </a:t>
              </a:r>
            </a:p>
            <a:p>
              <a:pPr marL="285750" indent="-285750">
                <a:buFont typeface="Arial" panose="020B0604020202020204" pitchFamily="34" charset="0"/>
                <a:buChar char="•"/>
              </a:pPr>
              <a:r>
                <a:rPr lang="en-US" dirty="0"/>
                <a:t>Overleaf/</a:t>
              </a:r>
              <a:r>
                <a:rPr lang="en-US" dirty="0" err="1"/>
                <a:t>Github</a:t>
              </a:r>
              <a:r>
                <a:rPr lang="en-US" dirty="0"/>
                <a:t> for TDR </a:t>
              </a:r>
            </a:p>
            <a:p>
              <a:pPr marL="285750" indent="-285750">
                <a:buFont typeface="Arial" panose="020B0604020202020204" pitchFamily="34" charset="0"/>
                <a:buChar char="•"/>
              </a:pPr>
              <a:r>
                <a:rPr lang="en-US" dirty="0"/>
                <a:t>Zenodo.org selected as document database solution</a:t>
              </a:r>
            </a:p>
          </p:txBody>
        </p:sp>
        <p:cxnSp>
          <p:nvCxnSpPr>
            <p:cNvPr id="38" name="Straight Arrow Connector 37">
              <a:extLst>
                <a:ext uri="{FF2B5EF4-FFF2-40B4-BE49-F238E27FC236}">
                  <a16:creationId xmlns:a16="http://schemas.microsoft.com/office/drawing/2014/main" id="{7DC89559-8AFF-F412-E65D-08D3A02B6540}"/>
                </a:ext>
              </a:extLst>
            </p:cNvPr>
            <p:cNvCxnSpPr/>
            <p:nvPr/>
          </p:nvCxnSpPr>
          <p:spPr>
            <a:xfrm flipV="1">
              <a:off x="4261981" y="3887211"/>
              <a:ext cx="0" cy="110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descr="A blue and white logo&#10;&#10;Description automatically generated">
            <a:extLst>
              <a:ext uri="{FF2B5EF4-FFF2-40B4-BE49-F238E27FC236}">
                <a16:creationId xmlns:a16="http://schemas.microsoft.com/office/drawing/2014/main" id="{5A1EDBF7-82E6-6EE0-0BB6-E19643E253DE}"/>
              </a:ext>
            </a:extLst>
          </p:cNvPr>
          <p:cNvPicPr>
            <a:picLocks noChangeAspect="1"/>
          </p:cNvPicPr>
          <p:nvPr/>
        </p:nvPicPr>
        <p:blipFill>
          <a:blip r:embed="rId2"/>
          <a:stretch>
            <a:fillRect/>
          </a:stretch>
        </p:blipFill>
        <p:spPr>
          <a:xfrm>
            <a:off x="3219305" y="5204474"/>
            <a:ext cx="819046" cy="305407"/>
          </a:xfrm>
          <a:prstGeom prst="rect">
            <a:avLst/>
          </a:prstGeom>
        </p:spPr>
      </p:pic>
      <p:sp>
        <p:nvSpPr>
          <p:cNvPr id="3" name="Slide Number Placeholder 2">
            <a:extLst>
              <a:ext uri="{FF2B5EF4-FFF2-40B4-BE49-F238E27FC236}">
                <a16:creationId xmlns:a16="http://schemas.microsoft.com/office/drawing/2014/main" id="{F037A1CA-75B2-DCFC-203C-50FDB81420ED}"/>
              </a:ext>
            </a:extLst>
          </p:cNvPr>
          <p:cNvSpPr>
            <a:spLocks noGrp="1"/>
          </p:cNvSpPr>
          <p:nvPr>
            <p:ph type="sldNum" sz="quarter" idx="12"/>
          </p:nvPr>
        </p:nvSpPr>
        <p:spPr/>
        <p:txBody>
          <a:bodyPr/>
          <a:lstStyle/>
          <a:p>
            <a:fld id="{588949A8-7CCD-4D90-AA9A-1451BFC6FB3A}" type="slidenum">
              <a:rPr lang="en-US" smtClean="0"/>
              <a:t>15</a:t>
            </a:fld>
            <a:endParaRPr lang="en-US"/>
          </a:p>
        </p:txBody>
      </p:sp>
      <p:pic>
        <p:nvPicPr>
          <p:cNvPr id="2050" name="Picture 2" descr="Download Check Mark, Tick Mark, Check. Royalty-Free Vector Graphic - Pixabay">
            <a:extLst>
              <a:ext uri="{FF2B5EF4-FFF2-40B4-BE49-F238E27FC236}">
                <a16:creationId xmlns:a16="http://schemas.microsoft.com/office/drawing/2014/main" id="{E9F4C7E1-D8BF-3F5E-8AF6-736452980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468" y="4897558"/>
            <a:ext cx="286845" cy="281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wnload Check Mark, Tick Mark, Check. Royalty-Free Vector Graphic - Pixabay">
            <a:extLst>
              <a:ext uri="{FF2B5EF4-FFF2-40B4-BE49-F238E27FC236}">
                <a16:creationId xmlns:a16="http://schemas.microsoft.com/office/drawing/2014/main" id="{28800F17-5E2C-E52C-47CC-788BA4BBA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467" y="5195890"/>
            <a:ext cx="286845" cy="2814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637A5F7-186B-EA0A-E373-4856218BAD89}"/>
              </a:ext>
            </a:extLst>
          </p:cNvPr>
          <p:cNvSpPr txBox="1"/>
          <p:nvPr/>
        </p:nvSpPr>
        <p:spPr>
          <a:xfrm>
            <a:off x="8752114" y="4260501"/>
            <a:ext cx="2964261" cy="923330"/>
          </a:xfrm>
          <a:prstGeom prst="rect">
            <a:avLst/>
          </a:prstGeom>
          <a:noFill/>
        </p:spPr>
        <p:txBody>
          <a:bodyPr wrap="square" rtlCol="0">
            <a:spAutoFit/>
          </a:bodyPr>
          <a:lstStyle/>
          <a:p>
            <a:r>
              <a:rPr lang="en-US" dirty="0"/>
              <a:t>Silvia’s talk today – many thanks to Doug Higinbotham, Anil Panta, and Rolf! </a:t>
            </a:r>
          </a:p>
        </p:txBody>
      </p:sp>
      <p:cxnSp>
        <p:nvCxnSpPr>
          <p:cNvPr id="42" name="Straight Arrow Connector 41">
            <a:extLst>
              <a:ext uri="{FF2B5EF4-FFF2-40B4-BE49-F238E27FC236}">
                <a16:creationId xmlns:a16="http://schemas.microsoft.com/office/drawing/2014/main" id="{DA6E6F51-6F0D-E510-AA94-979C41249032}"/>
              </a:ext>
            </a:extLst>
          </p:cNvPr>
          <p:cNvCxnSpPr>
            <a:stCxn id="37" idx="1"/>
          </p:cNvCxnSpPr>
          <p:nvPr/>
        </p:nvCxnSpPr>
        <p:spPr>
          <a:xfrm flipH="1">
            <a:off x="5829300" y="4722166"/>
            <a:ext cx="2922814" cy="307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C9341D3-815D-7271-B1A7-9CDAA6018D2B}"/>
              </a:ext>
            </a:extLst>
          </p:cNvPr>
          <p:cNvCxnSpPr>
            <a:cxnSpLocks/>
          </p:cNvCxnSpPr>
          <p:nvPr/>
        </p:nvCxnSpPr>
        <p:spPr>
          <a:xfrm flipH="1" flipV="1">
            <a:off x="8069580" y="5509881"/>
            <a:ext cx="608770" cy="315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E9BA268-3B2C-78F0-E2F2-4B1941817C80}"/>
              </a:ext>
            </a:extLst>
          </p:cNvPr>
          <p:cNvSpPr txBox="1"/>
          <p:nvPr/>
        </p:nvSpPr>
        <p:spPr>
          <a:xfrm>
            <a:off x="8612078" y="5645496"/>
            <a:ext cx="2885892" cy="369332"/>
          </a:xfrm>
          <a:prstGeom prst="rect">
            <a:avLst/>
          </a:prstGeom>
          <a:noFill/>
        </p:spPr>
        <p:txBody>
          <a:bodyPr wrap="square" rtlCol="0">
            <a:spAutoFit/>
          </a:bodyPr>
          <a:lstStyle/>
          <a:p>
            <a:r>
              <a:rPr lang="en-US" dirty="0"/>
              <a:t>Discussed in June 14</a:t>
            </a:r>
            <a:r>
              <a:rPr lang="en-US" baseline="30000" dirty="0"/>
              <a:t>th</a:t>
            </a:r>
            <a:r>
              <a:rPr lang="en-US" dirty="0"/>
              <a:t> GM</a:t>
            </a:r>
          </a:p>
        </p:txBody>
      </p:sp>
      <p:sp>
        <p:nvSpPr>
          <p:cNvPr id="48" name="TextBox 47">
            <a:extLst>
              <a:ext uri="{FF2B5EF4-FFF2-40B4-BE49-F238E27FC236}">
                <a16:creationId xmlns:a16="http://schemas.microsoft.com/office/drawing/2014/main" id="{6828186E-93B8-47AC-9ADE-FB274D25A825}"/>
              </a:ext>
            </a:extLst>
          </p:cNvPr>
          <p:cNvSpPr txBox="1"/>
          <p:nvPr/>
        </p:nvSpPr>
        <p:spPr>
          <a:xfrm>
            <a:off x="2364655" y="1631812"/>
            <a:ext cx="7381061" cy="3970318"/>
          </a:xfrm>
          <a:prstGeom prst="rect">
            <a:avLst/>
          </a:prstGeom>
          <a:solidFill>
            <a:schemeClr val="bg1"/>
          </a:solidFill>
          <a:ln>
            <a:solidFill>
              <a:schemeClr val="tx1"/>
            </a:solidFill>
          </a:ln>
        </p:spPr>
        <p:txBody>
          <a:bodyPr wrap="square" rtlCol="0">
            <a:spAutoFit/>
          </a:bodyPr>
          <a:lstStyle/>
          <a:p>
            <a:pPr algn="ctr"/>
            <a:r>
              <a:rPr lang="en-US" sz="3600" dirty="0"/>
              <a:t>Just as the January Collaboration Meeting defined the goals for 2024, the July Collaboration Meeting at Lehigh is an opportunity to take stock of the progress we have made and make plans for the remainder of the year and the Jan 2025 CD-3B review. </a:t>
            </a:r>
          </a:p>
        </p:txBody>
      </p:sp>
    </p:spTree>
    <p:extLst>
      <p:ext uri="{BB962C8B-B14F-4D97-AF65-F5344CB8AC3E}">
        <p14:creationId xmlns:p14="http://schemas.microsoft.com/office/powerpoint/2010/main" val="36959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FCC8-6AE5-5C18-1308-B7F0DBC35BCE}"/>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Website Progress</a:t>
            </a:r>
          </a:p>
        </p:txBody>
      </p:sp>
      <p:sp>
        <p:nvSpPr>
          <p:cNvPr id="4" name="Date Placeholder 3">
            <a:extLst>
              <a:ext uri="{FF2B5EF4-FFF2-40B4-BE49-F238E27FC236}">
                <a16:creationId xmlns:a16="http://schemas.microsoft.com/office/drawing/2014/main" id="{C533323A-923B-A89C-9965-A378154EF3A0}"/>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62675F79-A8BB-E548-A72C-43710DC310D0}"/>
              </a:ext>
            </a:extLst>
          </p:cNvPr>
          <p:cNvSpPr>
            <a:spLocks noGrp="1"/>
          </p:cNvSpPr>
          <p:nvPr>
            <p:ph type="ftr" sz="quarter" idx="11"/>
          </p:nvPr>
        </p:nvSpPr>
        <p:spPr/>
        <p:txBody>
          <a:bodyPr/>
          <a:lstStyle/>
          <a:p>
            <a:r>
              <a:rPr lang="en-US"/>
              <a:t>ePIC General Meeting </a:t>
            </a:r>
          </a:p>
        </p:txBody>
      </p:sp>
      <p:pic>
        <p:nvPicPr>
          <p:cNvPr id="7" name="Picture 6" descr="A screenshot of a computer&#10;&#10;Description automatically generated">
            <a:extLst>
              <a:ext uri="{FF2B5EF4-FFF2-40B4-BE49-F238E27FC236}">
                <a16:creationId xmlns:a16="http://schemas.microsoft.com/office/drawing/2014/main" id="{EE74A427-C5E0-E1DD-5DAF-D2796CE5245E}"/>
              </a:ext>
            </a:extLst>
          </p:cNvPr>
          <p:cNvPicPr>
            <a:picLocks noChangeAspect="1"/>
          </p:cNvPicPr>
          <p:nvPr/>
        </p:nvPicPr>
        <p:blipFill>
          <a:blip r:embed="rId2"/>
          <a:stretch>
            <a:fillRect/>
          </a:stretch>
        </p:blipFill>
        <p:spPr>
          <a:xfrm>
            <a:off x="0" y="1776617"/>
            <a:ext cx="7404361" cy="4493804"/>
          </a:xfrm>
          <a:prstGeom prst="rect">
            <a:avLst/>
          </a:prstGeom>
          <a:ln>
            <a:solidFill>
              <a:schemeClr val="tx1"/>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B6A0EDC9-4048-BF13-6A5A-B18A81B82098}"/>
              </a:ext>
            </a:extLst>
          </p:cNvPr>
          <p:cNvSpPr/>
          <p:nvPr/>
        </p:nvSpPr>
        <p:spPr>
          <a:xfrm>
            <a:off x="476436" y="3429000"/>
            <a:ext cx="6927925" cy="8713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3"/>
            <a:extLst>
              <a:ext uri="{FF2B5EF4-FFF2-40B4-BE49-F238E27FC236}">
                <a16:creationId xmlns:a16="http://schemas.microsoft.com/office/drawing/2014/main" id="{86B682E8-14AC-540E-2BAF-2CFD7834672D}"/>
              </a:ext>
            </a:extLst>
          </p:cNvPr>
          <p:cNvSpPr txBox="1"/>
          <p:nvPr/>
        </p:nvSpPr>
        <p:spPr>
          <a:xfrm>
            <a:off x="7404361" y="853695"/>
            <a:ext cx="2764715" cy="369332"/>
          </a:xfrm>
          <a:prstGeom prst="rect">
            <a:avLst/>
          </a:prstGeom>
          <a:noFill/>
        </p:spPr>
        <p:txBody>
          <a:bodyPr wrap="square" rtlCol="0">
            <a:spAutoFit/>
          </a:bodyPr>
          <a:lstStyle/>
          <a:p>
            <a:r>
              <a:rPr lang="en-US" dirty="0">
                <a:hlinkClick r:id="rId3"/>
              </a:rPr>
              <a:t>https://www.epic-eic.org/</a:t>
            </a:r>
            <a:endParaRPr lang="en-US" dirty="0"/>
          </a:p>
        </p:txBody>
      </p:sp>
      <p:grpSp>
        <p:nvGrpSpPr>
          <p:cNvPr id="14" name="Group 13">
            <a:extLst>
              <a:ext uri="{FF2B5EF4-FFF2-40B4-BE49-F238E27FC236}">
                <a16:creationId xmlns:a16="http://schemas.microsoft.com/office/drawing/2014/main" id="{10D635EC-8E82-4C75-72AD-50DFFF07033E}"/>
              </a:ext>
            </a:extLst>
          </p:cNvPr>
          <p:cNvGrpSpPr/>
          <p:nvPr/>
        </p:nvGrpSpPr>
        <p:grpSpPr>
          <a:xfrm>
            <a:off x="4697251" y="1493797"/>
            <a:ext cx="7554214" cy="5746099"/>
            <a:chOff x="4697251" y="1493797"/>
            <a:chExt cx="7554214" cy="5746099"/>
          </a:xfrm>
        </p:grpSpPr>
        <p:pic>
          <p:nvPicPr>
            <p:cNvPr id="11" name="Picture 10" descr="A screenshot of a computer&#10;&#10;Description automatically generated">
              <a:extLst>
                <a:ext uri="{FF2B5EF4-FFF2-40B4-BE49-F238E27FC236}">
                  <a16:creationId xmlns:a16="http://schemas.microsoft.com/office/drawing/2014/main" id="{9B1F526C-28C5-3EDC-3612-6BEF61F568A2}"/>
                </a:ext>
              </a:extLst>
            </p:cNvPr>
            <p:cNvPicPr>
              <a:picLocks noChangeAspect="1"/>
            </p:cNvPicPr>
            <p:nvPr/>
          </p:nvPicPr>
          <p:blipFill>
            <a:blip r:embed="rId4"/>
            <a:stretch>
              <a:fillRect/>
            </a:stretch>
          </p:blipFill>
          <p:spPr>
            <a:xfrm>
              <a:off x="4697251" y="1493797"/>
              <a:ext cx="6419237" cy="3565578"/>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screenshot of a computer&#10;&#10;Description automatically generated">
              <a:extLst>
                <a:ext uri="{FF2B5EF4-FFF2-40B4-BE49-F238E27FC236}">
                  <a16:creationId xmlns:a16="http://schemas.microsoft.com/office/drawing/2014/main" id="{E6FCD993-CB7F-4B19-79D1-9A5B7DBD9CDA}"/>
                </a:ext>
              </a:extLst>
            </p:cNvPr>
            <p:cNvPicPr>
              <a:picLocks noChangeAspect="1"/>
            </p:cNvPicPr>
            <p:nvPr/>
          </p:nvPicPr>
          <p:blipFill>
            <a:blip r:embed="rId5"/>
            <a:stretch>
              <a:fillRect/>
            </a:stretch>
          </p:blipFill>
          <p:spPr>
            <a:xfrm>
              <a:off x="6384720" y="3167200"/>
              <a:ext cx="5866745" cy="4072696"/>
            </a:xfrm>
            <a:prstGeom prst="rect">
              <a:avLst/>
            </a:prstGeom>
            <a:ln>
              <a:solidFill>
                <a:schemeClr val="tx1"/>
              </a:solid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F79BDB33-F5DC-22B9-8AC1-7B04BD206D01}"/>
              </a:ext>
            </a:extLst>
          </p:cNvPr>
          <p:cNvSpPr>
            <a:spLocks noGrp="1"/>
          </p:cNvSpPr>
          <p:nvPr>
            <p:ph type="sldNum" sz="quarter" idx="12"/>
          </p:nvPr>
        </p:nvSpPr>
        <p:spPr/>
        <p:txBody>
          <a:bodyPr/>
          <a:lstStyle/>
          <a:p>
            <a:fld id="{588949A8-7CCD-4D90-AA9A-1451BFC6FB3A}" type="slidenum">
              <a:rPr lang="en-US" smtClean="0"/>
              <a:t>16</a:t>
            </a:fld>
            <a:endParaRPr lang="en-US"/>
          </a:p>
        </p:txBody>
      </p:sp>
      <p:sp>
        <p:nvSpPr>
          <p:cNvPr id="6" name="TextBox 5">
            <a:extLst>
              <a:ext uri="{FF2B5EF4-FFF2-40B4-BE49-F238E27FC236}">
                <a16:creationId xmlns:a16="http://schemas.microsoft.com/office/drawing/2014/main" id="{DD5AE72E-41BF-AA80-3236-A85356986884}"/>
              </a:ext>
            </a:extLst>
          </p:cNvPr>
          <p:cNvSpPr txBox="1"/>
          <p:nvPr/>
        </p:nvSpPr>
        <p:spPr>
          <a:xfrm>
            <a:off x="2438400" y="1927860"/>
            <a:ext cx="7730676" cy="2862322"/>
          </a:xfrm>
          <a:prstGeom prst="rect">
            <a:avLst/>
          </a:prstGeom>
          <a:solidFill>
            <a:schemeClr val="bg1"/>
          </a:solidFill>
          <a:ln>
            <a:solidFill>
              <a:schemeClr val="tx1"/>
            </a:solidFill>
          </a:ln>
        </p:spPr>
        <p:txBody>
          <a:bodyPr wrap="square" rtlCol="0">
            <a:spAutoFit/>
          </a:bodyPr>
          <a:lstStyle/>
          <a:p>
            <a:r>
              <a:rPr lang="en-US" sz="3600" dirty="0"/>
              <a:t>Contact Maxim Potekhin </a:t>
            </a:r>
            <a:r>
              <a:rPr lang="en-US" sz="3600" dirty="0">
                <a:hlinkClick r:id="rId6"/>
              </a:rPr>
              <a:t>potekhin@bnl.gov</a:t>
            </a:r>
            <a:r>
              <a:rPr lang="en-US" sz="3600" dirty="0"/>
              <a:t> and </a:t>
            </a:r>
            <a:br>
              <a:rPr lang="en-US" sz="3600" dirty="0"/>
            </a:br>
            <a:r>
              <a:rPr lang="en-US" sz="3600" dirty="0"/>
              <a:t>Thomas Ullrich </a:t>
            </a:r>
            <a:r>
              <a:rPr lang="en-US" sz="3600" dirty="0">
                <a:hlinkClick r:id="rId7"/>
              </a:rPr>
              <a:t>thomas.ullrich@bnl.gov </a:t>
            </a:r>
            <a:r>
              <a:rPr lang="en-US" sz="3600" dirty="0"/>
              <a:t>if you would like to help get the </a:t>
            </a:r>
            <a:r>
              <a:rPr lang="en-US" sz="3600" dirty="0" err="1"/>
              <a:t>ePIC</a:t>
            </a:r>
            <a:r>
              <a:rPr lang="en-US" sz="3600" dirty="0"/>
              <a:t> website up and running!</a:t>
            </a:r>
          </a:p>
        </p:txBody>
      </p:sp>
    </p:spTree>
    <p:extLst>
      <p:ext uri="{BB962C8B-B14F-4D97-AF65-F5344CB8AC3E}">
        <p14:creationId xmlns:p14="http://schemas.microsoft.com/office/powerpoint/2010/main" val="28315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F63A-9647-11FE-E028-95BD1DC69C12}"/>
              </a:ext>
            </a:extLst>
          </p:cNvPr>
          <p:cNvSpPr>
            <a:spLocks noGrp="1"/>
          </p:cNvSpPr>
          <p:nvPr>
            <p:ph type="title"/>
          </p:nvPr>
        </p:nvSpPr>
        <p:spPr/>
        <p:txBody>
          <a:bodyPr>
            <a:normAutofit fontScale="90000"/>
          </a:bodyPr>
          <a:lstStyle/>
          <a:p>
            <a:r>
              <a:rPr lang="en-US" b="1" dirty="0">
                <a:solidFill>
                  <a:schemeClr val="accent1"/>
                </a:solidFill>
              </a:rPr>
              <a:t>EIC Advocacy Letter</a:t>
            </a:r>
          </a:p>
        </p:txBody>
      </p:sp>
      <p:sp>
        <p:nvSpPr>
          <p:cNvPr id="3" name="Text Placeholder 2">
            <a:extLst>
              <a:ext uri="{FF2B5EF4-FFF2-40B4-BE49-F238E27FC236}">
                <a16:creationId xmlns:a16="http://schemas.microsoft.com/office/drawing/2014/main" id="{57E97A94-B38D-83D8-2327-CCADF3AAFD7A}"/>
              </a:ext>
            </a:extLst>
          </p:cNvPr>
          <p:cNvSpPr>
            <a:spLocks noGrp="1"/>
          </p:cNvSpPr>
          <p:nvPr>
            <p:ph type="body" idx="1"/>
          </p:nvPr>
        </p:nvSpPr>
        <p:spPr>
          <a:xfrm>
            <a:off x="415600" y="1536633"/>
            <a:ext cx="5425363" cy="4555200"/>
          </a:xfrm>
        </p:spPr>
        <p:txBody>
          <a:bodyPr>
            <a:normAutofit lnSpcReduction="10000"/>
          </a:bodyPr>
          <a:lstStyle/>
          <a:p>
            <a:r>
              <a:rPr lang="en-US" dirty="0"/>
              <a:t>Advocacy letter to Energy and Water Committee leadership.</a:t>
            </a:r>
          </a:p>
          <a:p>
            <a:r>
              <a:rPr lang="en-US" dirty="0"/>
              <a:t>Organized by EICUG  </a:t>
            </a:r>
          </a:p>
          <a:p>
            <a:r>
              <a:rPr lang="en-US" dirty="0"/>
              <a:t>Sent to EICUG non-.gov/.org email list</a:t>
            </a:r>
          </a:p>
          <a:p>
            <a:endParaRPr lang="en-US" dirty="0"/>
          </a:p>
          <a:p>
            <a:r>
              <a:rPr lang="en-US" dirty="0"/>
              <a:t>Letter available </a:t>
            </a:r>
            <a:r>
              <a:rPr lang="en-US" dirty="0">
                <a:hlinkClick r:id="rId2"/>
              </a:rPr>
              <a:t>here</a:t>
            </a:r>
            <a:endParaRPr lang="en-US" dirty="0"/>
          </a:p>
          <a:p>
            <a:endParaRPr lang="en-US" dirty="0"/>
          </a:p>
          <a:p>
            <a:r>
              <a:rPr lang="en-US" dirty="0"/>
              <a:t>Consider expressing your support by signing the letter</a:t>
            </a:r>
          </a:p>
          <a:p>
            <a:endParaRPr lang="en-US" dirty="0"/>
          </a:p>
          <a:p>
            <a:r>
              <a:rPr lang="en-US" sz="1800" u="sng" dirty="0">
                <a:solidFill>
                  <a:srgbClr val="0000FF"/>
                </a:solidFill>
                <a:effectLst/>
                <a:latin typeface="Helvetica Neue"/>
                <a:ea typeface="Calibri" panose="020F0502020204030204" pitchFamily="34" charset="0"/>
                <a:hlinkClick r:id="rId3"/>
              </a:rPr>
              <a:t>https://forms.gle/rxEXdNiogx6pSYnT8</a:t>
            </a:r>
            <a:endParaRPr lang="en-US" sz="1800" dirty="0">
              <a:effectLst/>
              <a:latin typeface="Calibri" panose="020F0502020204030204" pitchFamily="34" charset="0"/>
              <a:ea typeface="Calibri" panose="020F0502020204030204" pitchFamily="34" charset="0"/>
            </a:endParaRPr>
          </a:p>
        </p:txBody>
      </p:sp>
      <p:pic>
        <p:nvPicPr>
          <p:cNvPr id="7" name="Picture 6" descr="A close-up of a document&#10;&#10;Description automatically generated">
            <a:extLst>
              <a:ext uri="{FF2B5EF4-FFF2-40B4-BE49-F238E27FC236}">
                <a16:creationId xmlns:a16="http://schemas.microsoft.com/office/drawing/2014/main" id="{A27FDB4F-3488-7CAB-8780-DD8BDF81D8D3}"/>
              </a:ext>
            </a:extLst>
          </p:cNvPr>
          <p:cNvPicPr>
            <a:picLocks noChangeAspect="1"/>
          </p:cNvPicPr>
          <p:nvPr/>
        </p:nvPicPr>
        <p:blipFill>
          <a:blip r:embed="rId4"/>
          <a:stretch>
            <a:fillRect/>
          </a:stretch>
        </p:blipFill>
        <p:spPr>
          <a:xfrm>
            <a:off x="5639102" y="284086"/>
            <a:ext cx="6137297" cy="7942384"/>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4" name="Slide Number Placeholder 3">
            <a:extLst>
              <a:ext uri="{FF2B5EF4-FFF2-40B4-BE49-F238E27FC236}">
                <a16:creationId xmlns:a16="http://schemas.microsoft.com/office/drawing/2014/main" id="{B99CFA09-DC42-6F7D-272F-B2E950DA0792}"/>
              </a:ext>
            </a:extLst>
          </p:cNvPr>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286954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a:bodyPr>
          <a:lstStyle/>
          <a:p>
            <a:r>
              <a:rPr lang="en-US" dirty="0"/>
              <a:t>Making progress on draft pre-TDR development timeline</a:t>
            </a:r>
          </a:p>
          <a:p>
            <a:r>
              <a:rPr lang="en-US" dirty="0"/>
              <a:t>Getting stoked for the July Collaboration Meeting!</a:t>
            </a:r>
          </a:p>
          <a:p>
            <a:endParaRPr lang="en-US" dirty="0"/>
          </a:p>
          <a:p>
            <a:r>
              <a:rPr lang="en-US" dirty="0"/>
              <a:t>Sign the EICUG advocacy letter</a:t>
            </a:r>
          </a:p>
          <a:p>
            <a:r>
              <a:rPr lang="en-US" dirty="0"/>
              <a:t>See you at the Joint EICUG/</a:t>
            </a:r>
            <a:r>
              <a:rPr lang="en-US" dirty="0" err="1"/>
              <a:t>ePIC</a:t>
            </a:r>
            <a:br>
              <a:rPr lang="en-US" dirty="0"/>
            </a:br>
            <a:r>
              <a:rPr lang="en-US" dirty="0"/>
              <a:t>meeting at Lehigh July 22-27</a:t>
            </a:r>
            <a:r>
              <a:rPr lang="en-US" baseline="30000" dirty="0"/>
              <a:t>th</a:t>
            </a:r>
            <a:r>
              <a:rPr lang="en-US" dirty="0"/>
              <a:t> </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7/12/2024</a:t>
            </a:r>
          </a:p>
        </p:txBody>
      </p:sp>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AFEED201-4CA9-020A-B119-B1BD1B8D4B8E}"/>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10" name="Picture 9" descr="A logo with text and a red arrow&#10;&#10;Description automatically generated">
            <a:extLst>
              <a:ext uri="{FF2B5EF4-FFF2-40B4-BE49-F238E27FC236}">
                <a16:creationId xmlns:a16="http://schemas.microsoft.com/office/drawing/2014/main" id="{AD9133FD-C57B-50C8-307C-B7506E1E3331}"/>
              </a:ext>
            </a:extLst>
          </p:cNvPr>
          <p:cNvPicPr>
            <a:picLocks noChangeAspect="1"/>
          </p:cNvPicPr>
          <p:nvPr/>
        </p:nvPicPr>
        <p:blipFill>
          <a:blip r:embed="rId2"/>
          <a:stretch>
            <a:fillRect/>
          </a:stretch>
        </p:blipFill>
        <p:spPr>
          <a:xfrm>
            <a:off x="7092683" y="3210242"/>
            <a:ext cx="3657607" cy="2743206"/>
          </a:xfrm>
          <a:prstGeom prst="rect">
            <a:avLst/>
          </a:prstGeom>
        </p:spPr>
      </p:pic>
    </p:spTree>
    <p:extLst>
      <p:ext uri="{BB962C8B-B14F-4D97-AF65-F5344CB8AC3E}">
        <p14:creationId xmlns:p14="http://schemas.microsoft.com/office/powerpoint/2010/main" val="261518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7/12/2024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B37D2E3C-5F8A-E914-EF79-8697EABC6667}"/>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04230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7/12/2024</a:t>
            </a:r>
          </a:p>
        </p:txBody>
      </p:sp>
      <p:sp>
        <p:nvSpPr>
          <p:cNvPr id="3" name="Footer Placeholder 2">
            <a:extLst>
              <a:ext uri="{FF2B5EF4-FFF2-40B4-BE49-F238E27FC236}">
                <a16:creationId xmlns:a16="http://schemas.microsoft.com/office/drawing/2014/main" id="{AC9B32E7-C694-FC36-378E-0F2C78D8CA0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1164C4DA-32F8-E58B-154A-DAAEFF6B63FC}"/>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7/12/2024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91E84BD-BD1C-C201-3156-A3A8761462D8}"/>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412127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7/12/2024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E534B80-BB04-3CBD-93A7-992D65281F97}"/>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302824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7/12/2024</a:t>
            </a:r>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
        <p:nvSpPr>
          <p:cNvPr id="5" name="Footer Placeholder 4">
            <a:extLst>
              <a:ext uri="{FF2B5EF4-FFF2-40B4-BE49-F238E27FC236}">
                <a16:creationId xmlns:a16="http://schemas.microsoft.com/office/drawing/2014/main" id="{8BBDE732-730C-10A4-3104-0321B14225F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F1BF3506-9646-2748-DA8C-583DFF245FDF}"/>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235599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normAutofit/>
          </a:bodyPr>
          <a:lstStyle/>
          <a:p>
            <a:r>
              <a:rPr lang="en-US" b="1" dirty="0">
                <a:solidFill>
                  <a:schemeClr val="accent1"/>
                </a:solidFill>
              </a:rPr>
              <a:t>EICUG/</a:t>
            </a:r>
            <a:r>
              <a:rPr lang="en-US" b="1" dirty="0" err="1">
                <a:solidFill>
                  <a:schemeClr val="accent1"/>
                </a:solidFill>
              </a:rPr>
              <a:t>ePIC</a:t>
            </a:r>
            <a:r>
              <a:rPr lang="en-US" b="1" dirty="0">
                <a:solidFill>
                  <a:schemeClr val="accent1"/>
                </a:solidFill>
              </a:rPr>
              <a:t> Collaboration Meeting Statistics</a:t>
            </a:r>
          </a:p>
        </p:txBody>
      </p:sp>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C43F1957-BDDF-42B1-887B-A54DF63A471E}"/>
              </a:ext>
            </a:extLst>
          </p:cNvPr>
          <p:cNvSpPr>
            <a:spLocks noGrp="1"/>
          </p:cNvSpPr>
          <p:nvPr>
            <p:ph type="sldNum" sz="quarter" idx="12"/>
          </p:nvPr>
        </p:nvSpPr>
        <p:spPr/>
        <p:txBody>
          <a:bodyPr/>
          <a:lstStyle/>
          <a:p>
            <a:fld id="{588949A8-7CCD-4D90-AA9A-1451BFC6FB3A}" type="slidenum">
              <a:rPr lang="en-US" smtClean="0"/>
              <a:t>23</a:t>
            </a:fld>
            <a:endParaRPr lang="en-US"/>
          </a:p>
        </p:txBody>
      </p:sp>
      <p:graphicFrame>
        <p:nvGraphicFramePr>
          <p:cNvPr id="2" name="Chart 1">
            <a:extLst>
              <a:ext uri="{FF2B5EF4-FFF2-40B4-BE49-F238E27FC236}">
                <a16:creationId xmlns:a16="http://schemas.microsoft.com/office/drawing/2014/main" id="{1220768C-FE87-EF2D-C8D4-D0034CD679B2}"/>
              </a:ext>
            </a:extLst>
          </p:cNvPr>
          <p:cNvGraphicFramePr>
            <a:graphicFrameLocks/>
          </p:cNvGraphicFramePr>
          <p:nvPr/>
        </p:nvGraphicFramePr>
        <p:xfrm>
          <a:off x="838200" y="1111470"/>
          <a:ext cx="5338272" cy="3409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ED059F2-816F-F8F9-F02A-56F3127BA9F8}"/>
              </a:ext>
            </a:extLst>
          </p:cNvPr>
          <p:cNvGraphicFramePr>
            <a:graphicFrameLocks/>
          </p:cNvGraphicFramePr>
          <p:nvPr/>
        </p:nvGraphicFramePr>
        <p:xfrm>
          <a:off x="6320328" y="1111470"/>
          <a:ext cx="5241051" cy="3409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F454BCE-3849-1252-7DC7-5F254030EE6E}"/>
              </a:ext>
            </a:extLst>
          </p:cNvPr>
          <p:cNvSpPr txBox="1"/>
          <p:nvPr/>
        </p:nvSpPr>
        <p:spPr>
          <a:xfrm>
            <a:off x="977462" y="4708634"/>
            <a:ext cx="10583917" cy="923330"/>
          </a:xfrm>
          <a:prstGeom prst="rect">
            <a:avLst/>
          </a:prstGeom>
          <a:noFill/>
        </p:spPr>
        <p:txBody>
          <a:bodyPr wrap="square" rtlCol="0">
            <a:spAutoFit/>
          </a:bodyPr>
          <a:lstStyle/>
          <a:p>
            <a:r>
              <a:rPr lang="en-US" dirty="0"/>
              <a:t>The demographics between those attending in-person and online with respect to the early career participants is similar</a:t>
            </a:r>
          </a:p>
          <a:p>
            <a:endParaRPr lang="en-US" dirty="0"/>
          </a:p>
        </p:txBody>
      </p:sp>
    </p:spTree>
    <p:extLst>
      <p:ext uri="{BB962C8B-B14F-4D97-AF65-F5344CB8AC3E}">
        <p14:creationId xmlns:p14="http://schemas.microsoft.com/office/powerpoint/2010/main" val="77954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294012" y="2018182"/>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7/12/2024</a:t>
            </a:r>
          </a:p>
        </p:txBody>
      </p:sp>
      <p:sp>
        <p:nvSpPr>
          <p:cNvPr id="3" name="Footer Placeholder 2">
            <a:extLst>
              <a:ext uri="{FF2B5EF4-FFF2-40B4-BE49-F238E27FC236}">
                <a16:creationId xmlns:a16="http://schemas.microsoft.com/office/drawing/2014/main" id="{89CA732E-DD2F-5B2D-E4CF-CD48C9A538FD}"/>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7CADDAA6-F55E-6367-BB38-812DBE52D85C}"/>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7" name="Picture 6" descr="A screenshot of a meeting&#10;&#10;Description automatically generated">
            <a:extLst>
              <a:ext uri="{FF2B5EF4-FFF2-40B4-BE49-F238E27FC236}">
                <a16:creationId xmlns:a16="http://schemas.microsoft.com/office/drawing/2014/main" id="{B03E4438-9E16-65BC-50CF-02EFE1B3D7F0}"/>
              </a:ext>
            </a:extLst>
          </p:cNvPr>
          <p:cNvPicPr>
            <a:picLocks noChangeAspect="1"/>
          </p:cNvPicPr>
          <p:nvPr/>
        </p:nvPicPr>
        <p:blipFill>
          <a:blip r:embed="rId2"/>
          <a:stretch>
            <a:fillRect/>
          </a:stretch>
        </p:blipFill>
        <p:spPr>
          <a:xfrm>
            <a:off x="2945067" y="136525"/>
            <a:ext cx="9062449" cy="626215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54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C994C-FD98-9C56-46E0-B7D1D5A00923}"/>
              </a:ext>
            </a:extLst>
          </p:cNvPr>
          <p:cNvSpPr>
            <a:spLocks noGrp="1"/>
          </p:cNvSpPr>
          <p:nvPr>
            <p:ph type="title"/>
          </p:nvPr>
        </p:nvSpPr>
        <p:spPr>
          <a:xfrm>
            <a:off x="838200" y="365125"/>
            <a:ext cx="10515600" cy="793115"/>
          </a:xfrm>
        </p:spPr>
        <p:txBody>
          <a:bodyPr/>
          <a:lstStyle/>
          <a:p>
            <a:r>
              <a:rPr lang="en-US" b="1" dirty="0">
                <a:solidFill>
                  <a:schemeClr val="accent1"/>
                </a:solidFill>
              </a:rPr>
              <a:t>When we last left our heroes…</a:t>
            </a:r>
          </a:p>
        </p:txBody>
      </p:sp>
      <p:sp>
        <p:nvSpPr>
          <p:cNvPr id="4" name="Date Placeholder 3">
            <a:extLst>
              <a:ext uri="{FF2B5EF4-FFF2-40B4-BE49-F238E27FC236}">
                <a16:creationId xmlns:a16="http://schemas.microsoft.com/office/drawing/2014/main" id="{DB73F293-C408-091D-F830-7A2F895999E1}"/>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61D63F59-1E1F-9468-CF27-E0ADDC3AEAF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BB1996-1DF2-487D-EB3A-D73E69453F54}"/>
              </a:ext>
            </a:extLst>
          </p:cNvPr>
          <p:cNvSpPr>
            <a:spLocks noGrp="1"/>
          </p:cNvSpPr>
          <p:nvPr>
            <p:ph type="sldNum" sz="quarter" idx="12"/>
          </p:nvPr>
        </p:nvSpPr>
        <p:spPr/>
        <p:txBody>
          <a:bodyPr/>
          <a:lstStyle/>
          <a:p>
            <a:fld id="{588949A8-7CCD-4D90-AA9A-1451BFC6FB3A}" type="slidenum">
              <a:rPr lang="en-US" smtClean="0"/>
              <a:t>4</a:t>
            </a:fld>
            <a:endParaRPr lang="en-US"/>
          </a:p>
        </p:txBody>
      </p:sp>
      <p:pic>
        <p:nvPicPr>
          <p:cNvPr id="8" name="Picture 7" descr="A screenshot of a calendar&#10;&#10;Description automatically generated">
            <a:extLst>
              <a:ext uri="{FF2B5EF4-FFF2-40B4-BE49-F238E27FC236}">
                <a16:creationId xmlns:a16="http://schemas.microsoft.com/office/drawing/2014/main" id="{1F7A3125-3163-186B-72ED-CB4C288CB1AE}"/>
              </a:ext>
            </a:extLst>
          </p:cNvPr>
          <p:cNvPicPr>
            <a:picLocks noChangeAspect="1"/>
          </p:cNvPicPr>
          <p:nvPr/>
        </p:nvPicPr>
        <p:blipFill>
          <a:blip r:embed="rId2"/>
          <a:stretch>
            <a:fillRect/>
          </a:stretch>
        </p:blipFill>
        <p:spPr>
          <a:xfrm>
            <a:off x="2719641" y="1158240"/>
            <a:ext cx="9241085" cy="5198110"/>
          </a:xfrm>
          <a:prstGeom prst="rect">
            <a:avLst/>
          </a:prstGeom>
          <a:noFill/>
          <a:ln w="15875">
            <a:solidFill>
              <a:schemeClr val="tx1"/>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AF643EF1-2AAC-CED3-4652-11711E809901}"/>
              </a:ext>
            </a:extLst>
          </p:cNvPr>
          <p:cNvSpPr/>
          <p:nvPr/>
        </p:nvSpPr>
        <p:spPr>
          <a:xfrm>
            <a:off x="3248526" y="2221832"/>
            <a:ext cx="1884948" cy="248652"/>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60908A-F740-C860-C304-1C3DFF1AA3AB}"/>
              </a:ext>
            </a:extLst>
          </p:cNvPr>
          <p:cNvSpPr/>
          <p:nvPr/>
        </p:nvSpPr>
        <p:spPr>
          <a:xfrm>
            <a:off x="3248526" y="3493970"/>
            <a:ext cx="1884948" cy="365125"/>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1CD4D0-F976-6165-09B2-659D35AF7FCF}"/>
              </a:ext>
            </a:extLst>
          </p:cNvPr>
          <p:cNvSpPr/>
          <p:nvPr/>
        </p:nvSpPr>
        <p:spPr>
          <a:xfrm>
            <a:off x="3312694" y="4336181"/>
            <a:ext cx="2326106" cy="365125"/>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D2C0F11-DF1B-060B-1026-372F5D9282A1}"/>
              </a:ext>
            </a:extLst>
          </p:cNvPr>
          <p:cNvGrpSpPr/>
          <p:nvPr/>
        </p:nvGrpSpPr>
        <p:grpSpPr>
          <a:xfrm>
            <a:off x="3248525" y="2387640"/>
            <a:ext cx="4844174" cy="454925"/>
            <a:chOff x="3248525" y="2387640"/>
            <a:chExt cx="4844174" cy="454925"/>
          </a:xfrm>
        </p:grpSpPr>
        <p:sp>
          <p:nvSpPr>
            <p:cNvPr id="12" name="Oval 11">
              <a:extLst>
                <a:ext uri="{FF2B5EF4-FFF2-40B4-BE49-F238E27FC236}">
                  <a16:creationId xmlns:a16="http://schemas.microsoft.com/office/drawing/2014/main" id="{C06A86AD-E591-70E4-984B-7087BF11E717}"/>
                </a:ext>
              </a:extLst>
            </p:cNvPr>
            <p:cNvSpPr/>
            <p:nvPr/>
          </p:nvSpPr>
          <p:spPr>
            <a:xfrm>
              <a:off x="3248525" y="2387640"/>
              <a:ext cx="3121277" cy="365125"/>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ED5C31D-5DFB-FC32-6F62-57B1D078784B}"/>
                </a:ext>
              </a:extLst>
            </p:cNvPr>
            <p:cNvCxnSpPr/>
            <p:nvPr/>
          </p:nvCxnSpPr>
          <p:spPr>
            <a:xfrm>
              <a:off x="6486041" y="2470484"/>
              <a:ext cx="867905" cy="1177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DB9776F-4E20-DFF0-887C-1C2831863209}"/>
                </a:ext>
              </a:extLst>
            </p:cNvPr>
            <p:cNvSpPr txBox="1"/>
            <p:nvPr/>
          </p:nvSpPr>
          <p:spPr>
            <a:xfrm>
              <a:off x="6916255" y="2534788"/>
              <a:ext cx="1176444" cy="307777"/>
            </a:xfrm>
            <a:prstGeom prst="rect">
              <a:avLst/>
            </a:prstGeom>
            <a:noFill/>
          </p:spPr>
          <p:txBody>
            <a:bodyPr wrap="square" rtlCol="0">
              <a:spAutoFit/>
            </a:bodyPr>
            <a:lstStyle/>
            <a:p>
              <a:r>
                <a:rPr lang="en-US" sz="1400" dirty="0"/>
                <a:t>July 15, 2024</a:t>
              </a:r>
            </a:p>
          </p:txBody>
        </p:sp>
      </p:grpSp>
      <p:sp>
        <p:nvSpPr>
          <p:cNvPr id="17" name="TextBox 16">
            <a:extLst>
              <a:ext uri="{FF2B5EF4-FFF2-40B4-BE49-F238E27FC236}">
                <a16:creationId xmlns:a16="http://schemas.microsoft.com/office/drawing/2014/main" id="{DC6C3850-052F-6AEB-D918-F12B7D14C19A}"/>
              </a:ext>
            </a:extLst>
          </p:cNvPr>
          <p:cNvSpPr txBox="1"/>
          <p:nvPr/>
        </p:nvSpPr>
        <p:spPr>
          <a:xfrm>
            <a:off x="281940" y="2221832"/>
            <a:ext cx="2227832" cy="646331"/>
          </a:xfrm>
          <a:prstGeom prst="rect">
            <a:avLst/>
          </a:prstGeom>
          <a:noFill/>
        </p:spPr>
        <p:txBody>
          <a:bodyPr wrap="square" rtlCol="0">
            <a:spAutoFit/>
          </a:bodyPr>
          <a:lstStyle/>
          <a:p>
            <a:r>
              <a:rPr lang="en-US" dirty="0"/>
              <a:t>Since our last GM on June 14</a:t>
            </a:r>
            <a:r>
              <a:rPr lang="en-US" baseline="30000" dirty="0"/>
              <a:t>th</a:t>
            </a:r>
            <a:r>
              <a:rPr lang="en-US" dirty="0"/>
              <a:t>…..</a:t>
            </a:r>
          </a:p>
        </p:txBody>
      </p:sp>
    </p:spTree>
    <p:extLst>
      <p:ext uri="{BB962C8B-B14F-4D97-AF65-F5344CB8AC3E}">
        <p14:creationId xmlns:p14="http://schemas.microsoft.com/office/powerpoint/2010/main" val="38632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B7CD-EC3A-5920-5B2F-E13E02F7A9E8}"/>
              </a:ext>
            </a:extLst>
          </p:cNvPr>
          <p:cNvSpPr>
            <a:spLocks noGrp="1"/>
          </p:cNvSpPr>
          <p:nvPr>
            <p:ph type="title"/>
          </p:nvPr>
        </p:nvSpPr>
        <p:spPr>
          <a:xfrm>
            <a:off x="838200" y="365125"/>
            <a:ext cx="10515600" cy="838835"/>
          </a:xfrm>
        </p:spPr>
        <p:txBody>
          <a:bodyPr/>
          <a:lstStyle/>
          <a:p>
            <a:r>
              <a:rPr lang="en-US" b="1" dirty="0">
                <a:solidFill>
                  <a:schemeClr val="accent1"/>
                </a:solidFill>
              </a:rPr>
              <a:t>Comments from the DAC Review</a:t>
            </a:r>
          </a:p>
        </p:txBody>
      </p:sp>
      <p:sp>
        <p:nvSpPr>
          <p:cNvPr id="4" name="Date Placeholder 3">
            <a:extLst>
              <a:ext uri="{FF2B5EF4-FFF2-40B4-BE49-F238E27FC236}">
                <a16:creationId xmlns:a16="http://schemas.microsoft.com/office/drawing/2014/main" id="{90987046-914C-11A1-6532-67B8D8B038ED}"/>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1A1DF657-2992-EC9F-AA9F-C7C16C020B89}"/>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B5B0545-0C54-FD07-4D7D-DED1A8A88C4F}"/>
              </a:ext>
            </a:extLst>
          </p:cNvPr>
          <p:cNvSpPr>
            <a:spLocks noGrp="1"/>
          </p:cNvSpPr>
          <p:nvPr>
            <p:ph type="sldNum" sz="quarter" idx="12"/>
          </p:nvPr>
        </p:nvSpPr>
        <p:spPr/>
        <p:txBody>
          <a:bodyPr/>
          <a:lstStyle/>
          <a:p>
            <a:fld id="{588949A8-7CCD-4D90-AA9A-1451BFC6FB3A}" type="slidenum">
              <a:rPr lang="en-US" smtClean="0"/>
              <a:t>5</a:t>
            </a:fld>
            <a:endParaRPr lang="en-US"/>
          </a:p>
        </p:txBody>
      </p:sp>
      <p:pic>
        <p:nvPicPr>
          <p:cNvPr id="8" name="Picture 7" descr="A white paper with black text&#10;&#10;Description automatically generated">
            <a:extLst>
              <a:ext uri="{FF2B5EF4-FFF2-40B4-BE49-F238E27FC236}">
                <a16:creationId xmlns:a16="http://schemas.microsoft.com/office/drawing/2014/main" id="{2CE359E0-F10C-19A6-9F01-AB94513AA3E2}"/>
              </a:ext>
            </a:extLst>
          </p:cNvPr>
          <p:cNvPicPr>
            <a:picLocks noChangeAspect="1"/>
          </p:cNvPicPr>
          <p:nvPr/>
        </p:nvPicPr>
        <p:blipFill>
          <a:blip r:embed="rId2"/>
          <a:stretch>
            <a:fillRect/>
          </a:stretch>
        </p:blipFill>
        <p:spPr>
          <a:xfrm>
            <a:off x="127619" y="1411706"/>
            <a:ext cx="7613415" cy="4282011"/>
          </a:xfrm>
          <a:prstGeom prst="rect">
            <a:avLst/>
          </a:prstGeom>
          <a:ln w="1905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B217D0E-E474-4457-4A99-11D696BBB6C1}"/>
              </a:ext>
            </a:extLst>
          </p:cNvPr>
          <p:cNvSpPr txBox="1"/>
          <p:nvPr/>
        </p:nvSpPr>
        <p:spPr>
          <a:xfrm>
            <a:off x="8065169" y="2374232"/>
            <a:ext cx="3372853" cy="2862322"/>
          </a:xfrm>
          <a:prstGeom prst="rect">
            <a:avLst/>
          </a:prstGeom>
          <a:noFill/>
        </p:spPr>
        <p:txBody>
          <a:bodyPr wrap="square" rtlCol="0">
            <a:spAutoFit/>
          </a:bodyPr>
          <a:lstStyle/>
          <a:p>
            <a:r>
              <a:rPr lang="en-US" dirty="0"/>
              <a:t>Many positive and constructive comments from the DAC. </a:t>
            </a:r>
          </a:p>
          <a:p>
            <a:endParaRPr lang="en-US" dirty="0"/>
          </a:p>
          <a:p>
            <a:r>
              <a:rPr lang="en-US" dirty="0"/>
              <a:t>The DAC fully appreciates the challenges ahead of </a:t>
            </a:r>
            <a:r>
              <a:rPr lang="en-US" dirty="0" err="1"/>
              <a:t>ePIC</a:t>
            </a:r>
            <a:r>
              <a:rPr lang="en-US" dirty="0"/>
              <a:t> and the EIC Project. </a:t>
            </a:r>
          </a:p>
          <a:p>
            <a:endParaRPr lang="en-US" dirty="0"/>
          </a:p>
          <a:p>
            <a:r>
              <a:rPr lang="en-US" dirty="0"/>
              <a:t>Encouraged attention to integration, installation and commissioning. </a:t>
            </a:r>
          </a:p>
        </p:txBody>
      </p:sp>
      <p:pic>
        <p:nvPicPr>
          <p:cNvPr id="11" name="Picture 10" descr="A black and white text on a white background&#10;&#10;Description automatically generated">
            <a:extLst>
              <a:ext uri="{FF2B5EF4-FFF2-40B4-BE49-F238E27FC236}">
                <a16:creationId xmlns:a16="http://schemas.microsoft.com/office/drawing/2014/main" id="{05CD671D-0191-C596-3B0A-1B26B7D4AADA}"/>
              </a:ext>
            </a:extLst>
          </p:cNvPr>
          <p:cNvPicPr>
            <a:picLocks noChangeAspect="1"/>
          </p:cNvPicPr>
          <p:nvPr/>
        </p:nvPicPr>
        <p:blipFill>
          <a:blip r:embed="rId3"/>
          <a:stretch>
            <a:fillRect/>
          </a:stretch>
        </p:blipFill>
        <p:spPr>
          <a:xfrm>
            <a:off x="3581400" y="1709733"/>
            <a:ext cx="8261684" cy="4646617"/>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62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E5E4-D9DD-847D-6D24-096166397CA8}"/>
              </a:ext>
            </a:extLst>
          </p:cNvPr>
          <p:cNvSpPr>
            <a:spLocks noGrp="1"/>
          </p:cNvSpPr>
          <p:nvPr>
            <p:ph type="title"/>
          </p:nvPr>
        </p:nvSpPr>
        <p:spPr>
          <a:xfrm>
            <a:off x="838200" y="365126"/>
            <a:ext cx="10515600" cy="911016"/>
          </a:xfrm>
        </p:spPr>
        <p:txBody>
          <a:bodyPr/>
          <a:lstStyle/>
          <a:p>
            <a:r>
              <a:rPr lang="en-US" b="1" dirty="0">
                <a:solidFill>
                  <a:schemeClr val="accent1"/>
                </a:solidFill>
              </a:rPr>
              <a:t>Recent </a:t>
            </a:r>
            <a:r>
              <a:rPr lang="en-US" b="1" dirty="0" err="1">
                <a:solidFill>
                  <a:schemeClr val="accent1"/>
                </a:solidFill>
              </a:rPr>
              <a:t>ePIC</a:t>
            </a:r>
            <a:r>
              <a:rPr lang="en-US" b="1" dirty="0">
                <a:solidFill>
                  <a:schemeClr val="accent1"/>
                </a:solidFill>
              </a:rPr>
              <a:t> Meetings</a:t>
            </a:r>
          </a:p>
        </p:txBody>
      </p:sp>
      <p:sp>
        <p:nvSpPr>
          <p:cNvPr id="3" name="Content Placeholder 2">
            <a:extLst>
              <a:ext uri="{FF2B5EF4-FFF2-40B4-BE49-F238E27FC236}">
                <a16:creationId xmlns:a16="http://schemas.microsoft.com/office/drawing/2014/main" id="{9AFF2372-E1D5-AA33-FADA-F15614F4B8B9}"/>
              </a:ext>
            </a:extLst>
          </p:cNvPr>
          <p:cNvSpPr>
            <a:spLocks noGrp="1"/>
          </p:cNvSpPr>
          <p:nvPr>
            <p:ph idx="1"/>
          </p:nvPr>
        </p:nvSpPr>
        <p:spPr>
          <a:xfrm>
            <a:off x="305637" y="1375766"/>
            <a:ext cx="10515600" cy="4800339"/>
          </a:xfrm>
        </p:spPr>
        <p:txBody>
          <a:bodyPr/>
          <a:lstStyle/>
          <a:p>
            <a:r>
              <a:rPr lang="en-US" dirty="0"/>
              <a:t>INFN </a:t>
            </a:r>
            <a:r>
              <a:rPr lang="en-US" dirty="0" err="1"/>
              <a:t>ePIC</a:t>
            </a:r>
            <a:r>
              <a:rPr lang="en-US" dirty="0"/>
              <a:t> Meeting: </a:t>
            </a:r>
          </a:p>
          <a:p>
            <a:pPr lvl="1"/>
            <a:r>
              <a:rPr lang="en-US" dirty="0"/>
              <a:t>June 27</a:t>
            </a:r>
            <a:r>
              <a:rPr lang="en-US" baseline="30000" dirty="0"/>
              <a:t>th</a:t>
            </a:r>
            <a:r>
              <a:rPr lang="en-US" dirty="0"/>
              <a:t>-28</a:t>
            </a:r>
            <a:r>
              <a:rPr lang="en-US" baseline="30000" dirty="0"/>
              <a:t>th</a:t>
            </a:r>
            <a:endParaRPr lang="en-US" dirty="0"/>
          </a:p>
          <a:p>
            <a:pPr lvl="1"/>
            <a:r>
              <a:rPr lang="en-US" dirty="0"/>
              <a:t>Report later this meeting</a:t>
            </a:r>
          </a:p>
          <a:p>
            <a:endParaRPr lang="en-US" dirty="0"/>
          </a:p>
          <a:p>
            <a:pPr marL="0" indent="0">
              <a:buNone/>
            </a:pPr>
            <a:endParaRPr lang="en-US" dirty="0"/>
          </a:p>
          <a:p>
            <a:r>
              <a:rPr lang="en-US" dirty="0"/>
              <a:t>4</a:t>
            </a:r>
            <a:r>
              <a:rPr lang="en-US" baseline="30000" dirty="0"/>
              <a:t>th</a:t>
            </a:r>
            <a:r>
              <a:rPr lang="en-US" dirty="0"/>
              <a:t> EIC-Asia Workshop:</a:t>
            </a:r>
          </a:p>
          <a:p>
            <a:pPr lvl="1"/>
            <a:r>
              <a:rPr lang="en-US" dirty="0"/>
              <a:t>July 1</a:t>
            </a:r>
            <a:r>
              <a:rPr lang="en-US" baseline="30000" dirty="0"/>
              <a:t>st</a:t>
            </a:r>
            <a:r>
              <a:rPr lang="en-US" dirty="0"/>
              <a:t>-5</a:t>
            </a:r>
            <a:r>
              <a:rPr lang="en-US" baseline="30000" dirty="0"/>
              <a:t>th</a:t>
            </a:r>
            <a:r>
              <a:rPr lang="en-US" dirty="0"/>
              <a:t>	</a:t>
            </a:r>
          </a:p>
          <a:p>
            <a:pPr lvl="1"/>
            <a:r>
              <a:rPr lang="en-US" dirty="0"/>
              <a:t>Report at a future General Meeting</a:t>
            </a:r>
          </a:p>
          <a:p>
            <a:pPr marL="0" indent="0">
              <a:buNone/>
            </a:pPr>
            <a:endParaRPr lang="en-US" dirty="0"/>
          </a:p>
        </p:txBody>
      </p:sp>
      <p:sp>
        <p:nvSpPr>
          <p:cNvPr id="4" name="Date Placeholder 3">
            <a:extLst>
              <a:ext uri="{FF2B5EF4-FFF2-40B4-BE49-F238E27FC236}">
                <a16:creationId xmlns:a16="http://schemas.microsoft.com/office/drawing/2014/main" id="{DC8F8B7F-E8DC-117A-2B01-00E6519FC186}"/>
              </a:ext>
            </a:extLst>
          </p:cNvPr>
          <p:cNvSpPr>
            <a:spLocks noGrp="1"/>
          </p:cNvSpPr>
          <p:nvPr>
            <p:ph type="dt" sz="half" idx="10"/>
          </p:nvPr>
        </p:nvSpPr>
        <p:spPr/>
        <p:txBody>
          <a:bodyPr/>
          <a:lstStyle/>
          <a:p>
            <a:r>
              <a:rPr lang="en-US"/>
              <a:t>7/12/2024</a:t>
            </a:r>
          </a:p>
        </p:txBody>
      </p:sp>
      <p:sp>
        <p:nvSpPr>
          <p:cNvPr id="5" name="Footer Placeholder 4">
            <a:extLst>
              <a:ext uri="{FF2B5EF4-FFF2-40B4-BE49-F238E27FC236}">
                <a16:creationId xmlns:a16="http://schemas.microsoft.com/office/drawing/2014/main" id="{DA5BE926-C12C-9BF5-1AEE-E79A1E33870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7B7BB2A-C91C-B6FB-85CF-7CE38418B7E2}"/>
              </a:ext>
            </a:extLst>
          </p:cNvPr>
          <p:cNvSpPr>
            <a:spLocks noGrp="1"/>
          </p:cNvSpPr>
          <p:nvPr>
            <p:ph type="sldNum" sz="quarter" idx="12"/>
          </p:nvPr>
        </p:nvSpPr>
        <p:spPr/>
        <p:txBody>
          <a:bodyPr/>
          <a:lstStyle/>
          <a:p>
            <a:fld id="{588949A8-7CCD-4D90-AA9A-1451BFC6FB3A}" type="slidenum">
              <a:rPr lang="en-US" smtClean="0"/>
              <a:t>6</a:t>
            </a:fld>
            <a:endParaRPr lang="en-US"/>
          </a:p>
        </p:txBody>
      </p:sp>
      <p:pic>
        <p:nvPicPr>
          <p:cNvPr id="1026" name="Picture 2">
            <a:extLst>
              <a:ext uri="{FF2B5EF4-FFF2-40B4-BE49-F238E27FC236}">
                <a16:creationId xmlns:a16="http://schemas.microsoft.com/office/drawing/2014/main" id="{4D1A7B9A-D679-F42A-F8E5-02B154F56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977" y="1195521"/>
            <a:ext cx="6313049" cy="28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06B4B80-D649-A5CA-B239-63B5A20E3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031" y="3556663"/>
            <a:ext cx="5874357" cy="316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81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It’s Almost Here!!!</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820207" y="1968503"/>
            <a:ext cx="3969772" cy="4685514"/>
          </a:xfrm>
        </p:spPr>
        <p:txBody>
          <a:bodyPr>
            <a:normAutofit/>
          </a:bodyPr>
          <a:lstStyle/>
          <a:p>
            <a:r>
              <a:rPr lang="en-US" dirty="0"/>
              <a:t>Lehigh University </a:t>
            </a:r>
            <a:br>
              <a:rPr lang="en-US" dirty="0"/>
            </a:br>
            <a:r>
              <a:rPr lang="en-US" dirty="0"/>
              <a:t>Bethlehem, PA</a:t>
            </a:r>
          </a:p>
          <a:p>
            <a:r>
              <a:rPr lang="en-US" dirty="0"/>
              <a:t>July 22-27</a:t>
            </a:r>
          </a:p>
          <a:p>
            <a:r>
              <a:rPr lang="en-US" dirty="0"/>
              <a:t>Jointly organized with the EICUG</a:t>
            </a:r>
          </a:p>
          <a:p>
            <a:r>
              <a:rPr lang="en-US" dirty="0" err="1"/>
              <a:t>ePIC</a:t>
            </a:r>
            <a:r>
              <a:rPr lang="en-US" dirty="0"/>
              <a:t> Meeting </a:t>
            </a:r>
            <a:br>
              <a:rPr lang="en-US" dirty="0"/>
            </a:br>
            <a:r>
              <a:rPr lang="en-US" dirty="0"/>
              <a:t> July 24-27</a:t>
            </a:r>
            <a:r>
              <a:rPr lang="en-US" baseline="30000" dirty="0"/>
              <a:t>th</a:t>
            </a:r>
            <a:r>
              <a:rPr lang="en-US" dirty="0"/>
              <a:t> </a:t>
            </a:r>
          </a:p>
          <a:p>
            <a:r>
              <a:rPr lang="en-US" dirty="0"/>
              <a:t>Registration is OPEN!</a:t>
            </a:r>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402021" y="1290856"/>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7/12/2024</a:t>
            </a:r>
          </a:p>
        </p:txBody>
      </p:sp>
      <p:sp>
        <p:nvSpPr>
          <p:cNvPr id="2" name="TextBox 1">
            <a:extLst>
              <a:ext uri="{FF2B5EF4-FFF2-40B4-BE49-F238E27FC236}">
                <a16:creationId xmlns:a16="http://schemas.microsoft.com/office/drawing/2014/main" id="{F2151089-D234-5113-8B51-BD02251CC9EF}"/>
              </a:ext>
            </a:extLst>
          </p:cNvPr>
          <p:cNvSpPr txBox="1"/>
          <p:nvPr/>
        </p:nvSpPr>
        <p:spPr>
          <a:xfrm>
            <a:off x="3051941" y="5699910"/>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C43F1957-BDDF-42B1-887B-A54DF63A471E}"/>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9" name="Picture 8" descr="Logo&#10;&#10;Description automatically generated">
            <a:extLst>
              <a:ext uri="{FF2B5EF4-FFF2-40B4-BE49-F238E27FC236}">
                <a16:creationId xmlns:a16="http://schemas.microsoft.com/office/drawing/2014/main" id="{E0CDD87E-736F-6963-97A6-A3CDC33E734E}"/>
              </a:ext>
            </a:extLst>
          </p:cNvPr>
          <p:cNvPicPr>
            <a:picLocks noChangeAspect="1"/>
          </p:cNvPicPr>
          <p:nvPr/>
        </p:nvPicPr>
        <p:blipFill>
          <a:blip r:embed="rId4"/>
          <a:stretch>
            <a:fillRect/>
          </a:stretch>
        </p:blipFill>
        <p:spPr>
          <a:xfrm>
            <a:off x="8407168" y="136525"/>
            <a:ext cx="2435003" cy="1752802"/>
          </a:xfrm>
          <a:prstGeom prst="rect">
            <a:avLst/>
          </a:prstGeom>
        </p:spPr>
      </p:pic>
    </p:spTree>
    <p:extLst>
      <p:ext uri="{BB962C8B-B14F-4D97-AF65-F5344CB8AC3E}">
        <p14:creationId xmlns:p14="http://schemas.microsoft.com/office/powerpoint/2010/main" val="342035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normAutofit/>
          </a:bodyPr>
          <a:lstStyle/>
          <a:p>
            <a:r>
              <a:rPr lang="en-US" b="1" dirty="0">
                <a:solidFill>
                  <a:schemeClr val="accent1"/>
                </a:solidFill>
              </a:rPr>
              <a:t>EICUG/</a:t>
            </a:r>
            <a:r>
              <a:rPr lang="en-US" b="1" dirty="0" err="1">
                <a:solidFill>
                  <a:schemeClr val="accent1"/>
                </a:solidFill>
              </a:rPr>
              <a:t>ePIC</a:t>
            </a:r>
            <a:r>
              <a:rPr lang="en-US" b="1" dirty="0">
                <a:solidFill>
                  <a:schemeClr val="accent1"/>
                </a:solidFill>
              </a:rPr>
              <a:t> Collaboration Meeting Logistics</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838200" y="1491450"/>
            <a:ext cx="10880324" cy="4685514"/>
          </a:xfrm>
        </p:spPr>
        <p:txBody>
          <a:bodyPr>
            <a:normAutofit lnSpcReduction="10000"/>
          </a:bodyPr>
          <a:lstStyle/>
          <a:p>
            <a:r>
              <a:rPr lang="en-US" dirty="0"/>
              <a:t>Please register ASAP if you plan to come in person, final numbers go to catering Monday July 15</a:t>
            </a:r>
            <a:r>
              <a:rPr lang="en-US" baseline="30000" dirty="0"/>
              <a:t>th</a:t>
            </a:r>
            <a:r>
              <a:rPr lang="en-US" dirty="0"/>
              <a:t>!</a:t>
            </a:r>
          </a:p>
          <a:p>
            <a:pPr lvl="1"/>
            <a:r>
              <a:rPr lang="en-US" dirty="0"/>
              <a:t>Everyone who registers should get a google form to fill out, please do so or there won’t be enough coffee: </a:t>
            </a:r>
            <a:r>
              <a:rPr lang="en-US" dirty="0">
                <a:hlinkClick r:id="rId2"/>
              </a:rPr>
              <a:t>Form</a:t>
            </a:r>
            <a:endParaRPr lang="en-US" dirty="0"/>
          </a:p>
          <a:p>
            <a:r>
              <a:rPr lang="en-US" dirty="0"/>
              <a:t>If you want a airport shuttle ride, please contact Jasleen </a:t>
            </a:r>
            <a:r>
              <a:rPr lang="en-US" dirty="0" err="1"/>
              <a:t>Sandu</a:t>
            </a:r>
            <a:r>
              <a:rPr lang="en-US" dirty="0"/>
              <a:t> (</a:t>
            </a:r>
            <a:r>
              <a:rPr lang="en-US" dirty="0">
                <a:hlinkClick r:id="rId3"/>
              </a:rPr>
              <a:t>jks323@lehigh.edu</a:t>
            </a:r>
            <a:r>
              <a:rPr lang="en-US" dirty="0"/>
              <a:t>)</a:t>
            </a:r>
          </a:p>
          <a:p>
            <a:r>
              <a:rPr lang="en-US" dirty="0"/>
              <a:t>If you have dietary restrictions and haven’t filled in the form, you can do so at: </a:t>
            </a:r>
            <a:r>
              <a:rPr lang="en-US" dirty="0">
                <a:hlinkClick r:id="rId4"/>
              </a:rPr>
              <a:t>Form</a:t>
            </a:r>
            <a:endParaRPr lang="en-US" dirty="0"/>
          </a:p>
          <a:p>
            <a:r>
              <a:rPr lang="en-US" dirty="0"/>
              <a:t>There are still some rooms left in the on-campus housing ($55 per day!) -  please contact </a:t>
            </a:r>
            <a:r>
              <a:rPr lang="en-US" dirty="0" err="1"/>
              <a:t>Rosi</a:t>
            </a:r>
            <a:r>
              <a:rPr lang="en-US" dirty="0"/>
              <a:t> Reed (</a:t>
            </a:r>
            <a:r>
              <a:rPr lang="en-US" dirty="0">
                <a:hlinkClick r:id="rId5"/>
              </a:rPr>
              <a:t>rosijreed@lehigh.edu</a:t>
            </a:r>
            <a:r>
              <a:rPr lang="en-US" dirty="0"/>
              <a:t>)</a:t>
            </a:r>
          </a:p>
          <a:p>
            <a:r>
              <a:rPr lang="en-US" dirty="0"/>
              <a:t>Social dinner is funded for all early career scientists!  </a:t>
            </a:r>
          </a:p>
          <a:p>
            <a:endParaRPr lang="en-US" dirty="0"/>
          </a:p>
          <a:p>
            <a:pPr marL="0" indent="0">
              <a:buNone/>
            </a:pPr>
            <a:endParaRPr lang="en-US" dirty="0"/>
          </a:p>
          <a:p>
            <a:endParaRPr lang="en-US" dirty="0"/>
          </a:p>
          <a:p>
            <a:endParaRPr lang="en-US" dirty="0"/>
          </a:p>
        </p:txBody>
      </p:sp>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C43F1957-BDDF-42B1-887B-A54DF63A471E}"/>
              </a:ext>
            </a:extLst>
          </p:cNvPr>
          <p:cNvSpPr>
            <a:spLocks noGrp="1"/>
          </p:cNvSpPr>
          <p:nvPr>
            <p:ph type="sldNum" sz="quarter" idx="12"/>
          </p:nvPr>
        </p:nvSpPr>
        <p:spPr/>
        <p:txBody>
          <a:bodyPr/>
          <a:lstStyle/>
          <a:p>
            <a:fld id="{588949A8-7CCD-4D90-AA9A-1451BFC6FB3A}" type="slidenum">
              <a:rPr lang="en-US" smtClean="0"/>
              <a:t>8</a:t>
            </a:fld>
            <a:endParaRPr lang="en-US"/>
          </a:p>
        </p:txBody>
      </p:sp>
    </p:spTree>
    <p:extLst>
      <p:ext uri="{BB962C8B-B14F-4D97-AF65-F5344CB8AC3E}">
        <p14:creationId xmlns:p14="http://schemas.microsoft.com/office/powerpoint/2010/main" val="19417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normAutofit/>
          </a:bodyPr>
          <a:lstStyle/>
          <a:p>
            <a:r>
              <a:rPr lang="en-US" b="1" dirty="0">
                <a:solidFill>
                  <a:schemeClr val="accent1"/>
                </a:solidFill>
              </a:rPr>
              <a:t>EICUG/</a:t>
            </a:r>
            <a:r>
              <a:rPr lang="en-US" b="1" dirty="0" err="1">
                <a:solidFill>
                  <a:schemeClr val="accent1"/>
                </a:solidFill>
              </a:rPr>
              <a:t>ePIC</a:t>
            </a:r>
            <a:r>
              <a:rPr lang="en-US" b="1" dirty="0">
                <a:solidFill>
                  <a:schemeClr val="accent1"/>
                </a:solidFill>
              </a:rPr>
              <a:t> Collaboration Meeting Statistics</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838200" y="1491450"/>
            <a:ext cx="10880324" cy="4685514"/>
          </a:xfrm>
        </p:spPr>
        <p:txBody>
          <a:bodyPr>
            <a:normAutofit/>
          </a:bodyPr>
          <a:lstStyle/>
          <a:p>
            <a:r>
              <a:rPr lang="en-US" dirty="0"/>
              <a:t>200 Indico Registrants!!  157 have filled in the google form </a:t>
            </a:r>
          </a:p>
          <a:p>
            <a:r>
              <a:rPr lang="en-US" dirty="0"/>
              <a:t>Early Career Day – 43 registrants</a:t>
            </a:r>
          </a:p>
          <a:p>
            <a:r>
              <a:rPr lang="en-US" dirty="0"/>
              <a:t>Online – 39 registrants (10 EC)</a:t>
            </a:r>
          </a:p>
          <a:p>
            <a:r>
              <a:rPr lang="en-US" dirty="0"/>
              <a:t># Early Career – Postdoc - 47</a:t>
            </a:r>
          </a:p>
          <a:p>
            <a:r>
              <a:rPr lang="en-US" dirty="0"/>
              <a:t># Early Career – Student - 19</a:t>
            </a:r>
          </a:p>
          <a:p>
            <a:endParaRPr lang="en-US" dirty="0"/>
          </a:p>
        </p:txBody>
      </p:sp>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7/12/2024</a:t>
            </a:r>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C43F1957-BDDF-42B1-887B-A54DF63A471E}"/>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310058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3888</TotalTime>
  <Words>1444</Words>
  <Application>Microsoft Office PowerPoint</Application>
  <PresentationFormat>Widescreen</PresentationFormat>
  <Paragraphs>228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Helvetica Neue</vt:lpstr>
      <vt:lpstr>Office Theme</vt:lpstr>
      <vt:lpstr>ePIC Collaboration News</vt:lpstr>
      <vt:lpstr>Hey John, start the recording….</vt:lpstr>
      <vt:lpstr>Today’s  Agenda</vt:lpstr>
      <vt:lpstr>When we last left our heroes…</vt:lpstr>
      <vt:lpstr>Comments from the DAC Review</vt:lpstr>
      <vt:lpstr>Recent ePIC Meetings</vt:lpstr>
      <vt:lpstr>It’s Almost Here!!!</vt:lpstr>
      <vt:lpstr>EICUG/ePIC Collaboration Meeting Logistics</vt:lpstr>
      <vt:lpstr>EICUG/ePIC Collaboration Meeting Statistics</vt:lpstr>
      <vt:lpstr>EICUG/ePIC Collaboration Meeting Statistics</vt:lpstr>
      <vt:lpstr>Very Important Joint Session Wed. July 27th</vt:lpstr>
      <vt:lpstr>Joint ePIC and EICUG DEI Session</vt:lpstr>
      <vt:lpstr>Workfests!</vt:lpstr>
      <vt:lpstr>Workfest/Parallel Session Organizers</vt:lpstr>
      <vt:lpstr>TDR/Publication Timeline</vt:lpstr>
      <vt:lpstr>ePIC Website Progress</vt:lpstr>
      <vt:lpstr>EIC Advocacy Letter</vt:lpstr>
      <vt:lpstr>Summary</vt:lpstr>
      <vt:lpstr>PowerPoint Presentation</vt:lpstr>
      <vt:lpstr>ePIC Resources</vt:lpstr>
      <vt:lpstr>EICUG Membership</vt:lpstr>
      <vt:lpstr>Upcoming Notable Events…</vt:lpstr>
      <vt:lpstr>EICUG/ePIC Collaboration Meeting Statistics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1319</cp:revision>
  <dcterms:created xsi:type="dcterms:W3CDTF">2023-04-13T13:35:08Z</dcterms:created>
  <dcterms:modified xsi:type="dcterms:W3CDTF">2024-07-12T13:38:19Z</dcterms:modified>
</cp:coreProperties>
</file>