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304" r:id="rId4"/>
    <p:sldId id="279" r:id="rId5"/>
    <p:sldId id="280" r:id="rId6"/>
    <p:sldId id="295" r:id="rId7"/>
    <p:sldId id="291" r:id="rId8"/>
    <p:sldId id="298" r:id="rId9"/>
    <p:sldId id="284" r:id="rId10"/>
    <p:sldId id="257" r:id="rId11"/>
    <p:sldId id="262" r:id="rId12"/>
    <p:sldId id="286" r:id="rId13"/>
    <p:sldId id="293" r:id="rId14"/>
    <p:sldId id="264" r:id="rId15"/>
    <p:sldId id="302" r:id="rId16"/>
    <p:sldId id="277" r:id="rId17"/>
    <p:sldId id="258" r:id="rId18"/>
    <p:sldId id="299" r:id="rId19"/>
    <p:sldId id="259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 snapToObjects="1">
      <p:cViewPr>
        <p:scale>
          <a:sx n="136" d="100"/>
          <a:sy n="136" d="100"/>
        </p:scale>
        <p:origin x="960" y="-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544-632A-FF4B-812B-E341458029DA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0AFE-B931-9244-9F03-3933247C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AFE-B931-9244-9F03-3933247CC0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Rich Detector Simulation</a:t>
            </a:r>
            <a:br>
              <a:rPr lang="en-US" dirty="0" smtClean="0"/>
            </a:br>
            <a:r>
              <a:rPr lang="en-US" dirty="0" smtClean="0"/>
              <a:t>Cherenkov Ring Radius obtained from Circular Hough Transform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2016-09-12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758"/>
            <a:ext cx="8229600" cy="58174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Simulation Result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120GeV proton</a:t>
            </a:r>
          </a:p>
          <a:p>
            <a:pPr lvl="1"/>
            <a:r>
              <a:rPr lang="en-US" dirty="0" smtClean="0"/>
              <a:t>1,000 events</a:t>
            </a:r>
          </a:p>
          <a:p>
            <a:pPr lvl="1"/>
            <a:r>
              <a:rPr lang="en-US" dirty="0" smtClean="0"/>
              <a:t>Launched perpendicularly toward center of the detector</a:t>
            </a:r>
          </a:p>
          <a:p>
            <a:pPr lvl="1"/>
            <a:r>
              <a:rPr lang="en-US" dirty="0" smtClean="0"/>
              <a:t>Beam diameter 1cm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Aerogel gel: 3.3cm thick, n=1.03 </a:t>
            </a:r>
          </a:p>
          <a:p>
            <a:pPr lvl="1"/>
            <a:r>
              <a:rPr lang="en-US" dirty="0" smtClean="0"/>
              <a:t>Fresnel lens: f=3 inches</a:t>
            </a:r>
          </a:p>
          <a:p>
            <a:pPr lvl="1"/>
            <a:r>
              <a:rPr lang="en-US" dirty="0" smtClean="0"/>
              <a:t>Sensor plane : at Fresnel lens focal plane, 1mm gap between glass windows (or 5mm between sensors)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Setup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66"/>
            <a:ext cx="9144000" cy="5205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9541" y="2293366"/>
            <a:ext cx="105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Sensor plane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by Event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667239"/>
            <a:ext cx="82296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6521" y="4291542"/>
            <a:ext cx="19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background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6520" y="2320707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background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7975" y="1215669"/>
            <a:ext cx="2306158" cy="237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1123" y="1215669"/>
            <a:ext cx="2306158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2037" y="3805262"/>
            <a:ext cx="2306158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1122" y="3823075"/>
            <a:ext cx="230615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4" y="1178202"/>
            <a:ext cx="3619438" cy="2310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 (in each event)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30194" y="1203283"/>
            <a:ext cx="4499951" cy="3974359"/>
            <a:chOff x="5170113" y="1305093"/>
            <a:chExt cx="3129148" cy="2942304"/>
          </a:xfrm>
        </p:grpSpPr>
        <p:grpSp>
          <p:nvGrpSpPr>
            <p:cNvPr id="28" name="Group 27"/>
            <p:cNvGrpSpPr/>
            <p:nvPr/>
          </p:nvGrpSpPr>
          <p:grpSpPr>
            <a:xfrm>
              <a:off x="5170113" y="1305093"/>
              <a:ext cx="3129148" cy="2942304"/>
              <a:chOff x="5581402" y="1399312"/>
              <a:chExt cx="3129148" cy="29423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95475" y="1755762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98463" y="1755763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95164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508450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581402" y="2992583"/>
                <a:ext cx="31291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035861" y="1399312"/>
                <a:ext cx="0" cy="2942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5973054" y="1878794"/>
                <a:ext cx="2105468" cy="2105468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7708752" y="2124948"/>
                <a:ext cx="338448" cy="338448"/>
                <a:chOff x="1767875" y="2087034"/>
                <a:chExt cx="338448" cy="33844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2700000">
                  <a:off x="1767875" y="225625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8900000" flipV="1">
                  <a:off x="1767875" y="225188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498463" y="2292880"/>
                <a:ext cx="382004" cy="32060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509637" y="2234377"/>
                <a:ext cx="191950" cy="29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2"/>
                    </a:solidFill>
                  </a:rPr>
                  <a:t>r</a:t>
                </a:r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6624572" y="2504114"/>
              <a:ext cx="472589" cy="379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61156" y="2608451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3.54mm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46278" y="5070276"/>
            <a:ext cx="3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Actual measured value of radius</a:t>
            </a:r>
          </a:p>
          <a:p>
            <a:r>
              <a:rPr lang="en-US" b="1" dirty="0" smtClean="0"/>
              <a:t>=r+3.54</a:t>
            </a:r>
          </a:p>
          <a:p>
            <a:r>
              <a:rPr lang="en-US" b="1" dirty="0" smtClean="0"/>
              <a:t>=18.94mm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" y="3462693"/>
            <a:ext cx="4114800" cy="28720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3600" y="5891632"/>
            <a:ext cx="41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Radius of each photon hit from simulation result.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No Q.E. applied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55789" y="162757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r≈15.4±0.15 mm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0" y="3514154"/>
            <a:ext cx="3088399" cy="24505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95993" y="423390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r≈18.7±0.60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 Position (in each event) Distribution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10" y="1600200"/>
            <a:ext cx="472738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Finder Algorithm has be tested using Monte Carlo method</a:t>
            </a:r>
          </a:p>
          <a:p>
            <a:r>
              <a:rPr lang="en-US" dirty="0" smtClean="0"/>
              <a:t>Ring Finder Algorithm is implemented in simulation analyses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758"/>
            <a:ext cx="8229600" cy="58174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Back Up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6" y="3917024"/>
            <a:ext cx="2671769" cy="2557934"/>
          </a:xfr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89" y="4062867"/>
            <a:ext cx="3619438" cy="2310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Finder Analysis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1553873"/>
            <a:ext cx="1828800" cy="1828800"/>
            <a:chOff x="675791" y="1624275"/>
            <a:chExt cx="3468698" cy="3528989"/>
          </a:xfrm>
        </p:grpSpPr>
        <p:grpSp>
          <p:nvGrpSpPr>
            <p:cNvPr id="8" name="Group 7"/>
            <p:cNvGrpSpPr/>
            <p:nvPr/>
          </p:nvGrpSpPr>
          <p:grpSpPr>
            <a:xfrm>
              <a:off x="675791" y="1647825"/>
              <a:ext cx="3468698" cy="3505439"/>
              <a:chOff x="2280061" y="2313470"/>
              <a:chExt cx="2111384" cy="2133748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18" name="Rectangle 17"/>
              <p:cNvSpPr/>
              <p:nvPr/>
            </p:nvSpPr>
            <p:spPr>
              <a:xfrm>
                <a:off x="2280062" y="231568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12043" y="2313471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44024" y="2313471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80061" y="2752858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76005" y="2313470"/>
                <a:ext cx="380011" cy="38001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07986" y="2313470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15491" y="2753967"/>
                <a:ext cx="380011" cy="38001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47472" y="2753967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79453" y="275396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11434" y="275396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80062" y="3192246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12043" y="3190029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44024" y="3190029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80061" y="362941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76005" y="319002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07986" y="3190028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15491" y="3630525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47472" y="3630525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79453" y="3630524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11434" y="3630524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80061" y="406609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715491" y="4067207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147472" y="4067207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79453" y="406720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11434" y="406720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007555" y="1985973"/>
              <a:ext cx="2819117" cy="2819117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711966" y="1941447"/>
              <a:ext cx="675364" cy="1432288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861107" y="1827534"/>
              <a:ext cx="3092402" cy="3092402"/>
            </a:xfrm>
            <a:prstGeom prst="donut">
              <a:avLst>
                <a:gd name="adj" fmla="val 10570"/>
              </a:avLst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Up-Down Arrow 11"/>
            <p:cNvSpPr/>
            <p:nvPr/>
          </p:nvSpPr>
          <p:spPr>
            <a:xfrm rot="20074853">
              <a:off x="1557361" y="1624275"/>
              <a:ext cx="292851" cy="702129"/>
            </a:xfrm>
            <a:prstGeom prst="upDownArrow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2700000">
              <a:off x="1686988" y="2189571"/>
              <a:ext cx="338448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8900000" flipV="1">
              <a:off x="1689397" y="2189572"/>
              <a:ext cx="338448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509584" y="1731464"/>
              <a:ext cx="338448" cy="338448"/>
              <a:chOff x="1689397" y="2020347"/>
              <a:chExt cx="338448" cy="3384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" name="Straight Connector 15"/>
              <p:cNvCxnSpPr/>
              <p:nvPr/>
            </p:nvCxnSpPr>
            <p:spPr>
              <a:xfrm rot="2700000">
                <a:off x="1686988" y="2189571"/>
                <a:ext cx="3384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900000" flipV="1">
                <a:off x="1689397" y="2189572"/>
                <a:ext cx="3384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9" y="1247940"/>
            <a:ext cx="2762002" cy="2288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26" y="1384589"/>
            <a:ext cx="2450925" cy="23774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03772" y="3785218"/>
            <a:ext cx="7166451" cy="2661459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43" idx="1"/>
          </p:cNvCxnSpPr>
          <p:nvPr/>
        </p:nvCxnSpPr>
        <p:spPr>
          <a:xfrm flipV="1">
            <a:off x="2590800" y="2392348"/>
            <a:ext cx="600199" cy="24352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1"/>
          </p:cNvCxnSpPr>
          <p:nvPr/>
        </p:nvCxnSpPr>
        <p:spPr>
          <a:xfrm>
            <a:off x="5759532" y="2312347"/>
            <a:ext cx="525194" cy="26096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19431" y="3575746"/>
            <a:ext cx="2135136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Accumulated Data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25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Setup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0" y="1600200"/>
            <a:ext cx="515616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O</a:t>
            </a:r>
            <a:r>
              <a:rPr lang="en-US" dirty="0" smtClean="0"/>
              <a:t>btain Cherenkov Ring Radius from simulation results using Circular Hough Transform.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Monte Carlo result</a:t>
            </a:r>
          </a:p>
          <a:p>
            <a:pPr marL="914400" lvl="1" indent="-514350" algn="just"/>
            <a:r>
              <a:rPr lang="en-US" dirty="0" smtClean="0"/>
              <a:t>Infinite pixel size</a:t>
            </a:r>
          </a:p>
          <a:p>
            <a:pPr marL="914400" lvl="1" indent="-514350" algn="just"/>
            <a:r>
              <a:rPr lang="en-US" dirty="0" smtClean="0"/>
              <a:t>Finite pixel size (6x6mm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Simulation result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Setup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66"/>
            <a:ext cx="9144000" cy="5205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9541" y="2293366"/>
            <a:ext cx="105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Sensor plane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Finder Algorithm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6" y="1600200"/>
            <a:ext cx="4637313" cy="11667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When filling 3D (</a:t>
            </a:r>
            <a:r>
              <a:rPr lang="en-US" u="sng" dirty="0" err="1" smtClean="0"/>
              <a:t>a,b,r</a:t>
            </a:r>
            <a:r>
              <a:rPr lang="en-US" u="sng" dirty="0" smtClean="0"/>
              <a:t>) histogram</a:t>
            </a:r>
          </a:p>
          <a:p>
            <a:r>
              <a:rPr lang="en-US" dirty="0" smtClean="0"/>
              <a:t>Center position(</a:t>
            </a:r>
            <a:r>
              <a:rPr lang="en-US" dirty="0" err="1" smtClean="0"/>
              <a:t>a,b</a:t>
            </a:r>
            <a:r>
              <a:rPr lang="en-US" dirty="0" smtClean="0"/>
              <a:t>) cut:</a:t>
            </a:r>
          </a:p>
          <a:p>
            <a:pPr lvl="1"/>
            <a:r>
              <a:rPr lang="en-US" dirty="0" smtClean="0"/>
              <a:t>If (|a|&gt;3mm or |b|&gt;3mm) skip;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25826" y="3762037"/>
            <a:ext cx="2448528" cy="2450592"/>
            <a:chOff x="4593770" y="2909869"/>
            <a:chExt cx="3446760" cy="32798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70" y="2909869"/>
              <a:ext cx="3356705" cy="32560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58182" y="5020130"/>
              <a:ext cx="108234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0" dirty="0" smtClean="0">
                  <a:solidFill>
                    <a:srgbClr val="FF0000"/>
                  </a:solidFill>
                </a:rPr>
                <a:t>✘</a:t>
              </a:r>
              <a:endParaRPr lang="en-US" sz="7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19803" y="3754788"/>
            <a:ext cx="2608794" cy="2447343"/>
            <a:chOff x="1215294" y="2933619"/>
            <a:chExt cx="3454676" cy="32802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294" y="2933619"/>
              <a:ext cx="3356705" cy="32560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87622" y="5044295"/>
              <a:ext cx="108234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0" dirty="0" smtClean="0">
                  <a:solidFill>
                    <a:srgbClr val="FF0000"/>
                  </a:solidFill>
                </a:rPr>
                <a:t>✘</a:t>
              </a:r>
              <a:endParaRPr lang="en-US" sz="7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" y="1247215"/>
            <a:ext cx="2762002" cy="2288816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4246226" y="2695406"/>
            <a:ext cx="417493" cy="1946516"/>
          </a:xfrm>
          <a:prstGeom prst="rightBrace">
            <a:avLst>
              <a:gd name="adj1" fmla="val 8333"/>
              <a:gd name="adj2" fmla="val 68184"/>
            </a:avLst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49486" y="315769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Not considered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81714" y="1779639"/>
            <a:ext cx="638002" cy="186813"/>
          </a:xfrm>
          <a:prstGeom prst="straightConnector1">
            <a:avLst/>
          </a:prstGeom>
          <a:ln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884"/>
            <a:ext cx="8229600" cy="58292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Monte Carlo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10,000 events</a:t>
            </a:r>
          </a:p>
          <a:p>
            <a:r>
              <a:rPr lang="en-US" dirty="0" smtClean="0"/>
              <a:t>Infinite pixel size / finite pixel size (6x6mm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each events</a:t>
            </a:r>
          </a:p>
          <a:p>
            <a:pPr lvl="1"/>
            <a:r>
              <a:rPr lang="en-US" dirty="0" smtClean="0"/>
              <a:t>Number of hits</a:t>
            </a:r>
          </a:p>
          <a:p>
            <a:pPr lvl="2"/>
            <a:r>
              <a:rPr lang="en-US" dirty="0" smtClean="0"/>
              <a:t>Total number of Hit=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signal</a:t>
            </a:r>
            <a:r>
              <a:rPr lang="en-US" dirty="0" err="1" smtClean="0"/>
              <a:t>+N</a:t>
            </a:r>
            <a:r>
              <a:rPr lang="en-US" baseline="-25000" dirty="0" err="1" smtClean="0"/>
              <a:t>noise</a:t>
            </a:r>
            <a:r>
              <a:rPr lang="en-US" dirty="0" smtClean="0"/>
              <a:t> &lt;15</a:t>
            </a:r>
            <a:endParaRPr lang="en-US" dirty="0"/>
          </a:p>
          <a:p>
            <a:pPr lvl="1"/>
            <a:r>
              <a:rPr lang="en-US" dirty="0" smtClean="0"/>
              <a:t>Ring radius</a:t>
            </a:r>
          </a:p>
          <a:p>
            <a:pPr lvl="2"/>
            <a:r>
              <a:rPr lang="en-US" dirty="0" smtClean="0"/>
              <a:t>Radius = Gaussian distribution function</a:t>
            </a:r>
          </a:p>
          <a:p>
            <a:pPr lvl="2"/>
            <a:r>
              <a:rPr lang="en-US" dirty="0" smtClean="0"/>
              <a:t>Mean of radius=20mm</a:t>
            </a:r>
          </a:p>
          <a:p>
            <a:pPr lvl="2"/>
            <a:r>
              <a:rPr lang="en-US" dirty="0" smtClean="0"/>
              <a:t>Sigma of radius=0.1mm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by Event Display (</a:t>
            </a:r>
            <a:r>
              <a:rPr lang="en-US" b="1" dirty="0">
                <a:solidFill>
                  <a:schemeClr val="accent5"/>
                </a:solidFill>
              </a:rPr>
              <a:t>infinite</a:t>
            </a:r>
            <a:r>
              <a:rPr lang="en-US" dirty="0"/>
              <a:t> </a:t>
            </a:r>
            <a:r>
              <a:rPr lang="en-US" dirty="0" smtClean="0"/>
              <a:t>pixel)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0228" y="3583557"/>
            <a:ext cx="64008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2066" y="4297186"/>
            <a:ext cx="133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noise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725" y="2275763"/>
            <a:ext cx="107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noise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5603" y="3014997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Signal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b="1" dirty="0" smtClean="0">
                <a:solidFill>
                  <a:srgbClr val="0070C0"/>
                </a:solidFill>
              </a:rPr>
              <a:t>noise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>
          <a:xfrm>
            <a:off x="1812759" y="1206117"/>
            <a:ext cx="2450925" cy="22852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>
          <a:xfrm>
            <a:off x="4184126" y="1206117"/>
            <a:ext cx="2450925" cy="22852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9" y="3978910"/>
            <a:ext cx="2450925" cy="2377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7" y="3978910"/>
            <a:ext cx="245092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Radius (in each event) Distribution (</a:t>
            </a:r>
            <a:r>
              <a:rPr lang="en-US" sz="3000" b="1" dirty="0">
                <a:solidFill>
                  <a:schemeClr val="accent5"/>
                </a:solidFill>
              </a:rPr>
              <a:t>infinite</a:t>
            </a:r>
            <a:r>
              <a:rPr lang="en-US" sz="3000" dirty="0"/>
              <a:t> pixel)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9" y="2236324"/>
            <a:ext cx="4702518" cy="300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76" y="2086810"/>
            <a:ext cx="3448258" cy="3301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699" y="279400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20.0±0.129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by Event Display (</a:t>
            </a:r>
            <a:r>
              <a:rPr lang="en-US" b="1" dirty="0" smtClean="0">
                <a:solidFill>
                  <a:schemeClr val="accent5"/>
                </a:solidFill>
              </a:rPr>
              <a:t>finite</a:t>
            </a:r>
            <a:r>
              <a:rPr lang="en-US" dirty="0" smtClean="0"/>
              <a:t> pixel)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0228" y="3583557"/>
            <a:ext cx="64008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249" y="427988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loud noise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8249" y="2315931"/>
            <a:ext cx="107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noise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79123" y="2360438"/>
            <a:ext cx="17091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● Signal</a:t>
            </a:r>
          </a:p>
          <a:p>
            <a:r>
              <a:rPr lang="en-US" sz="3600" b="1" dirty="0" smtClean="0"/>
              <a:t>○ noise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46" y="1127211"/>
            <a:ext cx="2450925" cy="2377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71" y="1127211"/>
            <a:ext cx="2450925" cy="2377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46" y="3781234"/>
            <a:ext cx="2450925" cy="2377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70" y="3780185"/>
            <a:ext cx="2450925" cy="237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4023" y="1538599"/>
            <a:ext cx="2241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rings are generally smaller than the </a:t>
            </a:r>
            <a:r>
              <a:rPr lang="en-US" smtClean="0"/>
              <a:t>actual rings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4195" y="4336438"/>
            <a:ext cx="207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rings are close to the actual rings, even with loud noise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Radius (in each event) Distribution (</a:t>
            </a:r>
            <a:r>
              <a:rPr lang="en-US" sz="3000" b="1" dirty="0" smtClean="0">
                <a:solidFill>
                  <a:schemeClr val="accent5"/>
                </a:solidFill>
              </a:rPr>
              <a:t>finite</a:t>
            </a:r>
            <a:r>
              <a:rPr lang="en-US" sz="3000" dirty="0" smtClean="0"/>
              <a:t> </a:t>
            </a:r>
            <a:r>
              <a:rPr lang="en-US" sz="3000" dirty="0"/>
              <a:t>pixel)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30194" y="1203283"/>
            <a:ext cx="4499951" cy="3974359"/>
            <a:chOff x="5170113" y="1305093"/>
            <a:chExt cx="3129148" cy="2942304"/>
          </a:xfrm>
        </p:grpSpPr>
        <p:grpSp>
          <p:nvGrpSpPr>
            <p:cNvPr id="28" name="Group 27"/>
            <p:cNvGrpSpPr/>
            <p:nvPr/>
          </p:nvGrpSpPr>
          <p:grpSpPr>
            <a:xfrm>
              <a:off x="5170113" y="1305093"/>
              <a:ext cx="3129148" cy="2942304"/>
              <a:chOff x="5581402" y="1399312"/>
              <a:chExt cx="3129148" cy="29423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95475" y="1755762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98463" y="1755763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95164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508450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581402" y="2992583"/>
                <a:ext cx="31291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035861" y="1399312"/>
                <a:ext cx="0" cy="2942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5973054" y="1878794"/>
                <a:ext cx="2105468" cy="2105468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7708752" y="2124948"/>
                <a:ext cx="338448" cy="338448"/>
                <a:chOff x="1767875" y="2087034"/>
                <a:chExt cx="338448" cy="33844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2700000">
                  <a:off x="1767875" y="225625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8900000" flipV="1">
                  <a:off x="1767875" y="225188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498463" y="2292880"/>
                <a:ext cx="382004" cy="32060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509637" y="2234377"/>
                <a:ext cx="191950" cy="29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2"/>
                    </a:solidFill>
                  </a:rPr>
                  <a:t>r</a:t>
                </a:r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6624572" y="2504114"/>
              <a:ext cx="472589" cy="379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61156" y="2608451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3.54mm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46278" y="5070276"/>
            <a:ext cx="3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measured value of radius</a:t>
            </a:r>
          </a:p>
          <a:p>
            <a:r>
              <a:rPr lang="en-US" b="1" dirty="0" smtClean="0"/>
              <a:t>=r+3.54</a:t>
            </a:r>
          </a:p>
          <a:p>
            <a:r>
              <a:rPr lang="en-US" b="1" dirty="0" smtClean="0"/>
              <a:t>=18.94mm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1160" y="1625931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Sensor 1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40422" y="162457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Sensor 2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40421" y="459645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541159" y="457050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4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7682" b="1737"/>
          <a:stretch/>
        </p:blipFill>
        <p:spPr>
          <a:xfrm>
            <a:off x="1146803" y="1118933"/>
            <a:ext cx="3160181" cy="22511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r="6275" b="3726"/>
          <a:stretch/>
        </p:blipFill>
        <p:spPr>
          <a:xfrm>
            <a:off x="1304596" y="3462692"/>
            <a:ext cx="2899244" cy="2898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610" y="159289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r=15.4±0.12 mm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2278" y="5843955"/>
            <a:ext cx="453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Smaller than the actual value (20mm).</a:t>
            </a:r>
          </a:p>
          <a:p>
            <a:r>
              <a:rPr lang="en-US" smtClean="0">
                <a:solidFill>
                  <a:schemeClr val="accent5"/>
                </a:solidFill>
              </a:rPr>
              <a:t>difference</a:t>
            </a:r>
            <a:r>
              <a:rPr lang="en-US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due to </a:t>
            </a:r>
            <a:r>
              <a:rPr lang="en-US" smtClean="0">
                <a:solidFill>
                  <a:schemeClr val="accent5"/>
                </a:solidFill>
              </a:rPr>
              <a:t>pixel </a:t>
            </a:r>
            <a:r>
              <a:rPr lang="en-US" smtClean="0">
                <a:solidFill>
                  <a:schemeClr val="accent5"/>
                </a:solidFill>
              </a:rPr>
              <a:t>size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1114</TotalTime>
  <Words>500</Words>
  <Application>Microsoft Macintosh PowerPoint</Application>
  <PresentationFormat>On-screen Show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Default Theme</vt:lpstr>
      <vt:lpstr>Modular Rich Detector Simulation Cherenkov Ring Radius obtained from Circular Hough Transform</vt:lpstr>
      <vt:lpstr>Outline</vt:lpstr>
      <vt:lpstr>Ring Finder Algorithm Update</vt:lpstr>
      <vt:lpstr>PowerPoint Presentation</vt:lpstr>
      <vt:lpstr>Monte Carlo</vt:lpstr>
      <vt:lpstr>Event by Event Display (infinite pixel)</vt:lpstr>
      <vt:lpstr>Radius (in each event) Distribution (infinite pixel)</vt:lpstr>
      <vt:lpstr>Event by Event Display (finite pixel)</vt:lpstr>
      <vt:lpstr>Radius (in each event) Distribution (finite pixel)</vt:lpstr>
      <vt:lpstr>PowerPoint Presentation</vt:lpstr>
      <vt:lpstr>Simulation Setup</vt:lpstr>
      <vt:lpstr>Detector Setup</vt:lpstr>
      <vt:lpstr>Event by Event Display</vt:lpstr>
      <vt:lpstr>Radius (in each event) Distribution</vt:lpstr>
      <vt:lpstr>Center Position (in each event) Distribution</vt:lpstr>
      <vt:lpstr>Summary</vt:lpstr>
      <vt:lpstr>PowerPoint Presentation</vt:lpstr>
      <vt:lpstr>Ring Finder Analysis Procedure</vt:lpstr>
      <vt:lpstr>Detector Setup</vt:lpstr>
      <vt:lpstr>Detector Setup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Cheuk-Ping Wong</dc:creator>
  <cp:lastModifiedBy>Cheuk-Ping Wong</cp:lastModifiedBy>
  <cp:revision>147</cp:revision>
  <dcterms:created xsi:type="dcterms:W3CDTF">2016-08-18T17:01:43Z</dcterms:created>
  <dcterms:modified xsi:type="dcterms:W3CDTF">2016-09-21T12:41:44Z</dcterms:modified>
</cp:coreProperties>
</file>