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5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0FCD745-659F-4412-B4D8-4A3EE07ECE79}">
          <p14:sldIdLst>
            <p14:sldId id="256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4472C4"/>
    <a:srgbClr val="EAEFF7"/>
    <a:srgbClr val="ABABAB"/>
    <a:srgbClr val="FF9933"/>
    <a:srgbClr val="FFFFFF"/>
    <a:srgbClr val="699BFF"/>
    <a:srgbClr val="000000"/>
    <a:srgbClr val="AAE8FC"/>
    <a:srgbClr val="2202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64" d="100"/>
          <a:sy n="64" d="100"/>
        </p:scale>
        <p:origin x="64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48294-1B3F-46C7-8501-273AD7D79B4F}" type="datetimeFigureOut">
              <a:rPr lang="en-GB" smtClean="0"/>
              <a:t>03/07/2024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F2F4C-E58C-4CCD-AFD6-611CFE2E22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071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57556" y="1508257"/>
            <a:ext cx="9144000" cy="2387600"/>
          </a:xfrm>
        </p:spPr>
        <p:txBody>
          <a:bodyPr anchor="b"/>
          <a:lstStyle>
            <a:lvl1pPr algn="ctr">
              <a:defRPr sz="6000" b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57556" y="3987932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AFBF77B-003A-4E1A-898E-FBE7F15C7ACD}"/>
              </a:ext>
            </a:extLst>
          </p:cNvPr>
          <p:cNvGrpSpPr/>
          <p:nvPr userDrawn="1"/>
        </p:nvGrpSpPr>
        <p:grpSpPr>
          <a:xfrm>
            <a:off x="-109438" y="5643694"/>
            <a:ext cx="2515109" cy="1440000"/>
            <a:chOff x="-109438" y="5643694"/>
            <a:chExt cx="2515109" cy="1440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30356C3-1559-4CEC-9ADF-910395CF29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09438" y="5643694"/>
              <a:ext cx="1839581" cy="14400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90A1CDC-2BBF-4AD9-B5B5-2E07FBF48821}"/>
                </a:ext>
              </a:extLst>
            </p:cNvPr>
            <p:cNvSpPr txBox="1"/>
            <p:nvPr/>
          </p:nvSpPr>
          <p:spPr>
            <a:xfrm>
              <a:off x="1441946" y="6014987"/>
              <a:ext cx="96372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200" b="1" dirty="0">
                  <a:latin typeface="Arial" panose="020B0604020202020204" pitchFamily="34" charset="0"/>
                  <a:cs typeface="Arial" panose="020B0604020202020204" pitchFamily="34" charset="0"/>
                </a:rPr>
                <a:t>UK</a:t>
              </a:r>
              <a:endParaRPr lang="en-GB" sz="4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7F12490-59CD-452F-B02D-F2D799164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3408" y="6356350"/>
            <a:ext cx="662731" cy="296695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fld id="{1CA36EEA-5A28-4A70-BCAC-0B68DA8D366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9567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561439" cy="743504"/>
          </a:xfrm>
        </p:spPr>
        <p:txBody>
          <a:bodyPr/>
          <a:lstStyle>
            <a:lvl1pPr algn="ctr">
              <a:defRPr b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445"/>
            <a:ext cx="10515600" cy="4736518"/>
          </a:xfrm>
        </p:spPr>
        <p:txBody>
          <a:bodyPr/>
          <a:lstStyle>
            <a:lvl1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1pPr>
            <a:lvl2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2pPr>
            <a:lvl3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3pPr>
            <a:lvl4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4pPr>
            <a:lvl5pPr>
              <a:defRPr>
                <a:solidFill>
                  <a:srgbClr val="002060"/>
                </a:solidFill>
                <a:latin typeface="Palatino Linotype" panose="02040502050505030304" pitchFamily="18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13408" y="6356350"/>
            <a:ext cx="662731" cy="296695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</a:lstStyle>
          <a:p>
            <a:fld id="{1CA36EEA-5A28-4A70-BCAC-0B68DA8D366C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721453" y="1237683"/>
            <a:ext cx="10754686" cy="0"/>
          </a:xfrm>
          <a:prstGeom prst="line">
            <a:avLst/>
          </a:prstGeom>
          <a:ln w="38100">
            <a:solidFill>
              <a:srgbClr val="2803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721453" y="1313897"/>
            <a:ext cx="10754686" cy="0"/>
          </a:xfrm>
          <a:prstGeom prst="line">
            <a:avLst/>
          </a:prstGeom>
          <a:ln w="38100">
            <a:solidFill>
              <a:srgbClr val="AAE8F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8E649DFF-E639-4E02-86CC-A533CCEFA814}"/>
              </a:ext>
            </a:extLst>
          </p:cNvPr>
          <p:cNvGrpSpPr/>
          <p:nvPr userDrawn="1"/>
        </p:nvGrpSpPr>
        <p:grpSpPr>
          <a:xfrm>
            <a:off x="9555853" y="16878"/>
            <a:ext cx="2515109" cy="1440000"/>
            <a:chOff x="-109438" y="5643694"/>
            <a:chExt cx="2515109" cy="1440000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A636AF2B-5CDB-4DCA-B86E-19B10986285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-109438" y="5643694"/>
              <a:ext cx="1839581" cy="1440000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A6F51D6-9453-4ECC-9762-441C75CAD0A1}"/>
                </a:ext>
              </a:extLst>
            </p:cNvPr>
            <p:cNvSpPr txBox="1"/>
            <p:nvPr/>
          </p:nvSpPr>
          <p:spPr>
            <a:xfrm>
              <a:off x="1441946" y="6014987"/>
              <a:ext cx="963725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200" b="1" dirty="0">
                  <a:latin typeface="Arial" panose="020B0604020202020204" pitchFamily="34" charset="0"/>
                  <a:cs typeface="Arial" panose="020B0604020202020204" pitchFamily="34" charset="0"/>
                </a:rPr>
                <a:t>UK</a:t>
              </a:r>
              <a:endParaRPr lang="en-GB" sz="42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8728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FFFFF"/>
            </a:gs>
            <a:gs pos="0">
              <a:schemeClr val="accent1">
                <a:lumMod val="20000"/>
                <a:lumOff val="80000"/>
              </a:schemeClr>
            </a:gs>
            <a:gs pos="81000">
              <a:srgbClr val="FFFF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36EEA-5A28-4A70-BCAC-0B68DA8D3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58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7CF08-6B80-4A22-9AA9-3065C4A8F8A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Prototype stave design and tooling review - outcome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6A7F85-6320-4A3B-B150-605EDDF282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0646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47173-B113-4344-9FCC-AD89943D2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Key observations and reaction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61D3A9-4BD3-4112-A45C-60771AE2677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50992"/>
                <a:ext cx="10515600" cy="5417555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en-GB" dirty="0"/>
                  <a:t>…manufacture of such a structure is probably attainable but we felt that the project was challenging, particularly given the short timescales and our general feeling that the team has limited effort available to it..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GB" dirty="0"/>
                  <a:t> increasing effort is a major goal – stronger </a:t>
                </a:r>
                <a:r>
                  <a:rPr lang="en-GB" dirty="0" err="1"/>
                  <a:t>invovlement</a:t>
                </a:r>
                <a:r>
                  <a:rPr lang="en-GB" dirty="0"/>
                  <a:t> from the North would be very much appreciated</a:t>
                </a:r>
              </a:p>
              <a:p>
                <a:r>
                  <a:rPr lang="en-US" dirty="0"/>
                  <a:t>…</a:t>
                </a:r>
                <a:r>
                  <a:rPr lang="en-GB" dirty="0"/>
                  <a:t>concerned that the use of 2-ply (inherently asymmetric) facings could be difficult to consolidate fully …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GB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GB" dirty="0"/>
                  <a:t> will use symmetric 3 ply lay-up, K13C2U to start with, will investigate thinner prepreg in the future</a:t>
                </a:r>
              </a:p>
              <a:p>
                <a:pPr/>
                <a:r>
                  <a:rPr lang="en-GB" dirty="0"/>
                  <a:t>…suggest the team evaluate using an “open-mould” technique with a suitable intensifier as a back-up…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GB" dirty="0"/>
                  <a:t> we are changing tooling design to an open-mould (see Adam’s talk)</a:t>
                </a:r>
              </a:p>
              <a:p>
                <a:pPr/>
                <a:r>
                  <a:rPr lang="en-GB" dirty="0"/>
                  <a:t>…gluing of sensor modules onto the bare stave and the necessity to control of the bond-lines to achieve a gas-tight seal is a major challenge…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GB" dirty="0"/>
                  <a:t> changes to tooling should address this</a:t>
                </a:r>
              </a:p>
              <a:p>
                <a:pPr/>
                <a:r>
                  <a:rPr lang="en-US" dirty="0"/>
                  <a:t>…</a:t>
                </a:r>
                <a:r>
                  <a:rPr lang="en-GB" dirty="0"/>
                  <a:t> other aspects of the project, </a:t>
                </a:r>
                <a:r>
                  <a:rPr lang="en-GB" dirty="0" err="1"/>
                  <a:t>eg</a:t>
                </a:r>
                <a:r>
                  <a:rPr lang="en-GB" dirty="0"/>
                  <a:t> FPC and TAB bonding development work, would benefit from having reasonable mechanical mock-ups (perhaps ¼ length staves) to work with and the stave development team should seek to make these available for as an output of their programme…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GB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GB" dirty="0"/>
                  <a:t> This was planned already</a:t>
                </a:r>
                <a:endParaRPr lang="en-GB" b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F61D3A9-4BD3-4112-A45C-60771AE2677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50992"/>
                <a:ext cx="10515600" cy="5417555"/>
              </a:xfrm>
              <a:blipFill>
                <a:blip r:embed="rId2"/>
                <a:stretch>
                  <a:fillRect l="-696" t="-2365" r="-522" b="-168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E0FA18-BF1F-4496-B6FA-A69688264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36EEA-5A28-4A70-BCAC-0B68DA8D366C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7578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31905</TotalTime>
  <Words>229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Palatino Linotype</vt:lpstr>
      <vt:lpstr>Verdana</vt:lpstr>
      <vt:lpstr>Office Theme</vt:lpstr>
      <vt:lpstr>Prototype stave design and tooling review - outcome</vt:lpstr>
      <vt:lpstr>Key observations and reaction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Georg Viehhauser</dc:creator>
  <cp:lastModifiedBy>Georg Viehhauser</cp:lastModifiedBy>
  <cp:revision>1177</cp:revision>
  <dcterms:created xsi:type="dcterms:W3CDTF">2018-10-16T11:54:38Z</dcterms:created>
  <dcterms:modified xsi:type="dcterms:W3CDTF">2024-07-03T14:05:38Z</dcterms:modified>
</cp:coreProperties>
</file>