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48" r:id="rId1"/>
  </p:sldMasterIdLst>
  <p:notesMasterIdLst>
    <p:notesMasterId r:id="rId20"/>
  </p:notesMasterIdLst>
  <p:sldIdLst>
    <p:sldId id="265" r:id="rId2"/>
    <p:sldId id="319" r:id="rId3"/>
    <p:sldId id="329" r:id="rId4"/>
    <p:sldId id="303" r:id="rId5"/>
    <p:sldId id="323" r:id="rId6"/>
    <p:sldId id="324" r:id="rId7"/>
    <p:sldId id="325" r:id="rId8"/>
    <p:sldId id="326" r:id="rId9"/>
    <p:sldId id="327" r:id="rId10"/>
    <p:sldId id="320" r:id="rId11"/>
    <p:sldId id="330" r:id="rId12"/>
    <p:sldId id="332" r:id="rId13"/>
    <p:sldId id="331" r:id="rId14"/>
    <p:sldId id="328" r:id="rId15"/>
    <p:sldId id="322" r:id="rId16"/>
    <p:sldId id="321" r:id="rId17"/>
    <p:sldId id="269" r:id="rId18"/>
    <p:sldId id="25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FCD745-659F-4412-B4D8-4A3EE07ECE79}">
          <p14:sldIdLst>
            <p14:sldId id="265"/>
            <p14:sldId id="319"/>
            <p14:sldId id="329"/>
            <p14:sldId id="303"/>
            <p14:sldId id="323"/>
            <p14:sldId id="324"/>
            <p14:sldId id="325"/>
            <p14:sldId id="326"/>
            <p14:sldId id="327"/>
            <p14:sldId id="320"/>
            <p14:sldId id="330"/>
            <p14:sldId id="332"/>
            <p14:sldId id="331"/>
            <p14:sldId id="328"/>
            <p14:sldId id="322"/>
            <p14:sldId id="321"/>
            <p14:sldId id="269"/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4472C4"/>
    <a:srgbClr val="EAEFF7"/>
    <a:srgbClr val="ABABAB"/>
    <a:srgbClr val="FF9933"/>
    <a:srgbClr val="FFFFFF"/>
    <a:srgbClr val="699BFF"/>
    <a:srgbClr val="000000"/>
    <a:srgbClr val="AAE8FC"/>
    <a:srgbClr val="2202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3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48294-1B3F-46C7-8501-273AD7D79B4F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F2F4C-E58C-4CCD-AFD6-611CFE2E22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07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stave structure</a:t>
            </a:r>
            <a:r>
              <a:rPr lang="en-GB" baseline="0" dirty="0"/>
              <a:t> is primarily build from carbon foam and carbon fibre laminates.</a:t>
            </a:r>
          </a:p>
          <a:p>
            <a:endParaRPr lang="en-GB" baseline="0" dirty="0"/>
          </a:p>
          <a:p>
            <a:r>
              <a:rPr lang="en-GB" baseline="0" dirty="0"/>
              <a:t>Main spine of the stave is a carbon fibre I beam build from 2 x 0.1mm thick U channel laminates, this runs uninterrupted down the lengths of the stave, giving rigidity and dividing the air volume of the stave into a left and right channel.</a:t>
            </a:r>
          </a:p>
          <a:p>
            <a:endParaRPr lang="en-GB" baseline="0" dirty="0"/>
          </a:p>
          <a:p>
            <a:r>
              <a:rPr lang="en-GB" baseline="0" dirty="0"/>
              <a:t>We use 2 types of carbon foam, K9 which you may be familiar with from ATLAS, is a higher density foam which gives better heat transfer properties and 3% RVC which offers lower flow resistance and is lighter weight.  Importantly in both vases high porosity of the foams allow air to pass through them.</a:t>
            </a:r>
          </a:p>
          <a:p>
            <a:endParaRPr lang="en-GB" baseline="0" dirty="0"/>
          </a:p>
          <a:p>
            <a:r>
              <a:rPr lang="en-GB" baseline="0" dirty="0"/>
              <a:t>We use K9 foam for the cross braces which sit under the high power density regions of the stave (so the Left End Cap and the Ancillary ASIC)</a:t>
            </a:r>
          </a:p>
          <a:p>
            <a:r>
              <a:rPr lang="en-GB" baseline="0" dirty="0"/>
              <a:t>3% RVC foam is used for the </a:t>
            </a:r>
            <a:r>
              <a:rPr lang="en-GB" baseline="0" dirty="0" err="1"/>
              <a:t>longerons</a:t>
            </a:r>
            <a:r>
              <a:rPr lang="en-GB" baseline="0" dirty="0"/>
              <a:t> which run along the edge of the stave structure, used to support the FPC, and outer edge of the sensor module.</a:t>
            </a:r>
          </a:p>
          <a:p>
            <a:endParaRPr lang="en-GB" baseline="0" dirty="0"/>
          </a:p>
          <a:p>
            <a:r>
              <a:rPr lang="en-GB" baseline="0" dirty="0"/>
              <a:t>A carbon fibre laminate skin runs </a:t>
            </a:r>
            <a:r>
              <a:rPr lang="en-GB" baseline="0" dirty="0" err="1"/>
              <a:t>accroos</a:t>
            </a:r>
            <a:r>
              <a:rPr lang="en-GB" baseline="0" dirty="0"/>
              <a:t> the top and bottom of the stave, combined with the EIC;LAS this forms the boundary for the internal flow channel.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06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7556" y="1508257"/>
            <a:ext cx="9144000" cy="2387600"/>
          </a:xfrm>
        </p:spPr>
        <p:txBody>
          <a:bodyPr anchor="b"/>
          <a:lstStyle>
            <a:lvl1pPr algn="ctr">
              <a:defRPr sz="6000"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7556" y="398793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FBF77B-003A-4E1A-898E-FBE7F15C7ACD}"/>
              </a:ext>
            </a:extLst>
          </p:cNvPr>
          <p:cNvGrpSpPr/>
          <p:nvPr userDrawn="1"/>
        </p:nvGrpSpPr>
        <p:grpSpPr>
          <a:xfrm>
            <a:off x="-109438" y="5643694"/>
            <a:ext cx="2515109" cy="1440000"/>
            <a:chOff x="-109438" y="5643694"/>
            <a:chExt cx="2515109" cy="144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0356C3-1559-4CEC-9ADF-910395CF2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438" y="5643694"/>
              <a:ext cx="1839581" cy="144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0A1CDC-2BBF-4AD9-B5B5-2E07FBF48821}"/>
                </a:ext>
              </a:extLst>
            </p:cNvPr>
            <p:cNvSpPr txBox="1"/>
            <p:nvPr/>
          </p:nvSpPr>
          <p:spPr>
            <a:xfrm>
              <a:off x="1441946" y="6014987"/>
              <a:ext cx="96372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UK</a:t>
              </a:r>
              <a:endParaRPr lang="en-GB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F12490-59CD-452F-B02D-F2D799164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3408" y="6356350"/>
            <a:ext cx="662731" cy="29669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567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61439" cy="743504"/>
          </a:xfrm>
        </p:spPr>
        <p:txBody>
          <a:bodyPr/>
          <a:lstStyle>
            <a:lvl1pPr algn="ctr">
              <a:defRPr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445"/>
            <a:ext cx="10515600" cy="473651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  <a:lvl2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2pPr>
            <a:lvl3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3pPr>
            <a:lvl4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4pPr>
            <a:lvl5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13408" y="6356350"/>
            <a:ext cx="662731" cy="29669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21453" y="1237683"/>
            <a:ext cx="10754686" cy="0"/>
          </a:xfrm>
          <a:prstGeom prst="line">
            <a:avLst/>
          </a:prstGeom>
          <a:ln w="38100">
            <a:solidFill>
              <a:srgbClr val="280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21453" y="1313897"/>
            <a:ext cx="10754686" cy="0"/>
          </a:xfrm>
          <a:prstGeom prst="line">
            <a:avLst/>
          </a:prstGeom>
          <a:ln w="38100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E649DFF-E639-4E02-86CC-A533CCEFA814}"/>
              </a:ext>
            </a:extLst>
          </p:cNvPr>
          <p:cNvGrpSpPr/>
          <p:nvPr userDrawn="1"/>
        </p:nvGrpSpPr>
        <p:grpSpPr>
          <a:xfrm>
            <a:off x="9555853" y="16878"/>
            <a:ext cx="2515109" cy="1440000"/>
            <a:chOff x="-109438" y="5643694"/>
            <a:chExt cx="2515109" cy="144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36AF2B-5CDB-4DCA-B86E-19B109862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438" y="5643694"/>
              <a:ext cx="1839581" cy="144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6F51D6-9453-4ECC-9762-441C75CAD0A1}"/>
                </a:ext>
              </a:extLst>
            </p:cNvPr>
            <p:cNvSpPr txBox="1"/>
            <p:nvPr/>
          </p:nvSpPr>
          <p:spPr>
            <a:xfrm>
              <a:off x="1441946" y="6014987"/>
              <a:ext cx="96372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UK</a:t>
              </a:r>
              <a:endParaRPr lang="en-GB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72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6555E-584C-DBF4-FE7B-620B6EAD0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A3A9D-18ED-F16F-9212-9E6BF973F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37F2C-369E-3CE3-E838-5D27AB311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468CA-E8A3-9A92-EF6B-B8441E769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8E5AD-C316-4041-9301-3F5A451C077D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3ED398-A5AC-50B6-FDB7-DD062C2E8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88F57-0391-1F45-531F-E0E5D0160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D815-9B2D-49CA-8C22-690AAACBD9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639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96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FFFFFF"/>
            </a:gs>
            <a:gs pos="0">
              <a:schemeClr val="accent1">
                <a:lumMod val="20000"/>
                <a:lumOff val="80000"/>
              </a:schemeClr>
            </a:gs>
            <a:gs pos="81000">
              <a:srgbClr val="FFFFF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36EEA-5A28-4A70-BCAC-0B68DA8D3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58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C147E1-FE6E-431C-874E-75663C36D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032" y="1508257"/>
            <a:ext cx="11740896" cy="2387600"/>
          </a:xfrm>
        </p:spPr>
        <p:txBody>
          <a:bodyPr>
            <a:normAutofit/>
          </a:bodyPr>
          <a:lstStyle/>
          <a:p>
            <a:r>
              <a:rPr lang="en-US" sz="4800" dirty="0"/>
              <a:t>OB Stave Structure &amp; Tooling</a:t>
            </a:r>
            <a:br>
              <a:rPr lang="en-US" sz="4800" dirty="0"/>
            </a:br>
            <a:br>
              <a:rPr lang="en-US" sz="4800" dirty="0"/>
            </a:br>
            <a:r>
              <a:rPr lang="en-US" sz="2800" dirty="0"/>
              <a:t>Component Prototyping and Design changes</a:t>
            </a:r>
            <a:endParaRPr lang="en-GB" sz="2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1A108D5-6510-43A4-AF43-C7DD4C403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7556" y="5157216"/>
            <a:ext cx="9144000" cy="486478"/>
          </a:xfrm>
        </p:spPr>
        <p:txBody>
          <a:bodyPr>
            <a:normAutofit/>
          </a:bodyPr>
          <a:lstStyle/>
          <a:p>
            <a:r>
              <a:rPr lang="en-GB" dirty="0"/>
              <a:t>Adam Huddart		Stephanie Yang	</a:t>
            </a:r>
            <a:r>
              <a:rPr lang="de-DE" dirty="0"/>
              <a:t>Georg Viehhauser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DF67B-536F-4620-B5FD-75EB89ED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0182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46956-A460-33DC-8DDE-26B09BA95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B3B43-F81D-B075-72A3-C82247338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Review panel expressed concern that it may be difficult to achieve good/uniform consolidation of carbon fibre skins using press, should consider feasibility of autoclave cure.</a:t>
            </a:r>
          </a:p>
          <a:p>
            <a:endParaRPr lang="en-GB" dirty="0"/>
          </a:p>
          <a:p>
            <a:r>
              <a:rPr lang="en-GB" dirty="0"/>
              <a:t>Currently tooling is being redesigned for aluminium internal supports and vacuum bagging.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8D0A3-D7CC-8B77-198B-C8487FCA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FA8A1D-9B90-17D7-E515-46B4A25EA4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8570" y="3882504"/>
            <a:ext cx="4087327" cy="30701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5A313F-C680-CBF0-D612-650DE10E1F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6994" y="4214796"/>
            <a:ext cx="3597805" cy="273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51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EA821-C1DC-00DF-B517-8F99B0C8A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Internal Structure Assembly</a:t>
            </a:r>
          </a:p>
        </p:txBody>
      </p:sp>
      <p:pic>
        <p:nvPicPr>
          <p:cNvPr id="5" name="Autoclave Stave Assembly Tooling">
            <a:hlinkClick r:id="" action="ppaction://media"/>
            <a:extLst>
              <a:ext uri="{FF2B5EF4-FFF2-40B4-BE49-F238E27FC236}">
                <a16:creationId xmlns:a16="http://schemas.microsoft.com/office/drawing/2014/main" id="{C6CC3B6A-9DA1-9D1D-8B01-44231A4B570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3072" y="1439863"/>
            <a:ext cx="8421687" cy="47371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4CC4B-EACF-B791-F479-B17577B60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3741C-C38C-EB92-298A-552F2686CD28}"/>
              </a:ext>
            </a:extLst>
          </p:cNvPr>
          <p:cNvSpPr txBox="1"/>
          <p:nvPr/>
        </p:nvSpPr>
        <p:spPr>
          <a:xfrm>
            <a:off x="304800" y="1804416"/>
            <a:ext cx="2273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Note: 3 mm dowel through stave core is just one option, similar results could be achieved by aligning tooling segments onto a base plate with dowels</a:t>
            </a:r>
          </a:p>
        </p:txBody>
      </p:sp>
    </p:spTree>
    <p:extLst>
      <p:ext uri="{BB962C8B-B14F-4D97-AF65-F5344CB8AC3E}">
        <p14:creationId xmlns:p14="http://schemas.microsoft.com/office/powerpoint/2010/main" val="297208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toclave Stave Assembly Tooling_Intensifier">
            <a:hlinkClick r:id="" action="ppaction://media"/>
            <a:extLst>
              <a:ext uri="{FF2B5EF4-FFF2-40B4-BE49-F238E27FC236}">
                <a16:creationId xmlns:a16="http://schemas.microsoft.com/office/drawing/2014/main" id="{A24CCC88-6A56-0F3C-70B7-04A306EE88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3930" y="1562669"/>
            <a:ext cx="7933897" cy="44628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FCADF8-A943-3505-6FD6-397D3E13A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Carbon Skins/Intensifier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C7D31-EFE2-838A-1BA7-102FC697F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456" y="1562669"/>
            <a:ext cx="4148328" cy="4736518"/>
          </a:xfrm>
        </p:spPr>
        <p:txBody>
          <a:bodyPr>
            <a:normAutofit/>
          </a:bodyPr>
          <a:lstStyle/>
          <a:p>
            <a:r>
              <a:rPr lang="en-GB" sz="2000" dirty="0"/>
              <a:t>Internal tooling give near stepless surface on top and bottom of the stave.</a:t>
            </a:r>
          </a:p>
          <a:p>
            <a:r>
              <a:rPr lang="en-GB" sz="2000" dirty="0"/>
              <a:t>Silicone intensifier added on both sides</a:t>
            </a:r>
          </a:p>
          <a:p>
            <a:r>
              <a:rPr lang="en-GB" sz="2000" dirty="0"/>
              <a:t>We may need a curved support structure to hold layers during 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443B8-D651-E7F5-97B7-2E06B567E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69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5C86B-5EC1-BF51-D01F-DC022029B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Tooling Removal</a:t>
            </a:r>
          </a:p>
        </p:txBody>
      </p:sp>
      <p:pic>
        <p:nvPicPr>
          <p:cNvPr id="5" name="Autoclave Stave Assembly Tooling removal">
            <a:hlinkClick r:id="" action="ppaction://media"/>
            <a:extLst>
              <a:ext uri="{FF2B5EF4-FFF2-40B4-BE49-F238E27FC236}">
                <a16:creationId xmlns:a16="http://schemas.microsoft.com/office/drawing/2014/main" id="{8A342418-C867-EB66-A4D7-B7A84D84E9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4363" y="1439863"/>
            <a:ext cx="8421687" cy="47371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23121-5978-B155-871E-884C311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43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6A67C-66F6-6389-0AE9-47C89DE13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C52BA-2192-2DA6-BDB7-9105985A1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rods down stave length are not feasible these can be replaced for dowel from underside.</a:t>
            </a:r>
          </a:p>
          <a:p>
            <a:pPr lvl="1"/>
            <a:r>
              <a:rPr lang="en-GB" dirty="0"/>
              <a:t>To achieve this we will need holes in carbon fibre skin to allow these dowels to pass through 4 of 8 module location (these can be patched after assembly).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4826A-DD80-C11C-E56A-BDBEAD260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1475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9D09C0-D48E-8EF3-0AF9-6E17C49CFF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End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132D9B7-C476-4388-85F8-4581A1D721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12244-B39A-F39C-BD1C-9F10B1CB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0711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83E9E-43E8-43AB-F7F3-2255EA256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64DE4-98BE-237A-39FD-E1AFC4BF4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D85FF-86A0-401A-56EB-5DA243F9C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1945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2919" y="1569215"/>
            <a:ext cx="6639081" cy="54020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7BFE5A-7C82-E244-83C3-A634D5C30E22}"/>
              </a:ext>
            </a:extLst>
          </p:cNvPr>
          <p:cNvSpPr/>
          <p:nvPr/>
        </p:nvSpPr>
        <p:spPr>
          <a:xfrm>
            <a:off x="75378" y="1484094"/>
            <a:ext cx="6843582" cy="49620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26262"/>
                </a:solidFill>
                <a:latin typeface="Palatino Linotype" panose="02040502050505030304" pitchFamily="18" charset="0"/>
                <a:cs typeface="Arial"/>
              </a:rPr>
              <a:t>Combination of carbon foams and carbon fibre prepreg laminates</a:t>
            </a:r>
          </a:p>
          <a:p>
            <a:pPr marL="800100" lvl="1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37075"/>
                </a:solidFill>
                <a:latin typeface="Palatino Linotype" panose="02040502050505030304" pitchFamily="18" charset="0"/>
                <a:cs typeface="Arial"/>
              </a:rPr>
              <a:t>Central carbon fibre I-beam divides left and right                     air channels (shown in red)</a:t>
            </a:r>
          </a:p>
          <a:p>
            <a:pPr marL="800100" lvl="1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26262"/>
                </a:solidFill>
                <a:latin typeface="Palatino Linotype" panose="02040502050505030304" pitchFamily="18" charset="0"/>
                <a:cs typeface="Arial"/>
              </a:rPr>
              <a:t>2 Densities of carbon foam (high porosity </a:t>
            </a:r>
            <a:r>
              <a:rPr lang="en-US" dirty="0">
                <a:solidFill>
                  <a:srgbClr val="626262"/>
                </a:solidFill>
                <a:latin typeface="Palatino Linotype" panose="02040502050505030304" pitchFamily="18" charset="0"/>
                <a:cs typeface="Arial"/>
                <a:sym typeface="Wingdings" panose="05000000000000000000" pitchFamily="2" charset="2"/>
              </a:rPr>
              <a:t> allow airflow)</a:t>
            </a:r>
            <a:endParaRPr lang="en-US" dirty="0">
              <a:solidFill>
                <a:srgbClr val="626262"/>
              </a:solidFill>
              <a:latin typeface="Palatino Linotype" panose="02040502050505030304" pitchFamily="18" charset="0"/>
              <a:cs typeface="Arial"/>
            </a:endParaRPr>
          </a:p>
          <a:p>
            <a:pPr marL="1257300" lvl="2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Palatino Linotype" panose="02040502050505030304" pitchFamily="18" charset="0"/>
                <a:cs typeface="Arial"/>
              </a:rPr>
              <a:t>K9 used as a heatsink, in contact with the high  power regions (ASIC &amp; LEC) to aid heat      dissipation</a:t>
            </a:r>
          </a:p>
          <a:p>
            <a:pPr marL="1257300" lvl="2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202B"/>
                </a:solidFill>
                <a:latin typeface="Palatino Linotype" panose="02040502050505030304" pitchFamily="18" charset="0"/>
                <a:cs typeface="Arial"/>
              </a:rPr>
              <a:t>3% RVC foam </a:t>
            </a:r>
            <a:r>
              <a:rPr lang="en-US" dirty="0" err="1">
                <a:solidFill>
                  <a:srgbClr val="2B202B"/>
                </a:solidFill>
                <a:latin typeface="Palatino Linotype" panose="02040502050505030304" pitchFamily="18" charset="0"/>
                <a:cs typeface="Arial"/>
              </a:rPr>
              <a:t>longerons</a:t>
            </a:r>
            <a:r>
              <a:rPr lang="en-US" dirty="0">
                <a:solidFill>
                  <a:srgbClr val="2B202B"/>
                </a:solidFill>
                <a:latin typeface="Palatino Linotype" panose="02040502050505030304" pitchFamily="18" charset="0"/>
                <a:cs typeface="Arial"/>
              </a:rPr>
              <a:t> for structural support</a:t>
            </a:r>
          </a:p>
          <a:p>
            <a:pPr marL="800100" lvl="1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202B"/>
                </a:solidFill>
                <a:latin typeface="Palatino Linotype" panose="02040502050505030304" pitchFamily="18" charset="0"/>
                <a:cs typeface="Arial"/>
              </a:rPr>
              <a:t>0.1mm thick 2 ply carbon fibre skins on top and bottom of the structure</a:t>
            </a:r>
          </a:p>
          <a:p>
            <a:pPr marL="800100" lvl="1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  <a:latin typeface="Palatino Linotype" panose="02040502050505030304" pitchFamily="18" charset="0"/>
                <a:cs typeface="Arial"/>
              </a:rPr>
              <a:t>FPCs run along the longerons (shown in yellow)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621" y="430218"/>
            <a:ext cx="1994959" cy="1667135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038E1D-3C25-846C-DB05-D1269D5A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5257800" cy="743504"/>
          </a:xfrm>
        </p:spPr>
        <p:txBody>
          <a:bodyPr/>
          <a:lstStyle/>
          <a:p>
            <a:r>
              <a:rPr lang="en-GB" dirty="0"/>
              <a:t>Stave Structure</a:t>
            </a:r>
          </a:p>
        </p:txBody>
      </p:sp>
    </p:spTree>
    <p:extLst>
      <p:ext uri="{BB962C8B-B14F-4D97-AF65-F5344CB8AC3E}">
        <p14:creationId xmlns:p14="http://schemas.microsoft.com/office/powerpoint/2010/main" val="282679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0E3EC51-BBB3-4BFA-BE68-F6635F891BFE}"/>
              </a:ext>
            </a:extLst>
          </p:cNvPr>
          <p:cNvGrpSpPr/>
          <p:nvPr/>
        </p:nvGrpSpPr>
        <p:grpSpPr>
          <a:xfrm>
            <a:off x="1721653" y="237314"/>
            <a:ext cx="4374348" cy="5186453"/>
            <a:chOff x="172770" y="237312"/>
            <a:chExt cx="5145679" cy="65847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8B19FC6-C8E8-456D-9AD1-3A6EC5E57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770" y="237312"/>
              <a:ext cx="5145679" cy="650250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7D87FC-DD9D-4B28-8425-FC6AAFC950D5}"/>
                </a:ext>
              </a:extLst>
            </p:cNvPr>
            <p:cNvSpPr/>
            <p:nvPr/>
          </p:nvSpPr>
          <p:spPr>
            <a:xfrm>
              <a:off x="172770" y="6489883"/>
              <a:ext cx="4686004" cy="3321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100" i="1" dirty="0">
                  <a:solidFill>
                    <a:schemeClr val="accent1"/>
                  </a:solidFill>
                </a:rPr>
                <a:t>https://www.kaptontape.com/PDF/Kapton_Films_Datasheet.pdf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0F0F06A-4A04-4C22-9AF2-2F5D8C9BF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308" y="237314"/>
            <a:ext cx="4680693" cy="6070181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0DC5FED-1165-4A54-852A-3DE598CF9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02/07/2024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53A1026-A3A2-4208-94D2-8DBBEEE78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ePIC_UK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76C98F-BFD6-446F-A10E-2688ED5A3F88}"/>
              </a:ext>
            </a:extLst>
          </p:cNvPr>
          <p:cNvSpPr/>
          <p:nvPr/>
        </p:nvSpPr>
        <p:spPr>
          <a:xfrm>
            <a:off x="4982547" y="3511675"/>
            <a:ext cx="858417" cy="6531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977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FB2E3E-A0EC-E128-5DDB-F30CF0F943C1}"/>
              </a:ext>
            </a:extLst>
          </p:cNvPr>
          <p:cNvGrpSpPr/>
          <p:nvPr/>
        </p:nvGrpSpPr>
        <p:grpSpPr>
          <a:xfrm>
            <a:off x="2153689" y="3271710"/>
            <a:ext cx="10038311" cy="3970338"/>
            <a:chOff x="2153689" y="2887662"/>
            <a:chExt cx="10038311" cy="39703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4FE82E-26CF-317A-DE86-4F83ED2B6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53689" y="2887662"/>
              <a:ext cx="10038311" cy="3970338"/>
            </a:xfrm>
            <a:prstGeom prst="rect">
              <a:avLst/>
            </a:prstGeom>
          </p:spPr>
        </p:pic>
        <p:sp>
          <p:nvSpPr>
            <p:cNvPr id="7" name="Callout: Line 6">
              <a:extLst>
                <a:ext uri="{FF2B5EF4-FFF2-40B4-BE49-F238E27FC236}">
                  <a16:creationId xmlns:a16="http://schemas.microsoft.com/office/drawing/2014/main" id="{D99B0F7F-EBE8-30EE-2D07-E4A5A01E89D1}"/>
                </a:ext>
              </a:extLst>
            </p:cNvPr>
            <p:cNvSpPr/>
            <p:nvPr/>
          </p:nvSpPr>
          <p:spPr>
            <a:xfrm>
              <a:off x="9414879" y="5801083"/>
              <a:ext cx="1027176" cy="555267"/>
            </a:xfrm>
            <a:prstGeom prst="borderCallout1">
              <a:avLst>
                <a:gd name="adj1" fmla="val 42500"/>
                <a:gd name="adj2" fmla="val -618"/>
                <a:gd name="adj3" fmla="val -17500"/>
                <a:gd name="adj4" fmla="val -57324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Material Addition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50B12F-A9B8-0A5F-20CB-34F782D8E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Baseline Stave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C623A-3A40-3812-9D2C-5591191F0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5"/>
            <a:ext cx="5434584" cy="4736518"/>
          </a:xfrm>
        </p:spPr>
        <p:txBody>
          <a:bodyPr>
            <a:normAutofit/>
          </a:bodyPr>
          <a:lstStyle/>
          <a:p>
            <a:r>
              <a:rPr lang="en-GB" sz="2400" dirty="0"/>
              <a:t>RVC foam replaced with structural FPC/carbon skin</a:t>
            </a:r>
          </a:p>
          <a:p>
            <a:r>
              <a:rPr lang="en-GB" sz="2400" dirty="0"/>
              <a:t>Top/Bottom Carbon fibre skin now has material under all sections of the module adhesive area</a:t>
            </a:r>
          </a:p>
          <a:p>
            <a:pPr lvl="1"/>
            <a:r>
              <a:rPr lang="en-GB" sz="2000" dirty="0"/>
              <a:t>Removes height difference around outer edge which causing height disparities/potential sealing issues</a:t>
            </a:r>
          </a:p>
          <a:p>
            <a:r>
              <a:rPr lang="en-GB" sz="2400" dirty="0"/>
              <a:t>K9 Foam extends to edge of the stave </a:t>
            </a:r>
            <a:r>
              <a:rPr lang="en-GB" sz="2400" dirty="0">
                <a:sym typeface="Wingdings" panose="05000000000000000000" pitchFamily="2" charset="2"/>
              </a:rPr>
              <a:t> Full coverage of LEC</a:t>
            </a: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FD803-E849-FF34-B3A6-F471F59D6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A06E40-685D-2495-7C76-1D098A4484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3328" y="1350080"/>
            <a:ext cx="6096000" cy="201199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39C30DE-15F4-63E6-462E-A0BBFCC984A3}"/>
              </a:ext>
            </a:extLst>
          </p:cNvPr>
          <p:cNvSpPr/>
          <p:nvPr/>
        </p:nvSpPr>
        <p:spPr>
          <a:xfrm>
            <a:off x="10716768" y="2170176"/>
            <a:ext cx="1176528" cy="11015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A7B77CF-8FA7-EE33-654D-0D512DE904F5}"/>
              </a:ext>
            </a:extLst>
          </p:cNvPr>
          <p:cNvSpPr/>
          <p:nvPr/>
        </p:nvSpPr>
        <p:spPr>
          <a:xfrm rot="20923835">
            <a:off x="7446119" y="5364458"/>
            <a:ext cx="2888808" cy="36007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547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8F6C4-A561-6B62-E218-8D7B7D0C9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FPC Stiffening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6E55B-A3C4-2B9E-193F-546919BF1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5"/>
            <a:ext cx="5257800" cy="4736518"/>
          </a:xfrm>
        </p:spPr>
        <p:txBody>
          <a:bodyPr/>
          <a:lstStyle/>
          <a:p>
            <a:r>
              <a:rPr lang="en-GB" dirty="0"/>
              <a:t>Prototyping/buckling analysis will tell us is if FPC alone is stiff enough to avoid bucking (3.25 mm vertical height at edge)</a:t>
            </a:r>
          </a:p>
          <a:p>
            <a:r>
              <a:rPr lang="en-GB" dirty="0"/>
              <a:t>We can add corrugated stiffeners after curing (before module installation), to increase stiffness if required.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A83B4-56DE-4DC1-8085-DDA69907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1777D-2275-CF26-09DB-CE75D2324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64" b="10857"/>
          <a:stretch/>
        </p:blipFill>
        <p:spPr>
          <a:xfrm>
            <a:off x="6618449" y="1440445"/>
            <a:ext cx="5016324" cy="473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87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C12820-7045-6BCD-59C1-CDADE5959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56" y="1508257"/>
            <a:ext cx="9144000" cy="1728719"/>
          </a:xfrm>
        </p:spPr>
        <p:txBody>
          <a:bodyPr/>
          <a:lstStyle/>
          <a:p>
            <a:r>
              <a:rPr lang="en-GB" dirty="0"/>
              <a:t>Tooling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43D9484-73A3-9BB6-72A3-45FAC944E1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/>
              <a:t>Preform Carbon Fibre I Beam </a:t>
            </a:r>
          </a:p>
          <a:p>
            <a:r>
              <a:rPr lang="en-GB" b="1" dirty="0"/>
              <a:t>Kapton (FPC) Thermal Pre-forming</a:t>
            </a:r>
          </a:p>
          <a:p>
            <a:r>
              <a:rPr lang="en-GB" b="1" dirty="0"/>
              <a:t>Stave Structure Assembly Tooling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48144-E723-E585-65D5-9273BDDA1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078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E6915-227F-03E0-7F26-219F15683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Stave Component Prototypes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CB9F8-E573-3DCB-2144-E016D0C7D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1E8ABD-2B2F-DB84-1019-CE41DC4B9A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1763331"/>
            <a:ext cx="9144000" cy="4347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831934-C467-8AD4-58A2-2FC27A8C6A60}"/>
              </a:ext>
            </a:extLst>
          </p:cNvPr>
          <p:cNvSpPr txBox="1"/>
          <p:nvPr/>
        </p:nvSpPr>
        <p:spPr>
          <a:xfrm>
            <a:off x="2266461" y="2141416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Kapton channel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F4C2E52-0FFA-1AB7-7FDD-47C14D5BEE93}"/>
              </a:ext>
            </a:extLst>
          </p:cNvPr>
          <p:cNvCxnSpPr>
            <a:cxnSpLocks/>
          </p:cNvCxnSpPr>
          <p:nvPr/>
        </p:nvCxnSpPr>
        <p:spPr>
          <a:xfrm>
            <a:off x="3423138" y="2454031"/>
            <a:ext cx="0" cy="6915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B51C067-0F36-5C51-63B7-5377CC672034}"/>
              </a:ext>
            </a:extLst>
          </p:cNvPr>
          <p:cNvSpPr txBox="1"/>
          <p:nvPr/>
        </p:nvSpPr>
        <p:spPr>
          <a:xfrm>
            <a:off x="9477206" y="4397963"/>
            <a:ext cx="2247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K9 foam (will be machined next week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FBDF29-9F79-A5E4-6E6D-C2C1F2A96940}"/>
              </a:ext>
            </a:extLst>
          </p:cNvPr>
          <p:cNvCxnSpPr>
            <a:cxnSpLocks/>
          </p:cNvCxnSpPr>
          <p:nvPr/>
        </p:nvCxnSpPr>
        <p:spPr>
          <a:xfrm flipH="1" flipV="1">
            <a:off x="8467344" y="3590544"/>
            <a:ext cx="1009862" cy="10058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AD0172-2987-5BDD-D89E-B065972D1837}"/>
              </a:ext>
            </a:extLst>
          </p:cNvPr>
          <p:cNvSpPr txBox="1"/>
          <p:nvPr/>
        </p:nvSpPr>
        <p:spPr>
          <a:xfrm>
            <a:off x="4521688" y="1751705"/>
            <a:ext cx="2461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Carbon fibre I beam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1ADF81-BFD0-0874-0137-93B8704897F9}"/>
              </a:ext>
            </a:extLst>
          </p:cNvPr>
          <p:cNvCxnSpPr/>
          <p:nvPr/>
        </p:nvCxnSpPr>
        <p:spPr>
          <a:xfrm>
            <a:off x="5408246" y="2134604"/>
            <a:ext cx="0" cy="15698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512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BB6A-C938-F36A-D2E0-D2D13B698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Carbon Fibre I-Beam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7051A-505E-C925-496C-41693008C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A3CA2-6931-B550-1137-6B325A9733D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1144" y="-48768"/>
            <a:ext cx="4404447" cy="253993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C47D80-7948-724E-0DAE-729A3D2E3C56}"/>
              </a:ext>
            </a:extLst>
          </p:cNvPr>
          <p:cNvGrpSpPr/>
          <p:nvPr/>
        </p:nvGrpSpPr>
        <p:grpSpPr>
          <a:xfrm>
            <a:off x="648409" y="2331953"/>
            <a:ext cx="1948438" cy="3459976"/>
            <a:chOff x="1341733" y="1803921"/>
            <a:chExt cx="1948438" cy="34599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04153D-B4AE-48E4-AB0E-30966206A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1733" y="1803921"/>
              <a:ext cx="1948438" cy="162508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669F71-B3AC-0693-4846-E6FB7436E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1341733" y="3638817"/>
              <a:ext cx="1948438" cy="162508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3F688E9-348B-68A1-0490-06F04FF5C342}"/>
                </a:ext>
              </a:extLst>
            </p:cNvPr>
            <p:cNvCxnSpPr/>
            <p:nvPr/>
          </p:nvCxnSpPr>
          <p:spPr>
            <a:xfrm>
              <a:off x="3223915" y="2653036"/>
              <a:ext cx="0" cy="6061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3939C5B-1E59-5F7A-C768-2182AA791C8E}"/>
                </a:ext>
              </a:extLst>
            </p:cNvPr>
            <p:cNvCxnSpPr/>
            <p:nvPr/>
          </p:nvCxnSpPr>
          <p:spPr>
            <a:xfrm flipV="1">
              <a:off x="3218693" y="3783004"/>
              <a:ext cx="0" cy="65790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48D251-B349-9E8B-B86D-9020488013DF}"/>
              </a:ext>
            </a:extLst>
          </p:cNvPr>
          <p:cNvGrpSpPr/>
          <p:nvPr/>
        </p:nvGrpSpPr>
        <p:grpSpPr>
          <a:xfrm>
            <a:off x="3165232" y="2568882"/>
            <a:ext cx="2087125" cy="2961914"/>
            <a:chOff x="3830570" y="2033821"/>
            <a:chExt cx="1948438" cy="28643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D3C3AAD-CA5C-8709-192B-BCAEA6A523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2088"/>
            <a:stretch/>
          </p:blipFill>
          <p:spPr>
            <a:xfrm>
              <a:off x="3830570" y="2033821"/>
              <a:ext cx="1948438" cy="142864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14635DE-542B-AB61-C88C-1E7689A81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2088"/>
            <a:stretch/>
          </p:blipFill>
          <p:spPr>
            <a:xfrm flipV="1">
              <a:off x="3830570" y="3469498"/>
              <a:ext cx="1948438" cy="142864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034709C-CCBD-69EE-BCB8-EC00FA6176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50" r="13040"/>
          <a:stretch/>
        </p:blipFill>
        <p:spPr>
          <a:xfrm>
            <a:off x="6299727" y="2568882"/>
            <a:ext cx="1541417" cy="28653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F71F591-BACC-66B1-4611-494D59C19CDE}"/>
              </a:ext>
            </a:extLst>
          </p:cNvPr>
          <p:cNvSpPr/>
          <p:nvPr/>
        </p:nvSpPr>
        <p:spPr>
          <a:xfrm>
            <a:off x="6064738" y="2422769"/>
            <a:ext cx="2008554" cy="3170949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305068-FFBB-D1AC-0EFA-B132D8DDE9B2}"/>
              </a:ext>
            </a:extLst>
          </p:cNvPr>
          <p:cNvSpPr txBox="1"/>
          <p:nvPr/>
        </p:nvSpPr>
        <p:spPr>
          <a:xfrm>
            <a:off x="5806831" y="5705231"/>
            <a:ext cx="3001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Vacuum bag the assembly</a:t>
            </a:r>
          </a:p>
          <a:p>
            <a:r>
              <a:rPr lang="en-GB" dirty="0"/>
              <a:t>Cure in Autoclave</a:t>
            </a:r>
          </a:p>
        </p:txBody>
      </p:sp>
    </p:spTree>
    <p:extLst>
      <p:ext uri="{BB962C8B-B14F-4D97-AF65-F5344CB8AC3E}">
        <p14:creationId xmlns:p14="http://schemas.microsoft.com/office/powerpoint/2010/main" val="117667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307DB-A6E7-1A33-8634-F765D293F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Carbon fibre I beam </a:t>
            </a:r>
            <a:r>
              <a:rPr lang="en-GB" sz="3100" dirty="0"/>
              <a:t>-1st attempt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49ECF-CF87-E971-5E8C-AE366A630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43728"/>
            <a:ext cx="10515600" cy="1310640"/>
          </a:xfrm>
        </p:spPr>
        <p:txBody>
          <a:bodyPr>
            <a:normAutofit fontScale="92500" lnSpcReduction="10000"/>
          </a:bodyPr>
          <a:lstStyle/>
          <a:p>
            <a:r>
              <a:rPr lang="en-GB" sz="1600" dirty="0"/>
              <a:t>Two configurations have been tried: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Configuration#1: the tooling gives the nominal size, the 2 layers of prepreg applied to the mould and the excessive material are trimmed off before assembly for vacuum bag.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Configuration#2: the tooling gives oversized flange area, the prepreg applied to the mould and no trimming before vacuum bag but trimming after the cure. 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8069F-0613-93E4-6AFC-74C542A2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D2F5D-31CA-4CC4-9A3B-CC3F0EAF27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6" b="1080"/>
          <a:stretch/>
        </p:blipFill>
        <p:spPr>
          <a:xfrm>
            <a:off x="2021091" y="1510593"/>
            <a:ext cx="2530422" cy="2891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FA89C2-61AA-915D-8FB1-97762F4B24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34" b="43610"/>
          <a:stretch/>
        </p:blipFill>
        <p:spPr>
          <a:xfrm>
            <a:off x="2610861" y="4441245"/>
            <a:ext cx="6764057" cy="9667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244081-6556-E231-B2EF-2F726E0148C5}"/>
              </a:ext>
            </a:extLst>
          </p:cNvPr>
          <p:cNvSpPr/>
          <p:nvPr/>
        </p:nvSpPr>
        <p:spPr>
          <a:xfrm>
            <a:off x="5072030" y="1470842"/>
            <a:ext cx="1420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 layers of K13C2U (0/90)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4BAA1B-AD54-F416-20FC-E3EBE70956F8}"/>
              </a:ext>
            </a:extLst>
          </p:cNvPr>
          <p:cNvCxnSpPr>
            <a:cxnSpLocks/>
          </p:cNvCxnSpPr>
          <p:nvPr/>
        </p:nvCxnSpPr>
        <p:spPr>
          <a:xfrm>
            <a:off x="5584718" y="2276533"/>
            <a:ext cx="395458" cy="6901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EC8AA80-F887-6D2F-3FFE-CFF9015CA4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704" r="20000" b="9481"/>
          <a:stretch/>
        </p:blipFill>
        <p:spPr>
          <a:xfrm>
            <a:off x="5050962" y="1515791"/>
            <a:ext cx="2054848" cy="2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B324C4-4409-A4A8-1D60-0F4FD03149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6" t="6371" r="11481" b="30370"/>
          <a:stretch/>
        </p:blipFill>
        <p:spPr>
          <a:xfrm>
            <a:off x="7464602" y="1515790"/>
            <a:ext cx="2282172" cy="2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081E04-4370-FC41-C4DA-40F697C11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962" y="1515790"/>
            <a:ext cx="873623" cy="12295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A09F97-4FEE-C708-C060-8466F5775FDC}"/>
              </a:ext>
            </a:extLst>
          </p:cNvPr>
          <p:cNvSpPr txBox="1"/>
          <p:nvPr/>
        </p:nvSpPr>
        <p:spPr>
          <a:xfrm>
            <a:off x="5061685" y="2473775"/>
            <a:ext cx="9828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FFFF00"/>
                </a:solidFill>
              </a:rPr>
              <a:t>Configuration#1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3F4DFC-4689-2266-60CF-BEE82EA12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4602" y="1518374"/>
            <a:ext cx="850826" cy="13381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4FADF6-FC8B-2AF6-4D68-23403F0CE7FA}"/>
              </a:ext>
            </a:extLst>
          </p:cNvPr>
          <p:cNvSpPr txBox="1"/>
          <p:nvPr/>
        </p:nvSpPr>
        <p:spPr>
          <a:xfrm>
            <a:off x="7398603" y="2615259"/>
            <a:ext cx="9828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FFFF00"/>
                </a:solidFill>
              </a:rPr>
              <a:t>Configuration#2</a:t>
            </a:r>
          </a:p>
        </p:txBody>
      </p:sp>
    </p:spTree>
    <p:extLst>
      <p:ext uri="{BB962C8B-B14F-4D97-AF65-F5344CB8AC3E}">
        <p14:creationId xmlns:p14="http://schemas.microsoft.com/office/powerpoint/2010/main" val="2621159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307DB-A6E7-1A33-8634-F765D293F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Carbon fibre I beam </a:t>
            </a:r>
            <a:r>
              <a:rPr lang="en-GB" sz="3100" dirty="0"/>
              <a:t>-1st attempt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49ECF-CF87-E971-5E8C-AE366A630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15711"/>
            <a:ext cx="10515600" cy="1337333"/>
          </a:xfrm>
        </p:spPr>
        <p:txBody>
          <a:bodyPr>
            <a:normAutofit fontScale="92500" lnSpcReduction="10000"/>
          </a:bodyPr>
          <a:lstStyle/>
          <a:p>
            <a:r>
              <a:rPr lang="en-GB" sz="1800" dirty="0"/>
              <a:t>After the cure, we found that the trimming is harder: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Partly because the existing tooling has no feature showing the cutting line;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The cured CF I beam flanges are thin and crispy, tricky to trim without damage it.    </a:t>
            </a:r>
          </a:p>
          <a:p>
            <a:r>
              <a:rPr lang="en-GB" sz="1800" dirty="0"/>
              <a:t>Trimming the prepreg is straightforward and we shall do that for our next iteration.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8069F-0613-93E4-6AFC-74C542A2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8E98C-CED7-701C-F5A2-1AF4D7B13F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7" t="20181" r="29932" b="33515"/>
          <a:stretch/>
        </p:blipFill>
        <p:spPr>
          <a:xfrm>
            <a:off x="6239848" y="1611209"/>
            <a:ext cx="3138540" cy="3331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2C092A-DDA0-6978-15BA-4BAF26D63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28" y="1611209"/>
            <a:ext cx="4441372" cy="333102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BEDFC2-5470-BBD6-6AC3-E9D595655E1D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4628373" y="3276724"/>
            <a:ext cx="1611475" cy="1461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0095347-0BAE-31CE-E331-6B5019D1802C}"/>
              </a:ext>
            </a:extLst>
          </p:cNvPr>
          <p:cNvSpPr txBox="1"/>
          <p:nvPr/>
        </p:nvSpPr>
        <p:spPr>
          <a:xfrm>
            <a:off x="4065620" y="4086932"/>
            <a:ext cx="1368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I-beam flanges untrimmed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7CA9D9-2DC2-FE57-6D7B-95D4879C884F}"/>
              </a:ext>
            </a:extLst>
          </p:cNvPr>
          <p:cNvSpPr txBox="1"/>
          <p:nvPr/>
        </p:nvSpPr>
        <p:spPr>
          <a:xfrm>
            <a:off x="1754738" y="3853666"/>
            <a:ext cx="1368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I-beam flanges trimmed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648BBE-92FB-7914-F58D-67868D095438}"/>
              </a:ext>
            </a:extLst>
          </p:cNvPr>
          <p:cNvSpPr txBox="1"/>
          <p:nvPr/>
        </p:nvSpPr>
        <p:spPr>
          <a:xfrm>
            <a:off x="7171310" y="4480573"/>
            <a:ext cx="2350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The central beam thickness  is 0.15mm (4 layers of CF), 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34A0A0-4735-0D46-74E9-A645D0FF8A52}"/>
              </a:ext>
            </a:extLst>
          </p:cNvPr>
          <p:cNvCxnSpPr/>
          <p:nvPr/>
        </p:nvCxnSpPr>
        <p:spPr>
          <a:xfrm flipH="1" flipV="1">
            <a:off x="6867720" y="4115276"/>
            <a:ext cx="628261" cy="3262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649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3E8A-742F-436B-B626-E98EEDB72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58" y="239866"/>
            <a:ext cx="9901824" cy="743504"/>
          </a:xfrm>
        </p:spPr>
        <p:txBody>
          <a:bodyPr>
            <a:normAutofit/>
          </a:bodyPr>
          <a:lstStyle/>
          <a:p>
            <a:r>
              <a:rPr lang="en-GB" sz="4000" dirty="0"/>
              <a:t>Kapton Folded FPC forming</a:t>
            </a:r>
            <a:r>
              <a:rPr lang="en-GB" sz="2800" dirty="0"/>
              <a:t>-1st attempt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0EB14-2A7E-226F-1CFE-5028AD309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5"/>
            <a:ext cx="5193082" cy="521260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Use a piece of 100 microns thick Kapton and form it to a “U” shape.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Process: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Pre heat Kapton in the oven (~150</a:t>
            </a:r>
            <a:r>
              <a:rPr lang="en-GB" sz="1800" baseline="30000" dirty="0"/>
              <a:t>o</a:t>
            </a:r>
            <a:r>
              <a:rPr lang="en-GB" sz="1800" dirty="0"/>
              <a:t>C) for 15 minutes, then use forming die to shape it;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leave the assembly in the oven at ~150</a:t>
            </a:r>
            <a:r>
              <a:rPr lang="en-GB" sz="1800" baseline="30000" dirty="0"/>
              <a:t>o</a:t>
            </a:r>
            <a:r>
              <a:rPr lang="en-GB" sz="1800" dirty="0"/>
              <a:t>C for ~30mins.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Then Autoclave for 3 hours.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Trim to size before disassembling it from the tooling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/>
            <a:r>
              <a:rPr lang="en-GB" sz="1800" dirty="0"/>
              <a:t>The formed Kapton U channel looks good and feels stiff. </a:t>
            </a:r>
          </a:p>
          <a:p>
            <a:pPr marL="285750" indent="-285750"/>
            <a:r>
              <a:rPr lang="en-GB" sz="1800" b="1" dirty="0"/>
              <a:t>Note</a:t>
            </a:r>
            <a:r>
              <a:rPr lang="en-GB" sz="1800" dirty="0"/>
              <a:t>: We will need a different mould design which defines the location of the fold, as this will be the FPC, trace locations need to be controlled.</a:t>
            </a:r>
          </a:p>
          <a:p>
            <a:pPr marL="285750" indent="-285750"/>
            <a:endParaRPr lang="en-GB" sz="2000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B1126-CF73-4927-1A0D-AC9C10F32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623772-9762-145E-D884-8C2083AF08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8" t="1991" r="36985" b="33929"/>
          <a:stretch/>
        </p:blipFill>
        <p:spPr>
          <a:xfrm>
            <a:off x="9807177" y="1743696"/>
            <a:ext cx="1668962" cy="4394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6BD388-FE52-0279-6CF6-825E0B104E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t="4603" r="16259" b="19444"/>
          <a:stretch/>
        </p:blipFill>
        <p:spPr>
          <a:xfrm>
            <a:off x="8184234" y="1522838"/>
            <a:ext cx="1373622" cy="2318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7FAFBE-EAD8-B6FF-837C-321D4F6898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07" y="1515848"/>
            <a:ext cx="1739913" cy="231988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F114AC3-6697-92AB-9554-120BE4AD903F}"/>
              </a:ext>
            </a:extLst>
          </p:cNvPr>
          <p:cNvCxnSpPr/>
          <p:nvPr/>
        </p:nvCxnSpPr>
        <p:spPr>
          <a:xfrm>
            <a:off x="8110120" y="5037781"/>
            <a:ext cx="31696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B75E22-FF40-B093-FF52-7A1EC16BE950}"/>
              </a:ext>
            </a:extLst>
          </p:cNvPr>
          <p:cNvGrpSpPr/>
          <p:nvPr/>
        </p:nvGrpSpPr>
        <p:grpSpPr>
          <a:xfrm>
            <a:off x="7349753" y="3977842"/>
            <a:ext cx="2457424" cy="1998413"/>
            <a:chOff x="4402572" y="3985205"/>
            <a:chExt cx="2457424" cy="199841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40FEE36-0BC3-C15D-FD4B-1D103D4F3BEF}"/>
                </a:ext>
              </a:extLst>
            </p:cNvPr>
            <p:cNvGrpSpPr/>
            <p:nvPr/>
          </p:nvGrpSpPr>
          <p:grpSpPr>
            <a:xfrm>
              <a:off x="4962771" y="3985205"/>
              <a:ext cx="1897225" cy="1998413"/>
              <a:chOff x="1000760" y="2610884"/>
              <a:chExt cx="2250440" cy="224742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31EA4AF-C28E-B7CB-7AD3-81E7912EB9FF}"/>
                  </a:ext>
                </a:extLst>
              </p:cNvPr>
              <p:cNvSpPr/>
              <p:nvPr/>
            </p:nvSpPr>
            <p:spPr>
              <a:xfrm>
                <a:off x="1000760" y="3798320"/>
                <a:ext cx="2250440" cy="105999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D89DF98-AAA4-B719-09CB-5AB23672E579}"/>
                  </a:ext>
                </a:extLst>
              </p:cNvPr>
              <p:cNvSpPr/>
              <p:nvPr/>
            </p:nvSpPr>
            <p:spPr>
              <a:xfrm>
                <a:off x="1614170" y="3523313"/>
                <a:ext cx="1071880" cy="86580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70E5680-FB48-A107-60F1-47D6EB714C4D}"/>
                  </a:ext>
                </a:extLst>
              </p:cNvPr>
              <p:cNvSpPr/>
              <p:nvPr/>
            </p:nvSpPr>
            <p:spPr>
              <a:xfrm>
                <a:off x="1681480" y="3523313"/>
                <a:ext cx="934720" cy="78770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458B21B-A067-5A9B-BD21-80D10AC0C88E}"/>
                  </a:ext>
                </a:extLst>
              </p:cNvPr>
              <p:cNvSpPr/>
              <p:nvPr/>
            </p:nvSpPr>
            <p:spPr>
              <a:xfrm>
                <a:off x="1000760" y="2610884"/>
                <a:ext cx="2250440" cy="91243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FE7D2BC-6171-2563-D56C-688A29C03478}"/>
                </a:ext>
              </a:extLst>
            </p:cNvPr>
            <p:cNvCxnSpPr/>
            <p:nvPr/>
          </p:nvCxnSpPr>
          <p:spPr>
            <a:xfrm flipH="1">
              <a:off x="6383548" y="5045144"/>
              <a:ext cx="26606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1908DB-889D-94FD-BFED-7027AA957EC1}"/>
                </a:ext>
              </a:extLst>
            </p:cNvPr>
            <p:cNvSpPr txBox="1"/>
            <p:nvPr/>
          </p:nvSpPr>
          <p:spPr>
            <a:xfrm>
              <a:off x="4402572" y="4842908"/>
              <a:ext cx="137362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FF0000"/>
                  </a:solidFill>
                </a:rPr>
                <a:t>cutting line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4194BDE-0D05-784A-3484-A6DAFA15045A}"/>
                </a:ext>
              </a:extLst>
            </p:cNvPr>
            <p:cNvCxnSpPr/>
            <p:nvPr/>
          </p:nvCxnSpPr>
          <p:spPr>
            <a:xfrm>
              <a:off x="5321421" y="5104518"/>
              <a:ext cx="0" cy="476420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8F80D4-7430-0FB8-276F-13C26C6994AC}"/>
                </a:ext>
              </a:extLst>
            </p:cNvPr>
            <p:cNvSpPr txBox="1"/>
            <p:nvPr/>
          </p:nvSpPr>
          <p:spPr>
            <a:xfrm rot="16200000">
              <a:off x="4998844" y="5160290"/>
              <a:ext cx="4764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FFFF00"/>
                  </a:solidFill>
                </a:rPr>
                <a:t>2mm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D7C0B1-AD96-20FF-89F5-798730D4B5B1}"/>
                </a:ext>
              </a:extLst>
            </p:cNvPr>
            <p:cNvSpPr txBox="1"/>
            <p:nvPr/>
          </p:nvSpPr>
          <p:spPr>
            <a:xfrm>
              <a:off x="5702936" y="5629083"/>
              <a:ext cx="4764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FFFF00"/>
                  </a:solidFill>
                </a:rPr>
                <a:t>3mm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F8ED9F1-3F04-64C8-40CC-2EE073A5CA30}"/>
                </a:ext>
              </a:extLst>
            </p:cNvPr>
            <p:cNvCxnSpPr>
              <a:cxnSpLocks/>
            </p:cNvCxnSpPr>
            <p:nvPr/>
          </p:nvCxnSpPr>
          <p:spPr>
            <a:xfrm>
              <a:off x="5479904" y="5637572"/>
              <a:ext cx="933337" cy="4338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1341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32174</TotalTime>
  <Words>968</Words>
  <Application>Microsoft Office PowerPoint</Application>
  <PresentationFormat>Widescreen</PresentationFormat>
  <Paragraphs>104</Paragraphs>
  <Slides>18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Palatino Linotype</vt:lpstr>
      <vt:lpstr>Verdana</vt:lpstr>
      <vt:lpstr>Wingdings</vt:lpstr>
      <vt:lpstr>Office Theme</vt:lpstr>
      <vt:lpstr>OB Stave Structure &amp; Tooling  Component Prototyping and Design changes</vt:lpstr>
      <vt:lpstr>New Baseline Stave Structure</vt:lpstr>
      <vt:lpstr>FPC Stiffening</vt:lpstr>
      <vt:lpstr>Tooling</vt:lpstr>
      <vt:lpstr>Stave Component Prototypes</vt:lpstr>
      <vt:lpstr>Carbon Fibre I-Beam</vt:lpstr>
      <vt:lpstr>Carbon fibre I beam -1st attempt</vt:lpstr>
      <vt:lpstr>Carbon fibre I beam -1st attempt</vt:lpstr>
      <vt:lpstr>Kapton Folded FPC forming-1st attempt</vt:lpstr>
      <vt:lpstr>Review Comments</vt:lpstr>
      <vt:lpstr>Internal Structure Assembly</vt:lpstr>
      <vt:lpstr>Carbon Skins/Intensifier</vt:lpstr>
      <vt:lpstr>Tooling Removal</vt:lpstr>
      <vt:lpstr>PowerPoint Presentation</vt:lpstr>
      <vt:lpstr>End</vt:lpstr>
      <vt:lpstr>Additional Slides</vt:lpstr>
      <vt:lpstr>Stave Structure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 Viehhauser</dc:creator>
  <cp:lastModifiedBy>Huddart, Adam (STFC,RAL,TECH)</cp:lastModifiedBy>
  <cp:revision>1173</cp:revision>
  <dcterms:created xsi:type="dcterms:W3CDTF">2018-10-16T11:54:38Z</dcterms:created>
  <dcterms:modified xsi:type="dcterms:W3CDTF">2024-07-03T14:07:44Z</dcterms:modified>
</cp:coreProperties>
</file>