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1346" r:id="rId2"/>
    <p:sldId id="1356" r:id="rId3"/>
    <p:sldId id="1358" r:id="rId4"/>
    <p:sldId id="1360" r:id="rId5"/>
    <p:sldId id="1363"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4EA"/>
    <a:srgbClr val="FCBA78"/>
    <a:srgbClr val="F5F701"/>
    <a:srgbClr val="F0E000"/>
    <a:srgbClr val="4CDE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00" autoAdjust="0"/>
    <p:restoredTop sz="96190" autoAdjust="0"/>
  </p:normalViewPr>
  <p:slideViewPr>
    <p:cSldViewPr snapToGrid="0" snapToObjects="1">
      <p:cViewPr varScale="1">
        <p:scale>
          <a:sx n="78" d="100"/>
          <a:sy n="78" d="100"/>
        </p:scale>
        <p:origin x="1156" y="5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0EE8B9-7048-E245-BE2F-1374BE5408F2}" type="datetimeFigureOut">
              <a:rPr lang="en-US" smtClean="0"/>
              <a:t>8/30/2024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4CCEFC-6E8B-B743-AFE9-4C5BF3F9411B}" type="slidenum">
              <a:rPr lang="en-US" smtClean="0"/>
              <a:t>‹#›</a:t>
            </a:fld>
            <a:endParaRPr lang="en-US"/>
          </a:p>
        </p:txBody>
      </p:sp>
    </p:spTree>
    <p:extLst>
      <p:ext uri="{BB962C8B-B14F-4D97-AF65-F5344CB8AC3E}">
        <p14:creationId xmlns:p14="http://schemas.microsoft.com/office/powerpoint/2010/main" val="3241051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686146-0E38-724C-8F8F-8FF46B4BA8C5}" type="datetimeFigureOut">
              <a:rPr lang="en-US" smtClean="0"/>
              <a:pPr/>
              <a:t>8/30/2024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38A572-61CB-384F-BB4C-DB6F1BE60B7D}" type="slidenum">
              <a:rPr lang="en-US" smtClean="0"/>
              <a:pPr/>
              <a:t>‹#›</a:t>
            </a:fld>
            <a:endParaRPr lang="en-US"/>
          </a:p>
        </p:txBody>
      </p:sp>
    </p:spTree>
    <p:extLst>
      <p:ext uri="{BB962C8B-B14F-4D97-AF65-F5344CB8AC3E}">
        <p14:creationId xmlns:p14="http://schemas.microsoft.com/office/powerpoint/2010/main" val="1184825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Aggiungere distribuzioni in numero fotoni ? </a:t>
            </a:r>
          </a:p>
        </p:txBody>
      </p:sp>
      <p:sp>
        <p:nvSpPr>
          <p:cNvPr id="4" name="Slide Number Placeholder 3"/>
          <p:cNvSpPr>
            <a:spLocks noGrp="1"/>
          </p:cNvSpPr>
          <p:nvPr>
            <p:ph type="sldNum" sz="quarter" idx="5"/>
          </p:nvPr>
        </p:nvSpPr>
        <p:spPr/>
        <p:txBody>
          <a:bodyPr/>
          <a:lstStyle/>
          <a:p>
            <a:fld id="{6C38A572-61CB-384F-BB4C-DB6F1BE60B7D}" type="slidenum">
              <a:rPr lang="en-US" smtClean="0"/>
              <a:pPr/>
              <a:t>1</a:t>
            </a:fld>
            <a:endParaRPr lang="en-US"/>
          </a:p>
        </p:txBody>
      </p:sp>
    </p:spTree>
    <p:extLst>
      <p:ext uri="{BB962C8B-B14F-4D97-AF65-F5344CB8AC3E}">
        <p14:creationId xmlns:p14="http://schemas.microsoft.com/office/powerpoint/2010/main" val="832759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Aggiungere distribuzioni in numero fotoni ? </a:t>
            </a:r>
          </a:p>
        </p:txBody>
      </p:sp>
      <p:sp>
        <p:nvSpPr>
          <p:cNvPr id="4" name="Slide Number Placeholder 3"/>
          <p:cNvSpPr>
            <a:spLocks noGrp="1"/>
          </p:cNvSpPr>
          <p:nvPr>
            <p:ph type="sldNum" sz="quarter" idx="5"/>
          </p:nvPr>
        </p:nvSpPr>
        <p:spPr/>
        <p:txBody>
          <a:bodyPr/>
          <a:lstStyle/>
          <a:p>
            <a:fld id="{6C38A572-61CB-384F-BB4C-DB6F1BE60B7D}" type="slidenum">
              <a:rPr lang="en-US" smtClean="0"/>
              <a:pPr/>
              <a:t>2</a:t>
            </a:fld>
            <a:endParaRPr lang="en-US"/>
          </a:p>
        </p:txBody>
      </p:sp>
    </p:spTree>
    <p:extLst>
      <p:ext uri="{BB962C8B-B14F-4D97-AF65-F5344CB8AC3E}">
        <p14:creationId xmlns:p14="http://schemas.microsoft.com/office/powerpoint/2010/main" val="4034446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Aggiungere distribuzioni in numero fotoni ? </a:t>
            </a:r>
          </a:p>
        </p:txBody>
      </p:sp>
      <p:sp>
        <p:nvSpPr>
          <p:cNvPr id="4" name="Slide Number Placeholder 3"/>
          <p:cNvSpPr>
            <a:spLocks noGrp="1"/>
          </p:cNvSpPr>
          <p:nvPr>
            <p:ph type="sldNum" sz="quarter" idx="5"/>
          </p:nvPr>
        </p:nvSpPr>
        <p:spPr/>
        <p:txBody>
          <a:bodyPr/>
          <a:lstStyle/>
          <a:p>
            <a:fld id="{6C38A572-61CB-384F-BB4C-DB6F1BE60B7D}" type="slidenum">
              <a:rPr lang="en-US" smtClean="0"/>
              <a:pPr/>
              <a:t>3</a:t>
            </a:fld>
            <a:endParaRPr lang="en-US"/>
          </a:p>
        </p:txBody>
      </p:sp>
    </p:spTree>
    <p:extLst>
      <p:ext uri="{BB962C8B-B14F-4D97-AF65-F5344CB8AC3E}">
        <p14:creationId xmlns:p14="http://schemas.microsoft.com/office/powerpoint/2010/main" val="88719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Aggiungere distribuzioni in numero fotoni ? </a:t>
            </a:r>
          </a:p>
        </p:txBody>
      </p:sp>
      <p:sp>
        <p:nvSpPr>
          <p:cNvPr id="4" name="Slide Number Placeholder 3"/>
          <p:cNvSpPr>
            <a:spLocks noGrp="1"/>
          </p:cNvSpPr>
          <p:nvPr>
            <p:ph type="sldNum" sz="quarter" idx="5"/>
          </p:nvPr>
        </p:nvSpPr>
        <p:spPr/>
        <p:txBody>
          <a:bodyPr/>
          <a:lstStyle/>
          <a:p>
            <a:fld id="{6C38A572-61CB-384F-BB4C-DB6F1BE60B7D}" type="slidenum">
              <a:rPr lang="en-US" smtClean="0"/>
              <a:pPr/>
              <a:t>4</a:t>
            </a:fld>
            <a:endParaRPr lang="en-US"/>
          </a:p>
        </p:txBody>
      </p:sp>
    </p:spTree>
    <p:extLst>
      <p:ext uri="{BB962C8B-B14F-4D97-AF65-F5344CB8AC3E}">
        <p14:creationId xmlns:p14="http://schemas.microsoft.com/office/powerpoint/2010/main" val="3625943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Aggiungere distribuzioni in numero fotoni ? </a:t>
            </a:r>
          </a:p>
        </p:txBody>
      </p:sp>
      <p:sp>
        <p:nvSpPr>
          <p:cNvPr id="4" name="Slide Number Placeholder 3"/>
          <p:cNvSpPr>
            <a:spLocks noGrp="1"/>
          </p:cNvSpPr>
          <p:nvPr>
            <p:ph type="sldNum" sz="quarter" idx="5"/>
          </p:nvPr>
        </p:nvSpPr>
        <p:spPr/>
        <p:txBody>
          <a:bodyPr/>
          <a:lstStyle/>
          <a:p>
            <a:fld id="{6C38A572-61CB-384F-BB4C-DB6F1BE60B7D}" type="slidenum">
              <a:rPr lang="en-US" smtClean="0"/>
              <a:pPr/>
              <a:t>5</a:t>
            </a:fld>
            <a:endParaRPr lang="en-US"/>
          </a:p>
        </p:txBody>
      </p:sp>
    </p:spTree>
    <p:extLst>
      <p:ext uri="{BB962C8B-B14F-4D97-AF65-F5344CB8AC3E}">
        <p14:creationId xmlns:p14="http://schemas.microsoft.com/office/powerpoint/2010/main" val="1182670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C6A390-F353-A942-B1EC-182107C9CD39}" type="datetime1">
              <a:rPr lang="it-IT" smtClean="0"/>
              <a:t>30/08/2024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CC16C-400F-8248-B8F2-AE48922CC21C}" type="slidenum">
              <a:rPr lang="en-US" smtClean="0"/>
              <a:pPr/>
              <a:t>‹#›</a:t>
            </a:fld>
            <a:endParaRPr lang="en-US"/>
          </a:p>
        </p:txBody>
      </p:sp>
    </p:spTree>
    <p:extLst>
      <p:ext uri="{BB962C8B-B14F-4D97-AF65-F5344CB8AC3E}">
        <p14:creationId xmlns:p14="http://schemas.microsoft.com/office/powerpoint/2010/main" val="193213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41F51A-CE5E-E748-A830-FE93B106B54D}" type="datetime1">
              <a:rPr lang="it-IT" smtClean="0"/>
              <a:t>30/08/2024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CC16C-400F-8248-B8F2-AE48922CC21C}" type="slidenum">
              <a:rPr lang="en-US" smtClean="0"/>
              <a:pPr/>
              <a:t>‹#›</a:t>
            </a:fld>
            <a:endParaRPr lang="en-US"/>
          </a:p>
        </p:txBody>
      </p:sp>
    </p:spTree>
    <p:extLst>
      <p:ext uri="{BB962C8B-B14F-4D97-AF65-F5344CB8AC3E}">
        <p14:creationId xmlns:p14="http://schemas.microsoft.com/office/powerpoint/2010/main" val="3383230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8213CC-B590-AC47-B794-68704C5FB3E1}" type="datetime1">
              <a:rPr lang="it-IT" smtClean="0"/>
              <a:t>30/08/2024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CC16C-400F-8248-B8F2-AE48922CC21C}" type="slidenum">
              <a:rPr lang="en-US" smtClean="0"/>
              <a:pPr/>
              <a:t>‹#›</a:t>
            </a:fld>
            <a:endParaRPr lang="en-US"/>
          </a:p>
        </p:txBody>
      </p:sp>
    </p:spTree>
    <p:extLst>
      <p:ext uri="{BB962C8B-B14F-4D97-AF65-F5344CB8AC3E}">
        <p14:creationId xmlns:p14="http://schemas.microsoft.com/office/powerpoint/2010/main" val="202607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3DCEC6-B19E-384D-B71E-62CC78295F4A}" type="datetime1">
              <a:rPr lang="it-IT" smtClean="0"/>
              <a:t>30/08/2024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CC16C-400F-8248-B8F2-AE48922CC21C}" type="slidenum">
              <a:rPr lang="en-US" smtClean="0"/>
              <a:pPr/>
              <a:t>‹#›</a:t>
            </a:fld>
            <a:endParaRPr lang="en-US"/>
          </a:p>
        </p:txBody>
      </p:sp>
    </p:spTree>
    <p:extLst>
      <p:ext uri="{BB962C8B-B14F-4D97-AF65-F5344CB8AC3E}">
        <p14:creationId xmlns:p14="http://schemas.microsoft.com/office/powerpoint/2010/main" val="338628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96AF78-90E5-BE43-819D-C3FB19FF949B}" type="datetime1">
              <a:rPr lang="it-IT" smtClean="0"/>
              <a:t>30/08/2024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CC16C-400F-8248-B8F2-AE48922CC21C}" type="slidenum">
              <a:rPr lang="en-US" smtClean="0"/>
              <a:pPr/>
              <a:t>‹#›</a:t>
            </a:fld>
            <a:endParaRPr lang="en-US"/>
          </a:p>
        </p:txBody>
      </p:sp>
    </p:spTree>
    <p:extLst>
      <p:ext uri="{BB962C8B-B14F-4D97-AF65-F5344CB8AC3E}">
        <p14:creationId xmlns:p14="http://schemas.microsoft.com/office/powerpoint/2010/main" val="947155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057D95-F0E3-E247-BCE0-771CD02EEEE6}" type="datetime1">
              <a:rPr lang="it-IT" smtClean="0"/>
              <a:t>30/08/2024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CC16C-400F-8248-B8F2-AE48922CC21C}" type="slidenum">
              <a:rPr lang="en-US" smtClean="0"/>
              <a:pPr/>
              <a:t>‹#›</a:t>
            </a:fld>
            <a:endParaRPr lang="en-US"/>
          </a:p>
        </p:txBody>
      </p:sp>
    </p:spTree>
    <p:extLst>
      <p:ext uri="{BB962C8B-B14F-4D97-AF65-F5344CB8AC3E}">
        <p14:creationId xmlns:p14="http://schemas.microsoft.com/office/powerpoint/2010/main" val="1580835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0EF577-23AC-354A-A7DE-66F64868466C}" type="datetime1">
              <a:rPr lang="it-IT" smtClean="0"/>
              <a:t>30/08/2024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CC16C-400F-8248-B8F2-AE48922CC21C}" type="slidenum">
              <a:rPr lang="en-US" smtClean="0"/>
              <a:pPr/>
              <a:t>‹#›</a:t>
            </a:fld>
            <a:endParaRPr lang="en-US"/>
          </a:p>
        </p:txBody>
      </p:sp>
    </p:spTree>
    <p:extLst>
      <p:ext uri="{BB962C8B-B14F-4D97-AF65-F5344CB8AC3E}">
        <p14:creationId xmlns:p14="http://schemas.microsoft.com/office/powerpoint/2010/main" val="3380976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392E39-976D-7647-8E52-FDC2C48B6F36}" type="datetime1">
              <a:rPr lang="it-IT" smtClean="0"/>
              <a:t>30/08/2024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CC16C-400F-8248-B8F2-AE48922CC21C}" type="slidenum">
              <a:rPr lang="en-US" smtClean="0"/>
              <a:pPr/>
              <a:t>‹#›</a:t>
            </a:fld>
            <a:endParaRPr lang="en-US"/>
          </a:p>
        </p:txBody>
      </p:sp>
    </p:spTree>
    <p:extLst>
      <p:ext uri="{BB962C8B-B14F-4D97-AF65-F5344CB8AC3E}">
        <p14:creationId xmlns:p14="http://schemas.microsoft.com/office/powerpoint/2010/main" val="3625126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6C3CF-3BBA-FF44-99FE-581A4605639B}" type="datetime1">
              <a:rPr lang="it-IT" smtClean="0"/>
              <a:t>30/08/2024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ECC16C-400F-8248-B8F2-AE48922CC21C}" type="slidenum">
              <a:rPr lang="en-US" smtClean="0"/>
              <a:pPr/>
              <a:t>‹#›</a:t>
            </a:fld>
            <a:endParaRPr lang="en-US"/>
          </a:p>
        </p:txBody>
      </p:sp>
    </p:spTree>
    <p:extLst>
      <p:ext uri="{BB962C8B-B14F-4D97-AF65-F5344CB8AC3E}">
        <p14:creationId xmlns:p14="http://schemas.microsoft.com/office/powerpoint/2010/main" val="1781483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8"/>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D17B41D-237A-5847-AF91-4703BAB8DA8F}" type="datetime1">
              <a:rPr lang="it-IT" smtClean="0"/>
              <a:t>30/08/2024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CC16C-400F-8248-B8F2-AE48922CC21C}" type="slidenum">
              <a:rPr lang="en-US" smtClean="0"/>
              <a:pPr/>
              <a:t>‹#›</a:t>
            </a:fld>
            <a:endParaRPr lang="en-US"/>
          </a:p>
        </p:txBody>
      </p:sp>
    </p:spTree>
    <p:extLst>
      <p:ext uri="{BB962C8B-B14F-4D97-AF65-F5344CB8AC3E}">
        <p14:creationId xmlns:p14="http://schemas.microsoft.com/office/powerpoint/2010/main" val="287054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EE6A13E-44B7-0F48-B289-6CB9735EB302}" type="datetime1">
              <a:rPr lang="it-IT" smtClean="0"/>
              <a:t>30/08/2024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CC16C-400F-8248-B8F2-AE48922CC21C}" type="slidenum">
              <a:rPr lang="en-US" smtClean="0"/>
              <a:pPr/>
              <a:t>‹#›</a:t>
            </a:fld>
            <a:endParaRPr lang="en-US"/>
          </a:p>
        </p:txBody>
      </p:sp>
    </p:spTree>
    <p:extLst>
      <p:ext uri="{BB962C8B-B14F-4D97-AF65-F5344CB8AC3E}">
        <p14:creationId xmlns:p14="http://schemas.microsoft.com/office/powerpoint/2010/main" val="857399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B9D5165-5239-3648-9EB3-6D0B1CB4855A}" type="datetime1">
              <a:rPr lang="it-IT" smtClean="0"/>
              <a:t>30/08/2024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8ECC16C-400F-8248-B8F2-AE48922CC21C}" type="slidenum">
              <a:rPr lang="en-US" smtClean="0"/>
              <a:pPr/>
              <a:t>‹#›</a:t>
            </a:fld>
            <a:endParaRPr lang="en-US"/>
          </a:p>
        </p:txBody>
      </p:sp>
    </p:spTree>
    <p:extLst>
      <p:ext uri="{BB962C8B-B14F-4D97-AF65-F5344CB8AC3E}">
        <p14:creationId xmlns:p14="http://schemas.microsoft.com/office/powerpoint/2010/main" val="1372613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EED005C-88F0-0048-B58D-3EBF8B30316B}"/>
              </a:ext>
            </a:extLst>
          </p:cNvPr>
          <p:cNvSpPr/>
          <p:nvPr/>
        </p:nvSpPr>
        <p:spPr>
          <a:xfrm>
            <a:off x="0" y="0"/>
            <a:ext cx="9144000" cy="2712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sz="1350"/>
          </a:p>
        </p:txBody>
      </p:sp>
      <p:sp>
        <p:nvSpPr>
          <p:cNvPr id="19" name="Rectangle 18">
            <a:extLst>
              <a:ext uri="{FF2B5EF4-FFF2-40B4-BE49-F238E27FC236}">
                <a16:creationId xmlns:a16="http://schemas.microsoft.com/office/drawing/2014/main" id="{EBBA02D7-4BBA-4F4B-9550-34818F6CA5B3}"/>
              </a:ext>
            </a:extLst>
          </p:cNvPr>
          <p:cNvSpPr/>
          <p:nvPr/>
        </p:nvSpPr>
        <p:spPr>
          <a:xfrm>
            <a:off x="4187037" y="-31962"/>
            <a:ext cx="660758" cy="323165"/>
          </a:xfrm>
          <a:prstGeom prst="rect">
            <a:avLst/>
          </a:prstGeom>
          <a:noFill/>
        </p:spPr>
        <p:txBody>
          <a:bodyPr wrap="none">
            <a:spAutoFit/>
          </a:bodyPr>
          <a:lstStyle/>
          <a:p>
            <a:pPr algn="ctr">
              <a:defRPr/>
            </a:pPr>
            <a:r>
              <a:rPr lang="en-US" sz="1500" dirty="0" err="1">
                <a:ln w="1905"/>
                <a:solidFill>
                  <a:schemeClr val="bg1"/>
                </a:solidFill>
                <a:latin typeface="Calibri"/>
              </a:rPr>
              <a:t>dRICH</a:t>
            </a:r>
            <a:endParaRPr lang="en-US" sz="1500" dirty="0">
              <a:ln w="1905"/>
              <a:solidFill>
                <a:schemeClr val="bg1"/>
              </a:solidFill>
              <a:latin typeface="Calibri"/>
            </a:endParaRPr>
          </a:p>
        </p:txBody>
      </p:sp>
      <p:sp>
        <p:nvSpPr>
          <p:cNvPr id="2" name="Rectangle 1">
            <a:extLst>
              <a:ext uri="{FF2B5EF4-FFF2-40B4-BE49-F238E27FC236}">
                <a16:creationId xmlns:a16="http://schemas.microsoft.com/office/drawing/2014/main" id="{8FA04C95-3137-5F64-264C-DF68E5FF72B6}"/>
              </a:ext>
            </a:extLst>
          </p:cNvPr>
          <p:cNvSpPr/>
          <p:nvPr/>
        </p:nvSpPr>
        <p:spPr>
          <a:xfrm>
            <a:off x="-1" y="5003416"/>
            <a:ext cx="9144001" cy="13685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sz="1013"/>
          </a:p>
        </p:txBody>
      </p:sp>
      <p:sp>
        <p:nvSpPr>
          <p:cNvPr id="4" name="Foliennummernplatzhalter 6">
            <a:extLst>
              <a:ext uri="{FF2B5EF4-FFF2-40B4-BE49-F238E27FC236}">
                <a16:creationId xmlns:a16="http://schemas.microsoft.com/office/drawing/2014/main" id="{DB25DF64-B709-789D-AEF6-223C45DCDDC4}"/>
              </a:ext>
            </a:extLst>
          </p:cNvPr>
          <p:cNvSpPr txBox="1">
            <a:spLocks noGrp="1"/>
          </p:cNvSpPr>
          <p:nvPr/>
        </p:nvSpPr>
        <p:spPr>
          <a:xfrm>
            <a:off x="7371042" y="4893282"/>
            <a:ext cx="1600200" cy="273844"/>
          </a:xfrm>
          <a:prstGeom prst="rect">
            <a:avLst/>
          </a:prstGeom>
          <a:noFill/>
        </p:spPr>
        <p:txBody>
          <a:bodyPr anchor="b">
            <a:prstTxWarp prst="textNoShape">
              <a:avLst/>
            </a:prstTxWarp>
          </a:bodyPr>
          <a:lstStyle/>
          <a:p>
            <a:pPr algn="r"/>
            <a:fld id="{78BEA122-F9E3-6547-A64F-E206C65A37C3}" type="slidenum">
              <a:rPr lang="en-US" sz="700">
                <a:solidFill>
                  <a:schemeClr val="bg1"/>
                </a:solidFill>
              </a:rPr>
              <a:pPr algn="r"/>
              <a:t>1</a:t>
            </a:fld>
            <a:endParaRPr lang="en-US" sz="700" dirty="0">
              <a:solidFill>
                <a:schemeClr val="bg1"/>
              </a:solidFill>
            </a:endParaRPr>
          </a:p>
        </p:txBody>
      </p:sp>
      <p:sp>
        <p:nvSpPr>
          <p:cNvPr id="3" name="Fußzeilenplatzhalter 7">
            <a:extLst>
              <a:ext uri="{FF2B5EF4-FFF2-40B4-BE49-F238E27FC236}">
                <a16:creationId xmlns:a16="http://schemas.microsoft.com/office/drawing/2014/main" id="{B6577F91-9690-8BA8-6784-5DC58C02CB6B}"/>
              </a:ext>
            </a:extLst>
          </p:cNvPr>
          <p:cNvSpPr txBox="1">
            <a:spLocks noGrp="1"/>
          </p:cNvSpPr>
          <p:nvPr/>
        </p:nvSpPr>
        <p:spPr>
          <a:xfrm>
            <a:off x="2445417" y="4896622"/>
            <a:ext cx="4413578" cy="273844"/>
          </a:xfrm>
          <a:prstGeom prst="rect">
            <a:avLst/>
          </a:prstGeom>
          <a:noFill/>
        </p:spPr>
        <p:txBody>
          <a:bodyPr anchor="b">
            <a:prstTxWarp prst="textNoShape">
              <a:avLst/>
            </a:prstTxWarp>
          </a:bodyPr>
          <a:lstStyle/>
          <a:p>
            <a:pPr algn="ctr"/>
            <a:r>
              <a:rPr lang="en-US" sz="700" dirty="0">
                <a:solidFill>
                  <a:schemeClr val="bg1"/>
                </a:solidFill>
              </a:rPr>
              <a:t>EIC Project R&amp;D - DAC Meeting - 28</a:t>
            </a:r>
            <a:r>
              <a:rPr lang="en-US" sz="700" baseline="30000" dirty="0">
                <a:solidFill>
                  <a:schemeClr val="bg1"/>
                </a:solidFill>
              </a:rPr>
              <a:t>th</a:t>
            </a:r>
            <a:r>
              <a:rPr lang="en-US" sz="700" dirty="0">
                <a:solidFill>
                  <a:schemeClr val="bg1"/>
                </a:solidFill>
              </a:rPr>
              <a:t> August 2024</a:t>
            </a:r>
          </a:p>
        </p:txBody>
      </p:sp>
      <p:sp>
        <p:nvSpPr>
          <p:cNvPr id="5" name="TextBox 4">
            <a:extLst>
              <a:ext uri="{FF2B5EF4-FFF2-40B4-BE49-F238E27FC236}">
                <a16:creationId xmlns:a16="http://schemas.microsoft.com/office/drawing/2014/main" id="{3C6DBA28-476F-ACAF-EAEB-EBF9E4AC9284}"/>
              </a:ext>
            </a:extLst>
          </p:cNvPr>
          <p:cNvSpPr txBox="1"/>
          <p:nvPr/>
        </p:nvSpPr>
        <p:spPr>
          <a:xfrm>
            <a:off x="581187" y="457199"/>
            <a:ext cx="8066868" cy="4339650"/>
          </a:xfrm>
          <a:prstGeom prst="rect">
            <a:avLst/>
          </a:prstGeom>
          <a:noFill/>
        </p:spPr>
        <p:txBody>
          <a:bodyPr wrap="square" rtlCol="0">
            <a:spAutoFit/>
          </a:bodyPr>
          <a:lstStyle/>
          <a:p>
            <a:pPr marL="342900" indent="-342900">
              <a:buAutoNum type="arabicParenR"/>
            </a:pPr>
            <a:r>
              <a:rPr lang="en-GB" sz="1200" i="1" dirty="0"/>
              <a:t>We encourage the </a:t>
            </a:r>
            <a:r>
              <a:rPr lang="en-GB" sz="1200" i="1" dirty="0" err="1"/>
              <a:t>dRICH</a:t>
            </a:r>
            <a:r>
              <a:rPr lang="en-GB" sz="1200" i="1" dirty="0"/>
              <a:t> group to follow the recommendations from the July 2023 PID review.</a:t>
            </a:r>
          </a:p>
          <a:p>
            <a:pPr marL="342900" indent="-342900">
              <a:buAutoNum type="arabicParenR"/>
            </a:pPr>
            <a:endParaRPr lang="en-GB" sz="1200" dirty="0"/>
          </a:p>
          <a:p>
            <a:r>
              <a:rPr lang="en-GB" sz="1200" dirty="0"/>
              <a:t>         Most of the comments and final recommendation from the 2023 PID review regarded the temperature treatments of the </a:t>
            </a:r>
            <a:r>
              <a:rPr lang="en-GB" sz="1200" dirty="0" err="1"/>
              <a:t>dRICH</a:t>
            </a:r>
            <a:r>
              <a:rPr lang="en-GB" sz="1200" dirty="0"/>
              <a:t> sensors (and impact on quartz window and gas radiator) and were in line with the </a:t>
            </a:r>
            <a:r>
              <a:rPr lang="en-GB" sz="1200" dirty="0" err="1"/>
              <a:t>dRICH</a:t>
            </a:r>
            <a:r>
              <a:rPr lang="en-GB" sz="1200" dirty="0"/>
              <a:t> development plan presented at that time. The annealing protocol optimization is being studied in conjunction with the </a:t>
            </a:r>
            <a:r>
              <a:rPr lang="en-GB" sz="1200" dirty="0" err="1"/>
              <a:t>dRICH</a:t>
            </a:r>
            <a:r>
              <a:rPr lang="en-GB" sz="1200" dirty="0"/>
              <a:t> front-end development and PDU design (one example of study is presented on slide 17*). The prototype has been complemented with temperature and humidity sensors: induced gradients in the detector box volume (slide 11*) and on the radiator gas volume (slide 15*) have been measured with different windows and cooling air flow to provide inputs for the thermal modelling. The influence on neighbouring systems will be minimised as part of the detector box effort (point 6 below). The study in realistic conditions will be finalized with the real-scale prototype.</a:t>
            </a:r>
          </a:p>
          <a:p>
            <a:endParaRPr lang="en-GB" sz="1200" dirty="0"/>
          </a:p>
          <a:p>
            <a:endParaRPr lang="en-GB" sz="1200" dirty="0"/>
          </a:p>
          <a:p>
            <a:pPr marL="342900" indent="-342900">
              <a:buAutoNum type="arabicParenR" startAt="2"/>
            </a:pPr>
            <a:r>
              <a:rPr lang="en-GB" sz="1200" i="1" dirty="0"/>
              <a:t>The </a:t>
            </a:r>
            <a:r>
              <a:rPr lang="en-GB" sz="1200" i="1" dirty="0" err="1"/>
              <a:t>SiPM</a:t>
            </a:r>
            <a:r>
              <a:rPr lang="en-GB" sz="1200" i="1" dirty="0"/>
              <a:t> studies for the Long Lead Procurement should be finalized as soon as possible. The procurement </a:t>
            </a:r>
          </a:p>
          <a:p>
            <a:r>
              <a:rPr lang="en-GB" sz="1200" i="1" dirty="0"/>
              <a:t>         should be carried out with a close relationship with the manufacturer to monitor fabrication progress and quality.</a:t>
            </a:r>
          </a:p>
          <a:p>
            <a:endParaRPr lang="en-GB" sz="1200" dirty="0"/>
          </a:p>
          <a:p>
            <a:r>
              <a:rPr lang="en-GB" sz="1200" dirty="0"/>
              <a:t>         As realized in accordance with the EIC Project and manufacturer, the </a:t>
            </a:r>
            <a:r>
              <a:rPr lang="en-GB" sz="1200" dirty="0" err="1"/>
              <a:t>dRICH</a:t>
            </a:r>
            <a:r>
              <a:rPr lang="en-GB" sz="1200" dirty="0"/>
              <a:t> sensors are peculiar and do not need to be necessarily mated with the large production for </a:t>
            </a:r>
            <a:r>
              <a:rPr lang="en-GB" sz="1200" dirty="0" err="1"/>
              <a:t>ePIC</a:t>
            </a:r>
            <a:r>
              <a:rPr lang="en-GB" sz="1200" dirty="0"/>
              <a:t> calorimeters. We are in contact with Hamamatsu to evaluate possible further optimization (e.g. UV enhanced type, slide 17*). The plan it to start the production in 2026, and we checked there is no real concern about the lead time at this stage. Three QA stations are being realized in Italy (INFN-BO, INFN-SA-CS-CT and INFN-TS, slide 9*) to support the </a:t>
            </a:r>
            <a:r>
              <a:rPr lang="en-GB" sz="1200" dirty="0" err="1"/>
              <a:t>SiPM</a:t>
            </a:r>
            <a:r>
              <a:rPr lang="en-GB" sz="1200" dirty="0"/>
              <a:t> quality standards during production and before assembling.</a:t>
            </a:r>
          </a:p>
          <a:p>
            <a:endParaRPr lang="en-GB" sz="1200" dirty="0"/>
          </a:p>
          <a:p>
            <a:endParaRPr lang="en-GB" sz="1200" dirty="0"/>
          </a:p>
          <a:p>
            <a:r>
              <a:rPr lang="en-GB" sz="1200" dirty="0"/>
              <a:t>* Slide number refers to the </a:t>
            </a:r>
            <a:r>
              <a:rPr lang="en-GB" sz="1200" dirty="0" err="1"/>
              <a:t>dRICH</a:t>
            </a:r>
            <a:r>
              <a:rPr lang="en-GB" sz="1200" dirty="0"/>
              <a:t> report given at the DAC Meeting on August 28</a:t>
            </a:r>
          </a:p>
        </p:txBody>
      </p:sp>
    </p:spTree>
    <p:extLst>
      <p:ext uri="{BB962C8B-B14F-4D97-AF65-F5344CB8AC3E}">
        <p14:creationId xmlns:p14="http://schemas.microsoft.com/office/powerpoint/2010/main" val="169122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37DC57-3EEA-C37A-BDCD-42AD93FD8795}"/>
              </a:ext>
            </a:extLst>
          </p:cNvPr>
          <p:cNvPicPr>
            <a:picLocks noChangeAspect="1"/>
          </p:cNvPicPr>
          <p:nvPr/>
        </p:nvPicPr>
        <p:blipFill>
          <a:blip r:embed="rId3"/>
          <a:stretch>
            <a:fillRect/>
          </a:stretch>
        </p:blipFill>
        <p:spPr>
          <a:xfrm>
            <a:off x="37993" y="2957652"/>
            <a:ext cx="6470542" cy="1515252"/>
          </a:xfrm>
          <a:prstGeom prst="rect">
            <a:avLst/>
          </a:prstGeom>
        </p:spPr>
      </p:pic>
      <p:sp>
        <p:nvSpPr>
          <p:cNvPr id="15" name="Rectangle 14">
            <a:extLst>
              <a:ext uri="{FF2B5EF4-FFF2-40B4-BE49-F238E27FC236}">
                <a16:creationId xmlns:a16="http://schemas.microsoft.com/office/drawing/2014/main" id="{1EED005C-88F0-0048-B58D-3EBF8B30316B}"/>
              </a:ext>
            </a:extLst>
          </p:cNvPr>
          <p:cNvSpPr/>
          <p:nvPr/>
        </p:nvSpPr>
        <p:spPr>
          <a:xfrm>
            <a:off x="0" y="0"/>
            <a:ext cx="9144000" cy="2712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sz="1350"/>
          </a:p>
        </p:txBody>
      </p:sp>
      <p:sp>
        <p:nvSpPr>
          <p:cNvPr id="19" name="Rectangle 18">
            <a:extLst>
              <a:ext uri="{FF2B5EF4-FFF2-40B4-BE49-F238E27FC236}">
                <a16:creationId xmlns:a16="http://schemas.microsoft.com/office/drawing/2014/main" id="{EBBA02D7-4BBA-4F4B-9550-34818F6CA5B3}"/>
              </a:ext>
            </a:extLst>
          </p:cNvPr>
          <p:cNvSpPr/>
          <p:nvPr/>
        </p:nvSpPr>
        <p:spPr>
          <a:xfrm>
            <a:off x="4187037" y="-31962"/>
            <a:ext cx="660758" cy="323165"/>
          </a:xfrm>
          <a:prstGeom prst="rect">
            <a:avLst/>
          </a:prstGeom>
          <a:noFill/>
        </p:spPr>
        <p:txBody>
          <a:bodyPr wrap="none">
            <a:spAutoFit/>
          </a:bodyPr>
          <a:lstStyle/>
          <a:p>
            <a:pPr algn="ctr">
              <a:defRPr/>
            </a:pPr>
            <a:r>
              <a:rPr lang="en-US" sz="1500" dirty="0" err="1">
                <a:ln w="1905"/>
                <a:solidFill>
                  <a:schemeClr val="bg1"/>
                </a:solidFill>
                <a:latin typeface="Calibri"/>
              </a:rPr>
              <a:t>dRICH</a:t>
            </a:r>
            <a:endParaRPr lang="en-US" sz="1500" dirty="0">
              <a:ln w="1905"/>
              <a:solidFill>
                <a:schemeClr val="bg1"/>
              </a:solidFill>
              <a:latin typeface="Calibri"/>
            </a:endParaRPr>
          </a:p>
        </p:txBody>
      </p:sp>
      <p:sp>
        <p:nvSpPr>
          <p:cNvPr id="2" name="Rectangle 1">
            <a:extLst>
              <a:ext uri="{FF2B5EF4-FFF2-40B4-BE49-F238E27FC236}">
                <a16:creationId xmlns:a16="http://schemas.microsoft.com/office/drawing/2014/main" id="{8FA04C95-3137-5F64-264C-DF68E5FF72B6}"/>
              </a:ext>
            </a:extLst>
          </p:cNvPr>
          <p:cNvSpPr/>
          <p:nvPr/>
        </p:nvSpPr>
        <p:spPr>
          <a:xfrm>
            <a:off x="-1" y="5003416"/>
            <a:ext cx="9144001" cy="13685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sz="1013"/>
          </a:p>
        </p:txBody>
      </p:sp>
      <p:sp>
        <p:nvSpPr>
          <p:cNvPr id="4" name="Foliennummernplatzhalter 6">
            <a:extLst>
              <a:ext uri="{FF2B5EF4-FFF2-40B4-BE49-F238E27FC236}">
                <a16:creationId xmlns:a16="http://schemas.microsoft.com/office/drawing/2014/main" id="{DB25DF64-B709-789D-AEF6-223C45DCDDC4}"/>
              </a:ext>
            </a:extLst>
          </p:cNvPr>
          <p:cNvSpPr txBox="1">
            <a:spLocks noGrp="1"/>
          </p:cNvSpPr>
          <p:nvPr/>
        </p:nvSpPr>
        <p:spPr>
          <a:xfrm>
            <a:off x="7371042" y="4893282"/>
            <a:ext cx="1600200" cy="273844"/>
          </a:xfrm>
          <a:prstGeom prst="rect">
            <a:avLst/>
          </a:prstGeom>
          <a:noFill/>
        </p:spPr>
        <p:txBody>
          <a:bodyPr anchor="b">
            <a:prstTxWarp prst="textNoShape">
              <a:avLst/>
            </a:prstTxWarp>
          </a:bodyPr>
          <a:lstStyle/>
          <a:p>
            <a:pPr algn="r"/>
            <a:fld id="{78BEA122-F9E3-6547-A64F-E206C65A37C3}" type="slidenum">
              <a:rPr lang="en-US" sz="700">
                <a:solidFill>
                  <a:schemeClr val="bg1"/>
                </a:solidFill>
              </a:rPr>
              <a:pPr algn="r"/>
              <a:t>2</a:t>
            </a:fld>
            <a:endParaRPr lang="en-US" sz="700" dirty="0">
              <a:solidFill>
                <a:schemeClr val="bg1"/>
              </a:solidFill>
            </a:endParaRPr>
          </a:p>
        </p:txBody>
      </p:sp>
      <p:sp>
        <p:nvSpPr>
          <p:cNvPr id="3" name="Fußzeilenplatzhalter 7">
            <a:extLst>
              <a:ext uri="{FF2B5EF4-FFF2-40B4-BE49-F238E27FC236}">
                <a16:creationId xmlns:a16="http://schemas.microsoft.com/office/drawing/2014/main" id="{B6577F91-9690-8BA8-6784-5DC58C02CB6B}"/>
              </a:ext>
            </a:extLst>
          </p:cNvPr>
          <p:cNvSpPr txBox="1">
            <a:spLocks noGrp="1"/>
          </p:cNvSpPr>
          <p:nvPr/>
        </p:nvSpPr>
        <p:spPr>
          <a:xfrm>
            <a:off x="2445417" y="4896622"/>
            <a:ext cx="4413578" cy="273844"/>
          </a:xfrm>
          <a:prstGeom prst="rect">
            <a:avLst/>
          </a:prstGeom>
          <a:noFill/>
        </p:spPr>
        <p:txBody>
          <a:bodyPr anchor="b">
            <a:prstTxWarp prst="textNoShape">
              <a:avLst/>
            </a:prstTxWarp>
          </a:bodyPr>
          <a:lstStyle/>
          <a:p>
            <a:pPr algn="ctr"/>
            <a:r>
              <a:rPr lang="en-US" sz="700" dirty="0">
                <a:solidFill>
                  <a:schemeClr val="bg1"/>
                </a:solidFill>
              </a:rPr>
              <a:t>EIC Project R&amp;D - DAC Meeting - 28</a:t>
            </a:r>
            <a:r>
              <a:rPr lang="en-US" sz="700" baseline="30000" dirty="0">
                <a:solidFill>
                  <a:schemeClr val="bg1"/>
                </a:solidFill>
              </a:rPr>
              <a:t>th</a:t>
            </a:r>
            <a:r>
              <a:rPr lang="en-US" sz="700" dirty="0">
                <a:solidFill>
                  <a:schemeClr val="bg1"/>
                </a:solidFill>
              </a:rPr>
              <a:t> August 2024</a:t>
            </a:r>
          </a:p>
        </p:txBody>
      </p:sp>
      <p:sp>
        <p:nvSpPr>
          <p:cNvPr id="5" name="TextBox 4">
            <a:extLst>
              <a:ext uri="{FF2B5EF4-FFF2-40B4-BE49-F238E27FC236}">
                <a16:creationId xmlns:a16="http://schemas.microsoft.com/office/drawing/2014/main" id="{3C6DBA28-476F-ACAF-EAEB-EBF9E4AC9284}"/>
              </a:ext>
            </a:extLst>
          </p:cNvPr>
          <p:cNvSpPr txBox="1"/>
          <p:nvPr/>
        </p:nvSpPr>
        <p:spPr>
          <a:xfrm>
            <a:off x="393027" y="404865"/>
            <a:ext cx="8357944" cy="4524315"/>
          </a:xfrm>
          <a:prstGeom prst="rect">
            <a:avLst/>
          </a:prstGeom>
          <a:noFill/>
        </p:spPr>
        <p:txBody>
          <a:bodyPr wrap="square" rtlCol="0">
            <a:spAutoFit/>
          </a:bodyPr>
          <a:lstStyle/>
          <a:p>
            <a:pPr marL="342900" indent="-342900">
              <a:buAutoNum type="arabicParenR" startAt="3"/>
            </a:pPr>
            <a:r>
              <a:rPr lang="en-GB" sz="1200" i="1" dirty="0"/>
              <a:t>It is important to understand the aerogel quality issues and give feedback to this manufacturer in order to </a:t>
            </a:r>
          </a:p>
          <a:p>
            <a:r>
              <a:rPr lang="en-GB" sz="1200" i="1" dirty="0"/>
              <a:t>         allow time for the production of aerogel which meets the requirements of the detector.</a:t>
            </a:r>
          </a:p>
          <a:p>
            <a:endParaRPr lang="en-GB" sz="1200" dirty="0"/>
          </a:p>
          <a:p>
            <a:r>
              <a:rPr lang="en-GB" sz="1200" dirty="0"/>
              <a:t>         The quality issue has been solved by an optimization of the refractive index n (slide 6*). In accordance with the manufacturer, we now target n=1.026 and move to the tile dimension optimization (slide 7*). The target is to reach BELLE-II standard (18 cm side)  in 2024 and, possibly, CLAS12 standard (20 cm side) in 2025 to minimize edge effects. </a:t>
            </a:r>
          </a:p>
          <a:p>
            <a:endParaRPr lang="en-GB" sz="1200" i="1" dirty="0"/>
          </a:p>
          <a:p>
            <a:endParaRPr lang="en-GB" sz="1200" i="1" dirty="0"/>
          </a:p>
          <a:p>
            <a:pPr marL="342900" indent="-342900">
              <a:buAutoNum type="arabicParenR" startAt="4"/>
            </a:pPr>
            <a:r>
              <a:rPr lang="en-GB" sz="1200" i="1" dirty="0"/>
              <a:t>We recommend that a detailed design of the gas box and circulation system be given high priority.</a:t>
            </a:r>
          </a:p>
          <a:p>
            <a:pPr marL="342900" indent="-342900">
              <a:buAutoNum type="arabicParenR" startAt="4"/>
            </a:pPr>
            <a:endParaRPr lang="en-GB" sz="1200" i="1" dirty="0"/>
          </a:p>
          <a:p>
            <a:r>
              <a:rPr lang="en-GB" sz="1200" dirty="0"/>
              <a:t>         The design of the gas box is proceeding in parallel with the one of the real-scale prototype, being the latter the basic building block to be replicated for the final detector (slide 21-23*). The foreseen carbon-</a:t>
            </a:r>
            <a:r>
              <a:rPr lang="en-GB" sz="1200" dirty="0" err="1"/>
              <a:t>fiber</a:t>
            </a:r>
            <a:r>
              <a:rPr lang="en-GB" sz="1200" dirty="0"/>
              <a:t> composite material has been already validated with a mock-up that probed no gas leak up to +1 bar (presented at the DAC in 2023), see figure below.	</a:t>
            </a:r>
          </a:p>
          <a:p>
            <a:r>
              <a:rPr lang="en-GB" sz="1200" dirty="0"/>
              <a:t>         </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 Slide number refers to the </a:t>
            </a:r>
            <a:r>
              <a:rPr lang="en-GB" sz="1200" dirty="0" err="1"/>
              <a:t>dRICH</a:t>
            </a:r>
            <a:r>
              <a:rPr lang="en-GB" sz="1200" dirty="0"/>
              <a:t> report given at the DAC Meeting on August 28</a:t>
            </a:r>
          </a:p>
        </p:txBody>
      </p:sp>
      <p:pic>
        <p:nvPicPr>
          <p:cNvPr id="7" name="Picture 6">
            <a:extLst>
              <a:ext uri="{FF2B5EF4-FFF2-40B4-BE49-F238E27FC236}">
                <a16:creationId xmlns:a16="http://schemas.microsoft.com/office/drawing/2014/main" id="{09F1D8E2-A6B3-A85A-17A1-F285FDF5462F}"/>
              </a:ext>
            </a:extLst>
          </p:cNvPr>
          <p:cNvPicPr>
            <a:picLocks noChangeAspect="1"/>
          </p:cNvPicPr>
          <p:nvPr/>
        </p:nvPicPr>
        <p:blipFill>
          <a:blip r:embed="rId4"/>
          <a:stretch>
            <a:fillRect/>
          </a:stretch>
        </p:blipFill>
        <p:spPr>
          <a:xfrm>
            <a:off x="6552000" y="2957652"/>
            <a:ext cx="2419242" cy="1465277"/>
          </a:xfrm>
          <a:prstGeom prst="rect">
            <a:avLst/>
          </a:prstGeom>
        </p:spPr>
      </p:pic>
    </p:spTree>
    <p:extLst>
      <p:ext uri="{BB962C8B-B14F-4D97-AF65-F5344CB8AC3E}">
        <p14:creationId xmlns:p14="http://schemas.microsoft.com/office/powerpoint/2010/main" val="110789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EED005C-88F0-0048-B58D-3EBF8B30316B}"/>
              </a:ext>
            </a:extLst>
          </p:cNvPr>
          <p:cNvSpPr/>
          <p:nvPr/>
        </p:nvSpPr>
        <p:spPr>
          <a:xfrm>
            <a:off x="0" y="0"/>
            <a:ext cx="9144000" cy="2712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sz="1350"/>
          </a:p>
        </p:txBody>
      </p:sp>
      <p:sp>
        <p:nvSpPr>
          <p:cNvPr id="19" name="Rectangle 18">
            <a:extLst>
              <a:ext uri="{FF2B5EF4-FFF2-40B4-BE49-F238E27FC236}">
                <a16:creationId xmlns:a16="http://schemas.microsoft.com/office/drawing/2014/main" id="{EBBA02D7-4BBA-4F4B-9550-34818F6CA5B3}"/>
              </a:ext>
            </a:extLst>
          </p:cNvPr>
          <p:cNvSpPr/>
          <p:nvPr/>
        </p:nvSpPr>
        <p:spPr>
          <a:xfrm>
            <a:off x="4187037" y="-31962"/>
            <a:ext cx="660758" cy="323165"/>
          </a:xfrm>
          <a:prstGeom prst="rect">
            <a:avLst/>
          </a:prstGeom>
          <a:noFill/>
        </p:spPr>
        <p:txBody>
          <a:bodyPr wrap="none">
            <a:spAutoFit/>
          </a:bodyPr>
          <a:lstStyle/>
          <a:p>
            <a:pPr algn="ctr">
              <a:defRPr/>
            </a:pPr>
            <a:r>
              <a:rPr lang="en-US" sz="1500" dirty="0" err="1">
                <a:ln w="1905"/>
                <a:solidFill>
                  <a:schemeClr val="bg1"/>
                </a:solidFill>
                <a:latin typeface="Calibri"/>
              </a:rPr>
              <a:t>dRICH</a:t>
            </a:r>
            <a:endParaRPr lang="en-US" sz="1500" dirty="0">
              <a:ln w="1905"/>
              <a:solidFill>
                <a:schemeClr val="bg1"/>
              </a:solidFill>
              <a:latin typeface="Calibri"/>
            </a:endParaRPr>
          </a:p>
        </p:txBody>
      </p:sp>
      <p:sp>
        <p:nvSpPr>
          <p:cNvPr id="2" name="Rectangle 1">
            <a:extLst>
              <a:ext uri="{FF2B5EF4-FFF2-40B4-BE49-F238E27FC236}">
                <a16:creationId xmlns:a16="http://schemas.microsoft.com/office/drawing/2014/main" id="{8FA04C95-3137-5F64-264C-DF68E5FF72B6}"/>
              </a:ext>
            </a:extLst>
          </p:cNvPr>
          <p:cNvSpPr/>
          <p:nvPr/>
        </p:nvSpPr>
        <p:spPr>
          <a:xfrm>
            <a:off x="-1" y="5003416"/>
            <a:ext cx="9144001" cy="13685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sz="1013"/>
          </a:p>
        </p:txBody>
      </p:sp>
      <p:sp>
        <p:nvSpPr>
          <p:cNvPr id="4" name="Foliennummernplatzhalter 6">
            <a:extLst>
              <a:ext uri="{FF2B5EF4-FFF2-40B4-BE49-F238E27FC236}">
                <a16:creationId xmlns:a16="http://schemas.microsoft.com/office/drawing/2014/main" id="{DB25DF64-B709-789D-AEF6-223C45DCDDC4}"/>
              </a:ext>
            </a:extLst>
          </p:cNvPr>
          <p:cNvSpPr txBox="1">
            <a:spLocks noGrp="1"/>
          </p:cNvSpPr>
          <p:nvPr/>
        </p:nvSpPr>
        <p:spPr>
          <a:xfrm>
            <a:off x="7371042" y="4893282"/>
            <a:ext cx="1600200" cy="273844"/>
          </a:xfrm>
          <a:prstGeom prst="rect">
            <a:avLst/>
          </a:prstGeom>
          <a:noFill/>
        </p:spPr>
        <p:txBody>
          <a:bodyPr anchor="b">
            <a:prstTxWarp prst="textNoShape">
              <a:avLst/>
            </a:prstTxWarp>
          </a:bodyPr>
          <a:lstStyle/>
          <a:p>
            <a:pPr algn="r"/>
            <a:fld id="{78BEA122-F9E3-6547-A64F-E206C65A37C3}" type="slidenum">
              <a:rPr lang="en-US" sz="700">
                <a:solidFill>
                  <a:schemeClr val="bg1"/>
                </a:solidFill>
              </a:rPr>
              <a:pPr algn="r"/>
              <a:t>3</a:t>
            </a:fld>
            <a:endParaRPr lang="en-US" sz="700" dirty="0">
              <a:solidFill>
                <a:schemeClr val="bg1"/>
              </a:solidFill>
            </a:endParaRPr>
          </a:p>
        </p:txBody>
      </p:sp>
      <p:sp>
        <p:nvSpPr>
          <p:cNvPr id="3" name="Fußzeilenplatzhalter 7">
            <a:extLst>
              <a:ext uri="{FF2B5EF4-FFF2-40B4-BE49-F238E27FC236}">
                <a16:creationId xmlns:a16="http://schemas.microsoft.com/office/drawing/2014/main" id="{B6577F91-9690-8BA8-6784-5DC58C02CB6B}"/>
              </a:ext>
            </a:extLst>
          </p:cNvPr>
          <p:cNvSpPr txBox="1">
            <a:spLocks noGrp="1"/>
          </p:cNvSpPr>
          <p:nvPr/>
        </p:nvSpPr>
        <p:spPr>
          <a:xfrm>
            <a:off x="2445417" y="4896622"/>
            <a:ext cx="4413578" cy="273844"/>
          </a:xfrm>
          <a:prstGeom prst="rect">
            <a:avLst/>
          </a:prstGeom>
          <a:noFill/>
        </p:spPr>
        <p:txBody>
          <a:bodyPr anchor="b">
            <a:prstTxWarp prst="textNoShape">
              <a:avLst/>
            </a:prstTxWarp>
          </a:bodyPr>
          <a:lstStyle/>
          <a:p>
            <a:pPr algn="ctr"/>
            <a:r>
              <a:rPr lang="en-US" sz="700" dirty="0">
                <a:solidFill>
                  <a:schemeClr val="bg1"/>
                </a:solidFill>
              </a:rPr>
              <a:t>EIC Project R&amp;D - DAC Meeting - 28</a:t>
            </a:r>
            <a:r>
              <a:rPr lang="en-US" sz="700" baseline="30000" dirty="0">
                <a:solidFill>
                  <a:schemeClr val="bg1"/>
                </a:solidFill>
              </a:rPr>
              <a:t>th</a:t>
            </a:r>
            <a:r>
              <a:rPr lang="en-US" sz="700" dirty="0">
                <a:solidFill>
                  <a:schemeClr val="bg1"/>
                </a:solidFill>
              </a:rPr>
              <a:t> August 2024</a:t>
            </a:r>
          </a:p>
        </p:txBody>
      </p:sp>
      <p:pic>
        <p:nvPicPr>
          <p:cNvPr id="5" name="Picture 4">
            <a:extLst>
              <a:ext uri="{FF2B5EF4-FFF2-40B4-BE49-F238E27FC236}">
                <a16:creationId xmlns:a16="http://schemas.microsoft.com/office/drawing/2014/main" id="{E1ED0D5E-5472-A62B-E0E7-A39E5F25C2E0}"/>
              </a:ext>
            </a:extLst>
          </p:cNvPr>
          <p:cNvPicPr>
            <a:picLocks noChangeAspect="1"/>
          </p:cNvPicPr>
          <p:nvPr/>
        </p:nvPicPr>
        <p:blipFill>
          <a:blip r:embed="rId3"/>
          <a:stretch>
            <a:fillRect/>
          </a:stretch>
        </p:blipFill>
        <p:spPr>
          <a:xfrm>
            <a:off x="3299626" y="1939377"/>
            <a:ext cx="4990454" cy="2805608"/>
          </a:xfrm>
          <a:prstGeom prst="rect">
            <a:avLst/>
          </a:prstGeom>
        </p:spPr>
      </p:pic>
      <p:sp>
        <p:nvSpPr>
          <p:cNvPr id="8" name="TextBox 7">
            <a:extLst>
              <a:ext uri="{FF2B5EF4-FFF2-40B4-BE49-F238E27FC236}">
                <a16:creationId xmlns:a16="http://schemas.microsoft.com/office/drawing/2014/main" id="{CC96292A-35C2-D045-D26A-D36487945740}"/>
              </a:ext>
            </a:extLst>
          </p:cNvPr>
          <p:cNvSpPr txBox="1"/>
          <p:nvPr/>
        </p:nvSpPr>
        <p:spPr>
          <a:xfrm>
            <a:off x="414097" y="468915"/>
            <a:ext cx="8373442" cy="1938992"/>
          </a:xfrm>
          <a:prstGeom prst="rect">
            <a:avLst/>
          </a:prstGeom>
          <a:noFill/>
        </p:spPr>
        <p:txBody>
          <a:bodyPr wrap="square" rtlCol="0">
            <a:spAutoFit/>
          </a:bodyPr>
          <a:lstStyle/>
          <a:p>
            <a:pPr marL="342900" indent="-342900">
              <a:buAutoNum type="arabicParenR" startAt="4"/>
            </a:pPr>
            <a:r>
              <a:rPr lang="en-US" sz="1200" dirty="0"/>
              <a:t>We recommend that a detailed design of the gas box and circulation system be given high priority.</a:t>
            </a:r>
          </a:p>
          <a:p>
            <a:endParaRPr lang="en-GB" sz="1200" dirty="0"/>
          </a:p>
          <a:p>
            <a:r>
              <a:rPr lang="en-GB" sz="1200" dirty="0"/>
              <a:t>	(continued) The INFN-TS group has taken the responsibility to design the gas circulation and monitoring system (within a proposed PED activity), building from their experience with the COMPASS/AMBER gas RICH system. (It is assumed that the final executive drawings and infrastructure realization of the circulation system is eventually done by the EIC Project engineering team to conform to US safety regulations). The INFN-TS group works in close connection with CERN experts and is taking into account the last CERN standards for minimum gas leakage and environmental impact (slide 28*). A conceptual  sketch of the gas recirculating system is depicted in the following figure.</a:t>
            </a:r>
          </a:p>
          <a:p>
            <a:endParaRPr lang="en-GB" sz="1200" dirty="0"/>
          </a:p>
          <a:p>
            <a:r>
              <a:rPr lang="en-GB" sz="1200" dirty="0"/>
              <a:t>	</a:t>
            </a:r>
          </a:p>
        </p:txBody>
      </p:sp>
    </p:spTree>
    <p:extLst>
      <p:ext uri="{BB962C8B-B14F-4D97-AF65-F5344CB8AC3E}">
        <p14:creationId xmlns:p14="http://schemas.microsoft.com/office/powerpoint/2010/main" val="8618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EED005C-88F0-0048-B58D-3EBF8B30316B}"/>
              </a:ext>
            </a:extLst>
          </p:cNvPr>
          <p:cNvSpPr/>
          <p:nvPr/>
        </p:nvSpPr>
        <p:spPr>
          <a:xfrm>
            <a:off x="0" y="0"/>
            <a:ext cx="9144000" cy="2712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sz="1350"/>
          </a:p>
        </p:txBody>
      </p:sp>
      <p:sp>
        <p:nvSpPr>
          <p:cNvPr id="19" name="Rectangle 18">
            <a:extLst>
              <a:ext uri="{FF2B5EF4-FFF2-40B4-BE49-F238E27FC236}">
                <a16:creationId xmlns:a16="http://schemas.microsoft.com/office/drawing/2014/main" id="{EBBA02D7-4BBA-4F4B-9550-34818F6CA5B3}"/>
              </a:ext>
            </a:extLst>
          </p:cNvPr>
          <p:cNvSpPr/>
          <p:nvPr/>
        </p:nvSpPr>
        <p:spPr>
          <a:xfrm>
            <a:off x="4187037" y="-31962"/>
            <a:ext cx="660758" cy="323165"/>
          </a:xfrm>
          <a:prstGeom prst="rect">
            <a:avLst/>
          </a:prstGeom>
          <a:noFill/>
        </p:spPr>
        <p:txBody>
          <a:bodyPr wrap="none">
            <a:spAutoFit/>
          </a:bodyPr>
          <a:lstStyle/>
          <a:p>
            <a:pPr algn="ctr">
              <a:defRPr/>
            </a:pPr>
            <a:r>
              <a:rPr lang="en-US" sz="1500" dirty="0" err="1">
                <a:ln w="1905"/>
                <a:solidFill>
                  <a:schemeClr val="bg1"/>
                </a:solidFill>
                <a:latin typeface="Calibri"/>
              </a:rPr>
              <a:t>dRICH</a:t>
            </a:r>
            <a:endParaRPr lang="en-US" sz="1500" dirty="0">
              <a:ln w="1905"/>
              <a:solidFill>
                <a:schemeClr val="bg1"/>
              </a:solidFill>
              <a:latin typeface="Calibri"/>
            </a:endParaRPr>
          </a:p>
        </p:txBody>
      </p:sp>
      <p:sp>
        <p:nvSpPr>
          <p:cNvPr id="2" name="Rectangle 1">
            <a:extLst>
              <a:ext uri="{FF2B5EF4-FFF2-40B4-BE49-F238E27FC236}">
                <a16:creationId xmlns:a16="http://schemas.microsoft.com/office/drawing/2014/main" id="{8FA04C95-3137-5F64-264C-DF68E5FF72B6}"/>
              </a:ext>
            </a:extLst>
          </p:cNvPr>
          <p:cNvSpPr/>
          <p:nvPr/>
        </p:nvSpPr>
        <p:spPr>
          <a:xfrm>
            <a:off x="-1" y="5003416"/>
            <a:ext cx="9144001" cy="13685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sz="1013"/>
          </a:p>
        </p:txBody>
      </p:sp>
      <p:sp>
        <p:nvSpPr>
          <p:cNvPr id="4" name="Foliennummernplatzhalter 6">
            <a:extLst>
              <a:ext uri="{FF2B5EF4-FFF2-40B4-BE49-F238E27FC236}">
                <a16:creationId xmlns:a16="http://schemas.microsoft.com/office/drawing/2014/main" id="{DB25DF64-B709-789D-AEF6-223C45DCDDC4}"/>
              </a:ext>
            </a:extLst>
          </p:cNvPr>
          <p:cNvSpPr txBox="1">
            <a:spLocks noGrp="1"/>
          </p:cNvSpPr>
          <p:nvPr/>
        </p:nvSpPr>
        <p:spPr>
          <a:xfrm>
            <a:off x="7371042" y="4893282"/>
            <a:ext cx="1600200" cy="273844"/>
          </a:xfrm>
          <a:prstGeom prst="rect">
            <a:avLst/>
          </a:prstGeom>
          <a:noFill/>
        </p:spPr>
        <p:txBody>
          <a:bodyPr anchor="b">
            <a:prstTxWarp prst="textNoShape">
              <a:avLst/>
            </a:prstTxWarp>
          </a:bodyPr>
          <a:lstStyle/>
          <a:p>
            <a:pPr algn="r"/>
            <a:fld id="{78BEA122-F9E3-6547-A64F-E206C65A37C3}" type="slidenum">
              <a:rPr lang="en-US" sz="700">
                <a:solidFill>
                  <a:schemeClr val="bg1"/>
                </a:solidFill>
              </a:rPr>
              <a:pPr algn="r"/>
              <a:t>4</a:t>
            </a:fld>
            <a:endParaRPr lang="en-US" sz="700" dirty="0">
              <a:solidFill>
                <a:schemeClr val="bg1"/>
              </a:solidFill>
            </a:endParaRPr>
          </a:p>
        </p:txBody>
      </p:sp>
      <p:sp>
        <p:nvSpPr>
          <p:cNvPr id="3" name="Fußzeilenplatzhalter 7">
            <a:extLst>
              <a:ext uri="{FF2B5EF4-FFF2-40B4-BE49-F238E27FC236}">
                <a16:creationId xmlns:a16="http://schemas.microsoft.com/office/drawing/2014/main" id="{B6577F91-9690-8BA8-6784-5DC58C02CB6B}"/>
              </a:ext>
            </a:extLst>
          </p:cNvPr>
          <p:cNvSpPr txBox="1">
            <a:spLocks noGrp="1"/>
          </p:cNvSpPr>
          <p:nvPr/>
        </p:nvSpPr>
        <p:spPr>
          <a:xfrm>
            <a:off x="2445417" y="4896622"/>
            <a:ext cx="4413578" cy="273844"/>
          </a:xfrm>
          <a:prstGeom prst="rect">
            <a:avLst/>
          </a:prstGeom>
          <a:noFill/>
        </p:spPr>
        <p:txBody>
          <a:bodyPr anchor="b">
            <a:prstTxWarp prst="textNoShape">
              <a:avLst/>
            </a:prstTxWarp>
          </a:bodyPr>
          <a:lstStyle/>
          <a:p>
            <a:pPr algn="ctr"/>
            <a:r>
              <a:rPr lang="en-US" sz="700" dirty="0">
                <a:solidFill>
                  <a:schemeClr val="bg1"/>
                </a:solidFill>
              </a:rPr>
              <a:t>EIC Project R&amp;D - DAC Meeting - 28</a:t>
            </a:r>
            <a:r>
              <a:rPr lang="en-US" sz="700" baseline="30000" dirty="0">
                <a:solidFill>
                  <a:schemeClr val="bg1"/>
                </a:solidFill>
              </a:rPr>
              <a:t>th</a:t>
            </a:r>
            <a:r>
              <a:rPr lang="en-US" sz="700" dirty="0">
                <a:solidFill>
                  <a:schemeClr val="bg1"/>
                </a:solidFill>
              </a:rPr>
              <a:t> August 2024</a:t>
            </a:r>
          </a:p>
        </p:txBody>
      </p:sp>
      <p:sp>
        <p:nvSpPr>
          <p:cNvPr id="5" name="TextBox 4">
            <a:extLst>
              <a:ext uri="{FF2B5EF4-FFF2-40B4-BE49-F238E27FC236}">
                <a16:creationId xmlns:a16="http://schemas.microsoft.com/office/drawing/2014/main" id="{3C6DBA28-476F-ACAF-EAEB-EBF9E4AC9284}"/>
              </a:ext>
            </a:extLst>
          </p:cNvPr>
          <p:cNvSpPr txBox="1"/>
          <p:nvPr/>
        </p:nvSpPr>
        <p:spPr>
          <a:xfrm>
            <a:off x="414097" y="461166"/>
            <a:ext cx="8357944" cy="4524315"/>
          </a:xfrm>
          <a:prstGeom prst="rect">
            <a:avLst/>
          </a:prstGeom>
          <a:noFill/>
        </p:spPr>
        <p:txBody>
          <a:bodyPr wrap="square" rtlCol="0">
            <a:spAutoFit/>
          </a:bodyPr>
          <a:lstStyle/>
          <a:p>
            <a:pPr marL="342900" indent="-342900">
              <a:buAutoNum type="arabicParenR" startAt="5"/>
            </a:pPr>
            <a:r>
              <a:rPr lang="en-GB" sz="1200" i="1" dirty="0"/>
              <a:t>To address concerns with multiple track PID, we recommend the implementation in the simulation of the </a:t>
            </a:r>
          </a:p>
          <a:p>
            <a:r>
              <a:rPr lang="en-GB" sz="1200" i="1" dirty="0"/>
              <a:t>         expected backgrounds from the accelerator and study performance in the presence of overlapping tracks.</a:t>
            </a:r>
          </a:p>
          <a:p>
            <a:endParaRPr lang="en-GB" sz="1200" dirty="0"/>
          </a:p>
          <a:p>
            <a:r>
              <a:rPr lang="en-GB" sz="1200" dirty="0"/>
              <a:t>           This task  is ongoing. We implemented in </a:t>
            </a:r>
            <a:r>
              <a:rPr lang="en-GB" sz="1200" dirty="0" err="1"/>
              <a:t>ePIC</a:t>
            </a:r>
            <a:r>
              <a:rPr lang="en-GB" sz="1200" dirty="0"/>
              <a:t> simulations a model for the </a:t>
            </a:r>
            <a:r>
              <a:rPr lang="en-GB" sz="1200" dirty="0" err="1"/>
              <a:t>SiPM</a:t>
            </a:r>
            <a:r>
              <a:rPr lang="en-GB" sz="1200" dirty="0"/>
              <a:t> dark count background: an example of worse-case scenario study was presented at the </a:t>
            </a:r>
            <a:r>
              <a:rPr lang="en-GB" sz="1200" dirty="0" err="1"/>
              <a:t>ePIC</a:t>
            </a:r>
            <a:r>
              <a:rPr lang="en-GB" sz="1200" dirty="0"/>
              <a:t> R&amp;D Day in March ’24 and is reported in the figure below (at nominal refractive index n=1.02).  We also implemented the measured optimized aerogel parameters in order to get a proper signal over background ratio.  At the same time, we initiated a study of the accelerator background as part of the </a:t>
            </a:r>
            <a:r>
              <a:rPr lang="en-GB" sz="1200" dirty="0" err="1"/>
              <a:t>dRICH</a:t>
            </a:r>
            <a:r>
              <a:rPr lang="en-GB" sz="1200" dirty="0"/>
              <a:t> event tagging effort to reduce the DAQ data rate (slide 27*). Preliminary results have been discussed at the </a:t>
            </a:r>
            <a:r>
              <a:rPr lang="en-GB" sz="1200" dirty="0" err="1"/>
              <a:t>ePIC</a:t>
            </a:r>
            <a:r>
              <a:rPr lang="en-GB" sz="1200" dirty="0"/>
              <a:t> Meeting in Lehigh (summer ‘24).</a:t>
            </a:r>
          </a:p>
          <a:p>
            <a:endParaRPr lang="en-GB" sz="1200" dirty="0"/>
          </a:p>
          <a:p>
            <a:endParaRPr lang="en-GB" sz="1200" dirty="0"/>
          </a:p>
          <a:p>
            <a:endParaRPr lang="en-GB" sz="1200" dirty="0"/>
          </a:p>
          <a:p>
            <a:r>
              <a:rPr lang="en-GB" sz="1200" dirty="0"/>
              <a:t>    </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        </a:t>
            </a:r>
            <a:endParaRPr lang="en-GB" sz="1200" i="1" dirty="0"/>
          </a:p>
          <a:p>
            <a:r>
              <a:rPr lang="en-GB" sz="1200" dirty="0"/>
              <a:t>* Slide number refers to the </a:t>
            </a:r>
            <a:r>
              <a:rPr lang="en-GB" sz="1200" dirty="0" err="1"/>
              <a:t>dRICH</a:t>
            </a:r>
            <a:r>
              <a:rPr lang="en-GB" sz="1200" dirty="0"/>
              <a:t> report given at the DAC Meeting on August 28</a:t>
            </a:r>
            <a:endParaRPr lang="en-GB" sz="1200" i="1" dirty="0"/>
          </a:p>
        </p:txBody>
      </p:sp>
      <p:pic>
        <p:nvPicPr>
          <p:cNvPr id="6" name="Immagine 2">
            <a:extLst>
              <a:ext uri="{FF2B5EF4-FFF2-40B4-BE49-F238E27FC236}">
                <a16:creationId xmlns:a16="http://schemas.microsoft.com/office/drawing/2014/main" id="{8E836548-786D-6D53-2E56-CC09B28715E8}"/>
              </a:ext>
            </a:extLst>
          </p:cNvPr>
          <p:cNvPicPr>
            <a:picLocks noChangeAspect="1"/>
          </p:cNvPicPr>
          <p:nvPr/>
        </p:nvPicPr>
        <p:blipFill>
          <a:blip r:embed="rId3"/>
          <a:stretch>
            <a:fillRect/>
          </a:stretch>
        </p:blipFill>
        <p:spPr>
          <a:xfrm rot="5400000">
            <a:off x="572766" y="1692656"/>
            <a:ext cx="2077510" cy="3051678"/>
          </a:xfrm>
          <a:prstGeom prst="rect">
            <a:avLst/>
          </a:prstGeom>
        </p:spPr>
      </p:pic>
      <p:pic>
        <p:nvPicPr>
          <p:cNvPr id="7" name="Immagine 4">
            <a:extLst>
              <a:ext uri="{FF2B5EF4-FFF2-40B4-BE49-F238E27FC236}">
                <a16:creationId xmlns:a16="http://schemas.microsoft.com/office/drawing/2014/main" id="{730794FB-2860-6556-270C-4837D10B0541}"/>
              </a:ext>
            </a:extLst>
          </p:cNvPr>
          <p:cNvPicPr>
            <a:picLocks noChangeAspect="1"/>
          </p:cNvPicPr>
          <p:nvPr/>
        </p:nvPicPr>
        <p:blipFill>
          <a:blip r:embed="rId4"/>
          <a:stretch>
            <a:fillRect/>
          </a:stretch>
        </p:blipFill>
        <p:spPr>
          <a:xfrm>
            <a:off x="3211885" y="2183020"/>
            <a:ext cx="3046281" cy="2077512"/>
          </a:xfrm>
          <a:prstGeom prst="rect">
            <a:avLst/>
          </a:prstGeom>
        </p:spPr>
      </p:pic>
      <p:pic>
        <p:nvPicPr>
          <p:cNvPr id="8" name="Immagine 7">
            <a:extLst>
              <a:ext uri="{FF2B5EF4-FFF2-40B4-BE49-F238E27FC236}">
                <a16:creationId xmlns:a16="http://schemas.microsoft.com/office/drawing/2014/main" id="{13E78BF5-9739-E6B0-5ADB-E31330839B8E}"/>
              </a:ext>
            </a:extLst>
          </p:cNvPr>
          <p:cNvPicPr>
            <a:picLocks noChangeAspect="1"/>
          </p:cNvPicPr>
          <p:nvPr/>
        </p:nvPicPr>
        <p:blipFill>
          <a:blip r:embed="rId5"/>
          <a:stretch>
            <a:fillRect/>
          </a:stretch>
        </p:blipFill>
        <p:spPr>
          <a:xfrm>
            <a:off x="6338298" y="2183020"/>
            <a:ext cx="2763641" cy="2074229"/>
          </a:xfrm>
          <a:prstGeom prst="rect">
            <a:avLst/>
          </a:prstGeom>
        </p:spPr>
      </p:pic>
    </p:spTree>
    <p:extLst>
      <p:ext uri="{BB962C8B-B14F-4D97-AF65-F5344CB8AC3E}">
        <p14:creationId xmlns:p14="http://schemas.microsoft.com/office/powerpoint/2010/main" val="211097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EED005C-88F0-0048-B58D-3EBF8B30316B}"/>
              </a:ext>
            </a:extLst>
          </p:cNvPr>
          <p:cNvSpPr/>
          <p:nvPr/>
        </p:nvSpPr>
        <p:spPr>
          <a:xfrm>
            <a:off x="0" y="0"/>
            <a:ext cx="9144000" cy="2712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sz="1350"/>
          </a:p>
        </p:txBody>
      </p:sp>
      <p:sp>
        <p:nvSpPr>
          <p:cNvPr id="19" name="Rectangle 18">
            <a:extLst>
              <a:ext uri="{FF2B5EF4-FFF2-40B4-BE49-F238E27FC236}">
                <a16:creationId xmlns:a16="http://schemas.microsoft.com/office/drawing/2014/main" id="{EBBA02D7-4BBA-4F4B-9550-34818F6CA5B3}"/>
              </a:ext>
            </a:extLst>
          </p:cNvPr>
          <p:cNvSpPr/>
          <p:nvPr/>
        </p:nvSpPr>
        <p:spPr>
          <a:xfrm>
            <a:off x="4187037" y="-31962"/>
            <a:ext cx="660758" cy="323165"/>
          </a:xfrm>
          <a:prstGeom prst="rect">
            <a:avLst/>
          </a:prstGeom>
          <a:noFill/>
        </p:spPr>
        <p:txBody>
          <a:bodyPr wrap="none">
            <a:spAutoFit/>
          </a:bodyPr>
          <a:lstStyle/>
          <a:p>
            <a:pPr algn="ctr">
              <a:defRPr/>
            </a:pPr>
            <a:r>
              <a:rPr lang="en-US" sz="1500" dirty="0" err="1">
                <a:ln w="1905"/>
                <a:solidFill>
                  <a:schemeClr val="bg1"/>
                </a:solidFill>
                <a:latin typeface="Calibri"/>
              </a:rPr>
              <a:t>dRICH</a:t>
            </a:r>
            <a:endParaRPr lang="en-US" sz="1500" dirty="0">
              <a:ln w="1905"/>
              <a:solidFill>
                <a:schemeClr val="bg1"/>
              </a:solidFill>
              <a:latin typeface="Calibri"/>
            </a:endParaRPr>
          </a:p>
        </p:txBody>
      </p:sp>
      <p:sp>
        <p:nvSpPr>
          <p:cNvPr id="2" name="Rectangle 1">
            <a:extLst>
              <a:ext uri="{FF2B5EF4-FFF2-40B4-BE49-F238E27FC236}">
                <a16:creationId xmlns:a16="http://schemas.microsoft.com/office/drawing/2014/main" id="{8FA04C95-3137-5F64-264C-DF68E5FF72B6}"/>
              </a:ext>
            </a:extLst>
          </p:cNvPr>
          <p:cNvSpPr/>
          <p:nvPr/>
        </p:nvSpPr>
        <p:spPr>
          <a:xfrm>
            <a:off x="-1" y="5003416"/>
            <a:ext cx="9144001" cy="13685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sz="1013"/>
          </a:p>
        </p:txBody>
      </p:sp>
      <p:sp>
        <p:nvSpPr>
          <p:cNvPr id="4" name="Foliennummernplatzhalter 6">
            <a:extLst>
              <a:ext uri="{FF2B5EF4-FFF2-40B4-BE49-F238E27FC236}">
                <a16:creationId xmlns:a16="http://schemas.microsoft.com/office/drawing/2014/main" id="{DB25DF64-B709-789D-AEF6-223C45DCDDC4}"/>
              </a:ext>
            </a:extLst>
          </p:cNvPr>
          <p:cNvSpPr txBox="1">
            <a:spLocks noGrp="1"/>
          </p:cNvSpPr>
          <p:nvPr/>
        </p:nvSpPr>
        <p:spPr>
          <a:xfrm>
            <a:off x="7371042" y="4893282"/>
            <a:ext cx="1600200" cy="273844"/>
          </a:xfrm>
          <a:prstGeom prst="rect">
            <a:avLst/>
          </a:prstGeom>
          <a:noFill/>
        </p:spPr>
        <p:txBody>
          <a:bodyPr anchor="b">
            <a:prstTxWarp prst="textNoShape">
              <a:avLst/>
            </a:prstTxWarp>
          </a:bodyPr>
          <a:lstStyle/>
          <a:p>
            <a:pPr algn="r"/>
            <a:fld id="{78BEA122-F9E3-6547-A64F-E206C65A37C3}" type="slidenum">
              <a:rPr lang="en-US" sz="700">
                <a:solidFill>
                  <a:schemeClr val="bg1"/>
                </a:solidFill>
              </a:rPr>
              <a:pPr algn="r"/>
              <a:t>5</a:t>
            </a:fld>
            <a:endParaRPr lang="en-US" sz="700" dirty="0">
              <a:solidFill>
                <a:schemeClr val="bg1"/>
              </a:solidFill>
            </a:endParaRPr>
          </a:p>
        </p:txBody>
      </p:sp>
      <p:sp>
        <p:nvSpPr>
          <p:cNvPr id="3" name="Fußzeilenplatzhalter 7">
            <a:extLst>
              <a:ext uri="{FF2B5EF4-FFF2-40B4-BE49-F238E27FC236}">
                <a16:creationId xmlns:a16="http://schemas.microsoft.com/office/drawing/2014/main" id="{B6577F91-9690-8BA8-6784-5DC58C02CB6B}"/>
              </a:ext>
            </a:extLst>
          </p:cNvPr>
          <p:cNvSpPr txBox="1">
            <a:spLocks noGrp="1"/>
          </p:cNvSpPr>
          <p:nvPr/>
        </p:nvSpPr>
        <p:spPr>
          <a:xfrm>
            <a:off x="2445417" y="4896622"/>
            <a:ext cx="4413578" cy="273844"/>
          </a:xfrm>
          <a:prstGeom prst="rect">
            <a:avLst/>
          </a:prstGeom>
          <a:noFill/>
        </p:spPr>
        <p:txBody>
          <a:bodyPr anchor="b">
            <a:prstTxWarp prst="textNoShape">
              <a:avLst/>
            </a:prstTxWarp>
          </a:bodyPr>
          <a:lstStyle/>
          <a:p>
            <a:pPr algn="ctr"/>
            <a:r>
              <a:rPr lang="en-US" sz="700" dirty="0">
                <a:solidFill>
                  <a:schemeClr val="bg1"/>
                </a:solidFill>
              </a:rPr>
              <a:t>EIC Project R&amp;D - DAC Meeting - 28</a:t>
            </a:r>
            <a:r>
              <a:rPr lang="en-US" sz="700" baseline="30000" dirty="0">
                <a:solidFill>
                  <a:schemeClr val="bg1"/>
                </a:solidFill>
              </a:rPr>
              <a:t>th</a:t>
            </a:r>
            <a:r>
              <a:rPr lang="en-US" sz="700" dirty="0">
                <a:solidFill>
                  <a:schemeClr val="bg1"/>
                </a:solidFill>
              </a:rPr>
              <a:t> August 2024</a:t>
            </a:r>
          </a:p>
        </p:txBody>
      </p:sp>
      <p:sp>
        <p:nvSpPr>
          <p:cNvPr id="5" name="TextBox 4">
            <a:extLst>
              <a:ext uri="{FF2B5EF4-FFF2-40B4-BE49-F238E27FC236}">
                <a16:creationId xmlns:a16="http://schemas.microsoft.com/office/drawing/2014/main" id="{3C6DBA28-476F-ACAF-EAEB-EBF9E4AC9284}"/>
              </a:ext>
            </a:extLst>
          </p:cNvPr>
          <p:cNvSpPr txBox="1"/>
          <p:nvPr/>
        </p:nvSpPr>
        <p:spPr>
          <a:xfrm>
            <a:off x="414097" y="406923"/>
            <a:ext cx="8357944" cy="4524315"/>
          </a:xfrm>
          <a:prstGeom prst="rect">
            <a:avLst/>
          </a:prstGeom>
          <a:noFill/>
        </p:spPr>
        <p:txBody>
          <a:bodyPr wrap="square" rtlCol="0">
            <a:spAutoFit/>
          </a:bodyPr>
          <a:lstStyle/>
          <a:p>
            <a:pPr marL="342900" indent="-342900">
              <a:buAutoNum type="arabicParenR" startAt="6"/>
            </a:pPr>
            <a:r>
              <a:rPr lang="en-GB" sz="1200" i="1" dirty="0"/>
              <a:t>We recommend the development of a detailed design of the mechanical support of the photon detectors, </a:t>
            </a:r>
          </a:p>
          <a:p>
            <a:r>
              <a:rPr lang="en-GB" sz="1200" i="1" dirty="0"/>
              <a:t>         as the arrangement seems complex.</a:t>
            </a:r>
          </a:p>
          <a:p>
            <a:endParaRPr lang="en-GB" sz="1200" dirty="0"/>
          </a:p>
          <a:p>
            <a:r>
              <a:rPr lang="en-GB" sz="1200" dirty="0"/>
              <a:t>          A prototype of the detector box has been realized (slide 11*). It already introduces many aspects of the final design: PDU assembling and mounting, integrated sensor cooling and distribution, electronics cooling, optical window, temperature and humidity monitor and control. The box has been used to study the working conditions in laboratory tests and during the beam tests. With the completion of the successful 2024 beam-test dedicated to the </a:t>
            </a:r>
            <a:r>
              <a:rPr lang="en-GB" sz="1200" dirty="0" err="1"/>
              <a:t>ePIC</a:t>
            </a:r>
            <a:r>
              <a:rPr lang="en-GB" sz="1200" dirty="0"/>
              <a:t> driven detector,  INFN is taking the responsibility of the detector box design and is organizing the workforce to this end. Three new technologists are joining the project: one expert of mechanics (INFN-FE) and two experts of cooling and thermal modelling (INFN-TO). The detector box effort will run in parallel with the planned PDU optimization (within a proposed PED activity) and will eventually complement the real-scale prototype. </a:t>
            </a:r>
          </a:p>
          <a:p>
            <a:endParaRPr lang="en-GB" sz="1600" i="1" dirty="0"/>
          </a:p>
          <a:p>
            <a:pPr marL="342900" indent="-342900">
              <a:buAutoNum type="arabicParenR" startAt="7"/>
            </a:pPr>
            <a:r>
              <a:rPr lang="en-GB" sz="1200" i="1" dirty="0"/>
              <a:t>We support the development and testing of the full-scale prototype.</a:t>
            </a:r>
          </a:p>
          <a:p>
            <a:pPr marL="342900" indent="-342900">
              <a:buAutoNum type="arabicParenR" startAt="7"/>
            </a:pPr>
            <a:endParaRPr lang="en-GB" sz="1200" dirty="0"/>
          </a:p>
          <a:p>
            <a:r>
              <a:rPr lang="en-GB" sz="1200" dirty="0"/>
              <a:t>         This is one of eRD102 current priorities (slide 21-22*), as it can provide a benchmark for all the technical aspects of the project and support further component optimization and engineering in a realistic configuration.</a:t>
            </a:r>
          </a:p>
          <a:p>
            <a:endParaRPr lang="en-GB" sz="1600" dirty="0"/>
          </a:p>
          <a:p>
            <a:pPr marL="342900" indent="-342900">
              <a:buAutoNum type="arabicParenR" startAt="8"/>
            </a:pPr>
            <a:r>
              <a:rPr lang="en-GB" sz="1200" i="1" dirty="0"/>
              <a:t>The parameters of the annealing of the </a:t>
            </a:r>
            <a:r>
              <a:rPr lang="en-GB" sz="1200" i="1" dirty="0" err="1"/>
              <a:t>SiPMs</a:t>
            </a:r>
            <a:r>
              <a:rPr lang="en-GB" sz="1200" i="1" dirty="0"/>
              <a:t> should be studied to ensure they don’t affect neighbouring systems.</a:t>
            </a:r>
          </a:p>
          <a:p>
            <a:endParaRPr lang="en-GB" sz="1200" i="1" dirty="0"/>
          </a:p>
          <a:p>
            <a:r>
              <a:rPr lang="en-GB" sz="1200" i="1" dirty="0"/>
              <a:t>         </a:t>
            </a:r>
            <a:r>
              <a:rPr lang="en-GB" sz="1200" dirty="0"/>
              <a:t>The optimization of the annealing protocol is ongoing. An example of study of the effective temperature limit, indicating no need to go above 150 C has been presented (slide 17*). The impact on the </a:t>
            </a:r>
            <a:r>
              <a:rPr lang="en-GB" sz="1200" dirty="0" err="1"/>
              <a:t>dRICH</a:t>
            </a:r>
            <a:r>
              <a:rPr lang="en-GB" sz="1200" dirty="0"/>
              <a:t> electronics is studied as part of the PDU development (slide </a:t>
            </a:r>
            <a:r>
              <a:rPr lang="en-GB" sz="1200"/>
              <a:t>16* and 20*). </a:t>
            </a:r>
            <a:r>
              <a:rPr lang="en-GB" sz="1200" dirty="0"/>
              <a:t>The impact on neighbouring systems is part of the detector box effort (point 6 above).</a:t>
            </a:r>
            <a:endParaRPr lang="en-GB" sz="1200" i="1" dirty="0"/>
          </a:p>
          <a:p>
            <a:r>
              <a:rPr lang="en-GB" sz="1600" dirty="0"/>
              <a:t>  </a:t>
            </a:r>
            <a:endParaRPr lang="en-GB" sz="1600" i="1" dirty="0"/>
          </a:p>
          <a:p>
            <a:r>
              <a:rPr lang="en-GB" sz="1200" dirty="0"/>
              <a:t>* Slide number refers to the </a:t>
            </a:r>
            <a:r>
              <a:rPr lang="en-GB" sz="1200" dirty="0" err="1"/>
              <a:t>dRICH</a:t>
            </a:r>
            <a:r>
              <a:rPr lang="en-GB" sz="1200" dirty="0"/>
              <a:t> report given at the DAC Meeting on August 28</a:t>
            </a:r>
            <a:endParaRPr lang="en-GB" sz="1200" i="1" dirty="0"/>
          </a:p>
        </p:txBody>
      </p:sp>
    </p:spTree>
    <p:extLst>
      <p:ext uri="{BB962C8B-B14F-4D97-AF65-F5344CB8AC3E}">
        <p14:creationId xmlns:p14="http://schemas.microsoft.com/office/powerpoint/2010/main" val="2604797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118724</TotalTime>
  <Words>1300</Words>
  <Application>Microsoft Office PowerPoint</Application>
  <PresentationFormat>On-screen Show (16:9)</PresentationFormat>
  <Paragraphs>96</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Company>INFN - Sezione di Ferrara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 Contalbrigo</dc:creator>
  <cp:lastModifiedBy>Rolf Ent</cp:lastModifiedBy>
  <cp:revision>1548</cp:revision>
  <cp:lastPrinted>2024-08-26T05:25:52Z</cp:lastPrinted>
  <dcterms:created xsi:type="dcterms:W3CDTF">2012-03-30T13:12:09Z</dcterms:created>
  <dcterms:modified xsi:type="dcterms:W3CDTF">2024-08-30T15:21:10Z</dcterms:modified>
</cp:coreProperties>
</file>