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32"/>
  </p:notesMasterIdLst>
  <p:sldIdLst>
    <p:sldId id="3943" r:id="rId6"/>
    <p:sldId id="3971" r:id="rId7"/>
    <p:sldId id="4005" r:id="rId8"/>
    <p:sldId id="3991" r:id="rId9"/>
    <p:sldId id="4006" r:id="rId10"/>
    <p:sldId id="4007" r:id="rId11"/>
    <p:sldId id="3994" r:id="rId12"/>
    <p:sldId id="3996" r:id="rId13"/>
    <p:sldId id="3997" r:id="rId14"/>
    <p:sldId id="3998" r:id="rId15"/>
    <p:sldId id="3999" r:id="rId16"/>
    <p:sldId id="4008" r:id="rId17"/>
    <p:sldId id="4017" r:id="rId18"/>
    <p:sldId id="4000" r:id="rId19"/>
    <p:sldId id="4013" r:id="rId20"/>
    <p:sldId id="4014" r:id="rId21"/>
    <p:sldId id="4015" r:id="rId22"/>
    <p:sldId id="4016" r:id="rId23"/>
    <p:sldId id="4001" r:id="rId24"/>
    <p:sldId id="4009" r:id="rId25"/>
    <p:sldId id="4004" r:id="rId26"/>
    <p:sldId id="3995" r:id="rId27"/>
    <p:sldId id="4012" r:id="rId28"/>
    <p:sldId id="3984" r:id="rId29"/>
    <p:sldId id="4010" r:id="rId30"/>
    <p:sldId id="40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519D"/>
    <a:srgbClr val="FFFBD0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1" autoAdjust="0"/>
    <p:restoredTop sz="94646"/>
  </p:normalViewPr>
  <p:slideViewPr>
    <p:cSldViewPr snapToGrid="0" snapToObjects="1">
      <p:cViewPr varScale="1">
        <p:scale>
          <a:sx n="61" d="100"/>
          <a:sy n="61" d="100"/>
        </p:scale>
        <p:origin x="48" y="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60124-CB15-F14B-95E7-034535898AA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469A9-FC5C-7947-AB95-626A37A13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7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7D894-DCD4-164B-80FD-D55DD4330E80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3B03-00AE-0540-9DF9-4B27BDA142D8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4C037-5273-4D66-8FB5-3349DD991A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3FEE07-1C77-4EE6-9150-77BA97F5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118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4C037-5273-4D66-8FB5-3349DD991A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3FEE07-1C77-4EE6-9150-77BA97F5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673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883DA-08EC-4DC9-B727-E2506C87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7D2AC-E4B8-4C29-828B-EA2C5CF4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86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4223D2-5F87-4FC0-BD16-F4591101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9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8945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09836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387212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339067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4B01-5F38-1B43-8299-277CC3016A34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69158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68729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Breakout Session Reference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71A22FE-65EE-6DE1-A7EA-6220FDF76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4123709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D-3A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33A2BC-A7DD-3DD2-AD60-11F9553DE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CD-3A Scope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1D11F80-C2CC-4CC7-74E3-3DB87928B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2417681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821872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4111248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7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344F-17B9-FB48-8338-0A1233FB437E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F9CC-D242-D342-B0B5-DED381761A59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6E8-73CF-6544-8553-794C470F2E25}" type="datetime1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3825-04C1-3E4B-A82F-9B37335206D0}" type="datetime1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0E66-2570-B746-9259-DC53E0AC1017}" type="datetime1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4C19-65D0-E64B-BAC6-C2E03DE9EF60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F73F-0E9A-7141-8C17-51C15C49D7D4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AF5FA7-DAFA-A74F-8057-22769DAD18BF}" type="datetime1">
              <a:rPr lang="en-US" smtClean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eRD109 – DAC Meeting, August 28-29,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F, Barbosa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2FD43-68F9-4E57-8E5C-6D31D498D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eRD109 (ASICs/Electronics)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EIC Project R&amp;D – DAC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363736" cy="1019620"/>
          </a:xfrm>
        </p:spPr>
        <p:txBody>
          <a:bodyPr anchor="ctr">
            <a:noAutofit/>
          </a:bodyPr>
          <a:lstStyle/>
          <a:p>
            <a:endParaRPr lang="en-US" dirty="0"/>
          </a:p>
          <a:p>
            <a:r>
              <a:rPr lang="en-US" dirty="0"/>
              <a:t>EIC Project R&amp;D – DAC Meeting</a:t>
            </a:r>
          </a:p>
          <a:p>
            <a:r>
              <a:rPr lang="en-US" dirty="0"/>
              <a:t>August 28 - 29,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Fernando Barbosa (TJNAF)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7A49E0-6305-A6AD-B94E-6BE53F415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</p:spPr>
        <p:txBody>
          <a:bodyPr anchor="ctr"/>
          <a:lstStyle/>
          <a:p>
            <a:r>
              <a:rPr lang="en-US" dirty="0"/>
              <a:t>Chief Electrical Engineer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/>
          </a:bodyPr>
          <a:lstStyle/>
          <a:p>
            <a:r>
              <a:rPr lang="en-US" dirty="0"/>
              <a:t>L3 CAM WBS 6.10.08</a:t>
            </a:r>
          </a:p>
        </p:txBody>
      </p:sp>
    </p:spTree>
    <p:extLst>
      <p:ext uri="{BB962C8B-B14F-4D97-AF65-F5344CB8AC3E}">
        <p14:creationId xmlns:p14="http://schemas.microsoft.com/office/powerpoint/2010/main" val="18810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29BF63A-53FE-4E85-9388-3FA8DAB1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D - AC-LGAD pixel – EICROC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(OMEGA/IN2P3/</a:t>
            </a:r>
            <a:r>
              <a:rPr lang="en-US" sz="14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IJCLab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/CEA-IRFU/AGH)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C6CAB9-9CE1-4F05-93A0-A5C4D5A9A705}"/>
              </a:ext>
            </a:extLst>
          </p:cNvPr>
          <p:cNvSpPr txBox="1">
            <a:spLocks/>
          </p:cNvSpPr>
          <p:nvPr/>
        </p:nvSpPr>
        <p:spPr>
          <a:xfrm>
            <a:off x="466385" y="5948290"/>
            <a:ext cx="1438040" cy="219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4x4 500 um pixels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58C195-4A03-4581-A143-6753FA804F2E}"/>
              </a:ext>
            </a:extLst>
          </p:cNvPr>
          <p:cNvGrpSpPr/>
          <p:nvPr/>
        </p:nvGrpSpPr>
        <p:grpSpPr>
          <a:xfrm>
            <a:off x="1348915" y="4843146"/>
            <a:ext cx="2551775" cy="1396543"/>
            <a:chOff x="2029362" y="4930785"/>
            <a:chExt cx="2551775" cy="13965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EFE0B6-1671-4CBC-8B9B-9038C4695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0343" y="4930785"/>
              <a:ext cx="1288055" cy="1339979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9A0085A-F489-4CA7-8F89-C76590683B95}"/>
                </a:ext>
              </a:extLst>
            </p:cNvPr>
            <p:cNvSpPr/>
            <p:nvPr/>
          </p:nvSpPr>
          <p:spPr>
            <a:xfrm>
              <a:off x="2584175" y="5331791"/>
              <a:ext cx="993913" cy="995537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2249BBB-1140-4B1F-B646-41314707F9AA}"/>
                </a:ext>
              </a:extLst>
            </p:cNvPr>
            <p:cNvSpPr/>
            <p:nvPr/>
          </p:nvSpPr>
          <p:spPr>
            <a:xfrm>
              <a:off x="2584175" y="4987235"/>
              <a:ext cx="1179443" cy="206056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173B2E-079F-4671-AC03-8771CDC50E3E}"/>
                </a:ext>
              </a:extLst>
            </p:cNvPr>
            <p:cNvSpPr/>
            <p:nvPr/>
          </p:nvSpPr>
          <p:spPr>
            <a:xfrm rot="16200000">
              <a:off x="3256112" y="5601476"/>
              <a:ext cx="1179443" cy="206056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56FC7C-A48A-4FF9-AC03-BD265E5759AA}"/>
                </a:ext>
              </a:extLst>
            </p:cNvPr>
            <p:cNvSpPr txBox="1"/>
            <p:nvPr/>
          </p:nvSpPr>
          <p:spPr>
            <a:xfrm>
              <a:off x="2029362" y="5704505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Bump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F37A2A-64C0-4680-A8B3-D2C6C8647C60}"/>
                </a:ext>
              </a:extLst>
            </p:cNvPr>
            <p:cNvSpPr txBox="1"/>
            <p:nvPr/>
          </p:nvSpPr>
          <p:spPr>
            <a:xfrm>
              <a:off x="4010620" y="5461892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Wire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48C40B-3048-41AF-B64D-28310B10310C}"/>
                </a:ext>
              </a:extLst>
            </p:cNvPr>
            <p:cNvSpPr txBox="1"/>
            <p:nvPr/>
          </p:nvSpPr>
          <p:spPr>
            <a:xfrm>
              <a:off x="2097814" y="4951764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Wire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93C785-9120-4E56-A741-BB9B984FBC24}"/>
              </a:ext>
            </a:extLst>
          </p:cNvPr>
          <p:cNvGrpSpPr/>
          <p:nvPr/>
        </p:nvGrpSpPr>
        <p:grpSpPr>
          <a:xfrm>
            <a:off x="656619" y="837676"/>
            <a:ext cx="4232322" cy="3872560"/>
            <a:chOff x="1894458" y="863161"/>
            <a:chExt cx="4232322" cy="38725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A88D8C-3A5F-4FC4-BDC4-BD483774B446}"/>
                </a:ext>
              </a:extLst>
            </p:cNvPr>
            <p:cNvGrpSpPr/>
            <p:nvPr/>
          </p:nvGrpSpPr>
          <p:grpSpPr>
            <a:xfrm>
              <a:off x="1894458" y="863161"/>
              <a:ext cx="4232322" cy="1585235"/>
              <a:chOff x="370458" y="748658"/>
              <a:chExt cx="4232322" cy="158523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4FB64F4-F3CE-487C-AB75-DAFEAF137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458" y="913212"/>
                <a:ext cx="4232322" cy="1420681"/>
              </a:xfrm>
              <a:prstGeom prst="rect">
                <a:avLst/>
              </a:prstGeom>
            </p:spPr>
          </p:pic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284189-924C-4B27-88BC-E06985F27B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5196" y="748658"/>
                <a:ext cx="2026730" cy="324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One pixel – EICROC0</a:t>
                </a: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A0FFE057-CB9C-434E-8B5A-3AAA87B6AE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936" y="933109"/>
                <a:ext cx="807277" cy="2696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Sensor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14A8C7-AC97-436D-B5DA-D74F07AA337A}"/>
                </a:ext>
              </a:extLst>
            </p:cNvPr>
            <p:cNvGrpSpPr/>
            <p:nvPr/>
          </p:nvGrpSpPr>
          <p:grpSpPr>
            <a:xfrm>
              <a:off x="1896815" y="2372335"/>
              <a:ext cx="3363111" cy="2363386"/>
              <a:chOff x="372814" y="2057108"/>
              <a:chExt cx="3363111" cy="23633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0F280D-C9B5-4768-8866-8964A0D69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814" y="2402627"/>
                <a:ext cx="3363111" cy="2017867"/>
              </a:xfrm>
              <a:prstGeom prst="rect">
                <a:avLst/>
              </a:prstGeom>
            </p:spPr>
          </p:pic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A02CA33F-D2AA-402C-BFA1-652CC3F30402}"/>
                  </a:ext>
                </a:extLst>
              </p:cNvPr>
              <p:cNvSpPr/>
              <p:nvPr/>
            </p:nvSpPr>
            <p:spPr>
              <a:xfrm rot="5400000">
                <a:off x="2339288" y="1389227"/>
                <a:ext cx="154388" cy="1854480"/>
              </a:xfrm>
              <a:prstGeom prst="leftBrac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1B251B-B186-4210-A2E8-1097497EDA4C}"/>
                  </a:ext>
                </a:extLst>
              </p:cNvPr>
              <p:cNvSpPr txBox="1"/>
              <p:nvPr/>
            </p:nvSpPr>
            <p:spPr>
              <a:xfrm>
                <a:off x="1586767" y="2057108"/>
                <a:ext cx="18149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4407B"/>
                    </a:solidFill>
                    <a:effectLst/>
                    <a:uLnTx/>
                    <a:uFillTx/>
                    <a:latin typeface="Calibri" panose="020F0502020204030204"/>
                  </a:rPr>
                  <a:t>Plus backend </a:t>
                </a:r>
                <a:r>
                  <a:rPr lang="en-US" sz="1200" kern="0" dirty="0">
                    <a:solidFill>
                      <a:srgbClr val="24407B"/>
                    </a:solidFill>
                    <a:latin typeface="Calibri" panose="020F0502020204030204"/>
                  </a:rPr>
                  <a:t>as CALO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4407B"/>
                    </a:solidFill>
                    <a:effectLst/>
                    <a:uLnTx/>
                    <a:uFillTx/>
                    <a:latin typeface="Calibri" panose="020F0502020204030204"/>
                  </a:rPr>
                  <a:t>ROC</a:t>
                </a:r>
              </a:p>
            </p:txBody>
          </p:sp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4EC36E3E-5E3B-411F-B9DD-CF487EA5D327}"/>
                </a:ext>
              </a:extLst>
            </p:cNvPr>
            <p:cNvSpPr/>
            <p:nvPr/>
          </p:nvSpPr>
          <p:spPr>
            <a:xfrm rot="5400000">
              <a:off x="2398822" y="2130193"/>
              <a:ext cx="104956" cy="1016943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9AF7C6-720B-4147-8342-20B8D14FC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902" y="2026511"/>
              <a:ext cx="880622" cy="460981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22E2049-030A-43D3-9973-C74C81DDDD63}"/>
              </a:ext>
            </a:extLst>
          </p:cNvPr>
          <p:cNvSpPr txBox="1">
            <a:spLocks/>
          </p:cNvSpPr>
          <p:nvPr/>
        </p:nvSpPr>
        <p:spPr>
          <a:xfrm>
            <a:off x="5905211" y="3446951"/>
            <a:ext cx="5869926" cy="2357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 (4x4) full characterization almost complete.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Preamps, TDCs, ADCs meet EIC requirements.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Noise coupling to ADCs fixed (FPGA Firmware).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EICROC0A – intermediate iteration for low power designed.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EICROC1 – 8x32 design started.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67562-A38D-4CBD-AA75-5DA1B2EEE4AF}"/>
              </a:ext>
            </a:extLst>
          </p:cNvPr>
          <p:cNvSpPr txBox="1"/>
          <p:nvPr/>
        </p:nvSpPr>
        <p:spPr>
          <a:xfrm>
            <a:off x="5905211" y="917136"/>
            <a:ext cx="3963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2D, 32x32 pixel readout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130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Preamp, Discriminator, TOA, ADC, TDC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1-5 pF; Dynamic Range: 1-50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30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; ADC: 8b; TDC: 10b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39.4 MHz operation from BX 98.5 MHz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1260.8 Mbps @ 39.4 MHz,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Power: &lt;2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Packaging: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Bump+Wire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bonds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98B1F53-436C-4C50-9FCF-CEDAF7337208}"/>
              </a:ext>
            </a:extLst>
          </p:cNvPr>
          <p:cNvSpPr txBox="1">
            <a:spLocks/>
          </p:cNvSpPr>
          <p:nvPr/>
        </p:nvSpPr>
        <p:spPr>
          <a:xfrm>
            <a:off x="7622198" y="5078229"/>
            <a:ext cx="4329441" cy="116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 (4x4): FY23 –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EICROC0A (4x4):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EICROC1 (8x32):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EICROC2 (32x32): FY27 – FY28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45CA9D-97EE-4C7D-82BC-C77D06C0B9B0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FABA75-962F-4E95-AEFB-C471CC668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48" y="3659190"/>
            <a:ext cx="2145451" cy="24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D - AC-LGAD strip – FCFD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(FNAL)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6AFB3-1C08-43AB-BAC5-5301F0AC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434" y="918954"/>
            <a:ext cx="2312068" cy="2015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726FA-5F2B-41BF-86A1-013A1FA72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61" y="883000"/>
            <a:ext cx="1919109" cy="1329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0D052-99D7-4F3A-8D36-D1616D97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2" y="918954"/>
            <a:ext cx="3189953" cy="1305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143F6-18BF-4680-8DA4-EFA427E8E8FF}"/>
              </a:ext>
            </a:extLst>
          </p:cNvPr>
          <p:cNvSpPr txBox="1"/>
          <p:nvPr/>
        </p:nvSpPr>
        <p:spPr>
          <a:xfrm>
            <a:off x="1084351" y="3931878"/>
            <a:ext cx="3963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128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strip readout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Constant Fraction Discriminator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Plus TDC, ADC, interfaces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 &lt;15 pF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Dynamic Range: 5-40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10-30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~Gbps,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6D233E-9C42-4E82-9BAD-BABC9754F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63" y="2156589"/>
            <a:ext cx="3415813" cy="16918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D5E3AA-D5B8-432A-9D78-2B064169C616}"/>
              </a:ext>
            </a:extLst>
          </p:cNvPr>
          <p:cNvSpPr txBox="1">
            <a:spLocks/>
          </p:cNvSpPr>
          <p:nvPr/>
        </p:nvSpPr>
        <p:spPr>
          <a:xfrm>
            <a:off x="5689675" y="2883877"/>
            <a:ext cx="6267586" cy="1732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 – 6 channel received Jan 2024.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Tested at FNAL in May &amp; June 2024, AC &amp; DC-LGAD (1 mm):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DC-LGAD @ 50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AC-LGAD @ 52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AC-LGAD should get ~35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improved comparator.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36AC2D-F0FE-4534-A740-A5D70A63C104}"/>
              </a:ext>
            </a:extLst>
          </p:cNvPr>
          <p:cNvSpPr txBox="1">
            <a:spLocks/>
          </p:cNvSpPr>
          <p:nvPr/>
        </p:nvSpPr>
        <p:spPr>
          <a:xfrm>
            <a:off x="9048347" y="4965034"/>
            <a:ext cx="2812727" cy="117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 (6 </a:t>
            </a:r>
            <a:r>
              <a:rPr lang="en-US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FY23 –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FCFDv2: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FCFDv3: FY27 Production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4EF45C-26F6-4712-AA2E-68E4E6EC66E5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853F3-9572-4EA2-8B82-DD5A20B9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135" y="4410382"/>
            <a:ext cx="2353181" cy="1746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755D6-90B6-485E-98BA-D11723AD5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233" y="4479906"/>
            <a:ext cx="2658987" cy="17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6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D - AC-LGAD – Barrel Low-Mass Hybrid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(ORNL)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73AE94-A060-492A-8A62-C0C424863EAA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7570B-54E5-408B-AE6B-415D0DBC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" y="2081622"/>
            <a:ext cx="5419725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555AA8-4CA3-4CB2-8D78-0D171D7040D6}"/>
              </a:ext>
            </a:extLst>
          </p:cNvPr>
          <p:cNvSpPr txBox="1"/>
          <p:nvPr/>
        </p:nvSpPr>
        <p:spPr>
          <a:xfrm>
            <a:off x="461963" y="986579"/>
            <a:ext cx="1040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Flex with LV, HV, Temperature sensors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2-layer and multi-layer Kapton with different stack-ups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With peel-off Kapton to protect ENIG pads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394D4-9A48-4A86-83AD-25B19692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25" y="966088"/>
            <a:ext cx="1918864" cy="328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9D68C-8087-4E90-83B6-66AB4686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797" y="1081366"/>
            <a:ext cx="2438400" cy="36430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75B9-653C-4233-9756-25CB95C65E0C}"/>
              </a:ext>
            </a:extLst>
          </p:cNvPr>
          <p:cNvSpPr txBox="1"/>
          <p:nvPr/>
        </p:nvSpPr>
        <p:spPr>
          <a:xfrm>
            <a:off x="461964" y="4686364"/>
            <a:ext cx="11499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Progress 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Pre-prototypes fabricated and successfully co-cured onto the TOF prototype staves at Purdue.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Full characterization under way.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Materials and equipment procured for flip-chip assembly (~$2M from ORNL).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Started making test assemblies with Flex-PCB pre-prototypes.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082AC6-2AB7-47AA-AD8D-69D3959217EA}"/>
              </a:ext>
            </a:extLst>
          </p:cNvPr>
          <p:cNvSpPr txBox="1">
            <a:spLocks/>
          </p:cNvSpPr>
          <p:nvPr/>
        </p:nvSpPr>
        <p:spPr>
          <a:xfrm>
            <a:off x="7093794" y="4301301"/>
            <a:ext cx="2304206" cy="423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Barrel TOF Carbon Fiber Test Structures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E0FE5B-3539-4CA7-BE30-0098B53CA679}"/>
              </a:ext>
            </a:extLst>
          </p:cNvPr>
          <p:cNvSpPr txBox="1">
            <a:spLocks/>
          </p:cNvSpPr>
          <p:nvPr/>
        </p:nvSpPr>
        <p:spPr>
          <a:xfrm>
            <a:off x="1480393" y="4330967"/>
            <a:ext cx="2304206" cy="423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Flex-PCB</a:t>
            </a:r>
          </a:p>
        </p:txBody>
      </p:sp>
    </p:spTree>
    <p:extLst>
      <p:ext uri="{BB962C8B-B14F-4D97-AF65-F5344CB8AC3E}">
        <p14:creationId xmlns:p14="http://schemas.microsoft.com/office/powerpoint/2010/main" val="426160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D - AC-LGAD – High Precision Clock Distribution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(BNL/LBNL/RICE)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73AE94-A060-492A-8A62-C0C424863EAA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8F606-5BE5-4036-ADE0-2965BCBE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010" y="905719"/>
            <a:ext cx="1920520" cy="191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A3374-424B-4F3E-93AA-021F60C6FE8A}"/>
              </a:ext>
            </a:extLst>
          </p:cNvPr>
          <p:cNvSpPr txBox="1"/>
          <p:nvPr/>
        </p:nvSpPr>
        <p:spPr>
          <a:xfrm>
            <a:off x="461963" y="986579"/>
            <a:ext cx="7921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ppRDO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– pre-prototype Readout Board: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Generalized to allow readout from various ASICs – FMC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Xilinx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Artix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+ FPGA (low cost, CERN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TCLink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Clock Jitter cleaner – 5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ps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Clock recovery on Rx of SFP or direct clock on dedicated fiber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Establish procedures to readout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ePIC’s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ASICs prototype PCBs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Develop common streaming readout scheme with DAQ’s protocols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Platform for radiation tests (SEU measurement and handling)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09A80-E40E-42C9-AD8E-C0AC9F4127F0}"/>
              </a:ext>
            </a:extLst>
          </p:cNvPr>
          <p:cNvSpPr txBox="1"/>
          <p:nvPr/>
        </p:nvSpPr>
        <p:spPr>
          <a:xfrm>
            <a:off x="461963" y="3616478"/>
            <a:ext cx="10404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Progress 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Produced and tested 6 PCBs.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Jitter measured at 3 </a:t>
            </a:r>
            <a:r>
              <a:rPr lang="en-US" dirty="0" err="1">
                <a:solidFill>
                  <a:srgbClr val="0000FF"/>
                </a:solidFill>
                <a:cs typeface="Arial" panose="020B0604020202020204" pitchFamily="34" charset="0"/>
              </a:rPr>
              <a:t>ps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 (Ref clock – FLX182 Tx serializer – </a:t>
            </a:r>
            <a:r>
              <a:rPr lang="en-US" dirty="0" err="1">
                <a:solidFill>
                  <a:srgbClr val="0000FF"/>
                </a:solidFill>
                <a:cs typeface="Arial" panose="020B0604020202020204" pitchFamily="34" charset="0"/>
              </a:rPr>
              <a:t>ppRDO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In Progress: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General firmware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Readout of CMS ETROC ASIC, as a test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DAQ readout firmware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Planning tests with VTRX+ transceiver.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4332F-0A61-4E45-A60A-FB9A61E2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90" y="2914272"/>
            <a:ext cx="2328790" cy="32478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8F1B2E-013E-40D3-98BA-D3CBB9CEE9AF}"/>
              </a:ext>
            </a:extLst>
          </p:cNvPr>
          <p:cNvSpPr/>
          <p:nvPr/>
        </p:nvSpPr>
        <p:spPr>
          <a:xfrm>
            <a:off x="10901963" y="3130946"/>
            <a:ext cx="1170513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ppRDO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(ADCLK944)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707C9-1DA0-4D6A-9E04-5CA89312AE88}"/>
              </a:ext>
            </a:extLst>
          </p:cNvPr>
          <p:cNvSpPr/>
          <p:nvPr/>
        </p:nvSpPr>
        <p:spPr>
          <a:xfrm>
            <a:off x="11022589" y="4823024"/>
            <a:ext cx="1032975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Si5344H</a:t>
            </a:r>
          </a:p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(ref Clock)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392DBA-52D7-4E5E-9A3C-E07ADAF90286}"/>
              </a:ext>
            </a:extLst>
          </p:cNvPr>
          <p:cNvSpPr/>
          <p:nvPr/>
        </p:nvSpPr>
        <p:spPr>
          <a:xfrm>
            <a:off x="7229176" y="4823024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FLX182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243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7C6CB47-1E7C-4588-87F8-1F416CD1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E - MPGD – SALSA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(CEA-</a:t>
            </a:r>
            <a:r>
              <a:rPr lang="en-US" sz="14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Saclay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, U. Sao Paulo)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07671-50D3-45B6-AE6E-A7630C81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94" y="921705"/>
            <a:ext cx="4467140" cy="22131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76AB0D-787A-4017-B2AA-E3C01D512A99}"/>
              </a:ext>
            </a:extLst>
          </p:cNvPr>
          <p:cNvSpPr txBox="1">
            <a:spLocks/>
          </p:cNvSpPr>
          <p:nvPr/>
        </p:nvSpPr>
        <p:spPr>
          <a:xfrm>
            <a:off x="5695812" y="2406687"/>
            <a:ext cx="5902293" cy="2994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SALSA0_analog and SALSA0_digital blocks fully characterized.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PLL block + services prototyped under PRISME. Evaluation in progress and radiation tests soon.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SALSA1 (full frontend and ADC chain) submitted for production in April 2024.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SALSA2 (32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fully featured with DSP) design in progress for submission in March 2025.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2A360B-1A44-4599-A9DB-D45FCC4B125E}"/>
              </a:ext>
            </a:extLst>
          </p:cNvPr>
          <p:cNvSpPr/>
          <p:nvPr/>
        </p:nvSpPr>
        <p:spPr>
          <a:xfrm>
            <a:off x="1915160" y="999067"/>
            <a:ext cx="1752600" cy="694266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68D2DF-16CB-41E3-B92B-0304323B9BD6}"/>
              </a:ext>
            </a:extLst>
          </p:cNvPr>
          <p:cNvSpPr/>
          <p:nvPr/>
        </p:nvSpPr>
        <p:spPr>
          <a:xfrm>
            <a:off x="2865025" y="2213530"/>
            <a:ext cx="1495213" cy="486761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C699F-0DF4-4612-A615-3E9420262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90" r="67104"/>
          <a:stretch/>
        </p:blipFill>
        <p:spPr>
          <a:xfrm>
            <a:off x="6297929" y="871481"/>
            <a:ext cx="1464149" cy="1535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EA1B0-A6DE-4127-B63D-837F4FAFC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227" y="921705"/>
            <a:ext cx="2344078" cy="15352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165347-6105-42E6-AC01-CBDCD30FA2E5}"/>
              </a:ext>
            </a:extLst>
          </p:cNvPr>
          <p:cNvSpPr txBox="1">
            <a:spLocks/>
          </p:cNvSpPr>
          <p:nvPr/>
        </p:nvSpPr>
        <p:spPr>
          <a:xfrm>
            <a:off x="7807414" y="4725533"/>
            <a:ext cx="3304282" cy="1371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SALSA0 (IP blocks): FY23</a:t>
            </a:r>
          </a:p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SALSA1: FY23 –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SALSA2: FY23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SALSA3: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SALSA: FY27 – FY28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CC70B5-CB50-4012-B298-ED366DE4ACAF}"/>
              </a:ext>
            </a:extLst>
          </p:cNvPr>
          <p:cNvSpPr txBox="1">
            <a:spLocks/>
          </p:cNvSpPr>
          <p:nvPr/>
        </p:nvSpPr>
        <p:spPr>
          <a:xfrm>
            <a:off x="641344" y="3241691"/>
            <a:ext cx="4856631" cy="274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64 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Peaking time: 50 – 500 ns;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Inputs: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&lt;200 pF; Dual polarity; Q: 3 – 250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ADC: 12 bits, 5 – 50 MSPS.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Extensive data processing capabilities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I2C configuration.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Triggerless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and triggered operation;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Several 1 Gbps links.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Power: 15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/Ch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7AAC46-215C-4071-992A-0A15DE13D330}"/>
              </a:ext>
            </a:extLst>
          </p:cNvPr>
          <p:cNvSpPr/>
          <p:nvPr/>
        </p:nvSpPr>
        <p:spPr>
          <a:xfrm>
            <a:off x="883919" y="1095587"/>
            <a:ext cx="960121" cy="694266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3D177F-0BDE-47F9-93EE-FF460FCA5AB5}"/>
              </a:ext>
            </a:extLst>
          </p:cNvPr>
          <p:cNvSpPr/>
          <p:nvPr/>
        </p:nvSpPr>
        <p:spPr>
          <a:xfrm>
            <a:off x="841788" y="2263987"/>
            <a:ext cx="2048732" cy="616373"/>
          </a:xfrm>
          <a:prstGeom prst="ellipse">
            <a:avLst/>
          </a:prstGeom>
          <a:noFill/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8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A: Discrete COTS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BC0C1-1AEB-4E51-A40F-79D5B8EA9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276645"/>
              </p:ext>
            </p:extLst>
          </p:nvPr>
        </p:nvGraphicFramePr>
        <p:xfrm>
          <a:off x="2300908" y="1342504"/>
          <a:ext cx="6875491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Power, bias, preamp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November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@ 95%, 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PCB design and fabrication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Firmware development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Start of bench tests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ASIC evaluation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CALOROC, 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Beamtest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support and precision measurements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2024 - 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732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Revision of firmware and (potentially) of PCB’s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0940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FC706D-4574-47DE-9F31-7F25EAAF1638}"/>
              </a:ext>
            </a:extLst>
          </p:cNvPr>
          <p:cNvSpPr txBox="1"/>
          <p:nvPr/>
        </p:nvSpPr>
        <p:spPr>
          <a:xfrm>
            <a:off x="614157" y="3310047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B: CALOROC/H2GCROCv3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375"/>
              </p:ext>
            </p:extLst>
          </p:nvPr>
        </p:nvGraphicFramePr>
        <p:xfrm>
          <a:off x="2300907" y="3707946"/>
          <a:ext cx="6875491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Results from beam tests with LFHCAL prototype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Start of mid-level tests of the H2GCROC with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SiPM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Mid-level design of on-detector prototype boards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design of off-detector prototype boards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 phase 1 firmware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Start of Interface Design (CALOROC/EICROC)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4246273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H2GCROCv3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5222678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CALOROC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981946-C3BF-400C-A004-1667931E589B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1, 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A9AC1D-AAAC-41ED-AABF-0ED0105B6A9A}"/>
              </a:ext>
            </a:extLst>
          </p:cNvPr>
          <p:cNvSpPr txBox="1">
            <a:spLocks/>
          </p:cNvSpPr>
          <p:nvPr/>
        </p:nvSpPr>
        <p:spPr>
          <a:xfrm>
            <a:off x="9176398" y="1559053"/>
            <a:ext cx="2456801" cy="81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/>
              <a:t>*Power distribution validation: bPOL12V, bPOL48V, LTC3626.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51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C: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dRICH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ALCOR, RDO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BC0C1-1AEB-4E51-A40F-79D5B8EA9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62651"/>
              </p:ext>
            </p:extLst>
          </p:nvPr>
        </p:nvGraphicFramePr>
        <p:xfrm>
          <a:off x="2300908" y="1342504"/>
          <a:ext cx="6875491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Irradiation tests on ALCOR V2 and SEU evaluation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July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ALCOR v3 at 75%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RDO board for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dRICH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FC706D-4574-47DE-9F31-7F25EAAF1638}"/>
              </a:ext>
            </a:extLst>
          </p:cNvPr>
          <p:cNvSpPr txBox="1"/>
          <p:nvPr/>
        </p:nvSpPr>
        <p:spPr>
          <a:xfrm>
            <a:off x="614157" y="2436474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75812"/>
              </p:ext>
            </p:extLst>
          </p:nvPr>
        </p:nvGraphicFramePr>
        <p:xfrm>
          <a:off x="2300908" y="2843452"/>
          <a:ext cx="6875491" cy="29718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EICROC0 noise coupling studies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November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Characterization of EICROC0 with 4x4 AC-LGAD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February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EICROC0_v1/EICROC0A design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December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EICROC0_v1/EICROC0A fabrication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 tests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EICROC1 design and submission to fab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EICROC 1 fabrication complete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9852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FCFDv2 specifications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9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FCFDv1 final performance characterization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8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FCFDv2 Design of mixed-signal multi-channel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4036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FCFDv2 fabrication submission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4110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3107093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EICROC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4632128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FCFD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D47A9B-197A-411A-B999-27E3BBC63EAA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251903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 Cont.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948224"/>
              </p:ext>
            </p:extLst>
          </p:nvPr>
        </p:nvGraphicFramePr>
        <p:xfrm>
          <a:off x="2300908" y="1392955"/>
          <a:ext cx="8828812" cy="3917952"/>
        </p:xfrm>
        <a:graphic>
          <a:graphicData uri="http://schemas.openxmlformats.org/drawingml/2006/table">
            <a:tbl>
              <a:tblPr firstRow="1" firstCol="1" bandRow="1"/>
              <a:tblGrid>
                <a:gridCol w="43070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5751991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299920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Flex PCB design, fabrication and characterization start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April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Flex PCB design, fabrication and characterization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July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Low cost sensor-ASIC hybridization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August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Procurement of one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ppRDO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prototype 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Firmware Installation on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ppRDO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Characterization and Measurements of Clocks and Signals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Collaboration with Developers to understand the interface between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EICROCx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and the Xilinx dev kit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5034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95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Understand the interfaces between the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Artix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FPGA evaluation kit and ETROC2, and finalize the plan to use evaluation kit to communicate with ETROC2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19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Obtain ETROC2 test board,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Artix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FPGA evaluation kit, extension board and cables needed to connect FPGA Kit and ETROC2 test board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8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Complete 50% of the initial version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036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Compete the initial version of the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8762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Finalize the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4110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1656596"/>
            <a:ext cx="1476310" cy="845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Barrel Low-Mass Service Hybrid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3181631"/>
            <a:ext cx="1476310" cy="1076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High Precision Clock Distribution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BCF803-8CED-41B8-98E3-DC8A0A6585C7}"/>
              </a:ext>
            </a:extLst>
          </p:cNvPr>
          <p:cNvSpPr txBox="1">
            <a:spLocks/>
          </p:cNvSpPr>
          <p:nvPr/>
        </p:nvSpPr>
        <p:spPr>
          <a:xfrm>
            <a:off x="11129720" y="2654148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BNL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7BA80F-673D-4D62-8389-36888D95DFB3}"/>
              </a:ext>
            </a:extLst>
          </p:cNvPr>
          <p:cNvSpPr txBox="1">
            <a:spLocks/>
          </p:cNvSpPr>
          <p:nvPr/>
        </p:nvSpPr>
        <p:spPr>
          <a:xfrm>
            <a:off x="11129719" y="3703289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LBNL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D66EC-4745-44AF-B1E0-128291CF44B7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528171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 Cont.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82804"/>
              </p:ext>
            </p:extLst>
          </p:nvPr>
        </p:nvGraphicFramePr>
        <p:xfrm>
          <a:off x="2300908" y="1392955"/>
          <a:ext cx="8828812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43070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5751991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299920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Schematics 50% complete; major parts established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March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Order major parts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March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Schematics 100% complete (with internal review)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June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Order all parts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PCB layout complete (with internal review)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Board assembly complete. 5 pieces delivered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Basic electrical &amp; power Q&amp;A. FPGA loads a simple example FW from PROM and blinks LEDs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635037" y="1577386"/>
            <a:ext cx="1476310" cy="1419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High Precision Clock Distribution - </a:t>
            </a:r>
            <a:r>
              <a:rPr lang="en-US" sz="1600" dirty="0" err="1">
                <a:solidFill>
                  <a:srgbClr val="0070C0"/>
                </a:solidFill>
              </a:rPr>
              <a:t>ppRDO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BCF803-8CED-41B8-98E3-DC8A0A6585C7}"/>
              </a:ext>
            </a:extLst>
          </p:cNvPr>
          <p:cNvSpPr txBox="1">
            <a:spLocks/>
          </p:cNvSpPr>
          <p:nvPr/>
        </p:nvSpPr>
        <p:spPr>
          <a:xfrm>
            <a:off x="11141224" y="1606407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RICE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46D8C-741D-44FC-8626-303AE84E8FE0}"/>
              </a:ext>
            </a:extLst>
          </p:cNvPr>
          <p:cNvSpPr txBox="1"/>
          <p:nvPr/>
        </p:nvSpPr>
        <p:spPr>
          <a:xfrm>
            <a:off x="614157" y="3521061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E: SALSA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F7380C1-F84C-42B3-8237-BEE941002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6596"/>
              </p:ext>
            </p:extLst>
          </p:nvPr>
        </p:nvGraphicFramePr>
        <p:xfrm>
          <a:off x="2300908" y="4009504"/>
          <a:ext cx="6875491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SALSA1 design complete and submission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January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SALSA1 evaluation and SALSA2 specifications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SALSA2 submission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SALSA2 tests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3259FA-01BC-4287-BCFD-DC84BA09D047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16488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FY25 eRD109 Proposals &amp; Costs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Budget requests for each of the two (2) proposals: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2ED92-6BF8-4818-B8F3-E95914613677}"/>
              </a:ext>
            </a:extLst>
          </p:cNvPr>
          <p:cNvSpPr txBox="1"/>
          <p:nvPr/>
        </p:nvSpPr>
        <p:spPr>
          <a:xfrm>
            <a:off x="2212230" y="2750848"/>
            <a:ext cx="4431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Note 1: INFN-BO $20 k; INFN-TO $40 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Note 2: CEA/IRFU $300 k; USP $68 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Total FY25 eRD109 Funds = $428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BC0C1-1AEB-4E51-A40F-79D5B8EA9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090199"/>
              </p:ext>
            </p:extLst>
          </p:nvPr>
        </p:nvGraphicFramePr>
        <p:xfrm>
          <a:off x="2300908" y="1342506"/>
          <a:ext cx="7590183" cy="1271209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342530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2215076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714692">
                  <a:extLst>
                    <a:ext uri="{9D8B030D-6E8A-4147-A177-3AD203B41FA5}">
                      <a16:colId xmlns:a16="http://schemas.microsoft.com/office/drawing/2014/main" val="3216663178"/>
                    </a:ext>
                  </a:extLst>
                </a:gridCol>
                <a:gridCol w="982474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440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($k)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480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eRD109_ALCOR &amp; eRD109-2025_dRICH RDO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F. Cossio, D. Falchieri (INFN), et al.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346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eRD109_2025_SALSA_proposal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Neyret (CEA), M. Bregant (USP),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683BF0-DBDB-4641-B297-33648F932651}"/>
              </a:ext>
            </a:extLst>
          </p:cNvPr>
          <p:cNvSpPr txBox="1"/>
          <p:nvPr/>
        </p:nvSpPr>
        <p:spPr>
          <a:xfrm>
            <a:off x="614157" y="4556787"/>
            <a:ext cx="10404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Work under proposals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will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complete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development of the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dRICH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readout (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ALCOR, RDO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) and the MPGDs (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SALSA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) from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OPC funds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Remaining work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on Discrete, H2GCROCv3/CALOROC  and EICROC/FCFD/Low-Mass Hybrid/High Precision Clock Distribution will be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finalized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within the project, i.e.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PED funds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8C5BBF-4DCA-49AF-9B3F-81AD66B1F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630972"/>
              </p:ext>
            </p:extLst>
          </p:nvPr>
        </p:nvGraphicFramePr>
        <p:xfrm>
          <a:off x="2300907" y="3514433"/>
          <a:ext cx="5102525" cy="880300"/>
        </p:xfrm>
        <a:graphic>
          <a:graphicData uri="http://schemas.openxmlformats.org/drawingml/2006/table">
            <a:tbl>
              <a:tblPr firstRow="1" firstCol="1" bandRow="1"/>
              <a:tblGrid>
                <a:gridCol w="1693577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3216663178"/>
                    </a:ext>
                  </a:extLst>
                </a:gridCol>
                <a:gridCol w="1147011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440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($k)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($k)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($k)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 Funding Requests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567.7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817.4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291537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AE12C-F9DA-49E5-B512-8D9333AF4FF1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2, 3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30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0B33F-8618-40AB-A4BE-95893F33C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308006" cy="521208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Readout Channels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eRD109 – R&amp;D Initiatives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FY24 eRD109 Proposals - Progress Summary: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– Calorimeters,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Discrete/COTS/ASIC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 – Calorimeters,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HGCROCv3, CALOROC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dRICH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ALCOR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 - AC-LGAD – EICROC, FCFD, Barrel Low-Mass Service Hybrid, High-Precision Clock Distribution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 – MPGD - SALSA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FY24 eRD109 Milestones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FY25 Proposals &amp; Costs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316D28-F95F-4E08-BF39-259C1BFC7D29}"/>
              </a:ext>
            </a:extLst>
          </p:cNvPr>
          <p:cNvSpPr txBox="1">
            <a:spLocks/>
          </p:cNvSpPr>
          <p:nvPr/>
        </p:nvSpPr>
        <p:spPr>
          <a:xfrm>
            <a:off x="6205728" y="1075790"/>
            <a:ext cx="5291328" cy="4678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Charge Questions: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FY24 - Status, Progress, Milestones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FY25 – Proposals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 Towards Completion</a:t>
            </a:r>
          </a:p>
        </p:txBody>
      </p:sp>
    </p:spTree>
    <p:extLst>
      <p:ext uri="{BB962C8B-B14F-4D97-AF65-F5344CB8AC3E}">
        <p14:creationId xmlns:p14="http://schemas.microsoft.com/office/powerpoint/2010/main" val="40977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Timeline - </a:t>
            </a:r>
            <a:r>
              <a:rPr lang="en-US" sz="2800" dirty="0"/>
              <a:t>Project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7B130A-3509-4548-9111-70BE35EFB505}"/>
              </a:ext>
            </a:extLst>
          </p:cNvPr>
          <p:cNvSpPr/>
          <p:nvPr/>
        </p:nvSpPr>
        <p:spPr>
          <a:xfrm>
            <a:off x="10494335" y="644003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2ED202-BBC1-4958-A761-0A8C9EA0D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81486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Construction and Installation includes procurements and deliveries and are initiated at different times of this phase.</a:t>
            </a:r>
          </a:p>
          <a:p>
            <a:endParaRPr lang="en-US" dirty="0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3F29FF0A-3292-48A4-89BE-8ADCA3ECA6BF}"/>
              </a:ext>
            </a:extLst>
          </p:cNvPr>
          <p:cNvSpPr txBox="1"/>
          <p:nvPr/>
        </p:nvSpPr>
        <p:spPr>
          <a:xfrm>
            <a:off x="461963" y="5550596"/>
            <a:ext cx="1113567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Bulk of Construction &amp; Installation phase for Electronics: April 2025 – October 2029.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00FF"/>
                </a:solidFill>
                <a:latin typeface="Calibri" panose="020F0502020204030204"/>
                <a:cs typeface="Arial" panose="020B0604020202020204" pitchFamily="34" charset="0"/>
              </a:rPr>
              <a:t>Installation of some items may be extended to April 2031.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85962F-5342-4FDB-8CA5-1C64B695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17" y="1792224"/>
            <a:ext cx="7605605" cy="387543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04CBAE1-69BE-4A46-B58A-E151FC206CBA}"/>
              </a:ext>
            </a:extLst>
          </p:cNvPr>
          <p:cNvSpPr txBox="1">
            <a:spLocks/>
          </p:cNvSpPr>
          <p:nvPr/>
        </p:nvSpPr>
        <p:spPr>
          <a:xfrm>
            <a:off x="7765675" y="2815560"/>
            <a:ext cx="3054725" cy="84423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0070C0"/>
                </a:solidFill>
              </a:rPr>
              <a:t>A few R&amp;D activities for FY25 (OPC)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0070C0"/>
                </a:solidFill>
              </a:rPr>
              <a:t>ASIC Production in FY26 – FY28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513BB4C-9DDD-483B-8451-BE8BB2D0F5B6}"/>
              </a:ext>
            </a:extLst>
          </p:cNvPr>
          <p:cNvSpPr txBox="1">
            <a:spLocks/>
          </p:cNvSpPr>
          <p:nvPr/>
        </p:nvSpPr>
        <p:spPr>
          <a:xfrm>
            <a:off x="8746978" y="3913739"/>
            <a:ext cx="2376294" cy="33417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srgbClr val="0070C0"/>
                </a:solidFill>
              </a:rPr>
              <a:t>Design until 9/2028 (PED)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9DEC46-8BD8-4EA9-A4D8-BF5EFBBFF35F}"/>
              </a:ext>
            </a:extLst>
          </p:cNvPr>
          <p:cNvSpPr txBox="1">
            <a:spLocks/>
          </p:cNvSpPr>
          <p:nvPr/>
        </p:nvSpPr>
        <p:spPr>
          <a:xfrm>
            <a:off x="8979781" y="4523301"/>
            <a:ext cx="1535818" cy="27174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srgbClr val="0070C0"/>
                </a:solidFill>
              </a:rPr>
              <a:t>4/2025 to 4/2031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7F5A2B-8762-44E7-AF47-0E19EBC657E8}"/>
              </a:ext>
            </a:extLst>
          </p:cNvPr>
          <p:cNvSpPr/>
          <p:nvPr/>
        </p:nvSpPr>
        <p:spPr>
          <a:xfrm>
            <a:off x="4205805" y="3086969"/>
            <a:ext cx="902644" cy="211289"/>
          </a:xfrm>
          <a:prstGeom prst="ellipse">
            <a:avLst/>
          </a:prstGeom>
          <a:noFill/>
          <a:ln w="222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C441B5-4F48-4170-88D6-01B24C643023}"/>
              </a:ext>
            </a:extLst>
          </p:cNvPr>
          <p:cNvSpPr/>
          <p:nvPr/>
        </p:nvSpPr>
        <p:spPr>
          <a:xfrm>
            <a:off x="4202942" y="3923541"/>
            <a:ext cx="2214359" cy="285697"/>
          </a:xfrm>
          <a:prstGeom prst="ellipse">
            <a:avLst/>
          </a:prstGeom>
          <a:noFill/>
          <a:ln w="222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084C41-FE54-486C-8FC6-57E6C574FF8C}"/>
              </a:ext>
            </a:extLst>
          </p:cNvPr>
          <p:cNvSpPr/>
          <p:nvPr/>
        </p:nvSpPr>
        <p:spPr>
          <a:xfrm>
            <a:off x="4873758" y="4509345"/>
            <a:ext cx="2661558" cy="285697"/>
          </a:xfrm>
          <a:prstGeom prst="ellipse">
            <a:avLst/>
          </a:prstGeom>
          <a:noFill/>
          <a:ln w="2222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D3FCA9A-55E4-4AF9-B3DD-9EA2D9727FCC}"/>
              </a:ext>
            </a:extLst>
          </p:cNvPr>
          <p:cNvSpPr txBox="1">
            <a:spLocks/>
          </p:cNvSpPr>
          <p:nvPr/>
        </p:nvSpPr>
        <p:spPr>
          <a:xfrm>
            <a:off x="6510120" y="3912627"/>
            <a:ext cx="2214358" cy="335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Engineering &amp; Design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F49F415-A405-4E18-87B3-30F540BC20B1}"/>
              </a:ext>
            </a:extLst>
          </p:cNvPr>
          <p:cNvSpPr txBox="1">
            <a:spLocks/>
          </p:cNvSpPr>
          <p:nvPr/>
        </p:nvSpPr>
        <p:spPr>
          <a:xfrm>
            <a:off x="7628517" y="4499217"/>
            <a:ext cx="2050392" cy="314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Construction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61D4BA-3DB5-4253-869F-D885CD9C3A25}"/>
              </a:ext>
            </a:extLst>
          </p:cNvPr>
          <p:cNvSpPr txBox="1">
            <a:spLocks/>
          </p:cNvSpPr>
          <p:nvPr/>
        </p:nvSpPr>
        <p:spPr>
          <a:xfrm>
            <a:off x="5215623" y="3049764"/>
            <a:ext cx="955530" cy="285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R&amp;D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8F31CB-D549-4DCA-A1DB-5ECFB55AF666}"/>
              </a:ext>
            </a:extLst>
          </p:cNvPr>
          <p:cNvCxnSpPr/>
          <p:nvPr/>
        </p:nvCxnSpPr>
        <p:spPr>
          <a:xfrm>
            <a:off x="4674511" y="2275749"/>
            <a:ext cx="0" cy="3274847"/>
          </a:xfrm>
          <a:prstGeom prst="line">
            <a:avLst/>
          </a:prstGeom>
          <a:ln w="158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78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096D5-6FC2-4CFD-B9F6-2482A591CCA1}"/>
              </a:ext>
            </a:extLst>
          </p:cNvPr>
          <p:cNvSpPr txBox="1"/>
          <p:nvPr/>
        </p:nvSpPr>
        <p:spPr>
          <a:xfrm>
            <a:off x="1728987" y="1043731"/>
            <a:ext cx="83643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There were </a:t>
            </a:r>
            <a:r>
              <a:rPr lang="en-US" dirty="0">
                <a:solidFill>
                  <a:srgbClr val="0000FF"/>
                </a:solidFill>
              </a:rPr>
              <a:t>delays in awarding </a:t>
            </a:r>
            <a:r>
              <a:rPr lang="en-US" dirty="0"/>
              <a:t>FY23 and FY24 eRD109 contracts</a:t>
            </a:r>
            <a:r>
              <a:rPr lang="en-US" dirty="0">
                <a:solidFill>
                  <a:srgbClr val="0000FF"/>
                </a:solidFill>
              </a:rPr>
              <a:t>, ~6 months </a:t>
            </a:r>
            <a:r>
              <a:rPr lang="en-US" dirty="0"/>
              <a:t>relative to the start of the FY and the same is to be expected for the FY25 proposals. It is noted that there were </a:t>
            </a:r>
            <a:r>
              <a:rPr lang="en-US" dirty="0">
                <a:solidFill>
                  <a:srgbClr val="0000FF"/>
                </a:solidFill>
              </a:rPr>
              <a:t>also delays due to technical aspects</a:t>
            </a:r>
            <a:r>
              <a:rPr lang="en-US" dirty="0"/>
              <a:t>, which have been or are being resolved.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However, we have </a:t>
            </a:r>
            <a:r>
              <a:rPr lang="en-US" dirty="0">
                <a:solidFill>
                  <a:srgbClr val="0000FF"/>
                </a:solidFill>
              </a:rPr>
              <a:t>made good progress </a:t>
            </a:r>
            <a:r>
              <a:rPr lang="en-US" dirty="0"/>
              <a:t>and we continue refining detector requirements, interfaces and services </a:t>
            </a:r>
            <a:r>
              <a:rPr lang="en-US" dirty="0">
                <a:solidFill>
                  <a:srgbClr val="0000FF"/>
                </a:solidFill>
              </a:rPr>
              <a:t>towards final implementations</a:t>
            </a:r>
            <a:r>
              <a:rPr lang="en-US" dirty="0"/>
              <a:t>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 panose="020B0604020202020204" pitchFamily="34" charset="0"/>
              </a:rPr>
              <a:t>The two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FY25 eRD109 proposals </a:t>
            </a:r>
            <a:r>
              <a:rPr lang="en-US" dirty="0">
                <a:cs typeface="Arial" panose="020B0604020202020204" pitchFamily="34" charset="0"/>
              </a:rPr>
              <a:t>are distinct, cover and inform packing form-factors and integration into the various sub-detectors. These also address technical risk factors for the realization of the EIC and its physics reach and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finalize the readout needs for the </a:t>
            </a:r>
            <a:r>
              <a:rPr lang="en-US" dirty="0" err="1">
                <a:solidFill>
                  <a:srgbClr val="0000FF"/>
                </a:solidFill>
                <a:cs typeface="Arial" panose="020B0604020202020204" pitchFamily="34" charset="0"/>
              </a:rPr>
              <a:t>dRICH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 and MPGD sub-detectors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 panose="020B0604020202020204" pitchFamily="34" charset="0"/>
              </a:rPr>
              <a:t>Continuation of the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other initiatives </a:t>
            </a:r>
            <a:r>
              <a:rPr lang="en-US" dirty="0">
                <a:cs typeface="Arial" panose="020B0604020202020204" pitchFamily="34" charset="0"/>
              </a:rPr>
              <a:t>under FY24 eRD109 will proceed to completion under project engineering and design efforts (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PED</a:t>
            </a:r>
            <a:r>
              <a:rPr lang="en-US" dirty="0"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 panose="020B0604020202020204" pitchFamily="34" charset="0"/>
              </a:rPr>
              <a:t>Consideration for funding of these proposals is essential to ensure timely developments in agreement with the EIC project schedules.</a:t>
            </a:r>
          </a:p>
        </p:txBody>
      </p:sp>
    </p:spTree>
    <p:extLst>
      <p:ext uri="{BB962C8B-B14F-4D97-AF65-F5344CB8AC3E}">
        <p14:creationId xmlns:p14="http://schemas.microsoft.com/office/powerpoint/2010/main" val="1581376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C2FADB3-0EB3-4F30-9C62-65911513C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Backup Material</a:t>
            </a:r>
          </a:p>
        </p:txBody>
      </p:sp>
    </p:spTree>
    <p:extLst>
      <p:ext uri="{BB962C8B-B14F-4D97-AF65-F5344CB8AC3E}">
        <p14:creationId xmlns:p14="http://schemas.microsoft.com/office/powerpoint/2010/main" val="5032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2400" dirty="0"/>
              <a:t>Streaming Readout Chain – P6 Partitions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94B590-8D85-4948-A33A-D5ADEC8A7CF4}"/>
              </a:ext>
            </a:extLst>
          </p:cNvPr>
          <p:cNvGrpSpPr/>
          <p:nvPr/>
        </p:nvGrpSpPr>
        <p:grpSpPr>
          <a:xfrm>
            <a:off x="1805915" y="233538"/>
            <a:ext cx="9068922" cy="6080955"/>
            <a:chOff x="282633" y="278838"/>
            <a:chExt cx="9068922" cy="608095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1F3216-87B3-480E-9C48-DEBF223DD7EE}"/>
                </a:ext>
              </a:extLst>
            </p:cNvPr>
            <p:cNvSpPr txBox="1"/>
            <p:nvPr/>
          </p:nvSpPr>
          <p:spPr>
            <a:xfrm>
              <a:off x="282633" y="2766060"/>
              <a:ext cx="9705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Name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Design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Function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Attributes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014AC8-E863-4C2E-99A9-4A52E9F09750}"/>
                </a:ext>
              </a:extLst>
            </p:cNvPr>
            <p:cNvSpPr txBox="1"/>
            <p:nvPr/>
          </p:nvSpPr>
          <p:spPr>
            <a:xfrm>
              <a:off x="2383945" y="2758807"/>
              <a:ext cx="126290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Adapter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-HV/Bias Distribution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-HV divider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-Interconnect Routing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-Sensor Specific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-Passive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EE01B8-C5FC-456E-B0AE-31DBDA74BC74}"/>
                </a:ext>
              </a:extLst>
            </p:cNvPr>
            <p:cNvSpPr txBox="1"/>
            <p:nvPr/>
          </p:nvSpPr>
          <p:spPr>
            <a:xfrm>
              <a:off x="1109858" y="2758807"/>
              <a:ext cx="126290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Sensor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-Multi-Channel Sensor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-MAPS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-AC-LGAD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-MPGD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-MCP-PMT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</a:t>
              </a:r>
              <a:r>
                <a:rPr lang="en-US" sz="1200" kern="0" dirty="0" err="1">
                  <a:solidFill>
                    <a:prstClr val="black"/>
                  </a:solidFill>
                  <a:latin typeface="Calibri" panose="020F0502020204030204"/>
                </a:rPr>
                <a:t>SiPM</a:t>
              </a: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-LAPPD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A52F31-60CF-4E88-A564-1A45CACA3EAB}"/>
                </a:ext>
              </a:extLst>
            </p:cNvPr>
            <p:cNvSpPr txBox="1"/>
            <p:nvPr/>
          </p:nvSpPr>
          <p:spPr>
            <a:xfrm>
              <a:off x="3636935" y="2758807"/>
              <a:ext cx="12740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Front End Board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(FEB)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-Amplification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-Shaping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-Digitization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-Zero Suppression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-Bias Control &amp; Monitoring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-ASIC/ADC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-Discrete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-Serial Link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94C659-0DA3-4172-84F6-A5D7AA6873F1}"/>
                </a:ext>
              </a:extLst>
            </p:cNvPr>
            <p:cNvSpPr txBox="1"/>
            <p:nvPr/>
          </p:nvSpPr>
          <p:spPr>
            <a:xfrm>
              <a:off x="4880009" y="2758807"/>
              <a:ext cx="12740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Readout Board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(RDO)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Few Variants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-Communication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-Aggregation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-Formatting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-Data Readout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-FPGA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-Fiber Link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CE1362-EC89-4571-87F6-92A651F0815D}"/>
                </a:ext>
              </a:extLst>
            </p:cNvPr>
            <p:cNvSpPr txBox="1"/>
            <p:nvPr/>
          </p:nvSpPr>
          <p:spPr>
            <a:xfrm>
              <a:off x="6154096" y="2766060"/>
              <a:ext cx="12740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Data Aggregation Module (DAM)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Common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-Computing Interface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-Aggregation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-Software Trigger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-Large FPGA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-PCIe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-Ethernet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E56493-5303-4D4C-8462-A0A30B031A97}"/>
                </a:ext>
              </a:extLst>
            </p:cNvPr>
            <p:cNvSpPr txBox="1"/>
            <p:nvPr/>
          </p:nvSpPr>
          <p:spPr>
            <a:xfrm>
              <a:off x="7428182" y="2758807"/>
              <a:ext cx="192337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Computing</a:t>
              </a: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Common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-Data Buffering and Sinking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-Calibration Support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-QA/Scalers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-Collider Feedback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-Event ID/Building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-Software Trigger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-Monitoring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-COTS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-Ethernet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D5A2C7-2DF2-42B4-9689-0E8236BE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3157" y="1920056"/>
              <a:ext cx="720941" cy="67336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5854AF-67D3-44EB-9056-385C9DEF6E28}"/>
                </a:ext>
              </a:extLst>
            </p:cNvPr>
            <p:cNvSpPr/>
            <p:nvPr/>
          </p:nvSpPr>
          <p:spPr>
            <a:xfrm>
              <a:off x="2372765" y="1759985"/>
              <a:ext cx="922015" cy="861172"/>
            </a:xfrm>
            <a:prstGeom prst="rect">
              <a:avLst/>
            </a:prstGeom>
            <a:solidFill>
              <a:srgbClr val="FFFBD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5A2FE5-24D7-4043-8718-317498F532A8}"/>
                </a:ext>
              </a:extLst>
            </p:cNvPr>
            <p:cNvSpPr/>
            <p:nvPr/>
          </p:nvSpPr>
          <p:spPr>
            <a:xfrm>
              <a:off x="3707416" y="1759985"/>
              <a:ext cx="922015" cy="861172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91E421-D8AD-4BC8-AE4E-359162EB62AB}"/>
                </a:ext>
              </a:extLst>
            </p:cNvPr>
            <p:cNvSpPr/>
            <p:nvPr/>
          </p:nvSpPr>
          <p:spPr>
            <a:xfrm>
              <a:off x="4987969" y="1759985"/>
              <a:ext cx="922015" cy="861172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CE295-8251-4483-909E-8EB12C9A6708}"/>
                </a:ext>
              </a:extLst>
            </p:cNvPr>
            <p:cNvSpPr/>
            <p:nvPr/>
          </p:nvSpPr>
          <p:spPr>
            <a:xfrm>
              <a:off x="6221487" y="1759985"/>
              <a:ext cx="922015" cy="86117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337323-DDF3-446C-ADE7-CEAB5A04F77E}"/>
                </a:ext>
              </a:extLst>
            </p:cNvPr>
            <p:cNvSpPr/>
            <p:nvPr/>
          </p:nvSpPr>
          <p:spPr>
            <a:xfrm>
              <a:off x="7502040" y="1759985"/>
              <a:ext cx="922015" cy="86117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44772E-65A8-47A2-838E-D340FA77ED70}"/>
                </a:ext>
              </a:extLst>
            </p:cNvPr>
            <p:cNvSpPr/>
            <p:nvPr/>
          </p:nvSpPr>
          <p:spPr>
            <a:xfrm>
              <a:off x="6221487" y="593863"/>
              <a:ext cx="922015" cy="861172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561035-9CDA-4405-95E3-EE9CB491B86E}"/>
                </a:ext>
              </a:extLst>
            </p:cNvPr>
            <p:cNvSpPr txBox="1"/>
            <p:nvPr/>
          </p:nvSpPr>
          <p:spPr>
            <a:xfrm>
              <a:off x="6128138" y="278838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Global Timing Unit (GTU)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-Interfaces to Collider, 	     Run Control &amp; DAM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1DB67C-FCD8-4EAE-A9FA-D9E0FE9BF063}"/>
                </a:ext>
              </a:extLst>
            </p:cNvPr>
            <p:cNvSpPr/>
            <p:nvPr/>
          </p:nvSpPr>
          <p:spPr>
            <a:xfrm>
              <a:off x="1005840" y="1607574"/>
              <a:ext cx="2468880" cy="1151233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B9C44C-95B4-468D-BAB3-71EAAEB585EF}"/>
                </a:ext>
              </a:extLst>
            </p:cNvPr>
            <p:cNvSpPr txBox="1"/>
            <p:nvPr/>
          </p:nvSpPr>
          <p:spPr>
            <a:xfrm>
              <a:off x="1782471" y="1309349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On Detector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0A00B8-7659-4475-B320-71A6632FCFF3}"/>
                </a:ext>
              </a:extLst>
            </p:cNvPr>
            <p:cNvSpPr/>
            <p:nvPr/>
          </p:nvSpPr>
          <p:spPr>
            <a:xfrm>
              <a:off x="1902542" y="2003292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C22914-3D84-4D6C-A3B9-E595B19EDEF6}"/>
                </a:ext>
              </a:extLst>
            </p:cNvPr>
            <p:cNvCxnSpPr/>
            <p:nvPr/>
          </p:nvCxnSpPr>
          <p:spPr>
            <a:xfrm>
              <a:off x="4629431" y="2003292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82101CB-A043-4DD5-A829-E4B3B9F86100}"/>
                </a:ext>
              </a:extLst>
            </p:cNvPr>
            <p:cNvCxnSpPr/>
            <p:nvPr/>
          </p:nvCxnSpPr>
          <p:spPr>
            <a:xfrm flipH="1">
              <a:off x="4629431" y="2354580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12F3D09-7AA3-476B-A40D-EFFA35D109BD}"/>
                </a:ext>
              </a:extLst>
            </p:cNvPr>
            <p:cNvCxnSpPr/>
            <p:nvPr/>
          </p:nvCxnSpPr>
          <p:spPr>
            <a:xfrm>
              <a:off x="5909984" y="2003108"/>
              <a:ext cx="31150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0357BCC-AC8F-4C47-AA3C-984267240312}"/>
                </a:ext>
              </a:extLst>
            </p:cNvPr>
            <p:cNvCxnSpPr/>
            <p:nvPr/>
          </p:nvCxnSpPr>
          <p:spPr>
            <a:xfrm flipH="1">
              <a:off x="5909984" y="2354580"/>
              <a:ext cx="31150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FECDDB4-DFE3-4E78-B216-6CB8430B6213}"/>
                </a:ext>
              </a:extLst>
            </p:cNvPr>
            <p:cNvCxnSpPr/>
            <p:nvPr/>
          </p:nvCxnSpPr>
          <p:spPr>
            <a:xfrm>
              <a:off x="7143502" y="2003108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D98795F-2AE7-456A-9552-D05779FAA5C3}"/>
                </a:ext>
              </a:extLst>
            </p:cNvPr>
            <p:cNvCxnSpPr/>
            <p:nvPr/>
          </p:nvCxnSpPr>
          <p:spPr>
            <a:xfrm flipH="1">
              <a:off x="7143502" y="2354580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2DC5FA-07BA-45FC-B1BE-40870A851EA3}"/>
                </a:ext>
              </a:extLst>
            </p:cNvPr>
            <p:cNvCxnSpPr/>
            <p:nvPr/>
          </p:nvCxnSpPr>
          <p:spPr>
            <a:xfrm flipV="1">
              <a:off x="6492240" y="1455035"/>
              <a:ext cx="0" cy="30495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775FBC-310A-4A88-A017-BD162D3FBA99}"/>
                </a:ext>
              </a:extLst>
            </p:cNvPr>
            <p:cNvCxnSpPr/>
            <p:nvPr/>
          </p:nvCxnSpPr>
          <p:spPr>
            <a:xfrm>
              <a:off x="6894342" y="1455035"/>
              <a:ext cx="0" cy="30495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DD699-9083-4D84-933E-AF24FBF9A330}"/>
                </a:ext>
              </a:extLst>
            </p:cNvPr>
            <p:cNvSpPr txBox="1"/>
            <p:nvPr/>
          </p:nvSpPr>
          <p:spPr>
            <a:xfrm>
              <a:off x="1956098" y="1782043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SMT BGA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DCAC074-E36F-4D45-8141-D1BD255B18D4}"/>
                </a:ext>
              </a:extLst>
            </p:cNvPr>
            <p:cNvCxnSpPr/>
            <p:nvPr/>
          </p:nvCxnSpPr>
          <p:spPr>
            <a:xfrm>
              <a:off x="3294780" y="2003292"/>
              <a:ext cx="41263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D5967A-DB0A-4F3C-9E9B-9D78D8538ADE}"/>
                </a:ext>
              </a:extLst>
            </p:cNvPr>
            <p:cNvCxnSpPr/>
            <p:nvPr/>
          </p:nvCxnSpPr>
          <p:spPr>
            <a:xfrm flipH="1">
              <a:off x="3294780" y="2354580"/>
              <a:ext cx="41263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CD29FE59-6226-4E53-A127-D4B19CFC4469}"/>
                </a:ext>
              </a:extLst>
            </p:cNvPr>
            <p:cNvSpPr txBox="1"/>
            <p:nvPr/>
          </p:nvSpPr>
          <p:spPr>
            <a:xfrm>
              <a:off x="1523762" y="1062514"/>
              <a:ext cx="1447957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Sub-Detector P6s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320DEDF-58EA-4D48-A958-50184359B2FE}"/>
              </a:ext>
            </a:extLst>
          </p:cNvPr>
          <p:cNvSpPr/>
          <p:nvPr/>
        </p:nvSpPr>
        <p:spPr>
          <a:xfrm>
            <a:off x="5095181" y="1560162"/>
            <a:ext cx="2468880" cy="1151233"/>
          </a:xfrm>
          <a:prstGeom prst="round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E26FF1F-669D-4DC3-9BE3-B7D289D1B99B}"/>
              </a:ext>
            </a:extLst>
          </p:cNvPr>
          <p:cNvSpPr/>
          <p:nvPr/>
        </p:nvSpPr>
        <p:spPr>
          <a:xfrm>
            <a:off x="7651420" y="233538"/>
            <a:ext cx="2660422" cy="2479905"/>
          </a:xfrm>
          <a:prstGeom prst="roundRect">
            <a:avLst>
              <a:gd name="adj" fmla="val 6267"/>
            </a:avLst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EEDEDC9B-6384-4BD7-9052-F89EC4B88E7E}"/>
              </a:ext>
            </a:extLst>
          </p:cNvPr>
          <p:cNvSpPr txBox="1"/>
          <p:nvPr/>
        </p:nvSpPr>
        <p:spPr>
          <a:xfrm>
            <a:off x="5600733" y="943616"/>
            <a:ext cx="144795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Electronics P6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WBS 6.10.08</a:t>
            </a: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FD558EFF-D85B-4FA4-A89D-6FEC77720D7D}"/>
              </a:ext>
            </a:extLst>
          </p:cNvPr>
          <p:cNvSpPr txBox="1"/>
          <p:nvPr/>
        </p:nvSpPr>
        <p:spPr>
          <a:xfrm>
            <a:off x="10411862" y="1017214"/>
            <a:ext cx="144795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DAQ P6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WBS 6.10.09</a:t>
            </a:r>
          </a:p>
        </p:txBody>
      </p:sp>
    </p:spTree>
    <p:extLst>
      <p:ext uri="{BB962C8B-B14F-4D97-AF65-F5344CB8AC3E}">
        <p14:creationId xmlns:p14="http://schemas.microsoft.com/office/powerpoint/2010/main" val="4261042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Scope of the Effort -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4ADB1-357F-40AA-8546-F13259A985B7}"/>
              </a:ext>
            </a:extLst>
          </p:cNvPr>
          <p:cNvSpPr txBox="1"/>
          <p:nvPr/>
        </p:nvSpPr>
        <p:spPr>
          <a:xfrm>
            <a:off x="461963" y="928963"/>
            <a:ext cx="7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Approximate quantities and costs.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Costs include mask sets, fabrication and packaging, </a:t>
            </a:r>
            <a:r>
              <a:rPr lang="en-US" kern="0" dirty="0" err="1">
                <a:solidFill>
                  <a:prstClr val="black"/>
                </a:solidFill>
                <a:latin typeface="Calibri" panose="020F0502020204030204"/>
              </a:rPr>
              <a:t>wrt</a:t>
            </a: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 quantities needed.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B78318F-F84A-46C8-9772-E65EDC906A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1808" y="1575294"/>
          <a:ext cx="8217408" cy="3362464"/>
        </p:xfrm>
        <a:graphic>
          <a:graphicData uri="http://schemas.openxmlformats.org/drawingml/2006/table">
            <a:tbl>
              <a:tblPr firstRow="1" bandRow="1"/>
              <a:tblGrid>
                <a:gridCol w="1231392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793954">
                  <a:extLst>
                    <a:ext uri="{9D8B030D-6E8A-4147-A177-3AD203B41FA5}">
                      <a16:colId xmlns:a16="http://schemas.microsoft.com/office/drawing/2014/main" val="1649113492"/>
                    </a:ext>
                  </a:extLst>
                </a:gridCol>
                <a:gridCol w="860153">
                  <a:extLst>
                    <a:ext uri="{9D8B030D-6E8A-4147-A177-3AD203B41FA5}">
                      <a16:colId xmlns:a16="http://schemas.microsoft.com/office/drawing/2014/main" val="1721257193"/>
                    </a:ext>
                  </a:extLst>
                </a:gridCol>
                <a:gridCol w="796485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1267968">
                  <a:extLst>
                    <a:ext uri="{9D8B030D-6E8A-4147-A177-3AD203B41FA5}">
                      <a16:colId xmlns:a16="http://schemas.microsoft.com/office/drawing/2014/main" val="795992135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79897752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1085088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#Ch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#Ch/Unit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#ASICs/Wafer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#Wafers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Node (nm)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Packaging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Cost/</a:t>
                      </a:r>
                      <a:r>
                        <a:rPr lang="en-US" dirty="0" err="1"/>
                        <a:t>ch</a:t>
                      </a:r>
                      <a:r>
                        <a:rPr lang="en-US" dirty="0"/>
                        <a:t> ($)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71558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Discrete/COTS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24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740 Digitizers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91*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38980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97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3.2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5.2 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Wafer Bump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2.6 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Bond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318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202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4.1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08F2E41-AF5F-4BFF-A720-54918835946C}"/>
              </a:ext>
            </a:extLst>
          </p:cNvPr>
          <p:cNvSpPr txBox="1"/>
          <p:nvPr/>
        </p:nvSpPr>
        <p:spPr>
          <a:xfrm>
            <a:off x="461963" y="4953520"/>
            <a:ext cx="591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Production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65 nm: $750 k masks + $3.5 k per wafer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110 nm: $190 k masks + $4 k per wafer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130 nm: $250 k masks + $4 k per wafer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62942-1CB2-42CD-B9FC-58F5A6FA1525}"/>
              </a:ext>
            </a:extLst>
          </p:cNvPr>
          <p:cNvSpPr txBox="1"/>
          <p:nvPr/>
        </p:nvSpPr>
        <p:spPr>
          <a:xfrm>
            <a:off x="9729216" y="209702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sz="1200" dirty="0"/>
              <a:t>Includes FE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E1568-AFC2-46C7-87E9-E66322DA814C}"/>
              </a:ext>
            </a:extLst>
          </p:cNvPr>
          <p:cNvSpPr txBox="1"/>
          <p:nvPr/>
        </p:nvSpPr>
        <p:spPr>
          <a:xfrm>
            <a:off x="6376416" y="4953519"/>
            <a:ext cx="4939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Packaging BGA: $3-$7.5 per chip.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ASIC Costs Total: ~$3.3 M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Masks: ~$2.2 M; Chips: ~$1.1 M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622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Timeline cont. - </a:t>
            </a:r>
            <a:r>
              <a:rPr lang="en-US" sz="2800" dirty="0"/>
              <a:t>Development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2ED202-BBC1-4958-A761-0A8C9EA0D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8148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Example of development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(not to scale)</a:t>
            </a:r>
          </a:p>
          <a:p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61D4BA-3DB5-4253-869F-D885CD9C3A25}"/>
              </a:ext>
            </a:extLst>
          </p:cNvPr>
          <p:cNvSpPr txBox="1">
            <a:spLocks/>
          </p:cNvSpPr>
          <p:nvPr/>
        </p:nvSpPr>
        <p:spPr>
          <a:xfrm>
            <a:off x="3365499" y="4671969"/>
            <a:ext cx="2302114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First Production ASICs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8FFC2C-3061-4F2A-97FA-348BCFF34F5C}"/>
              </a:ext>
            </a:extLst>
          </p:cNvPr>
          <p:cNvGrpSpPr/>
          <p:nvPr/>
        </p:nvGrpSpPr>
        <p:grpSpPr>
          <a:xfrm>
            <a:off x="799736" y="1585037"/>
            <a:ext cx="2565764" cy="637463"/>
            <a:chOff x="799736" y="1585037"/>
            <a:chExt cx="2565764" cy="637463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EBBB936-73AB-40C9-8711-A2F4A39E3FA2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898609"/>
              <a:ext cx="2565763" cy="32389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Development (eRD109)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AD9FA707-379A-473D-AEE5-304FA44D675E}"/>
                </a:ext>
              </a:extLst>
            </p:cNvPr>
            <p:cNvSpPr txBox="1">
              <a:spLocks/>
            </p:cNvSpPr>
            <p:nvPr/>
          </p:nvSpPr>
          <p:spPr>
            <a:xfrm>
              <a:off x="799736" y="1585037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FY23 through FY26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8560AE-13D8-4A04-B607-ABF140CD95CA}"/>
              </a:ext>
            </a:extLst>
          </p:cNvPr>
          <p:cNvGrpSpPr/>
          <p:nvPr/>
        </p:nvGrpSpPr>
        <p:grpSpPr>
          <a:xfrm>
            <a:off x="3365499" y="2028948"/>
            <a:ext cx="3098800" cy="647782"/>
            <a:chOff x="3365499" y="2028948"/>
            <a:chExt cx="3098800" cy="647782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529800E0-3DF4-4D3C-88FA-76D69E179E81}"/>
                </a:ext>
              </a:extLst>
            </p:cNvPr>
            <p:cNvSpPr txBox="1">
              <a:spLocks/>
            </p:cNvSpPr>
            <p:nvPr/>
          </p:nvSpPr>
          <p:spPr>
            <a:xfrm>
              <a:off x="3365500" y="2352839"/>
              <a:ext cx="3098799" cy="3238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Fab Production &amp; Testing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B6F4F27B-3C1A-4AF0-B72E-6CA4DF2FB1A3}"/>
                </a:ext>
              </a:extLst>
            </p:cNvPr>
            <p:cNvSpPr txBox="1">
              <a:spLocks/>
            </p:cNvSpPr>
            <p:nvPr/>
          </p:nvSpPr>
          <p:spPr>
            <a:xfrm>
              <a:off x="3365499" y="2028948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FY26 – FY28 – 1 Year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CF70DF-45F0-4E86-8977-15F09AE34CAB}"/>
              </a:ext>
            </a:extLst>
          </p:cNvPr>
          <p:cNvGrpSpPr/>
          <p:nvPr/>
        </p:nvGrpSpPr>
        <p:grpSpPr>
          <a:xfrm>
            <a:off x="4914899" y="2725970"/>
            <a:ext cx="1549401" cy="574530"/>
            <a:chOff x="4914899" y="2878644"/>
            <a:chExt cx="1549401" cy="574530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BD291A3-42CF-4470-9A44-41E54B3EB530}"/>
                </a:ext>
              </a:extLst>
            </p:cNvPr>
            <p:cNvSpPr txBox="1">
              <a:spLocks/>
            </p:cNvSpPr>
            <p:nvPr/>
          </p:nvSpPr>
          <p:spPr>
            <a:xfrm>
              <a:off x="4914899" y="3181433"/>
              <a:ext cx="1549400" cy="2717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Testing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5984A67C-4D0D-4237-9756-9B7133204C84}"/>
                </a:ext>
              </a:extLst>
            </p:cNvPr>
            <p:cNvSpPr txBox="1">
              <a:spLocks/>
            </p:cNvSpPr>
            <p:nvPr/>
          </p:nvSpPr>
          <p:spPr>
            <a:xfrm>
              <a:off x="4914899" y="2878644"/>
              <a:ext cx="1549401" cy="2717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6 Months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1E873A-834A-4E05-9AD9-2318DF0045EA}"/>
              </a:ext>
            </a:extLst>
          </p:cNvPr>
          <p:cNvGrpSpPr/>
          <p:nvPr/>
        </p:nvGrpSpPr>
        <p:grpSpPr>
          <a:xfrm>
            <a:off x="2172980" y="3528283"/>
            <a:ext cx="4038600" cy="480528"/>
            <a:chOff x="2171700" y="3662434"/>
            <a:chExt cx="4038600" cy="480528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60FCE72-ED5C-42A1-AEC9-A45AC1295454}"/>
                </a:ext>
              </a:extLst>
            </p:cNvPr>
            <p:cNvSpPr txBox="1">
              <a:spLocks/>
            </p:cNvSpPr>
            <p:nvPr/>
          </p:nvSpPr>
          <p:spPr>
            <a:xfrm>
              <a:off x="2171700" y="3663920"/>
              <a:ext cx="2743199" cy="323891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Eng. Article Development</a:t>
              </a: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8C12B494-4B19-4E11-81E3-A7DE6D749C65}"/>
                </a:ext>
              </a:extLst>
            </p:cNvPr>
            <p:cNvSpPr txBox="1">
              <a:spLocks/>
            </p:cNvSpPr>
            <p:nvPr/>
          </p:nvSpPr>
          <p:spPr>
            <a:xfrm>
              <a:off x="5090067" y="3662434"/>
              <a:ext cx="1120233" cy="480528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Eng. Article Tests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39D7DC-D1B2-4A14-930F-02E0329966D6}"/>
              </a:ext>
            </a:extLst>
          </p:cNvPr>
          <p:cNvGrpSpPr/>
          <p:nvPr/>
        </p:nvGrpSpPr>
        <p:grpSpPr>
          <a:xfrm>
            <a:off x="6464301" y="3761071"/>
            <a:ext cx="2292645" cy="603437"/>
            <a:chOff x="6450047" y="4004317"/>
            <a:chExt cx="2565763" cy="603437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425211A8-7AC4-4843-95DB-DE647B7E9EFA}"/>
                </a:ext>
              </a:extLst>
            </p:cNvPr>
            <p:cNvSpPr txBox="1">
              <a:spLocks/>
            </p:cNvSpPr>
            <p:nvPr/>
          </p:nvSpPr>
          <p:spPr>
            <a:xfrm>
              <a:off x="6464299" y="4279046"/>
              <a:ext cx="2188752" cy="32870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PCB Production</a:t>
              </a: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B34EDEB8-C379-4AAF-8066-EF33A2160A2B}"/>
                </a:ext>
              </a:extLst>
            </p:cNvPr>
            <p:cNvSpPr txBox="1">
              <a:spLocks/>
            </p:cNvSpPr>
            <p:nvPr/>
          </p:nvSpPr>
          <p:spPr>
            <a:xfrm>
              <a:off x="6450047" y="4004317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&lt;1 Year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07EBAE-4C47-4CDB-9D0B-7E753C9CFC36}"/>
              </a:ext>
            </a:extLst>
          </p:cNvPr>
          <p:cNvGrpSpPr/>
          <p:nvPr/>
        </p:nvGrpSpPr>
        <p:grpSpPr>
          <a:xfrm>
            <a:off x="6727915" y="4397240"/>
            <a:ext cx="2565763" cy="636169"/>
            <a:chOff x="6689815" y="4612635"/>
            <a:chExt cx="2565763" cy="636169"/>
          </a:xfrm>
        </p:grpSpPr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90C6893B-F368-45D6-8D60-7564CA4301DB}"/>
                </a:ext>
              </a:extLst>
            </p:cNvPr>
            <p:cNvSpPr txBox="1">
              <a:spLocks/>
            </p:cNvSpPr>
            <p:nvPr/>
          </p:nvSpPr>
          <p:spPr>
            <a:xfrm>
              <a:off x="6704067" y="4887364"/>
              <a:ext cx="2014779" cy="36144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Production Tests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DB554B5-1204-4377-A696-F75419FA2523}"/>
                </a:ext>
              </a:extLst>
            </p:cNvPr>
            <p:cNvSpPr txBox="1">
              <a:spLocks/>
            </p:cNvSpPr>
            <p:nvPr/>
          </p:nvSpPr>
          <p:spPr>
            <a:xfrm>
              <a:off x="6689815" y="4612635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&lt;1 Year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BCF304-303A-4B8C-A975-E10368924129}"/>
              </a:ext>
            </a:extLst>
          </p:cNvPr>
          <p:cNvGrpSpPr/>
          <p:nvPr/>
        </p:nvGrpSpPr>
        <p:grpSpPr>
          <a:xfrm>
            <a:off x="7743502" y="5011049"/>
            <a:ext cx="2565763" cy="613809"/>
            <a:chOff x="6689815" y="4612635"/>
            <a:chExt cx="2565763" cy="613809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CA695FC-A326-49C0-973A-92D58B572AFF}"/>
                </a:ext>
              </a:extLst>
            </p:cNvPr>
            <p:cNvSpPr txBox="1">
              <a:spLocks/>
            </p:cNvSpPr>
            <p:nvPr/>
          </p:nvSpPr>
          <p:spPr>
            <a:xfrm>
              <a:off x="6704068" y="4887364"/>
              <a:ext cx="1535924" cy="33908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Integration Tests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CD4D0AE8-5981-4F4A-BC1E-B8C671E132B6}"/>
                </a:ext>
              </a:extLst>
            </p:cNvPr>
            <p:cNvSpPr txBox="1">
              <a:spLocks/>
            </p:cNvSpPr>
            <p:nvPr/>
          </p:nvSpPr>
          <p:spPr>
            <a:xfrm>
              <a:off x="6689815" y="4612635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&lt;3 Months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13E91-8893-458C-B48E-F283EBD0F3C8}"/>
              </a:ext>
            </a:extLst>
          </p:cNvPr>
          <p:cNvGrpSpPr/>
          <p:nvPr/>
        </p:nvGrpSpPr>
        <p:grpSpPr>
          <a:xfrm>
            <a:off x="9698854" y="5317953"/>
            <a:ext cx="1550177" cy="613809"/>
            <a:chOff x="9293503" y="5495794"/>
            <a:chExt cx="1550177" cy="613809"/>
          </a:xfrm>
        </p:grpSpPr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88892B7F-4F38-40CE-BFCD-9DE46F996EB5}"/>
                </a:ext>
              </a:extLst>
            </p:cNvPr>
            <p:cNvSpPr txBox="1">
              <a:spLocks/>
            </p:cNvSpPr>
            <p:nvPr/>
          </p:nvSpPr>
          <p:spPr>
            <a:xfrm>
              <a:off x="9307756" y="5770523"/>
              <a:ext cx="1535924" cy="33908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System Tests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2B97DEE0-2820-4636-9E8A-5F040DB296B3}"/>
                </a:ext>
              </a:extLst>
            </p:cNvPr>
            <p:cNvSpPr txBox="1">
              <a:spLocks/>
            </p:cNvSpPr>
            <p:nvPr/>
          </p:nvSpPr>
          <p:spPr>
            <a:xfrm>
              <a:off x="9293503" y="5495794"/>
              <a:ext cx="1550177" cy="2747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&lt;3 Months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6B2F9C-CC9E-4F07-A5BD-9397662B7C67}"/>
              </a:ext>
            </a:extLst>
          </p:cNvPr>
          <p:cNvCxnSpPr/>
          <p:nvPr/>
        </p:nvCxnSpPr>
        <p:spPr>
          <a:xfrm>
            <a:off x="4914899" y="3429000"/>
            <a:ext cx="0" cy="1210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3A7862B-2923-4409-B1A4-66BDB1E167D0}"/>
              </a:ext>
            </a:extLst>
          </p:cNvPr>
          <p:cNvSpPr txBox="1">
            <a:spLocks/>
          </p:cNvSpPr>
          <p:nvPr/>
        </p:nvSpPr>
        <p:spPr>
          <a:xfrm>
            <a:off x="8903759" y="3577632"/>
            <a:ext cx="1209822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Installation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1FD4C6-2B59-4A98-8A59-283E1E93EAB2}"/>
              </a:ext>
            </a:extLst>
          </p:cNvPr>
          <p:cNvCxnSpPr>
            <a:cxnSpLocks/>
          </p:cNvCxnSpPr>
          <p:nvPr/>
        </p:nvCxnSpPr>
        <p:spPr>
          <a:xfrm flipV="1">
            <a:off x="9508670" y="4035801"/>
            <a:ext cx="0" cy="1895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8E3AFD-FA0B-463E-ABCD-D60B0BEA4FBF}"/>
              </a:ext>
            </a:extLst>
          </p:cNvPr>
          <p:cNvGrpSpPr/>
          <p:nvPr/>
        </p:nvGrpSpPr>
        <p:grpSpPr>
          <a:xfrm>
            <a:off x="897319" y="5016593"/>
            <a:ext cx="2743191" cy="877447"/>
            <a:chOff x="895868" y="5384680"/>
            <a:chExt cx="2302122" cy="877447"/>
          </a:xfrm>
        </p:grpSpPr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86F8E383-3957-49B1-927F-AF34D0580DD8}"/>
                </a:ext>
              </a:extLst>
            </p:cNvPr>
            <p:cNvSpPr/>
            <p:nvPr/>
          </p:nvSpPr>
          <p:spPr>
            <a:xfrm rot="16200000">
              <a:off x="1838927" y="4441621"/>
              <a:ext cx="416004" cy="2302122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3679875-C5F8-47DB-BC9A-56F5DE65E415}"/>
                </a:ext>
              </a:extLst>
            </p:cNvPr>
            <p:cNvSpPr txBox="1">
              <a:spLocks/>
            </p:cNvSpPr>
            <p:nvPr/>
          </p:nvSpPr>
          <p:spPr>
            <a:xfrm>
              <a:off x="895868" y="5923047"/>
              <a:ext cx="2302114" cy="3390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R&amp;D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E261CB1-560F-48CC-9FFD-41938418F0AA}"/>
              </a:ext>
            </a:extLst>
          </p:cNvPr>
          <p:cNvGrpSpPr/>
          <p:nvPr/>
        </p:nvGrpSpPr>
        <p:grpSpPr>
          <a:xfrm>
            <a:off x="3009902" y="5398518"/>
            <a:ext cx="2553874" cy="877447"/>
            <a:chOff x="895868" y="5384680"/>
            <a:chExt cx="2302122" cy="877447"/>
          </a:xfrm>
        </p:grpSpPr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978F43A9-005F-465A-88B6-31D33F815B72}"/>
                </a:ext>
              </a:extLst>
            </p:cNvPr>
            <p:cNvSpPr/>
            <p:nvPr/>
          </p:nvSpPr>
          <p:spPr>
            <a:xfrm rot="16200000">
              <a:off x="1838927" y="4441621"/>
              <a:ext cx="416004" cy="2302122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FFCB0FA8-5F59-40A5-AF7A-CD532179715F}"/>
                </a:ext>
              </a:extLst>
            </p:cNvPr>
            <p:cNvSpPr txBox="1">
              <a:spLocks/>
            </p:cNvSpPr>
            <p:nvPr/>
          </p:nvSpPr>
          <p:spPr>
            <a:xfrm>
              <a:off x="895868" y="5923047"/>
              <a:ext cx="2302114" cy="3390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Design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84AC0B-C6AC-47F4-B5B6-6D25383DF606}"/>
              </a:ext>
            </a:extLst>
          </p:cNvPr>
          <p:cNvGrpSpPr/>
          <p:nvPr/>
        </p:nvGrpSpPr>
        <p:grpSpPr>
          <a:xfrm>
            <a:off x="3378974" y="1174732"/>
            <a:ext cx="6129695" cy="798191"/>
            <a:chOff x="3378974" y="1174732"/>
            <a:chExt cx="6129695" cy="798191"/>
          </a:xfrm>
        </p:grpSpPr>
        <p:sp>
          <p:nvSpPr>
            <p:cNvPr id="53" name="Left Brace 52">
              <a:extLst>
                <a:ext uri="{FF2B5EF4-FFF2-40B4-BE49-F238E27FC236}">
                  <a16:creationId xmlns:a16="http://schemas.microsoft.com/office/drawing/2014/main" id="{43C023CE-6665-44BD-BB84-24F0DD88592E}"/>
                </a:ext>
              </a:extLst>
            </p:cNvPr>
            <p:cNvSpPr/>
            <p:nvPr/>
          </p:nvSpPr>
          <p:spPr>
            <a:xfrm rot="5400000">
              <a:off x="6219555" y="-1316192"/>
              <a:ext cx="448534" cy="6129695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9D7BAF-2A87-4112-8FAC-99D348E2D376}"/>
                </a:ext>
              </a:extLst>
            </p:cNvPr>
            <p:cNvSpPr txBox="1">
              <a:spLocks/>
            </p:cNvSpPr>
            <p:nvPr/>
          </p:nvSpPr>
          <p:spPr>
            <a:xfrm>
              <a:off x="5203890" y="1174732"/>
              <a:ext cx="2553865" cy="3390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61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7F3B7BB-CE99-4494-AC1D-FA0D0C750B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/>
          <a:stretch/>
        </p:blipFill>
        <p:spPr bwMode="auto">
          <a:xfrm>
            <a:off x="5837351" y="2859450"/>
            <a:ext cx="6114415" cy="3380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Timeline cont. - </a:t>
            </a:r>
            <a:r>
              <a:rPr lang="en-US" sz="2800" dirty="0"/>
              <a:t>Installation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2ED202-BBC1-4958-A761-0A8C9EA0D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028" y="2984683"/>
            <a:ext cx="4615543" cy="14175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WBS 6.10.02 – Electronics for detectors R&amp;D.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eRD109 – Readout R&amp;D.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R&amp;D Milestones – ASICs ready for production.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ASIC Production FY25 – FY28.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FEB QA/QC Complete – Ready for integration.</a:t>
            </a:r>
          </a:p>
          <a:p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6B2F9C-CC9E-4F07-A5BD-9397662B7C67}"/>
              </a:ext>
            </a:extLst>
          </p:cNvPr>
          <p:cNvCxnSpPr/>
          <p:nvPr/>
        </p:nvCxnSpPr>
        <p:spPr>
          <a:xfrm>
            <a:off x="11985727" y="4867139"/>
            <a:ext cx="0" cy="1210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9384F7-4053-45E1-BDDC-8DD484933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53965"/>
              </p:ext>
            </p:extLst>
          </p:nvPr>
        </p:nvGraphicFramePr>
        <p:xfrm>
          <a:off x="474028" y="896112"/>
          <a:ext cx="7063241" cy="200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898">
                  <a:extLst>
                    <a:ext uri="{9D8B030D-6E8A-4147-A177-3AD203B41FA5}">
                      <a16:colId xmlns:a16="http://schemas.microsoft.com/office/drawing/2014/main" val="2398646146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9719455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06921431"/>
                    </a:ext>
                  </a:extLst>
                </a:gridCol>
                <a:gridCol w="2599509">
                  <a:extLst>
                    <a:ext uri="{9D8B030D-6E8A-4147-A177-3AD203B41FA5}">
                      <a16:colId xmlns:a16="http://schemas.microsoft.com/office/drawing/2014/main" val="287474333"/>
                    </a:ext>
                  </a:extLst>
                </a:gridCol>
              </a:tblGrid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WBS6.10.02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eRD109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R&amp;D 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 QC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55465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Calorimeters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Discrete, 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 September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 2028 – Jan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382157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EICROC, 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 September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Nov 2027 – Jan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935789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 err="1"/>
                        <a:t>dRICH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January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Nov 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8400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MPGD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 2028 – Jun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235848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HRPPD/MCPMT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FCFD/</a:t>
                      </a:r>
                      <a:r>
                        <a:rPr lang="en-US" sz="1200" dirty="0" err="1"/>
                        <a:t>EICROCx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 December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 2028 – Jan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94971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FDCB2315-562F-4FB6-8A17-398D76240B31}"/>
              </a:ext>
            </a:extLst>
          </p:cNvPr>
          <p:cNvGrpSpPr/>
          <p:nvPr/>
        </p:nvGrpSpPr>
        <p:grpSpPr>
          <a:xfrm>
            <a:off x="474029" y="4402183"/>
            <a:ext cx="1506044" cy="875210"/>
            <a:chOff x="799737" y="1585037"/>
            <a:chExt cx="1459275" cy="875210"/>
          </a:xfrm>
        </p:grpSpPr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63658629-CF7E-4AF6-B9DF-E6200B2B62DA}"/>
                </a:ext>
              </a:extLst>
            </p:cNvPr>
            <p:cNvSpPr txBox="1">
              <a:spLocks/>
            </p:cNvSpPr>
            <p:nvPr/>
          </p:nvSpPr>
          <p:spPr>
            <a:xfrm>
              <a:off x="799738" y="1898608"/>
              <a:ext cx="1122841" cy="56163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R&amp;D (eRD109)</a:t>
              </a: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3587DBA-4B73-4EA5-B161-21E19C573543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585037"/>
              <a:ext cx="1459275" cy="31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FY23 – FY26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6F935B2-7418-4A6F-892A-03ED1801FB10}"/>
              </a:ext>
            </a:extLst>
          </p:cNvPr>
          <p:cNvGrpSpPr/>
          <p:nvPr/>
        </p:nvGrpSpPr>
        <p:grpSpPr>
          <a:xfrm>
            <a:off x="1718478" y="4402183"/>
            <a:ext cx="1506044" cy="875210"/>
            <a:chOff x="799737" y="1585037"/>
            <a:chExt cx="1459274" cy="875210"/>
          </a:xfrm>
        </p:grpSpPr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C86CDD58-261D-4C41-8F8B-71F054D73ABD}"/>
                </a:ext>
              </a:extLst>
            </p:cNvPr>
            <p:cNvSpPr txBox="1">
              <a:spLocks/>
            </p:cNvSpPr>
            <p:nvPr/>
          </p:nvSpPr>
          <p:spPr>
            <a:xfrm>
              <a:off x="799739" y="1898609"/>
              <a:ext cx="1181733" cy="5616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Production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613909E9-7060-4BE4-80C8-7136B88D7720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585037"/>
              <a:ext cx="1459274" cy="3135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FY26 – FY28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51E2C3-F68F-4AEA-AF81-105EB8279AEB}"/>
              </a:ext>
            </a:extLst>
          </p:cNvPr>
          <p:cNvGrpSpPr/>
          <p:nvPr/>
        </p:nvGrpSpPr>
        <p:grpSpPr>
          <a:xfrm>
            <a:off x="3681572" y="4918505"/>
            <a:ext cx="2233283" cy="1248945"/>
            <a:chOff x="3681572" y="4918505"/>
            <a:chExt cx="2233283" cy="1248945"/>
          </a:xfrm>
        </p:grpSpPr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12FCCF86-BCC4-4BE6-8AAA-36F68CFB2012}"/>
                </a:ext>
              </a:extLst>
            </p:cNvPr>
            <p:cNvSpPr txBox="1">
              <a:spLocks/>
            </p:cNvSpPr>
            <p:nvPr/>
          </p:nvSpPr>
          <p:spPr>
            <a:xfrm>
              <a:off x="3681572" y="5809293"/>
              <a:ext cx="1341993" cy="358157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QC Complete</a:t>
              </a:r>
            </a:p>
          </p:txBody>
        </p:sp>
        <p:sp>
          <p:nvSpPr>
            <p:cNvPr id="57" name="Left Brace 56">
              <a:extLst>
                <a:ext uri="{FF2B5EF4-FFF2-40B4-BE49-F238E27FC236}">
                  <a16:creationId xmlns:a16="http://schemas.microsoft.com/office/drawing/2014/main" id="{1258D1E7-F71E-40C0-A317-006CD8DB927D}"/>
                </a:ext>
              </a:extLst>
            </p:cNvPr>
            <p:cNvSpPr/>
            <p:nvPr/>
          </p:nvSpPr>
          <p:spPr>
            <a:xfrm rot="16200000">
              <a:off x="4672481" y="4510312"/>
              <a:ext cx="717773" cy="1534160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A32C4650-1852-42D3-AABD-0F95CBE3F046}"/>
                </a:ext>
              </a:extLst>
            </p:cNvPr>
            <p:cNvSpPr txBox="1">
              <a:spLocks/>
            </p:cNvSpPr>
            <p:nvPr/>
          </p:nvSpPr>
          <p:spPr>
            <a:xfrm>
              <a:off x="4264286" y="4941829"/>
              <a:ext cx="1650569" cy="352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11/2027 – 1/2030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F9797B-E595-4897-A095-FC8F2399EF22}"/>
              </a:ext>
            </a:extLst>
          </p:cNvPr>
          <p:cNvGrpSpPr/>
          <p:nvPr/>
        </p:nvGrpSpPr>
        <p:grpSpPr>
          <a:xfrm>
            <a:off x="2219994" y="5151537"/>
            <a:ext cx="2312126" cy="618506"/>
            <a:chOff x="2219994" y="5151537"/>
            <a:chExt cx="2312126" cy="618506"/>
          </a:xfrm>
        </p:grpSpPr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FABEDB82-C579-4288-8F0D-38AF1B638CD9}"/>
                </a:ext>
              </a:extLst>
            </p:cNvPr>
            <p:cNvSpPr txBox="1">
              <a:spLocks/>
            </p:cNvSpPr>
            <p:nvPr/>
          </p:nvSpPr>
          <p:spPr>
            <a:xfrm>
              <a:off x="2219994" y="5411886"/>
              <a:ext cx="2312126" cy="35815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Readout Production &amp; QC</a:t>
              </a: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B16AA1C7-1D74-401C-86FF-71E199769D60}"/>
                </a:ext>
              </a:extLst>
            </p:cNvPr>
            <p:cNvSpPr txBox="1">
              <a:spLocks/>
            </p:cNvSpPr>
            <p:nvPr/>
          </p:nvSpPr>
          <p:spPr>
            <a:xfrm>
              <a:off x="2939030" y="5151537"/>
              <a:ext cx="1506044" cy="31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FY26 – FY29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F032E-C2AA-4180-8C26-1BB1CB3C0F52}"/>
              </a:ext>
            </a:extLst>
          </p:cNvPr>
          <p:cNvGrpSpPr/>
          <p:nvPr/>
        </p:nvGrpSpPr>
        <p:grpSpPr>
          <a:xfrm>
            <a:off x="8026751" y="1673002"/>
            <a:ext cx="2302114" cy="1079196"/>
            <a:chOff x="8026751" y="1673002"/>
            <a:chExt cx="2302114" cy="1079196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1B61D4BA-3DB5-4253-869F-D885CD9C3A25}"/>
                </a:ext>
              </a:extLst>
            </p:cNvPr>
            <p:cNvSpPr txBox="1">
              <a:spLocks/>
            </p:cNvSpPr>
            <p:nvPr/>
          </p:nvSpPr>
          <p:spPr>
            <a:xfrm>
              <a:off x="8026751" y="1996091"/>
              <a:ext cx="2302114" cy="4805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Jan 2029 – Jan 2031</a:t>
              </a: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FECEB6F2-BC32-458C-8B6C-AA2AD863664E}"/>
                </a:ext>
              </a:extLst>
            </p:cNvPr>
            <p:cNvSpPr/>
            <p:nvPr/>
          </p:nvSpPr>
          <p:spPr>
            <a:xfrm rot="5400000">
              <a:off x="8902095" y="1608678"/>
              <a:ext cx="359616" cy="1927424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02911C81-AE3D-4E48-A426-356FB94FAA47}"/>
                </a:ext>
              </a:extLst>
            </p:cNvPr>
            <p:cNvSpPr txBox="1">
              <a:spLocks/>
            </p:cNvSpPr>
            <p:nvPr/>
          </p:nvSpPr>
          <p:spPr>
            <a:xfrm>
              <a:off x="8530939" y="1673002"/>
              <a:ext cx="1187828" cy="359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Installation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12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Streaming Readout - Channels – </a:t>
            </a:r>
            <a:r>
              <a:rPr lang="en-US" b="0" dirty="0"/>
              <a:t>Scale &amp; Technology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7E4B10-C5EF-4CDF-971B-1063833BB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81681"/>
              </p:ext>
            </p:extLst>
          </p:nvPr>
        </p:nvGraphicFramePr>
        <p:xfrm>
          <a:off x="2636805" y="687224"/>
          <a:ext cx="4821737" cy="5523711"/>
        </p:xfrm>
        <a:graphic>
          <a:graphicData uri="http://schemas.openxmlformats.org/drawingml/2006/table">
            <a:tbl>
              <a:tblPr/>
              <a:tblGrid>
                <a:gridCol w="1014403">
                  <a:extLst>
                    <a:ext uri="{9D8B030D-6E8A-4147-A177-3AD203B41FA5}">
                      <a16:colId xmlns:a16="http://schemas.microsoft.com/office/drawing/2014/main" val="2929030193"/>
                    </a:ext>
                  </a:extLst>
                </a:gridCol>
                <a:gridCol w="1275801">
                  <a:extLst>
                    <a:ext uri="{9D8B030D-6E8A-4147-A177-3AD203B41FA5}">
                      <a16:colId xmlns:a16="http://schemas.microsoft.com/office/drawing/2014/main" val="4207006608"/>
                    </a:ext>
                  </a:extLst>
                </a:gridCol>
                <a:gridCol w="869724">
                  <a:extLst>
                    <a:ext uri="{9D8B030D-6E8A-4147-A177-3AD203B41FA5}">
                      <a16:colId xmlns:a16="http://schemas.microsoft.com/office/drawing/2014/main" val="2954344090"/>
                    </a:ext>
                  </a:extLst>
                </a:gridCol>
                <a:gridCol w="912824">
                  <a:extLst>
                    <a:ext uri="{9D8B030D-6E8A-4147-A177-3AD203B41FA5}">
                      <a16:colId xmlns:a16="http://schemas.microsoft.com/office/drawing/2014/main" val="3794942596"/>
                    </a:ext>
                  </a:extLst>
                </a:gridCol>
                <a:gridCol w="748985">
                  <a:extLst>
                    <a:ext uri="{9D8B030D-6E8A-4147-A177-3AD203B41FA5}">
                      <a16:colId xmlns:a16="http://schemas.microsoft.com/office/drawing/2014/main" val="79109167"/>
                    </a:ext>
                  </a:extLst>
                </a:gridCol>
              </a:tblGrid>
              <a:tr h="24044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System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SensorTechnology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Redout Technology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04885"/>
                  </a:ext>
                </a:extLst>
              </a:tr>
              <a:tr h="16861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 Tracking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446926"/>
                  </a:ext>
                </a:extLst>
              </a:tr>
              <a:tr h="1256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vertex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m^2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049391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sagitta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 pixels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370522"/>
                  </a:ext>
                </a:extLst>
              </a:tr>
              <a:tr h="1272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backward disks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 MAPS sensors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969289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forward disks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65310"/>
                  </a:ext>
                </a:extLst>
              </a:tr>
              <a:tr h="14588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Tracking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471510"/>
                  </a:ext>
                </a:extLst>
              </a:tr>
              <a:tr h="13821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Barrel, e &amp; H Endcaps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 k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uRWELL, MicroMegas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SALSA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597492"/>
                  </a:ext>
                </a:extLst>
              </a:tr>
              <a:tr h="1508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Forward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71382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LFHCAL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63,280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849863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HCAL Insert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k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94863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pECAL W/SciFi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60924"/>
                  </a:ext>
                </a:extLst>
              </a:tr>
              <a:tr h="14715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2321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7,680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99564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SciFi/Pb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5,760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476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Imaging Si ASTROPIX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M pixels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Astropix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88471"/>
                  </a:ext>
                </a:extLst>
              </a:tr>
              <a:tr h="1471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Backward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7250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3,256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976908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(PWO)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203474"/>
                  </a:ext>
                </a:extLst>
              </a:tr>
              <a:tr h="15023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 Forward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6652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B0: 3 Crystal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SiPM/APD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8931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B0: 4 AC-LGAD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688,128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3408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Roman Pots (RP)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524,288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954383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Off Momentum (OMD)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294,912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945142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ZDC: Crystal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SiPM/APD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506011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ZDC: 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9,216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282466"/>
                  </a:ext>
                </a:extLst>
              </a:tr>
              <a:tr h="15348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 Backward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97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1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33,030,144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5114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33,030,144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52351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1+2 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 (2x210)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10888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Lumi PS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3,360 (2x1680)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629961"/>
                  </a:ext>
                </a:extLst>
              </a:tr>
              <a:tr h="14960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Lumi PS Tracker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128,000 (2x64,000)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Strip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FCFD/EICROCx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089665"/>
                  </a:ext>
                </a:extLst>
              </a:tr>
              <a:tr h="15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Lumi Direct Photon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Flash250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538053"/>
                  </a:ext>
                </a:extLst>
              </a:tr>
              <a:tr h="1461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PID-TOF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114384"/>
                  </a:ext>
                </a:extLst>
              </a:tr>
              <a:tr h="15104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 bTOF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2,359,296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Strip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FCFD/EICROCx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6437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Hadron Endcap fTOF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3,719,168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340011"/>
                  </a:ext>
                </a:extLst>
              </a:tr>
              <a:tr h="1510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PID-Cherenkov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65529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dRICH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317,952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ALCOR,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617421"/>
                  </a:ext>
                </a:extLst>
              </a:tr>
              <a:tr h="1477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pfRICH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69,632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HRPPD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FCFD/EICROCx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637262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hpDIRC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73,728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MCP-PMT or HRPPD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FCFD/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EICROCx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433822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E9E3FF-97E1-4759-96F9-8BC30E116E08}"/>
              </a:ext>
            </a:extLst>
          </p:cNvPr>
          <p:cNvSpPr/>
          <p:nvPr/>
        </p:nvSpPr>
        <p:spPr>
          <a:xfrm>
            <a:off x="2548129" y="4681727"/>
            <a:ext cx="5053398" cy="393193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D170FF-474C-4932-A13D-28671864DA2B}"/>
              </a:ext>
            </a:extLst>
          </p:cNvPr>
          <p:cNvSpPr/>
          <p:nvPr/>
        </p:nvSpPr>
        <p:spPr>
          <a:xfrm>
            <a:off x="2548128" y="5331532"/>
            <a:ext cx="5053397" cy="920966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0FB67-9352-470B-81B0-379450CDAB0D}"/>
              </a:ext>
            </a:extLst>
          </p:cNvPr>
          <p:cNvSpPr txBox="1"/>
          <p:nvPr/>
        </p:nvSpPr>
        <p:spPr>
          <a:xfrm>
            <a:off x="7768458" y="3577904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7CB586-400C-443D-9C99-7B3E35E1110C}"/>
              </a:ext>
            </a:extLst>
          </p:cNvPr>
          <p:cNvSpPr txBox="1"/>
          <p:nvPr/>
        </p:nvSpPr>
        <p:spPr>
          <a:xfrm>
            <a:off x="7768458" y="470509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03520-085F-4519-95D0-1745699B0C09}"/>
              </a:ext>
            </a:extLst>
          </p:cNvPr>
          <p:cNvSpPr txBox="1"/>
          <p:nvPr/>
        </p:nvSpPr>
        <p:spPr>
          <a:xfrm>
            <a:off x="7768458" y="560199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E7CDD9-6252-4CC6-906E-538FB40AD050}"/>
              </a:ext>
            </a:extLst>
          </p:cNvPr>
          <p:cNvSpPr/>
          <p:nvPr/>
        </p:nvSpPr>
        <p:spPr>
          <a:xfrm>
            <a:off x="2548127" y="2999501"/>
            <a:ext cx="5053398" cy="131267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0D6CC7-9897-4D42-B5C3-14E60163C9DB}"/>
              </a:ext>
            </a:extLst>
          </p:cNvPr>
          <p:cNvSpPr/>
          <p:nvPr/>
        </p:nvSpPr>
        <p:spPr>
          <a:xfrm>
            <a:off x="2548129" y="1598151"/>
            <a:ext cx="5053398" cy="1229993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3AFCB-CA26-42F1-8BB9-25C66175D6C9}"/>
              </a:ext>
            </a:extLst>
          </p:cNvPr>
          <p:cNvSpPr txBox="1"/>
          <p:nvPr/>
        </p:nvSpPr>
        <p:spPr>
          <a:xfrm>
            <a:off x="7768458" y="206350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4D34E2-90EB-4DA3-9B9B-FD267921DBE2}"/>
              </a:ext>
            </a:extLst>
          </p:cNvPr>
          <p:cNvSpPr txBox="1">
            <a:spLocks/>
          </p:cNvSpPr>
          <p:nvPr/>
        </p:nvSpPr>
        <p:spPr>
          <a:xfrm>
            <a:off x="9085386" y="2659982"/>
            <a:ext cx="2435982" cy="2246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eRD109 Initiatives: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Discrete COTS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Si</a:t>
            </a:r>
            <a:r>
              <a:rPr lang="en-US" sz="1200" dirty="0">
                <a:solidFill>
                  <a:prstClr val="black"/>
                </a:solidFill>
              </a:rPr>
              <a:t>PM, 14-bit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CALO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ROC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SiPM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10-bit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ALCOR</a:t>
            </a:r>
            <a:r>
              <a:rPr lang="en-US" sz="1200" dirty="0">
                <a:solidFill>
                  <a:prstClr val="black"/>
                </a:solidFill>
              </a:rPr>
              <a:t> – </a:t>
            </a:r>
            <a:r>
              <a:rPr lang="en-US" sz="1200" dirty="0" err="1">
                <a:solidFill>
                  <a:prstClr val="black"/>
                </a:solidFill>
              </a:rPr>
              <a:t>SiPM</a:t>
            </a:r>
            <a:r>
              <a:rPr lang="en-US" sz="1200" dirty="0">
                <a:solidFill>
                  <a:prstClr val="black"/>
                </a:solidFill>
              </a:rPr>
              <a:t>, 1 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EICROC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AC-LGAD, pixel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FCFD</a:t>
            </a:r>
            <a:r>
              <a:rPr lang="en-US" sz="1200" dirty="0">
                <a:solidFill>
                  <a:prstClr val="black"/>
                </a:solidFill>
              </a:rPr>
              <a:t> – AC-LGAD, strip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SALSA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- MPGD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02E885-1E9D-4515-970E-2F84F3A69C72}"/>
              </a:ext>
            </a:extLst>
          </p:cNvPr>
          <p:cNvSpPr/>
          <p:nvPr/>
        </p:nvSpPr>
        <p:spPr>
          <a:xfrm>
            <a:off x="7768458" y="5909767"/>
            <a:ext cx="105542" cy="30116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D94CFC-1A93-4315-8FD0-21A61A57DE0A}"/>
              </a:ext>
            </a:extLst>
          </p:cNvPr>
          <p:cNvSpPr txBox="1"/>
          <p:nvPr/>
        </p:nvSpPr>
        <p:spPr>
          <a:xfrm>
            <a:off x="8013455" y="5883335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FCFD/</a:t>
            </a:r>
            <a:r>
              <a:rPr lang="en-US" sz="1400" err="1"/>
              <a:t>EICROCx</a:t>
            </a:r>
            <a:r>
              <a:rPr lang="en-US" sz="1400"/>
              <a:t> variant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165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eRD109 – ASIC &amp; Electronics R&amp;D Initiatives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69D14-C7F9-46E3-AAB5-1046D0C3179F}"/>
              </a:ext>
            </a:extLst>
          </p:cNvPr>
          <p:cNvSpPr txBox="1"/>
          <p:nvPr/>
        </p:nvSpPr>
        <p:spPr>
          <a:xfrm>
            <a:off x="1957587" y="847142"/>
            <a:ext cx="83643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FY23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Proposals submitted in October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Contract awards took longer than expected.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eRD109 DAC Review – August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FY24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Proposals submitted in July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Contract awards took longer than expected.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Continuation of previous work.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eRD109 DAC Review – August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FY25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Proposals submitted in July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Continuation of previous work and final year for eRD109.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ASIC &amp; Electronics: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Discrete COTS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– Calorimeters,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12-14 bit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CALOROC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/H2GCROCv3 – Calorimeters,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10 bit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EICROC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- AC-LGAD, pixel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FCFD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– AC-LGAD, strip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ALCOR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dRICH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SiPM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1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p.e.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SALSA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– MPGD.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61D2AB-D1A4-418B-990B-41FC31B246F0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66611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proposals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3494B0-6008-4144-B7E2-944AC325E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089062"/>
              </p:ext>
            </p:extLst>
          </p:nvPr>
        </p:nvGraphicFramePr>
        <p:xfrm>
          <a:off x="1841367" y="4077478"/>
          <a:ext cx="6576157" cy="1994535"/>
        </p:xfrm>
        <a:graphic>
          <a:graphicData uri="http://schemas.openxmlformats.org/drawingml/2006/table">
            <a:tbl>
              <a:tblPr firstRow="1" firstCol="1" bandRow="1"/>
              <a:tblGrid>
                <a:gridCol w="506308">
                  <a:extLst>
                    <a:ext uri="{9D8B030D-6E8A-4147-A177-3AD203B41FA5}">
                      <a16:colId xmlns:a16="http://schemas.microsoft.com/office/drawing/2014/main" val="1726649444"/>
                    </a:ext>
                  </a:extLst>
                </a:gridCol>
                <a:gridCol w="1635607">
                  <a:extLst>
                    <a:ext uri="{9D8B030D-6E8A-4147-A177-3AD203B41FA5}">
                      <a16:colId xmlns:a16="http://schemas.microsoft.com/office/drawing/2014/main" val="1922446081"/>
                    </a:ext>
                  </a:extLst>
                </a:gridCol>
                <a:gridCol w="1796689">
                  <a:extLst>
                    <a:ext uri="{9D8B030D-6E8A-4147-A177-3AD203B41FA5}">
                      <a16:colId xmlns:a16="http://schemas.microsoft.com/office/drawing/2014/main" val="1983598841"/>
                    </a:ext>
                  </a:extLst>
                </a:gridCol>
                <a:gridCol w="1239096">
                  <a:extLst>
                    <a:ext uri="{9D8B030D-6E8A-4147-A177-3AD203B41FA5}">
                      <a16:colId xmlns:a16="http://schemas.microsoft.com/office/drawing/2014/main" val="4290697052"/>
                    </a:ext>
                  </a:extLst>
                </a:gridCol>
                <a:gridCol w="1398457">
                  <a:extLst>
                    <a:ext uri="{9D8B030D-6E8A-4147-A177-3AD203B41FA5}">
                      <a16:colId xmlns:a16="http://schemas.microsoft.com/office/drawing/2014/main" val="1289788699"/>
                    </a:ext>
                  </a:extLst>
                </a:gridCol>
              </a:tblGrid>
              <a:tr h="33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Detector/Technology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Discrete/ASIC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Group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Awarded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658328"/>
                  </a:ext>
                </a:extLst>
              </a:tr>
              <a:tr h="168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IUCF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269647"/>
                  </a:ext>
                </a:extLst>
              </a:tr>
              <a:tr h="102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CALOROC/H2GCROCv3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Omega/IJCL/ORNL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April/July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07531"/>
                  </a:ext>
                </a:extLst>
              </a:tr>
              <a:tr h="168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dRICH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ALCOR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504777"/>
                  </a:ext>
                </a:extLst>
              </a:tr>
              <a:tr h="21399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AC-LGAD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EICROC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Omega/IN2P3/IJCL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74988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FCFD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FNAL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514029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Barrel L-M Serv. Hybrid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6376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Prec. Clock Dist.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BNL/RICE/LBNL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96262"/>
                  </a:ext>
                </a:extLst>
              </a:tr>
              <a:tr h="1174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MPGD/µRWell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SALSA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787105"/>
                  </a:ext>
                </a:extLst>
              </a:tr>
              <a:tr h="179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USP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698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777289-A9FE-45B1-935D-CEDD36BDC669}"/>
              </a:ext>
            </a:extLst>
          </p:cNvPr>
          <p:cNvSpPr txBox="1"/>
          <p:nvPr/>
        </p:nvSpPr>
        <p:spPr>
          <a:xfrm>
            <a:off x="1736527" y="3720174"/>
            <a:ext cx="7360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Contract Awards – these took longer than expected.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433B0E-B758-401D-A345-4DD4A028A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700693"/>
              </p:ext>
            </p:extLst>
          </p:nvPr>
        </p:nvGraphicFramePr>
        <p:xfrm>
          <a:off x="1841367" y="1004634"/>
          <a:ext cx="8018098" cy="2583386"/>
        </p:xfrm>
        <a:graphic>
          <a:graphicData uri="http://schemas.openxmlformats.org/drawingml/2006/table">
            <a:tbl>
              <a:tblPr firstRow="1" firstCol="1" bandRow="1"/>
              <a:tblGrid>
                <a:gridCol w="294141">
                  <a:extLst>
                    <a:ext uri="{9D8B030D-6E8A-4147-A177-3AD203B41FA5}">
                      <a16:colId xmlns:a16="http://schemas.microsoft.com/office/drawing/2014/main" val="544705993"/>
                    </a:ext>
                  </a:extLst>
                </a:gridCol>
                <a:gridCol w="3376292">
                  <a:extLst>
                    <a:ext uri="{9D8B030D-6E8A-4147-A177-3AD203B41FA5}">
                      <a16:colId xmlns:a16="http://schemas.microsoft.com/office/drawing/2014/main" val="2561192299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409109417"/>
                    </a:ext>
                  </a:extLst>
                </a:gridCol>
                <a:gridCol w="1234217">
                  <a:extLst>
                    <a:ext uri="{9D8B030D-6E8A-4147-A177-3AD203B41FA5}">
                      <a16:colId xmlns:a16="http://schemas.microsoft.com/office/drawing/2014/main" val="3358810245"/>
                    </a:ext>
                  </a:extLst>
                </a:gridCol>
                <a:gridCol w="755502">
                  <a:extLst>
                    <a:ext uri="{9D8B030D-6E8A-4147-A177-3AD203B41FA5}">
                      <a16:colId xmlns:a16="http://schemas.microsoft.com/office/drawing/2014/main" val="912967874"/>
                    </a:ext>
                  </a:extLst>
                </a:gridCol>
                <a:gridCol w="999046">
                  <a:extLst>
                    <a:ext uri="{9D8B030D-6E8A-4147-A177-3AD203B41FA5}">
                      <a16:colId xmlns:a16="http://schemas.microsoft.com/office/drawing/2014/main" val="189023347"/>
                    </a:ext>
                  </a:extLst>
                </a:gridCol>
              </a:tblGrid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Sub-Detector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Type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Readout Solution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254944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eRD109_FY24_waveform_readout_prototype_Gerard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Visser (IU),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Discrete, COTS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728015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eRD109ProposalFY24_Norbert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Novitzky (ORNL), F.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Dulucq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(IN2P3/IJCL),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(H2GCROCv3, CALOROC)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500611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eRD109-application_ALCOR_INFN_TO_BO_Michela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Chiosso (INFN),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(ALCOR)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93467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eRD109-FY24-20230710_Zhenyu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Z. Ye (UIC),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Central, Far-Forward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AC-LGAD,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(EICROC, FCFD, CALOROC)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725736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eRD109_2024_SALSA_proposal_vfinal2_Damien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Neyret (CEA),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Micromegas, GEM, MicroRWell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MPGD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(SALSA)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477727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8BF216-467F-45EF-A11C-08542595FC84}"/>
              </a:ext>
            </a:extLst>
          </p:cNvPr>
          <p:cNvSpPr/>
          <p:nvPr/>
        </p:nvSpPr>
        <p:spPr>
          <a:xfrm>
            <a:off x="10544345" y="63887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1,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7B3B1-1C72-43D3-B21C-D6098A587E95}"/>
              </a:ext>
            </a:extLst>
          </p:cNvPr>
          <p:cNvSpPr txBox="1"/>
          <p:nvPr/>
        </p:nvSpPr>
        <p:spPr>
          <a:xfrm>
            <a:off x="9929684" y="2296327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FY25 OPC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A91AB-E803-4739-B50F-E669AD294ADA}"/>
              </a:ext>
            </a:extLst>
          </p:cNvPr>
          <p:cNvSpPr txBox="1"/>
          <p:nvPr/>
        </p:nvSpPr>
        <p:spPr>
          <a:xfrm>
            <a:off x="9929684" y="3275111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FY25 OPC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2F697-AB60-47EF-9341-FAB06D190055}"/>
              </a:ext>
            </a:extLst>
          </p:cNvPr>
          <p:cNvSpPr txBox="1"/>
          <p:nvPr/>
        </p:nvSpPr>
        <p:spPr>
          <a:xfrm>
            <a:off x="9917117" y="1406127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F6ADE-77C4-406D-90BE-680786D11224}"/>
              </a:ext>
            </a:extLst>
          </p:cNvPr>
          <p:cNvSpPr txBox="1"/>
          <p:nvPr/>
        </p:nvSpPr>
        <p:spPr>
          <a:xfrm>
            <a:off x="9929684" y="1863331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53B5F-5734-438F-8FF3-1D8C4D48C488}"/>
              </a:ext>
            </a:extLst>
          </p:cNvPr>
          <p:cNvSpPr txBox="1"/>
          <p:nvPr/>
        </p:nvSpPr>
        <p:spPr>
          <a:xfrm>
            <a:off x="9929684" y="279604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5F8B9-7B70-4BFA-BD37-382EB74F66CA}"/>
              </a:ext>
            </a:extLst>
          </p:cNvPr>
          <p:cNvSpPr txBox="1"/>
          <p:nvPr/>
        </p:nvSpPr>
        <p:spPr>
          <a:xfrm>
            <a:off x="9524999" y="4100008"/>
            <a:ext cx="220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In consideration of limited OPC funds and aggregation by detector technology application.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F4E99A-51DA-4926-8943-6016F133458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0626787" y="3761454"/>
            <a:ext cx="0" cy="3385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9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88E75-51DE-4451-8A60-95C0C10C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</a:t>
            </a:r>
            <a:br>
              <a:rPr lang="en-US" dirty="0"/>
            </a:br>
            <a:r>
              <a:rPr lang="en-US" sz="2000" b="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Proposal A – Calorimeters, </a:t>
            </a:r>
            <a:r>
              <a:rPr lang="en-US" sz="2000" b="0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SiPMs</a:t>
            </a:r>
            <a:r>
              <a:rPr lang="en-US" sz="2000" b="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– Discrete/COTS/ASIC (IU)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B86252-180C-4051-8203-481B6F386A7F}"/>
              </a:ext>
            </a:extLst>
          </p:cNvPr>
          <p:cNvSpPr txBox="1">
            <a:spLocks/>
          </p:cNvSpPr>
          <p:nvPr/>
        </p:nvSpPr>
        <p:spPr>
          <a:xfrm>
            <a:off x="1214956" y="3558858"/>
            <a:ext cx="5898266" cy="14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Waveform Digitizer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12/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14-bit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 ADC3422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Microsemi MPF100T-FCVG484E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Polarfire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(radiation hard FPGA)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 DC/DC converter bPOL12V/bPOL48V or LTC3601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Cabling (CAT6), Power (DC-DC), Cooling (liquid), Packaging (rack).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975410-CFAE-433D-9E91-32D08C596075}"/>
              </a:ext>
            </a:extLst>
          </p:cNvPr>
          <p:cNvSpPr txBox="1">
            <a:spLocks/>
          </p:cNvSpPr>
          <p:nvPr/>
        </p:nvSpPr>
        <p:spPr>
          <a:xfrm>
            <a:off x="1214956" y="4927750"/>
            <a:ext cx="7304856" cy="14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 selected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COTS DC/DC converters radiation tested in May 2024.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Shaping (80 ns peaking time), 12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PCB design practically complete, Adapter PCB prototype under tests.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18683B-4D76-474A-8566-2EA14F4D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973" y="2151330"/>
            <a:ext cx="4450484" cy="266115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2D889-8718-466A-A997-6E65E016E414}"/>
              </a:ext>
            </a:extLst>
          </p:cNvPr>
          <p:cNvSpPr txBox="1">
            <a:spLocks/>
          </p:cNvSpPr>
          <p:nvPr/>
        </p:nvSpPr>
        <p:spPr>
          <a:xfrm>
            <a:off x="8613394" y="4931574"/>
            <a:ext cx="2753106" cy="1191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Design, Fab: FY23 –FY24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+ Beam: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Article: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Production: FY27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E8C014-FA7B-4787-97C2-5CD6D39E6E35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12A64-7332-4482-AA13-23DB42C1D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36" y="871110"/>
            <a:ext cx="4831035" cy="2755328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8BE77767-4DEC-45FF-8539-7E35727851A7}"/>
              </a:ext>
            </a:extLst>
          </p:cNvPr>
          <p:cNvSpPr txBox="1"/>
          <p:nvPr/>
        </p:nvSpPr>
        <p:spPr>
          <a:xfrm>
            <a:off x="2191239" y="731052"/>
            <a:ext cx="178680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Adapter PCBs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B826CA-F5C7-46BF-91E0-00B2DAABACCC}"/>
              </a:ext>
            </a:extLst>
          </p:cNvPr>
          <p:cNvSpPr/>
          <p:nvPr/>
        </p:nvSpPr>
        <p:spPr>
          <a:xfrm>
            <a:off x="1134336" y="1016569"/>
            <a:ext cx="2843704" cy="883793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010502C-68D5-43F5-AB81-0A3446FBFD20}"/>
              </a:ext>
            </a:extLst>
          </p:cNvPr>
          <p:cNvSpPr txBox="1"/>
          <p:nvPr/>
        </p:nvSpPr>
        <p:spPr>
          <a:xfrm>
            <a:off x="5709950" y="1182373"/>
            <a:ext cx="140327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4E2557-D7B6-4E4C-BA65-0DB9ACEC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973" y="849711"/>
            <a:ext cx="1136206" cy="1067093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05BB97AB-9F6A-48F5-A0AB-9B53CEA8CA1F}"/>
              </a:ext>
            </a:extLst>
          </p:cNvPr>
          <p:cNvSpPr txBox="1"/>
          <p:nvPr/>
        </p:nvSpPr>
        <p:spPr>
          <a:xfrm>
            <a:off x="8452740" y="1151215"/>
            <a:ext cx="178680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Adapter PCB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Fwd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ECAL)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5443AA30-EEB0-4484-93FE-1A1F9343EE24}"/>
              </a:ext>
            </a:extLst>
          </p:cNvPr>
          <p:cNvSpPr txBox="1"/>
          <p:nvPr/>
        </p:nvSpPr>
        <p:spPr>
          <a:xfrm>
            <a:off x="10239541" y="1764449"/>
            <a:ext cx="140327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</p:spTree>
    <p:extLst>
      <p:ext uri="{BB962C8B-B14F-4D97-AF65-F5344CB8AC3E}">
        <p14:creationId xmlns:p14="http://schemas.microsoft.com/office/powerpoint/2010/main" val="261737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5A99B26-87FF-4F35-8FF4-F6E0582E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B – Calorimeters,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H2GCROCv3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(ORNL)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EA9CD-CD5C-433C-8FD2-3862758C0809}"/>
              </a:ext>
            </a:extLst>
          </p:cNvPr>
          <p:cNvSpPr txBox="1"/>
          <p:nvPr/>
        </p:nvSpPr>
        <p:spPr>
          <a:xfrm>
            <a:off x="461963" y="812244"/>
            <a:ext cx="8364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 a readout solution for the calorimeters with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by: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Employing existing H2GCROCv3 ASIC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Developing PCBs for full readout chain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Developing cabling infrastructure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Input to CALOROC design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2DABAF-097D-40A4-9046-48DA24ECEE49}"/>
              </a:ext>
            </a:extLst>
          </p:cNvPr>
          <p:cNvGrpSpPr>
            <a:grpSpLocks noChangeAspect="1"/>
          </p:cNvGrpSpPr>
          <p:nvPr/>
        </p:nvGrpSpPr>
        <p:grpSpPr>
          <a:xfrm>
            <a:off x="6219071" y="1390035"/>
            <a:ext cx="4866068" cy="2953253"/>
            <a:chOff x="309233" y="1589129"/>
            <a:chExt cx="6936447" cy="4274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029F87-7CB4-4438-9F6A-99341C925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233" y="1855657"/>
              <a:ext cx="6936447" cy="400772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7C262F-B5EA-432E-BA37-05F3A0DCEB8E}"/>
                </a:ext>
              </a:extLst>
            </p:cNvPr>
            <p:cNvGrpSpPr/>
            <p:nvPr/>
          </p:nvGrpSpPr>
          <p:grpSpPr>
            <a:xfrm>
              <a:off x="309233" y="1589129"/>
              <a:ext cx="3743863" cy="1584271"/>
              <a:chOff x="309233" y="2029076"/>
              <a:chExt cx="3743863" cy="158427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D4A9CB2-5139-4A61-9C3D-08F80EF1F904}"/>
                  </a:ext>
                </a:extLst>
              </p:cNvPr>
              <p:cNvSpPr/>
              <p:nvPr/>
            </p:nvSpPr>
            <p:spPr>
              <a:xfrm>
                <a:off x="309233" y="2440154"/>
                <a:ext cx="3743863" cy="117319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1A8C74FF-EFDF-48EF-AB70-030DAC084D76}"/>
                  </a:ext>
                </a:extLst>
              </p:cNvPr>
              <p:cNvSpPr txBox="1"/>
              <p:nvPr/>
            </p:nvSpPr>
            <p:spPr>
              <a:xfrm>
                <a:off x="309233" y="2029076"/>
                <a:ext cx="2272723" cy="4288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Adapter PCBs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9F0C03B-336C-4724-9BD0-6660FCE64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163" y="2457970"/>
                <a:ext cx="0" cy="29056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76AAE416-2CD2-4C86-8A2C-A4E174E2124C}"/>
              </a:ext>
            </a:extLst>
          </p:cNvPr>
          <p:cNvSpPr txBox="1"/>
          <p:nvPr/>
        </p:nvSpPr>
        <p:spPr>
          <a:xfrm>
            <a:off x="10968664" y="2285668"/>
            <a:ext cx="94991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03023B9-59DA-4E53-A13C-8C9ABDB1DDA9}"/>
              </a:ext>
            </a:extLst>
          </p:cNvPr>
          <p:cNvSpPr txBox="1"/>
          <p:nvPr/>
        </p:nvSpPr>
        <p:spPr>
          <a:xfrm>
            <a:off x="10968664" y="3807429"/>
            <a:ext cx="122333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RDO PCBs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1ACDC3-E98E-4A09-BCD6-B01F04958603}"/>
              </a:ext>
            </a:extLst>
          </p:cNvPr>
          <p:cNvSpPr txBox="1">
            <a:spLocks/>
          </p:cNvSpPr>
          <p:nvPr/>
        </p:nvSpPr>
        <p:spPr>
          <a:xfrm>
            <a:off x="626808" y="4455096"/>
            <a:ext cx="11000899" cy="176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H2GCROCv3 PCBs (6) from OMEGA with KCU105 FPGA eval kit – Beam tests validating streaming readout operation algorithms.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I2C and DAQ GUI interfaces done.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Cabling studies for interconnects from FEBs to RDOs are progressing (SAMTEC connectors).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production of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SiPM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summing PCBs for full characterization with multiple sensors under way.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6F1BBB-E7E7-422C-B145-BA7DA0CCC817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A73A8-17D7-4C3C-88B0-20289F8C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8" y="2225759"/>
            <a:ext cx="2089910" cy="2122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A9EDD-14EB-47E4-87AE-4758DEE0D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91" y="2225759"/>
            <a:ext cx="3360025" cy="1613537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4E3CCB3-D100-4A2F-BDD0-B1EFD67790E4}"/>
              </a:ext>
            </a:extLst>
          </p:cNvPr>
          <p:cNvSpPr txBox="1"/>
          <p:nvPr/>
        </p:nvSpPr>
        <p:spPr>
          <a:xfrm>
            <a:off x="4122541" y="3850855"/>
            <a:ext cx="223257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Arial"/>
              </a:rPr>
              <a:t>Beam Tests, Waveforms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B20A01F9-6F77-41FC-965F-0A7201325612}"/>
              </a:ext>
            </a:extLst>
          </p:cNvPr>
          <p:cNvSpPr txBox="1"/>
          <p:nvPr/>
        </p:nvSpPr>
        <p:spPr>
          <a:xfrm>
            <a:off x="3043580" y="4104984"/>
            <a:ext cx="223257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Arial"/>
              </a:rPr>
              <a:t>H2GCROCv3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15A5E8-E69C-44EA-8B78-9CF5E14CB6D0}"/>
              </a:ext>
            </a:extLst>
          </p:cNvPr>
          <p:cNvCxnSpPr/>
          <p:nvPr/>
        </p:nvCxnSpPr>
        <p:spPr>
          <a:xfrm flipH="1" flipV="1">
            <a:off x="2323070" y="3747520"/>
            <a:ext cx="1050325" cy="4418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1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28DE6B1-BB85-41F9-9521-FC665115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Calorimeters,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CALOROC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(OMEGA/IN2P3/IJCL)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8EDCAC-F10F-410B-9417-A447B78C890D}"/>
              </a:ext>
            </a:extLst>
          </p:cNvPr>
          <p:cNvGrpSpPr/>
          <p:nvPr/>
        </p:nvGrpSpPr>
        <p:grpSpPr>
          <a:xfrm>
            <a:off x="4009296" y="1028692"/>
            <a:ext cx="3363111" cy="2551403"/>
            <a:chOff x="232332" y="659709"/>
            <a:chExt cx="3363111" cy="25514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33C9D5-E6AC-429E-AD0B-5415F861F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332" y="659709"/>
              <a:ext cx="3363111" cy="2017867"/>
            </a:xfrm>
            <a:prstGeom prst="rect">
              <a:avLst/>
            </a:prstGeom>
          </p:spPr>
        </p:pic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C55F4C11-B805-41ED-A4FB-0C5A2B0A7A8E}"/>
                </a:ext>
              </a:extLst>
            </p:cNvPr>
            <p:cNvSpPr/>
            <p:nvPr/>
          </p:nvSpPr>
          <p:spPr>
            <a:xfrm rot="16200000">
              <a:off x="836631" y="2371104"/>
              <a:ext cx="164970" cy="933248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69ADF3-4B2F-41AA-9971-1E7137CFCB4D}"/>
                </a:ext>
              </a:extLst>
            </p:cNvPr>
            <p:cNvSpPr txBox="1"/>
            <p:nvPr/>
          </p:nvSpPr>
          <p:spPr>
            <a:xfrm>
              <a:off x="521080" y="2920213"/>
              <a:ext cx="864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4407B"/>
                  </a:solidFill>
                  <a:effectLst/>
                  <a:uLnTx/>
                  <a:uFillTx/>
                  <a:latin typeface="Calibri" panose="020F0502020204030204"/>
                </a:rPr>
                <a:t>No Change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7B359D4-F97F-453B-86DF-3BD5E3A7C071}"/>
                </a:ext>
              </a:extLst>
            </p:cNvPr>
            <p:cNvSpPr/>
            <p:nvPr/>
          </p:nvSpPr>
          <p:spPr>
            <a:xfrm rot="16200000">
              <a:off x="2304374" y="1915779"/>
              <a:ext cx="154388" cy="1854480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2DA878-065C-4B38-BE32-4E7F49F721B8}"/>
                </a:ext>
              </a:extLst>
            </p:cNvPr>
            <p:cNvSpPr txBox="1"/>
            <p:nvPr/>
          </p:nvSpPr>
          <p:spPr>
            <a:xfrm>
              <a:off x="1433808" y="2934113"/>
              <a:ext cx="1875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4407B"/>
                  </a:solidFill>
                  <a:effectLst/>
                  <a:uLnTx/>
                  <a:uFillTx/>
                  <a:latin typeface="Calibri" panose="020F0502020204030204"/>
                </a:rPr>
                <a:t>Modify trig, mem, CLK dist.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C38-BBB2-4417-88B1-7CAE8F39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4" y="927883"/>
            <a:ext cx="2553086" cy="219035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3A8055-FACB-4EB3-8D44-B07879AFF5A2}"/>
              </a:ext>
            </a:extLst>
          </p:cNvPr>
          <p:cNvCxnSpPr>
            <a:cxnSpLocks/>
          </p:cNvCxnSpPr>
          <p:nvPr/>
        </p:nvCxnSpPr>
        <p:spPr>
          <a:xfrm>
            <a:off x="3305522" y="2037625"/>
            <a:ext cx="349034" cy="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592CD0-A380-4AB8-A99B-17E99761DB7C}"/>
              </a:ext>
            </a:extLst>
          </p:cNvPr>
          <p:cNvSpPr txBox="1">
            <a:spLocks/>
          </p:cNvSpPr>
          <p:nvPr/>
        </p:nvSpPr>
        <p:spPr>
          <a:xfrm>
            <a:off x="4361935" y="3961515"/>
            <a:ext cx="6796216" cy="1870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CALOROC1A and 1B – different FE (TOT or switched gain), same backend.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 fully characterized (ADC/TOT and TOA).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Backend designed and under simulation: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Streaming Readout logic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Memory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Clock pre-scaling &amp; distribution.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09D62-13BC-468B-8F4D-DB01B626FBDC}"/>
              </a:ext>
            </a:extLst>
          </p:cNvPr>
          <p:cNvSpPr txBox="1"/>
          <p:nvPr/>
        </p:nvSpPr>
        <p:spPr>
          <a:xfrm>
            <a:off x="461962" y="3449322"/>
            <a:ext cx="54308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1D, 64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ch.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130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Charge (ADC+TOT) + Time (TOA)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500 pF-10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nF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Dynamic Range: up to 12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nC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&lt;500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(1 MIP)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ADC: 10b; TOT: 15b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39.4 MHz operation from BX 98.5 MHz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1260.8 Mbps @ 39.4 MHz,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Power: 10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E1E0C4-7C61-43DC-B415-729680C247D4}"/>
              </a:ext>
            </a:extLst>
          </p:cNvPr>
          <p:cNvSpPr txBox="1">
            <a:spLocks/>
          </p:cNvSpPr>
          <p:nvPr/>
        </p:nvSpPr>
        <p:spPr>
          <a:xfrm>
            <a:off x="8842802" y="4860589"/>
            <a:ext cx="2887236" cy="1203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Backend: FY23 -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CALOROC1A/B: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CALOROC2: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CALOROC3: FY27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8B16203-7BD1-47A8-9CD0-7792BB883076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6D557-D2CF-405F-ABF5-26A6579D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222" y="1181490"/>
            <a:ext cx="4284975" cy="2362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F3782E-BA9E-4A9C-95B1-028C89A751B6}"/>
              </a:ext>
            </a:extLst>
          </p:cNvPr>
          <p:cNvSpPr txBox="1"/>
          <p:nvPr/>
        </p:nvSpPr>
        <p:spPr>
          <a:xfrm>
            <a:off x="1279514" y="317850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Calibri" panose="020F0502020204030204"/>
              </a:rPr>
              <a:t>H2GCROCv3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3BDE66-D539-46B9-862E-37FA409BB461}"/>
              </a:ext>
            </a:extLst>
          </p:cNvPr>
          <p:cNvSpPr txBox="1"/>
          <p:nvPr/>
        </p:nvSpPr>
        <p:spPr>
          <a:xfrm>
            <a:off x="3224915" y="2947991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Calibri" panose="020F0502020204030204"/>
              </a:rPr>
              <a:t>CALOROV1A</a:t>
            </a:r>
          </a:p>
        </p:txBody>
      </p:sp>
    </p:spTree>
    <p:extLst>
      <p:ext uri="{BB962C8B-B14F-4D97-AF65-F5344CB8AC3E}">
        <p14:creationId xmlns:p14="http://schemas.microsoft.com/office/powerpoint/2010/main" val="194856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B50BBBD-4619-4CE0-8895-4CD021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FY24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Proposal C –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dRICH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ALCOR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(INFN)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387B5-E17F-40D0-B8E8-DAC192BF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8" y="964536"/>
            <a:ext cx="7701285" cy="27504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201F5D-81C7-4E95-925C-AB60B7B259F8}"/>
              </a:ext>
            </a:extLst>
          </p:cNvPr>
          <p:cNvSpPr txBox="1">
            <a:spLocks/>
          </p:cNvSpPr>
          <p:nvPr/>
        </p:nvSpPr>
        <p:spPr>
          <a:xfrm>
            <a:off x="8389194" y="977568"/>
            <a:ext cx="1449983" cy="975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Originally developed by INFN for DARKSIDE.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D09C28-DB4E-4DA3-BD9F-4A3B61110F20}"/>
              </a:ext>
            </a:extLst>
          </p:cNvPr>
          <p:cNvSpPr txBox="1">
            <a:spLocks/>
          </p:cNvSpPr>
          <p:nvPr/>
        </p:nvSpPr>
        <p:spPr>
          <a:xfrm>
            <a:off x="7640958" y="2416389"/>
            <a:ext cx="4396437" cy="2357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v2: 32-pixel, TDC logic fix, improved gain, internal pulse generator supports both signal polarities, bias improved for reduced noise.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v2.1 delivered in Jan 2024 and currently in beam tests.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32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ALCOR on PCB (FE-DUAL) for PDU tests.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4C30FB-59F4-43D0-B7AD-BD84142BD83C}"/>
              </a:ext>
            </a:extLst>
          </p:cNvPr>
          <p:cNvSpPr txBox="1">
            <a:spLocks/>
          </p:cNvSpPr>
          <p:nvPr/>
        </p:nvSpPr>
        <p:spPr>
          <a:xfrm>
            <a:off x="8135410" y="5212026"/>
            <a:ext cx="3154889" cy="104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v2.1 (32 pixel):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v3: FY24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ALCOR: FY26 – FY27 Production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2A6DF54-2FD9-4355-80C6-358CC99E3A94}"/>
              </a:ext>
            </a:extLst>
          </p:cNvPr>
          <p:cNvSpPr txBox="1">
            <a:spLocks/>
          </p:cNvSpPr>
          <p:nvPr/>
        </p:nvSpPr>
        <p:spPr>
          <a:xfrm>
            <a:off x="461963" y="3456788"/>
            <a:ext cx="6129337" cy="2803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2D 8x8 pixel readout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110 nm CMOS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Dual polarity, RCG Amplification, conditioning, inhibit , digitization.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Modes of operation: single-photon tagging or time and charge.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Triggerless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 and triggered operation; Digital Shutter; Timing: &lt;100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600" kern="100" dirty="0">
              <a:solidFill>
                <a:prstClr val="black"/>
              </a:solidFill>
              <a:latin typeface="Calibri" panose="020F0502020204030204"/>
            </a:endParaRP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25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 TDCs, TOA+TOT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5 MHz input 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4 or 8x 640 Mbps LVDS links.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SPI Configuration.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Power: 12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/Ch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40BC8C-A698-40ED-84C3-26AD11CBFF79}"/>
              </a:ext>
            </a:extLst>
          </p:cNvPr>
          <p:cNvSpPr/>
          <p:nvPr/>
        </p:nvSpPr>
        <p:spPr>
          <a:xfrm>
            <a:off x="10213862" y="633378"/>
            <a:ext cx="1747335" cy="36626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Charge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A29CC-DAF3-4B61-BD6F-86398ED6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78" y="4293004"/>
            <a:ext cx="1588132" cy="1747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80B52-8B9B-4D64-903B-4CE388B5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09" y="4734920"/>
            <a:ext cx="2549771" cy="15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2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2B07A94-C122-AF4A-B776-B6531AAFD1CE}" vid="{8277ED95-9917-D646-A591-4F3A7464B70C}"/>
    </a:ext>
  </a:extLst>
</a:theme>
</file>

<file path=ppt/theme/theme2.xml><?xml version="1.0" encoding="utf-8"?>
<a:theme xmlns:a="http://schemas.openxmlformats.org/drawingml/2006/main" name="1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6b74de-0581-4e94-90c0-1abf6215444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4" ma:contentTypeDescription="Create a new document." ma:contentTypeScope="" ma:versionID="a4c10893be17b8e7357174e5110620fb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107dde507adb31dce467b3d5a5e429ab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E1C32-E9FB-4546-8A97-5A6C142FF51B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cff909e-542d-4672-8557-4ef8d9009dce"/>
    <ds:schemaRef ds:uri="http://www.w3.org/XML/1998/namespace"/>
    <ds:schemaRef ds:uri="http://purl.org/dc/terms/"/>
    <ds:schemaRef ds:uri="http://schemas.openxmlformats.org/package/2006/metadata/core-properties"/>
    <ds:schemaRef ds:uri="426b74de-0581-4e94-90c0-1abf6215444e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ECBF8-5875-4185-A26F-10EE93D15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128953</TotalTime>
  <Words>4035</Words>
  <Application>Microsoft Office PowerPoint</Application>
  <PresentationFormat>Widescreen</PresentationFormat>
  <Paragraphs>1099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Wingdings</vt:lpstr>
      <vt:lpstr>Office Theme</vt:lpstr>
      <vt:lpstr>1_BNL</vt:lpstr>
      <vt:lpstr>eRD109 (ASICs/Electronics) EIC Project R&amp;D – DAC Meeting</vt:lpstr>
      <vt:lpstr>Outline</vt:lpstr>
      <vt:lpstr>Streaming Readout - Channels – Scale &amp; Technology</vt:lpstr>
      <vt:lpstr>eRD109 – ASIC &amp; Electronics R&amp;D Initiatives</vt:lpstr>
      <vt:lpstr>FY24 eRD109 proposals</vt:lpstr>
      <vt:lpstr>FY24 Progress  Proposal A – Calorimeters, SiPMs – Discrete/COTS/ASIC (IU) </vt:lpstr>
      <vt:lpstr>FY24 Progress – cont. Proposal B – Calorimeters, SiPMs – H2GCROCv3 (ORNL)</vt:lpstr>
      <vt:lpstr>FY24 Progress – cont. Calorimeters, SiPMs – CALOROC (OMEGA/IN2P3/IJCL)</vt:lpstr>
      <vt:lpstr>FY24 Progress – cont. Proposal C – dRICH – SiPMs – ALCOR (INFN)</vt:lpstr>
      <vt:lpstr>FY24 Progress – Cont. Proposal D - AC-LGAD pixel – EICROC (OMEGA/IN2P3/IJCLab/CEA-IRFU/AGH)</vt:lpstr>
      <vt:lpstr>FY24 Progress – Cont. Proposal D - AC-LGAD strip – FCFD (FNAL)</vt:lpstr>
      <vt:lpstr>FY24 Progress – Cont. Proposal D - AC-LGAD – Barrel Low-Mass Hybrid (ORNL)</vt:lpstr>
      <vt:lpstr>FY24 Progress – Cont. Proposal D - AC-LGAD – High Precision Clock Distribution (BNL/LBNL/RICE)</vt:lpstr>
      <vt:lpstr>FY24 Progress – Cont. Proposal E - MPGD – SALSA (CEA-Saclay, U. Sao Paulo)</vt:lpstr>
      <vt:lpstr>FY24 eRD109 Milestones</vt:lpstr>
      <vt:lpstr>FY24 eRD109 Milestones – cont.</vt:lpstr>
      <vt:lpstr>FY24 eRD109 Milestones – cont.</vt:lpstr>
      <vt:lpstr>FY24 eRD109 Milestones – cont.</vt:lpstr>
      <vt:lpstr>FY25 eRD109 Proposals &amp; Costs</vt:lpstr>
      <vt:lpstr>Timeline - Project</vt:lpstr>
      <vt:lpstr>Summary</vt:lpstr>
      <vt:lpstr>PowerPoint Presentation</vt:lpstr>
      <vt:lpstr>Streaming Readout Chain – P6 Partitions</vt:lpstr>
      <vt:lpstr>Scope of the Effort - Production</vt:lpstr>
      <vt:lpstr>Timeline cont. - Development</vt:lpstr>
      <vt:lpstr>Timeline cont. - Installation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barbosa@jlab.org</dc:creator>
  <cp:lastModifiedBy>Fernando Barbosa</cp:lastModifiedBy>
  <cp:revision>414</cp:revision>
  <dcterms:created xsi:type="dcterms:W3CDTF">2020-03-06T15:05:08Z</dcterms:created>
  <dcterms:modified xsi:type="dcterms:W3CDTF">2024-08-28T23:08:27Z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