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omments/comment1.xml" ContentType="application/vnd.openxmlformats-officedocument.presentationml.comment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1" r:id="rId1"/>
    <p:sldMasterId id="2147483672" r:id="rId2"/>
  </p:sldMasterIdLst>
  <p:notesMasterIdLst>
    <p:notesMasterId r:id="rId4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in Zhuang"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1E7F958-F98F-4EBB-8F64-293066B5E267}">
  <a:tblStyle styleId="{91E7F958-F98F-4EBB-8F64-293066B5E26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6830BC1-BFD8-410B-8DC5-01230B174FA2}"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0" d="100"/>
          <a:sy n="100" d="100"/>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4-07-11T14:22:12.488" idx="1">
    <p:pos x="196" y="280"/>
    <p:text>Maybe Preet Can take sample 13 to explain all the different coating. I might need to condense all of 13 into one slide.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eb4c7e3658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2eb4c7e365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eb4c7e367f_1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2eb4c7e367f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eb4c7e367f_1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2eb4c7e367f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eb4c7e367f_1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2eb4c7e367f_1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eb4c7e367f_1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2eb4c7e367f_1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2eb4c7e367f_1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2eb4c7e367f_1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2eb4c7e367f_1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2eb4c7e367f_1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2eb4c7e367f_1_1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2eb4c7e367f_1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2eb4c7e367f_1_1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2eb4c7e367f_1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2eb4c7e367f_1_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2eb4c7e367f_1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eb4c7e365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2eb4c7e365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2eb4c7e367f_1_2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2eb4c7e367f_1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2eb4c7e367f_1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2eb4c7e367f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eb8a939b3b_0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2eb8a939b3b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2eb4c7e367f_1_2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2eb4c7e367f_1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eb4c7e3658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2eb4c7e3658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2eb8a939b3b_1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2eb8a939b3b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2eb4c7e367f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2eb4c7e367f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2eb4c7e367f_2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2eb4c7e367f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2eb5781d3cc_1_4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2eb5781d3cc_1_4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2eb5781d3cc_1_4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2eb5781d3cc_1_4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eb4c7e36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2eb4c7e36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eb8a939b3b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2eb8a939b3b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2eb8a939b3b_2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2eb8a939b3b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2eb8a939b3b_2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2eb8a939b3b_2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2eb8a939b3b_2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2eb8a939b3b_2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2eb8a939b3b_2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2eb8a939b3b_2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eb8a939b3b_2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2eb8a939b3b_2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2eb8a939b3b_2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2eb8a939b3b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2eb8a939b3b_2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2eb8a939b3b_2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eb8a939b3b_2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2eb8a939b3b_2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2eb8a939b3b_2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2eb8a939b3b_2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eb4c7e367f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eb4c7e367f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2eb8a939b3b_2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2eb8a939b3b_2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2eb8a939b3b_2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2eb8a939b3b_2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2eb8a939b3b_2_1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2eb8a939b3b_2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eb5781d3cc_1_2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8" name="Google Shape;178;g2eb5781d3cc_1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eb8a939b3b_2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2eb8a939b3b_2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eb8a939b3b_2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2eb8a939b3b_2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eb5781d3cc_1_28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5" name="Google Shape;205;g2eb5781d3cc_1_2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eb4c7e3658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2eb4c7e365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200"/>
              </a:spcBef>
              <a:spcAft>
                <a:spcPts val="0"/>
              </a:spcAft>
              <a:buClr>
                <a:schemeClr val="dk1"/>
              </a:buClr>
              <a:buSzPts val="1400"/>
              <a:buChar char="○"/>
              <a:defRPr/>
            </a:lvl2pPr>
            <a:lvl3pPr marL="1371600" lvl="2" indent="-317500" algn="l" rtl="0">
              <a:lnSpc>
                <a:spcPct val="90000"/>
              </a:lnSpc>
              <a:spcBef>
                <a:spcPts val="1200"/>
              </a:spcBef>
              <a:spcAft>
                <a:spcPts val="0"/>
              </a:spcAft>
              <a:buClr>
                <a:schemeClr val="dk1"/>
              </a:buClr>
              <a:buSzPts val="1400"/>
              <a:buChar char="■"/>
              <a:defRPr/>
            </a:lvl3pPr>
            <a:lvl4pPr marL="1828800" lvl="3" indent="-317500" algn="l" rtl="0">
              <a:lnSpc>
                <a:spcPct val="90000"/>
              </a:lnSpc>
              <a:spcBef>
                <a:spcPts val="1200"/>
              </a:spcBef>
              <a:spcAft>
                <a:spcPts val="0"/>
              </a:spcAft>
              <a:buClr>
                <a:schemeClr val="dk1"/>
              </a:buClr>
              <a:buSzPts val="14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4" name="Google Shape;54;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5" name="Google Shape;55;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2"/>
        <p:cNvGrpSpPr/>
        <p:nvPr/>
      </p:nvGrpSpPr>
      <p:grpSpPr>
        <a:xfrm>
          <a:off x="0" y="0"/>
          <a:ext cx="0" cy="0"/>
          <a:chOff x="0" y="0"/>
          <a:chExt cx="0" cy="0"/>
        </a:xfrm>
      </p:grpSpPr>
      <p:sp>
        <p:nvSpPr>
          <p:cNvPr id="63" name="Google Shape;63;p15"/>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4" name="Google Shape;64;p15"/>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65" name="Google Shape;65;p1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6" name="Google Shape;66;p1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7" name="Google Shape;67;p1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0" name="Google Shape;70;p16"/>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71" name="Google Shape;71;p1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2" name="Google Shape;72;p1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3" name="Google Shape;73;p1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6" name="Google Shape;76;p17"/>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77" name="Google Shape;77;p1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8" name="Google Shape;78;p1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9" name="Google Shape;79;p1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0"/>
        <p:cNvGrpSpPr/>
        <p:nvPr/>
      </p:nvGrpSpPr>
      <p:grpSpPr>
        <a:xfrm>
          <a:off x="0" y="0"/>
          <a:ext cx="0" cy="0"/>
          <a:chOff x="0" y="0"/>
          <a:chExt cx="0" cy="0"/>
        </a:xfrm>
      </p:grpSpPr>
      <p:sp>
        <p:nvSpPr>
          <p:cNvPr id="81" name="Google Shape;81;p1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2" name="Google Shape;82;p18"/>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83" name="Google Shape;83;p18"/>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84" name="Google Shape;84;p1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5" name="Google Shape;85;p1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6" name="Google Shape;86;p1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7"/>
        <p:cNvGrpSpPr/>
        <p:nvPr/>
      </p:nvGrpSpPr>
      <p:grpSpPr>
        <a:xfrm>
          <a:off x="0" y="0"/>
          <a:ext cx="0" cy="0"/>
          <a:chOff x="0" y="0"/>
          <a:chExt cx="0" cy="0"/>
        </a:xfrm>
      </p:grpSpPr>
      <p:sp>
        <p:nvSpPr>
          <p:cNvPr id="88" name="Google Shape;88;p19"/>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9" name="Google Shape;89;p19"/>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90" name="Google Shape;90;p19"/>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91" name="Google Shape;91;p19"/>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92" name="Google Shape;92;p19"/>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93" name="Google Shape;93;p1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4" name="Google Shape;94;p1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5" name="Google Shape;95;p1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6"/>
        <p:cNvGrpSpPr/>
        <p:nvPr/>
      </p:nvGrpSpPr>
      <p:grpSpPr>
        <a:xfrm>
          <a:off x="0" y="0"/>
          <a:ext cx="0" cy="0"/>
          <a:chOff x="0" y="0"/>
          <a:chExt cx="0" cy="0"/>
        </a:xfrm>
      </p:grpSpPr>
      <p:sp>
        <p:nvSpPr>
          <p:cNvPr id="97" name="Google Shape;97;p2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8" name="Google Shape;98;p2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9" name="Google Shape;99;p2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0" name="Google Shape;100;p2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p2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3" name="Google Shape;103;p2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4" name="Google Shape;104;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5"/>
        <p:cNvGrpSpPr/>
        <p:nvPr/>
      </p:nvGrpSpPr>
      <p:grpSpPr>
        <a:xfrm>
          <a:off x="0" y="0"/>
          <a:ext cx="0" cy="0"/>
          <a:chOff x="0" y="0"/>
          <a:chExt cx="0" cy="0"/>
        </a:xfrm>
      </p:grpSpPr>
      <p:sp>
        <p:nvSpPr>
          <p:cNvPr id="106" name="Google Shape;106;p22"/>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7" name="Google Shape;107;p22"/>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108" name="Google Shape;108;p22"/>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09" name="Google Shape;109;p2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0" name="Google Shape;110;p2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1" name="Google Shape;111;p2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2"/>
        <p:cNvGrpSpPr/>
        <p:nvPr/>
      </p:nvGrpSpPr>
      <p:grpSpPr>
        <a:xfrm>
          <a:off x="0" y="0"/>
          <a:ext cx="0" cy="0"/>
          <a:chOff x="0" y="0"/>
          <a:chExt cx="0" cy="0"/>
        </a:xfrm>
      </p:grpSpPr>
      <p:sp>
        <p:nvSpPr>
          <p:cNvPr id="113" name="Google Shape;113;p23"/>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4" name="Google Shape;114;p23"/>
          <p:cNvSpPr>
            <a:spLocks noGrp="1"/>
          </p:cNvSpPr>
          <p:nvPr>
            <p:ph type="pic" idx="2"/>
          </p:nvPr>
        </p:nvSpPr>
        <p:spPr>
          <a:xfrm>
            <a:off x="3887391" y="740569"/>
            <a:ext cx="4629300" cy="3655200"/>
          </a:xfrm>
          <a:prstGeom prst="rect">
            <a:avLst/>
          </a:prstGeom>
          <a:noFill/>
          <a:ln>
            <a:noFill/>
          </a:ln>
        </p:spPr>
      </p:sp>
      <p:sp>
        <p:nvSpPr>
          <p:cNvPr id="115" name="Google Shape;115;p23"/>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16" name="Google Shape;116;p2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7" name="Google Shape;117;p2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8" name="Google Shape;118;p2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1" name="Google Shape;121;p24"/>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22" name="Google Shape;122;p2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3" name="Google Shape;123;p2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4" name="Google Shape;124;p2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5"/>
        <p:cNvGrpSpPr/>
        <p:nvPr/>
      </p:nvGrpSpPr>
      <p:grpSpPr>
        <a:xfrm>
          <a:off x="0" y="0"/>
          <a:ext cx="0" cy="0"/>
          <a:chOff x="0" y="0"/>
          <a:chExt cx="0" cy="0"/>
        </a:xfrm>
      </p:grpSpPr>
      <p:sp>
        <p:nvSpPr>
          <p:cNvPr id="126" name="Google Shape;126;p25"/>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7" name="Google Shape;127;p25"/>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28" name="Google Shape;128;p2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9" name="Google Shape;129;p2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0" name="Google Shape;130;p2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58" name="Google Shape;58;p1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9" name="Google Shape;59;p1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0" name="Google Shape;60;p1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1" name="Google Shape;61;p1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comments" Target="../comments/comment1.xml"/><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hyperlink" Target="https://photos.app.goo.gl/caxFXNiAUbdwS1ZW8" TargetMode="External"/><Relationship Id="rId5" Type="http://schemas.openxmlformats.org/officeDocument/2006/relationships/image" Target="../media/image10.png"/><Relationship Id="rId4" Type="http://schemas.openxmlformats.org/officeDocument/2006/relationships/hyperlink" Target="https://photos.app.goo.gl/MsuQAo8DdUCYwFMX6"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6"/>
          <p:cNvSpPr txBox="1">
            <a:spLocks noGrp="1"/>
          </p:cNvSpPr>
          <p:nvPr>
            <p:ph type="ctrTitle"/>
          </p:nvPr>
        </p:nvSpPr>
        <p:spPr>
          <a:xfrm>
            <a:off x="311700" y="744575"/>
            <a:ext cx="8520600" cy="1827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Mirror coating and testing  midsummer update </a:t>
            </a:r>
            <a:endParaRPr/>
          </a:p>
        </p:txBody>
      </p:sp>
      <p:sp>
        <p:nvSpPr>
          <p:cNvPr id="136" name="Google Shape;136;p26"/>
          <p:cNvSpPr txBox="1">
            <a:spLocks noGrp="1"/>
          </p:cNvSpPr>
          <p:nvPr>
            <p:ph type="subTitle" idx="1"/>
          </p:nvPr>
        </p:nvSpPr>
        <p:spPr>
          <a:xfrm>
            <a:off x="816475" y="3217725"/>
            <a:ext cx="7588800" cy="1126800"/>
          </a:xfrm>
          <a:prstGeom prst="rect">
            <a:avLst/>
          </a:prstGeom>
        </p:spPr>
        <p:txBody>
          <a:bodyPr spcFirstLastPara="1" wrap="square" lIns="91425" tIns="91425" rIns="91425" bIns="91425" anchor="t" anchorCtr="0">
            <a:normAutofit fontScale="85000" lnSpcReduction="20000"/>
          </a:bodyPr>
          <a:lstStyle/>
          <a:p>
            <a:pPr marL="0" lvl="0" indent="0" algn="ctr" rtl="0">
              <a:spcBef>
                <a:spcPts val="0"/>
              </a:spcBef>
              <a:spcAft>
                <a:spcPts val="0"/>
              </a:spcAft>
              <a:buNone/>
            </a:pPr>
            <a:r>
              <a:rPr lang="en"/>
              <a:t>Chandra Chatterjee, Ross Corliss, Bill Li, </a:t>
            </a:r>
            <a:r>
              <a:rPr lang="en" u="sng"/>
              <a:t>Preet Mann</a:t>
            </a:r>
            <a:r>
              <a:rPr lang="en"/>
              <a:t>, Kong Tu, </a:t>
            </a:r>
            <a:r>
              <a:rPr lang="en" u="sng"/>
              <a:t>Jin Feng Zhuang</a:t>
            </a:r>
            <a:endParaRPr u="sng"/>
          </a:p>
          <a:p>
            <a:pPr marL="0" lvl="0" indent="0" algn="ctr" rtl="0">
              <a:spcBef>
                <a:spcPts val="0"/>
              </a:spcBef>
              <a:spcAft>
                <a:spcPts val="0"/>
              </a:spcAft>
              <a:buNone/>
            </a:pPr>
            <a:r>
              <a:rPr lang="en"/>
              <a:t>July 11, 2024</a:t>
            </a:r>
            <a:endParaRPr/>
          </a:p>
        </p:txBody>
      </p:sp>
      <p:sp>
        <p:nvSpPr>
          <p:cNvPr id="137" name="Google Shape;137;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5"/>
          <p:cNvSpPr txBox="1">
            <a:spLocks noGrp="1"/>
          </p:cNvSpPr>
          <p:nvPr>
            <p:ph type="title"/>
          </p:nvPr>
        </p:nvSpPr>
        <p:spPr>
          <a:xfrm>
            <a:off x="311700" y="19990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Reflectivity Measurements</a:t>
            </a:r>
            <a:endParaRPr/>
          </a:p>
        </p:txBody>
      </p:sp>
      <p:sp>
        <p:nvSpPr>
          <p:cNvPr id="227" name="Google Shape;227;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6"/>
          <p:cNvSpPr txBox="1">
            <a:spLocks noGrp="1"/>
          </p:cNvSpPr>
          <p:nvPr>
            <p:ph type="title"/>
          </p:nvPr>
        </p:nvSpPr>
        <p:spPr>
          <a:xfrm>
            <a:off x="311700" y="4233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Method of Calculation</a:t>
            </a:r>
            <a:endParaRPr/>
          </a:p>
        </p:txBody>
      </p:sp>
      <p:sp>
        <p:nvSpPr>
          <p:cNvPr id="233" name="Google Shape;233;p36"/>
          <p:cNvSpPr txBox="1">
            <a:spLocks noGrp="1"/>
          </p:cNvSpPr>
          <p:nvPr>
            <p:ph type="body" idx="1"/>
          </p:nvPr>
        </p:nvSpPr>
        <p:spPr>
          <a:xfrm>
            <a:off x="311700" y="1152475"/>
            <a:ext cx="2010600" cy="3700200"/>
          </a:xfrm>
          <a:prstGeom prst="rect">
            <a:avLst/>
          </a:prstGeom>
        </p:spPr>
        <p:txBody>
          <a:bodyPr spcFirstLastPara="1" wrap="square" lIns="91425" tIns="91425" rIns="91425" bIns="91425" anchor="t" anchorCtr="0">
            <a:normAutofit/>
          </a:bodyPr>
          <a:lstStyle/>
          <a:p>
            <a:pPr marL="50800" lvl="0" indent="0" algn="l" rtl="0">
              <a:lnSpc>
                <a:spcPct val="90000"/>
              </a:lnSpc>
              <a:spcBef>
                <a:spcPts val="1400"/>
              </a:spcBef>
              <a:spcAft>
                <a:spcPts val="0"/>
              </a:spcAft>
              <a:buClr>
                <a:schemeClr val="dk1"/>
              </a:buClr>
              <a:buSzPts val="1100"/>
              <a:buFont typeface="Arial"/>
              <a:buNone/>
            </a:pPr>
            <a:r>
              <a:rPr lang="en" sz="2200">
                <a:solidFill>
                  <a:schemeClr val="dk1"/>
                </a:solidFill>
              </a:rPr>
              <a:t>Comparing Direct and Reflected Measurement</a:t>
            </a:r>
            <a:endParaRPr sz="2200">
              <a:solidFill>
                <a:schemeClr val="dk1"/>
              </a:solidFill>
            </a:endParaRPr>
          </a:p>
          <a:p>
            <a:pPr marL="0" lvl="0" indent="0" algn="l" rtl="0">
              <a:spcBef>
                <a:spcPts val="0"/>
              </a:spcBef>
              <a:spcAft>
                <a:spcPts val="1200"/>
              </a:spcAft>
              <a:buNone/>
            </a:pPr>
            <a:endParaRPr/>
          </a:p>
        </p:txBody>
      </p:sp>
      <p:pic>
        <p:nvPicPr>
          <p:cNvPr id="234" name="Google Shape;234;p36"/>
          <p:cNvPicPr preferRelativeResize="0"/>
          <p:nvPr/>
        </p:nvPicPr>
        <p:blipFill>
          <a:blip r:embed="rId3">
            <a:alphaModFix/>
          </a:blip>
          <a:stretch>
            <a:fillRect/>
          </a:stretch>
        </p:blipFill>
        <p:spPr>
          <a:xfrm>
            <a:off x="2903324" y="1152475"/>
            <a:ext cx="2880825" cy="3906450"/>
          </a:xfrm>
          <a:prstGeom prst="rect">
            <a:avLst/>
          </a:prstGeom>
          <a:noFill/>
          <a:ln>
            <a:noFill/>
          </a:ln>
        </p:spPr>
      </p:pic>
      <p:pic>
        <p:nvPicPr>
          <p:cNvPr id="235" name="Google Shape;235;p36"/>
          <p:cNvPicPr preferRelativeResize="0"/>
          <p:nvPr/>
        </p:nvPicPr>
        <p:blipFill>
          <a:blip r:embed="rId4">
            <a:alphaModFix/>
          </a:blip>
          <a:stretch>
            <a:fillRect/>
          </a:stretch>
        </p:blipFill>
        <p:spPr>
          <a:xfrm>
            <a:off x="5911000" y="1152475"/>
            <a:ext cx="2911672" cy="3906449"/>
          </a:xfrm>
          <a:prstGeom prst="rect">
            <a:avLst/>
          </a:prstGeom>
          <a:noFill/>
          <a:ln>
            <a:noFill/>
          </a:ln>
        </p:spPr>
      </p:pic>
      <p:sp>
        <p:nvSpPr>
          <p:cNvPr id="236" name="Google Shape;236;p36"/>
          <p:cNvSpPr txBox="1"/>
          <p:nvPr/>
        </p:nvSpPr>
        <p:spPr>
          <a:xfrm>
            <a:off x="4058375" y="170500"/>
            <a:ext cx="2333100" cy="68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rPr>
              <a:t>Direct Measure(Sensor 2)</a:t>
            </a:r>
            <a:endParaRPr sz="1800">
              <a:solidFill>
                <a:schemeClr val="dk2"/>
              </a:solidFill>
            </a:endParaRPr>
          </a:p>
        </p:txBody>
      </p:sp>
      <p:cxnSp>
        <p:nvCxnSpPr>
          <p:cNvPr id="237" name="Google Shape;237;p36"/>
          <p:cNvCxnSpPr/>
          <p:nvPr/>
        </p:nvCxnSpPr>
        <p:spPr>
          <a:xfrm>
            <a:off x="7216100" y="596825"/>
            <a:ext cx="879000" cy="2452500"/>
          </a:xfrm>
          <a:prstGeom prst="straightConnector1">
            <a:avLst/>
          </a:prstGeom>
          <a:noFill/>
          <a:ln w="38100" cap="flat" cmpd="sng">
            <a:solidFill>
              <a:srgbClr val="FF0000"/>
            </a:solidFill>
            <a:prstDash val="solid"/>
            <a:round/>
            <a:headEnd type="none" w="med" len="med"/>
            <a:tailEnd type="triangle" w="med" len="med"/>
          </a:ln>
        </p:spPr>
      </p:cxnSp>
      <p:cxnSp>
        <p:nvCxnSpPr>
          <p:cNvPr id="238" name="Google Shape;238;p36"/>
          <p:cNvCxnSpPr>
            <a:stCxn id="236" idx="2"/>
          </p:cNvCxnSpPr>
          <p:nvPr/>
        </p:nvCxnSpPr>
        <p:spPr>
          <a:xfrm flipH="1">
            <a:off x="4525025" y="858700"/>
            <a:ext cx="699900" cy="1246500"/>
          </a:xfrm>
          <a:prstGeom prst="straightConnector1">
            <a:avLst/>
          </a:prstGeom>
          <a:noFill/>
          <a:ln w="38100" cap="flat" cmpd="sng">
            <a:solidFill>
              <a:srgbClr val="FF0000"/>
            </a:solidFill>
            <a:prstDash val="solid"/>
            <a:round/>
            <a:headEnd type="none" w="med" len="med"/>
            <a:tailEnd type="triangle" w="med" len="med"/>
          </a:ln>
        </p:spPr>
      </p:cxnSp>
      <p:sp>
        <p:nvSpPr>
          <p:cNvPr id="239" name="Google Shape;239;p36"/>
          <p:cNvSpPr txBox="1"/>
          <p:nvPr/>
        </p:nvSpPr>
        <p:spPr>
          <a:xfrm>
            <a:off x="7299300" y="116250"/>
            <a:ext cx="1844700" cy="45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rPr>
              <a:t>Reflected Measure (Sensor 2)</a:t>
            </a:r>
            <a:endParaRPr sz="1800">
              <a:solidFill>
                <a:schemeClr val="dk2"/>
              </a:solidFill>
            </a:endParaRPr>
          </a:p>
        </p:txBody>
      </p:sp>
      <p:pic>
        <p:nvPicPr>
          <p:cNvPr id="240" name="Google Shape;240;p36"/>
          <p:cNvPicPr preferRelativeResize="0"/>
          <p:nvPr/>
        </p:nvPicPr>
        <p:blipFill>
          <a:blip r:embed="rId5">
            <a:alphaModFix/>
          </a:blip>
          <a:stretch>
            <a:fillRect/>
          </a:stretch>
        </p:blipFill>
        <p:spPr>
          <a:xfrm>
            <a:off x="0" y="2686675"/>
            <a:ext cx="2880825" cy="838058"/>
          </a:xfrm>
          <a:prstGeom prst="rect">
            <a:avLst/>
          </a:prstGeom>
          <a:noFill/>
          <a:ln>
            <a:noFill/>
          </a:ln>
        </p:spPr>
      </p:pic>
      <p:pic>
        <p:nvPicPr>
          <p:cNvPr id="241" name="Google Shape;241;p36"/>
          <p:cNvPicPr preferRelativeResize="0"/>
          <p:nvPr/>
        </p:nvPicPr>
        <p:blipFill>
          <a:blip r:embed="rId6">
            <a:alphaModFix/>
          </a:blip>
          <a:stretch>
            <a:fillRect/>
          </a:stretch>
        </p:blipFill>
        <p:spPr>
          <a:xfrm>
            <a:off x="0" y="3939375"/>
            <a:ext cx="2880825" cy="754869"/>
          </a:xfrm>
          <a:prstGeom prst="rect">
            <a:avLst/>
          </a:prstGeom>
          <a:noFill/>
          <a:ln>
            <a:noFill/>
          </a:ln>
        </p:spPr>
      </p:pic>
      <p:cxnSp>
        <p:nvCxnSpPr>
          <p:cNvPr id="242" name="Google Shape;242;p36"/>
          <p:cNvCxnSpPr>
            <a:stCxn id="243" idx="0"/>
          </p:cNvCxnSpPr>
          <p:nvPr/>
        </p:nvCxnSpPr>
        <p:spPr>
          <a:xfrm rot="10800000" flipH="1">
            <a:off x="6499925" y="3233800"/>
            <a:ext cx="640200" cy="976500"/>
          </a:xfrm>
          <a:prstGeom prst="straightConnector1">
            <a:avLst/>
          </a:prstGeom>
          <a:noFill/>
          <a:ln w="28575" cap="flat" cmpd="sng">
            <a:solidFill>
              <a:srgbClr val="FF0000"/>
            </a:solidFill>
            <a:prstDash val="solid"/>
            <a:round/>
            <a:headEnd type="none" w="med" len="med"/>
            <a:tailEnd type="triangle" w="med" len="med"/>
          </a:ln>
        </p:spPr>
      </p:cxnSp>
      <p:sp>
        <p:nvSpPr>
          <p:cNvPr id="243" name="Google Shape;243;p36"/>
          <p:cNvSpPr txBox="1"/>
          <p:nvPr/>
        </p:nvSpPr>
        <p:spPr>
          <a:xfrm>
            <a:off x="5989775" y="4210300"/>
            <a:ext cx="10203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F0000"/>
                </a:solidFill>
              </a:rPr>
              <a:t>Holder</a:t>
            </a:r>
            <a:endParaRPr sz="1800">
              <a:solidFill>
                <a:srgbClr val="FF0000"/>
              </a:solidFill>
            </a:endParaRPr>
          </a:p>
        </p:txBody>
      </p:sp>
      <p:sp>
        <p:nvSpPr>
          <p:cNvPr id="244" name="Google Shape;244;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7"/>
          <p:cNvSpPr txBox="1">
            <a:spLocks noGrp="1"/>
          </p:cNvSpPr>
          <p:nvPr>
            <p:ph type="title"/>
          </p:nvPr>
        </p:nvSpPr>
        <p:spPr>
          <a:xfrm>
            <a:off x="311700" y="26055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t>Normalization</a:t>
            </a:r>
            <a:endParaRPr sz="2500"/>
          </a:p>
        </p:txBody>
      </p:sp>
      <p:pic>
        <p:nvPicPr>
          <p:cNvPr id="250" name="Google Shape;250;p37"/>
          <p:cNvPicPr preferRelativeResize="0"/>
          <p:nvPr/>
        </p:nvPicPr>
        <p:blipFill>
          <a:blip r:embed="rId3">
            <a:alphaModFix/>
          </a:blip>
          <a:stretch>
            <a:fillRect/>
          </a:stretch>
        </p:blipFill>
        <p:spPr>
          <a:xfrm>
            <a:off x="1546325" y="911500"/>
            <a:ext cx="3050636" cy="4125775"/>
          </a:xfrm>
          <a:prstGeom prst="rect">
            <a:avLst/>
          </a:prstGeom>
          <a:noFill/>
          <a:ln>
            <a:noFill/>
          </a:ln>
        </p:spPr>
      </p:pic>
      <p:cxnSp>
        <p:nvCxnSpPr>
          <p:cNvPr id="251" name="Google Shape;251;p37"/>
          <p:cNvCxnSpPr/>
          <p:nvPr/>
        </p:nvCxnSpPr>
        <p:spPr>
          <a:xfrm rot="10800000" flipH="1">
            <a:off x="510000" y="3483250"/>
            <a:ext cx="1953300" cy="759600"/>
          </a:xfrm>
          <a:prstGeom prst="straightConnector1">
            <a:avLst/>
          </a:prstGeom>
          <a:noFill/>
          <a:ln w="38100" cap="flat" cmpd="sng">
            <a:solidFill>
              <a:srgbClr val="FF0000"/>
            </a:solidFill>
            <a:prstDash val="solid"/>
            <a:round/>
            <a:headEnd type="none" w="med" len="med"/>
            <a:tailEnd type="triangle" w="med" len="med"/>
          </a:ln>
        </p:spPr>
      </p:cxnSp>
      <p:sp>
        <p:nvSpPr>
          <p:cNvPr id="252" name="Google Shape;252;p37"/>
          <p:cNvSpPr txBox="1"/>
          <p:nvPr/>
        </p:nvSpPr>
        <p:spPr>
          <a:xfrm>
            <a:off x="-37975" y="4242850"/>
            <a:ext cx="1584300" cy="780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a:solidFill>
                  <a:schemeClr val="dk1"/>
                </a:solidFill>
              </a:rPr>
              <a:t>Normalization (Sensor 1)</a:t>
            </a:r>
            <a:endParaRPr sz="1800">
              <a:solidFill>
                <a:schemeClr val="dk1"/>
              </a:solidFill>
            </a:endParaRPr>
          </a:p>
        </p:txBody>
      </p:sp>
      <p:cxnSp>
        <p:nvCxnSpPr>
          <p:cNvPr id="253" name="Google Shape;253;p37"/>
          <p:cNvCxnSpPr/>
          <p:nvPr/>
        </p:nvCxnSpPr>
        <p:spPr>
          <a:xfrm flipH="1">
            <a:off x="3244475" y="1074275"/>
            <a:ext cx="1638600" cy="2311200"/>
          </a:xfrm>
          <a:prstGeom prst="straightConnector1">
            <a:avLst/>
          </a:prstGeom>
          <a:noFill/>
          <a:ln w="38100" cap="flat" cmpd="sng">
            <a:solidFill>
              <a:srgbClr val="FF0000"/>
            </a:solidFill>
            <a:prstDash val="solid"/>
            <a:round/>
            <a:headEnd type="none" w="med" len="med"/>
            <a:tailEnd type="triangle" w="med" len="med"/>
          </a:ln>
        </p:spPr>
      </p:cxnSp>
      <p:sp>
        <p:nvSpPr>
          <p:cNvPr id="254" name="Google Shape;254;p37"/>
          <p:cNvSpPr txBox="1"/>
          <p:nvPr/>
        </p:nvSpPr>
        <p:spPr>
          <a:xfrm>
            <a:off x="4933350" y="564275"/>
            <a:ext cx="1953300" cy="51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rPr>
              <a:t>Beam splitter</a:t>
            </a:r>
            <a:endParaRPr sz="1800">
              <a:solidFill>
                <a:schemeClr val="dk2"/>
              </a:solidFill>
            </a:endParaRPr>
          </a:p>
        </p:txBody>
      </p:sp>
      <p:sp>
        <p:nvSpPr>
          <p:cNvPr id="255" name="Google Shape;255;p37"/>
          <p:cNvSpPr txBox="1"/>
          <p:nvPr/>
        </p:nvSpPr>
        <p:spPr>
          <a:xfrm>
            <a:off x="5403925" y="1714500"/>
            <a:ext cx="3189600" cy="289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endParaRPr sz="1800">
              <a:solidFill>
                <a:schemeClr val="dk2"/>
              </a:solidFill>
            </a:endParaRPr>
          </a:p>
        </p:txBody>
      </p:sp>
      <p:cxnSp>
        <p:nvCxnSpPr>
          <p:cNvPr id="256" name="Google Shape;256;p37"/>
          <p:cNvCxnSpPr/>
          <p:nvPr/>
        </p:nvCxnSpPr>
        <p:spPr>
          <a:xfrm>
            <a:off x="813850" y="1627700"/>
            <a:ext cx="2278800" cy="477600"/>
          </a:xfrm>
          <a:prstGeom prst="straightConnector1">
            <a:avLst/>
          </a:prstGeom>
          <a:noFill/>
          <a:ln w="28575" cap="flat" cmpd="sng">
            <a:solidFill>
              <a:srgbClr val="FF0000"/>
            </a:solidFill>
            <a:prstDash val="solid"/>
            <a:round/>
            <a:headEnd type="none" w="med" len="med"/>
            <a:tailEnd type="triangle" w="med" len="med"/>
          </a:ln>
        </p:spPr>
      </p:cxnSp>
      <p:sp>
        <p:nvSpPr>
          <p:cNvPr id="257" name="Google Shape;257;p37"/>
          <p:cNvSpPr txBox="1"/>
          <p:nvPr/>
        </p:nvSpPr>
        <p:spPr>
          <a:xfrm>
            <a:off x="119375" y="1041725"/>
            <a:ext cx="1269600" cy="40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rPr>
              <a:t>Sensor (2)</a:t>
            </a:r>
            <a:endParaRPr sz="1800">
              <a:solidFill>
                <a:schemeClr val="dk2"/>
              </a:solidFill>
            </a:endParaRPr>
          </a:p>
        </p:txBody>
      </p:sp>
      <p:pic>
        <p:nvPicPr>
          <p:cNvPr id="258" name="Google Shape;258;p37"/>
          <p:cNvPicPr preferRelativeResize="0"/>
          <p:nvPr/>
        </p:nvPicPr>
        <p:blipFill>
          <a:blip r:embed="rId4">
            <a:alphaModFix/>
          </a:blip>
          <a:stretch>
            <a:fillRect/>
          </a:stretch>
        </p:blipFill>
        <p:spPr>
          <a:xfrm>
            <a:off x="4933350" y="2028200"/>
            <a:ext cx="4000500" cy="609600"/>
          </a:xfrm>
          <a:prstGeom prst="rect">
            <a:avLst/>
          </a:prstGeom>
          <a:noFill/>
          <a:ln>
            <a:noFill/>
          </a:ln>
        </p:spPr>
      </p:pic>
      <p:pic>
        <p:nvPicPr>
          <p:cNvPr id="259" name="Google Shape;259;p37"/>
          <p:cNvPicPr preferRelativeResize="0"/>
          <p:nvPr/>
        </p:nvPicPr>
        <p:blipFill>
          <a:blip r:embed="rId5">
            <a:alphaModFix/>
          </a:blip>
          <a:stretch>
            <a:fillRect/>
          </a:stretch>
        </p:blipFill>
        <p:spPr>
          <a:xfrm>
            <a:off x="4998475" y="2891025"/>
            <a:ext cx="4062000" cy="691100"/>
          </a:xfrm>
          <a:prstGeom prst="rect">
            <a:avLst/>
          </a:prstGeom>
          <a:noFill/>
          <a:ln>
            <a:noFill/>
          </a:ln>
        </p:spPr>
      </p:pic>
      <p:cxnSp>
        <p:nvCxnSpPr>
          <p:cNvPr id="260" name="Google Shape;260;p37"/>
          <p:cNvCxnSpPr/>
          <p:nvPr/>
        </p:nvCxnSpPr>
        <p:spPr>
          <a:xfrm flipH="1">
            <a:off x="7368050" y="1388950"/>
            <a:ext cx="260400" cy="716100"/>
          </a:xfrm>
          <a:prstGeom prst="straightConnector1">
            <a:avLst/>
          </a:prstGeom>
          <a:noFill/>
          <a:ln w="28575" cap="flat" cmpd="sng">
            <a:solidFill>
              <a:srgbClr val="FF0000"/>
            </a:solidFill>
            <a:prstDash val="solid"/>
            <a:round/>
            <a:headEnd type="none" w="med" len="med"/>
            <a:tailEnd type="triangle" w="med" len="med"/>
          </a:ln>
        </p:spPr>
      </p:cxnSp>
      <p:sp>
        <p:nvSpPr>
          <p:cNvPr id="261" name="Google Shape;261;p37"/>
          <p:cNvSpPr txBox="1"/>
          <p:nvPr/>
        </p:nvSpPr>
        <p:spPr>
          <a:xfrm>
            <a:off x="7747800" y="1117675"/>
            <a:ext cx="1186200" cy="32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rPr>
              <a:t>Remain constant</a:t>
            </a:r>
            <a:endParaRPr sz="1800">
              <a:solidFill>
                <a:schemeClr val="dk2"/>
              </a:solidFill>
            </a:endParaRPr>
          </a:p>
        </p:txBody>
      </p:sp>
      <p:sp>
        <p:nvSpPr>
          <p:cNvPr id="262" name="Google Shape;262;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Reference result</a:t>
            </a:r>
            <a:endParaRPr/>
          </a:p>
        </p:txBody>
      </p:sp>
      <p:sp>
        <p:nvSpPr>
          <p:cNvPr id="268" name="Google Shape;268;p38"/>
          <p:cNvSpPr txBox="1">
            <a:spLocks noGrp="1"/>
          </p:cNvSpPr>
          <p:nvPr>
            <p:ph type="body" idx="1"/>
          </p:nvPr>
        </p:nvSpPr>
        <p:spPr>
          <a:xfrm>
            <a:off x="138050" y="1212175"/>
            <a:ext cx="3225900" cy="3578700"/>
          </a:xfrm>
          <a:prstGeom prst="rect">
            <a:avLst/>
          </a:prstGeom>
        </p:spPr>
        <p:txBody>
          <a:bodyPr spcFirstLastPara="1" wrap="square" lIns="91425" tIns="91425" rIns="91425" bIns="91425" anchor="t" anchorCtr="0">
            <a:normAutofit fontScale="70000" lnSpcReduction="20000"/>
          </a:bodyPr>
          <a:lstStyle/>
          <a:p>
            <a:pPr marL="0" lvl="0" indent="0" algn="l" rtl="0">
              <a:spcBef>
                <a:spcPts val="1200"/>
              </a:spcBef>
              <a:spcAft>
                <a:spcPts val="0"/>
              </a:spcAft>
              <a:buClr>
                <a:schemeClr val="dk1"/>
              </a:buClr>
              <a:buSzPct val="61111"/>
              <a:buFont typeface="Arial"/>
              <a:buNone/>
            </a:pPr>
            <a:r>
              <a:rPr lang="en">
                <a:solidFill>
                  <a:schemeClr val="dk1"/>
                </a:solidFill>
              </a:rPr>
              <a:t>Testing the validity of our setup involves comparing the reference mirror and data provided by ThorLabs against our own measurements at BNL. </a:t>
            </a:r>
            <a:endParaRPr>
              <a:solidFill>
                <a:schemeClr val="dk1"/>
              </a:solidFill>
            </a:endParaRPr>
          </a:p>
          <a:p>
            <a:pPr marL="0" lvl="0" indent="0" algn="l" rtl="0">
              <a:spcBef>
                <a:spcPts val="1200"/>
              </a:spcBef>
              <a:spcAft>
                <a:spcPts val="0"/>
              </a:spcAft>
              <a:buClr>
                <a:schemeClr val="dk1"/>
              </a:buClr>
              <a:buSzPct val="61111"/>
              <a:buFont typeface="Arial"/>
              <a:buNone/>
            </a:pPr>
            <a:r>
              <a:rPr lang="en">
                <a:solidFill>
                  <a:schemeClr val="dk1"/>
                </a:solidFill>
              </a:rPr>
              <a:t>Our peaks appear to have shifted slightly to the right, with uncertainties emerging after 450 nm and around 200 nm. </a:t>
            </a:r>
            <a:endParaRPr>
              <a:solidFill>
                <a:schemeClr val="dk1"/>
              </a:solidFill>
            </a:endParaRPr>
          </a:p>
          <a:p>
            <a:pPr marL="0" lvl="0" indent="0" algn="l" rtl="0">
              <a:spcBef>
                <a:spcPts val="1200"/>
              </a:spcBef>
              <a:spcAft>
                <a:spcPts val="0"/>
              </a:spcAft>
              <a:buClr>
                <a:schemeClr val="dk1"/>
              </a:buClr>
              <a:buSzPct val="61111"/>
              <a:buFont typeface="Arial"/>
              <a:buNone/>
            </a:pPr>
            <a:r>
              <a:rPr lang="en">
                <a:solidFill>
                  <a:schemeClr val="dk1"/>
                </a:solidFill>
              </a:rPr>
              <a:t>To ensure our setup remains consistent, we take reference measurements between each test. While these measurements might not precisely reflect the actual reflectivity of the mirror, they ensure consistency across samples.</a:t>
            </a:r>
            <a:endParaRPr>
              <a:solidFill>
                <a:schemeClr val="dk1"/>
              </a:solidFill>
            </a:endParaRPr>
          </a:p>
          <a:p>
            <a:pPr marL="0" lvl="0" indent="0" algn="l" rtl="0">
              <a:lnSpc>
                <a:spcPct val="90000"/>
              </a:lnSpc>
              <a:spcBef>
                <a:spcPts val="1400"/>
              </a:spcBef>
              <a:spcAft>
                <a:spcPts val="0"/>
              </a:spcAft>
              <a:buClr>
                <a:schemeClr val="dk1"/>
              </a:buClr>
              <a:buSzPct val="61111"/>
              <a:buFont typeface="Arial"/>
              <a:buNone/>
            </a:pPr>
            <a:endParaRPr>
              <a:solidFill>
                <a:schemeClr val="dk1"/>
              </a:solidFill>
            </a:endParaRPr>
          </a:p>
          <a:p>
            <a:pPr marL="0" lvl="0" indent="0" algn="l" rtl="0">
              <a:spcBef>
                <a:spcPts val="0"/>
              </a:spcBef>
              <a:spcAft>
                <a:spcPts val="1200"/>
              </a:spcAft>
              <a:buNone/>
            </a:pPr>
            <a:endParaRPr/>
          </a:p>
        </p:txBody>
      </p:sp>
      <p:pic>
        <p:nvPicPr>
          <p:cNvPr id="269" name="Google Shape;269;p38"/>
          <p:cNvPicPr preferRelativeResize="0"/>
          <p:nvPr/>
        </p:nvPicPr>
        <p:blipFill>
          <a:blip r:embed="rId3">
            <a:alphaModFix/>
          </a:blip>
          <a:stretch>
            <a:fillRect/>
          </a:stretch>
        </p:blipFill>
        <p:spPr>
          <a:xfrm>
            <a:off x="3363950" y="743100"/>
            <a:ext cx="5475251" cy="3657297"/>
          </a:xfrm>
          <a:prstGeom prst="rect">
            <a:avLst/>
          </a:prstGeom>
          <a:noFill/>
          <a:ln>
            <a:noFill/>
          </a:ln>
        </p:spPr>
      </p:pic>
      <p:sp>
        <p:nvSpPr>
          <p:cNvPr id="270" name="Google Shape;270;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Previous Results</a:t>
            </a:r>
            <a:endParaRPr/>
          </a:p>
        </p:txBody>
      </p:sp>
      <p:sp>
        <p:nvSpPr>
          <p:cNvPr id="276" name="Google Shape;276;p39"/>
          <p:cNvSpPr txBox="1">
            <a:spLocks noGrp="1"/>
          </p:cNvSpPr>
          <p:nvPr>
            <p:ph type="body" idx="1"/>
          </p:nvPr>
        </p:nvSpPr>
        <p:spPr>
          <a:xfrm>
            <a:off x="4912625" y="2910050"/>
            <a:ext cx="3866100" cy="2203800"/>
          </a:xfrm>
          <a:prstGeom prst="rect">
            <a:avLst/>
          </a:prstGeom>
        </p:spPr>
        <p:txBody>
          <a:bodyPr spcFirstLastPara="1" wrap="square" lIns="91425" tIns="91425" rIns="91425" bIns="91425" anchor="t" anchorCtr="0">
            <a:normAutofit fontScale="77500" lnSpcReduction="20000"/>
          </a:bodyPr>
          <a:lstStyle/>
          <a:p>
            <a:pPr marL="0" lvl="0" indent="0" algn="l" rtl="0">
              <a:spcBef>
                <a:spcPts val="1200"/>
              </a:spcBef>
              <a:spcAft>
                <a:spcPts val="0"/>
              </a:spcAft>
              <a:buNone/>
            </a:pPr>
            <a:r>
              <a:rPr lang="en"/>
              <a:t>Previous test results show a wide range in the difference between the best and worst samples,</a:t>
            </a:r>
            <a:r>
              <a:rPr lang="en" b="1"/>
              <a:t> with a 4% variation within the sample set. </a:t>
            </a:r>
            <a:endParaRPr b="1"/>
          </a:p>
          <a:p>
            <a:pPr marL="0" lvl="0" indent="0" algn="l" rtl="0">
              <a:spcBef>
                <a:spcPts val="1200"/>
              </a:spcBef>
              <a:spcAft>
                <a:spcPts val="0"/>
              </a:spcAft>
              <a:buClr>
                <a:schemeClr val="dk1"/>
              </a:buClr>
              <a:buSzPct val="61111"/>
              <a:buFont typeface="Arial"/>
              <a:buNone/>
            </a:pPr>
            <a:r>
              <a:rPr lang="en"/>
              <a:t>We are also investigating whether the placement of the mirrors in the coating chamber affects their reflectivity.</a:t>
            </a:r>
            <a:endParaRPr/>
          </a:p>
          <a:p>
            <a:pPr marL="0" lvl="0" indent="0" algn="l" rtl="0">
              <a:spcBef>
                <a:spcPts val="1200"/>
              </a:spcBef>
              <a:spcAft>
                <a:spcPts val="1200"/>
              </a:spcAft>
              <a:buNone/>
            </a:pPr>
            <a:endParaRPr/>
          </a:p>
        </p:txBody>
      </p:sp>
      <p:pic>
        <p:nvPicPr>
          <p:cNvPr id="277" name="Google Shape;277;p39"/>
          <p:cNvPicPr preferRelativeResize="0"/>
          <p:nvPr/>
        </p:nvPicPr>
        <p:blipFill>
          <a:blip r:embed="rId3">
            <a:alphaModFix/>
          </a:blip>
          <a:stretch>
            <a:fillRect/>
          </a:stretch>
        </p:blipFill>
        <p:spPr>
          <a:xfrm>
            <a:off x="4760725" y="0"/>
            <a:ext cx="4383275" cy="2860549"/>
          </a:xfrm>
          <a:prstGeom prst="rect">
            <a:avLst/>
          </a:prstGeom>
          <a:noFill/>
          <a:ln>
            <a:noFill/>
          </a:ln>
        </p:spPr>
      </p:pic>
      <p:pic>
        <p:nvPicPr>
          <p:cNvPr id="278" name="Google Shape;278;p39"/>
          <p:cNvPicPr preferRelativeResize="0"/>
          <p:nvPr/>
        </p:nvPicPr>
        <p:blipFill>
          <a:blip r:embed="rId4">
            <a:alphaModFix/>
          </a:blip>
          <a:stretch>
            <a:fillRect/>
          </a:stretch>
        </p:blipFill>
        <p:spPr>
          <a:xfrm>
            <a:off x="0" y="1897894"/>
            <a:ext cx="4912626" cy="3216005"/>
          </a:xfrm>
          <a:prstGeom prst="rect">
            <a:avLst/>
          </a:prstGeom>
          <a:noFill/>
          <a:ln>
            <a:noFill/>
          </a:ln>
        </p:spPr>
      </p:pic>
      <p:sp>
        <p:nvSpPr>
          <p:cNvPr id="279" name="Google Shape;279;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Calibration redone.</a:t>
            </a:r>
            <a:endParaRPr/>
          </a:p>
        </p:txBody>
      </p:sp>
      <p:sp>
        <p:nvSpPr>
          <p:cNvPr id="285" name="Google Shape;285;p40"/>
          <p:cNvSpPr txBox="1">
            <a:spLocks noGrp="1"/>
          </p:cNvSpPr>
          <p:nvPr>
            <p:ph type="body" idx="1"/>
          </p:nvPr>
        </p:nvSpPr>
        <p:spPr>
          <a:xfrm>
            <a:off x="129200" y="1217550"/>
            <a:ext cx="3159300" cy="1093800"/>
          </a:xfrm>
          <a:prstGeom prst="rect">
            <a:avLst/>
          </a:prstGeom>
        </p:spPr>
        <p:txBody>
          <a:bodyPr spcFirstLastPara="1" wrap="square" lIns="91425" tIns="91425" rIns="91425" bIns="91425" anchor="t" anchorCtr="0">
            <a:normAutofit fontScale="55000"/>
          </a:bodyPr>
          <a:lstStyle/>
          <a:p>
            <a:pPr marL="0" lvl="0" indent="0" algn="l" rtl="0">
              <a:lnSpc>
                <a:spcPct val="90000"/>
              </a:lnSpc>
              <a:spcBef>
                <a:spcPts val="1400"/>
              </a:spcBef>
              <a:spcAft>
                <a:spcPts val="0"/>
              </a:spcAft>
              <a:buClr>
                <a:schemeClr val="dk1"/>
              </a:buClr>
              <a:buSzPct val="43137"/>
              <a:buFont typeface="Arial"/>
              <a:buNone/>
            </a:pPr>
            <a:r>
              <a:rPr lang="en" sz="2550">
                <a:solidFill>
                  <a:schemeClr val="dk1"/>
                </a:solidFill>
              </a:rPr>
              <a:t>Cross-reference the camera to ensure the beam spot is consistently positioned in the same place.</a:t>
            </a:r>
            <a:endParaRPr sz="2550">
              <a:solidFill>
                <a:schemeClr val="dk1"/>
              </a:solidFill>
            </a:endParaRPr>
          </a:p>
          <a:p>
            <a:pPr marL="0" lvl="0" indent="0" algn="l" rtl="0">
              <a:spcBef>
                <a:spcPts val="0"/>
              </a:spcBef>
              <a:spcAft>
                <a:spcPts val="1200"/>
              </a:spcAft>
              <a:buNone/>
            </a:pPr>
            <a:endParaRPr/>
          </a:p>
        </p:txBody>
      </p:sp>
      <p:pic>
        <p:nvPicPr>
          <p:cNvPr id="286" name="Google Shape;286;p40"/>
          <p:cNvPicPr preferRelativeResize="0"/>
          <p:nvPr/>
        </p:nvPicPr>
        <p:blipFill>
          <a:blip r:embed="rId3">
            <a:alphaModFix/>
          </a:blip>
          <a:stretch>
            <a:fillRect/>
          </a:stretch>
        </p:blipFill>
        <p:spPr>
          <a:xfrm>
            <a:off x="3354200" y="732198"/>
            <a:ext cx="5724274" cy="4318225"/>
          </a:xfrm>
          <a:prstGeom prst="rect">
            <a:avLst/>
          </a:prstGeom>
          <a:noFill/>
          <a:ln>
            <a:noFill/>
          </a:ln>
        </p:spPr>
      </p:pic>
      <p:pic>
        <p:nvPicPr>
          <p:cNvPr id="287" name="Google Shape;287;p40"/>
          <p:cNvPicPr preferRelativeResize="0"/>
          <p:nvPr/>
        </p:nvPicPr>
        <p:blipFill>
          <a:blip r:embed="rId4">
            <a:alphaModFix/>
          </a:blip>
          <a:stretch>
            <a:fillRect/>
          </a:stretch>
        </p:blipFill>
        <p:spPr>
          <a:xfrm>
            <a:off x="129200" y="2381025"/>
            <a:ext cx="2976876" cy="2669399"/>
          </a:xfrm>
          <a:prstGeom prst="rect">
            <a:avLst/>
          </a:prstGeom>
          <a:noFill/>
          <a:ln>
            <a:noFill/>
          </a:ln>
        </p:spPr>
      </p:pic>
      <p:cxnSp>
        <p:nvCxnSpPr>
          <p:cNvPr id="288" name="Google Shape;288;p40"/>
          <p:cNvCxnSpPr/>
          <p:nvPr/>
        </p:nvCxnSpPr>
        <p:spPr>
          <a:xfrm>
            <a:off x="6630125" y="412350"/>
            <a:ext cx="1193700" cy="1899000"/>
          </a:xfrm>
          <a:prstGeom prst="straightConnector1">
            <a:avLst/>
          </a:prstGeom>
          <a:noFill/>
          <a:ln w="28575" cap="flat" cmpd="sng">
            <a:solidFill>
              <a:srgbClr val="FF0000"/>
            </a:solidFill>
            <a:prstDash val="solid"/>
            <a:round/>
            <a:headEnd type="none" w="med" len="med"/>
            <a:tailEnd type="triangle" w="med" len="med"/>
          </a:ln>
        </p:spPr>
      </p:cxnSp>
      <p:cxnSp>
        <p:nvCxnSpPr>
          <p:cNvPr id="289" name="Google Shape;289;p40"/>
          <p:cNvCxnSpPr>
            <a:stCxn id="290" idx="2"/>
          </p:cNvCxnSpPr>
          <p:nvPr/>
        </p:nvCxnSpPr>
        <p:spPr>
          <a:xfrm>
            <a:off x="6548775" y="434100"/>
            <a:ext cx="775800" cy="2007300"/>
          </a:xfrm>
          <a:prstGeom prst="straightConnector1">
            <a:avLst/>
          </a:prstGeom>
          <a:noFill/>
          <a:ln w="28575" cap="flat" cmpd="sng">
            <a:solidFill>
              <a:srgbClr val="FF0000"/>
            </a:solidFill>
            <a:prstDash val="solid"/>
            <a:round/>
            <a:headEnd type="none" w="med" len="med"/>
            <a:tailEnd type="triangle" w="med" len="med"/>
          </a:ln>
        </p:spPr>
      </p:cxnSp>
      <p:sp>
        <p:nvSpPr>
          <p:cNvPr id="290" name="Google Shape;290;p40"/>
          <p:cNvSpPr txBox="1"/>
          <p:nvPr/>
        </p:nvSpPr>
        <p:spPr>
          <a:xfrm>
            <a:off x="5479875" y="0"/>
            <a:ext cx="2137800" cy="43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rPr>
              <a:t>Screw in holder</a:t>
            </a:r>
            <a:endParaRPr sz="1800">
              <a:solidFill>
                <a:schemeClr val="dk2"/>
              </a:solidFill>
            </a:endParaRPr>
          </a:p>
        </p:txBody>
      </p:sp>
      <p:sp>
        <p:nvSpPr>
          <p:cNvPr id="291" name="Google Shape;291;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Sample 10</a:t>
            </a:r>
            <a:endParaRPr/>
          </a:p>
        </p:txBody>
      </p:sp>
      <p:sp>
        <p:nvSpPr>
          <p:cNvPr id="297" name="Google Shape;297;p41"/>
          <p:cNvSpPr txBox="1">
            <a:spLocks noGrp="1"/>
          </p:cNvSpPr>
          <p:nvPr>
            <p:ph type="body" idx="1"/>
          </p:nvPr>
        </p:nvSpPr>
        <p:spPr>
          <a:xfrm>
            <a:off x="311700" y="1152475"/>
            <a:ext cx="2931600" cy="3817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
                <a:solidFill>
                  <a:schemeClr val="dk1"/>
                </a:solidFill>
              </a:rPr>
              <a:t>4% spread in the first test.</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After recalibration, drops to 2%</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Almost even coating across all 6 pieces.</a:t>
            </a:r>
            <a:endParaRPr>
              <a:solidFill>
                <a:schemeClr val="dk1"/>
              </a:solidFill>
            </a:endParaRPr>
          </a:p>
          <a:p>
            <a:pPr marL="0" lvl="0" indent="0" algn="l" rtl="0">
              <a:spcBef>
                <a:spcPts val="0"/>
              </a:spcBef>
              <a:spcAft>
                <a:spcPts val="1200"/>
              </a:spcAft>
              <a:buNone/>
            </a:pPr>
            <a:endParaRPr/>
          </a:p>
        </p:txBody>
      </p:sp>
      <p:pic>
        <p:nvPicPr>
          <p:cNvPr id="298" name="Google Shape;298;p41"/>
          <p:cNvPicPr preferRelativeResize="0"/>
          <p:nvPr/>
        </p:nvPicPr>
        <p:blipFill>
          <a:blip r:embed="rId3">
            <a:alphaModFix/>
          </a:blip>
          <a:stretch>
            <a:fillRect/>
          </a:stretch>
        </p:blipFill>
        <p:spPr>
          <a:xfrm>
            <a:off x="3135911" y="803225"/>
            <a:ext cx="5929013" cy="3817500"/>
          </a:xfrm>
          <a:prstGeom prst="rect">
            <a:avLst/>
          </a:prstGeom>
          <a:noFill/>
          <a:ln>
            <a:noFill/>
          </a:ln>
        </p:spPr>
      </p:pic>
      <p:pic>
        <p:nvPicPr>
          <p:cNvPr id="299" name="Google Shape;299;p41"/>
          <p:cNvPicPr preferRelativeResize="0"/>
          <p:nvPr/>
        </p:nvPicPr>
        <p:blipFill>
          <a:blip r:embed="rId4">
            <a:alphaModFix/>
          </a:blip>
          <a:stretch>
            <a:fillRect/>
          </a:stretch>
        </p:blipFill>
        <p:spPr>
          <a:xfrm>
            <a:off x="608050" y="3354575"/>
            <a:ext cx="1761398" cy="1615400"/>
          </a:xfrm>
          <a:prstGeom prst="rect">
            <a:avLst/>
          </a:prstGeom>
          <a:noFill/>
          <a:ln>
            <a:noFill/>
          </a:ln>
        </p:spPr>
      </p:pic>
      <p:sp>
        <p:nvSpPr>
          <p:cNvPr id="300" name="Google Shape;300;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Sample 11</a:t>
            </a:r>
            <a:endParaRPr/>
          </a:p>
        </p:txBody>
      </p:sp>
      <p:sp>
        <p:nvSpPr>
          <p:cNvPr id="306" name="Google Shape;306;p42"/>
          <p:cNvSpPr txBox="1">
            <a:spLocks noGrp="1"/>
          </p:cNvSpPr>
          <p:nvPr>
            <p:ph type="body" idx="1"/>
          </p:nvPr>
        </p:nvSpPr>
        <p:spPr>
          <a:xfrm>
            <a:off x="311700" y="1152475"/>
            <a:ext cx="3084900" cy="3537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
                <a:solidFill>
                  <a:schemeClr val="dk1"/>
                </a:solidFill>
              </a:rPr>
              <a:t>After recalibration, drops to 2%</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Almost even coating across all 6 piece</a:t>
            </a:r>
            <a:endParaRPr/>
          </a:p>
        </p:txBody>
      </p:sp>
      <p:pic>
        <p:nvPicPr>
          <p:cNvPr id="307" name="Google Shape;307;p42"/>
          <p:cNvPicPr preferRelativeResize="0"/>
          <p:nvPr/>
        </p:nvPicPr>
        <p:blipFill rotWithShape="1">
          <a:blip r:embed="rId3">
            <a:alphaModFix/>
          </a:blip>
          <a:srcRect t="1127"/>
          <a:stretch/>
        </p:blipFill>
        <p:spPr>
          <a:xfrm>
            <a:off x="3266225" y="1106225"/>
            <a:ext cx="5877775" cy="3717599"/>
          </a:xfrm>
          <a:prstGeom prst="rect">
            <a:avLst/>
          </a:prstGeom>
          <a:noFill/>
          <a:ln>
            <a:noFill/>
          </a:ln>
        </p:spPr>
      </p:pic>
      <p:pic>
        <p:nvPicPr>
          <p:cNvPr id="308" name="Google Shape;308;p42"/>
          <p:cNvPicPr preferRelativeResize="0"/>
          <p:nvPr/>
        </p:nvPicPr>
        <p:blipFill>
          <a:blip r:embed="rId4">
            <a:alphaModFix/>
          </a:blip>
          <a:stretch>
            <a:fillRect/>
          </a:stretch>
        </p:blipFill>
        <p:spPr>
          <a:xfrm>
            <a:off x="547600" y="2619125"/>
            <a:ext cx="2403950" cy="2204700"/>
          </a:xfrm>
          <a:prstGeom prst="rect">
            <a:avLst/>
          </a:prstGeom>
          <a:noFill/>
          <a:ln>
            <a:noFill/>
          </a:ln>
        </p:spPr>
      </p:pic>
      <p:sp>
        <p:nvSpPr>
          <p:cNvPr id="309" name="Google Shape;309;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Sample 12</a:t>
            </a:r>
            <a:endParaRPr/>
          </a:p>
        </p:txBody>
      </p:sp>
      <p:sp>
        <p:nvSpPr>
          <p:cNvPr id="315" name="Google Shape;315;p43"/>
          <p:cNvSpPr txBox="1">
            <a:spLocks noGrp="1"/>
          </p:cNvSpPr>
          <p:nvPr>
            <p:ph type="body" idx="1"/>
          </p:nvPr>
        </p:nvSpPr>
        <p:spPr>
          <a:xfrm>
            <a:off x="311700" y="1152475"/>
            <a:ext cx="5624100" cy="10485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Same observed 2% variation. Results are better than Sample 10, but worst than Sample 11.</a:t>
            </a:r>
            <a:endParaRPr/>
          </a:p>
        </p:txBody>
      </p:sp>
      <p:pic>
        <p:nvPicPr>
          <p:cNvPr id="316" name="Google Shape;316;p43"/>
          <p:cNvPicPr preferRelativeResize="0"/>
          <p:nvPr/>
        </p:nvPicPr>
        <p:blipFill>
          <a:blip r:embed="rId3">
            <a:alphaModFix/>
          </a:blip>
          <a:stretch>
            <a:fillRect/>
          </a:stretch>
        </p:blipFill>
        <p:spPr>
          <a:xfrm>
            <a:off x="4572001" y="2366212"/>
            <a:ext cx="4297675" cy="2777924"/>
          </a:xfrm>
          <a:prstGeom prst="rect">
            <a:avLst/>
          </a:prstGeom>
          <a:noFill/>
          <a:ln>
            <a:noFill/>
          </a:ln>
        </p:spPr>
      </p:pic>
      <p:pic>
        <p:nvPicPr>
          <p:cNvPr id="317" name="Google Shape;317;p43"/>
          <p:cNvPicPr preferRelativeResize="0"/>
          <p:nvPr/>
        </p:nvPicPr>
        <p:blipFill>
          <a:blip r:embed="rId4">
            <a:alphaModFix/>
          </a:blip>
          <a:stretch>
            <a:fillRect/>
          </a:stretch>
        </p:blipFill>
        <p:spPr>
          <a:xfrm>
            <a:off x="274325" y="2366820"/>
            <a:ext cx="4297674" cy="2776680"/>
          </a:xfrm>
          <a:prstGeom prst="rect">
            <a:avLst/>
          </a:prstGeom>
          <a:noFill/>
          <a:ln>
            <a:noFill/>
          </a:ln>
        </p:spPr>
      </p:pic>
      <p:pic>
        <p:nvPicPr>
          <p:cNvPr id="318" name="Google Shape;318;p43"/>
          <p:cNvPicPr preferRelativeResize="0"/>
          <p:nvPr/>
        </p:nvPicPr>
        <p:blipFill>
          <a:blip r:embed="rId5">
            <a:alphaModFix/>
          </a:blip>
          <a:stretch>
            <a:fillRect/>
          </a:stretch>
        </p:blipFill>
        <p:spPr>
          <a:xfrm>
            <a:off x="6467728" y="119199"/>
            <a:ext cx="2148175" cy="1836875"/>
          </a:xfrm>
          <a:prstGeom prst="rect">
            <a:avLst/>
          </a:prstGeom>
          <a:noFill/>
          <a:ln>
            <a:noFill/>
          </a:ln>
        </p:spPr>
      </p:pic>
      <p:sp>
        <p:nvSpPr>
          <p:cNvPr id="319" name="Google Shape;319;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Sample 13</a:t>
            </a:r>
            <a:endParaRPr/>
          </a:p>
        </p:txBody>
      </p:sp>
      <p:sp>
        <p:nvSpPr>
          <p:cNvPr id="325" name="Google Shape;325;p44"/>
          <p:cNvSpPr txBox="1">
            <a:spLocks noGrp="1"/>
          </p:cNvSpPr>
          <p:nvPr>
            <p:ph type="body" idx="1"/>
          </p:nvPr>
        </p:nvSpPr>
        <p:spPr>
          <a:xfrm>
            <a:off x="311700" y="1152475"/>
            <a:ext cx="2151600" cy="36111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1200"/>
              </a:spcAft>
              <a:buNone/>
            </a:pPr>
            <a:r>
              <a:rPr lang="en"/>
              <a:t>We have used vastly different coatings and materials for each sample to pinpoint the boundaries and understand the effects of changing the formula. This approach helps us determine what to expect with each variation.</a:t>
            </a:r>
            <a:endParaRPr/>
          </a:p>
        </p:txBody>
      </p:sp>
      <p:pic>
        <p:nvPicPr>
          <p:cNvPr id="326" name="Google Shape;326;p44"/>
          <p:cNvPicPr preferRelativeResize="0"/>
          <p:nvPr/>
        </p:nvPicPr>
        <p:blipFill>
          <a:blip r:embed="rId3">
            <a:alphaModFix/>
          </a:blip>
          <a:stretch>
            <a:fillRect/>
          </a:stretch>
        </p:blipFill>
        <p:spPr>
          <a:xfrm>
            <a:off x="2463250" y="819475"/>
            <a:ext cx="6586076" cy="4277100"/>
          </a:xfrm>
          <a:prstGeom prst="rect">
            <a:avLst/>
          </a:prstGeom>
          <a:noFill/>
          <a:ln>
            <a:noFill/>
          </a:ln>
        </p:spPr>
      </p:pic>
      <p:sp>
        <p:nvSpPr>
          <p:cNvPr id="327" name="Google Shape;327;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Conclusions first</a:t>
            </a:r>
            <a:endParaRPr/>
          </a:p>
        </p:txBody>
      </p:sp>
      <p:sp>
        <p:nvSpPr>
          <p:cNvPr id="143" name="Google Shape;143;p27"/>
          <p:cNvSpPr txBox="1">
            <a:spLocks noGrp="1"/>
          </p:cNvSpPr>
          <p:nvPr>
            <p:ph type="body" idx="1"/>
          </p:nvPr>
        </p:nvSpPr>
        <p:spPr>
          <a:xfrm>
            <a:off x="311700" y="1488250"/>
            <a:ext cx="8678700" cy="2538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t>What we have achieved:</a:t>
            </a:r>
            <a:endParaRPr b="1"/>
          </a:p>
          <a:p>
            <a:pPr marL="457200" lvl="0" indent="-342900" algn="l" rtl="0">
              <a:spcBef>
                <a:spcPts val="1200"/>
              </a:spcBef>
              <a:spcAft>
                <a:spcPts val="0"/>
              </a:spcAft>
              <a:buSzPts val="1800"/>
              <a:buChar char="●"/>
            </a:pPr>
            <a:r>
              <a:rPr lang="en"/>
              <a:t>We have performed </a:t>
            </a:r>
            <a:r>
              <a:rPr lang="en">
                <a:solidFill>
                  <a:srgbClr val="FF0000"/>
                </a:solidFill>
              </a:rPr>
              <a:t>14</a:t>
            </a:r>
            <a:r>
              <a:rPr lang="en"/>
              <a:t> mirror coating tests. Our small mirror samples’ reflectivity can meet the requirement: ~ </a:t>
            </a:r>
            <a:r>
              <a:rPr lang="en" b="1">
                <a:solidFill>
                  <a:srgbClr val="0000FF"/>
                </a:solidFill>
              </a:rPr>
              <a:t>90% reflectivity between 300-600 nm</a:t>
            </a:r>
            <a:endParaRPr b="1">
              <a:solidFill>
                <a:srgbClr val="0000FF"/>
              </a:solidFill>
            </a:endParaRPr>
          </a:p>
          <a:p>
            <a:pPr marL="457200" lvl="0" indent="-342900" algn="l" rtl="0">
              <a:spcBef>
                <a:spcPts val="0"/>
              </a:spcBef>
              <a:spcAft>
                <a:spcPts val="0"/>
              </a:spcAft>
              <a:buSzPts val="1800"/>
              <a:buChar char="●"/>
            </a:pPr>
            <a:r>
              <a:rPr lang="en"/>
              <a:t>Coating is</a:t>
            </a:r>
            <a:r>
              <a:rPr lang="en" b="1"/>
              <a:t> uniform</a:t>
            </a:r>
            <a:r>
              <a:rPr lang="en"/>
              <a:t> within 1-2% (our current uncertainty).</a:t>
            </a:r>
            <a:endParaRPr/>
          </a:p>
          <a:p>
            <a:pPr marL="457200" lvl="0" indent="-342900" algn="l" rtl="0">
              <a:spcBef>
                <a:spcPts val="0"/>
              </a:spcBef>
              <a:spcAft>
                <a:spcPts val="0"/>
              </a:spcAft>
              <a:buSzPts val="1800"/>
              <a:buChar char="●"/>
            </a:pPr>
            <a:r>
              <a:rPr lang="en"/>
              <a:t>We have quantified the absolute thickness of our coating deposition, with a narrow range of thickness </a:t>
            </a:r>
            <a:r>
              <a:rPr lang="en" b="1"/>
              <a:t>to focus</a:t>
            </a:r>
            <a:r>
              <a:rPr lang="en"/>
              <a:t> in the near future to fine tune.</a:t>
            </a:r>
            <a:endParaRPr/>
          </a:p>
        </p:txBody>
      </p:sp>
      <p:sp>
        <p:nvSpPr>
          <p:cNvPr id="144" name="Google Shape;144;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45"/>
          <p:cNvPicPr preferRelativeResize="0"/>
          <p:nvPr/>
        </p:nvPicPr>
        <p:blipFill>
          <a:blip r:embed="rId3">
            <a:alphaModFix/>
          </a:blip>
          <a:stretch>
            <a:fillRect/>
          </a:stretch>
        </p:blipFill>
        <p:spPr>
          <a:xfrm>
            <a:off x="643793" y="0"/>
            <a:ext cx="8022764" cy="5143500"/>
          </a:xfrm>
          <a:prstGeom prst="rect">
            <a:avLst/>
          </a:prstGeom>
          <a:noFill/>
          <a:ln>
            <a:noFill/>
          </a:ln>
        </p:spPr>
      </p:pic>
      <p:cxnSp>
        <p:nvCxnSpPr>
          <p:cNvPr id="333" name="Google Shape;333;p45"/>
          <p:cNvCxnSpPr>
            <a:stCxn id="334" idx="3"/>
          </p:cNvCxnSpPr>
          <p:nvPr/>
        </p:nvCxnSpPr>
        <p:spPr>
          <a:xfrm>
            <a:off x="824825" y="3282500"/>
            <a:ext cx="1345800" cy="320100"/>
          </a:xfrm>
          <a:prstGeom prst="straightConnector1">
            <a:avLst/>
          </a:prstGeom>
          <a:noFill/>
          <a:ln w="38100" cap="flat" cmpd="sng">
            <a:solidFill>
              <a:srgbClr val="FF0000"/>
            </a:solidFill>
            <a:prstDash val="solid"/>
            <a:round/>
            <a:headEnd type="none" w="med" len="med"/>
            <a:tailEnd type="triangle" w="med" len="med"/>
          </a:ln>
        </p:spPr>
      </p:cxnSp>
      <p:sp>
        <p:nvSpPr>
          <p:cNvPr id="334" name="Google Shape;334;p45"/>
          <p:cNvSpPr txBox="1"/>
          <p:nvPr/>
        </p:nvSpPr>
        <p:spPr>
          <a:xfrm>
            <a:off x="151925" y="2962400"/>
            <a:ext cx="672900" cy="64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rPr>
              <a:t>13A</a:t>
            </a:r>
            <a:endParaRPr sz="1800">
              <a:solidFill>
                <a:schemeClr val="dk2"/>
              </a:solidFill>
            </a:endParaRPr>
          </a:p>
        </p:txBody>
      </p:sp>
      <p:sp>
        <p:nvSpPr>
          <p:cNvPr id="335" name="Google Shape;335;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4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Sample 7 Retested</a:t>
            </a:r>
            <a:endParaRPr/>
          </a:p>
        </p:txBody>
      </p:sp>
      <p:sp>
        <p:nvSpPr>
          <p:cNvPr id="341" name="Google Shape;341;p46"/>
          <p:cNvSpPr txBox="1">
            <a:spLocks noGrp="1"/>
          </p:cNvSpPr>
          <p:nvPr>
            <p:ph type="body" idx="1"/>
          </p:nvPr>
        </p:nvSpPr>
        <p:spPr>
          <a:xfrm>
            <a:off x="376800" y="1282700"/>
            <a:ext cx="3202200" cy="3399900"/>
          </a:xfrm>
          <a:prstGeom prst="rect">
            <a:avLst/>
          </a:prstGeom>
        </p:spPr>
        <p:txBody>
          <a:bodyPr spcFirstLastPara="1" wrap="square" lIns="91425" tIns="91425" rIns="91425" bIns="91425" anchor="t" anchorCtr="0">
            <a:normAutofit/>
          </a:bodyPr>
          <a:lstStyle/>
          <a:p>
            <a:pPr marL="0" lvl="0" indent="0" algn="l" rtl="0">
              <a:spcBef>
                <a:spcPts val="1200"/>
              </a:spcBef>
              <a:spcAft>
                <a:spcPts val="0"/>
              </a:spcAft>
              <a:buClr>
                <a:schemeClr val="dk1"/>
              </a:buClr>
              <a:buSzPts val="1100"/>
              <a:buFont typeface="Arial"/>
              <a:buNone/>
            </a:pPr>
            <a:r>
              <a:rPr lang="en"/>
              <a:t>One of our best earlier coatings, while not having the highest reflectivity, is very compact.</a:t>
            </a:r>
            <a:endParaRPr/>
          </a:p>
          <a:p>
            <a:pPr marL="0" lvl="0" indent="0" algn="l" rtl="0">
              <a:spcBef>
                <a:spcPts val="1200"/>
              </a:spcBef>
              <a:spcAft>
                <a:spcPts val="0"/>
              </a:spcAft>
              <a:buClr>
                <a:schemeClr val="dk1"/>
              </a:buClr>
              <a:buSzPts val="1100"/>
              <a:buFont typeface="Arial"/>
              <a:buNone/>
            </a:pPr>
            <a:r>
              <a:rPr lang="en"/>
              <a:t>Newly tested results show an overall reflectivity of around 0.88 with a 1% uncertainty.</a:t>
            </a:r>
            <a:endParaRPr/>
          </a:p>
          <a:p>
            <a:pPr marL="0" lvl="0" indent="0" algn="l" rtl="0">
              <a:spcBef>
                <a:spcPts val="1200"/>
              </a:spcBef>
              <a:spcAft>
                <a:spcPts val="1200"/>
              </a:spcAft>
              <a:buNone/>
            </a:pPr>
            <a:r>
              <a:rPr lang="en"/>
              <a:t>Could be a sign of degrading over time (compare to #11)?</a:t>
            </a:r>
            <a:endParaRPr/>
          </a:p>
        </p:txBody>
      </p:sp>
      <p:pic>
        <p:nvPicPr>
          <p:cNvPr id="342" name="Google Shape;342;p46"/>
          <p:cNvPicPr preferRelativeResize="0"/>
          <p:nvPr/>
        </p:nvPicPr>
        <p:blipFill>
          <a:blip r:embed="rId3">
            <a:alphaModFix/>
          </a:blip>
          <a:stretch>
            <a:fillRect/>
          </a:stretch>
        </p:blipFill>
        <p:spPr>
          <a:xfrm>
            <a:off x="3537625" y="1082837"/>
            <a:ext cx="5433299" cy="3515326"/>
          </a:xfrm>
          <a:prstGeom prst="rect">
            <a:avLst/>
          </a:prstGeom>
          <a:noFill/>
          <a:ln>
            <a:noFill/>
          </a:ln>
        </p:spPr>
      </p:pic>
      <p:sp>
        <p:nvSpPr>
          <p:cNvPr id="343" name="Google Shape;343;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graphicFrame>
        <p:nvGraphicFramePr>
          <p:cNvPr id="348" name="Google Shape;348;p47"/>
          <p:cNvGraphicFramePr/>
          <p:nvPr/>
        </p:nvGraphicFramePr>
        <p:xfrm>
          <a:off x="365750" y="1091425"/>
          <a:ext cx="3517575" cy="3325110"/>
        </p:xfrm>
        <a:graphic>
          <a:graphicData uri="http://schemas.openxmlformats.org/drawingml/2006/table">
            <a:tbl>
              <a:tblPr>
                <a:noFill/>
                <a:tableStyleId>{76830BC1-BFD8-410B-8DC5-01230B174FA2}</a:tableStyleId>
              </a:tblPr>
              <a:tblGrid>
                <a:gridCol w="1189750">
                  <a:extLst>
                    <a:ext uri="{9D8B030D-6E8A-4147-A177-3AD203B41FA5}">
                      <a16:colId xmlns:a16="http://schemas.microsoft.com/office/drawing/2014/main" val="20000"/>
                    </a:ext>
                  </a:extLst>
                </a:gridCol>
                <a:gridCol w="1172525">
                  <a:extLst>
                    <a:ext uri="{9D8B030D-6E8A-4147-A177-3AD203B41FA5}">
                      <a16:colId xmlns:a16="http://schemas.microsoft.com/office/drawing/2014/main" val="20001"/>
                    </a:ext>
                  </a:extLst>
                </a:gridCol>
                <a:gridCol w="1155300">
                  <a:extLst>
                    <a:ext uri="{9D8B030D-6E8A-4147-A177-3AD203B41FA5}">
                      <a16:colId xmlns:a16="http://schemas.microsoft.com/office/drawing/2014/main" val="20002"/>
                    </a:ext>
                  </a:extLst>
                </a:gridCol>
              </a:tblGrid>
              <a:tr h="675350">
                <a:tc>
                  <a:txBody>
                    <a:bodyPr/>
                    <a:lstStyle/>
                    <a:p>
                      <a:pPr marL="0" lvl="0" indent="0" algn="l" rtl="0">
                        <a:spcBef>
                          <a:spcPts val="0"/>
                        </a:spcBef>
                        <a:spcAft>
                          <a:spcPts val="0"/>
                        </a:spcAft>
                        <a:buNone/>
                      </a:pPr>
                      <a:r>
                        <a:rPr lang="en" sz="1100"/>
                        <a:t>Sample Name</a:t>
                      </a:r>
                      <a:endParaRPr sz="11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100"/>
                        <a:t>Average reflectivity (300-600 nm)</a:t>
                      </a:r>
                      <a:endParaRPr sz="11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100"/>
                        <a:t>Al (KAng)</a:t>
                      </a:r>
                      <a:endParaRPr sz="11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61650">
                <a:tc>
                  <a:txBody>
                    <a:bodyPr/>
                    <a:lstStyle/>
                    <a:p>
                      <a:pPr marL="0" lvl="0" indent="0" algn="l" rtl="0">
                        <a:spcBef>
                          <a:spcPts val="0"/>
                        </a:spcBef>
                        <a:spcAft>
                          <a:spcPts val="0"/>
                        </a:spcAft>
                        <a:buNone/>
                      </a:pPr>
                      <a:r>
                        <a:rPr lang="en" sz="1100"/>
                        <a:t>Sample 7</a:t>
                      </a:r>
                      <a:endParaRPr sz="11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100"/>
                        <a:t>0.880914</a:t>
                      </a:r>
                      <a:endParaRPr sz="11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100"/>
                        <a:t>12.03</a:t>
                      </a:r>
                      <a:endParaRPr sz="11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61650">
                <a:tc>
                  <a:txBody>
                    <a:bodyPr/>
                    <a:lstStyle/>
                    <a:p>
                      <a:pPr marL="0" lvl="0" indent="0" algn="l" rtl="0">
                        <a:spcBef>
                          <a:spcPts val="0"/>
                        </a:spcBef>
                        <a:spcAft>
                          <a:spcPts val="0"/>
                        </a:spcAft>
                        <a:buNone/>
                      </a:pPr>
                      <a:r>
                        <a:rPr lang="en" sz="1100"/>
                        <a:t>Sample 10</a:t>
                      </a:r>
                      <a:endParaRPr sz="11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100"/>
                        <a:t>0.868409</a:t>
                      </a:r>
                      <a:endParaRPr sz="11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100"/>
                        <a:t>22.24</a:t>
                      </a:r>
                      <a:endParaRPr sz="11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61650">
                <a:tc>
                  <a:txBody>
                    <a:bodyPr/>
                    <a:lstStyle/>
                    <a:p>
                      <a:pPr marL="0" lvl="0" indent="0" algn="l" rtl="0">
                        <a:spcBef>
                          <a:spcPts val="0"/>
                        </a:spcBef>
                        <a:spcAft>
                          <a:spcPts val="0"/>
                        </a:spcAft>
                        <a:buNone/>
                      </a:pPr>
                      <a:r>
                        <a:rPr lang="en" sz="1100"/>
                        <a:t>Sample 11</a:t>
                      </a:r>
                      <a:endParaRPr sz="11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100"/>
                        <a:t>0.89305</a:t>
                      </a:r>
                      <a:endParaRPr sz="11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100"/>
                        <a:t>12.36</a:t>
                      </a:r>
                      <a:endParaRPr sz="11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509275">
                <a:tc>
                  <a:txBody>
                    <a:bodyPr/>
                    <a:lstStyle/>
                    <a:p>
                      <a:pPr marL="0" lvl="0" indent="0" algn="l" rtl="0">
                        <a:spcBef>
                          <a:spcPts val="0"/>
                        </a:spcBef>
                        <a:spcAft>
                          <a:spcPts val="0"/>
                        </a:spcAft>
                        <a:buNone/>
                      </a:pPr>
                      <a:r>
                        <a:rPr lang="en" sz="1100"/>
                        <a:t>Sample 12_Purdue</a:t>
                      </a:r>
                      <a:endParaRPr sz="11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100"/>
                        <a:t>0.880803</a:t>
                      </a:r>
                      <a:endParaRPr sz="11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100"/>
                        <a:t>12.27</a:t>
                      </a:r>
                      <a:endParaRPr sz="11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509275">
                <a:tc>
                  <a:txBody>
                    <a:bodyPr/>
                    <a:lstStyle/>
                    <a:p>
                      <a:pPr marL="0" lvl="0" indent="0" algn="l" rtl="0">
                        <a:spcBef>
                          <a:spcPts val="0"/>
                        </a:spcBef>
                        <a:spcAft>
                          <a:spcPts val="0"/>
                        </a:spcAft>
                        <a:buNone/>
                      </a:pPr>
                      <a:r>
                        <a:rPr lang="en" sz="1100"/>
                        <a:t>Sample 12_SBU</a:t>
                      </a:r>
                      <a:endParaRPr sz="11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100"/>
                        <a:t>0.88098</a:t>
                      </a:r>
                      <a:endParaRPr sz="11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100"/>
                        <a:t>12.27</a:t>
                      </a:r>
                      <a:endParaRPr sz="11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509275">
                <a:tc>
                  <a:txBody>
                    <a:bodyPr/>
                    <a:lstStyle/>
                    <a:p>
                      <a:pPr marL="0" lvl="0" indent="0" algn="l" rtl="0">
                        <a:spcBef>
                          <a:spcPts val="0"/>
                        </a:spcBef>
                        <a:spcAft>
                          <a:spcPts val="0"/>
                        </a:spcAft>
                        <a:buClr>
                          <a:schemeClr val="dk1"/>
                        </a:buClr>
                        <a:buSzPts val="1100"/>
                        <a:buFont typeface="Arial"/>
                        <a:buNone/>
                      </a:pPr>
                      <a:r>
                        <a:rPr lang="en" sz="1100">
                          <a:solidFill>
                            <a:schemeClr val="dk1"/>
                          </a:solidFill>
                        </a:rPr>
                        <a:t>Sample 13_Purdue_AB</a:t>
                      </a:r>
                      <a:endParaRPr sz="11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Clr>
                          <a:schemeClr val="dk1"/>
                        </a:buClr>
                        <a:buSzPts val="1100"/>
                        <a:buFont typeface="Arial"/>
                        <a:buNone/>
                      </a:pPr>
                      <a:r>
                        <a:rPr lang="en" sz="1100">
                          <a:solidFill>
                            <a:schemeClr val="dk1"/>
                          </a:solidFill>
                        </a:rPr>
                        <a:t>0.74114</a:t>
                      </a:r>
                      <a:endParaRPr sz="11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100"/>
                        <a:t>3.51</a:t>
                      </a:r>
                      <a:endParaRPr sz="11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349" name="Google Shape;349;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22</a:t>
            </a:fld>
            <a:endParaRPr/>
          </a:p>
        </p:txBody>
      </p:sp>
      <p:sp>
        <p:nvSpPr>
          <p:cNvPr id="350" name="Google Shape;350;p47"/>
          <p:cNvSpPr txBox="1"/>
          <p:nvPr/>
        </p:nvSpPr>
        <p:spPr>
          <a:xfrm>
            <a:off x="4961875" y="923988"/>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Average reflectivity (300-600 nm)</a:t>
            </a:r>
            <a:endParaRPr/>
          </a:p>
        </p:txBody>
      </p:sp>
      <p:sp>
        <p:nvSpPr>
          <p:cNvPr id="351" name="Google Shape;351;p47"/>
          <p:cNvSpPr txBox="1"/>
          <p:nvPr/>
        </p:nvSpPr>
        <p:spPr>
          <a:xfrm>
            <a:off x="463400" y="419400"/>
            <a:ext cx="8041500" cy="50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rPr>
              <a:t>Understanding the reflectivity in terms of coating and other parameters.</a:t>
            </a:r>
            <a:endParaRPr sz="1800">
              <a:solidFill>
                <a:schemeClr val="dk2"/>
              </a:solidFill>
            </a:endParaRPr>
          </a:p>
        </p:txBody>
      </p:sp>
      <p:pic>
        <p:nvPicPr>
          <p:cNvPr id="352" name="Google Shape;352;p47"/>
          <p:cNvPicPr preferRelativeResize="0"/>
          <p:nvPr/>
        </p:nvPicPr>
        <p:blipFill>
          <a:blip r:embed="rId3">
            <a:alphaModFix/>
          </a:blip>
          <a:stretch>
            <a:fillRect/>
          </a:stretch>
        </p:blipFill>
        <p:spPr>
          <a:xfrm>
            <a:off x="4804875" y="3227125"/>
            <a:ext cx="3188300" cy="1916375"/>
          </a:xfrm>
          <a:prstGeom prst="rect">
            <a:avLst/>
          </a:prstGeom>
          <a:noFill/>
          <a:ln>
            <a:noFill/>
          </a:ln>
        </p:spPr>
      </p:pic>
      <p:pic>
        <p:nvPicPr>
          <p:cNvPr id="353" name="Google Shape;353;p47"/>
          <p:cNvPicPr preferRelativeResize="0"/>
          <p:nvPr/>
        </p:nvPicPr>
        <p:blipFill>
          <a:blip r:embed="rId4">
            <a:alphaModFix/>
          </a:blip>
          <a:stretch>
            <a:fillRect/>
          </a:stretch>
        </p:blipFill>
        <p:spPr>
          <a:xfrm>
            <a:off x="4804875" y="1324192"/>
            <a:ext cx="3109800" cy="186918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What’s next for reflectivity testing?</a:t>
            </a:r>
            <a:endParaRPr/>
          </a:p>
        </p:txBody>
      </p:sp>
      <p:sp>
        <p:nvSpPr>
          <p:cNvPr id="359" name="Google Shape;359;p48"/>
          <p:cNvSpPr txBox="1">
            <a:spLocks noGrp="1"/>
          </p:cNvSpPr>
          <p:nvPr>
            <p:ph type="body" idx="1"/>
          </p:nvPr>
        </p:nvSpPr>
        <p:spPr>
          <a:xfrm>
            <a:off x="311700" y="1152475"/>
            <a:ext cx="8520600" cy="35535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a:t>Replace the cable with a smaller diameter one and rerun the reference test to check for matching results.</a:t>
            </a:r>
            <a:endParaRPr/>
          </a:p>
          <a:p>
            <a:pPr marL="457200" lvl="0" indent="-342900" algn="l" rtl="0">
              <a:spcBef>
                <a:spcPts val="0"/>
              </a:spcBef>
              <a:spcAft>
                <a:spcPts val="0"/>
              </a:spcAft>
              <a:buSzPts val="1800"/>
              <a:buChar char="●"/>
            </a:pPr>
            <a:r>
              <a:rPr lang="en"/>
              <a:t>Improve the code to enable analysis of </a:t>
            </a:r>
            <a:r>
              <a:rPr lang="en" b="1"/>
              <a:t>angular dependence</a:t>
            </a:r>
            <a:r>
              <a:rPr lang="en"/>
              <a:t> from the same sample.</a:t>
            </a:r>
            <a:endParaRPr/>
          </a:p>
          <a:p>
            <a:pPr marL="457200" lvl="0" indent="-342900" algn="l" rtl="0">
              <a:spcBef>
                <a:spcPts val="0"/>
              </a:spcBef>
              <a:spcAft>
                <a:spcPts val="0"/>
              </a:spcAft>
              <a:buSzPts val="1800"/>
              <a:buChar char="●"/>
            </a:pPr>
            <a:r>
              <a:rPr lang="en"/>
              <a:t>Aim to </a:t>
            </a:r>
            <a:r>
              <a:rPr lang="en" b="1"/>
              <a:t>reduce the statistical uncertainty</a:t>
            </a:r>
            <a:r>
              <a:rPr lang="en"/>
              <a:t>. To achieve this, consider increasing the number of data points from the current five.</a:t>
            </a:r>
            <a:endParaRPr/>
          </a:p>
          <a:p>
            <a:pPr marL="457200" lvl="0" indent="-342900" algn="l" rtl="0">
              <a:spcBef>
                <a:spcPts val="0"/>
              </a:spcBef>
              <a:spcAft>
                <a:spcPts val="0"/>
              </a:spcAft>
              <a:buSzPts val="1800"/>
              <a:buChar char="●"/>
            </a:pPr>
            <a:r>
              <a:rPr lang="en"/>
              <a:t>Study </a:t>
            </a:r>
            <a:r>
              <a:rPr lang="en" b="1"/>
              <a:t>systematic uncertainties</a:t>
            </a:r>
            <a:r>
              <a:rPr lang="en"/>
              <a:t> of the reflectivity test. </a:t>
            </a:r>
            <a:endParaRPr/>
          </a:p>
          <a:p>
            <a:pPr marL="457200" lvl="0" indent="0" algn="l" rtl="0">
              <a:spcBef>
                <a:spcPts val="1200"/>
              </a:spcBef>
              <a:spcAft>
                <a:spcPts val="0"/>
              </a:spcAft>
              <a:buNone/>
            </a:pPr>
            <a:endParaRPr/>
          </a:p>
          <a:p>
            <a:pPr marL="457200" lvl="0" indent="-342900" algn="l" rtl="0">
              <a:spcBef>
                <a:spcPts val="1200"/>
              </a:spcBef>
              <a:spcAft>
                <a:spcPts val="0"/>
              </a:spcAft>
              <a:buClr>
                <a:srgbClr val="0000FF"/>
              </a:buClr>
              <a:buSzPts val="1800"/>
              <a:buChar char="●"/>
            </a:pPr>
            <a:r>
              <a:rPr lang="en">
                <a:solidFill>
                  <a:srgbClr val="0000FF"/>
                </a:solidFill>
              </a:rPr>
              <a:t>Large scale mirror testing stand design @ BNL </a:t>
            </a:r>
            <a:endParaRPr>
              <a:solidFill>
                <a:srgbClr val="0000FF"/>
              </a:solidFill>
            </a:endParaRPr>
          </a:p>
          <a:p>
            <a:pPr marL="457200" lvl="0" indent="0" algn="l" rtl="0">
              <a:spcBef>
                <a:spcPts val="1200"/>
              </a:spcBef>
              <a:spcAft>
                <a:spcPts val="1200"/>
              </a:spcAft>
              <a:buNone/>
            </a:pPr>
            <a:endParaRPr/>
          </a:p>
        </p:txBody>
      </p:sp>
      <p:sp>
        <p:nvSpPr>
          <p:cNvPr id="360" name="Google Shape;360;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49"/>
          <p:cNvSpPr txBox="1">
            <a:spLocks noGrp="1"/>
          </p:cNvSpPr>
          <p:nvPr>
            <p:ph type="title"/>
          </p:nvPr>
        </p:nvSpPr>
        <p:spPr>
          <a:xfrm>
            <a:off x="311700" y="22854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Near term plans of mirror coating and equipment upgrades </a:t>
            </a:r>
            <a:endParaRPr/>
          </a:p>
        </p:txBody>
      </p:sp>
      <p:sp>
        <p:nvSpPr>
          <p:cNvPr id="366" name="Google Shape;366;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50"/>
          <p:cNvSpPr txBox="1">
            <a:spLocks noGrp="1"/>
          </p:cNvSpPr>
          <p:nvPr>
            <p:ph type="ctrTitle"/>
          </p:nvPr>
        </p:nvSpPr>
        <p:spPr>
          <a:xfrm>
            <a:off x="277350" y="175875"/>
            <a:ext cx="8520600" cy="626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sz="2400"/>
              <a:t>Upcoming Coating Tests:</a:t>
            </a:r>
            <a:endParaRPr sz="2400"/>
          </a:p>
        </p:txBody>
      </p:sp>
      <p:sp>
        <p:nvSpPr>
          <p:cNvPr id="372" name="Google Shape;372;p50"/>
          <p:cNvSpPr txBox="1"/>
          <p:nvPr/>
        </p:nvSpPr>
        <p:spPr>
          <a:xfrm>
            <a:off x="277350" y="802475"/>
            <a:ext cx="7716000" cy="3488400"/>
          </a:xfrm>
          <a:prstGeom prst="rect">
            <a:avLst/>
          </a:prstGeom>
          <a:noFill/>
          <a:ln>
            <a:noFill/>
          </a:ln>
        </p:spPr>
        <p:txBody>
          <a:bodyPr spcFirstLastPara="1" wrap="square" lIns="91425" tIns="91425" rIns="91425" bIns="91425" anchor="t" anchorCtr="0">
            <a:noAutofit/>
          </a:bodyPr>
          <a:lstStyle/>
          <a:p>
            <a:pPr marL="457200" lvl="0" indent="-336550" algn="l" rtl="0">
              <a:spcBef>
                <a:spcPts val="0"/>
              </a:spcBef>
              <a:spcAft>
                <a:spcPts val="0"/>
              </a:spcAft>
              <a:buClr>
                <a:schemeClr val="dk2"/>
              </a:buClr>
              <a:buSzPts val="1700"/>
              <a:buChar char="●"/>
            </a:pPr>
            <a:r>
              <a:rPr lang="en" sz="1700" b="1">
                <a:solidFill>
                  <a:schemeClr val="dk2"/>
                </a:solidFill>
              </a:rPr>
              <a:t>SiO2 coating</a:t>
            </a:r>
            <a:r>
              <a:rPr lang="en" sz="1700">
                <a:solidFill>
                  <a:schemeClr val="dk2"/>
                </a:solidFill>
              </a:rPr>
              <a:t> to prevent oxidation and preserve reflective coating</a:t>
            </a:r>
            <a:endParaRPr sz="1700">
              <a:solidFill>
                <a:schemeClr val="dk2"/>
              </a:solidFill>
            </a:endParaRPr>
          </a:p>
          <a:p>
            <a:pPr marL="457200" lvl="0" indent="0" algn="l" rtl="0">
              <a:spcBef>
                <a:spcPts val="0"/>
              </a:spcBef>
              <a:spcAft>
                <a:spcPts val="0"/>
              </a:spcAft>
              <a:buNone/>
            </a:pPr>
            <a:endParaRPr sz="500">
              <a:solidFill>
                <a:schemeClr val="dk2"/>
              </a:solidFill>
            </a:endParaRPr>
          </a:p>
          <a:p>
            <a:pPr marL="457200" lvl="0" indent="-336550" algn="l" rtl="0">
              <a:spcBef>
                <a:spcPts val="0"/>
              </a:spcBef>
              <a:spcAft>
                <a:spcPts val="0"/>
              </a:spcAft>
              <a:buClr>
                <a:schemeClr val="dk2"/>
              </a:buClr>
              <a:buSzPts val="1700"/>
              <a:buChar char="●"/>
            </a:pPr>
            <a:r>
              <a:rPr lang="en" sz="1700">
                <a:solidFill>
                  <a:schemeClr val="dk2"/>
                </a:solidFill>
              </a:rPr>
              <a:t>Variation of </a:t>
            </a:r>
            <a:r>
              <a:rPr lang="en" sz="1700" b="1">
                <a:solidFill>
                  <a:schemeClr val="dk2"/>
                </a:solidFill>
              </a:rPr>
              <a:t>rotation speed</a:t>
            </a:r>
            <a:r>
              <a:rPr lang="en" sz="1700">
                <a:solidFill>
                  <a:schemeClr val="dk2"/>
                </a:solidFill>
              </a:rPr>
              <a:t>, ranging from no rotation to faster than 60 RPM rotation (suspect the difference between coating #11 vs 12)</a:t>
            </a:r>
            <a:endParaRPr sz="1700">
              <a:solidFill>
                <a:schemeClr val="dk2"/>
              </a:solidFill>
            </a:endParaRPr>
          </a:p>
          <a:p>
            <a:pPr marL="457200" lvl="0" indent="0" algn="l" rtl="0">
              <a:spcBef>
                <a:spcPts val="0"/>
              </a:spcBef>
              <a:spcAft>
                <a:spcPts val="0"/>
              </a:spcAft>
              <a:buNone/>
            </a:pPr>
            <a:endParaRPr sz="500">
              <a:solidFill>
                <a:schemeClr val="dk2"/>
              </a:solidFill>
            </a:endParaRPr>
          </a:p>
          <a:p>
            <a:pPr marL="457200" lvl="0" indent="-336550" algn="l" rtl="0">
              <a:spcBef>
                <a:spcPts val="0"/>
              </a:spcBef>
              <a:spcAft>
                <a:spcPts val="0"/>
              </a:spcAft>
              <a:buClr>
                <a:schemeClr val="dk2"/>
              </a:buClr>
              <a:buSzPts val="1700"/>
              <a:buChar char="●"/>
            </a:pPr>
            <a:r>
              <a:rPr lang="en" sz="1700">
                <a:solidFill>
                  <a:schemeClr val="dk2"/>
                </a:solidFill>
              </a:rPr>
              <a:t>Fine tuning of </a:t>
            </a:r>
            <a:r>
              <a:rPr lang="en" sz="1700" b="1">
                <a:solidFill>
                  <a:schemeClr val="dk2"/>
                </a:solidFill>
              </a:rPr>
              <a:t>coating recipe</a:t>
            </a:r>
            <a:r>
              <a:rPr lang="en" sz="1700">
                <a:solidFill>
                  <a:schemeClr val="dk2"/>
                </a:solidFill>
              </a:rPr>
              <a:t>, e.g., either increasing Aluminum and decreasing Chromium.</a:t>
            </a:r>
            <a:endParaRPr sz="1700">
              <a:solidFill>
                <a:schemeClr val="dk2"/>
              </a:solidFill>
            </a:endParaRPr>
          </a:p>
          <a:p>
            <a:pPr marL="457200" lvl="0" indent="0" algn="l" rtl="0">
              <a:spcBef>
                <a:spcPts val="0"/>
              </a:spcBef>
              <a:spcAft>
                <a:spcPts val="0"/>
              </a:spcAft>
              <a:buNone/>
            </a:pPr>
            <a:endParaRPr sz="500">
              <a:solidFill>
                <a:schemeClr val="dk2"/>
              </a:solidFill>
            </a:endParaRPr>
          </a:p>
          <a:p>
            <a:pPr marL="457200" lvl="0" indent="-336550" algn="l" rtl="0">
              <a:spcBef>
                <a:spcPts val="0"/>
              </a:spcBef>
              <a:spcAft>
                <a:spcPts val="0"/>
              </a:spcAft>
              <a:buClr>
                <a:schemeClr val="dk2"/>
              </a:buClr>
              <a:buSzPts val="1700"/>
              <a:buChar char="●"/>
            </a:pPr>
            <a:r>
              <a:rPr lang="en" sz="1700" b="1">
                <a:solidFill>
                  <a:schemeClr val="dk2"/>
                </a:solidFill>
              </a:rPr>
              <a:t>Consistency test</a:t>
            </a:r>
            <a:r>
              <a:rPr lang="en" sz="1700">
                <a:solidFill>
                  <a:schemeClr val="dk2"/>
                </a:solidFill>
              </a:rPr>
              <a:t> (same coating, multiple times; see the consistency of our operation and procedure)</a:t>
            </a:r>
            <a:endParaRPr sz="1700">
              <a:solidFill>
                <a:schemeClr val="dk2"/>
              </a:solidFill>
            </a:endParaRPr>
          </a:p>
          <a:p>
            <a:pPr marL="457200" lvl="0" indent="0" algn="l" rtl="0">
              <a:spcBef>
                <a:spcPts val="0"/>
              </a:spcBef>
              <a:spcAft>
                <a:spcPts val="0"/>
              </a:spcAft>
              <a:buNone/>
            </a:pPr>
            <a:endParaRPr sz="500">
              <a:solidFill>
                <a:schemeClr val="dk2"/>
              </a:solidFill>
            </a:endParaRPr>
          </a:p>
          <a:p>
            <a:pPr marL="457200" lvl="0" indent="-336550" algn="l" rtl="0">
              <a:spcBef>
                <a:spcPts val="0"/>
              </a:spcBef>
              <a:spcAft>
                <a:spcPts val="0"/>
              </a:spcAft>
              <a:buClr>
                <a:schemeClr val="dk2"/>
              </a:buClr>
              <a:buSzPts val="1700"/>
              <a:buChar char="●"/>
            </a:pPr>
            <a:r>
              <a:rPr lang="en" sz="1800">
                <a:solidFill>
                  <a:schemeClr val="dk2"/>
                </a:solidFill>
              </a:rPr>
              <a:t>Complete Thickness Analysis (Preet now is learning the technique)</a:t>
            </a:r>
            <a:endParaRPr sz="1700">
              <a:solidFill>
                <a:schemeClr val="dk2"/>
              </a:solidFill>
            </a:endParaRPr>
          </a:p>
          <a:p>
            <a:pPr marL="457200" lvl="0" indent="0" algn="l" rtl="0">
              <a:spcBef>
                <a:spcPts val="0"/>
              </a:spcBef>
              <a:spcAft>
                <a:spcPts val="0"/>
              </a:spcAft>
              <a:buNone/>
            </a:pPr>
            <a:endParaRPr sz="500">
              <a:solidFill>
                <a:schemeClr val="dk2"/>
              </a:solidFill>
            </a:endParaRPr>
          </a:p>
          <a:p>
            <a:pPr marL="457200" lvl="0" indent="-336550" algn="l" rtl="0">
              <a:spcBef>
                <a:spcPts val="0"/>
              </a:spcBef>
              <a:spcAft>
                <a:spcPts val="0"/>
              </a:spcAft>
              <a:buClr>
                <a:schemeClr val="dk2"/>
              </a:buClr>
              <a:buSzPts val="1700"/>
              <a:buChar char="●"/>
            </a:pPr>
            <a:r>
              <a:rPr lang="en" sz="1700">
                <a:solidFill>
                  <a:schemeClr val="dk2"/>
                </a:solidFill>
              </a:rPr>
              <a:t>Usage of newly purchased Aluminum pellets.</a:t>
            </a:r>
            <a:endParaRPr sz="1700">
              <a:solidFill>
                <a:schemeClr val="dk2"/>
              </a:solidFill>
            </a:endParaRPr>
          </a:p>
          <a:p>
            <a:pPr marL="457200" lvl="0" indent="0" algn="l" rtl="0">
              <a:spcBef>
                <a:spcPts val="0"/>
              </a:spcBef>
              <a:spcAft>
                <a:spcPts val="0"/>
              </a:spcAft>
              <a:buNone/>
            </a:pPr>
            <a:endParaRPr sz="1700">
              <a:solidFill>
                <a:schemeClr val="dk2"/>
              </a:solidFill>
            </a:endParaRPr>
          </a:p>
          <a:p>
            <a:pPr marL="0" lvl="0" indent="0" algn="l" rtl="0">
              <a:spcBef>
                <a:spcPts val="0"/>
              </a:spcBef>
              <a:spcAft>
                <a:spcPts val="0"/>
              </a:spcAft>
              <a:buNone/>
            </a:pPr>
            <a:endParaRPr sz="1700">
              <a:solidFill>
                <a:srgbClr val="0000FF"/>
              </a:solidFill>
            </a:endParaRPr>
          </a:p>
        </p:txBody>
      </p:sp>
      <p:sp>
        <p:nvSpPr>
          <p:cNvPr id="373" name="Google Shape;373;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25</a:t>
            </a:fld>
            <a:endParaRPr/>
          </a:p>
        </p:txBody>
      </p:sp>
      <p:sp>
        <p:nvSpPr>
          <p:cNvPr id="374" name="Google Shape;374;p50"/>
          <p:cNvSpPr txBox="1"/>
          <p:nvPr/>
        </p:nvSpPr>
        <p:spPr>
          <a:xfrm>
            <a:off x="469200" y="4157200"/>
            <a:ext cx="8136900" cy="46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700">
                <a:solidFill>
                  <a:srgbClr val="0000FF"/>
                </a:solidFill>
              </a:rPr>
              <a:t>More carbon-fiber is required for samples. (Thank you Sushrut and Andy!)</a:t>
            </a:r>
            <a:endParaRPr sz="1700">
              <a:solidFill>
                <a:srgbClr val="0000FF"/>
              </a:solidFill>
            </a:endParaRPr>
          </a:p>
          <a:p>
            <a:pPr marL="0" lvl="0" indent="0" algn="l" rtl="0">
              <a:spcBef>
                <a:spcPts val="0"/>
              </a:spcBef>
              <a:spcAft>
                <a:spcPts val="0"/>
              </a:spcAft>
              <a:buNone/>
            </a:pPr>
            <a:endParaRPr sz="1800">
              <a:solidFill>
                <a:schemeClr val="dk2"/>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51"/>
          <p:cNvSpPr txBox="1">
            <a:spLocks noGrp="1"/>
          </p:cNvSpPr>
          <p:nvPr>
            <p:ph type="ctrTitle"/>
          </p:nvPr>
        </p:nvSpPr>
        <p:spPr>
          <a:xfrm>
            <a:off x="277350" y="175875"/>
            <a:ext cx="8520600" cy="6888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sz="2400"/>
              <a:t>Upcoming Chamber Update:</a:t>
            </a:r>
            <a:endParaRPr sz="2400"/>
          </a:p>
        </p:txBody>
      </p:sp>
      <p:sp>
        <p:nvSpPr>
          <p:cNvPr id="380" name="Google Shape;380;p51"/>
          <p:cNvSpPr txBox="1"/>
          <p:nvPr/>
        </p:nvSpPr>
        <p:spPr>
          <a:xfrm>
            <a:off x="277350" y="864675"/>
            <a:ext cx="5596500" cy="40647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2"/>
              </a:buClr>
              <a:buSzPts val="1800"/>
              <a:buChar char="●"/>
            </a:pPr>
            <a:r>
              <a:rPr lang="en" sz="1800">
                <a:solidFill>
                  <a:schemeClr val="dk2"/>
                </a:solidFill>
              </a:rPr>
              <a:t>CAD Model of Ion Source Mount (completed earlier this week, see later slides.)</a:t>
            </a:r>
            <a:endParaRPr sz="1800">
              <a:solidFill>
                <a:schemeClr val="dk2"/>
              </a:solidFill>
            </a:endParaRPr>
          </a:p>
          <a:p>
            <a:pPr marL="457200" lvl="0" indent="0" algn="l" rtl="0">
              <a:spcBef>
                <a:spcPts val="0"/>
              </a:spcBef>
              <a:spcAft>
                <a:spcPts val="0"/>
              </a:spcAft>
              <a:buNone/>
            </a:pPr>
            <a:endParaRPr sz="1800">
              <a:solidFill>
                <a:schemeClr val="dk2"/>
              </a:solidFill>
            </a:endParaRPr>
          </a:p>
          <a:p>
            <a:pPr marL="457200" lvl="0" indent="-342900" algn="l" rtl="0">
              <a:spcBef>
                <a:spcPts val="0"/>
              </a:spcBef>
              <a:spcAft>
                <a:spcPts val="0"/>
              </a:spcAft>
              <a:buClr>
                <a:schemeClr val="dk2"/>
              </a:buClr>
              <a:buSzPts val="1800"/>
              <a:buChar char="●"/>
            </a:pPr>
            <a:r>
              <a:rPr lang="en" sz="1800">
                <a:solidFill>
                  <a:schemeClr val="dk2"/>
                </a:solidFill>
              </a:rPr>
              <a:t>Large Scale Mirror Mount and coating test (in progress at SBU machine shop)</a:t>
            </a:r>
            <a:endParaRPr sz="1800">
              <a:solidFill>
                <a:schemeClr val="dk2"/>
              </a:solidFill>
            </a:endParaRPr>
          </a:p>
          <a:p>
            <a:pPr marL="914400" lvl="1" indent="-342900" algn="l" rtl="0">
              <a:spcBef>
                <a:spcPts val="0"/>
              </a:spcBef>
              <a:spcAft>
                <a:spcPts val="0"/>
              </a:spcAft>
              <a:buClr>
                <a:schemeClr val="dk2"/>
              </a:buClr>
              <a:buSzPts val="1800"/>
              <a:buChar char="○"/>
            </a:pPr>
            <a:r>
              <a:rPr lang="en" sz="1800">
                <a:solidFill>
                  <a:schemeClr val="dk2"/>
                </a:solidFill>
              </a:rPr>
              <a:t>Need to remeasure the absolute deposition thickness and the monitoring system, given the distance to the e-gun will be increased.</a:t>
            </a:r>
            <a:endParaRPr sz="1800">
              <a:solidFill>
                <a:schemeClr val="dk2"/>
              </a:solidFill>
            </a:endParaRPr>
          </a:p>
          <a:p>
            <a:pPr marL="914400" lvl="1" indent="-342900" algn="l" rtl="0">
              <a:spcBef>
                <a:spcPts val="0"/>
              </a:spcBef>
              <a:spcAft>
                <a:spcPts val="0"/>
              </a:spcAft>
              <a:buClr>
                <a:schemeClr val="dk2"/>
              </a:buClr>
              <a:buSzPts val="1800"/>
              <a:buChar char="○"/>
            </a:pPr>
            <a:r>
              <a:rPr lang="en" sz="1800">
                <a:solidFill>
                  <a:schemeClr val="dk2"/>
                </a:solidFill>
              </a:rPr>
              <a:t>Achieve the same reflectivity for small mirror sample.</a:t>
            </a:r>
            <a:endParaRPr sz="1800">
              <a:solidFill>
                <a:schemeClr val="dk2"/>
              </a:solidFill>
            </a:endParaRPr>
          </a:p>
          <a:p>
            <a:pPr marL="914400" lvl="1" indent="-342900" algn="l" rtl="0">
              <a:spcBef>
                <a:spcPts val="0"/>
              </a:spcBef>
              <a:spcAft>
                <a:spcPts val="0"/>
              </a:spcAft>
              <a:buClr>
                <a:schemeClr val="dk2"/>
              </a:buClr>
              <a:buSzPts val="1800"/>
              <a:buChar char="○"/>
            </a:pPr>
            <a:r>
              <a:rPr lang="en" sz="1800">
                <a:solidFill>
                  <a:schemeClr val="dk2"/>
                </a:solidFill>
              </a:rPr>
              <a:t>Large mirror coating.</a:t>
            </a:r>
            <a:endParaRPr sz="1800">
              <a:solidFill>
                <a:schemeClr val="dk2"/>
              </a:solidFill>
            </a:endParaRPr>
          </a:p>
          <a:p>
            <a:pPr marL="914400" lvl="0" indent="0" algn="l" rtl="0">
              <a:spcBef>
                <a:spcPts val="0"/>
              </a:spcBef>
              <a:spcAft>
                <a:spcPts val="0"/>
              </a:spcAft>
              <a:buNone/>
            </a:pPr>
            <a:endParaRPr sz="1800">
              <a:solidFill>
                <a:schemeClr val="dk2"/>
              </a:solidFill>
            </a:endParaRPr>
          </a:p>
          <a:p>
            <a:pPr marL="457200" lvl="0" indent="-342900" algn="l" rtl="0">
              <a:spcBef>
                <a:spcPts val="0"/>
              </a:spcBef>
              <a:spcAft>
                <a:spcPts val="0"/>
              </a:spcAft>
              <a:buClr>
                <a:schemeClr val="dk2"/>
              </a:buClr>
              <a:buSzPts val="1800"/>
              <a:buChar char="●"/>
            </a:pPr>
            <a:r>
              <a:rPr lang="en" sz="1800">
                <a:solidFill>
                  <a:schemeClr val="dk2"/>
                </a:solidFill>
              </a:rPr>
              <a:t>Ion Source Mount and test in the chamber.</a:t>
            </a:r>
            <a:endParaRPr sz="1800">
              <a:solidFill>
                <a:schemeClr val="dk2"/>
              </a:solidFill>
            </a:endParaRPr>
          </a:p>
          <a:p>
            <a:pPr marL="457200" lvl="0" indent="0" algn="l" rtl="0">
              <a:spcBef>
                <a:spcPts val="0"/>
              </a:spcBef>
              <a:spcAft>
                <a:spcPts val="0"/>
              </a:spcAft>
              <a:buNone/>
            </a:pPr>
            <a:br>
              <a:rPr lang="en" sz="1800">
                <a:solidFill>
                  <a:schemeClr val="dk2"/>
                </a:solidFill>
              </a:rPr>
            </a:br>
            <a:endParaRPr sz="1800">
              <a:solidFill>
                <a:schemeClr val="dk2"/>
              </a:solidFill>
            </a:endParaRPr>
          </a:p>
        </p:txBody>
      </p:sp>
      <p:sp>
        <p:nvSpPr>
          <p:cNvPr id="381" name="Google Shape;381;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26</a:t>
            </a:fld>
            <a:endParaRPr/>
          </a:p>
        </p:txBody>
      </p:sp>
      <p:pic>
        <p:nvPicPr>
          <p:cNvPr id="382" name="Google Shape;382;p51"/>
          <p:cNvPicPr preferRelativeResize="0"/>
          <p:nvPr/>
        </p:nvPicPr>
        <p:blipFill>
          <a:blip r:embed="rId3">
            <a:alphaModFix/>
          </a:blip>
          <a:stretch>
            <a:fillRect/>
          </a:stretch>
        </p:blipFill>
        <p:spPr>
          <a:xfrm>
            <a:off x="5912500" y="739200"/>
            <a:ext cx="2839799" cy="37864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5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Ion Source Stand</a:t>
            </a:r>
            <a:endParaRPr/>
          </a:p>
        </p:txBody>
      </p:sp>
      <p:sp>
        <p:nvSpPr>
          <p:cNvPr id="388" name="Google Shape;388;p5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Restrictions:</a:t>
            </a:r>
            <a:br>
              <a:rPr lang="en"/>
            </a:br>
            <a:endParaRPr/>
          </a:p>
          <a:p>
            <a:pPr marL="457200" lvl="0" indent="-342900" algn="l" rtl="0">
              <a:spcBef>
                <a:spcPts val="1200"/>
              </a:spcBef>
              <a:spcAft>
                <a:spcPts val="0"/>
              </a:spcAft>
              <a:buSzPts val="1800"/>
              <a:buChar char="-"/>
            </a:pPr>
            <a:r>
              <a:rPr lang="en"/>
              <a:t>15 lbs Ion Source must be supported</a:t>
            </a:r>
            <a:endParaRPr/>
          </a:p>
          <a:p>
            <a:pPr marL="457200" lvl="0" indent="-342900" algn="l" rtl="0">
              <a:spcBef>
                <a:spcPts val="0"/>
              </a:spcBef>
              <a:spcAft>
                <a:spcPts val="0"/>
              </a:spcAft>
              <a:buSzPts val="1800"/>
              <a:buChar char="-"/>
            </a:pPr>
            <a:r>
              <a:rPr lang="en"/>
              <a:t>Area restriction within chamber, cannot exceed 10 inches in length and 15 inches in height</a:t>
            </a:r>
            <a:endParaRPr/>
          </a:p>
          <a:p>
            <a:pPr marL="457200" lvl="0" indent="-342900" algn="l" rtl="0">
              <a:spcBef>
                <a:spcPts val="0"/>
              </a:spcBef>
              <a:spcAft>
                <a:spcPts val="0"/>
              </a:spcAft>
              <a:buSzPts val="1800"/>
              <a:buChar char="-"/>
            </a:pPr>
            <a:r>
              <a:rPr lang="en"/>
              <a:t>Allow space for proper wires and cables to be fed through the chamber floor</a:t>
            </a:r>
            <a:endParaRPr/>
          </a:p>
          <a:p>
            <a:pPr marL="457200" lvl="0" indent="-342900" algn="l" rtl="0">
              <a:spcBef>
                <a:spcPts val="0"/>
              </a:spcBef>
              <a:spcAft>
                <a:spcPts val="0"/>
              </a:spcAft>
              <a:buSzPts val="1800"/>
              <a:buChar char="-"/>
            </a:pPr>
            <a:r>
              <a:rPr lang="en"/>
              <a:t>Adjustable height of the ion source</a:t>
            </a:r>
            <a:endParaRPr/>
          </a:p>
          <a:p>
            <a:pPr marL="457200" lvl="0" indent="-342900" algn="l" rtl="0">
              <a:spcBef>
                <a:spcPts val="0"/>
              </a:spcBef>
              <a:spcAft>
                <a:spcPts val="0"/>
              </a:spcAft>
              <a:buSzPts val="1800"/>
              <a:buChar char="-"/>
            </a:pPr>
            <a:r>
              <a:rPr lang="en"/>
              <a:t>Ion gas envelope must adequately cover the substrate at the top of the chamber [angle]</a:t>
            </a:r>
            <a:endParaRPr/>
          </a:p>
        </p:txBody>
      </p:sp>
      <p:sp>
        <p:nvSpPr>
          <p:cNvPr id="389" name="Google Shape;389;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pic>
        <p:nvPicPr>
          <p:cNvPr id="394" name="Google Shape;394;p53"/>
          <p:cNvPicPr preferRelativeResize="0"/>
          <p:nvPr/>
        </p:nvPicPr>
        <p:blipFill>
          <a:blip r:embed="rId3">
            <a:alphaModFix/>
          </a:blip>
          <a:stretch>
            <a:fillRect/>
          </a:stretch>
        </p:blipFill>
        <p:spPr>
          <a:xfrm>
            <a:off x="0" y="0"/>
            <a:ext cx="4572000" cy="5143499"/>
          </a:xfrm>
          <a:prstGeom prst="rect">
            <a:avLst/>
          </a:prstGeom>
          <a:noFill/>
          <a:ln>
            <a:noFill/>
          </a:ln>
        </p:spPr>
      </p:pic>
      <p:pic>
        <p:nvPicPr>
          <p:cNvPr id="395" name="Google Shape;395;p53"/>
          <p:cNvPicPr preferRelativeResize="0"/>
          <p:nvPr/>
        </p:nvPicPr>
        <p:blipFill>
          <a:blip r:embed="rId4">
            <a:alphaModFix/>
          </a:blip>
          <a:stretch>
            <a:fillRect/>
          </a:stretch>
        </p:blipFill>
        <p:spPr>
          <a:xfrm>
            <a:off x="4572000" y="0"/>
            <a:ext cx="4571999" cy="5143499"/>
          </a:xfrm>
          <a:prstGeom prst="rect">
            <a:avLst/>
          </a:prstGeom>
          <a:noFill/>
          <a:ln>
            <a:noFill/>
          </a:ln>
        </p:spPr>
      </p:pic>
      <p:sp>
        <p:nvSpPr>
          <p:cNvPr id="396" name="Google Shape;396;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Current Ion Source Plan:</a:t>
            </a:r>
            <a:endParaRPr/>
          </a:p>
        </p:txBody>
      </p:sp>
      <p:sp>
        <p:nvSpPr>
          <p:cNvPr id="402" name="Google Shape;402;p54"/>
          <p:cNvSpPr txBox="1">
            <a:spLocks noGrp="1"/>
          </p:cNvSpPr>
          <p:nvPr>
            <p:ph type="body" idx="1"/>
          </p:nvPr>
        </p:nvSpPr>
        <p:spPr>
          <a:xfrm>
            <a:off x="311700" y="1152475"/>
            <a:ext cx="5546100" cy="3611700"/>
          </a:xfrm>
          <a:prstGeom prst="rect">
            <a:avLst/>
          </a:prstGeom>
        </p:spPr>
        <p:txBody>
          <a:bodyPr spcFirstLastPara="1" wrap="square" lIns="91425" tIns="91425" rIns="91425" bIns="91425" anchor="t" anchorCtr="0">
            <a:normAutofit lnSpcReduction="20000"/>
          </a:bodyPr>
          <a:lstStyle/>
          <a:p>
            <a:pPr marL="457200" lvl="0" indent="-342900" algn="l" rtl="0">
              <a:spcBef>
                <a:spcPts val="0"/>
              </a:spcBef>
              <a:spcAft>
                <a:spcPts val="0"/>
              </a:spcAft>
              <a:buSzPts val="1800"/>
              <a:buChar char="●"/>
            </a:pPr>
            <a:r>
              <a:rPr lang="en"/>
              <a:t>Machinists will cut 80-20 to the determined angle and length, and build the ion source stand for us. Time unknown now, pending the machine shop’s availability.</a:t>
            </a:r>
            <a:endParaRPr/>
          </a:p>
          <a:p>
            <a:pPr marL="457200" lvl="0" indent="-342900" algn="l" rtl="0">
              <a:spcBef>
                <a:spcPts val="0"/>
              </a:spcBef>
              <a:spcAft>
                <a:spcPts val="0"/>
              </a:spcAft>
              <a:buSzPts val="1800"/>
              <a:buChar char="●"/>
            </a:pPr>
            <a:r>
              <a:rPr lang="en"/>
              <a:t>Ion Source will be mounted in chamber upon completion - within 1 week. </a:t>
            </a:r>
            <a:endParaRPr/>
          </a:p>
          <a:p>
            <a:pPr marL="457200" lvl="0" indent="-342900" algn="l" rtl="0">
              <a:spcBef>
                <a:spcPts val="0"/>
              </a:spcBef>
              <a:spcAft>
                <a:spcPts val="0"/>
              </a:spcAft>
              <a:buSzPts val="1800"/>
              <a:buChar char="●"/>
            </a:pPr>
            <a:r>
              <a:rPr lang="en"/>
              <a:t>Additional parts i.e. filaments, Conflat feedthrough, will be ordered in the meantime</a:t>
            </a:r>
            <a:endParaRPr/>
          </a:p>
          <a:p>
            <a:pPr marL="457200" lvl="0" indent="-342900" algn="l" rtl="0">
              <a:spcBef>
                <a:spcPts val="0"/>
              </a:spcBef>
              <a:spcAft>
                <a:spcPts val="0"/>
              </a:spcAft>
              <a:buSzPts val="1800"/>
              <a:buChar char="●"/>
            </a:pPr>
            <a:r>
              <a:rPr lang="en"/>
              <a:t>Ion Source wiring and set-up will be followed.</a:t>
            </a:r>
            <a:endParaRPr/>
          </a:p>
          <a:p>
            <a:pPr marL="0" lvl="0" indent="0" algn="l" rtl="0">
              <a:spcBef>
                <a:spcPts val="1200"/>
              </a:spcBef>
              <a:spcAft>
                <a:spcPts val="1200"/>
              </a:spcAft>
              <a:buNone/>
            </a:pPr>
            <a:r>
              <a:rPr lang="en"/>
              <a:t>Timeline is heavily driven by machine shop availability and lead time of the orders.</a:t>
            </a:r>
            <a:br>
              <a:rPr lang="en"/>
            </a:br>
            <a:endParaRPr/>
          </a:p>
        </p:txBody>
      </p:sp>
      <p:pic>
        <p:nvPicPr>
          <p:cNvPr id="403" name="Google Shape;403;p54"/>
          <p:cNvPicPr preferRelativeResize="0"/>
          <p:nvPr/>
        </p:nvPicPr>
        <p:blipFill rotWithShape="1">
          <a:blip r:embed="rId3">
            <a:alphaModFix/>
          </a:blip>
          <a:srcRect b="11174"/>
          <a:stretch/>
        </p:blipFill>
        <p:spPr>
          <a:xfrm>
            <a:off x="5972925" y="1218946"/>
            <a:ext cx="2577876" cy="3053207"/>
          </a:xfrm>
          <a:prstGeom prst="rect">
            <a:avLst/>
          </a:prstGeom>
          <a:noFill/>
          <a:ln>
            <a:noFill/>
          </a:ln>
        </p:spPr>
      </p:pic>
      <p:sp>
        <p:nvSpPr>
          <p:cNvPr id="404" name="Google Shape;404;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graphicFrame>
        <p:nvGraphicFramePr>
          <p:cNvPr id="149" name="Google Shape;149;p28"/>
          <p:cNvGraphicFramePr/>
          <p:nvPr/>
        </p:nvGraphicFramePr>
        <p:xfrm>
          <a:off x="773025" y="747000"/>
          <a:ext cx="7324600" cy="4105075"/>
        </p:xfrm>
        <a:graphic>
          <a:graphicData uri="http://schemas.openxmlformats.org/drawingml/2006/table">
            <a:tbl>
              <a:tblPr>
                <a:noFill/>
                <a:tableStyleId>{91E7F958-F98F-4EBB-8F64-293066B5E267}</a:tableStyleId>
              </a:tblPr>
              <a:tblGrid>
                <a:gridCol w="1732925">
                  <a:extLst>
                    <a:ext uri="{9D8B030D-6E8A-4147-A177-3AD203B41FA5}">
                      <a16:colId xmlns:a16="http://schemas.microsoft.com/office/drawing/2014/main" val="20000"/>
                    </a:ext>
                  </a:extLst>
                </a:gridCol>
                <a:gridCol w="2612575">
                  <a:extLst>
                    <a:ext uri="{9D8B030D-6E8A-4147-A177-3AD203B41FA5}">
                      <a16:colId xmlns:a16="http://schemas.microsoft.com/office/drawing/2014/main" val="20001"/>
                    </a:ext>
                  </a:extLst>
                </a:gridCol>
                <a:gridCol w="2979100">
                  <a:extLst>
                    <a:ext uri="{9D8B030D-6E8A-4147-A177-3AD203B41FA5}">
                      <a16:colId xmlns:a16="http://schemas.microsoft.com/office/drawing/2014/main" val="20002"/>
                    </a:ext>
                  </a:extLst>
                </a:gridCol>
              </a:tblGrid>
              <a:tr h="306275">
                <a:tc>
                  <a:txBody>
                    <a:bodyPr/>
                    <a:lstStyle/>
                    <a:p>
                      <a:pPr marL="0" lvl="0" indent="0" algn="ctr" rtl="0">
                        <a:spcBef>
                          <a:spcPts val="0"/>
                        </a:spcBef>
                        <a:spcAft>
                          <a:spcPts val="0"/>
                        </a:spcAft>
                        <a:buNone/>
                      </a:pPr>
                      <a:r>
                        <a:rPr lang="en" sz="1000" b="1"/>
                        <a:t>Evaporation Number</a:t>
                      </a:r>
                      <a:endParaRPr sz="1000" b="1"/>
                    </a:p>
                  </a:txBody>
                  <a:tcPr marL="91425" marR="91425" marT="91425" marB="91425" anchor="ctr"/>
                </a:tc>
                <a:tc>
                  <a:txBody>
                    <a:bodyPr/>
                    <a:lstStyle/>
                    <a:p>
                      <a:pPr marL="0" lvl="0" indent="0" algn="ctr" rtl="0">
                        <a:spcBef>
                          <a:spcPts val="0"/>
                        </a:spcBef>
                        <a:spcAft>
                          <a:spcPts val="0"/>
                        </a:spcAft>
                        <a:buNone/>
                      </a:pPr>
                      <a:r>
                        <a:rPr lang="en" sz="1000" b="1"/>
                        <a:t>Coating Recipe (QCM) </a:t>
                      </a:r>
                      <a:endParaRPr sz="1000" b="1"/>
                    </a:p>
                  </a:txBody>
                  <a:tcPr marL="91425" marR="91425" marT="91425" marB="91425" anchor="ctr"/>
                </a:tc>
                <a:tc>
                  <a:txBody>
                    <a:bodyPr/>
                    <a:lstStyle/>
                    <a:p>
                      <a:pPr marL="0" lvl="0" indent="0" algn="ctr" rtl="0">
                        <a:spcBef>
                          <a:spcPts val="0"/>
                        </a:spcBef>
                        <a:spcAft>
                          <a:spcPts val="0"/>
                        </a:spcAft>
                        <a:buNone/>
                      </a:pPr>
                      <a:r>
                        <a:rPr lang="en" sz="1000" b="1"/>
                        <a:t>Procedural Changes</a:t>
                      </a:r>
                      <a:endParaRPr sz="1000" b="1"/>
                    </a:p>
                  </a:txBody>
                  <a:tcPr marL="91425" marR="91425" marT="91425" marB="91425" anchor="ctr"/>
                </a:tc>
                <a:extLst>
                  <a:ext uri="{0D108BD9-81ED-4DB2-BD59-A6C34878D82A}">
                    <a16:rowId xmlns:a16="http://schemas.microsoft.com/office/drawing/2014/main" val="10000"/>
                  </a:ext>
                </a:extLst>
              </a:tr>
              <a:tr h="584700">
                <a:tc>
                  <a:txBody>
                    <a:bodyPr/>
                    <a:lstStyle/>
                    <a:p>
                      <a:pPr marL="0" lvl="0" indent="0" algn="ctr" rtl="0">
                        <a:spcBef>
                          <a:spcPts val="0"/>
                        </a:spcBef>
                        <a:spcAft>
                          <a:spcPts val="0"/>
                        </a:spcAft>
                        <a:buNone/>
                      </a:pPr>
                      <a:r>
                        <a:rPr lang="en" sz="1000"/>
                        <a:t>7</a:t>
                      </a:r>
                      <a:endParaRPr sz="1000"/>
                    </a:p>
                  </a:txBody>
                  <a:tcPr marL="91425" marR="91425" marT="91425" marB="91425" anchor="ctr"/>
                </a:tc>
                <a:tc>
                  <a:txBody>
                    <a:bodyPr/>
                    <a:lstStyle/>
                    <a:p>
                      <a:pPr marL="0" lvl="0" indent="0" algn="ctr" rtl="0">
                        <a:spcBef>
                          <a:spcPts val="0"/>
                        </a:spcBef>
                        <a:spcAft>
                          <a:spcPts val="0"/>
                        </a:spcAft>
                        <a:buNone/>
                      </a:pPr>
                      <a:r>
                        <a:rPr lang="en" sz="1000"/>
                        <a:t>Cr: 5.19 KAng</a:t>
                      </a:r>
                      <a:br>
                        <a:rPr lang="en" sz="1000"/>
                      </a:br>
                      <a:r>
                        <a:rPr lang="en" sz="1000"/>
                        <a:t>Al: 12.03 KAng</a:t>
                      </a:r>
                      <a:endParaRPr sz="1000"/>
                    </a:p>
                  </a:txBody>
                  <a:tcPr marL="91425" marR="91425" marT="91425" marB="91425" anchor="ctr"/>
                </a:tc>
                <a:tc>
                  <a:txBody>
                    <a:bodyPr/>
                    <a:lstStyle/>
                    <a:p>
                      <a:pPr marL="0" lvl="0" indent="0" algn="ctr" rtl="0">
                        <a:spcBef>
                          <a:spcPts val="0"/>
                        </a:spcBef>
                        <a:spcAft>
                          <a:spcPts val="0"/>
                        </a:spcAft>
                        <a:buNone/>
                      </a:pPr>
                      <a:r>
                        <a:rPr lang="en" sz="1000"/>
                        <a:t>Decrease in total deposition amount from previous coatings</a:t>
                      </a:r>
                      <a:br>
                        <a:rPr lang="en" sz="1000"/>
                      </a:br>
                      <a:r>
                        <a:rPr lang="en" sz="1000"/>
                        <a:t>70 KAng </a:t>
                      </a:r>
                      <a:r>
                        <a:rPr lang="en" sz="1000">
                          <a:solidFill>
                            <a:schemeClr val="dk1"/>
                          </a:solidFill>
                        </a:rPr>
                        <a:t>→ 17 KAng</a:t>
                      </a:r>
                      <a:endParaRPr sz="1000"/>
                    </a:p>
                  </a:txBody>
                  <a:tcPr marL="91425" marR="91425" marT="91425" marB="91425" anchor="ctr"/>
                </a:tc>
                <a:extLst>
                  <a:ext uri="{0D108BD9-81ED-4DB2-BD59-A6C34878D82A}">
                    <a16:rowId xmlns:a16="http://schemas.microsoft.com/office/drawing/2014/main" val="10001"/>
                  </a:ext>
                </a:extLst>
              </a:tr>
              <a:tr h="445500">
                <a:tc>
                  <a:txBody>
                    <a:bodyPr/>
                    <a:lstStyle/>
                    <a:p>
                      <a:pPr marL="0" lvl="0" indent="0" algn="ctr" rtl="0">
                        <a:spcBef>
                          <a:spcPts val="0"/>
                        </a:spcBef>
                        <a:spcAft>
                          <a:spcPts val="0"/>
                        </a:spcAft>
                        <a:buNone/>
                      </a:pPr>
                      <a:r>
                        <a:rPr lang="en" sz="1000"/>
                        <a:t>10</a:t>
                      </a:r>
                      <a:endParaRPr sz="1000"/>
                    </a:p>
                  </a:txBody>
                  <a:tcPr marL="91425" marR="91425" marT="91425" marB="91425" anchor="ctr"/>
                </a:tc>
                <a:tc>
                  <a:txBody>
                    <a:bodyPr/>
                    <a:lstStyle/>
                    <a:p>
                      <a:pPr marL="0" lvl="0" indent="0" algn="ctr" rtl="0">
                        <a:spcBef>
                          <a:spcPts val="0"/>
                        </a:spcBef>
                        <a:spcAft>
                          <a:spcPts val="0"/>
                        </a:spcAft>
                        <a:buNone/>
                      </a:pPr>
                      <a:r>
                        <a:rPr lang="en" sz="1000"/>
                        <a:t>Cr: 4.66 KAng</a:t>
                      </a:r>
                      <a:br>
                        <a:rPr lang="en" sz="1000"/>
                      </a:br>
                      <a:r>
                        <a:rPr lang="en" sz="1000"/>
                        <a:t>Al: 22.24 KAng</a:t>
                      </a:r>
                      <a:endParaRPr sz="1000"/>
                    </a:p>
                  </a:txBody>
                  <a:tcPr marL="91425" marR="91425" marT="91425" marB="91425" anchor="ctr"/>
                </a:tc>
                <a:tc>
                  <a:txBody>
                    <a:bodyPr/>
                    <a:lstStyle/>
                    <a:p>
                      <a:pPr marL="0" lvl="0" indent="0" algn="ctr" rtl="0">
                        <a:spcBef>
                          <a:spcPts val="0"/>
                        </a:spcBef>
                        <a:spcAft>
                          <a:spcPts val="0"/>
                        </a:spcAft>
                        <a:buNone/>
                      </a:pPr>
                      <a:r>
                        <a:rPr lang="en" sz="1000"/>
                        <a:t>Thicker Aluminum Test</a:t>
                      </a:r>
                      <a:endParaRPr sz="1000"/>
                    </a:p>
                  </a:txBody>
                  <a:tcPr marL="91425" marR="91425" marT="91425" marB="91425" anchor="ctr"/>
                </a:tc>
                <a:extLst>
                  <a:ext uri="{0D108BD9-81ED-4DB2-BD59-A6C34878D82A}">
                    <a16:rowId xmlns:a16="http://schemas.microsoft.com/office/drawing/2014/main" val="10002"/>
                  </a:ext>
                </a:extLst>
              </a:tr>
              <a:tr h="445500">
                <a:tc>
                  <a:txBody>
                    <a:bodyPr/>
                    <a:lstStyle/>
                    <a:p>
                      <a:pPr marL="0" lvl="0" indent="0" algn="ctr" rtl="0">
                        <a:spcBef>
                          <a:spcPts val="0"/>
                        </a:spcBef>
                        <a:spcAft>
                          <a:spcPts val="0"/>
                        </a:spcAft>
                        <a:buNone/>
                      </a:pPr>
                      <a:r>
                        <a:rPr lang="en" sz="1000"/>
                        <a:t>11</a:t>
                      </a:r>
                      <a:endParaRPr sz="1000"/>
                    </a:p>
                  </a:txBody>
                  <a:tcPr marL="91425" marR="91425" marT="91425" marB="91425" anchor="ctr"/>
                </a:tc>
                <a:tc>
                  <a:txBody>
                    <a:bodyPr/>
                    <a:lstStyle/>
                    <a:p>
                      <a:pPr marL="0" lvl="0" indent="0" algn="ctr" rtl="0">
                        <a:spcBef>
                          <a:spcPts val="0"/>
                        </a:spcBef>
                        <a:spcAft>
                          <a:spcPts val="0"/>
                        </a:spcAft>
                        <a:buNone/>
                      </a:pPr>
                      <a:r>
                        <a:rPr lang="en" sz="1000"/>
                        <a:t>Cr: 5.08 KAng</a:t>
                      </a:r>
                      <a:br>
                        <a:rPr lang="en" sz="1000"/>
                      </a:br>
                      <a:r>
                        <a:rPr lang="en" sz="1000"/>
                        <a:t>Al:12.36 KAng</a:t>
                      </a:r>
                      <a:endParaRPr sz="1000"/>
                    </a:p>
                  </a:txBody>
                  <a:tcPr marL="91425" marR="91425" marT="91425" marB="91425" anchor="ctr"/>
                </a:tc>
                <a:tc>
                  <a:txBody>
                    <a:bodyPr/>
                    <a:lstStyle/>
                    <a:p>
                      <a:pPr marL="0" lvl="0" indent="0" algn="ctr" rtl="0">
                        <a:spcBef>
                          <a:spcPts val="0"/>
                        </a:spcBef>
                        <a:spcAft>
                          <a:spcPts val="0"/>
                        </a:spcAft>
                        <a:buNone/>
                      </a:pPr>
                      <a:r>
                        <a:rPr lang="en" sz="1000"/>
                        <a:t>Consistency Check</a:t>
                      </a:r>
                      <a:br>
                        <a:rPr lang="en" sz="1000"/>
                      </a:br>
                      <a:r>
                        <a:rPr lang="en" sz="1000"/>
                        <a:t>Attempted Repeat of #7</a:t>
                      </a:r>
                      <a:endParaRPr sz="1000"/>
                    </a:p>
                  </a:txBody>
                  <a:tcPr marL="91425" marR="91425" marT="91425" marB="91425" anchor="ctr"/>
                </a:tc>
                <a:extLst>
                  <a:ext uri="{0D108BD9-81ED-4DB2-BD59-A6C34878D82A}">
                    <a16:rowId xmlns:a16="http://schemas.microsoft.com/office/drawing/2014/main" val="10003"/>
                  </a:ext>
                </a:extLst>
              </a:tr>
              <a:tr h="584700">
                <a:tc>
                  <a:txBody>
                    <a:bodyPr/>
                    <a:lstStyle/>
                    <a:p>
                      <a:pPr marL="0" lvl="0" indent="0" algn="ctr" rtl="0">
                        <a:spcBef>
                          <a:spcPts val="0"/>
                        </a:spcBef>
                        <a:spcAft>
                          <a:spcPts val="0"/>
                        </a:spcAft>
                        <a:buNone/>
                      </a:pPr>
                      <a:r>
                        <a:rPr lang="en" sz="1000"/>
                        <a:t>12</a:t>
                      </a:r>
                      <a:endParaRPr sz="1000"/>
                    </a:p>
                  </a:txBody>
                  <a:tcPr marL="91425" marR="91425" marT="91425" marB="91425" anchor="ctr"/>
                </a:tc>
                <a:tc>
                  <a:txBody>
                    <a:bodyPr/>
                    <a:lstStyle/>
                    <a:p>
                      <a:pPr marL="0" lvl="0" indent="0" algn="ctr" rtl="0">
                        <a:spcBef>
                          <a:spcPts val="0"/>
                        </a:spcBef>
                        <a:spcAft>
                          <a:spcPts val="0"/>
                        </a:spcAft>
                        <a:buClr>
                          <a:schemeClr val="dk1"/>
                        </a:buClr>
                        <a:buSzPts val="1100"/>
                        <a:buFont typeface="Arial"/>
                        <a:buNone/>
                      </a:pPr>
                      <a:r>
                        <a:rPr lang="en" sz="1000">
                          <a:solidFill>
                            <a:schemeClr val="dk1"/>
                          </a:solidFill>
                        </a:rPr>
                        <a:t>Cr: 5.17 KAng</a:t>
                      </a:r>
                      <a:br>
                        <a:rPr lang="en" sz="1000">
                          <a:solidFill>
                            <a:schemeClr val="dk1"/>
                          </a:solidFill>
                        </a:rPr>
                      </a:br>
                      <a:r>
                        <a:rPr lang="en" sz="1000">
                          <a:solidFill>
                            <a:schemeClr val="dk1"/>
                          </a:solidFill>
                        </a:rPr>
                        <a:t>Al:12.27 KAng</a:t>
                      </a:r>
                      <a:endParaRPr sz="1000"/>
                    </a:p>
                  </a:txBody>
                  <a:tcPr marL="91425" marR="91425" marT="91425" marB="91425" anchor="ctr"/>
                </a:tc>
                <a:tc>
                  <a:txBody>
                    <a:bodyPr/>
                    <a:lstStyle/>
                    <a:p>
                      <a:pPr marL="0" lvl="0" indent="0" algn="ctr" rtl="0">
                        <a:spcBef>
                          <a:spcPts val="0"/>
                        </a:spcBef>
                        <a:spcAft>
                          <a:spcPts val="0"/>
                        </a:spcAft>
                        <a:buNone/>
                      </a:pPr>
                      <a:r>
                        <a:rPr lang="en" sz="1000"/>
                        <a:t>Waviness Test +</a:t>
                      </a:r>
                      <a:br>
                        <a:rPr lang="en" sz="1000"/>
                      </a:br>
                      <a:r>
                        <a:rPr lang="en" sz="1000"/>
                        <a:t>Rotation Decrease</a:t>
                      </a:r>
                      <a:br>
                        <a:rPr lang="en" sz="1000"/>
                      </a:br>
                      <a:r>
                        <a:rPr lang="en" sz="1000"/>
                        <a:t>60 RPM → 30 RPM</a:t>
                      </a:r>
                      <a:endParaRPr sz="1000"/>
                    </a:p>
                  </a:txBody>
                  <a:tcPr marL="91425" marR="91425" marT="91425" marB="91425" anchor="ctr"/>
                </a:tc>
                <a:extLst>
                  <a:ext uri="{0D108BD9-81ED-4DB2-BD59-A6C34878D82A}">
                    <a16:rowId xmlns:a16="http://schemas.microsoft.com/office/drawing/2014/main" val="10004"/>
                  </a:ext>
                </a:extLst>
              </a:tr>
              <a:tr h="445500">
                <a:tc>
                  <a:txBody>
                    <a:bodyPr/>
                    <a:lstStyle/>
                    <a:p>
                      <a:pPr marL="0" lvl="0" indent="0" algn="ctr" rtl="0">
                        <a:spcBef>
                          <a:spcPts val="0"/>
                        </a:spcBef>
                        <a:spcAft>
                          <a:spcPts val="0"/>
                        </a:spcAft>
                        <a:buNone/>
                      </a:pPr>
                      <a:r>
                        <a:rPr lang="en" sz="1000"/>
                        <a:t>13A</a:t>
                      </a:r>
                      <a:endParaRPr sz="1000"/>
                    </a:p>
                  </a:txBody>
                  <a:tcPr marL="91425" marR="91425" marT="91425" marB="91425" anchor="ctr"/>
                </a:tc>
                <a:tc>
                  <a:txBody>
                    <a:bodyPr/>
                    <a:lstStyle/>
                    <a:p>
                      <a:pPr marL="0" lvl="0" indent="0" algn="ctr" rtl="0">
                        <a:spcBef>
                          <a:spcPts val="0"/>
                        </a:spcBef>
                        <a:spcAft>
                          <a:spcPts val="0"/>
                        </a:spcAft>
                        <a:buNone/>
                      </a:pPr>
                      <a:r>
                        <a:rPr lang="en" sz="1000"/>
                        <a:t>Cr: 0.11 KAng</a:t>
                      </a:r>
                      <a:endParaRPr sz="1000"/>
                    </a:p>
                    <a:p>
                      <a:pPr marL="0" lvl="0" indent="0" algn="ctr" rtl="0">
                        <a:spcBef>
                          <a:spcPts val="0"/>
                        </a:spcBef>
                        <a:spcAft>
                          <a:spcPts val="0"/>
                        </a:spcAft>
                        <a:buNone/>
                      </a:pPr>
                      <a:r>
                        <a:rPr lang="en" sz="1000"/>
                        <a:t>Al: 0.93 KAng</a:t>
                      </a:r>
                      <a:endParaRPr sz="1000"/>
                    </a:p>
                  </a:txBody>
                  <a:tcPr marL="91425" marR="91425" marT="91425" marB="91425" anchor="ctr"/>
                </a:tc>
                <a:tc>
                  <a:txBody>
                    <a:bodyPr/>
                    <a:lstStyle/>
                    <a:p>
                      <a:pPr marL="0" lvl="0" indent="0" algn="ctr" rtl="0">
                        <a:spcBef>
                          <a:spcPts val="0"/>
                        </a:spcBef>
                        <a:spcAft>
                          <a:spcPts val="0"/>
                        </a:spcAft>
                        <a:buNone/>
                      </a:pPr>
                      <a:r>
                        <a:rPr lang="en" sz="1000"/>
                        <a:t>Very thin coating test</a:t>
                      </a:r>
                      <a:endParaRPr sz="1000"/>
                    </a:p>
                  </a:txBody>
                  <a:tcPr marL="91425" marR="91425" marT="91425" marB="91425" anchor="ctr"/>
                </a:tc>
                <a:extLst>
                  <a:ext uri="{0D108BD9-81ED-4DB2-BD59-A6C34878D82A}">
                    <a16:rowId xmlns:a16="http://schemas.microsoft.com/office/drawing/2014/main" val="10005"/>
                  </a:ext>
                </a:extLst>
              </a:tr>
              <a:tr h="539125">
                <a:tc>
                  <a:txBody>
                    <a:bodyPr/>
                    <a:lstStyle/>
                    <a:p>
                      <a:pPr marL="0" lvl="0" indent="0" algn="ctr" rtl="0">
                        <a:spcBef>
                          <a:spcPts val="0"/>
                        </a:spcBef>
                        <a:spcAft>
                          <a:spcPts val="0"/>
                        </a:spcAft>
                        <a:buNone/>
                      </a:pPr>
                      <a:r>
                        <a:rPr lang="en" sz="1000"/>
                        <a:t>13B</a:t>
                      </a:r>
                      <a:endParaRPr sz="1000"/>
                    </a:p>
                  </a:txBody>
                  <a:tcPr marL="91425" marR="91425" marT="91425" marB="91425" anchor="ctr"/>
                </a:tc>
                <a:tc>
                  <a:txBody>
                    <a:bodyPr/>
                    <a:lstStyle/>
                    <a:p>
                      <a:pPr marL="0" lvl="0" indent="0" algn="ctr" rtl="0">
                        <a:spcBef>
                          <a:spcPts val="0"/>
                        </a:spcBef>
                        <a:spcAft>
                          <a:spcPts val="0"/>
                        </a:spcAft>
                        <a:buNone/>
                      </a:pPr>
                      <a:r>
                        <a:rPr lang="en" sz="1000"/>
                        <a:t>Cr: 1.13 KAng</a:t>
                      </a:r>
                      <a:br>
                        <a:rPr lang="en" sz="1000"/>
                      </a:br>
                      <a:r>
                        <a:rPr lang="en" sz="1000"/>
                        <a:t>Al: </a:t>
                      </a:r>
                      <a:r>
                        <a:rPr lang="en" sz="1000">
                          <a:solidFill>
                            <a:schemeClr val="dk1"/>
                          </a:solidFill>
                        </a:rPr>
                        <a:t>2.578 KAng</a:t>
                      </a:r>
                      <a:endParaRPr sz="1000"/>
                    </a:p>
                  </a:txBody>
                  <a:tcPr marL="91425" marR="91425" marT="91425" marB="91425" anchor="ctr"/>
                </a:tc>
                <a:tc>
                  <a:txBody>
                    <a:bodyPr/>
                    <a:lstStyle/>
                    <a:p>
                      <a:pPr marL="0" lvl="0" indent="0" algn="ctr" rtl="0">
                        <a:spcBef>
                          <a:spcPts val="0"/>
                        </a:spcBef>
                        <a:spcAft>
                          <a:spcPts val="0"/>
                        </a:spcAft>
                        <a:buNone/>
                      </a:pPr>
                      <a:r>
                        <a:rPr lang="en" sz="1000"/>
                        <a:t>Account for QCM to Substrate deposition ratio</a:t>
                      </a:r>
                      <a:br>
                        <a:rPr lang="en" sz="1000"/>
                      </a:br>
                      <a:r>
                        <a:rPr lang="en" sz="1000"/>
                        <a:t>[rough estimate of distance discrepancy]</a:t>
                      </a:r>
                      <a:endParaRPr sz="1000"/>
                    </a:p>
                  </a:txBody>
                  <a:tcPr marL="91425" marR="91425" marT="91425" marB="91425" anchor="ctr"/>
                </a:tc>
                <a:extLst>
                  <a:ext uri="{0D108BD9-81ED-4DB2-BD59-A6C34878D82A}">
                    <a16:rowId xmlns:a16="http://schemas.microsoft.com/office/drawing/2014/main" val="10006"/>
                  </a:ext>
                </a:extLst>
              </a:tr>
              <a:tr h="445500">
                <a:tc>
                  <a:txBody>
                    <a:bodyPr/>
                    <a:lstStyle/>
                    <a:p>
                      <a:pPr marL="0" lvl="0" indent="0" algn="ctr" rtl="0">
                        <a:spcBef>
                          <a:spcPts val="0"/>
                        </a:spcBef>
                        <a:spcAft>
                          <a:spcPts val="0"/>
                        </a:spcAft>
                        <a:buNone/>
                      </a:pPr>
                      <a:r>
                        <a:rPr lang="en" sz="1000"/>
                        <a:t>14</a:t>
                      </a:r>
                      <a:endParaRPr sz="1000"/>
                    </a:p>
                  </a:txBody>
                  <a:tcPr marL="91425" marR="91425" marT="91425" marB="91425" anchor="ctr"/>
                </a:tc>
                <a:tc>
                  <a:txBody>
                    <a:bodyPr/>
                    <a:lstStyle/>
                    <a:p>
                      <a:pPr marL="0" lvl="0" indent="0" algn="ctr" rtl="0">
                        <a:spcBef>
                          <a:spcPts val="0"/>
                        </a:spcBef>
                        <a:spcAft>
                          <a:spcPts val="0"/>
                        </a:spcAft>
                        <a:buNone/>
                      </a:pPr>
                      <a:r>
                        <a:rPr lang="en" sz="1000"/>
                        <a:t>Cr: 2.14 KAng</a:t>
                      </a:r>
                      <a:br>
                        <a:rPr lang="en" sz="1000"/>
                      </a:br>
                      <a:r>
                        <a:rPr lang="en" sz="1000"/>
                        <a:t>Al: 7.34 KAng</a:t>
                      </a:r>
                      <a:endParaRPr sz="1000"/>
                    </a:p>
                  </a:txBody>
                  <a:tcPr marL="91425" marR="91425" marT="91425" marB="91425" anchor="ctr"/>
                </a:tc>
                <a:tc>
                  <a:txBody>
                    <a:bodyPr/>
                    <a:lstStyle/>
                    <a:p>
                      <a:pPr marL="0" lvl="0" indent="0" algn="ctr" rtl="0">
                        <a:spcBef>
                          <a:spcPts val="0"/>
                        </a:spcBef>
                        <a:spcAft>
                          <a:spcPts val="0"/>
                        </a:spcAft>
                        <a:buNone/>
                      </a:pPr>
                      <a:r>
                        <a:rPr lang="en" sz="1000"/>
                        <a:t>COMPASS + NA62 Ratio based upon profilometer results</a:t>
                      </a:r>
                      <a:endParaRPr sz="1000"/>
                    </a:p>
                  </a:txBody>
                  <a:tcPr marL="91425" marR="91425" marT="91425" marB="91425" anchor="ctr"/>
                </a:tc>
                <a:extLst>
                  <a:ext uri="{0D108BD9-81ED-4DB2-BD59-A6C34878D82A}">
                    <a16:rowId xmlns:a16="http://schemas.microsoft.com/office/drawing/2014/main" val="10007"/>
                  </a:ext>
                </a:extLst>
              </a:tr>
            </a:tbl>
          </a:graphicData>
        </a:graphic>
      </p:graphicFrame>
      <p:sp>
        <p:nvSpPr>
          <p:cNvPr id="150" name="Google Shape;150;p28"/>
          <p:cNvSpPr txBox="1"/>
          <p:nvPr/>
        </p:nvSpPr>
        <p:spPr>
          <a:xfrm>
            <a:off x="300475" y="145750"/>
            <a:ext cx="5269800" cy="55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2"/>
                </a:solidFill>
              </a:rPr>
              <a:t>Our coating recipes for a few recent studies.</a:t>
            </a:r>
            <a:endParaRPr sz="1800" b="1">
              <a:solidFill>
                <a:schemeClr val="dk2"/>
              </a:solidFill>
            </a:endParaRPr>
          </a:p>
        </p:txBody>
      </p:sp>
      <p:sp>
        <p:nvSpPr>
          <p:cNvPr id="151" name="Google Shape;151;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5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Summary </a:t>
            </a:r>
            <a:endParaRPr/>
          </a:p>
        </p:txBody>
      </p:sp>
      <p:sp>
        <p:nvSpPr>
          <p:cNvPr id="410" name="Google Shape;410;p55"/>
          <p:cNvSpPr txBox="1">
            <a:spLocks noGrp="1"/>
          </p:cNvSpPr>
          <p:nvPr>
            <p:ph type="body" idx="1"/>
          </p:nvPr>
        </p:nvSpPr>
        <p:spPr>
          <a:xfrm>
            <a:off x="311700" y="1114050"/>
            <a:ext cx="8256900" cy="3857400"/>
          </a:xfrm>
          <a:prstGeom prst="rect">
            <a:avLst/>
          </a:prstGeom>
        </p:spPr>
        <p:txBody>
          <a:bodyPr spcFirstLastPara="1" wrap="square" lIns="91425" tIns="91425" rIns="91425" bIns="91425" anchor="t" anchorCtr="0">
            <a:normAutofit fontScale="92500" lnSpcReduction="10000"/>
          </a:bodyPr>
          <a:lstStyle/>
          <a:p>
            <a:pPr marL="457200" lvl="0" indent="-334327" algn="l" rtl="0">
              <a:spcBef>
                <a:spcPts val="0"/>
              </a:spcBef>
              <a:spcAft>
                <a:spcPts val="0"/>
              </a:spcAft>
              <a:buSzPct val="100000"/>
              <a:buChar char="●"/>
            </a:pPr>
            <a:r>
              <a:rPr lang="en"/>
              <a:t>The mirror efforts have been going very well and good progresses have been made. </a:t>
            </a:r>
            <a:endParaRPr/>
          </a:p>
          <a:p>
            <a:pPr marL="457200" lvl="0" indent="-334327" algn="l" rtl="0">
              <a:spcBef>
                <a:spcPts val="0"/>
              </a:spcBef>
              <a:spcAft>
                <a:spcPts val="0"/>
              </a:spcAft>
              <a:buSzPct val="100000"/>
              <a:buChar char="●"/>
            </a:pPr>
            <a:r>
              <a:rPr lang="en"/>
              <a:t>Reflectivity of small mirror samples are </a:t>
            </a:r>
            <a:r>
              <a:rPr lang="en">
                <a:solidFill>
                  <a:srgbClr val="0000FF"/>
                </a:solidFill>
              </a:rPr>
              <a:t>~ 90% between 300 and 600 nm. </a:t>
            </a:r>
            <a:endParaRPr>
              <a:solidFill>
                <a:srgbClr val="0000FF"/>
              </a:solidFill>
            </a:endParaRPr>
          </a:p>
          <a:p>
            <a:pPr marL="457200" lvl="0" indent="-334327" algn="l" rtl="0">
              <a:spcBef>
                <a:spcPts val="0"/>
              </a:spcBef>
              <a:spcAft>
                <a:spcPts val="0"/>
              </a:spcAft>
              <a:buSzPct val="100000"/>
              <a:buChar char="●"/>
            </a:pPr>
            <a:r>
              <a:rPr lang="en"/>
              <a:t>For coating, we are entering the next phase - fine tuning the coating recipe and equipment upgrades.</a:t>
            </a:r>
            <a:endParaRPr/>
          </a:p>
          <a:p>
            <a:pPr marL="0" lvl="0" indent="0" algn="l" rtl="0">
              <a:spcBef>
                <a:spcPts val="1200"/>
              </a:spcBef>
              <a:spcAft>
                <a:spcPts val="0"/>
              </a:spcAft>
              <a:buClr>
                <a:schemeClr val="dk1"/>
              </a:buClr>
              <a:buSzPct val="61111"/>
              <a:buFont typeface="Arial"/>
              <a:buNone/>
            </a:pPr>
            <a:r>
              <a:rPr lang="en" b="1"/>
              <a:t>Important tasks ahead of us:</a:t>
            </a:r>
            <a:endParaRPr b="1"/>
          </a:p>
          <a:p>
            <a:pPr marL="457200" lvl="0" indent="-334327" algn="l" rtl="0">
              <a:spcBef>
                <a:spcPts val="1200"/>
              </a:spcBef>
              <a:spcAft>
                <a:spcPts val="0"/>
              </a:spcAft>
              <a:buSzPct val="100000"/>
              <a:buChar char="●"/>
            </a:pPr>
            <a:r>
              <a:rPr lang="en"/>
              <a:t>Substrate preparation to make surface more smooth (w. Purdue)</a:t>
            </a:r>
            <a:endParaRPr/>
          </a:p>
          <a:p>
            <a:pPr marL="457200" lvl="0" indent="-334327" algn="l" rtl="0">
              <a:spcBef>
                <a:spcPts val="0"/>
              </a:spcBef>
              <a:spcAft>
                <a:spcPts val="0"/>
              </a:spcAft>
              <a:buSzPct val="100000"/>
              <a:buChar char="●"/>
            </a:pPr>
            <a:r>
              <a:rPr lang="en"/>
              <a:t>Large conical sample coating. </a:t>
            </a:r>
            <a:endParaRPr/>
          </a:p>
          <a:p>
            <a:pPr marL="457200" lvl="0" indent="-334327" algn="l" rtl="0">
              <a:spcBef>
                <a:spcPts val="0"/>
              </a:spcBef>
              <a:spcAft>
                <a:spcPts val="0"/>
              </a:spcAft>
              <a:buSzPct val="100000"/>
              <a:buChar char="●"/>
            </a:pPr>
            <a:r>
              <a:rPr lang="en"/>
              <a:t>Ion gun installation. </a:t>
            </a:r>
            <a:endParaRPr/>
          </a:p>
          <a:p>
            <a:pPr marL="457200" lvl="0" indent="-334327" algn="l" rtl="0">
              <a:spcBef>
                <a:spcPts val="0"/>
              </a:spcBef>
              <a:spcAft>
                <a:spcPts val="0"/>
              </a:spcAft>
              <a:buSzPct val="100000"/>
              <a:buChar char="●"/>
            </a:pPr>
            <a:r>
              <a:rPr lang="en"/>
              <a:t>Dielectric coating as a protective layer.</a:t>
            </a:r>
            <a:endParaRPr/>
          </a:p>
          <a:p>
            <a:pPr marL="457200" lvl="0" indent="-334327" algn="l" rtl="0">
              <a:spcBef>
                <a:spcPts val="0"/>
              </a:spcBef>
              <a:spcAft>
                <a:spcPts val="0"/>
              </a:spcAft>
              <a:buSzPct val="100000"/>
              <a:buChar char="●"/>
            </a:pPr>
            <a:r>
              <a:rPr lang="en"/>
              <a:t>* Vacuum improvement with cryo pump. (* separate funding has been applied.)</a:t>
            </a:r>
            <a:endParaRPr/>
          </a:p>
          <a:p>
            <a:pPr marL="0" lvl="0" indent="0" algn="l" rtl="0">
              <a:spcBef>
                <a:spcPts val="1200"/>
              </a:spcBef>
              <a:spcAft>
                <a:spcPts val="1200"/>
              </a:spcAft>
              <a:buNone/>
            </a:pPr>
            <a:endParaRPr/>
          </a:p>
        </p:txBody>
      </p:sp>
      <p:sp>
        <p:nvSpPr>
          <p:cNvPr id="411" name="Google Shape;411;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5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Backup</a:t>
            </a:r>
            <a:endParaRPr/>
          </a:p>
        </p:txBody>
      </p:sp>
      <p:sp>
        <p:nvSpPr>
          <p:cNvPr id="417" name="Google Shape;417;p5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418" name="Google Shape;418;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pic>
        <p:nvPicPr>
          <p:cNvPr id="423" name="Google Shape;423;p57"/>
          <p:cNvPicPr preferRelativeResize="0"/>
          <p:nvPr/>
        </p:nvPicPr>
        <p:blipFill>
          <a:blip r:embed="rId3">
            <a:alphaModFix/>
          </a:blip>
          <a:stretch>
            <a:fillRect/>
          </a:stretch>
        </p:blipFill>
        <p:spPr>
          <a:xfrm>
            <a:off x="1701900" y="0"/>
            <a:ext cx="5740199" cy="5143500"/>
          </a:xfrm>
          <a:prstGeom prst="rect">
            <a:avLst/>
          </a:prstGeom>
          <a:noFill/>
          <a:ln>
            <a:noFill/>
          </a:ln>
        </p:spPr>
      </p:pic>
      <p:sp>
        <p:nvSpPr>
          <p:cNvPr id="424" name="Google Shape;424;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5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Sample7</a:t>
            </a:r>
            <a:endParaRPr/>
          </a:p>
        </p:txBody>
      </p:sp>
      <p:pic>
        <p:nvPicPr>
          <p:cNvPr id="430" name="Google Shape;430;p58"/>
          <p:cNvPicPr preferRelativeResize="0"/>
          <p:nvPr/>
        </p:nvPicPr>
        <p:blipFill>
          <a:blip r:embed="rId3">
            <a:alphaModFix/>
          </a:blip>
          <a:stretch>
            <a:fillRect/>
          </a:stretch>
        </p:blipFill>
        <p:spPr>
          <a:xfrm>
            <a:off x="1299700" y="913800"/>
            <a:ext cx="7844301" cy="4229700"/>
          </a:xfrm>
          <a:prstGeom prst="rect">
            <a:avLst/>
          </a:prstGeom>
          <a:noFill/>
          <a:ln>
            <a:noFill/>
          </a:ln>
        </p:spPr>
      </p:pic>
      <p:sp>
        <p:nvSpPr>
          <p:cNvPr id="431" name="Google Shape;431;p58"/>
          <p:cNvSpPr txBox="1"/>
          <p:nvPr/>
        </p:nvSpPr>
        <p:spPr>
          <a:xfrm>
            <a:off x="151900" y="1931525"/>
            <a:ext cx="1147800" cy="197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rPr>
              <a:t>Almost Perfect Circle</a:t>
            </a:r>
            <a:endParaRPr sz="1800">
              <a:solidFill>
                <a:schemeClr val="dk2"/>
              </a:solidFill>
            </a:endParaRPr>
          </a:p>
        </p:txBody>
      </p:sp>
      <p:sp>
        <p:nvSpPr>
          <p:cNvPr id="432" name="Google Shape;432;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5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Sample 10 pic</a:t>
            </a:r>
            <a:endParaRPr/>
          </a:p>
        </p:txBody>
      </p:sp>
      <p:pic>
        <p:nvPicPr>
          <p:cNvPr id="438" name="Google Shape;438;p59"/>
          <p:cNvPicPr preferRelativeResize="0"/>
          <p:nvPr/>
        </p:nvPicPr>
        <p:blipFill>
          <a:blip r:embed="rId3">
            <a:alphaModFix/>
          </a:blip>
          <a:stretch>
            <a:fillRect/>
          </a:stretch>
        </p:blipFill>
        <p:spPr>
          <a:xfrm>
            <a:off x="311700" y="1193800"/>
            <a:ext cx="4171950" cy="3333750"/>
          </a:xfrm>
          <a:prstGeom prst="rect">
            <a:avLst/>
          </a:prstGeom>
          <a:noFill/>
          <a:ln>
            <a:noFill/>
          </a:ln>
        </p:spPr>
      </p:pic>
      <p:pic>
        <p:nvPicPr>
          <p:cNvPr id="439" name="Google Shape;439;p59"/>
          <p:cNvPicPr preferRelativeResize="0"/>
          <p:nvPr/>
        </p:nvPicPr>
        <p:blipFill>
          <a:blip r:embed="rId4">
            <a:alphaModFix/>
          </a:blip>
          <a:stretch>
            <a:fillRect/>
          </a:stretch>
        </p:blipFill>
        <p:spPr>
          <a:xfrm>
            <a:off x="4430925" y="1193800"/>
            <a:ext cx="4660350" cy="2792192"/>
          </a:xfrm>
          <a:prstGeom prst="rect">
            <a:avLst/>
          </a:prstGeom>
          <a:noFill/>
          <a:ln>
            <a:noFill/>
          </a:ln>
        </p:spPr>
      </p:pic>
      <p:sp>
        <p:nvSpPr>
          <p:cNvPr id="440" name="Google Shape;440;p59"/>
          <p:cNvSpPr txBox="1"/>
          <p:nvPr/>
        </p:nvSpPr>
        <p:spPr>
          <a:xfrm>
            <a:off x="499175" y="1352200"/>
            <a:ext cx="22029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F0000"/>
                </a:solidFill>
              </a:rPr>
              <a:t>Sample10_Cut1</a:t>
            </a:r>
            <a:endParaRPr sz="1800">
              <a:solidFill>
                <a:srgbClr val="FF0000"/>
              </a:solidFill>
            </a:endParaRPr>
          </a:p>
        </p:txBody>
      </p:sp>
      <p:sp>
        <p:nvSpPr>
          <p:cNvPr id="441" name="Google Shape;441;p59"/>
          <p:cNvSpPr txBox="1"/>
          <p:nvPr/>
        </p:nvSpPr>
        <p:spPr>
          <a:xfrm>
            <a:off x="7096725" y="1388950"/>
            <a:ext cx="2127000" cy="49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F0000"/>
                </a:solidFill>
              </a:rPr>
              <a:t>Sample10_2</a:t>
            </a:r>
            <a:endParaRPr sz="1800">
              <a:solidFill>
                <a:srgbClr val="FF0000"/>
              </a:solidFill>
            </a:endParaRPr>
          </a:p>
        </p:txBody>
      </p:sp>
      <p:sp>
        <p:nvSpPr>
          <p:cNvPr id="442" name="Google Shape;442;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6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Sample 11 pic</a:t>
            </a:r>
            <a:endParaRPr/>
          </a:p>
        </p:txBody>
      </p:sp>
      <p:pic>
        <p:nvPicPr>
          <p:cNvPr id="448" name="Google Shape;448;p60"/>
          <p:cNvPicPr preferRelativeResize="0"/>
          <p:nvPr/>
        </p:nvPicPr>
        <p:blipFill>
          <a:blip r:embed="rId3">
            <a:alphaModFix/>
          </a:blip>
          <a:stretch>
            <a:fillRect/>
          </a:stretch>
        </p:blipFill>
        <p:spPr>
          <a:xfrm>
            <a:off x="833775" y="911975"/>
            <a:ext cx="2909022" cy="2069850"/>
          </a:xfrm>
          <a:prstGeom prst="rect">
            <a:avLst/>
          </a:prstGeom>
          <a:noFill/>
          <a:ln>
            <a:noFill/>
          </a:ln>
        </p:spPr>
      </p:pic>
      <p:pic>
        <p:nvPicPr>
          <p:cNvPr id="449" name="Google Shape;449;p60"/>
          <p:cNvPicPr preferRelativeResize="0"/>
          <p:nvPr/>
        </p:nvPicPr>
        <p:blipFill>
          <a:blip r:embed="rId4">
            <a:alphaModFix/>
          </a:blip>
          <a:stretch>
            <a:fillRect/>
          </a:stretch>
        </p:blipFill>
        <p:spPr>
          <a:xfrm>
            <a:off x="3742800" y="911963"/>
            <a:ext cx="2441963" cy="2069863"/>
          </a:xfrm>
          <a:prstGeom prst="rect">
            <a:avLst/>
          </a:prstGeom>
          <a:noFill/>
          <a:ln>
            <a:noFill/>
          </a:ln>
        </p:spPr>
      </p:pic>
      <p:pic>
        <p:nvPicPr>
          <p:cNvPr id="450" name="Google Shape;450;p60"/>
          <p:cNvPicPr preferRelativeResize="0"/>
          <p:nvPr/>
        </p:nvPicPr>
        <p:blipFill>
          <a:blip r:embed="rId5">
            <a:alphaModFix/>
          </a:blip>
          <a:stretch>
            <a:fillRect/>
          </a:stretch>
        </p:blipFill>
        <p:spPr>
          <a:xfrm>
            <a:off x="6184775" y="911975"/>
            <a:ext cx="2967796" cy="2069850"/>
          </a:xfrm>
          <a:prstGeom prst="rect">
            <a:avLst/>
          </a:prstGeom>
          <a:noFill/>
          <a:ln>
            <a:noFill/>
          </a:ln>
        </p:spPr>
      </p:pic>
      <p:pic>
        <p:nvPicPr>
          <p:cNvPr id="451" name="Google Shape;451;p60"/>
          <p:cNvPicPr preferRelativeResize="0"/>
          <p:nvPr/>
        </p:nvPicPr>
        <p:blipFill>
          <a:blip r:embed="rId6">
            <a:alphaModFix/>
          </a:blip>
          <a:stretch>
            <a:fillRect/>
          </a:stretch>
        </p:blipFill>
        <p:spPr>
          <a:xfrm>
            <a:off x="2189737" y="2987151"/>
            <a:ext cx="2535523" cy="1885049"/>
          </a:xfrm>
          <a:prstGeom prst="rect">
            <a:avLst/>
          </a:prstGeom>
          <a:noFill/>
          <a:ln>
            <a:noFill/>
          </a:ln>
        </p:spPr>
      </p:pic>
      <p:pic>
        <p:nvPicPr>
          <p:cNvPr id="452" name="Google Shape;452;p60"/>
          <p:cNvPicPr preferRelativeResize="0"/>
          <p:nvPr/>
        </p:nvPicPr>
        <p:blipFill>
          <a:blip r:embed="rId7">
            <a:alphaModFix/>
          </a:blip>
          <a:stretch>
            <a:fillRect/>
          </a:stretch>
        </p:blipFill>
        <p:spPr>
          <a:xfrm>
            <a:off x="4725249" y="2987151"/>
            <a:ext cx="2002864" cy="1885049"/>
          </a:xfrm>
          <a:prstGeom prst="rect">
            <a:avLst/>
          </a:prstGeom>
          <a:noFill/>
          <a:ln>
            <a:noFill/>
          </a:ln>
        </p:spPr>
      </p:pic>
      <p:pic>
        <p:nvPicPr>
          <p:cNvPr id="453" name="Google Shape;453;p60"/>
          <p:cNvPicPr preferRelativeResize="0"/>
          <p:nvPr/>
        </p:nvPicPr>
        <p:blipFill>
          <a:blip r:embed="rId8">
            <a:alphaModFix/>
          </a:blip>
          <a:stretch>
            <a:fillRect/>
          </a:stretch>
        </p:blipFill>
        <p:spPr>
          <a:xfrm>
            <a:off x="6750612" y="2987151"/>
            <a:ext cx="2393376" cy="1885048"/>
          </a:xfrm>
          <a:prstGeom prst="rect">
            <a:avLst/>
          </a:prstGeom>
          <a:noFill/>
          <a:ln>
            <a:noFill/>
          </a:ln>
        </p:spPr>
      </p:pic>
      <p:sp>
        <p:nvSpPr>
          <p:cNvPr id="454" name="Google Shape;454;p60"/>
          <p:cNvSpPr txBox="1"/>
          <p:nvPr/>
        </p:nvSpPr>
        <p:spPr>
          <a:xfrm>
            <a:off x="43400" y="2604300"/>
            <a:ext cx="6732600" cy="38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455" name="Google Shape;455;p60"/>
          <p:cNvSpPr txBox="1"/>
          <p:nvPr/>
        </p:nvSpPr>
        <p:spPr>
          <a:xfrm>
            <a:off x="1302150" y="1063425"/>
            <a:ext cx="7921500" cy="46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F0000"/>
                </a:solidFill>
              </a:rPr>
              <a:t>Sample11_1                        Sample 11_2                          Sample11_3</a:t>
            </a:r>
            <a:endParaRPr sz="1800">
              <a:solidFill>
                <a:srgbClr val="FF0000"/>
              </a:solidFill>
            </a:endParaRPr>
          </a:p>
        </p:txBody>
      </p:sp>
      <p:sp>
        <p:nvSpPr>
          <p:cNvPr id="456" name="Google Shape;456;p60"/>
          <p:cNvSpPr txBox="1"/>
          <p:nvPr/>
        </p:nvSpPr>
        <p:spPr>
          <a:xfrm>
            <a:off x="2267900" y="3114325"/>
            <a:ext cx="6684300" cy="30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F0000"/>
                </a:solidFill>
              </a:rPr>
              <a:t>Sample11_4                  Sample11_Left         Sample11_Right</a:t>
            </a:r>
            <a:endParaRPr sz="1800">
              <a:solidFill>
                <a:srgbClr val="FF0000"/>
              </a:solidFill>
            </a:endParaRPr>
          </a:p>
        </p:txBody>
      </p:sp>
      <p:pic>
        <p:nvPicPr>
          <p:cNvPr id="457" name="Google Shape;457;p60"/>
          <p:cNvPicPr preferRelativeResize="0"/>
          <p:nvPr/>
        </p:nvPicPr>
        <p:blipFill>
          <a:blip r:embed="rId9">
            <a:alphaModFix/>
          </a:blip>
          <a:stretch>
            <a:fillRect/>
          </a:stretch>
        </p:blipFill>
        <p:spPr>
          <a:xfrm>
            <a:off x="0" y="3047041"/>
            <a:ext cx="2189726" cy="1678984"/>
          </a:xfrm>
          <a:prstGeom prst="rect">
            <a:avLst/>
          </a:prstGeom>
          <a:noFill/>
          <a:ln>
            <a:noFill/>
          </a:ln>
        </p:spPr>
      </p:pic>
      <p:sp>
        <p:nvSpPr>
          <p:cNvPr id="458" name="Google Shape;458;p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6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Sample 13</a:t>
            </a:r>
            <a:endParaRPr/>
          </a:p>
        </p:txBody>
      </p:sp>
      <p:pic>
        <p:nvPicPr>
          <p:cNvPr id="464" name="Google Shape;464;p61"/>
          <p:cNvPicPr preferRelativeResize="0"/>
          <p:nvPr/>
        </p:nvPicPr>
        <p:blipFill>
          <a:blip r:embed="rId3">
            <a:alphaModFix/>
          </a:blip>
          <a:stretch>
            <a:fillRect/>
          </a:stretch>
        </p:blipFill>
        <p:spPr>
          <a:xfrm>
            <a:off x="0" y="1448500"/>
            <a:ext cx="4902275" cy="3695000"/>
          </a:xfrm>
          <a:prstGeom prst="rect">
            <a:avLst/>
          </a:prstGeom>
          <a:noFill/>
          <a:ln>
            <a:noFill/>
          </a:ln>
        </p:spPr>
      </p:pic>
      <p:pic>
        <p:nvPicPr>
          <p:cNvPr id="465" name="Google Shape;465;p61"/>
          <p:cNvPicPr preferRelativeResize="0"/>
          <p:nvPr/>
        </p:nvPicPr>
        <p:blipFill>
          <a:blip r:embed="rId4">
            <a:alphaModFix/>
          </a:blip>
          <a:stretch>
            <a:fillRect/>
          </a:stretch>
        </p:blipFill>
        <p:spPr>
          <a:xfrm>
            <a:off x="4902276" y="2650275"/>
            <a:ext cx="3028950" cy="2514600"/>
          </a:xfrm>
          <a:prstGeom prst="rect">
            <a:avLst/>
          </a:prstGeom>
          <a:noFill/>
          <a:ln>
            <a:noFill/>
          </a:ln>
        </p:spPr>
      </p:pic>
      <p:sp>
        <p:nvSpPr>
          <p:cNvPr id="466" name="Google Shape;466;p61"/>
          <p:cNvSpPr txBox="1"/>
          <p:nvPr/>
        </p:nvSpPr>
        <p:spPr>
          <a:xfrm>
            <a:off x="5241150" y="1388950"/>
            <a:ext cx="3515700" cy="89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rPr>
              <a:t>SBU_Coat 13A</a:t>
            </a:r>
            <a:endParaRPr sz="1800">
              <a:solidFill>
                <a:schemeClr val="dk2"/>
              </a:solidFill>
            </a:endParaRPr>
          </a:p>
          <a:p>
            <a:pPr marL="0" lvl="0" indent="0" algn="l" rtl="0">
              <a:spcBef>
                <a:spcPts val="0"/>
              </a:spcBef>
              <a:spcAft>
                <a:spcPts val="0"/>
              </a:spcAft>
              <a:buNone/>
            </a:pPr>
            <a:r>
              <a:rPr lang="en" sz="1800">
                <a:solidFill>
                  <a:schemeClr val="dk2"/>
                </a:solidFill>
              </a:rPr>
              <a:t>Reflectivity:20%</a:t>
            </a:r>
            <a:endParaRPr sz="1800">
              <a:solidFill>
                <a:schemeClr val="dk2"/>
              </a:solidFill>
            </a:endParaRPr>
          </a:p>
        </p:txBody>
      </p:sp>
      <p:sp>
        <p:nvSpPr>
          <p:cNvPr id="467" name="Google Shape;467;p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pic>
        <p:nvPicPr>
          <p:cNvPr id="472" name="Google Shape;472;p62"/>
          <p:cNvPicPr preferRelativeResize="0"/>
          <p:nvPr/>
        </p:nvPicPr>
        <p:blipFill>
          <a:blip r:embed="rId3">
            <a:alphaModFix/>
          </a:blip>
          <a:stretch>
            <a:fillRect/>
          </a:stretch>
        </p:blipFill>
        <p:spPr>
          <a:xfrm>
            <a:off x="-12" y="0"/>
            <a:ext cx="3857626" cy="5143501"/>
          </a:xfrm>
          <a:prstGeom prst="rect">
            <a:avLst/>
          </a:prstGeom>
          <a:noFill/>
          <a:ln>
            <a:noFill/>
          </a:ln>
        </p:spPr>
      </p:pic>
      <p:pic>
        <p:nvPicPr>
          <p:cNvPr id="473" name="Google Shape;473;p62"/>
          <p:cNvPicPr preferRelativeResize="0"/>
          <p:nvPr/>
        </p:nvPicPr>
        <p:blipFill>
          <a:blip r:embed="rId4">
            <a:alphaModFix/>
          </a:blip>
          <a:stretch>
            <a:fillRect/>
          </a:stretch>
        </p:blipFill>
        <p:spPr>
          <a:xfrm>
            <a:off x="3857613" y="0"/>
            <a:ext cx="3857626" cy="5143501"/>
          </a:xfrm>
          <a:prstGeom prst="rect">
            <a:avLst/>
          </a:prstGeom>
          <a:noFill/>
          <a:ln>
            <a:noFill/>
          </a:ln>
        </p:spPr>
      </p:pic>
      <p:sp>
        <p:nvSpPr>
          <p:cNvPr id="474" name="Google Shape;474;p62"/>
          <p:cNvSpPr txBox="1"/>
          <p:nvPr/>
        </p:nvSpPr>
        <p:spPr>
          <a:xfrm>
            <a:off x="6879675" y="1768725"/>
            <a:ext cx="3515700" cy="89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F0000"/>
                </a:solidFill>
              </a:rPr>
              <a:t>Purdue_Coat 13A</a:t>
            </a:r>
            <a:endParaRPr sz="1800">
              <a:solidFill>
                <a:srgbClr val="FF0000"/>
              </a:solidFill>
            </a:endParaRPr>
          </a:p>
          <a:p>
            <a:pPr marL="0" lvl="0" indent="0" algn="l" rtl="0">
              <a:spcBef>
                <a:spcPts val="0"/>
              </a:spcBef>
              <a:spcAft>
                <a:spcPts val="0"/>
              </a:spcAft>
              <a:buNone/>
            </a:pPr>
            <a:r>
              <a:rPr lang="en" sz="1800">
                <a:solidFill>
                  <a:srgbClr val="FF0000"/>
                </a:solidFill>
              </a:rPr>
              <a:t>Reflectivity:20%</a:t>
            </a:r>
            <a:endParaRPr sz="1800">
              <a:solidFill>
                <a:srgbClr val="FF0000"/>
              </a:solidFill>
            </a:endParaRPr>
          </a:p>
        </p:txBody>
      </p:sp>
      <p:sp>
        <p:nvSpPr>
          <p:cNvPr id="475" name="Google Shape;475;p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pic>
        <p:nvPicPr>
          <p:cNvPr id="480" name="Google Shape;480;p63"/>
          <p:cNvPicPr preferRelativeResize="0"/>
          <p:nvPr/>
        </p:nvPicPr>
        <p:blipFill>
          <a:blip r:embed="rId3">
            <a:alphaModFix/>
          </a:blip>
          <a:stretch>
            <a:fillRect/>
          </a:stretch>
        </p:blipFill>
        <p:spPr>
          <a:xfrm>
            <a:off x="3695700" y="0"/>
            <a:ext cx="5143500" cy="2819400"/>
          </a:xfrm>
          <a:prstGeom prst="rect">
            <a:avLst/>
          </a:prstGeom>
          <a:noFill/>
          <a:ln>
            <a:noFill/>
          </a:ln>
        </p:spPr>
      </p:pic>
      <p:pic>
        <p:nvPicPr>
          <p:cNvPr id="481" name="Google Shape;481;p63"/>
          <p:cNvPicPr preferRelativeResize="0"/>
          <p:nvPr/>
        </p:nvPicPr>
        <p:blipFill>
          <a:blip r:embed="rId4">
            <a:alphaModFix/>
          </a:blip>
          <a:stretch>
            <a:fillRect/>
          </a:stretch>
        </p:blipFill>
        <p:spPr>
          <a:xfrm>
            <a:off x="3695700" y="2819400"/>
            <a:ext cx="4361903" cy="2324100"/>
          </a:xfrm>
          <a:prstGeom prst="rect">
            <a:avLst/>
          </a:prstGeom>
          <a:noFill/>
          <a:ln>
            <a:noFill/>
          </a:ln>
        </p:spPr>
      </p:pic>
      <p:pic>
        <p:nvPicPr>
          <p:cNvPr id="482" name="Google Shape;482;p63"/>
          <p:cNvPicPr preferRelativeResize="0"/>
          <p:nvPr/>
        </p:nvPicPr>
        <p:blipFill>
          <a:blip r:embed="rId5">
            <a:alphaModFix/>
          </a:blip>
          <a:stretch>
            <a:fillRect/>
          </a:stretch>
        </p:blipFill>
        <p:spPr>
          <a:xfrm>
            <a:off x="0" y="-12"/>
            <a:ext cx="3695700" cy="2670615"/>
          </a:xfrm>
          <a:prstGeom prst="rect">
            <a:avLst/>
          </a:prstGeom>
          <a:noFill/>
          <a:ln>
            <a:noFill/>
          </a:ln>
        </p:spPr>
      </p:pic>
      <p:pic>
        <p:nvPicPr>
          <p:cNvPr id="483" name="Google Shape;483;p63"/>
          <p:cNvPicPr preferRelativeResize="0"/>
          <p:nvPr/>
        </p:nvPicPr>
        <p:blipFill>
          <a:blip r:embed="rId6">
            <a:alphaModFix/>
          </a:blip>
          <a:stretch>
            <a:fillRect/>
          </a:stretch>
        </p:blipFill>
        <p:spPr>
          <a:xfrm>
            <a:off x="292975" y="2670600"/>
            <a:ext cx="3350375" cy="2472900"/>
          </a:xfrm>
          <a:prstGeom prst="rect">
            <a:avLst/>
          </a:prstGeom>
          <a:noFill/>
          <a:ln>
            <a:noFill/>
          </a:ln>
        </p:spPr>
      </p:pic>
      <p:sp>
        <p:nvSpPr>
          <p:cNvPr id="484" name="Google Shape;484;p63"/>
          <p:cNvSpPr txBox="1"/>
          <p:nvPr/>
        </p:nvSpPr>
        <p:spPr>
          <a:xfrm>
            <a:off x="6358850" y="271275"/>
            <a:ext cx="2785200" cy="59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F0000"/>
                </a:solidFill>
              </a:rPr>
              <a:t>Purdue13_ABmiddle</a:t>
            </a:r>
            <a:endParaRPr sz="1800">
              <a:solidFill>
                <a:srgbClr val="FF0000"/>
              </a:solidFill>
            </a:endParaRPr>
          </a:p>
          <a:p>
            <a:pPr marL="0" lvl="0" indent="0" algn="l" rtl="0">
              <a:spcBef>
                <a:spcPts val="0"/>
              </a:spcBef>
              <a:spcAft>
                <a:spcPts val="0"/>
              </a:spcAft>
              <a:buNone/>
            </a:pPr>
            <a:r>
              <a:rPr lang="en" sz="1800">
                <a:solidFill>
                  <a:srgbClr val="FF0000"/>
                </a:solidFill>
              </a:rPr>
              <a:t>Reflectivity:73%</a:t>
            </a:r>
            <a:endParaRPr sz="1800">
              <a:solidFill>
                <a:srgbClr val="FF0000"/>
              </a:solidFill>
            </a:endParaRPr>
          </a:p>
        </p:txBody>
      </p:sp>
      <p:sp>
        <p:nvSpPr>
          <p:cNvPr id="485" name="Google Shape;485;p63"/>
          <p:cNvSpPr txBox="1"/>
          <p:nvPr/>
        </p:nvSpPr>
        <p:spPr>
          <a:xfrm>
            <a:off x="6706075" y="2929850"/>
            <a:ext cx="2437800" cy="88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F0000"/>
                </a:solidFill>
              </a:rPr>
              <a:t>Purdue13_B</a:t>
            </a:r>
            <a:endParaRPr sz="1800">
              <a:solidFill>
                <a:srgbClr val="FF0000"/>
              </a:solidFill>
            </a:endParaRPr>
          </a:p>
          <a:p>
            <a:pPr marL="0" lvl="0" indent="0" algn="l" rtl="0">
              <a:spcBef>
                <a:spcPts val="0"/>
              </a:spcBef>
              <a:spcAft>
                <a:spcPts val="0"/>
              </a:spcAft>
              <a:buNone/>
            </a:pPr>
            <a:r>
              <a:rPr lang="en" sz="1800">
                <a:solidFill>
                  <a:srgbClr val="FF0000"/>
                </a:solidFill>
              </a:rPr>
              <a:t>Reflectivity:65%</a:t>
            </a:r>
            <a:endParaRPr sz="1800">
              <a:solidFill>
                <a:srgbClr val="FF0000"/>
              </a:solidFill>
            </a:endParaRPr>
          </a:p>
        </p:txBody>
      </p:sp>
      <p:sp>
        <p:nvSpPr>
          <p:cNvPr id="486" name="Google Shape;486;p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pic>
        <p:nvPicPr>
          <p:cNvPr id="491" name="Google Shape;491;p64"/>
          <p:cNvPicPr preferRelativeResize="0"/>
          <p:nvPr/>
        </p:nvPicPr>
        <p:blipFill>
          <a:blip r:embed="rId3">
            <a:alphaModFix/>
          </a:blip>
          <a:stretch>
            <a:fillRect/>
          </a:stretch>
        </p:blipFill>
        <p:spPr>
          <a:xfrm>
            <a:off x="-12" y="0"/>
            <a:ext cx="3857626" cy="5143501"/>
          </a:xfrm>
          <a:prstGeom prst="rect">
            <a:avLst/>
          </a:prstGeom>
          <a:noFill/>
          <a:ln>
            <a:noFill/>
          </a:ln>
        </p:spPr>
      </p:pic>
      <p:pic>
        <p:nvPicPr>
          <p:cNvPr id="492" name="Google Shape;492;p64"/>
          <p:cNvPicPr preferRelativeResize="0"/>
          <p:nvPr/>
        </p:nvPicPr>
        <p:blipFill>
          <a:blip r:embed="rId4">
            <a:alphaModFix/>
          </a:blip>
          <a:stretch>
            <a:fillRect/>
          </a:stretch>
        </p:blipFill>
        <p:spPr>
          <a:xfrm>
            <a:off x="3857613" y="0"/>
            <a:ext cx="3857626" cy="5143501"/>
          </a:xfrm>
          <a:prstGeom prst="rect">
            <a:avLst/>
          </a:prstGeom>
          <a:noFill/>
          <a:ln>
            <a:noFill/>
          </a:ln>
        </p:spPr>
      </p:pic>
      <p:sp>
        <p:nvSpPr>
          <p:cNvPr id="493" name="Google Shape;493;p64"/>
          <p:cNvSpPr txBox="1"/>
          <p:nvPr/>
        </p:nvSpPr>
        <p:spPr>
          <a:xfrm>
            <a:off x="6076700" y="1150350"/>
            <a:ext cx="2170200" cy="142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F0000"/>
                </a:solidFill>
              </a:rPr>
              <a:t>13AB_Lexan</a:t>
            </a:r>
            <a:br>
              <a:rPr lang="en" sz="1800">
                <a:solidFill>
                  <a:srgbClr val="FF0000"/>
                </a:solidFill>
              </a:rPr>
            </a:br>
            <a:r>
              <a:rPr lang="en" sz="1800">
                <a:solidFill>
                  <a:srgbClr val="FF0000"/>
                </a:solidFill>
              </a:rPr>
              <a:t>Reflectivity:81%</a:t>
            </a:r>
            <a:endParaRPr sz="1800">
              <a:solidFill>
                <a:srgbClr val="FF0000"/>
              </a:solidFill>
            </a:endParaRPr>
          </a:p>
        </p:txBody>
      </p:sp>
      <p:sp>
        <p:nvSpPr>
          <p:cNvPr id="494" name="Google Shape;494;p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29"/>
          <p:cNvPicPr preferRelativeResize="0"/>
          <p:nvPr/>
        </p:nvPicPr>
        <p:blipFill>
          <a:blip r:embed="rId3">
            <a:alphaModFix/>
          </a:blip>
          <a:stretch>
            <a:fillRect/>
          </a:stretch>
        </p:blipFill>
        <p:spPr>
          <a:xfrm>
            <a:off x="2972925" y="1471975"/>
            <a:ext cx="1838575" cy="1756325"/>
          </a:xfrm>
          <a:prstGeom prst="rect">
            <a:avLst/>
          </a:prstGeom>
          <a:noFill/>
          <a:ln>
            <a:noFill/>
          </a:ln>
        </p:spPr>
      </p:pic>
      <p:pic>
        <p:nvPicPr>
          <p:cNvPr id="157" name="Google Shape;157;p29"/>
          <p:cNvPicPr preferRelativeResize="0"/>
          <p:nvPr/>
        </p:nvPicPr>
        <p:blipFill rotWithShape="1">
          <a:blip r:embed="rId4">
            <a:alphaModFix/>
          </a:blip>
          <a:srcRect l="21459" t="40181" r="8251" b="27600"/>
          <a:stretch/>
        </p:blipFill>
        <p:spPr>
          <a:xfrm>
            <a:off x="6735325" y="2"/>
            <a:ext cx="2408675" cy="1471974"/>
          </a:xfrm>
          <a:prstGeom prst="rect">
            <a:avLst/>
          </a:prstGeom>
          <a:noFill/>
          <a:ln>
            <a:noFill/>
          </a:ln>
        </p:spPr>
      </p:pic>
      <p:pic>
        <p:nvPicPr>
          <p:cNvPr id="158" name="Google Shape;158;p29"/>
          <p:cNvPicPr preferRelativeResize="0"/>
          <p:nvPr/>
        </p:nvPicPr>
        <p:blipFill rotWithShape="1">
          <a:blip r:embed="rId5">
            <a:alphaModFix/>
          </a:blip>
          <a:srcRect l="35737" t="36194" r="3557" b="29659"/>
          <a:stretch/>
        </p:blipFill>
        <p:spPr>
          <a:xfrm>
            <a:off x="6735325" y="1471975"/>
            <a:ext cx="2408675" cy="1756324"/>
          </a:xfrm>
          <a:prstGeom prst="rect">
            <a:avLst/>
          </a:prstGeom>
          <a:noFill/>
          <a:ln>
            <a:noFill/>
          </a:ln>
        </p:spPr>
      </p:pic>
      <p:pic>
        <p:nvPicPr>
          <p:cNvPr id="159" name="Google Shape;159;p29"/>
          <p:cNvPicPr preferRelativeResize="0"/>
          <p:nvPr/>
        </p:nvPicPr>
        <p:blipFill rotWithShape="1">
          <a:blip r:embed="rId6">
            <a:alphaModFix/>
          </a:blip>
          <a:srcRect l="51920" t="23967" r="9271" b="49203"/>
          <a:stretch/>
        </p:blipFill>
        <p:spPr>
          <a:xfrm>
            <a:off x="4811500" y="0"/>
            <a:ext cx="1923706" cy="1471974"/>
          </a:xfrm>
          <a:prstGeom prst="rect">
            <a:avLst/>
          </a:prstGeom>
          <a:noFill/>
          <a:ln>
            <a:noFill/>
          </a:ln>
        </p:spPr>
      </p:pic>
      <p:pic>
        <p:nvPicPr>
          <p:cNvPr id="160" name="Google Shape;160;p29"/>
          <p:cNvPicPr preferRelativeResize="0"/>
          <p:nvPr/>
        </p:nvPicPr>
        <p:blipFill rotWithShape="1">
          <a:blip r:embed="rId7">
            <a:alphaModFix/>
          </a:blip>
          <a:srcRect l="29739" t="45102" r="23993" b="27802"/>
          <a:stretch/>
        </p:blipFill>
        <p:spPr>
          <a:xfrm>
            <a:off x="4811500" y="1471975"/>
            <a:ext cx="1923825" cy="1756324"/>
          </a:xfrm>
          <a:prstGeom prst="rect">
            <a:avLst/>
          </a:prstGeom>
          <a:noFill/>
          <a:ln>
            <a:noFill/>
          </a:ln>
        </p:spPr>
      </p:pic>
      <p:sp>
        <p:nvSpPr>
          <p:cNvPr id="161" name="Google Shape;161;p29"/>
          <p:cNvSpPr txBox="1"/>
          <p:nvPr/>
        </p:nvSpPr>
        <p:spPr>
          <a:xfrm>
            <a:off x="6735325" y="2919300"/>
            <a:ext cx="1014600" cy="30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a:solidFill>
                  <a:srgbClr val="00FF00"/>
                </a:solidFill>
              </a:rPr>
              <a:t>Purdue 13A</a:t>
            </a:r>
            <a:endParaRPr sz="1000" b="1">
              <a:solidFill>
                <a:srgbClr val="00FF00"/>
              </a:solidFill>
            </a:endParaRPr>
          </a:p>
        </p:txBody>
      </p:sp>
      <p:sp>
        <p:nvSpPr>
          <p:cNvPr id="162" name="Google Shape;162;p29"/>
          <p:cNvSpPr txBox="1"/>
          <p:nvPr/>
        </p:nvSpPr>
        <p:spPr>
          <a:xfrm>
            <a:off x="6735325" y="1198675"/>
            <a:ext cx="1014600" cy="30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a:solidFill>
                  <a:srgbClr val="FF0000"/>
                </a:solidFill>
              </a:rPr>
              <a:t>SBU 13A</a:t>
            </a:r>
            <a:endParaRPr sz="1000" b="1">
              <a:solidFill>
                <a:srgbClr val="FF0000"/>
              </a:solidFill>
            </a:endParaRPr>
          </a:p>
        </p:txBody>
      </p:sp>
      <p:sp>
        <p:nvSpPr>
          <p:cNvPr id="163" name="Google Shape;163;p29"/>
          <p:cNvSpPr txBox="1"/>
          <p:nvPr/>
        </p:nvSpPr>
        <p:spPr>
          <a:xfrm>
            <a:off x="4811500" y="1234375"/>
            <a:ext cx="2265600" cy="23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FF0000"/>
                </a:solidFill>
              </a:rPr>
              <a:t>SBU 13 AB [Lexan Back + Front]</a:t>
            </a:r>
            <a:endParaRPr sz="900" b="1">
              <a:solidFill>
                <a:srgbClr val="FF0000"/>
              </a:solidFill>
            </a:endParaRPr>
          </a:p>
        </p:txBody>
      </p:sp>
      <p:sp>
        <p:nvSpPr>
          <p:cNvPr id="164" name="Google Shape;164;p29"/>
          <p:cNvSpPr txBox="1"/>
          <p:nvPr/>
        </p:nvSpPr>
        <p:spPr>
          <a:xfrm>
            <a:off x="4811500" y="2919300"/>
            <a:ext cx="1014600" cy="30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a:solidFill>
                  <a:srgbClr val="00FF00"/>
                </a:solidFill>
              </a:rPr>
              <a:t>Purdue 13B</a:t>
            </a:r>
            <a:endParaRPr sz="1000" b="1">
              <a:solidFill>
                <a:srgbClr val="00FF00"/>
              </a:solidFill>
            </a:endParaRPr>
          </a:p>
        </p:txBody>
      </p:sp>
      <p:pic>
        <p:nvPicPr>
          <p:cNvPr id="165" name="Google Shape;165;p29"/>
          <p:cNvPicPr preferRelativeResize="0"/>
          <p:nvPr/>
        </p:nvPicPr>
        <p:blipFill>
          <a:blip r:embed="rId8">
            <a:alphaModFix/>
          </a:blip>
          <a:stretch>
            <a:fillRect/>
          </a:stretch>
        </p:blipFill>
        <p:spPr>
          <a:xfrm>
            <a:off x="2972925" y="0"/>
            <a:ext cx="1838575" cy="1471975"/>
          </a:xfrm>
          <a:prstGeom prst="rect">
            <a:avLst/>
          </a:prstGeom>
          <a:noFill/>
          <a:ln>
            <a:noFill/>
          </a:ln>
        </p:spPr>
      </p:pic>
      <p:sp>
        <p:nvSpPr>
          <p:cNvPr id="166" name="Google Shape;166;p29"/>
          <p:cNvSpPr txBox="1"/>
          <p:nvPr/>
        </p:nvSpPr>
        <p:spPr>
          <a:xfrm>
            <a:off x="2972925" y="1162975"/>
            <a:ext cx="1014600" cy="30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a:solidFill>
                  <a:srgbClr val="FF0000"/>
                </a:solidFill>
              </a:rPr>
              <a:t>SBU 5</a:t>
            </a:r>
            <a:endParaRPr sz="1000" b="1">
              <a:solidFill>
                <a:srgbClr val="FF0000"/>
              </a:solidFill>
            </a:endParaRPr>
          </a:p>
        </p:txBody>
      </p:sp>
      <p:sp>
        <p:nvSpPr>
          <p:cNvPr id="167" name="Google Shape;167;p29"/>
          <p:cNvSpPr txBox="1"/>
          <p:nvPr/>
        </p:nvSpPr>
        <p:spPr>
          <a:xfrm>
            <a:off x="2972925" y="2919300"/>
            <a:ext cx="1014600" cy="30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a:solidFill>
                  <a:srgbClr val="FF0000"/>
                </a:solidFill>
              </a:rPr>
              <a:t>SBU 7</a:t>
            </a:r>
            <a:endParaRPr sz="1000" b="1">
              <a:solidFill>
                <a:srgbClr val="FF0000"/>
              </a:solidFill>
            </a:endParaRPr>
          </a:p>
        </p:txBody>
      </p:sp>
      <p:pic>
        <p:nvPicPr>
          <p:cNvPr id="168" name="Google Shape;168;p29"/>
          <p:cNvPicPr preferRelativeResize="0"/>
          <p:nvPr/>
        </p:nvPicPr>
        <p:blipFill>
          <a:blip r:embed="rId9">
            <a:alphaModFix/>
          </a:blip>
          <a:stretch>
            <a:fillRect/>
          </a:stretch>
        </p:blipFill>
        <p:spPr>
          <a:xfrm>
            <a:off x="2972925" y="3228300"/>
            <a:ext cx="1838575" cy="1915200"/>
          </a:xfrm>
          <a:prstGeom prst="rect">
            <a:avLst/>
          </a:prstGeom>
          <a:noFill/>
          <a:ln>
            <a:noFill/>
          </a:ln>
        </p:spPr>
      </p:pic>
      <p:sp>
        <p:nvSpPr>
          <p:cNvPr id="169" name="Google Shape;169;p29"/>
          <p:cNvSpPr txBox="1"/>
          <p:nvPr/>
        </p:nvSpPr>
        <p:spPr>
          <a:xfrm>
            <a:off x="2930300" y="4860133"/>
            <a:ext cx="1014600" cy="28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a:solidFill>
                  <a:srgbClr val="FF0000"/>
                </a:solidFill>
              </a:rPr>
              <a:t>SBU 12</a:t>
            </a:r>
            <a:endParaRPr sz="1000" b="1">
              <a:solidFill>
                <a:srgbClr val="FF0000"/>
              </a:solidFill>
            </a:endParaRPr>
          </a:p>
        </p:txBody>
      </p:sp>
      <p:pic>
        <p:nvPicPr>
          <p:cNvPr id="170" name="Google Shape;170;p29"/>
          <p:cNvPicPr preferRelativeResize="0"/>
          <p:nvPr/>
        </p:nvPicPr>
        <p:blipFill rotWithShape="1">
          <a:blip r:embed="rId10">
            <a:alphaModFix/>
          </a:blip>
          <a:srcRect l="13713" t="57070" r="37379" b="25473"/>
          <a:stretch/>
        </p:blipFill>
        <p:spPr>
          <a:xfrm>
            <a:off x="4811500" y="3228300"/>
            <a:ext cx="4332499" cy="1915203"/>
          </a:xfrm>
          <a:prstGeom prst="rect">
            <a:avLst/>
          </a:prstGeom>
          <a:noFill/>
          <a:ln>
            <a:noFill/>
          </a:ln>
        </p:spPr>
      </p:pic>
      <p:sp>
        <p:nvSpPr>
          <p:cNvPr id="171" name="Google Shape;171;p29"/>
          <p:cNvSpPr txBox="1"/>
          <p:nvPr/>
        </p:nvSpPr>
        <p:spPr>
          <a:xfrm>
            <a:off x="4811500" y="4847375"/>
            <a:ext cx="1014600" cy="30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a:solidFill>
                  <a:srgbClr val="FF0000"/>
                </a:solidFill>
              </a:rPr>
              <a:t>SBU 12</a:t>
            </a:r>
            <a:endParaRPr sz="1000" b="1">
              <a:solidFill>
                <a:srgbClr val="FF0000"/>
              </a:solidFill>
            </a:endParaRPr>
          </a:p>
        </p:txBody>
      </p:sp>
      <p:sp>
        <p:nvSpPr>
          <p:cNvPr id="172" name="Google Shape;172;p29"/>
          <p:cNvSpPr txBox="1"/>
          <p:nvPr/>
        </p:nvSpPr>
        <p:spPr>
          <a:xfrm>
            <a:off x="6819650" y="4847375"/>
            <a:ext cx="1014600" cy="30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a:solidFill>
                  <a:srgbClr val="00FF00"/>
                </a:solidFill>
              </a:rPr>
              <a:t>Purdue 12</a:t>
            </a:r>
            <a:endParaRPr sz="1000" b="1">
              <a:solidFill>
                <a:srgbClr val="00FF00"/>
              </a:solidFill>
            </a:endParaRPr>
          </a:p>
        </p:txBody>
      </p:sp>
      <p:sp>
        <p:nvSpPr>
          <p:cNvPr id="173" name="Google Shape;173;p29"/>
          <p:cNvSpPr txBox="1"/>
          <p:nvPr/>
        </p:nvSpPr>
        <p:spPr>
          <a:xfrm>
            <a:off x="18400" y="802900"/>
            <a:ext cx="2868600" cy="427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rPr>
              <a:t>The following images show coatings 5, 7, 12, and 13. Issues such as haziness are no longer present in recent coatings but some aspects such as waviness have appeared and need to be resolved.</a:t>
            </a:r>
            <a:endParaRPr sz="1800">
              <a:solidFill>
                <a:schemeClr val="dk1"/>
              </a:solidFill>
            </a:endParaRPr>
          </a:p>
        </p:txBody>
      </p:sp>
      <p:sp>
        <p:nvSpPr>
          <p:cNvPr id="174" name="Google Shape;174;p29"/>
          <p:cNvSpPr txBox="1"/>
          <p:nvPr/>
        </p:nvSpPr>
        <p:spPr>
          <a:xfrm>
            <a:off x="10025" y="8375"/>
            <a:ext cx="2920200" cy="72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a:solidFill>
                  <a:schemeClr val="dk1"/>
                </a:solidFill>
              </a:rPr>
              <a:t>Samples Over Time:</a:t>
            </a:r>
            <a:br>
              <a:rPr lang="en" sz="1800">
                <a:solidFill>
                  <a:schemeClr val="dk1"/>
                </a:solidFill>
              </a:rPr>
            </a:br>
            <a:br>
              <a:rPr lang="en" sz="1800">
                <a:solidFill>
                  <a:schemeClr val="dk1"/>
                </a:solidFill>
              </a:rPr>
            </a:br>
            <a:endParaRPr sz="1800">
              <a:solidFill>
                <a:schemeClr val="dk1"/>
              </a:solidFill>
            </a:endParaRPr>
          </a:p>
          <a:p>
            <a:pPr marL="0" lvl="0" indent="0" algn="l" rtl="0">
              <a:spcBef>
                <a:spcPts val="0"/>
              </a:spcBef>
              <a:spcAft>
                <a:spcPts val="0"/>
              </a:spcAft>
              <a:buNone/>
            </a:pPr>
            <a:endParaRPr sz="1800">
              <a:solidFill>
                <a:schemeClr val="dk2"/>
              </a:solidFill>
            </a:endParaRPr>
          </a:p>
        </p:txBody>
      </p:sp>
      <p:sp>
        <p:nvSpPr>
          <p:cNvPr id="175" name="Google Shape;175;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499" name="Google Shape;499;p65"/>
          <p:cNvPicPr preferRelativeResize="0"/>
          <p:nvPr/>
        </p:nvPicPr>
        <p:blipFill>
          <a:blip r:embed="rId3">
            <a:alphaModFix/>
          </a:blip>
          <a:stretch>
            <a:fillRect/>
          </a:stretch>
        </p:blipFill>
        <p:spPr>
          <a:xfrm>
            <a:off x="3857613" y="0"/>
            <a:ext cx="3857626" cy="5143501"/>
          </a:xfrm>
          <a:prstGeom prst="rect">
            <a:avLst/>
          </a:prstGeom>
          <a:noFill/>
          <a:ln>
            <a:noFill/>
          </a:ln>
        </p:spPr>
      </p:pic>
      <p:pic>
        <p:nvPicPr>
          <p:cNvPr id="500" name="Google Shape;500;p65"/>
          <p:cNvPicPr preferRelativeResize="0"/>
          <p:nvPr/>
        </p:nvPicPr>
        <p:blipFill>
          <a:blip r:embed="rId4">
            <a:alphaModFix/>
          </a:blip>
          <a:stretch>
            <a:fillRect/>
          </a:stretch>
        </p:blipFill>
        <p:spPr>
          <a:xfrm>
            <a:off x="0" y="0"/>
            <a:ext cx="3857625" cy="5143500"/>
          </a:xfrm>
          <a:prstGeom prst="rect">
            <a:avLst/>
          </a:prstGeom>
          <a:noFill/>
          <a:ln>
            <a:noFill/>
          </a:ln>
        </p:spPr>
      </p:pic>
      <p:sp>
        <p:nvSpPr>
          <p:cNvPr id="501" name="Google Shape;501;p65"/>
          <p:cNvSpPr txBox="1"/>
          <p:nvPr/>
        </p:nvSpPr>
        <p:spPr>
          <a:xfrm>
            <a:off x="6272025" y="933200"/>
            <a:ext cx="2311200" cy="71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F0000"/>
                </a:solidFill>
              </a:rPr>
              <a:t>SBU_2xLexanAB</a:t>
            </a:r>
            <a:endParaRPr sz="1800">
              <a:solidFill>
                <a:srgbClr val="FF0000"/>
              </a:solidFill>
            </a:endParaRPr>
          </a:p>
          <a:p>
            <a:pPr marL="0" lvl="0" indent="0" algn="l" rtl="0">
              <a:spcBef>
                <a:spcPts val="0"/>
              </a:spcBef>
              <a:spcAft>
                <a:spcPts val="0"/>
              </a:spcAft>
              <a:buNone/>
            </a:pPr>
            <a:r>
              <a:rPr lang="en" sz="1800">
                <a:solidFill>
                  <a:srgbClr val="FF0000"/>
                </a:solidFill>
              </a:rPr>
              <a:t>Reflectivity:78%</a:t>
            </a:r>
            <a:endParaRPr sz="1800">
              <a:solidFill>
                <a:srgbClr val="FF0000"/>
              </a:solidFill>
            </a:endParaRPr>
          </a:p>
        </p:txBody>
      </p:sp>
      <p:sp>
        <p:nvSpPr>
          <p:cNvPr id="502" name="Google Shape;502;p6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pic>
        <p:nvPicPr>
          <p:cNvPr id="507" name="Google Shape;507;p66"/>
          <p:cNvPicPr preferRelativeResize="0"/>
          <p:nvPr/>
        </p:nvPicPr>
        <p:blipFill>
          <a:blip r:embed="rId3">
            <a:alphaModFix/>
          </a:blip>
          <a:stretch>
            <a:fillRect/>
          </a:stretch>
        </p:blipFill>
        <p:spPr>
          <a:xfrm>
            <a:off x="646475" y="0"/>
            <a:ext cx="7981298" cy="5143500"/>
          </a:xfrm>
          <a:prstGeom prst="rect">
            <a:avLst/>
          </a:prstGeom>
          <a:noFill/>
          <a:ln>
            <a:noFill/>
          </a:ln>
        </p:spPr>
      </p:pic>
      <p:sp>
        <p:nvSpPr>
          <p:cNvPr id="508" name="Google Shape;508;p6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graphicFrame>
        <p:nvGraphicFramePr>
          <p:cNvPr id="513" name="Google Shape;513;p67"/>
          <p:cNvGraphicFramePr/>
          <p:nvPr/>
        </p:nvGraphicFramePr>
        <p:xfrm>
          <a:off x="0" y="497325"/>
          <a:ext cx="3000000" cy="3000000"/>
        </p:xfrm>
        <a:graphic>
          <a:graphicData uri="http://schemas.openxmlformats.org/drawingml/2006/table">
            <a:tbl>
              <a:tblPr>
                <a:noFill/>
                <a:tableStyleId>{76830BC1-BFD8-410B-8DC5-01230B174FA2}</a:tableStyleId>
              </a:tblPr>
              <a:tblGrid>
                <a:gridCol w="2461950">
                  <a:extLst>
                    <a:ext uri="{9D8B030D-6E8A-4147-A177-3AD203B41FA5}">
                      <a16:colId xmlns:a16="http://schemas.microsoft.com/office/drawing/2014/main" val="20000"/>
                    </a:ext>
                  </a:extLst>
                </a:gridCol>
                <a:gridCol w="1200350">
                  <a:extLst>
                    <a:ext uri="{9D8B030D-6E8A-4147-A177-3AD203B41FA5}">
                      <a16:colId xmlns:a16="http://schemas.microsoft.com/office/drawing/2014/main" val="20001"/>
                    </a:ext>
                  </a:extLst>
                </a:gridCol>
              </a:tblGrid>
              <a:tr h="0">
                <a:tc>
                  <a:txBody>
                    <a:bodyPr/>
                    <a:lstStyle/>
                    <a:p>
                      <a:pPr marL="0" lvl="0" indent="0" algn="ctr" rtl="0">
                        <a:lnSpc>
                          <a:spcPct val="115000"/>
                        </a:lnSpc>
                        <a:spcBef>
                          <a:spcPts val="0"/>
                        </a:spcBef>
                        <a:spcAft>
                          <a:spcPts val="0"/>
                        </a:spcAft>
                        <a:buNone/>
                      </a:pPr>
                      <a:r>
                        <a:rPr lang="en" sz="1100" b="1"/>
                        <a:t>Sample Name</a:t>
                      </a:r>
                      <a:endParaRPr sz="1100" b="1"/>
                    </a:p>
                  </a:txBody>
                  <a:tcPr marL="91425" marR="91425" marT="91425" marB="91425"/>
                </a:tc>
                <a:tc>
                  <a:txBody>
                    <a:bodyPr/>
                    <a:lstStyle/>
                    <a:p>
                      <a:pPr marL="0" lvl="0" indent="0" algn="ctr" rtl="0">
                        <a:lnSpc>
                          <a:spcPct val="115000"/>
                        </a:lnSpc>
                        <a:spcBef>
                          <a:spcPts val="0"/>
                        </a:spcBef>
                        <a:spcAft>
                          <a:spcPts val="0"/>
                        </a:spcAft>
                        <a:buNone/>
                      </a:pPr>
                      <a:r>
                        <a:rPr lang="en" sz="1100" b="1"/>
                        <a:t>Average reflectivity</a:t>
                      </a:r>
                      <a:endParaRPr sz="1100" b="1"/>
                    </a:p>
                  </a:txBody>
                  <a:tcPr marL="91425" marR="91425" marT="91425" marB="91425"/>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
                        <a:t>Sample13_purdue_13A</a:t>
                      </a:r>
                      <a:endParaRPr/>
                    </a:p>
                  </a:txBody>
                  <a:tcPr marL="91425" marR="91425" marT="91425" marB="91425"/>
                </a:tc>
                <a:tc>
                  <a:txBody>
                    <a:bodyPr/>
                    <a:lstStyle/>
                    <a:p>
                      <a:pPr marL="0" lvl="0" indent="0" algn="l" rtl="0">
                        <a:spcBef>
                          <a:spcPts val="0"/>
                        </a:spcBef>
                        <a:spcAft>
                          <a:spcPts val="0"/>
                        </a:spcAft>
                        <a:buNone/>
                      </a:pPr>
                      <a:r>
                        <a:rPr lang="en"/>
                        <a:t>0.179841</a:t>
                      </a:r>
                      <a:endParaRPr/>
                    </a:p>
                  </a:txBody>
                  <a:tcPr marL="91425" marR="91425" marT="91425" marB="91425"/>
                </a:tc>
                <a:extLst>
                  <a:ext uri="{0D108BD9-81ED-4DB2-BD59-A6C34878D82A}">
                    <a16:rowId xmlns:a16="http://schemas.microsoft.com/office/drawing/2014/main" val="10001"/>
                  </a:ext>
                </a:extLst>
              </a:tr>
              <a:tr h="0">
                <a:tc>
                  <a:txBody>
                    <a:bodyPr/>
                    <a:lstStyle/>
                    <a:p>
                      <a:pPr marL="0" lvl="0" indent="0" algn="l" rtl="0">
                        <a:spcBef>
                          <a:spcPts val="0"/>
                        </a:spcBef>
                        <a:spcAft>
                          <a:spcPts val="0"/>
                        </a:spcAft>
                        <a:buNone/>
                      </a:pPr>
                      <a:r>
                        <a:rPr lang="en"/>
                        <a:t>Sample13_sbu_13A</a:t>
                      </a:r>
                      <a:endParaRPr/>
                    </a:p>
                  </a:txBody>
                  <a:tcPr marL="91425" marR="91425" marT="91425" marB="91425"/>
                </a:tc>
                <a:tc>
                  <a:txBody>
                    <a:bodyPr/>
                    <a:lstStyle/>
                    <a:p>
                      <a:pPr marL="0" lvl="0" indent="0" algn="l" rtl="0">
                        <a:spcBef>
                          <a:spcPts val="0"/>
                        </a:spcBef>
                        <a:spcAft>
                          <a:spcPts val="0"/>
                        </a:spcAft>
                        <a:buNone/>
                      </a:pPr>
                      <a:r>
                        <a:rPr lang="en"/>
                        <a:t>0.187919</a:t>
                      </a:r>
                      <a:endParaRPr/>
                    </a:p>
                  </a:txBody>
                  <a:tcPr marL="91425" marR="91425" marT="91425" marB="91425"/>
                </a:tc>
                <a:extLst>
                  <a:ext uri="{0D108BD9-81ED-4DB2-BD59-A6C34878D82A}">
                    <a16:rowId xmlns:a16="http://schemas.microsoft.com/office/drawing/2014/main" val="10002"/>
                  </a:ext>
                </a:extLst>
              </a:tr>
              <a:tr h="0">
                <a:tc>
                  <a:txBody>
                    <a:bodyPr/>
                    <a:lstStyle/>
                    <a:p>
                      <a:pPr marL="0" lvl="0" indent="0" algn="l" rtl="0">
                        <a:spcBef>
                          <a:spcPts val="0"/>
                        </a:spcBef>
                        <a:spcAft>
                          <a:spcPts val="0"/>
                        </a:spcAft>
                        <a:buNone/>
                      </a:pPr>
                      <a:r>
                        <a:rPr lang="en"/>
                        <a:t>Sample13_Purdue_B</a:t>
                      </a:r>
                      <a:endParaRPr/>
                    </a:p>
                  </a:txBody>
                  <a:tcPr marL="91425" marR="91425" marT="91425" marB="91425"/>
                </a:tc>
                <a:tc>
                  <a:txBody>
                    <a:bodyPr/>
                    <a:lstStyle/>
                    <a:p>
                      <a:pPr marL="0" lvl="0" indent="0" algn="l" rtl="0">
                        <a:spcBef>
                          <a:spcPts val="0"/>
                        </a:spcBef>
                        <a:spcAft>
                          <a:spcPts val="0"/>
                        </a:spcAft>
                        <a:buNone/>
                      </a:pPr>
                      <a:r>
                        <a:rPr lang="en"/>
                        <a:t>0.690125</a:t>
                      </a:r>
                      <a:endParaRPr/>
                    </a:p>
                  </a:txBody>
                  <a:tcPr marL="91425" marR="91425" marT="91425" marB="91425"/>
                </a:tc>
                <a:extLst>
                  <a:ext uri="{0D108BD9-81ED-4DB2-BD59-A6C34878D82A}">
                    <a16:rowId xmlns:a16="http://schemas.microsoft.com/office/drawing/2014/main" val="10003"/>
                  </a:ext>
                </a:extLst>
              </a:tr>
              <a:tr h="0">
                <a:tc>
                  <a:txBody>
                    <a:bodyPr/>
                    <a:lstStyle/>
                    <a:p>
                      <a:pPr marL="0" lvl="0" indent="0" algn="l" rtl="0">
                        <a:spcBef>
                          <a:spcPts val="0"/>
                        </a:spcBef>
                        <a:spcAft>
                          <a:spcPts val="0"/>
                        </a:spcAft>
                        <a:buNone/>
                      </a:pPr>
                      <a:r>
                        <a:rPr lang="en"/>
                        <a:t>Sample13_Purdue_ABmiddle</a:t>
                      </a:r>
                      <a:endParaRPr/>
                    </a:p>
                  </a:txBody>
                  <a:tcPr marL="91425" marR="91425" marT="91425" marB="91425"/>
                </a:tc>
                <a:tc>
                  <a:txBody>
                    <a:bodyPr/>
                    <a:lstStyle/>
                    <a:p>
                      <a:pPr marL="0" lvl="0" indent="0" algn="l" rtl="0">
                        <a:spcBef>
                          <a:spcPts val="0"/>
                        </a:spcBef>
                        <a:spcAft>
                          <a:spcPts val="0"/>
                        </a:spcAft>
                        <a:buNone/>
                      </a:pPr>
                      <a:r>
                        <a:rPr lang="en"/>
                        <a:t>0.741140</a:t>
                      </a:r>
                      <a:endParaRPr/>
                    </a:p>
                  </a:txBody>
                  <a:tcPr marL="91425" marR="91425" marT="91425" marB="91425"/>
                </a:tc>
                <a:extLst>
                  <a:ext uri="{0D108BD9-81ED-4DB2-BD59-A6C34878D82A}">
                    <a16:rowId xmlns:a16="http://schemas.microsoft.com/office/drawing/2014/main" val="10004"/>
                  </a:ext>
                </a:extLst>
              </a:tr>
              <a:tr h="0">
                <a:tc>
                  <a:txBody>
                    <a:bodyPr/>
                    <a:lstStyle/>
                    <a:p>
                      <a:pPr marL="0" lvl="0" indent="0" algn="l" rtl="0">
                        <a:spcBef>
                          <a:spcPts val="0"/>
                        </a:spcBef>
                        <a:spcAft>
                          <a:spcPts val="0"/>
                        </a:spcAft>
                        <a:buNone/>
                      </a:pPr>
                      <a:r>
                        <a:rPr lang="en"/>
                        <a:t>Sample13_sbu_2xLexan</a:t>
                      </a:r>
                      <a:endParaRPr/>
                    </a:p>
                  </a:txBody>
                  <a:tcPr marL="91425" marR="91425" marT="91425" marB="91425"/>
                </a:tc>
                <a:tc>
                  <a:txBody>
                    <a:bodyPr/>
                    <a:lstStyle/>
                    <a:p>
                      <a:pPr marL="0" lvl="0" indent="0" algn="l" rtl="0">
                        <a:spcBef>
                          <a:spcPts val="0"/>
                        </a:spcBef>
                        <a:spcAft>
                          <a:spcPts val="0"/>
                        </a:spcAft>
                        <a:buNone/>
                      </a:pPr>
                      <a:r>
                        <a:rPr lang="en"/>
                        <a:t>0.796937</a:t>
                      </a:r>
                      <a:endParaRPr/>
                    </a:p>
                  </a:txBody>
                  <a:tcPr marL="91425" marR="91425" marT="91425" marB="91425"/>
                </a:tc>
                <a:extLst>
                  <a:ext uri="{0D108BD9-81ED-4DB2-BD59-A6C34878D82A}">
                    <a16:rowId xmlns:a16="http://schemas.microsoft.com/office/drawing/2014/main" val="10005"/>
                  </a:ext>
                </a:extLst>
              </a:tr>
              <a:tr h="0">
                <a:tc>
                  <a:txBody>
                    <a:bodyPr/>
                    <a:lstStyle/>
                    <a:p>
                      <a:pPr marL="0" lvl="0" indent="0" algn="l" rtl="0">
                        <a:spcBef>
                          <a:spcPts val="0"/>
                        </a:spcBef>
                        <a:spcAft>
                          <a:spcPts val="0"/>
                        </a:spcAft>
                        <a:buNone/>
                      </a:pPr>
                      <a:r>
                        <a:rPr lang="en"/>
                        <a:t>Sample13_sbu_bottomleft_AB</a:t>
                      </a:r>
                      <a:endParaRPr/>
                    </a:p>
                  </a:txBody>
                  <a:tcPr marL="91425" marR="91425" marT="91425" marB="91425"/>
                </a:tc>
                <a:tc>
                  <a:txBody>
                    <a:bodyPr/>
                    <a:lstStyle/>
                    <a:p>
                      <a:pPr marL="0" lvl="0" indent="0" algn="l" rtl="0">
                        <a:spcBef>
                          <a:spcPts val="0"/>
                        </a:spcBef>
                        <a:spcAft>
                          <a:spcPts val="0"/>
                        </a:spcAft>
                        <a:buNone/>
                      </a:pPr>
                      <a:r>
                        <a:rPr lang="en"/>
                        <a:t>0.807813</a:t>
                      </a:r>
                      <a:endParaRPr/>
                    </a:p>
                  </a:txBody>
                  <a:tcPr marL="91425" marR="91425" marT="91425" marB="91425"/>
                </a:tc>
                <a:extLst>
                  <a:ext uri="{0D108BD9-81ED-4DB2-BD59-A6C34878D82A}">
                    <a16:rowId xmlns:a16="http://schemas.microsoft.com/office/drawing/2014/main" val="10006"/>
                  </a:ext>
                </a:extLst>
              </a:tr>
              <a:tr h="0">
                <a:tc>
                  <a:txBody>
                    <a:bodyPr/>
                    <a:lstStyle/>
                    <a:p>
                      <a:pPr marL="0" lvl="0" indent="0" algn="l" rtl="0">
                        <a:spcBef>
                          <a:spcPts val="0"/>
                        </a:spcBef>
                        <a:spcAft>
                          <a:spcPts val="0"/>
                        </a:spcAft>
                        <a:buNone/>
                      </a:pPr>
                      <a:r>
                        <a:rPr lang="en"/>
                        <a:t>Sample13_ABLexan</a:t>
                      </a:r>
                      <a:endParaRPr/>
                    </a:p>
                  </a:txBody>
                  <a:tcPr marL="91425" marR="91425" marT="91425" marB="91425"/>
                </a:tc>
                <a:tc>
                  <a:txBody>
                    <a:bodyPr/>
                    <a:lstStyle/>
                    <a:p>
                      <a:pPr marL="0" lvl="0" indent="0" algn="l" rtl="0">
                        <a:spcBef>
                          <a:spcPts val="0"/>
                        </a:spcBef>
                        <a:spcAft>
                          <a:spcPts val="0"/>
                        </a:spcAft>
                        <a:buNone/>
                      </a:pPr>
                      <a:r>
                        <a:rPr lang="en"/>
                        <a:t>0.823800</a:t>
                      </a:r>
                      <a:endParaRPr/>
                    </a:p>
                  </a:txBody>
                  <a:tcPr marL="91425" marR="91425" marT="91425" marB="91425"/>
                </a:tc>
                <a:extLst>
                  <a:ext uri="{0D108BD9-81ED-4DB2-BD59-A6C34878D82A}">
                    <a16:rowId xmlns:a16="http://schemas.microsoft.com/office/drawing/2014/main" val="10007"/>
                  </a:ext>
                </a:extLst>
              </a:tr>
            </a:tbl>
          </a:graphicData>
        </a:graphic>
      </p:graphicFrame>
      <p:pic>
        <p:nvPicPr>
          <p:cNvPr id="514" name="Google Shape;514;p67"/>
          <p:cNvPicPr preferRelativeResize="0"/>
          <p:nvPr/>
        </p:nvPicPr>
        <p:blipFill>
          <a:blip r:embed="rId3">
            <a:alphaModFix/>
          </a:blip>
          <a:stretch>
            <a:fillRect/>
          </a:stretch>
        </p:blipFill>
        <p:spPr>
          <a:xfrm>
            <a:off x="3771300" y="993100"/>
            <a:ext cx="5252850" cy="3157298"/>
          </a:xfrm>
          <a:prstGeom prst="rect">
            <a:avLst/>
          </a:prstGeom>
          <a:noFill/>
          <a:ln>
            <a:noFill/>
          </a:ln>
        </p:spPr>
      </p:pic>
      <p:sp>
        <p:nvSpPr>
          <p:cNvPr id="515" name="Google Shape;515;p6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42</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0"/>
          <p:cNvSpPr txBox="1">
            <a:spLocks noGrp="1"/>
          </p:cNvSpPr>
          <p:nvPr>
            <p:ph type="title"/>
          </p:nvPr>
        </p:nvSpPr>
        <p:spPr>
          <a:xfrm>
            <a:off x="628650" y="130948"/>
            <a:ext cx="7886700" cy="6927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
              <a:t>Waviness comes from substrates, not coating.</a:t>
            </a:r>
            <a:endParaRPr/>
          </a:p>
        </p:txBody>
      </p:sp>
      <p:pic>
        <p:nvPicPr>
          <p:cNvPr id="181" name="Google Shape;181;p30" descr="IMG_8188_JRTVqr.mp4"/>
          <p:cNvPicPr preferRelativeResize="0"/>
          <p:nvPr/>
        </p:nvPicPr>
        <p:blipFill rotWithShape="1">
          <a:blip r:embed="rId3">
            <a:alphaModFix/>
          </a:blip>
          <a:srcRect/>
          <a:stretch/>
        </p:blipFill>
        <p:spPr>
          <a:xfrm>
            <a:off x="708872" y="1074564"/>
            <a:ext cx="2440724" cy="3254299"/>
          </a:xfrm>
          <a:prstGeom prst="rect">
            <a:avLst/>
          </a:prstGeom>
          <a:noFill/>
          <a:ln>
            <a:noFill/>
          </a:ln>
        </p:spPr>
      </p:pic>
      <p:sp>
        <p:nvSpPr>
          <p:cNvPr id="182" name="Google Shape;182;p30"/>
          <p:cNvSpPr txBox="1"/>
          <p:nvPr/>
        </p:nvSpPr>
        <p:spPr>
          <a:xfrm>
            <a:off x="1133334" y="4401322"/>
            <a:ext cx="1732800" cy="5001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b="0" i="0" u="none" strike="noStrike" cap="none">
                <a:solidFill>
                  <a:schemeClr val="dk1"/>
                </a:solidFill>
                <a:latin typeface="Calibri"/>
                <a:ea typeface="Calibri"/>
                <a:cs typeface="Calibri"/>
                <a:sym typeface="Calibri"/>
              </a:rPr>
              <a:t>Purdue sample 7x7 cm (</a:t>
            </a:r>
            <a:r>
              <a:rPr lang="en" u="sng">
                <a:solidFill>
                  <a:schemeClr val="hlink"/>
                </a:solidFill>
                <a:latin typeface="Calibri"/>
                <a:ea typeface="Calibri"/>
                <a:cs typeface="Calibri"/>
                <a:sym typeface="Calibri"/>
                <a:hlinkClick r:id="rId4"/>
              </a:rPr>
              <a:t>link</a:t>
            </a:r>
            <a:r>
              <a:rPr lang="en">
                <a:solidFill>
                  <a:schemeClr val="dk1"/>
                </a:solidFill>
                <a:latin typeface="Calibri"/>
                <a:ea typeface="Calibri"/>
                <a:cs typeface="Calibri"/>
                <a:sym typeface="Calibri"/>
              </a:rPr>
              <a:t>)</a:t>
            </a:r>
            <a:endParaRPr sz="1100"/>
          </a:p>
        </p:txBody>
      </p:sp>
      <p:pic>
        <p:nvPicPr>
          <p:cNvPr id="183" name="Google Shape;183;p30" descr="IMG_8189_gLczse.mp4"/>
          <p:cNvPicPr preferRelativeResize="0"/>
          <p:nvPr/>
        </p:nvPicPr>
        <p:blipFill rotWithShape="1">
          <a:blip r:embed="rId5">
            <a:alphaModFix/>
          </a:blip>
          <a:srcRect/>
          <a:stretch/>
        </p:blipFill>
        <p:spPr>
          <a:xfrm>
            <a:off x="3553683" y="1081161"/>
            <a:ext cx="2440724" cy="3254299"/>
          </a:xfrm>
          <a:prstGeom prst="rect">
            <a:avLst/>
          </a:prstGeom>
          <a:noFill/>
          <a:ln>
            <a:noFill/>
          </a:ln>
        </p:spPr>
      </p:pic>
      <p:sp>
        <p:nvSpPr>
          <p:cNvPr id="184" name="Google Shape;184;p30"/>
          <p:cNvSpPr txBox="1"/>
          <p:nvPr/>
        </p:nvSpPr>
        <p:spPr>
          <a:xfrm>
            <a:off x="3471166" y="4358460"/>
            <a:ext cx="4964100" cy="7158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SBU sample (</a:t>
            </a:r>
            <a:r>
              <a:rPr lang="en" u="sng">
                <a:solidFill>
                  <a:schemeClr val="hlink"/>
                </a:solidFill>
                <a:latin typeface="Calibri"/>
                <a:ea typeface="Calibri"/>
                <a:cs typeface="Calibri"/>
                <a:sym typeface="Calibri"/>
                <a:hlinkClick r:id="rId6"/>
              </a:rPr>
              <a:t>link</a:t>
            </a:r>
            <a:r>
              <a:rPr lang="en">
                <a:solidFill>
                  <a:schemeClr val="dk1"/>
                </a:solidFill>
                <a:latin typeface="Calibri"/>
                <a:ea typeface="Calibri"/>
                <a:cs typeface="Calibri"/>
                <a:sym typeface="Calibri"/>
              </a:rPr>
              <a:t>)</a:t>
            </a:r>
            <a:endParaRPr sz="1100"/>
          </a:p>
          <a:p>
            <a:pPr marL="0" marR="0" lvl="0" indent="0" algn="l" rtl="0">
              <a:spcBef>
                <a:spcPts val="0"/>
              </a:spcBef>
              <a:spcAft>
                <a:spcPts val="0"/>
              </a:spcAft>
              <a:buNone/>
            </a:pPr>
            <a:r>
              <a:rPr lang="en" sz="1400">
                <a:solidFill>
                  <a:schemeClr val="dk1"/>
                </a:solidFill>
                <a:latin typeface="Calibri"/>
                <a:ea typeface="Calibri"/>
                <a:cs typeface="Calibri"/>
                <a:sym typeface="Calibri"/>
              </a:rPr>
              <a:t>Epoxy was used for co-bonding and no heavy </a:t>
            </a:r>
            <a:r>
              <a:rPr lang="en">
                <a:solidFill>
                  <a:schemeClr val="dk1"/>
                </a:solidFill>
                <a:latin typeface="Calibri"/>
                <a:ea typeface="Calibri"/>
                <a:cs typeface="Calibri"/>
                <a:sym typeface="Calibri"/>
              </a:rPr>
              <a:t>weights applied</a:t>
            </a:r>
            <a:r>
              <a:rPr lang="en" sz="1400">
                <a:solidFill>
                  <a:schemeClr val="dk1"/>
                </a:solidFill>
                <a:latin typeface="Calibri"/>
                <a:ea typeface="Calibri"/>
                <a:cs typeface="Calibri"/>
                <a:sym typeface="Calibri"/>
              </a:rPr>
              <a:t> (Epoxy 3M DP 190), which is why the there are some bubbles.</a:t>
            </a:r>
            <a:endParaRPr sz="1100"/>
          </a:p>
        </p:txBody>
      </p:sp>
      <p:sp>
        <p:nvSpPr>
          <p:cNvPr id="185" name="Google Shape;185;p30"/>
          <p:cNvSpPr txBox="1"/>
          <p:nvPr/>
        </p:nvSpPr>
        <p:spPr>
          <a:xfrm>
            <a:off x="704850" y="747450"/>
            <a:ext cx="54111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Both are before coating. (screenshots of </a:t>
            </a:r>
            <a:r>
              <a:rPr lang="en">
                <a:solidFill>
                  <a:schemeClr val="dk1"/>
                </a:solidFill>
                <a:latin typeface="Calibri"/>
                <a:ea typeface="Calibri"/>
                <a:cs typeface="Calibri"/>
                <a:sym typeface="Calibri"/>
              </a:rPr>
              <a:t>a video, which shows better)</a:t>
            </a:r>
            <a:endParaRPr sz="1100"/>
          </a:p>
        </p:txBody>
      </p:sp>
      <p:sp>
        <p:nvSpPr>
          <p:cNvPr id="186" name="Google Shape;186;p30"/>
          <p:cNvSpPr txBox="1"/>
          <p:nvPr/>
        </p:nvSpPr>
        <p:spPr>
          <a:xfrm>
            <a:off x="6185370" y="2017752"/>
            <a:ext cx="2249700" cy="1146600"/>
          </a:xfrm>
          <a:prstGeom prst="rect">
            <a:avLst/>
          </a:prstGeom>
          <a:noFill/>
          <a:ln w="15875" cap="flat" cmpd="sng">
            <a:solidFill>
              <a:schemeClr val="dk1"/>
            </a:solidFill>
            <a:prstDash val="solid"/>
            <a:round/>
            <a:headEnd type="none" w="sm" len="sm"/>
            <a:tailEnd type="none" w="sm" len="sm"/>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b="1">
                <a:solidFill>
                  <a:schemeClr val="dk1"/>
                </a:solidFill>
                <a:latin typeface="Calibri"/>
                <a:ea typeface="Calibri"/>
                <a:cs typeface="Calibri"/>
                <a:sym typeface="Calibri"/>
              </a:rPr>
              <a:t>The conclusion:</a:t>
            </a:r>
            <a:endParaRPr sz="1100"/>
          </a:p>
          <a:p>
            <a:pPr marL="0" marR="0" lvl="0" indent="0" algn="l" rtl="0">
              <a:spcBef>
                <a:spcPts val="0"/>
              </a:spcBef>
              <a:spcAft>
                <a:spcPts val="0"/>
              </a:spcAft>
              <a:buNone/>
            </a:pPr>
            <a:endParaRPr sz="1400">
              <a:solidFill>
                <a:schemeClr val="dk1"/>
              </a:solidFill>
              <a:latin typeface="Calibri"/>
              <a:ea typeface="Calibri"/>
              <a:cs typeface="Calibri"/>
              <a:sym typeface="Calibri"/>
            </a:endParaRPr>
          </a:p>
          <a:p>
            <a:pPr marL="0" marR="0" lvl="0" indent="0" algn="l" rtl="0">
              <a:spcBef>
                <a:spcPts val="0"/>
              </a:spcBef>
              <a:spcAft>
                <a:spcPts val="0"/>
              </a:spcAft>
              <a:buNone/>
            </a:pPr>
            <a:r>
              <a:rPr lang="en" sz="1400">
                <a:solidFill>
                  <a:schemeClr val="dk1"/>
                </a:solidFill>
                <a:latin typeface="Calibri"/>
                <a:ea typeface="Calibri"/>
                <a:cs typeface="Calibri"/>
                <a:sym typeface="Calibri"/>
              </a:rPr>
              <a:t>Co-bonding technique is the key to get rid of/create waviness for the substrates.</a:t>
            </a:r>
            <a:endParaRPr sz="1100"/>
          </a:p>
        </p:txBody>
      </p:sp>
      <p:sp>
        <p:nvSpPr>
          <p:cNvPr id="187" name="Google Shape;187;p3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1"/>
                                        </p:tgtEl>
                                        <p:attrNameLst>
                                          <p:attrName>style.visibility</p:attrName>
                                        </p:attrNameLst>
                                      </p:cBhvr>
                                      <p:to>
                                        <p:strVal val="visible"/>
                                      </p:to>
                                    </p:set>
                                    <p:animEffect transition="in" filter="fade">
                                      <p:cBhvr>
                                        <p:cTn id="7" dur="5000"/>
                                        <p:tgtEl>
                                          <p:spTgt spid="18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3"/>
                                        </p:tgtEl>
                                        <p:attrNameLst>
                                          <p:attrName>style.visibility</p:attrName>
                                        </p:attrNameLst>
                                      </p:cBhvr>
                                      <p:to>
                                        <p:strVal val="visible"/>
                                      </p:to>
                                    </p:set>
                                    <p:animEffect transition="in" filter="fade">
                                      <p:cBhvr>
                                        <p:cTn id="12" dur="50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Mirror surfaces show waviness from substrate.</a:t>
            </a:r>
            <a:endParaRPr/>
          </a:p>
        </p:txBody>
      </p:sp>
      <p:pic>
        <p:nvPicPr>
          <p:cNvPr id="193" name="Google Shape;193;p31"/>
          <p:cNvPicPr preferRelativeResize="0"/>
          <p:nvPr/>
        </p:nvPicPr>
        <p:blipFill rotWithShape="1">
          <a:blip r:embed="rId3">
            <a:alphaModFix/>
          </a:blip>
          <a:srcRect l="-1968" t="1650" r="11249" b="-1649"/>
          <a:stretch/>
        </p:blipFill>
        <p:spPr>
          <a:xfrm>
            <a:off x="0" y="1393126"/>
            <a:ext cx="9143997" cy="3750370"/>
          </a:xfrm>
          <a:prstGeom prst="rect">
            <a:avLst/>
          </a:prstGeom>
          <a:noFill/>
          <a:ln>
            <a:noFill/>
          </a:ln>
        </p:spPr>
      </p:pic>
      <p:sp>
        <p:nvSpPr>
          <p:cNvPr id="194" name="Google Shape;194;p31"/>
          <p:cNvSpPr txBox="1"/>
          <p:nvPr/>
        </p:nvSpPr>
        <p:spPr>
          <a:xfrm>
            <a:off x="374175" y="871975"/>
            <a:ext cx="3685800" cy="44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rPr>
              <a:t>These are Purdue samples</a:t>
            </a:r>
            <a:endParaRPr sz="1800">
              <a:solidFill>
                <a:schemeClr val="dk2"/>
              </a:solidFill>
            </a:endParaRPr>
          </a:p>
        </p:txBody>
      </p:sp>
      <p:sp>
        <p:nvSpPr>
          <p:cNvPr id="195" name="Google Shape;195;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32"/>
          <p:cNvPicPr preferRelativeResize="0"/>
          <p:nvPr/>
        </p:nvPicPr>
        <p:blipFill>
          <a:blip r:embed="rId3">
            <a:alphaModFix/>
          </a:blip>
          <a:stretch>
            <a:fillRect/>
          </a:stretch>
        </p:blipFill>
        <p:spPr>
          <a:xfrm>
            <a:off x="332000" y="677449"/>
            <a:ext cx="7768226" cy="4213275"/>
          </a:xfrm>
          <a:prstGeom prst="rect">
            <a:avLst/>
          </a:prstGeom>
          <a:noFill/>
          <a:ln>
            <a:noFill/>
          </a:ln>
        </p:spPr>
      </p:pic>
      <p:sp>
        <p:nvSpPr>
          <p:cNvPr id="201" name="Google Shape;201;p32"/>
          <p:cNvSpPr txBox="1"/>
          <p:nvPr/>
        </p:nvSpPr>
        <p:spPr>
          <a:xfrm>
            <a:off x="421000" y="232250"/>
            <a:ext cx="5797200" cy="44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rPr>
              <a:t>These are SBU samples made very quickly</a:t>
            </a:r>
            <a:endParaRPr sz="1800">
              <a:solidFill>
                <a:schemeClr val="dk2"/>
              </a:solidFill>
            </a:endParaRPr>
          </a:p>
        </p:txBody>
      </p:sp>
      <p:sp>
        <p:nvSpPr>
          <p:cNvPr id="202" name="Google Shape;202;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 sz="2800">
                <a:latin typeface="Arial"/>
                <a:ea typeface="Arial"/>
                <a:cs typeface="Arial"/>
                <a:sym typeface="Arial"/>
              </a:rPr>
              <a:t>The very first test sample from Purdue</a:t>
            </a:r>
            <a:endParaRPr sz="2800">
              <a:latin typeface="Arial"/>
              <a:ea typeface="Arial"/>
              <a:cs typeface="Arial"/>
              <a:sym typeface="Arial"/>
            </a:endParaRPr>
          </a:p>
        </p:txBody>
      </p:sp>
      <p:sp>
        <p:nvSpPr>
          <p:cNvPr id="208" name="Google Shape;208;p3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8</a:t>
            </a:fld>
            <a:endParaRPr/>
          </a:p>
        </p:txBody>
      </p:sp>
      <p:sp>
        <p:nvSpPr>
          <p:cNvPr id="209" name="Google Shape;209;p33"/>
          <p:cNvSpPr txBox="1"/>
          <p:nvPr/>
        </p:nvSpPr>
        <p:spPr>
          <a:xfrm>
            <a:off x="4063125" y="1755688"/>
            <a:ext cx="3875400" cy="2285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600">
                <a:solidFill>
                  <a:schemeClr val="dk1"/>
                </a:solidFill>
              </a:rPr>
              <a:t>(Evaporation #9)</a:t>
            </a:r>
            <a:endParaRPr sz="900"/>
          </a:p>
          <a:p>
            <a:pPr marL="254000" marR="0" lvl="0" indent="-241300" algn="l" rtl="0">
              <a:spcBef>
                <a:spcPts val="0"/>
              </a:spcBef>
              <a:spcAft>
                <a:spcPts val="0"/>
              </a:spcAft>
              <a:buClr>
                <a:schemeClr val="dk1"/>
              </a:buClr>
              <a:buSzPts val="1600"/>
              <a:buChar char="•"/>
            </a:pPr>
            <a:r>
              <a:rPr lang="en" sz="1600">
                <a:solidFill>
                  <a:schemeClr val="dk1"/>
                </a:solidFill>
              </a:rPr>
              <a:t>Never tested due to its size (larger than 7x7 cm).</a:t>
            </a:r>
            <a:endParaRPr sz="900"/>
          </a:p>
          <a:p>
            <a:pPr marL="254000" marR="0" lvl="0" indent="-241300" algn="l" rtl="0">
              <a:spcBef>
                <a:spcPts val="0"/>
              </a:spcBef>
              <a:spcAft>
                <a:spcPts val="0"/>
              </a:spcAft>
              <a:buClr>
                <a:schemeClr val="dk1"/>
              </a:buClr>
              <a:buSzPts val="1600"/>
              <a:buChar char="•"/>
            </a:pPr>
            <a:r>
              <a:rPr lang="en" sz="1600">
                <a:solidFill>
                  <a:schemeClr val="dk1"/>
                </a:solidFill>
              </a:rPr>
              <a:t>Cut into pieces on 7/09 to be characterized</a:t>
            </a:r>
            <a:endParaRPr sz="900"/>
          </a:p>
          <a:p>
            <a:pPr marL="254000" marR="0" lvl="0" indent="-139700" algn="l" rtl="0">
              <a:spcBef>
                <a:spcPts val="0"/>
              </a:spcBef>
              <a:spcAft>
                <a:spcPts val="0"/>
              </a:spcAft>
              <a:buClr>
                <a:schemeClr val="dk1"/>
              </a:buClr>
              <a:buSzPts val="1800"/>
              <a:buFont typeface="Arial"/>
              <a:buNone/>
            </a:pPr>
            <a:endParaRPr sz="1600">
              <a:solidFill>
                <a:schemeClr val="dk1"/>
              </a:solidFill>
            </a:endParaRPr>
          </a:p>
          <a:p>
            <a:pPr marL="254000" marR="0" lvl="0" indent="-241300" algn="l" rtl="0">
              <a:spcBef>
                <a:spcPts val="0"/>
              </a:spcBef>
              <a:spcAft>
                <a:spcPts val="0"/>
              </a:spcAft>
              <a:buClr>
                <a:schemeClr val="dk1"/>
              </a:buClr>
              <a:buSzPts val="1600"/>
              <a:buChar char="•"/>
            </a:pPr>
            <a:r>
              <a:rPr lang="en" sz="1600" b="1">
                <a:solidFill>
                  <a:schemeClr val="dk1"/>
                </a:solidFill>
              </a:rPr>
              <a:t>However, the important takeaway is that it doesn’t show much waviness in comparison to recent substrates.</a:t>
            </a:r>
            <a:endParaRPr sz="900"/>
          </a:p>
        </p:txBody>
      </p:sp>
      <p:pic>
        <p:nvPicPr>
          <p:cNvPr id="210" name="Google Shape;210;p33"/>
          <p:cNvPicPr preferRelativeResize="0"/>
          <p:nvPr/>
        </p:nvPicPr>
        <p:blipFill rotWithShape="1">
          <a:blip r:embed="rId3">
            <a:alphaModFix/>
          </a:blip>
          <a:srcRect t="35031" r="4443"/>
          <a:stretch/>
        </p:blipFill>
        <p:spPr>
          <a:xfrm>
            <a:off x="730225" y="1452223"/>
            <a:ext cx="3190875" cy="289261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4"/>
          <p:cNvSpPr txBox="1">
            <a:spLocks noGrp="1"/>
          </p:cNvSpPr>
          <p:nvPr>
            <p:ph type="title"/>
          </p:nvPr>
        </p:nvSpPr>
        <p:spPr>
          <a:xfrm>
            <a:off x="235575" y="1594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True Deposition Values:</a:t>
            </a:r>
            <a:endParaRPr/>
          </a:p>
        </p:txBody>
      </p:sp>
      <p:sp>
        <p:nvSpPr>
          <p:cNvPr id="216" name="Google Shape;216;p34"/>
          <p:cNvSpPr txBox="1"/>
          <p:nvPr/>
        </p:nvSpPr>
        <p:spPr>
          <a:xfrm>
            <a:off x="499175" y="890725"/>
            <a:ext cx="4009200" cy="3705900"/>
          </a:xfrm>
          <a:prstGeom prst="rect">
            <a:avLst/>
          </a:prstGeom>
          <a:noFill/>
          <a:ln>
            <a:noFill/>
          </a:ln>
        </p:spPr>
        <p:txBody>
          <a:bodyPr spcFirstLastPara="1" wrap="square" lIns="91425" tIns="91425" rIns="91425" bIns="91425" anchor="t" anchorCtr="0">
            <a:noAutofit/>
          </a:bodyPr>
          <a:lstStyle/>
          <a:p>
            <a:pPr marL="457200" lvl="0" indent="-323850" algn="l" rtl="0">
              <a:spcBef>
                <a:spcPts val="0"/>
              </a:spcBef>
              <a:spcAft>
                <a:spcPts val="0"/>
              </a:spcAft>
              <a:buClr>
                <a:schemeClr val="dk1"/>
              </a:buClr>
              <a:buSzPts val="1500"/>
              <a:buChar char="●"/>
            </a:pPr>
            <a:r>
              <a:rPr lang="en" sz="1500">
                <a:solidFill>
                  <a:schemeClr val="dk1"/>
                </a:solidFill>
              </a:rPr>
              <a:t>The stylus-profilometer provides true thickness values on the surface of a coated substrate. It scrapes across the surface while recording the position. This reading is then compared with the Quartz Crystal Monitor (QCM) measurement to determine a ratio between QCM readings and true deposition.</a:t>
            </a:r>
            <a:br>
              <a:rPr lang="en" sz="1500">
                <a:solidFill>
                  <a:schemeClr val="dk1"/>
                </a:solidFill>
              </a:rPr>
            </a:b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Coating #9 was tested via this profiliometer, with a QCM reading of 28.3 KAng and a true reading of ~ 350 nm (</a:t>
            </a:r>
            <a:r>
              <a:rPr lang="en" sz="1500" b="1">
                <a:solidFill>
                  <a:schemeClr val="dk1"/>
                </a:solidFill>
              </a:rPr>
              <a:t>8.085 times less deposition</a:t>
            </a:r>
            <a:r>
              <a:rPr lang="en" sz="1500">
                <a:solidFill>
                  <a:schemeClr val="dk1"/>
                </a:solidFill>
              </a:rPr>
              <a:t>). </a:t>
            </a:r>
            <a:endParaRPr sz="1500">
              <a:solidFill>
                <a:schemeClr val="dk1"/>
              </a:solidFill>
            </a:endParaRPr>
          </a:p>
        </p:txBody>
      </p:sp>
      <p:pic>
        <p:nvPicPr>
          <p:cNvPr id="217" name="Google Shape;217;p34"/>
          <p:cNvPicPr preferRelativeResize="0"/>
          <p:nvPr/>
        </p:nvPicPr>
        <p:blipFill>
          <a:blip r:embed="rId3">
            <a:alphaModFix/>
          </a:blip>
          <a:stretch>
            <a:fillRect/>
          </a:stretch>
        </p:blipFill>
        <p:spPr>
          <a:xfrm>
            <a:off x="4882200" y="872426"/>
            <a:ext cx="3769626" cy="1997877"/>
          </a:xfrm>
          <a:prstGeom prst="rect">
            <a:avLst/>
          </a:prstGeom>
          <a:noFill/>
          <a:ln>
            <a:noFill/>
          </a:ln>
        </p:spPr>
      </p:pic>
      <p:pic>
        <p:nvPicPr>
          <p:cNvPr id="218" name="Google Shape;218;p34"/>
          <p:cNvPicPr preferRelativeResize="0"/>
          <p:nvPr/>
        </p:nvPicPr>
        <p:blipFill rotWithShape="1">
          <a:blip r:embed="rId4">
            <a:alphaModFix/>
          </a:blip>
          <a:srcRect l="22708" t="39227" r="32081" b="27338"/>
          <a:stretch/>
        </p:blipFill>
        <p:spPr>
          <a:xfrm>
            <a:off x="4882200" y="2966351"/>
            <a:ext cx="2119050" cy="1648901"/>
          </a:xfrm>
          <a:prstGeom prst="rect">
            <a:avLst/>
          </a:prstGeom>
          <a:noFill/>
          <a:ln w="19050" cap="flat" cmpd="sng">
            <a:solidFill>
              <a:schemeClr val="lt1"/>
            </a:solidFill>
            <a:prstDash val="solid"/>
            <a:round/>
            <a:headEnd type="none" w="sm" len="sm"/>
            <a:tailEnd type="none" w="sm" len="sm"/>
          </a:ln>
        </p:spPr>
      </p:pic>
      <p:pic>
        <p:nvPicPr>
          <p:cNvPr id="219" name="Google Shape;219;p34"/>
          <p:cNvPicPr preferRelativeResize="0"/>
          <p:nvPr/>
        </p:nvPicPr>
        <p:blipFill rotWithShape="1">
          <a:blip r:embed="rId5">
            <a:alphaModFix/>
          </a:blip>
          <a:srcRect l="12219" t="15752" b="17299"/>
          <a:stretch/>
        </p:blipFill>
        <p:spPr>
          <a:xfrm>
            <a:off x="7090831" y="2947725"/>
            <a:ext cx="1665343" cy="1693573"/>
          </a:xfrm>
          <a:prstGeom prst="rect">
            <a:avLst/>
          </a:prstGeom>
          <a:noFill/>
          <a:ln>
            <a:noFill/>
          </a:ln>
        </p:spPr>
      </p:pic>
      <p:sp>
        <p:nvSpPr>
          <p:cNvPr id="220" name="Google Shape;220;p34"/>
          <p:cNvSpPr txBox="1"/>
          <p:nvPr/>
        </p:nvSpPr>
        <p:spPr>
          <a:xfrm>
            <a:off x="7090825" y="4319450"/>
            <a:ext cx="1831800" cy="38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rgbClr val="00FF00"/>
                </a:solidFill>
              </a:rPr>
              <a:t>During calibration</a:t>
            </a:r>
            <a:endParaRPr sz="1100" b="1">
              <a:solidFill>
                <a:srgbClr val="00FF00"/>
              </a:solidFill>
            </a:endParaRPr>
          </a:p>
        </p:txBody>
      </p:sp>
      <p:sp>
        <p:nvSpPr>
          <p:cNvPr id="221" name="Google Shape;221;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42</Slides>
  <Notes>42</Notes>
  <HiddenSlides>0</HiddenSlides>
  <ScaleCrop>false</ScaleCrop>
  <HeadingPairs>
    <vt:vector size="4" baseType="variant">
      <vt:variant>
        <vt:lpstr>Theme</vt:lpstr>
      </vt:variant>
      <vt:variant>
        <vt:i4>2</vt:i4>
      </vt:variant>
      <vt:variant>
        <vt:lpstr>Slide Titles</vt:lpstr>
      </vt:variant>
      <vt:variant>
        <vt:i4>42</vt:i4>
      </vt:variant>
    </vt:vector>
  </HeadingPairs>
  <TitlesOfParts>
    <vt:vector size="44" baseType="lpstr">
      <vt:lpstr>Simple Light</vt:lpstr>
      <vt:lpstr>Office Theme</vt:lpstr>
      <vt:lpstr>Mirror coating and testing  midsummer update </vt:lpstr>
      <vt:lpstr>Conclusions first</vt:lpstr>
      <vt:lpstr>PowerPoint Presentation</vt:lpstr>
      <vt:lpstr>PowerPoint Presentation</vt:lpstr>
      <vt:lpstr>Waviness comes from substrates, not coating.</vt:lpstr>
      <vt:lpstr>Mirror surfaces show waviness from substrate.</vt:lpstr>
      <vt:lpstr>PowerPoint Presentation</vt:lpstr>
      <vt:lpstr>The very first test sample from Purdue</vt:lpstr>
      <vt:lpstr>True Deposition Values:</vt:lpstr>
      <vt:lpstr>Reflectivity Measurements</vt:lpstr>
      <vt:lpstr>Method of Calculation</vt:lpstr>
      <vt:lpstr>Normalization</vt:lpstr>
      <vt:lpstr>Reference result</vt:lpstr>
      <vt:lpstr>Previous Results</vt:lpstr>
      <vt:lpstr>Calibration redone.</vt:lpstr>
      <vt:lpstr>Sample 10</vt:lpstr>
      <vt:lpstr>Sample 11</vt:lpstr>
      <vt:lpstr>Sample 12</vt:lpstr>
      <vt:lpstr>Sample 13</vt:lpstr>
      <vt:lpstr>PowerPoint Presentation</vt:lpstr>
      <vt:lpstr>Sample 7 Retested</vt:lpstr>
      <vt:lpstr>PowerPoint Presentation</vt:lpstr>
      <vt:lpstr>What’s next for reflectivity testing?</vt:lpstr>
      <vt:lpstr>Near term plans of mirror coating and equipment upgrades </vt:lpstr>
      <vt:lpstr>Upcoming Coating Tests:</vt:lpstr>
      <vt:lpstr>Upcoming Chamber Update:</vt:lpstr>
      <vt:lpstr>Ion Source Stand</vt:lpstr>
      <vt:lpstr>PowerPoint Presentation</vt:lpstr>
      <vt:lpstr>Current Ion Source Plan:</vt:lpstr>
      <vt:lpstr>Summary </vt:lpstr>
      <vt:lpstr>Backup</vt:lpstr>
      <vt:lpstr>PowerPoint Presentation</vt:lpstr>
      <vt:lpstr>Sample7</vt:lpstr>
      <vt:lpstr>Sample 10 pic</vt:lpstr>
      <vt:lpstr>Sample 11 pic</vt:lpstr>
      <vt:lpstr>Sample 13</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Mirror coating and testing  midsummer update </dc:title>
  <cp:revision>1</cp:revision>
  <dcterms:modified xsi:type="dcterms:W3CDTF">2024-07-11T18:31:19Z</dcterms:modified>
</cp:coreProperties>
</file>