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6" r:id="rId5"/>
    <p:sldId id="265" r:id="rId6"/>
    <p:sldId id="332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4737"/>
  </p:normalViewPr>
  <p:slideViewPr>
    <p:cSldViewPr snapToGrid="0">
      <p:cViewPr varScale="1">
        <p:scale>
          <a:sx n="101" d="100"/>
          <a:sy n="101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12B5E-143A-0644-8D11-E477A7B9D6D4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8DA49-1351-8A45-B641-D92A0EE6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6191-A6E5-A151-7D4C-244859F7D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D6308-A491-C930-1FDC-8A6B24FCB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34C66-8A49-524C-2FDC-58485035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C5E7-526F-C34B-94D9-E6E8DB4F4C41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EEB60-6F75-4F19-8EE3-A165FADF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A0268-9475-CCD1-18DE-C9B77E06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9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3028-9FB8-3A2E-BD44-16E85E7E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2B629-719E-900C-2AC7-41E74A88F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C52B-A9BF-AA26-370C-B64028FB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C3E0-8865-4644-B4A8-EA8E6B06D426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1799D-EE71-C423-3D29-276F185A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D8F5-0FEB-DBE0-B2D8-D272C2D7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5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126328-4A63-1639-352F-E769D5493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A9684-DE55-CFAB-FD13-988B2343B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2FF2-8A36-091A-15AC-E7E81C22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DDFE-0591-254D-87AF-EF0CE088F91E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A2B3-AF72-CD86-2B48-9D0F6101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BA6D-B84E-A79F-7C61-42E5B855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D68A-EA5B-B2BF-4979-BB45F7B0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72804-909A-95F9-9A29-F37567B8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9CA2-B8E2-BCF4-7500-45AC8523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A7B8-BD90-FF42-8666-E6C534A81870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C6FE4-1F7C-A3BD-B42A-440B9593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F1C8-E74A-F1CD-C784-0B89164E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0135-C70C-CC2B-3A1D-A52843BE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56D0C-1F13-3636-B1BC-46D74E548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3227C-E8CD-1BA9-99E2-DCEAE69F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4C52-2315-EF46-AFE0-A3878E2808C5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5C027-331F-3B0C-333C-581DA56C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0A07-C5EC-301E-F03B-A5D2D1A0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9461-B112-C9C7-ED20-31EC1103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3C31-1DBD-5A60-A190-68FF8F993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7330B-0F43-1BC5-EE6A-95E6538C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E94E2-CB1D-2C94-9E65-0EF167C4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CE6-0280-D942-BB7C-5F8255281914}" type="datetime1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3F08B-2214-30AE-0E74-D074630A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FFFF6-3E54-24B3-E36B-7C74232E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5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C463-FCF8-6518-1AF5-B3F8BE76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6FFCE-D45F-88D1-814D-308A23A8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1F87A-5065-8976-B8AC-6D2D96E9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81709-36B8-A575-4DC2-8AB0280C6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8FCBE-11C3-A863-77FA-A449FA40C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12C35-634E-25F8-639D-7B1D6BE8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D424-8B66-F849-B84A-E344E5ED013F}" type="datetime1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FEE76-487E-0B65-60D6-8503BAC4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78B85-07EF-57E8-FD4D-CA2E6DDB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6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5677-0D92-4271-70FF-AEEA8B2F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BCF43-F850-8856-5FDA-F52F359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37F9-CA3B-1646-8408-264E1E725A3D}" type="datetime1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3A089-0EA2-5E8A-F6B1-98F40ECA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C0346-564B-940B-701A-31005E2B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4ED61-4B59-12C0-404F-783C6EF0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1F2-F689-AE48-BC5B-1D4D02B8391A}" type="datetime1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333E6-5631-ED82-68C8-7B6541B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E88E9-A5EC-0EE0-2D99-B55DC38F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8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736D-2228-256D-1AC8-A447E457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7293C-B384-26B0-B709-185EB55D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731A8-52B4-63D9-F0FF-E322C6737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95823-D858-88FD-E450-AEF21DEE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310D-7248-0147-B338-268FFDABDB71}" type="datetime1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0AD72-9061-D4B8-1C76-4F1F17F9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85830-3397-AA43-B02F-31211478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B30F-0BEB-2DCE-56BA-7BCCF625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1DA57-6A13-9E8A-41CC-06A980717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9765E-89D5-E884-4F00-4B0B9C9D2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FB21D-142F-5ADA-D134-4DFE3204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13A6-B19E-FA45-97B8-E494525EC255}" type="datetime1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2B44C-0406-CFFC-7FBA-60EE2AD4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78613-117D-CA77-467B-09050D27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5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39D32-1A1F-1FD1-A6D4-2E0F8445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BCACC-1006-7230-3DF4-0D1C04222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893AD-8575-2B81-8EBE-BEA207870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AB2BD-FF7E-7F45-A3AC-0788A5F467D8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D1370-FAFE-CD53-E8F5-17423E9E2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BA76A-B25A-9D44-870D-506BA7A17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E3B47-35A5-D940-B914-75E30F40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2A17-E059-F7B0-60FA-EAD49DCA0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1A2D9-0551-66A9-4704-EE8764272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4E93C-BC07-C186-9BBE-378AFE77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6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B90D-AC63-9443-2C22-BFCD4F18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58D2-E7B0-1BF4-1FBC-5D7521741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Restarted beam run now, overnight 7GeV run nice and stable</a:t>
            </a:r>
          </a:p>
          <a:p>
            <a:r>
              <a:rPr lang="en-US" dirty="0"/>
              <a:t>This week’s activities:</a:t>
            </a:r>
          </a:p>
          <a:p>
            <a:pPr lvl="1"/>
            <a:r>
              <a:rPr lang="en-US" dirty="0"/>
              <a:t>PDS: noise investigation, if coincident with TPC activities</a:t>
            </a:r>
          </a:p>
          <a:p>
            <a:pPr lvl="1"/>
            <a:r>
              <a:rPr lang="en-US" dirty="0"/>
              <a:t>High pressure Cherenkov: not enough light reaching PMTs, will replace it with another Cherenkov from the East Area</a:t>
            </a:r>
          </a:p>
          <a:p>
            <a:pPr lvl="1"/>
            <a:r>
              <a:rPr lang="en-US" dirty="0"/>
              <a:t>CE gain: unexpected undershoot at 14mV/</a:t>
            </a:r>
            <a:r>
              <a:rPr lang="en-US" dirty="0" err="1"/>
              <a:t>fC</a:t>
            </a:r>
            <a:r>
              <a:rPr lang="en-US" dirty="0"/>
              <a:t> (see next slide), confirmed by Roger with pulser run. Issue not obvious with 7.8mV/</a:t>
            </a:r>
            <a:r>
              <a:rPr lang="en-US" dirty="0" err="1"/>
              <a:t>fC</a:t>
            </a:r>
            <a:r>
              <a:rPr lang="en-US" dirty="0"/>
              <a:t>, will keep this gain for the coming data taking. “Should be only 2% change in noise”</a:t>
            </a:r>
          </a:p>
          <a:p>
            <a:pPr lvl="1"/>
            <a:r>
              <a:rPr lang="en-US" dirty="0"/>
              <a:t>Beam run plan: operate at  1GeV/c, changing polarity every two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287A-14D1-4950-4D59-E86EA94A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9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0F7E-5824-42AC-84F7-47C52E61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undershoot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7FB2-0BBB-0E93-ADCB-D7C659869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2457"/>
            <a:ext cx="9641114" cy="669018"/>
          </a:xfrm>
        </p:spPr>
        <p:txBody>
          <a:bodyPr>
            <a:normAutofit/>
          </a:bodyPr>
          <a:lstStyle/>
          <a:p>
            <a:r>
              <a:rPr lang="en-US" sz="2000" dirty="0"/>
              <a:t>Stakeholders: noise filter (</a:t>
            </a:r>
            <a:r>
              <a:rPr lang="en-US" sz="2000" dirty="0" err="1"/>
              <a:t>Xuyang</a:t>
            </a:r>
            <a:r>
              <a:rPr lang="en-US" sz="2000" dirty="0"/>
              <a:t> et al.),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678A4CB-5589-18B5-44A5-60301B9A8B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9991B-7E36-AD6A-5E3A-70E10B85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207"/>
            <a:ext cx="8806409" cy="4388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5FF8-8C34-93DA-D3FA-9A80EB78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6E2B9-C48A-585B-2237-A0E2AEB77172}"/>
              </a:ext>
            </a:extLst>
          </p:cNvPr>
          <p:cNvSpPr txBox="1"/>
          <p:nvPr/>
        </p:nvSpPr>
        <p:spPr>
          <a:xfrm>
            <a:off x="8806409" y="1994581"/>
            <a:ext cx="3124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to run at 7.8mV/</a:t>
            </a:r>
            <a:r>
              <a:rPr lang="en-US" dirty="0" err="1"/>
              <a:t>fC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Stakeholders: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Noise filter (</a:t>
            </a:r>
            <a:r>
              <a:rPr lang="en-US" dirty="0" err="1"/>
              <a:t>Xuyang</a:t>
            </a:r>
            <a:r>
              <a:rPr lang="en-US" dirty="0"/>
              <a:t> et. 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 calibration (Karla)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Signal processing (e.g., threshold for ROI)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67421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5D6E-EC2B-B580-4E12-BD93DC2B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Cherenkovs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0B18-8EE4-B7BC-1872-430152FEF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840140"/>
            <a:ext cx="5591629" cy="4351338"/>
          </a:xfrm>
        </p:spPr>
        <p:txBody>
          <a:bodyPr/>
          <a:lstStyle/>
          <a:p>
            <a:r>
              <a:rPr lang="en-US" dirty="0"/>
              <a:t>Only low-pressure Cherenkov is currently working</a:t>
            </a:r>
          </a:p>
          <a:p>
            <a:r>
              <a:rPr lang="en-US" dirty="0"/>
              <a:t>It’s okay for +/-1GeV/c pion data</a:t>
            </a:r>
          </a:p>
          <a:p>
            <a:r>
              <a:rPr lang="en-US" dirty="0"/>
              <a:t>Only 1GeV/c electron is vetoed by low-pressure Cherenkov</a:t>
            </a:r>
          </a:p>
          <a:p>
            <a:r>
              <a:rPr lang="en-US" dirty="0"/>
              <a:t>1GeV/c proton is vetoed using TOF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F9DB1-71F6-E35E-943E-8A9F9C77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85ED1-5F6B-0940-4682-DFA418C4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219" y="1487262"/>
            <a:ext cx="6137781" cy="47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0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A72B-19CF-ED77-47CE-929AA632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on APA1’s field response (FR)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FA2D4-D068-032C-DBD4-0AF044C5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4" y="1825625"/>
            <a:ext cx="8392885" cy="4351338"/>
          </a:xfrm>
        </p:spPr>
        <p:txBody>
          <a:bodyPr/>
          <a:lstStyle/>
          <a:p>
            <a:r>
              <a:rPr lang="en-US" dirty="0"/>
              <a:t>For the v1, a standard 6-electron-path simulation is converted to the </a:t>
            </a:r>
            <a:r>
              <a:rPr lang="en-US" dirty="0" err="1"/>
              <a:t>wirecell</a:t>
            </a:r>
            <a:r>
              <a:rPr lang="en-US" dirty="0"/>
              <a:t> FR format</a:t>
            </a:r>
          </a:p>
          <a:p>
            <a:r>
              <a:rPr lang="en-US" dirty="0"/>
              <a:t>To-dos:</a:t>
            </a:r>
          </a:p>
          <a:p>
            <a:pPr lvl="1"/>
            <a:r>
              <a:rPr lang="en-US" dirty="0"/>
              <a:t>Use a fine-grained 26-path simulation from Yichen</a:t>
            </a:r>
          </a:p>
          <a:p>
            <a:pPr lvl="1"/>
            <a:r>
              <a:rPr lang="en-US" dirty="0"/>
              <a:t>How to take care of the charge normalization?  PDSP normalized to 1 electron on a W wire, now we just take the value from GARFIELD for PDHD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D71DE-E480-B385-F39D-31C829E3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4FE64-7506-EDFC-05A2-1235B06C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74" y="1716653"/>
            <a:ext cx="2443227" cy="3424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FF18D-CE0C-2FA2-D59D-AB0B6986864B}"/>
              </a:ext>
            </a:extLst>
          </p:cNvPr>
          <p:cNvSpPr txBox="1"/>
          <p:nvPr/>
        </p:nvSpPr>
        <p:spPr>
          <a:xfrm>
            <a:off x="371274" y="1716653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Yichen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9D2A98-08C4-78A9-1715-4D2FA3C45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71" y="4605208"/>
            <a:ext cx="3719286" cy="21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B62C3-3F5F-3480-868E-73D0DCB3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6" y="267222"/>
            <a:ext cx="4678744" cy="5981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CA7930-8231-66A3-E065-0E4F06B6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11" y="0"/>
            <a:ext cx="4457700" cy="6248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961134-79E6-20D0-813D-D54C1CBCFAB6}"/>
              </a:ext>
            </a:extLst>
          </p:cNvPr>
          <p:cNvGraphicFramePr>
            <a:graphicFrameLocks noGrp="1"/>
          </p:cNvGraphicFramePr>
          <p:nvPr/>
        </p:nvGraphicFramePr>
        <p:xfrm>
          <a:off x="951201" y="5803900"/>
          <a:ext cx="4222049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438">
                  <a:extLst>
                    <a:ext uri="{9D8B030D-6E8A-4147-A177-3AD203B41FA5}">
                      <a16:colId xmlns:a16="http://schemas.microsoft.com/office/drawing/2014/main" val="655462101"/>
                    </a:ext>
                  </a:extLst>
                </a:gridCol>
                <a:gridCol w="1064712">
                  <a:extLst>
                    <a:ext uri="{9D8B030D-6E8A-4147-A177-3AD203B41FA5}">
                      <a16:colId xmlns:a16="http://schemas.microsoft.com/office/drawing/2014/main" val="3867786511"/>
                    </a:ext>
                  </a:extLst>
                </a:gridCol>
                <a:gridCol w="388307">
                  <a:extLst>
                    <a:ext uri="{9D8B030D-6E8A-4147-A177-3AD203B41FA5}">
                      <a16:colId xmlns:a16="http://schemas.microsoft.com/office/drawing/2014/main" val="1872014612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val="1703185561"/>
                    </a:ext>
                  </a:extLst>
                </a:gridCol>
                <a:gridCol w="438411">
                  <a:extLst>
                    <a:ext uri="{9D8B030D-6E8A-4147-A177-3AD203B41FA5}">
                      <a16:colId xmlns:a16="http://schemas.microsoft.com/office/drawing/2014/main" val="3595159603"/>
                    </a:ext>
                  </a:extLst>
                </a:gridCol>
                <a:gridCol w="826718">
                  <a:extLst>
                    <a:ext uri="{9D8B030D-6E8A-4147-A177-3AD203B41FA5}">
                      <a16:colId xmlns:a16="http://schemas.microsoft.com/office/drawing/2014/main" val="1743762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Grid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79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3303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49BF29-9C4A-790C-8138-C3A00084146D}"/>
              </a:ext>
            </a:extLst>
          </p:cNvPr>
          <p:cNvGraphicFramePr>
            <a:graphicFrameLocks noGrp="1"/>
          </p:cNvGraphicFramePr>
          <p:nvPr/>
        </p:nvGraphicFramePr>
        <p:xfrm>
          <a:off x="7969951" y="5880187"/>
          <a:ext cx="4222049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438">
                  <a:extLst>
                    <a:ext uri="{9D8B030D-6E8A-4147-A177-3AD203B41FA5}">
                      <a16:colId xmlns:a16="http://schemas.microsoft.com/office/drawing/2014/main" val="655462101"/>
                    </a:ext>
                  </a:extLst>
                </a:gridCol>
                <a:gridCol w="1064712">
                  <a:extLst>
                    <a:ext uri="{9D8B030D-6E8A-4147-A177-3AD203B41FA5}">
                      <a16:colId xmlns:a16="http://schemas.microsoft.com/office/drawing/2014/main" val="3867786511"/>
                    </a:ext>
                  </a:extLst>
                </a:gridCol>
                <a:gridCol w="388307">
                  <a:extLst>
                    <a:ext uri="{9D8B030D-6E8A-4147-A177-3AD203B41FA5}">
                      <a16:colId xmlns:a16="http://schemas.microsoft.com/office/drawing/2014/main" val="1872014612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val="1703185561"/>
                    </a:ext>
                  </a:extLst>
                </a:gridCol>
                <a:gridCol w="438411">
                  <a:extLst>
                    <a:ext uri="{9D8B030D-6E8A-4147-A177-3AD203B41FA5}">
                      <a16:colId xmlns:a16="http://schemas.microsoft.com/office/drawing/2014/main" val="3595159603"/>
                    </a:ext>
                  </a:extLst>
                </a:gridCol>
                <a:gridCol w="826718">
                  <a:extLst>
                    <a:ext uri="{9D8B030D-6E8A-4147-A177-3AD203B41FA5}">
                      <a16:colId xmlns:a16="http://schemas.microsoft.com/office/drawing/2014/main" val="1743762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Grid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79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3303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E61ED6-3758-4D9B-B9C5-CBFCD412EEA0}"/>
              </a:ext>
            </a:extLst>
          </p:cNvPr>
          <p:cNvSpPr txBox="1"/>
          <p:nvPr/>
        </p:nvSpPr>
        <p:spPr>
          <a:xfrm>
            <a:off x="4668982" y="267222"/>
            <a:ext cx="10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2513-9578-8C1E-D150-97FF7F18C400}"/>
              </a:ext>
            </a:extLst>
          </p:cNvPr>
          <p:cNvSpPr txBox="1"/>
          <p:nvPr/>
        </p:nvSpPr>
        <p:spPr>
          <a:xfrm>
            <a:off x="4646778" y="1431003"/>
            <a:ext cx="10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45DE6-2745-ACA0-8802-D0A3C6C153BB}"/>
              </a:ext>
            </a:extLst>
          </p:cNvPr>
          <p:cNvSpPr txBox="1"/>
          <p:nvPr/>
        </p:nvSpPr>
        <p:spPr>
          <a:xfrm>
            <a:off x="4646778" y="2594784"/>
            <a:ext cx="10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53524-5BD6-B454-EBAE-4A59DC728094}"/>
              </a:ext>
            </a:extLst>
          </p:cNvPr>
          <p:cNvSpPr txBox="1"/>
          <p:nvPr/>
        </p:nvSpPr>
        <p:spPr>
          <a:xfrm>
            <a:off x="4646778" y="3653702"/>
            <a:ext cx="10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5864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8B5A-BD80-638E-931E-4AD5436E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678"/>
          </a:xfrm>
        </p:spPr>
        <p:txBody>
          <a:bodyPr/>
          <a:lstStyle/>
          <a:p>
            <a:r>
              <a:rPr lang="en-US" dirty="0">
                <a:latin typeface="+mn-lt"/>
              </a:rPr>
              <a:t>2D field response: PDHD APA1</a:t>
            </a:r>
          </a:p>
        </p:txBody>
      </p:sp>
      <p:pic>
        <p:nvPicPr>
          <p:cNvPr id="5" name="Content Placeholder 4" descr="A graph of a plane&#10;&#10;Description automatically generated with medium confidence">
            <a:extLst>
              <a:ext uri="{FF2B5EF4-FFF2-40B4-BE49-F238E27FC236}">
                <a16:creationId xmlns:a16="http://schemas.microsoft.com/office/drawing/2014/main" id="{6D6337F4-0556-01DD-FF2C-BD8A383F4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8803"/>
            <a:ext cx="3364649" cy="2749324"/>
          </a:xfrm>
        </p:spPr>
      </p:pic>
      <p:pic>
        <p:nvPicPr>
          <p:cNvPr id="7" name="Picture 6" descr="A graph with a blue line&#10;&#10;Description automatically generated">
            <a:extLst>
              <a:ext uri="{FF2B5EF4-FFF2-40B4-BE49-F238E27FC236}">
                <a16:creationId xmlns:a16="http://schemas.microsoft.com/office/drawing/2014/main" id="{5405C1B2-16EF-7E2D-4DE0-84AB9912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9763"/>
            <a:ext cx="3093712" cy="2502922"/>
          </a:xfrm>
          <a:prstGeom prst="rect">
            <a:avLst/>
          </a:prstGeom>
        </p:spPr>
      </p:pic>
      <p:pic>
        <p:nvPicPr>
          <p:cNvPr id="9" name="Picture 8" descr="A blue graph with different colored lines&#10;&#10;Description automatically generated">
            <a:extLst>
              <a:ext uri="{FF2B5EF4-FFF2-40B4-BE49-F238E27FC236}">
                <a16:creationId xmlns:a16="http://schemas.microsoft.com/office/drawing/2014/main" id="{FA0F5B6F-B331-C22B-C45A-C0987C927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164" y="1227398"/>
            <a:ext cx="3364649" cy="2791659"/>
          </a:xfrm>
          <a:prstGeom prst="rect">
            <a:avLst/>
          </a:prstGeom>
        </p:spPr>
      </p:pic>
      <p:pic>
        <p:nvPicPr>
          <p:cNvPr id="11" name="Picture 10" descr="A graph with a line&#10;&#10;Description automatically generated">
            <a:extLst>
              <a:ext uri="{FF2B5EF4-FFF2-40B4-BE49-F238E27FC236}">
                <a16:creationId xmlns:a16="http://schemas.microsoft.com/office/drawing/2014/main" id="{8336BFD9-0AF0-EFD1-6874-FA231D870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4296238"/>
            <a:ext cx="3070126" cy="2496447"/>
          </a:xfrm>
          <a:prstGeom prst="rect">
            <a:avLst/>
          </a:prstGeom>
        </p:spPr>
      </p:pic>
      <p:pic>
        <p:nvPicPr>
          <p:cNvPr id="13" name="Picture 12" descr="A yellow square with blue and yellow lines&#10;&#10;Description automatically generated">
            <a:extLst>
              <a:ext uri="{FF2B5EF4-FFF2-40B4-BE49-F238E27FC236}">
                <a16:creationId xmlns:a16="http://schemas.microsoft.com/office/drawing/2014/main" id="{7BCA1414-DF56-DBD0-FA5E-3C59F56CC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688" y="1115586"/>
            <a:ext cx="3510889" cy="2936128"/>
          </a:xfrm>
          <a:prstGeom prst="rect">
            <a:avLst/>
          </a:prstGeom>
        </p:spPr>
      </p:pic>
      <p:pic>
        <p:nvPicPr>
          <p:cNvPr id="15" name="Picture 14" descr="A graph with a line&#10;&#10;Description automatically generated">
            <a:extLst>
              <a:ext uri="{FF2B5EF4-FFF2-40B4-BE49-F238E27FC236}">
                <a16:creationId xmlns:a16="http://schemas.microsoft.com/office/drawing/2014/main" id="{70605470-606C-4963-A901-20C7BCFEC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004" y="4276480"/>
            <a:ext cx="2909397" cy="25746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232A9A-4E8C-5EAB-7BD2-4AA497826E9D}"/>
              </a:ext>
            </a:extLst>
          </p:cNvPr>
          <p:cNvSpPr txBox="1"/>
          <p:nvPr/>
        </p:nvSpPr>
        <p:spPr>
          <a:xfrm>
            <a:off x="546076" y="4105097"/>
            <a:ext cx="23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electron path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5ECE6-23F2-0B18-C420-D0BCE5441F9A}"/>
              </a:ext>
            </a:extLst>
          </p:cNvPr>
          <p:cNvSpPr txBox="1"/>
          <p:nvPr/>
        </p:nvSpPr>
        <p:spPr>
          <a:xfrm>
            <a:off x="4405061" y="4068851"/>
            <a:ext cx="23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electron path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B4F892-05E7-30DF-A253-561E87F7BCB0}"/>
              </a:ext>
            </a:extLst>
          </p:cNvPr>
          <p:cNvSpPr txBox="1"/>
          <p:nvPr/>
        </p:nvSpPr>
        <p:spPr>
          <a:xfrm>
            <a:off x="8444335" y="4105097"/>
            <a:ext cx="23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electron path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4B7EE-21F0-7EE9-7B1C-03542B012746}"/>
              </a:ext>
            </a:extLst>
          </p:cNvPr>
          <p:cNvSpPr txBox="1"/>
          <p:nvPr/>
        </p:nvSpPr>
        <p:spPr>
          <a:xfrm>
            <a:off x="8308428" y="4739468"/>
            <a:ext cx="1335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Mostly induction in W now</a:t>
            </a:r>
          </a:p>
        </p:txBody>
      </p:sp>
    </p:spTree>
    <p:extLst>
      <p:ext uri="{BB962C8B-B14F-4D97-AF65-F5344CB8AC3E}">
        <p14:creationId xmlns:p14="http://schemas.microsoft.com/office/powerpoint/2010/main" val="97706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4A05-0C7A-67BF-7BD9-4A8316DA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Signal processing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7BBE1-655A-9271-8277-EB3002337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3979"/>
            <a:ext cx="10515600" cy="1728070"/>
          </a:xfrm>
        </p:spPr>
        <p:txBody>
          <a:bodyPr>
            <a:normAutofit/>
          </a:bodyPr>
          <a:lstStyle/>
          <a:p>
            <a:r>
              <a:rPr lang="en-US" dirty="0"/>
              <a:t>Barely see ROIs in the signal processing with the new v1 FR</a:t>
            </a:r>
          </a:p>
          <a:p>
            <a:pPr lvl="1"/>
            <a:r>
              <a:rPr lang="en-US" dirty="0"/>
              <a:t>See tracks in the initial deconvolution (“</a:t>
            </a:r>
            <a:r>
              <a:rPr lang="en-US" dirty="0" err="1"/>
              <a:t>loose_lf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Maybe noisy, is S/N ratio good enough? Check with simulation</a:t>
            </a:r>
          </a:p>
          <a:p>
            <a:pPr lvl="1"/>
            <a:r>
              <a:rPr lang="en-US" dirty="0"/>
              <a:t>Problems in the ROI finding? see 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13CF2-C0E5-2B4E-5C16-F002FC1F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20" y="85951"/>
            <a:ext cx="2137543" cy="2101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0864F-B138-9645-B886-700E71E60392}"/>
              </a:ext>
            </a:extLst>
          </p:cNvPr>
          <p:cNvSpPr txBox="1"/>
          <p:nvPr/>
        </p:nvSpPr>
        <p:spPr>
          <a:xfrm>
            <a:off x="10354144" y="1136492"/>
            <a:ext cx="1795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sigproc with wrong field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1DE220-7A87-03FE-C011-AB7CAEAB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28" y="1908269"/>
            <a:ext cx="3129428" cy="2949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E00030-61A6-9535-C2CD-F70FF1EF0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947" y="1825625"/>
            <a:ext cx="3302009" cy="3112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350FF-2209-63F0-A7E0-5589F99D8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080" y="1811174"/>
            <a:ext cx="3302010" cy="3112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4DB0F-2D68-BB48-10AC-7E376443487A}"/>
              </a:ext>
            </a:extLst>
          </p:cNvPr>
          <p:cNvSpPr txBox="1"/>
          <p:nvPr/>
        </p:nvSpPr>
        <p:spPr>
          <a:xfrm>
            <a:off x="3937000" y="4024414"/>
            <a:ext cx="236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Noisy deconvolution?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Field response issue?</a:t>
            </a:r>
          </a:p>
        </p:txBody>
      </p:sp>
    </p:spTree>
    <p:extLst>
      <p:ext uri="{BB962C8B-B14F-4D97-AF65-F5344CB8AC3E}">
        <p14:creationId xmlns:p14="http://schemas.microsoft.com/office/powerpoint/2010/main" val="149196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7E64-A8D5-A874-D5D7-5708DFBA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induction-specific workflow for 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BA2F-4C54-C07E-CFDC-AB492BDD5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3FBAD-C58A-9921-87CC-2931A0C8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36" y="1825625"/>
            <a:ext cx="7772400" cy="4736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048623-C667-0F93-001C-02F23771B5C0}"/>
              </a:ext>
            </a:extLst>
          </p:cNvPr>
          <p:cNvSpPr txBox="1"/>
          <p:nvPr/>
        </p:nvSpPr>
        <p:spPr>
          <a:xfrm>
            <a:off x="4020457" y="3639630"/>
            <a:ext cx="1190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7698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383</Words>
  <Application>Microsoft Macintosh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ProtoDUNE News</vt:lpstr>
      <vt:lpstr>Recent progress</vt:lpstr>
      <vt:lpstr>Unexpected undershoot</vt:lpstr>
      <vt:lpstr>The Cherenkovs</vt:lpstr>
      <vt:lpstr>Progress on APA1’s field response (FR)</vt:lpstr>
      <vt:lpstr>PowerPoint Presentation</vt:lpstr>
      <vt:lpstr>2D field response: PDHD APA1</vt:lpstr>
      <vt:lpstr>Signal processing frames</vt:lpstr>
      <vt:lpstr>Use the induction-specific workflow for 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Gu, Wenqiang</dc:creator>
  <cp:lastModifiedBy>Gu, Wenqiang</cp:lastModifiedBy>
  <cp:revision>5</cp:revision>
  <dcterms:created xsi:type="dcterms:W3CDTF">2024-07-11T16:24:52Z</dcterms:created>
  <dcterms:modified xsi:type="dcterms:W3CDTF">2024-07-11T18:04:55Z</dcterms:modified>
</cp:coreProperties>
</file>