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0" r:id="rId4"/>
    <p:sldId id="286" r:id="rId5"/>
    <p:sldId id="321" r:id="rId6"/>
    <p:sldId id="264" r:id="rId7"/>
    <p:sldId id="262" r:id="rId8"/>
    <p:sldId id="314" r:id="rId9"/>
    <p:sldId id="306" r:id="rId10"/>
    <p:sldId id="307" r:id="rId11"/>
    <p:sldId id="315" r:id="rId12"/>
    <p:sldId id="316" r:id="rId13"/>
    <p:sldId id="317" r:id="rId14"/>
    <p:sldId id="318" r:id="rId15"/>
    <p:sldId id="280" r:id="rId16"/>
    <p:sldId id="320" r:id="rId17"/>
    <p:sldId id="319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5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627" y="2059485"/>
            <a:ext cx="10334625" cy="1947460"/>
          </a:xfrm>
        </p:spPr>
        <p:txBody>
          <a:bodyPr/>
          <a:lstStyle/>
          <a:p>
            <a:r>
              <a:rPr lang="en-US" dirty="0"/>
              <a:t>Polarized Protons at BNL</a:t>
            </a:r>
            <a:br>
              <a:rPr lang="en-US" dirty="0"/>
            </a:br>
            <a:r>
              <a:rPr lang="en-US" dirty="0"/>
              <a:t>and some Run 24 results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8/21/24</a:t>
            </a:r>
          </a:p>
          <a:p>
            <a:r>
              <a:rPr lang="en-US" dirty="0"/>
              <a:t>Machine Learning </a:t>
            </a:r>
            <a:r>
              <a:rPr lang="en-US"/>
              <a:t>Collaboration Workshop, BNL, Aug 2024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V. Schoefer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2B2FAFE-BDF8-B35C-D35F-46794C8ABA9B}"/>
              </a:ext>
            </a:extLst>
          </p:cNvPr>
          <p:cNvGrpSpPr/>
          <p:nvPr/>
        </p:nvGrpSpPr>
        <p:grpSpPr>
          <a:xfrm>
            <a:off x="8654531" y="3588424"/>
            <a:ext cx="3308638" cy="3214822"/>
            <a:chOff x="6184900" y="3590162"/>
            <a:chExt cx="3390900" cy="32947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2E0A98-1FBB-486F-9D00-319A58FC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4900" y="3590162"/>
              <a:ext cx="3390900" cy="32947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25F190-34E7-4017-2ED4-550FB369D931}"/>
                </a:ext>
              </a:extLst>
            </p:cNvPr>
            <p:cNvSpPr txBox="1"/>
            <p:nvPr/>
          </p:nvSpPr>
          <p:spPr>
            <a:xfrm>
              <a:off x="8267700" y="5384800"/>
              <a:ext cx="851515" cy="3077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Injection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A015A5-624D-45F3-2EAA-C31408115B99}"/>
                </a:ext>
              </a:extLst>
            </p:cNvPr>
            <p:cNvSpPr txBox="1"/>
            <p:nvPr/>
          </p:nvSpPr>
          <p:spPr>
            <a:xfrm>
              <a:off x="6801831" y="3969228"/>
              <a:ext cx="1608133" cy="3077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Capture/Early acc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11B3193-0EDA-6B5F-451E-155CDA8D5889}"/>
                </a:ext>
              </a:extLst>
            </p:cNvPr>
            <p:cNvCxnSpPr/>
            <p:nvPr/>
          </p:nvCxnSpPr>
          <p:spPr>
            <a:xfrm flipH="1" flipV="1">
              <a:off x="8135471" y="5331759"/>
              <a:ext cx="132229" cy="16734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5D7EEB-4F9E-C712-4EA6-ABF616CD930E}"/>
              </a:ext>
            </a:extLst>
          </p:cNvPr>
          <p:cNvCxnSpPr>
            <a:cxnSpLocks/>
          </p:cNvCxnSpPr>
          <p:nvPr/>
        </p:nvCxnSpPr>
        <p:spPr>
          <a:xfrm>
            <a:off x="10081072" y="4393510"/>
            <a:ext cx="364716" cy="37906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C2F8829-3BCE-B267-ECFC-A1C4168B127D}"/>
              </a:ext>
            </a:extLst>
          </p:cNvPr>
          <p:cNvSpPr/>
          <p:nvPr/>
        </p:nvSpPr>
        <p:spPr>
          <a:xfrm>
            <a:off x="11039546" y="5876430"/>
            <a:ext cx="560981" cy="130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4D008E-B185-224B-BEE5-E47A481C7D3B}"/>
              </a:ext>
            </a:extLst>
          </p:cNvPr>
          <p:cNvCxnSpPr/>
          <p:nvPr/>
        </p:nvCxnSpPr>
        <p:spPr>
          <a:xfrm>
            <a:off x="7512383" y="1880684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62A7E4-FD6B-5A40-A5CC-5190B5317CED}"/>
              </a:ext>
            </a:extLst>
          </p:cNvPr>
          <p:cNvCxnSpPr/>
          <p:nvPr/>
        </p:nvCxnSpPr>
        <p:spPr>
          <a:xfrm>
            <a:off x="7977299" y="1880683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317B80-AE05-924A-9F53-C1D639271ABB}"/>
              </a:ext>
            </a:extLst>
          </p:cNvPr>
          <p:cNvCxnSpPr/>
          <p:nvPr/>
        </p:nvCxnSpPr>
        <p:spPr>
          <a:xfrm>
            <a:off x="9229294" y="1880681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06C25F-A79F-2C4E-8BE1-1161C9F166D3}"/>
              </a:ext>
            </a:extLst>
          </p:cNvPr>
          <p:cNvCxnSpPr/>
          <p:nvPr/>
        </p:nvCxnSpPr>
        <p:spPr>
          <a:xfrm>
            <a:off x="10064601" y="1880682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D0ADB2-4DB7-7144-AADD-DFD6A1134213}"/>
              </a:ext>
            </a:extLst>
          </p:cNvPr>
          <p:cNvCxnSpPr/>
          <p:nvPr/>
        </p:nvCxnSpPr>
        <p:spPr>
          <a:xfrm>
            <a:off x="11490216" y="1880680"/>
            <a:ext cx="0" cy="21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8ECE5E-0EFC-8B4C-A1F7-AA1DC888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37" y="0"/>
            <a:ext cx="11049000" cy="590309"/>
          </a:xfrm>
        </p:spPr>
        <p:txBody>
          <a:bodyPr>
            <a:normAutofit fontScale="90000"/>
          </a:bodyPr>
          <a:lstStyle/>
          <a:p>
            <a:r>
              <a:rPr lang="en-US" dirty="0"/>
              <a:t>Booster injection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0BD3D2-19F3-FC45-93B7-FD33B280C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6" r="3004" b="19325"/>
          <a:stretch/>
        </p:blipFill>
        <p:spPr bwMode="auto">
          <a:xfrm>
            <a:off x="6192869" y="54754"/>
            <a:ext cx="5644464" cy="28792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E92DF-FC7A-824A-81B5-750C23FEE6EB}"/>
              </a:ext>
            </a:extLst>
          </p:cNvPr>
          <p:cNvSpPr txBox="1"/>
          <p:nvPr/>
        </p:nvSpPr>
        <p:spPr>
          <a:xfrm>
            <a:off x="6192869" y="31621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Intensity</a:t>
            </a:r>
          </a:p>
          <a:p>
            <a:r>
              <a:rPr lang="en-US" dirty="0">
                <a:solidFill>
                  <a:srgbClr val="FF0000"/>
                </a:solidFill>
              </a:rPr>
              <a:t>Main mag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94258-F58F-B44C-9BEE-7A6C29E43EAE}"/>
              </a:ext>
            </a:extLst>
          </p:cNvPr>
          <p:cNvSpPr txBox="1"/>
          <p:nvPr/>
        </p:nvSpPr>
        <p:spPr>
          <a:xfrm rot="16200000">
            <a:off x="6842762" y="2538970"/>
            <a:ext cx="94769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Injection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F08CF-7544-3F4F-8646-BDC296E4D817}"/>
              </a:ext>
            </a:extLst>
          </p:cNvPr>
          <p:cNvSpPr txBox="1"/>
          <p:nvPr/>
        </p:nvSpPr>
        <p:spPr>
          <a:xfrm rot="16200000">
            <a:off x="7326095" y="2538970"/>
            <a:ext cx="91403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Capture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F5846-5E94-A441-966C-5115F6F1EC1B}"/>
              </a:ext>
            </a:extLst>
          </p:cNvPr>
          <p:cNvSpPr txBox="1"/>
          <p:nvPr/>
        </p:nvSpPr>
        <p:spPr>
          <a:xfrm rot="16200000">
            <a:off x="8499734" y="2558206"/>
            <a:ext cx="10054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H scrape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D663C-668A-E743-95C3-580849A847B6}"/>
              </a:ext>
            </a:extLst>
          </p:cNvPr>
          <p:cNvSpPr txBox="1"/>
          <p:nvPr/>
        </p:nvSpPr>
        <p:spPr>
          <a:xfrm rot="16200000">
            <a:off x="9366693" y="2538969"/>
            <a:ext cx="99418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V scrape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7C26E6-9259-3A40-A948-7DFC0F8EC135}"/>
              </a:ext>
            </a:extLst>
          </p:cNvPr>
          <p:cNvSpPr txBox="1"/>
          <p:nvPr/>
        </p:nvSpPr>
        <p:spPr>
          <a:xfrm rot="16200000">
            <a:off x="10709488" y="2538969"/>
            <a:ext cx="109677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Extraction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6A33A-8BE4-C34C-ACCA-E615B378D6DC}"/>
              </a:ext>
            </a:extLst>
          </p:cNvPr>
          <p:cNvSpPr txBox="1"/>
          <p:nvPr/>
        </p:nvSpPr>
        <p:spPr>
          <a:xfrm>
            <a:off x="273737" y="473396"/>
            <a:ext cx="564170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Booster injection/early acceleration process sets maximum beam brightness for rest of acceleration though RHIC</a:t>
            </a:r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Many ”knobs”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Linac</a:t>
            </a:r>
            <a:r>
              <a:rPr lang="en-US" sz="1500" dirty="0"/>
              <a:t> to Booster trajectory/optics matching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Optimization of time on foil (</a:t>
            </a:r>
            <a:r>
              <a:rPr lang="en-US" sz="1500" dirty="0" err="1"/>
              <a:t>Linac</a:t>
            </a:r>
            <a:r>
              <a:rPr lang="en-US" sz="1500" dirty="0"/>
              <a:t> pulse length vs height)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Linac</a:t>
            </a:r>
            <a:r>
              <a:rPr lang="en-US" sz="1500" dirty="0"/>
              <a:t> RF phases affect capture and acceleration efficiencies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Booster RF capture rate affects longitudinal emittance (and transverse, via space charge)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Booster orbit and optics affect foil scattering, matching and intensity transmission.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Betatron</a:t>
            </a:r>
            <a:r>
              <a:rPr lang="en-US" sz="1500" dirty="0"/>
              <a:t> ‘stop band’ correctors for intensity, emittance preservation.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Difficult instrumentation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WCM, BPMs don’t work until after capture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No transverse profile monitor in Booster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Scraping efficiency as proxy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/>
              <a:t>Measurable in the extraction line via multiwire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Difficult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Linac to Booster longitudinal 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Space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Stripping foil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See Lucy’s talk for progress on this front.</a:t>
            </a:r>
          </a:p>
          <a:p>
            <a:endParaRPr lang="en-US" baseline="30000" dirty="0"/>
          </a:p>
        </p:txBody>
      </p:sp>
      <p:pic>
        <p:nvPicPr>
          <p:cNvPr id="5124" name="Picture 4" descr="AGS complex">
            <a:extLst>
              <a:ext uri="{FF2B5EF4-FFF2-40B4-BE49-F238E27FC236}">
                <a16:creationId xmlns:a16="http://schemas.microsoft.com/office/drawing/2014/main" id="{06FE8407-D7D0-374D-B72B-30DA67E6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81" y="3924020"/>
            <a:ext cx="2586794" cy="28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145729-E151-7434-E3C2-6345AE0D9A80}"/>
              </a:ext>
            </a:extLst>
          </p:cNvPr>
          <p:cNvSpPr txBox="1"/>
          <p:nvPr/>
        </p:nvSpPr>
        <p:spPr>
          <a:xfrm>
            <a:off x="9296814" y="3535640"/>
            <a:ext cx="269336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Space charge tune spreads</a:t>
            </a:r>
          </a:p>
        </p:txBody>
      </p:sp>
    </p:spTree>
    <p:extLst>
      <p:ext uri="{BB962C8B-B14F-4D97-AF65-F5344CB8AC3E}">
        <p14:creationId xmlns:p14="http://schemas.microsoft.com/office/powerpoint/2010/main" val="205829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E081-3EC3-20D6-FC54-DBBB7565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85" y="34724"/>
            <a:ext cx="8097938" cy="555584"/>
          </a:xfrm>
        </p:spPr>
        <p:txBody>
          <a:bodyPr>
            <a:normAutofit fontScale="90000"/>
          </a:bodyPr>
          <a:lstStyle/>
          <a:p>
            <a:r>
              <a:rPr lang="en-US" dirty="0"/>
              <a:t>AGS, Polarization and Snakes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9FCA7A-CB0C-F179-4967-91D3DCAB2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553EA-1F6B-1670-A523-6CB380800508}"/>
              </a:ext>
            </a:extLst>
          </p:cNvPr>
          <p:cNvSpPr txBox="1"/>
          <p:nvPr/>
        </p:nvSpPr>
        <p:spPr>
          <a:xfrm>
            <a:off x="300942" y="740779"/>
            <a:ext cx="75290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Proton energy range 2.5 GeV -&gt; 23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 preserved 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helical dipole snakes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+ horizontal tune jump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Resonance correction in development (would replace tune jump)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TwoSnakes.jpg">
            <a:extLst>
              <a:ext uri="{FF2B5EF4-FFF2-40B4-BE49-F238E27FC236}">
                <a16:creationId xmlns:a16="http://schemas.microsoft.com/office/drawing/2014/main" id="{52DFD93E-178C-F384-B706-DA58985B0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502" y="521872"/>
            <a:ext cx="3496101" cy="3171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256E0-2AD2-9220-ECAF-59C8FF032E54}"/>
              </a:ext>
            </a:extLst>
          </p:cNvPr>
          <p:cNvSpPr txBox="1"/>
          <p:nvPr/>
        </p:nvSpPr>
        <p:spPr>
          <a:xfrm>
            <a:off x="9637916" y="176280"/>
            <a:ext cx="209688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AGS Warm snake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5CBFC-22A2-1172-37D1-BB9F10129145}"/>
              </a:ext>
            </a:extLst>
          </p:cNvPr>
          <p:cNvSpPr txBox="1"/>
          <p:nvPr/>
        </p:nvSpPr>
        <p:spPr>
          <a:xfrm>
            <a:off x="9637916" y="2109051"/>
            <a:ext cx="201668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AGS Cold snake</a:t>
            </a:r>
          </a:p>
        </p:txBody>
      </p:sp>
      <p:pic>
        <p:nvPicPr>
          <p:cNvPr id="9" name="Picture 8" descr="A graph showing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3D945D17-9227-2124-4151-F61464EB0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04" y="4180483"/>
            <a:ext cx="3403571" cy="238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aph showing a number of meters&#10;&#10;Description automatically generated with medium confidence">
            <a:extLst>
              <a:ext uri="{FF2B5EF4-FFF2-40B4-BE49-F238E27FC236}">
                <a16:creationId xmlns:a16="http://schemas.microsoft.com/office/drawing/2014/main" id="{DA7A5057-D33D-7D35-F17A-76807CF17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012" y="4183781"/>
            <a:ext cx="3403571" cy="2382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8B5DB8-996C-F836-ACBA-F80D9C251C54}"/>
              </a:ext>
            </a:extLst>
          </p:cNvPr>
          <p:cNvCxnSpPr/>
          <p:nvPr/>
        </p:nvCxnSpPr>
        <p:spPr>
          <a:xfrm>
            <a:off x="8428482" y="5258423"/>
            <a:ext cx="657645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45B625-6A39-68B6-4C31-6ECA8E5157A1}"/>
              </a:ext>
            </a:extLst>
          </p:cNvPr>
          <p:cNvSpPr txBox="1"/>
          <p:nvPr/>
        </p:nvSpPr>
        <p:spPr>
          <a:xfrm>
            <a:off x="5208538" y="3880599"/>
            <a:ext cx="27238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AGS Optics (low energy)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37E385-7B3D-916C-0503-0114BC826D39}"/>
              </a:ext>
            </a:extLst>
          </p:cNvPr>
          <p:cNvSpPr txBox="1"/>
          <p:nvPr/>
        </p:nvSpPr>
        <p:spPr>
          <a:xfrm>
            <a:off x="6920797" y="4393930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snakes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C2B46E-862D-3A78-51C0-FE794210E585}"/>
              </a:ext>
            </a:extLst>
          </p:cNvPr>
          <p:cNvSpPr txBox="1"/>
          <p:nvPr/>
        </p:nvSpPr>
        <p:spPr>
          <a:xfrm>
            <a:off x="9871743" y="4298601"/>
            <a:ext cx="178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Snakes +compensation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A7FD7-7292-F545-B14D-A6C9A89E7785}"/>
              </a:ext>
            </a:extLst>
          </p:cNvPr>
          <p:cNvSpPr txBox="1"/>
          <p:nvPr/>
        </p:nvSpPr>
        <p:spPr>
          <a:xfrm>
            <a:off x="300942" y="2478383"/>
            <a:ext cx="4236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“near integer” tune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Orbit, optics unusually sensitive to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Helical dipoles are complicated magnets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 optical effects at low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Many related magnetic elements for compensation orbit/optics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complex fields and lattice + high tune requirements are a challenge to modeling (</a:t>
            </a:r>
            <a:r>
              <a:rPr lang="en-US" dirty="0" err="1"/>
              <a:t>Eiad’s</a:t>
            </a:r>
            <a:r>
              <a:rPr lang="en-US" dirty="0"/>
              <a:t> talk)</a:t>
            </a:r>
          </a:p>
        </p:txBody>
      </p:sp>
    </p:spTree>
    <p:extLst>
      <p:ext uri="{BB962C8B-B14F-4D97-AF65-F5344CB8AC3E}">
        <p14:creationId xmlns:p14="http://schemas.microsoft.com/office/powerpoint/2010/main" val="116607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144B-06E8-9077-3BFE-EBECF82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41034"/>
            <a:ext cx="11049000" cy="722895"/>
          </a:xfrm>
        </p:spPr>
        <p:txBody>
          <a:bodyPr/>
          <a:lstStyle/>
          <a:p>
            <a:r>
              <a:rPr lang="en-US" dirty="0"/>
              <a:t>AGS Orbit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086B66-3432-0F74-A2F4-A0FB9EA96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4159" y="6455519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A33138A4-4B9A-53C6-71B3-917665EEC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011" y="402481"/>
            <a:ext cx="3337391" cy="2336175"/>
          </a:xfrm>
          <a:prstGeom prst="rect">
            <a:avLst/>
          </a:prstGeom>
        </p:spPr>
      </p:pic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A668D42F-BD6E-9CFB-AD78-57C2F597C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550" y="402482"/>
            <a:ext cx="3337391" cy="233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BAA58-BC32-A67A-77B6-8CBCF64E6281}"/>
              </a:ext>
            </a:extLst>
          </p:cNvPr>
          <p:cNvSpPr txBox="1"/>
          <p:nvPr/>
        </p:nvSpPr>
        <p:spPr>
          <a:xfrm>
            <a:off x="7122177" y="2094818"/>
            <a:ext cx="904663" cy="338554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First resonance (lowest rigidity)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F45BD-E983-9519-CF45-6300CFF982FB}"/>
              </a:ext>
            </a:extLst>
          </p:cNvPr>
          <p:cNvSpPr txBox="1"/>
          <p:nvPr/>
        </p:nvSpPr>
        <p:spPr>
          <a:xfrm>
            <a:off x="9601924" y="1985471"/>
            <a:ext cx="992012" cy="461665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Representative of post-transition orbits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846CB-4083-D941-4976-CF83B08999AA}"/>
              </a:ext>
            </a:extLst>
          </p:cNvPr>
          <p:cNvSpPr txBox="1"/>
          <p:nvPr/>
        </p:nvSpPr>
        <p:spPr>
          <a:xfrm>
            <a:off x="451413" y="763929"/>
            <a:ext cx="47582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 underlying all experimental efforts, optics assessments, machine learning efforts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Large, difficult to address horizontal orbit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Makes even modeling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Necessary excursions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Snake trajectory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Injection/extraction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Remainder driven by misalignments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is currently distributed to different devices, controlled separately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definition of target orbit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automated corrections (one minor exception)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Coordinated orbit control that includes snakes, </a:t>
            </a:r>
            <a:r>
              <a:rPr lang="en-US" dirty="0" err="1"/>
              <a:t>backleg</a:t>
            </a:r>
            <a:r>
              <a:rPr lang="en-US" dirty="0"/>
              <a:t> windings, orbit steerers and a target seems like a pre-requisite for </a:t>
            </a:r>
            <a:r>
              <a:rPr lang="en-US" dirty="0" err="1"/>
              <a:t>digitial</a:t>
            </a:r>
            <a:r>
              <a:rPr lang="en-US" dirty="0"/>
              <a:t> twin (and for reliable normal operation, actually…)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544EA3-BD2A-77FF-4CF8-7098197144FD}"/>
              </a:ext>
            </a:extLst>
          </p:cNvPr>
          <p:cNvGrpSpPr/>
          <p:nvPr/>
        </p:nvGrpSpPr>
        <p:grpSpPr>
          <a:xfrm>
            <a:off x="5737263" y="3328665"/>
            <a:ext cx="4579154" cy="3178572"/>
            <a:chOff x="6608860" y="3503148"/>
            <a:chExt cx="4579154" cy="3178572"/>
          </a:xfrm>
        </p:grpSpPr>
        <p:pic>
          <p:nvPicPr>
            <p:cNvPr id="10" name="Picture 9" descr="A graph of a graph&#10;&#10;Description automatically generated">
              <a:extLst>
                <a:ext uri="{FF2B5EF4-FFF2-40B4-BE49-F238E27FC236}">
                  <a16:creationId xmlns:a16="http://schemas.microsoft.com/office/drawing/2014/main" id="{214BDC9E-45B0-3F98-54D9-BA89B951C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8860" y="3503148"/>
              <a:ext cx="4579154" cy="26728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AB30EF-3153-4FEC-5186-F39503D36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1928" y="6235001"/>
              <a:ext cx="3803407" cy="44671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A737346-9360-6FDE-48BF-79A4B6B786E9}"/>
              </a:ext>
            </a:extLst>
          </p:cNvPr>
          <p:cNvSpPr txBox="1"/>
          <p:nvPr/>
        </p:nvSpPr>
        <p:spPr>
          <a:xfrm>
            <a:off x="5737263" y="2991740"/>
            <a:ext cx="475001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design orbit for injection with snakes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E5C0A-FD33-41C9-9EAA-AF85045A024A}"/>
              </a:ext>
            </a:extLst>
          </p:cNvPr>
          <p:cNvSpPr txBox="1"/>
          <p:nvPr/>
        </p:nvSpPr>
        <p:spPr>
          <a:xfrm>
            <a:off x="5365654" y="77193"/>
            <a:ext cx="183896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Measured orbits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BA72D3-0707-CCDE-8BAD-0A02384EE4F0}"/>
              </a:ext>
            </a:extLst>
          </p:cNvPr>
          <p:cNvSpPr txBox="1"/>
          <p:nvPr/>
        </p:nvSpPr>
        <p:spPr>
          <a:xfrm>
            <a:off x="7049200" y="6391860"/>
            <a:ext cx="3419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</a:t>
            </a:r>
            <a:r>
              <a:rPr lang="en-US" sz="1000" dirty="0" err="1"/>
              <a:t>Tsoupas</a:t>
            </a:r>
            <a:r>
              <a:rPr lang="en-US" sz="1000" dirty="0"/>
              <a:t>, “Acceleration of polarized protons in AGS”</a:t>
            </a:r>
          </a:p>
        </p:txBody>
      </p:sp>
    </p:spTree>
    <p:extLst>
      <p:ext uri="{BB962C8B-B14F-4D97-AF65-F5344CB8AC3E}">
        <p14:creationId xmlns:p14="http://schemas.microsoft.com/office/powerpoint/2010/main" val="251028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B8E0B-22F6-26C8-413D-707DE976D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E9E917-161B-B859-A5EC-9017FA88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82" y="67469"/>
            <a:ext cx="11049000" cy="615438"/>
          </a:xfrm>
        </p:spPr>
        <p:txBody>
          <a:bodyPr>
            <a:normAutofit fontScale="90000"/>
          </a:bodyPr>
          <a:lstStyle/>
          <a:p>
            <a:r>
              <a:rPr lang="en-US" dirty="0"/>
              <a:t>AGS Performance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4C37C-AE23-053C-B31A-AB1E56EE3C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04404" y="1018572"/>
            <a:ext cx="6586969" cy="45561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B1BCDA-A911-1F92-92EA-C75078A51ADA}"/>
              </a:ext>
            </a:extLst>
          </p:cNvPr>
          <p:cNvSpPr txBox="1"/>
          <p:nvPr/>
        </p:nvSpPr>
        <p:spPr>
          <a:xfrm>
            <a:off x="497711" y="1018572"/>
            <a:ext cx="4691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Highest AGS performance is difficult to achieve </a:t>
            </a:r>
            <a:r>
              <a:rPr lang="en-US" b="1" i="1" dirty="0"/>
              <a:t>and </a:t>
            </a:r>
            <a:r>
              <a:rPr lang="en-US" i="1" dirty="0">
                <a:solidFill>
                  <a:srgbClr val="FF0000"/>
                </a:solidFill>
              </a:rPr>
              <a:t>maintain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Value in just holding a known optimum</a:t>
            </a:r>
          </a:p>
          <a:p>
            <a:endParaRPr lang="en-US" dirty="0"/>
          </a:p>
          <a:p>
            <a:r>
              <a:rPr lang="en-US" dirty="0"/>
              <a:t>A combination of maintaining emittances and direct polarization interventions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46444-56DD-BCB3-996B-8C3FB3C821AA}"/>
              </a:ext>
            </a:extLst>
          </p:cNvPr>
          <p:cNvSpPr txBox="1"/>
          <p:nvPr/>
        </p:nvSpPr>
        <p:spPr>
          <a:xfrm>
            <a:off x="6899879" y="118575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 a fit)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0665DA-1F78-0E68-B876-F8B84F19B21B}"/>
              </a:ext>
            </a:extLst>
          </p:cNvPr>
          <p:cNvCxnSpPr>
            <a:cxnSpLocks/>
          </p:cNvCxnSpPr>
          <p:nvPr/>
        </p:nvCxnSpPr>
        <p:spPr>
          <a:xfrm flipH="1">
            <a:off x="6805914" y="1244356"/>
            <a:ext cx="115410" cy="65991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8AB37B-80AA-5B75-AE54-BA8DDF29586C}"/>
              </a:ext>
            </a:extLst>
          </p:cNvPr>
          <p:cNvSpPr txBox="1"/>
          <p:nvPr/>
        </p:nvSpPr>
        <p:spPr>
          <a:xfrm>
            <a:off x="6921324" y="897196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good performance 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33DB6-8454-68EB-027A-1E4E76C5D92A}"/>
              </a:ext>
            </a:extLst>
          </p:cNvPr>
          <p:cNvSpPr txBox="1"/>
          <p:nvPr/>
        </p:nvSpPr>
        <p:spPr>
          <a:xfrm>
            <a:off x="6208959" y="2776798"/>
            <a:ext cx="17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Good performance achievable, but hard to keep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E199D76-0359-CC0C-B81E-7BA762406800}"/>
              </a:ext>
            </a:extLst>
          </p:cNvPr>
          <p:cNvSpPr/>
          <p:nvPr/>
        </p:nvSpPr>
        <p:spPr>
          <a:xfrm>
            <a:off x="7991644" y="2531469"/>
            <a:ext cx="219919" cy="959455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633A1-072D-4005-C7C4-282A32B5B113}"/>
              </a:ext>
            </a:extLst>
          </p:cNvPr>
          <p:cNvSpPr txBox="1"/>
          <p:nvPr/>
        </p:nvSpPr>
        <p:spPr>
          <a:xfrm>
            <a:off x="5658514" y="434951"/>
            <a:ext cx="546816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Polarization vs intensity for RHIC fills (Run 24)</a:t>
            </a:r>
          </a:p>
        </p:txBody>
      </p:sp>
    </p:spTree>
    <p:extLst>
      <p:ext uri="{BB962C8B-B14F-4D97-AF65-F5344CB8AC3E}">
        <p14:creationId xmlns:p14="http://schemas.microsoft.com/office/powerpoint/2010/main" val="350749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3B3A-64E7-A752-BA56-693E5EEC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6" y="50587"/>
            <a:ext cx="11049000" cy="711321"/>
          </a:xfrm>
        </p:spPr>
        <p:txBody>
          <a:bodyPr/>
          <a:lstStyle/>
          <a:p>
            <a:r>
              <a:rPr lang="en-US" dirty="0"/>
              <a:t>ML efforts in the injectors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12D36D-B1DA-A8C3-CF1E-C43D1B68D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BBCFB-9033-573B-C9B4-DB9C2F510F88}"/>
              </a:ext>
            </a:extLst>
          </p:cNvPr>
          <p:cNvSpPr txBox="1"/>
          <p:nvPr/>
        </p:nvSpPr>
        <p:spPr>
          <a:xfrm>
            <a:off x="571500" y="740780"/>
            <a:ext cx="94174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Injection and transfer (Lucy Lin’s talk)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Booster injection with Bayesian optimization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 extension of Booster injection work to AGS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Merge optimization (Yuan Gao’s talk)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Accelerating low intensity bunches and merging later avoids intensity dependent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energy merging is a delicate process, ML finding/maintaining an optimum is 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Energy measurement (NO talk)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 interventions usually rely on precise measurement of energy as a function of time in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methods cross-calibrated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Inverse problem / data assimilation to determine unknown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Skew quad spin resonance correction optimization (NO talk)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system being commissioned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Many</a:t>
            </a:r>
            <a:r>
              <a:rPr lang="en-US" dirty="0"/>
              <a:t> variables, weak signal, expensive measurement (5-10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9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48" y="44778"/>
            <a:ext cx="11049000" cy="819807"/>
          </a:xfrm>
        </p:spPr>
        <p:txBody>
          <a:bodyPr/>
          <a:lstStyle/>
          <a:p>
            <a:r>
              <a:rPr lang="en-US" dirty="0"/>
              <a:t>Measuring Energy (</a:t>
            </a:r>
            <a:r>
              <a:rPr lang="en-US" dirty="0" err="1"/>
              <a:t>Ɣ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659" y="6524939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82F7181-FEFB-C94B-922B-A1CA6D64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938" y="1116255"/>
            <a:ext cx="4771963" cy="1498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A84544-2DD4-BF4C-A494-90C18AD92F78}"/>
              </a:ext>
            </a:extLst>
          </p:cNvPr>
          <p:cNvSpPr txBox="1"/>
          <p:nvPr/>
        </p:nvSpPr>
        <p:spPr>
          <a:xfrm>
            <a:off x="9618613" y="26148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field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2FF5F8-C9A3-5A44-A5AA-8514CC01E933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9618613" y="1024819"/>
            <a:ext cx="0" cy="22799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CD7942-CC08-6446-A894-AAD6D803426A}"/>
              </a:ext>
            </a:extLst>
          </p:cNvPr>
          <p:cNvCxnSpPr>
            <a:cxnSpLocks/>
            <a:stCxn id="7" idx="1"/>
          </p:cNvCxnSpPr>
          <p:nvPr/>
        </p:nvCxnSpPr>
        <p:spPr>
          <a:xfrm flipV="1">
            <a:off x="9618613" y="2544515"/>
            <a:ext cx="0" cy="2549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1552CE-AE3B-8742-B560-6D6E5F303D42}"/>
              </a:ext>
            </a:extLst>
          </p:cNvPr>
          <p:cNvSpPr txBox="1"/>
          <p:nvPr/>
        </p:nvSpPr>
        <p:spPr>
          <a:xfrm>
            <a:off x="8011496" y="3054417"/>
            <a:ext cx="3567797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In </a:t>
            </a:r>
            <a:r>
              <a:rPr lang="en-US" sz="1200" dirty="0">
                <a:solidFill>
                  <a:srgbClr val="FF0000"/>
                </a:solidFill>
              </a:rPr>
              <a:t>RED</a:t>
            </a:r>
            <a:r>
              <a:rPr lang="en-US" sz="1200" dirty="0"/>
              <a:t>:</a:t>
            </a:r>
          </a:p>
          <a:p>
            <a:r>
              <a:rPr lang="en-US" sz="1200" dirty="0"/>
              <a:t>Measured quantities</a:t>
            </a:r>
          </a:p>
          <a:p>
            <a:r>
              <a:rPr lang="en-US" sz="1200" dirty="0">
                <a:solidFill>
                  <a:srgbClr val="FF0000"/>
                </a:solidFill>
              </a:rPr>
              <a:t>f</a:t>
            </a:r>
            <a:r>
              <a:rPr lang="en-US" sz="1200" dirty="0"/>
              <a:t>        = RF frequency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dR</a:t>
            </a:r>
            <a:r>
              <a:rPr lang="en-US" sz="1200" dirty="0"/>
              <a:t>     = radial shift from ’zero’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B</a:t>
            </a:r>
            <a:r>
              <a:rPr lang="en-US" sz="1200" baseline="-25000" dirty="0" err="1">
                <a:solidFill>
                  <a:srgbClr val="FF0000"/>
                </a:solidFill>
              </a:rPr>
              <a:t>clock</a:t>
            </a:r>
            <a:r>
              <a:rPr lang="en-US" sz="1200" dirty="0"/>
              <a:t> = Field reported by Gauss clock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ED14D2-C5DF-144B-93DB-94D338258343}"/>
              </a:ext>
            </a:extLst>
          </p:cNvPr>
          <p:cNvSpPr txBox="1"/>
          <p:nvPr/>
        </p:nvSpPr>
        <p:spPr>
          <a:xfrm>
            <a:off x="8011496" y="4158072"/>
            <a:ext cx="3567797" cy="2123658"/>
          </a:xfrm>
          <a:prstGeom prst="rect">
            <a:avLst/>
          </a:prstGeom>
          <a:noFill/>
          <a:ln>
            <a:solidFill>
              <a:srgbClr val="004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In </a:t>
            </a:r>
            <a:r>
              <a:rPr lang="en-US" sz="1200" dirty="0">
                <a:solidFill>
                  <a:srgbClr val="0043FF"/>
                </a:solidFill>
              </a:rPr>
              <a:t>BLUE</a:t>
            </a:r>
            <a:r>
              <a:rPr lang="en-US" sz="1200" dirty="0"/>
              <a:t>:</a:t>
            </a:r>
          </a:p>
          <a:p>
            <a:r>
              <a:rPr lang="en-US" sz="1200" dirty="0"/>
              <a:t>Machine parameters (not known to sufficient precision)</a:t>
            </a:r>
          </a:p>
          <a:p>
            <a:r>
              <a:rPr lang="en-US" sz="1200" dirty="0" err="1">
                <a:solidFill>
                  <a:srgbClr val="0043FF"/>
                </a:solidFill>
              </a:rPr>
              <a:t>Ɣ</a:t>
            </a:r>
            <a:r>
              <a:rPr lang="en-US" sz="1200" baseline="-25000" dirty="0" err="1">
                <a:solidFill>
                  <a:srgbClr val="0043FF"/>
                </a:solidFill>
              </a:rPr>
              <a:t>tr</a:t>
            </a:r>
            <a:r>
              <a:rPr lang="en-US" sz="1200" dirty="0"/>
              <a:t>     = transition gamma</a:t>
            </a:r>
          </a:p>
          <a:p>
            <a:r>
              <a:rPr lang="en-US" sz="1200" dirty="0">
                <a:solidFill>
                  <a:srgbClr val="0043FF"/>
                </a:solidFill>
              </a:rPr>
              <a:t>R0</a:t>
            </a:r>
            <a:r>
              <a:rPr lang="en-US" sz="1200" dirty="0"/>
              <a:t>     = true central radius of AGS</a:t>
            </a:r>
          </a:p>
          <a:p>
            <a:r>
              <a:rPr lang="en-US" sz="1200" dirty="0">
                <a:solidFill>
                  <a:srgbClr val="0043FF"/>
                </a:solidFill>
              </a:rPr>
              <a:t>ρ</a:t>
            </a:r>
            <a:r>
              <a:rPr lang="en-US" sz="1200" baseline="-25000" dirty="0">
                <a:solidFill>
                  <a:srgbClr val="0043FF"/>
                </a:solidFill>
              </a:rPr>
              <a:t>0 </a:t>
            </a:r>
            <a:r>
              <a:rPr lang="en-US" sz="1200" dirty="0"/>
              <a:t>   = avg bend radius of AGS main magnet</a:t>
            </a:r>
          </a:p>
          <a:p>
            <a:r>
              <a:rPr lang="en-US" sz="1200" dirty="0" err="1">
                <a:solidFill>
                  <a:srgbClr val="0043FF"/>
                </a:solidFill>
              </a:rPr>
              <a:t>C</a:t>
            </a:r>
            <a:r>
              <a:rPr lang="en-US" sz="1200" baseline="-25000" dirty="0" err="1">
                <a:solidFill>
                  <a:srgbClr val="0043FF"/>
                </a:solidFill>
              </a:rPr>
              <a:t>scal</a:t>
            </a:r>
            <a:r>
              <a:rPr lang="en-US" sz="1200" dirty="0"/>
              <a:t> = Gauss clock calibration (gauss/tick)</a:t>
            </a:r>
          </a:p>
          <a:p>
            <a:r>
              <a:rPr lang="en-US" sz="1200" dirty="0" err="1">
                <a:solidFill>
                  <a:srgbClr val="0043FF"/>
                </a:solidFill>
              </a:rPr>
              <a:t>B</a:t>
            </a:r>
            <a:r>
              <a:rPr lang="en-US" sz="1200" baseline="-25000" dirty="0" err="1">
                <a:solidFill>
                  <a:srgbClr val="0043FF"/>
                </a:solidFill>
              </a:rPr>
              <a:t>inj</a:t>
            </a:r>
            <a:r>
              <a:rPr lang="en-US" sz="1200" dirty="0"/>
              <a:t>  = Dipole field at injection</a:t>
            </a:r>
          </a:p>
          <a:p>
            <a:r>
              <a:rPr lang="en-US" sz="1200" dirty="0" err="1">
                <a:solidFill>
                  <a:srgbClr val="0043FF"/>
                </a:solidFill>
              </a:rPr>
              <a:t>Bdfactor</a:t>
            </a:r>
            <a:r>
              <a:rPr lang="en-US" sz="1200" dirty="0"/>
              <a:t> = [NOT IN FORMULA] Gauss measurement sensitive to dB/dt (B-dot), not well understood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662BB-F67B-5744-9BBC-51CE4471580C}"/>
              </a:ext>
            </a:extLst>
          </p:cNvPr>
          <p:cNvSpPr txBox="1"/>
          <p:nvPr/>
        </p:nvSpPr>
        <p:spPr>
          <a:xfrm>
            <a:off x="275648" y="770309"/>
            <a:ext cx="6224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Calibration of the </a:t>
            </a:r>
            <a:r>
              <a:rPr lang="en-US" sz="1600" dirty="0" err="1"/>
              <a:t>Ggamma</a:t>
            </a:r>
            <a:r>
              <a:rPr lang="en-US" sz="1600" dirty="0"/>
              <a:t> meter consists of measuring Gg(B) and Gg(f) at the same times in the cycle and fitting parameters until they agree to sufficient precision</a:t>
            </a:r>
          </a:p>
          <a:p>
            <a:endParaRPr lang="en-US" sz="1600" dirty="0"/>
          </a:p>
          <a:p>
            <a:r>
              <a:rPr lang="en-US" sz="1600" dirty="0"/>
              <a:t>Dedicated calibration ~2 weeks</a:t>
            </a:r>
          </a:p>
          <a:p>
            <a:endParaRPr lang="en-US" sz="1600" dirty="0"/>
          </a:p>
          <a:p>
            <a:r>
              <a:rPr lang="en-US" sz="1600" dirty="0"/>
              <a:t>Essentially an inverse problem with data assimilation,  good candidate for uncertainty quantification (how well can we determine these parameters, which is responsible for most variation?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3F911-D3B6-3541-BD6E-9572EF9D43CA}"/>
              </a:ext>
            </a:extLst>
          </p:cNvPr>
          <p:cNvSpPr txBox="1"/>
          <p:nvPr/>
        </p:nvSpPr>
        <p:spPr>
          <a:xfrm>
            <a:off x="9618613" y="84015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RF frequency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10080FA-8642-77BF-BC60-CA8EFA6C9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16" y="3556324"/>
            <a:ext cx="4729395" cy="32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D03ED1-C317-AA07-DDDF-8B1F431019EB}"/>
              </a:ext>
            </a:extLst>
          </p:cNvPr>
          <p:cNvSpPr txBox="1"/>
          <p:nvPr/>
        </p:nvSpPr>
        <p:spPr>
          <a:xfrm>
            <a:off x="343497" y="3377582"/>
            <a:ext cx="30444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AgsGgammaCal</a:t>
            </a:r>
            <a:r>
              <a:rPr lang="en-US" dirty="0"/>
              <a:t> application</a:t>
            </a:r>
          </a:p>
        </p:txBody>
      </p:sp>
    </p:spTree>
    <p:extLst>
      <p:ext uri="{BB962C8B-B14F-4D97-AF65-F5344CB8AC3E}">
        <p14:creationId xmlns:p14="http://schemas.microsoft.com/office/powerpoint/2010/main" val="362698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136F78-3BC5-DF46-86C1-BCC2203B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68" y="0"/>
            <a:ext cx="11049000" cy="69368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AGS Spin Resonance Correction Skew Quadrupoles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E8782-223A-D74C-9A9C-9A834BA2EA82}"/>
              </a:ext>
            </a:extLst>
          </p:cNvPr>
          <p:cNvSpPr txBox="1"/>
          <p:nvPr/>
        </p:nvSpPr>
        <p:spPr>
          <a:xfrm>
            <a:off x="246894" y="734304"/>
            <a:ext cx="63962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set of </a:t>
            </a:r>
            <a:r>
              <a:rPr lang="en-US" sz="1600" dirty="0">
                <a:solidFill>
                  <a:srgbClr val="FF0000"/>
                </a:solidFill>
              </a:rPr>
              <a:t>15 pulsed skew quadrupoles</a:t>
            </a:r>
            <a:r>
              <a:rPr lang="en-US" sz="1600" dirty="0"/>
              <a:t>, each with an individual power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Designed to excite coupling resonance to </a:t>
            </a:r>
            <a:r>
              <a:rPr lang="en-US" sz="1600" dirty="0">
                <a:solidFill>
                  <a:srgbClr val="FF0000"/>
                </a:solidFill>
              </a:rPr>
              <a:t>compensate the 82 depolarizing resonances</a:t>
            </a:r>
            <a:r>
              <a:rPr lang="en-US" sz="1600" dirty="0"/>
              <a:t> associated with horizontal </a:t>
            </a:r>
            <a:r>
              <a:rPr lang="en-US" sz="1600" dirty="0" err="1"/>
              <a:t>betatron</a:t>
            </a:r>
            <a:r>
              <a:rPr lang="en-US" sz="1600" dirty="0"/>
              <a:t> motion in the AGS partial snakes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15 knobs, 82 different resonances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Expected effect is 10-15% gain in polarization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 +/-2% measurement takes 5-10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Run 24: Observation of polarization gain factor (+10%)</a:t>
            </a:r>
            <a:r>
              <a:rPr lang="en-US" sz="1600" dirty="0"/>
              <a:t> during acceleration (similar to existing tune jump), with ~half the pulses enabled)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Further improvements (enabling more pulses, +5-10% gain):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Addressing model inaccuracies at low energy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Iteration on orbit centering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Possible optimizations based on ML methods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 solid plan for how to approach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5" name="Picture 14" descr="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05F99FF1-DACF-1E4A-E514-9B21139DC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635" y="3514484"/>
            <a:ext cx="4112379" cy="3167236"/>
          </a:xfrm>
          <a:prstGeom prst="rect">
            <a:avLst/>
          </a:prstGeom>
        </p:spPr>
      </p:pic>
      <p:pic>
        <p:nvPicPr>
          <p:cNvPr id="16" name="Picture 15" descr="A graph showing a sound wave&#10;&#10;Description automatically generated with medium confidence">
            <a:extLst>
              <a:ext uri="{FF2B5EF4-FFF2-40B4-BE49-F238E27FC236}">
                <a16:creationId xmlns:a16="http://schemas.microsoft.com/office/drawing/2014/main" id="{8CB95A15-42E2-3072-F945-925945B1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187" y="1146567"/>
            <a:ext cx="5338919" cy="19097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8193F6-6BD9-3195-B3AD-CC34C5CE82E6}"/>
              </a:ext>
            </a:extLst>
          </p:cNvPr>
          <p:cNvSpPr txBox="1"/>
          <p:nvPr/>
        </p:nvSpPr>
        <p:spPr>
          <a:xfrm>
            <a:off x="6606187" y="826826"/>
            <a:ext cx="283923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Skew quad current pulses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44A40A-3FBA-FDD7-266F-BA433F8F964C}"/>
              </a:ext>
            </a:extLst>
          </p:cNvPr>
          <p:cNvSpPr txBox="1"/>
          <p:nvPr/>
        </p:nvSpPr>
        <p:spPr>
          <a:xfrm>
            <a:off x="7145399" y="3244334"/>
            <a:ext cx="28648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Correction amplitude scan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D9D7EA-E1CE-78A9-ED27-05A84FCF87FD}"/>
              </a:ext>
            </a:extLst>
          </p:cNvPr>
          <p:cNvSpPr txBox="1"/>
          <p:nvPr/>
        </p:nvSpPr>
        <p:spPr>
          <a:xfrm>
            <a:off x="8790439" y="5098102"/>
            <a:ext cx="1309974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Zero correction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2276DA-D2A1-3371-4091-12C656A66D29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8577842" y="5001499"/>
            <a:ext cx="212597" cy="242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A130912-7C74-0BBC-96D1-558F6A99144E}"/>
              </a:ext>
            </a:extLst>
          </p:cNvPr>
          <p:cNvSpPr txBox="1"/>
          <p:nvPr/>
        </p:nvSpPr>
        <p:spPr>
          <a:xfrm>
            <a:off x="6606187" y="866898"/>
            <a:ext cx="283923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Skew quad current pulses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3AD938-279F-B8EF-7988-01F46C9E41C7}"/>
              </a:ext>
            </a:extLst>
          </p:cNvPr>
          <p:cNvSpPr txBox="1"/>
          <p:nvPr/>
        </p:nvSpPr>
        <p:spPr>
          <a:xfrm>
            <a:off x="10483627" y="4071910"/>
            <a:ext cx="1438214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Partial correction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1DBFD0-C1F3-DE7D-C6CC-336AE4E0E75A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10271030" y="3975307"/>
            <a:ext cx="212597" cy="242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52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35377B56-37E6-FF6F-2FD8-FEE19DE7D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326457"/>
            <a:ext cx="5073936" cy="3517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65144-277A-6FF3-7BB4-3A748ADA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8" y="125515"/>
            <a:ext cx="11049000" cy="499123"/>
          </a:xfrm>
        </p:spPr>
        <p:txBody>
          <a:bodyPr>
            <a:noAutofit/>
          </a:bodyPr>
          <a:lstStyle/>
          <a:p>
            <a:r>
              <a:rPr lang="en-US" sz="3600" dirty="0"/>
              <a:t>RHIC Run 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3E059-886C-F7C9-7AC8-78483B588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pic>
        <p:nvPicPr>
          <p:cNvPr id="5" name="Picture 4" descr="A graph showing the results of a graph&#10;&#10;Description automatically generated with medium confidence">
            <a:extLst>
              <a:ext uri="{FF2B5EF4-FFF2-40B4-BE49-F238E27FC236}">
                <a16:creationId xmlns:a16="http://schemas.microsoft.com/office/drawing/2014/main" id="{41583939-1185-C87C-37F0-C1B2CC1BF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073935" cy="3461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ED523-E586-3BDD-84CF-5350069DF640}"/>
              </a:ext>
            </a:extLst>
          </p:cNvPr>
          <p:cNvSpPr txBox="1"/>
          <p:nvPr/>
        </p:nvSpPr>
        <p:spPr>
          <a:xfrm>
            <a:off x="6814531" y="48958"/>
            <a:ext cx="1967205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RHC Injected Intensity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8CE85-0565-1992-957D-A3F709F2D222}"/>
              </a:ext>
            </a:extLst>
          </p:cNvPr>
          <p:cNvSpPr txBox="1"/>
          <p:nvPr/>
        </p:nvSpPr>
        <p:spPr>
          <a:xfrm>
            <a:off x="6814530" y="3455843"/>
            <a:ext cx="19426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STAR Integrated Lumi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8F4BE-CC65-76BD-65C7-BBA821F204C6}"/>
              </a:ext>
            </a:extLst>
          </p:cNvPr>
          <p:cNvSpPr txBox="1"/>
          <p:nvPr/>
        </p:nvSpPr>
        <p:spPr>
          <a:xfrm>
            <a:off x="439838" y="729205"/>
            <a:ext cx="5656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Planned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14 weeks of p^ physics, 100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 weeks of Au, 100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finishing week 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Extended +3 weeks of p^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weeks of 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Nominal switchover date is 9/16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Commissioning of brand new </a:t>
            </a:r>
            <a:r>
              <a:rPr lang="en-US" dirty="0" err="1"/>
              <a:t>sPHENIX</a:t>
            </a:r>
            <a:r>
              <a:rPr lang="en-US" dirty="0"/>
              <a:t> detector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Superconducting solenoid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New time projection chamber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Collision crossing 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Luminosity ramp-up delays (and restarts)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Emittance blowup from 56 MHz SC cavity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Transfer function/optical error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1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2E65-E2E6-662C-3E5E-F25C89C3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29460"/>
            <a:ext cx="11049000" cy="792344"/>
          </a:xfrm>
        </p:spPr>
        <p:txBody>
          <a:bodyPr/>
          <a:lstStyle/>
          <a:p>
            <a:r>
              <a:rPr lang="en-US" dirty="0"/>
              <a:t>Prospects for remainder of Run 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DD90B-D669-AF57-052A-0D033BE7E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33DFC-ABB4-D695-9B95-8BF3C54DD3AA}"/>
              </a:ext>
            </a:extLst>
          </p:cNvPr>
          <p:cNvSpPr txBox="1"/>
          <p:nvPr/>
        </p:nvSpPr>
        <p:spPr>
          <a:xfrm>
            <a:off x="625033" y="995423"/>
            <a:ext cx="95838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Six remaining weeks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</a:t>
            </a:r>
            <a:r>
              <a:rPr lang="en-US" dirty="0" err="1"/>
              <a:t>wks</a:t>
            </a:r>
            <a:r>
              <a:rPr lang="en-US" dirty="0"/>
              <a:t> colliding polarized protons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</a:t>
            </a:r>
            <a:r>
              <a:rPr lang="en-US" dirty="0" err="1"/>
              <a:t>wks</a:t>
            </a:r>
            <a:r>
              <a:rPr lang="en-US" dirty="0"/>
              <a:t> setting up and colliding Au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Protons still available in the injectors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we want to 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Booster/AGS injection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Dedicated model validations?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Tests of optimization with different (optimized?) knobs?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to determine optimal set of knobs?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Skew quads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Demonstrate an optimized configuration.  Maybe in time to extract to RHIC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Measure 1-2 more single resonance flattop 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Bunch merging?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AGS/snake model validations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Vertical dispersion predictions/measurements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297757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76281"/>
            <a:ext cx="11049000" cy="748168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787E3-F76C-06A2-FBD8-68F99E4A1604}"/>
              </a:ext>
            </a:extLst>
          </p:cNvPr>
          <p:cNvSpPr txBox="1"/>
          <p:nvPr/>
        </p:nvSpPr>
        <p:spPr>
          <a:xfrm>
            <a:off x="1236456" y="1401681"/>
            <a:ext cx="44470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Facility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Digressions about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ML work to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Challenges for digital twin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Recent operations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144E-52EA-9646-8F9D-8A987CD4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78" y="126123"/>
            <a:ext cx="11049000" cy="645065"/>
          </a:xfrm>
        </p:spPr>
        <p:txBody>
          <a:bodyPr>
            <a:normAutofit fontScale="90000"/>
          </a:bodyPr>
          <a:lstStyle/>
          <a:p>
            <a:r>
              <a:rPr lang="en-US" dirty="0"/>
              <a:t>RHIC Physics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D9A01-23FA-3846-8571-3C2A703A0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4DF015-748C-AA47-9F69-46C40234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093" y="1111735"/>
            <a:ext cx="6381389" cy="46345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C3B2B7-9E53-5F45-846D-C9EF722BE87F}"/>
              </a:ext>
            </a:extLst>
          </p:cNvPr>
          <p:cNvSpPr txBox="1"/>
          <p:nvPr/>
        </p:nvSpPr>
        <p:spPr>
          <a:xfrm>
            <a:off x="161365" y="1358153"/>
            <a:ext cx="3711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date: 12 different species combinations in collision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Polarized p-p and p-ion collider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scan of Au-Au collisions from 100 GeV/N (max) down to sub-injection energies as low as 3.85 GeV/N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59669EF-4EFB-7E43-B1BD-E47E678B5E41}"/>
              </a:ext>
            </a:extLst>
          </p:cNvPr>
          <p:cNvSpPr/>
          <p:nvPr/>
        </p:nvSpPr>
        <p:spPr>
          <a:xfrm>
            <a:off x="9964271" y="1627094"/>
            <a:ext cx="121023" cy="1613647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D99C9F-AE18-A34B-9AF0-BB67FD638BFD}"/>
              </a:ext>
            </a:extLst>
          </p:cNvPr>
          <p:cNvSpPr txBox="1"/>
          <p:nvPr/>
        </p:nvSpPr>
        <p:spPr>
          <a:xfrm>
            <a:off x="10260106" y="2084294"/>
            <a:ext cx="177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Polarized beam operation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232524C-B587-494A-8774-EB3CF4EC1A70}"/>
              </a:ext>
            </a:extLst>
          </p:cNvPr>
          <p:cNvSpPr/>
          <p:nvPr/>
        </p:nvSpPr>
        <p:spPr>
          <a:xfrm rot="5400000">
            <a:off x="6173264" y="5043711"/>
            <a:ext cx="170442" cy="1575548"/>
          </a:xfrm>
          <a:prstGeom prst="rightBrac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4BDAC3-5058-EA49-855C-84F6B1D3916B}"/>
              </a:ext>
            </a:extLst>
          </p:cNvPr>
          <p:cNvSpPr txBox="1"/>
          <p:nvPr/>
        </p:nvSpPr>
        <p:spPr>
          <a:xfrm>
            <a:off x="5184211" y="606445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800FF"/>
                </a:solidFill>
              </a:rPr>
              <a:t>Beam energy scan at low energies</a:t>
            </a:r>
          </a:p>
        </p:txBody>
      </p:sp>
    </p:spTree>
    <p:extLst>
      <p:ext uri="{BB962C8B-B14F-4D97-AF65-F5344CB8AC3E}">
        <p14:creationId xmlns:p14="http://schemas.microsoft.com/office/powerpoint/2010/main" val="328815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D0788B-8124-0741-8224-F61198A533F2}"/>
              </a:ext>
            </a:extLst>
          </p:cNvPr>
          <p:cNvSpPr txBox="1">
            <a:spLocks/>
          </p:cNvSpPr>
          <p:nvPr/>
        </p:nvSpPr>
        <p:spPr>
          <a:xfrm>
            <a:off x="55606" y="36402"/>
            <a:ext cx="7540119" cy="59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RHIC </a:t>
            </a:r>
            <a:r>
              <a:rPr lang="en-US" sz="3600" dirty="0">
                <a:latin typeface="+mj-lt"/>
                <a:ea typeface="+mj-ea"/>
                <a:cs typeface="+mj-cs"/>
              </a:rPr>
              <a:t>Accelerator Complex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B586F8-1B55-FC4E-90C9-FD47C1479711}"/>
              </a:ext>
            </a:extLst>
          </p:cNvPr>
          <p:cNvGrpSpPr/>
          <p:nvPr/>
        </p:nvGrpSpPr>
        <p:grpSpPr>
          <a:xfrm>
            <a:off x="5373052" y="1153786"/>
            <a:ext cx="6514736" cy="4165583"/>
            <a:chOff x="568297" y="771404"/>
            <a:chExt cx="6514736" cy="416558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10E4FBC-9B69-DC4B-BA37-EAFE4916E7B2}"/>
                </a:ext>
              </a:extLst>
            </p:cNvPr>
            <p:cNvGrpSpPr/>
            <p:nvPr/>
          </p:nvGrpSpPr>
          <p:grpSpPr>
            <a:xfrm>
              <a:off x="568297" y="771404"/>
              <a:ext cx="6514736" cy="4165583"/>
              <a:chOff x="3027413" y="879362"/>
              <a:chExt cx="9136868" cy="5842199"/>
            </a:xfrm>
          </p:grpSpPr>
          <p:pic>
            <p:nvPicPr>
              <p:cNvPr id="5" name="Picture 4" descr="2012-0710 RHIC complex aerial 3.jpg">
                <a:extLst>
                  <a:ext uri="{FF2B5EF4-FFF2-40B4-BE49-F238E27FC236}">
                    <a16:creationId xmlns:a16="http://schemas.microsoft.com/office/drawing/2014/main" id="{F89AD554-778F-C442-A060-E28BD9F14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7413" y="879362"/>
                <a:ext cx="9136868" cy="5842199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2D153F-929B-0744-9AB6-702EE30953E3}"/>
                  </a:ext>
                </a:extLst>
              </p:cNvPr>
              <p:cNvSpPr/>
              <p:nvPr/>
            </p:nvSpPr>
            <p:spPr>
              <a:xfrm rot="20700000">
                <a:off x="10169611" y="5523471"/>
                <a:ext cx="308919" cy="12356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BA2882-7811-1049-80B8-231A4E5D859B}"/>
                  </a:ext>
                </a:extLst>
              </p:cNvPr>
              <p:cNvSpPr/>
              <p:nvPr/>
            </p:nvSpPr>
            <p:spPr>
              <a:xfrm rot="20700000">
                <a:off x="10556792" y="5428734"/>
                <a:ext cx="308919" cy="12356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7C26712-D01D-3A45-8FDE-37C0B6005F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52270" y="5263978"/>
                <a:ext cx="3580975" cy="71466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9BE42B7-A008-1E43-A87A-28901FD522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3245" y="5251621"/>
                <a:ext cx="88982" cy="126884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8D7194-F60A-944B-A15B-16287214317E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V="1">
                <a:off x="10860448" y="5390862"/>
                <a:ext cx="143879" cy="5967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3FF20AF-3ECC-D742-A8C1-598E49105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6580" y="4565436"/>
                <a:ext cx="2315690" cy="1413202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1D05F94-0672-5C4D-8570-F0BDA99F0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73" y="4275438"/>
                <a:ext cx="56807" cy="289998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6CCBD7-A8AA-6E4F-82C0-051B82184E9C}"/>
                  </a:ext>
                </a:extLst>
              </p:cNvPr>
              <p:cNvSpPr txBox="1"/>
              <p:nvPr/>
            </p:nvSpPr>
            <p:spPr>
              <a:xfrm>
                <a:off x="8204273" y="5940837"/>
                <a:ext cx="2283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Tandem van de Graaff</a:t>
                </a:r>
              </a:p>
            </p:txBody>
          </p:sp>
        </p:grp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4F369442-AE99-304B-88D6-8B04A08BA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0143" y="1746921"/>
              <a:ext cx="5103661" cy="14051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4452F6-E41D-5841-B800-E17DE308D174}"/>
                </a:ext>
              </a:extLst>
            </p:cNvPr>
            <p:cNvSpPr txBox="1"/>
            <p:nvPr/>
          </p:nvSpPr>
          <p:spPr>
            <a:xfrm>
              <a:off x="4730388" y="1394214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~1.2 km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5B03A59-EC39-7C48-A4F8-78E5575984D6}"/>
              </a:ext>
            </a:extLst>
          </p:cNvPr>
          <p:cNvGraphicFramePr>
            <a:graphicFrameLocks noGrp="1"/>
          </p:cNvGraphicFramePr>
          <p:nvPr/>
        </p:nvGraphicFramePr>
        <p:xfrm>
          <a:off x="278502" y="3249702"/>
          <a:ext cx="43342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755">
                  <a:extLst>
                    <a:ext uri="{9D8B030D-6E8A-4147-A177-3AD203B41FA5}">
                      <a16:colId xmlns:a16="http://schemas.microsoft.com/office/drawing/2014/main" val="3426616496"/>
                    </a:ext>
                  </a:extLst>
                </a:gridCol>
                <a:gridCol w="1268027">
                  <a:extLst>
                    <a:ext uri="{9D8B030D-6E8A-4147-A177-3AD203B41FA5}">
                      <a16:colId xmlns:a16="http://schemas.microsoft.com/office/drawing/2014/main" val="1489275549"/>
                    </a:ext>
                  </a:extLst>
                </a:gridCol>
                <a:gridCol w="1621487">
                  <a:extLst>
                    <a:ext uri="{9D8B030D-6E8A-4147-A177-3AD203B41FA5}">
                      <a16:colId xmlns:a16="http://schemas.microsoft.com/office/drawing/2014/main" val="2779191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Pol. 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0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Linac</a:t>
                      </a:r>
                      <a:r>
                        <a:rPr lang="en-US" dirty="0"/>
                        <a:t> (H</a:t>
                      </a:r>
                      <a:r>
                        <a:rPr lang="en-US" baseline="30000" dirty="0"/>
                        <a:t>-</a:t>
                      </a:r>
                      <a:r>
                        <a:rPr lang="en-US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0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04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7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4595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1DF743B-385D-3A43-81CB-9681D3104A45}"/>
              </a:ext>
            </a:extLst>
          </p:cNvPr>
          <p:cNvSpPr txBox="1"/>
          <p:nvPr/>
        </p:nvSpPr>
        <p:spPr>
          <a:xfrm>
            <a:off x="540690" y="2867245"/>
            <a:ext cx="380988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Typical Top Energies [Total, GeV/N]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556DCC9-0E1B-FA47-9F43-5686484D04B3}"/>
              </a:ext>
            </a:extLst>
          </p:cNvPr>
          <p:cNvGraphicFramePr>
            <a:graphicFrameLocks noGrp="1"/>
          </p:cNvGraphicFramePr>
          <p:nvPr/>
        </p:nvGraphicFramePr>
        <p:xfrm>
          <a:off x="441543" y="1153786"/>
          <a:ext cx="408486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17">
                  <a:extLst>
                    <a:ext uri="{9D8B030D-6E8A-4147-A177-3AD203B41FA5}">
                      <a16:colId xmlns:a16="http://schemas.microsoft.com/office/drawing/2014/main" val="3426616496"/>
                    </a:ext>
                  </a:extLst>
                </a:gridCol>
                <a:gridCol w="2571946">
                  <a:extLst>
                    <a:ext uri="{9D8B030D-6E8A-4147-A177-3AD203B41FA5}">
                      <a16:colId xmlns:a16="http://schemas.microsoft.com/office/drawing/2014/main" val="1489275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Circumference [m]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0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Booster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4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3833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14595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3F5E166-7FD3-AB42-81C5-4F3493586C93}"/>
              </a:ext>
            </a:extLst>
          </p:cNvPr>
          <p:cNvSpPr txBox="1"/>
          <p:nvPr/>
        </p:nvSpPr>
        <p:spPr>
          <a:xfrm>
            <a:off x="1442797" y="780449"/>
            <a:ext cx="200567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Accelerator Rings</a:t>
            </a:r>
          </a:p>
        </p:txBody>
      </p:sp>
      <p:sp>
        <p:nvSpPr>
          <p:cNvPr id="23" name="Slide Number Placeholder 147">
            <a:extLst>
              <a:ext uri="{FF2B5EF4-FFF2-40B4-BE49-F238E27FC236}">
                <a16:creationId xmlns:a16="http://schemas.microsoft.com/office/drawing/2014/main" id="{E9A5FC7F-F296-8141-B4FE-06CB88F53AE1}"/>
              </a:ext>
            </a:extLst>
          </p:cNvPr>
          <p:cNvSpPr txBox="1">
            <a:spLocks/>
          </p:cNvSpPr>
          <p:nvPr/>
        </p:nvSpPr>
        <p:spPr>
          <a:xfrm>
            <a:off x="8792291" y="6257446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753F49-A31E-491A-BC93-736BACC1B1B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2A07BE4-A4AB-A149-A69F-2635351F3968}"/>
              </a:ext>
            </a:extLst>
          </p:cNvPr>
          <p:cNvGraphicFramePr>
            <a:graphicFrameLocks noGrp="1"/>
          </p:cNvGraphicFramePr>
          <p:nvPr/>
        </p:nvGraphicFramePr>
        <p:xfrm>
          <a:off x="5518721" y="5405306"/>
          <a:ext cx="5876050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8025">
                  <a:extLst>
                    <a:ext uri="{9D8B030D-6E8A-4147-A177-3AD203B41FA5}">
                      <a16:colId xmlns:a16="http://schemas.microsoft.com/office/drawing/2014/main" val="3569572830"/>
                    </a:ext>
                  </a:extLst>
                </a:gridCol>
                <a:gridCol w="2938025">
                  <a:extLst>
                    <a:ext uri="{9D8B030D-6E8A-4147-A177-3AD203B41FA5}">
                      <a16:colId xmlns:a16="http://schemas.microsoft.com/office/drawing/2014/main" val="338194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Heavy 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42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E-beam Ion Source (EBIS)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OPPIS (polarized)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39141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r>
                        <a:rPr lang="en-US" dirty="0"/>
                        <a:t>Tandem Van de Graaf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High-intensity H</a:t>
                      </a:r>
                      <a:r>
                        <a:rPr lang="en-US" baseline="30000" dirty="0"/>
                        <a:t>- </a:t>
                      </a:r>
                      <a:r>
                        <a:rPr lang="en-US" baseline="0" dirty="0"/>
                        <a:t>(unpolarized)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2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9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F711-3E6C-0997-D04D-08F7E458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216277"/>
            <a:ext cx="11049000" cy="894893"/>
          </a:xfrm>
        </p:spPr>
        <p:txBody>
          <a:bodyPr/>
          <a:lstStyle/>
          <a:p>
            <a:r>
              <a:rPr lang="en-US" dirty="0"/>
              <a:t>Collider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D6D63-7B06-D0FC-AC7B-90A4DE96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9" y="1111170"/>
            <a:ext cx="11049000" cy="50581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Luminosity: instantaneous rate of collisions, related to the beam density,  depends on </a:t>
            </a:r>
          </a:p>
          <a:p>
            <a:pPr marL="914400" lvl="1" indent="-457200"/>
            <a:r>
              <a:rPr lang="en-US" dirty="0"/>
              <a:t>Intensity : number of particles in a bunch</a:t>
            </a:r>
          </a:p>
          <a:p>
            <a:pPr marL="914400" lvl="1" indent="-457200"/>
            <a:r>
              <a:rPr lang="en-US" dirty="0"/>
              <a:t>Emittance:  a measure of the beam volume </a:t>
            </a:r>
          </a:p>
          <a:p>
            <a:pPr marL="0" indent="0"/>
            <a:r>
              <a:rPr lang="en-US" dirty="0"/>
              <a:t>We’re also concerned with: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Polarization: degree to which the (quantum mechanical) spin of all the particle in the beam are aligned along some direction, usual vertical</a:t>
            </a:r>
          </a:p>
          <a:p>
            <a:pPr marL="914400" lvl="1" indent="-457200"/>
            <a:r>
              <a:rPr lang="en-US" dirty="0"/>
              <a:t>In general, the beam starts highly polarized, then motion in the accelerator fields scrambles them (depolarizing resonance). You can either</a:t>
            </a:r>
          </a:p>
          <a:p>
            <a:pPr marL="1371600" lvl="2" indent="-457200"/>
            <a:r>
              <a:rPr lang="en-US" dirty="0"/>
              <a:t>Manipulate the fields to avoid or cancel resonance</a:t>
            </a:r>
          </a:p>
          <a:p>
            <a:pPr marL="1371600" lvl="2" indent="-457200"/>
            <a:r>
              <a:rPr lang="en-US" dirty="0"/>
              <a:t>Make the beam size (emittance) small, which weakens the resonance effects</a:t>
            </a:r>
          </a:p>
          <a:p>
            <a:pPr marL="1371600" lvl="2" indent="-457200"/>
            <a:endParaRPr lang="en-US" dirty="0"/>
          </a:p>
          <a:p>
            <a:pPr marL="1371600" lvl="2" indent="-45720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7D525-45E1-573A-F85A-191788A3A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857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AFD3F05E-95D6-964C-A00B-EFDF0DA601E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22860" y="1943314"/>
            <a:ext cx="3456432" cy="27488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49586-978B-4F4E-884D-24BE95EC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0"/>
            <a:ext cx="11049000" cy="673265"/>
          </a:xfrm>
        </p:spPr>
        <p:txBody>
          <a:bodyPr>
            <a:normAutofit/>
          </a:bodyPr>
          <a:lstStyle/>
          <a:p>
            <a:r>
              <a:rPr lang="en-US" sz="3600" dirty="0"/>
              <a:t>Polarized collider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2E74E9-3809-204B-BD3D-6EC8962FA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5ED67-C261-B940-A853-D22D18FA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914" y="995081"/>
            <a:ext cx="3704429" cy="266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AA8C5-B618-5C41-A1AA-A3747D35F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20" y="3684493"/>
            <a:ext cx="3629611" cy="2755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C33CB8-F7FF-ED4E-B3B3-4A89F8E16B0D}"/>
                  </a:ext>
                </a:extLst>
              </p:cNvPr>
              <p:cNvSpPr txBox="1"/>
              <p:nvPr/>
            </p:nvSpPr>
            <p:spPr>
              <a:xfrm>
                <a:off x="416859" y="914400"/>
                <a:ext cx="2375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Collider luminosity,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C33CB8-F7FF-ED4E-B3B3-4A89F8E1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9" y="914400"/>
                <a:ext cx="2375779" cy="369332"/>
              </a:xfrm>
              <a:prstGeom prst="rect">
                <a:avLst/>
              </a:prstGeom>
              <a:blipFill>
                <a:blip r:embed="rId5"/>
                <a:stretch>
                  <a:fillRect l="-212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C567A0-B147-ED4D-8523-7BC6434A146F}"/>
                  </a:ext>
                </a:extLst>
              </p:cNvPr>
              <p:cNvSpPr txBox="1"/>
              <p:nvPr/>
            </p:nvSpPr>
            <p:spPr>
              <a:xfrm>
                <a:off x="783369" y="1357641"/>
                <a:ext cx="786113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C567A0-B147-ED4D-8523-7BC6434A1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69" y="1357641"/>
                <a:ext cx="786113" cy="555793"/>
              </a:xfrm>
              <a:prstGeom prst="rect">
                <a:avLst/>
              </a:prstGeom>
              <a:blipFill>
                <a:blip r:embed="rId6"/>
                <a:stretch>
                  <a:fillRect l="-4762" r="-158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835DBF-1A2F-4A47-A332-CDD1F5D9165C}"/>
                  </a:ext>
                </a:extLst>
              </p:cNvPr>
              <p:cNvSpPr txBox="1"/>
              <p:nvPr/>
            </p:nvSpPr>
            <p:spPr>
              <a:xfrm>
                <a:off x="1815353" y="1357641"/>
                <a:ext cx="22172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 = intensity/ bunch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tran</a:t>
                </a:r>
                <a:r>
                  <a:rPr lang="en-US" dirty="0"/>
                  <a:t>. emittance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835DBF-1A2F-4A47-A332-CDD1F5D91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353" y="1357641"/>
                <a:ext cx="2217274" cy="646331"/>
              </a:xfrm>
              <a:prstGeom prst="rect">
                <a:avLst/>
              </a:prstGeom>
              <a:blipFill>
                <a:blip r:embed="rId7"/>
                <a:stretch>
                  <a:fillRect l="-2857" t="-5882" r="-114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844E076-F93C-6348-8EDC-5737CE7C7D8D}"/>
              </a:ext>
            </a:extLst>
          </p:cNvPr>
          <p:cNvSpPr txBox="1"/>
          <p:nvPr/>
        </p:nvSpPr>
        <p:spPr>
          <a:xfrm>
            <a:off x="491596" y="2369211"/>
            <a:ext cx="370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Polarized collider figure of merit (for polarization P):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81A6BE-466F-9349-85A5-577E6BE00B12}"/>
              </a:ext>
            </a:extLst>
          </p:cNvPr>
          <p:cNvGrpSpPr/>
          <p:nvPr/>
        </p:nvGrpSpPr>
        <p:grpSpPr>
          <a:xfrm>
            <a:off x="449731" y="3132326"/>
            <a:ext cx="1834768" cy="954107"/>
            <a:chOff x="1200731" y="3079405"/>
            <a:chExt cx="1834768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87674C8-650F-F542-939A-3C3C8349A547}"/>
                    </a:ext>
                  </a:extLst>
                </p:cNvPr>
                <p:cNvSpPr txBox="1"/>
                <p:nvPr/>
              </p:nvSpPr>
              <p:spPr>
                <a:xfrm>
                  <a:off x="2207621" y="3079405"/>
                  <a:ext cx="827878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b="0" dirty="0"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87674C8-650F-F542-939A-3C3C8349A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7621" y="3079405"/>
                  <a:ext cx="827878" cy="954107"/>
                </a:xfrm>
                <a:prstGeom prst="rect">
                  <a:avLst/>
                </a:prstGeom>
                <a:blipFill>
                  <a:blip r:embed="rId8"/>
                  <a:stretch>
                    <a:fillRect l="-3030" r="-3030"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F93CCA-F30C-BF4A-B2B8-DED04573ED8B}"/>
                </a:ext>
              </a:extLst>
            </p:cNvPr>
            <p:cNvSpPr txBox="1"/>
            <p:nvPr/>
          </p:nvSpPr>
          <p:spPr>
            <a:xfrm>
              <a:off x="1200731" y="3366347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FOM =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3CA48FA-FB90-8B49-8CED-EF068C2A9559}"/>
              </a:ext>
            </a:extLst>
          </p:cNvPr>
          <p:cNvSpPr txBox="1"/>
          <p:nvPr/>
        </p:nvSpPr>
        <p:spPr>
          <a:xfrm>
            <a:off x="416859" y="4384277"/>
            <a:ext cx="3704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both emittance and polarization degrade with intensity figure of merit decreases rapidly</a:t>
            </a:r>
          </a:p>
          <a:p>
            <a:endParaRPr lang="en-US" dirty="0"/>
          </a:p>
          <a:p>
            <a:r>
              <a:rPr lang="en-US" dirty="0"/>
              <a:t>FOM dependence on intensity closer to linear in N than quadratic.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837644-39E1-4546-A7D3-823927F6EA13}"/>
              </a:ext>
            </a:extLst>
          </p:cNvPr>
          <p:cNvSpPr txBox="1"/>
          <p:nvPr/>
        </p:nvSpPr>
        <p:spPr>
          <a:xfrm>
            <a:off x="6821880" y="881906"/>
            <a:ext cx="139012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Pol vs Intensity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B409BA-2B73-AB49-995F-416E7B6EBC4C}"/>
              </a:ext>
            </a:extLst>
          </p:cNvPr>
          <p:cNvSpPr txBox="1"/>
          <p:nvPr/>
        </p:nvSpPr>
        <p:spPr>
          <a:xfrm>
            <a:off x="6284873" y="3576849"/>
            <a:ext cx="192713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Emittance vs Intensity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872655-7784-BC4E-8CCD-053B08D18896}"/>
              </a:ext>
            </a:extLst>
          </p:cNvPr>
          <p:cNvSpPr txBox="1"/>
          <p:nvPr/>
        </p:nvSpPr>
        <p:spPr>
          <a:xfrm>
            <a:off x="4557523" y="662954"/>
            <a:ext cx="173637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extraction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B42DD8-B883-B744-A5F5-00B26F097FFD}"/>
              </a:ext>
            </a:extLst>
          </p:cNvPr>
          <p:cNvCxnSpPr>
            <a:cxnSpLocks/>
          </p:cNvCxnSpPr>
          <p:nvPr/>
        </p:nvCxnSpPr>
        <p:spPr>
          <a:xfrm>
            <a:off x="7664824" y="2117062"/>
            <a:ext cx="848948" cy="451326"/>
          </a:xfrm>
          <a:prstGeom prst="straightConnector1">
            <a:avLst/>
          </a:prstGeom>
          <a:ln w="1047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91502F-7C0E-164B-ACA5-655B48A4CDCA}"/>
              </a:ext>
            </a:extLst>
          </p:cNvPr>
          <p:cNvCxnSpPr>
            <a:cxnSpLocks/>
          </p:cNvCxnSpPr>
          <p:nvPr/>
        </p:nvCxnSpPr>
        <p:spPr>
          <a:xfrm flipV="1">
            <a:off x="7723551" y="4155141"/>
            <a:ext cx="799309" cy="283416"/>
          </a:xfrm>
          <a:prstGeom prst="straightConnector1">
            <a:avLst/>
          </a:prstGeom>
          <a:ln w="1047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BA7E105-B30F-6648-9BB3-D7D0899AD462}"/>
              </a:ext>
            </a:extLst>
          </p:cNvPr>
          <p:cNvSpPr txBox="1"/>
          <p:nvPr/>
        </p:nvSpPr>
        <p:spPr>
          <a:xfrm>
            <a:off x="9421644" y="1635537"/>
            <a:ext cx="249299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Polarized beam collider FOM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C6594A-1CE3-1D41-A5A8-DE34689D31EF}"/>
              </a:ext>
            </a:extLst>
          </p:cNvPr>
          <p:cNvSpPr txBox="1"/>
          <p:nvPr/>
        </p:nvSpPr>
        <p:spPr>
          <a:xfrm>
            <a:off x="2403478" y="3234602"/>
            <a:ext cx="14911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transverse spin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EB1776-5C00-3D4C-8E66-18BB32F42B6F}"/>
              </a:ext>
            </a:extLst>
          </p:cNvPr>
          <p:cNvSpPr txBox="1"/>
          <p:nvPr/>
        </p:nvSpPr>
        <p:spPr>
          <a:xfrm>
            <a:off x="2384457" y="3657531"/>
            <a:ext cx="15792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longitudinal spin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5272D22B-3502-6646-BC83-3B7D63C2F25E}"/>
              </a:ext>
            </a:extLst>
          </p:cNvPr>
          <p:cNvSpPr/>
          <p:nvPr/>
        </p:nvSpPr>
        <p:spPr>
          <a:xfrm>
            <a:off x="1337642" y="3274943"/>
            <a:ext cx="118979" cy="69025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09588-AD3F-A74C-8B14-AA3D84D5C314}"/>
              </a:ext>
            </a:extLst>
          </p:cNvPr>
          <p:cNvSpPr txBox="1"/>
          <p:nvPr/>
        </p:nvSpPr>
        <p:spPr>
          <a:xfrm>
            <a:off x="9157448" y="4669170"/>
            <a:ext cx="261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Impact of intensity increase on FOM given emittance and polarization dependence at AGS extraction</a:t>
            </a:r>
          </a:p>
        </p:txBody>
      </p:sp>
    </p:spTree>
    <p:extLst>
      <p:ext uri="{BB962C8B-B14F-4D97-AF65-F5344CB8AC3E}">
        <p14:creationId xmlns:p14="http://schemas.microsoft.com/office/powerpoint/2010/main" val="133852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002F90-E3AE-C144-9B4E-5F67A8AC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88" y="0"/>
            <a:ext cx="10515600" cy="99391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RHIC Polarized Beam Complex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B75041-AFEB-854B-8F17-666EFB9F690D}"/>
              </a:ext>
            </a:extLst>
          </p:cNvPr>
          <p:cNvGraphicFramePr>
            <a:graphicFrameLocks noGrp="1"/>
          </p:cNvGraphicFramePr>
          <p:nvPr/>
        </p:nvGraphicFramePr>
        <p:xfrm>
          <a:off x="364488" y="868687"/>
          <a:ext cx="6008756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312">
                  <a:extLst>
                    <a:ext uri="{9D8B030D-6E8A-4147-A177-3AD203B41FA5}">
                      <a16:colId xmlns:a16="http://schemas.microsoft.com/office/drawing/2014/main" val="4204005720"/>
                    </a:ext>
                  </a:extLst>
                </a:gridCol>
                <a:gridCol w="1245022">
                  <a:extLst>
                    <a:ext uri="{9D8B030D-6E8A-4147-A177-3AD203B41FA5}">
                      <a16:colId xmlns:a16="http://schemas.microsoft.com/office/drawing/2014/main" val="19721248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70908918"/>
                    </a:ext>
                  </a:extLst>
                </a:gridCol>
                <a:gridCol w="1944755">
                  <a:extLst>
                    <a:ext uri="{9D8B030D-6E8A-4147-A177-3AD203B41FA5}">
                      <a16:colId xmlns:a16="http://schemas.microsoft.com/office/drawing/2014/main" val="1438622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 Energy</a:t>
                      </a:r>
                    </a:p>
                    <a:p>
                      <a:r>
                        <a:rPr lang="en-US" sz="1600" dirty="0"/>
                        <a:t>[GeV]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Pol. At Max Energy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Polarimeter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aseline="0" dirty="0"/>
                        <a:t>Source+Linac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3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~80-84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4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p-Carbon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2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Jet, full store avg*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3024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A6B214-3F73-E149-BE77-F17198A1A8BE}"/>
              </a:ext>
            </a:extLst>
          </p:cNvPr>
          <p:cNvGraphicFramePr>
            <a:graphicFrameLocks noGrp="1"/>
          </p:cNvGraphicFramePr>
          <p:nvPr/>
        </p:nvGraphicFramePr>
        <p:xfrm>
          <a:off x="931624" y="4782085"/>
          <a:ext cx="4225801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833">
                  <a:extLst>
                    <a:ext uri="{9D8B030D-6E8A-4147-A177-3AD203B41FA5}">
                      <a16:colId xmlns:a16="http://schemas.microsoft.com/office/drawing/2014/main" val="4204005720"/>
                    </a:ext>
                  </a:extLst>
                </a:gridCol>
                <a:gridCol w="2631968">
                  <a:extLst>
                    <a:ext uri="{9D8B030D-6E8A-4147-A177-3AD203B41FA5}">
                      <a16:colId xmlns:a16="http://schemas.microsoft.com/office/drawing/2014/main" val="1972124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Ramp Polarization Loss</a:t>
                      </a:r>
                    </a:p>
                    <a:p>
                      <a:r>
                        <a:rPr lang="en-US" dirty="0"/>
                        <a:t> (Run 17, full run avg)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2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302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DB1D1A1-4AFB-F14B-8F4C-1766E21807E0}"/>
              </a:ext>
            </a:extLst>
          </p:cNvPr>
          <p:cNvSpPr txBox="1"/>
          <p:nvPr/>
        </p:nvSpPr>
        <p:spPr>
          <a:xfrm>
            <a:off x="1593667" y="3244334"/>
            <a:ext cx="3517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Includes both ramp loss and store decay</a:t>
            </a:r>
          </a:p>
        </p:txBody>
      </p:sp>
      <p:grpSp>
        <p:nvGrpSpPr>
          <p:cNvPr id="13" name="Group 344">
            <a:extLst>
              <a:ext uri="{FF2B5EF4-FFF2-40B4-BE49-F238E27FC236}">
                <a16:creationId xmlns:a16="http://schemas.microsoft.com/office/drawing/2014/main" id="{DB1F1A36-B2AC-E743-892C-730864C41285}"/>
              </a:ext>
            </a:extLst>
          </p:cNvPr>
          <p:cNvGrpSpPr>
            <a:grpSpLocks/>
          </p:cNvGrpSpPr>
          <p:nvPr/>
        </p:nvGrpSpPr>
        <p:grpSpPr bwMode="auto">
          <a:xfrm>
            <a:off x="5622288" y="1449431"/>
            <a:ext cx="7148185" cy="4205359"/>
            <a:chOff x="528" y="632"/>
            <a:chExt cx="4637" cy="2728"/>
          </a:xfrm>
        </p:grpSpPr>
        <p:sp>
          <p:nvSpPr>
            <p:cNvPr id="14" name="Oval 349">
              <a:extLst>
                <a:ext uri="{FF2B5EF4-FFF2-40B4-BE49-F238E27FC236}">
                  <a16:creationId xmlns:a16="http://schemas.microsoft.com/office/drawing/2014/main" id="{5D87959A-2592-2448-A653-EC802C6443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82010">
              <a:off x="4446" y="156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5" name="Line 350">
              <a:extLst>
                <a:ext uri="{FF2B5EF4-FFF2-40B4-BE49-F238E27FC236}">
                  <a16:creationId xmlns:a16="http://schemas.microsoft.com/office/drawing/2014/main" id="{C6D6652C-44DA-C747-9646-CA18DBE43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4" y="2724"/>
              <a:ext cx="69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51">
              <a:extLst>
                <a:ext uri="{FF2B5EF4-FFF2-40B4-BE49-F238E27FC236}">
                  <a16:creationId xmlns:a16="http://schemas.microsoft.com/office/drawing/2014/main" id="{5929E395-806B-444E-A6AE-98C73F1F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1643"/>
              <a:ext cx="292" cy="246"/>
            </a:xfrm>
            <a:custGeom>
              <a:avLst/>
              <a:gdLst>
                <a:gd name="T0" fmla="*/ 0 w 292"/>
                <a:gd name="T1" fmla="*/ 246 h 246"/>
                <a:gd name="T2" fmla="*/ 64 w 292"/>
                <a:gd name="T3" fmla="*/ 214 h 246"/>
                <a:gd name="T4" fmla="*/ 66 w 292"/>
                <a:gd name="T5" fmla="*/ 172 h 246"/>
                <a:gd name="T6" fmla="*/ 232 w 292"/>
                <a:gd name="T7" fmla="*/ 106 h 246"/>
                <a:gd name="T8" fmla="*/ 232 w 292"/>
                <a:gd name="T9" fmla="*/ 61 h 246"/>
                <a:gd name="T10" fmla="*/ 292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" name="Rectangle 352">
              <a:extLst>
                <a:ext uri="{FF2B5EF4-FFF2-40B4-BE49-F238E27FC236}">
                  <a16:creationId xmlns:a16="http://schemas.microsoft.com/office/drawing/2014/main" id="{E89B7D49-0576-254A-A427-896FBDC52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788"/>
              <a:ext cx="1153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" name="Rectangle 353">
              <a:extLst>
                <a:ext uri="{FF2B5EF4-FFF2-40B4-BE49-F238E27FC236}">
                  <a16:creationId xmlns:a16="http://schemas.microsoft.com/office/drawing/2014/main" id="{1EDB4378-36D8-8D49-85FD-ADA380D98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1780"/>
              <a:ext cx="6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9" name="Rectangle 354">
              <a:extLst>
                <a:ext uri="{FF2B5EF4-FFF2-40B4-BE49-F238E27FC236}">
                  <a16:creationId xmlns:a16="http://schemas.microsoft.com/office/drawing/2014/main" id="{74423B61-1582-F342-9500-0976F8C50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2041"/>
              <a:ext cx="64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0" name="Rectangle 355">
              <a:extLst>
                <a:ext uri="{FF2B5EF4-FFF2-40B4-BE49-F238E27FC236}">
                  <a16:creationId xmlns:a16="http://schemas.microsoft.com/office/drawing/2014/main" id="{0A0D94A1-A42F-D849-A7AA-EE48EEF1D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1926"/>
              <a:ext cx="65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1" name="Rectangle 357">
              <a:extLst>
                <a:ext uri="{FF2B5EF4-FFF2-40B4-BE49-F238E27FC236}">
                  <a16:creationId xmlns:a16="http://schemas.microsoft.com/office/drawing/2014/main" id="{07F8DA81-E95B-8345-BCFE-B9F606734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" y="900"/>
              <a:ext cx="21" cy="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22" name="Group 359">
              <a:extLst>
                <a:ext uri="{FF2B5EF4-FFF2-40B4-BE49-F238E27FC236}">
                  <a16:creationId xmlns:a16="http://schemas.microsoft.com/office/drawing/2014/main" id="{905389DA-2D84-1B46-B110-105F4B1BFA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1" y="1760"/>
              <a:ext cx="56" cy="36"/>
              <a:chOff x="3140" y="2171"/>
              <a:chExt cx="56" cy="36"/>
            </a:xfrm>
          </p:grpSpPr>
          <p:sp>
            <p:nvSpPr>
              <p:cNvPr id="154" name="Rectangle 360">
                <a:extLst>
                  <a:ext uri="{FF2B5EF4-FFF2-40B4-BE49-F238E27FC236}">
                    <a16:creationId xmlns:a16="http://schemas.microsoft.com/office/drawing/2014/main" id="{99763DD7-84FC-B84C-9CD3-8225C5A24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55" name="Freeform 361">
                <a:extLst>
                  <a:ext uri="{FF2B5EF4-FFF2-40B4-BE49-F238E27FC236}">
                    <a16:creationId xmlns:a16="http://schemas.microsoft.com/office/drawing/2014/main" id="{2E8B3FA4-F583-C84A-8574-17080B424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>
                  <a:gd name="T0" fmla="*/ 0 w 73"/>
                  <a:gd name="T1" fmla="*/ 0 h 74"/>
                  <a:gd name="T2" fmla="*/ 1 w 73"/>
                  <a:gd name="T3" fmla="*/ 0 h 74"/>
                  <a:gd name="T4" fmla="*/ 0 w 73"/>
                  <a:gd name="T5" fmla="*/ 0 h 74"/>
                  <a:gd name="T6" fmla="*/ 0 w 73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4"/>
                  <a:gd name="T14" fmla="*/ 73 w 7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23" name="Rectangle 362">
              <a:extLst>
                <a:ext uri="{FF2B5EF4-FFF2-40B4-BE49-F238E27FC236}">
                  <a16:creationId xmlns:a16="http://schemas.microsoft.com/office/drawing/2014/main" id="{B926A410-0EA2-4445-968A-C7579087D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559"/>
              <a:ext cx="43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u="sng" dirty="0">
                  <a:latin typeface="Times New Roman" charset="0"/>
                </a:rPr>
                <a:t>PHENIX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24" name="Group 363">
              <a:extLst>
                <a:ext uri="{FF2B5EF4-FFF2-40B4-BE49-F238E27FC236}">
                  <a16:creationId xmlns:a16="http://schemas.microsoft.com/office/drawing/2014/main" id="{2F2CCC26-C0EB-F947-9D13-17A33AFE9E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7" y="1584"/>
              <a:ext cx="57" cy="37"/>
              <a:chOff x="1391" y="2056"/>
              <a:chExt cx="57" cy="37"/>
            </a:xfrm>
          </p:grpSpPr>
          <p:sp>
            <p:nvSpPr>
              <p:cNvPr id="152" name="Rectangle 364">
                <a:extLst>
                  <a:ext uri="{FF2B5EF4-FFF2-40B4-BE49-F238E27FC236}">
                    <a16:creationId xmlns:a16="http://schemas.microsoft.com/office/drawing/2014/main" id="{E31032F6-A96D-3F4B-BF2E-C8F98CC09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" y="206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53" name="Freeform 365">
                <a:extLst>
                  <a:ext uri="{FF2B5EF4-FFF2-40B4-BE49-F238E27FC236}">
                    <a16:creationId xmlns:a16="http://schemas.microsoft.com/office/drawing/2014/main" id="{28CB931D-5BDD-3945-BCC1-07BA5027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056"/>
                <a:ext cx="37" cy="37"/>
              </a:xfrm>
              <a:custGeom>
                <a:avLst/>
                <a:gdLst>
                  <a:gd name="T0" fmla="*/ 0 w 73"/>
                  <a:gd name="T1" fmla="*/ 1 h 73"/>
                  <a:gd name="T2" fmla="*/ 1 w 73"/>
                  <a:gd name="T3" fmla="*/ 1 h 73"/>
                  <a:gd name="T4" fmla="*/ 0 w 73"/>
                  <a:gd name="T5" fmla="*/ 0 h 73"/>
                  <a:gd name="T6" fmla="*/ 0 w 73"/>
                  <a:gd name="T7" fmla="*/ 1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25" name="Rectangle 366">
              <a:extLst>
                <a:ext uri="{FF2B5EF4-FFF2-40B4-BE49-F238E27FC236}">
                  <a16:creationId xmlns:a16="http://schemas.microsoft.com/office/drawing/2014/main" id="{52AA16CF-49C9-D040-BB72-649BA55BA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1312"/>
              <a:ext cx="56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" name="Rectangle 367">
              <a:extLst>
                <a:ext uri="{FF2B5EF4-FFF2-40B4-BE49-F238E27FC236}">
                  <a16:creationId xmlns:a16="http://schemas.microsoft.com/office/drawing/2014/main" id="{C1D9622A-B82F-5A4A-8E60-8A9746816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662"/>
              <a:ext cx="33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7" name="Rectangle 368">
              <a:extLst>
                <a:ext uri="{FF2B5EF4-FFF2-40B4-BE49-F238E27FC236}">
                  <a16:creationId xmlns:a16="http://schemas.microsoft.com/office/drawing/2014/main" id="{143EF89C-0AED-6A45-AD63-5DAD4CAAC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725"/>
              <a:ext cx="2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b="1">
                  <a:latin typeface="Times New Roman" charset="0"/>
                </a:rPr>
                <a:t>AGS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28" name="Rectangle 369">
              <a:extLst>
                <a:ext uri="{FF2B5EF4-FFF2-40B4-BE49-F238E27FC236}">
                  <a16:creationId xmlns:a16="http://schemas.microsoft.com/office/drawing/2014/main" id="{23285FA1-7507-8A42-BF65-082247A70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2596"/>
              <a:ext cx="3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9" name="Rectangle 370">
              <a:extLst>
                <a:ext uri="{FF2B5EF4-FFF2-40B4-BE49-F238E27FC236}">
                  <a16:creationId xmlns:a16="http://schemas.microsoft.com/office/drawing/2014/main" id="{DA78C6DB-D854-4146-96E5-6FB32948D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2447"/>
              <a:ext cx="2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 b="1">
                  <a:latin typeface="Times New Roman" charset="0"/>
                </a:rPr>
                <a:t>LINAC</a:t>
              </a:r>
              <a:endParaRPr lang="en-US" sz="800">
                <a:latin typeface="Times New Roman" charset="0"/>
              </a:endParaRPr>
            </a:p>
          </p:txBody>
        </p:sp>
        <p:sp>
          <p:nvSpPr>
            <p:cNvPr id="30" name="Rectangle 371">
              <a:extLst>
                <a:ext uri="{FF2B5EF4-FFF2-40B4-BE49-F238E27FC236}">
                  <a16:creationId xmlns:a16="http://schemas.microsoft.com/office/drawing/2014/main" id="{80D2777C-7BBB-EB46-8CDE-C5366CCAF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2504"/>
              <a:ext cx="3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charset="0"/>
                </a:rPr>
                <a:t>BOOSTER</a:t>
              </a:r>
              <a:endParaRPr lang="en-US" sz="800">
                <a:latin typeface="Times New Roman" charset="0"/>
              </a:endParaRPr>
            </a:p>
          </p:txBody>
        </p:sp>
        <p:sp>
          <p:nvSpPr>
            <p:cNvPr id="31" name="Rectangle 372">
              <a:extLst>
                <a:ext uri="{FF2B5EF4-FFF2-40B4-BE49-F238E27FC236}">
                  <a16:creationId xmlns:a16="http://schemas.microsoft.com/office/drawing/2014/main" id="{49320D79-57CA-364A-88F0-081ECF0DD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" y="2247"/>
              <a:ext cx="627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2" name="Oval 373">
              <a:extLst>
                <a:ext uri="{FF2B5EF4-FFF2-40B4-BE49-F238E27FC236}">
                  <a16:creationId xmlns:a16="http://schemas.microsoft.com/office/drawing/2014/main" id="{7FF45AB5-964C-524B-9533-071AE4AA2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2575"/>
              <a:ext cx="1045" cy="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3" name="Arc 374">
              <a:extLst>
                <a:ext uri="{FF2B5EF4-FFF2-40B4-BE49-F238E27FC236}">
                  <a16:creationId xmlns:a16="http://schemas.microsoft.com/office/drawing/2014/main" id="{A29B55A2-1A67-484A-90DA-167672EAE3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62" y="1043"/>
              <a:ext cx="1195" cy="448"/>
            </a:xfrm>
            <a:custGeom>
              <a:avLst/>
              <a:gdLst>
                <a:gd name="T0" fmla="*/ 0 w 15493"/>
                <a:gd name="T1" fmla="*/ 0 h 21120"/>
                <a:gd name="T2" fmla="*/ 0 w 15493"/>
                <a:gd name="T3" fmla="*/ 0 h 21120"/>
                <a:gd name="T4" fmla="*/ 0 w 15493"/>
                <a:gd name="T5" fmla="*/ 0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" name="Arc 375">
              <a:extLst>
                <a:ext uri="{FF2B5EF4-FFF2-40B4-BE49-F238E27FC236}">
                  <a16:creationId xmlns:a16="http://schemas.microsoft.com/office/drawing/2014/main" id="{5F5D6D3C-5E80-BE46-A441-016FAD2163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2" y="1308"/>
              <a:ext cx="1667" cy="343"/>
            </a:xfrm>
            <a:custGeom>
              <a:avLst/>
              <a:gdLst>
                <a:gd name="T0" fmla="*/ 0 w 21600"/>
                <a:gd name="T1" fmla="*/ 0 h 16156"/>
                <a:gd name="T2" fmla="*/ 0 w 21600"/>
                <a:gd name="T3" fmla="*/ 0 h 16156"/>
                <a:gd name="T4" fmla="*/ 0 w 21600"/>
                <a:gd name="T5" fmla="*/ 0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5" name="Arc 376">
              <a:extLst>
                <a:ext uri="{FF2B5EF4-FFF2-40B4-BE49-F238E27FC236}">
                  <a16:creationId xmlns:a16="http://schemas.microsoft.com/office/drawing/2014/main" id="{3E88B1B4-E38F-2544-8292-A16E8C2BE7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17" y="1304"/>
              <a:ext cx="1667" cy="339"/>
            </a:xfrm>
            <a:custGeom>
              <a:avLst/>
              <a:gdLst>
                <a:gd name="T0" fmla="*/ 0 w 21600"/>
                <a:gd name="T1" fmla="*/ 0 h 15969"/>
                <a:gd name="T2" fmla="*/ 0 w 21600"/>
                <a:gd name="T3" fmla="*/ 0 h 15969"/>
                <a:gd name="T4" fmla="*/ 0 w 21600"/>
                <a:gd name="T5" fmla="*/ 0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6" name="Arc 377">
              <a:extLst>
                <a:ext uri="{FF2B5EF4-FFF2-40B4-BE49-F238E27FC236}">
                  <a16:creationId xmlns:a16="http://schemas.microsoft.com/office/drawing/2014/main" id="{A7C6ECF7-F00E-1841-8675-12F7D2927D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04" y="1420"/>
              <a:ext cx="1121" cy="522"/>
            </a:xfrm>
            <a:custGeom>
              <a:avLst/>
              <a:gdLst>
                <a:gd name="T0" fmla="*/ 0 w 14614"/>
                <a:gd name="T1" fmla="*/ 0 h 21395"/>
                <a:gd name="T2" fmla="*/ 0 w 14614"/>
                <a:gd name="T3" fmla="*/ 0 h 21395"/>
                <a:gd name="T4" fmla="*/ 0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7" name="Arc 378">
              <a:extLst>
                <a:ext uri="{FF2B5EF4-FFF2-40B4-BE49-F238E27FC236}">
                  <a16:creationId xmlns:a16="http://schemas.microsoft.com/office/drawing/2014/main" id="{A17175F9-EFF3-9745-AED1-4DE7E6B0A8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48" y="1540"/>
              <a:ext cx="1241" cy="398"/>
            </a:xfrm>
            <a:custGeom>
              <a:avLst/>
              <a:gdLst>
                <a:gd name="T0" fmla="*/ 0 w 16143"/>
                <a:gd name="T1" fmla="*/ 0 h 21035"/>
                <a:gd name="T2" fmla="*/ 0 w 16143"/>
                <a:gd name="T3" fmla="*/ 0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8" name="Arc 379">
              <a:extLst>
                <a:ext uri="{FF2B5EF4-FFF2-40B4-BE49-F238E27FC236}">
                  <a16:creationId xmlns:a16="http://schemas.microsoft.com/office/drawing/2014/main" id="{10A571E7-BB81-C247-A2AA-54D5CC7982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13" y="1047"/>
              <a:ext cx="1167" cy="441"/>
            </a:xfrm>
            <a:custGeom>
              <a:avLst/>
              <a:gdLst>
                <a:gd name="T0" fmla="*/ 0 w 15115"/>
                <a:gd name="T1" fmla="*/ 0 h 21197"/>
                <a:gd name="T2" fmla="*/ 0 w 15115"/>
                <a:gd name="T3" fmla="*/ 0 h 21197"/>
                <a:gd name="T4" fmla="*/ 0 w 15115"/>
                <a:gd name="T5" fmla="*/ 0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9" name="Arc 380">
              <a:extLst>
                <a:ext uri="{FF2B5EF4-FFF2-40B4-BE49-F238E27FC236}">
                  <a16:creationId xmlns:a16="http://schemas.microsoft.com/office/drawing/2014/main" id="{C1544460-F100-A94B-A0AC-A593FFB6F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505"/>
              <a:ext cx="1272" cy="534"/>
            </a:xfrm>
            <a:custGeom>
              <a:avLst/>
              <a:gdLst>
                <a:gd name="T0" fmla="*/ 0 w 15361"/>
                <a:gd name="T1" fmla="*/ 0 h 21244"/>
                <a:gd name="T2" fmla="*/ 0 w 15361"/>
                <a:gd name="T3" fmla="*/ 0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0" name="Arc 381">
              <a:extLst>
                <a:ext uri="{FF2B5EF4-FFF2-40B4-BE49-F238E27FC236}">
                  <a16:creationId xmlns:a16="http://schemas.microsoft.com/office/drawing/2014/main" id="{06772975-F8CE-974B-9479-4EAA00AC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1505"/>
              <a:ext cx="1243" cy="534"/>
            </a:xfrm>
            <a:custGeom>
              <a:avLst/>
              <a:gdLst>
                <a:gd name="T0" fmla="*/ 0 w 15013"/>
                <a:gd name="T1" fmla="*/ 0 h 21246"/>
                <a:gd name="T2" fmla="*/ 0 w 15013"/>
                <a:gd name="T3" fmla="*/ 0 h 21246"/>
                <a:gd name="T4" fmla="*/ 0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" name="Arc 382">
              <a:extLst>
                <a:ext uri="{FF2B5EF4-FFF2-40B4-BE49-F238E27FC236}">
                  <a16:creationId xmlns:a16="http://schemas.microsoft.com/office/drawing/2014/main" id="{D517B932-D319-714D-854F-B4A4B3450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273"/>
              <a:ext cx="1788" cy="444"/>
            </a:xfrm>
            <a:custGeom>
              <a:avLst/>
              <a:gdLst>
                <a:gd name="T0" fmla="*/ 0 w 21600"/>
                <a:gd name="T1" fmla="*/ 0 h 17626"/>
                <a:gd name="T2" fmla="*/ 0 w 21600"/>
                <a:gd name="T3" fmla="*/ 0 h 17626"/>
                <a:gd name="T4" fmla="*/ 0 w 21600"/>
                <a:gd name="T5" fmla="*/ 0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2" name="Arc 383">
              <a:extLst>
                <a:ext uri="{FF2B5EF4-FFF2-40B4-BE49-F238E27FC236}">
                  <a16:creationId xmlns:a16="http://schemas.microsoft.com/office/drawing/2014/main" id="{FC6CBA5A-A214-A849-B4EF-80C0D10AB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68"/>
              <a:ext cx="1222" cy="542"/>
            </a:xfrm>
            <a:custGeom>
              <a:avLst/>
              <a:gdLst>
                <a:gd name="T0" fmla="*/ 0 w 14768"/>
                <a:gd name="T1" fmla="*/ 0 h 21256"/>
                <a:gd name="T2" fmla="*/ 0 w 14768"/>
                <a:gd name="T3" fmla="*/ 0 h 21256"/>
                <a:gd name="T4" fmla="*/ 0 w 14768"/>
                <a:gd name="T5" fmla="*/ 0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3" name="Arc 384">
              <a:extLst>
                <a:ext uri="{FF2B5EF4-FFF2-40B4-BE49-F238E27FC236}">
                  <a16:creationId xmlns:a16="http://schemas.microsoft.com/office/drawing/2014/main" id="{DBE65D30-EAAC-5D4E-9909-AC125992A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971"/>
              <a:ext cx="1212" cy="538"/>
            </a:xfrm>
            <a:custGeom>
              <a:avLst/>
              <a:gdLst>
                <a:gd name="T0" fmla="*/ 0 w 14647"/>
                <a:gd name="T1" fmla="*/ 0 h 21263"/>
                <a:gd name="T2" fmla="*/ 0 w 14647"/>
                <a:gd name="T3" fmla="*/ 0 h 21263"/>
                <a:gd name="T4" fmla="*/ 0 w 14647"/>
                <a:gd name="T5" fmla="*/ 0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4" name="Arc 385">
              <a:extLst>
                <a:ext uri="{FF2B5EF4-FFF2-40B4-BE49-F238E27FC236}">
                  <a16:creationId xmlns:a16="http://schemas.microsoft.com/office/drawing/2014/main" id="{696DF2E9-AA6C-DC4C-BBB6-8D0EFEFD4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264"/>
              <a:ext cx="1788" cy="451"/>
            </a:xfrm>
            <a:custGeom>
              <a:avLst/>
              <a:gdLst>
                <a:gd name="T0" fmla="*/ 0 w 21600"/>
                <a:gd name="T1" fmla="*/ 0 h 17979"/>
                <a:gd name="T2" fmla="*/ 0 w 21600"/>
                <a:gd name="T3" fmla="*/ 0 h 17979"/>
                <a:gd name="T4" fmla="*/ 0 w 21600"/>
                <a:gd name="T5" fmla="*/ 0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5" name="Freeform 386">
              <a:extLst>
                <a:ext uri="{FF2B5EF4-FFF2-40B4-BE49-F238E27FC236}">
                  <a16:creationId xmlns:a16="http://schemas.microsoft.com/office/drawing/2014/main" id="{CDA8FE59-F43D-224B-8BDC-19CDA798B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938"/>
              <a:ext cx="639" cy="99"/>
            </a:xfrm>
            <a:custGeom>
              <a:avLst/>
              <a:gdLst>
                <a:gd name="T0" fmla="*/ 0 w 639"/>
                <a:gd name="T1" fmla="*/ 0 h 99"/>
                <a:gd name="T2" fmla="*/ 172 w 639"/>
                <a:gd name="T3" fmla="*/ 18 h 99"/>
                <a:gd name="T4" fmla="*/ 220 w 639"/>
                <a:gd name="T5" fmla="*/ 57 h 99"/>
                <a:gd name="T6" fmla="*/ 406 w 639"/>
                <a:gd name="T7" fmla="*/ 57 h 99"/>
                <a:gd name="T8" fmla="*/ 445 w 639"/>
                <a:gd name="T9" fmla="*/ 95 h 99"/>
                <a:gd name="T10" fmla="*/ 639 w 639"/>
                <a:gd name="T11" fmla="*/ 99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6" name="Freeform 387">
              <a:extLst>
                <a:ext uri="{FF2B5EF4-FFF2-40B4-BE49-F238E27FC236}">
                  <a16:creationId xmlns:a16="http://schemas.microsoft.com/office/drawing/2014/main" id="{8101A195-6854-F64D-8455-6087768D9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941"/>
              <a:ext cx="630" cy="97"/>
            </a:xfrm>
            <a:custGeom>
              <a:avLst/>
              <a:gdLst>
                <a:gd name="T0" fmla="*/ 0 w 630"/>
                <a:gd name="T1" fmla="*/ 97 h 97"/>
                <a:gd name="T2" fmla="*/ 177 w 630"/>
                <a:gd name="T3" fmla="*/ 96 h 97"/>
                <a:gd name="T4" fmla="*/ 225 w 630"/>
                <a:gd name="T5" fmla="*/ 51 h 97"/>
                <a:gd name="T6" fmla="*/ 408 w 630"/>
                <a:gd name="T7" fmla="*/ 51 h 97"/>
                <a:gd name="T8" fmla="*/ 449 w 630"/>
                <a:gd name="T9" fmla="*/ 15 h 97"/>
                <a:gd name="T10" fmla="*/ 630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" name="Rectangle 388">
              <a:extLst>
                <a:ext uri="{FF2B5EF4-FFF2-40B4-BE49-F238E27FC236}">
                  <a16:creationId xmlns:a16="http://schemas.microsoft.com/office/drawing/2014/main" id="{5E6FBB0F-6680-6542-88BF-0CE407B1F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1967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8" name="Arc 389">
              <a:extLst>
                <a:ext uri="{FF2B5EF4-FFF2-40B4-BE49-F238E27FC236}">
                  <a16:creationId xmlns:a16="http://schemas.microsoft.com/office/drawing/2014/main" id="{5E4A9BA6-066E-154A-B863-C95318C7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9" name="Arc 390">
              <a:extLst>
                <a:ext uri="{FF2B5EF4-FFF2-40B4-BE49-F238E27FC236}">
                  <a16:creationId xmlns:a16="http://schemas.microsoft.com/office/drawing/2014/main" id="{C4BD316B-1A5A-4C40-BB46-A28EB54633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5" y="2023"/>
              <a:ext cx="641" cy="310"/>
            </a:xfrm>
            <a:custGeom>
              <a:avLst/>
              <a:gdLst>
                <a:gd name="T0" fmla="*/ 0 w 21600"/>
                <a:gd name="T1" fmla="*/ 0 h 21188"/>
                <a:gd name="T2" fmla="*/ 0 w 21600"/>
                <a:gd name="T3" fmla="*/ 0 h 21188"/>
                <a:gd name="T4" fmla="*/ 0 w 21600"/>
                <a:gd name="T5" fmla="*/ 0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" name="Freeform 391">
              <a:extLst>
                <a:ext uri="{FF2B5EF4-FFF2-40B4-BE49-F238E27FC236}">
                  <a16:creationId xmlns:a16="http://schemas.microsoft.com/office/drawing/2014/main" id="{F1DCF26E-CFD4-8242-9CE8-5F76D6B0D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968"/>
              <a:ext cx="636" cy="80"/>
            </a:xfrm>
            <a:custGeom>
              <a:avLst/>
              <a:gdLst>
                <a:gd name="T0" fmla="*/ 0 w 636"/>
                <a:gd name="T1" fmla="*/ 0 h 80"/>
                <a:gd name="T2" fmla="*/ 172 w 636"/>
                <a:gd name="T3" fmla="*/ 2 h 80"/>
                <a:gd name="T4" fmla="*/ 222 w 636"/>
                <a:gd name="T5" fmla="*/ 32 h 80"/>
                <a:gd name="T6" fmla="*/ 400 w 636"/>
                <a:gd name="T7" fmla="*/ 30 h 80"/>
                <a:gd name="T8" fmla="*/ 446 w 636"/>
                <a:gd name="T9" fmla="*/ 68 h 80"/>
                <a:gd name="T10" fmla="*/ 636 w 636"/>
                <a:gd name="T11" fmla="*/ 8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1" name="Freeform 392">
              <a:extLst>
                <a:ext uri="{FF2B5EF4-FFF2-40B4-BE49-F238E27FC236}">
                  <a16:creationId xmlns:a16="http://schemas.microsoft.com/office/drawing/2014/main" id="{792C5FD9-FEB9-1B4B-90B7-840471BF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966"/>
              <a:ext cx="638" cy="80"/>
            </a:xfrm>
            <a:custGeom>
              <a:avLst/>
              <a:gdLst>
                <a:gd name="T0" fmla="*/ 0 w 638"/>
                <a:gd name="T1" fmla="*/ 80 h 80"/>
                <a:gd name="T2" fmla="*/ 178 w 638"/>
                <a:gd name="T3" fmla="*/ 74 h 80"/>
                <a:gd name="T4" fmla="*/ 222 w 638"/>
                <a:gd name="T5" fmla="*/ 32 h 80"/>
                <a:gd name="T6" fmla="*/ 398 w 638"/>
                <a:gd name="T7" fmla="*/ 32 h 80"/>
                <a:gd name="T8" fmla="*/ 452 w 638"/>
                <a:gd name="T9" fmla="*/ 0 h 80"/>
                <a:gd name="T10" fmla="*/ 63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2" name="Freeform 393">
              <a:extLst>
                <a:ext uri="{FF2B5EF4-FFF2-40B4-BE49-F238E27FC236}">
                  <a16:creationId xmlns:a16="http://schemas.microsoft.com/office/drawing/2014/main" id="{78C66375-BC8F-4F4A-9933-D49FA63A4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1718"/>
              <a:ext cx="470" cy="96"/>
            </a:xfrm>
            <a:custGeom>
              <a:avLst/>
              <a:gdLst>
                <a:gd name="T0" fmla="*/ 0 w 470"/>
                <a:gd name="T1" fmla="*/ 0 h 96"/>
                <a:gd name="T2" fmla="*/ 106 w 470"/>
                <a:gd name="T3" fmla="*/ 54 h 96"/>
                <a:gd name="T4" fmla="*/ 152 w 470"/>
                <a:gd name="T5" fmla="*/ 44 h 96"/>
                <a:gd name="T6" fmla="*/ 270 w 470"/>
                <a:gd name="T7" fmla="*/ 90 h 96"/>
                <a:gd name="T8" fmla="*/ 344 w 470"/>
                <a:gd name="T9" fmla="*/ 68 h 96"/>
                <a:gd name="T10" fmla="*/ 470 w 470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3" name="Freeform 394">
              <a:extLst>
                <a:ext uri="{FF2B5EF4-FFF2-40B4-BE49-F238E27FC236}">
                  <a16:creationId xmlns:a16="http://schemas.microsoft.com/office/drawing/2014/main" id="{A8438242-FF74-7044-A724-BEA9DCFC2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650"/>
              <a:ext cx="330" cy="248"/>
            </a:xfrm>
            <a:custGeom>
              <a:avLst/>
              <a:gdLst>
                <a:gd name="T0" fmla="*/ 0 w 330"/>
                <a:gd name="T1" fmla="*/ 0 h 248"/>
                <a:gd name="T2" fmla="*/ 68 w 330"/>
                <a:gd name="T3" fmla="*/ 46 h 248"/>
                <a:gd name="T4" fmla="*/ 78 w 330"/>
                <a:gd name="T5" fmla="*/ 110 h 248"/>
                <a:gd name="T6" fmla="*/ 192 w 330"/>
                <a:gd name="T7" fmla="*/ 156 h 248"/>
                <a:gd name="T8" fmla="*/ 196 w 330"/>
                <a:gd name="T9" fmla="*/ 202 h 248"/>
                <a:gd name="T10" fmla="*/ 330 w 330"/>
                <a:gd name="T11" fmla="*/ 248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" name="Rectangle 395">
              <a:extLst>
                <a:ext uri="{FF2B5EF4-FFF2-40B4-BE49-F238E27FC236}">
                  <a16:creationId xmlns:a16="http://schemas.microsoft.com/office/drawing/2014/main" id="{A26E1E1C-5E02-6042-81A4-419DDED15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1052">
              <a:off x="1448" y="1748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5" name="Freeform 396">
              <a:extLst>
                <a:ext uri="{FF2B5EF4-FFF2-40B4-BE49-F238E27FC236}">
                  <a16:creationId xmlns:a16="http://schemas.microsoft.com/office/drawing/2014/main" id="{8C1E30F3-E40B-7546-B56D-078B85984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68"/>
              <a:ext cx="456" cy="110"/>
            </a:xfrm>
            <a:custGeom>
              <a:avLst/>
              <a:gdLst>
                <a:gd name="T0" fmla="*/ 0 w 456"/>
                <a:gd name="T1" fmla="*/ 110 h 110"/>
                <a:gd name="T2" fmla="*/ 80 w 456"/>
                <a:gd name="T3" fmla="*/ 70 h 110"/>
                <a:gd name="T4" fmla="*/ 136 w 456"/>
                <a:gd name="T5" fmla="*/ 68 h 110"/>
                <a:gd name="T6" fmla="*/ 296 w 456"/>
                <a:gd name="T7" fmla="*/ 2 h 110"/>
                <a:gd name="T8" fmla="*/ 348 w 456"/>
                <a:gd name="T9" fmla="*/ 22 h 110"/>
                <a:gd name="T10" fmla="*/ 45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" name="Freeform 397">
              <a:extLst>
                <a:ext uri="{FF2B5EF4-FFF2-40B4-BE49-F238E27FC236}">
                  <a16:creationId xmlns:a16="http://schemas.microsoft.com/office/drawing/2014/main" id="{1B81EFB4-DC93-EB47-AD19-A568571E4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1106"/>
              <a:ext cx="322" cy="204"/>
            </a:xfrm>
            <a:custGeom>
              <a:avLst/>
              <a:gdLst>
                <a:gd name="T0" fmla="*/ 0 w 322"/>
                <a:gd name="T1" fmla="*/ 204 h 204"/>
                <a:gd name="T2" fmla="*/ 58 w 322"/>
                <a:gd name="T3" fmla="*/ 164 h 204"/>
                <a:gd name="T4" fmla="*/ 58 w 322"/>
                <a:gd name="T5" fmla="*/ 130 h 204"/>
                <a:gd name="T6" fmla="*/ 218 w 322"/>
                <a:gd name="T7" fmla="*/ 66 h 204"/>
                <a:gd name="T8" fmla="*/ 222 w 322"/>
                <a:gd name="T9" fmla="*/ 30 h 204"/>
                <a:gd name="T10" fmla="*/ 322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7" name="Rectangle 398">
              <a:extLst>
                <a:ext uri="{FF2B5EF4-FFF2-40B4-BE49-F238E27FC236}">
                  <a16:creationId xmlns:a16="http://schemas.microsoft.com/office/drawing/2014/main" id="{866AC715-EAB4-9D45-8CB9-2EA9A45601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7282">
              <a:off x="1486" y="1170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" name="Freeform 399">
              <a:extLst>
                <a:ext uri="{FF2B5EF4-FFF2-40B4-BE49-F238E27FC236}">
                  <a16:creationId xmlns:a16="http://schemas.microsoft.com/office/drawing/2014/main" id="{3625EDC3-B865-654D-924F-5C577B20C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107"/>
              <a:ext cx="316" cy="197"/>
            </a:xfrm>
            <a:custGeom>
              <a:avLst/>
              <a:gdLst>
                <a:gd name="T0" fmla="*/ 0 w 316"/>
                <a:gd name="T1" fmla="*/ 0 h 197"/>
                <a:gd name="T2" fmla="*/ 75 w 316"/>
                <a:gd name="T3" fmla="*/ 24 h 197"/>
                <a:gd name="T4" fmla="*/ 87 w 316"/>
                <a:gd name="T5" fmla="*/ 57 h 197"/>
                <a:gd name="T6" fmla="*/ 264 w 316"/>
                <a:gd name="T7" fmla="*/ 125 h 197"/>
                <a:gd name="T8" fmla="*/ 262 w 316"/>
                <a:gd name="T9" fmla="*/ 164 h 197"/>
                <a:gd name="T10" fmla="*/ 316 w 316"/>
                <a:gd name="T11" fmla="*/ 19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9" name="Freeform 400">
              <a:extLst>
                <a:ext uri="{FF2B5EF4-FFF2-40B4-BE49-F238E27FC236}">
                  <a16:creationId xmlns:a16="http://schemas.microsoft.com/office/drawing/2014/main" id="{A0078477-6367-D943-8670-305B9B12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1715"/>
              <a:ext cx="448" cy="100"/>
            </a:xfrm>
            <a:custGeom>
              <a:avLst/>
              <a:gdLst>
                <a:gd name="T0" fmla="*/ 0 w 448"/>
                <a:gd name="T1" fmla="*/ 110 h 99"/>
                <a:gd name="T2" fmla="*/ 93 w 448"/>
                <a:gd name="T3" fmla="*/ 91 h 99"/>
                <a:gd name="T4" fmla="*/ 141 w 448"/>
                <a:gd name="T5" fmla="*/ 118 h 99"/>
                <a:gd name="T6" fmla="*/ 304 w 448"/>
                <a:gd name="T7" fmla="*/ 33 h 99"/>
                <a:gd name="T8" fmla="*/ 354 w 448"/>
                <a:gd name="T9" fmla="*/ 70 h 99"/>
                <a:gd name="T10" fmla="*/ 448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0" name="Freeform 401">
              <a:extLst>
                <a:ext uri="{FF2B5EF4-FFF2-40B4-BE49-F238E27FC236}">
                  <a16:creationId xmlns:a16="http://schemas.microsoft.com/office/drawing/2014/main" id="{7405233F-9A7A-6340-BA47-9A93FE352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166"/>
              <a:ext cx="449" cy="101"/>
            </a:xfrm>
            <a:custGeom>
              <a:avLst/>
              <a:gdLst>
                <a:gd name="T0" fmla="*/ 0 w 450"/>
                <a:gd name="T1" fmla="*/ 0 h 96"/>
                <a:gd name="T2" fmla="*/ 84 w 450"/>
                <a:gd name="T3" fmla="*/ 47 h 96"/>
                <a:gd name="T4" fmla="*/ 147 w 450"/>
                <a:gd name="T5" fmla="*/ 0 h 96"/>
                <a:gd name="T6" fmla="*/ 300 w 450"/>
                <a:gd name="T7" fmla="*/ 173 h 96"/>
                <a:gd name="T8" fmla="*/ 360 w 450"/>
                <a:gd name="T9" fmla="*/ 148 h 96"/>
                <a:gd name="T10" fmla="*/ 431 w 450"/>
                <a:gd name="T11" fmla="*/ 252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1" name="Rectangle 402">
              <a:extLst>
                <a:ext uri="{FF2B5EF4-FFF2-40B4-BE49-F238E27FC236}">
                  <a16:creationId xmlns:a16="http://schemas.microsoft.com/office/drawing/2014/main" id="{E11825E3-6577-D645-B465-E01D814FBE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1052">
              <a:off x="4265" y="1169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2" name="Oval 403">
              <a:extLst>
                <a:ext uri="{FF2B5EF4-FFF2-40B4-BE49-F238E27FC236}">
                  <a16:creationId xmlns:a16="http://schemas.microsoft.com/office/drawing/2014/main" id="{4587CDC4-0865-7A43-A8A5-9CAD9BFA9A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880">
              <a:off x="3053" y="1994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3" name="AutoShape 404">
              <a:extLst>
                <a:ext uri="{FF2B5EF4-FFF2-40B4-BE49-F238E27FC236}">
                  <a16:creationId xmlns:a16="http://schemas.microsoft.com/office/drawing/2014/main" id="{37CCF80C-2C6D-E84F-A050-8A41CB680C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5893">
              <a:off x="3089" y="20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4" name="Oval 405">
              <a:extLst>
                <a:ext uri="{FF2B5EF4-FFF2-40B4-BE49-F238E27FC236}">
                  <a16:creationId xmlns:a16="http://schemas.microsoft.com/office/drawing/2014/main" id="{95CFF8C8-7C5D-8142-814F-EBB3B2638A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5518">
              <a:off x="3048" y="1905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5" name="AutoShape 406">
              <a:extLst>
                <a:ext uri="{FF2B5EF4-FFF2-40B4-BE49-F238E27FC236}">
                  <a16:creationId xmlns:a16="http://schemas.microsoft.com/office/drawing/2014/main" id="{BBE8B89F-61C0-D943-B42A-2E4FF54329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4">
              <a:off x="3084" y="191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6" name="Oval 407">
              <a:extLst>
                <a:ext uri="{FF2B5EF4-FFF2-40B4-BE49-F238E27FC236}">
                  <a16:creationId xmlns:a16="http://schemas.microsoft.com/office/drawing/2014/main" id="{BEE3C2C7-95B1-E347-B402-7A0D79742F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5518">
              <a:off x="2639" y="199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7" name="AutoShape 408">
              <a:extLst>
                <a:ext uri="{FF2B5EF4-FFF2-40B4-BE49-F238E27FC236}">
                  <a16:creationId xmlns:a16="http://schemas.microsoft.com/office/drawing/2014/main" id="{B411A78B-AD0A-6040-9EF5-567C2BBF00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4">
              <a:off x="2675" y="199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8" name="Oval 409">
              <a:extLst>
                <a:ext uri="{FF2B5EF4-FFF2-40B4-BE49-F238E27FC236}">
                  <a16:creationId xmlns:a16="http://schemas.microsoft.com/office/drawing/2014/main" id="{F8DB2E97-548B-A24F-B7D4-51C7C031CF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880">
              <a:off x="2635" y="1903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9" name="AutoShape 410">
              <a:extLst>
                <a:ext uri="{FF2B5EF4-FFF2-40B4-BE49-F238E27FC236}">
                  <a16:creationId xmlns:a16="http://schemas.microsoft.com/office/drawing/2014/main" id="{3F779A8C-E46D-804F-959F-772489C450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5893">
              <a:off x="2671" y="1914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0" name="Oval 411">
              <a:extLst>
                <a:ext uri="{FF2B5EF4-FFF2-40B4-BE49-F238E27FC236}">
                  <a16:creationId xmlns:a16="http://schemas.microsoft.com/office/drawing/2014/main" id="{40C02C0F-06EE-C143-A1D0-BF7CAE526C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4006">
              <a:off x="1642" y="1768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1" name="AutoShape 412">
              <a:extLst>
                <a:ext uri="{FF2B5EF4-FFF2-40B4-BE49-F238E27FC236}">
                  <a16:creationId xmlns:a16="http://schemas.microsoft.com/office/drawing/2014/main" id="{30346021-0B35-BF44-919D-F1FDB7531D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6021">
              <a:off x="1677" y="1780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2" name="Oval 413">
              <a:extLst>
                <a:ext uri="{FF2B5EF4-FFF2-40B4-BE49-F238E27FC236}">
                  <a16:creationId xmlns:a16="http://schemas.microsoft.com/office/drawing/2014/main" id="{AFE7CE6E-A351-3C43-A9C4-81BDB33A39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0912">
              <a:off x="1570" y="1842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3" name="AutoShape 414">
              <a:extLst>
                <a:ext uri="{FF2B5EF4-FFF2-40B4-BE49-F238E27FC236}">
                  <a16:creationId xmlns:a16="http://schemas.microsoft.com/office/drawing/2014/main" id="{20BCFDBE-F759-EB43-BCEE-7C351AB199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2926">
              <a:off x="1607" y="1851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4" name="Oval 415">
              <a:extLst>
                <a:ext uri="{FF2B5EF4-FFF2-40B4-BE49-F238E27FC236}">
                  <a16:creationId xmlns:a16="http://schemas.microsoft.com/office/drawing/2014/main" id="{7670897C-62C7-7043-A05B-125F9C2F8C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11330">
              <a:off x="1287" y="1606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5" name="AutoShape 416">
              <a:extLst>
                <a:ext uri="{FF2B5EF4-FFF2-40B4-BE49-F238E27FC236}">
                  <a16:creationId xmlns:a16="http://schemas.microsoft.com/office/drawing/2014/main" id="{E88EADEE-70E4-0343-B7E4-621550D8C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3342">
              <a:off x="1324" y="1617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6" name="Oval 417">
              <a:extLst>
                <a:ext uri="{FF2B5EF4-FFF2-40B4-BE49-F238E27FC236}">
                  <a16:creationId xmlns:a16="http://schemas.microsoft.com/office/drawing/2014/main" id="{EC10CE67-1638-4C45-8187-84813E20C0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94986">
              <a:off x="1224" y="1676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7" name="AutoShape 418">
              <a:extLst>
                <a:ext uri="{FF2B5EF4-FFF2-40B4-BE49-F238E27FC236}">
                  <a16:creationId xmlns:a16="http://schemas.microsoft.com/office/drawing/2014/main" id="{4EC4CA2F-CA0B-934B-9121-822BF9D348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6998">
              <a:off x="1259" y="1689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8" name="Oval 419">
              <a:extLst>
                <a:ext uri="{FF2B5EF4-FFF2-40B4-BE49-F238E27FC236}">
                  <a16:creationId xmlns:a16="http://schemas.microsoft.com/office/drawing/2014/main" id="{86E45D8A-5DF4-4C4D-8CBF-A0C1389D96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50724">
              <a:off x="1152" y="1299"/>
              <a:ext cx="144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9" name="AutoShape 420">
              <a:extLst>
                <a:ext uri="{FF2B5EF4-FFF2-40B4-BE49-F238E27FC236}">
                  <a16:creationId xmlns:a16="http://schemas.microsoft.com/office/drawing/2014/main" id="{9753AB7D-90EB-8342-85B5-FB5DEE083B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8712">
              <a:off x="1186" y="130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0" name="Oval 421">
              <a:extLst>
                <a:ext uri="{FF2B5EF4-FFF2-40B4-BE49-F238E27FC236}">
                  <a16:creationId xmlns:a16="http://schemas.microsoft.com/office/drawing/2014/main" id="{67F9D908-4DBA-DA4F-B609-15C102D89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19334">
              <a:off x="1248" y="1329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1" name="AutoShape 422">
              <a:extLst>
                <a:ext uri="{FF2B5EF4-FFF2-40B4-BE49-F238E27FC236}">
                  <a16:creationId xmlns:a16="http://schemas.microsoft.com/office/drawing/2014/main" id="{6F252E8F-68A0-D043-A72E-E99E014DDD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67322">
              <a:off x="1279" y="1333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2" name="Oval 423">
              <a:extLst>
                <a:ext uri="{FF2B5EF4-FFF2-40B4-BE49-F238E27FC236}">
                  <a16:creationId xmlns:a16="http://schemas.microsoft.com/office/drawing/2014/main" id="{AB30B016-1D11-3540-A873-602847FCC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75454">
              <a:off x="4569" y="1603"/>
              <a:ext cx="144" cy="8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3" name="AutoShape 424">
              <a:extLst>
                <a:ext uri="{FF2B5EF4-FFF2-40B4-BE49-F238E27FC236}">
                  <a16:creationId xmlns:a16="http://schemas.microsoft.com/office/drawing/2014/main" id="{9F87254F-FF42-014A-BCEE-238F60D065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23441">
              <a:off x="4600" y="1606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4" name="Freeform 425">
              <a:extLst>
                <a:ext uri="{FF2B5EF4-FFF2-40B4-BE49-F238E27FC236}">
                  <a16:creationId xmlns:a16="http://schemas.microsoft.com/office/drawing/2014/main" id="{F411872E-40FF-B54C-B336-825AC62AD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" y="2637"/>
              <a:ext cx="177" cy="89"/>
            </a:xfrm>
            <a:custGeom>
              <a:avLst/>
              <a:gdLst>
                <a:gd name="T0" fmla="*/ 177 w 177"/>
                <a:gd name="T1" fmla="*/ 0 h 89"/>
                <a:gd name="T2" fmla="*/ 138 w 177"/>
                <a:gd name="T3" fmla="*/ 44 h 89"/>
                <a:gd name="T4" fmla="*/ 155 w 177"/>
                <a:gd name="T5" fmla="*/ 89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5" name="Line 426">
              <a:extLst>
                <a:ext uri="{FF2B5EF4-FFF2-40B4-BE49-F238E27FC236}">
                  <a16:creationId xmlns:a16="http://schemas.microsoft.com/office/drawing/2014/main" id="{4CDC6B73-EBEB-C34B-A760-EF4C45B5E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" y="2496"/>
              <a:ext cx="126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27">
              <a:extLst>
                <a:ext uri="{FF2B5EF4-FFF2-40B4-BE49-F238E27FC236}">
                  <a16:creationId xmlns:a16="http://schemas.microsoft.com/office/drawing/2014/main" id="{95731372-64E3-7C4A-A4CD-8581ACE9B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522"/>
              <a:ext cx="103" cy="91"/>
            </a:xfrm>
            <a:custGeom>
              <a:avLst/>
              <a:gdLst>
                <a:gd name="T0" fmla="*/ 0 w 103"/>
                <a:gd name="T1" fmla="*/ 67 h 91"/>
                <a:gd name="T2" fmla="*/ 73 w 103"/>
                <a:gd name="T3" fmla="*/ 91 h 91"/>
                <a:gd name="T4" fmla="*/ 103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7" name="Freeform 428">
              <a:extLst>
                <a:ext uri="{FF2B5EF4-FFF2-40B4-BE49-F238E27FC236}">
                  <a16:creationId xmlns:a16="http://schemas.microsoft.com/office/drawing/2014/main" id="{473DE484-055E-3144-9E40-9FFC86D2B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610"/>
              <a:ext cx="51" cy="168"/>
            </a:xfrm>
            <a:custGeom>
              <a:avLst/>
              <a:gdLst>
                <a:gd name="T0" fmla="*/ 9 w 54"/>
                <a:gd name="T1" fmla="*/ 0 h 168"/>
                <a:gd name="T2" fmla="*/ 20 w 54"/>
                <a:gd name="T3" fmla="*/ 54 h 168"/>
                <a:gd name="T4" fmla="*/ 0 w 54"/>
                <a:gd name="T5" fmla="*/ 168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8" name="Oval 429">
              <a:extLst>
                <a:ext uri="{FF2B5EF4-FFF2-40B4-BE49-F238E27FC236}">
                  <a16:creationId xmlns:a16="http://schemas.microsoft.com/office/drawing/2014/main" id="{B4D41413-FA50-8E4B-A66E-F4851A479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2595"/>
              <a:ext cx="203" cy="1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89" name="Freeform 430">
              <a:extLst>
                <a:ext uri="{FF2B5EF4-FFF2-40B4-BE49-F238E27FC236}">
                  <a16:creationId xmlns:a16="http://schemas.microsoft.com/office/drawing/2014/main" id="{6CCC6CD9-CBAA-8D4D-B38F-7DB578B1C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25"/>
              <a:ext cx="243" cy="378"/>
            </a:xfrm>
            <a:custGeom>
              <a:avLst/>
              <a:gdLst>
                <a:gd name="T0" fmla="*/ 243 w 243"/>
                <a:gd name="T1" fmla="*/ 378 h 378"/>
                <a:gd name="T2" fmla="*/ 90 w 243"/>
                <a:gd name="T3" fmla="*/ 252 h 378"/>
                <a:gd name="T4" fmla="*/ 42 w 243"/>
                <a:gd name="T5" fmla="*/ 180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0" name="Rectangle 431">
              <a:extLst>
                <a:ext uri="{FF2B5EF4-FFF2-40B4-BE49-F238E27FC236}">
                  <a16:creationId xmlns:a16="http://schemas.microsoft.com/office/drawing/2014/main" id="{E08DE1FA-3262-3C4E-A481-4E552261BD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170" y="2537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1" name="Rectangle 432">
              <a:extLst>
                <a:ext uri="{FF2B5EF4-FFF2-40B4-BE49-F238E27FC236}">
                  <a16:creationId xmlns:a16="http://schemas.microsoft.com/office/drawing/2014/main" id="{B65D953A-D729-E546-9087-9922E96460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204" y="2443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2" name="Rectangle 433">
              <a:extLst>
                <a:ext uri="{FF2B5EF4-FFF2-40B4-BE49-F238E27FC236}">
                  <a16:creationId xmlns:a16="http://schemas.microsoft.com/office/drawing/2014/main" id="{BD1B9F44-276A-BA43-AE07-3BACE3B107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44">
              <a:off x="1429" y="2574"/>
              <a:ext cx="428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3" name="Rectangle 434">
              <a:extLst>
                <a:ext uri="{FF2B5EF4-FFF2-40B4-BE49-F238E27FC236}">
                  <a16:creationId xmlns:a16="http://schemas.microsoft.com/office/drawing/2014/main" id="{2F4EF84D-E057-2841-826A-556B91EFE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92"/>
              <a:ext cx="6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Pol. H</a:t>
              </a:r>
              <a:r>
                <a:rPr lang="en-US" sz="2400" baseline="30000">
                  <a:latin typeface="Times New Roman" charset="0"/>
                </a:rPr>
                <a:t>-</a:t>
              </a:r>
              <a:r>
                <a:rPr lang="en-US" sz="1400">
                  <a:latin typeface="Times New Roman" charset="0"/>
                </a:rPr>
                <a:t> Source</a:t>
              </a:r>
            </a:p>
          </p:txBody>
        </p:sp>
        <p:sp>
          <p:nvSpPr>
            <p:cNvPr id="94" name="Oval 439">
              <a:extLst>
                <a:ext uri="{FF2B5EF4-FFF2-40B4-BE49-F238E27FC236}">
                  <a16:creationId xmlns:a16="http://schemas.microsoft.com/office/drawing/2014/main" id="{0C1E84B2-0F73-4243-9148-B05C30A5E6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6702">
              <a:off x="3109" y="291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5" name="Line 440">
              <a:extLst>
                <a:ext uri="{FF2B5EF4-FFF2-40B4-BE49-F238E27FC236}">
                  <a16:creationId xmlns:a16="http://schemas.microsoft.com/office/drawing/2014/main" id="{14805C63-202D-8D44-9167-48A35FD946B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676702">
              <a:off x="3170" y="2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441">
              <a:extLst>
                <a:ext uri="{FF2B5EF4-FFF2-40B4-BE49-F238E27FC236}">
                  <a16:creationId xmlns:a16="http://schemas.microsoft.com/office/drawing/2014/main" id="{880C934B-6D29-EF48-BDB2-A4E25AE516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676702">
              <a:off x="3195" y="292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442">
              <a:extLst>
                <a:ext uri="{FF2B5EF4-FFF2-40B4-BE49-F238E27FC236}">
                  <a16:creationId xmlns:a16="http://schemas.microsoft.com/office/drawing/2014/main" id="{4E7C6799-D0CA-4D46-8D07-5660DBCECAF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2723298">
              <a:off x="3129" y="28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443">
              <a:extLst>
                <a:ext uri="{FF2B5EF4-FFF2-40B4-BE49-F238E27FC236}">
                  <a16:creationId xmlns:a16="http://schemas.microsoft.com/office/drawing/2014/main" id="{CE85AF3E-EB70-E34E-8F4B-1D272658BF7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2723298">
              <a:off x="3129" y="285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444">
              <a:extLst>
                <a:ext uri="{FF2B5EF4-FFF2-40B4-BE49-F238E27FC236}">
                  <a16:creationId xmlns:a16="http://schemas.microsoft.com/office/drawing/2014/main" id="{DF746C01-EA7C-474A-AF10-0746DFC6C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99683">
              <a:off x="2045" y="273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0" name="Line 445">
              <a:extLst>
                <a:ext uri="{FF2B5EF4-FFF2-40B4-BE49-F238E27FC236}">
                  <a16:creationId xmlns:a16="http://schemas.microsoft.com/office/drawing/2014/main" id="{A0F0F17B-72B0-FE46-9FC2-E719F742515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499683">
              <a:off x="2080" y="278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446">
              <a:extLst>
                <a:ext uri="{FF2B5EF4-FFF2-40B4-BE49-F238E27FC236}">
                  <a16:creationId xmlns:a16="http://schemas.microsoft.com/office/drawing/2014/main" id="{C18BE87F-E724-E74C-A11B-25BF1229410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499683">
              <a:off x="2092" y="281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47">
              <a:extLst>
                <a:ext uri="{FF2B5EF4-FFF2-40B4-BE49-F238E27FC236}">
                  <a16:creationId xmlns:a16="http://schemas.microsoft.com/office/drawing/2014/main" id="{25A88800-93E6-2D41-A834-652CA3FE664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99684">
              <a:off x="2102" y="273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448">
              <a:extLst>
                <a:ext uri="{FF2B5EF4-FFF2-40B4-BE49-F238E27FC236}">
                  <a16:creationId xmlns:a16="http://schemas.microsoft.com/office/drawing/2014/main" id="{216A4AAC-FAD5-2041-AD94-5299F6BDBE1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99684">
              <a:off x="2125" y="272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449">
              <a:extLst>
                <a:ext uri="{FF2B5EF4-FFF2-40B4-BE49-F238E27FC236}">
                  <a16:creationId xmlns:a16="http://schemas.microsoft.com/office/drawing/2014/main" id="{D71C238E-1E6E-5B47-8731-E40F4DA1B6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07" y="1015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5" name="Line 450">
              <a:extLst>
                <a:ext uri="{FF2B5EF4-FFF2-40B4-BE49-F238E27FC236}">
                  <a16:creationId xmlns:a16="http://schemas.microsoft.com/office/drawing/2014/main" id="{12E48A84-A181-8E49-9EB6-38364DC20E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155" y="106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51">
              <a:extLst>
                <a:ext uri="{FF2B5EF4-FFF2-40B4-BE49-F238E27FC236}">
                  <a16:creationId xmlns:a16="http://schemas.microsoft.com/office/drawing/2014/main" id="{D58E6803-2876-B14D-A7EF-CDE73100B23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3173" y="1078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52">
              <a:extLst>
                <a:ext uri="{FF2B5EF4-FFF2-40B4-BE49-F238E27FC236}">
                  <a16:creationId xmlns:a16="http://schemas.microsoft.com/office/drawing/2014/main" id="{9CA7BE77-A366-1E4C-AE0E-F0E1A2D308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58" y="1000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453">
              <a:extLst>
                <a:ext uri="{FF2B5EF4-FFF2-40B4-BE49-F238E27FC236}">
                  <a16:creationId xmlns:a16="http://schemas.microsoft.com/office/drawing/2014/main" id="{D05887E4-16D8-0842-8C3A-B2F2B21517D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76" y="982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454">
              <a:extLst>
                <a:ext uri="{FF2B5EF4-FFF2-40B4-BE49-F238E27FC236}">
                  <a16:creationId xmlns:a16="http://schemas.microsoft.com/office/drawing/2014/main" id="{7E6C7650-E0BB-974D-9ED5-E9305B75E6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093" y="944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0" name="Line 455">
              <a:extLst>
                <a:ext uri="{FF2B5EF4-FFF2-40B4-BE49-F238E27FC236}">
                  <a16:creationId xmlns:a16="http://schemas.microsoft.com/office/drawing/2014/main" id="{0C767658-6C69-2C46-9AA5-F0B693E0920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5400000">
              <a:off x="3069" y="92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456">
              <a:extLst>
                <a:ext uri="{FF2B5EF4-FFF2-40B4-BE49-F238E27FC236}">
                  <a16:creationId xmlns:a16="http://schemas.microsoft.com/office/drawing/2014/main" id="{AC49F6AC-A284-874A-AAB7-21FAD62E774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3066" y="98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457">
              <a:extLst>
                <a:ext uri="{FF2B5EF4-FFF2-40B4-BE49-F238E27FC236}">
                  <a16:creationId xmlns:a16="http://schemas.microsoft.com/office/drawing/2014/main" id="{99F2D251-5132-724E-ACED-15D867261F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3048" y="1001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458">
              <a:extLst>
                <a:ext uri="{FF2B5EF4-FFF2-40B4-BE49-F238E27FC236}">
                  <a16:creationId xmlns:a16="http://schemas.microsoft.com/office/drawing/2014/main" id="{59B80A88-57A1-4B48-97B6-06AF6D99D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2784"/>
              <a:ext cx="97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200 MeV Polarimeter</a:t>
              </a:r>
            </a:p>
          </p:txBody>
        </p:sp>
        <p:sp>
          <p:nvSpPr>
            <p:cNvPr id="114" name="Rectangle 459">
              <a:extLst>
                <a:ext uri="{FF2B5EF4-FFF2-40B4-BE49-F238E27FC236}">
                  <a16:creationId xmlns:a16="http://schemas.microsoft.com/office/drawing/2014/main" id="{A6BEAD05-B468-2642-A310-F4E528239B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32973">
              <a:off x="2188" y="2889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5" name="Line 460">
              <a:extLst>
                <a:ext uri="{FF2B5EF4-FFF2-40B4-BE49-F238E27FC236}">
                  <a16:creationId xmlns:a16="http://schemas.microsoft.com/office/drawing/2014/main" id="{9D34A347-05CB-6540-83EC-B9C508A1E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784"/>
              <a:ext cx="192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461">
              <a:extLst>
                <a:ext uri="{FF2B5EF4-FFF2-40B4-BE49-F238E27FC236}">
                  <a16:creationId xmlns:a16="http://schemas.microsoft.com/office/drawing/2014/main" id="{91C129DE-91E3-4049-ADA6-59CD0C5BBF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306">
              <a:off x="2888" y="973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7" name="Group 462">
              <a:extLst>
                <a:ext uri="{FF2B5EF4-FFF2-40B4-BE49-F238E27FC236}">
                  <a16:creationId xmlns:a16="http://schemas.microsoft.com/office/drawing/2014/main" id="{84C3279D-C656-514B-8D39-865923EE512E}"/>
                </a:ext>
              </a:extLst>
            </p:cNvPr>
            <p:cNvGrpSpPr>
              <a:grpSpLocks/>
            </p:cNvGrpSpPr>
            <p:nvPr/>
          </p:nvGrpSpPr>
          <p:grpSpPr bwMode="auto">
            <a:xfrm rot="2700306">
              <a:off x="2893" y="1037"/>
              <a:ext cx="41" cy="41"/>
              <a:chOff x="3936" y="1517"/>
              <a:chExt cx="41" cy="41"/>
            </a:xfrm>
          </p:grpSpPr>
          <p:sp>
            <p:nvSpPr>
              <p:cNvPr id="150" name="Line 463">
                <a:extLst>
                  <a:ext uri="{FF2B5EF4-FFF2-40B4-BE49-F238E27FC236}">
                    <a16:creationId xmlns:a16="http://schemas.microsoft.com/office/drawing/2014/main" id="{27F4CC43-467F-0141-A0BA-30DF08CC791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464">
                <a:extLst>
                  <a:ext uri="{FF2B5EF4-FFF2-40B4-BE49-F238E27FC236}">
                    <a16:creationId xmlns:a16="http://schemas.microsoft.com/office/drawing/2014/main" id="{41C9CF29-3934-D64B-9D3E-988BA311EA3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8" name="Group 465">
              <a:extLst>
                <a:ext uri="{FF2B5EF4-FFF2-40B4-BE49-F238E27FC236}">
                  <a16:creationId xmlns:a16="http://schemas.microsoft.com/office/drawing/2014/main" id="{7A82391E-FF97-1046-AB38-E9AABF365AC0}"/>
                </a:ext>
              </a:extLst>
            </p:cNvPr>
            <p:cNvGrpSpPr>
              <a:grpSpLocks/>
            </p:cNvGrpSpPr>
            <p:nvPr/>
          </p:nvGrpSpPr>
          <p:grpSpPr bwMode="auto">
            <a:xfrm rot="2700306">
              <a:off x="2894" y="922"/>
              <a:ext cx="41" cy="41"/>
              <a:chOff x="3936" y="1517"/>
              <a:chExt cx="41" cy="41"/>
            </a:xfrm>
          </p:grpSpPr>
          <p:sp>
            <p:nvSpPr>
              <p:cNvPr id="148" name="Line 466">
                <a:extLst>
                  <a:ext uri="{FF2B5EF4-FFF2-40B4-BE49-F238E27FC236}">
                    <a16:creationId xmlns:a16="http://schemas.microsoft.com/office/drawing/2014/main" id="{EED3B914-F036-0148-97E4-FF2B66A09F8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467">
                <a:extLst>
                  <a:ext uri="{FF2B5EF4-FFF2-40B4-BE49-F238E27FC236}">
                    <a16:creationId xmlns:a16="http://schemas.microsoft.com/office/drawing/2014/main" id="{22C7BBC1-AA19-374A-A6FE-CF7D9BF9BD0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" name="Oval 470">
              <a:extLst>
                <a:ext uri="{FF2B5EF4-FFF2-40B4-BE49-F238E27FC236}">
                  <a16:creationId xmlns:a16="http://schemas.microsoft.com/office/drawing/2014/main" id="{BDFBA69F-0012-DB44-866C-94FDD56997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45359">
              <a:off x="2973" y="2978"/>
              <a:ext cx="48" cy="48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0" name="Line 471">
              <a:extLst>
                <a:ext uri="{FF2B5EF4-FFF2-40B4-BE49-F238E27FC236}">
                  <a16:creationId xmlns:a16="http://schemas.microsoft.com/office/drawing/2014/main" id="{78C24CD4-981D-1541-93C9-B870A1CC020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845359">
              <a:off x="3032" y="3004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472">
              <a:extLst>
                <a:ext uri="{FF2B5EF4-FFF2-40B4-BE49-F238E27FC236}">
                  <a16:creationId xmlns:a16="http://schemas.microsoft.com/office/drawing/2014/main" id="{4FB59B31-A06D-C44E-B4C7-D74A3CB3AE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845359">
              <a:off x="3056" y="3013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473">
              <a:extLst>
                <a:ext uri="{FF2B5EF4-FFF2-40B4-BE49-F238E27FC236}">
                  <a16:creationId xmlns:a16="http://schemas.microsoft.com/office/drawing/2014/main" id="{C8527978-F992-0049-992E-6FB32924E38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554641">
              <a:off x="3009" y="2949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474">
              <a:extLst>
                <a:ext uri="{FF2B5EF4-FFF2-40B4-BE49-F238E27FC236}">
                  <a16:creationId xmlns:a16="http://schemas.microsoft.com/office/drawing/2014/main" id="{3133D307-0E2A-3A41-8670-2002FBF9C2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1554641">
              <a:off x="3017" y="2925"/>
              <a:ext cx="23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475">
              <a:extLst>
                <a:ext uri="{FF2B5EF4-FFF2-40B4-BE49-F238E27FC236}">
                  <a16:creationId xmlns:a16="http://schemas.microsoft.com/office/drawing/2014/main" id="{A4178438-6FFF-894B-A4F6-A94DC684C1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3776">
              <a:off x="2299" y="2949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5" name="AutoShape 476">
              <a:extLst>
                <a:ext uri="{FF2B5EF4-FFF2-40B4-BE49-F238E27FC236}">
                  <a16:creationId xmlns:a16="http://schemas.microsoft.com/office/drawing/2014/main" id="{225D6C91-AE47-9C47-A454-BAA9612BA0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525">
              <a:off x="2326" y="2947"/>
              <a:ext cx="83" cy="58"/>
            </a:xfrm>
            <a:prstGeom prst="curvedDownArrow">
              <a:avLst>
                <a:gd name="adj1" fmla="val 39035"/>
                <a:gd name="adj2" fmla="val 67656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6" name="Oval 477">
              <a:extLst>
                <a:ext uri="{FF2B5EF4-FFF2-40B4-BE49-F238E27FC236}">
                  <a16:creationId xmlns:a16="http://schemas.microsoft.com/office/drawing/2014/main" id="{836571ED-457D-BE44-AB9A-071BB24D06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38710">
              <a:off x="3108" y="2700"/>
              <a:ext cx="144" cy="8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7" name="AutoShape 478">
              <a:extLst>
                <a:ext uri="{FF2B5EF4-FFF2-40B4-BE49-F238E27FC236}">
                  <a16:creationId xmlns:a16="http://schemas.microsoft.com/office/drawing/2014/main" id="{DA304448-2879-0C41-AB1E-5B5BB363C5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0724">
              <a:off x="3143" y="2715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28" name="Text Box 479">
              <a:extLst>
                <a:ext uri="{FF2B5EF4-FFF2-40B4-BE49-F238E27FC236}">
                  <a16:creationId xmlns:a16="http://schemas.microsoft.com/office/drawing/2014/main" id="{BC840347-953C-E945-851B-C388F5576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562"/>
              <a:ext cx="8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Helical Partial </a:t>
              </a:r>
            </a:p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Siberian Snake</a:t>
              </a:r>
            </a:p>
          </p:txBody>
        </p:sp>
        <p:sp>
          <p:nvSpPr>
            <p:cNvPr id="129" name="Line 480">
              <a:extLst>
                <a:ext uri="{FF2B5EF4-FFF2-40B4-BE49-F238E27FC236}">
                  <a16:creationId xmlns:a16="http://schemas.microsoft.com/office/drawing/2014/main" id="{6FAFB72C-D194-034E-A8D7-1B0D9C69D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9" y="2679"/>
              <a:ext cx="139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Text Box 481">
              <a:extLst>
                <a:ext uri="{FF2B5EF4-FFF2-40B4-BE49-F238E27FC236}">
                  <a16:creationId xmlns:a16="http://schemas.microsoft.com/office/drawing/2014/main" id="{57630645-3E33-3B43-931B-F5CF953FA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064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131" name="Rectangle 482">
              <a:extLst>
                <a:ext uri="{FF2B5EF4-FFF2-40B4-BE49-F238E27FC236}">
                  <a16:creationId xmlns:a16="http://schemas.microsoft.com/office/drawing/2014/main" id="{0A5A0089-F2C8-0748-97CE-2E6696BE70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13039">
              <a:off x="4296" y="1755"/>
              <a:ext cx="95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2" name="Text Box 483">
              <a:extLst>
                <a:ext uri="{FF2B5EF4-FFF2-40B4-BE49-F238E27FC236}">
                  <a16:creationId xmlns:a16="http://schemas.microsoft.com/office/drawing/2014/main" id="{BDB8B00F-6EC9-2342-8438-FD6272C48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8" y="632"/>
              <a:ext cx="11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Times New Roman" charset="0"/>
                </a:rPr>
                <a:t>2 Siberian Snakes/ring</a:t>
              </a:r>
            </a:p>
          </p:txBody>
        </p:sp>
        <p:sp>
          <p:nvSpPr>
            <p:cNvPr id="133" name="AutoShape 489">
              <a:extLst>
                <a:ext uri="{FF2B5EF4-FFF2-40B4-BE49-F238E27FC236}">
                  <a16:creationId xmlns:a16="http://schemas.microsoft.com/office/drawing/2014/main" id="{FC4207CA-D6A0-2646-9B3A-81567B7B87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29997">
              <a:off x="4480" y="1572"/>
              <a:ext cx="83" cy="58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34" name="Text Box 497">
              <a:extLst>
                <a:ext uri="{FF2B5EF4-FFF2-40B4-BE49-F238E27FC236}">
                  <a16:creationId xmlns:a16="http://schemas.microsoft.com/office/drawing/2014/main" id="{5100B831-1ABB-254D-A14C-1BC40DC08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872"/>
              <a:ext cx="12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latin typeface="Times New Roman" charset="0"/>
                </a:rPr>
                <a:t>Spin Rotators</a:t>
              </a:r>
            </a:p>
            <a:p>
              <a:pPr algn="ctr"/>
              <a:r>
                <a:rPr lang="en-US" sz="1400" dirty="0">
                  <a:latin typeface="Times New Roman" charset="0"/>
                </a:rPr>
                <a:t>(longitudinal polarization)</a:t>
              </a:r>
            </a:p>
          </p:txBody>
        </p:sp>
        <p:sp>
          <p:nvSpPr>
            <p:cNvPr id="135" name="Line 498">
              <a:extLst>
                <a:ext uri="{FF2B5EF4-FFF2-40B4-BE49-F238E27FC236}">
                  <a16:creationId xmlns:a16="http://schemas.microsoft.com/office/drawing/2014/main" id="{6629CB15-1A59-F643-B3DB-531FA8BAF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6" y="1728"/>
              <a:ext cx="5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499">
              <a:extLst>
                <a:ext uri="{FF2B5EF4-FFF2-40B4-BE49-F238E27FC236}">
                  <a16:creationId xmlns:a16="http://schemas.microsoft.com/office/drawing/2014/main" id="{A1665AF6-9DCB-9E44-8BF1-6546706968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87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Text Box 500">
              <a:extLst>
                <a:ext uri="{FF2B5EF4-FFF2-40B4-BE49-F238E27FC236}">
                  <a16:creationId xmlns:a16="http://schemas.microsoft.com/office/drawing/2014/main" id="{BDF9C3F0-E04A-1B49-8DD6-3FDD3A989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168"/>
              <a:ext cx="10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charset="0"/>
                </a:rPr>
                <a:t>Strong AGS Snake</a:t>
              </a:r>
            </a:p>
          </p:txBody>
        </p:sp>
        <p:sp>
          <p:nvSpPr>
            <p:cNvPr id="138" name="Rectangle 501">
              <a:extLst>
                <a:ext uri="{FF2B5EF4-FFF2-40B4-BE49-F238E27FC236}">
                  <a16:creationId xmlns:a16="http://schemas.microsoft.com/office/drawing/2014/main" id="{F9C7DBFA-2D21-3147-9632-474A835B2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00"/>
              <a:ext cx="102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Times New Roman" charset="0"/>
                </a:rPr>
                <a:t>RHIC </a:t>
              </a:r>
              <a:r>
                <a:rPr lang="en-US" sz="1400" dirty="0" err="1">
                  <a:latin typeface="Times New Roman" charset="0"/>
                </a:rPr>
                <a:t>pC</a:t>
              </a:r>
              <a:r>
                <a:rPr lang="en-US" sz="1400" dirty="0">
                  <a:latin typeface="Times New Roman" charset="0"/>
                </a:rPr>
                <a:t> Polarimeters</a:t>
              </a:r>
            </a:p>
          </p:txBody>
        </p:sp>
        <p:sp>
          <p:nvSpPr>
            <p:cNvPr id="139" name="Rectangle 502">
              <a:extLst>
                <a:ext uri="{FF2B5EF4-FFF2-40B4-BE49-F238E27FC236}">
                  <a16:creationId xmlns:a16="http://schemas.microsoft.com/office/drawing/2014/main" id="{BAFC325F-8D3D-1341-8762-4F8F226ED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136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folHlink"/>
                  </a:solidFill>
                  <a:latin typeface="Times New Roman" charset="0"/>
                </a:rPr>
                <a:t>Absolute Polarimeter (H jet)</a:t>
              </a:r>
            </a:p>
          </p:txBody>
        </p:sp>
        <p:sp>
          <p:nvSpPr>
            <p:cNvPr id="140" name="Line 504">
              <a:extLst>
                <a:ext uri="{FF2B5EF4-FFF2-40B4-BE49-F238E27FC236}">
                  <a16:creationId xmlns:a16="http://schemas.microsoft.com/office/drawing/2014/main" id="{D166BFCB-5300-CA4C-B72C-443DCEC5E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0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505">
              <a:extLst>
                <a:ext uri="{FF2B5EF4-FFF2-40B4-BE49-F238E27FC236}">
                  <a16:creationId xmlns:a16="http://schemas.microsoft.com/office/drawing/2014/main" id="{8775F35C-B0CB-B641-8180-4A58FEA8C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110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506">
              <a:extLst>
                <a:ext uri="{FF2B5EF4-FFF2-40B4-BE49-F238E27FC236}">
                  <a16:creationId xmlns:a16="http://schemas.microsoft.com/office/drawing/2014/main" id="{405A0831-8902-714B-B920-BA68CC692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1760"/>
              <a:ext cx="2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 u="sng" dirty="0">
                  <a:latin typeface="Times New Roman" charset="0"/>
                </a:rPr>
                <a:t>STAR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143" name="Rectangle 509">
              <a:extLst>
                <a:ext uri="{FF2B5EF4-FFF2-40B4-BE49-F238E27FC236}">
                  <a16:creationId xmlns:a16="http://schemas.microsoft.com/office/drawing/2014/main" id="{12D02BD0-7085-8C42-A921-6D795CDBF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976"/>
              <a:ext cx="7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latin typeface="Times New Roman" charset="0"/>
                </a:rPr>
                <a:t>AGS Polarimeter</a:t>
              </a:r>
            </a:p>
          </p:txBody>
        </p:sp>
        <p:sp>
          <p:nvSpPr>
            <p:cNvPr id="144" name="Text Box 510">
              <a:extLst>
                <a:ext uri="{FF2B5EF4-FFF2-40B4-BE49-F238E27FC236}">
                  <a16:creationId xmlns:a16="http://schemas.microsoft.com/office/drawing/2014/main" id="{BADA285C-509E-574A-9B90-1E0EF8B03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816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663300"/>
                  </a:solidFill>
                  <a:latin typeface="Times New Roman" charset="0"/>
                </a:rPr>
                <a:t>Spin flipper</a:t>
              </a:r>
            </a:p>
          </p:txBody>
        </p:sp>
        <p:sp>
          <p:nvSpPr>
            <p:cNvPr id="145" name="Line 511">
              <a:extLst>
                <a:ext uri="{FF2B5EF4-FFF2-40B4-BE49-F238E27FC236}">
                  <a16:creationId xmlns:a16="http://schemas.microsoft.com/office/drawing/2014/main" id="{A0B970B9-FBE6-914D-BE2A-178B474C4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100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512">
              <a:extLst>
                <a:ext uri="{FF2B5EF4-FFF2-40B4-BE49-F238E27FC236}">
                  <a16:creationId xmlns:a16="http://schemas.microsoft.com/office/drawing/2014/main" id="{58A6F618-E910-6942-89BE-26641AAD1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36" y="206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513">
              <a:extLst>
                <a:ext uri="{FF2B5EF4-FFF2-40B4-BE49-F238E27FC236}">
                  <a16:creationId xmlns:a16="http://schemas.microsoft.com/office/drawing/2014/main" id="{07480F0E-CF2B-F444-AEE8-4CEA3A0A3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2064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954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359674E-0C09-E34A-B5C0-1FF2AC6EB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" t="7359" r="12752" b="13738"/>
          <a:stretch/>
        </p:blipFill>
        <p:spPr>
          <a:xfrm>
            <a:off x="4737387" y="1062678"/>
            <a:ext cx="7411706" cy="3270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4A736E-8DC2-5942-81B1-F81DB1A7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60" y="1"/>
            <a:ext cx="11049000" cy="825190"/>
          </a:xfrm>
        </p:spPr>
        <p:txBody>
          <a:bodyPr/>
          <a:lstStyle/>
          <a:p>
            <a:r>
              <a:rPr lang="en-US" dirty="0"/>
              <a:t>RHIC Injector Cycle: The </a:t>
            </a:r>
            <a:r>
              <a:rPr lang="en-US" dirty="0" err="1"/>
              <a:t>supercycle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4CE1-09BD-6746-BA23-2F3D802B5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60" y="713037"/>
            <a:ext cx="4513127" cy="38388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“</a:t>
            </a:r>
            <a:r>
              <a:rPr lang="en-US" sz="1800" dirty="0" err="1"/>
              <a:t>supercycle</a:t>
            </a:r>
            <a:r>
              <a:rPr lang="en-US" sz="1800" dirty="0"/>
              <a:t>” is the collection of all the injectors cycles (sources, Booster, AGS)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Typically 4-6 seconds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Single pulse of </a:t>
            </a:r>
            <a:r>
              <a:rPr lang="en-US" sz="1800" dirty="0" err="1"/>
              <a:t>Linac</a:t>
            </a:r>
            <a:r>
              <a:rPr lang="en-US" sz="1800" dirty="0"/>
              <a:t> protons becomes a single bunch at AGS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Each RHIC ring (blue and yellow) takes 111 bunches for a fill</a:t>
            </a:r>
          </a:p>
          <a:p>
            <a:pPr marL="742950" lvl="1" indent="-285750"/>
            <a:r>
              <a:rPr lang="en-US" sz="1400" dirty="0"/>
              <a:t>Fill setup take 1-2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RHIC proton store lasts ~8-9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RHIC per bunch intensity 2.5-3x10</a:t>
            </a:r>
            <a:r>
              <a:rPr lang="en-US" sz="1800" baseline="30000" dirty="0"/>
              <a:t>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D996F-2585-2944-A5C1-3B3AB4B6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980A2-61B2-0042-8928-F8BBCF709D3E}"/>
              </a:ext>
            </a:extLst>
          </p:cNvPr>
          <p:cNvSpPr txBox="1"/>
          <p:nvPr/>
        </p:nvSpPr>
        <p:spPr>
          <a:xfrm>
            <a:off x="5408680" y="1399392"/>
            <a:ext cx="133108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Booster main magnet cycles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144A4-A9F6-9946-B8DC-0B43226014C6}"/>
              </a:ext>
            </a:extLst>
          </p:cNvPr>
          <p:cNvSpPr txBox="1"/>
          <p:nvPr/>
        </p:nvSpPr>
        <p:spPr>
          <a:xfrm>
            <a:off x="7056100" y="1507113"/>
            <a:ext cx="168218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AGS main magnet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8AF4A-C9BC-4F4F-A652-9BFBC622DE39}"/>
              </a:ext>
            </a:extLst>
          </p:cNvPr>
          <p:cNvSpPr txBox="1"/>
          <p:nvPr/>
        </p:nvSpPr>
        <p:spPr>
          <a:xfrm>
            <a:off x="9654549" y="2113551"/>
            <a:ext cx="181915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Booster NSRL cycle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665C4D-E268-704B-B83E-EC883C34777F}"/>
              </a:ext>
            </a:extLst>
          </p:cNvPr>
          <p:cNvCxnSpPr/>
          <p:nvPr/>
        </p:nvCxnSpPr>
        <p:spPr>
          <a:xfrm>
            <a:off x="6033753" y="1922612"/>
            <a:ext cx="0" cy="202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C21126-4F96-C04F-9B88-8EED77822BC9}"/>
              </a:ext>
            </a:extLst>
          </p:cNvPr>
          <p:cNvSpPr txBox="1"/>
          <p:nvPr/>
        </p:nvSpPr>
        <p:spPr>
          <a:xfrm rot="19800000">
            <a:off x="5375360" y="2414991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hysteresis</a:t>
            </a:r>
          </a:p>
        </p:txBody>
      </p:sp>
    </p:spTree>
    <p:extLst>
      <p:ext uri="{BB962C8B-B14F-4D97-AF65-F5344CB8AC3E}">
        <p14:creationId xmlns:p14="http://schemas.microsoft.com/office/powerpoint/2010/main" val="223008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CE5E-0EFC-8B4C-A1F7-AA1DC888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37" y="0"/>
            <a:ext cx="11049000" cy="590309"/>
          </a:xfrm>
        </p:spPr>
        <p:txBody>
          <a:bodyPr>
            <a:normAutofit fontScale="90000"/>
          </a:bodyPr>
          <a:lstStyle/>
          <a:p>
            <a:r>
              <a:rPr lang="en-US" dirty="0"/>
              <a:t>Booster injection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6A33A-8BE4-C34C-ACCA-E615B378D6DC}"/>
              </a:ext>
            </a:extLst>
          </p:cNvPr>
          <p:cNvSpPr txBox="1"/>
          <p:nvPr/>
        </p:nvSpPr>
        <p:spPr>
          <a:xfrm>
            <a:off x="220037" y="591318"/>
            <a:ext cx="4990637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Booster injection/early acceleration process sets maximum beam brightness for rest of </a:t>
            </a:r>
            <a:r>
              <a:rPr lang="en-US" sz="1600" dirty="0" err="1"/>
              <a:t>acceperation</a:t>
            </a:r>
            <a:r>
              <a:rPr lang="en-US" sz="1600" dirty="0"/>
              <a:t> though RHIC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Linac</a:t>
            </a:r>
            <a:r>
              <a:rPr lang="en-US" sz="1600" dirty="0"/>
              <a:t> pulse of 300 us, H</a:t>
            </a:r>
            <a:r>
              <a:rPr lang="en-US" sz="1600" baseline="30000" dirty="0"/>
              <a:t>- </a:t>
            </a:r>
            <a:r>
              <a:rPr lang="en-US" sz="1600" dirty="0"/>
              <a:t>beam ~6-9x10</a:t>
            </a:r>
            <a:r>
              <a:rPr lang="en-US" sz="1600" baseline="30000" dirty="0"/>
              <a:t>11</a:t>
            </a:r>
            <a:r>
              <a:rPr lang="en-US" sz="1600" dirty="0"/>
              <a:t> protons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Multi-turn, </a:t>
            </a:r>
            <a:r>
              <a:rPr lang="en-US" sz="1600" dirty="0" err="1"/>
              <a:t>f</a:t>
            </a:r>
            <a:r>
              <a:rPr lang="en-US" sz="1600" baseline="-25000" dirty="0" err="1"/>
              <a:t>rev</a:t>
            </a:r>
            <a:r>
              <a:rPr lang="en-US" sz="1600" dirty="0"/>
              <a:t> ~ 1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Strip injected through a carbon foil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Beam steered off foil after pulse finished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Coasting beam adiabatically captured by RF and accelerated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Intentional horizontal and vertical scraping reduce emittance (and intensity) to RHIC requirements ~2.5x10</a:t>
            </a:r>
            <a:r>
              <a:rPr lang="en-US" sz="1600" baseline="30000" dirty="0"/>
              <a:t>11</a:t>
            </a:r>
            <a:r>
              <a:rPr lang="en-US" sz="1600" dirty="0"/>
              <a:t> protons</a:t>
            </a:r>
          </a:p>
          <a:p>
            <a:endParaRPr lang="en-US" sz="1600" baseline="30000" dirty="0"/>
          </a:p>
        </p:txBody>
      </p:sp>
      <p:pic>
        <p:nvPicPr>
          <p:cNvPr id="5124" name="Picture 4" descr="AGS complex">
            <a:extLst>
              <a:ext uri="{FF2B5EF4-FFF2-40B4-BE49-F238E27FC236}">
                <a16:creationId xmlns:a16="http://schemas.microsoft.com/office/drawing/2014/main" id="{06FE8407-D7D0-374D-B72B-30DA67E6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21" y="3863388"/>
            <a:ext cx="2586794" cy="28627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00D17F-7637-1596-DD93-7F35637AC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316" y="262274"/>
            <a:ext cx="6760265" cy="3519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38EBCD-7178-D9E4-01B1-FD32BBD403D5}"/>
              </a:ext>
            </a:extLst>
          </p:cNvPr>
          <p:cNvSpPr txBox="1"/>
          <p:nvPr/>
        </p:nvSpPr>
        <p:spPr>
          <a:xfrm>
            <a:off x="6296966" y="595788"/>
            <a:ext cx="86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Intensity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D962D-C3FE-F71D-F261-ABA798D454FF}"/>
              </a:ext>
            </a:extLst>
          </p:cNvPr>
          <p:cNvSpPr txBox="1"/>
          <p:nvPr/>
        </p:nvSpPr>
        <p:spPr>
          <a:xfrm>
            <a:off x="8723099" y="3041926"/>
            <a:ext cx="1251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Main Magnet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52B481-9416-8893-6EB8-034E7DCEBF7E}"/>
              </a:ext>
            </a:extLst>
          </p:cNvPr>
          <p:cNvSpPr txBox="1"/>
          <p:nvPr/>
        </p:nvSpPr>
        <p:spPr>
          <a:xfrm rot="16200000">
            <a:off x="5427681" y="2212859"/>
            <a:ext cx="84958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injection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6B3F5E-913B-68E1-E13D-40F83621AB38}"/>
              </a:ext>
            </a:extLst>
          </p:cNvPr>
          <p:cNvSpPr txBox="1"/>
          <p:nvPr/>
        </p:nvSpPr>
        <p:spPr>
          <a:xfrm rot="16200000">
            <a:off x="5979859" y="2215115"/>
            <a:ext cx="82845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Capture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5C35E9-FA04-CFB2-3437-37E99831E5B3}"/>
              </a:ext>
            </a:extLst>
          </p:cNvPr>
          <p:cNvSpPr txBox="1"/>
          <p:nvPr/>
        </p:nvSpPr>
        <p:spPr>
          <a:xfrm>
            <a:off x="7826722" y="691512"/>
            <a:ext cx="108205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Hor</a:t>
            </a:r>
            <a:r>
              <a:rPr lang="en-US" sz="1400" dirty="0"/>
              <a:t> scrape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032E1C-5104-CBB1-4B6E-121397632AC0}"/>
              </a:ext>
            </a:extLst>
          </p:cNvPr>
          <p:cNvSpPr txBox="1"/>
          <p:nvPr/>
        </p:nvSpPr>
        <p:spPr>
          <a:xfrm>
            <a:off x="8723099" y="1384888"/>
            <a:ext cx="106097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Ver scrape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13039-EC14-C996-DEBD-EEC3552205A7}"/>
              </a:ext>
            </a:extLst>
          </p:cNvPr>
          <p:cNvSpPr txBox="1"/>
          <p:nvPr/>
        </p:nvSpPr>
        <p:spPr>
          <a:xfrm rot="16200000">
            <a:off x="10232390" y="2447206"/>
            <a:ext cx="997523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Extraction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505F70-1A7B-21B2-6A35-F25FFC18E6DF}"/>
              </a:ext>
            </a:extLst>
          </p:cNvPr>
          <p:cNvSpPr txBox="1"/>
          <p:nvPr/>
        </p:nvSpPr>
        <p:spPr>
          <a:xfrm>
            <a:off x="9541455" y="111376"/>
            <a:ext cx="156966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Booster cycle</a:t>
            </a:r>
          </a:p>
        </p:txBody>
      </p:sp>
    </p:spTree>
    <p:extLst>
      <p:ext uri="{BB962C8B-B14F-4D97-AF65-F5344CB8AC3E}">
        <p14:creationId xmlns:p14="http://schemas.microsoft.com/office/powerpoint/2010/main" val="203755571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1972</TotalTime>
  <Words>1703</Words>
  <Application>Microsoft Macintosh PowerPoint</Application>
  <PresentationFormat>Widescreen</PresentationFormat>
  <Paragraphs>353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BNL</vt:lpstr>
      <vt:lpstr>Polarized Protons at BNL and some Run 24 results </vt:lpstr>
      <vt:lpstr>Overview</vt:lpstr>
      <vt:lpstr>RHIC Physics Program</vt:lpstr>
      <vt:lpstr>PowerPoint Presentation</vt:lpstr>
      <vt:lpstr>Collider performance</vt:lpstr>
      <vt:lpstr>Polarized collider performance</vt:lpstr>
      <vt:lpstr>RHIC Polarized Beam Complex</vt:lpstr>
      <vt:lpstr>RHIC Injector Cycle: The supercycle</vt:lpstr>
      <vt:lpstr>Booster injection</vt:lpstr>
      <vt:lpstr>Booster injection</vt:lpstr>
      <vt:lpstr>AGS, Polarization and Snakes</vt:lpstr>
      <vt:lpstr>AGS Orbit</vt:lpstr>
      <vt:lpstr>AGS Performance</vt:lpstr>
      <vt:lpstr>ML efforts in the injectors</vt:lpstr>
      <vt:lpstr>Measuring Energy (Ɣ)</vt:lpstr>
      <vt:lpstr>AGS Spin Resonance Correction Skew Quadrupoles</vt:lpstr>
      <vt:lpstr>RHIC Run 24</vt:lpstr>
      <vt:lpstr>Prospects for remainder of Run 24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34</cp:revision>
  <dcterms:created xsi:type="dcterms:W3CDTF">2024-08-19T14:16:14Z</dcterms:created>
  <dcterms:modified xsi:type="dcterms:W3CDTF">2024-08-20T23:08:51Z</dcterms:modified>
  <cp:category/>
</cp:coreProperties>
</file>