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8"/>
  </p:notesMasterIdLst>
  <p:sldIdLst>
    <p:sldId id="256" r:id="rId2"/>
    <p:sldId id="412" r:id="rId3"/>
    <p:sldId id="413" r:id="rId4"/>
    <p:sldId id="503" r:id="rId5"/>
    <p:sldId id="395" r:id="rId6"/>
    <p:sldId id="519" r:id="rId7"/>
    <p:sldId id="473" r:id="rId8"/>
    <p:sldId id="474" r:id="rId9"/>
    <p:sldId id="482" r:id="rId10"/>
    <p:sldId id="483" r:id="rId11"/>
    <p:sldId id="269" r:id="rId12"/>
    <p:sldId id="484" r:id="rId13"/>
    <p:sldId id="485" r:id="rId14"/>
    <p:sldId id="263" r:id="rId15"/>
    <p:sldId id="471" r:id="rId16"/>
    <p:sldId id="472" r:id="rId17"/>
    <p:sldId id="486" r:id="rId18"/>
    <p:sldId id="487" r:id="rId19"/>
    <p:sldId id="1189" r:id="rId20"/>
    <p:sldId id="477" r:id="rId21"/>
    <p:sldId id="520" r:id="rId22"/>
    <p:sldId id="1185" r:id="rId23"/>
    <p:sldId id="1186" r:id="rId24"/>
    <p:sldId id="1187" r:id="rId25"/>
    <p:sldId id="1188" r:id="rId26"/>
    <p:sldId id="4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78"/>
    <p:restoredTop sz="94694"/>
  </p:normalViewPr>
  <p:slideViewPr>
    <p:cSldViewPr snapToGrid="0" snapToObjects="1">
      <p:cViewPr>
        <p:scale>
          <a:sx n="107" d="100"/>
          <a:sy n="107" d="100"/>
        </p:scale>
        <p:origin x="8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8/19/24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8F003A72-F22C-4745-9D63-369E894B0EF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882" y="592594"/>
            <a:ext cx="2570723" cy="670624"/>
          </a:xfrm>
          <a:prstGeom prst="rect">
            <a:avLst/>
          </a:prstGeom>
        </p:spPr>
      </p:pic>
      <p:pic>
        <p:nvPicPr>
          <p:cNvPr id="7" name="Picture 6" descr="the cbb banner reduced in size">
            <a:extLst>
              <a:ext uri="{FF2B5EF4-FFF2-40B4-BE49-F238E27FC236}">
                <a16:creationId xmlns:a16="http://schemas.microsoft.com/office/drawing/2014/main" id="{EF19D134-F2DB-8547-9F93-3F5E6475DD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82" y="1440570"/>
            <a:ext cx="1615962" cy="67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2DCDBA8-C0F0-2947-89BE-E49245648F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6FB6BE6A-242F-C841-BBEC-DF14BCF492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2D47BBA5-4921-634C-AA34-A4CB1B13D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5" name="Graphic 10">
            <a:extLst>
              <a:ext uri="{FF2B5EF4-FFF2-40B4-BE49-F238E27FC236}">
                <a16:creationId xmlns:a16="http://schemas.microsoft.com/office/drawing/2014/main" id="{1B0F6021-BCDA-3941-ADA9-D798981610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  <p:pic>
        <p:nvPicPr>
          <p:cNvPr id="6" name="Graphic 10">
            <a:extLst>
              <a:ext uri="{FF2B5EF4-FFF2-40B4-BE49-F238E27FC236}">
                <a16:creationId xmlns:a16="http://schemas.microsoft.com/office/drawing/2014/main" id="{A18F6919-2B8C-A44C-9B6A-BF59F925C0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2454" y="607076"/>
            <a:ext cx="2558797" cy="667512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3DF67CAC-75C5-C743-8C83-A2F8BEEB6A1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12454" y="1454459"/>
            <a:ext cx="1607929" cy="66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B7BEFDAB-1143-B944-9DB2-592959BCC5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FCF2602F-532C-9D47-82DC-9F0784BE2A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phic 10">
            <a:extLst>
              <a:ext uri="{FF2B5EF4-FFF2-40B4-BE49-F238E27FC236}">
                <a16:creationId xmlns:a16="http://schemas.microsoft.com/office/drawing/2014/main" id="{EF99CA7C-4C94-244C-BF81-6A75BD0F43B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7" name="Graphic 10">
            <a:extLst>
              <a:ext uri="{FF2B5EF4-FFF2-40B4-BE49-F238E27FC236}">
                <a16:creationId xmlns:a16="http://schemas.microsoft.com/office/drawing/2014/main" id="{9CCA5E49-6A53-8F46-AD60-EC9F35A034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8" name="Graphic 10">
            <a:extLst>
              <a:ext uri="{FF2B5EF4-FFF2-40B4-BE49-F238E27FC236}">
                <a16:creationId xmlns:a16="http://schemas.microsoft.com/office/drawing/2014/main" id="{66C91605-6F81-5946-8465-864075FA3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  <p:pic>
        <p:nvPicPr>
          <p:cNvPr id="3" name="Graphic 10">
            <a:extLst>
              <a:ext uri="{FF2B5EF4-FFF2-40B4-BE49-F238E27FC236}">
                <a16:creationId xmlns:a16="http://schemas.microsoft.com/office/drawing/2014/main" id="{B07B6CE8-7C97-0E40-A70B-A081C52988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98548" y="6252181"/>
            <a:ext cx="1542875" cy="40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0" i="0" dirty="0">
                <a:effectLst/>
                <a:latin typeface="+mj-lt"/>
              </a:rPr>
              <a:t>Experimental examples of Bayesian Optimization at BNL</a:t>
            </a:r>
            <a:endParaRPr lang="en-US" sz="4000" dirty="0">
              <a:latin typeface="+mj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6107289"/>
            <a:ext cx="10334625" cy="400836"/>
          </a:xfrm>
        </p:spPr>
        <p:txBody>
          <a:bodyPr/>
          <a:lstStyle/>
          <a:p>
            <a:r>
              <a:rPr lang="en-US" dirty="0"/>
              <a:t>August 21-22, 2024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F9E4598-6315-2048-86F5-03575B616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11254740" cy="1259607"/>
          </a:xfrm>
        </p:spPr>
        <p:txBody>
          <a:bodyPr/>
          <a:lstStyle/>
          <a:p>
            <a:r>
              <a:rPr lang="en-US" sz="2000" dirty="0"/>
              <a:t>Lucy Lin</a:t>
            </a:r>
          </a:p>
          <a:p>
            <a:endParaRPr lang="en-US" sz="2000" dirty="0"/>
          </a:p>
          <a:p>
            <a:r>
              <a:rPr lang="en-US" sz="2000" dirty="0"/>
              <a:t>Machine Learning Collaboration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A68E4-7301-1F56-4670-E3F53F39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LtB corrector scan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6A07EB-E338-F0E2-4390-E9F554F36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10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4C90EA-F7F2-1698-2972-AAE31BDCAAF9}"/>
              </a:ext>
            </a:extLst>
          </p:cNvPr>
          <p:cNvSpPr txBox="1"/>
          <p:nvPr/>
        </p:nvSpPr>
        <p:spPr>
          <a:xfrm>
            <a:off x="571500" y="1273243"/>
            <a:ext cx="10046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16 correctors were scanned on Jan 25, 6:55pm – 8:20pm, on PPM user 4 until Booster late intensity dropped by 50%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FE7F3D-69B7-DD3C-9F77-A92E4536BF3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91992" y="2434437"/>
            <a:ext cx="5503954" cy="36251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961CCB-FD51-D3AE-4C2E-642680BE906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07350" y="2349889"/>
            <a:ext cx="5477557" cy="37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33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BAC206-E3BD-3E7B-1A32-3594D68208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11</a:t>
            </a:fld>
            <a:endParaRPr lang="en-US" sz="10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C91E8F2-5609-8316-75CA-E7AFE196E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96184"/>
            <a:ext cx="11049000" cy="85048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NN model for LtB scan</a:t>
            </a:r>
          </a:p>
        </p:txBody>
      </p:sp>
      <p:pic>
        <p:nvPicPr>
          <p:cNvPr id="9" name="Picture 8" descr="A graph showing a number of data&#10;&#10;Description automatically generated with medium confidence">
            <a:extLst>
              <a:ext uri="{FF2B5EF4-FFF2-40B4-BE49-F238E27FC236}">
                <a16:creationId xmlns:a16="http://schemas.microsoft.com/office/drawing/2014/main" id="{15095213-BAF8-7397-9B15-AA3B983795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843" y="2326320"/>
            <a:ext cx="8394314" cy="45316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A07ABD-A82F-EBA8-3724-0C1CA5479FE6}"/>
                  </a:ext>
                </a:extLst>
              </p:cNvPr>
              <p:cNvSpPr txBox="1"/>
              <p:nvPr/>
            </p:nvSpPr>
            <p:spPr>
              <a:xfrm>
                <a:off x="571500" y="946673"/>
                <a:ext cx="11048999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15 correctors (lhn-d009 is excluded due to insensitivity)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2 intensities (Bstr_Early, Bstr_Late)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2 hidden layers: ReLU + Tanh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Training data 75% (893 points), testing data 25% (297 points),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 score = 0.85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6A07ABD-A82F-EBA8-3724-0C1CA5479F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946673"/>
                <a:ext cx="11048999" cy="1261884"/>
              </a:xfrm>
              <a:prstGeom prst="rect">
                <a:avLst/>
              </a:prstGeom>
              <a:blipFill>
                <a:blip r:embed="rId3"/>
                <a:stretch>
                  <a:fillRect l="-575" t="-2000"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0838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7851A-FE58-AF2B-BD9C-FA6DFA66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Test on LtB scan NN model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4D7F23-FD1B-B23E-0872-609FAF616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12</a:t>
            </a:fld>
            <a:endParaRPr lang="en-US" sz="1000" dirty="0"/>
          </a:p>
        </p:txBody>
      </p:sp>
      <p:pic>
        <p:nvPicPr>
          <p:cNvPr id="5" name="Picture 4" descr="A graph of a graph of a model&#10;&#10;Description automatically generated with medium confidence">
            <a:extLst>
              <a:ext uri="{FF2B5EF4-FFF2-40B4-BE49-F238E27FC236}">
                <a16:creationId xmlns:a16="http://schemas.microsoft.com/office/drawing/2014/main" id="{71878194-D09B-6928-E8ED-9DE9C77664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94"/>
          <a:stretch/>
        </p:blipFill>
        <p:spPr>
          <a:xfrm>
            <a:off x="571500" y="3602037"/>
            <a:ext cx="10638496" cy="29972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715CD05-B26E-4D28-7133-EDC46178577F}"/>
              </a:ext>
            </a:extLst>
          </p:cNvPr>
          <p:cNvSpPr txBox="1">
            <a:spLocks/>
          </p:cNvSpPr>
          <p:nvPr/>
        </p:nvSpPr>
        <p:spPr>
          <a:xfrm>
            <a:off x="571500" y="1281896"/>
            <a:ext cx="11049000" cy="18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/>
              <a:t>Controls: Power supply currents of three correctors (two horizontal, one vertical) at the end of the LtB line</a:t>
            </a:r>
          </a:p>
          <a:p>
            <a:pPr marL="457200" indent="-457200"/>
            <a:r>
              <a:rPr lang="en-US" sz="2000" dirty="0"/>
              <a:t>Booster late beam intensity (after scraping, before extraction to the AGS)</a:t>
            </a:r>
          </a:p>
          <a:p>
            <a:pPr marL="457200" indent="-457200"/>
            <a:r>
              <a:rPr lang="en-US" sz="2000" dirty="0"/>
              <a:t>BO algorithm developed using Xopt, using 242 LtB scan data points as training data</a:t>
            </a:r>
          </a:p>
          <a:p>
            <a:pPr marL="457200" indent="-457200"/>
            <a:r>
              <a:rPr lang="en-US" sz="2000" dirty="0"/>
              <a:t>Algorithm converged within 50 samples</a:t>
            </a:r>
          </a:p>
        </p:txBody>
      </p:sp>
    </p:spTree>
    <p:extLst>
      <p:ext uri="{BB962C8B-B14F-4D97-AF65-F5344CB8AC3E}">
        <p14:creationId xmlns:p14="http://schemas.microsoft.com/office/powerpoint/2010/main" val="169196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85EB-6D6D-3411-F298-D4C9780C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Test Xopt on real machine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ED606-96F6-7BE2-5239-856409116C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13</a:t>
            </a:fld>
            <a:endParaRPr lang="en-US" sz="1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78F39B-2410-8E63-30F7-4F823F267C26}"/>
              </a:ext>
            </a:extLst>
          </p:cNvPr>
          <p:cNvSpPr txBox="1"/>
          <p:nvPr/>
        </p:nvSpPr>
        <p:spPr>
          <a:xfrm>
            <a:off x="850900" y="2151727"/>
            <a:ext cx="11048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Controls: Power supply currents of correctors and quadrupoles at the end of the LtB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Goal: maximize Booster late beam intensity (after scraping, before extraction to the AGS)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Objective function: send PS current to selected magnets, wait 5 seconds (each Booster cycle/injection pulse lasts ~ 4 seconds), read and return Booster intensity measurement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 algorithm developed using Xopt, with added features such as interpolated optimization and trust region BO (tuRBO)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2A4B1BE-5804-C1FE-A090-47CC8D0A94CD}"/>
              </a:ext>
            </a:extLst>
          </p:cNvPr>
          <p:cNvSpPr txBox="1"/>
          <p:nvPr/>
        </p:nvSpPr>
        <p:spPr>
          <a:xfrm>
            <a:off x="850900" y="6302924"/>
            <a:ext cx="99187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https://christophermayes.github.io/Xopt/examples/single_objective_bayes_opt/</a:t>
            </a:r>
            <a:r>
              <a:rPr lang="en-US" dirty="0" err="1"/>
              <a:t>turbo_tutorial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004973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DCE9FE-2690-D7B3-30BA-58A4741A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94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1: 2 correctors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CE0BA-C904-A447-B8F2-3148C488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E20E1-DF8A-A738-0ABF-92F9718752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281896"/>
            <a:ext cx="11049000" cy="1525850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Feb 26, PPM user 4, 7pm – 9pm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Controls: Power supply currents of two correctors (one horizontal, one vertical) at the end of the LtB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Algorithm converged within 100 samples (15-20 minutes)</a:t>
            </a:r>
          </a:p>
        </p:txBody>
      </p:sp>
      <p:pic>
        <p:nvPicPr>
          <p:cNvPr id="4" name="Picture 3" descr="A graph and a graph&#10;&#10;Description automatically generated with medium confidence">
            <a:extLst>
              <a:ext uri="{FF2B5EF4-FFF2-40B4-BE49-F238E27FC236}">
                <a16:creationId xmlns:a16="http://schemas.microsoft.com/office/drawing/2014/main" id="{1E41AE28-7366-8922-EDCE-FC0F8F2C04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95"/>
          <a:stretch/>
        </p:blipFill>
        <p:spPr>
          <a:xfrm>
            <a:off x="1689855" y="3167243"/>
            <a:ext cx="8812290" cy="29583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F45C29-D6F6-CE72-440B-A50100E469DC}"/>
              </a:ext>
            </a:extLst>
          </p:cNvPr>
          <p:cNvSpPr txBox="1"/>
          <p:nvPr/>
        </p:nvSpPr>
        <p:spPr>
          <a:xfrm>
            <a:off x="9146129" y="553067"/>
            <a:ext cx="25443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Operator: Petra Adams</a:t>
            </a:r>
          </a:p>
        </p:txBody>
      </p:sp>
    </p:spTree>
    <p:extLst>
      <p:ext uri="{BB962C8B-B14F-4D97-AF65-F5344CB8AC3E}">
        <p14:creationId xmlns:p14="http://schemas.microsoft.com/office/powerpoint/2010/main" val="1680723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DCE9FE-2690-D7B3-30BA-58A4741A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06940"/>
            <a:ext cx="110490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2: 4 correctors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CE0BA-C904-A447-B8F2-3148C488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E20E1-DF8A-A738-0ABF-92F9718752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281896"/>
            <a:ext cx="11049000" cy="1523160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000" dirty="0"/>
              <a:t>Feb 27, PPM user 4, 7pm – 9pm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Controls: Power supply currents of four correctors (two horizontal, two vertical) at the end of the LtB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Algorithm converged within 120 samples (20-25 minutes)</a:t>
            </a:r>
          </a:p>
        </p:txBody>
      </p:sp>
      <p:pic>
        <p:nvPicPr>
          <p:cNvPr id="7" name="Picture 6" descr="A graph and diagram with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50A67768-3462-8AC0-33F9-5D1ADDF24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64"/>
          <a:stretch/>
        </p:blipFill>
        <p:spPr>
          <a:xfrm>
            <a:off x="850817" y="2968950"/>
            <a:ext cx="10490365" cy="29789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6E184DF-3EDC-ED50-911B-E8185919D342}"/>
              </a:ext>
            </a:extLst>
          </p:cNvPr>
          <p:cNvSpPr txBox="1"/>
          <p:nvPr/>
        </p:nvSpPr>
        <p:spPr>
          <a:xfrm>
            <a:off x="9146129" y="553067"/>
            <a:ext cx="25443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Operator: Petra Adams</a:t>
            </a:r>
          </a:p>
        </p:txBody>
      </p:sp>
    </p:spTree>
    <p:extLst>
      <p:ext uri="{BB962C8B-B14F-4D97-AF65-F5344CB8AC3E}">
        <p14:creationId xmlns:p14="http://schemas.microsoft.com/office/powerpoint/2010/main" val="331612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DCE9FE-2690-D7B3-30BA-58A4741A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106940"/>
            <a:ext cx="1127266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3: 2 correctors + 2 quadrupoles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CE0BA-C904-A447-B8F2-3148C488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E20E1-DF8A-A738-0ABF-92F9718752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499" y="1453989"/>
            <a:ext cx="6195061" cy="2153542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Mar 4, PPM user 3,  7pm – 9pm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Controls: Power supply currents of two correctors and two quadrupoles at the end of the LtB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Beam size decrease in both planes in the BtA line in correspondence with intensity increase</a:t>
            </a:r>
          </a:p>
        </p:txBody>
      </p:sp>
      <p:pic>
        <p:nvPicPr>
          <p:cNvPr id="4" name="Picture 3" descr="A graph of different colored lines&#10;&#10;Description automatically generated with medium confidence">
            <a:extLst>
              <a:ext uri="{FF2B5EF4-FFF2-40B4-BE49-F238E27FC236}">
                <a16:creationId xmlns:a16="http://schemas.microsoft.com/office/drawing/2014/main" id="{257F45A7-685C-5F9C-64BC-CB9F971D04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7"/>
          <a:stretch/>
        </p:blipFill>
        <p:spPr>
          <a:xfrm>
            <a:off x="827083" y="3824979"/>
            <a:ext cx="10290881" cy="2926081"/>
          </a:xfrm>
          <a:prstGeom prst="rect">
            <a:avLst/>
          </a:prstGeom>
        </p:spPr>
      </p:pic>
      <p:pic>
        <p:nvPicPr>
          <p:cNvPr id="6" name="Picture 5" descr="A graph of a graph showing a number of objects&#10;&#10;Description automatically generated with medium confidence">
            <a:extLst>
              <a:ext uri="{FF2B5EF4-FFF2-40B4-BE49-F238E27FC236}">
                <a16:creationId xmlns:a16="http://schemas.microsoft.com/office/drawing/2014/main" id="{AFADDB1B-2F88-D7F1-7057-2AE5F94FD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995" y="1067206"/>
            <a:ext cx="4238262" cy="27577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263F5-77C9-683E-FB75-3DE217F069AA}"/>
              </a:ext>
            </a:extLst>
          </p:cNvPr>
          <p:cNvSpPr txBox="1"/>
          <p:nvPr/>
        </p:nvSpPr>
        <p:spPr>
          <a:xfrm>
            <a:off x="9146129" y="553067"/>
            <a:ext cx="254435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Operator: Petra Adams</a:t>
            </a:r>
          </a:p>
        </p:txBody>
      </p:sp>
    </p:spTree>
    <p:extLst>
      <p:ext uri="{BB962C8B-B14F-4D97-AF65-F5344CB8AC3E}">
        <p14:creationId xmlns:p14="http://schemas.microsoft.com/office/powerpoint/2010/main" val="2628475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DCE9FE-2690-D7B3-30BA-58A4741A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0"/>
            <a:ext cx="1127266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4: horizontal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CE0BA-C904-A447-B8F2-3148C488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E20E1-DF8A-A738-0ABF-92F9718752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3923" y="1418404"/>
            <a:ext cx="4215653" cy="4799515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Mar 13, PPM user 4, 9:30am – 10am</a:t>
            </a:r>
            <a:endParaRPr lang="en-US" sz="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Controls: Currents of two horizontal correctors and two horizontal quads</a:t>
            </a:r>
            <a:endParaRPr lang="en-US" sz="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Maximize Booster late intensity / input intensity (to reduce noise)</a:t>
            </a:r>
            <a:endParaRPr lang="en-US" sz="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Initial beam was sabotaged by changing magnets in the middle of LtB line</a:t>
            </a:r>
            <a:endParaRPr lang="en-US" sz="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Multiple solutions for optimization: objective value converges but input values don’t</a:t>
            </a:r>
          </a:p>
        </p:txBody>
      </p:sp>
      <p:pic>
        <p:nvPicPr>
          <p:cNvPr id="5" name="Picture 4" descr="A group of graphs with different colored lines&#10;&#10;Description automatically generated">
            <a:extLst>
              <a:ext uri="{FF2B5EF4-FFF2-40B4-BE49-F238E27FC236}">
                <a16:creationId xmlns:a16="http://schemas.microsoft.com/office/drawing/2014/main" id="{DD20663E-23A2-A425-57A6-7939FD192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43"/>
          <a:stretch/>
        </p:blipFill>
        <p:spPr>
          <a:xfrm>
            <a:off x="4953895" y="1325562"/>
            <a:ext cx="7238105" cy="4284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EE2B1D-0545-60D0-C489-4C45792C5970}"/>
              </a:ext>
            </a:extLst>
          </p:cNvPr>
          <p:cNvSpPr txBox="1"/>
          <p:nvPr/>
        </p:nvSpPr>
        <p:spPr>
          <a:xfrm>
            <a:off x="8644364" y="478115"/>
            <a:ext cx="29761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Operator: Vincent Schoefer</a:t>
            </a:r>
          </a:p>
        </p:txBody>
      </p:sp>
    </p:spTree>
    <p:extLst>
      <p:ext uri="{BB962C8B-B14F-4D97-AF65-F5344CB8AC3E}">
        <p14:creationId xmlns:p14="http://schemas.microsoft.com/office/powerpoint/2010/main" val="1345596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3DCE9FE-2690-D7B3-30BA-58A4741A6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0"/>
            <a:ext cx="11272669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Case 5: vertical only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2CE0BA-C904-A447-B8F2-3148C4886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2BE20E1-DF8A-A738-0ABF-92F9718752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499" y="1455840"/>
            <a:ext cx="4215384" cy="454909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Mar 14, PPM user 4, 12:30pm – 1pm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Controls: Power supply currents of two vertical correctors and two vertical quads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Maximize Booster late intensity / input intensity (to reduce noise)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Initial beam was sabotaged by changing magnets in the middle of LtB 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/>
              <a:t>Same problem with multiple solutions</a:t>
            </a:r>
          </a:p>
        </p:txBody>
      </p:sp>
      <p:pic>
        <p:nvPicPr>
          <p:cNvPr id="4" name="Picture 3" descr="A group of graphs showing different types of graphs&#10;&#10;Description automatically generated with medium confidence">
            <a:extLst>
              <a:ext uri="{FF2B5EF4-FFF2-40B4-BE49-F238E27FC236}">
                <a16:creationId xmlns:a16="http://schemas.microsoft.com/office/drawing/2014/main" id="{3094A747-0032-C71F-1004-BD572E031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43"/>
          <a:stretch/>
        </p:blipFill>
        <p:spPr>
          <a:xfrm>
            <a:off x="4885534" y="1455840"/>
            <a:ext cx="7218839" cy="428853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F45A7E-E84C-A261-1614-E41B6BDFE9C3}"/>
              </a:ext>
            </a:extLst>
          </p:cNvPr>
          <p:cNvSpPr txBox="1"/>
          <p:nvPr/>
        </p:nvSpPr>
        <p:spPr>
          <a:xfrm>
            <a:off x="8644364" y="478115"/>
            <a:ext cx="297613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Operator: Vincent Schoefer</a:t>
            </a:r>
          </a:p>
        </p:txBody>
      </p:sp>
    </p:spTree>
    <p:extLst>
      <p:ext uri="{BB962C8B-B14F-4D97-AF65-F5344CB8AC3E}">
        <p14:creationId xmlns:p14="http://schemas.microsoft.com/office/powerpoint/2010/main" val="4343452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F628-7911-FD71-7EB2-91FD0B15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LtB BO: next step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3766E-D555-F9C1-8556-F9C03F66E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19</a:t>
            </a:fld>
            <a:endParaRPr lang="en-US" sz="1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3D54D-D6D8-B4F0-7442-72CE1051A1BE}"/>
              </a:ext>
            </a:extLst>
          </p:cNvPr>
          <p:cNvSpPr txBox="1">
            <a:spLocks/>
          </p:cNvSpPr>
          <p:nvPr/>
        </p:nvSpPr>
        <p:spPr>
          <a:xfrm>
            <a:off x="571500" y="1325407"/>
            <a:ext cx="11049000" cy="21035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/>
            <a:r>
              <a:rPr lang="en-US" sz="2000" dirty="0"/>
              <a:t>In the process of creating operational interface for running BO in the control room</a:t>
            </a:r>
          </a:p>
          <a:p>
            <a:pPr marL="458788" indent="-458788"/>
            <a:r>
              <a:rPr lang="en-US" sz="2000" dirty="0"/>
              <a:t>More input options can be considered: Linac Tank 9 phase etc.</a:t>
            </a:r>
          </a:p>
          <a:p>
            <a:pPr marL="458788" indent="-458788"/>
            <a:r>
              <a:rPr lang="en-US" sz="2000" dirty="0"/>
              <a:t>Averaging option for objective to reduce noise/obtain error bars</a:t>
            </a:r>
          </a:p>
          <a:p>
            <a:pPr marL="458788" indent="-458788"/>
            <a:r>
              <a:rPr lang="en-US" sz="2000" dirty="0"/>
              <a:t>Allow user to set BO hyperparameter choices: Step size, Acquisition function, GP kernel &amp; prior function etc.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010E4788-D384-25ED-2B49-404D4A36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579" y="3190813"/>
            <a:ext cx="6645316" cy="366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61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6E5C8-4946-9BB9-0281-51DF87AD2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Bayesian Optimization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8922B3-B46A-6B27-1212-8521BF97F4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18644-DF9B-ECF1-3100-BF37D918C586}"/>
              </a:ext>
            </a:extLst>
          </p:cNvPr>
          <p:cNvSpPr txBox="1"/>
          <p:nvPr/>
        </p:nvSpPr>
        <p:spPr>
          <a:xfrm>
            <a:off x="571500" y="1243987"/>
            <a:ext cx="1061651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A powerful tool for finding the extrema of objective functions that are expensive to evaluate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Bayes’ theorem: probability of event based on previous knowledge of conditions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95CABF-DBA2-C32A-434A-6342D6DE1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003" y="2569550"/>
            <a:ext cx="3167991" cy="42062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9F2071D-D531-F6BC-E632-93B7890B147A}"/>
              </a:ext>
            </a:extLst>
          </p:cNvPr>
          <p:cNvGrpSpPr/>
          <p:nvPr/>
        </p:nvGrpSpPr>
        <p:grpSpPr>
          <a:xfrm>
            <a:off x="2168441" y="3869001"/>
            <a:ext cx="7855117" cy="2596896"/>
            <a:chOff x="2168441" y="3441577"/>
            <a:chExt cx="7855117" cy="2599994"/>
          </a:xfrm>
        </p:grpSpPr>
        <p:pic>
          <p:nvPicPr>
            <p:cNvPr id="13" name="Picture 12" descr="Diagram&#10;&#10;Description automatically generated">
              <a:extLst>
                <a:ext uri="{FF2B5EF4-FFF2-40B4-BE49-F238E27FC236}">
                  <a16:creationId xmlns:a16="http://schemas.microsoft.com/office/drawing/2014/main" id="{E32CB477-757A-0F88-8163-3C3F4D545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68441" y="3441577"/>
              <a:ext cx="7855117" cy="2498613"/>
            </a:xfrm>
            <a:prstGeom prst="rect">
              <a:avLst/>
            </a:prstGeom>
          </p:spPr>
        </p:pic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BAF6B8D-0850-0D2C-3894-A35369EEC4EA}"/>
                </a:ext>
              </a:extLst>
            </p:cNvPr>
            <p:cNvSpPr/>
            <p:nvPr/>
          </p:nvSpPr>
          <p:spPr>
            <a:xfrm>
              <a:off x="5257799" y="4996543"/>
              <a:ext cx="1556657" cy="104502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AC6B97-FF31-AE5A-329C-C8F7FAE17B26}"/>
                </a:ext>
              </a:extLst>
            </p:cNvPr>
            <p:cNvSpPr/>
            <p:nvPr/>
          </p:nvSpPr>
          <p:spPr>
            <a:xfrm>
              <a:off x="2383971" y="4168369"/>
              <a:ext cx="2373086" cy="1045028"/>
            </a:xfrm>
            <a:prstGeom prst="ellipse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D43A1C-2E40-C1DC-354A-B6AFC84CD080}"/>
                  </a:ext>
                </a:extLst>
              </p:cNvPr>
              <p:cNvSpPr txBox="1"/>
              <p:nvPr/>
            </p:nvSpPr>
            <p:spPr>
              <a:xfrm>
                <a:off x="2897269" y="3200032"/>
                <a:ext cx="7251985" cy="36933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Tune hyperparameters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 to maximize likelihood of getting data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1: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6D43A1C-2E40-C1DC-354A-B6AFC84CD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269" y="3200032"/>
                <a:ext cx="7251985" cy="369332"/>
              </a:xfrm>
              <a:prstGeom prst="rect">
                <a:avLst/>
              </a:prstGeom>
              <a:blipFill>
                <a:blip r:embed="rId4"/>
                <a:stretch>
                  <a:fillRect l="-523" t="-6250" b="-18750"/>
                </a:stretch>
              </a:blipFill>
              <a:ln w="19050"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843CD8AD-ED87-20F0-8809-8B8E5B2DE48D}"/>
              </a:ext>
            </a:extLst>
          </p:cNvPr>
          <p:cNvSpPr/>
          <p:nvPr/>
        </p:nvSpPr>
        <p:spPr>
          <a:xfrm>
            <a:off x="5959925" y="2583306"/>
            <a:ext cx="1126675" cy="406867"/>
          </a:xfrm>
          <a:prstGeom prst="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3952312-059C-0A37-C5EE-6976CEC93836}"/>
              </a:ext>
            </a:extLst>
          </p:cNvPr>
          <p:cNvCxnSpPr>
            <a:cxnSpLocks/>
            <a:stCxn id="18" idx="2"/>
            <a:endCxn id="17" idx="0"/>
          </p:cNvCxnSpPr>
          <p:nvPr/>
        </p:nvCxnSpPr>
        <p:spPr>
          <a:xfrm flipH="1">
            <a:off x="6523262" y="2990173"/>
            <a:ext cx="1" cy="209859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199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9621E-3363-A147-4E51-E6AA13596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Booster to AGS transfer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7024A0-0BDC-A57C-DEBB-190C1C439B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20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CD48E372-8FC0-7976-BA9B-61143E80A2F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500" y="1629306"/>
                <a:ext cx="5054749" cy="33752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/>
                <a:r>
                  <a:rPr lang="en-US" sz="2000" dirty="0"/>
                  <a:t>Extraction septum at F6 in Booster, injection septum at L20 in AGS, no scraping</a:t>
                </a:r>
              </a:p>
              <a:p>
                <a:pPr marL="285750" indent="-285750"/>
                <a:endParaRPr lang="en-US" sz="2000" dirty="0"/>
              </a:p>
              <a:p>
                <a:pPr marL="285750" indent="-285750"/>
                <a:r>
                  <a:rPr lang="en-US" sz="2000" dirty="0"/>
                  <a:t>15 quadrupoles, 2 major bends (15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DH2 &amp; 3), 3 small bends (2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DH1, 1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DH4, 8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/>
                  <a:t> DH5)</a:t>
                </a:r>
              </a:p>
              <a:p>
                <a:pPr marL="285750" indent="-285750"/>
                <a:endParaRPr lang="en-US" sz="2000" dirty="0"/>
              </a:p>
              <a:p>
                <a:pPr marL="285750" indent="-285750"/>
                <a:r>
                  <a:rPr lang="en-US" sz="2000" dirty="0"/>
                  <a:t>Multi-wires MW006, MW060, MW125, MW166 </a:t>
                </a:r>
              </a:p>
            </p:txBody>
          </p:sp>
        </mc:Choice>
        <mc:Fallback xmlns="">
          <p:sp>
            <p:nvSpPr>
              <p:cNvPr id="4" name="Content Placeholder 1">
                <a:extLst>
                  <a:ext uri="{FF2B5EF4-FFF2-40B4-BE49-F238E27FC236}">
                    <a16:creationId xmlns:a16="http://schemas.microsoft.com/office/drawing/2014/main" id="{CD48E372-8FC0-7976-BA9B-61143E80A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629306"/>
                <a:ext cx="5054749" cy="3375283"/>
              </a:xfrm>
              <a:prstGeom prst="rect">
                <a:avLst/>
              </a:prstGeom>
              <a:blipFill>
                <a:blip r:embed="rId2"/>
                <a:stretch>
                  <a:fillRect l="-1253" t="-1873"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A diagram of a booster extraction point&#10;&#10;Description automatically generated">
            <a:extLst>
              <a:ext uri="{FF2B5EF4-FFF2-40B4-BE49-F238E27FC236}">
                <a16:creationId xmlns:a16="http://schemas.microsoft.com/office/drawing/2014/main" id="{19AACD16-E337-B490-8F0B-93BE4BA0B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0581" y="1501843"/>
            <a:ext cx="5829919" cy="427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89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AD9DA-EF9A-8B52-560E-58C1E1AAA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03451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BtA controls and measurement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83BC9BD-62F5-6326-E1E0-1190C7B9C876}"/>
              </a:ext>
            </a:extLst>
          </p:cNvPr>
          <p:cNvGrpSpPr/>
          <p:nvPr/>
        </p:nvGrpSpPr>
        <p:grpSpPr>
          <a:xfrm>
            <a:off x="8040429" y="644343"/>
            <a:ext cx="3968835" cy="6010206"/>
            <a:chOff x="8066522" y="450397"/>
            <a:chExt cx="3968835" cy="60102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2304063-8E88-42FC-EDF3-A75AD30DCD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78" b="96695" l="9685" r="91162">
                          <a14:foregroundMark x1="18281" y1="5675" x2="31840" y2="18032"/>
                          <a14:foregroundMark x1="31840" y1="18032" x2="32809" y2="33549"/>
                          <a14:foregroundMark x1="32809" y1="33549" x2="3390" y2="65230"/>
                          <a14:foregroundMark x1="3390" y1="65230" x2="6174" y2="99497"/>
                          <a14:foregroundMark x1="6174" y1="99497" x2="19007" y2="99641"/>
                          <a14:foregroundMark x1="19007" y1="99641" x2="65375" y2="99282"/>
                          <a14:foregroundMark x1="65375" y1="99282" x2="97215" y2="93319"/>
                          <a14:foregroundMark x1="97215" y1="93319" x2="94310" y2="3376"/>
                          <a14:foregroundMark x1="94310" y1="3376" x2="17433" y2="1221"/>
                          <a14:foregroundMark x1="17433" y1="1221" x2="17676" y2="5244"/>
                          <a14:foregroundMark x1="17433" y1="59267" x2="363" y2="66595"/>
                          <a14:foregroundMark x1="363" y1="66595" x2="8354" y2="92672"/>
                          <a14:foregroundMark x1="8354" y1="92672" x2="21913" y2="96767"/>
                          <a14:foregroundMark x1="21913" y1="96767" x2="69370" y2="82471"/>
                          <a14:foregroundMark x1="69370" y1="82471" x2="73850" y2="61207"/>
                          <a14:foregroundMark x1="73850" y1="61207" x2="54964" y2="50647"/>
                          <a14:foregroundMark x1="54964" y1="50647" x2="34625" y2="53161"/>
                          <a14:foregroundMark x1="34625" y1="53161" x2="17191" y2="59267"/>
                          <a14:foregroundMark x1="83777" y1="45546" x2="58475" y2="71911"/>
                          <a14:foregroundMark x1="58475" y1="71911" x2="56780" y2="84914"/>
                          <a14:foregroundMark x1="56780" y1="84914" x2="73245" y2="90158"/>
                          <a14:foregroundMark x1="73245" y1="90158" x2="86683" y2="70474"/>
                          <a14:foregroundMark x1="86683" y1="70474" x2="82567" y2="43032"/>
                          <a14:foregroundMark x1="90920" y1="94397" x2="91162" y2="95690"/>
                          <a14:backgroundMark x1="17918" y1="26796" x2="5569" y2="35057"/>
                          <a14:backgroundMark x1="5569" y1="35057" x2="23366" y2="39871"/>
                          <a14:backgroundMark x1="23366" y1="39871" x2="24939" y2="30532"/>
                          <a14:backgroundMark x1="24939" y1="30532" x2="13680" y2="27011"/>
                        </a14:backgroundRemoval>
                      </a14:imgEffect>
                    </a14:imgLayer>
                  </a14:imgProps>
                </a:ext>
              </a:extLst>
            </a:blip>
            <a:srcRect b="4462"/>
            <a:stretch/>
          </p:blipFill>
          <p:spPr>
            <a:xfrm>
              <a:off x="8066522" y="450397"/>
              <a:ext cx="3732975" cy="601020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AFD1E83-0415-B5D7-489D-D6740D658A1C}"/>
                </a:ext>
              </a:extLst>
            </p:cNvPr>
            <p:cNvSpPr txBox="1"/>
            <p:nvPr/>
          </p:nvSpPr>
          <p:spPr>
            <a:xfrm>
              <a:off x="8066522" y="2506369"/>
              <a:ext cx="152300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+mj-lt"/>
                </a:rPr>
                <a:t>Booster</a:t>
              </a:r>
              <a:endParaRPr lang="en-US" sz="1200" dirty="0">
                <a:latin typeface="+mj-lt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4FA7C1-CCD3-9280-0FD1-5563B7280DE1}"/>
                </a:ext>
              </a:extLst>
            </p:cNvPr>
            <p:cNvSpPr txBox="1"/>
            <p:nvPr/>
          </p:nvSpPr>
          <p:spPr>
            <a:xfrm>
              <a:off x="10987340" y="4911765"/>
              <a:ext cx="10480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latin typeface="+mj-lt"/>
                </a:rPr>
                <a:t>AGS</a:t>
              </a:r>
              <a:endParaRPr lang="en-US" sz="1200" dirty="0">
                <a:latin typeface="+mj-lt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1B4002-0D57-2433-AF5B-078468D83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2203" y="1010711"/>
              <a:ext cx="798293" cy="747446"/>
            </a:xfrm>
            <a:prstGeom prst="rect">
              <a:avLst/>
            </a:prstGeom>
          </p:spPr>
        </p:pic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18F1BC-67E0-3FCE-CCFB-A11525864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21</a:t>
            </a:fld>
            <a:endParaRPr lang="en-US" sz="10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C50AB51-6408-B2B4-98CA-77A83A87E50C}"/>
              </a:ext>
            </a:extLst>
          </p:cNvPr>
          <p:cNvSpPr txBox="1">
            <a:spLocks/>
          </p:cNvSpPr>
          <p:nvPr/>
        </p:nvSpPr>
        <p:spPr>
          <a:xfrm>
            <a:off x="571500" y="1825625"/>
            <a:ext cx="7468929" cy="438803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sz="2400" dirty="0"/>
              <a:t>5*	(horizontal)	bends</a:t>
            </a:r>
            <a:br>
              <a:rPr lang="en-US" sz="2400" dirty="0"/>
            </a:br>
            <a:endParaRPr lang="en-US" sz="800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2 	(horizontal)	correctors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4 	  (vertical)	correctors</a:t>
            </a:r>
            <a:br>
              <a:rPr lang="en-US" sz="2400" dirty="0"/>
            </a:br>
            <a:endParaRPr lang="en-US" sz="800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7 	(focusing)	quads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8  (defocusing)	quads</a:t>
            </a:r>
            <a:br>
              <a:rPr lang="en-US" sz="2400" dirty="0"/>
            </a:br>
            <a:endParaRPr lang="en-US" sz="2400" dirty="0"/>
          </a:p>
          <a:p>
            <a:pPr marL="457200" indent="-457200">
              <a:lnSpc>
                <a:spcPct val="100000"/>
              </a:lnSpc>
            </a:pPr>
            <a:r>
              <a:rPr lang="en-US" sz="2400" dirty="0"/>
              <a:t>Objective (beam intensity ratio): </a:t>
            </a:r>
            <a:r>
              <a:rPr lang="en-US" sz="2400" dirty="0" err="1"/>
              <a:t>ags_Early</a:t>
            </a:r>
            <a:r>
              <a:rPr lang="en-US" sz="2400" dirty="0"/>
              <a:t> / </a:t>
            </a:r>
            <a:r>
              <a:rPr lang="en-US" sz="2400" dirty="0" err="1"/>
              <a:t>bst_Late</a:t>
            </a:r>
            <a:r>
              <a:rPr lang="en-US" sz="2400" dirty="0"/>
              <a:t> (no scraping in BtA injection, optimal value should be ~1)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D228F0-5BCB-8E06-5EB9-4746A2E2F8AF}"/>
              </a:ext>
            </a:extLst>
          </p:cNvPr>
          <p:cNvSpPr txBox="1"/>
          <p:nvPr/>
        </p:nvSpPr>
        <p:spPr>
          <a:xfrm>
            <a:off x="4675233" y="1901303"/>
            <a:ext cx="2198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*only 4 power supplies</a:t>
            </a:r>
          </a:p>
        </p:txBody>
      </p:sp>
    </p:spTree>
    <p:extLst>
      <p:ext uri="{BB962C8B-B14F-4D97-AF65-F5344CB8AC3E}">
        <p14:creationId xmlns:p14="http://schemas.microsoft.com/office/powerpoint/2010/main" val="1059908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BEAC-4FBB-7DCD-13BE-09149ED4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First attempt (07/08 inconclusive)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9B4F-DF28-099F-1B48-6CC6C106F7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825935"/>
            <a:ext cx="11049000" cy="4206875"/>
          </a:xfrm>
        </p:spPr>
        <p:txBody>
          <a:bodyPr/>
          <a:lstStyle/>
          <a:p>
            <a:r>
              <a:rPr lang="en-US" dirty="0"/>
              <a:t>Horizontal steering + focusing</a:t>
            </a:r>
          </a:p>
          <a:p>
            <a:endParaRPr lang="en-US" dirty="0"/>
          </a:p>
          <a:p>
            <a:pPr marL="0" indent="0"/>
            <a:r>
              <a:rPr lang="en-US" dirty="0"/>
              <a:t>(</a:t>
            </a:r>
            <a:r>
              <a:rPr lang="en-US" sz="2000" dirty="0"/>
              <a:t>…, </a:t>
            </a:r>
            <a:r>
              <a:rPr lang="en-US" sz="2000" dirty="0">
                <a:highlight>
                  <a:srgbClr val="00FF00"/>
                </a:highlight>
              </a:rPr>
              <a:t>correctorH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quadD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00"/>
                </a:highlight>
              </a:rPr>
              <a:t>quadF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00"/>
                </a:highlight>
              </a:rPr>
              <a:t>correctorH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quadD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00"/>
                </a:highlight>
              </a:rPr>
              <a:t>quadF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bend</a:t>
            </a:r>
            <a:r>
              <a:rPr lang="en-US" sz="2000" dirty="0"/>
              <a:t>, correctorV, </a:t>
            </a:r>
            <a:r>
              <a:rPr lang="en-US" sz="2000" dirty="0">
                <a:highlight>
                  <a:srgbClr val="FFFF00"/>
                </a:highlight>
              </a:rPr>
              <a:t>quadD</a:t>
            </a:r>
            <a:r>
              <a:rPr lang="en-US" dirty="0"/>
              <a:t>]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0" indent="0"/>
            <a:endParaRPr lang="en-US" sz="2000" dirty="0"/>
          </a:p>
          <a:p>
            <a:pPr marL="457200" indent="-457200">
              <a:buClr>
                <a:srgbClr val="00FF00"/>
              </a:buClr>
              <a:buSzPct val="300000"/>
              <a:buFont typeface="Wingdings" panose="05000000000000000000" pitchFamily="2" charset="2"/>
              <a:buChar char="§"/>
            </a:pPr>
            <a:r>
              <a:rPr lang="en-US" sz="2000" dirty="0"/>
              <a:t>Used for optimization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457200" indent="-457200">
              <a:buClr>
                <a:srgbClr val="FFFF00"/>
              </a:buClr>
              <a:buSzPct val="300000"/>
              <a:buFont typeface="Wingdings" panose="05000000000000000000" pitchFamily="2" charset="2"/>
              <a:buChar char="§"/>
            </a:pPr>
            <a:r>
              <a:rPr lang="en-US" sz="2000" dirty="0"/>
              <a:t>Turned 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B1CF3B-E0CB-23D7-2015-6E4BBA26C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1029" y="3835617"/>
            <a:ext cx="5219286" cy="208001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85F366-9D0D-316A-3883-4803510E17CC}"/>
              </a:ext>
            </a:extLst>
          </p:cNvPr>
          <p:cNvCxnSpPr/>
          <p:nvPr/>
        </p:nvCxnSpPr>
        <p:spPr>
          <a:xfrm flipV="1">
            <a:off x="9633600" y="5106783"/>
            <a:ext cx="0" cy="9260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7E607C4-6308-E3A4-F574-97476DBFB4A3}"/>
              </a:ext>
            </a:extLst>
          </p:cNvPr>
          <p:cNvCxnSpPr>
            <a:cxnSpLocks/>
          </p:cNvCxnSpPr>
          <p:nvPr/>
        </p:nvCxnSpPr>
        <p:spPr>
          <a:xfrm flipV="1">
            <a:off x="6753600" y="4744800"/>
            <a:ext cx="0" cy="12880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459DB93-5D92-C68A-FE3A-9085A2A8B6B2}"/>
              </a:ext>
            </a:extLst>
          </p:cNvPr>
          <p:cNvSpPr txBox="1"/>
          <p:nvPr/>
        </p:nvSpPr>
        <p:spPr>
          <a:xfrm>
            <a:off x="6300000" y="6032810"/>
            <a:ext cx="89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Detune #1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ED1B78-B0D3-9FC1-9CE5-020F49C2D4DA}"/>
              </a:ext>
            </a:extLst>
          </p:cNvPr>
          <p:cNvSpPr txBox="1"/>
          <p:nvPr/>
        </p:nvSpPr>
        <p:spPr>
          <a:xfrm>
            <a:off x="8999999" y="6032810"/>
            <a:ext cx="2059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Detune #2:</a:t>
            </a:r>
          </a:p>
          <a:p>
            <a:r>
              <a:rPr lang="en-US" sz="1200" dirty="0" err="1">
                <a:solidFill>
                  <a:srgbClr val="FF0000"/>
                </a:solidFill>
              </a:rPr>
              <a:t>BtA</a:t>
            </a:r>
            <a:r>
              <a:rPr lang="en-US" sz="1200" dirty="0">
                <a:solidFill>
                  <a:srgbClr val="FF0000"/>
                </a:solidFill>
              </a:rPr>
              <a:t> vacuum valve closed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C809028-19D7-F128-9AE7-7583217B6A5E}"/>
              </a:ext>
            </a:extLst>
          </p:cNvPr>
          <p:cNvCxnSpPr>
            <a:cxnSpLocks/>
          </p:cNvCxnSpPr>
          <p:nvPr/>
        </p:nvCxnSpPr>
        <p:spPr>
          <a:xfrm flipV="1">
            <a:off x="7509600" y="4341600"/>
            <a:ext cx="0" cy="16912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C39029-86AE-3A65-10EC-F7716B70DC70}"/>
              </a:ext>
            </a:extLst>
          </p:cNvPr>
          <p:cNvSpPr txBox="1"/>
          <p:nvPr/>
        </p:nvSpPr>
        <p:spPr>
          <a:xfrm>
            <a:off x="7232402" y="6032810"/>
            <a:ext cx="89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Reset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890B928-7A4E-8BDE-7616-4F02601D463E}"/>
              </a:ext>
            </a:extLst>
          </p:cNvPr>
          <p:cNvSpPr/>
          <p:nvPr/>
        </p:nvSpPr>
        <p:spPr>
          <a:xfrm>
            <a:off x="9633599" y="4024800"/>
            <a:ext cx="1367995" cy="1620000"/>
          </a:xfrm>
          <a:prstGeom prst="rect">
            <a:avLst/>
          </a:prstGeom>
          <a:solidFill>
            <a:srgbClr val="FF0000">
              <a:alpha val="41000"/>
            </a:srgb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18740DF8-DE66-723F-614B-115209D2E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7746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6BEAC-4FBB-7DCD-13BE-09149ED40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Second attempt (07/09 successful)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39B4F-DF28-099F-1B48-6CC6C106F7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1500" y="1760825"/>
            <a:ext cx="11049000" cy="4206875"/>
          </a:xfrm>
        </p:spPr>
        <p:txBody>
          <a:bodyPr/>
          <a:lstStyle/>
          <a:p>
            <a:r>
              <a:rPr lang="en-US" dirty="0"/>
              <a:t>Horizontal + vertical steering</a:t>
            </a:r>
          </a:p>
          <a:p>
            <a:endParaRPr lang="en-US" dirty="0"/>
          </a:p>
          <a:p>
            <a:pPr marL="0" indent="0"/>
            <a:r>
              <a:rPr lang="en-US" dirty="0"/>
              <a:t>(</a:t>
            </a:r>
            <a:r>
              <a:rPr lang="en-US" sz="2000" dirty="0"/>
              <a:t>…, </a:t>
            </a:r>
            <a:r>
              <a:rPr lang="en-US" sz="2000" dirty="0">
                <a:highlight>
                  <a:srgbClr val="00FF00"/>
                </a:highlight>
              </a:rPr>
              <a:t>correctorV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quads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00"/>
                </a:highlight>
              </a:rPr>
              <a:t>correctorH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quads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00"/>
                </a:highlight>
              </a:rPr>
              <a:t>correctorH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quads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bend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00FF00"/>
                </a:highlight>
              </a:rPr>
              <a:t>correctorV</a:t>
            </a:r>
            <a:r>
              <a:rPr lang="en-US" sz="2000" dirty="0"/>
              <a:t>, </a:t>
            </a:r>
            <a:r>
              <a:rPr lang="en-US" sz="2000" dirty="0">
                <a:highlight>
                  <a:srgbClr val="FFFF00"/>
                </a:highlight>
              </a:rPr>
              <a:t>quad</a:t>
            </a:r>
            <a:r>
              <a:rPr lang="en-US" dirty="0"/>
              <a:t>]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0" indent="0"/>
            <a:endParaRPr lang="en-US" sz="2000" dirty="0"/>
          </a:p>
          <a:p>
            <a:pPr marL="457200" indent="-457200">
              <a:buClr>
                <a:srgbClr val="00FF00"/>
              </a:buClr>
              <a:buSzPct val="300000"/>
              <a:buFont typeface="Wingdings" panose="05000000000000000000" pitchFamily="2" charset="2"/>
              <a:buChar char="§"/>
            </a:pPr>
            <a:r>
              <a:rPr lang="en-US" sz="2000" dirty="0"/>
              <a:t>Used for optimization</a:t>
            </a:r>
            <a:br>
              <a:rPr lang="en-US" sz="2000" dirty="0"/>
            </a:br>
            <a:br>
              <a:rPr lang="en-US" sz="2000" dirty="0"/>
            </a:br>
            <a:endParaRPr lang="en-US" sz="2000" dirty="0"/>
          </a:p>
          <a:p>
            <a:pPr marL="457200" indent="-457200">
              <a:buClr>
                <a:srgbClr val="FFFF00"/>
              </a:buClr>
              <a:buSzPct val="300000"/>
              <a:buFont typeface="Wingdings" panose="05000000000000000000" pitchFamily="2" charset="2"/>
              <a:buChar char="§"/>
            </a:pPr>
            <a:r>
              <a:rPr lang="en-US" sz="2000" dirty="0"/>
              <a:t>Turned 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3BD334-3578-EEAE-2429-DDCA5F7B8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6297" y="3974400"/>
            <a:ext cx="5326603" cy="203681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A1C05FE-7EB0-70B4-43E1-42AF66EB9896}"/>
              </a:ext>
            </a:extLst>
          </p:cNvPr>
          <p:cNvCxnSpPr>
            <a:cxnSpLocks/>
          </p:cNvCxnSpPr>
          <p:nvPr/>
        </p:nvCxnSpPr>
        <p:spPr>
          <a:xfrm flipV="1">
            <a:off x="6710400" y="5342400"/>
            <a:ext cx="0" cy="825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D40869A-2E2A-ED0A-269D-2C6E3751E96E}"/>
              </a:ext>
            </a:extLst>
          </p:cNvPr>
          <p:cNvSpPr txBox="1"/>
          <p:nvPr/>
        </p:nvSpPr>
        <p:spPr>
          <a:xfrm>
            <a:off x="6256800" y="6167747"/>
            <a:ext cx="892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Detune #1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0016F0-5EF9-5471-E41A-A4C304DB7A95}"/>
              </a:ext>
            </a:extLst>
          </p:cNvPr>
          <p:cNvCxnSpPr>
            <a:cxnSpLocks/>
          </p:cNvCxnSpPr>
          <p:nvPr/>
        </p:nvCxnSpPr>
        <p:spPr>
          <a:xfrm flipV="1">
            <a:off x="8719050" y="5277600"/>
            <a:ext cx="0" cy="8901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90BDA2C-3C15-8C6D-777C-BC5AF8B26A31}"/>
              </a:ext>
            </a:extLst>
          </p:cNvPr>
          <p:cNvSpPr txBox="1"/>
          <p:nvPr/>
        </p:nvSpPr>
        <p:spPr>
          <a:xfrm>
            <a:off x="7941450" y="6167747"/>
            <a:ext cx="18577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B050"/>
                </a:solidFill>
              </a:rPr>
              <a:t>Bayesian Optimization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8F7F45E-E4C7-CDFB-D76C-7CF243C148A7}"/>
              </a:ext>
            </a:extLst>
          </p:cNvPr>
          <p:cNvSpPr/>
          <p:nvPr/>
        </p:nvSpPr>
        <p:spPr>
          <a:xfrm>
            <a:off x="6883207" y="4197600"/>
            <a:ext cx="3873593" cy="1009863"/>
          </a:xfrm>
          <a:prstGeom prst="rect">
            <a:avLst/>
          </a:prstGeom>
          <a:solidFill>
            <a:schemeClr val="accent3">
              <a:alpha val="41000"/>
            </a:schemeClr>
          </a:solidFill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290C2CA9-E9E0-ABB9-D05A-13995DD06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0825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6584222-0A13-61AF-813F-8EBDEBBC9E06}"/>
              </a:ext>
            </a:extLst>
          </p:cNvPr>
          <p:cNvGrpSpPr/>
          <p:nvPr/>
        </p:nvGrpSpPr>
        <p:grpSpPr>
          <a:xfrm>
            <a:off x="7776198" y="3541593"/>
            <a:ext cx="4155764" cy="2811439"/>
            <a:chOff x="7776198" y="3541593"/>
            <a:chExt cx="4155764" cy="2811439"/>
          </a:xfrm>
        </p:grpSpPr>
        <p:pic>
          <p:nvPicPr>
            <p:cNvPr id="7" name="Picture 6" descr="A graph of a graph showing the growth of the stock market&#10;&#10;Description automatically generated with medium confidence">
              <a:extLst>
                <a:ext uri="{FF2B5EF4-FFF2-40B4-BE49-F238E27FC236}">
                  <a16:creationId xmlns:a16="http://schemas.microsoft.com/office/drawing/2014/main" id="{5EAADEA7-5C6B-A32F-82BF-C78C7535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76198" y="3541593"/>
              <a:ext cx="4155764" cy="2811439"/>
            </a:xfrm>
            <a:prstGeom prst="rect">
              <a:avLst/>
            </a:prstGeom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2C660C-FEF0-D8D2-A3E6-9CFD1E437BF8}"/>
                </a:ext>
              </a:extLst>
            </p:cNvPr>
            <p:cNvCxnSpPr>
              <a:cxnSpLocks/>
            </p:cNvCxnSpPr>
            <p:nvPr/>
          </p:nvCxnSpPr>
          <p:spPr>
            <a:xfrm>
              <a:off x="7888581" y="4892854"/>
              <a:ext cx="3847190" cy="0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378095-D63B-69ED-D834-B38B7CE07FB5}"/>
                </a:ext>
              </a:extLst>
            </p:cNvPr>
            <p:cNvCxnSpPr>
              <a:cxnSpLocks/>
            </p:cNvCxnSpPr>
            <p:nvPr/>
          </p:nvCxnSpPr>
          <p:spPr>
            <a:xfrm>
              <a:off x="7888581" y="4450215"/>
              <a:ext cx="3847190" cy="0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D5593-401C-2308-C038-9D4F3A9537F4}"/>
              </a:ext>
            </a:extLst>
          </p:cNvPr>
          <p:cNvGrpSpPr/>
          <p:nvPr/>
        </p:nvGrpSpPr>
        <p:grpSpPr>
          <a:xfrm>
            <a:off x="7724465" y="450798"/>
            <a:ext cx="4175421" cy="2813825"/>
            <a:chOff x="7756541" y="300250"/>
            <a:chExt cx="4175421" cy="2813825"/>
          </a:xfrm>
        </p:grpSpPr>
        <p:pic>
          <p:nvPicPr>
            <p:cNvPr id="9" name="Picture 8" descr="A graph showing the value of a stock market&#10;&#10;Description automatically generated">
              <a:extLst>
                <a:ext uri="{FF2B5EF4-FFF2-40B4-BE49-F238E27FC236}">
                  <a16:creationId xmlns:a16="http://schemas.microsoft.com/office/drawing/2014/main" id="{3666FE61-E500-3755-32BE-CD6D85F57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6541" y="300250"/>
              <a:ext cx="4175421" cy="2813825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75B46AB-9AFA-5C94-34B6-6E2E33108156}"/>
                </a:ext>
              </a:extLst>
            </p:cNvPr>
            <p:cNvCxnSpPr>
              <a:cxnSpLocks/>
            </p:cNvCxnSpPr>
            <p:nvPr/>
          </p:nvCxnSpPr>
          <p:spPr>
            <a:xfrm>
              <a:off x="7888581" y="1013934"/>
              <a:ext cx="3806420" cy="0"/>
            </a:xfrm>
            <a:prstGeom prst="line">
              <a:avLst/>
            </a:prstGeom>
            <a:ln w="19050" cap="flat" cmpd="sng" algn="ctr">
              <a:solidFill>
                <a:schemeClr val="accent5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31ED669-6DE0-7AF6-4C77-E4B300A1F960}"/>
                </a:ext>
              </a:extLst>
            </p:cNvPr>
            <p:cNvCxnSpPr>
              <a:cxnSpLocks/>
            </p:cNvCxnSpPr>
            <p:nvPr/>
          </p:nvCxnSpPr>
          <p:spPr>
            <a:xfrm>
              <a:off x="7847811" y="2458338"/>
              <a:ext cx="3847190" cy="0"/>
            </a:xfrm>
            <a:prstGeom prst="line">
              <a:avLst/>
            </a:prstGeom>
            <a:ln w="19050" cap="flat" cmpd="sng" algn="ctr">
              <a:solidFill>
                <a:schemeClr val="accent3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5FC1633-7CEC-D0E8-EEF1-90219EA26688}"/>
              </a:ext>
            </a:extLst>
          </p:cNvPr>
          <p:cNvGrpSpPr/>
          <p:nvPr/>
        </p:nvGrpSpPr>
        <p:grpSpPr>
          <a:xfrm>
            <a:off x="1350417" y="3541593"/>
            <a:ext cx="5434072" cy="3246554"/>
            <a:chOff x="600502" y="786268"/>
            <a:chExt cx="6768545" cy="4655614"/>
          </a:xfrm>
        </p:grpSpPr>
        <p:pic>
          <p:nvPicPr>
            <p:cNvPr id="5" name="Picture 4" descr="A graph showing a line&#10;&#10;Description automatically generated">
              <a:extLst>
                <a:ext uri="{FF2B5EF4-FFF2-40B4-BE49-F238E27FC236}">
                  <a16:creationId xmlns:a16="http://schemas.microsoft.com/office/drawing/2014/main" id="{EC145E44-B58E-DE3D-EBA7-1F2215AB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0502" y="786268"/>
              <a:ext cx="6768545" cy="4655614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A4601FD-6FB6-E668-A118-A40C6F96621E}"/>
                </a:ext>
              </a:extLst>
            </p:cNvPr>
            <p:cNvCxnSpPr>
              <a:cxnSpLocks/>
            </p:cNvCxnSpPr>
            <p:nvPr/>
          </p:nvCxnSpPr>
          <p:spPr>
            <a:xfrm>
              <a:off x="986899" y="1485695"/>
              <a:ext cx="6258410" cy="0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B02D1D4A-6CB3-9C0C-EF93-47E85BD1B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07/09 BtA BO results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AA26FF4-787C-372D-5780-9C7A5484521F}"/>
              </a:ext>
            </a:extLst>
          </p:cNvPr>
          <p:cNvSpPr txBox="1">
            <a:spLocks/>
          </p:cNvSpPr>
          <p:nvPr/>
        </p:nvSpPr>
        <p:spPr>
          <a:xfrm>
            <a:off x="503368" y="1376921"/>
            <a:ext cx="6779559" cy="22895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000" dirty="0"/>
              <a:t>Convergence speed can be better (~1 hour for 4 inputs), could be due to small step sizes</a:t>
            </a:r>
            <a:endParaRPr lang="en-US" sz="800" dirty="0"/>
          </a:p>
          <a:p>
            <a:pPr marL="457200" indent="-457200"/>
            <a:r>
              <a:rPr lang="en-US" sz="2000" dirty="0"/>
              <a:t>Algorithm finds different solution from previous optimal settings</a:t>
            </a:r>
            <a:endParaRPr lang="en-US" sz="800" dirty="0"/>
          </a:p>
          <a:p>
            <a:pPr marL="457200" indent="-457200"/>
            <a:r>
              <a:rPr lang="en-US" sz="2000" dirty="0"/>
              <a:t>Objective ratio bigger than 1: calibration error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5F50A5-7B02-960A-EAEA-776ABDF0CFA6}"/>
              </a:ext>
            </a:extLst>
          </p:cNvPr>
          <p:cNvSpPr txBox="1"/>
          <p:nvPr/>
        </p:nvSpPr>
        <p:spPr>
          <a:xfrm>
            <a:off x="8582603" y="241629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Horizontal correctors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9D2822-9141-F7A9-4066-6185D5D58692}"/>
              </a:ext>
            </a:extLst>
          </p:cNvPr>
          <p:cNvSpPr txBox="1"/>
          <p:nvPr/>
        </p:nvSpPr>
        <p:spPr>
          <a:xfrm>
            <a:off x="8796480" y="3301276"/>
            <a:ext cx="203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correctors</a:t>
            </a:r>
          </a:p>
        </p:txBody>
      </p: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1C0DE69B-7224-C467-051D-A4831A49C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</p:spPr>
        <p:txBody>
          <a:bodyPr/>
          <a:lstStyle/>
          <a:p>
            <a:fld id="{933A556B-7C63-244D-9B7C-B0EA8042B330}" type="slidenum">
              <a:rPr lang="en-US" smtClean="0"/>
              <a:pPr/>
              <a:t>24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545596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FF628-7911-FD71-7EB2-91FD0B154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BtA BO: next step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F3766E-D555-F9C1-8556-F9C03F66E1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25</a:t>
            </a:fld>
            <a:endParaRPr lang="en-US" sz="10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C43D54D-D6D8-B4F0-7442-72CE1051A1BE}"/>
              </a:ext>
            </a:extLst>
          </p:cNvPr>
          <p:cNvSpPr txBox="1">
            <a:spLocks/>
          </p:cNvSpPr>
          <p:nvPr/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8788" indent="-458788"/>
            <a:r>
              <a:rPr lang="en-US" sz="2400" dirty="0"/>
              <a:t>Currently, the optimization is ignoring the following measurements:</a:t>
            </a:r>
            <a:br>
              <a:rPr lang="en-US" dirty="0"/>
            </a:br>
            <a:endParaRPr lang="en-US" sz="20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Turn-by-turn orbit coherence	(AGS F18 BPM)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Emittance/beam size	(AGS </a:t>
            </a:r>
            <a:r>
              <a:rPr lang="en-US" sz="2000" dirty="0" err="1"/>
              <a:t>eIPM</a:t>
            </a:r>
            <a:r>
              <a:rPr lang="en-US" sz="2000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Polarization		(AGS </a:t>
            </a:r>
            <a:r>
              <a:rPr lang="en-US" sz="2000" dirty="0" err="1"/>
              <a:t>pCNI</a:t>
            </a:r>
            <a:r>
              <a:rPr lang="en-US" sz="2000" dirty="0"/>
              <a:t> polarimeter)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8788" indent="-458788"/>
            <a:r>
              <a:rPr lang="en-US" sz="2000" dirty="0"/>
              <a:t>The first two could be included by using multi-objective Bayesian optimization (MOBO), or by defining a custom a reward function. Before this, it is important to write some data preparation and data pipelining scripts for proper handling of all the ADO data + timing.</a:t>
            </a:r>
          </a:p>
        </p:txBody>
      </p:sp>
    </p:spTree>
    <p:extLst>
      <p:ext uri="{BB962C8B-B14F-4D97-AF65-F5344CB8AC3E}">
        <p14:creationId xmlns:p14="http://schemas.microsoft.com/office/powerpoint/2010/main" val="3046975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2AFA3-94C7-FFD7-0A0B-D4CB2A69F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1E91EF-B4DA-8AB0-5A8B-2647895CE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26</a:t>
            </a:fld>
            <a:endParaRPr lang="en-US" sz="1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886EB1-6343-E324-9504-CD9E02706AD4}"/>
              </a:ext>
            </a:extLst>
          </p:cNvPr>
          <p:cNvSpPr txBox="1"/>
          <p:nvPr/>
        </p:nvSpPr>
        <p:spPr>
          <a:xfrm>
            <a:off x="678839" y="1690688"/>
            <a:ext cx="105091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Bayesian optimization algorithm has been demonstrated to work well to improve and maintain Booster injection efficiency in both planes under different system settings (PPM users)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If controls include upstream and downstream LtB magnets, changes made in the middle can be compensated to bring Booster beam intensity back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Decrease in beam size in the BtA is observed in both planes in correspondence with intensity increase, which signals decrease in emittance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Preliminary results show the algorithm also works for AGS injection, further studies are needed to improve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Software development is underway to incorporate the algorithm into the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4187182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0C94-66BD-D194-64F9-7DAD84F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Gaussian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4AB8A-E0E2-665A-6858-F8858F43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1000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2A5FE86-E247-1EAE-3390-16E0E72A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54" y="3429000"/>
            <a:ext cx="4339342" cy="3410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D90273-F478-0569-0A9D-F5F039A2E180}"/>
                  </a:ext>
                </a:extLst>
              </p:cNvPr>
              <p:cNvSpPr txBox="1"/>
              <p:nvPr/>
            </p:nvSpPr>
            <p:spPr>
              <a:xfrm>
                <a:off x="571500" y="1405836"/>
                <a:ext cx="5219700" cy="3631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 probability distribution over possible functions that fit a set of points</a:t>
                </a:r>
              </a:p>
              <a:p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GP model consists of mean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000" dirty="0"/>
                  <a:t> + covariance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The probability distribution of the model output is given by a normal distribution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D90273-F478-0569-0A9D-F5F039A2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405836"/>
                <a:ext cx="5219700" cy="3631763"/>
              </a:xfrm>
              <a:prstGeom prst="rect">
                <a:avLst/>
              </a:prstGeom>
              <a:blipFill>
                <a:blip r:embed="rId3"/>
                <a:stretch>
                  <a:fillRect l="-1214" t="-697" b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92141F-6E5C-F4AB-4137-E49931FC68F7}"/>
                  </a:ext>
                </a:extLst>
              </p:cNvPr>
              <p:cNvSpPr txBox="1"/>
              <p:nvPr/>
            </p:nvSpPr>
            <p:spPr>
              <a:xfrm>
                <a:off x="1845594" y="3371148"/>
                <a:ext cx="2859822" cy="3474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𝒢𝒫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992141F-6E5C-F4AB-4137-E49931FC68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594" y="3371148"/>
                <a:ext cx="2859822" cy="347403"/>
              </a:xfrm>
              <a:prstGeom prst="rect">
                <a:avLst/>
              </a:prstGeom>
              <a:blipFill>
                <a:blip r:embed="rId4"/>
                <a:stretch>
                  <a:fillRect l="-2655" t="-25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1E19E-3F25-AC48-4233-D626BA8F5B53}"/>
                  </a:ext>
                </a:extLst>
              </p:cNvPr>
              <p:cNvSpPr txBox="1"/>
              <p:nvPr/>
            </p:nvSpPr>
            <p:spPr>
              <a:xfrm>
                <a:off x="1837430" y="5235457"/>
                <a:ext cx="323133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𝒩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FF1E19E-3F25-AC48-4233-D626BA8F5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430" y="5235457"/>
                <a:ext cx="3231333" cy="307777"/>
              </a:xfrm>
              <a:prstGeom prst="rect">
                <a:avLst/>
              </a:prstGeom>
              <a:blipFill>
                <a:blip r:embed="rId5"/>
                <a:stretch>
                  <a:fillRect l="-784" t="-36000" r="-235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Prior distribution over functions">
            <a:extLst>
              <a:ext uri="{FF2B5EF4-FFF2-40B4-BE49-F238E27FC236}">
                <a16:creationId xmlns:a16="http://schemas.microsoft.com/office/drawing/2014/main" id="{FB8CAF41-6A77-3B07-D8F3-54F107574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69903"/>
            <a:ext cx="5510264" cy="265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81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40C94-66BD-D194-64F9-7DAD84F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Kernel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4AB8A-E0E2-665A-6858-F8858F43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D90273-F478-0569-0A9D-F5F039A2E180}"/>
                  </a:ext>
                </a:extLst>
              </p:cNvPr>
              <p:cNvSpPr txBox="1"/>
              <p:nvPr/>
            </p:nvSpPr>
            <p:spPr>
              <a:xfrm>
                <a:off x="571500" y="1300290"/>
                <a:ext cx="10616514" cy="2117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Kernel: covariance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describes how the objective varies (e.g. smoothness) in terms of the changes in the input space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1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Kernel function is chosen based on prior knowledge of the objective function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D90273-F478-0569-0A9D-F5F039A2E1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300290"/>
                <a:ext cx="10616514" cy="2117567"/>
              </a:xfrm>
              <a:prstGeom prst="rect">
                <a:avLst/>
              </a:prstGeom>
              <a:blipFill>
                <a:blip r:embed="rId2"/>
                <a:stretch>
                  <a:fillRect l="-598" t="-1786" r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FA6EF6-DA60-7B85-674B-3678980DC80E}"/>
                  </a:ext>
                </a:extLst>
              </p:cNvPr>
              <p:cNvSpPr txBox="1"/>
              <p:nvPr/>
            </p:nvSpPr>
            <p:spPr>
              <a:xfrm>
                <a:off x="2717543" y="2181781"/>
                <a:ext cx="5238357" cy="3545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𝑘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FA6EF6-DA60-7B85-674B-3678980DC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543" y="2181781"/>
                <a:ext cx="5238357" cy="354584"/>
              </a:xfrm>
              <a:prstGeom prst="rect">
                <a:avLst/>
              </a:prstGeom>
              <a:blipFill>
                <a:blip r:embed="rId3"/>
                <a:stretch>
                  <a:fillRect l="-726" b="-2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 descr="Various kernels">
            <a:extLst>
              <a:ext uri="{FF2B5EF4-FFF2-40B4-BE49-F238E27FC236}">
                <a16:creationId xmlns:a16="http://schemas.microsoft.com/office/drawing/2014/main" id="{CA85D5E8-98E2-0A84-91D9-B3ED80492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20"/>
          <a:stretch/>
        </p:blipFill>
        <p:spPr bwMode="auto">
          <a:xfrm>
            <a:off x="2728796" y="3298845"/>
            <a:ext cx="6301921" cy="341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149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6B06-8DDC-43A9-8D2F-ACD2335F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Acquisition Function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51E3B0-6C4F-8FF6-7734-56FF25290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sz="1000" dirty="0"/>
          </a:p>
        </p:txBody>
      </p:sp>
      <p:pic>
        <p:nvPicPr>
          <p:cNvPr id="4" name="Picture 2" descr="Shallow Understanding on Bayesian Optimization | by Ramraj Chandradevan |  Towards Data Science">
            <a:extLst>
              <a:ext uri="{FF2B5EF4-FFF2-40B4-BE49-F238E27FC236}">
                <a16:creationId xmlns:a16="http://schemas.microsoft.com/office/drawing/2014/main" id="{2FDFD25A-6F01-A4A6-CC67-89D263672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447" y="1138173"/>
            <a:ext cx="5247947" cy="517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241363-DA1A-387F-CEF3-471977D209A6}"/>
              </a:ext>
            </a:extLst>
          </p:cNvPr>
          <p:cNvSpPr txBox="1">
            <a:spLocks/>
          </p:cNvSpPr>
          <p:nvPr/>
        </p:nvSpPr>
        <p:spPr>
          <a:xfrm>
            <a:off x="571500" y="1713087"/>
            <a:ext cx="5247947" cy="3431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</a:pPr>
            <a:r>
              <a:rPr lang="en-US" sz="2000" dirty="0"/>
              <a:t>Guide how input space should be explored during optimization</a:t>
            </a:r>
          </a:p>
          <a:p>
            <a:pPr marL="342900" indent="-342900">
              <a:lnSpc>
                <a:spcPct val="100000"/>
              </a:lnSpc>
            </a:pPr>
            <a:endParaRPr lang="en-US" sz="1000" dirty="0"/>
          </a:p>
          <a:p>
            <a:pPr marL="342900" indent="-342900">
              <a:lnSpc>
                <a:spcPct val="100000"/>
              </a:lnSpc>
            </a:pPr>
            <a:r>
              <a:rPr lang="en-US" sz="2000" dirty="0"/>
              <a:t>Combine predicted mean and variance from Gaussian Process model</a:t>
            </a:r>
          </a:p>
          <a:p>
            <a:pPr marL="800100" lvl="1" indent="-342900">
              <a:lnSpc>
                <a:spcPct val="100000"/>
              </a:lnSpc>
            </a:pPr>
            <a:endParaRPr lang="en-US" sz="5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Probability Improvement (PI)</a:t>
            </a:r>
          </a:p>
          <a:p>
            <a:pPr lvl="1">
              <a:lnSpc>
                <a:spcPct val="100000"/>
              </a:lnSpc>
            </a:pPr>
            <a:endParaRPr lang="en-US" sz="500" dirty="0"/>
          </a:p>
          <a:p>
            <a:pPr lvl="1">
              <a:lnSpc>
                <a:spcPct val="100000"/>
              </a:lnSpc>
            </a:pPr>
            <a:r>
              <a:rPr lang="en-US" sz="2000" dirty="0"/>
              <a:t>Expected Improvement (EI)</a:t>
            </a:r>
          </a:p>
          <a:p>
            <a:pPr lvl="1">
              <a:lnSpc>
                <a:spcPct val="100000"/>
              </a:lnSpc>
            </a:pPr>
            <a:endParaRPr lang="en-US" sz="500" dirty="0"/>
          </a:p>
          <a:p>
            <a:pPr lvl="1">
              <a:lnSpc>
                <a:spcPct val="100000"/>
              </a:lnSpc>
            </a:pPr>
            <a:r>
              <a:rPr lang="en-US" sz="2000" b="1" dirty="0"/>
              <a:t>Upper Confidence Bound (UCB)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EBD03-027A-9DF4-6EF8-233DA8617AD1}"/>
                  </a:ext>
                </a:extLst>
              </p:cNvPr>
              <p:cNvSpPr txBox="1"/>
              <p:nvPr/>
            </p:nvSpPr>
            <p:spPr>
              <a:xfrm>
                <a:off x="1573937" y="5356156"/>
                <a:ext cx="3243072" cy="30777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0" rIns="0" bIns="0" numCol="1" spcCol="38100" rtlCol="0" anchor="t">
                <a:spAutoFit/>
              </a:bodyPr>
              <a:lstStyle/>
              <a:p>
                <a:pPr marL="0" marR="0" indent="0" algn="l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1" i="0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𝐔𝐂𝐁</m:t>
                      </m:r>
                      <m:d>
                        <m:dPr>
                          <m:ctrlPr>
                            <a:rPr kumimoji="0" lang="en-US" sz="2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Franklin Gothic Book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Franklin Gothic Book"/>
                            </a:rPr>
                            <m:t>𝒙</m:t>
                          </m:r>
                        </m:e>
                      </m:d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=</m:t>
                      </m:r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𝝁</m:t>
                      </m:r>
                      <m:d>
                        <m:dPr>
                          <m:ctrlPr>
                            <a:rPr kumimoji="0" lang="en-US" sz="2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Franklin Gothic Book"/>
                            </a:rPr>
                          </m:ctrlPr>
                        </m:dPr>
                        <m:e>
                          <m:r>
                            <a:rPr kumimoji="0" lang="en-US" sz="2000" b="1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Franklin Gothic Book"/>
                            </a:rPr>
                            <m:t>𝒙</m:t>
                          </m:r>
                        </m:e>
                      </m:d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+</m:t>
                      </m:r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𝜿𝝈</m:t>
                      </m:r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(</m:t>
                      </m:r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𝒙</m:t>
                      </m:r>
                      <m:r>
                        <a:rPr kumimoji="0" lang="en-US" sz="2000" b="1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Franklin Gothic Book"/>
                        </a:rPr>
                        <m:t>)</m:t>
                      </m:r>
                    </m:oMath>
                  </m:oMathPara>
                </a14:m>
                <a:endParaRPr kumimoji="0" lang="en-US" sz="2000" b="1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Franklin Gothic Book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6EBD03-027A-9DF4-6EF8-233DA8617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937" y="5356156"/>
                <a:ext cx="3243072" cy="307777"/>
              </a:xfrm>
              <a:prstGeom prst="rect">
                <a:avLst/>
              </a:prstGeom>
              <a:blipFill>
                <a:blip r:embed="rId3"/>
                <a:stretch>
                  <a:fillRect b="-36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572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2557-B992-815A-905B-5C347DB57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6066620" cy="1325563"/>
          </a:xfrm>
        </p:spPr>
        <p:txBody>
          <a:bodyPr>
            <a:normAutofit/>
          </a:bodyPr>
          <a:lstStyle/>
          <a:p>
            <a:r>
              <a:rPr lang="en-US" sz="3600"/>
              <a:t>Booter </a:t>
            </a:r>
            <a:r>
              <a:rPr lang="en-US" sz="4000"/>
              <a:t>injection</a:t>
            </a:r>
            <a:endParaRPr lang="en-US" sz="36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2CC52-B29F-4E96-CB99-08A8EC4EB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6</a:t>
            </a:fld>
            <a:endParaRPr lang="en-US" sz="100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96FB6AA-0ED7-0E88-7289-0E6FC0775135}"/>
              </a:ext>
            </a:extLst>
          </p:cNvPr>
          <p:cNvGrpSpPr/>
          <p:nvPr/>
        </p:nvGrpSpPr>
        <p:grpSpPr>
          <a:xfrm>
            <a:off x="6871588" y="1413184"/>
            <a:ext cx="5015612" cy="4401204"/>
            <a:chOff x="7914043" y="1912171"/>
            <a:chExt cx="3886199" cy="32424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7B32609-ED42-659F-C5DF-C1A195A5A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14043" y="1912171"/>
              <a:ext cx="3886199" cy="324247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388DAEE-1ECF-7000-2B9E-1A059A6C2D05}"/>
                </a:ext>
              </a:extLst>
            </p:cNvPr>
            <p:cNvGrpSpPr/>
            <p:nvPr/>
          </p:nvGrpSpPr>
          <p:grpSpPr>
            <a:xfrm>
              <a:off x="8652477" y="3845934"/>
              <a:ext cx="1338828" cy="369332"/>
              <a:chOff x="3736233" y="5190640"/>
              <a:chExt cx="1338828" cy="369332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6EA6CA2A-76EA-DCF5-36BA-4678BDE7BB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36233" y="5559972"/>
                <a:ext cx="133882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5C165C-8D5A-7730-0AEB-14743FAB7D3A}"/>
                  </a:ext>
                </a:extLst>
              </p:cNvPr>
              <p:cNvSpPr txBox="1"/>
              <p:nvPr/>
            </p:nvSpPr>
            <p:spPr>
              <a:xfrm>
                <a:off x="3736233" y="5190640"/>
                <a:ext cx="133882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From Linac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294F3EB-EE49-B994-5EAA-EC52E67C82FF}"/>
                </a:ext>
              </a:extLst>
            </p:cNvPr>
            <p:cNvGrpSpPr/>
            <p:nvPr/>
          </p:nvGrpSpPr>
          <p:grpSpPr>
            <a:xfrm>
              <a:off x="10205185" y="3429000"/>
              <a:ext cx="982829" cy="658279"/>
              <a:chOff x="6505527" y="4735116"/>
              <a:chExt cx="982829" cy="658279"/>
            </a:xfrm>
          </p:grpSpPr>
          <p:sp>
            <p:nvSpPr>
              <p:cNvPr id="11" name="Bent Arrow 10">
                <a:extLst>
                  <a:ext uri="{FF2B5EF4-FFF2-40B4-BE49-F238E27FC236}">
                    <a16:creationId xmlns:a16="http://schemas.microsoft.com/office/drawing/2014/main" id="{3FC767E2-86F1-C862-0D06-51B714B9A45D}"/>
                  </a:ext>
                </a:extLst>
              </p:cNvPr>
              <p:cNvSpPr/>
              <p:nvPr/>
            </p:nvSpPr>
            <p:spPr>
              <a:xfrm rot="3978084" flipH="1">
                <a:off x="6941817" y="4846857"/>
                <a:ext cx="567559" cy="525518"/>
              </a:xfrm>
              <a:prstGeom prst="bentArrow">
                <a:avLst>
                  <a:gd name="adj1" fmla="val 11377"/>
                  <a:gd name="adj2" fmla="val 19618"/>
                  <a:gd name="adj3" fmla="val 37463"/>
                  <a:gd name="adj4" fmla="val 41919"/>
                </a:avLst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1723B66-831B-FEA8-4884-DE8FCBB46743}"/>
                      </a:ext>
                    </a:extLst>
                  </p:cNvPr>
                  <p:cNvSpPr txBox="1"/>
                  <p:nvPr/>
                </p:nvSpPr>
                <p:spPr>
                  <a:xfrm>
                    <a:off x="6505527" y="4735116"/>
                    <a:ext cx="720069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non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126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oMath>
                    </a14:m>
                    <a:r>
                      <a:rPr lang="en-US">
                        <a:solidFill>
                          <a:schemeClr val="tx1"/>
                        </a:solidFill>
                      </a:rPr>
                      <a:t> </a:t>
                    </a:r>
                  </a:p>
                  <a:p>
                    <a:r>
                      <a:rPr lang="en-US">
                        <a:solidFill>
                          <a:schemeClr val="tx1"/>
                        </a:solidFill>
                      </a:rPr>
                      <a:t>bend</a:t>
                    </a: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A1723B66-831B-FEA8-4884-DE8FCBB4674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05527" y="4735116"/>
                    <a:ext cx="720069" cy="646331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7018" r="-3509" b="-13462"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B64B116-37FE-5F98-5756-78F6BFE8E8EA}"/>
                </a:ext>
              </a:extLst>
            </p:cNvPr>
            <p:cNvGrpSpPr/>
            <p:nvPr/>
          </p:nvGrpSpPr>
          <p:grpSpPr>
            <a:xfrm>
              <a:off x="9734803" y="2057801"/>
              <a:ext cx="683430" cy="1287597"/>
              <a:chOff x="5807953" y="2874017"/>
              <a:chExt cx="683430" cy="1287597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04BA080-93EA-EC19-F113-56F96F70C6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871649" y="2984819"/>
                <a:ext cx="619734" cy="76725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44FA79-67A1-C296-46F2-9A1EABA1C80C}"/>
                  </a:ext>
                </a:extLst>
              </p:cNvPr>
              <p:cNvSpPr txBox="1"/>
              <p:nvPr/>
            </p:nvSpPr>
            <p:spPr>
              <a:xfrm rot="3108907">
                <a:off x="5348820" y="3333150"/>
                <a:ext cx="1287597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/>
                  <a:t>To Booster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F762713-B060-18C2-C96D-14D849858996}"/>
              </a:ext>
            </a:extLst>
          </p:cNvPr>
          <p:cNvSpPr txBox="1"/>
          <p:nvPr/>
        </p:nvSpPr>
        <p:spPr>
          <a:xfrm>
            <a:off x="571500" y="1576668"/>
            <a:ext cx="61522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Booster injection process sets maximum beam brightness for rest of acceleration through RHIC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Known emittance effect on polarization loss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Intentional horizontal and vertical scraping reduce emittance to RHIC requirements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Goal: minimize emittance / maximize beam intensity after scraping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Controls: Linac to Booster (LtB) transfer line optics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Method: Bayesian optimization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371E1CF-35BC-BF6D-82CE-DA32E7A2E470}"/>
              </a:ext>
            </a:extLst>
          </p:cNvPr>
          <p:cNvSpPr/>
          <p:nvPr/>
        </p:nvSpPr>
        <p:spPr>
          <a:xfrm>
            <a:off x="10047642" y="753035"/>
            <a:ext cx="565582" cy="1054250"/>
          </a:xfrm>
          <a:prstGeom prst="ellipse">
            <a:avLst/>
          </a:prstGeom>
          <a:noFill/>
          <a:ln w="19050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584D30-75E9-9593-4C3A-EFB85909FA74}"/>
              </a:ext>
            </a:extLst>
          </p:cNvPr>
          <p:cNvSpPr txBox="1"/>
          <p:nvPr/>
        </p:nvSpPr>
        <p:spPr>
          <a:xfrm>
            <a:off x="10491198" y="4869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scrape</a:t>
            </a:r>
          </a:p>
        </p:txBody>
      </p:sp>
    </p:spTree>
    <p:extLst>
      <p:ext uri="{BB962C8B-B14F-4D97-AF65-F5344CB8AC3E}">
        <p14:creationId xmlns:p14="http://schemas.microsoft.com/office/powerpoint/2010/main" val="214440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55DD4-55FC-314A-4932-3C9CA8344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04967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ML package for BO: Xopt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5AF88-BA58-748E-BB76-9DF7CC193A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7</a:t>
            </a:fld>
            <a:endParaRPr lang="en-US" sz="10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DA2A973-D9B3-6587-26E7-467ED5DFB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006" y="2190854"/>
            <a:ext cx="3506788" cy="221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0A13B9-5BC9-63A8-252D-2FA58D952219}"/>
              </a:ext>
            </a:extLst>
          </p:cNvPr>
          <p:cNvSpPr txBox="1"/>
          <p:nvPr/>
        </p:nvSpPr>
        <p:spPr>
          <a:xfrm>
            <a:off x="7412846" y="4964696"/>
            <a:ext cx="399141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https://github.com/ChristopherMayes/Xopt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CD522-65F5-C692-AE7B-562BC376F4DE}"/>
              </a:ext>
            </a:extLst>
          </p:cNvPr>
          <p:cNvSpPr txBox="1"/>
          <p:nvPr/>
        </p:nvSpPr>
        <p:spPr>
          <a:xfrm>
            <a:off x="431809" y="1739892"/>
            <a:ext cx="614238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Flexible </a:t>
            </a:r>
            <a:r>
              <a:rPr lang="en-US" sz="2400" b="1" dirty="0"/>
              <a:t>framework</a:t>
            </a:r>
            <a:r>
              <a:rPr lang="en-US" sz="2400" dirty="0"/>
              <a:t> for optimization of arbitrary problems using python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Independent</a:t>
            </a:r>
            <a:r>
              <a:rPr lang="en-US" sz="2400" dirty="0"/>
              <a:t> of problem type (simulation or experiment)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Independent</a:t>
            </a:r>
            <a:r>
              <a:rPr lang="en-US" sz="2400" dirty="0"/>
              <a:t> of optimization algorithm &amp; easy to incorporate custom algorithms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Easy to use text interface </a:t>
            </a:r>
          </a:p>
        </p:txBody>
      </p:sp>
    </p:spTree>
    <p:extLst>
      <p:ext uri="{BB962C8B-B14F-4D97-AF65-F5344CB8AC3E}">
        <p14:creationId xmlns:p14="http://schemas.microsoft.com/office/powerpoint/2010/main" val="41945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BA851-8D8C-39FB-F765-2081DA493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274636"/>
            <a:ext cx="110490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Xopt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B3CB33-FA43-697E-9FA0-938F24E9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8</a:t>
            </a:fld>
            <a:endParaRPr lang="en-US" sz="1000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BC380264-33B6-F25C-D0C8-0288F9001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982" y="1600199"/>
            <a:ext cx="9265451" cy="403047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9ADD58-FFD2-2B8E-153D-556021241B64}"/>
              </a:ext>
            </a:extLst>
          </p:cNvPr>
          <p:cNvSpPr txBox="1"/>
          <p:nvPr/>
        </p:nvSpPr>
        <p:spPr>
          <a:xfrm>
            <a:off x="5526506" y="5852229"/>
            <a:ext cx="5519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this process can also be done asynchronously</a:t>
            </a:r>
          </a:p>
        </p:txBody>
      </p:sp>
    </p:spTree>
    <p:extLst>
      <p:ext uri="{BB962C8B-B14F-4D97-AF65-F5344CB8AC3E}">
        <p14:creationId xmlns:p14="http://schemas.microsoft.com/office/powerpoint/2010/main" val="1858582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FFCBF-6912-5684-B717-EDF847D0A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76280"/>
            <a:ext cx="7886566" cy="1325563"/>
          </a:xfrm>
        </p:spPr>
        <p:txBody>
          <a:bodyPr>
            <a:normAutofit/>
          </a:bodyPr>
          <a:lstStyle/>
          <a:p>
            <a:r>
              <a:rPr lang="en-US" sz="4000" dirty="0"/>
              <a:t>LtB controls and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98D976-9CE1-F320-E57E-612EE1FC5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9</a:t>
            </a:fld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E3DADB-3B06-23AC-A4FE-D973DAE0AA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586873" y="168442"/>
            <a:ext cx="2565168" cy="66895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91B924-5DF1-8C0E-AE15-761D22E68EA2}"/>
              </a:ext>
            </a:extLst>
          </p:cNvPr>
          <p:cNvSpPr txBox="1"/>
          <p:nvPr/>
        </p:nvSpPr>
        <p:spPr>
          <a:xfrm>
            <a:off x="571500" y="1273243"/>
            <a:ext cx="77904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13 quadrupoles and 16 correctors between Linac and Booster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practice to improve Booster injection efficiency: tune last few correctors at the end of the LtB 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Criteria to check injection efficiency: Booster early and late intensity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4CD041D-CFAF-91E2-C7CD-96CE6AEDE77A}"/>
              </a:ext>
            </a:extLst>
          </p:cNvPr>
          <p:cNvCxnSpPr>
            <a:cxnSpLocks/>
          </p:cNvCxnSpPr>
          <p:nvPr/>
        </p:nvCxnSpPr>
        <p:spPr>
          <a:xfrm flipH="1" flipV="1">
            <a:off x="9826033" y="1273243"/>
            <a:ext cx="112572" cy="299854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624A85B-B1C2-0882-8BC9-5137D423EA44}"/>
              </a:ext>
            </a:extLst>
          </p:cNvPr>
          <p:cNvSpPr txBox="1"/>
          <p:nvPr/>
        </p:nvSpPr>
        <p:spPr>
          <a:xfrm>
            <a:off x="9336155" y="839061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Booster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A4D1E2B-3B09-D5FA-049C-B5A94613EA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14127" y="3344780"/>
            <a:ext cx="4608656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737950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CBB" id="{5D53F0F4-4192-F242-806B-C7051139D4FB}" vid="{59AA1060-E595-B046-8BFE-67FA7F7791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8254</TotalTime>
  <Words>1471</Words>
  <Application>Microsoft Macintosh PowerPoint</Application>
  <PresentationFormat>Widescreen</PresentationFormat>
  <Paragraphs>215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Arial Black</vt:lpstr>
      <vt:lpstr>Calibri</vt:lpstr>
      <vt:lpstr>Cambria Math</vt:lpstr>
      <vt:lpstr>Wingdings</vt:lpstr>
      <vt:lpstr>BNL</vt:lpstr>
      <vt:lpstr>Experimental examples of Bayesian Optimization at BNL</vt:lpstr>
      <vt:lpstr>Bayesian Optimization</vt:lpstr>
      <vt:lpstr>Gaussian Process</vt:lpstr>
      <vt:lpstr>Kernel Function</vt:lpstr>
      <vt:lpstr>Acquisition Function</vt:lpstr>
      <vt:lpstr>Booter injection</vt:lpstr>
      <vt:lpstr>ML package for BO: Xopt</vt:lpstr>
      <vt:lpstr>Xopt structure</vt:lpstr>
      <vt:lpstr>LtB controls and measurement</vt:lpstr>
      <vt:lpstr>LtB corrector scan</vt:lpstr>
      <vt:lpstr>NN model for LtB scan</vt:lpstr>
      <vt:lpstr>Test on LtB scan NN model</vt:lpstr>
      <vt:lpstr>Test Xopt on real machine</vt:lpstr>
      <vt:lpstr>Case 1: 2 correctors</vt:lpstr>
      <vt:lpstr>Case 2: 4 correctors</vt:lpstr>
      <vt:lpstr>Case 3: 2 correctors + 2 quadrupoles</vt:lpstr>
      <vt:lpstr>Case 4: horizontal only</vt:lpstr>
      <vt:lpstr>Case 5: vertical only</vt:lpstr>
      <vt:lpstr>LtB BO: next step</vt:lpstr>
      <vt:lpstr>Booster to AGS transfer line</vt:lpstr>
      <vt:lpstr>BtA controls and measurement</vt:lpstr>
      <vt:lpstr>First attempt (07/08 inconclusive)</vt:lpstr>
      <vt:lpstr>Second attempt (07/09 successful)</vt:lpstr>
      <vt:lpstr>07/09 BtA BO results</vt:lpstr>
      <vt:lpstr>BtA BO: next step</vt:lpstr>
      <vt:lpstr>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Experimental examples of Bayesian Optimization at BNL</dc:title>
  <dc:subject/>
  <dc:creator>Lucy Lin</dc:creator>
  <cp:keywords/>
  <dc:description/>
  <cp:lastModifiedBy>Lucy Lin</cp:lastModifiedBy>
  <cp:revision>36</cp:revision>
  <dcterms:created xsi:type="dcterms:W3CDTF">2024-08-05T19:55:57Z</dcterms:created>
  <dcterms:modified xsi:type="dcterms:W3CDTF">2024-08-21T12:30:31Z</dcterms:modified>
  <cp:category/>
</cp:coreProperties>
</file>