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5" r:id="rId2"/>
    <p:sldMasterId id="2147483671" r:id="rId3"/>
    <p:sldMasterId id="2147483677" r:id="rId4"/>
    <p:sldMasterId id="2147483683" r:id="rId5"/>
    <p:sldMasterId id="2147483689" r:id="rId6"/>
    <p:sldMasterId id="2147483695" r:id="rId7"/>
  </p:sldMasterIdLst>
  <p:notesMasterIdLst>
    <p:notesMasterId r:id="rId30"/>
  </p:notesMasterIdLst>
  <p:handoutMasterIdLst>
    <p:handoutMasterId r:id="rId31"/>
  </p:handoutMasterIdLst>
  <p:sldIdLst>
    <p:sldId id="282" r:id="rId8"/>
    <p:sldId id="552" r:id="rId9"/>
    <p:sldId id="598" r:id="rId10"/>
    <p:sldId id="594" r:id="rId11"/>
    <p:sldId id="597" r:id="rId12"/>
    <p:sldId id="600" r:id="rId13"/>
    <p:sldId id="599" r:id="rId14"/>
    <p:sldId id="601" r:id="rId15"/>
    <p:sldId id="590" r:id="rId16"/>
    <p:sldId id="591" r:id="rId17"/>
    <p:sldId id="585" r:id="rId18"/>
    <p:sldId id="562" r:id="rId19"/>
    <p:sldId id="582" r:id="rId20"/>
    <p:sldId id="589" r:id="rId21"/>
    <p:sldId id="584" r:id="rId22"/>
    <p:sldId id="592" r:id="rId23"/>
    <p:sldId id="602" r:id="rId24"/>
    <p:sldId id="603" r:id="rId25"/>
    <p:sldId id="604" r:id="rId26"/>
    <p:sldId id="605" r:id="rId27"/>
    <p:sldId id="565" r:id="rId28"/>
    <p:sldId id="52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EDE1F310-8418-8A4B-973C-FF209E5EE7B9}">
          <p14:sldIdLst>
            <p14:sldId id="282"/>
          </p14:sldIdLst>
        </p14:section>
        <p14:section name="Fuselage" id="{EA0E73F4-D2A6-4D4A-8175-3B4FF2EA2450}">
          <p14:sldIdLst>
            <p14:sldId id="552"/>
            <p14:sldId id="598"/>
            <p14:sldId id="594"/>
            <p14:sldId id="597"/>
            <p14:sldId id="600"/>
            <p14:sldId id="599"/>
            <p14:sldId id="601"/>
            <p14:sldId id="590"/>
            <p14:sldId id="591"/>
            <p14:sldId id="585"/>
            <p14:sldId id="562"/>
            <p14:sldId id="582"/>
            <p14:sldId id="589"/>
            <p14:sldId id="584"/>
            <p14:sldId id="592"/>
            <p14:sldId id="602"/>
            <p14:sldId id="603"/>
            <p14:sldId id="604"/>
            <p14:sldId id="605"/>
            <p14:sldId id="565"/>
            <p14:sldId id="526"/>
          </p14:sldIdLst>
        </p14:section>
        <p14:section name="Appendix" id="{8ECE2E7D-8E20-894C-84BA-928D19198312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e, Xiaowei" initials="YX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EF4"/>
    <a:srgbClr val="1C1FFE"/>
    <a:srgbClr val="000099"/>
    <a:srgbClr val="1A1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8" autoAdjust="0"/>
    <p:restoredTop sz="95761"/>
  </p:normalViewPr>
  <p:slideViewPr>
    <p:cSldViewPr snapToGrid="0" snapToObjects="1">
      <p:cViewPr varScale="1">
        <p:scale>
          <a:sx n="93" d="100"/>
          <a:sy n="93" d="100"/>
        </p:scale>
        <p:origin x="370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386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A68F0-6025-EE4C-A605-5909864BFDBF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80A0C-6888-0543-AA32-0FF86FF38B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58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A9D2F-C2CA-F74F-BEF1-07E7E25F9280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911B6-9EBD-3646-82B2-955C9FBFB9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15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11B6-9EBD-3646-82B2-955C9FBFB9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08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28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93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7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9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30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00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65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35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97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83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01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8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18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70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77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41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0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11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95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37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36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9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632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44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backgroun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 userDrawn="1"/>
        </p:nvSpPr>
        <p:spPr>
          <a:xfrm>
            <a:off x="-15607" y="-643262"/>
            <a:ext cx="12223214" cy="8144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0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1" y="6308728"/>
            <a:ext cx="763163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2" t="23241" r="60023" b="24281"/>
          <a:stretch/>
        </p:blipFill>
        <p:spPr>
          <a:xfrm>
            <a:off x="218114" y="1577129"/>
            <a:ext cx="4471332" cy="3598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306" t="23241" r="55217" b="24281"/>
          <a:stretch/>
        </p:blipFill>
        <p:spPr>
          <a:xfrm>
            <a:off x="4471332" y="1577130"/>
            <a:ext cx="302004" cy="35988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881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1" y="6308728"/>
            <a:ext cx="763163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1" y="6308728"/>
            <a:ext cx="763163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1" y="6308728"/>
            <a:ext cx="763163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44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1" y="6308728"/>
            <a:ext cx="763163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2" t="23241" r="60023" b="24281"/>
          <a:stretch/>
        </p:blipFill>
        <p:spPr>
          <a:xfrm>
            <a:off x="218114" y="1577129"/>
            <a:ext cx="4471332" cy="3598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306" t="23241" r="55217" b="24281"/>
          <a:stretch/>
        </p:blipFill>
        <p:spPr>
          <a:xfrm>
            <a:off x="4471332" y="1577130"/>
            <a:ext cx="302004" cy="35988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9D289-E5B9-F446-B4B5-FD2007D27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2" t="23241" r="60023" b="24281"/>
          <a:stretch/>
        </p:blipFill>
        <p:spPr>
          <a:xfrm>
            <a:off x="218114" y="1577129"/>
            <a:ext cx="4471332" cy="3598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5411D-4503-5E40-990B-869E136B0F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306" t="23241" r="55217" b="24281"/>
          <a:stretch/>
        </p:blipFill>
        <p:spPr>
          <a:xfrm>
            <a:off x="4471332" y="1577130"/>
            <a:ext cx="302004" cy="35988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345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213" y="1611824"/>
            <a:ext cx="10931819" cy="3787491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 marL="990575" indent="-380990">
              <a:buFont typeface="Arial"/>
              <a:buChar char="•"/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 marL="1523962" indent="-304792">
              <a:buFont typeface="Wingdings" charset="2"/>
              <a:buChar char="§"/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2" y="6308728"/>
            <a:ext cx="478170" cy="549273"/>
          </a:xfrm>
          <a:prstGeom prst="rect">
            <a:avLst/>
          </a:prstGeo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012" y="5948048"/>
            <a:ext cx="822960" cy="822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043C0-2B6E-C649-B3CC-E14D1DD72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B03F67-8636-594D-8C54-FA66224DEE5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4969" y="1611824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C03A3E-0971-E142-AA65-80AC39D373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16059" y="1611823"/>
            <a:ext cx="5050972" cy="378749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4D4D4C"/>
                </a:solidFill>
                <a:latin typeface="Arial"/>
                <a:cs typeface="Arial"/>
              </a:defRPr>
            </a:lvl1pPr>
            <a:lvl2pPr>
              <a:defRPr sz="2133">
                <a:solidFill>
                  <a:srgbClr val="4D4D4C"/>
                </a:solidFill>
                <a:latin typeface="Arial"/>
                <a:cs typeface="Arial"/>
              </a:defRPr>
            </a:lvl2pPr>
            <a:lvl3pPr>
              <a:defRPr sz="2133">
                <a:solidFill>
                  <a:srgbClr val="4D4D4C"/>
                </a:solidFill>
                <a:latin typeface="Arial"/>
                <a:cs typeface="Arial"/>
              </a:defRPr>
            </a:lvl3pPr>
            <a:lvl4pPr>
              <a:defRPr sz="2133">
                <a:solidFill>
                  <a:srgbClr val="4D4D4C"/>
                </a:solidFill>
                <a:latin typeface="Arial"/>
                <a:cs typeface="Arial"/>
              </a:defRPr>
            </a:lvl4pPr>
            <a:lvl5pPr>
              <a:defRPr sz="2133">
                <a:solidFill>
                  <a:srgbClr val="4D4D4C"/>
                </a:solidFill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60A02-721D-5B4D-BE75-DBCA4F680F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400" y="482700"/>
            <a:ext cx="10931819" cy="799091"/>
          </a:xfrm>
        </p:spPr>
        <p:txBody>
          <a:bodyPr>
            <a:noAutofit/>
          </a:bodyPr>
          <a:lstStyle>
            <a:lvl1pPr algn="l">
              <a:defRPr sz="3467" b="1" i="0" cap="none">
                <a:solidFill>
                  <a:srgbClr val="002F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header text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383F2-B897-EB4A-9F61-977D7550CC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980797" y="4969870"/>
            <a:ext cx="4586235" cy="429444"/>
          </a:xfrm>
        </p:spPr>
        <p:txBody>
          <a:bodyPr>
            <a:normAutofit/>
          </a:bodyPr>
          <a:lstStyle>
            <a:lvl1pPr marL="0" indent="0" algn="l">
              <a:buNone/>
              <a:defRPr sz="2133">
                <a:solidFill>
                  <a:srgbClr val="4D4D4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 Click here to add caption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00EA63C-EF41-A94E-871A-175AAFA75E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968" y="482699"/>
            <a:ext cx="6150587" cy="4916615"/>
          </a:xfrm>
        </p:spPr>
        <p:txBody>
          <a:bodyPr>
            <a:normAutofit/>
          </a:bodyPr>
          <a:lstStyle>
            <a:lvl1pPr marL="0" indent="0" algn="ctr">
              <a:buNone/>
              <a:defRPr sz="3467" b="1">
                <a:solidFill>
                  <a:srgbClr val="002F8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9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75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24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2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67DAD-F0F3-0A49-94F4-B65216EC0521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FB668-EDC6-5544-ACBE-D271034637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7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6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7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10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53365" y="6308728"/>
            <a:ext cx="926940" cy="54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fld id="{A68AC2B4-6A0C-234D-98C1-35F96F6E0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8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6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5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5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18.emf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1.emf"/><Relationship Id="rId11" Type="http://schemas.openxmlformats.org/officeDocument/2006/relationships/image" Target="../media/image16.emf"/><Relationship Id="rId5" Type="http://schemas.openxmlformats.org/officeDocument/2006/relationships/image" Target="../media/image20.emf"/><Relationship Id="rId10" Type="http://schemas.openxmlformats.org/officeDocument/2006/relationships/image" Target="../media/image15.emf"/><Relationship Id="rId4" Type="http://schemas.openxmlformats.org/officeDocument/2006/relationships/image" Target="../media/image19.emf"/><Relationship Id="rId9" Type="http://schemas.openxmlformats.org/officeDocument/2006/relationships/image" Target="../media/image14.emf"/><Relationship Id="rId1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17.emf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16.emf"/><Relationship Id="rId17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emf"/><Relationship Id="rId11" Type="http://schemas.openxmlformats.org/officeDocument/2006/relationships/image" Target="../media/image15.emf"/><Relationship Id="rId5" Type="http://schemas.openxmlformats.org/officeDocument/2006/relationships/image" Target="../media/image24.emf"/><Relationship Id="rId15" Type="http://schemas.openxmlformats.org/officeDocument/2006/relationships/image" Target="../media/image25.emf"/><Relationship Id="rId10" Type="http://schemas.openxmlformats.org/officeDocument/2006/relationships/image" Target="../media/image14.emf"/><Relationship Id="rId4" Type="http://schemas.openxmlformats.org/officeDocument/2006/relationships/image" Target="../media/image20.emf"/><Relationship Id="rId9" Type="http://schemas.openxmlformats.org/officeDocument/2006/relationships/image" Target="../media/image19.emf"/><Relationship Id="rId1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15.emf"/><Relationship Id="rId18" Type="http://schemas.openxmlformats.org/officeDocument/2006/relationships/image" Target="../media/image21.emf"/><Relationship Id="rId3" Type="http://schemas.openxmlformats.org/officeDocument/2006/relationships/image" Target="../media/image5.png"/><Relationship Id="rId7" Type="http://schemas.openxmlformats.org/officeDocument/2006/relationships/image" Target="../media/image24.emf"/><Relationship Id="rId12" Type="http://schemas.openxmlformats.org/officeDocument/2006/relationships/image" Target="../media/image14.emf"/><Relationship Id="rId17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emf"/><Relationship Id="rId11" Type="http://schemas.openxmlformats.org/officeDocument/2006/relationships/image" Target="../media/image26.png"/><Relationship Id="rId5" Type="http://schemas.openxmlformats.org/officeDocument/2006/relationships/image" Target="../media/image27.emf"/><Relationship Id="rId15" Type="http://schemas.openxmlformats.org/officeDocument/2006/relationships/image" Target="../media/image17.emf"/><Relationship Id="rId10" Type="http://schemas.openxmlformats.org/officeDocument/2006/relationships/image" Target="../media/image23.emf"/><Relationship Id="rId19" Type="http://schemas.openxmlformats.org/officeDocument/2006/relationships/image" Target="../media/image19.emf"/><Relationship Id="rId4" Type="http://schemas.openxmlformats.org/officeDocument/2006/relationships/image" Target="../media/image20.emf"/><Relationship Id="rId9" Type="http://schemas.openxmlformats.org/officeDocument/2006/relationships/image" Target="../media/image22.emf"/><Relationship Id="rId1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3.emf"/><Relationship Id="rId3" Type="http://schemas.openxmlformats.org/officeDocument/2006/relationships/image" Target="../media/image5.png"/><Relationship Id="rId7" Type="http://schemas.openxmlformats.org/officeDocument/2006/relationships/image" Target="../media/image30.emf"/><Relationship Id="rId12" Type="http://schemas.openxmlformats.org/officeDocument/2006/relationships/image" Target="../media/image3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emf"/><Relationship Id="rId11" Type="http://schemas.openxmlformats.org/officeDocument/2006/relationships/image" Target="../media/image17.emf"/><Relationship Id="rId5" Type="http://schemas.openxmlformats.org/officeDocument/2006/relationships/image" Target="../media/image18.emf"/><Relationship Id="rId10" Type="http://schemas.openxmlformats.org/officeDocument/2006/relationships/image" Target="../media/image16.emf"/><Relationship Id="rId4" Type="http://schemas.openxmlformats.org/officeDocument/2006/relationships/image" Target="../media/image29.emf"/><Relationship Id="rId9" Type="http://schemas.openxmlformats.org/officeDocument/2006/relationships/image" Target="../media/image14.emf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4.emf"/><Relationship Id="rId3" Type="http://schemas.openxmlformats.org/officeDocument/2006/relationships/image" Target="../media/image5.png"/><Relationship Id="rId7" Type="http://schemas.openxmlformats.org/officeDocument/2006/relationships/image" Target="../media/image30.emf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emf"/><Relationship Id="rId11" Type="http://schemas.openxmlformats.org/officeDocument/2006/relationships/image" Target="../media/image17.emf"/><Relationship Id="rId5" Type="http://schemas.openxmlformats.org/officeDocument/2006/relationships/image" Target="../media/image18.emf"/><Relationship Id="rId10" Type="http://schemas.openxmlformats.org/officeDocument/2006/relationships/image" Target="../media/image16.emf"/><Relationship Id="rId4" Type="http://schemas.openxmlformats.org/officeDocument/2006/relationships/image" Target="../media/image29.emf"/><Relationship Id="rId9" Type="http://schemas.openxmlformats.org/officeDocument/2006/relationships/image" Target="../media/image14.emf"/><Relationship Id="rId1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57"/>
          <p:cNvSpPr/>
          <p:nvPr/>
        </p:nvSpPr>
        <p:spPr>
          <a:xfrm>
            <a:off x="7620000" y="1105544"/>
            <a:ext cx="4572000" cy="1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pasted-image.pdf" descr="pasted-image.pdf">
            <a:extLst>
              <a:ext uri="{FF2B5EF4-FFF2-40B4-BE49-F238E27FC236}">
                <a16:creationId xmlns:a16="http://schemas.microsoft.com/office/drawing/2014/main" id="{B176FFF9-03F0-744C-8167-12E809B32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979" y="1838371"/>
            <a:ext cx="225263" cy="225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VT-grid-02.png" descr="VT-grid-02.png">
            <a:extLst>
              <a:ext uri="{FF2B5EF4-FFF2-40B4-BE49-F238E27FC236}">
                <a16:creationId xmlns:a16="http://schemas.microsoft.com/office/drawing/2014/main" id="{D2990298-4BDC-7944-A159-AD29684D3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878" y="5980334"/>
            <a:ext cx="106008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traight Connector 55"/>
          <p:cNvSpPr/>
          <p:nvPr/>
        </p:nvSpPr>
        <p:spPr>
          <a:xfrm>
            <a:off x="8230412" y="105720"/>
            <a:ext cx="1" cy="1302094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507427" y="1955570"/>
            <a:ext cx="94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1C1FFE"/>
                </a:solidFill>
              </a:rPr>
              <a:t>Basis of Bayesian Optimization – Theory and Application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392790"/>
              </p:ext>
            </p:extLst>
          </p:nvPr>
        </p:nvGraphicFramePr>
        <p:xfrm>
          <a:off x="2003667" y="3634678"/>
          <a:ext cx="8276706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6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772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Yinan Wang,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Ph.D.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Assistant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Professor,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Department of Industrial and Systems Engineering</a:t>
                      </a:r>
                      <a:endParaRPr lang="en-US" sz="20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Rensselaer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Polytechnic Institute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9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>
                          <a:solidFill>
                            <a:srgbClr val="1A1EF4"/>
                          </a:solidFill>
                        </a:rPr>
                        <a:t>Collaboration Meeting on Aug. 21 @ BNL</a:t>
                      </a:r>
                      <a:endParaRPr lang="en-US" sz="2000" dirty="0">
                        <a:solidFill>
                          <a:srgbClr val="1A1EF4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89" y="176953"/>
            <a:ext cx="309904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37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0ADEFA-3A2E-49C7-AE58-2D2AB58704D3}"/>
              </a:ext>
            </a:extLst>
          </p:cNvPr>
          <p:cNvSpPr txBox="1"/>
          <p:nvPr/>
        </p:nvSpPr>
        <p:spPr>
          <a:xfrm>
            <a:off x="6271710" y="1066639"/>
            <a:ext cx="209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cs typeface="Calibri" panose="020F0502020204030204" pitchFamily="34" charset="0"/>
              </a:rPr>
              <a:t>Data Visualization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69DD17-502A-FC68-46E3-7E3A5BE8D5F3}"/>
              </a:ext>
            </a:extLst>
          </p:cNvPr>
          <p:cNvGrpSpPr/>
          <p:nvPr/>
        </p:nvGrpSpPr>
        <p:grpSpPr>
          <a:xfrm>
            <a:off x="478172" y="5883549"/>
            <a:ext cx="10673048" cy="850358"/>
            <a:chOff x="249429" y="3509381"/>
            <a:chExt cx="3193703" cy="273771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CA48673-511C-360C-778B-16B3C43B78D8}"/>
                </a:ext>
              </a:extLst>
            </p:cNvPr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D6FD6B-DF1A-E55C-A74E-A25DC287740B}"/>
                </a:ext>
              </a:extLst>
            </p:cNvPr>
            <p:cNvSpPr/>
            <p:nvPr/>
          </p:nvSpPr>
          <p:spPr>
            <a:xfrm>
              <a:off x="292683" y="3724301"/>
              <a:ext cx="3150449" cy="2279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With an appropriately defined surrogate model and an acquisition function, we can efficiently evaluate the point that will highly likely lead to the optimized output.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4" name="Google Shape;265;p32">
            <a:extLst>
              <a:ext uri="{FF2B5EF4-FFF2-40B4-BE49-F238E27FC236}">
                <a16:creationId xmlns:a16="http://schemas.microsoft.com/office/drawing/2014/main" id="{B6F74957-76A8-4329-E06B-E35537136EF9}"/>
              </a:ext>
            </a:extLst>
          </p:cNvPr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General Formulation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259016-6F53-BF30-05F9-3C3CD8ED7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128" y="1676697"/>
            <a:ext cx="9301744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60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99165"/>
            <a:ext cx="11645069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Surrogate Model: Gaussian Process (GP)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3" name="Screen Recording 2023-08-23 at 10.39.21 PM">
            <a:hlinkClick r:id="" action="ppaction://media"/>
            <a:extLst>
              <a:ext uri="{FF2B5EF4-FFF2-40B4-BE49-F238E27FC236}">
                <a16:creationId xmlns:a16="http://schemas.microsoft.com/office/drawing/2014/main" id="{B5262E45-9CB3-23DF-FBC3-AB67AE418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3128" y="1227866"/>
            <a:ext cx="6945744" cy="2926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280BFC5-0270-AF02-68D6-9B22AD972CD6}"/>
                  </a:ext>
                </a:extLst>
              </p:cNvPr>
              <p:cNvSpPr/>
              <p:nvPr/>
            </p:nvSpPr>
            <p:spPr>
              <a:xfrm>
                <a:off x="293760" y="4347827"/>
                <a:ext cx="10997272" cy="1978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/>
                  <a:t>GP is essentially a model of the distribution of functions given the current observations.</a:t>
                </a:r>
              </a:p>
              <a:p>
                <a:pPr marL="342900" indent="-342900" algn="just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/>
                  <a:t>GP model: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𝒢𝒫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r>
                  <a:rPr lang="en-US" sz="2000" dirty="0"/>
                  <a:t> is determined by the mean function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000" dirty="0"/>
                  <a:t> and covariance function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2000" dirty="0"/>
              </a:p>
              <a:p>
                <a:pPr marL="342900" indent="-342900" algn="just">
                  <a:spcBef>
                    <a:spcPts val="600"/>
                  </a:spcBef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000" dirty="0"/>
                  <a:t>Posterior mean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</m:d>
                  </m:oMath>
                </a14:m>
                <a:r>
                  <a:rPr lang="en-US" sz="2000" dirty="0"/>
                  <a:t> and variance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</m:d>
                  </m:oMath>
                </a14:m>
                <a:r>
                  <a:rPr lang="en-US" sz="2000" dirty="0"/>
                  <a:t> can be computed explicitly given the collected observations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z="2000" dirty="0"/>
                  <a:t> (dataset).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280BFC5-0270-AF02-68D6-9B22AD972C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60" y="4347827"/>
                <a:ext cx="10997272" cy="1978619"/>
              </a:xfrm>
              <a:prstGeom prst="rect">
                <a:avLst/>
              </a:prstGeom>
              <a:blipFill>
                <a:blip r:embed="rId7"/>
                <a:stretch>
                  <a:fillRect l="-462" t="-1911" r="-693" b="-3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08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Google Shape;265;p32"/>
          <p:cNvSpPr txBox="1">
            <a:spLocks/>
          </p:cNvSpPr>
          <p:nvPr/>
        </p:nvSpPr>
        <p:spPr>
          <a:xfrm>
            <a:off x="180192" y="199165"/>
            <a:ext cx="11645069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Acquisition Function: Expected Improvement (EI)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259ED-D667-E482-B587-C42066115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714" y="2274816"/>
            <a:ext cx="5430107" cy="35661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7199BD4-6C0C-431D-ABB6-0366219151B6}"/>
              </a:ext>
            </a:extLst>
          </p:cNvPr>
          <p:cNvGrpSpPr/>
          <p:nvPr/>
        </p:nvGrpSpPr>
        <p:grpSpPr>
          <a:xfrm>
            <a:off x="157191" y="1152360"/>
            <a:ext cx="9542484" cy="1049660"/>
            <a:chOff x="157191" y="1152360"/>
            <a:chExt cx="9542484" cy="10496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C37F7E4-42A0-A3DB-2C2B-2CD42197B136}"/>
                </a:ext>
              </a:extLst>
            </p:cNvPr>
            <p:cNvSpPr/>
            <p:nvPr/>
          </p:nvSpPr>
          <p:spPr>
            <a:xfrm>
              <a:off x="8050771" y="1332153"/>
              <a:ext cx="178829" cy="32000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CBD09FD-121E-55FD-2188-2122D2A1158C}"/>
                </a:ext>
              </a:extLst>
            </p:cNvPr>
            <p:cNvSpPr/>
            <p:nvPr/>
          </p:nvSpPr>
          <p:spPr>
            <a:xfrm>
              <a:off x="5414120" y="1332153"/>
              <a:ext cx="1057018" cy="32000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ED81CA31-40CF-10B8-C869-0D317A2D453A}"/>
                    </a:ext>
                  </a:extLst>
                </p:cNvPr>
                <p:cNvSpPr txBox="1"/>
                <p:nvPr/>
              </p:nvSpPr>
              <p:spPr>
                <a:xfrm>
                  <a:off x="157191" y="1152360"/>
                  <a:ext cx="9542484" cy="7264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𝐸𝐼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𝒟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𝑏𝑒𝑠𝑡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𝒟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𝑏𝑒𝑠𝑡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𝑏𝑒𝑠𝑡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</m:e>
                        </m:d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𝜎𝜙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𝑏𝑒𝑠𝑡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ED81CA31-40CF-10B8-C869-0D317A2D45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191" y="1152360"/>
                  <a:ext cx="9542484" cy="726481"/>
                </a:xfrm>
                <a:prstGeom prst="rect">
                  <a:avLst/>
                </a:prstGeom>
                <a:blipFill>
                  <a:blip r:embed="rId5"/>
                  <a:stretch>
                    <a:fillRect t="-153448" b="-2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85F2ECD-4F23-A29A-450E-F1E6D498B963}"/>
                </a:ext>
              </a:extLst>
            </p:cNvPr>
            <p:cNvCxnSpPr>
              <a:cxnSpLocks/>
            </p:cNvCxnSpPr>
            <p:nvPr/>
          </p:nvCxnSpPr>
          <p:spPr>
            <a:xfrm>
              <a:off x="5942629" y="1652157"/>
              <a:ext cx="0" cy="2266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2A82F0-48E3-68F1-93E4-D9DB68B92179}"/>
                </a:ext>
              </a:extLst>
            </p:cNvPr>
            <p:cNvSpPr txBox="1"/>
            <p:nvPr/>
          </p:nvSpPr>
          <p:spPr>
            <a:xfrm>
              <a:off x="5356573" y="1894243"/>
              <a:ext cx="1172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Exploitation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7D993BC-1AFE-BB67-31E5-8E797BA5AA5B}"/>
                </a:ext>
              </a:extLst>
            </p:cNvPr>
            <p:cNvCxnSpPr>
              <a:cxnSpLocks/>
            </p:cNvCxnSpPr>
            <p:nvPr/>
          </p:nvCxnSpPr>
          <p:spPr>
            <a:xfrm>
              <a:off x="8134844" y="1667559"/>
              <a:ext cx="0" cy="2266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142BCD-9515-65D2-A6FE-E491A50BC63E}"/>
                </a:ext>
              </a:extLst>
            </p:cNvPr>
            <p:cNvSpPr txBox="1"/>
            <p:nvPr/>
          </p:nvSpPr>
          <p:spPr>
            <a:xfrm>
              <a:off x="7548788" y="1894242"/>
              <a:ext cx="1172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Exploration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FF78FF-C07D-3B5D-0E19-2C7BF56B88E8}"/>
              </a:ext>
            </a:extLst>
          </p:cNvPr>
          <p:cNvGrpSpPr/>
          <p:nvPr/>
        </p:nvGrpSpPr>
        <p:grpSpPr>
          <a:xfrm>
            <a:off x="620243" y="5913772"/>
            <a:ext cx="10673048" cy="850358"/>
            <a:chOff x="249429" y="3509381"/>
            <a:chExt cx="3193703" cy="273771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3CC4907-4ADC-A904-C9B3-EECD8625C6AA}"/>
                </a:ext>
              </a:extLst>
            </p:cNvPr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6575398-FBF5-B6F6-838C-0F755226CE0B}"/>
                    </a:ext>
                  </a:extLst>
                </p:cNvPr>
                <p:cNvSpPr/>
                <p:nvPr/>
              </p:nvSpPr>
              <p:spPr>
                <a:xfrm>
                  <a:off x="271056" y="3738724"/>
                  <a:ext cx="3150449" cy="227902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US" sz="2000" b="1" dirty="0">
                      <a:solidFill>
                        <a:srgbClr val="FF0000"/>
                      </a:solidFill>
                      <a:latin typeface="Calibri Light" charset="0"/>
                      <a:ea typeface="Calibri Light" charset="0"/>
                      <a:cs typeface="Calibri Light" charset="0"/>
                    </a:rPr>
                    <a:t>Note:</a:t>
                  </a:r>
                  <a:r>
                    <a:rPr lang="en-US" sz="2000" b="1" dirty="0">
                      <a:latin typeface="Calibri Light" charset="0"/>
                      <a:ea typeface="Calibri Light" charset="0"/>
                      <a:cs typeface="Calibri Light" charset="0"/>
                    </a:rPr>
                    <a:t> </a:t>
                  </a:r>
                  <a:r>
                    <a:rPr lang="en-US" sz="2000" dirty="0">
                      <a:solidFill>
                        <a:srgbClr val="1C1FFE"/>
                      </a:solidFill>
                    </a:rPr>
                    <a:t>The trade-off between exploitation and exploration can be adjusted by introducing a hyper-parameter in </a:t>
                  </a:r>
                  <a14:m>
                    <m:oMath xmlns:m="http://schemas.openxmlformats.org/officeDocument/2006/math"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1C1F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srgbClr val="1C1FFE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>
                              <a:solidFill>
                                <a:srgbClr val="1C1FFE"/>
                              </a:solidFill>
                              <a:latin typeface="Cambria Math" panose="02040503050406030204" pitchFamily="18" charset="0"/>
                            </a:rPr>
                            <m:t>𝑏𝑒𝑠𝑡</m:t>
                          </m:r>
                        </m:sub>
                      </m:sSub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sz="200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solidFill>
                        <a:srgbClr val="1C1FFE"/>
                      </a:solidFill>
                    </a:rPr>
                    <a:t>. A larger value of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1C1FFE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a14:m>
                  <a:r>
                    <a:rPr lang="en-US" sz="2000" dirty="0">
                      <a:solidFill>
                        <a:srgbClr val="1C1FFE"/>
                      </a:solidFill>
                    </a:rPr>
                    <a:t> will encourage exploration.</a:t>
                  </a: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6575398-FBF5-B6F6-838C-0F755226CE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056" y="3738724"/>
                  <a:ext cx="3150449" cy="2279025"/>
                </a:xfrm>
                <a:prstGeom prst="rect">
                  <a:avLst/>
                </a:prstGeom>
                <a:blipFill>
                  <a:blip r:embed="rId6"/>
                  <a:stretch>
                    <a:fillRect l="-602" t="-5263" b="-140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99871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Google Shape;265;p32"/>
          <p:cNvSpPr txBox="1">
            <a:spLocks/>
          </p:cNvSpPr>
          <p:nvPr/>
        </p:nvSpPr>
        <p:spPr>
          <a:xfrm>
            <a:off x="180192" y="199165"/>
            <a:ext cx="11831616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Constrained Expected Improvement (</a:t>
            </a:r>
            <a:r>
              <a:rPr lang="en-US" altLang="zh-CN" sz="3600" b="1" dirty="0" err="1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cEI</a:t>
            </a: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)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BB86C5-C85B-526C-AB1E-982C8A9E2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062" y="943527"/>
            <a:ext cx="4457700" cy="3657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CFF172-4895-A57F-9E52-00190BEEA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01" y="1397854"/>
            <a:ext cx="4457700" cy="365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8AB18B-1602-B992-C7D2-F22B7E250A66}"/>
              </a:ext>
            </a:extLst>
          </p:cNvPr>
          <p:cNvSpPr txBox="1"/>
          <p:nvPr/>
        </p:nvSpPr>
        <p:spPr>
          <a:xfrm>
            <a:off x="7135446" y="1143335"/>
            <a:ext cx="353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 with linear constraints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D5DEF-BA91-4D24-AC63-0B6513269DED}"/>
              </a:ext>
            </a:extLst>
          </p:cNvPr>
          <p:cNvSpPr txBox="1"/>
          <p:nvPr/>
        </p:nvSpPr>
        <p:spPr>
          <a:xfrm>
            <a:off x="7291963" y="1597662"/>
            <a:ext cx="321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Objective and constraints as GPs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860FD4-4BA8-C97F-2E9B-D7AA3EB987EB}"/>
              </a:ext>
            </a:extLst>
          </p:cNvPr>
          <p:cNvSpPr txBox="1"/>
          <p:nvPr/>
        </p:nvSpPr>
        <p:spPr>
          <a:xfrm>
            <a:off x="6929619" y="2072283"/>
            <a:ext cx="394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Integrate the feasibility through the CDF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57D7AE-E882-FE41-14C5-DACF98831020}"/>
              </a:ext>
            </a:extLst>
          </p:cNvPr>
          <p:cNvGrpSpPr/>
          <p:nvPr/>
        </p:nvGrpSpPr>
        <p:grpSpPr>
          <a:xfrm>
            <a:off x="3119520" y="2610361"/>
            <a:ext cx="5430107" cy="3566160"/>
            <a:chOff x="3380946" y="2802897"/>
            <a:chExt cx="5430107" cy="356616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26C2E63-8005-A18D-1B50-A66F55BF653C}"/>
                </a:ext>
              </a:extLst>
            </p:cNvPr>
            <p:cNvGrpSpPr/>
            <p:nvPr/>
          </p:nvGrpSpPr>
          <p:grpSpPr>
            <a:xfrm>
              <a:off x="3380946" y="2802897"/>
              <a:ext cx="5430107" cy="3566160"/>
              <a:chOff x="3380946" y="2814754"/>
              <a:chExt cx="5430107" cy="356616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31E9F37-0CDB-96D4-1139-88329CD22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80946" y="2814754"/>
                <a:ext cx="5430107" cy="3566160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54A313D-1501-8F4E-B400-86C25FD64A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4154" y="5407231"/>
                <a:ext cx="0" cy="529633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E492310-1A4C-BE04-A25C-E90F2A3469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4462" y="5443415"/>
                <a:ext cx="0" cy="493449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F9970B9-ADAB-5AF0-7E0A-BDDFCA20E7E3}"/>
                  </a:ext>
                </a:extLst>
              </p:cNvPr>
              <p:cNvSpPr/>
              <p:nvPr/>
            </p:nvSpPr>
            <p:spPr>
              <a:xfrm>
                <a:off x="6174154" y="5263978"/>
                <a:ext cx="410308" cy="23889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457B56-9541-C9CE-8CEE-55DCA0AC2551}"/>
                </a:ext>
              </a:extLst>
            </p:cNvPr>
            <p:cNvSpPr txBox="1"/>
            <p:nvPr/>
          </p:nvSpPr>
          <p:spPr>
            <a:xfrm>
              <a:off x="4872677" y="5352413"/>
              <a:ext cx="879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Penalized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F812BF-866A-C2F7-D035-6E261B8BE061}"/>
              </a:ext>
            </a:extLst>
          </p:cNvPr>
          <p:cNvGrpSpPr/>
          <p:nvPr/>
        </p:nvGrpSpPr>
        <p:grpSpPr>
          <a:xfrm>
            <a:off x="498051" y="6254448"/>
            <a:ext cx="10673048" cy="549273"/>
            <a:chOff x="249429" y="3509381"/>
            <a:chExt cx="3193703" cy="1768374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34534C1-FB32-1F90-97E3-0C0F9DC5692F}"/>
                </a:ext>
              </a:extLst>
            </p:cNvPr>
            <p:cNvSpPr/>
            <p:nvPr/>
          </p:nvSpPr>
          <p:spPr>
            <a:xfrm>
              <a:off x="249429" y="3509381"/>
              <a:ext cx="3193703" cy="176837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A6FE37A-198D-C3DA-95FB-7A2C7612F46E}"/>
                </a:ext>
              </a:extLst>
            </p:cNvPr>
            <p:cNvSpPr/>
            <p:nvPr/>
          </p:nvSpPr>
          <p:spPr>
            <a:xfrm>
              <a:off x="271056" y="3738724"/>
              <a:ext cx="3150449" cy="1288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The idea of </a:t>
              </a:r>
              <a:r>
                <a:rPr lang="en-US" sz="2000" dirty="0" err="1">
                  <a:solidFill>
                    <a:srgbClr val="1C1FFE"/>
                  </a:solidFill>
                </a:rPr>
                <a:t>cEI</a:t>
              </a:r>
              <a:r>
                <a:rPr lang="en-US" sz="2000" dirty="0">
                  <a:solidFill>
                    <a:srgbClr val="1C1FFE"/>
                  </a:solidFill>
                </a:rPr>
                <a:t> can naturally benefit to the physics-constrained optimization.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A0C5A7-1FF4-9D0E-1A8C-2CAA0EAC8A66}"/>
                  </a:ext>
                </a:extLst>
              </p:cNvPr>
              <p:cNvSpPr txBox="1"/>
              <p:nvPr/>
            </p:nvSpPr>
            <p:spPr>
              <a:xfrm>
                <a:off x="788421" y="1759419"/>
                <a:ext cx="5272982" cy="783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𝑐𝐸𝐼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𝐸𝐼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×</m:t>
                      </m:r>
                      <m:nary>
                        <m:naryPr>
                          <m:chr m:val="∏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≤0)</m:t>
                          </m:r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𝐸𝐼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×</m:t>
                      </m:r>
                      <m:nary>
                        <m:naryPr>
                          <m:chr m:val="∏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A0C5A7-1FF4-9D0E-1A8C-2CAA0EAC8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21" y="1759419"/>
                <a:ext cx="5272982" cy="783356"/>
              </a:xfrm>
              <a:prstGeom prst="rect">
                <a:avLst/>
              </a:prstGeom>
              <a:blipFill>
                <a:blip r:embed="rId7"/>
                <a:stretch>
                  <a:fillRect t="-96825" b="-150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15">
            <a:extLst>
              <a:ext uri="{FF2B5EF4-FFF2-40B4-BE49-F238E27FC236}">
                <a16:creationId xmlns:a16="http://schemas.microsoft.com/office/drawing/2014/main" id="{DC50030F-2B33-6809-31C4-7F114F54B191}"/>
              </a:ext>
            </a:extLst>
          </p:cNvPr>
          <p:cNvSpPr/>
          <p:nvPr/>
        </p:nvSpPr>
        <p:spPr>
          <a:xfrm>
            <a:off x="5913912" y="5563579"/>
            <a:ext cx="403761" cy="130639"/>
          </a:xfrm>
          <a:custGeom>
            <a:avLst/>
            <a:gdLst>
              <a:gd name="connsiteX0" fmla="*/ 0 w 403761"/>
              <a:gd name="connsiteY0" fmla="*/ 89076 h 130639"/>
              <a:gd name="connsiteX1" fmla="*/ 124691 w 403761"/>
              <a:gd name="connsiteY1" fmla="*/ 11 h 130639"/>
              <a:gd name="connsiteX2" fmla="*/ 273132 w 403761"/>
              <a:gd name="connsiteY2" fmla="*/ 83138 h 130639"/>
              <a:gd name="connsiteX3" fmla="*/ 403761 w 403761"/>
              <a:gd name="connsiteY3" fmla="*/ 130639 h 130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3761" h="130639">
                <a:moveTo>
                  <a:pt x="0" y="89076"/>
                </a:moveTo>
                <a:cubicBezTo>
                  <a:pt x="39584" y="45038"/>
                  <a:pt x="79169" y="1001"/>
                  <a:pt x="124691" y="11"/>
                </a:cubicBezTo>
                <a:cubicBezTo>
                  <a:pt x="170213" y="-979"/>
                  <a:pt x="226620" y="61367"/>
                  <a:pt x="273132" y="83138"/>
                </a:cubicBezTo>
                <a:cubicBezTo>
                  <a:pt x="319644" y="104909"/>
                  <a:pt x="384958" y="124701"/>
                  <a:pt x="403761" y="130639"/>
                </a:cubicBezTo>
              </a:path>
            </a:pathLst>
          </a:custGeom>
          <a:ln w="222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83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Google Shape;265;p32"/>
          <p:cNvSpPr txBox="1">
            <a:spLocks/>
          </p:cNvSpPr>
          <p:nvPr/>
        </p:nvSpPr>
        <p:spPr>
          <a:xfrm>
            <a:off x="180192" y="199165"/>
            <a:ext cx="11645069" cy="82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altLang="zh-CN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Demonstration of BO</a:t>
            </a:r>
            <a:endParaRPr lang="en-US" sz="3600" b="1" dirty="0">
              <a:solidFill>
                <a:srgbClr val="1A1EF4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pic>
        <p:nvPicPr>
          <p:cNvPr id="2" name="new">
            <a:hlinkClick r:id="" action="ppaction://media"/>
            <a:extLst>
              <a:ext uri="{FF2B5EF4-FFF2-40B4-BE49-F238E27FC236}">
                <a16:creationId xmlns:a16="http://schemas.microsoft.com/office/drawing/2014/main" id="{46F2C212-3357-E9B0-C38F-E5869848C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1074" y="1470858"/>
            <a:ext cx="6623304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7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Case Study: Physics-Constrained Bayesian Optimization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60357" y="5442667"/>
            <a:ext cx="10673048" cy="850358"/>
            <a:chOff x="249429" y="3509381"/>
            <a:chExt cx="3193703" cy="2737711"/>
          </a:xfrm>
        </p:grpSpPr>
        <p:sp>
          <p:nvSpPr>
            <p:cNvPr id="30" name="Rounded Rectangle 29"/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2683" y="3724301"/>
              <a:ext cx="3150449" cy="2279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The objective is to place a set of actuators in all feasible locations to minimize the total variations under the constraints of feasible ranges of forces and a maximum number of actuators.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B5CF62-0104-B3F7-AAC5-31091000F619}"/>
              </a:ext>
            </a:extLst>
          </p:cNvPr>
          <p:cNvGrpSpPr/>
          <p:nvPr/>
        </p:nvGrpSpPr>
        <p:grpSpPr>
          <a:xfrm>
            <a:off x="6524536" y="1527424"/>
            <a:ext cx="4708869" cy="3629257"/>
            <a:chOff x="6533772" y="1398115"/>
            <a:chExt cx="4708869" cy="362925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CF829AB-3BBC-24CE-7439-F6EC037C0AB0}"/>
                </a:ext>
              </a:extLst>
            </p:cNvPr>
            <p:cNvGrpSpPr/>
            <p:nvPr/>
          </p:nvGrpSpPr>
          <p:grpSpPr>
            <a:xfrm>
              <a:off x="7052336" y="1398115"/>
              <a:ext cx="3994355" cy="1110027"/>
              <a:chOff x="7052336" y="1398115"/>
              <a:chExt cx="3994355" cy="1110027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F46C9B0-0D97-6B3E-A689-806C368CECBB}"/>
                  </a:ext>
                </a:extLst>
              </p:cNvPr>
              <p:cNvSpPr/>
              <p:nvPr/>
            </p:nvSpPr>
            <p:spPr>
              <a:xfrm>
                <a:off x="8248071" y="2086530"/>
                <a:ext cx="253208" cy="320004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291E7-A006-FD12-96AA-88936CBCED3D}"/>
                  </a:ext>
                </a:extLst>
              </p:cNvPr>
              <p:cNvSpPr/>
              <p:nvPr/>
            </p:nvSpPr>
            <p:spPr>
              <a:xfrm>
                <a:off x="8743011" y="2091609"/>
                <a:ext cx="253208" cy="320004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D9CB2D8-1EE9-CF92-7DCF-03C798EA0C32}"/>
                  </a:ext>
                </a:extLst>
              </p:cNvPr>
              <p:cNvSpPr/>
              <p:nvPr/>
            </p:nvSpPr>
            <p:spPr>
              <a:xfrm>
                <a:off x="9164063" y="2073137"/>
                <a:ext cx="253208" cy="320004"/>
              </a:xfrm>
              <a:prstGeom prst="rect">
                <a:avLst/>
              </a:prstGeom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A41AD2-AEED-1B2E-71E8-ED274232E9E7}"/>
                  </a:ext>
                </a:extLst>
              </p:cNvPr>
              <p:cNvSpPr txBox="1"/>
              <p:nvPr/>
            </p:nvSpPr>
            <p:spPr>
              <a:xfrm>
                <a:off x="7052336" y="1984922"/>
                <a:ext cx="9540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Adjusted deviation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F20282-1557-DF67-5AB0-B7F7CD9C8EF6}"/>
                  </a:ext>
                </a:extLst>
              </p:cNvPr>
              <p:cNvSpPr txBox="1"/>
              <p:nvPr/>
            </p:nvSpPr>
            <p:spPr>
              <a:xfrm>
                <a:off x="8397101" y="1398115"/>
                <a:ext cx="945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Initial deviation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DF239C2-1516-F11F-A268-2971EDD3807C}"/>
                  </a:ext>
                </a:extLst>
              </p:cNvPr>
              <p:cNvSpPr txBox="1"/>
              <p:nvPr/>
            </p:nvSpPr>
            <p:spPr>
              <a:xfrm>
                <a:off x="9290667" y="1535722"/>
                <a:ext cx="17560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Displacement matrix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D2E263F-C7F6-A4A4-F7A2-17AAD62BA11E}"/>
                  </a:ext>
                </a:extLst>
              </p:cNvPr>
              <p:cNvCxnSpPr>
                <a:cxnSpLocks/>
                <a:stCxn id="2" idx="1"/>
                <a:endCxn id="6" idx="3"/>
              </p:cNvCxnSpPr>
              <p:nvPr/>
            </p:nvCxnSpPr>
            <p:spPr>
              <a:xfrm flipH="1">
                <a:off x="8006339" y="2246532"/>
                <a:ext cx="24173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69605BA-A379-8D0A-4E0A-8DDA3D30BB5C}"/>
                  </a:ext>
                </a:extLst>
              </p:cNvPr>
              <p:cNvCxnSpPr>
                <a:cxnSpLocks/>
                <a:stCxn id="3" idx="0"/>
                <a:endCxn id="8" idx="2"/>
              </p:cNvCxnSpPr>
              <p:nvPr/>
            </p:nvCxnSpPr>
            <p:spPr>
              <a:xfrm flipV="1">
                <a:off x="8869615" y="1921335"/>
                <a:ext cx="0" cy="1702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BED6FB5-75B7-C532-2B5F-057C9E4DF24A}"/>
                  </a:ext>
                </a:extLst>
              </p:cNvPr>
              <p:cNvCxnSpPr>
                <a:cxnSpLocks/>
                <a:stCxn id="4" idx="0"/>
                <a:endCxn id="9" idx="2"/>
              </p:cNvCxnSpPr>
              <p:nvPr/>
            </p:nvCxnSpPr>
            <p:spPr>
              <a:xfrm flipV="1">
                <a:off x="9290667" y="1843499"/>
                <a:ext cx="878012" cy="2296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D4AF1C-D7E1-DF8F-A14D-AB1853292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3772" y="2009852"/>
              <a:ext cx="4708869" cy="3017520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6679D19-D9B8-B8CA-4925-A1F56B5A3947}"/>
              </a:ext>
            </a:extLst>
          </p:cNvPr>
          <p:cNvSpPr txBox="1"/>
          <p:nvPr/>
        </p:nvSpPr>
        <p:spPr>
          <a:xfrm>
            <a:off x="726495" y="6462795"/>
            <a:ext cx="103209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0" dirty="0">
                <a:solidFill>
                  <a:srgbClr val="222222"/>
                </a:solidFill>
                <a:effectLst/>
              </a:rPr>
              <a:t>Wang, Y., 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&amp; Yue, X. (2024). Multimodal Deep Learning for Manufacturing Systems: Recent Progress and Future Trends. </a:t>
            </a:r>
            <a:r>
              <a:rPr lang="en-US" sz="900" b="0" i="1" dirty="0">
                <a:solidFill>
                  <a:srgbClr val="222222"/>
                </a:solidFill>
                <a:effectLst/>
              </a:rPr>
              <a:t>Multimodal and Tensor Data Analytics for Industrial Systems Improvement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, 221-252.</a:t>
            </a:r>
            <a:endParaRPr lang="en-US" sz="900" dirty="0"/>
          </a:p>
        </p:txBody>
      </p:sp>
      <p:pic>
        <p:nvPicPr>
          <p:cNvPr id="14" name="Picture 13" descr="A diagram of a cylinder&#10;&#10;Description automatically generated">
            <a:extLst>
              <a:ext uri="{FF2B5EF4-FFF2-40B4-BE49-F238E27FC236}">
                <a16:creationId xmlns:a16="http://schemas.microsoft.com/office/drawing/2014/main" id="{C10F76E6-DC65-BF4C-C80C-7908B6CEA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06" y="1665031"/>
            <a:ext cx="5990274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92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Case Study: Results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78172" y="5813377"/>
            <a:ext cx="10673048" cy="549273"/>
            <a:chOff x="249429" y="3509381"/>
            <a:chExt cx="3193703" cy="1768374"/>
          </a:xfrm>
        </p:grpSpPr>
        <p:sp>
          <p:nvSpPr>
            <p:cNvPr id="30" name="Rounded Rectangle 29"/>
            <p:cNvSpPr/>
            <p:nvPr/>
          </p:nvSpPr>
          <p:spPr>
            <a:xfrm>
              <a:off x="249429" y="3509381"/>
              <a:ext cx="3193703" cy="176837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2683" y="3724301"/>
              <a:ext cx="3150449" cy="1288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MGP-CBO achieves smaller shape deviation using fewer actuators and smaller forces.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D223FD5-3257-FF08-87F0-C87BFC04A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08" y="1218427"/>
            <a:ext cx="11260184" cy="1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2FD6AF-46D0-0C95-E4F1-DA3617DFB6FB}"/>
              </a:ext>
            </a:extLst>
          </p:cNvPr>
          <p:cNvSpPr txBox="1"/>
          <p:nvPr/>
        </p:nvSpPr>
        <p:spPr>
          <a:xfrm>
            <a:off x="1674490" y="896882"/>
            <a:ext cx="8656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Performance comparison between physics-constrained BO and other optimization method</a:t>
            </a:r>
          </a:p>
        </p:txBody>
      </p:sp>
      <p:pic>
        <p:nvPicPr>
          <p:cNvPr id="8" name="Picture 7" descr="A diagram of a circle&#10;&#10;Description automatically generated">
            <a:extLst>
              <a:ext uri="{FF2B5EF4-FFF2-40B4-BE49-F238E27FC236}">
                <a16:creationId xmlns:a16="http://schemas.microsoft.com/office/drawing/2014/main" id="{335F00E3-226A-911C-496E-A3B314002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508" y="2555782"/>
            <a:ext cx="7370893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ECFA6E-C89E-AEC0-0265-D9DF106DBE16}"/>
              </a:ext>
            </a:extLst>
          </p:cNvPr>
          <p:cNvSpPr txBox="1"/>
          <p:nvPr/>
        </p:nvSpPr>
        <p:spPr>
          <a:xfrm>
            <a:off x="726495" y="6462795"/>
            <a:ext cx="103209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0" dirty="0">
                <a:solidFill>
                  <a:srgbClr val="222222"/>
                </a:solidFill>
                <a:effectLst/>
              </a:rPr>
              <a:t>Wang, Y., 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&amp; Yue, X. (2024). Multimodal Deep Learning for Manufacturing Systems: Recent Progress and Future Trends. </a:t>
            </a:r>
            <a:r>
              <a:rPr lang="en-US" sz="900" b="0" i="1" dirty="0">
                <a:solidFill>
                  <a:srgbClr val="222222"/>
                </a:solidFill>
                <a:effectLst/>
              </a:rPr>
              <a:t>Multimodal and Tensor Data Analytics for Industrial Systems Improvement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, 221-252.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67386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265;p32"/>
          <p:cNvSpPr txBox="1">
            <a:spLocks/>
          </p:cNvSpPr>
          <p:nvPr/>
        </p:nvSpPr>
        <p:spPr>
          <a:xfrm>
            <a:off x="180192" y="170136"/>
            <a:ext cx="11645069" cy="1290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Alternative Method: Physics-informed Reinforcement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106E0B-AF8E-3B48-8753-992234922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401" y="1799400"/>
            <a:ext cx="6765838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665491-818C-0C03-2B12-A1FFBA0EC79F}"/>
              </a:ext>
            </a:extLst>
          </p:cNvPr>
          <p:cNvSpPr txBox="1"/>
          <p:nvPr/>
        </p:nvSpPr>
        <p:spPr>
          <a:xfrm>
            <a:off x="180192" y="1656198"/>
            <a:ext cx="49522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action is the vector of forces at the candidate locations.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Each single element is a continuous variable, which is sampled from a distribution.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Neural Network is exploited to approximate the mean and variance of this distribution.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constraints on the force are applied by bounding the output from the Neural Network (</a:t>
            </a:r>
            <a:r>
              <a:rPr lang="en-US" sz="2000" dirty="0" err="1"/>
              <a:t>ReLU</a:t>
            </a:r>
            <a:r>
              <a:rPr lang="en-US" sz="20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EBDE9-0E83-9630-9703-1C9D752B9C5C}"/>
              </a:ext>
            </a:extLst>
          </p:cNvPr>
          <p:cNvSpPr txBox="1"/>
          <p:nvPr/>
        </p:nvSpPr>
        <p:spPr>
          <a:xfrm>
            <a:off x="726495" y="6462795"/>
            <a:ext cx="1032095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0" dirty="0">
                <a:solidFill>
                  <a:srgbClr val="222222"/>
                </a:solidFill>
                <a:effectLst/>
              </a:rPr>
              <a:t>Wang, Y., </a:t>
            </a:r>
            <a:r>
              <a:rPr lang="en-US" sz="900" dirty="0">
                <a:solidFill>
                  <a:srgbClr val="222222"/>
                </a:solidFill>
              </a:rPr>
              <a:t>et al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. (2024). Reinforcement Learning for Fuselage Shape Control during Aircraft Assembly. </a:t>
            </a:r>
            <a:r>
              <a:rPr lang="en-US" sz="900" b="0" i="1" dirty="0">
                <a:solidFill>
                  <a:srgbClr val="222222"/>
                </a:solidFill>
                <a:effectLst/>
              </a:rPr>
              <a:t>IISE Transactions (minor revision)</a:t>
            </a:r>
            <a:r>
              <a:rPr lang="en-US" sz="900" b="0" i="0" dirty="0">
                <a:solidFill>
                  <a:srgbClr val="222222"/>
                </a:solidFill>
                <a:effectLst/>
              </a:rPr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10993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265;p32"/>
          <p:cNvSpPr txBox="1">
            <a:spLocks/>
          </p:cNvSpPr>
          <p:nvPr/>
        </p:nvSpPr>
        <p:spPr>
          <a:xfrm>
            <a:off x="180192" y="170137"/>
            <a:ext cx="11645069" cy="77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Annealing the Variance of Action Distribution</a:t>
            </a:r>
          </a:p>
        </p:txBody>
      </p:sp>
      <p:pic>
        <p:nvPicPr>
          <p:cNvPr id="3" name="Picture 2" descr="A diagram of a training function&#10;&#10;Description automatically generated">
            <a:extLst>
              <a:ext uri="{FF2B5EF4-FFF2-40B4-BE49-F238E27FC236}">
                <a16:creationId xmlns:a16="http://schemas.microsoft.com/office/drawing/2014/main" id="{AE24F7BE-6353-F0B8-BB35-72324F173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382" y="1017046"/>
            <a:ext cx="7899326" cy="475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8C3B7B-ABE4-D25A-E7AC-B89B3A406A4F}"/>
              </a:ext>
            </a:extLst>
          </p:cNvPr>
          <p:cNvGrpSpPr/>
          <p:nvPr/>
        </p:nvGrpSpPr>
        <p:grpSpPr>
          <a:xfrm>
            <a:off x="478172" y="5883549"/>
            <a:ext cx="10673048" cy="850358"/>
            <a:chOff x="249429" y="3509381"/>
            <a:chExt cx="3193703" cy="2737711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EDD1308-A4BD-AD25-9C60-503934804C3D}"/>
                </a:ext>
              </a:extLst>
            </p:cNvPr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F94D78-8E93-D35A-EB3C-6BE7A3C854F1}"/>
                </a:ext>
              </a:extLst>
            </p:cNvPr>
            <p:cNvSpPr/>
            <p:nvPr/>
          </p:nvSpPr>
          <p:spPr>
            <a:xfrm>
              <a:off x="292683" y="3724301"/>
              <a:ext cx="3150449" cy="2279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Variance annealing enables exploration at early training stages and focuses more on exploitation later.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8148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265;p32"/>
          <p:cNvSpPr txBox="1">
            <a:spLocks/>
          </p:cNvSpPr>
          <p:nvPr/>
        </p:nvSpPr>
        <p:spPr>
          <a:xfrm>
            <a:off x="180192" y="170137"/>
            <a:ext cx="11645069" cy="77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Results Visualization</a:t>
            </a:r>
          </a:p>
        </p:txBody>
      </p:sp>
      <p:pic>
        <p:nvPicPr>
          <p:cNvPr id="9" name="Picture 8" descr="A diagram of a circle with text and arrows&#10;&#10;Description automatically generated with medium confidence">
            <a:extLst>
              <a:ext uri="{FF2B5EF4-FFF2-40B4-BE49-F238E27FC236}">
                <a16:creationId xmlns:a16="http://schemas.microsoft.com/office/drawing/2014/main" id="{C97BE0F4-33AD-4C7B-7448-6C4F9097D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932" y="831850"/>
            <a:ext cx="6739102" cy="2926080"/>
          </a:xfrm>
          <a:prstGeom prst="rect">
            <a:avLst/>
          </a:prstGeom>
        </p:spPr>
      </p:pic>
      <p:pic>
        <p:nvPicPr>
          <p:cNvPr id="11" name="Picture 10" descr="A diagram of a circle with a circle and a circle with a circle with a circle and a circle with a circle with a circle with a circle with a circle with a circle with a circle with&#10;&#10;Description automatically generated">
            <a:extLst>
              <a:ext uri="{FF2B5EF4-FFF2-40B4-BE49-F238E27FC236}">
                <a16:creationId xmlns:a16="http://schemas.microsoft.com/office/drawing/2014/main" id="{B9373257-81DB-398D-A799-788462CBF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32" y="3757930"/>
            <a:ext cx="673910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45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Gaussian Process: Intuitive Example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C99C40-6DC8-BDDF-E8DF-D717BCED2D66}"/>
              </a:ext>
            </a:extLst>
          </p:cNvPr>
          <p:cNvGrpSpPr/>
          <p:nvPr/>
        </p:nvGrpSpPr>
        <p:grpSpPr>
          <a:xfrm>
            <a:off x="478172" y="867058"/>
            <a:ext cx="10872380" cy="3005609"/>
            <a:chOff x="700818" y="845759"/>
            <a:chExt cx="10872380" cy="300560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136A2A0-FED3-4E25-3CDC-9DCFA133DDF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0818" y="845759"/>
              <a:ext cx="10430358" cy="2651760"/>
              <a:chOff x="366739" y="899992"/>
              <a:chExt cx="11149694" cy="283464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5946185-54A5-1253-2AA3-4585EE2F0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6739" y="899992"/>
                <a:ext cx="3771086" cy="2834640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FAAFF32-A59E-75A1-57F3-BFA328E22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03353" y="899992"/>
                <a:ext cx="3482400" cy="2663012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3A0E900-0EF9-B2AC-5F5A-B17C2E816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2569" y="917923"/>
                <a:ext cx="3483864" cy="2580641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3875C25-5D3E-B146-33AD-DF5D48468F95}"/>
                </a:ext>
              </a:extLst>
            </p:cNvPr>
            <p:cNvSpPr txBox="1"/>
            <p:nvPr/>
          </p:nvSpPr>
          <p:spPr>
            <a:xfrm>
              <a:off x="4702242" y="3201846"/>
              <a:ext cx="28341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Sampled posterior functions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F67FD5D-BE1B-1A07-F6A2-32F778B9280A}"/>
                </a:ext>
              </a:extLst>
            </p:cNvPr>
            <p:cNvSpPr txBox="1"/>
            <p:nvPr/>
          </p:nvSpPr>
          <p:spPr>
            <a:xfrm>
              <a:off x="7855201" y="3205037"/>
              <a:ext cx="371799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Posterior samples with means and confidence interval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BD2A68-0B5B-7D7E-0D07-50539A7FD6D3}"/>
              </a:ext>
            </a:extLst>
          </p:cNvPr>
          <p:cNvGrpSpPr/>
          <p:nvPr/>
        </p:nvGrpSpPr>
        <p:grpSpPr>
          <a:xfrm>
            <a:off x="699625" y="3789266"/>
            <a:ext cx="10650926" cy="3068734"/>
            <a:chOff x="957816" y="3736907"/>
            <a:chExt cx="10650926" cy="306873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CC29348-D572-3143-63DA-A137A59A5B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7816" y="3736907"/>
              <a:ext cx="10286189" cy="2560320"/>
              <a:chOff x="700817" y="3860649"/>
              <a:chExt cx="10778075" cy="2682755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94CC8B0-7B9E-C68F-2F9C-7E7EED540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0817" y="3921094"/>
                <a:ext cx="3437008" cy="262231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26910EF-EEA9-28D3-106A-7ACFEBA03A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1352" y="3860649"/>
                <a:ext cx="3482399" cy="266301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CE31A5B-40D5-96C4-8FD2-5FB97EEF12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29519" y="3901835"/>
                <a:ext cx="3449373" cy="2580641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F7C482-C933-5500-E653-D2F0548D2B1E}"/>
                </a:ext>
              </a:extLst>
            </p:cNvPr>
            <p:cNvSpPr txBox="1"/>
            <p:nvPr/>
          </p:nvSpPr>
          <p:spPr>
            <a:xfrm>
              <a:off x="1365495" y="6154700"/>
              <a:ext cx="24352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Sampled prior functions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58A1593-A86A-211F-ABAE-EC93F4C2E979}"/>
                </a:ext>
              </a:extLst>
            </p:cNvPr>
            <p:cNvSpPr txBox="1"/>
            <p:nvPr/>
          </p:nvSpPr>
          <p:spPr>
            <a:xfrm>
              <a:off x="4165515" y="6154700"/>
              <a:ext cx="39787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Sampled posterior functions with means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058E938-B9BA-02A4-21A5-1C5A22A83129}"/>
                </a:ext>
              </a:extLst>
            </p:cNvPr>
            <p:cNvSpPr txBox="1"/>
            <p:nvPr/>
          </p:nvSpPr>
          <p:spPr>
            <a:xfrm>
              <a:off x="7890745" y="6159310"/>
              <a:ext cx="37179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Point predictions and confidence interval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16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265;p32"/>
          <p:cNvSpPr txBox="1">
            <a:spLocks/>
          </p:cNvSpPr>
          <p:nvPr/>
        </p:nvSpPr>
        <p:spPr>
          <a:xfrm>
            <a:off x="180192" y="170137"/>
            <a:ext cx="11645069" cy="77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Results Visualization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EE047-5302-1E81-A786-90FD4A11A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119" y="1004574"/>
            <a:ext cx="7007761" cy="475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528966-50C4-92E4-AA75-F6E156A94248}"/>
              </a:ext>
            </a:extLst>
          </p:cNvPr>
          <p:cNvGrpSpPr/>
          <p:nvPr/>
        </p:nvGrpSpPr>
        <p:grpSpPr>
          <a:xfrm>
            <a:off x="478172" y="6034091"/>
            <a:ext cx="10673048" cy="549273"/>
            <a:chOff x="249429" y="4478715"/>
            <a:chExt cx="3193703" cy="176837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DBC24D4-5094-1469-C26F-F95F47C8BD0A}"/>
                </a:ext>
              </a:extLst>
            </p:cNvPr>
            <p:cNvSpPr/>
            <p:nvPr/>
          </p:nvSpPr>
          <p:spPr>
            <a:xfrm>
              <a:off x="249429" y="4478715"/>
              <a:ext cx="3193703" cy="176837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9741DD-2959-7103-A567-DD6210214F92}"/>
                </a:ext>
              </a:extLst>
            </p:cNvPr>
            <p:cNvSpPr/>
            <p:nvPr/>
          </p:nvSpPr>
          <p:spPr>
            <a:xfrm>
              <a:off x="292683" y="4718827"/>
              <a:ext cx="3150449" cy="12881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Variance annealing apparently speeds up the convergence of RL training.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245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schemeClr val="tx1"/>
                </a:solidFill>
              </a:rPr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265;p32"/>
          <p:cNvSpPr txBox="1">
            <a:spLocks/>
          </p:cNvSpPr>
          <p:nvPr/>
        </p:nvSpPr>
        <p:spPr>
          <a:xfrm>
            <a:off x="180192" y="170137"/>
            <a:ext cx="12202954" cy="89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4000" b="1" dirty="0">
                <a:solidFill>
                  <a:srgbClr val="1A1EF4"/>
                </a:solidFill>
                <a:latin typeface="Calibri Light" charset="0"/>
                <a:ea typeface="Calibri Light" charset="0"/>
                <a:cs typeface="Calibri Light" charset="0"/>
              </a:rPr>
              <a:t>Summary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407328" y="1455469"/>
            <a:ext cx="1099727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Bayesian optimization is a sequential optimization framework with the interaction between the surrogate model and the acquisition function.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Bayesian optimization is known for sample efficiency and guaranteed performance. However, its typical issue is the lack of scalability and </a:t>
            </a:r>
            <a:r>
              <a:rPr lang="en-US" sz="2400" dirty="0" err="1"/>
              <a:t>memorylessness</a:t>
            </a:r>
            <a:r>
              <a:rPr lang="en-US" sz="2400" dirty="0"/>
              <a:t> properties.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Reinforcement learning is an end-to-end optimization framework to train the intelligent agent through interaction with the environment.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Reinforcement learning is criticized for sample demanding and slow convergence. However, it can deal with giant search space and can be easily transferred to unseen scenarios without further training.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 algn="just"/>
            <a:endParaRPr lang="en-US" i="1" u="sng" dirty="0">
              <a:solidFill>
                <a:srgbClr val="1C1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77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0" y="6308727"/>
            <a:ext cx="475488" cy="548640"/>
          </a:xfrm>
        </p:spPr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392" y="27355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265;p32"/>
          <p:cNvSpPr txBox="1">
            <a:spLocks/>
          </p:cNvSpPr>
          <p:nvPr/>
        </p:nvSpPr>
        <p:spPr>
          <a:xfrm>
            <a:off x="2669392" y="2735538"/>
            <a:ext cx="7071508" cy="18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40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Thank you!</a:t>
            </a:r>
          </a:p>
          <a:p>
            <a:pPr algn="ctr"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40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Q &amp; A</a:t>
            </a:r>
          </a:p>
          <a:p>
            <a:pPr algn="ctr"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200" dirty="0">
                <a:ea typeface="Calibri Light" charset="0"/>
                <a:cs typeface="Calibri Light" charset="0"/>
              </a:rPr>
              <a:t>Yinan Wang (wangy88@rpi.edu)</a:t>
            </a:r>
          </a:p>
        </p:txBody>
      </p:sp>
    </p:spTree>
    <p:extLst>
      <p:ext uri="{BB962C8B-B14F-4D97-AF65-F5344CB8AC3E}">
        <p14:creationId xmlns:p14="http://schemas.microsoft.com/office/powerpoint/2010/main" val="301886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Gaussian Process: Formulation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81B721-C0E8-C693-BB64-9321ADAE3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85756"/>
            <a:ext cx="3657600" cy="3203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1CD07E-5A4C-931F-8ABA-0139E18038F5}"/>
              </a:ext>
            </a:extLst>
          </p:cNvPr>
          <p:cNvSpPr txBox="1"/>
          <p:nvPr/>
        </p:nvSpPr>
        <p:spPr>
          <a:xfrm>
            <a:off x="6096000" y="1077471"/>
            <a:ext cx="21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observations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960461-D535-6C44-93ED-2196DF3B6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96" y="2248785"/>
            <a:ext cx="2907792" cy="320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2E7682-6B46-31A1-734D-E4403659D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8228" y="2265030"/>
            <a:ext cx="2560320" cy="3200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F97169-36E7-A912-7772-4A55A7A9B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8925" y="2223511"/>
            <a:ext cx="3535680" cy="36576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26A3EFA-751F-3110-FC81-E6D4A02CACCC}"/>
              </a:ext>
            </a:extLst>
          </p:cNvPr>
          <p:cNvGrpSpPr/>
          <p:nvPr/>
        </p:nvGrpSpPr>
        <p:grpSpPr>
          <a:xfrm>
            <a:off x="180192" y="1078380"/>
            <a:ext cx="4726602" cy="915397"/>
            <a:chOff x="180192" y="1078380"/>
            <a:chExt cx="4726602" cy="91539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6CFA3F0-BDC7-5DA1-9855-11613DAAEF7F}"/>
                </a:ext>
              </a:extLst>
            </p:cNvPr>
            <p:cNvSpPr/>
            <p:nvPr/>
          </p:nvSpPr>
          <p:spPr>
            <a:xfrm>
              <a:off x="958230" y="1551502"/>
              <a:ext cx="549825" cy="379108"/>
            </a:xfrm>
            <a:prstGeom prst="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0">
                  <a:schemeClr val="accent5">
                    <a:tint val="37000"/>
                    <a:satMod val="300000"/>
                  </a:schemeClr>
                </a:gs>
                <a:gs pos="0">
                  <a:schemeClr val="accent5">
                    <a:tint val="15000"/>
                    <a:satMod val="350000"/>
                  </a:schemeClr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EF70CFC-0126-4F25-A276-02F1AED92E01}"/>
                </a:ext>
              </a:extLst>
            </p:cNvPr>
            <p:cNvSpPr/>
            <p:nvPr/>
          </p:nvSpPr>
          <p:spPr>
            <a:xfrm>
              <a:off x="1747561" y="1542113"/>
              <a:ext cx="549825" cy="37910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51BA9A-A6BC-582F-2A90-D5A3F23DB06F}"/>
                </a:ext>
              </a:extLst>
            </p:cNvPr>
            <p:cNvSpPr/>
            <p:nvPr/>
          </p:nvSpPr>
          <p:spPr>
            <a:xfrm>
              <a:off x="2536891" y="1548207"/>
              <a:ext cx="549825" cy="3791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65BCF5-F4A3-798B-DFA9-47A091B61937}"/>
                </a:ext>
              </a:extLst>
            </p:cNvPr>
            <p:cNvSpPr txBox="1"/>
            <p:nvPr/>
          </p:nvSpPr>
          <p:spPr>
            <a:xfrm>
              <a:off x="180192" y="1078380"/>
              <a:ext cx="132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Observation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B01DCC-D3E2-5759-C0CF-99F2AD76A386}"/>
                </a:ext>
              </a:extLst>
            </p:cNvPr>
            <p:cNvSpPr txBox="1"/>
            <p:nvPr/>
          </p:nvSpPr>
          <p:spPr>
            <a:xfrm>
              <a:off x="1508056" y="1078380"/>
              <a:ext cx="1999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Noise-free function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410289-3147-638A-35D7-A13EBB7DE766}"/>
                </a:ext>
              </a:extLst>
            </p:cNvPr>
            <p:cNvSpPr txBox="1"/>
            <p:nvPr/>
          </p:nvSpPr>
          <p:spPr>
            <a:xfrm>
              <a:off x="3324310" y="1551889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Gaussian noise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F656445-F7D0-814E-452D-3069F59C4FD0}"/>
                </a:ext>
              </a:extLst>
            </p:cNvPr>
            <p:cNvCxnSpPr>
              <a:cxnSpLocks/>
              <a:stCxn id="2" idx="0"/>
              <a:endCxn id="8" idx="2"/>
            </p:cNvCxnSpPr>
            <p:nvPr/>
          </p:nvCxnSpPr>
          <p:spPr>
            <a:xfrm flipH="1" flipV="1">
              <a:off x="844124" y="1447712"/>
              <a:ext cx="389019" cy="10379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A12F666-C19D-8988-1753-F2742FA079B9}"/>
                </a:ext>
              </a:extLst>
            </p:cNvPr>
            <p:cNvCxnSpPr>
              <a:cxnSpLocks/>
              <a:stCxn id="3" idx="0"/>
              <a:endCxn id="9" idx="2"/>
            </p:cNvCxnSpPr>
            <p:nvPr/>
          </p:nvCxnSpPr>
          <p:spPr>
            <a:xfrm flipV="1">
              <a:off x="2022474" y="1447712"/>
              <a:ext cx="485087" cy="9440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A332D83-1762-25DE-2201-5CBD8B4772D9}"/>
                </a:ext>
              </a:extLst>
            </p:cNvPr>
            <p:cNvCxnSpPr>
              <a:cxnSpLocks/>
              <a:stCxn id="4" idx="3"/>
              <a:endCxn id="10" idx="1"/>
            </p:cNvCxnSpPr>
            <p:nvPr/>
          </p:nvCxnSpPr>
          <p:spPr>
            <a:xfrm flipV="1">
              <a:off x="3086716" y="1736555"/>
              <a:ext cx="237594" cy="1206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0D9BD1-1AC9-36FB-4401-BC5B072A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7721" y="1536577"/>
              <a:ext cx="2097741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914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Gaussian Process: Formulation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74D698-D0FC-6810-D2A1-2E1D06979404}"/>
              </a:ext>
            </a:extLst>
          </p:cNvPr>
          <p:cNvSpPr txBox="1"/>
          <p:nvPr/>
        </p:nvSpPr>
        <p:spPr>
          <a:xfrm>
            <a:off x="5753090" y="3325233"/>
            <a:ext cx="3659015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en-US"/>
            </a:def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Approximation of noise-free function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DC3220-81F9-E16A-95F2-3B0C7BFB04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r="56459" b="-977"/>
          <a:stretch/>
        </p:blipFill>
        <p:spPr>
          <a:xfrm>
            <a:off x="6598558" y="4370013"/>
            <a:ext cx="2813547" cy="3693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B13944-63C6-2469-61F8-884CD7EF78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667"/>
          <a:stretch/>
        </p:blipFill>
        <p:spPr>
          <a:xfrm>
            <a:off x="7426081" y="4834714"/>
            <a:ext cx="3822192" cy="3840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29F9C8-5615-1498-0B39-C025FDBE4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36" y="4418751"/>
            <a:ext cx="1627632" cy="32059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252939-85DD-2125-7D98-907C98471D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829"/>
          <a:stretch/>
        </p:blipFill>
        <p:spPr>
          <a:xfrm>
            <a:off x="7434576" y="5799832"/>
            <a:ext cx="1540250" cy="320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B26BE2-97E3-6F85-543E-B5426627EFE7}"/>
                  </a:ext>
                </a:extLst>
              </p:cNvPr>
              <p:cNvSpPr txBox="1"/>
              <p:nvPr/>
            </p:nvSpPr>
            <p:spPr>
              <a:xfrm>
                <a:off x="7360572" y="5303968"/>
                <a:ext cx="4686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B26BE2-97E3-6F85-543E-B5426627E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572" y="5303968"/>
                <a:ext cx="4686219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33963C03-98A5-4B68-2BB9-EE6739C60E6B}"/>
              </a:ext>
            </a:extLst>
          </p:cNvPr>
          <p:cNvSpPr txBox="1"/>
          <p:nvPr/>
        </p:nvSpPr>
        <p:spPr>
          <a:xfrm>
            <a:off x="1464763" y="2875410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Basis function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C32D8C-A536-F4C5-872B-5082E25A1923}"/>
              </a:ext>
            </a:extLst>
          </p:cNvPr>
          <p:cNvSpPr txBox="1"/>
          <p:nvPr/>
        </p:nvSpPr>
        <p:spPr>
          <a:xfrm>
            <a:off x="362628" y="2879259"/>
            <a:ext cx="94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85D512F-1B76-D9FA-7AED-E33BB383E5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36" y="3364367"/>
            <a:ext cx="1459879" cy="3073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C3CCD3C-6041-C357-64F3-22BE78E580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585756"/>
            <a:ext cx="3657600" cy="32037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E3F19B3-B1DD-7EBC-ABC0-2A9F73AD7DF0}"/>
              </a:ext>
            </a:extLst>
          </p:cNvPr>
          <p:cNvSpPr txBox="1"/>
          <p:nvPr/>
        </p:nvSpPr>
        <p:spPr>
          <a:xfrm>
            <a:off x="6096000" y="1077471"/>
            <a:ext cx="21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observations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8EBBFD3-14FF-A7BB-3955-925CE4E982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296" y="2248785"/>
            <a:ext cx="2907792" cy="3203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27E8635-A6B7-6548-9BDD-AB8572D2CD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8228" y="2265030"/>
            <a:ext cx="2560320" cy="32004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BD02D43-11F4-CB99-520A-402B217F9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88925" y="2223511"/>
            <a:ext cx="3535680" cy="36576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C30C7D6-100B-EA64-2596-6E037B540B41}"/>
              </a:ext>
            </a:extLst>
          </p:cNvPr>
          <p:cNvGrpSpPr/>
          <p:nvPr/>
        </p:nvGrpSpPr>
        <p:grpSpPr>
          <a:xfrm>
            <a:off x="180192" y="1078380"/>
            <a:ext cx="4726602" cy="915397"/>
            <a:chOff x="180192" y="1078380"/>
            <a:chExt cx="4726602" cy="91539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220E1FC-E290-3B2D-6E1D-14F274903357}"/>
                </a:ext>
              </a:extLst>
            </p:cNvPr>
            <p:cNvSpPr/>
            <p:nvPr/>
          </p:nvSpPr>
          <p:spPr>
            <a:xfrm>
              <a:off x="958230" y="1551502"/>
              <a:ext cx="549825" cy="379108"/>
            </a:xfrm>
            <a:prstGeom prst="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0">
                  <a:schemeClr val="accent5">
                    <a:tint val="37000"/>
                    <a:satMod val="300000"/>
                  </a:schemeClr>
                </a:gs>
                <a:gs pos="0">
                  <a:schemeClr val="accent5">
                    <a:tint val="15000"/>
                    <a:satMod val="350000"/>
                  </a:schemeClr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09A5468-8AC2-3CE1-AD3C-8A5545676AAF}"/>
                </a:ext>
              </a:extLst>
            </p:cNvPr>
            <p:cNvSpPr/>
            <p:nvPr/>
          </p:nvSpPr>
          <p:spPr>
            <a:xfrm>
              <a:off x="1747561" y="1542113"/>
              <a:ext cx="549825" cy="37910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B291EB-7BE7-3FBD-3792-91F03131A075}"/>
                </a:ext>
              </a:extLst>
            </p:cNvPr>
            <p:cNvSpPr/>
            <p:nvPr/>
          </p:nvSpPr>
          <p:spPr>
            <a:xfrm>
              <a:off x="2536891" y="1548207"/>
              <a:ext cx="549825" cy="3791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B71489A-741E-5CBE-6899-C3462E9A754E}"/>
                </a:ext>
              </a:extLst>
            </p:cNvPr>
            <p:cNvSpPr txBox="1"/>
            <p:nvPr/>
          </p:nvSpPr>
          <p:spPr>
            <a:xfrm>
              <a:off x="180192" y="1078380"/>
              <a:ext cx="132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Observation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3CF0F7F-7381-6D21-927C-D27BD23FC9D3}"/>
                </a:ext>
              </a:extLst>
            </p:cNvPr>
            <p:cNvSpPr txBox="1"/>
            <p:nvPr/>
          </p:nvSpPr>
          <p:spPr>
            <a:xfrm>
              <a:off x="1508056" y="1078380"/>
              <a:ext cx="1999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Noise-free function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A5FAA68-2643-5093-46EB-43F4A3841F45}"/>
                </a:ext>
              </a:extLst>
            </p:cNvPr>
            <p:cNvSpPr txBox="1"/>
            <p:nvPr/>
          </p:nvSpPr>
          <p:spPr>
            <a:xfrm>
              <a:off x="3324310" y="1551889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Gaussian noise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3DB4F06-2E92-5950-DF09-B2E2A9A0E8BD}"/>
                </a:ext>
              </a:extLst>
            </p:cNvPr>
            <p:cNvCxnSpPr>
              <a:cxnSpLocks/>
              <a:stCxn id="47" idx="0"/>
              <a:endCxn id="50" idx="2"/>
            </p:cNvCxnSpPr>
            <p:nvPr/>
          </p:nvCxnSpPr>
          <p:spPr>
            <a:xfrm flipH="1" flipV="1">
              <a:off x="844124" y="1447712"/>
              <a:ext cx="389019" cy="10379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29FF8E8-4398-0FC2-1D4B-3A6FADAA4613}"/>
                </a:ext>
              </a:extLst>
            </p:cNvPr>
            <p:cNvCxnSpPr>
              <a:cxnSpLocks/>
              <a:stCxn id="48" idx="0"/>
              <a:endCxn id="51" idx="2"/>
            </p:cNvCxnSpPr>
            <p:nvPr/>
          </p:nvCxnSpPr>
          <p:spPr>
            <a:xfrm flipV="1">
              <a:off x="2022474" y="1447712"/>
              <a:ext cx="485087" cy="9440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EEEB1B0-240E-69B6-DE85-FAE01F638FD9}"/>
                </a:ext>
              </a:extLst>
            </p:cNvPr>
            <p:cNvCxnSpPr>
              <a:cxnSpLocks/>
              <a:stCxn id="49" idx="3"/>
              <a:endCxn id="52" idx="1"/>
            </p:cNvCxnSpPr>
            <p:nvPr/>
          </p:nvCxnSpPr>
          <p:spPr>
            <a:xfrm flipV="1">
              <a:off x="3086716" y="1736555"/>
              <a:ext cx="237594" cy="1206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6B04E62-6076-73B7-1848-46FC75D27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7721" y="1536577"/>
              <a:ext cx="2097741" cy="457200"/>
            </a:xfrm>
            <a:prstGeom prst="rect">
              <a:avLst/>
            </a:prstGeom>
          </p:spPr>
        </p:pic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4B462A7-B014-82CA-65D1-09F5B2120B1A}"/>
              </a:ext>
            </a:extLst>
          </p:cNvPr>
          <p:cNvCxnSpPr/>
          <p:nvPr/>
        </p:nvCxnSpPr>
        <p:spPr>
          <a:xfrm>
            <a:off x="284896" y="2780817"/>
            <a:ext cx="11612880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68988D7-E3D3-A74E-5655-084425354575}"/>
              </a:ext>
            </a:extLst>
          </p:cNvPr>
          <p:cNvSpPr/>
          <p:nvPr/>
        </p:nvSpPr>
        <p:spPr>
          <a:xfrm>
            <a:off x="1082565" y="3315457"/>
            <a:ext cx="326370" cy="379108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0">
                <a:schemeClr val="accent5">
                  <a:tint val="37000"/>
                  <a:satMod val="300000"/>
                </a:schemeClr>
              </a:gs>
              <a:gs pos="0">
                <a:schemeClr val="accent5">
                  <a:tint val="15000"/>
                  <a:satMod val="3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BC0789-619F-7B5E-7546-30CD72A2DFD9}"/>
              </a:ext>
            </a:extLst>
          </p:cNvPr>
          <p:cNvSpPr/>
          <p:nvPr/>
        </p:nvSpPr>
        <p:spPr>
          <a:xfrm>
            <a:off x="1440465" y="3320068"/>
            <a:ext cx="550004" cy="379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EC87114-4760-7344-8711-6240FFBD7E46}"/>
              </a:ext>
            </a:extLst>
          </p:cNvPr>
          <p:cNvCxnSpPr>
            <a:cxnSpLocks/>
            <a:stCxn id="59" idx="0"/>
            <a:endCxn id="38" idx="2"/>
          </p:cNvCxnSpPr>
          <p:nvPr/>
        </p:nvCxnSpPr>
        <p:spPr>
          <a:xfrm flipH="1" flipV="1">
            <a:off x="835194" y="3248591"/>
            <a:ext cx="410556" cy="6686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B3D4A12-6DB8-75F5-2806-86139A7CB431}"/>
              </a:ext>
            </a:extLst>
          </p:cNvPr>
          <p:cNvCxnSpPr>
            <a:cxnSpLocks/>
            <a:stCxn id="60" idx="0"/>
            <a:endCxn id="37" idx="2"/>
          </p:cNvCxnSpPr>
          <p:nvPr/>
        </p:nvCxnSpPr>
        <p:spPr>
          <a:xfrm flipV="1">
            <a:off x="1715467" y="3244742"/>
            <a:ext cx="494853" cy="753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42F3E97E-673B-AD00-860E-D8222C6DCF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7721" y="3312178"/>
            <a:ext cx="2907792" cy="41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58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BFE4FF7E-511E-EE51-0AE2-811262278C27}"/>
              </a:ext>
            </a:extLst>
          </p:cNvPr>
          <p:cNvSpPr/>
          <p:nvPr/>
        </p:nvSpPr>
        <p:spPr>
          <a:xfrm>
            <a:off x="4771697" y="4411568"/>
            <a:ext cx="1758412" cy="758605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0">
                <a:schemeClr val="accent5">
                  <a:tint val="37000"/>
                  <a:satMod val="300000"/>
                </a:schemeClr>
              </a:gs>
              <a:gs pos="0">
                <a:schemeClr val="accent5">
                  <a:tint val="15000"/>
                  <a:satMod val="3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Gaussian Process: Kernel Function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C29F9C8-5615-1498-0B39-C025FDBE48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243" t="68"/>
          <a:stretch/>
        </p:blipFill>
        <p:spPr>
          <a:xfrm>
            <a:off x="4096088" y="3322618"/>
            <a:ext cx="1161288" cy="347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DBAB66-5CE4-2228-2896-6325D269B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696" y="4379197"/>
            <a:ext cx="3042459" cy="8229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D00ED73-FBAD-AEB8-0056-3CC53D468745}"/>
              </a:ext>
            </a:extLst>
          </p:cNvPr>
          <p:cNvSpPr txBox="1"/>
          <p:nvPr/>
        </p:nvSpPr>
        <p:spPr>
          <a:xfrm>
            <a:off x="1464763" y="2875410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Basis function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3E06A7-B8BF-DABA-5B34-AC593D2D0380}"/>
              </a:ext>
            </a:extLst>
          </p:cNvPr>
          <p:cNvSpPr txBox="1"/>
          <p:nvPr/>
        </p:nvSpPr>
        <p:spPr>
          <a:xfrm>
            <a:off x="362628" y="2879259"/>
            <a:ext cx="94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9E030C7-8232-E664-90DC-6B6083B43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565" y="3828187"/>
            <a:ext cx="1459879" cy="307343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C95FCC2-D384-D796-18C2-96E2474907FA}"/>
              </a:ext>
            </a:extLst>
          </p:cNvPr>
          <p:cNvCxnSpPr/>
          <p:nvPr/>
        </p:nvCxnSpPr>
        <p:spPr>
          <a:xfrm>
            <a:off x="284896" y="2780817"/>
            <a:ext cx="11612880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CA29E51F-A436-3B74-CCF6-90CFAC1E40E1}"/>
              </a:ext>
            </a:extLst>
          </p:cNvPr>
          <p:cNvSpPr/>
          <p:nvPr/>
        </p:nvSpPr>
        <p:spPr>
          <a:xfrm>
            <a:off x="1082565" y="3315457"/>
            <a:ext cx="326370" cy="379108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0">
                <a:schemeClr val="accent5">
                  <a:tint val="37000"/>
                  <a:satMod val="300000"/>
                </a:schemeClr>
              </a:gs>
              <a:gs pos="0">
                <a:schemeClr val="accent5">
                  <a:tint val="15000"/>
                  <a:satMod val="3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5D8E800-7A68-0501-2C1F-7EA1E6E29877}"/>
              </a:ext>
            </a:extLst>
          </p:cNvPr>
          <p:cNvSpPr/>
          <p:nvPr/>
        </p:nvSpPr>
        <p:spPr>
          <a:xfrm>
            <a:off x="1440465" y="3320068"/>
            <a:ext cx="550004" cy="379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F3EC64-B199-32D9-60BF-B4E051D0FF68}"/>
              </a:ext>
            </a:extLst>
          </p:cNvPr>
          <p:cNvCxnSpPr>
            <a:cxnSpLocks/>
            <a:stCxn id="37" idx="0"/>
            <a:endCxn id="34" idx="2"/>
          </p:cNvCxnSpPr>
          <p:nvPr/>
        </p:nvCxnSpPr>
        <p:spPr>
          <a:xfrm flipH="1" flipV="1">
            <a:off x="835194" y="3248591"/>
            <a:ext cx="410556" cy="6686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ECDC611-A62A-CBB5-94A6-9868D248D2D4}"/>
              </a:ext>
            </a:extLst>
          </p:cNvPr>
          <p:cNvCxnSpPr>
            <a:cxnSpLocks/>
            <a:stCxn id="38" idx="0"/>
            <a:endCxn id="33" idx="2"/>
          </p:cNvCxnSpPr>
          <p:nvPr/>
        </p:nvCxnSpPr>
        <p:spPr>
          <a:xfrm flipV="1">
            <a:off x="1715467" y="3244742"/>
            <a:ext cx="494853" cy="753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BFE6AC4-D61C-3DC5-01DC-B4A9592E20AE}"/>
                  </a:ext>
                </a:extLst>
              </p:cNvPr>
              <p:cNvSpPr txBox="1"/>
              <p:nvPr/>
            </p:nvSpPr>
            <p:spPr>
              <a:xfrm>
                <a:off x="3407702" y="3300899"/>
                <a:ext cx="7582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BFE6AC4-D61C-3DC5-01DC-B4A9592E2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702" y="3300899"/>
                <a:ext cx="758285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E577E39C-4207-3596-78BB-164B5CB5867C}"/>
              </a:ext>
            </a:extLst>
          </p:cNvPr>
          <p:cNvGrpSpPr/>
          <p:nvPr/>
        </p:nvGrpSpPr>
        <p:grpSpPr>
          <a:xfrm>
            <a:off x="6688925" y="3292098"/>
            <a:ext cx="2336914" cy="380165"/>
            <a:chOff x="5733445" y="3671384"/>
            <a:chExt cx="2336914" cy="38016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B252939-85DD-2125-7D98-907C98471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4829"/>
            <a:stretch/>
          </p:blipFill>
          <p:spPr>
            <a:xfrm>
              <a:off x="6530109" y="3681510"/>
              <a:ext cx="1540250" cy="32004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3CB08A2-327F-E154-5103-6F7FD01CF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" r="87525" b="-3939"/>
            <a:stretch/>
          </p:blipFill>
          <p:spPr>
            <a:xfrm>
              <a:off x="5733445" y="3671384"/>
              <a:ext cx="806072" cy="380165"/>
            </a:xfrm>
            <a:prstGeom prst="rect">
              <a:avLst/>
            </a:prstGeom>
          </p:spPr>
        </p:pic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AE81563-245B-184E-3DEA-C733D6A6A1EA}"/>
              </a:ext>
            </a:extLst>
          </p:cNvPr>
          <p:cNvCxnSpPr/>
          <p:nvPr/>
        </p:nvCxnSpPr>
        <p:spPr>
          <a:xfrm>
            <a:off x="312108" y="4289052"/>
            <a:ext cx="11612880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5FE0D520-39D9-3E3D-B09F-C2BEE7996C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1585756"/>
            <a:ext cx="3657600" cy="32037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613D7C9-4D35-4F9C-D3B6-C44D32AD8FEF}"/>
              </a:ext>
            </a:extLst>
          </p:cNvPr>
          <p:cNvSpPr txBox="1"/>
          <p:nvPr/>
        </p:nvSpPr>
        <p:spPr>
          <a:xfrm>
            <a:off x="6096000" y="1077471"/>
            <a:ext cx="21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observations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ED61F1A-BA02-897E-8BB1-0486C75178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296" y="2248785"/>
            <a:ext cx="2907792" cy="32035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D1A3FEF-B862-F877-8D63-359FD38FD2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8228" y="2265030"/>
            <a:ext cx="2560320" cy="32004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EB03305-DCCA-70BB-FB44-03A035129E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8925" y="2223511"/>
            <a:ext cx="3535680" cy="36576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598587B5-6ACF-2634-1B48-A86CB28DE7CE}"/>
              </a:ext>
            </a:extLst>
          </p:cNvPr>
          <p:cNvGrpSpPr/>
          <p:nvPr/>
        </p:nvGrpSpPr>
        <p:grpSpPr>
          <a:xfrm>
            <a:off x="180192" y="1078380"/>
            <a:ext cx="4726602" cy="915397"/>
            <a:chOff x="180192" y="1078380"/>
            <a:chExt cx="4726602" cy="915397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A443A29-B215-A4BF-8ABB-B0304200F7CE}"/>
                </a:ext>
              </a:extLst>
            </p:cNvPr>
            <p:cNvSpPr/>
            <p:nvPr/>
          </p:nvSpPr>
          <p:spPr>
            <a:xfrm>
              <a:off x="958230" y="1551502"/>
              <a:ext cx="549825" cy="379108"/>
            </a:xfrm>
            <a:prstGeom prst="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0">
                  <a:schemeClr val="accent5">
                    <a:tint val="37000"/>
                    <a:satMod val="300000"/>
                  </a:schemeClr>
                </a:gs>
                <a:gs pos="0">
                  <a:schemeClr val="accent5">
                    <a:tint val="15000"/>
                    <a:satMod val="350000"/>
                  </a:schemeClr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4261252-B92F-6ABE-0120-A0CFB5CC06DD}"/>
                </a:ext>
              </a:extLst>
            </p:cNvPr>
            <p:cNvSpPr/>
            <p:nvPr/>
          </p:nvSpPr>
          <p:spPr>
            <a:xfrm>
              <a:off x="1747561" y="1542113"/>
              <a:ext cx="549825" cy="37910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1F70263-BDAC-DDB4-B59C-D7CFA0D8D09E}"/>
                </a:ext>
              </a:extLst>
            </p:cNvPr>
            <p:cNvSpPr/>
            <p:nvPr/>
          </p:nvSpPr>
          <p:spPr>
            <a:xfrm>
              <a:off x="2536891" y="1548207"/>
              <a:ext cx="549825" cy="3791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C02F74-5A51-47F2-F020-4ABBBA994180}"/>
                </a:ext>
              </a:extLst>
            </p:cNvPr>
            <p:cNvSpPr txBox="1"/>
            <p:nvPr/>
          </p:nvSpPr>
          <p:spPr>
            <a:xfrm>
              <a:off x="180192" y="1078380"/>
              <a:ext cx="132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Observation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C221584-BCA6-505A-430A-ACB2DB37435A}"/>
                </a:ext>
              </a:extLst>
            </p:cNvPr>
            <p:cNvSpPr txBox="1"/>
            <p:nvPr/>
          </p:nvSpPr>
          <p:spPr>
            <a:xfrm>
              <a:off x="1508056" y="1078380"/>
              <a:ext cx="1999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Noise-free function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B9CF5FA-D97B-6F57-31C2-756DBFDE6B06}"/>
                </a:ext>
              </a:extLst>
            </p:cNvPr>
            <p:cNvSpPr txBox="1"/>
            <p:nvPr/>
          </p:nvSpPr>
          <p:spPr>
            <a:xfrm>
              <a:off x="3324310" y="1551889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Gaussian noise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63122B4-2D57-2A69-0C5B-E5F56E5BAE78}"/>
                </a:ext>
              </a:extLst>
            </p:cNvPr>
            <p:cNvCxnSpPr>
              <a:cxnSpLocks/>
              <a:stCxn id="69" idx="0"/>
              <a:endCxn id="72" idx="2"/>
            </p:cNvCxnSpPr>
            <p:nvPr/>
          </p:nvCxnSpPr>
          <p:spPr>
            <a:xfrm flipH="1" flipV="1">
              <a:off x="844124" y="1447712"/>
              <a:ext cx="389019" cy="10379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2B0AEB8-D1F0-FCA4-B618-41A533FFEB60}"/>
                </a:ext>
              </a:extLst>
            </p:cNvPr>
            <p:cNvCxnSpPr>
              <a:cxnSpLocks/>
              <a:stCxn id="70" idx="0"/>
              <a:endCxn id="73" idx="2"/>
            </p:cNvCxnSpPr>
            <p:nvPr/>
          </p:nvCxnSpPr>
          <p:spPr>
            <a:xfrm flipV="1">
              <a:off x="2022474" y="1447712"/>
              <a:ext cx="485087" cy="9440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8BDE429-EDE5-D8EF-D028-06E83F7D0705}"/>
                </a:ext>
              </a:extLst>
            </p:cNvPr>
            <p:cNvCxnSpPr>
              <a:cxnSpLocks/>
              <a:stCxn id="71" idx="3"/>
              <a:endCxn id="74" idx="1"/>
            </p:cNvCxnSpPr>
            <p:nvPr/>
          </p:nvCxnSpPr>
          <p:spPr>
            <a:xfrm flipV="1">
              <a:off x="3086716" y="1736555"/>
              <a:ext cx="237594" cy="1206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BB103DE-2A9C-BD76-C7AA-0BE850450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7721" y="1536577"/>
              <a:ext cx="2097741" cy="457200"/>
            </a:xfrm>
            <a:prstGeom prst="rect">
              <a:avLst/>
            </a:prstGeom>
          </p:spPr>
        </p:pic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5F4EF026-D1C7-3EA1-AD8E-B235F64F158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3488" r="38986"/>
          <a:stretch/>
        </p:blipFill>
        <p:spPr>
          <a:xfrm>
            <a:off x="7448501" y="5170174"/>
            <a:ext cx="2797124" cy="82296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C83D0FE-58B4-C9D2-1BFF-5381FF2263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64490" r="1"/>
          <a:stretch/>
        </p:blipFill>
        <p:spPr>
          <a:xfrm>
            <a:off x="8057112" y="5940131"/>
            <a:ext cx="2089859" cy="82296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A3ACF0F-AECC-13B3-66CB-57F47E124C7D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7208" r="66568" b="53812"/>
          <a:stretch/>
        </p:blipFill>
        <p:spPr>
          <a:xfrm>
            <a:off x="7826146" y="6097653"/>
            <a:ext cx="366325" cy="38011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5EE8426-A909-F4CB-1CA5-93FF77B518B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3806" t="22605" r="81373" b="26906"/>
          <a:stretch/>
        </p:blipFill>
        <p:spPr>
          <a:xfrm>
            <a:off x="7488571" y="6121195"/>
            <a:ext cx="283779" cy="4155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074CC04-EA41-AC46-4F6E-CCA98897D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7721" y="3312178"/>
            <a:ext cx="2907792" cy="411723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26354DBB-7152-26A0-4D72-A33B27B7A0AA}"/>
              </a:ext>
            </a:extLst>
          </p:cNvPr>
          <p:cNvSpPr txBox="1"/>
          <p:nvPr/>
        </p:nvSpPr>
        <p:spPr>
          <a:xfrm>
            <a:off x="4574326" y="5427955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 Basis Function</a:t>
            </a: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AD9B85EC-B04C-15EC-0112-ECCEB4983748}"/>
              </a:ext>
            </a:extLst>
          </p:cNvPr>
          <p:cNvCxnSpPr>
            <a:cxnSpLocks/>
            <a:stCxn id="86" idx="2"/>
            <a:endCxn id="87" idx="0"/>
          </p:cNvCxnSpPr>
          <p:nvPr/>
        </p:nvCxnSpPr>
        <p:spPr>
          <a:xfrm>
            <a:off x="5650903" y="5170173"/>
            <a:ext cx="0" cy="257782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3F0EEDC-06E7-0666-0D17-BD53DCC8C1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5296" y="4379197"/>
            <a:ext cx="6244813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7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327E6DA-3E9C-8BE6-335D-E5254D5A0232}"/>
              </a:ext>
            </a:extLst>
          </p:cNvPr>
          <p:cNvSpPr/>
          <p:nvPr/>
        </p:nvSpPr>
        <p:spPr>
          <a:xfrm>
            <a:off x="8391295" y="6018140"/>
            <a:ext cx="2659473" cy="758605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0">
                <a:schemeClr val="accent5">
                  <a:tint val="37000"/>
                  <a:satMod val="300000"/>
                </a:schemeClr>
              </a:gs>
              <a:gs pos="0">
                <a:schemeClr val="accent5">
                  <a:tint val="15000"/>
                  <a:satMod val="3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Gaussian Process: Kernel Function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C29F9C8-5615-1498-0B39-C025FDBE48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243" t="68"/>
          <a:stretch/>
        </p:blipFill>
        <p:spPr>
          <a:xfrm>
            <a:off x="4096088" y="3322618"/>
            <a:ext cx="1161288" cy="347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BB9850-FAEC-649F-3699-3E20B8281C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174"/>
          <a:stretch/>
        </p:blipFill>
        <p:spPr>
          <a:xfrm>
            <a:off x="8391296" y="6062087"/>
            <a:ext cx="2659474" cy="7315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F0EEDC-06E7-0666-0D17-BD53DCC8C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96" y="4379197"/>
            <a:ext cx="6244813" cy="8229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DBAB66-5CE4-2228-2896-6325D269B8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2696" y="4379197"/>
            <a:ext cx="3042459" cy="8229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3CBC243-4F83-93E7-9166-A5B0F33D60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859"/>
          <a:stretch/>
        </p:blipFill>
        <p:spPr>
          <a:xfrm>
            <a:off x="1508055" y="5434040"/>
            <a:ext cx="8270860" cy="7315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D00ED73-FBAD-AEB8-0056-3CC53D468745}"/>
              </a:ext>
            </a:extLst>
          </p:cNvPr>
          <p:cNvSpPr txBox="1"/>
          <p:nvPr/>
        </p:nvSpPr>
        <p:spPr>
          <a:xfrm>
            <a:off x="1464763" y="2875410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Basis function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3E06A7-B8BF-DABA-5B34-AC593D2D0380}"/>
              </a:ext>
            </a:extLst>
          </p:cNvPr>
          <p:cNvSpPr txBox="1"/>
          <p:nvPr/>
        </p:nvSpPr>
        <p:spPr>
          <a:xfrm>
            <a:off x="362628" y="2879259"/>
            <a:ext cx="94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Weights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9E030C7-8232-E664-90DC-6B6083B43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65" y="3828187"/>
            <a:ext cx="1459879" cy="307343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C95FCC2-D384-D796-18C2-96E2474907FA}"/>
              </a:ext>
            </a:extLst>
          </p:cNvPr>
          <p:cNvCxnSpPr/>
          <p:nvPr/>
        </p:nvCxnSpPr>
        <p:spPr>
          <a:xfrm>
            <a:off x="284896" y="2780817"/>
            <a:ext cx="11612880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CA29E51F-A436-3B74-CCF6-90CFAC1E40E1}"/>
              </a:ext>
            </a:extLst>
          </p:cNvPr>
          <p:cNvSpPr/>
          <p:nvPr/>
        </p:nvSpPr>
        <p:spPr>
          <a:xfrm>
            <a:off x="1082565" y="3315457"/>
            <a:ext cx="326370" cy="379108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0">
                <a:schemeClr val="accent5">
                  <a:tint val="37000"/>
                  <a:satMod val="300000"/>
                </a:schemeClr>
              </a:gs>
              <a:gs pos="0">
                <a:schemeClr val="accent5">
                  <a:tint val="15000"/>
                  <a:satMod val="3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5D8E800-7A68-0501-2C1F-7EA1E6E29877}"/>
              </a:ext>
            </a:extLst>
          </p:cNvPr>
          <p:cNvSpPr/>
          <p:nvPr/>
        </p:nvSpPr>
        <p:spPr>
          <a:xfrm>
            <a:off x="1440465" y="3320068"/>
            <a:ext cx="550004" cy="3791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F3EC64-B199-32D9-60BF-B4E051D0FF68}"/>
              </a:ext>
            </a:extLst>
          </p:cNvPr>
          <p:cNvCxnSpPr>
            <a:cxnSpLocks/>
            <a:stCxn id="37" idx="0"/>
            <a:endCxn id="34" idx="2"/>
          </p:cNvCxnSpPr>
          <p:nvPr/>
        </p:nvCxnSpPr>
        <p:spPr>
          <a:xfrm flipH="1" flipV="1">
            <a:off x="835194" y="3248591"/>
            <a:ext cx="410556" cy="6686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ECDC611-A62A-CBB5-94A6-9868D248D2D4}"/>
              </a:ext>
            </a:extLst>
          </p:cNvPr>
          <p:cNvCxnSpPr>
            <a:cxnSpLocks/>
            <a:stCxn id="38" idx="0"/>
            <a:endCxn id="33" idx="2"/>
          </p:cNvCxnSpPr>
          <p:nvPr/>
        </p:nvCxnSpPr>
        <p:spPr>
          <a:xfrm flipV="1">
            <a:off x="1715467" y="3244742"/>
            <a:ext cx="494853" cy="7532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4074CC04-EA41-AC46-4F6E-CCA98897DB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721" y="3312178"/>
            <a:ext cx="2907792" cy="4117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BFE6AC4-D61C-3DC5-01DC-B4A9592E20AE}"/>
                  </a:ext>
                </a:extLst>
              </p:cNvPr>
              <p:cNvSpPr txBox="1"/>
              <p:nvPr/>
            </p:nvSpPr>
            <p:spPr>
              <a:xfrm>
                <a:off x="3407702" y="3300899"/>
                <a:ext cx="7582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BFE6AC4-D61C-3DC5-01DC-B4A9592E20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702" y="3300899"/>
                <a:ext cx="758285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AE81563-245B-184E-3DEA-C733D6A6A1EA}"/>
              </a:ext>
            </a:extLst>
          </p:cNvPr>
          <p:cNvCxnSpPr/>
          <p:nvPr/>
        </p:nvCxnSpPr>
        <p:spPr>
          <a:xfrm>
            <a:off x="312108" y="4289052"/>
            <a:ext cx="11612880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5FE0D520-39D9-3E3D-B09F-C2BEE7996C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1585756"/>
            <a:ext cx="3657600" cy="32037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613D7C9-4D35-4F9C-D3B6-C44D32AD8FEF}"/>
              </a:ext>
            </a:extLst>
          </p:cNvPr>
          <p:cNvSpPr txBox="1"/>
          <p:nvPr/>
        </p:nvSpPr>
        <p:spPr>
          <a:xfrm>
            <a:off x="6096000" y="1077471"/>
            <a:ext cx="21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observations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ED61F1A-BA02-897E-8BB1-0486C75178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296" y="2248785"/>
            <a:ext cx="2907792" cy="32035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D1A3FEF-B862-F877-8D63-359FD38FD2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8228" y="2265030"/>
            <a:ext cx="2560320" cy="32004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EB03305-DCCA-70BB-FB44-03A035129E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8925" y="2223511"/>
            <a:ext cx="3535680" cy="36576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598587B5-6ACF-2634-1B48-A86CB28DE7CE}"/>
              </a:ext>
            </a:extLst>
          </p:cNvPr>
          <p:cNvGrpSpPr/>
          <p:nvPr/>
        </p:nvGrpSpPr>
        <p:grpSpPr>
          <a:xfrm>
            <a:off x="180192" y="1078380"/>
            <a:ext cx="4726602" cy="915397"/>
            <a:chOff x="180192" y="1078380"/>
            <a:chExt cx="4726602" cy="915397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A443A29-B215-A4BF-8ABB-B0304200F7CE}"/>
                </a:ext>
              </a:extLst>
            </p:cNvPr>
            <p:cNvSpPr/>
            <p:nvPr/>
          </p:nvSpPr>
          <p:spPr>
            <a:xfrm>
              <a:off x="958230" y="1551502"/>
              <a:ext cx="549825" cy="379108"/>
            </a:xfrm>
            <a:prstGeom prst="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0">
                  <a:schemeClr val="accent5">
                    <a:tint val="37000"/>
                    <a:satMod val="300000"/>
                  </a:schemeClr>
                </a:gs>
                <a:gs pos="0">
                  <a:schemeClr val="accent5">
                    <a:tint val="15000"/>
                    <a:satMod val="350000"/>
                  </a:schemeClr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4261252-B92F-6ABE-0120-A0CFB5CC06DD}"/>
                </a:ext>
              </a:extLst>
            </p:cNvPr>
            <p:cNvSpPr/>
            <p:nvPr/>
          </p:nvSpPr>
          <p:spPr>
            <a:xfrm>
              <a:off x="1747561" y="1542113"/>
              <a:ext cx="549825" cy="37910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1F70263-BDAC-DDB4-B59C-D7CFA0D8D09E}"/>
                </a:ext>
              </a:extLst>
            </p:cNvPr>
            <p:cNvSpPr/>
            <p:nvPr/>
          </p:nvSpPr>
          <p:spPr>
            <a:xfrm>
              <a:off x="2536891" y="1548207"/>
              <a:ext cx="549825" cy="3791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CC02F74-5A51-47F2-F020-4ABBBA994180}"/>
                </a:ext>
              </a:extLst>
            </p:cNvPr>
            <p:cNvSpPr txBox="1"/>
            <p:nvPr/>
          </p:nvSpPr>
          <p:spPr>
            <a:xfrm>
              <a:off x="180192" y="1078380"/>
              <a:ext cx="132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Observation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C221584-BCA6-505A-430A-ACB2DB37435A}"/>
                </a:ext>
              </a:extLst>
            </p:cNvPr>
            <p:cNvSpPr txBox="1"/>
            <p:nvPr/>
          </p:nvSpPr>
          <p:spPr>
            <a:xfrm>
              <a:off x="1508056" y="1078380"/>
              <a:ext cx="1999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Noise-free function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B9CF5FA-D97B-6F57-31C2-756DBFDE6B06}"/>
                </a:ext>
              </a:extLst>
            </p:cNvPr>
            <p:cNvSpPr txBox="1"/>
            <p:nvPr/>
          </p:nvSpPr>
          <p:spPr>
            <a:xfrm>
              <a:off x="3324310" y="1551889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Gaussian noise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63122B4-2D57-2A69-0C5B-E5F56E5BAE78}"/>
                </a:ext>
              </a:extLst>
            </p:cNvPr>
            <p:cNvCxnSpPr>
              <a:cxnSpLocks/>
              <a:stCxn id="69" idx="0"/>
              <a:endCxn id="72" idx="2"/>
            </p:cNvCxnSpPr>
            <p:nvPr/>
          </p:nvCxnSpPr>
          <p:spPr>
            <a:xfrm flipH="1" flipV="1">
              <a:off x="844124" y="1447712"/>
              <a:ext cx="389019" cy="10379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2B0AEB8-D1F0-FCA4-B618-41A533FFEB60}"/>
                </a:ext>
              </a:extLst>
            </p:cNvPr>
            <p:cNvCxnSpPr>
              <a:cxnSpLocks/>
              <a:stCxn id="70" idx="0"/>
              <a:endCxn id="73" idx="2"/>
            </p:cNvCxnSpPr>
            <p:nvPr/>
          </p:nvCxnSpPr>
          <p:spPr>
            <a:xfrm flipV="1">
              <a:off x="2022474" y="1447712"/>
              <a:ext cx="485087" cy="9440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08BDE429-EDE5-D8EF-D028-06E83F7D0705}"/>
                </a:ext>
              </a:extLst>
            </p:cNvPr>
            <p:cNvCxnSpPr>
              <a:cxnSpLocks/>
              <a:stCxn id="71" idx="3"/>
              <a:endCxn id="74" idx="1"/>
            </p:cNvCxnSpPr>
            <p:nvPr/>
          </p:nvCxnSpPr>
          <p:spPr>
            <a:xfrm flipV="1">
              <a:off x="3086716" y="1736555"/>
              <a:ext cx="237594" cy="1206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BB103DE-2A9C-BD76-C7AA-0BE850450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721" y="1536577"/>
              <a:ext cx="2097741" cy="4572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11BC54E-CFA8-AB56-1A27-DC90A2C9E2A1}"/>
              </a:ext>
            </a:extLst>
          </p:cNvPr>
          <p:cNvSpPr/>
          <p:nvPr/>
        </p:nvSpPr>
        <p:spPr>
          <a:xfrm>
            <a:off x="7315200" y="5830137"/>
            <a:ext cx="164123" cy="33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6A4F4-9CF0-D00F-1245-7C7E86BF0363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7208" r="66568" b="53812"/>
          <a:stretch/>
        </p:blipFill>
        <p:spPr>
          <a:xfrm>
            <a:off x="1245750" y="5589565"/>
            <a:ext cx="366325" cy="38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C1815D-A1FC-4560-D6F2-5F855ECA0F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5467" b="836"/>
          <a:stretch/>
        </p:blipFill>
        <p:spPr>
          <a:xfrm>
            <a:off x="128290" y="5410288"/>
            <a:ext cx="1050668" cy="8160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CD6E09A-89B7-293C-2893-1844285E7D11}"/>
              </a:ext>
            </a:extLst>
          </p:cNvPr>
          <p:cNvGrpSpPr/>
          <p:nvPr/>
        </p:nvGrpSpPr>
        <p:grpSpPr>
          <a:xfrm>
            <a:off x="6688925" y="3292098"/>
            <a:ext cx="2336914" cy="380165"/>
            <a:chOff x="5733445" y="3671384"/>
            <a:chExt cx="2336914" cy="3801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9B3EF3-BB4A-9456-945F-99EC0E3DE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34829"/>
            <a:stretch/>
          </p:blipFill>
          <p:spPr>
            <a:xfrm>
              <a:off x="6530109" y="3681510"/>
              <a:ext cx="1540250" cy="3200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D0CA44-0C27-E851-B437-66B7245BC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t="1" r="87525" b="-3939"/>
            <a:stretch/>
          </p:blipFill>
          <p:spPr>
            <a:xfrm>
              <a:off x="5733445" y="3671384"/>
              <a:ext cx="806072" cy="380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4BB804-F1A7-6158-526F-B87982B1B172}"/>
              </a:ext>
            </a:extLst>
          </p:cNvPr>
          <p:cNvSpPr txBox="1"/>
          <p:nvPr/>
        </p:nvSpPr>
        <p:spPr>
          <a:xfrm>
            <a:off x="6799661" y="6243181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RBF Kernel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ED22DE-55C0-DA64-05F4-B2D14290BFF5}"/>
              </a:ext>
            </a:extLst>
          </p:cNvPr>
          <p:cNvCxnSpPr>
            <a:cxnSpLocks/>
            <a:stCxn id="17" idx="1"/>
            <a:endCxn id="14" idx="3"/>
          </p:cNvCxnSpPr>
          <p:nvPr/>
        </p:nvCxnSpPr>
        <p:spPr>
          <a:xfrm flipH="1">
            <a:off x="7994860" y="6427847"/>
            <a:ext cx="396436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275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Gaussian Process: Posterior and Inference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BF43C-246A-1DD5-D933-CCC539FFB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767" y="2919674"/>
            <a:ext cx="1033976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A3A1C0-48DC-C9EB-2328-42ECF536C1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715" t="-2037"/>
          <a:stretch/>
        </p:blipFill>
        <p:spPr>
          <a:xfrm>
            <a:off x="1489848" y="2850305"/>
            <a:ext cx="509436" cy="466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DF7013-3309-4D05-3960-3B5651CC92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943" r="30549"/>
          <a:stretch/>
        </p:blipFill>
        <p:spPr>
          <a:xfrm>
            <a:off x="2069849" y="2908854"/>
            <a:ext cx="247393" cy="320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A917B6-1C9F-CD77-450B-E1136B982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6794" y="3389529"/>
            <a:ext cx="3703320" cy="5025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27BFFC-073A-2EAE-2D89-A3E4E1347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7105" y="3434674"/>
            <a:ext cx="1316736" cy="41148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273528-18B3-9404-5569-99ED8C8FD9AC}"/>
              </a:ext>
            </a:extLst>
          </p:cNvPr>
          <p:cNvCxnSpPr/>
          <p:nvPr/>
        </p:nvCxnSpPr>
        <p:spPr>
          <a:xfrm>
            <a:off x="284896" y="2780817"/>
            <a:ext cx="11612880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44A98BDA-83F0-44B3-5AE9-5401D4314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585756"/>
            <a:ext cx="3657600" cy="3203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689B9D4-4118-CE1F-B685-37980F3589AD}"/>
              </a:ext>
            </a:extLst>
          </p:cNvPr>
          <p:cNvSpPr txBox="1"/>
          <p:nvPr/>
        </p:nvSpPr>
        <p:spPr>
          <a:xfrm>
            <a:off x="6096000" y="1077471"/>
            <a:ext cx="21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observations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95F7CE0-89EA-49CC-D75B-420FB823E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96" y="2248785"/>
            <a:ext cx="2907792" cy="3203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E2BDB3A-2189-5F6D-C71C-32C472921C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8228" y="2265030"/>
            <a:ext cx="2560320" cy="3200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186E64B-53FA-97D3-A8C9-A64FBFDB14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8925" y="2223511"/>
            <a:ext cx="3535680" cy="36576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574288F-04AD-9F44-9070-3ABFFF838828}"/>
              </a:ext>
            </a:extLst>
          </p:cNvPr>
          <p:cNvGrpSpPr/>
          <p:nvPr/>
        </p:nvGrpSpPr>
        <p:grpSpPr>
          <a:xfrm>
            <a:off x="180192" y="1078380"/>
            <a:ext cx="4726602" cy="915397"/>
            <a:chOff x="180192" y="1078380"/>
            <a:chExt cx="4726602" cy="91539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B9C0301-24B8-15CB-0C37-8469A9EDABE1}"/>
                </a:ext>
              </a:extLst>
            </p:cNvPr>
            <p:cNvSpPr/>
            <p:nvPr/>
          </p:nvSpPr>
          <p:spPr>
            <a:xfrm>
              <a:off x="958230" y="1551502"/>
              <a:ext cx="549825" cy="379108"/>
            </a:xfrm>
            <a:prstGeom prst="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0">
                  <a:schemeClr val="accent5">
                    <a:tint val="37000"/>
                    <a:satMod val="300000"/>
                  </a:schemeClr>
                </a:gs>
                <a:gs pos="0">
                  <a:schemeClr val="accent5">
                    <a:tint val="15000"/>
                    <a:satMod val="350000"/>
                  </a:schemeClr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9524226-486F-2987-A4BE-B583DA6F0E5C}"/>
                </a:ext>
              </a:extLst>
            </p:cNvPr>
            <p:cNvSpPr/>
            <p:nvPr/>
          </p:nvSpPr>
          <p:spPr>
            <a:xfrm>
              <a:off x="1747561" y="1542113"/>
              <a:ext cx="549825" cy="37910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452D47B-63F7-F205-6063-BD2A7F5B196C}"/>
                </a:ext>
              </a:extLst>
            </p:cNvPr>
            <p:cNvSpPr/>
            <p:nvPr/>
          </p:nvSpPr>
          <p:spPr>
            <a:xfrm>
              <a:off x="2536891" y="1548207"/>
              <a:ext cx="549825" cy="3791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4CD924B-A1A4-EC0B-A5AE-FF4CEEB3F611}"/>
                </a:ext>
              </a:extLst>
            </p:cNvPr>
            <p:cNvSpPr txBox="1"/>
            <p:nvPr/>
          </p:nvSpPr>
          <p:spPr>
            <a:xfrm>
              <a:off x="180192" y="1078380"/>
              <a:ext cx="132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Observation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5AD4B0B-A677-03FB-6FAB-C1141B72B825}"/>
                </a:ext>
              </a:extLst>
            </p:cNvPr>
            <p:cNvSpPr txBox="1"/>
            <p:nvPr/>
          </p:nvSpPr>
          <p:spPr>
            <a:xfrm>
              <a:off x="1508056" y="1078380"/>
              <a:ext cx="1999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Noise-free function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1D2D99A-EA36-DA1D-3CE5-CA41FB1B3B58}"/>
                </a:ext>
              </a:extLst>
            </p:cNvPr>
            <p:cNvSpPr txBox="1"/>
            <p:nvPr/>
          </p:nvSpPr>
          <p:spPr>
            <a:xfrm>
              <a:off x="3324310" y="1551889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Gaussian noise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561F576-F00A-F42B-7B98-23C98C9AC1A5}"/>
                </a:ext>
              </a:extLst>
            </p:cNvPr>
            <p:cNvCxnSpPr>
              <a:cxnSpLocks/>
              <a:stCxn id="36" idx="0"/>
              <a:endCxn id="43" idx="2"/>
            </p:cNvCxnSpPr>
            <p:nvPr/>
          </p:nvCxnSpPr>
          <p:spPr>
            <a:xfrm flipH="1" flipV="1">
              <a:off x="844124" y="1447712"/>
              <a:ext cx="389019" cy="10379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41852DC-86C2-934C-295D-A69C3EE3F938}"/>
                </a:ext>
              </a:extLst>
            </p:cNvPr>
            <p:cNvCxnSpPr>
              <a:cxnSpLocks/>
              <a:stCxn id="41" idx="0"/>
              <a:endCxn id="44" idx="2"/>
            </p:cNvCxnSpPr>
            <p:nvPr/>
          </p:nvCxnSpPr>
          <p:spPr>
            <a:xfrm flipV="1">
              <a:off x="2022474" y="1447712"/>
              <a:ext cx="485087" cy="9440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6D30F33-2CBA-9226-C524-8C681347D906}"/>
                </a:ext>
              </a:extLst>
            </p:cNvPr>
            <p:cNvCxnSpPr>
              <a:cxnSpLocks/>
              <a:stCxn id="42" idx="3"/>
              <a:endCxn id="45" idx="1"/>
            </p:cNvCxnSpPr>
            <p:nvPr/>
          </p:nvCxnSpPr>
          <p:spPr>
            <a:xfrm flipV="1">
              <a:off x="3086716" y="1736555"/>
              <a:ext cx="237594" cy="1206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123D938-9D88-D8FE-94F3-9DF61C4C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721" y="1536577"/>
              <a:ext cx="2097741" cy="457200"/>
            </a:xfrm>
            <a:prstGeom prst="rect">
              <a:avLst/>
            </a:prstGeom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37BB26F-E26C-6128-3B07-07A470CB6D0D}"/>
              </a:ext>
            </a:extLst>
          </p:cNvPr>
          <p:cNvSpPr txBox="1"/>
          <p:nvPr/>
        </p:nvSpPr>
        <p:spPr>
          <a:xfrm>
            <a:off x="305635" y="4035008"/>
            <a:ext cx="5508496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By taking the logarithm of the Gaussian density function: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B3B24DA-62DA-5258-5A43-7E7AB27968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37773" b="-1"/>
          <a:stretch/>
        </p:blipFill>
        <p:spPr>
          <a:xfrm>
            <a:off x="1487199" y="4615961"/>
            <a:ext cx="8098970" cy="6828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64267E0-39A3-8573-2110-EA7016D9A2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8055" y="3373888"/>
            <a:ext cx="2972579" cy="521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C641120-55C2-107E-E705-CC34E9C4AAEC}"/>
                  </a:ext>
                </a:extLst>
              </p:cNvPr>
              <p:cNvSpPr txBox="1"/>
              <p:nvPr/>
            </p:nvSpPr>
            <p:spPr>
              <a:xfrm>
                <a:off x="305635" y="5350679"/>
                <a:ext cx="8394093" cy="36933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 kernel hyperparameters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can be learned by maximizing the log marginal likelihood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C641120-55C2-107E-E705-CC34E9C4A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35" y="5350679"/>
                <a:ext cx="8394093" cy="369332"/>
              </a:xfrm>
              <a:prstGeom prst="rect">
                <a:avLst/>
              </a:prstGeom>
              <a:blipFill>
                <a:blip r:embed="rId14"/>
                <a:stretch>
                  <a:fillRect l="-452" t="-3125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641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F765F7D-ACC3-F2FD-CC14-C039D49C330D}"/>
              </a:ext>
            </a:extLst>
          </p:cNvPr>
          <p:cNvSpPr/>
          <p:nvPr/>
        </p:nvSpPr>
        <p:spPr>
          <a:xfrm>
            <a:off x="1360012" y="6013304"/>
            <a:ext cx="3900757" cy="379108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0">
                <a:schemeClr val="accent5">
                  <a:tint val="37000"/>
                  <a:satMod val="300000"/>
                </a:schemeClr>
              </a:gs>
              <a:gs pos="0">
                <a:schemeClr val="accent5">
                  <a:tint val="15000"/>
                  <a:satMod val="350000"/>
                </a:schemeClr>
              </a:gs>
            </a:gsLst>
          </a:gra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Gaussian Process: Posterior and Inference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1BF43C-246A-1DD5-D933-CCC539FFB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767" y="2919674"/>
            <a:ext cx="1033976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A3A1C0-48DC-C9EB-2328-42ECF536C1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715" t="-2037"/>
          <a:stretch/>
        </p:blipFill>
        <p:spPr>
          <a:xfrm>
            <a:off x="1489848" y="2850305"/>
            <a:ext cx="509436" cy="466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DF7013-3309-4D05-3960-3B5651CC92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0943" r="30549"/>
          <a:stretch/>
        </p:blipFill>
        <p:spPr>
          <a:xfrm>
            <a:off x="2069849" y="2908854"/>
            <a:ext cx="247393" cy="320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A917B6-1C9F-CD77-450B-E1136B982D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6794" y="3389529"/>
            <a:ext cx="3703320" cy="5025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27BFFC-073A-2EAE-2D89-A3E4E1347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7105" y="3434674"/>
            <a:ext cx="1316736" cy="41148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273528-18B3-9404-5569-99ED8C8FD9AC}"/>
              </a:ext>
            </a:extLst>
          </p:cNvPr>
          <p:cNvCxnSpPr/>
          <p:nvPr/>
        </p:nvCxnSpPr>
        <p:spPr>
          <a:xfrm>
            <a:off x="284896" y="2780817"/>
            <a:ext cx="11612880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44A98BDA-83F0-44B3-5AE9-5401D4314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585756"/>
            <a:ext cx="3657600" cy="3203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689B9D4-4118-CE1F-B685-37980F3589AD}"/>
              </a:ext>
            </a:extLst>
          </p:cNvPr>
          <p:cNvSpPr txBox="1"/>
          <p:nvPr/>
        </p:nvSpPr>
        <p:spPr>
          <a:xfrm>
            <a:off x="6096000" y="1077471"/>
            <a:ext cx="218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observations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95F7CE0-89EA-49CC-D75B-420FB823E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96" y="2248785"/>
            <a:ext cx="2907792" cy="3203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E2BDB3A-2189-5F6D-C71C-32C472921C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8228" y="2265030"/>
            <a:ext cx="2560320" cy="3200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186E64B-53FA-97D3-A8C9-A64FBFDB14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8925" y="2223511"/>
            <a:ext cx="3535680" cy="36576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574288F-04AD-9F44-9070-3ABFFF838828}"/>
              </a:ext>
            </a:extLst>
          </p:cNvPr>
          <p:cNvGrpSpPr/>
          <p:nvPr/>
        </p:nvGrpSpPr>
        <p:grpSpPr>
          <a:xfrm>
            <a:off x="180192" y="1078380"/>
            <a:ext cx="4726602" cy="915397"/>
            <a:chOff x="180192" y="1078380"/>
            <a:chExt cx="4726602" cy="91539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B9C0301-24B8-15CB-0C37-8469A9EDABE1}"/>
                </a:ext>
              </a:extLst>
            </p:cNvPr>
            <p:cNvSpPr/>
            <p:nvPr/>
          </p:nvSpPr>
          <p:spPr>
            <a:xfrm>
              <a:off x="958230" y="1551502"/>
              <a:ext cx="549825" cy="379108"/>
            </a:xfrm>
            <a:prstGeom prst="rect">
              <a:avLst/>
            </a:prstGeom>
            <a:gradFill>
              <a:gsLst>
                <a:gs pos="0">
                  <a:schemeClr val="accent5">
                    <a:tint val="50000"/>
                    <a:satMod val="300000"/>
                  </a:schemeClr>
                </a:gs>
                <a:gs pos="0">
                  <a:schemeClr val="accent5">
                    <a:tint val="37000"/>
                    <a:satMod val="300000"/>
                  </a:schemeClr>
                </a:gs>
                <a:gs pos="0">
                  <a:schemeClr val="accent5">
                    <a:tint val="15000"/>
                    <a:satMod val="350000"/>
                  </a:schemeClr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9524226-486F-2987-A4BE-B583DA6F0E5C}"/>
                </a:ext>
              </a:extLst>
            </p:cNvPr>
            <p:cNvSpPr/>
            <p:nvPr/>
          </p:nvSpPr>
          <p:spPr>
            <a:xfrm>
              <a:off x="1747561" y="1542113"/>
              <a:ext cx="549825" cy="37910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452D47B-63F7-F205-6063-BD2A7F5B196C}"/>
                </a:ext>
              </a:extLst>
            </p:cNvPr>
            <p:cNvSpPr/>
            <p:nvPr/>
          </p:nvSpPr>
          <p:spPr>
            <a:xfrm>
              <a:off x="2536891" y="1548207"/>
              <a:ext cx="549825" cy="37910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4CD924B-A1A4-EC0B-A5AE-FF4CEEB3F611}"/>
                </a:ext>
              </a:extLst>
            </p:cNvPr>
            <p:cNvSpPr txBox="1"/>
            <p:nvPr/>
          </p:nvSpPr>
          <p:spPr>
            <a:xfrm>
              <a:off x="180192" y="1078380"/>
              <a:ext cx="132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Observation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5AD4B0B-A677-03FB-6FAB-C1141B72B825}"/>
                </a:ext>
              </a:extLst>
            </p:cNvPr>
            <p:cNvSpPr txBox="1"/>
            <p:nvPr/>
          </p:nvSpPr>
          <p:spPr>
            <a:xfrm>
              <a:off x="1508056" y="1078380"/>
              <a:ext cx="1999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Noise-free function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1D2D99A-EA36-DA1D-3CE5-CA41FB1B3B58}"/>
                </a:ext>
              </a:extLst>
            </p:cNvPr>
            <p:cNvSpPr txBox="1"/>
            <p:nvPr/>
          </p:nvSpPr>
          <p:spPr>
            <a:xfrm>
              <a:off x="3324310" y="1551889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Gaussian noise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561F576-F00A-F42B-7B98-23C98C9AC1A5}"/>
                </a:ext>
              </a:extLst>
            </p:cNvPr>
            <p:cNvCxnSpPr>
              <a:cxnSpLocks/>
              <a:stCxn id="36" idx="0"/>
              <a:endCxn id="43" idx="2"/>
            </p:cNvCxnSpPr>
            <p:nvPr/>
          </p:nvCxnSpPr>
          <p:spPr>
            <a:xfrm flipH="1" flipV="1">
              <a:off x="844124" y="1447712"/>
              <a:ext cx="389019" cy="10379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41852DC-86C2-934C-295D-A69C3EE3F938}"/>
                </a:ext>
              </a:extLst>
            </p:cNvPr>
            <p:cNvCxnSpPr>
              <a:cxnSpLocks/>
              <a:stCxn id="41" idx="0"/>
              <a:endCxn id="44" idx="2"/>
            </p:cNvCxnSpPr>
            <p:nvPr/>
          </p:nvCxnSpPr>
          <p:spPr>
            <a:xfrm flipV="1">
              <a:off x="2022474" y="1447712"/>
              <a:ext cx="485087" cy="94401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6D30F33-2CBA-9226-C524-8C681347D906}"/>
                </a:ext>
              </a:extLst>
            </p:cNvPr>
            <p:cNvCxnSpPr>
              <a:cxnSpLocks/>
              <a:stCxn id="42" idx="3"/>
              <a:endCxn id="45" idx="1"/>
            </p:cNvCxnSpPr>
            <p:nvPr/>
          </p:nvCxnSpPr>
          <p:spPr>
            <a:xfrm flipV="1">
              <a:off x="3086716" y="1736555"/>
              <a:ext cx="237594" cy="1206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123D938-9D88-D8FE-94F3-9DF61C4C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721" y="1536577"/>
              <a:ext cx="2097741" cy="457200"/>
            </a:xfrm>
            <a:prstGeom prst="rect">
              <a:avLst/>
            </a:prstGeom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E64267E0-39A3-8573-2110-EA7016D9A2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8055" y="3373888"/>
            <a:ext cx="2972579" cy="5215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5B9550-22F6-27CB-B4C1-60149F1F4331}"/>
              </a:ext>
            </a:extLst>
          </p:cNvPr>
          <p:cNvCxnSpPr/>
          <p:nvPr/>
        </p:nvCxnSpPr>
        <p:spPr>
          <a:xfrm>
            <a:off x="312108" y="4037624"/>
            <a:ext cx="11612880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DD1755F-CC1A-01E7-8BA7-648D4FB7328A}"/>
              </a:ext>
            </a:extLst>
          </p:cNvPr>
          <p:cNvSpPr txBox="1"/>
          <p:nvPr/>
        </p:nvSpPr>
        <p:spPr>
          <a:xfrm>
            <a:off x="10683945" y="3425705"/>
            <a:ext cx="1118448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Estimated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80FF47-841A-F3C2-D231-15885BD83F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328" y="4701255"/>
            <a:ext cx="5229776" cy="822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9A4286-CF70-90FF-462A-0744C8642EB6}"/>
              </a:ext>
            </a:extLst>
          </p:cNvPr>
          <p:cNvSpPr txBox="1"/>
          <p:nvPr/>
        </p:nvSpPr>
        <p:spPr>
          <a:xfrm>
            <a:off x="293760" y="4228355"/>
            <a:ext cx="7137169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The inference on new input is conducted using conditional distribution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1BF2C-5B3A-4A57-3756-6162140C03C8}"/>
              </a:ext>
            </a:extLst>
          </p:cNvPr>
          <p:cNvSpPr txBox="1"/>
          <p:nvPr/>
        </p:nvSpPr>
        <p:spPr>
          <a:xfrm>
            <a:off x="5872570" y="4851141"/>
            <a:ext cx="177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distribution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A4809-CAD0-896E-983A-2DC4CCC24D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328" y="5562778"/>
            <a:ext cx="7112000" cy="12801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6F7CE5-6761-7641-027E-0035F7D84361}"/>
              </a:ext>
            </a:extLst>
          </p:cNvPr>
          <p:cNvSpPr txBox="1"/>
          <p:nvPr/>
        </p:nvSpPr>
        <p:spPr>
          <a:xfrm>
            <a:off x="5872570" y="6000898"/>
            <a:ext cx="397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prediction is a linear combination</a:t>
            </a:r>
          </a:p>
        </p:txBody>
      </p:sp>
    </p:spTree>
    <p:extLst>
      <p:ext uri="{BB962C8B-B14F-4D97-AF65-F5344CB8AC3E}">
        <p14:creationId xmlns:p14="http://schemas.microsoft.com/office/powerpoint/2010/main" val="2207446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3BCCF9-5D3B-F92E-606C-59C5D1B3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065" y="1081459"/>
            <a:ext cx="6973878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37063-7454-4A4C-BA5E-A8A23719024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asted-image.pdf" descr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92" y="170137"/>
            <a:ext cx="227136" cy="22713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0ADEFA-3A2E-49C7-AE58-2D2AB58704D3}"/>
              </a:ext>
            </a:extLst>
          </p:cNvPr>
          <p:cNvSpPr txBox="1"/>
          <p:nvPr/>
        </p:nvSpPr>
        <p:spPr>
          <a:xfrm>
            <a:off x="6271710" y="1066639"/>
            <a:ext cx="209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cs typeface="Calibri" panose="020F0502020204030204" pitchFamily="34" charset="0"/>
              </a:rPr>
              <a:t>Data Visualization</a:t>
            </a:r>
          </a:p>
        </p:txBody>
      </p:sp>
      <p:sp>
        <p:nvSpPr>
          <p:cNvPr id="11" name="Google Shape;265;p32"/>
          <p:cNvSpPr txBox="1">
            <a:spLocks/>
          </p:cNvSpPr>
          <p:nvPr/>
        </p:nvSpPr>
        <p:spPr>
          <a:xfrm>
            <a:off x="180192" y="170137"/>
            <a:ext cx="11645069" cy="83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FFFFFF"/>
              </a:buClr>
              <a:buSzPts val="2400"/>
            </a:pPr>
            <a:r>
              <a:rPr lang="en-US" sz="3600" dirty="0">
                <a:solidFill>
                  <a:srgbClr val="1C1FFE"/>
                </a:solidFill>
                <a:ea typeface="Calibri Light" charset="0"/>
                <a:cs typeface="Calibri Light" charset="0"/>
              </a:rPr>
              <a:t>Intuitive Example of Bayesian Optimization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69DD17-502A-FC68-46E3-7E3A5BE8D5F3}"/>
              </a:ext>
            </a:extLst>
          </p:cNvPr>
          <p:cNvGrpSpPr/>
          <p:nvPr/>
        </p:nvGrpSpPr>
        <p:grpSpPr>
          <a:xfrm>
            <a:off x="478172" y="5883549"/>
            <a:ext cx="10673048" cy="850358"/>
            <a:chOff x="249429" y="3509381"/>
            <a:chExt cx="3193703" cy="2737711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CA48673-511C-360C-778B-16B3C43B78D8}"/>
                </a:ext>
              </a:extLst>
            </p:cNvPr>
            <p:cNvSpPr/>
            <p:nvPr/>
          </p:nvSpPr>
          <p:spPr>
            <a:xfrm>
              <a:off x="249429" y="3509381"/>
              <a:ext cx="3193703" cy="2737711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D6FD6B-DF1A-E55C-A74E-A25DC287740B}"/>
                </a:ext>
              </a:extLst>
            </p:cNvPr>
            <p:cNvSpPr/>
            <p:nvPr/>
          </p:nvSpPr>
          <p:spPr>
            <a:xfrm>
              <a:off x="292683" y="3724301"/>
              <a:ext cx="3150449" cy="2279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Calibri Light" charset="0"/>
                  <a:ea typeface="Calibri Light" charset="0"/>
                  <a:cs typeface="Calibri Light" charset="0"/>
                </a:rPr>
                <a:t>Note:</a:t>
              </a:r>
              <a:r>
                <a:rPr lang="en-US" sz="2000" b="1" dirty="0"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2000" dirty="0">
                  <a:solidFill>
                    <a:srgbClr val="1C1FFE"/>
                  </a:solidFill>
                </a:rPr>
                <a:t>With an appropriately defined surrogate model and an acquisition function, we can efficiently evaluate the point that will highly likely lead to the optimized output.</a:t>
              </a:r>
              <a:endParaRPr lang="en-US" sz="2000" b="1" dirty="0">
                <a:solidFill>
                  <a:srgbClr val="1C1FFE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B97F307-BE63-A8DC-A098-F3B656E171F9}"/>
              </a:ext>
            </a:extLst>
          </p:cNvPr>
          <p:cNvSpPr txBox="1"/>
          <p:nvPr/>
        </p:nvSpPr>
        <p:spPr>
          <a:xfrm>
            <a:off x="407328" y="4726983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Acquisition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43C16A-C2D5-A701-40BD-138B81CE7F21}"/>
              </a:ext>
            </a:extLst>
          </p:cNvPr>
          <p:cNvSpPr txBox="1"/>
          <p:nvPr/>
        </p:nvSpPr>
        <p:spPr>
          <a:xfrm>
            <a:off x="407328" y="2403507"/>
            <a:ext cx="17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Surrogate model</a:t>
            </a:r>
          </a:p>
        </p:txBody>
      </p:sp>
    </p:spTree>
    <p:extLst>
      <p:ext uri="{BB962C8B-B14F-4D97-AF65-F5344CB8AC3E}">
        <p14:creationId xmlns:p14="http://schemas.microsoft.com/office/powerpoint/2010/main" val="340642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19912</TotalTime>
  <Words>868</Words>
  <Application>Microsoft Office PowerPoint</Application>
  <PresentationFormat>Widescreen</PresentationFormat>
  <Paragraphs>140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WangYinan</dc:creator>
  <cp:lastModifiedBy>Blas, Christina</cp:lastModifiedBy>
  <cp:revision>1293</cp:revision>
  <cp:lastPrinted>2023-04-27T19:39:49Z</cp:lastPrinted>
  <dcterms:created xsi:type="dcterms:W3CDTF">2019-10-07T20:01:59Z</dcterms:created>
  <dcterms:modified xsi:type="dcterms:W3CDTF">2024-08-21T13:24:44Z</dcterms:modified>
</cp:coreProperties>
</file>