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5303A3BE.xml" ContentType="application/vnd.ms-powerpoint.comments+xml"/>
  <Override PartName="/ppt/comments/modernComment_10D_64B80405.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3_551B5F29.xml" ContentType="application/vnd.ms-powerpoint.comments+xml"/>
  <Override PartName="/ppt/notesSlides/notesSlide4.xml" ContentType="application/vnd.openxmlformats-officedocument.presentationml.notesSlide+xml"/>
  <Override PartName="/ppt/comments/modernComment_111_CA8995CC.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12_21765B4F.xml" ContentType="application/vnd.ms-powerpoint.comments+xml"/>
  <Override PartName="/ppt/comments/modernComment_101_3FBCC7A9.xml" ContentType="application/vnd.ms-powerpoint.comments+xml"/>
  <Override PartName="/ppt/notesSlides/notesSlide7.xml" ContentType="application/vnd.openxmlformats-officedocument.presentationml.notesSlide+xml"/>
  <Override PartName="/ppt/comments/modernComment_11B_D6DE1264.xml" ContentType="application/vnd.ms-powerpoint.comments+xml"/>
  <Override PartName="/ppt/comments/modernComment_10A_3CEC24CB.xml" ContentType="application/vnd.ms-powerpoint.comments+xml"/>
  <Override PartName="/ppt/comments/modernComment_116_7D6F4E88.xml" ContentType="application/vnd.ms-powerpoint.comments+xml"/>
  <Override PartName="/ppt/comments/modernComment_11D_8AC2A07C.xml" ContentType="application/vnd.ms-powerpoint.comments+xml"/>
  <Override PartName="/ppt/comments/modernComment_10B_714BE13.xml" ContentType="application/vnd.ms-powerpoint.comments+xml"/>
  <Override PartName="/ppt/comments/modernComment_118_C3F27B0E.xml" ContentType="application/vnd.ms-powerpoint.comments+xml"/>
  <Override PartName="/ppt/notesSlides/notesSlide8.xml" ContentType="application/vnd.openxmlformats-officedocument.presentationml.notesSlide+xml"/>
  <Override PartName="/ppt/comments/modernComment_124_F51094F6.xml" ContentType="application/vnd.ms-powerpoint.comments+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269" r:id="rId3"/>
    <p:sldId id="271" r:id="rId4"/>
    <p:sldId id="275" r:id="rId5"/>
    <p:sldId id="273" r:id="rId6"/>
    <p:sldId id="289" r:id="rId7"/>
    <p:sldId id="274" r:id="rId8"/>
    <p:sldId id="291" r:id="rId9"/>
    <p:sldId id="257" r:id="rId10"/>
    <p:sldId id="283" r:id="rId11"/>
    <p:sldId id="266" r:id="rId12"/>
    <p:sldId id="272" r:id="rId13"/>
    <p:sldId id="278" r:id="rId14"/>
    <p:sldId id="279" r:id="rId15"/>
    <p:sldId id="285" r:id="rId16"/>
    <p:sldId id="267" r:id="rId17"/>
    <p:sldId id="281" r:id="rId18"/>
    <p:sldId id="288" r:id="rId19"/>
    <p:sldId id="280" r:id="rId20"/>
    <p:sldId id="286" r:id="rId21"/>
    <p:sldId id="292" r:id="rId22"/>
    <p:sldId id="276" r:id="rId23"/>
    <p:sldId id="277" r:id="rId24"/>
    <p:sldId id="282" r:id="rId25"/>
    <p:sldId id="26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536E4A-C0B2-5F11-8B3B-81DFF9DD3BA5}" name="Kishan Rajput" initials="KR" userId="S::kishan@jlab.org::e9a41155-9da5-4487-bcc9-08b55fe12cca" providerId="AD"/>
  <p188:author id="{3318E777-70CB-528C-42FB-F76EFF2B733B}" name="Malachi Schram" initials="MS" userId="S::schram@jlab.org::2d7acef1-f1c3-4cab-a8e0-9966f5be1278" providerId="AD"/>
  <p188:author id="{F2A08E8B-97DF-AADE-DDD4-D9375859CC71}" name="Armen Kasparian" initials="" userId="S::armenk@jlab.org::11888771-26a0-45d1-a3f4-1f7e77a4287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rmen Kasparian" initials="" lastIdx="5" clrIdx="0">
    <p:extLst>
      <p:ext uri="{19B8F6BF-5375-455C-9EA6-DF929625EA0E}">
        <p15:presenceInfo xmlns:p15="http://schemas.microsoft.com/office/powerpoint/2012/main" userId="S::armenk@jlab.org::11888771-26a0-45d1-a3f4-1f7e77a428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8860"/>
    <a:srgbClr val="D5E8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9DF1BB-A924-801D-1629-04D52EA57010}" v="6" dt="2024-08-20T14:22:25.567"/>
    <p1510:client id="{33571CDB-2E0B-F928-6AC8-014F2AECCD49}" v="27" dt="2024-08-20T14:09:54.785"/>
    <p1510:client id="{C79954DD-AAA3-1EF1-00BA-401756579159}" v="391" dt="2024-08-22T02:05:45.129"/>
    <p1510:client id="{E649EA24-CE27-F7EE-253B-05CED1D1DF50}" v="685" dt="2024-08-20T19:37:34.896"/>
    <p1510:client id="{EEF238F8-65A3-4775-F2D8-B8054172CB3E}" v="8" dt="2024-08-20T14:42:13.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0"/>
    <p:restoredTop sz="73439"/>
  </p:normalViewPr>
  <p:slideViewPr>
    <p:cSldViewPr snapToGrid="0">
      <p:cViewPr varScale="1">
        <p:scale>
          <a:sx n="107" d="100"/>
          <a:sy n="107" d="100"/>
        </p:scale>
        <p:origin x="2816"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omments/modernComment_100_5303A3BE.xml><?xml version="1.0" encoding="utf-8"?>
<p188:cmLst xmlns:a="http://schemas.openxmlformats.org/drawingml/2006/main" xmlns:r="http://schemas.openxmlformats.org/officeDocument/2006/relationships" xmlns:p188="http://schemas.microsoft.com/office/powerpoint/2018/8/main">
  <p188:cm id="{DAC8F301-3B90-415B-AD7A-55D73ABF510D}" authorId="{CF536E4A-C0B2-5F11-8B3B-81DFF9DD3BA5}" status="resolved" created="2024-08-20T14:42:13.093" complete="100000">
    <ac:txMkLst xmlns:ac="http://schemas.microsoft.com/office/drawing/2013/main/command">
      <pc:docMk xmlns:pc="http://schemas.microsoft.com/office/powerpoint/2013/main/command"/>
      <pc:sldMk xmlns:pc="http://schemas.microsoft.com/office/powerpoint/2013/main/command" cId="1392747454" sldId="256"/>
      <ac:spMk id="2" creationId="{00000000-0000-0000-0000-000000000000}"/>
      <ac:txMk cp="0" len="13">
        <ac:context len="48" hash="3974176159"/>
      </ac:txMk>
    </ac:txMkLst>
    <p188:pos x="3053013" y="115302"/>
    <p188:txBody>
      <a:bodyPr/>
      <a:lstStyle/>
      <a:p>
        <a:r>
          <a:rPr lang="en-US"/>
          <a:t>Why Labs?</a:t>
        </a:r>
      </a:p>
    </p188:txBody>
    <p188:extLst>
      <p:ext xmlns:p="http://schemas.openxmlformats.org/presentationml/2006/main" uri="{57CB4572-C831-44C2-8A1C-0ADB6CCDFE69}">
        <p223:reactions xmlns:p223="http://schemas.microsoft.com/office/powerpoint/2022/03/main">
          <p223:rxn type="👍">
            <p223:instance time="2024-08-20T19:43:00.138" authorId="{F2A08E8B-97DF-AADE-DDD4-D9375859CC71}"/>
          </p223:rxn>
        </p223:reactions>
      </p:ext>
    </p188:extLst>
  </p188:cm>
</p188:cmLst>
</file>

<file path=ppt/comments/modernComment_101_3FBCC7A9.xml><?xml version="1.0" encoding="utf-8"?>
<p188:cmLst xmlns:a="http://schemas.openxmlformats.org/drawingml/2006/main" xmlns:r="http://schemas.openxmlformats.org/officeDocument/2006/relationships" xmlns:p188="http://schemas.microsoft.com/office/powerpoint/2018/8/main">
  <p188:cm id="{B6CD601D-CD96-4156-B0A5-8A584DA5740D}" authorId="{3318E777-70CB-528C-42FB-F76EFF2B733B}" status="resolved" created="2024-08-20T14:21:59.332" complete="100000">
    <pc:sldMkLst xmlns:pc="http://schemas.microsoft.com/office/powerpoint/2013/main/command">
      <pc:docMk/>
      <pc:sldMk cId="1069336489" sldId="257"/>
    </pc:sldMkLst>
    <p188:txBody>
      <a:bodyPr/>
      <a:lstStyle/>
      <a:p>
        <a:r>
          <a:rPr lang="en-US"/>
          <a:t>Composable slide</a:t>
        </a:r>
      </a:p>
    </p188:txBody>
  </p188:cm>
  <p188:cm id="{0240B7D7-758F-4C49-A452-6F075232B7B6}" authorId="{3318E777-70CB-528C-42FB-F76EFF2B733B}" status="resolved" created="2024-08-20T14:22:25.567" complete="100000">
    <pc:sldMkLst xmlns:pc="http://schemas.microsoft.com/office/powerpoint/2013/main/command">
      <pc:docMk/>
      <pc:sldMk cId="1069336489" sldId="257"/>
    </pc:sldMkLst>
    <p188:txBody>
      <a:bodyPr/>
      <a:lstStyle/>
      <a:p>
        <a:r>
          <a:rPr lang="en-US"/>
          <a:t>Standards --&gt; API </a:t>
        </a:r>
      </a:p>
    </p188:txBody>
  </p188:cm>
</p188:cmLst>
</file>

<file path=ppt/comments/modernComment_10A_3CEC24CB.xml><?xml version="1.0" encoding="utf-8"?>
<p188:cmLst xmlns:a="http://schemas.openxmlformats.org/drawingml/2006/main" xmlns:r="http://schemas.openxmlformats.org/officeDocument/2006/relationships" xmlns:p188="http://schemas.microsoft.com/office/powerpoint/2018/8/main">
  <p188:cm id="{4D25CB54-4151-411B-A318-31AFAC377F5A}" authorId="{CF536E4A-C0B2-5F11-8B3B-81DFF9DD3BA5}" status="resolved" created="2024-08-20T14:20:38.926" complete="100000">
    <ac:txMkLst xmlns:ac="http://schemas.microsoft.com/office/drawing/2013/main/command">
      <pc:docMk xmlns:pc="http://schemas.microsoft.com/office/powerpoint/2013/main/command"/>
      <pc:sldMk xmlns:pc="http://schemas.microsoft.com/office/powerpoint/2013/main/command" cId="1022108875" sldId="266"/>
      <ac:spMk id="22" creationId="{FEFA8DEF-88DF-9BDE-AFAB-19224D58AA47}"/>
      <ac:txMk cp="45" len="15">
        <ac:context len="189" hash="1591031607"/>
      </ac:txMk>
    </ac:txMkLst>
    <p188:pos x="2386263" y="2195763"/>
    <p188:txBody>
      <a:bodyPr/>
      <a:lstStyle/>
      <a:p>
        <a:r>
          <a:rPr lang="en-US"/>
          <a:t>Multiple Buffer Implementations</a:t>
        </a:r>
      </a:p>
    </p188:txBody>
  </p188:cm>
</p188:cmLst>
</file>

<file path=ppt/comments/modernComment_10B_714BE13.xml><?xml version="1.0" encoding="utf-8"?>
<p188:cmLst xmlns:a="http://schemas.openxmlformats.org/drawingml/2006/main" xmlns:r="http://schemas.openxmlformats.org/officeDocument/2006/relationships" xmlns:p188="http://schemas.microsoft.com/office/powerpoint/2018/8/main">
  <p188:cm id="{7DAD9175-89C1-466C-8FD4-43EB920049DF}" authorId="{CF536E4A-C0B2-5F11-8B3B-81DFF9DD3BA5}" status="resolved" created="2024-08-20T14:22:59.757" complete="100000">
    <ac:txMkLst xmlns:ac="http://schemas.microsoft.com/office/drawing/2013/main/command">
      <pc:docMk xmlns:pc="http://schemas.microsoft.com/office/powerpoint/2013/main/command"/>
      <pc:sldMk xmlns:pc="http://schemas.microsoft.com/office/powerpoint/2013/main/command" cId="118799891" sldId="267"/>
      <ac:spMk id="3" creationId="{0F228A50-40EC-CD38-AF98-C81C504ACEEB}"/>
      <ac:txMk cp="266" len="14">
        <ac:context len="301" hash="5999937"/>
      </ac:txMk>
    </ac:txMkLst>
    <p188:pos x="2902618" y="3444039"/>
    <p188:txBody>
      <a:bodyPr/>
      <a:lstStyle/>
      <a:p>
        <a:r>
          <a:rPr lang="en-US"/>
          <a:t>[@Armen Kasparian] Perhaps add one more bullet here saying &lt;your env&gt;</a:t>
        </a:r>
      </a:p>
    </p188:txBody>
    <p188:extLst>
      <p:ext xmlns:p="http://schemas.openxmlformats.org/presentationml/2006/main" uri="{57CB4572-C831-44C2-8A1C-0ADB6CCDFE69}">
        <p223:reactions xmlns:p223="http://schemas.microsoft.com/office/powerpoint/2022/03/main">
          <p223:rxn type="👍">
            <p223:instance time="2024-08-20T20:04:36.175" authorId="{F2A08E8B-97DF-AADE-DDD4-D9375859CC71}"/>
          </p223:rxn>
        </p223:reactions>
      </p:ext>
    </p188:extLst>
  </p188:cm>
  <p188:cm id="{98348655-FA07-4BB6-9042-779C5EB1752D}" authorId="{CF536E4A-C0B2-5F11-8B3B-81DFF9DD3BA5}" status="resolved" created="2024-08-20T14:25:27.885" complete="100000">
    <ac:txMkLst xmlns:ac="http://schemas.microsoft.com/office/drawing/2013/main/command">
      <pc:docMk xmlns:pc="http://schemas.microsoft.com/office/powerpoint/2013/main/command"/>
      <pc:sldMk xmlns:pc="http://schemas.microsoft.com/office/powerpoint/2013/main/command" cId="118799891" sldId="267"/>
      <ac:spMk id="3" creationId="{0F228A50-40EC-CD38-AF98-C81C504ACEEB}"/>
      <ac:txMk cp="168" len="37">
        <ac:context len="301" hash="5999937"/>
      </ac:txMk>
    </ac:txMkLst>
    <p188:pos x="2862513" y="2080460"/>
    <p188:txBody>
      <a:bodyPr/>
      <a:lstStyle/>
      <a:p>
        <a:r>
          <a:rPr lang="en-US"/>
          <a:t>Mention what are these names: I would mention registry and say these are registered names.</a:t>
        </a:r>
      </a:p>
    </p188:txBody>
  </p188:cm>
</p188:cmLst>
</file>

<file path=ppt/comments/modernComment_10D_64B80405.xml><?xml version="1.0" encoding="utf-8"?>
<p188:cmLst xmlns:a="http://schemas.openxmlformats.org/drawingml/2006/main" xmlns:r="http://schemas.openxmlformats.org/officeDocument/2006/relationships" xmlns:p188="http://schemas.microsoft.com/office/powerpoint/2018/8/main">
  <p188:cm id="{1EB78695-FE10-4C1D-B708-D2E899C2B50C}" authorId="{F2A08E8B-97DF-AADE-DDD4-D9375859CC71}" created="2024-08-20T19:30:43.036">
    <ac:deMkLst xmlns:ac="http://schemas.microsoft.com/office/drawing/2013/main/command">
      <pc:docMk xmlns:pc="http://schemas.microsoft.com/office/powerpoint/2013/main/command"/>
      <pc:sldMk xmlns:pc="http://schemas.microsoft.com/office/powerpoint/2013/main/command" cId="1689781253" sldId="269"/>
      <ac:spMk id="2" creationId="{E06AEF88-5CD7-A38C-F4CA-13EFB48D57E1}"/>
    </ac:deMkLst>
    <p188:txBody>
      <a:bodyPr/>
      <a:lstStyle/>
      <a:p>
        <a:r>
          <a:rPr lang="en-US"/>
          <a:t>Fix to match the actual slides</a:t>
        </a:r>
      </a:p>
    </p188:txBody>
  </p188:cm>
</p188:cmLst>
</file>

<file path=ppt/comments/modernComment_111_CA8995CC.xml><?xml version="1.0" encoding="utf-8"?>
<p188:cmLst xmlns:a="http://schemas.openxmlformats.org/drawingml/2006/main" xmlns:r="http://schemas.openxmlformats.org/officeDocument/2006/relationships" xmlns:p188="http://schemas.microsoft.com/office/powerpoint/2018/8/main">
  <p188:cm id="{9464A781-5556-424E-AE04-23AF2EE36EE8}" authorId="{CF536E4A-C0B2-5F11-8B3B-81DFF9DD3BA5}" status="resolved" created="2024-08-20T14:12:04.291" complete="100000">
    <ac:deMkLst xmlns:ac="http://schemas.microsoft.com/office/drawing/2013/main/command">
      <pc:docMk xmlns:pc="http://schemas.microsoft.com/office/powerpoint/2013/main/command"/>
      <pc:sldMk xmlns:pc="http://schemas.microsoft.com/office/powerpoint/2013/main/command" cId="3398014412" sldId="273"/>
      <ac:picMk id="7" creationId="{4DF4D874-A18D-CE9E-58EA-EDD3CF505AB2}"/>
    </ac:deMkLst>
    <p188:txBody>
      <a:bodyPr/>
      <a:lstStyle/>
      <a:p>
        <a:r>
          <a:rPr lang="en-US"/>
          <a:t>Make sure you give credit to the image source</a:t>
        </a:r>
      </a:p>
    </p188:txBody>
    <p188:extLst>
      <p:ext xmlns:p="http://schemas.openxmlformats.org/presentationml/2006/main" uri="{57CB4572-C831-44C2-8A1C-0ADB6CCDFE69}">
        <p223:reactions xmlns:p223="http://schemas.microsoft.com/office/powerpoint/2022/03/main">
          <p223:rxn type="👍">
            <p223:instance time="2024-08-20T19:44:11.696" authorId="{F2A08E8B-97DF-AADE-DDD4-D9375859CC71}"/>
          </p223:rxn>
        </p223:reactions>
      </p:ext>
    </p188:extLst>
  </p188:cm>
  <p188:cm id="{1DE33CB4-CED8-7853-A301-45D856038AEF}" authorId="{F2A08E8B-97DF-AADE-DDD4-D9375859CC71}" status="resolved" created="2024-08-20T14:18:01.798" complete="100000">
    <pc:sldMkLst xmlns:pc="http://schemas.microsoft.com/office/powerpoint/2013/main/command">
      <pc:docMk/>
      <pc:sldMk cId="3398014412" sldId="273"/>
    </pc:sldMkLst>
    <p188:pos x="15875" y="15875"/>
    <p188:txBody>
      <a:bodyPr/>
      <a:lstStyle/>
      <a:p>
        <a:r>
          <a:rPr lang="en-US"/>
          <a:t>Plug for some of the work: Model based algorithms (differentiable environments)</a:t>
        </a:r>
      </a:p>
    </p188:txBody>
  </p188:cm>
</p188:cmLst>
</file>

<file path=ppt/comments/modernComment_112_21765B4F.xml><?xml version="1.0" encoding="utf-8"?>
<p188:cmLst xmlns:a="http://schemas.openxmlformats.org/drawingml/2006/main" xmlns:r="http://schemas.openxmlformats.org/officeDocument/2006/relationships" xmlns:p188="http://schemas.microsoft.com/office/powerpoint/2018/8/main">
  <p188:cm id="{52E877CC-73C9-3C11-F97F-A551B1971899}" authorId="{F2A08E8B-97DF-AADE-DDD4-D9375859CC71}" created="2024-08-20T14:18:51.176">
    <pc:sldMkLst xmlns:pc="http://schemas.microsoft.com/office/powerpoint/2013/main/command">
      <pc:docMk/>
      <pc:sldMk cId="561404751" sldId="274"/>
    </pc:sldMkLst>
    <p188:pos x="15875" y="15875"/>
    <p188:replyLst>
      <p188:reply id="{6E342455-FE6E-68C6-EFC3-D4198D9FFEEE}" authorId="{F2A08E8B-97DF-AADE-DDD4-D9375859CC71}" created="2024-08-20T14:20:16.201">
        <p188:txBody>
          <a:bodyPr/>
          <a:lstStyle/>
          <a:p>
            <a:r>
              <a:rPr lang="en-US"/>
              <a:t>Just use the gymnasium environments they are non differentiable</a:t>
            </a:r>
          </a:p>
        </p188:txBody>
      </p188:reply>
      <p188:reply id="{10320B5E-DD25-2866-986E-78D634586FE7}" authorId="{F2A08E8B-97DF-AADE-DDD4-D9375859CC71}" created="2024-08-20T14:20:25.673">
        <p188:txBody>
          <a:bodyPr/>
          <a:lstStyle/>
          <a:p>
            <a:r>
              <a:rPr lang="en-US"/>
              <a:t>Non brute force approaches</a:t>
            </a:r>
          </a:p>
        </p188:txBody>
      </p188:reply>
    </p188:replyLst>
    <p188:txBody>
      <a:bodyPr/>
      <a:lstStyle/>
      <a:p>
        <a:r>
          <a:rPr lang="en-US"/>
          <a:t>Make note of the gymnasium API none of them are differentiable (differentiable environments allow us to accelerate the learning significantly) We've developed differentiable workflows that aren't public yet but allow for much faster learning)</a:t>
        </a:r>
      </a:p>
    </p188:txBody>
  </p188:cm>
  <p188:cm id="{E0C95091-C920-4FAC-8F77-18A1F3F1EF72}" authorId="{3318E777-70CB-528C-42FB-F76EFF2B733B}" status="resolved" created="2024-08-20T14:20:48.238" complete="100000">
    <pc:sldMkLst xmlns:pc="http://schemas.microsoft.com/office/powerpoint/2013/main/command">
      <pc:docMk/>
      <pc:sldMk cId="561404751" sldId="274"/>
    </pc:sldMkLst>
    <p188:txBody>
      <a:bodyPr/>
      <a:lstStyle/>
      <a:p>
        <a:r>
          <a:rPr lang="en-US"/>
          <a:t>Talk about diff env</a:t>
        </a:r>
      </a:p>
    </p188:txBody>
  </p188:cm>
  <p188:cm id="{54F30FF1-FD61-4FBD-AC56-ACBE074D745C}" authorId="{F2A08E8B-97DF-AADE-DDD4-D9375859CC71}" created="2024-08-20T14:42:58.586">
    <pc:sldMkLst xmlns:pc="http://schemas.microsoft.com/office/powerpoint/2013/main/command">
      <pc:docMk/>
      <pc:sldMk cId="561404751" sldId="274"/>
    </pc:sldMkLst>
    <p188:txBody>
      <a:bodyPr/>
      <a:lstStyle/>
      <a:p>
        <a:r>
          <a:rPr lang="en-US"/>
          <a:t>tease paces</a:t>
        </a:r>
      </a:p>
    </p188:txBody>
  </p188:cm>
</p188:cmLst>
</file>

<file path=ppt/comments/modernComment_113_551B5F29.xml><?xml version="1.0" encoding="utf-8"?>
<p188:cmLst xmlns:a="http://schemas.openxmlformats.org/drawingml/2006/main" xmlns:r="http://schemas.openxmlformats.org/officeDocument/2006/relationships" xmlns:p188="http://schemas.microsoft.com/office/powerpoint/2018/8/main">
  <p188:cm id="{1D720866-DF96-7455-18A8-525BD5479385}" authorId="{F2A08E8B-97DF-AADE-DDD4-D9375859CC71}" status="resolved" created="2024-08-20T14:17:16.007" complete="100000">
    <pc:sldMkLst xmlns:pc="http://schemas.microsoft.com/office/powerpoint/2013/main/command">
      <pc:docMk/>
      <pc:sldMk cId="1427857193" sldId="275"/>
    </pc:sldMkLst>
    <p188:pos x="15875" y="15875"/>
    <p188:txBody>
      <a:bodyPr/>
      <a:lstStyle/>
      <a:p>
        <a:r>
          <a:rPr lang="en-US"/>
          <a:t>Add Data base of buffer information</a:t>
        </a:r>
      </a:p>
    </p188:txBody>
  </p188:cm>
</p188:cmLst>
</file>

<file path=ppt/comments/modernComment_116_7D6F4E88.xml><?xml version="1.0" encoding="utf-8"?>
<p188:cmLst xmlns:a="http://schemas.openxmlformats.org/drawingml/2006/main" xmlns:r="http://schemas.openxmlformats.org/officeDocument/2006/relationships" xmlns:p188="http://schemas.microsoft.com/office/powerpoint/2018/8/main">
  <p188:cm id="{10A366E2-EBBF-49E1-BE93-6A27D1591A39}" authorId="{3318E777-70CB-528C-42FB-F76EFF2B733B}" status="resolved" created="2024-08-20T14:10:36.792" complete="100000">
    <pc:sldMkLst xmlns:pc="http://schemas.microsoft.com/office/powerpoint/2013/main/command">
      <pc:docMk/>
      <pc:sldMk cId="2104446600" sldId="278"/>
    </pc:sldMkLst>
    <p188:replyLst>
      <p188:reply id="{70F9F162-5089-4237-BB7E-CE674330228F}" authorId="{CF536E4A-C0B2-5F11-8B3B-81DFF9DD3BA5}" created="2024-08-20T14:15:25.217">
        <p188:txBody>
          <a:bodyPr/>
          <a:lstStyle/>
          <a:p>
            <a:r>
              <a:rPr lang="en-US"/>
              <a:t>[@Armen Kasparian] replace 'index' word with 'results'</a:t>
            </a:r>
          </a:p>
        </p188:txBody>
        <p188:extLst>
          <p:ext xmlns:p="http://schemas.openxmlformats.org/presentationml/2006/main" uri="{57CB4572-C831-44C2-8A1C-0ADB6CCDFE69}">
            <p223:reactions xmlns:p223="http://schemas.microsoft.com/office/powerpoint/2022/03/main">
              <p223:rxn type="👍">
                <p223:instance time="2024-08-20T20:02:57.531" authorId="{F2A08E8B-97DF-AADE-DDD4-D9375859CC71}"/>
              </p223:rxn>
            </p223:reactions>
          </p:ext>
        </p188:extLst>
      </p188:reply>
      <p188:reply id="{0F49A918-38E6-9743-8CC4-B7A6A5133782}" authorId="{F2A08E8B-97DF-AADE-DDD4-D9375859CC71}" created="2024-08-20T20:03:17.139">
        <p188:txBody>
          <a:bodyPr/>
          <a:lstStyle/>
          <a:p>
            <a:r>
              <a:rPr lang="en-US"/>
              <a:t>This will be solved in the issue, for now it will stay as is until after the presentation</a:t>
            </a:r>
          </a:p>
        </p188:txBody>
      </p188:reply>
    </p188:replyLst>
    <p188:txBody>
      <a:bodyPr/>
      <a:lstStyle/>
      <a:p>
        <a:r>
          <a:rPr lang="en-US"/>
          <a:t>Env-Agent-Buffer</a:t>
        </a:r>
      </a:p>
    </p188:txBody>
    <p188:extLst>
      <p:ext xmlns:p="http://schemas.openxmlformats.org/presentationml/2006/main" uri="{57CB4572-C831-44C2-8A1C-0ADB6CCDFE69}">
        <p223:reactions xmlns:p223="http://schemas.microsoft.com/office/powerpoint/2022/03/main">
          <p223:rxn type="👍">
            <p223:instance time="2024-08-20T20:02:59.187" authorId="{F2A08E8B-97DF-AADE-DDD4-D9375859CC71}"/>
          </p223:rxn>
        </p223:reactions>
      </p:ext>
    </p188:extLst>
  </p188:cm>
</p188:cmLst>
</file>

<file path=ppt/comments/modernComment_118_C3F27B0E.xml><?xml version="1.0" encoding="utf-8"?>
<p188:cmLst xmlns:a="http://schemas.openxmlformats.org/drawingml/2006/main" xmlns:r="http://schemas.openxmlformats.org/officeDocument/2006/relationships" xmlns:p188="http://schemas.microsoft.com/office/powerpoint/2018/8/main">
  <p188:cm id="{85544EF8-4A85-453D-B15A-30E61B0249B3}" authorId="{F2A08E8B-97DF-AADE-DDD4-D9375859CC71}" status="resolved" created="2024-08-20T14:37:38.367" complete="100000">
    <pc:sldMkLst xmlns:pc="http://schemas.microsoft.com/office/powerpoint/2013/main/command">
      <pc:docMk/>
      <pc:sldMk cId="3287448334" sldId="280"/>
    </pc:sldMkLst>
    <p188:txBody>
      <a:bodyPr/>
      <a:lstStyle/>
      <a:p>
        <a:r>
          <a:rPr lang="en-US"/>
          <a:t>Replace with video
Show differentiable one is quicker</a:t>
        </a:r>
      </a:p>
    </p188:txBody>
  </p188:cm>
</p188:cmLst>
</file>

<file path=ppt/comments/modernComment_11B_D6DE1264.xml><?xml version="1.0" encoding="utf-8"?>
<p188:cmLst xmlns:a="http://schemas.openxmlformats.org/drawingml/2006/main" xmlns:r="http://schemas.openxmlformats.org/officeDocument/2006/relationships" xmlns:p188="http://schemas.microsoft.com/office/powerpoint/2018/8/main">
  <p188:cm id="{594406AD-717E-4EBB-9A22-3B530DE384D3}" authorId="{CF536E4A-C0B2-5F11-8B3B-81DFF9DD3BA5}" status="resolved" created="2024-08-20T14:20:16.988" complete="100000">
    <ac:txMkLst xmlns:ac="http://schemas.microsoft.com/office/drawing/2013/main/command">
      <pc:docMk xmlns:pc="http://schemas.microsoft.com/office/powerpoint/2013/main/command"/>
      <pc:sldMk xmlns:pc="http://schemas.microsoft.com/office/powerpoint/2013/main/command" cId="3604877924" sldId="283"/>
      <ac:spMk id="3" creationId="{78F99E68-D462-2070-9011-093A947BC305}"/>
      <ac:txMk cp="40" len="159">
        <ac:context len="496" hash="553297619"/>
      </ac:txMk>
    </ac:txMkLst>
    <p188:pos x="2195763" y="2250907"/>
    <p188:txBody>
      <a:bodyPr/>
      <a:lstStyle/>
      <a:p>
        <a:r>
          <a:rPr lang="en-US"/>
          <a:t>Duplicate bullets for industry standards, you may want to differentiate them if they are meant for different things
[@Armen Kasparian] </a:t>
        </a:r>
      </a:p>
    </p188:txBody>
    <p188:extLst>
      <p:ext xmlns:p="http://schemas.openxmlformats.org/presentationml/2006/main" uri="{57CB4572-C831-44C2-8A1C-0ADB6CCDFE69}">
        <p223:reactions xmlns:p223="http://schemas.microsoft.com/office/powerpoint/2022/03/main">
          <p223:rxn type="👍">
            <p223:instance time="2024-08-20T19:48:12.590" authorId="{F2A08E8B-97DF-AADE-DDD4-D9375859CC71}"/>
          </p223:rxn>
        </p223:reactions>
      </p:ext>
    </p188:extLst>
  </p188:cm>
</p188:cmLst>
</file>

<file path=ppt/comments/modernComment_11D_8AC2A07C.xml><?xml version="1.0" encoding="utf-8"?>
<p188:cmLst xmlns:a="http://schemas.openxmlformats.org/drawingml/2006/main" xmlns:r="http://schemas.openxmlformats.org/officeDocument/2006/relationships" xmlns:p188="http://schemas.microsoft.com/office/powerpoint/2018/8/main">
  <p188:cm id="{238C586E-7A44-4618-B101-C96902D877BA}" authorId="{3318E777-70CB-528C-42FB-F76EFF2B733B}" status="resolved" created="2024-08-20T14:03:45.553" complete="100000">
    <pc:sldMkLst xmlns:pc="http://schemas.microsoft.com/office/powerpoint/2013/main/command">
      <pc:docMk/>
      <pc:sldMk cId="2328010876" sldId="285"/>
    </pc:sldMkLst>
    <p188:txBody>
      <a:bodyPr/>
      <a:lstStyle/>
      <a:p>
        <a:r>
          <a:rPr lang="en-US"/>
          <a:t>Make this two slides</a:t>
        </a:r>
      </a:p>
    </p188:txBody>
  </p188:cm>
  <p188:cm id="{34D0E73E-DBFA-4D0D-9908-3194CEA5D251}" authorId="{F2A08E8B-97DF-AADE-DDD4-D9375859CC71}" status="resolved" created="2024-08-20T14:37:18.180" complete="100000">
    <pc:sldMkLst xmlns:pc="http://schemas.microsoft.com/office/powerpoint/2013/main/command">
      <pc:docMk/>
      <pc:sldMk cId="2328010876" sldId="285"/>
    </pc:sldMkLst>
    <p188:txBody>
      <a:bodyPr/>
      <a:lstStyle/>
      <a:p>
        <a:r>
          <a:rPr lang="en-US"/>
          <a:t>Rem half cheetah</a:t>
        </a:r>
      </a:p>
    </p188:txBody>
    <p188:extLst>
      <p:ext xmlns:p="http://schemas.openxmlformats.org/presentationml/2006/main" uri="{57CB4572-C831-44C2-8A1C-0ADB6CCDFE69}">
        <p223:reactions xmlns:p223="http://schemas.microsoft.com/office/powerpoint/2022/03/main">
          <p223:rxn type="👍">
            <p223:instance time="2024-08-20T20:03:54.501" authorId="{F2A08E8B-97DF-AADE-DDD4-D9375859CC71}"/>
          </p223:rxn>
        </p223:reactions>
      </p:ext>
    </p188:extLst>
  </p188:cm>
</p188:cmLst>
</file>

<file path=ppt/comments/modernComment_124_F51094F6.xml><?xml version="1.0" encoding="utf-8"?>
<p188:cmLst xmlns:a="http://schemas.openxmlformats.org/drawingml/2006/main" xmlns:r="http://schemas.openxmlformats.org/officeDocument/2006/relationships" xmlns:p188="http://schemas.microsoft.com/office/powerpoint/2018/8/main">
  <p188:cm id="{7F2CBFD0-07D6-4A0B-B831-CB6B5AAD18C7}" authorId="{F2A08E8B-97DF-AADE-DDD4-D9375859CC71}" created="2024-08-20T14:40:07.633">
    <ac:deMkLst xmlns:ac="http://schemas.microsoft.com/office/drawing/2013/main/command">
      <pc:docMk xmlns:pc="http://schemas.microsoft.com/office/powerpoint/2013/main/command"/>
      <pc:sldMk xmlns:pc="http://schemas.microsoft.com/office/powerpoint/2013/main/command" cId="4111504630" sldId="292"/>
      <ac:spMk id="2" creationId="{4290DB90-0D97-047A-0CF0-B175DA6730E9}"/>
    </ac:deMkLst>
    <p188:txBody>
      <a:bodyPr/>
      <a:lstStyle/>
      <a:p>
        <a:r>
          <a:rPr lang="en-US"/>
          <a:t>Community engagement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8/22/2024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BES, NP, ASCR</a:t>
            </a:r>
          </a:p>
        </p:txBody>
      </p:sp>
      <p:sp>
        <p:nvSpPr>
          <p:cNvPr id="4" name="Slide Number Placeholder 3"/>
          <p:cNvSpPr>
            <a:spLocks noGrp="1"/>
          </p:cNvSpPr>
          <p:nvPr>
            <p:ph type="sldNum" sz="quarter" idx="5"/>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386284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on RL environments</a:t>
            </a:r>
          </a:p>
        </p:txBody>
      </p:sp>
      <p:sp>
        <p:nvSpPr>
          <p:cNvPr id="4" name="Slide Number Placeholder 3"/>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9369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Talk about chess</a:t>
            </a:r>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4</a:t>
            </a:fld>
            <a:endParaRPr lang="en-US"/>
          </a:p>
        </p:txBody>
      </p:sp>
    </p:spTree>
    <p:extLst>
      <p:ext uri="{BB962C8B-B14F-4D97-AF65-F5344CB8AC3E}">
        <p14:creationId xmlns:p14="http://schemas.microsoft.com/office/powerpoint/2010/main" val="3102043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CUSTOM ALGORITHMS</a:t>
            </a:r>
          </a:p>
        </p:txBody>
      </p:sp>
      <p:sp>
        <p:nvSpPr>
          <p:cNvPr id="4" name="Slide Number Placeholder 3"/>
          <p:cNvSpPr>
            <a:spLocks noGrp="1"/>
          </p:cNvSpPr>
          <p:nvPr>
            <p:ph type="sldNum" sz="quarter" idx="5"/>
          </p:nvPr>
        </p:nvSpPr>
        <p:spPr/>
        <p:txBody>
          <a:bodyPr/>
          <a:lstStyle/>
          <a:p>
            <a:fld id="{FBBF1341-3AFE-B447-A831-9671D6A7009B}" type="slidenum">
              <a:rPr lang="en-US" smtClean="0"/>
              <a:t>5</a:t>
            </a:fld>
            <a:endParaRPr lang="en-US"/>
          </a:p>
        </p:txBody>
      </p:sp>
    </p:spTree>
    <p:extLst>
      <p:ext uri="{BB962C8B-B14F-4D97-AF65-F5344CB8AC3E}">
        <p14:creationId xmlns:p14="http://schemas.microsoft.com/office/powerpoint/2010/main" val="3097862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rPr>
              <a:t>Use of the Buffer:</a:t>
            </a:r>
          </a:p>
          <a:p>
            <a:pPr algn="l">
              <a:buFont typeface="+mj-lt"/>
              <a:buAutoNum type="arabicPeriod"/>
            </a:pPr>
            <a:r>
              <a:rPr lang="en-US" b="0" i="0" u="none" strike="noStrike" dirty="0">
                <a:solidFill>
                  <a:srgbClr val="000000"/>
                </a:solidFill>
                <a:effectLst/>
              </a:rPr>
              <a:t>Data collection: The agent interacts with the environment, storing new experiences in the buffer.</a:t>
            </a:r>
          </a:p>
          <a:p>
            <a:pPr algn="l">
              <a:buFont typeface="+mj-lt"/>
              <a:buAutoNum type="arabicPeriod"/>
            </a:pPr>
            <a:r>
              <a:rPr lang="en-US" b="0" i="0" u="none" strike="noStrike" dirty="0">
                <a:solidFill>
                  <a:srgbClr val="000000"/>
                </a:solidFill>
                <a:effectLst/>
              </a:rPr>
              <a:t>Sampling: During training, random batches of transitions are sampled from the buffer.</a:t>
            </a:r>
          </a:p>
          <a:p>
            <a:pPr algn="l">
              <a:buFont typeface="+mj-lt"/>
              <a:buAutoNum type="arabicPeriod"/>
            </a:pPr>
            <a:r>
              <a:rPr lang="en-US" b="0" i="0" u="none" strike="noStrike" dirty="0">
                <a:solidFill>
                  <a:srgbClr val="000000"/>
                </a:solidFill>
                <a:effectLst/>
              </a:rPr>
              <a:t>Learning: The agent updates its policy/value function using these sampled experiences, often via gradient descent.</a:t>
            </a:r>
          </a:p>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6</a:t>
            </a:fld>
            <a:endParaRPr lang="en-US"/>
          </a:p>
        </p:txBody>
      </p:sp>
    </p:spTree>
    <p:extLst>
      <p:ext uri="{BB962C8B-B14F-4D97-AF65-F5344CB8AC3E}">
        <p14:creationId xmlns:p14="http://schemas.microsoft.com/office/powerpoint/2010/main" val="3919716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Tease paces!</a:t>
            </a:r>
          </a:p>
        </p:txBody>
      </p:sp>
      <p:sp>
        <p:nvSpPr>
          <p:cNvPr id="4" name="Slide Number Placeholder 3"/>
          <p:cNvSpPr>
            <a:spLocks noGrp="1"/>
          </p:cNvSpPr>
          <p:nvPr>
            <p:ph type="sldNum" sz="quarter" idx="5"/>
          </p:nvPr>
        </p:nvSpPr>
        <p:spPr/>
        <p:txBody>
          <a:bodyPr/>
          <a:lstStyle/>
          <a:p>
            <a:fld id="{FBBF1341-3AFE-B447-A831-9671D6A7009B}" type="slidenum">
              <a:rPr lang="en-US" smtClean="0"/>
              <a:t>7</a:t>
            </a:fld>
            <a:endParaRPr lang="en-US"/>
          </a:p>
        </p:txBody>
      </p:sp>
    </p:spTree>
    <p:extLst>
      <p:ext uri="{BB962C8B-B14F-4D97-AF65-F5344CB8AC3E}">
        <p14:creationId xmlns:p14="http://schemas.microsoft.com/office/powerpoint/2010/main" val="1065037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a:latin typeface="Arial"/>
                <a:cs typeface="Arial"/>
              </a:rPr>
              <a:t>Not always needed but incase your application is more complicated we are happy to provide support</a:t>
            </a:r>
          </a:p>
          <a:p>
            <a:pPr lvl="3"/>
            <a:r>
              <a:rPr lang="en-US">
                <a:latin typeface="Arial"/>
                <a:cs typeface="Arial"/>
              </a:rPr>
              <a:t>Unique factor that other packages cannot provide</a:t>
            </a:r>
          </a:p>
          <a:p>
            <a:endParaRPr lang="en-US"/>
          </a:p>
        </p:txBody>
      </p:sp>
      <p:sp>
        <p:nvSpPr>
          <p:cNvPr id="4" name="Slide Number Placeholder 3"/>
          <p:cNvSpPr>
            <a:spLocks noGrp="1"/>
          </p:cNvSpPr>
          <p:nvPr>
            <p:ph type="sldNum" sz="quarter" idx="5"/>
          </p:nvPr>
        </p:nvSpPr>
        <p:spPr/>
        <p:txBody>
          <a:bodyPr/>
          <a:lstStyle/>
          <a:p>
            <a:fld id="{FBBF1341-3AFE-B447-A831-9671D6A7009B}" type="slidenum">
              <a:rPr lang="en-US" smtClean="0"/>
              <a:t>10</a:t>
            </a:fld>
            <a:endParaRPr lang="en-US"/>
          </a:p>
        </p:txBody>
      </p:sp>
    </p:spTree>
    <p:extLst>
      <p:ext uri="{BB962C8B-B14F-4D97-AF65-F5344CB8AC3E}">
        <p14:creationId xmlns:p14="http://schemas.microsoft.com/office/powerpoint/2010/main" val="433600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place to develop environments</a:t>
            </a:r>
          </a:p>
          <a:p>
            <a:pPr marL="285750" indent="-285750">
              <a:lnSpc>
                <a:spcPct val="90000"/>
              </a:lnSpc>
              <a:spcBef>
                <a:spcPts val="1000"/>
              </a:spcBef>
              <a:buFont typeface="Arial"/>
              <a:buChar char="•"/>
            </a:pPr>
            <a:r>
              <a:rPr lang="en-US" b="1" dirty="0"/>
              <a:t>Please </a:t>
            </a:r>
            <a:r>
              <a:rPr lang="en-US" b="1" dirty="0" err="1"/>
              <a:t>please</a:t>
            </a:r>
            <a:r>
              <a:rPr lang="en-US" b="1" dirty="0"/>
              <a:t> </a:t>
            </a:r>
            <a:r>
              <a:rPr lang="en-US" b="1" dirty="0" err="1"/>
              <a:t>please</a:t>
            </a:r>
            <a:r>
              <a:rPr lang="en-US" b="1" dirty="0"/>
              <a:t> </a:t>
            </a:r>
            <a:r>
              <a:rPr lang="en-US" b="1" dirty="0" err="1"/>
              <a:t>please</a:t>
            </a:r>
            <a:r>
              <a:rPr lang="en-US" b="1" dirty="0"/>
              <a:t> </a:t>
            </a:r>
            <a:r>
              <a:rPr lang="en-US" b="1" dirty="0" err="1"/>
              <a:t>please</a:t>
            </a:r>
            <a:r>
              <a:rPr lang="en-US" b="1" dirty="0"/>
              <a:t> join</a:t>
            </a:r>
            <a:endParaRPr lang="en-US"/>
          </a:p>
          <a:p>
            <a:pPr marL="285750" indent="-285750">
              <a:lnSpc>
                <a:spcPct val="90000"/>
              </a:lnSpc>
              <a:spcBef>
                <a:spcPts val="1000"/>
              </a:spcBef>
              <a:buFont typeface="Arial"/>
              <a:buChar char="•"/>
            </a:pPr>
            <a:r>
              <a:rPr lang="en-US" dirty="0"/>
              <a:t>Trying to build something broader than this</a:t>
            </a:r>
          </a:p>
          <a:p>
            <a:pPr marL="285750" indent="-285750">
              <a:lnSpc>
                <a:spcPct val="90000"/>
              </a:lnSpc>
              <a:spcBef>
                <a:spcPts val="1000"/>
              </a:spcBef>
              <a:buFont typeface="Arial"/>
              <a:buChar char="•"/>
            </a:pPr>
            <a:r>
              <a:rPr lang="en-US" b="1" dirty="0"/>
              <a:t>More people involved the more environments and the better we can make the algorithms</a:t>
            </a:r>
            <a:endParaRPr lang="en-US" dirty="0">
              <a:cs typeface="Calibri"/>
            </a:endParaRPr>
          </a:p>
        </p:txBody>
      </p:sp>
      <p:sp>
        <p:nvSpPr>
          <p:cNvPr id="4" name="Slide Number Placeholder 3"/>
          <p:cNvSpPr>
            <a:spLocks noGrp="1"/>
          </p:cNvSpPr>
          <p:nvPr>
            <p:ph type="sldNum" sz="quarter" idx="5"/>
          </p:nvPr>
        </p:nvSpPr>
        <p:spPr/>
        <p:txBody>
          <a:bodyPr/>
          <a:lstStyle/>
          <a:p>
            <a:fld id="{FBBF1341-3AFE-B447-A831-9671D6A7009B}" type="slidenum">
              <a:rPr lang="en-US" smtClean="0"/>
              <a:t>21</a:t>
            </a:fld>
            <a:endParaRPr lang="en-US"/>
          </a:p>
        </p:txBody>
      </p:sp>
    </p:spTree>
    <p:extLst>
      <p:ext uri="{BB962C8B-B14F-4D97-AF65-F5344CB8AC3E}">
        <p14:creationId xmlns:p14="http://schemas.microsoft.com/office/powerpoint/2010/main" val="1633718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more offline</a:t>
            </a:r>
          </a:p>
        </p:txBody>
      </p:sp>
      <p:sp>
        <p:nvSpPr>
          <p:cNvPr id="4" name="Slide Number Placeholder 3"/>
          <p:cNvSpPr>
            <a:spLocks noGrp="1"/>
          </p:cNvSpPr>
          <p:nvPr>
            <p:ph type="sldNum" sz="quarter" idx="5"/>
          </p:nvPr>
        </p:nvSpPr>
        <p:spPr/>
        <p:txBody>
          <a:bodyPr/>
          <a:lstStyle/>
          <a:p>
            <a:fld id="{FBBF1341-3AFE-B447-A831-9671D6A7009B}" type="slidenum">
              <a:rPr lang="en-US" smtClean="0"/>
              <a:t>25</a:t>
            </a:fld>
            <a:endParaRPr lang="en-US"/>
          </a:p>
        </p:txBody>
      </p:sp>
    </p:spTree>
    <p:extLst>
      <p:ext uri="{BB962C8B-B14F-4D97-AF65-F5344CB8AC3E}">
        <p14:creationId xmlns:p14="http://schemas.microsoft.com/office/powerpoint/2010/main" val="527541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pic>
        <p:nvPicPr>
          <p:cNvPr id="27" name="Picture 2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Thursday, August 22, 2024</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p>
        </p:txBody>
      </p:sp>
      <p:pic>
        <p:nvPicPr>
          <p:cNvPr id="27" name="Picture 2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Thursday, August 22, 2024</a:t>
            </a:fld>
            <a:endParaRPr lang="en-US"/>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Thursday, August 22, 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Talk Title Here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5303A3BE.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1B_D6DE126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0A_3CEC24CB.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16_7D6F4E8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microsoft.com/office/2018/10/relationships/comments" Target="../comments/modernComment_11D_8AC2A07C.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10B_714B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microsoft.com/office/2018/10/relationships/comments" Target="../comments/modernComment_118_C3F27B0E.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0D_64B80405.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24_F51094F6.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abs/1811.12560" TargetMode="External"/><Relationship Id="rId2" Type="http://schemas.openxmlformats.org/officeDocument/2006/relationships/hyperlink" Target="https://gymnasium.farama.org/api/env/" TargetMode="External"/><Relationship Id="rId1" Type="http://schemas.openxmlformats.org/officeDocument/2006/relationships/slideLayout" Target="../slideLayouts/slideLayout2.xml"/><Relationship Id="rId6" Type="http://schemas.openxmlformats.org/officeDocument/2006/relationships/hyperlink" Target="https://arxiv.org/abs/1511.05952" TargetMode="External"/><Relationship Id="rId5" Type="http://schemas.openxmlformats.org/officeDocument/2006/relationships/hyperlink" Target="https://arxiv.org/pdf/1802.09477" TargetMode="External"/><Relationship Id="rId4" Type="http://schemas.openxmlformats.org/officeDocument/2006/relationships/hyperlink" Target="https://arxiv.org/abs/1509.02971"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18/10/relationships/comments" Target="../comments/modernComment_113_551B5F29.xm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11_CA8995CC.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12_21765B4F.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hyperlink" Target="https://github.com/openai/gym/blob/master/gym/core.p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JeffersonLab/SciOptControlToolkit" TargetMode="External"/><Relationship Id="rId2" Type="http://schemas.microsoft.com/office/2018/10/relationships/comments" Target="../comments/modernComment_101_3FBCC7A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atin typeface="Arial"/>
                <a:cs typeface="Arial"/>
              </a:rPr>
              <a:t>Jefferson Lab Data Science Optimization Toolkit</a:t>
            </a:r>
          </a:p>
        </p:txBody>
      </p:sp>
      <p:sp>
        <p:nvSpPr>
          <p:cNvPr id="3" name="Subtitle 2"/>
          <p:cNvSpPr>
            <a:spLocks noGrp="1"/>
          </p:cNvSpPr>
          <p:nvPr>
            <p:ph type="subTitle" idx="1"/>
          </p:nvPr>
        </p:nvSpPr>
        <p:spPr>
          <a:xfrm>
            <a:off x="331950" y="1631284"/>
            <a:ext cx="4569477" cy="3246671"/>
          </a:xfrm>
        </p:spPr>
        <p:txBody>
          <a:bodyPr/>
          <a:lstStyle/>
          <a:p>
            <a:r>
              <a:rPr lang="en-US"/>
              <a:t>Reinforcement Learning Toolkit for Controls and Optimization</a:t>
            </a:r>
          </a:p>
        </p:txBody>
      </p:sp>
      <p:sp>
        <p:nvSpPr>
          <p:cNvPr id="6" name="Date Placeholder 5"/>
          <p:cNvSpPr>
            <a:spLocks noGrp="1"/>
          </p:cNvSpPr>
          <p:nvPr>
            <p:ph type="dt" sz="half" idx="15"/>
          </p:nvPr>
        </p:nvSpPr>
        <p:spPr/>
        <p:txBody>
          <a:bodyPr/>
          <a:lstStyle/>
          <a:p>
            <a:r>
              <a:rPr lang="en-US"/>
              <a:t>Thursday, August 22, 2024</a:t>
            </a:r>
          </a:p>
        </p:txBody>
      </p:sp>
      <p:sp>
        <p:nvSpPr>
          <p:cNvPr id="7" name="TextBox 6">
            <a:extLst>
              <a:ext uri="{FF2B5EF4-FFF2-40B4-BE49-F238E27FC236}">
                <a16:creationId xmlns:a16="http://schemas.microsoft.com/office/drawing/2014/main" id="{8F5DD229-3F33-4716-68CB-7495EFEB71A1}"/>
              </a:ext>
            </a:extLst>
          </p:cNvPr>
          <p:cNvSpPr txBox="1"/>
          <p:nvPr/>
        </p:nvSpPr>
        <p:spPr>
          <a:xfrm>
            <a:off x="2114550" y="3415784"/>
            <a:ext cx="4686300" cy="369332"/>
          </a:xfrm>
          <a:prstGeom prst="rect">
            <a:avLst/>
          </a:prstGeom>
          <a:noFill/>
        </p:spPr>
        <p:txBody>
          <a:bodyPr wrap="square">
            <a:spAutoFit/>
          </a:bodyPr>
          <a:lstStyle/>
          <a:p>
            <a:r>
              <a:rPr lang="en-US" b="0" i="0" u="none" strike="noStrike">
                <a:solidFill>
                  <a:srgbClr val="000000"/>
                </a:solidFill>
                <a:effectLst/>
                <a:latin typeface="-webkit-standard"/>
              </a:rPr>
              <a:t> </a:t>
            </a:r>
            <a:endParaRPr lang="en-US"/>
          </a:p>
        </p:txBody>
      </p:sp>
      <p:sp>
        <p:nvSpPr>
          <p:cNvPr id="8" name="Text Placeholder 4">
            <a:extLst>
              <a:ext uri="{FF2B5EF4-FFF2-40B4-BE49-F238E27FC236}">
                <a16:creationId xmlns:a16="http://schemas.microsoft.com/office/drawing/2014/main" id="{0FB4A02A-EF19-7951-E942-4BA20D01BEF1}"/>
              </a:ext>
            </a:extLst>
          </p:cNvPr>
          <p:cNvSpPr txBox="1">
            <a:spLocks/>
          </p:cNvSpPr>
          <p:nvPr/>
        </p:nvSpPr>
        <p:spPr>
          <a:xfrm>
            <a:off x="331950" y="3397349"/>
            <a:ext cx="4784057" cy="20712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1"/>
                </a:solidFill>
                <a:latin typeface="Bookman Old Style" panose="02050604050505020204" pitchFamily="18" charset="0"/>
              </a:rPr>
              <a:t>Presented by: Armen Kasparian</a:t>
            </a:r>
          </a:p>
          <a:p>
            <a:r>
              <a:rPr lang="en-US" sz="1600">
                <a:solidFill>
                  <a:schemeClr val="tx1"/>
                </a:solidFill>
                <a:latin typeface="Bookman Old Style" panose="02050604050505020204" pitchFamily="18" charset="0"/>
              </a:rPr>
              <a:t>Coauthors: </a:t>
            </a:r>
            <a:r>
              <a:rPr lang="en-US" sz="1600" err="1">
                <a:solidFill>
                  <a:schemeClr val="tx1"/>
                </a:solidFill>
                <a:latin typeface="Bookman Old Style" panose="02050604050505020204" pitchFamily="18" charset="0"/>
              </a:rPr>
              <a:t>Kishan</a:t>
            </a:r>
            <a:r>
              <a:rPr lang="en-US" sz="1600">
                <a:solidFill>
                  <a:schemeClr val="tx1"/>
                </a:solidFill>
                <a:latin typeface="Bookman Old Style" panose="02050604050505020204" pitchFamily="18" charset="0"/>
              </a:rPr>
              <a:t> Rajput, Malachi Schram</a:t>
            </a:r>
          </a:p>
          <a:p>
            <a:r>
              <a:rPr lang="en-US" sz="1400" err="1">
                <a:solidFill>
                  <a:schemeClr val="tx2"/>
                </a:solidFill>
                <a:latin typeface="Bookman Old Style" panose="02050604050505020204" pitchFamily="18" charset="0"/>
              </a:rPr>
              <a:t>armenk@jlab.org</a:t>
            </a:r>
            <a:endParaRPr lang="en-US" sz="1400">
              <a:solidFill>
                <a:schemeClr val="tx2"/>
              </a:solidFill>
              <a:latin typeface="Bookman Old Style" panose="02050604050505020204" pitchFamily="18" charset="0"/>
            </a:endParaRPr>
          </a:p>
        </p:txBody>
      </p:sp>
      <p:sp>
        <p:nvSpPr>
          <p:cNvPr id="4" name="Subtitle 3">
            <a:extLst>
              <a:ext uri="{FF2B5EF4-FFF2-40B4-BE49-F238E27FC236}">
                <a16:creationId xmlns:a16="http://schemas.microsoft.com/office/drawing/2014/main" id="{46A1A581-DEE9-73EE-2911-FC68C9A86F28}"/>
              </a:ext>
            </a:extLst>
          </p:cNvPr>
          <p:cNvSpPr txBox="1">
            <a:spLocks/>
          </p:cNvSpPr>
          <p:nvPr/>
        </p:nvSpPr>
        <p:spPr>
          <a:xfrm>
            <a:off x="331950" y="4451408"/>
            <a:ext cx="8189155" cy="158909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200" kern="1200" baseline="0">
                <a:solidFill>
                  <a:schemeClr val="accent1"/>
                </a:solidFill>
                <a:latin typeface="Arial"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a:latin typeface="Bookman Old Style" panose="02050604050505020204" pitchFamily="18" charset="0"/>
              </a:rPr>
              <a:t>Authored by Jefferson Science Associates (JSA) operating the Thomas Jefferson National Accelerator Facility for the U.S. Department of Energy under Contract No. DE-AC05-06OR23177. Part of this work was supported by the DOE Office of Science, United States under Grant No. DE-SC0009915 (Office of Basic Energy Sciences, Scientific User Facilities program).Part of this research is also supported by  Office of Advanced Scientific Computing Research under Award Number DE-SC0021321. This research used resources at the Spallation Neutron Source, a DOE Office of Science User Facility at Oak Ridge National Laboratory operated by UT Battelle LLC under contract number DE-AC05-00OR22725.</a:t>
            </a:r>
          </a:p>
        </p:txBody>
      </p:sp>
    </p:spTree>
    <p:extLst>
      <p:ext uri="{BB962C8B-B14F-4D97-AF65-F5344CB8AC3E}">
        <p14:creationId xmlns:p14="http://schemas.microsoft.com/office/powerpoint/2010/main" val="1392747454"/>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F2D6E-812D-6A44-60E6-716D6FB8E5AC}"/>
              </a:ext>
            </a:extLst>
          </p:cNvPr>
          <p:cNvSpPr>
            <a:spLocks noGrp="1"/>
          </p:cNvSpPr>
          <p:nvPr>
            <p:ph type="title"/>
          </p:nvPr>
        </p:nvSpPr>
        <p:spPr/>
        <p:txBody>
          <a:bodyPr/>
          <a:lstStyle/>
          <a:p>
            <a:r>
              <a:rPr lang="en-US">
                <a:latin typeface="Arial"/>
                <a:cs typeface="Arial"/>
              </a:rPr>
              <a:t>Advantages in Developing with SOCT</a:t>
            </a:r>
            <a:endParaRPr lang="en-US" err="1"/>
          </a:p>
        </p:txBody>
      </p:sp>
      <p:sp>
        <p:nvSpPr>
          <p:cNvPr id="3" name="Content Placeholder 2">
            <a:extLst>
              <a:ext uri="{FF2B5EF4-FFF2-40B4-BE49-F238E27FC236}">
                <a16:creationId xmlns:a16="http://schemas.microsoft.com/office/drawing/2014/main" id="{78F99E68-D462-2070-9011-093A947BC305}"/>
              </a:ext>
            </a:extLst>
          </p:cNvPr>
          <p:cNvSpPr>
            <a:spLocks noGrp="1"/>
          </p:cNvSpPr>
          <p:nvPr>
            <p:ph idx="1"/>
          </p:nvPr>
        </p:nvSpPr>
        <p:spPr/>
        <p:txBody>
          <a:bodyPr vert="horz" lIns="91440" tIns="45720" rIns="91440" bIns="45720" rtlCol="0" anchor="t">
            <a:normAutofit/>
          </a:bodyPr>
          <a:lstStyle/>
          <a:p>
            <a:r>
              <a:rPr lang="en-US" b="1" dirty="0">
                <a:latin typeface="Arial"/>
                <a:cs typeface="Arial"/>
              </a:rPr>
              <a:t>Faster</a:t>
            </a:r>
            <a:r>
              <a:rPr lang="en-US" dirty="0">
                <a:latin typeface="Arial"/>
                <a:cs typeface="Arial"/>
              </a:rPr>
              <a:t> development cycle for scientists</a:t>
            </a:r>
            <a:endParaRPr lang="en-US" dirty="0"/>
          </a:p>
          <a:p>
            <a:r>
              <a:rPr lang="en-US" b="1" dirty="0">
                <a:latin typeface="Arial"/>
                <a:cs typeface="Arial"/>
              </a:rPr>
              <a:t>Developed</a:t>
            </a:r>
            <a:r>
              <a:rPr lang="en-US" dirty="0">
                <a:latin typeface="Arial"/>
                <a:cs typeface="Arial"/>
              </a:rPr>
              <a:t> algorithms</a:t>
            </a:r>
          </a:p>
          <a:p>
            <a:pPr lvl="1"/>
            <a:r>
              <a:rPr lang="en-US" dirty="0">
                <a:latin typeface="Arial"/>
                <a:cs typeface="Arial"/>
              </a:rPr>
              <a:t>Industry standards RL algorithms implemented out of box</a:t>
            </a:r>
          </a:p>
          <a:p>
            <a:r>
              <a:rPr lang="en-US" b="1" dirty="0">
                <a:latin typeface="Arial"/>
                <a:cs typeface="Arial"/>
              </a:rPr>
              <a:t>Consistent API</a:t>
            </a:r>
            <a:endParaRPr lang="en-US" dirty="0">
              <a:latin typeface="Arial"/>
              <a:cs typeface="Arial"/>
            </a:endParaRPr>
          </a:p>
          <a:p>
            <a:pPr lvl="1">
              <a:buFont typeface="PingFangSC-Regular" panose="020B0604020202020204" pitchFamily="34" charset="0"/>
              <a:buChar char="－"/>
            </a:pPr>
            <a:r>
              <a:rPr lang="en-US" dirty="0">
                <a:latin typeface="Arial"/>
                <a:cs typeface="Arial"/>
              </a:rPr>
              <a:t>Developed environments will work with other toolkits and algorithms</a:t>
            </a:r>
          </a:p>
          <a:p>
            <a:r>
              <a:rPr lang="en-US" b="1" dirty="0">
                <a:latin typeface="Arial"/>
                <a:cs typeface="Arial"/>
              </a:rPr>
              <a:t>Customizable</a:t>
            </a:r>
            <a:r>
              <a:rPr lang="en-US" dirty="0">
                <a:latin typeface="Arial"/>
                <a:cs typeface="Arial"/>
              </a:rPr>
              <a:t> workflow allows for tailored modules</a:t>
            </a:r>
          </a:p>
          <a:p>
            <a:pPr lvl="1">
              <a:buFont typeface="PingFangSC-Regular" panose="020B0604020202020204" pitchFamily="34" charset="0"/>
            </a:pPr>
            <a:r>
              <a:rPr lang="en-US" dirty="0">
                <a:latin typeface="Arial"/>
                <a:cs typeface="Arial"/>
              </a:rPr>
              <a:t>Support for customizations for specific environments and applications</a:t>
            </a:r>
          </a:p>
          <a:p>
            <a:r>
              <a:rPr lang="en-US" b="1" dirty="0">
                <a:latin typeface="Arial"/>
                <a:cs typeface="Arial"/>
              </a:rPr>
              <a:t>Developing Techniques for Accelerators</a:t>
            </a:r>
          </a:p>
          <a:p>
            <a:pPr lvl="1"/>
            <a:r>
              <a:rPr lang="en-US" dirty="0">
                <a:latin typeface="Arial"/>
                <a:cs typeface="Arial"/>
              </a:rPr>
              <a:t>Custom agents</a:t>
            </a:r>
          </a:p>
          <a:p>
            <a:pPr lvl="1"/>
            <a:r>
              <a:rPr lang="en-US" dirty="0">
                <a:latin typeface="Arial"/>
                <a:cs typeface="Arial"/>
              </a:rPr>
              <a:t>Explainable Constraints for RL</a:t>
            </a:r>
          </a:p>
          <a:p>
            <a:pPr lvl="1"/>
            <a:r>
              <a:rPr lang="en-US" dirty="0">
                <a:latin typeface="Arial"/>
                <a:cs typeface="Arial"/>
              </a:rPr>
              <a:t>Multi-Objective Reinforcement Learning (MORL)</a:t>
            </a:r>
          </a:p>
          <a:p>
            <a:pPr lvl="1"/>
            <a:r>
              <a:rPr lang="en-US" dirty="0">
                <a:latin typeface="Arial"/>
                <a:cs typeface="Arial"/>
              </a:rPr>
              <a:t>More in development with accelerator partners</a:t>
            </a:r>
            <a:endParaRPr lang="en-US" dirty="0"/>
          </a:p>
        </p:txBody>
      </p:sp>
      <p:sp>
        <p:nvSpPr>
          <p:cNvPr id="4" name="Footer Placeholder 3">
            <a:extLst>
              <a:ext uri="{FF2B5EF4-FFF2-40B4-BE49-F238E27FC236}">
                <a16:creationId xmlns:a16="http://schemas.microsoft.com/office/drawing/2014/main" id="{9F537137-8913-CF5F-06CD-53C93CE7FF91}"/>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109C6741-FCC3-6DFE-B887-AA58C8551945}"/>
              </a:ext>
            </a:extLst>
          </p:cNvPr>
          <p:cNvSpPr>
            <a:spLocks noGrp="1"/>
          </p:cNvSpPr>
          <p:nvPr>
            <p:ph type="sldNum" sz="quarter" idx="12"/>
          </p:nvPr>
        </p:nvSpPr>
        <p:spPr/>
        <p:txBody>
          <a:bodyPr/>
          <a:lstStyle/>
          <a:p>
            <a:fld id="{07E1C93C-5050-FC42-8F10-D22D4F119D13}" type="slidenum">
              <a:rPr lang="en-US" smtClean="0"/>
              <a:pPr/>
              <a:t>10</a:t>
            </a:fld>
            <a:endParaRPr lang="en-US"/>
          </a:p>
        </p:txBody>
      </p:sp>
    </p:spTree>
    <p:extLst>
      <p:ext uri="{BB962C8B-B14F-4D97-AF65-F5344CB8AC3E}">
        <p14:creationId xmlns:p14="http://schemas.microsoft.com/office/powerpoint/2010/main" val="360487792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4179A-4C24-E57B-8316-932A310F9234}"/>
              </a:ext>
            </a:extLst>
          </p:cNvPr>
          <p:cNvSpPr>
            <a:spLocks noGrp="1"/>
          </p:cNvSpPr>
          <p:nvPr>
            <p:ph type="title"/>
          </p:nvPr>
        </p:nvSpPr>
        <p:spPr/>
        <p:txBody>
          <a:bodyPr/>
          <a:lstStyle/>
          <a:p>
            <a:r>
              <a:rPr lang="en-US"/>
              <a:t>SOCT Framework</a:t>
            </a:r>
          </a:p>
        </p:txBody>
      </p:sp>
      <p:sp>
        <p:nvSpPr>
          <p:cNvPr id="4" name="Footer Placeholder 3">
            <a:extLst>
              <a:ext uri="{FF2B5EF4-FFF2-40B4-BE49-F238E27FC236}">
                <a16:creationId xmlns:a16="http://schemas.microsoft.com/office/drawing/2014/main" id="{53433377-1FA4-0BAF-4683-E980947F40E7}"/>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C09F54C1-5314-F11A-B66A-018F63CBE5DE}"/>
              </a:ext>
            </a:extLst>
          </p:cNvPr>
          <p:cNvSpPr>
            <a:spLocks noGrp="1"/>
          </p:cNvSpPr>
          <p:nvPr>
            <p:ph type="sldNum" sz="quarter" idx="12"/>
          </p:nvPr>
        </p:nvSpPr>
        <p:spPr/>
        <p:txBody>
          <a:bodyPr/>
          <a:lstStyle/>
          <a:p>
            <a:fld id="{07E1C93C-5050-FC42-8F10-D22D4F119D13}" type="slidenum">
              <a:rPr lang="en-US" smtClean="0"/>
              <a:pPr/>
              <a:t>11</a:t>
            </a:fld>
            <a:endParaRPr lang="en-US"/>
          </a:p>
        </p:txBody>
      </p:sp>
      <p:sp>
        <p:nvSpPr>
          <p:cNvPr id="10" name="Rounded Rectangle 9">
            <a:extLst>
              <a:ext uri="{FF2B5EF4-FFF2-40B4-BE49-F238E27FC236}">
                <a16:creationId xmlns:a16="http://schemas.microsoft.com/office/drawing/2014/main" id="{46DDFDA1-2005-F37B-3AB0-652ADA0ABE0E}"/>
              </a:ext>
            </a:extLst>
          </p:cNvPr>
          <p:cNvSpPr/>
          <p:nvPr/>
        </p:nvSpPr>
        <p:spPr>
          <a:xfrm>
            <a:off x="4572000" y="832328"/>
            <a:ext cx="4433636" cy="5438275"/>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solidFill>
                  <a:schemeClr val="tx1"/>
                </a:solidFill>
              </a:rPr>
              <a:t>Continuous Driver</a:t>
            </a:r>
          </a:p>
        </p:txBody>
      </p:sp>
      <p:sp>
        <p:nvSpPr>
          <p:cNvPr id="11" name="Rounded Rectangle 10">
            <a:extLst>
              <a:ext uri="{FF2B5EF4-FFF2-40B4-BE49-F238E27FC236}">
                <a16:creationId xmlns:a16="http://schemas.microsoft.com/office/drawing/2014/main" id="{C1A91E80-C929-4E61-6A21-CB74FD33A21C}"/>
              </a:ext>
            </a:extLst>
          </p:cNvPr>
          <p:cNvSpPr/>
          <p:nvPr/>
        </p:nvSpPr>
        <p:spPr>
          <a:xfrm>
            <a:off x="5331169" y="1481673"/>
            <a:ext cx="2935705" cy="637674"/>
          </a:xfrm>
          <a:prstGeom prst="roundRect">
            <a:avLst/>
          </a:prstGeom>
          <a:solidFill>
            <a:schemeClr val="accent1">
              <a:lumMod val="40000"/>
              <a:lumOff val="6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Spawn Agent</a:t>
            </a:r>
          </a:p>
        </p:txBody>
      </p:sp>
      <p:sp>
        <p:nvSpPr>
          <p:cNvPr id="12" name="Rounded Rectangle 11">
            <a:extLst>
              <a:ext uri="{FF2B5EF4-FFF2-40B4-BE49-F238E27FC236}">
                <a16:creationId xmlns:a16="http://schemas.microsoft.com/office/drawing/2014/main" id="{6FA6C06E-F361-CAFD-B557-664DC48F82D1}"/>
              </a:ext>
            </a:extLst>
          </p:cNvPr>
          <p:cNvSpPr/>
          <p:nvPr/>
        </p:nvSpPr>
        <p:spPr>
          <a:xfrm>
            <a:off x="5320965" y="2335859"/>
            <a:ext cx="2935705" cy="637674"/>
          </a:xfrm>
          <a:prstGeom prst="roundRect">
            <a:avLst/>
          </a:prstGeom>
          <a:solidFill>
            <a:schemeClr val="accent1">
              <a:lumMod val="40000"/>
              <a:lumOff val="6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Spawn Environment</a:t>
            </a:r>
          </a:p>
        </p:txBody>
      </p:sp>
      <p:sp>
        <p:nvSpPr>
          <p:cNvPr id="13" name="Rounded Rectangle 12">
            <a:extLst>
              <a:ext uri="{FF2B5EF4-FFF2-40B4-BE49-F238E27FC236}">
                <a16:creationId xmlns:a16="http://schemas.microsoft.com/office/drawing/2014/main" id="{F4A245BA-E824-62B9-D1F4-88ED4DF7502C}"/>
              </a:ext>
            </a:extLst>
          </p:cNvPr>
          <p:cNvSpPr/>
          <p:nvPr/>
        </p:nvSpPr>
        <p:spPr>
          <a:xfrm>
            <a:off x="4768733" y="3232267"/>
            <a:ext cx="4040169" cy="2499959"/>
          </a:xfrm>
          <a:prstGeom prst="roundRect">
            <a:avLst/>
          </a:prstGeom>
          <a:solidFill>
            <a:schemeClr val="accent1">
              <a:lumMod val="20000"/>
              <a:lumOff val="8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t"/>
          <a:lstStyle/>
          <a:p>
            <a:pPr algn="ctr"/>
            <a:r>
              <a:rPr lang="en-US">
                <a:solidFill>
                  <a:schemeClr val="tx1"/>
                </a:solidFill>
              </a:rPr>
              <a:t>Training Loop</a:t>
            </a:r>
          </a:p>
        </p:txBody>
      </p:sp>
      <p:sp>
        <p:nvSpPr>
          <p:cNvPr id="14" name="Rounded Rectangle 13">
            <a:extLst>
              <a:ext uri="{FF2B5EF4-FFF2-40B4-BE49-F238E27FC236}">
                <a16:creationId xmlns:a16="http://schemas.microsoft.com/office/drawing/2014/main" id="{1F219F2D-52C7-8EA1-EE72-E857E15D11FD}"/>
              </a:ext>
            </a:extLst>
          </p:cNvPr>
          <p:cNvSpPr/>
          <p:nvPr/>
        </p:nvSpPr>
        <p:spPr>
          <a:xfrm>
            <a:off x="6973724" y="4025077"/>
            <a:ext cx="1509963" cy="1140752"/>
          </a:xfrm>
          <a:prstGeom prst="roundRect">
            <a:avLst/>
          </a:prstGeom>
          <a:solidFill>
            <a:schemeClr val="accent1">
              <a:lumMod val="40000"/>
              <a:lumOff val="6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Environment</a:t>
            </a:r>
          </a:p>
        </p:txBody>
      </p:sp>
      <p:sp>
        <p:nvSpPr>
          <p:cNvPr id="15" name="Rounded Rectangle 14">
            <a:extLst>
              <a:ext uri="{FF2B5EF4-FFF2-40B4-BE49-F238E27FC236}">
                <a16:creationId xmlns:a16="http://schemas.microsoft.com/office/drawing/2014/main" id="{7FF85F5C-723A-8E4E-4144-41E06BAD6AAE}"/>
              </a:ext>
            </a:extLst>
          </p:cNvPr>
          <p:cNvSpPr/>
          <p:nvPr/>
        </p:nvSpPr>
        <p:spPr>
          <a:xfrm>
            <a:off x="5138546" y="4025077"/>
            <a:ext cx="1509963" cy="1140752"/>
          </a:xfrm>
          <a:prstGeom prst="roundRect">
            <a:avLst/>
          </a:prstGeom>
          <a:solidFill>
            <a:schemeClr val="accent1">
              <a:lumMod val="40000"/>
              <a:lumOff val="6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Policy</a:t>
            </a:r>
          </a:p>
        </p:txBody>
      </p:sp>
      <p:cxnSp>
        <p:nvCxnSpPr>
          <p:cNvPr id="16" name="Curved Connector 15">
            <a:extLst>
              <a:ext uri="{FF2B5EF4-FFF2-40B4-BE49-F238E27FC236}">
                <a16:creationId xmlns:a16="http://schemas.microsoft.com/office/drawing/2014/main" id="{D9A6E2F2-C277-EED7-EF36-AE368798B72C}"/>
              </a:ext>
            </a:extLst>
          </p:cNvPr>
          <p:cNvCxnSpPr>
            <a:cxnSpLocks/>
            <a:stCxn id="15" idx="0"/>
            <a:endCxn id="14" idx="0"/>
          </p:cNvCxnSpPr>
          <p:nvPr/>
        </p:nvCxnSpPr>
        <p:spPr>
          <a:xfrm rot="5400000" flipH="1" flipV="1">
            <a:off x="6811117" y="3107488"/>
            <a:ext cx="12700" cy="1835178"/>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21A58C2F-2EE1-0FBA-8607-82A44B9425B3}"/>
              </a:ext>
            </a:extLst>
          </p:cNvPr>
          <p:cNvCxnSpPr>
            <a:cxnSpLocks/>
            <a:stCxn id="14" idx="2"/>
            <a:endCxn id="15" idx="2"/>
          </p:cNvCxnSpPr>
          <p:nvPr/>
        </p:nvCxnSpPr>
        <p:spPr>
          <a:xfrm rot="5400000">
            <a:off x="6811117" y="4248240"/>
            <a:ext cx="12700" cy="1835178"/>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2309F8B-1306-0B28-AA4A-C8EA80C5B4CE}"/>
              </a:ext>
            </a:extLst>
          </p:cNvPr>
          <p:cNvSpPr txBox="1"/>
          <p:nvPr/>
        </p:nvSpPr>
        <p:spPr>
          <a:xfrm>
            <a:off x="6366283" y="3749737"/>
            <a:ext cx="902368" cy="261610"/>
          </a:xfrm>
          <a:prstGeom prst="rect">
            <a:avLst/>
          </a:prstGeom>
          <a:noFill/>
        </p:spPr>
        <p:txBody>
          <a:bodyPr wrap="square" rtlCol="0">
            <a:spAutoFit/>
          </a:bodyPr>
          <a:lstStyle/>
          <a:p>
            <a:pPr algn="ctr"/>
            <a:r>
              <a:rPr lang="en-US" sz="1100"/>
              <a:t>Action</a:t>
            </a:r>
            <a:endParaRPr lang="en-US"/>
          </a:p>
        </p:txBody>
      </p:sp>
      <p:sp>
        <p:nvSpPr>
          <p:cNvPr id="19" name="TextBox 18">
            <a:extLst>
              <a:ext uri="{FF2B5EF4-FFF2-40B4-BE49-F238E27FC236}">
                <a16:creationId xmlns:a16="http://schemas.microsoft.com/office/drawing/2014/main" id="{4B892AA6-8B4B-49F8-45FC-132DB4AFCD1C}"/>
              </a:ext>
            </a:extLst>
          </p:cNvPr>
          <p:cNvSpPr txBox="1"/>
          <p:nvPr/>
        </p:nvSpPr>
        <p:spPr>
          <a:xfrm>
            <a:off x="6394060" y="5165829"/>
            <a:ext cx="902368" cy="430887"/>
          </a:xfrm>
          <a:prstGeom prst="rect">
            <a:avLst/>
          </a:prstGeom>
          <a:noFill/>
        </p:spPr>
        <p:txBody>
          <a:bodyPr wrap="square" rtlCol="0">
            <a:spAutoFit/>
          </a:bodyPr>
          <a:lstStyle/>
          <a:p>
            <a:pPr algn="ctr"/>
            <a:r>
              <a:rPr lang="en-US" sz="1100"/>
              <a:t>State</a:t>
            </a:r>
          </a:p>
          <a:p>
            <a:pPr algn="ctr"/>
            <a:r>
              <a:rPr lang="en-US" sz="1100"/>
              <a:t>Reward</a:t>
            </a:r>
            <a:endParaRPr lang="en-US"/>
          </a:p>
        </p:txBody>
      </p:sp>
      <p:cxnSp>
        <p:nvCxnSpPr>
          <p:cNvPr id="20" name="Straight Arrow Connector 19">
            <a:extLst>
              <a:ext uri="{FF2B5EF4-FFF2-40B4-BE49-F238E27FC236}">
                <a16:creationId xmlns:a16="http://schemas.microsoft.com/office/drawing/2014/main" id="{FF514F8F-A3BA-AC55-17AB-AFC821FD2F98}"/>
              </a:ext>
            </a:extLst>
          </p:cNvPr>
          <p:cNvCxnSpPr>
            <a:endCxn id="12" idx="0"/>
          </p:cNvCxnSpPr>
          <p:nvPr/>
        </p:nvCxnSpPr>
        <p:spPr>
          <a:xfrm>
            <a:off x="6788817" y="2119348"/>
            <a:ext cx="1" cy="216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6C313E-73F6-6F82-BD6B-B2D0549BD19D}"/>
              </a:ext>
            </a:extLst>
          </p:cNvPr>
          <p:cNvCxnSpPr>
            <a:cxnSpLocks/>
            <a:stCxn id="12" idx="2"/>
            <a:endCxn id="13" idx="0"/>
          </p:cNvCxnSpPr>
          <p:nvPr/>
        </p:nvCxnSpPr>
        <p:spPr>
          <a:xfrm>
            <a:off x="6788818" y="2973533"/>
            <a:ext cx="0" cy="258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EFA8DEF-88DF-9BDE-AFAB-19224D58AA47}"/>
              </a:ext>
            </a:extLst>
          </p:cNvPr>
          <p:cNvSpPr>
            <a:spLocks noGrp="1"/>
          </p:cNvSpPr>
          <p:nvPr>
            <p:ph idx="1"/>
          </p:nvPr>
        </p:nvSpPr>
        <p:spPr>
          <a:xfrm>
            <a:off x="308919" y="966055"/>
            <a:ext cx="4134599" cy="5381694"/>
          </a:xfrm>
        </p:spPr>
        <p:txBody>
          <a:bodyPr>
            <a:normAutofit/>
          </a:bodyPr>
          <a:lstStyle/>
          <a:p>
            <a:r>
              <a:rPr lang="en-US" dirty="0">
                <a:latin typeface="+mn-lt"/>
              </a:rPr>
              <a:t>Multiple Implemented Agents</a:t>
            </a:r>
          </a:p>
          <a:p>
            <a:pPr lvl="1"/>
            <a:r>
              <a:rPr lang="en-US" dirty="0">
                <a:latin typeface="+mn-lt"/>
              </a:rPr>
              <a:t>DQN</a:t>
            </a:r>
          </a:p>
          <a:p>
            <a:pPr lvl="1"/>
            <a:r>
              <a:rPr lang="en-US" dirty="0">
                <a:latin typeface="+mn-lt"/>
              </a:rPr>
              <a:t>DDPG</a:t>
            </a:r>
          </a:p>
          <a:p>
            <a:pPr lvl="1"/>
            <a:r>
              <a:rPr lang="en-US" dirty="0">
                <a:latin typeface="+mn-lt"/>
              </a:rPr>
              <a:t>TD3</a:t>
            </a:r>
          </a:p>
          <a:p>
            <a:pPr lvl="1"/>
            <a:r>
              <a:rPr lang="en-US" dirty="0">
                <a:latin typeface="+mn-lt"/>
              </a:rPr>
              <a:t>SAC</a:t>
            </a:r>
          </a:p>
          <a:p>
            <a:r>
              <a:rPr lang="en-US" dirty="0">
                <a:latin typeface="+mn-lt"/>
              </a:rPr>
              <a:t>Multiple Buffer Implementations</a:t>
            </a:r>
          </a:p>
          <a:p>
            <a:pPr lvl="1"/>
            <a:r>
              <a:rPr lang="en-US" dirty="0">
                <a:latin typeface="+mn-lt"/>
              </a:rPr>
              <a:t>Prioritized Experience Replay</a:t>
            </a:r>
          </a:p>
          <a:p>
            <a:pPr lvl="1"/>
            <a:r>
              <a:rPr lang="en-US" dirty="0">
                <a:latin typeface="+mn-lt"/>
              </a:rPr>
              <a:t>Random Experience Replay</a:t>
            </a:r>
          </a:p>
          <a:p>
            <a:r>
              <a:rPr lang="en-US" dirty="0">
                <a:latin typeface="+mn-lt"/>
              </a:rPr>
              <a:t>Custom Environments</a:t>
            </a:r>
          </a:p>
          <a:p>
            <a:pPr lvl="1"/>
            <a:r>
              <a:rPr lang="en-US" dirty="0">
                <a:latin typeface="+mn-lt"/>
              </a:rPr>
              <a:t>complex environments of accelerators</a:t>
            </a:r>
          </a:p>
        </p:txBody>
      </p:sp>
    </p:spTree>
    <p:extLst>
      <p:ext uri="{BB962C8B-B14F-4D97-AF65-F5344CB8AC3E}">
        <p14:creationId xmlns:p14="http://schemas.microsoft.com/office/powerpoint/2010/main" val="1022108875"/>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E001-E76C-1A8E-7733-931F3FED466C}"/>
              </a:ext>
            </a:extLst>
          </p:cNvPr>
          <p:cNvSpPr>
            <a:spLocks noGrp="1"/>
          </p:cNvSpPr>
          <p:nvPr>
            <p:ph type="title"/>
          </p:nvPr>
        </p:nvSpPr>
        <p:spPr/>
        <p:txBody>
          <a:bodyPr/>
          <a:lstStyle/>
          <a:p>
            <a:r>
              <a:rPr lang="en-US"/>
              <a:t>Composability with Python Registry</a:t>
            </a:r>
          </a:p>
        </p:txBody>
      </p:sp>
      <p:sp>
        <p:nvSpPr>
          <p:cNvPr id="4" name="Footer Placeholder 3">
            <a:extLst>
              <a:ext uri="{FF2B5EF4-FFF2-40B4-BE49-F238E27FC236}">
                <a16:creationId xmlns:a16="http://schemas.microsoft.com/office/drawing/2014/main" id="{AA2380AD-BB86-6AD4-2C85-1B461032FFBD}"/>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37D21B62-E555-984A-24A9-61B3247B897A}"/>
              </a:ext>
            </a:extLst>
          </p:cNvPr>
          <p:cNvSpPr>
            <a:spLocks noGrp="1"/>
          </p:cNvSpPr>
          <p:nvPr>
            <p:ph type="sldNum" sz="quarter" idx="12"/>
          </p:nvPr>
        </p:nvSpPr>
        <p:spPr/>
        <p:txBody>
          <a:bodyPr/>
          <a:lstStyle/>
          <a:p>
            <a:fld id="{07E1C93C-5050-FC42-8F10-D22D4F119D13}" type="slidenum">
              <a:rPr lang="en-US" smtClean="0"/>
              <a:pPr/>
              <a:t>12</a:t>
            </a:fld>
            <a:endParaRPr lang="en-US"/>
          </a:p>
        </p:txBody>
      </p:sp>
      <p:sp>
        <p:nvSpPr>
          <p:cNvPr id="6" name="Rounded Rectangle 5">
            <a:extLst>
              <a:ext uri="{FF2B5EF4-FFF2-40B4-BE49-F238E27FC236}">
                <a16:creationId xmlns:a16="http://schemas.microsoft.com/office/drawing/2014/main" id="{1650EA99-2752-413E-E2F1-204FBECF8FA4}"/>
              </a:ext>
            </a:extLst>
          </p:cNvPr>
          <p:cNvSpPr/>
          <p:nvPr/>
        </p:nvSpPr>
        <p:spPr>
          <a:xfrm>
            <a:off x="90071" y="1667529"/>
            <a:ext cx="1784732" cy="608733"/>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SAC</a:t>
            </a:r>
          </a:p>
        </p:txBody>
      </p:sp>
      <p:sp>
        <p:nvSpPr>
          <p:cNvPr id="7" name="TextBox 6">
            <a:extLst>
              <a:ext uri="{FF2B5EF4-FFF2-40B4-BE49-F238E27FC236}">
                <a16:creationId xmlns:a16="http://schemas.microsoft.com/office/drawing/2014/main" id="{5F2181AE-1BA8-3302-502A-31D48BB82311}"/>
              </a:ext>
            </a:extLst>
          </p:cNvPr>
          <p:cNvSpPr txBox="1"/>
          <p:nvPr/>
        </p:nvSpPr>
        <p:spPr>
          <a:xfrm>
            <a:off x="436870" y="1156856"/>
            <a:ext cx="1091133" cy="430887"/>
          </a:xfrm>
          <a:prstGeom prst="rect">
            <a:avLst/>
          </a:prstGeom>
          <a:noFill/>
        </p:spPr>
        <p:txBody>
          <a:bodyPr wrap="square" rtlCol="0">
            <a:spAutoFit/>
          </a:bodyPr>
          <a:lstStyle/>
          <a:p>
            <a:r>
              <a:rPr lang="en-US" sz="2200"/>
              <a:t>Agents</a:t>
            </a:r>
          </a:p>
        </p:txBody>
      </p:sp>
      <p:sp>
        <p:nvSpPr>
          <p:cNvPr id="8" name="Rounded Rectangle 7">
            <a:extLst>
              <a:ext uri="{FF2B5EF4-FFF2-40B4-BE49-F238E27FC236}">
                <a16:creationId xmlns:a16="http://schemas.microsoft.com/office/drawing/2014/main" id="{718BC335-16BD-37C5-A802-E09B81A5270C}"/>
              </a:ext>
            </a:extLst>
          </p:cNvPr>
          <p:cNvSpPr/>
          <p:nvPr/>
        </p:nvSpPr>
        <p:spPr>
          <a:xfrm>
            <a:off x="90071" y="2502884"/>
            <a:ext cx="1784732" cy="608733"/>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DDPG</a:t>
            </a:r>
          </a:p>
        </p:txBody>
      </p:sp>
      <p:sp>
        <p:nvSpPr>
          <p:cNvPr id="9" name="Rounded Rectangle 8">
            <a:extLst>
              <a:ext uri="{FF2B5EF4-FFF2-40B4-BE49-F238E27FC236}">
                <a16:creationId xmlns:a16="http://schemas.microsoft.com/office/drawing/2014/main" id="{509156C1-398A-1792-A712-F749072FD729}"/>
              </a:ext>
            </a:extLst>
          </p:cNvPr>
          <p:cNvSpPr/>
          <p:nvPr/>
        </p:nvSpPr>
        <p:spPr>
          <a:xfrm>
            <a:off x="90071" y="3360546"/>
            <a:ext cx="1784732" cy="608733"/>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TD3</a:t>
            </a:r>
          </a:p>
        </p:txBody>
      </p:sp>
      <p:sp>
        <p:nvSpPr>
          <p:cNvPr id="10" name="Rounded Rectangle 9">
            <a:extLst>
              <a:ext uri="{FF2B5EF4-FFF2-40B4-BE49-F238E27FC236}">
                <a16:creationId xmlns:a16="http://schemas.microsoft.com/office/drawing/2014/main" id="{F7012EF2-AF49-8472-8A6F-3F5A882F0D15}"/>
              </a:ext>
            </a:extLst>
          </p:cNvPr>
          <p:cNvSpPr/>
          <p:nvPr/>
        </p:nvSpPr>
        <p:spPr>
          <a:xfrm>
            <a:off x="2100020" y="1692406"/>
            <a:ext cx="1784732" cy="60873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MLP</a:t>
            </a:r>
          </a:p>
        </p:txBody>
      </p:sp>
      <p:sp>
        <p:nvSpPr>
          <p:cNvPr id="11" name="TextBox 10">
            <a:extLst>
              <a:ext uri="{FF2B5EF4-FFF2-40B4-BE49-F238E27FC236}">
                <a16:creationId xmlns:a16="http://schemas.microsoft.com/office/drawing/2014/main" id="{BB7574F6-215A-739C-E734-C82A302D5695}"/>
              </a:ext>
            </a:extLst>
          </p:cNvPr>
          <p:cNvSpPr txBox="1"/>
          <p:nvPr/>
        </p:nvSpPr>
        <p:spPr>
          <a:xfrm>
            <a:off x="1818857" y="1182691"/>
            <a:ext cx="2343719" cy="430887"/>
          </a:xfrm>
          <a:prstGeom prst="rect">
            <a:avLst/>
          </a:prstGeom>
          <a:noFill/>
        </p:spPr>
        <p:txBody>
          <a:bodyPr wrap="square" lIns="91440" tIns="45720" rIns="91440" bIns="45720" rtlCol="0" anchor="t">
            <a:spAutoFit/>
          </a:bodyPr>
          <a:lstStyle/>
          <a:p>
            <a:pPr algn="ctr"/>
            <a:r>
              <a:rPr lang="en-US" sz="2200" dirty="0"/>
              <a:t>Neural Networks</a:t>
            </a:r>
            <a:endParaRPr lang="en-US" dirty="0"/>
          </a:p>
        </p:txBody>
      </p:sp>
      <p:sp>
        <p:nvSpPr>
          <p:cNvPr id="12" name="Rounded Rectangle 11">
            <a:extLst>
              <a:ext uri="{FF2B5EF4-FFF2-40B4-BE49-F238E27FC236}">
                <a16:creationId xmlns:a16="http://schemas.microsoft.com/office/drawing/2014/main" id="{28054928-69E0-2A05-48C2-8CB4DD7D67B9}"/>
              </a:ext>
            </a:extLst>
          </p:cNvPr>
          <p:cNvSpPr/>
          <p:nvPr/>
        </p:nvSpPr>
        <p:spPr>
          <a:xfrm>
            <a:off x="2100020" y="2527761"/>
            <a:ext cx="1784732" cy="60873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CNN</a:t>
            </a:r>
          </a:p>
        </p:txBody>
      </p:sp>
      <p:sp>
        <p:nvSpPr>
          <p:cNvPr id="13" name="Rounded Rectangle 12">
            <a:extLst>
              <a:ext uri="{FF2B5EF4-FFF2-40B4-BE49-F238E27FC236}">
                <a16:creationId xmlns:a16="http://schemas.microsoft.com/office/drawing/2014/main" id="{B00EF05F-CCC4-AA71-2905-335FFE2ED06A}"/>
              </a:ext>
            </a:extLst>
          </p:cNvPr>
          <p:cNvSpPr/>
          <p:nvPr/>
        </p:nvSpPr>
        <p:spPr>
          <a:xfrm>
            <a:off x="2100020" y="3385423"/>
            <a:ext cx="1784732" cy="60873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LSTM</a:t>
            </a:r>
          </a:p>
        </p:txBody>
      </p:sp>
      <p:sp>
        <p:nvSpPr>
          <p:cNvPr id="14" name="Rounded Rectangle 13">
            <a:extLst>
              <a:ext uri="{FF2B5EF4-FFF2-40B4-BE49-F238E27FC236}">
                <a16:creationId xmlns:a16="http://schemas.microsoft.com/office/drawing/2014/main" id="{713F799F-1C78-4464-B309-8A26FAA43AC0}"/>
              </a:ext>
            </a:extLst>
          </p:cNvPr>
          <p:cNvSpPr/>
          <p:nvPr/>
        </p:nvSpPr>
        <p:spPr>
          <a:xfrm>
            <a:off x="4106629" y="1680114"/>
            <a:ext cx="1784732" cy="60873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ER</a:t>
            </a:r>
          </a:p>
        </p:txBody>
      </p:sp>
      <p:sp>
        <p:nvSpPr>
          <p:cNvPr id="15" name="TextBox 14">
            <a:extLst>
              <a:ext uri="{FF2B5EF4-FFF2-40B4-BE49-F238E27FC236}">
                <a16:creationId xmlns:a16="http://schemas.microsoft.com/office/drawing/2014/main" id="{CFEBF0DE-B058-B9A0-131A-E651C1386AF3}"/>
              </a:ext>
            </a:extLst>
          </p:cNvPr>
          <p:cNvSpPr txBox="1"/>
          <p:nvPr/>
        </p:nvSpPr>
        <p:spPr>
          <a:xfrm>
            <a:off x="4453428" y="1169441"/>
            <a:ext cx="1090555" cy="430887"/>
          </a:xfrm>
          <a:prstGeom prst="rect">
            <a:avLst/>
          </a:prstGeom>
          <a:noFill/>
        </p:spPr>
        <p:txBody>
          <a:bodyPr wrap="square" rtlCol="0">
            <a:spAutoFit/>
          </a:bodyPr>
          <a:lstStyle/>
          <a:p>
            <a:r>
              <a:rPr lang="en-US" sz="2200"/>
              <a:t>Buffers</a:t>
            </a:r>
          </a:p>
        </p:txBody>
      </p:sp>
      <p:sp>
        <p:nvSpPr>
          <p:cNvPr id="16" name="Rounded Rectangle 15">
            <a:extLst>
              <a:ext uri="{FF2B5EF4-FFF2-40B4-BE49-F238E27FC236}">
                <a16:creationId xmlns:a16="http://schemas.microsoft.com/office/drawing/2014/main" id="{23C3E6FF-08A6-53A9-09F4-384A98EE4B44}"/>
              </a:ext>
            </a:extLst>
          </p:cNvPr>
          <p:cNvSpPr/>
          <p:nvPr/>
        </p:nvSpPr>
        <p:spPr>
          <a:xfrm>
            <a:off x="4106629" y="2515469"/>
            <a:ext cx="1784732" cy="60873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PER-v0</a:t>
            </a:r>
          </a:p>
        </p:txBody>
      </p:sp>
      <p:sp>
        <p:nvSpPr>
          <p:cNvPr id="17" name="Rounded Rectangle 16">
            <a:extLst>
              <a:ext uri="{FF2B5EF4-FFF2-40B4-BE49-F238E27FC236}">
                <a16:creationId xmlns:a16="http://schemas.microsoft.com/office/drawing/2014/main" id="{AD5B496D-A9CC-E299-B824-18D2ED2FDF30}"/>
              </a:ext>
            </a:extLst>
          </p:cNvPr>
          <p:cNvSpPr/>
          <p:nvPr/>
        </p:nvSpPr>
        <p:spPr>
          <a:xfrm>
            <a:off x="4106629" y="3373131"/>
            <a:ext cx="1784732" cy="60873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PER-v1</a:t>
            </a:r>
          </a:p>
        </p:txBody>
      </p:sp>
      <p:sp>
        <p:nvSpPr>
          <p:cNvPr id="18" name="Rounded Rectangle 17">
            <a:extLst>
              <a:ext uri="{FF2B5EF4-FFF2-40B4-BE49-F238E27FC236}">
                <a16:creationId xmlns:a16="http://schemas.microsoft.com/office/drawing/2014/main" id="{496FA4C9-BDD1-6F5F-961B-5DC938ED94AF}"/>
              </a:ext>
            </a:extLst>
          </p:cNvPr>
          <p:cNvSpPr/>
          <p:nvPr/>
        </p:nvSpPr>
        <p:spPr>
          <a:xfrm>
            <a:off x="24144" y="3275078"/>
            <a:ext cx="1910932" cy="787672"/>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A54254EB-C946-489C-E3CD-7D3B1CF91EE6}"/>
              </a:ext>
            </a:extLst>
          </p:cNvPr>
          <p:cNvSpPr/>
          <p:nvPr/>
        </p:nvSpPr>
        <p:spPr>
          <a:xfrm>
            <a:off x="2035250" y="1602936"/>
            <a:ext cx="1910932" cy="787672"/>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F442DE3A-B2A8-7A39-16DC-BF39E2681AC4}"/>
              </a:ext>
            </a:extLst>
          </p:cNvPr>
          <p:cNvSpPr/>
          <p:nvPr/>
        </p:nvSpPr>
        <p:spPr>
          <a:xfrm>
            <a:off x="4043529" y="3282703"/>
            <a:ext cx="1910932" cy="787672"/>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E08B1A15-B290-980C-6A6D-D701E10E5EF6}"/>
              </a:ext>
            </a:extLst>
          </p:cNvPr>
          <p:cNvSpPr/>
          <p:nvPr/>
        </p:nvSpPr>
        <p:spPr>
          <a:xfrm>
            <a:off x="6189214" y="1780013"/>
            <a:ext cx="2675336" cy="2104227"/>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u="sng">
                <a:solidFill>
                  <a:schemeClr val="tx1"/>
                </a:solidFill>
              </a:rPr>
              <a:t>Environment</a:t>
            </a:r>
          </a:p>
          <a:p>
            <a:pPr algn="ctr"/>
            <a:r>
              <a:rPr lang="en-US">
                <a:solidFill>
                  <a:schemeClr val="tx1"/>
                </a:solidFill>
              </a:rPr>
              <a:t>- Number of state variables</a:t>
            </a:r>
          </a:p>
          <a:p>
            <a:pPr algn="ctr"/>
            <a:r>
              <a:rPr lang="en-US">
                <a:solidFill>
                  <a:schemeClr val="tx1"/>
                </a:solidFill>
              </a:rPr>
              <a:t>- Number of action variables</a:t>
            </a:r>
          </a:p>
          <a:p>
            <a:pPr algn="ctr"/>
            <a:r>
              <a:rPr lang="en-US">
                <a:solidFill>
                  <a:schemeClr val="tx1"/>
                </a:solidFill>
              </a:rPr>
              <a:t>- Optimization problem; Reward (Loss) function</a:t>
            </a:r>
          </a:p>
        </p:txBody>
      </p:sp>
      <p:sp>
        <p:nvSpPr>
          <p:cNvPr id="22" name="TextBox 21">
            <a:extLst>
              <a:ext uri="{FF2B5EF4-FFF2-40B4-BE49-F238E27FC236}">
                <a16:creationId xmlns:a16="http://schemas.microsoft.com/office/drawing/2014/main" id="{32F55A47-14E0-7DF3-9437-9D3329A18D47}"/>
              </a:ext>
            </a:extLst>
          </p:cNvPr>
          <p:cNvSpPr txBox="1"/>
          <p:nvPr/>
        </p:nvSpPr>
        <p:spPr>
          <a:xfrm>
            <a:off x="5954461" y="1359752"/>
            <a:ext cx="3373872" cy="307777"/>
          </a:xfrm>
          <a:prstGeom prst="rect">
            <a:avLst/>
          </a:prstGeom>
          <a:noFill/>
        </p:spPr>
        <p:txBody>
          <a:bodyPr wrap="square" rtlCol="0">
            <a:spAutoFit/>
          </a:bodyPr>
          <a:lstStyle/>
          <a:p>
            <a:r>
              <a:rPr lang="en-US" sz="1400"/>
              <a:t>Follows OpenAI Gymnasium Standards</a:t>
            </a:r>
          </a:p>
        </p:txBody>
      </p:sp>
      <p:sp>
        <p:nvSpPr>
          <p:cNvPr id="23" name="TextBox 22">
            <a:extLst>
              <a:ext uri="{FF2B5EF4-FFF2-40B4-BE49-F238E27FC236}">
                <a16:creationId xmlns:a16="http://schemas.microsoft.com/office/drawing/2014/main" id="{E65104CD-22DB-D77A-76DE-53DF77F35228}"/>
              </a:ext>
            </a:extLst>
          </p:cNvPr>
          <p:cNvSpPr txBox="1"/>
          <p:nvPr/>
        </p:nvSpPr>
        <p:spPr>
          <a:xfrm>
            <a:off x="125221" y="4475139"/>
            <a:ext cx="8739329" cy="12888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t>Python registry allows to register python classes within a directory and assign unique </a:t>
            </a:r>
            <a:r>
              <a:rPr lang="en-US" u="sng"/>
              <a:t>ids</a:t>
            </a:r>
          </a:p>
          <a:p>
            <a:pPr marL="285750" indent="-285750">
              <a:lnSpc>
                <a:spcPct val="150000"/>
              </a:lnSpc>
              <a:buFont typeface="Arial" panose="020B0604020202020204" pitchFamily="34" charset="0"/>
              <a:buChar char="•"/>
            </a:pPr>
            <a:r>
              <a:rPr lang="en-US"/>
              <a:t>A default initialization can be provided (optional)</a:t>
            </a:r>
          </a:p>
          <a:p>
            <a:pPr marL="285750" indent="-285750">
              <a:lnSpc>
                <a:spcPct val="150000"/>
              </a:lnSpc>
              <a:buFont typeface="Arial" panose="020B0604020202020204" pitchFamily="34" charset="0"/>
              <a:buChar char="•"/>
            </a:pPr>
            <a:r>
              <a:rPr lang="en-US"/>
              <a:t>Allows to build objects from registered modules without changing code (imports)</a:t>
            </a:r>
          </a:p>
        </p:txBody>
      </p:sp>
    </p:spTree>
    <p:extLst>
      <p:ext uri="{BB962C8B-B14F-4D97-AF65-F5344CB8AC3E}">
        <p14:creationId xmlns:p14="http://schemas.microsoft.com/office/powerpoint/2010/main" val="37928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326B1-FBB9-7B2E-8045-38BC148E50AB}"/>
              </a:ext>
            </a:extLst>
          </p:cNvPr>
          <p:cNvSpPr>
            <a:spLocks noGrp="1"/>
          </p:cNvSpPr>
          <p:nvPr>
            <p:ph type="title"/>
          </p:nvPr>
        </p:nvSpPr>
        <p:spPr/>
        <p:txBody>
          <a:bodyPr/>
          <a:lstStyle/>
          <a:p>
            <a:r>
              <a:rPr lang="en-US"/>
              <a:t>Reproducibility</a:t>
            </a:r>
          </a:p>
        </p:txBody>
      </p:sp>
      <p:sp>
        <p:nvSpPr>
          <p:cNvPr id="3" name="Content Placeholder 2">
            <a:extLst>
              <a:ext uri="{FF2B5EF4-FFF2-40B4-BE49-F238E27FC236}">
                <a16:creationId xmlns:a16="http://schemas.microsoft.com/office/drawing/2014/main" id="{5FCD54C0-5F7F-6FD6-0739-D64B96754B1C}"/>
              </a:ext>
            </a:extLst>
          </p:cNvPr>
          <p:cNvSpPr>
            <a:spLocks noGrp="1"/>
          </p:cNvSpPr>
          <p:nvPr>
            <p:ph idx="1"/>
          </p:nvPr>
        </p:nvSpPr>
        <p:spPr/>
        <p:txBody>
          <a:bodyPr vert="horz" lIns="91440" tIns="45720" rIns="91440" bIns="45720" rtlCol="0" anchor="t">
            <a:normAutofit/>
          </a:bodyPr>
          <a:lstStyle/>
          <a:p>
            <a:r>
              <a:rPr lang="en-US">
                <a:latin typeface="Calibri"/>
                <a:cs typeface="Arial"/>
              </a:rPr>
              <a:t>Validation of results</a:t>
            </a:r>
          </a:p>
          <a:p>
            <a:pPr lvl="1"/>
            <a:r>
              <a:rPr lang="en-US">
                <a:latin typeface="Calibri"/>
                <a:cs typeface="Arial"/>
              </a:rPr>
              <a:t>All utilized configuration files saved in results of run</a:t>
            </a:r>
          </a:p>
          <a:p>
            <a:pPr lvl="1"/>
            <a:r>
              <a:rPr lang="en-US">
                <a:latin typeface="Calibri"/>
                <a:cs typeface="Arial"/>
              </a:rPr>
              <a:t>Initialized models files as well as iteratively improved model files saved</a:t>
            </a:r>
          </a:p>
          <a:p>
            <a:r>
              <a:rPr lang="en-US">
                <a:latin typeface="Calibri"/>
                <a:cs typeface="Arial"/>
              </a:rPr>
              <a:t>Iterative Improvement</a:t>
            </a:r>
          </a:p>
          <a:p>
            <a:pPr lvl="1"/>
            <a:r>
              <a:rPr lang="en-US" b="0" i="0" u="none" strike="noStrike">
                <a:solidFill>
                  <a:srgbClr val="000000"/>
                </a:solidFill>
                <a:effectLst/>
                <a:latin typeface="Calibri"/>
                <a:cs typeface="Arial"/>
              </a:rPr>
              <a:t>Facilitates building upon previous work </a:t>
            </a:r>
          </a:p>
          <a:p>
            <a:pPr lvl="1"/>
            <a:r>
              <a:rPr lang="en-US">
                <a:solidFill>
                  <a:srgbClr val="000000"/>
                </a:solidFill>
                <a:latin typeface="Calibri"/>
                <a:cs typeface="Arial"/>
              </a:rPr>
              <a:t>A</a:t>
            </a:r>
            <a:r>
              <a:rPr lang="en-US" b="0" i="0" u="none" strike="noStrike">
                <a:solidFill>
                  <a:srgbClr val="000000"/>
                </a:solidFill>
                <a:effectLst/>
                <a:latin typeface="Calibri"/>
                <a:cs typeface="Arial"/>
              </a:rPr>
              <a:t>ccelerating scientific progress</a:t>
            </a:r>
          </a:p>
          <a:p>
            <a:r>
              <a:rPr lang="en-US">
                <a:solidFill>
                  <a:srgbClr val="000000"/>
                </a:solidFill>
                <a:latin typeface="Calibri"/>
                <a:cs typeface="Arial"/>
              </a:rPr>
              <a:t>All results are labelled and tagged with identifying information to enable categorical history of tests</a:t>
            </a:r>
            <a:endParaRPr lang="en-US">
              <a:latin typeface="Calibri"/>
              <a:cs typeface="Arial"/>
            </a:endParaRPr>
          </a:p>
        </p:txBody>
      </p:sp>
      <p:sp>
        <p:nvSpPr>
          <p:cNvPr id="4" name="Footer Placeholder 3">
            <a:extLst>
              <a:ext uri="{FF2B5EF4-FFF2-40B4-BE49-F238E27FC236}">
                <a16:creationId xmlns:a16="http://schemas.microsoft.com/office/drawing/2014/main" id="{5DD286E0-8B4E-BEFB-7AF4-34C88F763FF5}"/>
              </a:ext>
            </a:extLst>
          </p:cNvPr>
          <p:cNvSpPr>
            <a:spLocks noGrp="1"/>
          </p:cNvSpPr>
          <p:nvPr>
            <p:ph type="ftr" sz="quarter" idx="11"/>
          </p:nvPr>
        </p:nvSpPr>
        <p:spPr/>
        <p:txBody>
          <a:bodyPr/>
          <a:lstStyle/>
          <a:p>
            <a:r>
              <a:rPr lang="en-US" dirty="0"/>
              <a:t>Data Science Optimization Toolkit</a:t>
            </a:r>
          </a:p>
        </p:txBody>
      </p:sp>
      <p:sp>
        <p:nvSpPr>
          <p:cNvPr id="5" name="Slide Number Placeholder 4">
            <a:extLst>
              <a:ext uri="{FF2B5EF4-FFF2-40B4-BE49-F238E27FC236}">
                <a16:creationId xmlns:a16="http://schemas.microsoft.com/office/drawing/2014/main" id="{9AADFA9E-6B3D-2EFE-1BBD-8A3E8D3BA46C}"/>
              </a:ext>
            </a:extLst>
          </p:cNvPr>
          <p:cNvSpPr>
            <a:spLocks noGrp="1"/>
          </p:cNvSpPr>
          <p:nvPr>
            <p:ph type="sldNum" sz="quarter" idx="12"/>
          </p:nvPr>
        </p:nvSpPr>
        <p:spPr/>
        <p:txBody>
          <a:bodyPr/>
          <a:lstStyle/>
          <a:p>
            <a:fld id="{07E1C93C-5050-FC42-8F10-D22D4F119D13}" type="slidenum">
              <a:rPr lang="en-US" smtClean="0"/>
              <a:pPr/>
              <a:t>13</a:t>
            </a:fld>
            <a:endParaRPr lang="en-US"/>
          </a:p>
        </p:txBody>
      </p:sp>
      <p:sp>
        <p:nvSpPr>
          <p:cNvPr id="7" name="TextBox 6">
            <a:extLst>
              <a:ext uri="{FF2B5EF4-FFF2-40B4-BE49-F238E27FC236}">
                <a16:creationId xmlns:a16="http://schemas.microsoft.com/office/drawing/2014/main" id="{A5485EBC-70BE-7C87-F94E-58AB4683C98D}"/>
              </a:ext>
            </a:extLst>
          </p:cNvPr>
          <p:cNvSpPr txBox="1"/>
          <p:nvPr/>
        </p:nvSpPr>
        <p:spPr>
          <a:xfrm>
            <a:off x="15056" y="4748733"/>
            <a:ext cx="8758241" cy="523220"/>
          </a:xfrm>
          <a:prstGeom prst="rect">
            <a:avLst/>
          </a:prstGeom>
          <a:noFill/>
        </p:spPr>
        <p:txBody>
          <a:bodyPr wrap="square" rtlCol="0">
            <a:spAutoFit/>
          </a:bodyPr>
          <a:lstStyle/>
          <a:p>
            <a:pPr algn="ctr"/>
            <a:r>
              <a:rPr lang="en-US" sz="1400"/>
              <a:t>Example Folder Name</a:t>
            </a:r>
          </a:p>
          <a:p>
            <a:pPr algn="ctr"/>
            <a:r>
              <a:rPr lang="en-US" sz="1400"/>
              <a:t>index0_agent_KerasTD3-v0_buf_cfg_bsize_cfg_env_Pendulum-v1_hash28f7901_results_20240820-090924</a:t>
            </a:r>
          </a:p>
        </p:txBody>
      </p:sp>
      <p:sp>
        <p:nvSpPr>
          <p:cNvPr id="8" name="TextBox 7">
            <a:extLst>
              <a:ext uri="{FF2B5EF4-FFF2-40B4-BE49-F238E27FC236}">
                <a16:creationId xmlns:a16="http://schemas.microsoft.com/office/drawing/2014/main" id="{EDEDEB63-366A-61CD-EF2E-EC7F4F58A517}"/>
              </a:ext>
            </a:extLst>
          </p:cNvPr>
          <p:cNvSpPr txBox="1"/>
          <p:nvPr/>
        </p:nvSpPr>
        <p:spPr>
          <a:xfrm>
            <a:off x="1106498" y="5388958"/>
            <a:ext cx="1349216" cy="369332"/>
          </a:xfrm>
          <a:prstGeom prst="rect">
            <a:avLst/>
          </a:prstGeom>
          <a:noFill/>
        </p:spPr>
        <p:txBody>
          <a:bodyPr wrap="none" rtlCol="0">
            <a:spAutoFit/>
          </a:bodyPr>
          <a:lstStyle/>
          <a:p>
            <a:r>
              <a:rPr lang="en-US"/>
              <a:t>Agent Name</a:t>
            </a:r>
          </a:p>
        </p:txBody>
      </p:sp>
      <p:sp>
        <p:nvSpPr>
          <p:cNvPr id="11" name="TextBox 10">
            <a:extLst>
              <a:ext uri="{FF2B5EF4-FFF2-40B4-BE49-F238E27FC236}">
                <a16:creationId xmlns:a16="http://schemas.microsoft.com/office/drawing/2014/main" id="{E45136D7-9B96-38E8-7DF4-36BCD4FFB42D}"/>
              </a:ext>
            </a:extLst>
          </p:cNvPr>
          <p:cNvSpPr txBox="1"/>
          <p:nvPr/>
        </p:nvSpPr>
        <p:spPr>
          <a:xfrm>
            <a:off x="2629074" y="5371671"/>
            <a:ext cx="1178721" cy="369332"/>
          </a:xfrm>
          <a:prstGeom prst="rect">
            <a:avLst/>
          </a:prstGeom>
          <a:noFill/>
        </p:spPr>
        <p:txBody>
          <a:bodyPr wrap="none" rtlCol="0">
            <a:spAutoFit/>
          </a:bodyPr>
          <a:lstStyle/>
          <a:p>
            <a:r>
              <a:rPr lang="en-US"/>
              <a:t>Buffer Info</a:t>
            </a:r>
          </a:p>
        </p:txBody>
      </p:sp>
      <p:sp>
        <p:nvSpPr>
          <p:cNvPr id="12" name="TextBox 11">
            <a:extLst>
              <a:ext uri="{FF2B5EF4-FFF2-40B4-BE49-F238E27FC236}">
                <a16:creationId xmlns:a16="http://schemas.microsoft.com/office/drawing/2014/main" id="{F3535DF8-E4BD-5501-C53C-9A17B392A849}"/>
              </a:ext>
            </a:extLst>
          </p:cNvPr>
          <p:cNvSpPr txBox="1"/>
          <p:nvPr/>
        </p:nvSpPr>
        <p:spPr>
          <a:xfrm>
            <a:off x="3975408" y="5369221"/>
            <a:ext cx="1131400" cy="369332"/>
          </a:xfrm>
          <a:prstGeom prst="rect">
            <a:avLst/>
          </a:prstGeom>
          <a:noFill/>
        </p:spPr>
        <p:txBody>
          <a:bodyPr wrap="none" rtlCol="0">
            <a:spAutoFit/>
          </a:bodyPr>
          <a:lstStyle/>
          <a:p>
            <a:r>
              <a:rPr lang="en-US"/>
              <a:t>Env Name</a:t>
            </a:r>
          </a:p>
        </p:txBody>
      </p:sp>
      <p:sp>
        <p:nvSpPr>
          <p:cNvPr id="13" name="TextBox 12">
            <a:extLst>
              <a:ext uri="{FF2B5EF4-FFF2-40B4-BE49-F238E27FC236}">
                <a16:creationId xmlns:a16="http://schemas.microsoft.com/office/drawing/2014/main" id="{8FB7129C-D810-C05E-BE72-1C61A6AE23CE}"/>
              </a:ext>
            </a:extLst>
          </p:cNvPr>
          <p:cNvSpPr txBox="1"/>
          <p:nvPr/>
        </p:nvSpPr>
        <p:spPr>
          <a:xfrm>
            <a:off x="5282736" y="5369221"/>
            <a:ext cx="979755" cy="369332"/>
          </a:xfrm>
          <a:prstGeom prst="rect">
            <a:avLst/>
          </a:prstGeom>
          <a:noFill/>
        </p:spPr>
        <p:txBody>
          <a:bodyPr wrap="none" rtlCol="0">
            <a:spAutoFit/>
          </a:bodyPr>
          <a:lstStyle/>
          <a:p>
            <a:r>
              <a:rPr lang="en-US"/>
              <a:t>Git Hash</a:t>
            </a:r>
          </a:p>
        </p:txBody>
      </p:sp>
      <p:sp>
        <p:nvSpPr>
          <p:cNvPr id="14" name="TextBox 13">
            <a:extLst>
              <a:ext uri="{FF2B5EF4-FFF2-40B4-BE49-F238E27FC236}">
                <a16:creationId xmlns:a16="http://schemas.microsoft.com/office/drawing/2014/main" id="{E0DE950A-E4F9-1C0C-2E1A-2AE9339DF8D5}"/>
              </a:ext>
            </a:extLst>
          </p:cNvPr>
          <p:cNvSpPr txBox="1"/>
          <p:nvPr/>
        </p:nvSpPr>
        <p:spPr>
          <a:xfrm>
            <a:off x="6960452" y="5369221"/>
            <a:ext cx="1227644" cy="369332"/>
          </a:xfrm>
          <a:prstGeom prst="rect">
            <a:avLst/>
          </a:prstGeom>
          <a:noFill/>
        </p:spPr>
        <p:txBody>
          <a:bodyPr wrap="none" rtlCol="0">
            <a:spAutoFit/>
          </a:bodyPr>
          <a:lstStyle/>
          <a:p>
            <a:r>
              <a:rPr lang="en-US"/>
              <a:t>Timestamp</a:t>
            </a:r>
          </a:p>
        </p:txBody>
      </p:sp>
      <p:sp>
        <p:nvSpPr>
          <p:cNvPr id="15" name="Left Bracket 14">
            <a:extLst>
              <a:ext uri="{FF2B5EF4-FFF2-40B4-BE49-F238E27FC236}">
                <a16:creationId xmlns:a16="http://schemas.microsoft.com/office/drawing/2014/main" id="{017F532D-CC0F-F9D3-FB54-AAD89AC22073}"/>
              </a:ext>
            </a:extLst>
          </p:cNvPr>
          <p:cNvSpPr/>
          <p:nvPr/>
        </p:nvSpPr>
        <p:spPr>
          <a:xfrm rot="16200000">
            <a:off x="1705490" y="4641316"/>
            <a:ext cx="151233" cy="1349216"/>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Left Bracket 16">
            <a:extLst>
              <a:ext uri="{FF2B5EF4-FFF2-40B4-BE49-F238E27FC236}">
                <a16:creationId xmlns:a16="http://schemas.microsoft.com/office/drawing/2014/main" id="{A198F441-4EBD-D1C9-BBDA-F8DF3BF9C05C}"/>
              </a:ext>
            </a:extLst>
          </p:cNvPr>
          <p:cNvSpPr/>
          <p:nvPr/>
        </p:nvSpPr>
        <p:spPr>
          <a:xfrm rot="16200000">
            <a:off x="3147278" y="4669351"/>
            <a:ext cx="151015" cy="1288198"/>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Left Bracket 17">
            <a:extLst>
              <a:ext uri="{FF2B5EF4-FFF2-40B4-BE49-F238E27FC236}">
                <a16:creationId xmlns:a16="http://schemas.microsoft.com/office/drawing/2014/main" id="{779E65BA-7C1E-A1F2-08AA-9B843D710862}"/>
              </a:ext>
            </a:extLst>
          </p:cNvPr>
          <p:cNvSpPr/>
          <p:nvPr/>
        </p:nvSpPr>
        <p:spPr>
          <a:xfrm rot="16200000">
            <a:off x="4496496" y="4669570"/>
            <a:ext cx="151013" cy="1288197"/>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C8406534-906A-ABC1-8F50-3908063B67F5}"/>
              </a:ext>
            </a:extLst>
          </p:cNvPr>
          <p:cNvSpPr/>
          <p:nvPr/>
        </p:nvSpPr>
        <p:spPr>
          <a:xfrm rot="16200000">
            <a:off x="5725276" y="4832006"/>
            <a:ext cx="151014" cy="923415"/>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0" name="Left Bracket 19">
            <a:extLst>
              <a:ext uri="{FF2B5EF4-FFF2-40B4-BE49-F238E27FC236}">
                <a16:creationId xmlns:a16="http://schemas.microsoft.com/office/drawing/2014/main" id="{8EF1D055-C346-037D-066F-50748999BA42}"/>
              </a:ext>
            </a:extLst>
          </p:cNvPr>
          <p:cNvSpPr/>
          <p:nvPr/>
        </p:nvSpPr>
        <p:spPr>
          <a:xfrm rot="16200000">
            <a:off x="7537601" y="4658173"/>
            <a:ext cx="133902" cy="1288198"/>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04446600"/>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19C4-DCDC-B103-7E15-71C9DBA07D75}"/>
              </a:ext>
            </a:extLst>
          </p:cNvPr>
          <p:cNvSpPr>
            <a:spLocks noGrp="1"/>
          </p:cNvSpPr>
          <p:nvPr>
            <p:ph type="title"/>
          </p:nvPr>
        </p:nvSpPr>
        <p:spPr/>
        <p:txBody>
          <a:bodyPr/>
          <a:lstStyle/>
          <a:p>
            <a:r>
              <a:rPr lang="en-US"/>
              <a:t>Live Visualization and Monitoring</a:t>
            </a:r>
          </a:p>
        </p:txBody>
      </p:sp>
      <p:sp>
        <p:nvSpPr>
          <p:cNvPr id="3" name="Content Placeholder 2">
            <a:extLst>
              <a:ext uri="{FF2B5EF4-FFF2-40B4-BE49-F238E27FC236}">
                <a16:creationId xmlns:a16="http://schemas.microsoft.com/office/drawing/2014/main" id="{EC5079CC-A4A7-4316-4DD4-98CA2586FA75}"/>
              </a:ext>
            </a:extLst>
          </p:cNvPr>
          <p:cNvSpPr>
            <a:spLocks noGrp="1"/>
          </p:cNvSpPr>
          <p:nvPr>
            <p:ph idx="1"/>
          </p:nvPr>
        </p:nvSpPr>
        <p:spPr>
          <a:xfrm>
            <a:off x="308919" y="966055"/>
            <a:ext cx="3848143" cy="5381694"/>
          </a:xfrm>
        </p:spPr>
        <p:txBody>
          <a:bodyPr/>
          <a:lstStyle/>
          <a:p>
            <a:r>
              <a:rPr lang="en-US" b="1" i="0" u="none" strike="noStrike" err="1">
                <a:solidFill>
                  <a:srgbClr val="202124"/>
                </a:solidFill>
                <a:effectLst/>
                <a:latin typeface="+mn-lt"/>
              </a:rPr>
              <a:t>TensorBoard</a:t>
            </a:r>
            <a:r>
              <a:rPr lang="en-US" b="1" i="0" u="none" strike="noStrike">
                <a:solidFill>
                  <a:srgbClr val="202124"/>
                </a:solidFill>
                <a:effectLst/>
                <a:latin typeface="+mn-lt"/>
              </a:rPr>
              <a:t> </a:t>
            </a:r>
            <a:r>
              <a:rPr lang="en-US" b="0" i="0" u="none" strike="noStrike">
                <a:solidFill>
                  <a:srgbClr val="202124"/>
                </a:solidFill>
                <a:effectLst/>
                <a:latin typeface="+mn-lt"/>
              </a:rPr>
              <a:t>provides the visualization and tooling needed for machine learning experimentation</a:t>
            </a:r>
          </a:p>
          <a:p>
            <a:r>
              <a:rPr lang="en-US" b="0" i="0" u="none" strike="noStrike">
                <a:solidFill>
                  <a:srgbClr val="000000"/>
                </a:solidFill>
                <a:effectLst/>
                <a:latin typeface="+mn-lt"/>
              </a:rPr>
              <a:t>Tracks and visualizes key metrics (e.g. loss, accuracy)</a:t>
            </a:r>
            <a:endParaRPr lang="en-US">
              <a:solidFill>
                <a:srgbClr val="202124"/>
              </a:solidFill>
              <a:latin typeface="+mn-lt"/>
            </a:endParaRPr>
          </a:p>
          <a:p>
            <a:r>
              <a:rPr lang="en-US" b="0" i="0" u="none" strike="noStrike">
                <a:solidFill>
                  <a:srgbClr val="000000"/>
                </a:solidFill>
                <a:effectLst/>
                <a:latin typeface="+mn-lt"/>
              </a:rPr>
              <a:t>Visualizes model architecture and components</a:t>
            </a:r>
            <a:endParaRPr lang="en-US" b="0" i="0" u="none" strike="noStrike">
              <a:solidFill>
                <a:srgbClr val="202124"/>
              </a:solidFill>
              <a:effectLst/>
              <a:latin typeface="+mn-lt"/>
            </a:endParaRPr>
          </a:p>
          <a:p>
            <a:r>
              <a:rPr lang="en-US" b="0" i="0" u="none" strike="noStrike">
                <a:solidFill>
                  <a:srgbClr val="000000"/>
                </a:solidFill>
                <a:effectLst/>
                <a:latin typeface="+mn-lt"/>
              </a:rPr>
              <a:t>Monitors parameter distributions over time</a:t>
            </a:r>
          </a:p>
          <a:p>
            <a:r>
              <a:rPr lang="en-US">
                <a:solidFill>
                  <a:srgbClr val="000000"/>
                </a:solidFill>
                <a:latin typeface="+mn-lt"/>
              </a:rPr>
              <a:t>Track custom variables</a:t>
            </a:r>
            <a:endParaRPr lang="en-US">
              <a:latin typeface="+mn-lt"/>
            </a:endParaRPr>
          </a:p>
        </p:txBody>
      </p:sp>
      <p:sp>
        <p:nvSpPr>
          <p:cNvPr id="4" name="Footer Placeholder 3">
            <a:extLst>
              <a:ext uri="{FF2B5EF4-FFF2-40B4-BE49-F238E27FC236}">
                <a16:creationId xmlns:a16="http://schemas.microsoft.com/office/drawing/2014/main" id="{A315AE0E-5F01-1F33-944E-F7B7B3663E50}"/>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AED6B7E3-4590-8300-8193-0F6B20B47167}"/>
              </a:ext>
            </a:extLst>
          </p:cNvPr>
          <p:cNvSpPr>
            <a:spLocks noGrp="1"/>
          </p:cNvSpPr>
          <p:nvPr>
            <p:ph type="sldNum" sz="quarter" idx="12"/>
          </p:nvPr>
        </p:nvSpPr>
        <p:spPr/>
        <p:txBody>
          <a:bodyPr/>
          <a:lstStyle/>
          <a:p>
            <a:fld id="{07E1C93C-5050-FC42-8F10-D22D4F119D13}" type="slidenum">
              <a:rPr lang="en-US" smtClean="0"/>
              <a:pPr/>
              <a:t>14</a:t>
            </a:fld>
            <a:endParaRPr lang="en-US"/>
          </a:p>
        </p:txBody>
      </p:sp>
      <p:pic>
        <p:nvPicPr>
          <p:cNvPr id="2050" name="Picture 2">
            <a:extLst>
              <a:ext uri="{FF2B5EF4-FFF2-40B4-BE49-F238E27FC236}">
                <a16:creationId xmlns:a16="http://schemas.microsoft.com/office/drawing/2014/main" id="{63277A14-10A4-EDBA-573B-52883D839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2092" y="1603721"/>
            <a:ext cx="5095067" cy="382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207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E8657-1578-CFD1-557F-939EC80588DD}"/>
              </a:ext>
            </a:extLst>
          </p:cNvPr>
          <p:cNvSpPr>
            <a:spLocks noGrp="1"/>
          </p:cNvSpPr>
          <p:nvPr>
            <p:ph type="title"/>
          </p:nvPr>
        </p:nvSpPr>
        <p:spPr/>
        <p:txBody>
          <a:bodyPr/>
          <a:lstStyle/>
          <a:p>
            <a:r>
              <a:rPr lang="en-US" dirty="0"/>
              <a:t>Gymnasium Environments Explained for Live Demo</a:t>
            </a:r>
          </a:p>
        </p:txBody>
      </p:sp>
      <p:sp>
        <p:nvSpPr>
          <p:cNvPr id="7" name="Content Placeholder 6">
            <a:extLst>
              <a:ext uri="{FF2B5EF4-FFF2-40B4-BE49-F238E27FC236}">
                <a16:creationId xmlns:a16="http://schemas.microsoft.com/office/drawing/2014/main" id="{BB6ABA55-E710-E83D-5423-44C94EC37384}"/>
              </a:ext>
            </a:extLst>
          </p:cNvPr>
          <p:cNvSpPr>
            <a:spLocks noGrp="1"/>
          </p:cNvSpPr>
          <p:nvPr>
            <p:ph idx="1"/>
          </p:nvPr>
        </p:nvSpPr>
        <p:spPr>
          <a:xfrm>
            <a:off x="308918" y="966055"/>
            <a:ext cx="8464378" cy="5381694"/>
          </a:xfrm>
        </p:spPr>
        <p:txBody>
          <a:bodyPr/>
          <a:lstStyle/>
          <a:p>
            <a:pPr marL="0" indent="0" algn="ctr">
              <a:buNone/>
            </a:pPr>
            <a:r>
              <a:rPr lang="en-US" dirty="0"/>
              <a:t>Pendulum</a:t>
            </a:r>
          </a:p>
          <a:p>
            <a:r>
              <a:rPr lang="en-US" b="0" i="0" u="none" strike="noStrike" dirty="0">
                <a:solidFill>
                  <a:srgbClr val="000000"/>
                </a:solidFill>
                <a:effectLst/>
                <a:latin typeface="+mn-lt"/>
              </a:rPr>
              <a:t>Pendulum attached at one end to a fixed point, and the other end being free</a:t>
            </a:r>
          </a:p>
          <a:p>
            <a:r>
              <a:rPr lang="en-US" dirty="0">
                <a:solidFill>
                  <a:srgbClr val="000000"/>
                </a:solidFill>
                <a:latin typeface="+mn-lt"/>
              </a:rPr>
              <a:t>G</a:t>
            </a:r>
            <a:r>
              <a:rPr lang="en-US" b="0" i="0" u="none" strike="noStrike" dirty="0">
                <a:solidFill>
                  <a:srgbClr val="000000"/>
                </a:solidFill>
                <a:effectLst/>
                <a:latin typeface="+mn-lt"/>
              </a:rPr>
              <a:t>oal: </a:t>
            </a:r>
            <a:r>
              <a:rPr lang="en-US" dirty="0">
                <a:solidFill>
                  <a:srgbClr val="000000"/>
                </a:solidFill>
                <a:latin typeface="+mn-lt"/>
              </a:rPr>
              <a:t>a</a:t>
            </a:r>
            <a:r>
              <a:rPr lang="en-US" b="0" i="0" u="none" strike="noStrike" dirty="0">
                <a:solidFill>
                  <a:srgbClr val="000000"/>
                </a:solidFill>
                <a:effectLst/>
                <a:latin typeface="+mn-lt"/>
              </a:rPr>
              <a:t>pply torque on the free end to swing it into an upright position</a:t>
            </a:r>
            <a:endParaRPr lang="en-US" dirty="0">
              <a:latin typeface="+mn-lt"/>
            </a:endParaRPr>
          </a:p>
        </p:txBody>
      </p:sp>
      <p:sp>
        <p:nvSpPr>
          <p:cNvPr id="4" name="Footer Placeholder 3">
            <a:extLst>
              <a:ext uri="{FF2B5EF4-FFF2-40B4-BE49-F238E27FC236}">
                <a16:creationId xmlns:a16="http://schemas.microsoft.com/office/drawing/2014/main" id="{CA0DD77A-106B-9B31-4CD7-4F7CD0E0D33B}"/>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76B89E43-C4DB-0EDA-57D4-DFAFD3C2C6AC}"/>
              </a:ext>
            </a:extLst>
          </p:cNvPr>
          <p:cNvSpPr>
            <a:spLocks noGrp="1"/>
          </p:cNvSpPr>
          <p:nvPr>
            <p:ph type="sldNum" sz="quarter" idx="12"/>
          </p:nvPr>
        </p:nvSpPr>
        <p:spPr/>
        <p:txBody>
          <a:bodyPr/>
          <a:lstStyle/>
          <a:p>
            <a:fld id="{07E1C93C-5050-FC42-8F10-D22D4F119D13}" type="slidenum">
              <a:rPr lang="en-US" smtClean="0"/>
              <a:pPr/>
              <a:t>15</a:t>
            </a:fld>
            <a:endParaRPr lang="en-US"/>
          </a:p>
        </p:txBody>
      </p:sp>
      <p:pic>
        <p:nvPicPr>
          <p:cNvPr id="1026" name="Picture 2">
            <a:extLst>
              <a:ext uri="{FF2B5EF4-FFF2-40B4-BE49-F238E27FC236}">
                <a16:creationId xmlns:a16="http://schemas.microsoft.com/office/drawing/2014/main" id="{90E9F0D3-92E6-E560-DB99-F6BDE1457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764" y="2580792"/>
            <a:ext cx="2339127" cy="23391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04649CE-2AB8-711D-E3A2-0E0EB023BE04}"/>
              </a:ext>
            </a:extLst>
          </p:cNvPr>
          <p:cNvPicPr>
            <a:picLocks noChangeAspect="1"/>
          </p:cNvPicPr>
          <p:nvPr/>
        </p:nvPicPr>
        <p:blipFill>
          <a:blip r:embed="rId4"/>
          <a:stretch>
            <a:fillRect/>
          </a:stretch>
        </p:blipFill>
        <p:spPr>
          <a:xfrm>
            <a:off x="712354" y="2777855"/>
            <a:ext cx="4728404" cy="1491578"/>
          </a:xfrm>
          <a:prstGeom prst="rect">
            <a:avLst/>
          </a:prstGeom>
        </p:spPr>
      </p:pic>
      <p:pic>
        <p:nvPicPr>
          <p:cNvPr id="2" name="Picture 1">
            <a:extLst>
              <a:ext uri="{FF2B5EF4-FFF2-40B4-BE49-F238E27FC236}">
                <a16:creationId xmlns:a16="http://schemas.microsoft.com/office/drawing/2014/main" id="{2751EBA2-11A1-B0E6-762A-4BD19E25EE57}"/>
              </a:ext>
            </a:extLst>
          </p:cNvPr>
          <p:cNvPicPr>
            <a:picLocks noChangeAspect="1"/>
          </p:cNvPicPr>
          <p:nvPr/>
        </p:nvPicPr>
        <p:blipFill>
          <a:blip r:embed="rId5"/>
          <a:stretch>
            <a:fillRect/>
          </a:stretch>
        </p:blipFill>
        <p:spPr>
          <a:xfrm>
            <a:off x="1586975" y="4514558"/>
            <a:ext cx="2711083" cy="1248437"/>
          </a:xfrm>
          <a:prstGeom prst="rect">
            <a:avLst/>
          </a:prstGeom>
        </p:spPr>
      </p:pic>
      <p:pic>
        <p:nvPicPr>
          <p:cNvPr id="8" name="Picture 7">
            <a:extLst>
              <a:ext uri="{FF2B5EF4-FFF2-40B4-BE49-F238E27FC236}">
                <a16:creationId xmlns:a16="http://schemas.microsoft.com/office/drawing/2014/main" id="{C4CE21AE-23DF-DAB6-46AA-D6B5C808AD78}"/>
              </a:ext>
            </a:extLst>
          </p:cNvPr>
          <p:cNvPicPr>
            <a:picLocks noChangeAspect="1"/>
          </p:cNvPicPr>
          <p:nvPr/>
        </p:nvPicPr>
        <p:blipFill>
          <a:blip r:embed="rId6"/>
          <a:stretch>
            <a:fillRect/>
          </a:stretch>
        </p:blipFill>
        <p:spPr>
          <a:xfrm>
            <a:off x="2257661" y="5882541"/>
            <a:ext cx="4572000" cy="458406"/>
          </a:xfrm>
          <a:prstGeom prst="rect">
            <a:avLst/>
          </a:prstGeom>
        </p:spPr>
      </p:pic>
    </p:spTree>
    <p:extLst>
      <p:ext uri="{BB962C8B-B14F-4D97-AF65-F5344CB8AC3E}">
        <p14:creationId xmlns:p14="http://schemas.microsoft.com/office/powerpoint/2010/main" val="2328010876"/>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8B94007-ECB6-B91C-80DE-15DBD49D6AC8}"/>
              </a:ext>
            </a:extLst>
          </p:cNvPr>
          <p:cNvSpPr/>
          <p:nvPr/>
        </p:nvSpPr>
        <p:spPr>
          <a:xfrm>
            <a:off x="63374" y="878186"/>
            <a:ext cx="8818076" cy="45267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905B4-44C0-8E01-BC6A-1703366129FD}"/>
              </a:ext>
            </a:extLst>
          </p:cNvPr>
          <p:cNvSpPr>
            <a:spLocks noGrp="1"/>
          </p:cNvSpPr>
          <p:nvPr>
            <p:ph type="title"/>
          </p:nvPr>
        </p:nvSpPr>
        <p:spPr/>
        <p:txBody>
          <a:bodyPr/>
          <a:lstStyle/>
          <a:p>
            <a:r>
              <a:rPr lang="en-US"/>
              <a:t>Command Line Example</a:t>
            </a:r>
          </a:p>
        </p:txBody>
      </p:sp>
      <p:sp>
        <p:nvSpPr>
          <p:cNvPr id="3" name="Content Placeholder 2">
            <a:extLst>
              <a:ext uri="{FF2B5EF4-FFF2-40B4-BE49-F238E27FC236}">
                <a16:creationId xmlns:a16="http://schemas.microsoft.com/office/drawing/2014/main" id="{0F228A50-40EC-CD38-AF98-C81C504ACEEB}"/>
              </a:ext>
            </a:extLst>
          </p:cNvPr>
          <p:cNvSpPr>
            <a:spLocks noGrp="1"/>
          </p:cNvSpPr>
          <p:nvPr>
            <p:ph idx="1"/>
          </p:nvPr>
        </p:nvSpPr>
        <p:spPr>
          <a:xfrm>
            <a:off x="154459" y="966055"/>
            <a:ext cx="8835081" cy="5381694"/>
          </a:xfrm>
        </p:spPr>
        <p:txBody>
          <a:bodyPr vert="horz" lIns="91440" tIns="45720" rIns="91440" bIns="45720" rtlCol="0" anchor="t">
            <a:normAutofit/>
          </a:bodyPr>
          <a:lstStyle/>
          <a:p>
            <a:pPr marL="0" indent="0">
              <a:buNone/>
            </a:pPr>
            <a:r>
              <a:rPr lang="en-US" sz="1600" b="1" dirty="0">
                <a:effectLst/>
                <a:latin typeface="Helvetica Neue"/>
                <a:cs typeface="Arial"/>
              </a:rPr>
              <a:t>python -O </a:t>
            </a:r>
            <a:r>
              <a:rPr lang="en-US" sz="1600" b="1" dirty="0" err="1">
                <a:effectLst/>
                <a:latin typeface="Helvetica Neue"/>
                <a:cs typeface="Arial"/>
              </a:rPr>
              <a:t>run_continuous.py</a:t>
            </a:r>
            <a:r>
              <a:rPr lang="en-US" sz="1600" b="1" dirty="0">
                <a:effectLst/>
                <a:latin typeface="Helvetica Neue"/>
                <a:cs typeface="Arial"/>
              </a:rPr>
              <a:t> --agent </a:t>
            </a:r>
            <a:r>
              <a:rPr lang="en-US" sz="1600" b="1" dirty="0">
                <a:solidFill>
                  <a:schemeClr val="accent1">
                    <a:lumMod val="40000"/>
                    <a:lumOff val="60000"/>
                  </a:schemeClr>
                </a:solidFill>
                <a:effectLst/>
                <a:latin typeface="Helvetica Neue"/>
                <a:cs typeface="Arial"/>
              </a:rPr>
              <a:t>KerasTD3-v0</a:t>
            </a:r>
            <a:r>
              <a:rPr lang="en-US" sz="1600" b="1" dirty="0">
                <a:effectLst/>
                <a:latin typeface="Helvetica Neue"/>
                <a:cs typeface="Arial"/>
              </a:rPr>
              <a:t> --env </a:t>
            </a:r>
            <a:r>
              <a:rPr lang="en-US" sz="1600" b="1" dirty="0">
                <a:solidFill>
                  <a:schemeClr val="accent1">
                    <a:lumMod val="75000"/>
                  </a:schemeClr>
                </a:solidFill>
                <a:effectLst/>
                <a:latin typeface="Helvetica Neue"/>
                <a:cs typeface="Arial"/>
              </a:rPr>
              <a:t>Pendulum-v1</a:t>
            </a:r>
            <a:r>
              <a:rPr lang="en-US" sz="1600" b="1" dirty="0">
                <a:effectLst/>
                <a:latin typeface="Helvetica Neue"/>
                <a:cs typeface="Arial"/>
              </a:rPr>
              <a:t> --</a:t>
            </a:r>
            <a:r>
              <a:rPr lang="en-US" sz="1600" b="1" dirty="0" err="1">
                <a:effectLst/>
                <a:latin typeface="Helvetica Neue"/>
                <a:cs typeface="Arial"/>
              </a:rPr>
              <a:t>nepisodes</a:t>
            </a:r>
            <a:r>
              <a:rPr lang="en-US" sz="1600" b="1" dirty="0">
                <a:effectLst/>
                <a:latin typeface="Helvetica Neue"/>
                <a:cs typeface="Arial"/>
              </a:rPr>
              <a:t> 100</a:t>
            </a:r>
          </a:p>
          <a:p>
            <a:endParaRPr lang="en-US" dirty="0">
              <a:latin typeface="Helvetica Neue"/>
              <a:cs typeface="Arial"/>
            </a:endParaRPr>
          </a:p>
          <a:p>
            <a:r>
              <a:rPr lang="en-US" dirty="0">
                <a:latin typeface="Helvetica Neue"/>
                <a:cs typeface="Arial"/>
              </a:rPr>
              <a:t>All selections are registered in registry </a:t>
            </a:r>
          </a:p>
          <a:p>
            <a:r>
              <a:rPr lang="en-US" dirty="0">
                <a:solidFill>
                  <a:schemeClr val="accent1">
                    <a:lumMod val="40000"/>
                    <a:lumOff val="60000"/>
                  </a:schemeClr>
                </a:solidFill>
                <a:latin typeface="Helvetica Neue"/>
                <a:cs typeface="Arial"/>
              </a:rPr>
              <a:t>Agent Selection</a:t>
            </a:r>
            <a:endParaRPr lang="en-US" dirty="0">
              <a:solidFill>
                <a:schemeClr val="accent1">
                  <a:lumMod val="40000"/>
                  <a:lumOff val="60000"/>
                </a:schemeClr>
              </a:solidFill>
            </a:endParaRPr>
          </a:p>
          <a:p>
            <a:pPr lvl="1"/>
            <a:r>
              <a:rPr lang="en-US" dirty="0">
                <a:latin typeface="Helvetica Neue" panose="02000503000000020004" pitchFamily="2" charset="0"/>
              </a:rPr>
              <a:t>Selected via CLI argument</a:t>
            </a:r>
          </a:p>
          <a:p>
            <a:pPr lvl="2"/>
            <a:r>
              <a:rPr lang="en-US" dirty="0">
                <a:solidFill>
                  <a:srgbClr val="00B0F0"/>
                </a:solidFill>
                <a:latin typeface="Helvetica Neue" panose="02000503000000020004" pitchFamily="2" charset="0"/>
              </a:rPr>
              <a:t>KerasDDPG-v0</a:t>
            </a:r>
          </a:p>
          <a:p>
            <a:pPr lvl="2"/>
            <a:r>
              <a:rPr lang="en-US" dirty="0">
                <a:solidFill>
                  <a:srgbClr val="FFC000"/>
                </a:solidFill>
                <a:latin typeface="Helvetica Neue" panose="02000503000000020004" pitchFamily="2" charset="0"/>
              </a:rPr>
              <a:t>KerasTD3-v0 </a:t>
            </a:r>
          </a:p>
          <a:p>
            <a:pPr lvl="2"/>
            <a:r>
              <a:rPr lang="en-US" dirty="0">
                <a:solidFill>
                  <a:srgbClr val="00B050"/>
                </a:solidFill>
                <a:latin typeface="Helvetica Neue" panose="02000503000000020004" pitchFamily="2" charset="0"/>
              </a:rPr>
              <a:t>KerasSAC-v0</a:t>
            </a:r>
          </a:p>
          <a:p>
            <a:r>
              <a:rPr lang="en-US" sz="2400" dirty="0">
                <a:solidFill>
                  <a:schemeClr val="accent1"/>
                </a:solidFill>
                <a:effectLst/>
                <a:latin typeface="Helvetica Neue" panose="02000503000000020004" pitchFamily="2" charset="0"/>
              </a:rPr>
              <a:t>Environment Selection</a:t>
            </a:r>
          </a:p>
          <a:p>
            <a:pPr lvl="1"/>
            <a:r>
              <a:rPr lang="en-US" sz="1800" dirty="0">
                <a:latin typeface="Helvetica Neue" panose="02000503000000020004" pitchFamily="2" charset="0"/>
              </a:rPr>
              <a:t>Selected via CLI argument</a:t>
            </a:r>
            <a:endParaRPr lang="en-US" sz="1800" dirty="0">
              <a:effectLst/>
              <a:latin typeface="Helvetica Neue" panose="02000503000000020004" pitchFamily="2" charset="0"/>
            </a:endParaRPr>
          </a:p>
          <a:p>
            <a:pPr lvl="2"/>
            <a:r>
              <a:rPr lang="en-US" sz="1600" dirty="0">
                <a:effectLst/>
                <a:latin typeface="Helvetica Neue" panose="02000503000000020004" pitchFamily="2" charset="0"/>
              </a:rPr>
              <a:t>Pendulum-v1</a:t>
            </a:r>
          </a:p>
          <a:p>
            <a:pPr lvl="2"/>
            <a:r>
              <a:rPr lang="en-US" sz="1600" dirty="0">
                <a:latin typeface="Helvetica Neue" panose="02000503000000020004" pitchFamily="2" charset="0"/>
              </a:rPr>
              <a:t>HalfCheetah-v4</a:t>
            </a:r>
          </a:p>
          <a:p>
            <a:pPr lvl="2"/>
            <a:r>
              <a:rPr lang="en-US" sz="1600" dirty="0">
                <a:effectLst/>
                <a:latin typeface="Helvetica Neue" panose="02000503000000020004" pitchFamily="2" charset="0"/>
              </a:rPr>
              <a:t>&lt;Your Custom Env&gt;</a:t>
            </a:r>
          </a:p>
          <a:p>
            <a:endParaRPr lang="en-US" dirty="0"/>
          </a:p>
          <a:p>
            <a:endParaRPr lang="en-US" dirty="0"/>
          </a:p>
        </p:txBody>
      </p:sp>
      <p:sp>
        <p:nvSpPr>
          <p:cNvPr id="4" name="Footer Placeholder 3">
            <a:extLst>
              <a:ext uri="{FF2B5EF4-FFF2-40B4-BE49-F238E27FC236}">
                <a16:creationId xmlns:a16="http://schemas.microsoft.com/office/drawing/2014/main" id="{9932D4EF-FD6D-A9AF-25A3-546D8B23C03C}"/>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6D18D29F-21F8-CA50-F3C3-E9F9A6D8C288}"/>
              </a:ext>
            </a:extLst>
          </p:cNvPr>
          <p:cNvSpPr>
            <a:spLocks noGrp="1"/>
          </p:cNvSpPr>
          <p:nvPr>
            <p:ph type="sldNum" sz="quarter" idx="12"/>
          </p:nvPr>
        </p:nvSpPr>
        <p:spPr/>
        <p:txBody>
          <a:bodyPr/>
          <a:lstStyle/>
          <a:p>
            <a:fld id="{07E1C93C-5050-FC42-8F10-D22D4F119D13}" type="slidenum">
              <a:rPr lang="en-US" smtClean="0"/>
              <a:pPr/>
              <a:t>16</a:t>
            </a:fld>
            <a:endParaRPr lang="en-US"/>
          </a:p>
        </p:txBody>
      </p:sp>
      <p:pic>
        <p:nvPicPr>
          <p:cNvPr id="10" name="Picture 9">
            <a:extLst>
              <a:ext uri="{FF2B5EF4-FFF2-40B4-BE49-F238E27FC236}">
                <a16:creationId xmlns:a16="http://schemas.microsoft.com/office/drawing/2014/main" id="{2E066571-0DB9-4A98-8BAA-1CE2C329CCEB}"/>
              </a:ext>
            </a:extLst>
          </p:cNvPr>
          <p:cNvPicPr>
            <a:picLocks noChangeAspect="1"/>
          </p:cNvPicPr>
          <p:nvPr/>
        </p:nvPicPr>
        <p:blipFill>
          <a:blip r:embed="rId3"/>
          <a:stretch>
            <a:fillRect/>
          </a:stretch>
        </p:blipFill>
        <p:spPr>
          <a:xfrm>
            <a:off x="5740390" y="1396592"/>
            <a:ext cx="3249150" cy="2480533"/>
          </a:xfrm>
          <a:prstGeom prst="rect">
            <a:avLst/>
          </a:prstGeom>
        </p:spPr>
      </p:pic>
      <p:pic>
        <p:nvPicPr>
          <p:cNvPr id="12" name="Picture 11">
            <a:extLst>
              <a:ext uri="{FF2B5EF4-FFF2-40B4-BE49-F238E27FC236}">
                <a16:creationId xmlns:a16="http://schemas.microsoft.com/office/drawing/2014/main" id="{A8E00320-23CF-C158-BA47-B739693E65D1}"/>
              </a:ext>
            </a:extLst>
          </p:cNvPr>
          <p:cNvPicPr>
            <a:picLocks noChangeAspect="1"/>
          </p:cNvPicPr>
          <p:nvPr/>
        </p:nvPicPr>
        <p:blipFill>
          <a:blip r:embed="rId4"/>
          <a:stretch>
            <a:fillRect/>
          </a:stretch>
        </p:blipFill>
        <p:spPr>
          <a:xfrm>
            <a:off x="5740390" y="3877125"/>
            <a:ext cx="3249150" cy="2530417"/>
          </a:xfrm>
          <a:prstGeom prst="rect">
            <a:avLst/>
          </a:prstGeom>
        </p:spPr>
      </p:pic>
    </p:spTree>
    <p:extLst>
      <p:ext uri="{BB962C8B-B14F-4D97-AF65-F5344CB8AC3E}">
        <p14:creationId xmlns:p14="http://schemas.microsoft.com/office/powerpoint/2010/main" val="118799891"/>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609B-131C-9B78-CBD9-1C07B6E66E3A}"/>
              </a:ext>
            </a:extLst>
          </p:cNvPr>
          <p:cNvSpPr>
            <a:spLocks noGrp="1"/>
          </p:cNvSpPr>
          <p:nvPr>
            <p:ph type="title"/>
          </p:nvPr>
        </p:nvSpPr>
        <p:spPr>
          <a:xfrm>
            <a:off x="339811" y="2961332"/>
            <a:ext cx="8464378" cy="487490"/>
          </a:xfrm>
        </p:spPr>
        <p:txBody>
          <a:bodyPr/>
          <a:lstStyle/>
          <a:p>
            <a:pPr algn="ctr"/>
            <a:r>
              <a:rPr lang="en-US"/>
              <a:t>Live Demo</a:t>
            </a:r>
          </a:p>
        </p:txBody>
      </p:sp>
      <p:sp>
        <p:nvSpPr>
          <p:cNvPr id="4" name="Footer Placeholder 3">
            <a:extLst>
              <a:ext uri="{FF2B5EF4-FFF2-40B4-BE49-F238E27FC236}">
                <a16:creationId xmlns:a16="http://schemas.microsoft.com/office/drawing/2014/main" id="{5519934A-6B9C-8A9B-71B6-5FCB6331A4F2}"/>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E1DF27A6-1C39-123F-688B-7684666F5365}"/>
              </a:ext>
            </a:extLst>
          </p:cNvPr>
          <p:cNvSpPr>
            <a:spLocks noGrp="1"/>
          </p:cNvSpPr>
          <p:nvPr>
            <p:ph type="sldNum" sz="quarter" idx="12"/>
          </p:nvPr>
        </p:nvSpPr>
        <p:spPr/>
        <p:txBody>
          <a:bodyPr/>
          <a:lstStyle/>
          <a:p>
            <a:fld id="{07E1C93C-5050-FC42-8F10-D22D4F119D13}" type="slidenum">
              <a:rPr lang="en-US" smtClean="0"/>
              <a:pPr/>
              <a:t>17</a:t>
            </a:fld>
            <a:endParaRPr lang="en-US"/>
          </a:p>
        </p:txBody>
      </p:sp>
    </p:spTree>
    <p:extLst>
      <p:ext uri="{BB962C8B-B14F-4D97-AF65-F5344CB8AC3E}">
        <p14:creationId xmlns:p14="http://schemas.microsoft.com/office/powerpoint/2010/main" val="3759319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609B-131C-9B78-CBD9-1C07B6E66E3A}"/>
              </a:ext>
            </a:extLst>
          </p:cNvPr>
          <p:cNvSpPr>
            <a:spLocks noGrp="1"/>
          </p:cNvSpPr>
          <p:nvPr>
            <p:ph type="title"/>
          </p:nvPr>
        </p:nvSpPr>
        <p:spPr>
          <a:xfrm>
            <a:off x="339811" y="2961332"/>
            <a:ext cx="8464378" cy="487490"/>
          </a:xfrm>
        </p:spPr>
        <p:txBody>
          <a:bodyPr/>
          <a:lstStyle/>
          <a:p>
            <a:pPr algn="ctr"/>
            <a:r>
              <a:rPr lang="en-US"/>
              <a:t>Current Developments</a:t>
            </a:r>
          </a:p>
        </p:txBody>
      </p:sp>
      <p:sp>
        <p:nvSpPr>
          <p:cNvPr id="4" name="Footer Placeholder 3">
            <a:extLst>
              <a:ext uri="{FF2B5EF4-FFF2-40B4-BE49-F238E27FC236}">
                <a16:creationId xmlns:a16="http://schemas.microsoft.com/office/drawing/2014/main" id="{5519934A-6B9C-8A9B-71B6-5FCB6331A4F2}"/>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E1DF27A6-1C39-123F-688B-7684666F5365}"/>
              </a:ext>
            </a:extLst>
          </p:cNvPr>
          <p:cNvSpPr>
            <a:spLocks noGrp="1"/>
          </p:cNvSpPr>
          <p:nvPr>
            <p:ph type="sldNum" sz="quarter" idx="12"/>
          </p:nvPr>
        </p:nvSpPr>
        <p:spPr/>
        <p:txBody>
          <a:bodyPr/>
          <a:lstStyle/>
          <a:p>
            <a:fld id="{07E1C93C-5050-FC42-8F10-D22D4F119D13}" type="slidenum">
              <a:rPr lang="en-US" smtClean="0"/>
              <a:pPr/>
              <a:t>18</a:t>
            </a:fld>
            <a:endParaRPr lang="en-US"/>
          </a:p>
        </p:txBody>
      </p:sp>
    </p:spTree>
    <p:extLst>
      <p:ext uri="{BB962C8B-B14F-4D97-AF65-F5344CB8AC3E}">
        <p14:creationId xmlns:p14="http://schemas.microsoft.com/office/powerpoint/2010/main" val="1078935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9A9D6-0F3C-6452-FFAC-02103F35E924}"/>
              </a:ext>
            </a:extLst>
          </p:cNvPr>
          <p:cNvSpPr>
            <a:spLocks noGrp="1"/>
          </p:cNvSpPr>
          <p:nvPr>
            <p:ph type="title"/>
          </p:nvPr>
        </p:nvSpPr>
        <p:spPr/>
        <p:txBody>
          <a:bodyPr>
            <a:noAutofit/>
          </a:bodyPr>
          <a:lstStyle/>
          <a:p>
            <a:r>
              <a:rPr lang="en-US" sz="2000"/>
              <a:t>Current Developments: Multi-Objective Reinforcement Learning</a:t>
            </a:r>
          </a:p>
        </p:txBody>
      </p:sp>
      <p:sp>
        <p:nvSpPr>
          <p:cNvPr id="3" name="Content Placeholder 2">
            <a:extLst>
              <a:ext uri="{FF2B5EF4-FFF2-40B4-BE49-F238E27FC236}">
                <a16:creationId xmlns:a16="http://schemas.microsoft.com/office/drawing/2014/main" id="{CD37A57F-F902-7023-A5C9-F5A3D30FC2FD}"/>
              </a:ext>
            </a:extLst>
          </p:cNvPr>
          <p:cNvSpPr>
            <a:spLocks noGrp="1"/>
          </p:cNvSpPr>
          <p:nvPr>
            <p:ph idx="1"/>
          </p:nvPr>
        </p:nvSpPr>
        <p:spPr/>
        <p:txBody>
          <a:bodyPr/>
          <a:lstStyle/>
          <a:p>
            <a:r>
              <a:rPr lang="en-US"/>
              <a:t>We also are developing a multi-objective reinforcement learning agent</a:t>
            </a:r>
          </a:p>
          <a:p>
            <a:r>
              <a:rPr lang="en-US"/>
              <a:t>Optimized the CEBAF virtual environment with 8 gradients</a:t>
            </a:r>
          </a:p>
        </p:txBody>
      </p:sp>
      <p:sp>
        <p:nvSpPr>
          <p:cNvPr id="4" name="Footer Placeholder 3">
            <a:extLst>
              <a:ext uri="{FF2B5EF4-FFF2-40B4-BE49-F238E27FC236}">
                <a16:creationId xmlns:a16="http://schemas.microsoft.com/office/drawing/2014/main" id="{D4B53C64-7709-58FF-57A7-CB894BAC2FE8}"/>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C00D3AAE-3EEF-07DA-7DC9-617A9027A188}"/>
              </a:ext>
            </a:extLst>
          </p:cNvPr>
          <p:cNvSpPr>
            <a:spLocks noGrp="1"/>
          </p:cNvSpPr>
          <p:nvPr>
            <p:ph type="sldNum" sz="quarter" idx="12"/>
          </p:nvPr>
        </p:nvSpPr>
        <p:spPr/>
        <p:txBody>
          <a:bodyPr/>
          <a:lstStyle/>
          <a:p>
            <a:fld id="{07E1C93C-5050-FC42-8F10-D22D4F119D13}" type="slidenum">
              <a:rPr lang="en-US" smtClean="0"/>
              <a:pPr/>
              <a:t>19</a:t>
            </a:fld>
            <a:endParaRPr lang="en-US"/>
          </a:p>
        </p:txBody>
      </p:sp>
      <p:pic>
        <p:nvPicPr>
          <p:cNvPr id="6" name="created_video 1.mp4">
            <a:hlinkClick r:id="" action="ppaction://media"/>
            <a:extLst>
              <a:ext uri="{FF2B5EF4-FFF2-40B4-BE49-F238E27FC236}">
                <a16:creationId xmlns:a16="http://schemas.microsoft.com/office/drawing/2014/main" id="{887BC11F-F769-BEED-AF44-263F83D249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5006" y="2332537"/>
            <a:ext cx="4913988" cy="4015212"/>
          </a:xfrm>
          <a:prstGeom prst="rect">
            <a:avLst/>
          </a:prstGeom>
        </p:spPr>
      </p:pic>
    </p:spTree>
    <p:extLst>
      <p:ext uri="{BB962C8B-B14F-4D97-AF65-F5344CB8AC3E}">
        <p14:creationId xmlns:p14="http://schemas.microsoft.com/office/powerpoint/2010/main" val="328744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6950BFC3-D8DA-4A85-94F7-54DA5524770B}">
      <p188:commentRel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EF88-5CD7-A38C-F4CA-13EFB48D57E1}"/>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72324B92-4B8F-9DD9-8826-D739253945E2}"/>
              </a:ext>
            </a:extLst>
          </p:cNvPr>
          <p:cNvSpPr>
            <a:spLocks noGrp="1"/>
          </p:cNvSpPr>
          <p:nvPr>
            <p:ph idx="1"/>
          </p:nvPr>
        </p:nvSpPr>
        <p:spPr/>
        <p:txBody>
          <a:bodyPr vert="horz" lIns="91440" tIns="45720" rIns="91440" bIns="45720" rtlCol="0" anchor="t">
            <a:normAutofit/>
          </a:bodyPr>
          <a:lstStyle/>
          <a:p>
            <a:r>
              <a:rPr lang="en-US" dirty="0">
                <a:latin typeface="Arial"/>
                <a:cs typeface="Arial"/>
              </a:rPr>
              <a:t>Reinforcement Learning (RL) Basics</a:t>
            </a:r>
          </a:p>
          <a:p>
            <a:pPr lvl="1"/>
            <a:r>
              <a:rPr lang="en-US" dirty="0">
                <a:latin typeface="Arial"/>
                <a:cs typeface="Arial"/>
              </a:rPr>
              <a:t>Agents (Off Policy) / Environments (API)</a:t>
            </a:r>
          </a:p>
          <a:p>
            <a:r>
              <a:rPr lang="en-US" dirty="0">
                <a:latin typeface="Arial"/>
                <a:cs typeface="Arial"/>
              </a:rPr>
              <a:t>Scientific Optimization and Controls Toolkit (SOCT)</a:t>
            </a:r>
            <a:endParaRPr lang="en-US" dirty="0"/>
          </a:p>
          <a:p>
            <a:pPr lvl="1"/>
            <a:r>
              <a:rPr lang="en-US" dirty="0">
                <a:latin typeface="Arial"/>
                <a:cs typeface="Arial"/>
              </a:rPr>
              <a:t>Development Advantages</a:t>
            </a:r>
          </a:p>
          <a:p>
            <a:pPr lvl="1"/>
            <a:r>
              <a:rPr lang="en-US" dirty="0">
                <a:latin typeface="Arial"/>
                <a:cs typeface="Arial"/>
              </a:rPr>
              <a:t>Composability of codebase</a:t>
            </a:r>
          </a:p>
          <a:p>
            <a:pPr lvl="1"/>
            <a:r>
              <a:rPr lang="en-US" dirty="0">
                <a:latin typeface="Arial"/>
                <a:cs typeface="Arial"/>
              </a:rPr>
              <a:t>Reproducibility of runs</a:t>
            </a:r>
          </a:p>
          <a:p>
            <a:pPr lvl="1"/>
            <a:r>
              <a:rPr lang="en-US" dirty="0">
                <a:latin typeface="Arial"/>
                <a:cs typeface="Arial"/>
              </a:rPr>
              <a:t>Live Visualizations and Monitoring</a:t>
            </a:r>
          </a:p>
          <a:p>
            <a:r>
              <a:rPr lang="en-US" b="1" dirty="0">
                <a:latin typeface="Arial"/>
                <a:cs typeface="Arial"/>
              </a:rPr>
              <a:t>Hands on example w/ Live Demo</a:t>
            </a:r>
          </a:p>
          <a:p>
            <a:pPr lvl="1">
              <a:buFont typeface="PingFangSC-Regular" panose="020B0604020202020204" pitchFamily="34" charset="0"/>
              <a:buChar char="－"/>
            </a:pPr>
            <a:r>
              <a:rPr lang="en-US" b="1" dirty="0">
                <a:latin typeface="Arial"/>
                <a:cs typeface="Arial"/>
              </a:rPr>
              <a:t>Walk through custom environment</a:t>
            </a:r>
          </a:p>
          <a:p>
            <a:pPr lvl="1"/>
            <a:r>
              <a:rPr lang="en-US" b="1" dirty="0">
                <a:latin typeface="Arial"/>
                <a:cs typeface="Arial"/>
              </a:rPr>
              <a:t>DDPG/TD3 agent comparison</a:t>
            </a:r>
          </a:p>
          <a:p>
            <a:pPr lvl="1"/>
            <a:r>
              <a:rPr lang="en-US" b="1" dirty="0">
                <a:latin typeface="Arial"/>
                <a:cs typeface="Arial"/>
              </a:rPr>
              <a:t>Train both algorithms on benchmark environment</a:t>
            </a:r>
          </a:p>
          <a:p>
            <a:r>
              <a:rPr lang="en-US" dirty="0">
                <a:latin typeface="Arial"/>
                <a:cs typeface="Arial"/>
              </a:rPr>
              <a:t>Current Developments</a:t>
            </a:r>
          </a:p>
          <a:p>
            <a:pPr lvl="1"/>
            <a:r>
              <a:rPr lang="en-US" dirty="0">
                <a:latin typeface="Arial"/>
                <a:cs typeface="Arial"/>
              </a:rPr>
              <a:t>Multi-Objective Reinforcement Learning</a:t>
            </a:r>
          </a:p>
          <a:p>
            <a:pPr lvl="1"/>
            <a:r>
              <a:rPr lang="en-US" dirty="0">
                <a:latin typeface="Arial"/>
                <a:cs typeface="Arial"/>
              </a:rPr>
              <a:t>SNS BPM Minimization</a:t>
            </a:r>
          </a:p>
          <a:p>
            <a:pPr lvl="1"/>
            <a:endParaRPr lang="en-US" dirty="0">
              <a:latin typeface="Arial"/>
              <a:cs typeface="Arial"/>
            </a:endParaRPr>
          </a:p>
        </p:txBody>
      </p:sp>
      <p:sp>
        <p:nvSpPr>
          <p:cNvPr id="4" name="Footer Placeholder 3">
            <a:extLst>
              <a:ext uri="{FF2B5EF4-FFF2-40B4-BE49-F238E27FC236}">
                <a16:creationId xmlns:a16="http://schemas.microsoft.com/office/drawing/2014/main" id="{EB0C417D-1BA2-20B7-00C3-DD565E61C554}"/>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B9A3B3E8-7F02-6898-E106-129BC43DFC6C}"/>
              </a:ext>
            </a:extLst>
          </p:cNvPr>
          <p:cNvSpPr>
            <a:spLocks noGrp="1"/>
          </p:cNvSpPr>
          <p:nvPr>
            <p:ph type="sldNum" sz="quarter" idx="12"/>
          </p:nvPr>
        </p:nvSpPr>
        <p:spPr/>
        <p:txBody>
          <a:bodyPr/>
          <a:lstStyle/>
          <a:p>
            <a:fld id="{07E1C93C-5050-FC42-8F10-D22D4F119D13}" type="slidenum">
              <a:rPr lang="en-US" smtClean="0"/>
              <a:pPr/>
              <a:t>2</a:t>
            </a:fld>
            <a:endParaRPr lang="en-US"/>
          </a:p>
        </p:txBody>
      </p:sp>
    </p:spTree>
    <p:extLst>
      <p:ext uri="{BB962C8B-B14F-4D97-AF65-F5344CB8AC3E}">
        <p14:creationId xmlns:p14="http://schemas.microsoft.com/office/powerpoint/2010/main" val="1689781253"/>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FC5A-7939-F048-57EC-DE9938D4B2BE}"/>
              </a:ext>
            </a:extLst>
          </p:cNvPr>
          <p:cNvSpPr>
            <a:spLocks noGrp="1"/>
          </p:cNvSpPr>
          <p:nvPr>
            <p:ph type="title"/>
          </p:nvPr>
        </p:nvSpPr>
        <p:spPr/>
        <p:txBody>
          <a:bodyPr/>
          <a:lstStyle/>
          <a:p>
            <a:r>
              <a:rPr lang="en-US"/>
              <a:t>Current Developments: SNS Collaboration</a:t>
            </a:r>
          </a:p>
        </p:txBody>
      </p:sp>
      <p:sp>
        <p:nvSpPr>
          <p:cNvPr id="3" name="Content Placeholder 2">
            <a:extLst>
              <a:ext uri="{FF2B5EF4-FFF2-40B4-BE49-F238E27FC236}">
                <a16:creationId xmlns:a16="http://schemas.microsoft.com/office/drawing/2014/main" id="{618F9E0F-A11B-008A-5BBB-323A8B8D7776}"/>
              </a:ext>
            </a:extLst>
          </p:cNvPr>
          <p:cNvSpPr>
            <a:spLocks noGrp="1"/>
          </p:cNvSpPr>
          <p:nvPr>
            <p:ph idx="1"/>
          </p:nvPr>
        </p:nvSpPr>
        <p:spPr/>
        <p:txBody>
          <a:bodyPr>
            <a:normAutofit/>
          </a:bodyPr>
          <a:lstStyle/>
          <a:p>
            <a:pPr marL="0" indent="0">
              <a:lnSpc>
                <a:spcPct val="100000"/>
              </a:lnSpc>
              <a:spcBef>
                <a:spcPts val="0"/>
              </a:spcBef>
            </a:pPr>
            <a:r>
              <a:rPr lang="en-US" sz="1800">
                <a:latin typeface="Arial" panose="020B0604020202020204" pitchFamily="34" charset="0"/>
                <a:cs typeface="Arial" panose="020B0604020202020204" pitchFamily="34" charset="0"/>
              </a:rPr>
              <a:t>We are moving the effort to real SNS accelerator </a:t>
            </a:r>
          </a:p>
          <a:p>
            <a:pPr marL="0" indent="0">
              <a:lnSpc>
                <a:spcPct val="100000"/>
              </a:lnSpc>
              <a:spcBef>
                <a:spcPts val="0"/>
              </a:spcBef>
            </a:pPr>
            <a:r>
              <a:rPr lang="en-US" sz="1800">
                <a:latin typeface="Arial" panose="020B0604020202020204" pitchFamily="34" charset="0"/>
                <a:cs typeface="Arial" panose="020B0604020202020204" pitchFamily="34" charset="0"/>
              </a:rPr>
              <a:t>Trained reinforcement learning Twin Delayed DDPG (TD3) algorithm on VIRAC</a:t>
            </a:r>
          </a:p>
          <a:p>
            <a:pPr marL="0" indent="0">
              <a:lnSpc>
                <a:spcPct val="100000"/>
              </a:lnSpc>
              <a:spcBef>
                <a:spcPts val="0"/>
              </a:spcBef>
            </a:pPr>
            <a:r>
              <a:rPr lang="en-US" sz="1800">
                <a:latin typeface="Arial" panose="020B0604020202020204" pitchFamily="34" charset="0"/>
                <a:cs typeface="Arial" panose="020B0604020202020204" pitchFamily="34" charset="0"/>
              </a:rPr>
              <a:t>Used trained model for inference on SNS accelerator</a:t>
            </a:r>
          </a:p>
          <a:p>
            <a:endParaRPr lang="en-US" sz="1800"/>
          </a:p>
        </p:txBody>
      </p:sp>
      <p:sp>
        <p:nvSpPr>
          <p:cNvPr id="4" name="Footer Placeholder 3">
            <a:extLst>
              <a:ext uri="{FF2B5EF4-FFF2-40B4-BE49-F238E27FC236}">
                <a16:creationId xmlns:a16="http://schemas.microsoft.com/office/drawing/2014/main" id="{634596AA-FB66-8A13-C576-66107501DB5A}"/>
              </a:ext>
            </a:extLst>
          </p:cNvPr>
          <p:cNvSpPr>
            <a:spLocks noGrp="1"/>
          </p:cNvSpPr>
          <p:nvPr>
            <p:ph type="ftr" sz="quarter" idx="11"/>
          </p:nvPr>
        </p:nvSpPr>
        <p:spPr/>
        <p:txBody>
          <a:bodyPr/>
          <a:lstStyle/>
          <a:p>
            <a:r>
              <a:rPr lang="en-US" dirty="0">
                <a:latin typeface="Arial"/>
                <a:cs typeface="Arial"/>
              </a:rPr>
              <a:t>Data Science Optimization Toolkit</a:t>
            </a:r>
          </a:p>
        </p:txBody>
      </p:sp>
      <p:sp>
        <p:nvSpPr>
          <p:cNvPr id="5" name="Slide Number Placeholder 4">
            <a:extLst>
              <a:ext uri="{FF2B5EF4-FFF2-40B4-BE49-F238E27FC236}">
                <a16:creationId xmlns:a16="http://schemas.microsoft.com/office/drawing/2014/main" id="{AC3D7AA5-3CA8-6B88-FF53-89053E2F9E5C}"/>
              </a:ext>
            </a:extLst>
          </p:cNvPr>
          <p:cNvSpPr>
            <a:spLocks noGrp="1"/>
          </p:cNvSpPr>
          <p:nvPr>
            <p:ph type="sldNum" sz="quarter" idx="12"/>
          </p:nvPr>
        </p:nvSpPr>
        <p:spPr/>
        <p:txBody>
          <a:bodyPr/>
          <a:lstStyle/>
          <a:p>
            <a:fld id="{07E1C93C-5050-FC42-8F10-D22D4F119D13}" type="slidenum">
              <a:rPr lang="en-US" smtClean="0"/>
              <a:pPr/>
              <a:t>20</a:t>
            </a:fld>
            <a:endParaRPr lang="en-US"/>
          </a:p>
        </p:txBody>
      </p:sp>
      <p:pic>
        <p:nvPicPr>
          <p:cNvPr id="6" name="Picture 5">
            <a:extLst>
              <a:ext uri="{FF2B5EF4-FFF2-40B4-BE49-F238E27FC236}">
                <a16:creationId xmlns:a16="http://schemas.microsoft.com/office/drawing/2014/main" id="{BCD29D41-7DB1-9A4A-4A80-ADCBC8FAC664}"/>
              </a:ext>
            </a:extLst>
          </p:cNvPr>
          <p:cNvPicPr>
            <a:picLocks noChangeAspect="1"/>
          </p:cNvPicPr>
          <p:nvPr/>
        </p:nvPicPr>
        <p:blipFill>
          <a:blip r:embed="rId2"/>
          <a:stretch>
            <a:fillRect/>
          </a:stretch>
        </p:blipFill>
        <p:spPr>
          <a:xfrm>
            <a:off x="381754" y="2024275"/>
            <a:ext cx="6097011" cy="4443061"/>
          </a:xfrm>
          <a:prstGeom prst="rect">
            <a:avLst/>
          </a:prstGeom>
        </p:spPr>
      </p:pic>
      <p:cxnSp>
        <p:nvCxnSpPr>
          <p:cNvPr id="7" name="Straight Arrow Connector 6">
            <a:extLst>
              <a:ext uri="{FF2B5EF4-FFF2-40B4-BE49-F238E27FC236}">
                <a16:creationId xmlns:a16="http://schemas.microsoft.com/office/drawing/2014/main" id="{A97D77F4-25C8-7356-6BC2-1723FF3749AE}"/>
              </a:ext>
            </a:extLst>
          </p:cNvPr>
          <p:cNvCxnSpPr/>
          <p:nvPr/>
        </p:nvCxnSpPr>
        <p:spPr>
          <a:xfrm flipH="1" flipV="1">
            <a:off x="4071497" y="4945418"/>
            <a:ext cx="2725270" cy="591670"/>
          </a:xfrm>
          <a:prstGeom prst="straightConnector1">
            <a:avLst/>
          </a:prstGeom>
          <a:ln w="38100">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056AD2-6A2E-F0AB-E813-30F64970E381}"/>
              </a:ext>
            </a:extLst>
          </p:cNvPr>
          <p:cNvCxnSpPr>
            <a:cxnSpLocks/>
          </p:cNvCxnSpPr>
          <p:nvPr/>
        </p:nvCxnSpPr>
        <p:spPr>
          <a:xfrm flipH="1" flipV="1">
            <a:off x="5116130" y="3961783"/>
            <a:ext cx="1931649" cy="319791"/>
          </a:xfrm>
          <a:prstGeom prst="straightConnector1">
            <a:avLst/>
          </a:prstGeom>
          <a:ln w="38100">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8AA091A-F3AF-F5CA-A63A-E1D3A4DB61D5}"/>
              </a:ext>
            </a:extLst>
          </p:cNvPr>
          <p:cNvCxnSpPr>
            <a:cxnSpLocks/>
          </p:cNvCxnSpPr>
          <p:nvPr/>
        </p:nvCxnSpPr>
        <p:spPr>
          <a:xfrm flipH="1">
            <a:off x="5457332" y="2641610"/>
            <a:ext cx="1339435" cy="850713"/>
          </a:xfrm>
          <a:prstGeom prst="straightConnector1">
            <a:avLst/>
          </a:prstGeom>
          <a:ln w="38100">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3654132-5FAC-4EF4-3214-916266B84F98}"/>
              </a:ext>
            </a:extLst>
          </p:cNvPr>
          <p:cNvSpPr txBox="1"/>
          <p:nvPr/>
        </p:nvSpPr>
        <p:spPr>
          <a:xfrm>
            <a:off x="7047779" y="2388914"/>
            <a:ext cx="1670650" cy="590931"/>
          </a:xfrm>
          <a:prstGeom prst="rect">
            <a:avLst/>
          </a:prstGeom>
          <a:noFill/>
        </p:spPr>
        <p:txBody>
          <a:bodyPr wrap="none" rtlCol="0">
            <a:spAutoFit/>
          </a:bodyPr>
          <a:lstStyle/>
          <a:p>
            <a:pPr algn="l">
              <a:lnSpc>
                <a:spcPct val="90000"/>
              </a:lnSpc>
            </a:pPr>
            <a:r>
              <a:rPr lang="en-US">
                <a:latin typeface="+mn-lt"/>
              </a:rPr>
              <a:t>Existing Ideal </a:t>
            </a:r>
          </a:p>
          <a:p>
            <a:pPr algn="l">
              <a:lnSpc>
                <a:spcPct val="90000"/>
              </a:lnSpc>
            </a:pPr>
            <a:r>
              <a:rPr lang="en-US">
                <a:latin typeface="+mn-lt"/>
              </a:rPr>
              <a:t>Solution </a:t>
            </a:r>
          </a:p>
        </p:txBody>
      </p:sp>
      <p:sp>
        <p:nvSpPr>
          <p:cNvPr id="11" name="TextBox 10">
            <a:extLst>
              <a:ext uri="{FF2B5EF4-FFF2-40B4-BE49-F238E27FC236}">
                <a16:creationId xmlns:a16="http://schemas.microsoft.com/office/drawing/2014/main" id="{061C9547-13DE-39DC-2AFE-2EA103FF3122}"/>
              </a:ext>
            </a:extLst>
          </p:cNvPr>
          <p:cNvSpPr txBox="1"/>
          <p:nvPr/>
        </p:nvSpPr>
        <p:spPr>
          <a:xfrm>
            <a:off x="7252135" y="4110758"/>
            <a:ext cx="1891865" cy="341632"/>
          </a:xfrm>
          <a:prstGeom prst="rect">
            <a:avLst/>
          </a:prstGeom>
          <a:noFill/>
        </p:spPr>
        <p:txBody>
          <a:bodyPr wrap="none" rtlCol="0">
            <a:spAutoFit/>
          </a:bodyPr>
          <a:lstStyle/>
          <a:p>
            <a:pPr algn="l">
              <a:lnSpc>
                <a:spcPct val="90000"/>
              </a:lnSpc>
            </a:pPr>
            <a:r>
              <a:rPr lang="en-US">
                <a:latin typeface="+mn-lt"/>
              </a:rPr>
              <a:t>RL TD3 Solution </a:t>
            </a:r>
          </a:p>
        </p:txBody>
      </p:sp>
      <p:sp>
        <p:nvSpPr>
          <p:cNvPr id="12" name="TextBox 11">
            <a:extLst>
              <a:ext uri="{FF2B5EF4-FFF2-40B4-BE49-F238E27FC236}">
                <a16:creationId xmlns:a16="http://schemas.microsoft.com/office/drawing/2014/main" id="{A3DD10C0-059F-309D-D9B4-2FB22670E22D}"/>
              </a:ext>
            </a:extLst>
          </p:cNvPr>
          <p:cNvSpPr txBox="1"/>
          <p:nvPr/>
        </p:nvSpPr>
        <p:spPr>
          <a:xfrm>
            <a:off x="6836958" y="5366272"/>
            <a:ext cx="2008883" cy="341632"/>
          </a:xfrm>
          <a:prstGeom prst="rect">
            <a:avLst/>
          </a:prstGeom>
          <a:noFill/>
        </p:spPr>
        <p:txBody>
          <a:bodyPr wrap="none" rtlCol="0">
            <a:spAutoFit/>
          </a:bodyPr>
          <a:lstStyle/>
          <a:p>
            <a:pPr algn="l">
              <a:lnSpc>
                <a:spcPct val="90000"/>
              </a:lnSpc>
            </a:pPr>
            <a:r>
              <a:rPr lang="en-US">
                <a:latin typeface="+mn-lt"/>
              </a:rPr>
              <a:t>Initial Conditions</a:t>
            </a:r>
          </a:p>
        </p:txBody>
      </p:sp>
      <p:sp>
        <p:nvSpPr>
          <p:cNvPr id="13" name="TextBox 12">
            <a:extLst>
              <a:ext uri="{FF2B5EF4-FFF2-40B4-BE49-F238E27FC236}">
                <a16:creationId xmlns:a16="http://schemas.microsoft.com/office/drawing/2014/main" id="{0DD5B07A-5D17-CCBF-9FD5-36B08535D044}"/>
              </a:ext>
            </a:extLst>
          </p:cNvPr>
          <p:cNvSpPr txBox="1"/>
          <p:nvPr/>
        </p:nvSpPr>
        <p:spPr>
          <a:xfrm rot="19539917">
            <a:off x="1941834" y="3011156"/>
            <a:ext cx="3122971" cy="701731"/>
          </a:xfrm>
          <a:prstGeom prst="rect">
            <a:avLst/>
          </a:prstGeom>
          <a:noFill/>
        </p:spPr>
        <p:txBody>
          <a:bodyPr wrap="none" rtlCol="0">
            <a:spAutoFit/>
          </a:bodyPr>
          <a:lstStyle/>
          <a:p>
            <a:pPr algn="l">
              <a:lnSpc>
                <a:spcPct val="90000"/>
              </a:lnSpc>
            </a:pPr>
            <a:r>
              <a:rPr lang="en-US" sz="4400" i="1" u="sng">
                <a:solidFill>
                  <a:srgbClr val="FF0000"/>
                </a:solidFill>
                <a:latin typeface="+mn-lt"/>
              </a:rPr>
              <a:t>Preliminary</a:t>
            </a:r>
          </a:p>
        </p:txBody>
      </p:sp>
    </p:spTree>
    <p:extLst>
      <p:ext uri="{BB962C8B-B14F-4D97-AF65-F5344CB8AC3E}">
        <p14:creationId xmlns:p14="http://schemas.microsoft.com/office/powerpoint/2010/main" val="3790110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0DB90-0D97-047A-0CF0-B175DA6730E9}"/>
              </a:ext>
            </a:extLst>
          </p:cNvPr>
          <p:cNvSpPr>
            <a:spLocks noGrp="1"/>
          </p:cNvSpPr>
          <p:nvPr>
            <p:ph type="title"/>
          </p:nvPr>
        </p:nvSpPr>
        <p:spPr/>
        <p:txBody>
          <a:bodyPr/>
          <a:lstStyle/>
          <a:p>
            <a:r>
              <a:rPr lang="en-US" dirty="0">
                <a:latin typeface="Arial"/>
                <a:cs typeface="Arial"/>
              </a:rPr>
              <a:t>Repository of Open Accelerator Environments</a:t>
            </a:r>
            <a:endParaRPr lang="en-US" dirty="0"/>
          </a:p>
        </p:txBody>
      </p:sp>
      <p:sp>
        <p:nvSpPr>
          <p:cNvPr id="3" name="Content Placeholder 2">
            <a:extLst>
              <a:ext uri="{FF2B5EF4-FFF2-40B4-BE49-F238E27FC236}">
                <a16:creationId xmlns:a16="http://schemas.microsoft.com/office/drawing/2014/main" id="{21E3195B-22C9-E021-E31B-F8B502B7C4EC}"/>
              </a:ext>
            </a:extLst>
          </p:cNvPr>
          <p:cNvSpPr>
            <a:spLocks noGrp="1"/>
          </p:cNvSpPr>
          <p:nvPr>
            <p:ph idx="1"/>
          </p:nvPr>
        </p:nvSpPr>
        <p:spPr/>
        <p:txBody>
          <a:bodyPr vert="horz" lIns="91440" tIns="45720" rIns="91440" bIns="45720" rtlCol="0" anchor="t">
            <a:normAutofit/>
          </a:bodyPr>
          <a:lstStyle/>
          <a:p>
            <a:r>
              <a:rPr lang="en-US" dirty="0">
                <a:latin typeface="Arial"/>
                <a:cs typeface="Arial"/>
              </a:rPr>
              <a:t>Working on collection of environment shared across communities</a:t>
            </a:r>
          </a:p>
          <a:p>
            <a:pPr lvl="1"/>
            <a:r>
              <a:rPr lang="en-US" dirty="0">
                <a:latin typeface="Arial"/>
                <a:cs typeface="Arial"/>
              </a:rPr>
              <a:t>Build a resource to test algorithms and work on solutions practical for multiple complex environments</a:t>
            </a:r>
          </a:p>
          <a:p>
            <a:r>
              <a:rPr lang="en-US" dirty="0">
                <a:latin typeface="Arial"/>
                <a:cs typeface="Arial"/>
              </a:rPr>
              <a:t>Current collaborators include Oak Ridge National Lab, SLAC, DESY, Fermi Lab, Jefferson Lab</a:t>
            </a:r>
          </a:p>
          <a:p>
            <a:pPr lvl="1">
              <a:buFont typeface="PingFangSC-Regular" panose="020B0604020202020204" pitchFamily="34" charset="0"/>
            </a:pPr>
            <a:r>
              <a:rPr lang="en-US" dirty="0">
                <a:latin typeface="Arial"/>
                <a:cs typeface="Arial"/>
              </a:rPr>
              <a:t>We'd love to add BNL's environment!</a:t>
            </a:r>
          </a:p>
          <a:p>
            <a:r>
              <a:rPr lang="en-US" dirty="0">
                <a:latin typeface="Arial"/>
                <a:cs typeface="Arial"/>
              </a:rPr>
              <a:t>Open invitation to build something as a community!</a:t>
            </a:r>
          </a:p>
          <a:p>
            <a:endParaRPr lang="en-US" b="1" dirty="0"/>
          </a:p>
        </p:txBody>
      </p:sp>
      <p:sp>
        <p:nvSpPr>
          <p:cNvPr id="4" name="Footer Placeholder 3">
            <a:extLst>
              <a:ext uri="{FF2B5EF4-FFF2-40B4-BE49-F238E27FC236}">
                <a16:creationId xmlns:a16="http://schemas.microsoft.com/office/drawing/2014/main" id="{7F0D21D3-9331-EB7E-6B80-D2216DC99701}"/>
              </a:ext>
            </a:extLst>
          </p:cNvPr>
          <p:cNvSpPr>
            <a:spLocks noGrp="1"/>
          </p:cNvSpPr>
          <p:nvPr>
            <p:ph type="ftr" sz="quarter" idx="11"/>
          </p:nvPr>
        </p:nvSpPr>
        <p:spPr/>
        <p:txBody>
          <a:bodyPr/>
          <a:lstStyle/>
          <a:p>
            <a:r>
              <a:rPr lang="en-US" dirty="0">
                <a:latin typeface="Arial"/>
                <a:cs typeface="Arial"/>
              </a:rPr>
              <a:t>Data Science Optimization Toolkit</a:t>
            </a:r>
          </a:p>
        </p:txBody>
      </p:sp>
      <p:sp>
        <p:nvSpPr>
          <p:cNvPr id="5" name="Slide Number Placeholder 4">
            <a:extLst>
              <a:ext uri="{FF2B5EF4-FFF2-40B4-BE49-F238E27FC236}">
                <a16:creationId xmlns:a16="http://schemas.microsoft.com/office/drawing/2014/main" id="{C4E33BC5-68A8-4333-4F14-EE70AFA0D457}"/>
              </a:ext>
            </a:extLst>
          </p:cNvPr>
          <p:cNvSpPr>
            <a:spLocks noGrp="1"/>
          </p:cNvSpPr>
          <p:nvPr>
            <p:ph type="sldNum" sz="quarter" idx="12"/>
          </p:nvPr>
        </p:nvSpPr>
        <p:spPr/>
        <p:txBody>
          <a:bodyPr/>
          <a:lstStyle/>
          <a:p>
            <a:fld id="{07E1C93C-5050-FC42-8F10-D22D4F119D13}" type="slidenum">
              <a:rPr lang="en-US" smtClean="0"/>
              <a:pPr/>
              <a:t>21</a:t>
            </a:fld>
            <a:endParaRPr lang="en-US"/>
          </a:p>
        </p:txBody>
      </p:sp>
    </p:spTree>
    <p:extLst>
      <p:ext uri="{BB962C8B-B14F-4D97-AF65-F5344CB8AC3E}">
        <p14:creationId xmlns:p14="http://schemas.microsoft.com/office/powerpoint/2010/main" val="4111504630"/>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DFE2B-E0EB-1E4B-BB41-36FB48044FB0}"/>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214721FC-DE87-6505-AD24-CCCF7D8E8EFC}"/>
              </a:ext>
            </a:extLst>
          </p:cNvPr>
          <p:cNvSpPr>
            <a:spLocks noGrp="1"/>
          </p:cNvSpPr>
          <p:nvPr>
            <p:ph idx="1"/>
          </p:nvPr>
        </p:nvSpPr>
        <p:spPr/>
        <p:txBody>
          <a:bodyPr/>
          <a:lstStyle/>
          <a:p>
            <a:r>
              <a:rPr lang="en-US">
                <a:hlinkClick r:id="rId2"/>
              </a:rPr>
              <a:t>Scientific Optimization Controls Toolkit</a:t>
            </a:r>
          </a:p>
          <a:p>
            <a:r>
              <a:rPr lang="en-US">
                <a:hlinkClick r:id="rId2"/>
              </a:rPr>
              <a:t>Gymnasium Environment Documentation</a:t>
            </a:r>
            <a:endParaRPr lang="en-US"/>
          </a:p>
          <a:p>
            <a:r>
              <a:rPr lang="en-US"/>
              <a:t>Relevant Papers</a:t>
            </a:r>
          </a:p>
          <a:p>
            <a:pPr lvl="1"/>
            <a:r>
              <a:rPr lang="en-US">
                <a:hlinkClick r:id="rId3"/>
              </a:rPr>
              <a:t>An Introduction to Deep Reinforcement Learning</a:t>
            </a:r>
            <a:endParaRPr lang="en-US"/>
          </a:p>
          <a:p>
            <a:pPr lvl="1"/>
            <a:r>
              <a:rPr lang="en-US">
                <a:hlinkClick r:id="rId4"/>
              </a:rPr>
              <a:t>Continuous Control with Deep Reinforcement Learning</a:t>
            </a:r>
            <a:endParaRPr lang="en-US"/>
          </a:p>
          <a:p>
            <a:pPr lvl="1"/>
            <a:r>
              <a:rPr lang="en-US"/>
              <a:t>TD3: </a:t>
            </a:r>
            <a:r>
              <a:rPr lang="en-US">
                <a:hlinkClick r:id="rId5"/>
              </a:rPr>
              <a:t>Addressing Function Approximation Error in Actor-Critic Methods</a:t>
            </a:r>
            <a:endParaRPr lang="en-US"/>
          </a:p>
          <a:p>
            <a:pPr lvl="1"/>
            <a:r>
              <a:rPr lang="en-US">
                <a:hlinkClick r:id="rId6"/>
              </a:rPr>
              <a:t>Prioritized Experience Replay</a:t>
            </a:r>
            <a:endParaRPr lang="en-US"/>
          </a:p>
        </p:txBody>
      </p:sp>
      <p:sp>
        <p:nvSpPr>
          <p:cNvPr id="4" name="Footer Placeholder 3">
            <a:extLst>
              <a:ext uri="{FF2B5EF4-FFF2-40B4-BE49-F238E27FC236}">
                <a16:creationId xmlns:a16="http://schemas.microsoft.com/office/drawing/2014/main" id="{8E147D63-8926-1F9F-AB6E-1909F0704A7A}"/>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6D589FC1-E8B2-9F59-48C2-BD9603E2571E}"/>
              </a:ext>
            </a:extLst>
          </p:cNvPr>
          <p:cNvSpPr>
            <a:spLocks noGrp="1"/>
          </p:cNvSpPr>
          <p:nvPr>
            <p:ph type="sldNum" sz="quarter" idx="12"/>
          </p:nvPr>
        </p:nvSpPr>
        <p:spPr/>
        <p:txBody>
          <a:bodyPr/>
          <a:lstStyle/>
          <a:p>
            <a:fld id="{07E1C93C-5050-FC42-8F10-D22D4F119D13}" type="slidenum">
              <a:rPr lang="en-US" smtClean="0"/>
              <a:pPr/>
              <a:t>22</a:t>
            </a:fld>
            <a:endParaRPr lang="en-US"/>
          </a:p>
        </p:txBody>
      </p:sp>
    </p:spTree>
    <p:extLst>
      <p:ext uri="{BB962C8B-B14F-4D97-AF65-F5344CB8AC3E}">
        <p14:creationId xmlns:p14="http://schemas.microsoft.com/office/powerpoint/2010/main" val="806875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A37B-F8F3-39AA-65C5-7974355A5E20}"/>
              </a:ext>
            </a:extLst>
          </p:cNvPr>
          <p:cNvSpPr>
            <a:spLocks noGrp="1"/>
          </p:cNvSpPr>
          <p:nvPr>
            <p:ph type="title"/>
          </p:nvPr>
        </p:nvSpPr>
        <p:spPr/>
        <p:txBody>
          <a:bodyPr/>
          <a:lstStyle/>
          <a:p>
            <a:r>
              <a:rPr lang="en-US"/>
              <a:t>Acknowledgements</a:t>
            </a:r>
          </a:p>
        </p:txBody>
      </p:sp>
      <p:sp>
        <p:nvSpPr>
          <p:cNvPr id="3" name="Content Placeholder 2">
            <a:extLst>
              <a:ext uri="{FF2B5EF4-FFF2-40B4-BE49-F238E27FC236}">
                <a16:creationId xmlns:a16="http://schemas.microsoft.com/office/drawing/2014/main" id="{B2C35733-BA56-F99E-3B53-90A02798B2B7}"/>
              </a:ext>
            </a:extLst>
          </p:cNvPr>
          <p:cNvSpPr>
            <a:spLocks noGrp="1"/>
          </p:cNvSpPr>
          <p:nvPr>
            <p:ph idx="1"/>
          </p:nvPr>
        </p:nvSpPr>
        <p:spPr/>
        <p:txBody>
          <a:bodyPr vert="horz" lIns="91440" tIns="45720" rIns="91440" bIns="45720" rtlCol="0" anchor="t">
            <a:normAutofit/>
          </a:bodyPr>
          <a:lstStyle/>
          <a:p>
            <a:r>
              <a:rPr lang="en-US" dirty="0">
                <a:latin typeface="Arial"/>
                <a:cs typeface="Arial"/>
              </a:rPr>
              <a:t>Thank you to BNL for hosting this collaboration</a:t>
            </a:r>
            <a:endParaRPr lang="en-US" dirty="0"/>
          </a:p>
        </p:txBody>
      </p:sp>
      <p:sp>
        <p:nvSpPr>
          <p:cNvPr id="4" name="Footer Placeholder 3">
            <a:extLst>
              <a:ext uri="{FF2B5EF4-FFF2-40B4-BE49-F238E27FC236}">
                <a16:creationId xmlns:a16="http://schemas.microsoft.com/office/drawing/2014/main" id="{83AB8732-4428-7FE8-92DF-66D10E20E472}"/>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F66CBDF5-82A7-FEE8-61D0-33D52A4E0A37}"/>
              </a:ext>
            </a:extLst>
          </p:cNvPr>
          <p:cNvSpPr>
            <a:spLocks noGrp="1"/>
          </p:cNvSpPr>
          <p:nvPr>
            <p:ph type="sldNum" sz="quarter" idx="12"/>
          </p:nvPr>
        </p:nvSpPr>
        <p:spPr/>
        <p:txBody>
          <a:bodyPr/>
          <a:lstStyle/>
          <a:p>
            <a:fld id="{07E1C93C-5050-FC42-8F10-D22D4F119D13}" type="slidenum">
              <a:rPr lang="en-US" smtClean="0"/>
              <a:pPr/>
              <a:t>23</a:t>
            </a:fld>
            <a:endParaRPr lang="en-US"/>
          </a:p>
        </p:txBody>
      </p:sp>
    </p:spTree>
    <p:extLst>
      <p:ext uri="{BB962C8B-B14F-4D97-AF65-F5344CB8AC3E}">
        <p14:creationId xmlns:p14="http://schemas.microsoft.com/office/powerpoint/2010/main" val="4294876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0D56-E4C0-B663-14FA-F5CA7EF6B3EF}"/>
              </a:ext>
            </a:extLst>
          </p:cNvPr>
          <p:cNvSpPr>
            <a:spLocks noGrp="1"/>
          </p:cNvSpPr>
          <p:nvPr>
            <p:ph type="title"/>
          </p:nvPr>
        </p:nvSpPr>
        <p:spPr>
          <a:xfrm>
            <a:off x="340796" y="3186838"/>
            <a:ext cx="8464378" cy="487490"/>
          </a:xfrm>
        </p:spPr>
        <p:txBody>
          <a:bodyPr/>
          <a:lstStyle/>
          <a:p>
            <a:pPr algn="ctr"/>
            <a:r>
              <a:rPr lang="en-US">
                <a:latin typeface="Arial"/>
                <a:cs typeface="Arial"/>
              </a:rPr>
              <a:t>Backup Slides</a:t>
            </a:r>
            <a:endParaRPr lang="en-US"/>
          </a:p>
        </p:txBody>
      </p:sp>
      <p:sp>
        <p:nvSpPr>
          <p:cNvPr id="4" name="Footer Placeholder 3">
            <a:extLst>
              <a:ext uri="{FF2B5EF4-FFF2-40B4-BE49-F238E27FC236}">
                <a16:creationId xmlns:a16="http://schemas.microsoft.com/office/drawing/2014/main" id="{A62B4ED5-6D46-EE2E-BF76-84D66A7FE268}"/>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BDB67954-D99A-EBCB-7E65-1A2643E5E578}"/>
              </a:ext>
            </a:extLst>
          </p:cNvPr>
          <p:cNvSpPr>
            <a:spLocks noGrp="1"/>
          </p:cNvSpPr>
          <p:nvPr>
            <p:ph type="sldNum" sz="quarter" idx="12"/>
          </p:nvPr>
        </p:nvSpPr>
        <p:spPr/>
        <p:txBody>
          <a:bodyPr/>
          <a:lstStyle/>
          <a:p>
            <a:fld id="{07E1C93C-5050-FC42-8F10-D22D4F119D13}" type="slidenum">
              <a:rPr lang="en-US" smtClean="0"/>
              <a:pPr/>
              <a:t>24</a:t>
            </a:fld>
            <a:endParaRPr lang="en-US"/>
          </a:p>
        </p:txBody>
      </p:sp>
    </p:spTree>
    <p:extLst>
      <p:ext uri="{BB962C8B-B14F-4D97-AF65-F5344CB8AC3E}">
        <p14:creationId xmlns:p14="http://schemas.microsoft.com/office/powerpoint/2010/main" val="3993524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BDC3-679B-682D-1B66-FDA715A6D045}"/>
              </a:ext>
            </a:extLst>
          </p:cNvPr>
          <p:cNvSpPr>
            <a:spLocks noGrp="1"/>
          </p:cNvSpPr>
          <p:nvPr>
            <p:ph type="title"/>
          </p:nvPr>
        </p:nvSpPr>
        <p:spPr/>
        <p:txBody>
          <a:bodyPr/>
          <a:lstStyle/>
          <a:p>
            <a:r>
              <a:rPr lang="en-US"/>
              <a:t>Offline Surrogate Environments</a:t>
            </a:r>
          </a:p>
        </p:txBody>
      </p:sp>
      <p:sp>
        <p:nvSpPr>
          <p:cNvPr id="3" name="Content Placeholder 2">
            <a:extLst>
              <a:ext uri="{FF2B5EF4-FFF2-40B4-BE49-F238E27FC236}">
                <a16:creationId xmlns:a16="http://schemas.microsoft.com/office/drawing/2014/main" id="{3EC439F7-5138-CF0C-C14E-3FEC64BA1DAF}"/>
              </a:ext>
            </a:extLst>
          </p:cNvPr>
          <p:cNvSpPr>
            <a:spLocks noGrp="1"/>
          </p:cNvSpPr>
          <p:nvPr>
            <p:ph idx="1"/>
          </p:nvPr>
        </p:nvSpPr>
        <p:spPr/>
        <p:txBody>
          <a:bodyPr/>
          <a:lstStyle/>
          <a:p>
            <a:r>
              <a:rPr lang="en-US"/>
              <a:t>When previously logged data is all that is available, a </a:t>
            </a:r>
            <a:r>
              <a:rPr lang="en-US" b="1"/>
              <a:t>surrogate</a:t>
            </a:r>
            <a:r>
              <a:rPr lang="en-US"/>
              <a:t> model can be developed*</a:t>
            </a:r>
          </a:p>
          <a:p>
            <a:r>
              <a:rPr lang="en-US"/>
              <a:t>Surrogate model</a:t>
            </a:r>
          </a:p>
          <a:p>
            <a:pPr lvl="1"/>
            <a:r>
              <a:rPr lang="en-US"/>
              <a:t>Data driven approach</a:t>
            </a:r>
          </a:p>
          <a:p>
            <a:pPr lvl="2"/>
            <a:r>
              <a:rPr lang="en-US"/>
              <a:t>Utilizing the previously saved data create a model that given the state and action of the environment returns the most likely next response of environment </a:t>
            </a:r>
          </a:p>
          <a:p>
            <a:pPr lvl="1"/>
            <a:r>
              <a:rPr lang="en-US"/>
              <a:t>Built into a custom gymnasium environment</a:t>
            </a:r>
          </a:p>
          <a:p>
            <a:pPr lvl="2"/>
            <a:r>
              <a:rPr lang="en-US"/>
              <a:t>Drop in solution for SOCT framework</a:t>
            </a:r>
          </a:p>
        </p:txBody>
      </p:sp>
      <p:sp>
        <p:nvSpPr>
          <p:cNvPr id="4" name="Footer Placeholder 3">
            <a:extLst>
              <a:ext uri="{FF2B5EF4-FFF2-40B4-BE49-F238E27FC236}">
                <a16:creationId xmlns:a16="http://schemas.microsoft.com/office/drawing/2014/main" id="{0B8AB79D-BB2E-92C0-3FC2-617F944E2D57}"/>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9DB4B239-D8FA-677D-5C93-E0B673E5E6D1}"/>
              </a:ext>
            </a:extLst>
          </p:cNvPr>
          <p:cNvSpPr>
            <a:spLocks noGrp="1"/>
          </p:cNvSpPr>
          <p:nvPr>
            <p:ph type="sldNum" sz="quarter" idx="12"/>
          </p:nvPr>
        </p:nvSpPr>
        <p:spPr/>
        <p:txBody>
          <a:bodyPr/>
          <a:lstStyle/>
          <a:p>
            <a:fld id="{07E1C93C-5050-FC42-8F10-D22D4F119D13}" type="slidenum">
              <a:rPr lang="en-US" smtClean="0"/>
              <a:pPr/>
              <a:t>25</a:t>
            </a:fld>
            <a:endParaRPr lang="en-US"/>
          </a:p>
        </p:txBody>
      </p:sp>
      <p:pic>
        <p:nvPicPr>
          <p:cNvPr id="1028" name="Picture 4">
            <a:extLst>
              <a:ext uri="{FF2B5EF4-FFF2-40B4-BE49-F238E27FC236}">
                <a16:creationId xmlns:a16="http://schemas.microsoft.com/office/drawing/2014/main" id="{AA90E788-B7A8-64C9-91F3-E48A42607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996" y="4213872"/>
            <a:ext cx="4487779" cy="17530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45540C-289F-0B98-BB85-4E98189947F8}"/>
              </a:ext>
            </a:extLst>
          </p:cNvPr>
          <p:cNvSpPr txBox="1"/>
          <p:nvPr/>
        </p:nvSpPr>
        <p:spPr>
          <a:xfrm>
            <a:off x="3194384" y="5982397"/>
            <a:ext cx="3717758" cy="246221"/>
          </a:xfrm>
          <a:prstGeom prst="rect">
            <a:avLst/>
          </a:prstGeom>
          <a:noFill/>
        </p:spPr>
        <p:txBody>
          <a:bodyPr wrap="square" rtlCol="0">
            <a:spAutoFit/>
          </a:bodyPr>
          <a:lstStyle/>
          <a:p>
            <a:r>
              <a:rPr lang="en-US" sz="500"/>
              <a:t>Surrogate modelling for the forecast of Seveso-type atmospheric pollutant dispersion - Scientific Figure on ResearchGate. Available from: https://</a:t>
            </a:r>
            <a:r>
              <a:rPr lang="en-US" sz="500" err="1"/>
              <a:t>www.researchgate.net</a:t>
            </a:r>
            <a:r>
              <a:rPr lang="en-US" sz="500"/>
              <a:t>/figure/The-principle-of-surrogate-modelling_fig1_360665374 [accessed 13 Aug 2024]</a:t>
            </a:r>
          </a:p>
        </p:txBody>
      </p:sp>
    </p:spTree>
    <p:extLst>
      <p:ext uri="{BB962C8B-B14F-4D97-AF65-F5344CB8AC3E}">
        <p14:creationId xmlns:p14="http://schemas.microsoft.com/office/powerpoint/2010/main" val="1957963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D0BA-A95B-677F-64D3-D42CF225FB56}"/>
              </a:ext>
            </a:extLst>
          </p:cNvPr>
          <p:cNvSpPr>
            <a:spLocks noGrp="1"/>
          </p:cNvSpPr>
          <p:nvPr>
            <p:ph type="title"/>
          </p:nvPr>
        </p:nvSpPr>
        <p:spPr/>
        <p:txBody>
          <a:bodyPr/>
          <a:lstStyle/>
          <a:p>
            <a:r>
              <a:rPr lang="en-US"/>
              <a:t>Reinforcement Learning Basics</a:t>
            </a:r>
          </a:p>
        </p:txBody>
      </p:sp>
      <p:sp>
        <p:nvSpPr>
          <p:cNvPr id="3" name="Content Placeholder 2">
            <a:extLst>
              <a:ext uri="{FF2B5EF4-FFF2-40B4-BE49-F238E27FC236}">
                <a16:creationId xmlns:a16="http://schemas.microsoft.com/office/drawing/2014/main" id="{F7BAED21-79DB-864B-7A38-5A6A28351E1D}"/>
              </a:ext>
            </a:extLst>
          </p:cNvPr>
          <p:cNvSpPr>
            <a:spLocks noGrp="1"/>
          </p:cNvSpPr>
          <p:nvPr>
            <p:ph idx="1"/>
          </p:nvPr>
        </p:nvSpPr>
        <p:spPr/>
        <p:txBody>
          <a:bodyPr/>
          <a:lstStyle/>
          <a:p>
            <a:pPr marL="0" indent="0">
              <a:buNone/>
            </a:pPr>
            <a:r>
              <a:rPr lang="en-US" sz="2000">
                <a:latin typeface="Arial" panose="020B0604020202020204" pitchFamily="34" charset="0"/>
              </a:rPr>
              <a:t>Learning from interaction with an environment to achieve/maximize a long-term goal related to the state</a:t>
            </a:r>
            <a:endParaRPr lang="en-US" sz="2000"/>
          </a:p>
          <a:p>
            <a:pPr marL="0" indent="0">
              <a:buNone/>
            </a:pPr>
            <a:endParaRPr lang="en-US" sz="1800" b="1"/>
          </a:p>
          <a:p>
            <a:pPr marL="0" indent="0">
              <a:buNone/>
            </a:pPr>
            <a:r>
              <a:rPr lang="en-US" sz="1800" b="1"/>
              <a:t>Agent</a:t>
            </a:r>
          </a:p>
          <a:p>
            <a:r>
              <a:rPr lang="en-US" sz="1800" b="0" i="0" u="none" strike="noStrike">
                <a:solidFill>
                  <a:srgbClr val="000000"/>
                </a:solidFill>
                <a:effectLst/>
                <a:latin typeface="Arial" panose="020B0604020202020204" pitchFamily="34" charset="0"/>
              </a:rPr>
              <a:t>Learns to make decisions and take actions to achieve a specific goal or maximize a reward signal</a:t>
            </a:r>
            <a:endParaRPr lang="en-US" sz="1800">
              <a:latin typeface="Arial" panose="020B0604020202020204" pitchFamily="34" charset="0"/>
            </a:endParaRPr>
          </a:p>
          <a:p>
            <a:pPr marL="0" indent="0">
              <a:buNone/>
            </a:pPr>
            <a:r>
              <a:rPr lang="en-US" sz="1800" b="1"/>
              <a:t>Environment</a:t>
            </a:r>
          </a:p>
          <a:p>
            <a:r>
              <a:rPr lang="en-US" sz="1800" b="0" i="0" u="none" strike="noStrike">
                <a:solidFill>
                  <a:srgbClr val="000000"/>
                </a:solidFill>
                <a:effectLst/>
                <a:latin typeface="Arial" panose="020B0604020202020204" pitchFamily="34" charset="0"/>
              </a:rPr>
              <a:t>Represents the world or system in which the agent operates and learns</a:t>
            </a:r>
          </a:p>
          <a:p>
            <a:r>
              <a:rPr lang="en-US" sz="1800" b="0" i="0" u="none" strike="noStrike">
                <a:solidFill>
                  <a:srgbClr val="000000"/>
                </a:solidFill>
                <a:effectLst/>
                <a:latin typeface="Arial" panose="020B0604020202020204" pitchFamily="34" charset="0"/>
              </a:rPr>
              <a:t>Encompasses everything external to the agent that the agent interacts with, observes, and receives feedback from</a:t>
            </a:r>
            <a:endParaRPr lang="en-US" sz="1800">
              <a:latin typeface="Arial" panose="020B0604020202020204" pitchFamily="34" charset="0"/>
            </a:endParaRPr>
          </a:p>
        </p:txBody>
      </p:sp>
      <p:sp>
        <p:nvSpPr>
          <p:cNvPr id="4" name="Footer Placeholder 3">
            <a:extLst>
              <a:ext uri="{FF2B5EF4-FFF2-40B4-BE49-F238E27FC236}">
                <a16:creationId xmlns:a16="http://schemas.microsoft.com/office/drawing/2014/main" id="{F33C000B-3ED0-0150-124E-8EAFFF12D8B6}"/>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BE76FF75-B0A3-3F29-8F1B-20CC099E65FA}"/>
              </a:ext>
            </a:extLst>
          </p:cNvPr>
          <p:cNvSpPr>
            <a:spLocks noGrp="1"/>
          </p:cNvSpPr>
          <p:nvPr>
            <p:ph type="sldNum" sz="quarter" idx="12"/>
          </p:nvPr>
        </p:nvSpPr>
        <p:spPr/>
        <p:txBody>
          <a:bodyPr/>
          <a:lstStyle/>
          <a:p>
            <a:fld id="{07E1C93C-5050-FC42-8F10-D22D4F119D13}" type="slidenum">
              <a:rPr lang="en-US" smtClean="0"/>
              <a:pPr/>
              <a:t>3</a:t>
            </a:fld>
            <a:endParaRPr lang="en-US"/>
          </a:p>
        </p:txBody>
      </p:sp>
      <p:pic>
        <p:nvPicPr>
          <p:cNvPr id="6" name="Picture 5">
            <a:extLst>
              <a:ext uri="{FF2B5EF4-FFF2-40B4-BE49-F238E27FC236}">
                <a16:creationId xmlns:a16="http://schemas.microsoft.com/office/drawing/2014/main" id="{CACD2336-3A9E-C65D-7DC0-CC8A41605240}"/>
              </a:ext>
            </a:extLst>
          </p:cNvPr>
          <p:cNvPicPr>
            <a:picLocks noChangeAspect="1"/>
          </p:cNvPicPr>
          <p:nvPr/>
        </p:nvPicPr>
        <p:blipFill>
          <a:blip r:embed="rId3"/>
          <a:stretch>
            <a:fillRect/>
          </a:stretch>
        </p:blipFill>
        <p:spPr>
          <a:xfrm>
            <a:off x="2691851" y="4306873"/>
            <a:ext cx="3760298" cy="1887086"/>
          </a:xfrm>
          <a:prstGeom prst="rect">
            <a:avLst/>
          </a:prstGeom>
        </p:spPr>
      </p:pic>
      <p:sp>
        <p:nvSpPr>
          <p:cNvPr id="7" name="Rectangle 6">
            <a:extLst>
              <a:ext uri="{FF2B5EF4-FFF2-40B4-BE49-F238E27FC236}">
                <a16:creationId xmlns:a16="http://schemas.microsoft.com/office/drawing/2014/main" id="{80252AD5-4620-60AA-4DAB-65078E02A990}"/>
              </a:ext>
            </a:extLst>
          </p:cNvPr>
          <p:cNvSpPr/>
          <p:nvPr/>
        </p:nvSpPr>
        <p:spPr>
          <a:xfrm>
            <a:off x="3354801" y="6236504"/>
            <a:ext cx="3097348" cy="230832"/>
          </a:xfrm>
          <a:prstGeom prst="rect">
            <a:avLst/>
          </a:prstGeom>
        </p:spPr>
        <p:txBody>
          <a:bodyPr wrap="square">
            <a:spAutoFit/>
          </a:bodyPr>
          <a:lstStyle/>
          <a:p>
            <a:pPr algn="r"/>
            <a:r>
              <a:rPr lang="en-US" sz="900">
                <a:latin typeface="Bookman Old Style" panose="02050604050505020204" pitchFamily="18" charset="0"/>
              </a:rPr>
              <a:t>Reinforcement Learning Example – </a:t>
            </a:r>
            <a:r>
              <a:rPr lang="en-US" sz="900" err="1">
                <a:latin typeface="Bookman Old Style" panose="02050604050505020204" pitchFamily="18" charset="0"/>
              </a:rPr>
              <a:t>KDNuggets</a:t>
            </a:r>
            <a:endParaRPr lang="en-US" sz="900">
              <a:latin typeface="Bookman Old Style" panose="02050604050505020204" pitchFamily="18" charset="0"/>
            </a:endParaRPr>
          </a:p>
        </p:txBody>
      </p:sp>
    </p:spTree>
    <p:extLst>
      <p:ext uri="{BB962C8B-B14F-4D97-AF65-F5344CB8AC3E}">
        <p14:creationId xmlns:p14="http://schemas.microsoft.com/office/powerpoint/2010/main" val="3437674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44DE-5895-89CD-0892-78C1BC35EE07}"/>
              </a:ext>
            </a:extLst>
          </p:cNvPr>
          <p:cNvSpPr>
            <a:spLocks noGrp="1"/>
          </p:cNvSpPr>
          <p:nvPr>
            <p:ph type="title"/>
          </p:nvPr>
        </p:nvSpPr>
        <p:spPr/>
        <p:txBody>
          <a:bodyPr/>
          <a:lstStyle/>
          <a:p>
            <a:r>
              <a:rPr lang="en-US"/>
              <a:t>Reinforcement Learning Loop</a:t>
            </a:r>
          </a:p>
        </p:txBody>
      </p:sp>
      <p:sp>
        <p:nvSpPr>
          <p:cNvPr id="4" name="Footer Placeholder 3">
            <a:extLst>
              <a:ext uri="{FF2B5EF4-FFF2-40B4-BE49-F238E27FC236}">
                <a16:creationId xmlns:a16="http://schemas.microsoft.com/office/drawing/2014/main" id="{6F00DC8D-4692-8670-8CC8-AF0CE634ABCB}"/>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E3BE29CD-9AB8-B105-98C7-7D899E3DEF0E}"/>
              </a:ext>
            </a:extLst>
          </p:cNvPr>
          <p:cNvSpPr>
            <a:spLocks noGrp="1"/>
          </p:cNvSpPr>
          <p:nvPr>
            <p:ph type="sldNum" sz="quarter" idx="12"/>
          </p:nvPr>
        </p:nvSpPr>
        <p:spPr/>
        <p:txBody>
          <a:bodyPr/>
          <a:lstStyle/>
          <a:p>
            <a:fld id="{07E1C93C-5050-FC42-8F10-D22D4F119D13}" type="slidenum">
              <a:rPr lang="en-US" smtClean="0"/>
              <a:pPr/>
              <a:t>4</a:t>
            </a:fld>
            <a:endParaRPr lang="en-US"/>
          </a:p>
        </p:txBody>
      </p:sp>
      <p:sp>
        <p:nvSpPr>
          <p:cNvPr id="6" name="Cube 5">
            <a:extLst>
              <a:ext uri="{FF2B5EF4-FFF2-40B4-BE49-F238E27FC236}">
                <a16:creationId xmlns:a16="http://schemas.microsoft.com/office/drawing/2014/main" id="{9854816F-A76C-7D84-3FBF-F7B49F79ADAE}"/>
              </a:ext>
            </a:extLst>
          </p:cNvPr>
          <p:cNvSpPr/>
          <p:nvPr/>
        </p:nvSpPr>
        <p:spPr>
          <a:xfrm>
            <a:off x="3140020" y="3872459"/>
            <a:ext cx="2173574" cy="140907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Bookman Old Style" panose="02050604050505020204" pitchFamily="18" charset="0"/>
              </a:rPr>
              <a:t>Environment</a:t>
            </a:r>
          </a:p>
        </p:txBody>
      </p:sp>
      <p:sp>
        <p:nvSpPr>
          <p:cNvPr id="7" name="Oval 6">
            <a:extLst>
              <a:ext uri="{FF2B5EF4-FFF2-40B4-BE49-F238E27FC236}">
                <a16:creationId xmlns:a16="http://schemas.microsoft.com/office/drawing/2014/main" id="{EEBA3F10-91DA-ED68-0937-4F142ADDBC59}"/>
              </a:ext>
            </a:extLst>
          </p:cNvPr>
          <p:cNvSpPr/>
          <p:nvPr/>
        </p:nvSpPr>
        <p:spPr>
          <a:xfrm>
            <a:off x="3570987" y="2003356"/>
            <a:ext cx="1311639" cy="114674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Bookman Old Style" panose="02050604050505020204" pitchFamily="18" charset="0"/>
              </a:rPr>
              <a:t>Agent</a:t>
            </a:r>
          </a:p>
        </p:txBody>
      </p:sp>
      <p:cxnSp>
        <p:nvCxnSpPr>
          <p:cNvPr id="8" name="Elbow Connector 7">
            <a:extLst>
              <a:ext uri="{FF2B5EF4-FFF2-40B4-BE49-F238E27FC236}">
                <a16:creationId xmlns:a16="http://schemas.microsoft.com/office/drawing/2014/main" id="{939B3F85-ABD3-3729-B919-F7C5C9881D20}"/>
              </a:ext>
            </a:extLst>
          </p:cNvPr>
          <p:cNvCxnSpPr>
            <a:cxnSpLocks/>
            <a:stCxn id="6" idx="4"/>
            <a:endCxn id="7" idx="6"/>
          </p:cNvCxnSpPr>
          <p:nvPr/>
        </p:nvCxnSpPr>
        <p:spPr>
          <a:xfrm flipH="1" flipV="1">
            <a:off x="4882626" y="2576730"/>
            <a:ext cx="78699" cy="2176402"/>
          </a:xfrm>
          <a:prstGeom prst="bentConnector3">
            <a:avLst>
              <a:gd name="adj1" fmla="val -2490456"/>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4D540BB-BC45-321A-232A-22B8D0459590}"/>
                  </a:ext>
                </a:extLst>
              </p:cNvPr>
              <p:cNvSpPr txBox="1"/>
              <p:nvPr/>
            </p:nvSpPr>
            <p:spPr>
              <a:xfrm>
                <a:off x="4837281" y="2982167"/>
                <a:ext cx="1466940" cy="369332"/>
              </a:xfrm>
              <a:prstGeom prst="rect">
                <a:avLst/>
              </a:prstGeom>
              <a:noFill/>
            </p:spPr>
            <p:txBody>
              <a:bodyPr wrap="none" rtlCol="0">
                <a:spAutoFit/>
              </a:bodyPr>
              <a:lstStyle/>
              <a:p>
                <a:r>
                  <a:rPr lang="en-US" dirty="0">
                    <a:solidFill>
                      <a:srgbClr val="C00000"/>
                    </a:solidFill>
                    <a:latin typeface="Bookman Old Style" panose="02050604050505020204" pitchFamily="18" charset="0"/>
                  </a:rPr>
                  <a:t>Reward </a:t>
                </a:r>
                <a14:m>
                  <m:oMath xmlns:m="http://schemas.openxmlformats.org/officeDocument/2006/math">
                    <m:r>
                      <a:rPr lang="en-US" b="0" i="0" smtClean="0">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𝑟</m:t>
                        </m:r>
                      </m:e>
                      <m:sub>
                        <m:r>
                          <a:rPr lang="en-US" i="1">
                            <a:solidFill>
                              <a:srgbClr val="C00000"/>
                            </a:solidFill>
                            <a:latin typeface="Cambria Math" panose="02040503050406030204" pitchFamily="18" charset="0"/>
                          </a:rPr>
                          <m:t>𝑡</m:t>
                        </m:r>
                      </m:sub>
                    </m:sSub>
                    <m:r>
                      <a:rPr lang="en-US" i="1">
                        <a:solidFill>
                          <a:srgbClr val="C00000"/>
                        </a:solidFill>
                        <a:latin typeface="Cambria Math" panose="02040503050406030204" pitchFamily="18" charset="0"/>
                      </a:rPr>
                      <m:t>)</m:t>
                    </m:r>
                  </m:oMath>
                </a14:m>
                <a:endParaRPr lang="en-US" dirty="0">
                  <a:solidFill>
                    <a:srgbClr val="C00000"/>
                  </a:solidFill>
                  <a:latin typeface="Bookman Old Style" panose="02050604050505020204" pitchFamily="18" charset="0"/>
                </a:endParaRPr>
              </a:p>
            </p:txBody>
          </p:sp>
        </mc:Choice>
        <mc:Fallback xmlns="">
          <p:sp>
            <p:nvSpPr>
              <p:cNvPr id="9" name="TextBox 8">
                <a:extLst>
                  <a:ext uri="{FF2B5EF4-FFF2-40B4-BE49-F238E27FC236}">
                    <a16:creationId xmlns:a16="http://schemas.microsoft.com/office/drawing/2014/main" id="{24D540BB-BC45-321A-232A-22B8D0459590}"/>
                  </a:ext>
                </a:extLst>
              </p:cNvPr>
              <p:cNvSpPr txBox="1">
                <a:spLocks noRot="1" noChangeAspect="1" noMove="1" noResize="1" noEditPoints="1" noAdjustHandles="1" noChangeArrowheads="1" noChangeShapeType="1" noTextEdit="1"/>
              </p:cNvSpPr>
              <p:nvPr/>
            </p:nvSpPr>
            <p:spPr>
              <a:xfrm>
                <a:off x="4837281" y="2982167"/>
                <a:ext cx="1466940" cy="369332"/>
              </a:xfrm>
              <a:prstGeom prst="rect">
                <a:avLst/>
              </a:prstGeom>
              <a:blipFill>
                <a:blip r:embed="rId4"/>
                <a:stretch>
                  <a:fillRect l="-3750" t="-8197" b="-24590"/>
                </a:stretch>
              </a:blipFill>
            </p:spPr>
            <p:txBody>
              <a:bodyPr/>
              <a:lstStyle/>
              <a:p>
                <a:r>
                  <a:rPr lang="en-US">
                    <a:noFill/>
                  </a:rPr>
                  <a:t> </a:t>
                </a:r>
              </a:p>
            </p:txBody>
          </p:sp>
        </mc:Fallback>
      </mc:AlternateContent>
      <p:cxnSp>
        <p:nvCxnSpPr>
          <p:cNvPr id="10" name="Elbow Connector 9">
            <a:extLst>
              <a:ext uri="{FF2B5EF4-FFF2-40B4-BE49-F238E27FC236}">
                <a16:creationId xmlns:a16="http://schemas.microsoft.com/office/drawing/2014/main" id="{F8D280AB-2F36-2EAC-5BB4-750C9B16DA45}"/>
              </a:ext>
            </a:extLst>
          </p:cNvPr>
          <p:cNvCxnSpPr>
            <a:cxnSpLocks/>
            <a:stCxn id="7" idx="2"/>
            <a:endCxn id="6" idx="2"/>
          </p:cNvCxnSpPr>
          <p:nvPr/>
        </p:nvCxnSpPr>
        <p:spPr>
          <a:xfrm rot="10800000" flipV="1">
            <a:off x="3140021" y="2576730"/>
            <a:ext cx="430967" cy="2176402"/>
          </a:xfrm>
          <a:prstGeom prst="bentConnector3">
            <a:avLst>
              <a:gd name="adj1" fmla="val 271305"/>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A3EAF79-FC95-B01B-4BB7-BF7C887A732A}"/>
                  </a:ext>
                </a:extLst>
              </p:cNvPr>
              <p:cNvSpPr txBox="1"/>
              <p:nvPr/>
            </p:nvSpPr>
            <p:spPr>
              <a:xfrm>
                <a:off x="1126939" y="3295599"/>
                <a:ext cx="1383327" cy="369332"/>
              </a:xfrm>
              <a:prstGeom prst="rect">
                <a:avLst/>
              </a:prstGeom>
              <a:noFill/>
            </p:spPr>
            <p:txBody>
              <a:bodyPr wrap="none" rtlCol="0">
                <a:spAutoFit/>
              </a:bodyPr>
              <a:lstStyle/>
              <a:p>
                <a:r>
                  <a:rPr lang="en-US" dirty="0">
                    <a:solidFill>
                      <a:srgbClr val="0070C0"/>
                    </a:solidFill>
                    <a:latin typeface="Bookman Old Style" panose="02050604050505020204" pitchFamily="18" charset="0"/>
                  </a:rPr>
                  <a:t>Action </a:t>
                </a:r>
                <a14:m>
                  <m:oMath xmlns:m="http://schemas.openxmlformats.org/officeDocument/2006/math">
                    <m:r>
                      <a:rPr lang="en-US" b="0" i="0" smtClean="0">
                        <a:solidFill>
                          <a:srgbClr val="0070C0"/>
                        </a:solidFill>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𝑎</m:t>
                        </m:r>
                      </m:e>
                      <m:sub>
                        <m:r>
                          <a:rPr lang="en-US" b="0" i="1" smtClean="0">
                            <a:solidFill>
                              <a:srgbClr val="0070C0"/>
                            </a:solidFill>
                            <a:latin typeface="Cambria Math" panose="02040503050406030204" pitchFamily="18" charset="0"/>
                          </a:rPr>
                          <m:t>𝑡</m:t>
                        </m:r>
                      </m:sub>
                    </m:sSub>
                    <m:r>
                      <a:rPr lang="en-US" b="0" i="1" smtClean="0">
                        <a:solidFill>
                          <a:srgbClr val="0070C0"/>
                        </a:solidFill>
                        <a:latin typeface="Cambria Math" panose="02040503050406030204" pitchFamily="18" charset="0"/>
                      </a:rPr>
                      <m:t>)</m:t>
                    </m:r>
                  </m:oMath>
                </a14:m>
                <a:endParaRPr lang="en-US" dirty="0">
                  <a:solidFill>
                    <a:srgbClr val="0070C0"/>
                  </a:solidFill>
                  <a:latin typeface="Bookman Old Style" panose="02050604050505020204" pitchFamily="18" charset="0"/>
                </a:endParaRPr>
              </a:p>
            </p:txBody>
          </p:sp>
        </mc:Choice>
        <mc:Fallback xmlns="">
          <p:sp>
            <p:nvSpPr>
              <p:cNvPr id="11" name="TextBox 10">
                <a:extLst>
                  <a:ext uri="{FF2B5EF4-FFF2-40B4-BE49-F238E27FC236}">
                    <a16:creationId xmlns:a16="http://schemas.microsoft.com/office/drawing/2014/main" id="{CA3EAF79-FC95-B01B-4BB7-BF7C887A732A}"/>
                  </a:ext>
                </a:extLst>
              </p:cNvPr>
              <p:cNvSpPr txBox="1">
                <a:spLocks noRot="1" noChangeAspect="1" noMove="1" noResize="1" noEditPoints="1" noAdjustHandles="1" noChangeArrowheads="1" noChangeShapeType="1" noTextEdit="1"/>
              </p:cNvSpPr>
              <p:nvPr/>
            </p:nvSpPr>
            <p:spPr>
              <a:xfrm>
                <a:off x="1126939" y="3295599"/>
                <a:ext cx="1383327" cy="369332"/>
              </a:xfrm>
              <a:prstGeom prst="rect">
                <a:avLst/>
              </a:prstGeom>
              <a:blipFill>
                <a:blip r:embed="rId5"/>
                <a:stretch>
                  <a:fillRect l="-3965" t="-10000" b="-26667"/>
                </a:stretch>
              </a:blipFill>
            </p:spPr>
            <p:txBody>
              <a:bodyPr/>
              <a:lstStyle/>
              <a:p>
                <a:r>
                  <a:rPr lang="en-US">
                    <a:noFill/>
                  </a:rPr>
                  <a:t> </a:t>
                </a:r>
              </a:p>
            </p:txBody>
          </p:sp>
        </mc:Fallback>
      </mc:AlternateContent>
      <p:cxnSp>
        <p:nvCxnSpPr>
          <p:cNvPr id="12" name="Elbow Connector 11">
            <a:extLst>
              <a:ext uri="{FF2B5EF4-FFF2-40B4-BE49-F238E27FC236}">
                <a16:creationId xmlns:a16="http://schemas.microsoft.com/office/drawing/2014/main" id="{C9C471A2-A64B-477E-ED1B-85B2D17CA30B}"/>
              </a:ext>
            </a:extLst>
          </p:cNvPr>
          <p:cNvCxnSpPr>
            <a:cxnSpLocks/>
            <a:stCxn id="6" idx="5"/>
            <a:endCxn id="7" idx="5"/>
          </p:cNvCxnSpPr>
          <p:nvPr/>
        </p:nvCxnSpPr>
        <p:spPr>
          <a:xfrm flipH="1" flipV="1">
            <a:off x="4690541" y="2982167"/>
            <a:ext cx="623053" cy="1418696"/>
          </a:xfrm>
          <a:prstGeom prst="bentConnector4">
            <a:avLst>
              <a:gd name="adj1" fmla="val -142551"/>
              <a:gd name="adj2" fmla="val 99686"/>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1DB60B2-9DB3-B95D-F559-F9D0404B0830}"/>
                  </a:ext>
                </a:extLst>
              </p:cNvPr>
              <p:cNvSpPr txBox="1"/>
              <p:nvPr/>
            </p:nvSpPr>
            <p:spPr>
              <a:xfrm>
                <a:off x="5557126" y="2207398"/>
                <a:ext cx="1295932" cy="369332"/>
              </a:xfrm>
              <a:prstGeom prst="rect">
                <a:avLst/>
              </a:prstGeom>
              <a:noFill/>
            </p:spPr>
            <p:txBody>
              <a:bodyPr wrap="none" rtlCol="0">
                <a:spAutoFit/>
              </a:bodyPr>
              <a:lstStyle/>
              <a:p>
                <a:r>
                  <a:rPr lang="en-US">
                    <a:solidFill>
                      <a:srgbClr val="C00000"/>
                    </a:solidFill>
                    <a:latin typeface="Bookman Old Style" panose="02050604050505020204" pitchFamily="18" charset="0"/>
                  </a:rPr>
                  <a:t>State </a:t>
                </a:r>
                <a14:m>
                  <m:oMath xmlns:m="http://schemas.openxmlformats.org/officeDocument/2006/math">
                    <m:r>
                      <a:rPr lang="en-US" b="0" i="0" smtClean="0">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𝑡</m:t>
                        </m:r>
                      </m:sub>
                    </m:sSub>
                    <m:r>
                      <a:rPr lang="en-US" i="1">
                        <a:solidFill>
                          <a:srgbClr val="C00000"/>
                        </a:solidFill>
                        <a:latin typeface="Cambria Math" panose="02040503050406030204" pitchFamily="18" charset="0"/>
                      </a:rPr>
                      <m:t>)</m:t>
                    </m:r>
                  </m:oMath>
                </a14:m>
                <a:r>
                  <a:rPr lang="en-US">
                    <a:solidFill>
                      <a:srgbClr val="C00000"/>
                    </a:solidFill>
                    <a:latin typeface="Bookman Old Style" panose="02050604050505020204" pitchFamily="18" charset="0"/>
                  </a:rPr>
                  <a:t> </a:t>
                </a:r>
              </a:p>
            </p:txBody>
          </p:sp>
        </mc:Choice>
        <mc:Fallback xmlns="">
          <p:sp>
            <p:nvSpPr>
              <p:cNvPr id="13" name="TextBox 12">
                <a:extLst>
                  <a:ext uri="{FF2B5EF4-FFF2-40B4-BE49-F238E27FC236}">
                    <a16:creationId xmlns:a16="http://schemas.microsoft.com/office/drawing/2014/main" id="{91DB60B2-9DB3-B95D-F559-F9D0404B0830}"/>
                  </a:ext>
                </a:extLst>
              </p:cNvPr>
              <p:cNvSpPr txBox="1">
                <a:spLocks noRot="1" noChangeAspect="1" noMove="1" noResize="1" noEditPoints="1" noAdjustHandles="1" noChangeArrowheads="1" noChangeShapeType="1" noTextEdit="1"/>
              </p:cNvSpPr>
              <p:nvPr/>
            </p:nvSpPr>
            <p:spPr>
              <a:xfrm>
                <a:off x="5557126" y="2207398"/>
                <a:ext cx="1295932" cy="369332"/>
              </a:xfrm>
              <a:prstGeom prst="rect">
                <a:avLst/>
              </a:prstGeom>
              <a:blipFill>
                <a:blip r:embed="rId6"/>
                <a:stretch>
                  <a:fillRect l="-4245" t="-8197" b="-2459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8FDE9D10-8A81-2512-55BE-B91E530FF5F5}"/>
              </a:ext>
            </a:extLst>
          </p:cNvPr>
          <p:cNvSpPr txBox="1"/>
          <p:nvPr/>
        </p:nvSpPr>
        <p:spPr>
          <a:xfrm>
            <a:off x="2009555" y="731074"/>
            <a:ext cx="4567276" cy="369332"/>
          </a:xfrm>
          <a:prstGeom prst="rect">
            <a:avLst/>
          </a:prstGeom>
          <a:noFill/>
        </p:spPr>
        <p:txBody>
          <a:bodyPr wrap="none" lIns="91440" tIns="45720" rIns="91440" bIns="45720" rtlCol="0" anchor="t">
            <a:spAutoFit/>
          </a:bodyPr>
          <a:lstStyle/>
          <a:p>
            <a:r>
              <a:rPr lang="en-US" dirty="0">
                <a:latin typeface="Bookman Old Style"/>
              </a:rPr>
              <a:t>Agent learns a Policy from Experiences</a:t>
            </a:r>
            <a:endParaRPr lang="en-US" dirty="0">
              <a:latin typeface="Bookman Old Style" panose="02050604050505020204" pitchFamily="18"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3EB7A1F-EF1B-B731-8609-A94714EF885B}"/>
                  </a:ext>
                </a:extLst>
              </p:cNvPr>
              <p:cNvSpPr txBox="1"/>
              <p:nvPr/>
            </p:nvSpPr>
            <p:spPr>
              <a:xfrm>
                <a:off x="6937193" y="3295599"/>
                <a:ext cx="1515543" cy="369332"/>
              </a:xfrm>
              <a:prstGeom prst="rect">
                <a:avLst/>
              </a:prstGeom>
              <a:noFill/>
            </p:spPr>
            <p:txBody>
              <a:bodyPr wrap="none" rtlCol="0">
                <a:spAutoFit/>
              </a:bodyPr>
              <a:lstStyle/>
              <a:p>
                <a:r>
                  <a:rPr lang="en-US" dirty="0">
                    <a:solidFill>
                      <a:srgbClr val="C00000"/>
                    </a:solidFill>
                    <a:latin typeface="Bookman Old Style" panose="02050604050505020204" pitchFamily="18" charset="0"/>
                  </a:rPr>
                  <a:t>State </a:t>
                </a:r>
                <a14:m>
                  <m:oMath xmlns:m="http://schemas.openxmlformats.org/officeDocument/2006/math">
                    <m:r>
                      <a:rPr lang="en-US" b="0" i="0" smtClean="0">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𝑡</m:t>
                        </m:r>
                        <m:r>
                          <a:rPr lang="en-US" b="0" i="1" smtClean="0">
                            <a:solidFill>
                              <a:srgbClr val="C00000"/>
                            </a:solidFill>
                            <a:latin typeface="Cambria Math" panose="02040503050406030204" pitchFamily="18" charset="0"/>
                          </a:rPr>
                          <m:t>+1</m:t>
                        </m:r>
                      </m:sub>
                    </m:sSub>
                    <m:r>
                      <a:rPr lang="en-US" i="1">
                        <a:solidFill>
                          <a:srgbClr val="C00000"/>
                        </a:solidFill>
                        <a:latin typeface="Cambria Math" panose="02040503050406030204" pitchFamily="18" charset="0"/>
                      </a:rPr>
                      <m:t>)</m:t>
                    </m:r>
                  </m:oMath>
                </a14:m>
                <a:r>
                  <a:rPr lang="en-US" dirty="0">
                    <a:solidFill>
                      <a:srgbClr val="C00000"/>
                    </a:solidFill>
                    <a:latin typeface="Bookman Old Style" panose="02050604050505020204" pitchFamily="18" charset="0"/>
                  </a:rPr>
                  <a:t> </a:t>
                </a:r>
              </a:p>
            </p:txBody>
          </p:sp>
        </mc:Choice>
        <mc:Fallback xmlns="">
          <p:sp>
            <p:nvSpPr>
              <p:cNvPr id="15" name="TextBox 14">
                <a:extLst>
                  <a:ext uri="{FF2B5EF4-FFF2-40B4-BE49-F238E27FC236}">
                    <a16:creationId xmlns:a16="http://schemas.microsoft.com/office/drawing/2014/main" id="{B3EB7A1F-EF1B-B731-8609-A94714EF885B}"/>
                  </a:ext>
                </a:extLst>
              </p:cNvPr>
              <p:cNvSpPr txBox="1">
                <a:spLocks noRot="1" noChangeAspect="1" noMove="1" noResize="1" noEditPoints="1" noAdjustHandles="1" noChangeArrowheads="1" noChangeShapeType="1" noTextEdit="1"/>
              </p:cNvSpPr>
              <p:nvPr/>
            </p:nvSpPr>
            <p:spPr>
              <a:xfrm>
                <a:off x="6937193" y="3295599"/>
                <a:ext cx="1515543" cy="369332"/>
              </a:xfrm>
              <a:prstGeom prst="rect">
                <a:avLst/>
              </a:prstGeom>
              <a:blipFill>
                <a:blip r:embed="rId7"/>
                <a:stretch>
                  <a:fillRect l="-3614" t="-10000" b="-26667"/>
                </a:stretch>
              </a:blipFill>
            </p:spPr>
            <p:txBody>
              <a:bodyPr/>
              <a:lstStyle/>
              <a:p>
                <a:r>
                  <a:rPr lang="en-US">
                    <a:noFill/>
                  </a:rPr>
                  <a:t> </a:t>
                </a:r>
              </a:p>
            </p:txBody>
          </p:sp>
        </mc:Fallback>
      </mc:AlternateContent>
      <p:sp>
        <p:nvSpPr>
          <p:cNvPr id="3" name="Cube 2">
            <a:extLst>
              <a:ext uri="{FF2B5EF4-FFF2-40B4-BE49-F238E27FC236}">
                <a16:creationId xmlns:a16="http://schemas.microsoft.com/office/drawing/2014/main" id="{CEDDD487-970B-82B6-1B25-FAE874FB5A9E}"/>
              </a:ext>
            </a:extLst>
          </p:cNvPr>
          <p:cNvSpPr/>
          <p:nvPr/>
        </p:nvSpPr>
        <p:spPr>
          <a:xfrm>
            <a:off x="3570051" y="1106129"/>
            <a:ext cx="1310624" cy="560592"/>
          </a:xfrm>
          <a:prstGeom prst="cub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Bookman Old Style"/>
              </a:rPr>
              <a:t>Buffer</a:t>
            </a:r>
            <a:endParaRPr lang="en-US" dirty="0"/>
          </a:p>
        </p:txBody>
      </p:sp>
      <p:cxnSp>
        <p:nvCxnSpPr>
          <p:cNvPr id="18" name="Straight Arrow Connector 17">
            <a:extLst>
              <a:ext uri="{FF2B5EF4-FFF2-40B4-BE49-F238E27FC236}">
                <a16:creationId xmlns:a16="http://schemas.microsoft.com/office/drawing/2014/main" id="{502A99C8-4D29-79B2-3513-8B0ECF4988B3}"/>
              </a:ext>
            </a:extLst>
          </p:cNvPr>
          <p:cNvCxnSpPr/>
          <p:nvPr/>
        </p:nvCxnSpPr>
        <p:spPr>
          <a:xfrm flipV="1">
            <a:off x="4608454" y="1660351"/>
            <a:ext cx="4861" cy="438062"/>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5BFBE18C-9186-5FAB-6F1F-1E362634EAE6}"/>
              </a:ext>
            </a:extLst>
          </p:cNvPr>
          <p:cNvCxnSpPr>
            <a:cxnSpLocks/>
          </p:cNvCxnSpPr>
          <p:nvPr/>
        </p:nvCxnSpPr>
        <p:spPr>
          <a:xfrm>
            <a:off x="3833797" y="1665516"/>
            <a:ext cx="4861" cy="420138"/>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94C6751-1CD9-D08A-0B55-1FF983934B92}"/>
                  </a:ext>
                </a:extLst>
              </p:cNvPr>
              <p:cNvSpPr txBox="1"/>
              <p:nvPr/>
            </p:nvSpPr>
            <p:spPr>
              <a:xfrm>
                <a:off x="4669054" y="1714250"/>
                <a:ext cx="2433936" cy="381515"/>
              </a:xfrm>
              <a:prstGeom prst="rect">
                <a:avLst/>
              </a:prstGeom>
              <a:noFill/>
            </p:spPr>
            <p:txBody>
              <a:bodyPr wrap="none" rtlCol="0">
                <a:spAutoFit/>
              </a:bodyPr>
              <a:lstStyle/>
              <a:p>
                <a:r>
                  <a:rPr lang="en-US" dirty="0">
                    <a:solidFill>
                      <a:srgbClr val="00B050"/>
                    </a:solidFill>
                    <a:latin typeface="Bookman Old Style" panose="02050604050505020204" pitchFamily="18" charset="0"/>
                  </a:rPr>
                  <a:t>Store </a:t>
                </a:r>
                <a14:m>
                  <m:oMath xmlns:m="http://schemas.openxmlformats.org/officeDocument/2006/math">
                    <m:r>
                      <a:rPr lang="en-US" b="0" i="0"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𝑠</m:t>
                        </m:r>
                      </m:e>
                      <m:sub>
                        <m:r>
                          <a:rPr lang="en-US" i="1">
                            <a:solidFill>
                              <a:srgbClr val="00B050"/>
                            </a:solidFill>
                            <a:latin typeface="Cambria Math" panose="02040503050406030204" pitchFamily="18" charset="0"/>
                          </a:rPr>
                          <m:t>𝑡</m:t>
                        </m:r>
                        <m:r>
                          <a:rPr lang="en-US" b="0" i="1" smtClean="0">
                            <a:solidFill>
                              <a:srgbClr val="00B050"/>
                            </a:solidFill>
                            <a:latin typeface="Cambria Math" panose="02040503050406030204" pitchFamily="18" charset="0"/>
                          </a:rPr>
                          <m:t>, </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𝑎</m:t>
                        </m:r>
                      </m:e>
                      <m:sub>
                        <m:r>
                          <a:rPr lang="en-US" i="1">
                            <a:solidFill>
                              <a:srgbClr val="00B050"/>
                            </a:solidFill>
                            <a:latin typeface="Cambria Math" panose="02040503050406030204" pitchFamily="18" charset="0"/>
                          </a:rPr>
                          <m:t>𝑡</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𝑟</m:t>
                        </m:r>
                      </m:e>
                      <m:sub>
                        <m:r>
                          <a:rPr lang="en-US" i="1">
                            <a:solidFill>
                              <a:srgbClr val="00B050"/>
                            </a:solidFill>
                            <a:latin typeface="Cambria Math" panose="02040503050406030204" pitchFamily="18" charset="0"/>
                          </a:rPr>
                          <m:t>𝑡</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i="1">
                            <a:solidFill>
                              <a:srgbClr val="00B050"/>
                            </a:solidFill>
                            <a:latin typeface="Cambria Math" panose="02040503050406030204" pitchFamily="18" charset="0"/>
                          </a:rPr>
                          <m:t>𝑡</m:t>
                        </m:r>
                        <m:r>
                          <a:rPr lang="en-US" i="1">
                            <a:solidFill>
                              <a:srgbClr val="00B050"/>
                            </a:solidFill>
                            <a:latin typeface="Cambria Math" panose="02040503050406030204" pitchFamily="18" charset="0"/>
                          </a:rPr>
                          <m:t>+1</m:t>
                        </m:r>
                      </m:sub>
                    </m:sSub>
                    <m:r>
                      <a:rPr lang="en-US" i="1">
                        <a:solidFill>
                          <a:srgbClr val="00B050"/>
                        </a:solidFill>
                        <a:latin typeface="Cambria Math" panose="02040503050406030204" pitchFamily="18" charset="0"/>
                      </a:rPr>
                      <m:t>)</m:t>
                    </m:r>
                  </m:oMath>
                </a14:m>
                <a:r>
                  <a:rPr lang="en-US" dirty="0">
                    <a:solidFill>
                      <a:srgbClr val="00B050"/>
                    </a:solidFill>
                    <a:latin typeface="Bookman Old Style" panose="02050604050505020204" pitchFamily="18" charset="0"/>
                  </a:rPr>
                  <a:t> </a:t>
                </a:r>
              </a:p>
            </p:txBody>
          </p:sp>
        </mc:Choice>
        <mc:Fallback xmlns="">
          <p:sp>
            <p:nvSpPr>
              <p:cNvPr id="21" name="TextBox 20">
                <a:extLst>
                  <a:ext uri="{FF2B5EF4-FFF2-40B4-BE49-F238E27FC236}">
                    <a16:creationId xmlns:a16="http://schemas.microsoft.com/office/drawing/2014/main" id="{D94C6751-1CD9-D08A-0B55-1FF983934B92}"/>
                  </a:ext>
                </a:extLst>
              </p:cNvPr>
              <p:cNvSpPr txBox="1">
                <a:spLocks noRot="1" noChangeAspect="1" noMove="1" noResize="1" noEditPoints="1" noAdjustHandles="1" noChangeArrowheads="1" noChangeShapeType="1" noTextEdit="1"/>
              </p:cNvSpPr>
              <p:nvPr/>
            </p:nvSpPr>
            <p:spPr>
              <a:xfrm>
                <a:off x="4669054" y="1714250"/>
                <a:ext cx="2433936" cy="381515"/>
              </a:xfrm>
              <a:prstGeom prst="rect">
                <a:avLst/>
              </a:prstGeom>
              <a:blipFill>
                <a:blip r:embed="rId8"/>
                <a:stretch>
                  <a:fillRect l="-2073" t="-6250"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839CF83-254B-E90D-B477-315D58BBD7A9}"/>
                  </a:ext>
                </a:extLst>
              </p:cNvPr>
              <p:cNvSpPr txBox="1"/>
              <p:nvPr/>
            </p:nvSpPr>
            <p:spPr>
              <a:xfrm>
                <a:off x="1417483" y="1708342"/>
                <a:ext cx="2355388" cy="381515"/>
              </a:xfrm>
              <a:prstGeom prst="rect">
                <a:avLst/>
              </a:prstGeom>
              <a:noFill/>
            </p:spPr>
            <p:txBody>
              <a:bodyPr wrap="none" rtlCol="0">
                <a:spAutoFit/>
              </a:bodyPr>
              <a:lstStyle/>
              <a:p>
                <a:r>
                  <a:rPr lang="en-US" dirty="0">
                    <a:solidFill>
                      <a:srgbClr val="00B050"/>
                    </a:solidFill>
                    <a:latin typeface="Bookman Old Style" panose="02050604050505020204" pitchFamily="18" charset="0"/>
                  </a:rPr>
                  <a:t>Train </a:t>
                </a:r>
                <a14:m>
                  <m:oMath xmlns:m="http://schemas.openxmlformats.org/officeDocument/2006/math">
                    <m:r>
                      <a:rPr lang="en-US" b="0" i="0"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𝑠</m:t>
                        </m:r>
                      </m:e>
                      <m:sub>
                        <m:r>
                          <a:rPr lang="en-US" i="1">
                            <a:solidFill>
                              <a:srgbClr val="00B050"/>
                            </a:solidFill>
                            <a:latin typeface="Cambria Math" panose="02040503050406030204" pitchFamily="18" charset="0"/>
                          </a:rPr>
                          <m:t>𝑡</m:t>
                        </m:r>
                        <m:r>
                          <a:rPr lang="en-US" b="0" i="1" smtClean="0">
                            <a:solidFill>
                              <a:srgbClr val="00B050"/>
                            </a:solidFill>
                            <a:latin typeface="Cambria Math" panose="02040503050406030204" pitchFamily="18" charset="0"/>
                          </a:rPr>
                          <m:t>, </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𝑎</m:t>
                        </m:r>
                      </m:e>
                      <m:sub>
                        <m:r>
                          <a:rPr lang="en-US" i="1">
                            <a:solidFill>
                              <a:srgbClr val="00B050"/>
                            </a:solidFill>
                            <a:latin typeface="Cambria Math" panose="02040503050406030204" pitchFamily="18" charset="0"/>
                          </a:rPr>
                          <m:t>𝑡</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𝑟</m:t>
                        </m:r>
                      </m:e>
                      <m:sub>
                        <m:r>
                          <a:rPr lang="en-US" i="1">
                            <a:solidFill>
                              <a:srgbClr val="00B050"/>
                            </a:solidFill>
                            <a:latin typeface="Cambria Math" panose="02040503050406030204" pitchFamily="18" charset="0"/>
                          </a:rPr>
                          <m:t>𝑡</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i="1">
                            <a:solidFill>
                              <a:srgbClr val="00B050"/>
                            </a:solidFill>
                            <a:latin typeface="Cambria Math" panose="02040503050406030204" pitchFamily="18" charset="0"/>
                          </a:rPr>
                          <m:t>𝑡</m:t>
                        </m:r>
                        <m:r>
                          <a:rPr lang="en-US" i="1">
                            <a:solidFill>
                              <a:srgbClr val="00B050"/>
                            </a:solidFill>
                            <a:latin typeface="Cambria Math" panose="02040503050406030204" pitchFamily="18" charset="0"/>
                          </a:rPr>
                          <m:t>+1</m:t>
                        </m:r>
                      </m:sub>
                    </m:sSub>
                    <m:r>
                      <a:rPr lang="en-US" i="1">
                        <a:solidFill>
                          <a:srgbClr val="00B050"/>
                        </a:solidFill>
                        <a:latin typeface="Cambria Math" panose="02040503050406030204" pitchFamily="18" charset="0"/>
                      </a:rPr>
                      <m:t>)</m:t>
                    </m:r>
                  </m:oMath>
                </a14:m>
                <a:r>
                  <a:rPr lang="en-US" dirty="0">
                    <a:solidFill>
                      <a:srgbClr val="00B050"/>
                    </a:solidFill>
                    <a:latin typeface="Bookman Old Style" panose="02050604050505020204" pitchFamily="18" charset="0"/>
                  </a:rPr>
                  <a:t> </a:t>
                </a:r>
              </a:p>
            </p:txBody>
          </p:sp>
        </mc:Choice>
        <mc:Fallback xmlns="">
          <p:sp>
            <p:nvSpPr>
              <p:cNvPr id="16" name="TextBox 15">
                <a:extLst>
                  <a:ext uri="{FF2B5EF4-FFF2-40B4-BE49-F238E27FC236}">
                    <a16:creationId xmlns:a16="http://schemas.microsoft.com/office/drawing/2014/main" id="{7839CF83-254B-E90D-B477-315D58BBD7A9}"/>
                  </a:ext>
                </a:extLst>
              </p:cNvPr>
              <p:cNvSpPr txBox="1">
                <a:spLocks noRot="1" noChangeAspect="1" noMove="1" noResize="1" noEditPoints="1" noAdjustHandles="1" noChangeArrowheads="1" noChangeShapeType="1" noTextEdit="1"/>
              </p:cNvSpPr>
              <p:nvPr/>
            </p:nvSpPr>
            <p:spPr>
              <a:xfrm>
                <a:off x="1417483" y="1708342"/>
                <a:ext cx="2355388" cy="381515"/>
              </a:xfrm>
              <a:prstGeom prst="rect">
                <a:avLst/>
              </a:prstGeom>
              <a:blipFill>
                <a:blip r:embed="rId9"/>
                <a:stretch>
                  <a:fillRect l="-2139" t="-6452" b="-19355"/>
                </a:stretch>
              </a:blipFill>
            </p:spPr>
            <p:txBody>
              <a:bodyPr/>
              <a:lstStyle/>
              <a:p>
                <a:r>
                  <a:rPr lang="en-US">
                    <a:noFill/>
                  </a:rPr>
                  <a:t> </a:t>
                </a:r>
              </a:p>
            </p:txBody>
          </p:sp>
        </mc:Fallback>
      </mc:AlternateContent>
    </p:spTree>
    <p:extLst>
      <p:ext uri="{BB962C8B-B14F-4D97-AF65-F5344CB8AC3E}">
        <p14:creationId xmlns:p14="http://schemas.microsoft.com/office/powerpoint/2010/main" val="142785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21" grpId="0"/>
      <p:bldP spid="16" grpId="0"/>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6257-3DF5-EAAA-4A96-9F44DD2C7282}"/>
              </a:ext>
            </a:extLst>
          </p:cNvPr>
          <p:cNvSpPr>
            <a:spLocks noGrp="1"/>
          </p:cNvSpPr>
          <p:nvPr>
            <p:ph type="title"/>
          </p:nvPr>
        </p:nvSpPr>
        <p:spPr/>
        <p:txBody>
          <a:bodyPr/>
          <a:lstStyle/>
          <a:p>
            <a:r>
              <a:rPr lang="en-US"/>
              <a:t>Agents</a:t>
            </a:r>
          </a:p>
        </p:txBody>
      </p:sp>
      <p:sp>
        <p:nvSpPr>
          <p:cNvPr id="3" name="Content Placeholder 2">
            <a:extLst>
              <a:ext uri="{FF2B5EF4-FFF2-40B4-BE49-F238E27FC236}">
                <a16:creationId xmlns:a16="http://schemas.microsoft.com/office/drawing/2014/main" id="{7721CB79-8C96-86B6-4817-EAC7E657A828}"/>
              </a:ext>
            </a:extLst>
          </p:cNvPr>
          <p:cNvSpPr>
            <a:spLocks noGrp="1"/>
          </p:cNvSpPr>
          <p:nvPr>
            <p:ph idx="1"/>
          </p:nvPr>
        </p:nvSpPr>
        <p:spPr>
          <a:xfrm>
            <a:off x="308919" y="966055"/>
            <a:ext cx="8464378" cy="2246377"/>
          </a:xfrm>
        </p:spPr>
        <p:txBody>
          <a:bodyPr>
            <a:normAutofit fontScale="62500" lnSpcReduction="20000"/>
          </a:bodyPr>
          <a:lstStyle/>
          <a:p>
            <a:r>
              <a:rPr lang="en-US" dirty="0"/>
              <a:t>Agents are implementations of RL algorithms</a:t>
            </a:r>
          </a:p>
          <a:p>
            <a:r>
              <a:rPr lang="en-US" dirty="0"/>
              <a:t>Agents are selected based off the needs of the problem and the environment</a:t>
            </a:r>
          </a:p>
          <a:p>
            <a:pPr lvl="1"/>
            <a:r>
              <a:rPr lang="en-US" dirty="0"/>
              <a:t>Accuracy of modelled environment</a:t>
            </a:r>
          </a:p>
          <a:p>
            <a:pPr lvl="1"/>
            <a:r>
              <a:rPr lang="en-US" dirty="0"/>
              <a:t>Sample efficiency</a:t>
            </a:r>
          </a:p>
          <a:p>
            <a:pPr lvl="1"/>
            <a:r>
              <a:rPr lang="en-US" dirty="0"/>
              <a:t>Continuous (Policy based) or Discrete (Value based) action spaces</a:t>
            </a:r>
          </a:p>
          <a:p>
            <a:pPr lvl="1"/>
            <a:r>
              <a:rPr lang="en-US" dirty="0"/>
              <a:t>Problem complexity</a:t>
            </a:r>
          </a:p>
          <a:p>
            <a:r>
              <a:rPr lang="en-US" dirty="0"/>
              <a:t>Two main approaches</a:t>
            </a:r>
          </a:p>
          <a:p>
            <a:pPr lvl="1"/>
            <a:r>
              <a:rPr lang="en-US" b="1" dirty="0">
                <a:latin typeface="Arial" panose="020B0604020202020204" pitchFamily="34" charset="0"/>
              </a:rPr>
              <a:t>Model-Based RL</a:t>
            </a:r>
            <a:r>
              <a:rPr lang="en-US" dirty="0">
                <a:latin typeface="Arial" panose="020B0604020202020204" pitchFamily="34" charset="0"/>
              </a:rPr>
              <a:t>: </a:t>
            </a:r>
            <a:r>
              <a:rPr lang="en-US" sz="2000" dirty="0">
                <a:latin typeface="Arial" panose="020B0604020202020204" pitchFamily="34" charset="0"/>
              </a:rPr>
              <a:t>The agent can predict the reward for some action before actually performing it thereby planning what it should do.</a:t>
            </a:r>
          </a:p>
          <a:p>
            <a:pPr lvl="1"/>
            <a:r>
              <a:rPr lang="en-US" sz="2000" b="1" dirty="0">
                <a:latin typeface="Arial" panose="020B0604020202020204" pitchFamily="34" charset="0"/>
              </a:rPr>
              <a:t>Model-Free RL</a:t>
            </a:r>
            <a:r>
              <a:rPr lang="en-US" sz="2000" dirty="0">
                <a:latin typeface="Arial" panose="020B0604020202020204" pitchFamily="34" charset="0"/>
              </a:rPr>
              <a:t>: The agent needs to carry out the action to see what happens and learn from it.</a:t>
            </a:r>
          </a:p>
          <a:p>
            <a:pPr lvl="1"/>
            <a:endParaRPr lang="en-US" dirty="0"/>
          </a:p>
        </p:txBody>
      </p:sp>
      <p:sp>
        <p:nvSpPr>
          <p:cNvPr id="4" name="Footer Placeholder 3">
            <a:extLst>
              <a:ext uri="{FF2B5EF4-FFF2-40B4-BE49-F238E27FC236}">
                <a16:creationId xmlns:a16="http://schemas.microsoft.com/office/drawing/2014/main" id="{6FBC1135-992E-251D-1F54-0103408A1E42}"/>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A4851321-873F-8900-349B-E8C6C0CFA0CC}"/>
              </a:ext>
            </a:extLst>
          </p:cNvPr>
          <p:cNvSpPr>
            <a:spLocks noGrp="1"/>
          </p:cNvSpPr>
          <p:nvPr>
            <p:ph type="sldNum" sz="quarter" idx="12"/>
          </p:nvPr>
        </p:nvSpPr>
        <p:spPr/>
        <p:txBody>
          <a:bodyPr/>
          <a:lstStyle/>
          <a:p>
            <a:fld id="{07E1C93C-5050-FC42-8F10-D22D4F119D13}" type="slidenum">
              <a:rPr lang="en-US" smtClean="0"/>
              <a:pPr/>
              <a:t>5</a:t>
            </a:fld>
            <a:endParaRPr lang="en-US"/>
          </a:p>
        </p:txBody>
      </p:sp>
      <p:pic>
        <p:nvPicPr>
          <p:cNvPr id="7" name="Picture 6">
            <a:extLst>
              <a:ext uri="{FF2B5EF4-FFF2-40B4-BE49-F238E27FC236}">
                <a16:creationId xmlns:a16="http://schemas.microsoft.com/office/drawing/2014/main" id="{4DF4D874-A18D-CE9E-58EA-EDD3CF505AB2}"/>
              </a:ext>
            </a:extLst>
          </p:cNvPr>
          <p:cNvPicPr>
            <a:picLocks noChangeAspect="1"/>
          </p:cNvPicPr>
          <p:nvPr/>
        </p:nvPicPr>
        <p:blipFill>
          <a:blip r:embed="rId4"/>
          <a:stretch>
            <a:fillRect/>
          </a:stretch>
        </p:blipFill>
        <p:spPr>
          <a:xfrm>
            <a:off x="1648147" y="3266662"/>
            <a:ext cx="5693473" cy="2999986"/>
          </a:xfrm>
          <a:prstGeom prst="rect">
            <a:avLst/>
          </a:prstGeom>
        </p:spPr>
      </p:pic>
      <p:sp>
        <p:nvSpPr>
          <p:cNvPr id="6" name="TextBox 5">
            <a:extLst>
              <a:ext uri="{FF2B5EF4-FFF2-40B4-BE49-F238E27FC236}">
                <a16:creationId xmlns:a16="http://schemas.microsoft.com/office/drawing/2014/main" id="{C381EB82-F23C-FF11-B6C2-DD06E65B4021}"/>
              </a:ext>
            </a:extLst>
          </p:cNvPr>
          <p:cNvSpPr txBox="1"/>
          <p:nvPr/>
        </p:nvSpPr>
        <p:spPr>
          <a:xfrm>
            <a:off x="1771737" y="6250100"/>
            <a:ext cx="5446299" cy="276999"/>
          </a:xfrm>
          <a:prstGeom prst="rect">
            <a:avLst/>
          </a:prstGeom>
          <a:noFill/>
        </p:spPr>
        <p:txBody>
          <a:bodyPr wrap="none" rtlCol="0">
            <a:spAutoFit/>
          </a:bodyPr>
          <a:lstStyle/>
          <a:p>
            <a:r>
              <a:rPr lang="en-US" sz="1200" dirty="0"/>
              <a:t>https://</a:t>
            </a:r>
            <a:r>
              <a:rPr lang="en-US" sz="1200" dirty="0" err="1"/>
              <a:t>spinningup.openai.com</a:t>
            </a:r>
            <a:r>
              <a:rPr lang="en-US" sz="1200" dirty="0"/>
              <a:t>/</a:t>
            </a:r>
            <a:r>
              <a:rPr lang="en-US" sz="1200" dirty="0" err="1"/>
              <a:t>en</a:t>
            </a:r>
            <a:r>
              <a:rPr lang="en-US" sz="1200" dirty="0"/>
              <a:t>/latest/</a:t>
            </a:r>
            <a:r>
              <a:rPr lang="en-US" sz="1200" dirty="0" err="1"/>
              <a:t>spinningup</a:t>
            </a:r>
            <a:r>
              <a:rPr lang="en-US" sz="1200" dirty="0"/>
              <a:t>/rl_intro2.html#citations-below</a:t>
            </a:r>
          </a:p>
        </p:txBody>
      </p:sp>
    </p:spTree>
    <p:extLst>
      <p:ext uri="{BB962C8B-B14F-4D97-AF65-F5344CB8AC3E}">
        <p14:creationId xmlns:p14="http://schemas.microsoft.com/office/powerpoint/2010/main" val="339801441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3DBF-0FAB-5820-F9A0-E84607271FFB}"/>
              </a:ext>
            </a:extLst>
          </p:cNvPr>
          <p:cNvSpPr>
            <a:spLocks noGrp="1"/>
          </p:cNvSpPr>
          <p:nvPr>
            <p:ph type="title"/>
          </p:nvPr>
        </p:nvSpPr>
        <p:spPr/>
        <p:txBody>
          <a:bodyPr/>
          <a:lstStyle/>
          <a:p>
            <a:r>
              <a:rPr lang="en-US" dirty="0">
                <a:latin typeface="Arial"/>
                <a:cs typeface="Arial"/>
              </a:rPr>
              <a:t>Off Policy RL Agents</a:t>
            </a:r>
            <a:endParaRPr lang="en-US" dirty="0"/>
          </a:p>
        </p:txBody>
      </p:sp>
      <p:sp>
        <p:nvSpPr>
          <p:cNvPr id="3" name="Content Placeholder 2">
            <a:extLst>
              <a:ext uri="{FF2B5EF4-FFF2-40B4-BE49-F238E27FC236}">
                <a16:creationId xmlns:a16="http://schemas.microsoft.com/office/drawing/2014/main" id="{D78429D2-4414-E723-89BC-1ED7B4484FB6}"/>
              </a:ext>
            </a:extLst>
          </p:cNvPr>
          <p:cNvSpPr>
            <a:spLocks noGrp="1"/>
          </p:cNvSpPr>
          <p:nvPr>
            <p:ph idx="1"/>
          </p:nvPr>
        </p:nvSpPr>
        <p:spPr/>
        <p:txBody>
          <a:bodyPr vert="horz" lIns="91440" tIns="45720" rIns="91440" bIns="45720" rtlCol="0" anchor="t">
            <a:normAutofit/>
          </a:bodyPr>
          <a:lstStyle/>
          <a:p>
            <a:r>
              <a:rPr lang="en-US" dirty="0">
                <a:latin typeface="+mn-lt"/>
              </a:rPr>
              <a:t>Agent learns from stored past experiences</a:t>
            </a:r>
          </a:p>
          <a:p>
            <a:r>
              <a:rPr lang="en-US" dirty="0">
                <a:latin typeface="+mn-lt"/>
                <a:cs typeface="Arial"/>
              </a:rPr>
              <a:t>Takes in state of system and produces an action (actor model)</a:t>
            </a:r>
          </a:p>
          <a:p>
            <a:r>
              <a:rPr lang="en-US" dirty="0">
                <a:latin typeface="+mn-lt"/>
              </a:rPr>
              <a:t>Key component: </a:t>
            </a:r>
            <a:r>
              <a:rPr lang="en-US" b="1" dirty="0">
                <a:latin typeface="+mn-lt"/>
              </a:rPr>
              <a:t>Replay Buffer</a:t>
            </a:r>
          </a:p>
          <a:p>
            <a:pPr lvl="1"/>
            <a:r>
              <a:rPr lang="en-US" b="0" i="0" u="none" strike="noStrike" dirty="0">
                <a:solidFill>
                  <a:srgbClr val="000000"/>
                </a:solidFill>
                <a:effectLst/>
                <a:latin typeface="+mn-lt"/>
              </a:rPr>
              <a:t>Data structure that stores transitions (state, action, reward, next state) from past experiences</a:t>
            </a:r>
          </a:p>
          <a:p>
            <a:pPr lvl="1"/>
            <a:r>
              <a:rPr lang="en-US" b="0" i="0" u="none" strike="noStrike" dirty="0">
                <a:solidFill>
                  <a:srgbClr val="000000"/>
                </a:solidFill>
                <a:effectLst/>
                <a:latin typeface="+mn-lt"/>
              </a:rPr>
              <a:t>Learn from a diverse set of experiences, including those generated by older versions of the policy (agent)	</a:t>
            </a:r>
          </a:p>
          <a:p>
            <a:endParaRPr lang="en-US" b="0" i="0" u="none" strike="noStrike" dirty="0">
              <a:solidFill>
                <a:srgbClr val="000000"/>
              </a:solidFill>
              <a:effectLst/>
              <a:latin typeface="+mn-lt"/>
            </a:endParaRPr>
          </a:p>
          <a:p>
            <a:endParaRPr lang="en-US" b="1" i="0" u="none" strike="noStrike" dirty="0">
              <a:solidFill>
                <a:srgbClr val="000000"/>
              </a:solidFill>
              <a:effectLst/>
              <a:latin typeface="+mn-lt"/>
            </a:endParaRPr>
          </a:p>
          <a:p>
            <a:endParaRPr lang="en-US" dirty="0">
              <a:solidFill>
                <a:srgbClr val="000000"/>
              </a:solidFill>
              <a:latin typeface="+mn-lt"/>
            </a:endParaRPr>
          </a:p>
        </p:txBody>
      </p:sp>
      <p:sp>
        <p:nvSpPr>
          <p:cNvPr id="4" name="Footer Placeholder 3">
            <a:extLst>
              <a:ext uri="{FF2B5EF4-FFF2-40B4-BE49-F238E27FC236}">
                <a16:creationId xmlns:a16="http://schemas.microsoft.com/office/drawing/2014/main" id="{4E371320-D499-08E4-B88F-6191A8910B8B}"/>
              </a:ext>
            </a:extLst>
          </p:cNvPr>
          <p:cNvSpPr>
            <a:spLocks noGrp="1"/>
          </p:cNvSpPr>
          <p:nvPr>
            <p:ph type="ftr" sz="quarter" idx="11"/>
          </p:nvPr>
        </p:nvSpPr>
        <p:spPr/>
        <p:txBody>
          <a:bodyPr/>
          <a:lstStyle/>
          <a:p>
            <a:r>
              <a:rPr lang="en-US" dirty="0">
                <a:latin typeface="Arial"/>
                <a:cs typeface="Arial"/>
              </a:rPr>
              <a:t>Data Science Optimization Toolkit</a:t>
            </a:r>
          </a:p>
        </p:txBody>
      </p:sp>
      <p:sp>
        <p:nvSpPr>
          <p:cNvPr id="5" name="Slide Number Placeholder 4">
            <a:extLst>
              <a:ext uri="{FF2B5EF4-FFF2-40B4-BE49-F238E27FC236}">
                <a16:creationId xmlns:a16="http://schemas.microsoft.com/office/drawing/2014/main" id="{8962EAC7-9870-44E8-23DE-3BB56EA89B77}"/>
              </a:ext>
            </a:extLst>
          </p:cNvPr>
          <p:cNvSpPr>
            <a:spLocks noGrp="1"/>
          </p:cNvSpPr>
          <p:nvPr>
            <p:ph type="sldNum" sz="quarter" idx="12"/>
          </p:nvPr>
        </p:nvSpPr>
        <p:spPr/>
        <p:txBody>
          <a:bodyPr/>
          <a:lstStyle/>
          <a:p>
            <a:fld id="{07E1C93C-5050-FC42-8F10-D22D4F119D13}" type="slidenum">
              <a:rPr lang="en-US" smtClean="0"/>
              <a:pPr/>
              <a:t>6</a:t>
            </a:fld>
            <a:endParaRPr lang="en-US"/>
          </a:p>
        </p:txBody>
      </p:sp>
      <p:pic>
        <p:nvPicPr>
          <p:cNvPr id="7" name="Picture 6">
            <a:extLst>
              <a:ext uri="{FF2B5EF4-FFF2-40B4-BE49-F238E27FC236}">
                <a16:creationId xmlns:a16="http://schemas.microsoft.com/office/drawing/2014/main" id="{EADFCD06-43C7-D307-7762-0A0C0C007220}"/>
              </a:ext>
            </a:extLst>
          </p:cNvPr>
          <p:cNvPicPr>
            <a:picLocks noChangeAspect="1"/>
          </p:cNvPicPr>
          <p:nvPr/>
        </p:nvPicPr>
        <p:blipFill>
          <a:blip r:embed="rId3"/>
          <a:stretch>
            <a:fillRect/>
          </a:stretch>
        </p:blipFill>
        <p:spPr>
          <a:xfrm>
            <a:off x="921143" y="3561248"/>
            <a:ext cx="7245036" cy="2619222"/>
          </a:xfrm>
          <a:prstGeom prst="rect">
            <a:avLst/>
          </a:prstGeom>
        </p:spPr>
      </p:pic>
    </p:spTree>
    <p:extLst>
      <p:ext uri="{BB962C8B-B14F-4D97-AF65-F5344CB8AC3E}">
        <p14:creationId xmlns:p14="http://schemas.microsoft.com/office/powerpoint/2010/main" val="1677722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0B53-D77D-B533-16E5-5A9A54AF011D}"/>
              </a:ext>
            </a:extLst>
          </p:cNvPr>
          <p:cNvSpPr>
            <a:spLocks noGrp="1"/>
          </p:cNvSpPr>
          <p:nvPr>
            <p:ph type="title"/>
          </p:nvPr>
        </p:nvSpPr>
        <p:spPr/>
        <p:txBody>
          <a:bodyPr/>
          <a:lstStyle/>
          <a:p>
            <a:r>
              <a:rPr lang="en-US"/>
              <a:t>Environments</a:t>
            </a:r>
          </a:p>
        </p:txBody>
      </p:sp>
      <p:sp>
        <p:nvSpPr>
          <p:cNvPr id="3" name="Content Placeholder 2">
            <a:extLst>
              <a:ext uri="{FF2B5EF4-FFF2-40B4-BE49-F238E27FC236}">
                <a16:creationId xmlns:a16="http://schemas.microsoft.com/office/drawing/2014/main" id="{47C6BF6D-FEB5-FCE0-7B47-053821174E76}"/>
              </a:ext>
            </a:extLst>
          </p:cNvPr>
          <p:cNvSpPr>
            <a:spLocks noGrp="1"/>
          </p:cNvSpPr>
          <p:nvPr>
            <p:ph idx="1"/>
          </p:nvPr>
        </p:nvSpPr>
        <p:spPr>
          <a:xfrm>
            <a:off x="308918" y="966055"/>
            <a:ext cx="8464377" cy="5381694"/>
          </a:xfrm>
        </p:spPr>
        <p:txBody>
          <a:bodyPr vert="horz" lIns="91440" tIns="45720" rIns="91440" bIns="45720" rtlCol="0" anchor="t">
            <a:normAutofit/>
          </a:bodyPr>
          <a:lstStyle/>
          <a:p>
            <a:r>
              <a:rPr lang="en-US" sz="2000" dirty="0"/>
              <a:t>Environments are the setting the agent exists in</a:t>
            </a:r>
          </a:p>
          <a:p>
            <a:pPr lvl="1"/>
            <a:r>
              <a:rPr lang="en-US" sz="1800" dirty="0"/>
              <a:t>Can be continuous or discrete</a:t>
            </a:r>
          </a:p>
          <a:p>
            <a:r>
              <a:rPr lang="en-US" sz="2000" dirty="0"/>
              <a:t>Environments include the follow:</a:t>
            </a:r>
          </a:p>
          <a:p>
            <a:pPr lvl="1"/>
            <a:r>
              <a:rPr lang="en-US" sz="1800" b="1" dirty="0">
                <a:latin typeface="Arial"/>
                <a:cs typeface="Arial"/>
              </a:rPr>
              <a:t>State Space</a:t>
            </a:r>
            <a:r>
              <a:rPr lang="en-US" sz="1800" dirty="0">
                <a:latin typeface="Arial"/>
                <a:cs typeface="Arial"/>
              </a:rPr>
              <a:t>: Representation of what the agent can see</a:t>
            </a:r>
            <a:endParaRPr lang="en-US" sz="1800" dirty="0"/>
          </a:p>
          <a:p>
            <a:pPr lvl="1"/>
            <a:r>
              <a:rPr lang="en-US" sz="1800" b="1" dirty="0"/>
              <a:t>Action Space</a:t>
            </a:r>
            <a:r>
              <a:rPr lang="en-US" sz="1800" dirty="0"/>
              <a:t>: Valid actions that the agent can take</a:t>
            </a:r>
          </a:p>
          <a:p>
            <a:pPr lvl="1"/>
            <a:r>
              <a:rPr lang="en-US" sz="1800" b="1" dirty="0">
                <a:latin typeface="Arial"/>
                <a:cs typeface="Arial"/>
              </a:rPr>
              <a:t>Reward</a:t>
            </a:r>
            <a:r>
              <a:rPr lang="en-US" sz="1800" dirty="0">
                <a:latin typeface="Arial"/>
                <a:cs typeface="Arial"/>
              </a:rPr>
              <a:t>: Representation of the quality of the next state the agents actions drove the system to</a:t>
            </a:r>
          </a:p>
          <a:p>
            <a:pPr lvl="1"/>
            <a:r>
              <a:rPr lang="en-US" dirty="0">
                <a:latin typeface="Arial"/>
                <a:cs typeface="Arial"/>
              </a:rPr>
              <a:t>Built</a:t>
            </a:r>
            <a:r>
              <a:rPr lang="en-US" sz="2000" dirty="0">
                <a:latin typeface="Arial"/>
                <a:cs typeface="Arial"/>
              </a:rPr>
              <a:t> using the Gymnasium API</a:t>
            </a:r>
            <a:endParaRPr lang="en-US" dirty="0"/>
          </a:p>
          <a:p>
            <a:pPr lvl="1"/>
            <a:r>
              <a:rPr lang="en-US" sz="1800" dirty="0"/>
              <a:t>Standardized environments allows for plug and play use of many agents</a:t>
            </a:r>
          </a:p>
          <a:p>
            <a:r>
              <a:rPr lang="en-US" sz="2000" dirty="0"/>
              <a:t>Differential environments in development</a:t>
            </a:r>
          </a:p>
          <a:p>
            <a:r>
              <a:rPr lang="en-US" sz="2000" dirty="0"/>
              <a:t>Repository of custom complex system environments</a:t>
            </a:r>
          </a:p>
        </p:txBody>
      </p:sp>
      <p:sp>
        <p:nvSpPr>
          <p:cNvPr id="4" name="Footer Placeholder 3">
            <a:extLst>
              <a:ext uri="{FF2B5EF4-FFF2-40B4-BE49-F238E27FC236}">
                <a16:creationId xmlns:a16="http://schemas.microsoft.com/office/drawing/2014/main" id="{7A8B5B73-B87B-8B8B-6110-6220F07A7EE8}"/>
              </a:ext>
            </a:extLst>
          </p:cNvPr>
          <p:cNvSpPr>
            <a:spLocks noGrp="1"/>
          </p:cNvSpPr>
          <p:nvPr>
            <p:ph type="ftr" sz="quarter" idx="11"/>
          </p:nvPr>
        </p:nvSpPr>
        <p:spPr/>
        <p:txBody>
          <a:bodyPr/>
          <a:lstStyle/>
          <a:p>
            <a:r>
              <a:rPr lang="en-US"/>
              <a:t>Data Science Optimization Toolkit</a:t>
            </a:r>
          </a:p>
        </p:txBody>
      </p:sp>
      <p:sp>
        <p:nvSpPr>
          <p:cNvPr id="5" name="Slide Number Placeholder 4">
            <a:extLst>
              <a:ext uri="{FF2B5EF4-FFF2-40B4-BE49-F238E27FC236}">
                <a16:creationId xmlns:a16="http://schemas.microsoft.com/office/drawing/2014/main" id="{4D9F5A54-C037-3F03-1733-952B400E501E}"/>
              </a:ext>
            </a:extLst>
          </p:cNvPr>
          <p:cNvSpPr>
            <a:spLocks noGrp="1"/>
          </p:cNvSpPr>
          <p:nvPr>
            <p:ph type="sldNum" sz="quarter" idx="12"/>
          </p:nvPr>
        </p:nvSpPr>
        <p:spPr/>
        <p:txBody>
          <a:bodyPr/>
          <a:lstStyle/>
          <a:p>
            <a:fld id="{07E1C93C-5050-FC42-8F10-D22D4F119D13}" type="slidenum">
              <a:rPr lang="en-US" smtClean="0"/>
              <a:pPr/>
              <a:t>7</a:t>
            </a:fld>
            <a:endParaRPr lang="en-US"/>
          </a:p>
        </p:txBody>
      </p:sp>
      <p:pic>
        <p:nvPicPr>
          <p:cNvPr id="7" name="Picture 6">
            <a:extLst>
              <a:ext uri="{FF2B5EF4-FFF2-40B4-BE49-F238E27FC236}">
                <a16:creationId xmlns:a16="http://schemas.microsoft.com/office/drawing/2014/main" id="{431BB362-C7F5-2F44-CDF6-8FFC0294579F}"/>
              </a:ext>
            </a:extLst>
          </p:cNvPr>
          <p:cNvPicPr>
            <a:picLocks noChangeAspect="1"/>
          </p:cNvPicPr>
          <p:nvPr/>
        </p:nvPicPr>
        <p:blipFill>
          <a:blip r:embed="rId4"/>
          <a:stretch>
            <a:fillRect/>
          </a:stretch>
        </p:blipFill>
        <p:spPr>
          <a:xfrm>
            <a:off x="2606877" y="4735739"/>
            <a:ext cx="3776019" cy="1731597"/>
          </a:xfrm>
          <a:prstGeom prst="rect">
            <a:avLst/>
          </a:prstGeom>
        </p:spPr>
      </p:pic>
    </p:spTree>
    <p:extLst>
      <p:ext uri="{BB962C8B-B14F-4D97-AF65-F5344CB8AC3E}">
        <p14:creationId xmlns:p14="http://schemas.microsoft.com/office/powerpoint/2010/main" val="56140475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C0399-B597-A725-9043-AAE340BC42C7}"/>
              </a:ext>
            </a:extLst>
          </p:cNvPr>
          <p:cNvSpPr>
            <a:spLocks noGrp="1"/>
          </p:cNvSpPr>
          <p:nvPr>
            <p:ph type="title"/>
          </p:nvPr>
        </p:nvSpPr>
        <p:spPr/>
        <p:txBody>
          <a:bodyPr/>
          <a:lstStyle/>
          <a:p>
            <a:r>
              <a:rPr lang="en-US" dirty="0">
                <a:latin typeface="Arial"/>
                <a:cs typeface="Arial"/>
              </a:rPr>
              <a:t>Basic Functions of the Gymnasium Env API</a:t>
            </a:r>
            <a:endParaRPr lang="en-US" dirty="0"/>
          </a:p>
        </p:txBody>
      </p:sp>
      <p:sp>
        <p:nvSpPr>
          <p:cNvPr id="3" name="Content Placeholder 2">
            <a:extLst>
              <a:ext uri="{FF2B5EF4-FFF2-40B4-BE49-F238E27FC236}">
                <a16:creationId xmlns:a16="http://schemas.microsoft.com/office/drawing/2014/main" id="{5848D1A4-40E3-73A4-71FE-608986EAA942}"/>
              </a:ext>
            </a:extLst>
          </p:cNvPr>
          <p:cNvSpPr>
            <a:spLocks noGrp="1"/>
          </p:cNvSpPr>
          <p:nvPr>
            <p:ph idx="1"/>
          </p:nvPr>
        </p:nvSpPr>
        <p:spPr/>
        <p:txBody>
          <a:bodyPr vert="horz" lIns="91440" tIns="45720" rIns="91440" bIns="45720" rtlCol="0" anchor="t">
            <a:normAutofit/>
          </a:bodyPr>
          <a:lstStyle/>
          <a:p>
            <a:r>
              <a:rPr lang="en-US" dirty="0" err="1">
                <a:latin typeface="Bookman Old Style" panose="02050604050505020204" pitchFamily="18" charset="0"/>
              </a:rPr>
              <a:t>OpenAI</a:t>
            </a:r>
            <a:r>
              <a:rPr lang="en-US" dirty="0">
                <a:latin typeface="Bookman Old Style" panose="02050604050505020204" pitchFamily="18" charset="0"/>
              </a:rPr>
              <a:t> Gym standards</a:t>
            </a:r>
          </a:p>
          <a:p>
            <a:pPr lvl="1"/>
            <a:r>
              <a:rPr lang="en-US" dirty="0">
                <a:latin typeface="Bookman Old Style" panose="02050604050505020204" pitchFamily="18" charset="0"/>
                <a:hlinkClick r:id="rId2"/>
              </a:rPr>
              <a:t>https://github.com/openai/gym/blob/master/gym/core.py</a:t>
            </a:r>
            <a:endParaRPr lang="en-US" dirty="0">
              <a:latin typeface="Bookman Old Style" panose="02050604050505020204" pitchFamily="18" charset="0"/>
            </a:endParaRPr>
          </a:p>
          <a:p>
            <a:pPr lvl="1"/>
            <a:r>
              <a:rPr lang="en-US" dirty="0">
                <a:latin typeface="Bookman Old Style" panose="02050604050505020204" pitchFamily="18" charset="0"/>
              </a:rPr>
              <a:t>Env base class</a:t>
            </a:r>
          </a:p>
          <a:p>
            <a:pPr marL="457200" lvl="1" indent="0">
              <a:buNone/>
            </a:pPr>
            <a:endParaRPr lang="en-US" dirty="0">
              <a:latin typeface="Bookman Old Style" panose="02050604050505020204" pitchFamily="18" charset="0"/>
            </a:endParaRPr>
          </a:p>
          <a:p>
            <a:pPr marL="914400" lvl="2" indent="0">
              <a:buNone/>
            </a:pPr>
            <a:r>
              <a:rPr lang="en-US" sz="2000" dirty="0">
                <a:latin typeface="Bookman Old Style" panose="02050604050505020204" pitchFamily="18" charset="0"/>
              </a:rPr>
              <a:t>class Env(Generic[</a:t>
            </a:r>
            <a:r>
              <a:rPr lang="en-US" sz="2000" dirty="0" err="1">
                <a:latin typeface="Bookman Old Style" panose="02050604050505020204" pitchFamily="18" charset="0"/>
              </a:rPr>
              <a:t>ObsType</a:t>
            </a:r>
            <a:r>
              <a:rPr lang="en-US" sz="2000" dirty="0">
                <a:latin typeface="Bookman Old Style" panose="02050604050505020204" pitchFamily="18" charset="0"/>
              </a:rPr>
              <a:t>, </a:t>
            </a:r>
            <a:r>
              <a:rPr lang="en-US" sz="2000" dirty="0" err="1">
                <a:latin typeface="Bookman Old Style" panose="02050604050505020204" pitchFamily="18" charset="0"/>
              </a:rPr>
              <a:t>ActType</a:t>
            </a:r>
            <a:r>
              <a:rPr lang="en-US" sz="2000" dirty="0">
                <a:latin typeface="Bookman Old Style" panose="02050604050505020204" pitchFamily="18" charset="0"/>
              </a:rPr>
              <a:t>]):</a:t>
            </a:r>
          </a:p>
          <a:p>
            <a:pPr marL="914400" lvl="2" indent="0">
              <a:buNone/>
            </a:pPr>
            <a:r>
              <a:rPr lang="en-US" sz="2000" dirty="0">
                <a:latin typeface="Bookman Old Style" panose="02050604050505020204" pitchFamily="18" charset="0"/>
              </a:rPr>
              <a:t>	</a:t>
            </a:r>
            <a:r>
              <a:rPr lang="en-US" sz="1400" dirty="0">
                <a:latin typeface="Bookman Old Style" panose="02050604050505020204" pitchFamily="18" charset="0"/>
              </a:rPr>
              <a:t>def __</a:t>
            </a:r>
            <a:r>
              <a:rPr lang="en-US" sz="1400" dirty="0" err="1">
                <a:latin typeface="Bookman Old Style" panose="02050604050505020204" pitchFamily="18" charset="0"/>
              </a:rPr>
              <a:t>init</a:t>
            </a:r>
            <a:r>
              <a:rPr lang="en-US" sz="1400" dirty="0">
                <a:latin typeface="Bookman Old Style" panose="02050604050505020204" pitchFamily="18" charset="0"/>
              </a:rPr>
              <a:t>__()</a:t>
            </a:r>
          </a:p>
          <a:p>
            <a:pPr marL="914400" lvl="2" indent="0">
              <a:buNone/>
            </a:pPr>
            <a:r>
              <a:rPr lang="en-US" sz="1400" dirty="0">
                <a:latin typeface="Bookman Old Style" panose="02050604050505020204" pitchFamily="18" charset="0"/>
              </a:rPr>
              <a:t>	def step(self, action: </a:t>
            </a:r>
            <a:r>
              <a:rPr lang="en-US" sz="1400" dirty="0" err="1">
                <a:latin typeface="Bookman Old Style" panose="02050604050505020204" pitchFamily="18" charset="0"/>
              </a:rPr>
              <a:t>ActType</a:t>
            </a:r>
            <a:r>
              <a:rPr lang="en-US" sz="1400" dirty="0">
                <a:latin typeface="Bookman Old Style" panose="02050604050505020204" pitchFamily="18" charset="0"/>
              </a:rPr>
              <a:t>) -&gt; Tuple[</a:t>
            </a:r>
            <a:r>
              <a:rPr lang="en-US" sz="1400" dirty="0" err="1">
                <a:latin typeface="Bookman Old Style" panose="02050604050505020204" pitchFamily="18" charset="0"/>
              </a:rPr>
              <a:t>new_state</a:t>
            </a:r>
            <a:r>
              <a:rPr lang="en-US" sz="1400" dirty="0">
                <a:latin typeface="Bookman Old Style" panose="02050604050505020204" pitchFamily="18" charset="0"/>
              </a:rPr>
              <a:t>, reward, done, info]:</a:t>
            </a:r>
          </a:p>
          <a:p>
            <a:pPr marL="914400" lvl="2" indent="0">
              <a:buNone/>
            </a:pPr>
            <a:r>
              <a:rPr lang="en-US" sz="1400" dirty="0">
                <a:latin typeface="Bookman Old Style" panose="02050604050505020204" pitchFamily="18" charset="0"/>
              </a:rPr>
              <a:t>	def reset(self, *) -&gt; Tuple[state, info]:</a:t>
            </a:r>
          </a:p>
          <a:p>
            <a:pPr marL="914400" lvl="2" indent="0">
              <a:buNone/>
            </a:pPr>
            <a:r>
              <a:rPr lang="en-US" sz="1400" dirty="0">
                <a:latin typeface="Bookman Old Style" panose="02050604050505020204" pitchFamily="18" charset="0"/>
              </a:rPr>
              <a:t>	def render(self) -&gt; Optional[Union[</a:t>
            </a:r>
            <a:r>
              <a:rPr lang="en-US" sz="1400" dirty="0" err="1">
                <a:latin typeface="Bookman Old Style" panose="02050604050505020204" pitchFamily="18" charset="0"/>
              </a:rPr>
              <a:t>RenderFrame</a:t>
            </a:r>
            <a:r>
              <a:rPr lang="en-US" sz="1400" dirty="0">
                <a:latin typeface="Bookman Old Style" panose="02050604050505020204" pitchFamily="18" charset="0"/>
              </a:rPr>
              <a:t>, List[</a:t>
            </a:r>
            <a:r>
              <a:rPr lang="en-US" sz="1400" dirty="0" err="1">
                <a:latin typeface="Bookman Old Style" panose="02050604050505020204" pitchFamily="18" charset="0"/>
              </a:rPr>
              <a:t>RenderFrame</a:t>
            </a:r>
            <a:r>
              <a:rPr lang="en-US" sz="1400" dirty="0">
                <a:latin typeface="Bookman Old Style" panose="02050604050505020204" pitchFamily="18" charset="0"/>
              </a:rPr>
              <a:t>]]]:</a:t>
            </a:r>
          </a:p>
          <a:p>
            <a:pPr marL="914400" lvl="2" indent="0">
              <a:buNone/>
            </a:pPr>
            <a:r>
              <a:rPr lang="en-US" sz="1400" dirty="0">
                <a:latin typeface="Bookman Old Style" panose="02050604050505020204" pitchFamily="18" charset="0"/>
              </a:rPr>
              <a:t>	def close(self) [Necessary cleanup]</a:t>
            </a:r>
          </a:p>
        </p:txBody>
      </p:sp>
      <p:sp>
        <p:nvSpPr>
          <p:cNvPr id="4" name="Footer Placeholder 3">
            <a:extLst>
              <a:ext uri="{FF2B5EF4-FFF2-40B4-BE49-F238E27FC236}">
                <a16:creationId xmlns:a16="http://schemas.microsoft.com/office/drawing/2014/main" id="{47F3765B-48B0-EB83-33D3-C25663349842}"/>
              </a:ext>
            </a:extLst>
          </p:cNvPr>
          <p:cNvSpPr>
            <a:spLocks noGrp="1"/>
          </p:cNvSpPr>
          <p:nvPr>
            <p:ph type="ftr" sz="quarter" idx="11"/>
          </p:nvPr>
        </p:nvSpPr>
        <p:spPr/>
        <p:txBody>
          <a:bodyPr/>
          <a:lstStyle/>
          <a:p>
            <a:r>
              <a:rPr lang="en-US" dirty="0"/>
              <a:t>Data Science Optimization Toolkit</a:t>
            </a:r>
          </a:p>
        </p:txBody>
      </p:sp>
      <p:sp>
        <p:nvSpPr>
          <p:cNvPr id="5" name="Slide Number Placeholder 4">
            <a:extLst>
              <a:ext uri="{FF2B5EF4-FFF2-40B4-BE49-F238E27FC236}">
                <a16:creationId xmlns:a16="http://schemas.microsoft.com/office/drawing/2014/main" id="{64AF78B5-8D7D-C459-5B5D-7FE71BDF3EA1}"/>
              </a:ext>
            </a:extLst>
          </p:cNvPr>
          <p:cNvSpPr>
            <a:spLocks noGrp="1"/>
          </p:cNvSpPr>
          <p:nvPr>
            <p:ph type="sldNum" sz="quarter" idx="12"/>
          </p:nvPr>
        </p:nvSpPr>
        <p:spPr/>
        <p:txBody>
          <a:bodyPr/>
          <a:lstStyle/>
          <a:p>
            <a:fld id="{07E1C93C-5050-FC42-8F10-D22D4F119D13}" type="slidenum">
              <a:rPr lang="en-US" smtClean="0"/>
              <a:pPr/>
              <a:t>8</a:t>
            </a:fld>
            <a:endParaRPr lang="en-US"/>
          </a:p>
        </p:txBody>
      </p:sp>
    </p:spTree>
    <p:extLst>
      <p:ext uri="{BB962C8B-B14F-4D97-AF65-F5344CB8AC3E}">
        <p14:creationId xmlns:p14="http://schemas.microsoft.com/office/powerpoint/2010/main" val="1186582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Scientific Optimization Control Toolkit (SOCT)</a:t>
            </a:r>
          </a:p>
        </p:txBody>
      </p:sp>
      <p:sp>
        <p:nvSpPr>
          <p:cNvPr id="3" name="Content Placeholder 2"/>
          <p:cNvSpPr>
            <a:spLocks noGrp="1"/>
          </p:cNvSpPr>
          <p:nvPr>
            <p:ph idx="1"/>
          </p:nvPr>
        </p:nvSpPr>
        <p:spPr/>
        <p:txBody>
          <a:bodyPr vert="horz" lIns="91440" tIns="45720" rIns="91440" bIns="45720" rtlCol="0" anchor="t">
            <a:normAutofit/>
          </a:bodyPr>
          <a:lstStyle/>
          <a:p>
            <a:r>
              <a:rPr lang="en-US" dirty="0">
                <a:hlinkClick r:id="rId3"/>
              </a:rPr>
              <a:t>https://github.com/JeffersonLab/SciOptControlToolkit</a:t>
            </a:r>
            <a:endParaRPr lang="en-US" dirty="0"/>
          </a:p>
          <a:p>
            <a:r>
              <a:rPr lang="en-US" b="1" dirty="0">
                <a:latin typeface="Arial"/>
                <a:cs typeface="Arial"/>
              </a:rPr>
              <a:t>Composable</a:t>
            </a:r>
          </a:p>
          <a:p>
            <a:pPr lvl="1"/>
            <a:r>
              <a:rPr lang="en-US" dirty="0"/>
              <a:t>Easy to add new agents and environments</a:t>
            </a:r>
          </a:p>
          <a:p>
            <a:pPr lvl="1"/>
            <a:r>
              <a:rPr lang="en-US" dirty="0"/>
              <a:t>Registration mechanism</a:t>
            </a:r>
          </a:p>
          <a:p>
            <a:pPr lvl="2"/>
            <a:r>
              <a:rPr lang="en-US" dirty="0"/>
              <a:t>Allows for easy development and use of new components</a:t>
            </a:r>
          </a:p>
          <a:p>
            <a:r>
              <a:rPr lang="en-US" b="1" dirty="0">
                <a:latin typeface="Arial"/>
                <a:cs typeface="Arial"/>
              </a:rPr>
              <a:t>Standard </a:t>
            </a:r>
            <a:r>
              <a:rPr lang="en-US" b="1" dirty="0" err="1">
                <a:latin typeface="Arial"/>
                <a:cs typeface="Arial"/>
              </a:rPr>
              <a:t>OpenAI</a:t>
            </a:r>
            <a:r>
              <a:rPr lang="en-US" b="1" dirty="0">
                <a:latin typeface="Arial"/>
                <a:cs typeface="Arial"/>
              </a:rPr>
              <a:t> Gymnasium API</a:t>
            </a:r>
          </a:p>
          <a:p>
            <a:pPr lvl="1"/>
            <a:r>
              <a:rPr lang="en-US" dirty="0"/>
              <a:t>Utilize industry standard Gymnasium environment specification</a:t>
            </a:r>
          </a:p>
          <a:p>
            <a:r>
              <a:rPr lang="en-US" b="1" dirty="0">
                <a:latin typeface="Arial"/>
                <a:cs typeface="Arial"/>
              </a:rPr>
              <a:t>Visualizations</a:t>
            </a:r>
          </a:p>
          <a:p>
            <a:pPr lvl="1"/>
            <a:r>
              <a:rPr lang="en-US" dirty="0" err="1"/>
              <a:t>Tensorboard</a:t>
            </a:r>
            <a:r>
              <a:rPr lang="en-US" dirty="0"/>
              <a:t> integration allows for live monitoring of training</a:t>
            </a:r>
          </a:p>
          <a:p>
            <a:r>
              <a:rPr lang="en-US" b="1" dirty="0">
                <a:latin typeface="Arial"/>
                <a:cs typeface="Arial"/>
              </a:rPr>
              <a:t>Reproducible</a:t>
            </a:r>
          </a:p>
          <a:p>
            <a:pPr lvl="1"/>
            <a:r>
              <a:rPr lang="en-US" dirty="0"/>
              <a:t>Models and configurations are saved and stored for inference/retraining</a:t>
            </a:r>
          </a:p>
          <a:p>
            <a:pPr lvl="1"/>
            <a:r>
              <a:rPr lang="en-US" dirty="0">
                <a:latin typeface="Arial"/>
                <a:cs typeface="Arial"/>
              </a:rPr>
              <a:t>Easily pull in previous runs for continued research</a:t>
            </a:r>
            <a:endParaRPr lang="en-US" dirty="0"/>
          </a:p>
        </p:txBody>
      </p:sp>
      <p:sp>
        <p:nvSpPr>
          <p:cNvPr id="4" name="Footer Placeholder 3"/>
          <p:cNvSpPr>
            <a:spLocks noGrp="1"/>
          </p:cNvSpPr>
          <p:nvPr>
            <p:ph type="ftr" sz="quarter" idx="11"/>
          </p:nvPr>
        </p:nvSpPr>
        <p:spPr/>
        <p:txBody>
          <a:bodyPr/>
          <a:lstStyle/>
          <a:p>
            <a:r>
              <a:rPr lang="en-US"/>
              <a:t>Data Science Optimization Toolkit</a:t>
            </a:r>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a:p>
        </p:txBody>
      </p:sp>
    </p:spTree>
    <p:extLst>
      <p:ext uri="{BB962C8B-B14F-4D97-AF65-F5344CB8AC3E}">
        <p14:creationId xmlns:p14="http://schemas.microsoft.com/office/powerpoint/2010/main" val="1069336489"/>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ffersonLab_Standard" id="{C827FAA7-516A-D449-BEDD-B5FC91024FEC}" vid="{B010C366-98B8-504F-B911-D3F895C7B8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1692</Words>
  <Application>Microsoft Office PowerPoint</Application>
  <PresentationFormat>On-screen Show (4:3)</PresentationFormat>
  <Paragraphs>299</Paragraphs>
  <Slides>25</Slides>
  <Notes>9</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Jefferson Lab Data Science Optimization Toolkit</vt:lpstr>
      <vt:lpstr>Outline</vt:lpstr>
      <vt:lpstr>Reinforcement Learning Basics</vt:lpstr>
      <vt:lpstr>Reinforcement Learning Loop</vt:lpstr>
      <vt:lpstr>Agents</vt:lpstr>
      <vt:lpstr>Off Policy RL Agents</vt:lpstr>
      <vt:lpstr>Environments</vt:lpstr>
      <vt:lpstr>Basic Functions of the Gymnasium Env API</vt:lpstr>
      <vt:lpstr>Scientific Optimization Control Toolkit (SOCT)</vt:lpstr>
      <vt:lpstr>Advantages in Developing with SOCT</vt:lpstr>
      <vt:lpstr>SOCT Framework</vt:lpstr>
      <vt:lpstr>Composability with Python Registry</vt:lpstr>
      <vt:lpstr>Reproducibility</vt:lpstr>
      <vt:lpstr>Live Visualization and Monitoring</vt:lpstr>
      <vt:lpstr>Gymnasium Environments Explained for Live Demo</vt:lpstr>
      <vt:lpstr>Command Line Example</vt:lpstr>
      <vt:lpstr>Live Demo</vt:lpstr>
      <vt:lpstr>Current Developments</vt:lpstr>
      <vt:lpstr>Current Developments: Multi-Objective Reinforcement Learning</vt:lpstr>
      <vt:lpstr>Current Developments: SNS Collaboration</vt:lpstr>
      <vt:lpstr>Repository of Open Accelerator Environments</vt:lpstr>
      <vt:lpstr>Resources</vt:lpstr>
      <vt:lpstr>Acknowledgements</vt:lpstr>
      <vt:lpstr>Backup Slides</vt:lpstr>
      <vt:lpstr>Offline Surrogate Environments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Griffin</dc:creator>
  <cp:lastModifiedBy>Armen Kasparian</cp:lastModifiedBy>
  <cp:revision>131</cp:revision>
  <dcterms:created xsi:type="dcterms:W3CDTF">2023-06-14T19:18:13Z</dcterms:created>
  <dcterms:modified xsi:type="dcterms:W3CDTF">2024-08-22T13:33:42Z</dcterms:modified>
</cp:coreProperties>
</file>