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2"/>
  </p:notesMasterIdLst>
  <p:sldIdLst>
    <p:sldId id="292" r:id="rId2"/>
    <p:sldId id="332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7" r:id="rId12"/>
    <p:sldId id="342" r:id="rId13"/>
    <p:sldId id="343" r:id="rId14"/>
    <p:sldId id="341" r:id="rId15"/>
    <p:sldId id="344" r:id="rId16"/>
    <p:sldId id="284" r:id="rId17"/>
    <p:sldId id="346" r:id="rId18"/>
    <p:sldId id="300" r:id="rId19"/>
    <p:sldId id="298" r:id="rId20"/>
    <p:sldId id="28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625"/>
    <p:restoredTop sz="94726"/>
  </p:normalViewPr>
  <p:slideViewPr>
    <p:cSldViewPr snapToGrid="0" snapToObjects="1">
      <p:cViewPr varScale="1">
        <p:scale>
          <a:sx n="103" d="100"/>
          <a:sy n="103" d="100"/>
        </p:scale>
        <p:origin x="168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0E6044-25EA-4316-9EEC-8CF097D8786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ECFF77C-D3F9-44E5-A38B-37FEB378F484}">
      <dgm:prSet/>
      <dgm:spPr>
        <a:solidFill>
          <a:schemeClr val="accent2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Advantages of a toolkit:</a:t>
          </a:r>
        </a:p>
      </dgm:t>
    </dgm:pt>
    <dgm:pt modelId="{5F4F1930-6061-44CD-8549-46F85E0C2A76}" type="parTrans" cxnId="{009ECDBD-362B-4AC2-99BA-1DB486D1F275}">
      <dgm:prSet/>
      <dgm:spPr/>
      <dgm:t>
        <a:bodyPr/>
        <a:lstStyle/>
        <a:p>
          <a:endParaRPr lang="en-US"/>
        </a:p>
      </dgm:t>
    </dgm:pt>
    <dgm:pt modelId="{3D8A63D9-8573-4297-AA7F-5267AF8B392F}" type="sibTrans" cxnId="{009ECDBD-362B-4AC2-99BA-1DB486D1F275}">
      <dgm:prSet/>
      <dgm:spPr/>
      <dgm:t>
        <a:bodyPr/>
        <a:lstStyle/>
        <a:p>
          <a:endParaRPr lang="en-US"/>
        </a:p>
      </dgm:t>
    </dgm:pt>
    <dgm:pt modelId="{03614861-F12E-4D16-9079-87DF2D7F1A81}">
      <dgm:prSet/>
      <dgm:spPr>
        <a:solidFill>
          <a:schemeClr val="accent2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Cuts down on the </a:t>
          </a:r>
          <a:r>
            <a:rPr lang="en-US" i="1" dirty="0">
              <a:solidFill>
                <a:schemeClr val="tx1"/>
              </a:solidFill>
            </a:rPr>
            <a:t>time</a:t>
          </a:r>
          <a:r>
            <a:rPr lang="en-US" dirty="0">
              <a:solidFill>
                <a:schemeClr val="tx1"/>
              </a:solidFill>
            </a:rPr>
            <a:t> needed to develop programs.</a:t>
          </a:r>
        </a:p>
      </dgm:t>
    </dgm:pt>
    <dgm:pt modelId="{A4795829-78FE-427D-936A-4BB6D3503156}" type="parTrans" cxnId="{E4911948-923E-4893-A053-22BB2128A8B8}">
      <dgm:prSet/>
      <dgm:spPr/>
      <dgm:t>
        <a:bodyPr/>
        <a:lstStyle/>
        <a:p>
          <a:endParaRPr lang="en-US"/>
        </a:p>
      </dgm:t>
    </dgm:pt>
    <dgm:pt modelId="{0AC9DB66-1DBD-48CF-BB55-2037BEB0AD53}" type="sibTrans" cxnId="{E4911948-923E-4893-A053-22BB2128A8B8}">
      <dgm:prSet/>
      <dgm:spPr/>
      <dgm:t>
        <a:bodyPr/>
        <a:lstStyle/>
        <a:p>
          <a:endParaRPr lang="en-US"/>
        </a:p>
      </dgm:t>
    </dgm:pt>
    <dgm:pt modelId="{44A39355-2FDA-471F-9E2D-B68A2A30A5AB}">
      <dgm:prSet/>
      <dgm:spPr>
        <a:solidFill>
          <a:schemeClr val="accent2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Cuts down on programming </a:t>
          </a:r>
          <a:r>
            <a:rPr lang="en-US" i="1" dirty="0">
              <a:solidFill>
                <a:schemeClr val="tx1"/>
              </a:solidFill>
            </a:rPr>
            <a:t>errors</a:t>
          </a:r>
          <a:r>
            <a:rPr lang="en-US" dirty="0">
              <a:solidFill>
                <a:schemeClr val="tx1"/>
              </a:solidFill>
            </a:rPr>
            <a:t> (via module reuse).</a:t>
          </a:r>
        </a:p>
      </dgm:t>
    </dgm:pt>
    <dgm:pt modelId="{E34EB0C9-B672-478B-9BA9-2B939B02E97D}" type="parTrans" cxnId="{63D33FD6-71EB-4C74-962E-D62040995FAA}">
      <dgm:prSet/>
      <dgm:spPr/>
      <dgm:t>
        <a:bodyPr/>
        <a:lstStyle/>
        <a:p>
          <a:endParaRPr lang="en-US"/>
        </a:p>
      </dgm:t>
    </dgm:pt>
    <dgm:pt modelId="{36D2875C-A68C-4DA9-8FD5-3A9220409B5E}" type="sibTrans" cxnId="{63D33FD6-71EB-4C74-962E-D62040995FAA}">
      <dgm:prSet/>
      <dgm:spPr/>
      <dgm:t>
        <a:bodyPr/>
        <a:lstStyle/>
        <a:p>
          <a:endParaRPr lang="en-US"/>
        </a:p>
      </dgm:t>
    </dgm:pt>
    <dgm:pt modelId="{B8F72B23-BFB6-4126-BF39-46C21196B4BA}">
      <dgm:prSet/>
      <dgm:spPr>
        <a:solidFill>
          <a:schemeClr val="accent2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Provides a simple mechanism for lattice function calculations from within control system programs.</a:t>
          </a:r>
        </a:p>
      </dgm:t>
    </dgm:pt>
    <dgm:pt modelId="{E8CF7947-DD0A-43CD-9128-DF8F1006CAFB}" type="parTrans" cxnId="{B33C6067-3A3D-4669-97EF-4C6BBC768B11}">
      <dgm:prSet/>
      <dgm:spPr/>
      <dgm:t>
        <a:bodyPr/>
        <a:lstStyle/>
        <a:p>
          <a:endParaRPr lang="en-US"/>
        </a:p>
      </dgm:t>
    </dgm:pt>
    <dgm:pt modelId="{6E31CFBD-C41C-4C56-9197-AD0E9967E0B3}" type="sibTrans" cxnId="{B33C6067-3A3D-4669-97EF-4C6BBC768B11}">
      <dgm:prSet/>
      <dgm:spPr/>
      <dgm:t>
        <a:bodyPr/>
        <a:lstStyle/>
        <a:p>
          <a:endParaRPr lang="en-US"/>
        </a:p>
      </dgm:t>
    </dgm:pt>
    <dgm:pt modelId="{A150D60B-8D2C-4E03-9294-06891C1681CD}">
      <dgm:prSet/>
      <dgm:spPr>
        <a:solidFill>
          <a:schemeClr val="accent2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US" i="1" dirty="0">
              <a:solidFill>
                <a:schemeClr val="tx1"/>
              </a:solidFill>
            </a:rPr>
            <a:t>Standardizes</a:t>
          </a:r>
          <a:r>
            <a:rPr lang="en-US" dirty="0">
              <a:solidFill>
                <a:schemeClr val="tx1"/>
              </a:solidFill>
            </a:rPr>
            <a:t> sharing of lattice information between programs. </a:t>
          </a:r>
        </a:p>
      </dgm:t>
    </dgm:pt>
    <dgm:pt modelId="{5CC7856C-DEEB-4458-BEFB-8B9739ED71F6}" type="parTrans" cxnId="{22BB9C7B-F8FC-4752-8498-3FEA96111209}">
      <dgm:prSet/>
      <dgm:spPr/>
      <dgm:t>
        <a:bodyPr/>
        <a:lstStyle/>
        <a:p>
          <a:endParaRPr lang="en-US"/>
        </a:p>
      </dgm:t>
    </dgm:pt>
    <dgm:pt modelId="{297998E3-851B-43FD-B2C2-36B67920F8AC}" type="sibTrans" cxnId="{22BB9C7B-F8FC-4752-8498-3FEA96111209}">
      <dgm:prSet/>
      <dgm:spPr/>
      <dgm:t>
        <a:bodyPr/>
        <a:lstStyle/>
        <a:p>
          <a:endParaRPr lang="en-US"/>
        </a:p>
      </dgm:t>
    </dgm:pt>
    <dgm:pt modelId="{039C384B-B84D-4D54-8727-EFE1CE2AE4CB}">
      <dgm:prSet/>
      <dgm:spPr>
        <a:solidFill>
          <a:schemeClr val="accent2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Increased </a:t>
          </a:r>
          <a:r>
            <a:rPr lang="en-US" i="1" dirty="0">
              <a:solidFill>
                <a:schemeClr val="tx1"/>
              </a:solidFill>
            </a:rPr>
            <a:t>safety</a:t>
          </a:r>
          <a:r>
            <a:rPr lang="en-US" dirty="0">
              <a:solidFill>
                <a:schemeClr val="tx1"/>
              </a:solidFill>
            </a:rPr>
            <a:t>: Modular code provides a firewall. For example, a buggy module introduced into the toolkit will not affect programs that do not use it.</a:t>
          </a:r>
        </a:p>
      </dgm:t>
    </dgm:pt>
    <dgm:pt modelId="{DAC307D2-041D-471F-9C53-56AFA15CD3F7}" type="parTrans" cxnId="{04F90B4F-E44B-4F7A-91DF-F0183352EE08}">
      <dgm:prSet/>
      <dgm:spPr/>
      <dgm:t>
        <a:bodyPr/>
        <a:lstStyle/>
        <a:p>
          <a:endParaRPr lang="en-US"/>
        </a:p>
      </dgm:t>
    </dgm:pt>
    <dgm:pt modelId="{5CA77B77-1F71-4738-943C-3462ABB2D2F2}" type="sibTrans" cxnId="{04F90B4F-E44B-4F7A-91DF-F0183352EE08}">
      <dgm:prSet/>
      <dgm:spPr/>
      <dgm:t>
        <a:bodyPr/>
        <a:lstStyle/>
        <a:p>
          <a:endParaRPr lang="en-US"/>
        </a:p>
      </dgm:t>
    </dgm:pt>
    <dgm:pt modelId="{498B6A97-064D-A549-9BA1-B8732DA3197E}" type="pres">
      <dgm:prSet presAssocID="{7A0E6044-25EA-4316-9EEC-8CF097D8786D}" presName="diagram" presStyleCnt="0">
        <dgm:presLayoutVars>
          <dgm:dir/>
          <dgm:resizeHandles val="exact"/>
        </dgm:presLayoutVars>
      </dgm:prSet>
      <dgm:spPr/>
    </dgm:pt>
    <dgm:pt modelId="{F8B53F97-9680-234C-995E-72B306ED4D19}" type="pres">
      <dgm:prSet presAssocID="{EECFF77C-D3F9-44E5-A38B-37FEB378F484}" presName="node" presStyleLbl="node1" presStyleIdx="0" presStyleCnt="1" custScaleX="114922" custLinFactNeighborX="-46" custLinFactNeighborY="-9915">
        <dgm:presLayoutVars>
          <dgm:bulletEnabled val="1"/>
        </dgm:presLayoutVars>
      </dgm:prSet>
      <dgm:spPr/>
    </dgm:pt>
  </dgm:ptLst>
  <dgm:cxnLst>
    <dgm:cxn modelId="{BB19920C-D633-044F-942F-87CAC22293D7}" type="presOf" srcId="{039C384B-B84D-4D54-8727-EFE1CE2AE4CB}" destId="{F8B53F97-9680-234C-995E-72B306ED4D19}" srcOrd="0" destOrd="5" presId="urn:microsoft.com/office/officeart/2005/8/layout/default"/>
    <dgm:cxn modelId="{81153513-3906-0E44-8716-7CE942698A96}" type="presOf" srcId="{44A39355-2FDA-471F-9E2D-B68A2A30A5AB}" destId="{F8B53F97-9680-234C-995E-72B306ED4D19}" srcOrd="0" destOrd="2" presId="urn:microsoft.com/office/officeart/2005/8/layout/default"/>
    <dgm:cxn modelId="{E4911948-923E-4893-A053-22BB2128A8B8}" srcId="{EECFF77C-D3F9-44E5-A38B-37FEB378F484}" destId="{03614861-F12E-4D16-9079-87DF2D7F1A81}" srcOrd="0" destOrd="0" parTransId="{A4795829-78FE-427D-936A-4BB6D3503156}" sibTransId="{0AC9DB66-1DBD-48CF-BB55-2037BEB0AD53}"/>
    <dgm:cxn modelId="{B5A3E748-D3A3-E84A-B19C-F0847D82A928}" type="presOf" srcId="{A150D60B-8D2C-4E03-9294-06891C1681CD}" destId="{F8B53F97-9680-234C-995E-72B306ED4D19}" srcOrd="0" destOrd="4" presId="urn:microsoft.com/office/officeart/2005/8/layout/default"/>
    <dgm:cxn modelId="{04F90B4F-E44B-4F7A-91DF-F0183352EE08}" srcId="{EECFF77C-D3F9-44E5-A38B-37FEB378F484}" destId="{039C384B-B84D-4D54-8727-EFE1CE2AE4CB}" srcOrd="4" destOrd="0" parTransId="{DAC307D2-041D-471F-9C53-56AFA15CD3F7}" sibTransId="{5CA77B77-1F71-4738-943C-3462ABB2D2F2}"/>
    <dgm:cxn modelId="{B33C6067-3A3D-4669-97EF-4C6BBC768B11}" srcId="{EECFF77C-D3F9-44E5-A38B-37FEB378F484}" destId="{B8F72B23-BFB6-4126-BF39-46C21196B4BA}" srcOrd="2" destOrd="0" parTransId="{E8CF7947-DD0A-43CD-9128-DF8F1006CAFB}" sibTransId="{6E31CFBD-C41C-4C56-9197-AD0E9967E0B3}"/>
    <dgm:cxn modelId="{4B46FE75-3F34-CC48-8BC8-026DE4A0B152}" type="presOf" srcId="{B8F72B23-BFB6-4126-BF39-46C21196B4BA}" destId="{F8B53F97-9680-234C-995E-72B306ED4D19}" srcOrd="0" destOrd="3" presId="urn:microsoft.com/office/officeart/2005/8/layout/default"/>
    <dgm:cxn modelId="{01B5F77A-FBC8-6841-9BE2-FACFE2A29E46}" type="presOf" srcId="{EECFF77C-D3F9-44E5-A38B-37FEB378F484}" destId="{F8B53F97-9680-234C-995E-72B306ED4D19}" srcOrd="0" destOrd="0" presId="urn:microsoft.com/office/officeart/2005/8/layout/default"/>
    <dgm:cxn modelId="{22BB9C7B-F8FC-4752-8498-3FEA96111209}" srcId="{EECFF77C-D3F9-44E5-A38B-37FEB378F484}" destId="{A150D60B-8D2C-4E03-9294-06891C1681CD}" srcOrd="3" destOrd="0" parTransId="{5CC7856C-DEEB-4458-BEFB-8B9739ED71F6}" sibTransId="{297998E3-851B-43FD-B2C2-36B67920F8AC}"/>
    <dgm:cxn modelId="{38D61387-F464-BE44-8577-7D2E1D066E3C}" type="presOf" srcId="{7A0E6044-25EA-4316-9EEC-8CF097D8786D}" destId="{498B6A97-064D-A549-9BA1-B8732DA3197E}" srcOrd="0" destOrd="0" presId="urn:microsoft.com/office/officeart/2005/8/layout/default"/>
    <dgm:cxn modelId="{DFD8B398-C8E9-B642-AA59-12F5130639F7}" type="presOf" srcId="{03614861-F12E-4D16-9079-87DF2D7F1A81}" destId="{F8B53F97-9680-234C-995E-72B306ED4D19}" srcOrd="0" destOrd="1" presId="urn:microsoft.com/office/officeart/2005/8/layout/default"/>
    <dgm:cxn modelId="{009ECDBD-362B-4AC2-99BA-1DB486D1F275}" srcId="{7A0E6044-25EA-4316-9EEC-8CF097D8786D}" destId="{EECFF77C-D3F9-44E5-A38B-37FEB378F484}" srcOrd="0" destOrd="0" parTransId="{5F4F1930-6061-44CD-8549-46F85E0C2A76}" sibTransId="{3D8A63D9-8573-4297-AA7F-5267AF8B392F}"/>
    <dgm:cxn modelId="{63D33FD6-71EB-4C74-962E-D62040995FAA}" srcId="{EECFF77C-D3F9-44E5-A38B-37FEB378F484}" destId="{44A39355-2FDA-471F-9E2D-B68A2A30A5AB}" srcOrd="1" destOrd="0" parTransId="{E34EB0C9-B672-478B-9BA9-2B939B02E97D}" sibTransId="{36D2875C-A68C-4DA9-8FD5-3A9220409B5E}"/>
    <dgm:cxn modelId="{5365B779-63F0-8646-AE39-2B284FBE68C2}" type="presParOf" srcId="{498B6A97-064D-A549-9BA1-B8732DA3197E}" destId="{F8B53F97-9680-234C-995E-72B306ED4D1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53F97-9680-234C-995E-72B306ED4D19}">
      <dsp:nvSpPr>
        <dsp:cNvPr id="0" name=""/>
        <dsp:cNvSpPr/>
      </dsp:nvSpPr>
      <dsp:spPr>
        <a:xfrm>
          <a:off x="5085" y="0"/>
          <a:ext cx="6811782" cy="355638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</a:rPr>
            <a:t>Advantages of a toolkit: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</a:rPr>
            <a:t>Cuts down on the </a:t>
          </a:r>
          <a:r>
            <a:rPr lang="en-US" sz="2000" i="1" kern="1200" dirty="0">
              <a:solidFill>
                <a:schemeClr val="tx1"/>
              </a:solidFill>
            </a:rPr>
            <a:t>time</a:t>
          </a:r>
          <a:r>
            <a:rPr lang="en-US" sz="2000" kern="1200" dirty="0">
              <a:solidFill>
                <a:schemeClr val="tx1"/>
              </a:solidFill>
            </a:rPr>
            <a:t> needed to develop programs.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</a:rPr>
            <a:t>Cuts down on programming </a:t>
          </a:r>
          <a:r>
            <a:rPr lang="en-US" sz="2000" i="1" kern="1200" dirty="0">
              <a:solidFill>
                <a:schemeClr val="tx1"/>
              </a:solidFill>
            </a:rPr>
            <a:t>errors</a:t>
          </a:r>
          <a:r>
            <a:rPr lang="en-US" sz="2000" kern="1200" dirty="0">
              <a:solidFill>
                <a:schemeClr val="tx1"/>
              </a:solidFill>
            </a:rPr>
            <a:t> (via module reuse).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solidFill>
                <a:schemeClr val="tx1"/>
              </a:solidFill>
            </a:rPr>
            <a:t>Provides a simple mechanism for lattice function calculations from within control system programs.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1" kern="1200" dirty="0">
              <a:solidFill>
                <a:schemeClr val="tx1"/>
              </a:solidFill>
            </a:rPr>
            <a:t>Standardizes</a:t>
          </a:r>
          <a:r>
            <a:rPr lang="en-US" sz="2000" kern="1200" dirty="0">
              <a:solidFill>
                <a:schemeClr val="tx1"/>
              </a:solidFill>
            </a:rPr>
            <a:t> sharing of lattice information between programs.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</a:rPr>
            <a:t>Increased </a:t>
          </a:r>
          <a:r>
            <a:rPr lang="en-US" sz="2000" i="1" kern="1200" dirty="0">
              <a:solidFill>
                <a:schemeClr val="tx1"/>
              </a:solidFill>
            </a:rPr>
            <a:t>safety</a:t>
          </a:r>
          <a:r>
            <a:rPr lang="en-US" sz="2000" kern="1200" dirty="0">
              <a:solidFill>
                <a:schemeClr val="tx1"/>
              </a:solidFill>
            </a:rPr>
            <a:t>: Modular code provides a firewall. For example, a buggy module introduced into the toolkit will not affect programs that do not use it.</a:t>
          </a:r>
        </a:p>
      </dsp:txBody>
      <dsp:txXfrm>
        <a:off x="5085" y="0"/>
        <a:ext cx="6811782" cy="3556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8/21/24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  <p:pic>
        <p:nvPicPr>
          <p:cNvPr id="6" name="Graphic 10">
            <a:extLst>
              <a:ext uri="{FF2B5EF4-FFF2-40B4-BE49-F238E27FC236}">
                <a16:creationId xmlns:a16="http://schemas.microsoft.com/office/drawing/2014/main" id="{8F003A72-F22C-4745-9D63-369E894B0E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882" y="592594"/>
            <a:ext cx="2570723" cy="670624"/>
          </a:xfrm>
          <a:prstGeom prst="rect">
            <a:avLst/>
          </a:prstGeom>
        </p:spPr>
      </p:pic>
      <p:pic>
        <p:nvPicPr>
          <p:cNvPr id="7" name="Picture 6" descr="the cbb banner reduced in size">
            <a:extLst>
              <a:ext uri="{FF2B5EF4-FFF2-40B4-BE49-F238E27FC236}">
                <a16:creationId xmlns:a16="http://schemas.microsoft.com/office/drawing/2014/main" id="{EF19D134-F2DB-8547-9F93-3F5E6475DD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82" y="1440570"/>
            <a:ext cx="1615962" cy="67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pic>
        <p:nvPicPr>
          <p:cNvPr id="6" name="Graphic 10">
            <a:extLst>
              <a:ext uri="{FF2B5EF4-FFF2-40B4-BE49-F238E27FC236}">
                <a16:creationId xmlns:a16="http://schemas.microsoft.com/office/drawing/2014/main" id="{F2DCDBA8-C0F0-2947-89BE-E49245648F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8548" y="6252181"/>
            <a:ext cx="1542875" cy="4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pic>
        <p:nvPicPr>
          <p:cNvPr id="6" name="Graphic 10">
            <a:extLst>
              <a:ext uri="{FF2B5EF4-FFF2-40B4-BE49-F238E27FC236}">
                <a16:creationId xmlns:a16="http://schemas.microsoft.com/office/drawing/2014/main" id="{6FB6BE6A-242F-C841-BBEC-DF14BCF492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8548" y="6252181"/>
            <a:ext cx="1542875" cy="4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pic>
        <p:nvPicPr>
          <p:cNvPr id="5" name="Graphic 10">
            <a:extLst>
              <a:ext uri="{FF2B5EF4-FFF2-40B4-BE49-F238E27FC236}">
                <a16:creationId xmlns:a16="http://schemas.microsoft.com/office/drawing/2014/main" id="{2D47BBA5-4921-634C-AA34-A4CB1B13D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8548" y="6252181"/>
            <a:ext cx="1542875" cy="4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pic>
        <p:nvPicPr>
          <p:cNvPr id="5" name="Graphic 10">
            <a:extLst>
              <a:ext uri="{FF2B5EF4-FFF2-40B4-BE49-F238E27FC236}">
                <a16:creationId xmlns:a16="http://schemas.microsoft.com/office/drawing/2014/main" id="{1B0F6021-BCDA-3941-ADA9-D79898161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8548" y="6252181"/>
            <a:ext cx="1542875" cy="4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  <p:pic>
        <p:nvPicPr>
          <p:cNvPr id="6" name="Graphic 10">
            <a:extLst>
              <a:ext uri="{FF2B5EF4-FFF2-40B4-BE49-F238E27FC236}">
                <a16:creationId xmlns:a16="http://schemas.microsoft.com/office/drawing/2014/main" id="{A18F6919-2B8C-A44C-9B6A-BF59F925C0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2454" y="607076"/>
            <a:ext cx="2558797" cy="667512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3DF67CAC-75C5-C743-8C83-A2F8BEEB6A1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12454" y="1454459"/>
            <a:ext cx="1607929" cy="6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pic>
        <p:nvPicPr>
          <p:cNvPr id="6" name="Graphic 10">
            <a:extLst>
              <a:ext uri="{FF2B5EF4-FFF2-40B4-BE49-F238E27FC236}">
                <a16:creationId xmlns:a16="http://schemas.microsoft.com/office/drawing/2014/main" id="{B7BEFDAB-1143-B944-9DB2-592959BCC5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8548" y="6252181"/>
            <a:ext cx="1542875" cy="4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Graphic 10">
            <a:extLst>
              <a:ext uri="{FF2B5EF4-FFF2-40B4-BE49-F238E27FC236}">
                <a16:creationId xmlns:a16="http://schemas.microsoft.com/office/drawing/2014/main" id="{FCF2602F-532C-9D47-82DC-9F0784BE2A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98548" y="6252181"/>
            <a:ext cx="1542875" cy="4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Graphic 10">
            <a:extLst>
              <a:ext uri="{FF2B5EF4-FFF2-40B4-BE49-F238E27FC236}">
                <a16:creationId xmlns:a16="http://schemas.microsoft.com/office/drawing/2014/main" id="{EF99CA7C-4C94-244C-BF81-6A75BD0F43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98548" y="6252181"/>
            <a:ext cx="1542875" cy="4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pic>
        <p:nvPicPr>
          <p:cNvPr id="7" name="Graphic 10">
            <a:extLst>
              <a:ext uri="{FF2B5EF4-FFF2-40B4-BE49-F238E27FC236}">
                <a16:creationId xmlns:a16="http://schemas.microsoft.com/office/drawing/2014/main" id="{9CCA5E49-6A53-8F46-AD60-EC9F35A034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8548" y="6252181"/>
            <a:ext cx="1542875" cy="4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pic>
        <p:nvPicPr>
          <p:cNvPr id="8" name="Graphic 10">
            <a:extLst>
              <a:ext uri="{FF2B5EF4-FFF2-40B4-BE49-F238E27FC236}">
                <a16:creationId xmlns:a16="http://schemas.microsoft.com/office/drawing/2014/main" id="{66C91605-6F81-5946-8465-864075FA3C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8548" y="6252181"/>
            <a:ext cx="1542875" cy="4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pic>
        <p:nvPicPr>
          <p:cNvPr id="3" name="Graphic 10">
            <a:extLst>
              <a:ext uri="{FF2B5EF4-FFF2-40B4-BE49-F238E27FC236}">
                <a16:creationId xmlns:a16="http://schemas.microsoft.com/office/drawing/2014/main" id="{B07B6CE8-7C97-0E40-A70B-A081C52988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8548" y="6252181"/>
            <a:ext cx="1542875" cy="4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openxmlformats.org/officeDocument/2006/relationships/image" Target="../media/image25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960EA-1892-4B9A-08D0-80026466E8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2853" y="2046940"/>
            <a:ext cx="7175266" cy="125960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Bmad-Julia and Machine Learning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A91C0E-8A30-4A5E-83A2-8C060EDB05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4" y="4326783"/>
            <a:ext cx="10334625" cy="1259607"/>
          </a:xfrm>
        </p:spPr>
        <p:txBody>
          <a:bodyPr/>
          <a:lstStyle/>
          <a:p>
            <a:r>
              <a:rPr lang="en-US" dirty="0"/>
              <a:t>David Sagan</a:t>
            </a:r>
          </a:p>
          <a:p>
            <a:r>
              <a:rPr lang="en-US" sz="2400" dirty="0"/>
              <a:t>Cornell ERL / EIC group</a:t>
            </a:r>
          </a:p>
          <a:p>
            <a:r>
              <a:rPr lang="en-US" sz="2400" dirty="0"/>
              <a:t>Advisor: Georg Hoffstaetter de </a:t>
            </a:r>
            <a:r>
              <a:rPr lang="en-US" sz="2400" dirty="0" err="1"/>
              <a:t>Torquat</a:t>
            </a:r>
            <a:endParaRPr lang="en-US" sz="24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5F8ECD5-A98A-A0D9-CED8-FBA720C9B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4" y="6211831"/>
            <a:ext cx="2258639" cy="494811"/>
          </a:xfrm>
        </p:spPr>
        <p:txBody>
          <a:bodyPr/>
          <a:lstStyle/>
          <a:p>
            <a:r>
              <a:rPr lang="en-US" dirty="0"/>
              <a:t>August 22, 2024</a:t>
            </a:r>
          </a:p>
        </p:txBody>
      </p:sp>
    </p:spTree>
    <p:extLst>
      <p:ext uri="{BB962C8B-B14F-4D97-AF65-F5344CB8AC3E}">
        <p14:creationId xmlns:p14="http://schemas.microsoft.com/office/powerpoint/2010/main" val="2478694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0ACBC-9EAA-C6E3-E87C-F7868797F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842" y="257043"/>
            <a:ext cx="11049000" cy="66278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Why           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79A55-663D-9851-2930-A7DCC584D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10</a:t>
            </a:fld>
            <a:endParaRPr lang="en-US" sz="1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0AC220-94AF-D5C2-92AE-130552797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5044" y="1001037"/>
            <a:ext cx="8753253" cy="609231"/>
          </a:xfrm>
        </p:spPr>
        <p:txBody>
          <a:bodyPr>
            <a:noAutofit/>
          </a:bodyPr>
          <a:lstStyle/>
          <a:p>
            <a:pPr marL="2001838" indent="-2001838"/>
            <a:r>
              <a:rPr lang="en-US" sz="2400" dirty="0">
                <a:solidFill>
                  <a:srgbClr val="0070C0"/>
                </a:solidFill>
              </a:rPr>
              <a:t>Short answer: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b="1" dirty="0"/>
              <a:t>Julia </a:t>
            </a:r>
            <a:r>
              <a:rPr lang="en-US" sz="2400" b="1" dirty="0">
                <a:solidFill>
                  <a:srgbClr val="343434"/>
                </a:solidFill>
                <a:effectLst/>
                <a:latin typeface="Helvetica" pitchFamily="2" charset="0"/>
              </a:rPr>
              <a:t>“walks like Python and runs like C” – that is, It is easy to use and is fast.</a:t>
            </a:r>
          </a:p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D152AC-F776-8D00-5BEF-C30E403DE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21" y="1830871"/>
            <a:ext cx="4908178" cy="34148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8ECD06-6329-8B7B-541B-491AA21DA6CD}"/>
              </a:ext>
            </a:extLst>
          </p:cNvPr>
          <p:cNvSpPr txBox="1"/>
          <p:nvPr/>
        </p:nvSpPr>
        <p:spPr>
          <a:xfrm>
            <a:off x="1805044" y="3346463"/>
            <a:ext cx="1289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31 pages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43FDDE-87F4-3AC1-886B-C84B12222B04}"/>
              </a:ext>
            </a:extLst>
          </p:cNvPr>
          <p:cNvSpPr txBox="1"/>
          <p:nvPr/>
        </p:nvSpPr>
        <p:spPr>
          <a:xfrm>
            <a:off x="1077457" y="5323720"/>
            <a:ext cx="92619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indent="-9525" algn="just">
              <a:spcAft>
                <a:spcPts val="1200"/>
              </a:spcAft>
            </a:pPr>
            <a:r>
              <a:rPr lang="en-US" sz="1800" b="1" dirty="0">
                <a:solidFill>
                  <a:srgbClr val="C00000"/>
                </a:solidFill>
                <a:latin typeface="+mn-lt"/>
              </a:rPr>
              <a:t>“In view of this study, the HEP community will definitively benefit from a large scale adoption of the Julia programming language for its software development.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EB918A-D27A-F105-6A61-115456200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231" y="113220"/>
            <a:ext cx="1348590" cy="75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10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E7652-9E38-BEF4-2E6B-4BBC5DA6C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842" y="231824"/>
            <a:ext cx="11049000" cy="1325563"/>
          </a:xfrm>
        </p:spPr>
        <p:txBody>
          <a:bodyPr/>
          <a:lstStyle/>
          <a:p>
            <a:r>
              <a:rPr lang="en-US" dirty="0"/>
              <a:t>is fast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7B2A53-150F-66B7-5B5F-920AE967C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11</a:t>
            </a:fld>
            <a:endParaRPr lang="en-US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1EACC1-063D-36C1-FA53-EEDBD1162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77" y="354326"/>
            <a:ext cx="1379307" cy="899027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FC97CA8-0694-A38D-ED1A-B5120DDB8D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69126" y="1443883"/>
            <a:ext cx="7706032" cy="4482440"/>
          </a:xfrm>
        </p:spPr>
      </p:pic>
    </p:spTree>
    <p:extLst>
      <p:ext uri="{BB962C8B-B14F-4D97-AF65-F5344CB8AC3E}">
        <p14:creationId xmlns:p14="http://schemas.microsoft.com/office/powerpoint/2010/main" val="1295558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1CC61-A617-077C-C5D7-9E6C233F6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12</a:t>
            </a:fld>
            <a:endParaRPr lang="en-US" sz="1000" dirty="0"/>
          </a:p>
        </p:txBody>
      </p:sp>
      <p:pic>
        <p:nvPicPr>
          <p:cNvPr id="5" name="Content Placeholder 6" descr="Bmad-sim on GitHub.">
            <a:extLst>
              <a:ext uri="{FF2B5EF4-FFF2-40B4-BE49-F238E27FC236}">
                <a16:creationId xmlns:a16="http://schemas.microsoft.com/office/drawing/2014/main" id="{3E3B5F37-AA95-103D-D3EE-D1BA79E25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79" y="2087576"/>
            <a:ext cx="9109252" cy="40252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6BB135-42D7-D5F9-4F31-FF814373E0AF}"/>
              </a:ext>
            </a:extLst>
          </p:cNvPr>
          <p:cNvSpPr txBox="1"/>
          <p:nvPr/>
        </p:nvSpPr>
        <p:spPr>
          <a:xfrm>
            <a:off x="1448879" y="143384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32E453-9E21-5A2A-0FAA-816F277CD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28680"/>
            <a:ext cx="110490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Bmad-Julia is hosted on GitHub by the Bmad Consortium: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39106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7C16F-B8B7-3C65-93B7-84B8E073D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262" y="87984"/>
            <a:ext cx="11855302" cy="1325563"/>
          </a:xfrm>
        </p:spPr>
        <p:txBody>
          <a:bodyPr>
            <a:normAutofit/>
          </a:bodyPr>
          <a:lstStyle/>
          <a:p>
            <a:r>
              <a:rPr lang="en-US" sz="3800" b="1" dirty="0"/>
              <a:t>Packages in Development</a:t>
            </a:r>
            <a:endParaRPr lang="en-US" sz="3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E09B0-567F-1C64-3F90-CC268A588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355" y="1413547"/>
            <a:ext cx="11049000" cy="4207185"/>
          </a:xfrm>
        </p:spPr>
        <p:txBody>
          <a:bodyPr>
            <a:normAutofit/>
          </a:bodyPr>
          <a:lstStyle/>
          <a:p>
            <a:pPr marL="9525" indent="285750">
              <a:spcBef>
                <a:spcPts val="1600"/>
              </a:spcBef>
              <a:buFont typeface="Wingdings" pitchFamily="2" charset="2"/>
              <a:buChar char="§"/>
            </a:pPr>
            <a:r>
              <a:rPr lang="en-US" sz="2200" dirty="0" err="1">
                <a:solidFill>
                  <a:srgbClr val="C00000"/>
                </a:solidFill>
              </a:rPr>
              <a:t>AcceleratorLattice.jl</a:t>
            </a:r>
            <a:r>
              <a:rPr lang="en-US" sz="2200" dirty="0"/>
              <a:t> - </a:t>
            </a:r>
            <a:r>
              <a:rPr lang="en-US" sz="2200" dirty="0">
                <a:latin typeface="+mn-lt"/>
              </a:rPr>
              <a:t>Package for accelerator lattice construction and manipulation. </a:t>
            </a:r>
            <a:r>
              <a:rPr lang="en-US" sz="2200" dirty="0"/>
              <a:t>Main developer: David Sagan.</a:t>
            </a:r>
          </a:p>
          <a:p>
            <a:pPr marL="9525" indent="285750">
              <a:spcBef>
                <a:spcPts val="1600"/>
              </a:spcBef>
              <a:buFont typeface="Wingdings" pitchFamily="2" charset="2"/>
              <a:buChar char="§"/>
            </a:pPr>
            <a:r>
              <a:rPr lang="en-US" sz="2200" dirty="0" err="1">
                <a:solidFill>
                  <a:srgbClr val="C00000"/>
                </a:solidFill>
              </a:rPr>
              <a:t>GTPSA.jl</a:t>
            </a:r>
            <a:r>
              <a:rPr lang="en-US" sz="2200" dirty="0"/>
              <a:t> - </a:t>
            </a:r>
            <a:r>
              <a:rPr lang="en-US" sz="2200" dirty="0" err="1">
                <a:latin typeface="+mn-lt"/>
              </a:rPr>
              <a:t>Generalised</a:t>
            </a:r>
            <a:r>
              <a:rPr lang="en-US" sz="2200" dirty="0">
                <a:latin typeface="+mn-lt"/>
              </a:rPr>
              <a:t> Truncated Power Series Algebra. </a:t>
            </a:r>
            <a:r>
              <a:rPr lang="en-US" sz="2200" dirty="0"/>
              <a:t>Main </a:t>
            </a:r>
            <a:r>
              <a:rPr lang="en-US" sz="2200" dirty="0" err="1"/>
              <a:t>devaloper</a:t>
            </a:r>
            <a:r>
              <a:rPr lang="en-US" sz="2200" dirty="0"/>
              <a:t>: Matt Signorelli.</a:t>
            </a:r>
          </a:p>
          <a:p>
            <a:pPr marL="9525" indent="285750">
              <a:spcBef>
                <a:spcPts val="1600"/>
              </a:spcBef>
              <a:buFont typeface="Wingdings" pitchFamily="2" charset="2"/>
              <a:buChar char="§"/>
            </a:pPr>
            <a:r>
              <a:rPr lang="en-US" sz="2200" dirty="0" err="1">
                <a:solidFill>
                  <a:srgbClr val="C00000"/>
                </a:solidFill>
              </a:rPr>
              <a:t>NonlinearNormalForm.jl</a:t>
            </a:r>
            <a:r>
              <a:rPr lang="en-US" sz="2200" dirty="0"/>
              <a:t> - </a:t>
            </a:r>
            <a:r>
              <a:rPr lang="en-US" sz="2200" dirty="0">
                <a:latin typeface="+mn-lt"/>
              </a:rPr>
              <a:t>Nonlinear normal form analysis using differential algebra maps </a:t>
            </a:r>
            <a:r>
              <a:rPr lang="en-US" sz="2200" b="1" dirty="0">
                <a:latin typeface="+mn-lt"/>
              </a:rPr>
              <a:t>including spin</a:t>
            </a:r>
            <a:r>
              <a:rPr lang="en-US" sz="2200" dirty="0">
                <a:latin typeface="+mn-lt"/>
              </a:rPr>
              <a:t>. </a:t>
            </a:r>
            <a:r>
              <a:rPr lang="en-US" sz="2200" dirty="0"/>
              <a:t>Main developer: Matt Signorelli.</a:t>
            </a:r>
          </a:p>
          <a:p>
            <a:pPr marL="9525" indent="285750">
              <a:spcBef>
                <a:spcPts val="1600"/>
              </a:spcBef>
              <a:buFont typeface="Wingdings" pitchFamily="2" charset="2"/>
              <a:buChar char="§"/>
            </a:pPr>
            <a:r>
              <a:rPr lang="en-US" sz="2200" dirty="0" err="1">
                <a:solidFill>
                  <a:srgbClr val="C00000"/>
                </a:solidFill>
              </a:rPr>
              <a:t>AtomicAndPhysicalConstants.jl</a:t>
            </a:r>
            <a:r>
              <a:rPr lang="en-US" sz="2200" dirty="0"/>
              <a:t> - </a:t>
            </a:r>
            <a:r>
              <a:rPr lang="en-US" sz="2200" dirty="0">
                <a:latin typeface="+mn-lt"/>
              </a:rPr>
              <a:t>Library of atomic and subatomic particle properties and other physical constants. </a:t>
            </a:r>
            <a:r>
              <a:rPr lang="en-US" sz="2200" dirty="0"/>
              <a:t>Main developer: Alex Coxe.</a:t>
            </a:r>
          </a:p>
          <a:p>
            <a:pPr marL="9525" indent="285750">
              <a:spcBef>
                <a:spcPts val="1600"/>
              </a:spcBef>
              <a:buFont typeface="Wingdings" pitchFamily="2" charset="2"/>
              <a:buChar char="§"/>
            </a:pPr>
            <a:r>
              <a:rPr lang="en-US" sz="2200" dirty="0" err="1">
                <a:solidFill>
                  <a:srgbClr val="C00000"/>
                </a:solidFill>
              </a:rPr>
              <a:t>BeamTracking.jl</a:t>
            </a:r>
            <a:r>
              <a:rPr lang="en-US" sz="2200" dirty="0"/>
              <a:t> – Particle tracking. Main developer: Dan Abell.</a:t>
            </a:r>
          </a:p>
          <a:p>
            <a:pPr marL="9525" indent="285750">
              <a:spcBef>
                <a:spcPts val="1600"/>
              </a:spcBef>
              <a:buFont typeface="Wingdings" pitchFamily="2" charset="2"/>
              <a:buChar char="§"/>
            </a:pPr>
            <a:r>
              <a:rPr lang="en-US" sz="2200" b="0" i="0" strike="noStrike" dirty="0" err="1">
                <a:solidFill>
                  <a:srgbClr val="C00000"/>
                </a:solidFill>
                <a:effectLst/>
              </a:rPr>
              <a:t>MapAnalysis.jl</a:t>
            </a:r>
            <a:r>
              <a:rPr lang="en-US" sz="2200" b="0" i="0" strike="noStrike" dirty="0">
                <a:solidFill>
                  <a:srgbClr val="C00000"/>
                </a:solidFill>
                <a:effectLst/>
              </a:rPr>
              <a:t> </a:t>
            </a:r>
            <a:r>
              <a:rPr lang="en-US" sz="2200" b="0" i="0" strike="noStrike" dirty="0">
                <a:effectLst/>
              </a:rPr>
              <a:t>- </a:t>
            </a:r>
            <a:r>
              <a:rPr lang="en-US" sz="2200" b="0" i="0" dirty="0">
                <a:solidFill>
                  <a:srgbClr val="1F2328"/>
                </a:solidFill>
                <a:effectLst/>
              </a:rPr>
              <a:t>Routines for analyzing Taylor maps. Main developer: Matt Signorelli</a:t>
            </a:r>
            <a:endParaRPr lang="en-US" sz="2200" b="0" i="0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B5E653-172C-E586-47D6-1954574737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13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66854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CAF74-E922-7BB6-E1D8-58DE4CEE0B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14</a:t>
            </a:fld>
            <a:endParaRPr lang="en-US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EDEEAC-3368-CD51-88DC-359E9269DCE0}"/>
              </a:ext>
            </a:extLst>
          </p:cNvPr>
          <p:cNvSpPr txBox="1"/>
          <p:nvPr/>
        </p:nvSpPr>
        <p:spPr>
          <a:xfrm>
            <a:off x="5708467" y="2351453"/>
            <a:ext cx="54302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track</a:t>
            </a:r>
            <a:r>
              <a:rPr lang="en-US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(ring, z0)</a:t>
            </a:r>
            <a:br>
              <a:rPr lang="en-US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en-US" b="0" dirty="0">
              <a:solidFill>
                <a:srgbClr val="292929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B5200D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zf</a:t>
            </a:r>
            <a:r>
              <a:rPr lang="en-US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 # Final phase space position</a:t>
            </a:r>
          </a:p>
          <a:p>
            <a:r>
              <a:rPr lang="en-US" b="0" dirty="0">
                <a:solidFill>
                  <a:srgbClr val="B5200D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end</a:t>
            </a:r>
            <a:endParaRPr lang="en-US" b="0" dirty="0">
              <a:solidFill>
                <a:srgbClr val="292929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8AA68C-C9E0-8AFC-823E-F74994F802DA}"/>
              </a:ext>
            </a:extLst>
          </p:cNvPr>
          <p:cNvSpPr txBox="1"/>
          <p:nvPr/>
        </p:nvSpPr>
        <p:spPr>
          <a:xfrm>
            <a:off x="5708467" y="3916357"/>
            <a:ext cx="64650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0" dirty="0">
                <a:solidFill>
                  <a:srgbClr val="B5200D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Optim</a:t>
            </a:r>
          </a:p>
          <a:p>
            <a:r>
              <a:rPr lang="pl-PL" b="0" dirty="0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optimize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(z</a:t>
            </a:r>
            <a:r>
              <a:rPr lang="pl-PL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pl-PL" b="0" dirty="0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norm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(z</a:t>
            </a:r>
            <a:r>
              <a:rPr lang="pl-PL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-</a:t>
            </a:r>
            <a:r>
              <a:rPr lang="pl-PL" b="0" dirty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track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(ring, z)), [</a:t>
            </a:r>
            <a:r>
              <a:rPr lang="pl-PL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pl-PL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pl-PL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pl-PL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pl-PL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pl-PL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62DFC1-8D2D-C270-226E-F3B15BDF9396}"/>
              </a:ext>
            </a:extLst>
          </p:cNvPr>
          <p:cNvSpPr txBox="1"/>
          <p:nvPr/>
        </p:nvSpPr>
        <p:spPr>
          <a:xfrm>
            <a:off x="5708466" y="4927263"/>
            <a:ext cx="64650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B5200D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NLsolve</a:t>
            </a:r>
            <a:endParaRPr lang="en-US" b="0" dirty="0">
              <a:solidFill>
                <a:srgbClr val="292929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b="0" dirty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nlsolve</a:t>
            </a:r>
            <a:r>
              <a:rPr lang="en-US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(z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b="0" dirty="0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norm</a:t>
            </a:r>
            <a:r>
              <a:rPr lang="en-US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(z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-</a:t>
            </a:r>
            <a:r>
              <a:rPr lang="en-US" b="0" dirty="0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track</a:t>
            </a:r>
            <a:r>
              <a:rPr lang="en-US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(ring, z)), [</a:t>
            </a:r>
            <a:r>
              <a:rPr lang="en-US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4359CE-F44F-8BB6-26F2-13539CC61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77" y="354326"/>
            <a:ext cx="1456745" cy="949501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2372492-8BEC-FB48-2E6A-47310C2A178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1277" y="1922219"/>
            <a:ext cx="507672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6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Julia’s entire ecosystem of optimizers, symplectic integrators, plotting packages, etc. at one’s fingertips with </a:t>
            </a:r>
            <a:r>
              <a:rPr lang="en-US" sz="2000" i="1" dirty="0"/>
              <a:t>minimal effort</a:t>
            </a:r>
          </a:p>
          <a:p>
            <a:pPr>
              <a:spcBef>
                <a:spcPts val="16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E.g. suppose you have some tracking function, and you want to </a:t>
            </a:r>
            <a:r>
              <a:rPr lang="en-US" sz="2000" b="1" dirty="0"/>
              <a:t>find the closed orbit</a:t>
            </a:r>
            <a:r>
              <a:rPr lang="en-US" sz="2000" dirty="0"/>
              <a:t>:</a:t>
            </a:r>
            <a:endParaRPr lang="en-US" sz="2000" b="1" dirty="0"/>
          </a:p>
          <a:p>
            <a:pPr>
              <a:spcBef>
                <a:spcPts val="160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We can use </a:t>
            </a:r>
            <a:r>
              <a:rPr lang="en-US" sz="2000" b="1" i="1" dirty="0"/>
              <a:t>any </a:t>
            </a:r>
            <a:r>
              <a:rPr lang="en-US" sz="2000" b="1" dirty="0"/>
              <a:t>optimizer, written by the experts, immediately. E.g. </a:t>
            </a:r>
            <a:r>
              <a:rPr lang="en-US" sz="2000" b="1" dirty="0" err="1"/>
              <a:t>Optim</a:t>
            </a:r>
            <a:r>
              <a:rPr lang="en-US" sz="2000" b="1" dirty="0"/>
              <a:t>:</a:t>
            </a:r>
          </a:p>
          <a:p>
            <a:pPr>
              <a:spcBef>
                <a:spcPts val="160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Or </a:t>
            </a:r>
            <a:r>
              <a:rPr lang="en-US" sz="2000" b="1" dirty="0" err="1"/>
              <a:t>NLSolve</a:t>
            </a:r>
            <a:r>
              <a:rPr lang="en-US" sz="2000" b="1" dirty="0"/>
              <a:t>, etc.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8D1D8F-1B7C-802E-2EB6-F8D6414E92A6}"/>
              </a:ext>
            </a:extLst>
          </p:cNvPr>
          <p:cNvSpPr txBox="1"/>
          <p:nvPr/>
        </p:nvSpPr>
        <p:spPr>
          <a:xfrm>
            <a:off x="2172929" y="534386"/>
            <a:ext cx="28529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Versatility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E7F3F12-E43D-C66E-41CD-57A4DE107184}"/>
              </a:ext>
            </a:extLst>
          </p:cNvPr>
          <p:cNvCxnSpPr>
            <a:cxnSpLocks/>
          </p:cNvCxnSpPr>
          <p:nvPr/>
        </p:nvCxnSpPr>
        <p:spPr>
          <a:xfrm flipV="1">
            <a:off x="5191033" y="3121545"/>
            <a:ext cx="517433" cy="14768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8D5439D-D62F-FF7D-6BE0-BC84F0E76E10}"/>
              </a:ext>
            </a:extLst>
          </p:cNvPr>
          <p:cNvCxnSpPr>
            <a:cxnSpLocks/>
          </p:cNvCxnSpPr>
          <p:nvPr/>
        </p:nvCxnSpPr>
        <p:spPr>
          <a:xfrm flipV="1">
            <a:off x="5283200" y="4239522"/>
            <a:ext cx="425266" cy="17078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77A8808-6A41-3DC5-8E40-61C1C0E7A905}"/>
              </a:ext>
            </a:extLst>
          </p:cNvPr>
          <p:cNvCxnSpPr>
            <a:cxnSpLocks/>
          </p:cNvCxnSpPr>
          <p:nvPr/>
        </p:nvCxnSpPr>
        <p:spPr>
          <a:xfrm>
            <a:off x="2917733" y="4946169"/>
            <a:ext cx="2670267" cy="17692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229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F8F71-482F-35F5-9211-F735598B3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0" y="118902"/>
            <a:ext cx="11049000" cy="1031189"/>
          </a:xfrm>
        </p:spPr>
        <p:txBody>
          <a:bodyPr>
            <a:normAutofit/>
          </a:bodyPr>
          <a:lstStyle/>
          <a:p>
            <a:r>
              <a:rPr lang="en-US" dirty="0"/>
              <a:t>Bmad-Julia and 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D45B1-30D2-24C7-A0D6-D22DAEA40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7900" y="1034793"/>
            <a:ext cx="9436100" cy="5823207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  <a:buFont typeface="Wingdings" pitchFamily="2" charset="2"/>
              <a:buChar char="§"/>
            </a:pPr>
            <a:r>
              <a:rPr lang="en-US" sz="2200" dirty="0">
                <a:latin typeface="+mn-lt"/>
              </a:rPr>
              <a:t>While the Bmad-Julia will be developed for accelerator simulations in general, 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the first applications of Bmad-Julia will be in the area of </a:t>
            </a:r>
            <a:r>
              <a:rPr lang="en-US" sz="2200" dirty="0">
                <a:solidFill>
                  <a:srgbClr val="FF0000"/>
                </a:solidFill>
              </a:rPr>
              <a:t>m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achine learning.</a:t>
            </a:r>
            <a:endParaRPr lang="en-US" sz="2200" dirty="0">
              <a:latin typeface="+mn-lt"/>
            </a:endParaRPr>
          </a:p>
          <a:p>
            <a:pPr>
              <a:spcBef>
                <a:spcPts val="1600"/>
              </a:spcBef>
              <a:buFont typeface="Wingdings" pitchFamily="2" charset="2"/>
              <a:buChar char="§"/>
            </a:pPr>
            <a:r>
              <a:rPr lang="en-US" sz="2200" dirty="0">
                <a:latin typeface="+mn-lt"/>
              </a:rPr>
              <a:t>Bmad-Julia will provide a maximally-differentiable simulation and lattice design environment</a:t>
            </a:r>
            <a:r>
              <a:rPr lang="en-US" sz="2200" dirty="0"/>
              <a:t>.</a:t>
            </a:r>
            <a:r>
              <a:rPr lang="en-US" sz="2200" dirty="0">
                <a:latin typeface="+mn-lt"/>
              </a:rPr>
              <a:t> This enables machine learning techniques (e.g. backwards differentiation to train ML models) to be employed naturally, as well as any optimization techniques utilizing automatic differentiation for lattice design purposes.</a:t>
            </a:r>
          </a:p>
          <a:p>
            <a:pPr>
              <a:spcBef>
                <a:spcPts val="1600"/>
              </a:spcBef>
              <a:buFont typeface="Wingdings" pitchFamily="2" charset="2"/>
              <a:buChar char="§"/>
            </a:pPr>
            <a:r>
              <a:rPr lang="en-US" sz="2200" dirty="0">
                <a:latin typeface="+mn-lt"/>
              </a:rPr>
              <a:t>Computation speed is critical for ML/AI applications as well as for other accelerator-based simulations. Hence there will be a heavy focus on developing GPU compatible code along with multi-threading capabilities.</a:t>
            </a:r>
            <a:endParaRPr lang="en-US" sz="2200" dirty="0"/>
          </a:p>
          <a:p>
            <a:pPr>
              <a:spcBef>
                <a:spcPts val="1600"/>
              </a:spcBef>
              <a:buFont typeface="Wingdings" pitchFamily="2" charset="2"/>
              <a:buChar char="§"/>
            </a:pPr>
            <a:r>
              <a:rPr lang="en-US" sz="2200" dirty="0">
                <a:latin typeface="+mn-lt"/>
              </a:rPr>
              <a:t>Julia's entire ecosystem of optimizers and machine learning packages are at one's fingertips in Bmad-Julia.</a:t>
            </a: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CB68A2-7F2B-A7F1-4ABF-FD40CB8B6E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422503"/>
          </a:xfrm>
        </p:spPr>
        <p:txBody>
          <a:bodyPr/>
          <a:lstStyle/>
          <a:p>
            <a:fld id="{933A556B-7C63-244D-9B7C-B0EA8042B330}" type="slidenum">
              <a:rPr lang="en-US" sz="2400" smtClean="0"/>
              <a:pPr/>
              <a:t>15</a:t>
            </a:fld>
            <a:endParaRPr lang="en-US" sz="2400" dirty="0"/>
          </a:p>
        </p:txBody>
      </p:sp>
      <p:pic>
        <p:nvPicPr>
          <p:cNvPr id="5" name="Picture 4" descr="A close-up of a robot head&#10;&#10;Description automatically generated">
            <a:extLst>
              <a:ext uri="{FF2B5EF4-FFF2-40B4-BE49-F238E27FC236}">
                <a16:creationId xmlns:a16="http://schemas.microsoft.com/office/drawing/2014/main" id="{CBAEA53C-5B7B-08B4-6CAA-637E7535C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5602"/>
            <a:ext cx="1447800" cy="210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63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36468-8801-C6CE-189B-8A12317CA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72" y="98319"/>
            <a:ext cx="11049000" cy="923106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AA311-C225-8846-BCA1-F1C04733E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350" y="1094867"/>
            <a:ext cx="9250444" cy="5398006"/>
          </a:xfrm>
        </p:spPr>
        <p:txBody>
          <a:bodyPr>
            <a:normAutofit/>
          </a:bodyPr>
          <a:lstStyle/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Bmad-Julia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is a new, open-source project to develop, in the Julia language, a set of programs and modular packages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providing the fundamental tools and methods commonly needed for accelerator simulations.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By avoiding the necessity of "reinventing the wheel", simulation programs can be developed in less time and with fewer bugs than developing from scratch.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Bmad-Julia project will develop accelerator simulation programs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for various simulation tasks. Initial program development will focus on Machine Learning and Artificial Intelligence applications. However, Bmad-Julia will be applicable to accelerator simulations in general. 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Timeframe: Goal is to be able to do basic tracking and ML in 2025.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Bmad-Julia is an open collaboration of the entire accelerator community.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Anyone interested is welcome to join.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DFA2F-53DB-C8CE-3696-0649FA5F5A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4657" y="6492873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1218987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B5E34-A35A-326A-1BED-60F73AEC7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4766" y="649287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defPPr>
              <a:defRPr lang="en-US"/>
            </a:defPPr>
            <a:lvl1pPr marL="0" algn="r" defTabSz="121898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E69268-9C8B-4EBF-A9EE-DC5DC2D48DC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710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CFE8B-1FC5-4C4D-157D-E51044DAF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1325563"/>
          </a:xfrm>
        </p:spPr>
        <p:txBody>
          <a:bodyPr/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7F132-4D72-A1B1-33A9-7BBF21E03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575" y="2634425"/>
            <a:ext cx="9134167" cy="3086753"/>
          </a:xfrm>
        </p:spPr>
        <p:txBody>
          <a:bodyPr numCol="2"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Dan Abell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Alex Coxe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Oleksii </a:t>
            </a:r>
            <a:r>
              <a:rPr lang="en-US" sz="2000" dirty="0" err="1"/>
              <a:t>Beznozov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Scott Berg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Etienne Forest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Chris Mayes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Ryan Roussel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/>
              <a:t>Auralee</a:t>
            </a:r>
            <a:r>
              <a:rPr lang="en-US" sz="2000" dirty="0"/>
              <a:t> Edelen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Laurent Deniau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/>
              <a:t>Lixing</a:t>
            </a:r>
            <a:r>
              <a:rPr lang="en-US" sz="2000" dirty="0"/>
              <a:t> Li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Juan-Pablo Gonzalez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Gavin </a:t>
            </a:r>
            <a:r>
              <a:rPr lang="en-US" sz="2000" dirty="0" err="1"/>
              <a:t>Hunsche</a:t>
            </a:r>
            <a:r>
              <a:rPr lang="en-US" sz="20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0000"/>
                </a:solidFill>
              </a:rPr>
              <a:t>Matt Signorelli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Georg </a:t>
            </a:r>
            <a:r>
              <a:rPr lang="en-US" sz="2000" dirty="0" err="1"/>
              <a:t>Hoffstaetter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70E5C-91D5-06DF-4A5D-DA41F2AC95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17</a:t>
            </a:fld>
            <a:endParaRPr lang="en-US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6D4DDE-97D1-2DD0-E57B-CA3295C4833F}"/>
              </a:ext>
            </a:extLst>
          </p:cNvPr>
          <p:cNvSpPr txBox="1"/>
          <p:nvPr/>
        </p:nvSpPr>
        <p:spPr>
          <a:xfrm>
            <a:off x="845575" y="1501843"/>
            <a:ext cx="80722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Development of Bmad-Julia is currently in full-gear, and would not be this far along without the help of many people</a:t>
            </a:r>
          </a:p>
        </p:txBody>
      </p:sp>
    </p:spTree>
    <p:extLst>
      <p:ext uri="{BB962C8B-B14F-4D97-AF65-F5344CB8AC3E}">
        <p14:creationId xmlns:p14="http://schemas.microsoft.com/office/powerpoint/2010/main" val="1654486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E27C0C-6B76-3C65-C878-9155399EB1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5502A5-3AFF-9346-F88D-C4804E547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4759" y="3311827"/>
            <a:ext cx="5500998" cy="132755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24671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BFB6B8-B1CF-DB07-D671-D326921B1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BD8DD4-61F6-3FE1-FE20-5356DBE19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4530" y="2980091"/>
            <a:ext cx="5770076" cy="1947460"/>
          </a:xfrm>
        </p:spPr>
        <p:txBody>
          <a:bodyPr/>
          <a:lstStyle/>
          <a:p>
            <a:r>
              <a:rPr lang="en-US" dirty="0"/>
              <a:t>Extra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266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53157-68D7-D07D-B09C-9C13F8241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                         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87D92-C49F-B3BB-2835-FFF8922B6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0FA786-6B2E-14E0-721D-BD302A67F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851" y="416144"/>
            <a:ext cx="3805866" cy="8101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BB0A52-7E94-D6F1-7C8A-F2E2DE8306C8}"/>
              </a:ext>
            </a:extLst>
          </p:cNvPr>
          <p:cNvSpPr txBox="1"/>
          <p:nvPr/>
        </p:nvSpPr>
        <p:spPr>
          <a:xfrm>
            <a:off x="833377" y="1894076"/>
            <a:ext cx="10243595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/>
              </a:rPr>
              <a:t>Bmad-Julia is a new,</a:t>
            </a:r>
            <a:r>
              <a:rPr lang="en-US" sz="2000" dirty="0">
                <a:solidFill>
                  <a:srgbClr val="C00000"/>
                </a:solidFill>
                <a:effectLst/>
              </a:rPr>
              <a:t> open-source project</a:t>
            </a:r>
            <a:r>
              <a:rPr lang="en-US" sz="2000" dirty="0">
                <a:effectLst/>
              </a:rPr>
              <a:t> to develop, in the </a:t>
            </a:r>
            <a:r>
              <a:rPr lang="en-US" sz="2000" dirty="0">
                <a:solidFill>
                  <a:srgbClr val="C00000"/>
                </a:solidFill>
                <a:effectLst/>
              </a:rPr>
              <a:t>Julia</a:t>
            </a:r>
            <a:r>
              <a:rPr lang="en-US" sz="2000" dirty="0">
                <a:effectLst/>
              </a:rPr>
              <a:t> </a:t>
            </a:r>
            <a:r>
              <a:rPr lang="en-US" sz="2000" dirty="0">
                <a:solidFill>
                  <a:srgbClr val="C00000"/>
                </a:solidFill>
                <a:effectLst/>
              </a:rPr>
              <a:t>language</a:t>
            </a:r>
            <a:r>
              <a:rPr lang="en-US" sz="2000" dirty="0">
                <a:effectLst/>
              </a:rPr>
              <a:t>, an ecosystem of </a:t>
            </a:r>
            <a:r>
              <a:rPr lang="en-US" sz="2000" dirty="0">
                <a:solidFill>
                  <a:srgbClr val="C00000"/>
                </a:solidFill>
                <a:effectLst/>
              </a:rPr>
              <a:t>programs</a:t>
            </a:r>
            <a:r>
              <a:rPr lang="en-US" sz="2000" dirty="0">
                <a:effectLst/>
              </a:rPr>
              <a:t> and </a:t>
            </a:r>
            <a:r>
              <a:rPr lang="en-US" sz="2000" dirty="0">
                <a:solidFill>
                  <a:srgbClr val="C00000"/>
                </a:solidFill>
                <a:effectLst/>
              </a:rPr>
              <a:t>modular packages</a:t>
            </a:r>
            <a:r>
              <a:rPr lang="en-US" sz="2000" dirty="0">
                <a:effectLst/>
              </a:rPr>
              <a:t> (software libraries) providing the tools and methods commonly needed for accelerator simulations</a:t>
            </a:r>
            <a:r>
              <a:rPr lang="en-US" sz="2000" dirty="0">
                <a:solidFill>
                  <a:srgbClr val="C00000"/>
                </a:solidFill>
                <a:effectLst/>
              </a:rPr>
              <a:t> including machine learning.</a:t>
            </a:r>
            <a:endParaRPr lang="en-US" sz="2000" dirty="0"/>
          </a:p>
          <a:p>
            <a:endParaRPr lang="en-US" sz="2000" b="1" dirty="0"/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00B050"/>
                </a:solidFill>
              </a:rPr>
              <a:t>✔ </a:t>
            </a:r>
            <a:r>
              <a:rPr lang="en-US" sz="2000" dirty="0">
                <a:solidFill>
                  <a:srgbClr val="00B050"/>
                </a:solidFill>
              </a:rPr>
              <a:t> Full features of present Bmad and significantly more.</a:t>
            </a:r>
            <a:endParaRPr lang="en-US" sz="2000" b="1" dirty="0"/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00B050"/>
                </a:solidFill>
              </a:rPr>
              <a:t>✔ </a:t>
            </a:r>
            <a:r>
              <a:rPr lang="en-US" sz="2000" dirty="0">
                <a:solidFill>
                  <a:srgbClr val="00B050"/>
                </a:solidFill>
              </a:rPr>
              <a:t> Instantly can use Julia's rich ecosystem of optimizers, symplectic integrators, machine learning toolkits, plotting packages, </a:t>
            </a:r>
            <a:r>
              <a:rPr lang="en-US" sz="2000" dirty="0" err="1">
                <a:solidFill>
                  <a:srgbClr val="00B050"/>
                </a:solidFill>
              </a:rPr>
              <a:t>etc</a:t>
            </a:r>
            <a:r>
              <a:rPr lang="en-US" sz="2000" dirty="0">
                <a:solidFill>
                  <a:srgbClr val="00B050"/>
                </a:solidFill>
              </a:rPr>
              <a:t> with zero minimal effort.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00B050"/>
                </a:solidFill>
              </a:rPr>
              <a:t>✔ </a:t>
            </a:r>
            <a:r>
              <a:rPr lang="en-US" sz="2000" dirty="0">
                <a:solidFill>
                  <a:srgbClr val="00B050"/>
                </a:solidFill>
              </a:rPr>
              <a:t> Fully-differentiable for advanced optimization methods and machine learning.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00B050"/>
                </a:solidFill>
              </a:rPr>
              <a:t>✔  </a:t>
            </a:r>
            <a:r>
              <a:rPr lang="en-US" sz="2000" dirty="0">
                <a:solidFill>
                  <a:srgbClr val="00B050"/>
                </a:solidFill>
              </a:rPr>
              <a:t>GPU-parallelized tracking capability.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00B050"/>
                </a:solidFill>
              </a:rPr>
              <a:t>✔</a:t>
            </a:r>
            <a:r>
              <a:rPr lang="en-US" sz="2000" dirty="0">
                <a:solidFill>
                  <a:srgbClr val="00B050"/>
                </a:solidFill>
              </a:rPr>
              <a:t>  Highly modular structure for easy extension / plug-and-play.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5581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67BED-57ED-373B-5A0E-56630E66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410" y="299411"/>
            <a:ext cx="10755870" cy="711081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Bmad-Julia: The Future of Machine Learning Focused Accelerator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F298E-806D-B9A6-43FE-CFE995859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535" y="1257814"/>
            <a:ext cx="10969943" cy="4987739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Project Objectives:</a:t>
            </a:r>
            <a:r>
              <a:rPr lang="en-US" sz="1600" dirty="0"/>
              <a:t> </a:t>
            </a:r>
          </a:p>
          <a:p>
            <a:pPr marL="523875" lvl="1" indent="-293688">
              <a:buFont typeface="Wingdings" pitchFamily="2" charset="2"/>
              <a:buChar char="v"/>
            </a:pPr>
            <a:r>
              <a:rPr lang="en-US" sz="1600" dirty="0"/>
              <a:t>Using the experience gained with Bmad, create simulation packages using the Julia Language that has </a:t>
            </a:r>
            <a:r>
              <a:rPr lang="en-US" sz="1600" dirty="0">
                <a:solidFill>
                  <a:srgbClr val="C00000"/>
                </a:solidFill>
              </a:rPr>
              <a:t>Machine Learning (ML) / Artificial Intelligence (AI)</a:t>
            </a:r>
            <a:r>
              <a:rPr lang="en-US" sz="1600" dirty="0"/>
              <a:t> capabilities built in from the ground up.</a:t>
            </a:r>
          </a:p>
          <a:p>
            <a:pPr marL="523875" lvl="1" indent="-293688">
              <a:buFont typeface="Wingdings" pitchFamily="2" charset="2"/>
              <a:buChar char="v"/>
            </a:pPr>
            <a:r>
              <a:rPr lang="en-US" sz="1600" dirty="0"/>
              <a:t>While the initial applications will be ML / AI, the code can be used for </a:t>
            </a:r>
            <a:r>
              <a:rPr lang="en-US" sz="1600" dirty="0">
                <a:solidFill>
                  <a:srgbClr val="C00000"/>
                </a:solidFill>
              </a:rPr>
              <a:t>accelerator simulations in general</a:t>
            </a:r>
            <a:r>
              <a:rPr lang="en-US" sz="1600" dirty="0"/>
              <a:t>.</a:t>
            </a:r>
          </a:p>
          <a:p>
            <a:pPr marL="523875" lvl="1" indent="-293688">
              <a:buFont typeface="Wingdings" pitchFamily="2" charset="2"/>
              <a:buChar char="v"/>
            </a:pPr>
            <a:r>
              <a:rPr lang="en-US" sz="1600" dirty="0"/>
              <a:t>The project will engage the entire accelerator community to promote sustainability and portability of the software. Currently there is participation of people from Cornell, BNL, </a:t>
            </a:r>
            <a:r>
              <a:rPr lang="en-US" sz="1600" dirty="0" err="1"/>
              <a:t>RadiaSoft</a:t>
            </a:r>
            <a:r>
              <a:rPr lang="en-US" sz="1600" dirty="0"/>
              <a:t>, SLAC, ANL, Berkeley Lab, </a:t>
            </a:r>
            <a:r>
              <a:rPr lang="en-US" sz="1600" dirty="0" err="1"/>
              <a:t>JLab</a:t>
            </a:r>
            <a:r>
              <a:rPr lang="en-US" sz="1600" dirty="0"/>
              <a:t>.</a:t>
            </a:r>
          </a:p>
          <a:p>
            <a:pPr marL="523875" lvl="1" indent="-293688">
              <a:spcAft>
                <a:spcPts val="600"/>
              </a:spcAft>
              <a:buFont typeface="Wingdings" pitchFamily="2" charset="2"/>
              <a:buChar char="v"/>
            </a:pPr>
            <a:r>
              <a:rPr lang="en-US" sz="1600" dirty="0"/>
              <a:t>This gives the Bmad-Julia project the potential to </a:t>
            </a:r>
            <a:r>
              <a:rPr lang="en-US" sz="1600" dirty="0">
                <a:solidFill>
                  <a:srgbClr val="C00000"/>
                </a:solidFill>
              </a:rPr>
              <a:t>revolutionize accelerator simulation program development</a:t>
            </a:r>
            <a:r>
              <a:rPr lang="en-US" sz="1600" dirty="0"/>
              <a:t> just as Geant4 has revolutionized the simulation of particle-matter interactions.</a:t>
            </a:r>
          </a:p>
          <a:p>
            <a:pPr marL="9525" indent="-9525">
              <a:spcAft>
                <a:spcPts val="600"/>
              </a:spcAft>
            </a:pPr>
            <a:r>
              <a:rPr lang="en-US" sz="1600" dirty="0">
                <a:solidFill>
                  <a:srgbClr val="00B050"/>
                </a:solidFill>
              </a:rPr>
              <a:t>Due to Bmad's wide adoption and breadth of capabilities, for the foreseeable future, Bmad-Julia will not be a replacement for Bmad and both will coexist side by side.</a:t>
            </a:r>
            <a:endParaRPr lang="en-US" sz="1600" dirty="0"/>
          </a:p>
          <a:p>
            <a:r>
              <a:rPr lang="en-US" sz="1600" dirty="0"/>
              <a:t>Project Status: Started in 2023, DOE funding has been applied for, and open source packages are in development for</a:t>
            </a:r>
          </a:p>
          <a:p>
            <a:pPr marL="523875" lvl="1" indent="-293688">
              <a:buFont typeface="Wingdings" pitchFamily="2" charset="2"/>
              <a:buChar char="v"/>
            </a:pPr>
            <a:r>
              <a:rPr lang="en-US" sz="1600" dirty="0"/>
              <a:t>Lattice instantiation and manipulation.</a:t>
            </a:r>
          </a:p>
          <a:p>
            <a:pPr marL="523875" lvl="1" indent="-293688">
              <a:buFont typeface="Wingdings" pitchFamily="2" charset="2"/>
              <a:buChar char="v"/>
            </a:pPr>
            <a:r>
              <a:rPr lang="en-US" sz="1600" dirty="0"/>
              <a:t>Truncated Power Series Algebra (Taylor maps).</a:t>
            </a:r>
          </a:p>
          <a:p>
            <a:pPr marL="523875" lvl="1" indent="-293688">
              <a:buFont typeface="Wingdings" pitchFamily="2" charset="2"/>
              <a:buChar char="v"/>
            </a:pPr>
            <a:r>
              <a:rPr lang="en-US" sz="1600" dirty="0"/>
              <a:t>Normal form analysis including spin.</a:t>
            </a:r>
          </a:p>
          <a:p>
            <a:pPr marL="523875" lvl="1" indent="-293688">
              <a:spcAft>
                <a:spcPts val="600"/>
              </a:spcAft>
              <a:buFont typeface="Wingdings" pitchFamily="2" charset="2"/>
              <a:buChar char="v"/>
            </a:pPr>
            <a:r>
              <a:rPr lang="en-US" sz="1600" dirty="0"/>
              <a:t>Atomic and physical constants.</a:t>
            </a:r>
          </a:p>
          <a:p>
            <a:r>
              <a:rPr lang="en-US" sz="1600" dirty="0">
                <a:solidFill>
                  <a:srgbClr val="00B050"/>
                </a:solidFill>
              </a:rPr>
              <a:t>And much more to do...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6026C-B986-8683-5C9A-4801A85F4E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4657" y="6492873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1218987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52C44-0CCE-4329-687F-1944EEDE3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4766" y="649287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defPPr>
              <a:defRPr lang="en-US"/>
            </a:defPPr>
            <a:lvl1pPr marL="0" algn="r" defTabSz="121898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E69268-9C8B-4EBF-A9EE-DC5DC2D48DC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320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5DD1A-9C94-4BEF-6411-AA4111510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44" y="86818"/>
            <a:ext cx="11049000" cy="151583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The motivation for Bmad-Julia comes from the history of all the wasted time and effort that has been spent developing accelerator simulation programs that are no longer or seldom used: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22790-3870-925D-3A8B-28182C7C6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7313C2-3435-7648-5ACC-84F61CCD8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110" y="1830690"/>
            <a:ext cx="5007429" cy="33092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DB9F63-6B24-39E5-54A0-AEE35679DBFC}"/>
              </a:ext>
            </a:extLst>
          </p:cNvPr>
          <p:cNvSpPr txBox="1"/>
          <p:nvPr/>
        </p:nvSpPr>
        <p:spPr>
          <a:xfrm>
            <a:off x="867478" y="5326013"/>
            <a:ext cx="10033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How many man-years of effort went into these programs?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FA75BE0-6B72-0B99-854F-75A918B1B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461" y="1719963"/>
            <a:ext cx="5648547" cy="3309257"/>
          </a:xfrm>
        </p:spPr>
        <p:txBody>
          <a:bodyPr numCol="2">
            <a:normAutofit fontScale="92500" lnSpcReduction="10000"/>
          </a:bodyPr>
          <a:lstStyle/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/>
              <a:t>TRACE-3D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/>
              <a:t>ALIGN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/>
              <a:t>BETA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/>
              <a:t>COMFORT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/>
              <a:t>DESIGN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/>
              <a:t>DIMAD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/>
              <a:t>GUINEA-PIG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/>
              <a:t>HARMON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/>
              <a:t>LEGO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/>
              <a:t>LIAR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/>
              <a:t>Etc. Etc...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/>
              <a:t>MAGIC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/>
              <a:t>MARYLIE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/>
              <a:t>PATRICIA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/>
              <a:t>PETROS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/>
              <a:t>RACETRACK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/>
              <a:t>SYNCH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/>
              <a:t>TRACY 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/>
              <a:t>TRANSPORT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/>
              <a:t>TURTLE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/>
              <a:t>UAL</a:t>
            </a:r>
          </a:p>
          <a:p>
            <a:pPr marL="0" indent="0">
              <a:spcBef>
                <a:spcPts val="0"/>
              </a:spcBef>
            </a:pPr>
            <a:endParaRPr lang="en-US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7DE379-2971-E9D2-C34E-80631CE8C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3554" y="2481011"/>
            <a:ext cx="1100703" cy="2541624"/>
          </a:xfrm>
          <a:prstGeom prst="rect">
            <a:avLst/>
          </a:prstGeom>
        </p:spPr>
      </p:pic>
      <p:pic>
        <p:nvPicPr>
          <p:cNvPr id="15" name="Picture 14" descr="A cartoon of a dinosaur&#10;&#10;Description automatically generated">
            <a:extLst>
              <a:ext uri="{FF2B5EF4-FFF2-40B4-BE49-F238E27FC236}">
                <a16:creationId xmlns:a16="http://schemas.microsoft.com/office/drawing/2014/main" id="{9CB75263-1752-F555-72DA-BB48B9F62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44" y="4852242"/>
            <a:ext cx="376034" cy="130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04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A498DD-775B-9FCD-FF8F-365D2134A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1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DDA637-3164-41D6-4450-4A1D195C4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885"/>
            <a:ext cx="110490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Developing simulation programs takes time!</a:t>
            </a:r>
            <a:br>
              <a:rPr lang="en-US" sz="4000" dirty="0">
                <a:solidFill>
                  <a:srgbClr val="FF0000"/>
                </a:solidFill>
              </a:rPr>
            </a:br>
            <a:r>
              <a:rPr lang="en-US" sz="4000" dirty="0">
                <a:solidFill>
                  <a:srgbClr val="FF0000"/>
                </a:solidFill>
              </a:rPr>
              <a:t>Reinventing the Wheel can be costly!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12A715-41EF-34CE-2CBD-0F2B9FAC6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547" y="1738859"/>
            <a:ext cx="5814220" cy="452217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3ECB473-53E3-140E-C221-641CB1B5F984}"/>
              </a:ext>
            </a:extLst>
          </p:cNvPr>
          <p:cNvCxnSpPr>
            <a:cxnSpLocks/>
          </p:cNvCxnSpPr>
          <p:nvPr/>
        </p:nvCxnSpPr>
        <p:spPr>
          <a:xfrm>
            <a:off x="6312193" y="4451515"/>
            <a:ext cx="699052" cy="96078"/>
          </a:xfrm>
          <a:prstGeom prst="straightConnector1">
            <a:avLst/>
          </a:prstGeom>
          <a:ln w="22225" cap="flat" cmpd="sng" algn="ctr">
            <a:solidFill>
              <a:schemeClr val="dk1"/>
            </a:solidFill>
            <a:prstDash val="solid"/>
            <a:round/>
            <a:headEnd type="none" w="med" len="lg"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C8B9A62-F7A2-4147-DE17-1584D890A6BC}"/>
              </a:ext>
            </a:extLst>
          </p:cNvPr>
          <p:cNvSpPr txBox="1"/>
          <p:nvPr/>
        </p:nvSpPr>
        <p:spPr>
          <a:xfrm>
            <a:off x="5087371" y="4235011"/>
            <a:ext cx="1274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Accelerator</a:t>
            </a:r>
          </a:p>
          <a:p>
            <a:r>
              <a:rPr lang="en-US" dirty="0"/>
              <a:t>Physicist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88910C-09A4-7DD2-172F-06905D672F24}"/>
              </a:ext>
            </a:extLst>
          </p:cNvPr>
          <p:cNvSpPr txBox="1"/>
          <p:nvPr/>
        </p:nvSpPr>
        <p:spPr>
          <a:xfrm>
            <a:off x="5779547" y="5057943"/>
            <a:ext cx="24518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Actual Simulation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306862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13B9E-304E-B445-E5A4-948BAAF3E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530" y="199135"/>
            <a:ext cx="6243484" cy="2087805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TeXGyreTermes"/>
              </a:rPr>
              <a:t>The disorganized state of accelerator physics simulation development has been recognized by </a:t>
            </a:r>
            <a:r>
              <a:rPr lang="en-US" sz="2400" dirty="0">
                <a:latin typeface="TeXGyreTermes"/>
              </a:rPr>
              <a:t> the L</a:t>
            </a:r>
            <a:r>
              <a:rPr lang="en-US" sz="2400" dirty="0">
                <a:effectLst/>
                <a:latin typeface="TeXGyreTermes"/>
              </a:rPr>
              <a:t>atest </a:t>
            </a:r>
            <a:r>
              <a:rPr lang="en-US" sz="2400" dirty="0">
                <a:solidFill>
                  <a:srgbClr val="FF0000"/>
                </a:solidFill>
                <a:effectLst/>
                <a:latin typeface="TeXGyreTermes"/>
              </a:rPr>
              <a:t>High-Energy Physics community Snowmass white paper</a:t>
            </a:r>
            <a:r>
              <a:rPr lang="en-US" sz="2400" dirty="0">
                <a:effectLst/>
                <a:latin typeface="TeXGyreTermes"/>
              </a:rPr>
              <a:t>: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6C065-742B-97E6-43AB-049CCEBBA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501" y="2914789"/>
            <a:ext cx="10709644" cy="2709263"/>
          </a:xfrm>
        </p:spPr>
        <p:txBody>
          <a:bodyPr>
            <a:noAutofit/>
          </a:bodyPr>
          <a:lstStyle/>
          <a:p>
            <a:pPr marL="9525" indent="-9525"/>
            <a:r>
              <a:rPr lang="en-US" sz="2400" dirty="0">
                <a:effectLst/>
                <a:latin typeface="TeXGyreTermes"/>
              </a:rPr>
              <a:t>The development of beam and accelerator physics codes has often been </a:t>
            </a:r>
            <a:r>
              <a:rPr lang="en-US" sz="2400" dirty="0">
                <a:solidFill>
                  <a:srgbClr val="C00000"/>
                </a:solidFill>
                <a:effectLst/>
                <a:latin typeface="TeXGyreTermes"/>
              </a:rPr>
              <a:t>largely uncoordinated</a:t>
            </a:r>
            <a:r>
              <a:rPr lang="en-US" sz="2400" dirty="0">
                <a:effectLst/>
                <a:latin typeface="TeXGyreTermes"/>
              </a:rPr>
              <a:t>. This comes at a </a:t>
            </a:r>
            <a:r>
              <a:rPr lang="en-US" sz="2400" dirty="0">
                <a:solidFill>
                  <a:srgbClr val="C00000"/>
                </a:solidFill>
                <a:effectLst/>
                <a:latin typeface="TeXGyreTermes"/>
              </a:rPr>
              <a:t>great cost</a:t>
            </a:r>
            <a:r>
              <a:rPr lang="en-US" sz="2400" dirty="0">
                <a:effectLst/>
                <a:latin typeface="TeXGyreTermes"/>
              </a:rPr>
              <a:t>, is </a:t>
            </a:r>
            <a:r>
              <a:rPr lang="en-US" sz="2400" dirty="0">
                <a:solidFill>
                  <a:srgbClr val="C00000"/>
                </a:solidFill>
                <a:effectLst/>
                <a:latin typeface="TeXGyreTermes"/>
              </a:rPr>
              <a:t>not desirable</a:t>
            </a:r>
            <a:r>
              <a:rPr lang="en-US" sz="2400" dirty="0">
                <a:effectLst/>
                <a:latin typeface="TeXGyreTermes"/>
              </a:rPr>
              <a:t> and may not be tenable. Due to developers retiring or moving on to other projects, </a:t>
            </a:r>
            <a:r>
              <a:rPr lang="en-US" sz="2400" dirty="0">
                <a:solidFill>
                  <a:srgbClr val="C00000"/>
                </a:solidFill>
                <a:effectLst/>
                <a:latin typeface="TeXGyreTermes"/>
              </a:rPr>
              <a:t>numerous simulation programs have been completely abandoned or are seldom used.</a:t>
            </a:r>
            <a:r>
              <a:rPr lang="en-US" sz="2400" dirty="0">
                <a:effectLst/>
                <a:latin typeface="TeXGyreTermes"/>
              </a:rPr>
              <a:t> </a:t>
            </a:r>
            <a:r>
              <a:rPr lang="en-US" sz="2400" dirty="0">
                <a:solidFill>
                  <a:srgbClr val="C00000"/>
                </a:solidFill>
                <a:effectLst/>
                <a:latin typeface="TeXGyreTermes"/>
              </a:rPr>
              <a:t>This has resulted in a collection of codes that are not interoperable, use different I/O formats and quite often duplicate some physics functionalities using the exact same underlying algorithms.</a:t>
            </a:r>
            <a:r>
              <a:rPr lang="en-US" sz="2400" dirty="0">
                <a:effectLst/>
                <a:latin typeface="TeXGyreTermes"/>
              </a:rPr>
              <a:t> 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72F9B-F902-AD3B-CE45-EF1030C004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6F53E2-09BC-8E98-B3C7-26A72D3D4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72" y="390090"/>
            <a:ext cx="3411793" cy="170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43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13B9E-304E-B445-E5A4-948BAAF3E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08875"/>
            <a:ext cx="11049000" cy="825722"/>
          </a:xfrm>
        </p:spPr>
        <p:txBody>
          <a:bodyPr>
            <a:normAutofit/>
          </a:bodyPr>
          <a:lstStyle/>
          <a:p>
            <a:r>
              <a:rPr lang="en-US" sz="4000" dirty="0">
                <a:effectLst/>
                <a:latin typeface="TeXGyreTermes"/>
              </a:rPr>
              <a:t>Snowmass White </a:t>
            </a:r>
            <a:r>
              <a:rPr lang="en-US" sz="4000" dirty="0">
                <a:latin typeface="TeXGyreTermes"/>
              </a:rPr>
              <a:t>P</a:t>
            </a:r>
            <a:r>
              <a:rPr lang="en-US" sz="4000" dirty="0">
                <a:effectLst/>
                <a:latin typeface="TeXGyreTermes"/>
              </a:rPr>
              <a:t>aper </a:t>
            </a:r>
            <a:r>
              <a:rPr lang="en-US" sz="4000" dirty="0">
                <a:solidFill>
                  <a:srgbClr val="FF0000"/>
                </a:solidFill>
                <a:latin typeface="TeXGyreTermes"/>
              </a:rPr>
              <a:t>R</a:t>
            </a:r>
            <a:r>
              <a:rPr lang="en-US" sz="4000" dirty="0">
                <a:solidFill>
                  <a:srgbClr val="FF0000"/>
                </a:solidFill>
                <a:effectLst/>
                <a:latin typeface="TeXGyreTermes"/>
              </a:rPr>
              <a:t>ecommendation: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6C065-742B-97E6-43AB-049CCEBBA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613" y="2416470"/>
            <a:ext cx="10709644" cy="2025059"/>
          </a:xfrm>
        </p:spPr>
        <p:txBody>
          <a:bodyPr>
            <a:noAutofit/>
          </a:bodyPr>
          <a:lstStyle/>
          <a:p>
            <a:pPr marL="9525" indent="-9525"/>
            <a:r>
              <a:rPr lang="en-US" sz="2400" dirty="0">
                <a:solidFill>
                  <a:srgbClr val="C00000"/>
                </a:solidFill>
                <a:effectLst/>
                <a:latin typeface="TeXGyreTermes"/>
              </a:rPr>
              <a:t>Organize the beam and accelerator modeling tools and community through the development of (a) ecosystems of codes, libraries and frameworks that are interoperable via open community data standards, </a:t>
            </a:r>
            <a:r>
              <a:rPr lang="en-US" sz="2400" dirty="0">
                <a:effectLst/>
                <a:latin typeface="TeXGyreTermes"/>
              </a:rPr>
              <a:t>(b) …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72F9B-F902-AD3B-CE45-EF1030C004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22B575-4DB7-B5EB-1AE0-147FE6ABB23B}"/>
              </a:ext>
            </a:extLst>
          </p:cNvPr>
          <p:cNvSpPr txBox="1"/>
          <p:nvPr/>
        </p:nvSpPr>
        <p:spPr>
          <a:xfrm>
            <a:off x="1684748" y="4092109"/>
            <a:ext cx="7917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Bmad-Julia aims to be part of this ecosystem</a:t>
            </a:r>
          </a:p>
        </p:txBody>
      </p:sp>
    </p:spTree>
    <p:extLst>
      <p:ext uri="{BB962C8B-B14F-4D97-AF65-F5344CB8AC3E}">
        <p14:creationId xmlns:p14="http://schemas.microsoft.com/office/powerpoint/2010/main" val="3487619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FE235-C92E-3E35-DB1E-1BAC450F6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57" y="195172"/>
            <a:ext cx="11484882" cy="1325563"/>
          </a:xfrm>
        </p:spPr>
        <p:txBody>
          <a:bodyPr>
            <a:normAutofit/>
          </a:bodyPr>
          <a:lstStyle/>
          <a:p>
            <a:r>
              <a:rPr lang="en-US" sz="4000" dirty="0"/>
              <a:t>Bmad-Julia will be a Collection of Programs and Toolkits (Libraries)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5B050B-2F9A-03E1-01E9-58EBB13F9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1000" dirty="0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5234F0D1-9399-B86C-09E0-2FD570061F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8253561"/>
              </p:ext>
            </p:extLst>
          </p:nvPr>
        </p:nvGraphicFramePr>
        <p:xfrm>
          <a:off x="524644" y="1989168"/>
          <a:ext cx="6827407" cy="3556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A9D21F45-B2A4-E133-243A-344BB041E5C1}"/>
              </a:ext>
            </a:extLst>
          </p:cNvPr>
          <p:cNvGrpSpPr/>
          <p:nvPr/>
        </p:nvGrpSpPr>
        <p:grpSpPr>
          <a:xfrm>
            <a:off x="7665349" y="1027906"/>
            <a:ext cx="4377358" cy="5308527"/>
            <a:chOff x="4599543" y="721972"/>
            <a:chExt cx="4745555" cy="550637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CB6AE1-BCB5-6A20-3BB5-A1399DB89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47129" y="1261341"/>
              <a:ext cx="896945" cy="84281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13D4361-9CD2-45DA-504A-6AD98745D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10693" y="3810000"/>
              <a:ext cx="969817" cy="726427"/>
            </a:xfrm>
            <a:prstGeom prst="rect">
              <a:avLst/>
            </a:prstGeom>
          </p:spPr>
        </p:pic>
        <p:pic>
          <p:nvPicPr>
            <p:cNvPr id="12" name="Picture 11" descr="m2.png">
              <a:extLst>
                <a:ext uri="{FF2B5EF4-FFF2-40B4-BE49-F238E27FC236}">
                  <a16:creationId xmlns:a16="http://schemas.microsoft.com/office/drawing/2014/main" id="{4B9CD127-3FC9-792C-78DD-8A1332FA1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8109" y="2514600"/>
              <a:ext cx="834984" cy="831273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8928136-1965-FEAC-8833-00771D2223F1}"/>
                </a:ext>
              </a:extLst>
            </p:cNvPr>
            <p:cNvGrpSpPr/>
            <p:nvPr/>
          </p:nvGrpSpPr>
          <p:grpSpPr>
            <a:xfrm>
              <a:off x="4599543" y="721972"/>
              <a:ext cx="1676400" cy="1524926"/>
              <a:chOff x="5047311" y="4343486"/>
              <a:chExt cx="1524000" cy="1379701"/>
            </a:xfrm>
          </p:grpSpPr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01BFB9AE-B3DC-4FF6-60E4-5BC16E501AC2}"/>
                  </a:ext>
                </a:extLst>
              </p:cNvPr>
              <p:cNvSpPr/>
              <p:nvPr/>
            </p:nvSpPr>
            <p:spPr bwMode="auto">
              <a:xfrm>
                <a:off x="5047311" y="4351587"/>
                <a:ext cx="1524000" cy="13716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20435F23-B36D-D9E5-9A40-E36BB083FD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35838" y="4709563"/>
                <a:ext cx="1371600" cy="912737"/>
              </a:xfrm>
              <a:prstGeom prst="round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14BED50-F629-64E2-ACDB-D49A849BAD02}"/>
                  </a:ext>
                </a:extLst>
              </p:cNvPr>
              <p:cNvSpPr txBox="1"/>
              <p:nvPr/>
            </p:nvSpPr>
            <p:spPr>
              <a:xfrm>
                <a:off x="5438418" y="4343486"/>
                <a:ext cx="740295" cy="334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chemeClr val="bg1"/>
                    </a:solidFill>
                  </a:rPr>
                  <a:t>Toolkit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A6DFC36-0AC8-43FC-2705-D52DD61735E6}"/>
                </a:ext>
              </a:extLst>
            </p:cNvPr>
            <p:cNvSpPr txBox="1"/>
            <p:nvPr/>
          </p:nvSpPr>
          <p:spPr>
            <a:xfrm>
              <a:off x="6418628" y="840925"/>
              <a:ext cx="28385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Dynamic Aperture Program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DE8752-6E5B-7FEC-E70E-277D5CC98FAA}"/>
                </a:ext>
              </a:extLst>
            </p:cNvPr>
            <p:cNvSpPr txBox="1"/>
            <p:nvPr/>
          </p:nvSpPr>
          <p:spPr>
            <a:xfrm>
              <a:off x="6555518" y="3492871"/>
              <a:ext cx="25699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Control System Programs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7A776B0-B047-B6F5-997E-9B61E828E6F2}"/>
                </a:ext>
              </a:extLst>
            </p:cNvPr>
            <p:cNvSpPr txBox="1"/>
            <p:nvPr/>
          </p:nvSpPr>
          <p:spPr>
            <a:xfrm>
              <a:off x="6865521" y="2154461"/>
              <a:ext cx="24795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Lattice Design Program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A348E9B-B350-4349-7695-2D2FD39D408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387000" y="1676400"/>
              <a:ext cx="852000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87DCDEC-38B6-8AF7-C958-A9BC8EAC73D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71731" y="2191793"/>
              <a:ext cx="991929" cy="70380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9C307C3-A0EA-7924-21B2-53FF75C445E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79817" y="2324139"/>
              <a:ext cx="1278476" cy="123947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1AF9C58-F07D-B2DA-8A9B-EE6E62EA9A7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95987" y="2324139"/>
              <a:ext cx="1083529" cy="336379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2AF909B-44CE-254E-14B4-1B0126603C97}"/>
                </a:ext>
              </a:extLst>
            </p:cNvPr>
            <p:cNvSpPr txBox="1"/>
            <p:nvPr/>
          </p:nvSpPr>
          <p:spPr>
            <a:xfrm>
              <a:off x="5939724" y="5705127"/>
              <a:ext cx="7529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Etc.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764E127-5C1F-AAC0-A7DF-B954A7CC087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464847" y="2346198"/>
              <a:ext cx="1774154" cy="268300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pic>
          <p:nvPicPr>
            <p:cNvPr id="23" name="Picture 22" descr="m1.png">
              <a:extLst>
                <a:ext uri="{FF2B5EF4-FFF2-40B4-BE49-F238E27FC236}">
                  <a16:creationId xmlns:a16="http://schemas.microsoft.com/office/drawing/2014/main" id="{34CE6C86-4B04-97D8-3266-00F7707EE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2183" y="5333512"/>
              <a:ext cx="969817" cy="72496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43FA0FD-9435-4DFC-5BF5-C0FF33F820EA}"/>
                </a:ext>
              </a:extLst>
            </p:cNvPr>
            <p:cNvSpPr txBox="1"/>
            <p:nvPr/>
          </p:nvSpPr>
          <p:spPr>
            <a:xfrm>
              <a:off x="6489330" y="4989326"/>
              <a:ext cx="2619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kern="1200" dirty="0">
                  <a:latin typeface="Optima"/>
                  <a:cs typeface="Optima"/>
                </a:rPr>
                <a:t>IBS Simulation Programs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4638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752ED-956E-409B-EB1A-5E1508145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865711"/>
          </a:xfrm>
        </p:spPr>
        <p:txBody>
          <a:bodyPr>
            <a:normAutofit/>
          </a:bodyPr>
          <a:lstStyle/>
          <a:p>
            <a:r>
              <a:rPr lang="en-US" dirty="0"/>
              <a:t>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CA520-F312-45AB-9722-97C7F2C7B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430" y="2994750"/>
            <a:ext cx="10084539" cy="4580791"/>
          </a:xfrm>
        </p:spPr>
        <p:txBody>
          <a:bodyPr>
            <a:normAutofit/>
          </a:bodyPr>
          <a:lstStyle/>
          <a:p>
            <a:pPr marL="9525" indent="-9525"/>
            <a:r>
              <a:rPr lang="en-US" sz="2000" dirty="0"/>
              <a:t>			 The potential of Bmad-Julia is </a:t>
            </a:r>
            <a:r>
              <a:rPr lang="en-US" sz="2000" dirty="0">
                <a:effectLst/>
              </a:rPr>
              <a:t>similar to that of </a:t>
            </a:r>
            <a:r>
              <a:rPr lang="en-US" sz="2000" dirty="0">
                <a:solidFill>
                  <a:srgbClr val="C00000"/>
                </a:solidFill>
                <a:effectLst/>
              </a:rPr>
              <a:t>Geant4</a:t>
            </a:r>
            <a:r>
              <a:rPr lang="en-US" sz="2000" dirty="0">
                <a:effectLst/>
              </a:rPr>
              <a:t>. The versatility of the </a:t>
            </a:r>
            <a:r>
              <a:rPr lang="en-US" sz="2000" dirty="0">
                <a:solidFill>
                  <a:srgbClr val="FF0000"/>
                </a:solidFill>
                <a:effectLst/>
              </a:rPr>
              <a:t>Geant4 toolkit </a:t>
            </a:r>
            <a:r>
              <a:rPr lang="en-US" sz="2000" dirty="0">
                <a:effectLst/>
              </a:rPr>
              <a:t>for the simulation of particle passage through matter has resulted in Geant4 having a </a:t>
            </a:r>
            <a:r>
              <a:rPr lang="en-US" sz="2000" dirty="0">
                <a:solidFill>
                  <a:srgbClr val="C00000"/>
                </a:solidFill>
                <a:effectLst/>
              </a:rPr>
              <a:t>large impact</a:t>
            </a:r>
            <a:r>
              <a:rPr lang="en-US" sz="2000" dirty="0">
                <a:effectLst/>
              </a:rPr>
              <a:t> not only in the </a:t>
            </a:r>
            <a:r>
              <a:rPr lang="en-US" sz="2000" dirty="0">
                <a:solidFill>
                  <a:srgbClr val="C00000"/>
                </a:solidFill>
                <a:effectLst/>
              </a:rPr>
              <a:t>field of particle physics, but in other domains as well — </a:t>
            </a:r>
            <a:r>
              <a:rPr lang="en-US" sz="2000" dirty="0">
                <a:effectLst/>
              </a:rPr>
              <a:t>including nuclear physics, astrophysics and space science, biomedical physics, and archaeology.</a:t>
            </a:r>
            <a:r>
              <a:rPr lang="en-US" sz="2000" dirty="0">
                <a:solidFill>
                  <a:srgbClr val="C00000"/>
                </a:solidFill>
                <a:effectLst/>
              </a:rPr>
              <a:t> Geant4’s main reference has achieved more than 16,000 citations in the Web of Science, making it the most cited publication in particle and field physics, nuclear physics, and other fields. 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4CD13-60EE-B8BB-AF35-92A260E9A8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2F8901-1061-5FFC-783E-0425D4173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250" y="2728050"/>
            <a:ext cx="1888460" cy="6256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246129-1147-C1AB-DB5B-A991B705F15A}"/>
              </a:ext>
            </a:extLst>
          </p:cNvPr>
          <p:cNvSpPr txBox="1"/>
          <p:nvPr/>
        </p:nvSpPr>
        <p:spPr>
          <a:xfrm>
            <a:off x="1213250" y="1377189"/>
            <a:ext cx="98227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indent="-9525"/>
            <a:r>
              <a:rPr lang="en-US" sz="2000" dirty="0"/>
              <a:t>Bmad-Julia has the potential to have a </a:t>
            </a:r>
            <a:r>
              <a:rPr lang="en-US" sz="2000" dirty="0">
                <a:solidFill>
                  <a:srgbClr val="C00000"/>
                </a:solidFill>
              </a:rPr>
              <a:t>huge</a:t>
            </a:r>
            <a:r>
              <a:rPr lang="en-US" sz="2000" dirty="0"/>
              <a:t> impact on accelerator simulation efforts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Saving countless hours of development time, and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Resulting in better simulation code. </a:t>
            </a:r>
          </a:p>
        </p:txBody>
      </p:sp>
    </p:spTree>
    <p:extLst>
      <p:ext uri="{BB962C8B-B14F-4D97-AF65-F5344CB8AC3E}">
        <p14:creationId xmlns:p14="http://schemas.microsoft.com/office/powerpoint/2010/main" val="1721724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6DE5A-48F1-4FAF-F0CE-533CF329A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162408"/>
            <a:ext cx="11262537" cy="815787"/>
          </a:xfrm>
        </p:spPr>
        <p:txBody>
          <a:bodyPr>
            <a:normAutofit/>
          </a:bodyPr>
          <a:lstStyle/>
          <a:p>
            <a:r>
              <a:rPr lang="en-US" sz="4000" dirty="0"/>
              <a:t>Relationship to the Current “Fortran” Bmad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6AB02-9749-3D82-6F2D-2B69D72BE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1203071"/>
            <a:ext cx="11049000" cy="1629549"/>
          </a:xfrm>
        </p:spPr>
        <p:txBody>
          <a:bodyPr>
            <a:normAutofit/>
          </a:bodyPr>
          <a:lstStyle/>
          <a:p>
            <a:pPr marL="349250" indent="-349250">
              <a:buFont typeface="Wingdings" pitchFamily="2" charset="2"/>
              <a:buChar char="§"/>
            </a:pPr>
            <a:r>
              <a:rPr lang="en-US" sz="2400" dirty="0"/>
              <a:t>The development of Bmad-Julia is </a:t>
            </a:r>
            <a:r>
              <a:rPr lang="en-US" sz="2400" b="1" u="sng" dirty="0">
                <a:solidFill>
                  <a:srgbClr val="FF0000"/>
                </a:solidFill>
              </a:rPr>
              <a:t>inspired</a:t>
            </a:r>
            <a:r>
              <a:rPr lang="en-US" sz="2400" dirty="0"/>
              <a:t> by the experience (both good and bad) with developing the current Bmad as well as experience with other simulation programs.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A33FA-C07C-C38E-962A-7677A1C44F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F4398E-7512-45FB-206C-B1B83497032E}"/>
              </a:ext>
            </a:extLst>
          </p:cNvPr>
          <p:cNvSpPr txBox="1"/>
          <p:nvPr/>
        </p:nvSpPr>
        <p:spPr>
          <a:xfrm>
            <a:off x="933607" y="2444258"/>
            <a:ext cx="844481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/>
              <a:t>Bmad-Julia Is </a:t>
            </a:r>
            <a:r>
              <a:rPr lang="en-US" sz="2000" b="1" dirty="0">
                <a:solidFill>
                  <a:srgbClr val="C00000"/>
                </a:solidFill>
              </a:rPr>
              <a:t>NOT</a:t>
            </a:r>
            <a:r>
              <a:rPr lang="en-US" sz="2000" b="1" dirty="0"/>
              <a:t>:</a:t>
            </a:r>
          </a:p>
          <a:p>
            <a:pPr marL="692150" lvl="1" indent="-234950">
              <a:spcAft>
                <a:spcPts val="1200"/>
              </a:spcAft>
            </a:pPr>
            <a:r>
              <a:rPr lang="en-US" sz="2000" dirty="0">
                <a:solidFill>
                  <a:srgbClr val="C00000"/>
                </a:solidFill>
              </a:rPr>
              <a:t>× </a:t>
            </a:r>
            <a:r>
              <a:rPr lang="en-US" sz="2000" b="1" dirty="0">
                <a:solidFill>
                  <a:srgbClr val="C00000"/>
                </a:solidFill>
              </a:rPr>
              <a:t>A rewrite of current Bmad in a different programming language.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00B0F0"/>
                </a:solidFill>
              </a:rPr>
              <a:t>No Fortran code</a:t>
            </a:r>
            <a:r>
              <a:rPr lang="en-US" sz="2000" dirty="0"/>
              <a:t> will be in Bmad-Julia.</a:t>
            </a:r>
            <a:endParaRPr lang="en-US" sz="2000" b="1" dirty="0">
              <a:solidFill>
                <a:srgbClr val="FF0000"/>
              </a:solidFill>
            </a:endParaRPr>
          </a:p>
          <a:p>
            <a:pPr marL="692150" lvl="1" indent="-234950">
              <a:spcAft>
                <a:spcPts val="1200"/>
              </a:spcAft>
            </a:pPr>
            <a:r>
              <a:rPr lang="en-US" sz="2000" dirty="0">
                <a:solidFill>
                  <a:srgbClr val="C00000"/>
                </a:solidFill>
              </a:rPr>
              <a:t>× </a:t>
            </a:r>
            <a:r>
              <a:rPr lang="en-US" sz="2000" b="1" dirty="0">
                <a:solidFill>
                  <a:srgbClr val="C00000"/>
                </a:solidFill>
              </a:rPr>
              <a:t>A Julia interface to the current Bmad.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Lattice translation between the two will exist though.</a:t>
            </a:r>
          </a:p>
          <a:p>
            <a:pPr marL="692150" lvl="1" indent="-234950">
              <a:spcAft>
                <a:spcPts val="1200"/>
              </a:spcAft>
            </a:pPr>
            <a:r>
              <a:rPr lang="en-US" sz="2000" dirty="0">
                <a:solidFill>
                  <a:srgbClr val="C00000"/>
                </a:solidFill>
              </a:rPr>
              <a:t>× </a:t>
            </a:r>
            <a:r>
              <a:rPr lang="en-US" sz="2000" b="1" dirty="0">
                <a:solidFill>
                  <a:srgbClr val="C00000"/>
                </a:solidFill>
              </a:rPr>
              <a:t>A replacement for the current Bmad. </a:t>
            </a:r>
            <a:r>
              <a:rPr lang="en-US" sz="2000" dirty="0"/>
              <a:t>While in the far-far future Bmad-Julia may supersede any number of programs (Bmad, MAD, Elegant, etc.), </a:t>
            </a:r>
            <a:r>
              <a:rPr lang="en-US" sz="2000" dirty="0">
                <a:solidFill>
                  <a:srgbClr val="C00000"/>
                </a:solidFill>
              </a:rPr>
              <a:t>maintenance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C00000"/>
                </a:solidFill>
              </a:rPr>
              <a:t>development</a:t>
            </a:r>
            <a:r>
              <a:rPr lang="en-US" sz="2000" dirty="0"/>
              <a:t> of the current Bmad will continue as usual.</a:t>
            </a:r>
          </a:p>
          <a:p>
            <a:pPr marL="692150" lvl="1" indent="-234950">
              <a:spcAft>
                <a:spcPts val="1200"/>
              </a:spcAft>
            </a:pPr>
            <a:endParaRPr lang="en-US" sz="2000" dirty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endParaRPr lang="en-US" sz="2000" b="1" dirty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531381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il29" id="{F593D246-3D3E-F54D-A752-BC9CC5B5F87C}" vid="{C7FF19C7-67C1-5D40-AFDE-B04FF2F77F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5631</TotalTime>
  <Words>1565</Words>
  <Application>Microsoft Macintosh PowerPoint</Application>
  <PresentationFormat>Widescreen</PresentationFormat>
  <Paragraphs>159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Consolas</vt:lpstr>
      <vt:lpstr>Helvetica</vt:lpstr>
      <vt:lpstr>Optima</vt:lpstr>
      <vt:lpstr>TeXGyreTermes</vt:lpstr>
      <vt:lpstr>Times New Roman</vt:lpstr>
      <vt:lpstr>Wingdings</vt:lpstr>
      <vt:lpstr>BNL</vt:lpstr>
      <vt:lpstr>Bmad-Julia and Machine Learning</vt:lpstr>
      <vt:lpstr>What is                          ?</vt:lpstr>
      <vt:lpstr>The motivation for Bmad-Julia comes from the history of all the wasted time and effort that has been spent developing accelerator simulation programs that are no longer or seldom used:</vt:lpstr>
      <vt:lpstr>Developing simulation programs takes time! Reinventing the Wheel can be costly!</vt:lpstr>
      <vt:lpstr>The disorganized state of accelerator physics simulation development has been recognized by  the Latest High-Energy Physics community Snowmass white paper:</vt:lpstr>
      <vt:lpstr>Snowmass White Paper Recommendation:</vt:lpstr>
      <vt:lpstr>Bmad-Julia will be a Collection of Programs and Toolkits (Libraries)</vt:lpstr>
      <vt:lpstr>Impact</vt:lpstr>
      <vt:lpstr>Relationship to the Current “Fortran” Bmad</vt:lpstr>
      <vt:lpstr>Why           ?</vt:lpstr>
      <vt:lpstr>is fast</vt:lpstr>
      <vt:lpstr>Bmad-Julia is hosted on GitHub by the Bmad Consortium:</vt:lpstr>
      <vt:lpstr>Packages in Development</vt:lpstr>
      <vt:lpstr>PowerPoint Presentation</vt:lpstr>
      <vt:lpstr>Bmad-Julia and Machine Learning</vt:lpstr>
      <vt:lpstr>Conclusions</vt:lpstr>
      <vt:lpstr>Acknowledgements</vt:lpstr>
      <vt:lpstr>Thank You</vt:lpstr>
      <vt:lpstr>Extra </vt:lpstr>
      <vt:lpstr>Bmad-Julia: The Future of Machine Learning Focused Accelerator Modeling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Bmad Simulations for the EIC  </dc:title>
  <dc:subject/>
  <dc:creator>David Carl Sagan</dc:creator>
  <cp:keywords/>
  <dc:description/>
  <cp:lastModifiedBy>David Carl Sagan</cp:lastModifiedBy>
  <cp:revision>86</cp:revision>
  <cp:lastPrinted>2024-08-01T12:44:02Z</cp:lastPrinted>
  <dcterms:created xsi:type="dcterms:W3CDTF">2024-04-27T00:45:51Z</dcterms:created>
  <dcterms:modified xsi:type="dcterms:W3CDTF">2024-08-22T11:53:47Z</dcterms:modified>
  <cp:category/>
</cp:coreProperties>
</file>