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496" r:id="rId3"/>
    <p:sldId id="520" r:id="rId4"/>
    <p:sldId id="530" r:id="rId5"/>
    <p:sldId id="535" r:id="rId6"/>
    <p:sldId id="423" r:id="rId7"/>
    <p:sldId id="481" r:id="rId8"/>
    <p:sldId id="498" r:id="rId9"/>
    <p:sldId id="1203" r:id="rId10"/>
    <p:sldId id="532" r:id="rId11"/>
    <p:sldId id="533" r:id="rId12"/>
    <p:sldId id="483" r:id="rId13"/>
    <p:sldId id="269" r:id="rId14"/>
    <p:sldId id="542" r:id="rId15"/>
    <p:sldId id="543" r:id="rId16"/>
    <p:sldId id="512" r:id="rId17"/>
    <p:sldId id="518" r:id="rId18"/>
    <p:sldId id="534" r:id="rId19"/>
    <p:sldId id="1202" r:id="rId20"/>
    <p:sldId id="541" r:id="rId21"/>
    <p:sldId id="531" r:id="rId22"/>
    <p:sldId id="516" r:id="rId23"/>
    <p:sldId id="529" r:id="rId24"/>
    <p:sldId id="528" r:id="rId25"/>
    <p:sldId id="517" r:id="rId26"/>
    <p:sldId id="1201" r:id="rId27"/>
    <p:sldId id="48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69"/>
    <p:restoredTop sz="94694"/>
  </p:normalViewPr>
  <p:slideViewPr>
    <p:cSldViewPr snapToGrid="0" snapToObjects="1">
      <p:cViewPr varScale="1">
        <p:scale>
          <a:sx n="119" d="100"/>
          <a:sy n="119" d="100"/>
        </p:scale>
        <p:origin x="4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8/21/24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  <p:pic>
        <p:nvPicPr>
          <p:cNvPr id="6" name="Graphic 10">
            <a:extLst>
              <a:ext uri="{FF2B5EF4-FFF2-40B4-BE49-F238E27FC236}">
                <a16:creationId xmlns:a16="http://schemas.microsoft.com/office/drawing/2014/main" id="{8F003A72-F22C-4745-9D63-369E894B0E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882" y="592594"/>
            <a:ext cx="2570723" cy="670624"/>
          </a:xfrm>
          <a:prstGeom prst="rect">
            <a:avLst/>
          </a:prstGeom>
        </p:spPr>
      </p:pic>
      <p:pic>
        <p:nvPicPr>
          <p:cNvPr id="7" name="Picture 6" descr="the cbb banner reduced in size">
            <a:extLst>
              <a:ext uri="{FF2B5EF4-FFF2-40B4-BE49-F238E27FC236}">
                <a16:creationId xmlns:a16="http://schemas.microsoft.com/office/drawing/2014/main" id="{EF19D134-F2DB-8547-9F93-3F5E6475DD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82" y="1440570"/>
            <a:ext cx="1615962" cy="67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6" name="Graphic 10">
            <a:extLst>
              <a:ext uri="{FF2B5EF4-FFF2-40B4-BE49-F238E27FC236}">
                <a16:creationId xmlns:a16="http://schemas.microsoft.com/office/drawing/2014/main" id="{F2DCDBA8-C0F0-2947-89BE-E49245648F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8548" y="6252181"/>
            <a:ext cx="1542875" cy="4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6" name="Graphic 10">
            <a:extLst>
              <a:ext uri="{FF2B5EF4-FFF2-40B4-BE49-F238E27FC236}">
                <a16:creationId xmlns:a16="http://schemas.microsoft.com/office/drawing/2014/main" id="{6FB6BE6A-242F-C841-BBEC-DF14BCF492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8548" y="6252181"/>
            <a:ext cx="1542875" cy="4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5" name="Graphic 10">
            <a:extLst>
              <a:ext uri="{FF2B5EF4-FFF2-40B4-BE49-F238E27FC236}">
                <a16:creationId xmlns:a16="http://schemas.microsoft.com/office/drawing/2014/main" id="{2D47BBA5-4921-634C-AA34-A4CB1B13D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8548" y="6252181"/>
            <a:ext cx="1542875" cy="4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5" name="Graphic 10">
            <a:extLst>
              <a:ext uri="{FF2B5EF4-FFF2-40B4-BE49-F238E27FC236}">
                <a16:creationId xmlns:a16="http://schemas.microsoft.com/office/drawing/2014/main" id="{1B0F6021-BCDA-3941-ADA9-D79898161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8548" y="6252181"/>
            <a:ext cx="1542875" cy="4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  <p:pic>
        <p:nvPicPr>
          <p:cNvPr id="6" name="Graphic 10">
            <a:extLst>
              <a:ext uri="{FF2B5EF4-FFF2-40B4-BE49-F238E27FC236}">
                <a16:creationId xmlns:a16="http://schemas.microsoft.com/office/drawing/2014/main" id="{A18F6919-2B8C-A44C-9B6A-BF59F925C0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2454" y="607076"/>
            <a:ext cx="2558797" cy="667512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DF67CAC-75C5-C743-8C83-A2F8BEEB6A1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2454" y="1454459"/>
            <a:ext cx="1607929" cy="6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6" name="Graphic 10">
            <a:extLst>
              <a:ext uri="{FF2B5EF4-FFF2-40B4-BE49-F238E27FC236}">
                <a16:creationId xmlns:a16="http://schemas.microsoft.com/office/drawing/2014/main" id="{B7BEFDAB-1143-B944-9DB2-592959BCC5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8548" y="6252181"/>
            <a:ext cx="1542875" cy="4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Graphic 10">
            <a:extLst>
              <a:ext uri="{FF2B5EF4-FFF2-40B4-BE49-F238E27FC236}">
                <a16:creationId xmlns:a16="http://schemas.microsoft.com/office/drawing/2014/main" id="{FCF2602F-532C-9D47-82DC-9F0784BE2A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8548" y="6252181"/>
            <a:ext cx="1542875" cy="4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Graphic 10">
            <a:extLst>
              <a:ext uri="{FF2B5EF4-FFF2-40B4-BE49-F238E27FC236}">
                <a16:creationId xmlns:a16="http://schemas.microsoft.com/office/drawing/2014/main" id="{EF99CA7C-4C94-244C-BF81-6A75BD0F43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8548" y="6252181"/>
            <a:ext cx="1542875" cy="4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9CCA5E49-6A53-8F46-AD60-EC9F35A034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8548" y="6252181"/>
            <a:ext cx="1542875" cy="4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8" name="Graphic 10">
            <a:extLst>
              <a:ext uri="{FF2B5EF4-FFF2-40B4-BE49-F238E27FC236}">
                <a16:creationId xmlns:a16="http://schemas.microsoft.com/office/drawing/2014/main" id="{66C91605-6F81-5946-8465-864075FA3C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8548" y="6252181"/>
            <a:ext cx="1542875" cy="4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3" name="Graphic 10">
            <a:extLst>
              <a:ext uri="{FF2B5EF4-FFF2-40B4-BE49-F238E27FC236}">
                <a16:creationId xmlns:a16="http://schemas.microsoft.com/office/drawing/2014/main" id="{B07B6CE8-7C97-0E40-A70B-A081C52988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8548" y="6252181"/>
            <a:ext cx="1542875" cy="4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5" Type="http://schemas.openxmlformats.org/officeDocument/2006/relationships/image" Target="../media/image101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0" i="0" dirty="0">
                <a:effectLst/>
                <a:latin typeface="+mj-lt"/>
              </a:rPr>
              <a:t>Step towards Digital Twin</a:t>
            </a:r>
            <a:endParaRPr lang="en-US" sz="4000" dirty="0"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6107289"/>
            <a:ext cx="10334625" cy="400836"/>
          </a:xfrm>
        </p:spPr>
        <p:txBody>
          <a:bodyPr/>
          <a:lstStyle/>
          <a:p>
            <a:r>
              <a:rPr lang="en-US" dirty="0"/>
              <a:t>August 21-22, 2024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F9E4598-6315-2048-86F5-03575B6161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11254740" cy="1259607"/>
          </a:xfrm>
        </p:spPr>
        <p:txBody>
          <a:bodyPr/>
          <a:lstStyle/>
          <a:p>
            <a:r>
              <a:rPr lang="en-US" sz="2000" dirty="0"/>
              <a:t>Lucy Lin</a:t>
            </a:r>
          </a:p>
          <a:p>
            <a:endParaRPr lang="en-US" sz="2000" dirty="0"/>
          </a:p>
          <a:p>
            <a:r>
              <a:rPr lang="en-US" sz="2000" dirty="0"/>
              <a:t>Machine Learning Collaboration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2167B9-6DE5-EB57-B94B-E7F2028DB44C}"/>
                  </a:ext>
                </a:extLst>
              </p:cNvPr>
              <p:cNvSpPr txBox="1"/>
              <p:nvPr/>
            </p:nvSpPr>
            <p:spPr>
              <a:xfrm>
                <a:off x="571500" y="1415504"/>
                <a:ext cx="9868394" cy="4382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Actual machine with errors (e.g. quadrupole gradient errors, corrector calibration errors, etc.) produce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ba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𝑚𝑒𝑎𝑠𝑢𝑟𝑒𝑑</m:t>
                        </m:r>
                      </m:sub>
                    </m:sSub>
                  </m:oMath>
                </a14:m>
                <a:r>
                  <a:rPr lang="en-US" sz="2000" dirty="0"/>
                  <a:t> from model/reference machine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ba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𝑚𝑜𝑑𝑒𝑙</m:t>
                        </m:r>
                      </m:sub>
                    </m:sSub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Considering all possible sources of errors as a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</m:acc>
                  </m:oMath>
                </a14:m>
                <a:r>
                  <a:rPr lang="en-US" sz="2000" dirty="0"/>
                  <a:t>, build response error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ba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𝑚𝑜𝑑𝑒𝑙</m:t>
                        </m:r>
                      </m:sub>
                    </m:sSub>
                  </m:oMath>
                </a14:m>
                <a:r>
                  <a:rPr lang="en-US" sz="2000" dirty="0"/>
                  <a:t>. Reconstruct any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</m:acc>
                  </m:oMath>
                </a14:m>
                <a:r>
                  <a:rPr lang="en-US" sz="2000" dirty="0"/>
                  <a:t> given known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ba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𝑚𝑜𝑑𝑒𝑙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Next step after we have satisfactory models incorporated into control system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2167B9-6DE5-EB57-B94B-E7F2028DB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1415504"/>
                <a:ext cx="9868394" cy="4382225"/>
              </a:xfrm>
              <a:prstGeom prst="rect">
                <a:avLst/>
              </a:prstGeom>
              <a:blipFill>
                <a:blip r:embed="rId2"/>
                <a:stretch>
                  <a:fillRect l="-643" t="-867" r="-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18E133A-FE64-B9EB-A284-5980356F4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Use ORM to identify machine errors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6B9ABD-6322-2E58-2143-D272CCBA55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3D2B23-C677-2E76-EB2D-6D4C49E8D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627" y="2172295"/>
            <a:ext cx="3746500" cy="7112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A1AA3C4-0909-2F4A-0D5B-F1DA40693BE8}"/>
              </a:ext>
            </a:extLst>
          </p:cNvPr>
          <p:cNvGrpSpPr/>
          <p:nvPr/>
        </p:nvGrpSpPr>
        <p:grpSpPr>
          <a:xfrm>
            <a:off x="3893317" y="4537098"/>
            <a:ext cx="4405365" cy="1954946"/>
            <a:chOff x="1171015" y="3429000"/>
            <a:chExt cx="4405365" cy="195494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E60A7C5-B226-77FE-07F7-DFB321DEF7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2535"/>
            <a:stretch/>
          </p:blipFill>
          <p:spPr>
            <a:xfrm>
              <a:off x="1171015" y="3429000"/>
              <a:ext cx="4405365" cy="1954946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C1FBE9F-042C-6B03-336C-3C408C112421}"/>
                </a:ext>
              </a:extLst>
            </p:cNvPr>
            <p:cNvSpPr/>
            <p:nvPr/>
          </p:nvSpPr>
          <p:spPr>
            <a:xfrm>
              <a:off x="2980706" y="4133340"/>
              <a:ext cx="860717" cy="546264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0190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10154C-CC91-3905-4E94-F6185497D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sz="1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CD79F6-181C-A2AB-8E25-3EBEB67B53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Beam line modeling</a:t>
            </a:r>
          </a:p>
        </p:txBody>
      </p:sp>
    </p:spTree>
    <p:extLst>
      <p:ext uri="{BB962C8B-B14F-4D97-AF65-F5344CB8AC3E}">
        <p14:creationId xmlns:p14="http://schemas.microsoft.com/office/powerpoint/2010/main" val="2501899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A68E4-7301-1F56-4670-E3F53F39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LtB corrector scan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6A07EB-E338-F0E2-4390-E9F554F36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4C90EA-F7F2-1698-2972-AAE31BDCAAF9}"/>
              </a:ext>
            </a:extLst>
          </p:cNvPr>
          <p:cNvSpPr txBox="1"/>
          <p:nvPr/>
        </p:nvSpPr>
        <p:spPr>
          <a:xfrm>
            <a:off x="571500" y="1304205"/>
            <a:ext cx="10046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 16 correctors were scanned on Jan 25, 2024, 6:55pm – 8:20pm, on Pulse-to-Pulse Modulation (PPM) user 4 until Booster late intensity dropped by 50%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FE7F3D-69B7-DD3C-9F77-A92E4536BF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1992" y="2606888"/>
            <a:ext cx="5503954" cy="36251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961CCB-FD51-D3AE-4C2E-642680BE90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07350" y="2522340"/>
            <a:ext cx="5477557" cy="379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38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BAC206-E3BD-3E7B-1A32-3594D6820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sz="1000" dirty="0"/>
          </a:p>
        </p:txBody>
      </p:sp>
      <p:pic>
        <p:nvPicPr>
          <p:cNvPr id="9" name="Picture 8" descr="A graph showing a number of data&#10;&#10;Description automatically generated with medium confidence">
            <a:extLst>
              <a:ext uri="{FF2B5EF4-FFF2-40B4-BE49-F238E27FC236}">
                <a16:creationId xmlns:a16="http://schemas.microsoft.com/office/drawing/2014/main" id="{15095213-BAF8-7397-9B15-AA3B98379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080" y="2491771"/>
            <a:ext cx="8087839" cy="43662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6A07ABD-A82F-EBA8-3724-0C1CA5479FE6}"/>
                  </a:ext>
                </a:extLst>
              </p:cNvPr>
              <p:cNvSpPr txBox="1"/>
              <p:nvPr/>
            </p:nvSpPr>
            <p:spPr>
              <a:xfrm>
                <a:off x="571500" y="1220998"/>
                <a:ext cx="110489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15 correctors (lhn-d009 is excluded due to insensitivity)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2 intensities (Bstr_Early, Bstr_Late)</a:t>
                </a:r>
              </a:p>
              <a:p>
                <a:endParaRPr lang="en-US" sz="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Option to use surrogate models in digital twin for processes without good physics models?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6A07ABD-A82F-EBA8-3724-0C1CA5479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1220998"/>
                <a:ext cx="11048999" cy="830997"/>
              </a:xfrm>
              <a:prstGeom prst="rect">
                <a:avLst/>
              </a:prstGeom>
              <a:blipFill>
                <a:blip r:embed="rId3"/>
                <a:stretch>
                  <a:fillRect l="-575" t="-4545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3A77E422-5892-AB21-A652-79CA797D6A8A}"/>
              </a:ext>
            </a:extLst>
          </p:cNvPr>
          <p:cNvSpPr txBox="1">
            <a:spLocks/>
          </p:cNvSpPr>
          <p:nvPr/>
        </p:nvSpPr>
        <p:spPr>
          <a:xfrm>
            <a:off x="571500" y="176280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dirty="0"/>
              <a:t>NN model for LtB scan</a:t>
            </a:r>
          </a:p>
        </p:txBody>
      </p:sp>
    </p:spTree>
    <p:extLst>
      <p:ext uri="{BB962C8B-B14F-4D97-AF65-F5344CB8AC3E}">
        <p14:creationId xmlns:p14="http://schemas.microsoft.com/office/powerpoint/2010/main" val="1460838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AE8B-DE37-E70A-0837-65C3985A0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LtB Quadscan: coupling from Linac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6F0689-C48F-01C0-403E-D6B78F21F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14</a:t>
            </a:fld>
            <a:endParaRPr lang="en-US" sz="1000" dirty="0"/>
          </a:p>
        </p:txBody>
      </p:sp>
      <p:pic>
        <p:nvPicPr>
          <p:cNvPr id="9" name="Picture 8" descr="A graph with numbers and dots&#10;&#10;Description automatically generated">
            <a:extLst>
              <a:ext uri="{FF2B5EF4-FFF2-40B4-BE49-F238E27FC236}">
                <a16:creationId xmlns:a16="http://schemas.microsoft.com/office/drawing/2014/main" id="{97E8E6B1-C321-9E72-DB6E-7D221A943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032" y="2517315"/>
            <a:ext cx="5308600" cy="4140200"/>
          </a:xfrm>
          <a:prstGeom prst="rect">
            <a:avLst/>
          </a:prstGeom>
        </p:spPr>
      </p:pic>
      <p:pic>
        <p:nvPicPr>
          <p:cNvPr id="11" name="Picture 10" descr="A graph of a graph with numbers and dots&#10;&#10;Description automatically generated with medium confidence">
            <a:extLst>
              <a:ext uri="{FF2B5EF4-FFF2-40B4-BE49-F238E27FC236}">
                <a16:creationId xmlns:a16="http://schemas.microsoft.com/office/drawing/2014/main" id="{92227ECA-BC9E-2A1A-C61E-83BCF3347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64" y="2517315"/>
            <a:ext cx="5207000" cy="4140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48FCEF-BC4F-455B-2468-DEC1B01A9F77}"/>
              </a:ext>
            </a:extLst>
          </p:cNvPr>
          <p:cNvSpPr txBox="1"/>
          <p:nvPr/>
        </p:nvSpPr>
        <p:spPr>
          <a:xfrm>
            <a:off x="571500" y="1383508"/>
            <a:ext cx="98096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Known transverse coupling for H- beam from Linac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Difficult to measure via Quadscan: multi-wires only measure x and y separately </a:t>
            </a:r>
          </a:p>
        </p:txBody>
      </p:sp>
    </p:spTree>
    <p:extLst>
      <p:ext uri="{BB962C8B-B14F-4D97-AF65-F5344CB8AC3E}">
        <p14:creationId xmlns:p14="http://schemas.microsoft.com/office/powerpoint/2010/main" val="2523496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760A6-EF30-794A-74EC-19645F78C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Booster skew quad: coupling investigation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66948D-9BDB-3F80-20FA-83EDDF635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15</a:t>
            </a:fld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1A00F6-7A02-4AA8-C915-A5CCD1B72506}"/>
                  </a:ext>
                </a:extLst>
              </p:cNvPr>
              <p:cNvSpPr txBox="1"/>
              <p:nvPr/>
            </p:nvSpPr>
            <p:spPr>
              <a:xfrm>
                <a:off x="571500" y="1383508"/>
                <a:ext cx="10616514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Coupled transfer matrix of skew quads will allow coupling term of initial beam to be measured on the multi-wire x and y profiles during quad scan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Proposed study: Booster injection at C5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travel through part of Booster ring with skew quads 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Booster extraction at F6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measure beam profiles at BtA multi-wires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Skew quads located upstream of QV1, QH2, QV7, QH8 in each super-period, 24 in total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12 can be used for coupling study between injection and extraction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QSSTR1: QSA1, QSA7, QSC1, </a:t>
                </a:r>
                <a:r>
                  <a:rPr lang="en-US" sz="2000" dirty="0">
                    <a:solidFill>
                      <a:srgbClr val="C00000"/>
                    </a:solidFill>
                  </a:rPr>
                  <a:t>QSC7</a:t>
                </a:r>
                <a:r>
                  <a:rPr lang="en-US" sz="2000" dirty="0"/>
                  <a:t>, </a:t>
                </a:r>
                <a:r>
                  <a:rPr lang="en-US" sz="2000" dirty="0">
                    <a:solidFill>
                      <a:srgbClr val="C00000"/>
                    </a:solidFill>
                  </a:rPr>
                  <a:t>QSE1</a:t>
                </a:r>
                <a:r>
                  <a:rPr lang="en-US" sz="2000" dirty="0"/>
                  <a:t>, </a:t>
                </a:r>
                <a:r>
                  <a:rPr lang="en-US" sz="2000" dirty="0">
                    <a:solidFill>
                      <a:srgbClr val="C00000"/>
                    </a:solidFill>
                  </a:rPr>
                  <a:t>QSE7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QSSTR2: QSA2, QSA8, QSC2, </a:t>
                </a:r>
                <a:r>
                  <a:rPr lang="en-US" sz="2000" dirty="0">
                    <a:solidFill>
                      <a:srgbClr val="C00000"/>
                    </a:solidFill>
                  </a:rPr>
                  <a:t>QSC8</a:t>
                </a:r>
                <a:r>
                  <a:rPr lang="en-US" sz="2000" dirty="0"/>
                  <a:t>, </a:t>
                </a:r>
                <a:r>
                  <a:rPr lang="en-US" sz="2000" dirty="0">
                    <a:solidFill>
                      <a:srgbClr val="C00000"/>
                    </a:solidFill>
                  </a:rPr>
                  <a:t>QSE2</a:t>
                </a:r>
                <a:r>
                  <a:rPr lang="en-US" sz="2000" dirty="0"/>
                  <a:t>, </a:t>
                </a:r>
                <a:r>
                  <a:rPr lang="en-US" sz="2000" dirty="0">
                    <a:solidFill>
                      <a:srgbClr val="C00000"/>
                    </a:solidFill>
                  </a:rPr>
                  <a:t>QSE8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QSSTR3: QSB1, QSB7, </a:t>
                </a:r>
                <a:r>
                  <a:rPr lang="en-US" sz="2000" dirty="0">
                    <a:solidFill>
                      <a:srgbClr val="C00000"/>
                    </a:solidFill>
                  </a:rPr>
                  <a:t>QSD1</a:t>
                </a:r>
                <a:r>
                  <a:rPr lang="en-US" sz="2000" dirty="0"/>
                  <a:t>, </a:t>
                </a:r>
                <a:r>
                  <a:rPr lang="en-US" sz="2000" dirty="0">
                    <a:solidFill>
                      <a:srgbClr val="C00000"/>
                    </a:solidFill>
                  </a:rPr>
                  <a:t>QSD7</a:t>
                </a:r>
                <a:r>
                  <a:rPr lang="en-US" sz="2000" dirty="0"/>
                  <a:t>, </a:t>
                </a:r>
                <a:r>
                  <a:rPr lang="en-US" sz="2000" dirty="0">
                    <a:solidFill>
                      <a:srgbClr val="C00000"/>
                    </a:solidFill>
                  </a:rPr>
                  <a:t>QSF1</a:t>
                </a:r>
                <a:r>
                  <a:rPr lang="en-US" sz="2000" dirty="0"/>
                  <a:t>, QSF7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QSSTR4: QSB2, QSB8, </a:t>
                </a:r>
                <a:r>
                  <a:rPr lang="en-US" sz="2000" dirty="0">
                    <a:solidFill>
                      <a:srgbClr val="C00000"/>
                    </a:solidFill>
                  </a:rPr>
                  <a:t>QSD2</a:t>
                </a:r>
                <a:r>
                  <a:rPr lang="en-US" sz="2000" dirty="0"/>
                  <a:t>, </a:t>
                </a:r>
                <a:r>
                  <a:rPr lang="en-US" sz="2000" dirty="0">
                    <a:solidFill>
                      <a:srgbClr val="C00000"/>
                    </a:solidFill>
                  </a:rPr>
                  <a:t>QSD8</a:t>
                </a:r>
                <a:r>
                  <a:rPr lang="en-US" sz="2000" dirty="0"/>
                  <a:t>, </a:t>
                </a:r>
                <a:r>
                  <a:rPr lang="en-US" sz="2000" dirty="0">
                    <a:solidFill>
                      <a:srgbClr val="C00000"/>
                    </a:solidFill>
                  </a:rPr>
                  <a:t>QSF2</a:t>
                </a:r>
                <a:r>
                  <a:rPr lang="en-US" sz="2000" dirty="0"/>
                  <a:t>, QSF8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1A00F6-7A02-4AA8-C915-A5CCD1B72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1383508"/>
                <a:ext cx="10616514" cy="4524315"/>
              </a:xfrm>
              <a:prstGeom prst="rect">
                <a:avLst/>
              </a:prstGeom>
              <a:blipFill>
                <a:blip r:embed="rId2"/>
                <a:stretch>
                  <a:fillRect l="-598" t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120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9621E-3363-A147-4E51-E6AA13596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Booster extraction modeling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7024A0-0BDC-A57C-DEBB-190C1C439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16</a:t>
            </a:fld>
            <a:endParaRPr lang="en-US" sz="100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D48E372-8FC0-7976-BA9B-61143E80A2FA}"/>
              </a:ext>
            </a:extLst>
          </p:cNvPr>
          <p:cNvSpPr txBox="1">
            <a:spLocks/>
          </p:cNvSpPr>
          <p:nvPr/>
        </p:nvSpPr>
        <p:spPr>
          <a:xfrm>
            <a:off x="571500" y="1284253"/>
            <a:ext cx="10616514" cy="151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000" dirty="0"/>
              <a:t>Orbit distortion (bump) for extraction with back leg windings on four Booster main dipoles (F2, F4, F7, A1)</a:t>
            </a:r>
          </a:p>
          <a:p>
            <a:pPr marL="285750" indent="-285750"/>
            <a:endParaRPr lang="en-US" sz="400" dirty="0"/>
          </a:p>
          <a:p>
            <a:pPr marL="285750" indent="-285750"/>
            <a:r>
              <a:rPr lang="en-US" sz="2000" dirty="0"/>
              <a:t>Not perfect agreement with measured data from 2008, need further investigation, can collect newer data for calibration</a:t>
            </a:r>
          </a:p>
        </p:txBody>
      </p:sp>
      <p:pic>
        <p:nvPicPr>
          <p:cNvPr id="6" name="Picture 5" descr="A graph of a graph with a line and a line&#10;&#10;Description automatically generated with medium confidence">
            <a:extLst>
              <a:ext uri="{FF2B5EF4-FFF2-40B4-BE49-F238E27FC236}">
                <a16:creationId xmlns:a16="http://schemas.microsoft.com/office/drawing/2014/main" id="{60BCC86F-CDDC-CE37-CEEB-D87AFEDFE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200" y="3016382"/>
            <a:ext cx="6847114" cy="369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09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2AF9-0ED2-2383-F740-F142193D0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BtA modeling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236CDD-5352-4532-941B-C7FFF76D0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17</a:t>
            </a:fld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2E9378-45B4-A0F3-3B4D-C1791C48223D}"/>
              </a:ext>
            </a:extLst>
          </p:cNvPr>
          <p:cNvSpPr txBox="1"/>
          <p:nvPr/>
        </p:nvSpPr>
        <p:spPr>
          <a:xfrm>
            <a:off x="571500" y="1366334"/>
            <a:ext cx="992232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Bmad tracking obtains same Twiss parameters as original MAD-X model, horizontal dispersion matches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Beam size values from bunch tracking show agreements for upstream multi-wire measurements, disagreement downstream needs further investigation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717C93-68A3-D00C-4DE8-F09A988332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56222" y="3248201"/>
            <a:ext cx="5148034" cy="31721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B82AC8-BE06-D23E-5EDF-82657AA04D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7629" y="3281852"/>
            <a:ext cx="5248371" cy="317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94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2AF9-0ED2-2383-F740-F142193D0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Transfer Line Structure in Bmad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236CDD-5352-4532-941B-C7FFF76D0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18</a:t>
            </a:fld>
            <a:endParaRPr lang="en-US" sz="1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2E9378-45B4-A0F3-3B4D-C1791C48223D}"/>
                  </a:ext>
                </a:extLst>
              </p:cNvPr>
              <p:cNvSpPr txBox="1"/>
              <p:nvPr/>
            </p:nvSpPr>
            <p:spPr>
              <a:xfrm>
                <a:off x="571500" y="1420844"/>
                <a:ext cx="6337351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Lattice can be divided into branches connected with forks to simulate connection to a transfer line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Require documented coordinates for elements to construct correct geometry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sym typeface="Wingdings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ym typeface="Wingdings" pitchFamily="2" charset="2"/>
                  </a:rPr>
                  <a:t>Beam parameters from the end of one branch is automatically inherited by the start of downstream branch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→</m:t>
                    </m:r>
                  </m:oMath>
                </a14:m>
                <a:r>
                  <a:rPr lang="en-US" sz="2000" dirty="0">
                    <a:sym typeface="Wingdings" pitchFamily="2" charset="2"/>
                  </a:rPr>
                  <a:t> continuous tracking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sym typeface="Wingdings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ym typeface="Wingdings" pitchFamily="2" charset="2"/>
                  </a:rPr>
                  <a:t>BtA universe with three branches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800" dirty="0">
                  <a:sym typeface="Wingdings" pitchFamily="2" charset="2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ym typeface="Wingdings" pitchFamily="2" charset="2"/>
                  </a:rPr>
                  <a:t>1</a:t>
                </a:r>
                <a:r>
                  <a:rPr lang="en-US" sz="2000" baseline="30000" dirty="0">
                    <a:sym typeface="Wingdings" pitchFamily="2" charset="2"/>
                  </a:rPr>
                  <a:t>st </a:t>
                </a:r>
                <a:r>
                  <a:rPr lang="en-US" sz="2000" dirty="0">
                    <a:sym typeface="Wingdings" pitchFamily="2" charset="2"/>
                  </a:rPr>
                  <a:t>branch: Booster ring with extraction bumps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800" dirty="0">
                  <a:sym typeface="Wingdings" pitchFamily="2" charset="2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ym typeface="Wingdings" pitchFamily="2" charset="2"/>
                  </a:rPr>
                  <a:t>2</a:t>
                </a:r>
                <a:r>
                  <a:rPr lang="en-US" sz="2000" baseline="30000" dirty="0">
                    <a:sym typeface="Wingdings" pitchFamily="2" charset="2"/>
                  </a:rPr>
                  <a:t>nd </a:t>
                </a:r>
                <a:r>
                  <a:rPr lang="en-US" sz="2000" dirty="0">
                    <a:sym typeface="Wingdings" pitchFamily="2" charset="2"/>
                  </a:rPr>
                  <a:t>branch: Extraction line from F2 to F6 septum with F3 kicker 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800" dirty="0">
                  <a:sym typeface="Wingdings" pitchFamily="2" charset="2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ym typeface="Wingdings" pitchFamily="2" charset="2"/>
                  </a:rPr>
                  <a:t>3</a:t>
                </a:r>
                <a:r>
                  <a:rPr lang="en-US" sz="2000" baseline="30000" dirty="0">
                    <a:sym typeface="Wingdings" pitchFamily="2" charset="2"/>
                  </a:rPr>
                  <a:t>rd </a:t>
                </a:r>
                <a:r>
                  <a:rPr lang="en-US" sz="2000" dirty="0">
                    <a:sym typeface="Wingdings" pitchFamily="2" charset="2"/>
                  </a:rPr>
                  <a:t>branch: BtA transfer line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2E9378-45B4-A0F3-3B4D-C1791C482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1420844"/>
                <a:ext cx="6337351" cy="5078313"/>
              </a:xfrm>
              <a:prstGeom prst="rect">
                <a:avLst/>
              </a:prstGeom>
              <a:blipFill>
                <a:blip r:embed="rId2"/>
                <a:stretch>
                  <a:fillRect l="-1002" t="-499" r="-1603" b="-1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raph with numbers and letters&#10;&#10;Description automatically generated">
            <a:extLst>
              <a:ext uri="{FF2B5EF4-FFF2-40B4-BE49-F238E27FC236}">
                <a16:creationId xmlns:a16="http://schemas.microsoft.com/office/drawing/2014/main" id="{D0D847E5-383D-6617-49BF-A474D44BD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51" y="1164771"/>
            <a:ext cx="5160905" cy="504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42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6F6F1F-289E-FFD4-B7CD-4341DE1E5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19</a:t>
            </a:fld>
            <a:endParaRPr lang="en-US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DC27D9-7254-0BDA-3AE3-1FDBF8059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53" y="9179"/>
            <a:ext cx="6664448" cy="34198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EC4E7E-1325-72F0-BDC2-1A544066F6B5}"/>
              </a:ext>
            </a:extLst>
          </p:cNvPr>
          <p:cNvSpPr txBox="1"/>
          <p:nvPr/>
        </p:nvSpPr>
        <p:spPr>
          <a:xfrm>
            <a:off x="7476323" y="1833699"/>
            <a:ext cx="4147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Just BtA (longer due to inclusion of F6)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D7C2C-489F-A6FE-E870-E751652E717F}"/>
              </a:ext>
            </a:extLst>
          </p:cNvPr>
          <p:cNvSpPr txBox="1"/>
          <p:nvPr/>
        </p:nvSpPr>
        <p:spPr>
          <a:xfrm>
            <a:off x="3129658" y="497828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Forked BtA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1C1253-B8C2-A071-80CA-0651106AB81C}"/>
              </a:ext>
            </a:extLst>
          </p:cNvPr>
          <p:cNvCxnSpPr>
            <a:stCxn id="6" idx="1"/>
          </p:cNvCxnSpPr>
          <p:nvPr/>
        </p:nvCxnSpPr>
        <p:spPr>
          <a:xfrm flipH="1">
            <a:off x="7022425" y="2018365"/>
            <a:ext cx="45389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1980AD-0836-E28B-CE6E-38E74AE05098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4468486" y="5162947"/>
            <a:ext cx="585729" cy="12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595A0A3-C5E8-CED1-75C5-4F88D109369C}"/>
              </a:ext>
            </a:extLst>
          </p:cNvPr>
          <p:cNvSpPr txBox="1"/>
          <p:nvPr/>
        </p:nvSpPr>
        <p:spPr>
          <a:xfrm>
            <a:off x="894085" y="3840042"/>
            <a:ext cx="3574401" cy="6476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Beta and Dispersion matches well with original BtA line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8C71ED-AF75-F80F-3352-576CB4A8DE38}"/>
              </a:ext>
            </a:extLst>
          </p:cNvPr>
          <p:cNvSpPr txBox="1"/>
          <p:nvPr/>
        </p:nvSpPr>
        <p:spPr>
          <a:xfrm>
            <a:off x="998222" y="5670264"/>
            <a:ext cx="3366125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Orbit needs calibration using measured data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44ABFF-DF6C-9AF1-1FDB-58918E1D3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774" y="3273552"/>
            <a:ext cx="6828226" cy="358444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4EDB285-0CC1-976F-0278-2D535B06B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093" y="176280"/>
            <a:ext cx="5516741" cy="1325563"/>
          </a:xfrm>
        </p:spPr>
        <p:txBody>
          <a:bodyPr>
            <a:normAutofit/>
          </a:bodyPr>
          <a:lstStyle/>
          <a:p>
            <a:r>
              <a:rPr lang="en-US" sz="3600" dirty="0"/>
              <a:t>BtA branch modeling</a:t>
            </a:r>
          </a:p>
        </p:txBody>
      </p:sp>
    </p:spTree>
    <p:extLst>
      <p:ext uri="{BB962C8B-B14F-4D97-AF65-F5344CB8AC3E}">
        <p14:creationId xmlns:p14="http://schemas.microsoft.com/office/powerpoint/2010/main" val="13083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F0B28B-9448-6A47-1801-7692F8228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Motivation: Digital twin at CBETA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4DD886-1FD1-F5D0-09F4-4AB589F46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4D150A-C821-C006-E60E-D2DEC978C8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825" b="55194"/>
          <a:stretch/>
        </p:blipFill>
        <p:spPr>
          <a:xfrm>
            <a:off x="311103" y="4076634"/>
            <a:ext cx="6409289" cy="23806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43F5B0-723A-F145-823C-690C9B752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81" y="1580273"/>
            <a:ext cx="5920994" cy="22486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5810EE-8C98-40DA-5EF0-2254EEED9E30}"/>
              </a:ext>
            </a:extLst>
          </p:cNvPr>
          <p:cNvSpPr txBox="1"/>
          <p:nvPr/>
        </p:nvSpPr>
        <p:spPr>
          <a:xfrm>
            <a:off x="6720392" y="1749571"/>
            <a:ext cx="490010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Had success in building digital-twins for CBETA: combine custom version of Bmad/Tao with EPICS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CBETA-V: measure beam trajectories and compare to the digital twin in real time on control-system screens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Neural network can be trained to predict orbit response using Bmad simulation data 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NN m</a:t>
            </a:r>
            <a:r>
              <a:rPr lang="en-US" sz="1800" dirty="0"/>
              <a:t>odel can predict beam behavior due to both linear (correctors) and non-linear (cavity) relationships</a:t>
            </a:r>
          </a:p>
        </p:txBody>
      </p:sp>
    </p:spTree>
    <p:extLst>
      <p:ext uri="{BB962C8B-B14F-4D97-AF65-F5344CB8AC3E}">
        <p14:creationId xmlns:p14="http://schemas.microsoft.com/office/powerpoint/2010/main" val="841651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029BC-E2BE-65F4-35DC-A035E91BC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NSRL Dispersion modeling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7932C2-6C38-DCE1-8CB0-83978FF19D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20</a:t>
            </a:fld>
            <a:endParaRPr lang="en-US" sz="1000" dirty="0"/>
          </a:p>
        </p:txBody>
      </p:sp>
      <p:pic>
        <p:nvPicPr>
          <p:cNvPr id="7" name="Picture 6" descr="A graph of a number of different colored lines&#10;&#10;Description automatically generated">
            <a:extLst>
              <a:ext uri="{FF2B5EF4-FFF2-40B4-BE49-F238E27FC236}">
                <a16:creationId xmlns:a16="http://schemas.microsoft.com/office/drawing/2014/main" id="{FE00380C-6B56-82B2-FE52-A0C69220B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161" y="2961699"/>
            <a:ext cx="6163498" cy="3354896"/>
          </a:xfrm>
          <a:prstGeom prst="rect">
            <a:avLst/>
          </a:prstGeom>
        </p:spPr>
      </p:pic>
      <p:pic>
        <p:nvPicPr>
          <p:cNvPr id="9" name="Picture 8" descr="A diagram of a graph&#10;&#10;Description automatically generated">
            <a:extLst>
              <a:ext uri="{FF2B5EF4-FFF2-40B4-BE49-F238E27FC236}">
                <a16:creationId xmlns:a16="http://schemas.microsoft.com/office/drawing/2014/main" id="{61428A04-6903-C39A-CBE2-A66A08083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807" y="199133"/>
            <a:ext cx="3943339" cy="26054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1">
                <a:extLst>
                  <a:ext uri="{FF2B5EF4-FFF2-40B4-BE49-F238E27FC236}">
                    <a16:creationId xmlns:a16="http://schemas.microsoft.com/office/drawing/2014/main" id="{2FC23698-B008-8C4E-73DE-1417CC23DF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5854" y="1306416"/>
                <a:ext cx="5378307" cy="3421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/>
                <a:r>
                  <a:rPr lang="en-US" sz="2000" dirty="0"/>
                  <a:t>Horizontal dispersion measurement: </a:t>
                </a:r>
              </a:p>
              <a:p>
                <a:pPr marL="742950" lvl="1" indent="-285750"/>
                <a:r>
                  <a:rPr lang="en-US" sz="2000" dirty="0"/>
                  <a:t>beam momentum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 changed by changing beam radius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/>
                  <a:t> in the Booster</a:t>
                </a:r>
              </a:p>
              <a:p>
                <a:pPr marL="742950" lvl="1" indent="-285750"/>
                <a:r>
                  <a:rPr lang="en-US" sz="2000" dirty="0"/>
                  <a:t>observe change in beam center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/>
              </a:p>
              <a:p>
                <a:pPr marL="742950" lvl="1" indent="-285750"/>
                <a:endParaRPr lang="en-US" sz="2000" dirty="0"/>
              </a:p>
              <a:p>
                <a:pPr marL="457200" lvl="1" indent="0">
                  <a:buNone/>
                </a:pPr>
                <a:endParaRPr lang="en-US" sz="8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285750" indent="-285750"/>
                <a:r>
                  <a:rPr lang="en-US" sz="2000" dirty="0"/>
                  <a:t>Two models (starting at D3 or D6 septum) were constructed, further calibration is needed, MW063 is not a good reference location</a:t>
                </a:r>
              </a:p>
            </p:txBody>
          </p:sp>
        </mc:Choice>
        <mc:Fallback>
          <p:sp>
            <p:nvSpPr>
              <p:cNvPr id="11" name="Content Placeholder 1">
                <a:extLst>
                  <a:ext uri="{FF2B5EF4-FFF2-40B4-BE49-F238E27FC236}">
                    <a16:creationId xmlns:a16="http://schemas.microsoft.com/office/drawing/2014/main" id="{2FC23698-B008-8C4E-73DE-1417CC23D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54" y="1306416"/>
                <a:ext cx="5378307" cy="3421962"/>
              </a:xfrm>
              <a:prstGeom prst="rect">
                <a:avLst/>
              </a:prstGeom>
              <a:blipFill>
                <a:blip r:embed="rId4"/>
                <a:stretch>
                  <a:fillRect l="-1179" t="-1476" b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B67618-B216-8D15-635B-F6261ED7BCAC}"/>
                  </a:ext>
                </a:extLst>
              </p:cNvPr>
              <p:cNvSpPr txBox="1"/>
              <p:nvPr/>
            </p:nvSpPr>
            <p:spPr>
              <a:xfrm>
                <a:off x="1847195" y="2692880"/>
                <a:ext cx="2524153" cy="5867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𝑡𝑟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B67618-B216-8D15-635B-F6261ED7B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195" y="2692880"/>
                <a:ext cx="2524153" cy="586764"/>
              </a:xfrm>
              <a:prstGeom prst="rect">
                <a:avLst/>
              </a:prstGeom>
              <a:blipFill>
                <a:blip r:embed="rId5"/>
                <a:stretch>
                  <a:fillRect l="-1500" t="-6383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F3795022-172C-6679-B88F-032545AB6C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0209992"/>
                  </p:ext>
                </p:extLst>
              </p:nvPr>
            </p:nvGraphicFramePr>
            <p:xfrm>
              <a:off x="1112574" y="4940361"/>
              <a:ext cx="4359322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9661">
                      <a:extLst>
                        <a:ext uri="{9D8B030D-6E8A-4147-A177-3AD203B41FA5}">
                          <a16:colId xmlns:a16="http://schemas.microsoft.com/office/drawing/2014/main" val="2066690346"/>
                        </a:ext>
                      </a:extLst>
                    </a:gridCol>
                    <a:gridCol w="2179661">
                      <a:extLst>
                        <a:ext uri="{9D8B030D-6E8A-4147-A177-3AD203B41FA5}">
                          <a16:colId xmlns:a16="http://schemas.microsoft.com/office/drawing/2014/main" val="26340531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Method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Dx (m)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22468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D3 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−3.10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3948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D6 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−3.31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50085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Measurement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−3.76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±0.40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471765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F3795022-172C-6679-B88F-032545AB6C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0209992"/>
                  </p:ext>
                </p:extLst>
              </p:nvPr>
            </p:nvGraphicFramePr>
            <p:xfrm>
              <a:off x="1112574" y="4940361"/>
              <a:ext cx="4359322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9661">
                      <a:extLst>
                        <a:ext uri="{9D8B030D-6E8A-4147-A177-3AD203B41FA5}">
                          <a16:colId xmlns:a16="http://schemas.microsoft.com/office/drawing/2014/main" val="2066690346"/>
                        </a:ext>
                      </a:extLst>
                    </a:gridCol>
                    <a:gridCol w="2179661">
                      <a:extLst>
                        <a:ext uri="{9D8B030D-6E8A-4147-A177-3AD203B41FA5}">
                          <a16:colId xmlns:a16="http://schemas.microsoft.com/office/drawing/2014/main" val="26340531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Method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Dx (m)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22468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D3 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581" t="-106667" r="-1163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3948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D6 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581" t="-213793" r="-1163" b="-1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50085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Measurement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581" t="-313793" r="-1163" b="-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471765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48572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10154C-CC91-3905-4E94-F6185497D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21</a:t>
            </a:fld>
            <a:endParaRPr lang="en-US" sz="1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CD79F6-181C-A2AB-8E25-3EBEB67B53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AGS Polarization</a:t>
            </a:r>
          </a:p>
        </p:txBody>
      </p:sp>
    </p:spTree>
    <p:extLst>
      <p:ext uri="{BB962C8B-B14F-4D97-AF65-F5344CB8AC3E}">
        <p14:creationId xmlns:p14="http://schemas.microsoft.com/office/powerpoint/2010/main" val="60882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1906-FE12-EFDA-892C-2CCADD41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AGS skew quads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806F8F-0A76-1B59-3400-D17C42564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22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F84190-C20A-0272-C845-35EDBEF64C8D}"/>
              </a:ext>
            </a:extLst>
          </p:cNvPr>
          <p:cNvSpPr txBox="1"/>
          <p:nvPr/>
        </p:nvSpPr>
        <p:spPr>
          <a:xfrm>
            <a:off x="702130" y="1459753"/>
            <a:ext cx="65216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Partial snakes in the AGS helps avoiding vertical resonances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Goal: compensate 82 horizontal resonances with 15 pulsed skew quadrupoles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Satisfactory results for above-transition resonances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102880-76BE-B91A-5DC4-3EDFB5E0A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987" y="1098606"/>
            <a:ext cx="4260463" cy="3262442"/>
          </a:xfrm>
          <a:prstGeom prst="rect">
            <a:avLst/>
          </a:prstGeom>
        </p:spPr>
      </p:pic>
      <p:pic>
        <p:nvPicPr>
          <p:cNvPr id="18" name="Picture 17" descr="A graph with red dots and lines&#10;&#10;Description automatically generated">
            <a:extLst>
              <a:ext uri="{FF2B5EF4-FFF2-40B4-BE49-F238E27FC236}">
                <a16:creationId xmlns:a16="http://schemas.microsoft.com/office/drawing/2014/main" id="{571152AB-7027-A75D-340C-1F13A1E0C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408" y="3503467"/>
            <a:ext cx="4943949" cy="31782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122D19-4E28-36EF-36CF-BE51314B8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5098" y="4406216"/>
            <a:ext cx="3062916" cy="240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86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BB0D0-11C1-1D86-E7C0-3139A4711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ML for AGS skew quads tuning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A5433F-B4A1-E2D9-4A23-7AF078729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23</a:t>
            </a:fld>
            <a:endParaRPr lang="en-US" sz="1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1223214-236C-69AD-55D5-2CF2C84856EC}"/>
              </a:ext>
            </a:extLst>
          </p:cNvPr>
          <p:cNvGrpSpPr/>
          <p:nvPr/>
        </p:nvGrpSpPr>
        <p:grpSpPr>
          <a:xfrm>
            <a:off x="5853510" y="1338435"/>
            <a:ext cx="6190350" cy="4787237"/>
            <a:chOff x="457339" y="1840230"/>
            <a:chExt cx="6896862" cy="4926330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CFF75A89-08B3-5D2C-14A3-5B5BC7C0F3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339" y="1840230"/>
              <a:ext cx="6896862" cy="4926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9A238D6-D132-2A8A-A88A-FE57A9DF7C4B}"/>
                </a:ext>
              </a:extLst>
            </p:cNvPr>
            <p:cNvSpPr txBox="1"/>
            <p:nvPr/>
          </p:nvSpPr>
          <p:spPr>
            <a:xfrm rot="20280243">
              <a:off x="2245247" y="5095362"/>
              <a:ext cx="22992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Control Table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C7229C5-97E0-D404-24EA-6998A72BF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87" y="1409124"/>
            <a:ext cx="4211773" cy="1779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D475D9-4797-DFA4-7FE8-2C6C9CA292FB}"/>
                  </a:ext>
                </a:extLst>
              </p:cNvPr>
              <p:cNvSpPr txBox="1"/>
              <p:nvPr/>
            </p:nvSpPr>
            <p:spPr>
              <a:xfrm>
                <a:off x="732166" y="3429000"/>
                <a:ext cx="4665742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Complicated current functions needed to correct all resonances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large table in control application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Impossible for quick and easy manual tuning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ML algorithm can be trained to generate control table when tuning is needed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D475D9-4797-DFA4-7FE8-2C6C9CA29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66" y="3429000"/>
                <a:ext cx="4665742" cy="2554545"/>
              </a:xfrm>
              <a:prstGeom prst="rect">
                <a:avLst/>
              </a:prstGeom>
              <a:blipFill>
                <a:blip r:embed="rId4"/>
                <a:stretch>
                  <a:fillRect l="-1087" t="-1485"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721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8AC21-D2AF-46F8-8B52-4CAD101C5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AGS Siberian Snakes modeling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4BD48B-8562-3889-715B-411850554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24</a:t>
            </a:fld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DF1D0C-E1B2-3FC3-16CB-9A5B9B6A1736}"/>
              </a:ext>
            </a:extLst>
          </p:cNvPr>
          <p:cNvSpPr txBox="1"/>
          <p:nvPr/>
        </p:nvSpPr>
        <p:spPr>
          <a:xfrm>
            <a:off x="571500" y="2274838"/>
            <a:ext cx="39559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AGS Siberian snake field maps violates symplecticity, especially at AGS injection energy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Symplectic tracking (green) is stable for over 10,000 turns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AB7058-8328-592B-E2CF-B8D8821D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704" y="3970689"/>
            <a:ext cx="3320964" cy="23459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8B4844-CF01-61E4-FE9B-DF117CC2DB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1242" y="3970689"/>
            <a:ext cx="3350919" cy="2345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C5D25D-AB21-6502-BBAB-BB58ED9792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821"/>
          <a:stretch/>
        </p:blipFill>
        <p:spPr>
          <a:xfrm>
            <a:off x="5004704" y="1522999"/>
            <a:ext cx="3346538" cy="2345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599076-3D49-AB6D-3C59-ACFC1F9C0C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64"/>
          <a:stretch/>
        </p:blipFill>
        <p:spPr>
          <a:xfrm>
            <a:off x="8351242" y="1461528"/>
            <a:ext cx="3346539" cy="23640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8B4C82-0B38-E699-09CA-628590286483}"/>
              </a:ext>
            </a:extLst>
          </p:cNvPr>
          <p:cNvSpPr txBox="1"/>
          <p:nvPr/>
        </p:nvSpPr>
        <p:spPr>
          <a:xfrm>
            <a:off x="6066267" y="1179063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Horizontal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F43C6-BB8B-88AB-6B74-9FFBCC7CD691}"/>
              </a:ext>
            </a:extLst>
          </p:cNvPr>
          <p:cNvSpPr txBox="1"/>
          <p:nvPr/>
        </p:nvSpPr>
        <p:spPr>
          <a:xfrm>
            <a:off x="9553837" y="1131892"/>
            <a:ext cx="94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Vertical</a:t>
            </a:r>
          </a:p>
        </p:txBody>
      </p:sp>
    </p:spTree>
    <p:extLst>
      <p:ext uri="{BB962C8B-B14F-4D97-AF65-F5344CB8AC3E}">
        <p14:creationId xmlns:p14="http://schemas.microsoft.com/office/powerpoint/2010/main" val="676926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1906-FE12-EFDA-892C-2CCADD41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ML for AGS polarization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806F8F-0A76-1B59-3400-D17C42564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25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F84190-C20A-0272-C845-35EDBEF64C8D}"/>
              </a:ext>
            </a:extLst>
          </p:cNvPr>
          <p:cNvSpPr txBox="1"/>
          <p:nvPr/>
        </p:nvSpPr>
        <p:spPr>
          <a:xfrm>
            <a:off x="686345" y="1365437"/>
            <a:ext cx="1081931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Polarization measurement is expensive (5-10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minutes)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Improve G-gamma meter: energy measurements from field and frequency needs calibration for ‘unknown’ parameters (e.g., Gauss clock calibration, real radius of AGS)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ML model can be built to account for these parameters, and slow drifts over time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Digital-twin: 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urrogate model for polarization vs. all relevant parameters can be trained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ML algorithm can suggest maximally informative changes, instead of traditional scans with fixed steps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B5CEE4-2F4D-1016-9DEC-37295ECA4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521" y="4029684"/>
            <a:ext cx="7004957" cy="265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58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66E258-3A72-1BB2-C345-1B9802A60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towards AGS digital twin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F8EB66-7935-F00D-83A9-E90883CF8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A556B-7C63-244D-9B7C-B0EA8042B33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39E2EC-B196-5942-12BC-2BB9171737D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1500" y="1690688"/>
            <a:ext cx="11049000" cy="420687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Reproduce ‘bare AGS’ orbit &amp; optics (without snakes):</a:t>
            </a:r>
          </a:p>
          <a:p>
            <a:pPr marL="914400" lvl="1" indent="-457200"/>
            <a:r>
              <a:rPr lang="en-US" dirty="0"/>
              <a:t>Dispersion measurements via RF</a:t>
            </a:r>
          </a:p>
          <a:p>
            <a:pPr marL="914400" lvl="1" indent="-457200"/>
            <a:r>
              <a:rPr lang="en-US" dirty="0"/>
              <a:t>Beta measurements via correctors</a:t>
            </a:r>
          </a:p>
          <a:p>
            <a:pPr marL="914400" lvl="1" indent="-457200"/>
            <a:r>
              <a:rPr lang="en-US" dirty="0"/>
              <a:t>Orbit-Response Matrix measurements via correctors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Empirical snake compensation:</a:t>
            </a:r>
          </a:p>
          <a:p>
            <a:pPr marL="914400" lvl="1" indent="-457200"/>
            <a:r>
              <a:rPr lang="en-US" dirty="0"/>
              <a:t>Repeat all (1.)</a:t>
            </a:r>
          </a:p>
          <a:p>
            <a:pPr marL="914400" lvl="1" indent="-457200"/>
            <a:r>
              <a:rPr lang="en-US" dirty="0"/>
              <a:t>ORM measurements via BLW</a:t>
            </a:r>
          </a:p>
          <a:p>
            <a:pPr marL="914400" lvl="1" indent="-457200"/>
            <a:r>
              <a:rPr lang="en-US" dirty="0"/>
              <a:t>Alignment measurements via skew quads</a:t>
            </a:r>
          </a:p>
          <a:p>
            <a:pPr marL="914400" lvl="1" indent="-457200"/>
            <a:r>
              <a:rPr lang="en-US" dirty="0"/>
              <a:t>Alignment measurements via thin quads</a:t>
            </a:r>
          </a:p>
          <a:p>
            <a:pPr marL="914400" lvl="1" indent="-457200"/>
            <a:r>
              <a:rPr lang="en-US" dirty="0"/>
              <a:t>Alignment measurements via (correctors + tune quads)</a:t>
            </a:r>
          </a:p>
          <a:p>
            <a:pPr marL="914400" lvl="1" indent="-457200"/>
            <a:r>
              <a:rPr lang="en-US" dirty="0"/>
              <a:t>High-fidelity symplectic snake models</a:t>
            </a:r>
          </a:p>
        </p:txBody>
      </p:sp>
    </p:spTree>
    <p:extLst>
      <p:ext uri="{BB962C8B-B14F-4D97-AF65-F5344CB8AC3E}">
        <p14:creationId xmlns:p14="http://schemas.microsoft.com/office/powerpoint/2010/main" val="28192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2AFA3-94C7-FFD7-0A0B-D4CB2A69F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1E91EF-B4DA-8AB0-5A8B-2647895CE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27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886EB1-6343-E324-9504-CD9E02706AD4}"/>
              </a:ext>
            </a:extLst>
          </p:cNvPr>
          <p:cNvSpPr txBox="1"/>
          <p:nvPr/>
        </p:nvSpPr>
        <p:spPr>
          <a:xfrm>
            <a:off x="678839" y="1495809"/>
            <a:ext cx="105091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Physics simulation models in Bmad have been developed for Linac to Booster (LtB) line, Booster ring, Booster to AGS (BtA) line, and the AGS ring. However, further calibrations are needed.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Have preliminary success in achieving rough agreement between model and real machine in the Booster and BtA.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Injection and extraction processes need special attention: 1) transverse coupling from Linac affects Booster injection; 2) there is no good model for AGS injection, making AGS skew quad studies challenging.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More script development and beam studies necessary for digital twin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Interface development for simpler things like Booster orbit response could be beneficial first step.</a:t>
            </a:r>
          </a:p>
        </p:txBody>
      </p:sp>
    </p:spTree>
    <p:extLst>
      <p:ext uri="{BB962C8B-B14F-4D97-AF65-F5344CB8AC3E}">
        <p14:creationId xmlns:p14="http://schemas.microsoft.com/office/powerpoint/2010/main" val="4187182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CB514-D71E-41C4-C841-2D6B7256A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08FCAFB-EF41-F57A-F602-E8CD1B89C0CF}"/>
              </a:ext>
            </a:extLst>
          </p:cNvPr>
          <p:cNvSpPr txBox="1">
            <a:spLocks/>
          </p:cNvSpPr>
          <p:nvPr/>
        </p:nvSpPr>
        <p:spPr>
          <a:xfrm>
            <a:off x="571500" y="0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dirty="0"/>
              <a:t>Improve Accelerator Operations with DT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A65572-B0BF-4E27-65D4-3D311FC28B92}"/>
                  </a:ext>
                </a:extLst>
              </p:cNvPr>
              <p:cNvSpPr txBox="1"/>
              <p:nvPr/>
            </p:nvSpPr>
            <p:spPr>
              <a:xfrm>
                <a:off x="571500" y="1514367"/>
                <a:ext cx="5725869" cy="4216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Figure-of-merits (FOM) for machine learning (ML) algorithms (“experimental outputs”): </a:t>
                </a:r>
                <a:r>
                  <a:rPr lang="en-US" sz="2000" u="sng" dirty="0"/>
                  <a:t>beam position</a:t>
                </a:r>
                <a:r>
                  <a:rPr lang="en-US" sz="2000" dirty="0"/>
                  <a:t>, </a:t>
                </a:r>
                <a:r>
                  <a:rPr lang="en-US" sz="2000" u="sng" dirty="0"/>
                  <a:t>beam size</a:t>
                </a:r>
                <a:r>
                  <a:rPr lang="en-US" sz="2000" dirty="0"/>
                  <a:t>, </a:t>
                </a:r>
                <a:r>
                  <a:rPr lang="en-US" sz="2000" u="sng" dirty="0"/>
                  <a:t>emittance</a:t>
                </a:r>
                <a:r>
                  <a:rPr lang="en-US" sz="2000" dirty="0"/>
                  <a:t>, </a:t>
                </a:r>
                <a:r>
                  <a:rPr lang="en-US" sz="2000" u="sng" dirty="0"/>
                  <a:t>beam intensity</a:t>
                </a:r>
                <a:r>
                  <a:rPr lang="en-US" sz="2000" dirty="0"/>
                  <a:t>, </a:t>
                </a:r>
                <a:r>
                  <a:rPr lang="en-US" sz="2000" u="sng" dirty="0"/>
                  <a:t>polarization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400" u="sng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real measurements can be expensive</a:t>
                </a:r>
              </a:p>
              <a:p>
                <a:endParaRPr lang="en-US" sz="1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0" dirty="0">
                    <a:effectLst/>
                  </a:rPr>
                  <a:t>Improved modeling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b="0" dirty="0">
                    <a:effectLst/>
                  </a:rPr>
                  <a:t> Digital Twin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0" dirty="0">
                    <a:effectLst/>
                  </a:rPr>
                  <a:t>Digital twin can be used for: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400" b="0" dirty="0">
                  <a:effectLst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offline development of optimization and tuning routines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4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</a:t>
                </a:r>
                <a:r>
                  <a:rPr lang="en-US" sz="2000" b="0" dirty="0">
                    <a:effectLst/>
                  </a:rPr>
                  <a:t>ast real-time predictions for operators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4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</a:t>
                </a:r>
                <a:r>
                  <a:rPr lang="en-US" sz="2000" b="0" dirty="0">
                    <a:effectLst/>
                  </a:rPr>
                  <a:t>rror detection and correction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A65572-B0BF-4E27-65D4-3D311FC28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1514367"/>
                <a:ext cx="5725869" cy="4216539"/>
              </a:xfrm>
              <a:prstGeom prst="rect">
                <a:avLst/>
              </a:prstGeom>
              <a:blipFill>
                <a:blip r:embed="rId2"/>
                <a:stretch>
                  <a:fillRect l="-1109" t="-901" b="-1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B428AF6-1885-4E20-266A-2EA442F10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627" y="1145592"/>
            <a:ext cx="5323131" cy="495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63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10154C-CC91-3905-4E94-F6185497D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CD79F6-181C-A2AB-8E25-3EBEB67B53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Orbit Response modeling</a:t>
            </a:r>
          </a:p>
        </p:txBody>
      </p:sp>
    </p:spTree>
    <p:extLst>
      <p:ext uri="{BB962C8B-B14F-4D97-AF65-F5344CB8AC3E}">
        <p14:creationId xmlns:p14="http://schemas.microsoft.com/office/powerpoint/2010/main" val="2617437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7958-BD2C-374F-C2BC-4AAFB75BD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Booster magnet misalignment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9AA8AE-FBD7-1FC8-0014-8752C41F2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D9B177-779E-5DF9-076D-E1BCDE55BA24}"/>
              </a:ext>
            </a:extLst>
          </p:cNvPr>
          <p:cNvSpPr txBox="1"/>
          <p:nvPr/>
        </p:nvSpPr>
        <p:spPr>
          <a:xfrm>
            <a:off x="571500" y="993482"/>
            <a:ext cx="1046805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Magnet location in real machine from 2015 survey data</a:t>
            </a:r>
          </a:p>
          <a:p>
            <a:r>
              <a:rPr lang="en-US" sz="9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Misalignment data for quadrupoles and dipoles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Trouble with making physics simulation with misalignment agree with real base orbit data</a:t>
            </a:r>
          </a:p>
        </p:txBody>
      </p:sp>
      <p:pic>
        <p:nvPicPr>
          <p:cNvPr id="6" name="Picture 5" descr="A graph of a magnet misalignment&#10;&#10;Description automatically generated">
            <a:extLst>
              <a:ext uri="{FF2B5EF4-FFF2-40B4-BE49-F238E27FC236}">
                <a16:creationId xmlns:a16="http://schemas.microsoft.com/office/drawing/2014/main" id="{5F0EEDD0-ED8C-5860-7883-6FAAE4361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149" y="2420471"/>
            <a:ext cx="7337701" cy="443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54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0D3A3FA-A69C-1889-1815-78F9609C4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255" y="1186176"/>
            <a:ext cx="4938167" cy="54955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B93890-D527-85B2-E068-E131EE4CC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/>
              <a:t>CAD script to get real orbit responses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3C737A-1204-BE48-E72D-4FC0C5714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1E3B52-07EC-D308-FB16-2D54F88070C8}"/>
              </a:ext>
            </a:extLst>
          </p:cNvPr>
          <p:cNvSpPr txBox="1"/>
          <p:nvPr/>
        </p:nvSpPr>
        <p:spPr>
          <a:xfrm>
            <a:off x="571500" y="1887234"/>
            <a:ext cx="56141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Script development with Collider Accelerator Department (CAD) Controls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Can be easily adapted to any accelerator at BNL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Script sets three corrector settings: positive, zero, negative; and save corresponding orbits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 magnet settings (including dipoles and quadrupoles etc.) are saved for model construction and calibration for digital-twin</a:t>
            </a:r>
          </a:p>
        </p:txBody>
      </p:sp>
    </p:spTree>
    <p:extLst>
      <p:ext uri="{BB962C8B-B14F-4D97-AF65-F5344CB8AC3E}">
        <p14:creationId xmlns:p14="http://schemas.microsoft.com/office/powerpoint/2010/main" val="391169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F6543-89C7-EA72-0460-E5BF87AAE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6353" y="210611"/>
            <a:ext cx="5700963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Orbit response data in AGS Booster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7BF8CA-924C-B842-25C3-B91502476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1000"/>
          </a:p>
        </p:txBody>
      </p:sp>
      <p:pic>
        <p:nvPicPr>
          <p:cNvPr id="5" name="Picture 4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7196BE85-C48C-3D2F-0D38-5BB744370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61" y="176280"/>
            <a:ext cx="5182603" cy="3080052"/>
          </a:xfrm>
          <a:prstGeom prst="rect">
            <a:avLst/>
          </a:prstGeom>
        </p:spPr>
      </p:pic>
      <p:pic>
        <p:nvPicPr>
          <p:cNvPr id="7" name="Picture 6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0488A6AE-8684-C1F4-0F97-1783755BE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61" y="3601669"/>
            <a:ext cx="5182603" cy="30800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77DA69-FA59-AE17-2707-F4334B6D2925}"/>
              </a:ext>
            </a:extLst>
          </p:cNvPr>
          <p:cNvSpPr txBox="1"/>
          <p:nvPr/>
        </p:nvSpPr>
        <p:spPr>
          <a:xfrm>
            <a:off x="6006353" y="1725782"/>
            <a:ext cx="56141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Orbit response data can be used to find and quantify unknown parameters (e.g., power supply scaling factors, magnet misalignment etc.) in real accelerators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Good agreements between AGS Booster data and Bmad model are reached, despite some faulty BPMs (i.e., PUEHC8)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Small discrepancies (within 1 mm) beyond error bars is being investigated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can be the first step to incorporate digital twin into the control system </a:t>
            </a:r>
          </a:p>
        </p:txBody>
      </p:sp>
    </p:spTree>
    <p:extLst>
      <p:ext uri="{BB962C8B-B14F-4D97-AF65-F5344CB8AC3E}">
        <p14:creationId xmlns:p14="http://schemas.microsoft.com/office/powerpoint/2010/main" val="3160863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1EC20-8FE6-4D92-5222-3DE194080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AGS ORM NN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83469C-C515-45DC-AED6-7A042509D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1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9B17FF-DD87-02C6-C85A-053F77ECE5C3}"/>
                  </a:ext>
                </a:extLst>
              </p:cNvPr>
              <p:cNvSpPr txBox="1"/>
              <p:nvPr/>
            </p:nvSpPr>
            <p:spPr>
              <a:xfrm>
                <a:off x="736271" y="1272479"/>
                <a:ext cx="9089348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AGS physics simulation model constructed in Bmad, translated from MAD-X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48 vertical corrector kick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000" dirty="0"/>
                  <a:t> 72 y orbit measured at BPM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Trained models accuracy &gt; 99%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ORM studies in the real AGS ring would be beneficial for model calibration</a:t>
                </a:r>
              </a:p>
              <a:p>
                <a:endParaRPr lang="en-US" sz="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9B17FF-DD87-02C6-C85A-053F77ECE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71" y="1272479"/>
                <a:ext cx="9089348" cy="1815882"/>
              </a:xfrm>
              <a:prstGeom prst="rect">
                <a:avLst/>
              </a:prstGeom>
              <a:blipFill>
                <a:blip r:embed="rId2"/>
                <a:stretch>
                  <a:fillRect l="-698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86FC498-3C6B-BDD7-78A3-AEE74CD67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46" y="3429000"/>
            <a:ext cx="5954288" cy="29524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C14DAC-F96B-230F-045C-F49EEE82A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034" y="3429000"/>
            <a:ext cx="5761310" cy="29524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E68D8D-423C-E0A4-92A0-C8D60BAFCF0C}"/>
              </a:ext>
            </a:extLst>
          </p:cNvPr>
          <p:cNvSpPr txBox="1"/>
          <p:nvPr/>
        </p:nvSpPr>
        <p:spPr>
          <a:xfrm>
            <a:off x="2776480" y="305966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ORM NN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56565F-724F-0C8B-4972-85FE016BB108}"/>
              </a:ext>
            </a:extLst>
          </p:cNvPr>
          <p:cNvSpPr txBox="1"/>
          <p:nvPr/>
        </p:nvSpPr>
        <p:spPr>
          <a:xfrm>
            <a:off x="8223910" y="3059668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Inverse ORM NN</a:t>
            </a:r>
          </a:p>
        </p:txBody>
      </p:sp>
    </p:spTree>
    <p:extLst>
      <p:ext uri="{BB962C8B-B14F-4D97-AF65-F5344CB8AC3E}">
        <p14:creationId xmlns:p14="http://schemas.microsoft.com/office/powerpoint/2010/main" val="2423494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34619-E915-831C-D500-9BD5E66A4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First step towards virtual machine (for ORM)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960C24-0E31-0C03-DEC7-3FCF9D654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1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15006A-C237-315D-4652-FFDEBFEC0702}"/>
              </a:ext>
            </a:extLst>
          </p:cNvPr>
          <p:cNvSpPr txBox="1">
            <a:spLocks/>
          </p:cNvSpPr>
          <p:nvPr/>
        </p:nvSpPr>
        <p:spPr>
          <a:xfrm>
            <a:off x="571500" y="1604627"/>
            <a:ext cx="11049000" cy="4206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CAD development</a:t>
            </a:r>
          </a:p>
          <a:p>
            <a:pPr marL="917575" lvl="1" indent="-460375"/>
            <a:r>
              <a:rPr lang="en-US" dirty="0"/>
              <a:t>Save all system settings in a format for loading into Bmad</a:t>
            </a:r>
          </a:p>
          <a:p>
            <a:pPr marL="917575" lvl="1" indent="-460375"/>
            <a:r>
              <a:rPr lang="en-US" dirty="0"/>
              <a:t>Save necessary outputs for comparison, some need extra data processing and calculation with raw data (e.g., difference orbit)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Bmad development</a:t>
            </a:r>
          </a:p>
          <a:p>
            <a:pPr marL="917575" lvl="1" indent="-460375"/>
            <a:r>
              <a:rPr lang="en-US" dirty="0"/>
              <a:t>Include necessary calibrations for satisfactory model accuracy</a:t>
            </a:r>
          </a:p>
          <a:p>
            <a:pPr marL="917575" lvl="1" indent="-460375"/>
            <a:r>
              <a:rPr lang="en-US" dirty="0"/>
              <a:t>Define all necessary variables and data for fast model modification and data retrieval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General development</a:t>
            </a:r>
          </a:p>
          <a:p>
            <a:pPr marL="917575" lvl="1" indent="-460375"/>
            <a:r>
              <a:rPr lang="en-US" dirty="0"/>
              <a:t>Align naming conventions for ADOs and Bmad variables/data</a:t>
            </a:r>
          </a:p>
        </p:txBody>
      </p:sp>
    </p:spTree>
    <p:extLst>
      <p:ext uri="{BB962C8B-B14F-4D97-AF65-F5344CB8AC3E}">
        <p14:creationId xmlns:p14="http://schemas.microsoft.com/office/powerpoint/2010/main" val="363255446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CBB" id="{5D53F0F4-4192-F242-806B-C7051139D4FB}" vid="{59AA1060-E595-B046-8BFE-67FA7F7791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5895</TotalTime>
  <Words>1457</Words>
  <Application>Microsoft Macintosh PowerPoint</Application>
  <PresentationFormat>Widescreen</PresentationFormat>
  <Paragraphs>225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 Black</vt:lpstr>
      <vt:lpstr>Calibri</vt:lpstr>
      <vt:lpstr>Cambria Math</vt:lpstr>
      <vt:lpstr>BNL</vt:lpstr>
      <vt:lpstr>Step towards Digital Twin</vt:lpstr>
      <vt:lpstr>Motivation: Digital twin at CBETA</vt:lpstr>
      <vt:lpstr>PowerPoint Presentation</vt:lpstr>
      <vt:lpstr>Orbit Response modeling</vt:lpstr>
      <vt:lpstr>Booster magnet misalignment</vt:lpstr>
      <vt:lpstr>CAD script to get real orbit responses</vt:lpstr>
      <vt:lpstr>Orbit response data in AGS Booster</vt:lpstr>
      <vt:lpstr>AGS ORM NN model</vt:lpstr>
      <vt:lpstr>First step towards virtual machine (for ORM)</vt:lpstr>
      <vt:lpstr>Use ORM to identify machine errors</vt:lpstr>
      <vt:lpstr>Beam line modeling</vt:lpstr>
      <vt:lpstr>LtB corrector scan</vt:lpstr>
      <vt:lpstr>PowerPoint Presentation</vt:lpstr>
      <vt:lpstr>LtB Quadscan: coupling from Linac</vt:lpstr>
      <vt:lpstr>Booster skew quad: coupling investigation</vt:lpstr>
      <vt:lpstr>Booster extraction modeling</vt:lpstr>
      <vt:lpstr>BtA modeling</vt:lpstr>
      <vt:lpstr>Transfer Line Structure in Bmad</vt:lpstr>
      <vt:lpstr>BtA branch modeling</vt:lpstr>
      <vt:lpstr>NSRL Dispersion modeling</vt:lpstr>
      <vt:lpstr>AGS Polarization</vt:lpstr>
      <vt:lpstr>AGS skew quads</vt:lpstr>
      <vt:lpstr>ML for AGS skew quads tuning</vt:lpstr>
      <vt:lpstr>AGS Siberian Snakes modeling</vt:lpstr>
      <vt:lpstr>ML for AGS polarization</vt:lpstr>
      <vt:lpstr>Next steps towards AGS digital twin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examples of Bayesian Optimization at BNL</dc:title>
  <dc:subject/>
  <dc:creator>Lucy Lin</dc:creator>
  <cp:keywords/>
  <dc:description/>
  <cp:lastModifiedBy>Lucy Lin</cp:lastModifiedBy>
  <cp:revision>88</cp:revision>
  <dcterms:created xsi:type="dcterms:W3CDTF">2024-08-05T19:55:57Z</dcterms:created>
  <dcterms:modified xsi:type="dcterms:W3CDTF">2024-08-22T14:07:44Z</dcterms:modified>
  <cp:category/>
</cp:coreProperties>
</file>