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314" r:id="rId4"/>
    <p:sldId id="272" r:id="rId5"/>
    <p:sldId id="282" r:id="rId6"/>
    <p:sldId id="281" r:id="rId7"/>
    <p:sldId id="316" r:id="rId8"/>
    <p:sldId id="283" r:id="rId9"/>
    <p:sldId id="317" r:id="rId10"/>
    <p:sldId id="325" r:id="rId11"/>
    <p:sldId id="323" r:id="rId12"/>
    <p:sldId id="293" r:id="rId13"/>
    <p:sldId id="324" r:id="rId14"/>
    <p:sldId id="294" r:id="rId15"/>
    <p:sldId id="259" r:id="rId16"/>
    <p:sldId id="284" r:id="rId17"/>
    <p:sldId id="319" r:id="rId18"/>
    <p:sldId id="295" r:id="rId19"/>
    <p:sldId id="315" r:id="rId20"/>
    <p:sldId id="288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4C4D6-7EA0-49EB-A738-5C3F33C114EB}" v="177" dt="2024-08-21T03:52:44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/>
    <p:restoredTop sz="94679"/>
  </p:normalViewPr>
  <p:slideViewPr>
    <p:cSldViewPr snapToGrid="0">
      <p:cViewPr varScale="1">
        <p:scale>
          <a:sx n="92" d="100"/>
          <a:sy n="92" d="100"/>
        </p:scale>
        <p:origin x="962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D6F5-FCCB-4189-BBF4-3D9E8D7D597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73C1E-2288-49AD-B521-2FD51DC0F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3" y="5773232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25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3" y="5773232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3" y="5773232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9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745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31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3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3" y="4501447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36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941831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6275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25646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58851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2362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067954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7363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497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3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73BCE-851D-418B-967C-93BC54202EF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C4F0-9595-4136-A22B-BF7B7AB5B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8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7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1" y="6316598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03796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11" Type="http://schemas.openxmlformats.org/officeDocument/2006/relationships/image" Target="../media/image26.png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</a:rPr>
              <a:t>Status of bunch-merge simulations and experiments using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Machine Learning Collaboration Meeting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Aug 21–22,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Presenter: Yuan Gao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Collider-Accelerator Department (C-AD), BNL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6601-04DB-BD2A-EC59-F3B0C98B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80" y="71101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RL Tuning – 1</a:t>
            </a:r>
            <a:r>
              <a:rPr lang="en-US" sz="2400" baseline="30000" dirty="0"/>
              <a:t>st</a:t>
            </a:r>
            <a:r>
              <a:rPr lang="en-US" sz="2400" dirty="0"/>
              <a:t>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F7E79-9FE4-D347-7CB0-11541244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1458F-A569-6BB2-364F-92EDCE22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79" y="3654944"/>
            <a:ext cx="2669952" cy="1026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562C07-EFE4-2074-9570-24EF38E57C8B}"/>
              </a:ext>
            </a:extLst>
          </p:cNvPr>
          <p:cNvSpPr txBox="1"/>
          <p:nvPr/>
        </p:nvSpPr>
        <p:spPr>
          <a:xfrm>
            <a:off x="3949380" y="13255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FA98FF5-89E5-C797-D363-7E09CEDA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12" y="1688326"/>
            <a:ext cx="2098464" cy="18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F1365B-DFC3-25A6-5DF9-F59DEBCD3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332" y="3654944"/>
            <a:ext cx="2669952" cy="10236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A9E923-F1C1-7561-0700-73AA540681CF}"/>
              </a:ext>
            </a:extLst>
          </p:cNvPr>
          <p:cNvSpPr txBox="1"/>
          <p:nvPr/>
        </p:nvSpPr>
        <p:spPr>
          <a:xfrm>
            <a:off x="6813292" y="13255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658D15-B409-2C28-FE0D-C711154AAF9E}"/>
              </a:ext>
            </a:extLst>
          </p:cNvPr>
          <p:cNvSpPr txBox="1"/>
          <p:nvPr/>
        </p:nvSpPr>
        <p:spPr>
          <a:xfrm>
            <a:off x="428625" y="5148926"/>
            <a:ext cx="782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RL agent observes the RF voltages, and uses the knowledge from the simulation to make the next move;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Recover the general shape of the RF functions, but had difficulty recovering the edge value;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4DB05344-19ED-AEFF-CFEA-B7641EB8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4" y="1709074"/>
            <a:ext cx="2098464" cy="18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E9D608-E76A-5E3C-5F41-D58D6F2B6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3654944"/>
            <a:ext cx="2669953" cy="10758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E1B4FB-8866-8501-7100-8E9DA63E8B3F}"/>
              </a:ext>
            </a:extLst>
          </p:cNvPr>
          <p:cNvSpPr txBox="1"/>
          <p:nvPr/>
        </p:nvSpPr>
        <p:spPr>
          <a:xfrm>
            <a:off x="506804" y="1356341"/>
            <a:ext cx="2513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settings are 0.1 kV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95BC50-998B-F49A-7090-2A990B46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83" y="1688325"/>
            <a:ext cx="2098464" cy="18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523CA0-93F9-9D9B-A783-0019CC22B58B}"/>
              </a:ext>
            </a:extLst>
          </p:cNvPr>
          <p:cNvSpPr/>
          <p:nvPr/>
        </p:nvSpPr>
        <p:spPr>
          <a:xfrm>
            <a:off x="4159260" y="2026786"/>
            <a:ext cx="548875" cy="132440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0F0374-C843-B309-7D56-0339DD3D235A}"/>
              </a:ext>
            </a:extLst>
          </p:cNvPr>
          <p:cNvSpPr/>
          <p:nvPr/>
        </p:nvSpPr>
        <p:spPr>
          <a:xfrm>
            <a:off x="6963175" y="2026786"/>
            <a:ext cx="548875" cy="132440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17F49-6C0B-A7ED-A3AF-F3B445192B7F}"/>
              </a:ext>
            </a:extLst>
          </p:cNvPr>
          <p:cNvSpPr/>
          <p:nvPr/>
        </p:nvSpPr>
        <p:spPr>
          <a:xfrm>
            <a:off x="1314460" y="2026786"/>
            <a:ext cx="548875" cy="132440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88E57-9906-528D-F607-2B772BCFEE63}"/>
              </a:ext>
            </a:extLst>
          </p:cNvPr>
          <p:cNvSpPr txBox="1"/>
          <p:nvPr/>
        </p:nvSpPr>
        <p:spPr>
          <a:xfrm>
            <a:off x="3306927" y="4730836"/>
            <a:ext cx="2738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Merged Bunch Profile – last trace</a:t>
            </a:r>
          </a:p>
        </p:txBody>
      </p:sp>
    </p:spTree>
    <p:extLst>
      <p:ext uri="{BB962C8B-B14F-4D97-AF65-F5344CB8AC3E}">
        <p14:creationId xmlns:p14="http://schemas.microsoft.com/office/powerpoint/2010/main" val="59730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83E6-5549-0DC2-B30C-A2CBEE14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RL Tuning – 1</a:t>
            </a:r>
            <a:r>
              <a:rPr lang="en-US" sz="2800" baseline="30000" dirty="0"/>
              <a:t>st</a:t>
            </a:r>
            <a:r>
              <a:rPr lang="en-US" sz="2800" dirty="0"/>
              <a:t>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2CF30B-ED34-D88E-5241-794A9F9DB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4C389-8B7E-DA80-E74D-6A95B115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25" y="2816698"/>
            <a:ext cx="2654300" cy="1018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040E7-F915-8700-0BE3-BF20CE84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4012190"/>
            <a:ext cx="2654300" cy="1023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33E08B-668A-B721-E24C-5EF9FC932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325" y="5212401"/>
            <a:ext cx="2654300" cy="101890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6CE43B0-7616-753D-B931-59BD5468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843937"/>
            <a:ext cx="2098464" cy="18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E809383-B931-393D-0569-A1C3F279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4012190"/>
            <a:ext cx="2098464" cy="18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4E4776-CD15-A4FA-3DD4-D59A48505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325" y="1563916"/>
            <a:ext cx="2669953" cy="10758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588DB0-AA44-32C7-ADFD-A76ABD976025}"/>
              </a:ext>
            </a:extLst>
          </p:cNvPr>
          <p:cNvSpPr txBox="1"/>
          <p:nvPr/>
        </p:nvSpPr>
        <p:spPr>
          <a:xfrm>
            <a:off x="736915" y="2455142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6CC59-CA29-CDE1-A132-2BBD770E94B2}"/>
              </a:ext>
            </a:extLst>
          </p:cNvPr>
          <p:cNvSpPr txBox="1"/>
          <p:nvPr/>
        </p:nvSpPr>
        <p:spPr>
          <a:xfrm>
            <a:off x="660714" y="4666179"/>
            <a:ext cx="10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34240-C487-BC20-85B4-8C3C4E34F927}"/>
              </a:ext>
            </a:extLst>
          </p:cNvPr>
          <p:cNvSpPr txBox="1"/>
          <p:nvPr/>
        </p:nvSpPr>
        <p:spPr>
          <a:xfrm>
            <a:off x="7743434" y="1917196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914CD-F04E-9D14-DDE3-0E811F71E9EE}"/>
              </a:ext>
            </a:extLst>
          </p:cNvPr>
          <p:cNvSpPr txBox="1"/>
          <p:nvPr/>
        </p:nvSpPr>
        <p:spPr>
          <a:xfrm>
            <a:off x="7662343" y="3164833"/>
            <a:ext cx="104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6F140-ABC9-BE36-A95E-623DF0ABDEDB}"/>
              </a:ext>
            </a:extLst>
          </p:cNvPr>
          <p:cNvSpPr txBox="1"/>
          <p:nvPr/>
        </p:nvSpPr>
        <p:spPr>
          <a:xfrm>
            <a:off x="7667365" y="5508159"/>
            <a:ext cx="104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1D1BEC-A72C-2D25-568F-EABD4B326F17}"/>
              </a:ext>
            </a:extLst>
          </p:cNvPr>
          <p:cNvSpPr txBox="1"/>
          <p:nvPr/>
        </p:nvSpPr>
        <p:spPr>
          <a:xfrm>
            <a:off x="7667364" y="4288454"/>
            <a:ext cx="104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</a:t>
            </a:r>
          </a:p>
        </p:txBody>
      </p:sp>
    </p:spTree>
    <p:extLst>
      <p:ext uri="{BB962C8B-B14F-4D97-AF65-F5344CB8AC3E}">
        <p14:creationId xmlns:p14="http://schemas.microsoft.com/office/powerpoint/2010/main" val="243232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16B1-F61A-8E28-AA1A-65FB8342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24895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RL Tuning – 2</a:t>
            </a:r>
            <a:r>
              <a:rPr lang="en-US" sz="2400" baseline="30000" dirty="0"/>
              <a:t>nd</a:t>
            </a:r>
            <a:r>
              <a:rPr lang="en-US" sz="2400" dirty="0"/>
              <a:t>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606A8-45A7-1A9B-4361-B3898ABA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3F1BDF-7DDC-68AE-4CBF-FFEEAC06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84" y="4034155"/>
            <a:ext cx="1981303" cy="17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AA114-1069-741A-74F3-C3AF34F0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87" y="4034153"/>
            <a:ext cx="1726836" cy="1184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8D4E6E-8248-8407-66DA-7B80B2B25A89}"/>
              </a:ext>
            </a:extLst>
          </p:cNvPr>
          <p:cNvSpPr txBox="1"/>
          <p:nvPr/>
        </p:nvSpPr>
        <p:spPr>
          <a:xfrm>
            <a:off x="1355599" y="1259476"/>
            <a:ext cx="619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Change the initial condition to fix the edge value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806E5CD-089F-5797-3670-C9FF37AB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84" y="2092826"/>
            <a:ext cx="1981303" cy="17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87EDBF-CC41-EB58-D889-67B95B2E4CA3}"/>
              </a:ext>
            </a:extLst>
          </p:cNvPr>
          <p:cNvSpPr txBox="1"/>
          <p:nvPr/>
        </p:nvSpPr>
        <p:spPr>
          <a:xfrm>
            <a:off x="1688448" y="17294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8FBA92-3AA1-E27F-3478-87304261F517}"/>
              </a:ext>
            </a:extLst>
          </p:cNvPr>
          <p:cNvSpPr/>
          <p:nvPr/>
        </p:nvSpPr>
        <p:spPr>
          <a:xfrm>
            <a:off x="1720772" y="2367826"/>
            <a:ext cx="548875" cy="132440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B83D2D-4C8D-D325-92F7-E895C780D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287" y="2092824"/>
            <a:ext cx="1726836" cy="118457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24C54C-4C9A-726E-D2F1-61EE9D3ECE02}"/>
              </a:ext>
            </a:extLst>
          </p:cNvPr>
          <p:cNvSpPr/>
          <p:nvPr/>
        </p:nvSpPr>
        <p:spPr>
          <a:xfrm>
            <a:off x="1720772" y="4348780"/>
            <a:ext cx="548875" cy="132440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42C3C4DD-D5B7-C617-235E-2393F089C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90" y="4028223"/>
            <a:ext cx="1981303" cy="17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1C0AD8-D439-C89C-23D5-BB1E18E27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4464" y="4035008"/>
            <a:ext cx="1831526" cy="1184579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2A734BB-7C50-E0AF-C9D8-3888E7A4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53" y="2086894"/>
            <a:ext cx="1981303" cy="17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A03115-3298-0E6A-C649-E83D65ACC800}"/>
              </a:ext>
            </a:extLst>
          </p:cNvPr>
          <p:cNvSpPr txBox="1"/>
          <p:nvPr/>
        </p:nvSpPr>
        <p:spPr>
          <a:xfrm>
            <a:off x="269749" y="2768938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5D134-DCB9-F9D1-D3CD-41A62CDDB461}"/>
              </a:ext>
            </a:extLst>
          </p:cNvPr>
          <p:cNvSpPr txBox="1"/>
          <p:nvPr/>
        </p:nvSpPr>
        <p:spPr>
          <a:xfrm>
            <a:off x="269749" y="4684362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test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4437A4-2E17-AA6F-19DE-06FE4BE89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7856" y="2086893"/>
            <a:ext cx="1798134" cy="12515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4297E3-8887-4BC7-44AB-E559ED4D85BD}"/>
              </a:ext>
            </a:extLst>
          </p:cNvPr>
          <p:cNvSpPr txBox="1"/>
          <p:nvPr/>
        </p:nvSpPr>
        <p:spPr>
          <a:xfrm>
            <a:off x="5586189" y="172371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165630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16B1-F61A-8E28-AA1A-65FB8342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-192879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RL Tuning – 2</a:t>
            </a:r>
            <a:r>
              <a:rPr lang="en-US" sz="2400" baseline="30000" dirty="0"/>
              <a:t>nd</a:t>
            </a:r>
            <a:r>
              <a:rPr lang="en-US" sz="2400" dirty="0"/>
              <a:t>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606A8-45A7-1A9B-4361-B3898ABA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7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3F1BDF-7DDC-68AE-4CBF-FFEEAC069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47" y="1136961"/>
            <a:ext cx="1610869" cy="14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6F013-224B-3FB3-813E-3ED886DB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98" y="1223139"/>
            <a:ext cx="1640935" cy="1188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AA114-1069-741A-74F3-C3AF34F0F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31" y="1223140"/>
            <a:ext cx="1753986" cy="1131056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3768C7-F723-AA49-7A5E-900CC1F8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47" y="2506815"/>
            <a:ext cx="1610869" cy="14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CAB2A-A8B6-AD48-9413-5C2655C7B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099" y="2652263"/>
            <a:ext cx="1656720" cy="113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0FBE9-CFA5-8D75-D39D-8F8E01B5B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312" y="2652265"/>
            <a:ext cx="1748774" cy="1077623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0E5DFE1-9298-EB41-9F6B-71E58AE2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47" y="3876669"/>
            <a:ext cx="1611840" cy="14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15F1B6-322D-A6AE-2770-DCAAD56BF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3099" y="3962849"/>
            <a:ext cx="1656720" cy="1189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92E61C-9B52-CB05-42EE-61C45D381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31" y="3962849"/>
            <a:ext cx="1748773" cy="1131057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20AE84B-35C2-735F-1E5F-8E8F2909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46" y="5249840"/>
            <a:ext cx="1610871" cy="14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D17949-87E9-73B8-BBFB-89DD577D23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3099" y="5339928"/>
            <a:ext cx="1656720" cy="117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0F8FF3-7BB9-5851-144F-98D08B8440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1531" y="5339928"/>
            <a:ext cx="1748773" cy="11191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A919E3-5BEC-4486-69EF-8FEAB72FB0E3}"/>
              </a:ext>
            </a:extLst>
          </p:cNvPr>
          <p:cNvSpPr txBox="1"/>
          <p:nvPr/>
        </p:nvSpPr>
        <p:spPr>
          <a:xfrm>
            <a:off x="989414" y="1572657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E35567-0FEA-BC3C-E292-F95998BACE37}"/>
              </a:ext>
            </a:extLst>
          </p:cNvPr>
          <p:cNvSpPr txBox="1"/>
          <p:nvPr/>
        </p:nvSpPr>
        <p:spPr>
          <a:xfrm>
            <a:off x="921064" y="2794430"/>
            <a:ext cx="94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C68C69-5045-A7F6-3AE1-18AA101C863E}"/>
              </a:ext>
            </a:extLst>
          </p:cNvPr>
          <p:cNvSpPr txBox="1"/>
          <p:nvPr/>
        </p:nvSpPr>
        <p:spPr>
          <a:xfrm>
            <a:off x="876614" y="4242121"/>
            <a:ext cx="103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18D668-AFD9-00A6-530C-BA8C62E11B86}"/>
              </a:ext>
            </a:extLst>
          </p:cNvPr>
          <p:cNvSpPr txBox="1"/>
          <p:nvPr/>
        </p:nvSpPr>
        <p:spPr>
          <a:xfrm>
            <a:off x="876614" y="5689813"/>
            <a:ext cx="113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7BDB9-170D-2EE2-AED8-DA43170B12BB}"/>
              </a:ext>
            </a:extLst>
          </p:cNvPr>
          <p:cNvSpPr txBox="1"/>
          <p:nvPr/>
        </p:nvSpPr>
        <p:spPr>
          <a:xfrm>
            <a:off x="4034587" y="913882"/>
            <a:ext cx="141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Bunch traces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F83F8-B889-94B4-0DE6-79720E962DD7}"/>
              </a:ext>
            </a:extLst>
          </p:cNvPr>
          <p:cNvSpPr txBox="1"/>
          <p:nvPr/>
        </p:nvSpPr>
        <p:spPr>
          <a:xfrm>
            <a:off x="5984254" y="913883"/>
            <a:ext cx="141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Last trace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A4DC6-CD05-67E2-A4F4-76B71DE05B68}"/>
              </a:ext>
            </a:extLst>
          </p:cNvPr>
          <p:cNvSpPr txBox="1"/>
          <p:nvPr/>
        </p:nvSpPr>
        <p:spPr>
          <a:xfrm>
            <a:off x="2254813" y="858540"/>
            <a:ext cx="141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RF voltages</a:t>
            </a:r>
          </a:p>
        </p:txBody>
      </p:sp>
    </p:spTree>
    <p:extLst>
      <p:ext uri="{BB962C8B-B14F-4D97-AF65-F5344CB8AC3E}">
        <p14:creationId xmlns:p14="http://schemas.microsoft.com/office/powerpoint/2010/main" val="21218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7D44-AB30-1348-91B6-81A4E6A6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Final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3462D-0949-2013-C269-8E0EE66B4240}"/>
              </a:ext>
            </a:extLst>
          </p:cNvPr>
          <p:cNvSpPr txBox="1"/>
          <p:nvPr/>
        </p:nvSpPr>
        <p:spPr>
          <a:xfrm>
            <a:off x="2206101" y="1804327"/>
            <a:ext cx="1268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RF settings:</a:t>
            </a:r>
          </a:p>
          <a:p>
            <a:r>
              <a:rPr lang="en-US" sz="1400" u="sng" dirty="0"/>
              <a:t>Voltage</a:t>
            </a:r>
            <a:r>
              <a:rPr lang="en-US" sz="1400" dirty="0"/>
              <a:t> and </a:t>
            </a:r>
            <a:r>
              <a:rPr lang="en-US" sz="1400" u="sng" dirty="0"/>
              <a:t>Phase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68B63-3BF3-22BD-0054-5E76E699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82" y="2952888"/>
            <a:ext cx="2437733" cy="921347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AF8BF8-107B-1912-18DD-4BEDB6C7B4AD}"/>
              </a:ext>
            </a:extLst>
          </p:cNvPr>
          <p:cNvSpPr/>
          <p:nvPr/>
        </p:nvSpPr>
        <p:spPr>
          <a:xfrm>
            <a:off x="2546744" y="2906086"/>
            <a:ext cx="3098367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BD5E4-E9B0-75A3-160D-F2E68483EF24}"/>
              </a:ext>
            </a:extLst>
          </p:cNvPr>
          <p:cNvSpPr txBox="1"/>
          <p:nvPr/>
        </p:nvSpPr>
        <p:spPr>
          <a:xfrm>
            <a:off x="5798413" y="2769830"/>
            <a:ext cx="200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Accelerator system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B239DEB-3D41-4E4A-089E-A543A05A2082}"/>
              </a:ext>
            </a:extLst>
          </p:cNvPr>
          <p:cNvSpPr/>
          <p:nvPr/>
        </p:nvSpPr>
        <p:spPr>
          <a:xfrm rot="8959244">
            <a:off x="5009661" y="3829101"/>
            <a:ext cx="622300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B73A338-6393-B729-2CB2-323F2EEB9B78}"/>
              </a:ext>
            </a:extLst>
          </p:cNvPr>
          <p:cNvSpPr/>
          <p:nvPr/>
        </p:nvSpPr>
        <p:spPr>
          <a:xfrm rot="12795162">
            <a:off x="2529217" y="3808462"/>
            <a:ext cx="622300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713A70-0120-B79D-C532-9228CDAB5DFE}"/>
              </a:ext>
            </a:extLst>
          </p:cNvPr>
          <p:cNvSpPr/>
          <p:nvPr/>
        </p:nvSpPr>
        <p:spPr>
          <a:xfrm>
            <a:off x="1091497" y="2952888"/>
            <a:ext cx="1326839" cy="7330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RL Agent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10550A-8F32-DE6F-161F-9A5158F76BD1}"/>
              </a:ext>
            </a:extLst>
          </p:cNvPr>
          <p:cNvSpPr txBox="1"/>
          <p:nvPr/>
        </p:nvSpPr>
        <p:spPr>
          <a:xfrm>
            <a:off x="5252104" y="4006090"/>
            <a:ext cx="195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WCM signals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0200D4-37F3-2D2B-080B-C2A1DF576253}"/>
              </a:ext>
            </a:extLst>
          </p:cNvPr>
          <p:cNvSpPr txBox="1"/>
          <p:nvPr/>
        </p:nvSpPr>
        <p:spPr>
          <a:xfrm>
            <a:off x="1949155" y="3965499"/>
            <a:ext cx="105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Process &amp; Feedback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CCA88-3106-6BBE-E9A2-0808F78F7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64" y="3944265"/>
            <a:ext cx="1768646" cy="1139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ED7E6-D0C0-BC5D-B321-B80128A068B2}"/>
              </a:ext>
            </a:extLst>
          </p:cNvPr>
          <p:cNvSpPr txBox="1"/>
          <p:nvPr/>
        </p:nvSpPr>
        <p:spPr>
          <a:xfrm>
            <a:off x="644187" y="5390496"/>
            <a:ext cx="78556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Pipeline to process the mountain range plots to get the following information: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Final emittance;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Final bunch position;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Center oscillations;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Bunch length and its variations;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C547C-73F0-D5DF-18EE-5D5E08B20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588" y="1439371"/>
            <a:ext cx="2469766" cy="141862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22145BB0-4E79-5428-DE2E-15CBD54F5E38}"/>
              </a:ext>
            </a:extLst>
          </p:cNvPr>
          <p:cNvSpPr/>
          <p:nvPr/>
        </p:nvSpPr>
        <p:spPr>
          <a:xfrm rot="2000662">
            <a:off x="5019069" y="4696184"/>
            <a:ext cx="622300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6EACE-0B6F-97DA-E77B-BC6E730B3FB4}"/>
              </a:ext>
            </a:extLst>
          </p:cNvPr>
          <p:cNvSpPr txBox="1"/>
          <p:nvPr/>
        </p:nvSpPr>
        <p:spPr>
          <a:xfrm>
            <a:off x="5645111" y="4762397"/>
            <a:ext cx="144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Save to archive</a:t>
            </a:r>
          </a:p>
        </p:txBody>
      </p:sp>
    </p:spTree>
    <p:extLst>
      <p:ext uri="{BB962C8B-B14F-4D97-AF65-F5344CB8AC3E}">
        <p14:creationId xmlns:p14="http://schemas.microsoft.com/office/powerpoint/2010/main" val="168954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914400"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88C1E-282A-B54A-19D3-CE5C84CAAE0A}"/>
              </a:ext>
            </a:extLst>
          </p:cNvPr>
          <p:cNvSpPr txBox="1"/>
          <p:nvPr/>
        </p:nvSpPr>
        <p:spPr>
          <a:xfrm>
            <a:off x="717293" y="2146300"/>
            <a:ext cx="78359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can now do a basic demonstration code to acquire input signals from wall current monitors (offloading oscilloscope data) and show results in a </a:t>
            </a:r>
            <a:r>
              <a:rPr lang="en-US" sz="1600" dirty="0" err="1"/>
              <a:t>Jupyter</a:t>
            </a:r>
            <a:r>
              <a:rPr lang="en-US" sz="1600" dirty="0"/>
              <a:t> notebook.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have a Zynq </a:t>
            </a:r>
            <a:r>
              <a:rPr lang="en-US" sz="1600" dirty="0" err="1"/>
              <a:t>Ultrascale</a:t>
            </a:r>
            <a:r>
              <a:rPr lang="en-US" sz="1600" dirty="0"/>
              <a:t> FPGA evaluation board and an FMC expansion card to digitize the WCM signals: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12-bit conversion at 1,000 </a:t>
            </a:r>
            <a:r>
              <a:rPr lang="en-US" sz="1400" dirty="0" err="1"/>
              <a:t>Megasamples</a:t>
            </a:r>
            <a:r>
              <a:rPr lang="en-US" sz="1400" dirty="0"/>
              <a:t> per second, with an analog range of +=2.5V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Next steps after this is completed: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Evaluating multiple commercially available digitizer products for performance comparison to FPGA-based system;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Work on buffer memory implementation (to store multiple turns);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Work on the hardware configurations to match the actual system specifications;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Work on auto-save the waveforms;</a:t>
            </a: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730FFC-0023-0F2A-DD35-C2535E85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8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b="1" dirty="0"/>
              <a:t>System Side Preparations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90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6FAA-48E8-4954-95B4-D18CE762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E8302-44AD-DE7A-82A7-8234524F9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0640D-3CBF-F0E2-03CD-CD31C858FE83}"/>
              </a:ext>
            </a:extLst>
          </p:cNvPr>
          <p:cNvSpPr txBox="1"/>
          <p:nvPr/>
        </p:nvSpPr>
        <p:spPr>
          <a:xfrm>
            <a:off x="847725" y="2025650"/>
            <a:ext cx="74485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Stabilize bunch profile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j-lt"/>
              </a:rPr>
              <a:t>WCM information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+mj-lt"/>
            </a:endParaRPr>
          </a:p>
          <a:p>
            <a:pPr lvl="1"/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Integrate phase into 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135DC2-C6A1-92B2-56D9-51530C23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59" y="2630416"/>
            <a:ext cx="1477444" cy="1070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1A533-F986-31C1-A61E-EB50454C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47" y="2636030"/>
            <a:ext cx="1491656" cy="105893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870DF57-81FE-F620-020C-A912CC20DAEE}"/>
              </a:ext>
            </a:extLst>
          </p:cNvPr>
          <p:cNvSpPr/>
          <p:nvPr/>
        </p:nvSpPr>
        <p:spPr>
          <a:xfrm>
            <a:off x="4313102" y="3589453"/>
            <a:ext cx="572746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CB0AE-2A1E-C547-3806-46F52A8E9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073" y="3751204"/>
            <a:ext cx="1654621" cy="1070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C9DF5-ADF5-2557-144B-83BE9A238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265" y="3762433"/>
            <a:ext cx="1654621" cy="10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0FB80-7570-C2AE-8E0F-F75A0959B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1C281-91EB-47A1-03D0-9081939B8E5C}"/>
              </a:ext>
            </a:extLst>
          </p:cNvPr>
          <p:cNvSpPr txBox="1"/>
          <p:nvPr/>
        </p:nvSpPr>
        <p:spPr>
          <a:xfrm>
            <a:off x="733169" y="1701911"/>
            <a:ext cx="81602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Advantages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can better handle giant search space: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AlphaGo essentially has search space of all permutations in the Go Game;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Accelerator control tasks may involve a large number of control points;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Learning can be swiftly transferred or adapted to novel scenarios: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What RL learned is stored by the model weights in the Neural Networks; transfer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decision-making: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After training, RL can be applied in an online manner;</a:t>
            </a:r>
          </a:p>
          <a:p>
            <a:endParaRPr lang="en-US" sz="1200" dirty="0"/>
          </a:p>
          <a:p>
            <a:r>
              <a:rPr lang="en-US" u="sng" dirty="0"/>
              <a:t>Limitations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Training requires lots of data, usually need a high-fidelity simulator;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easy to make it work;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Problem should be frameable as an MDP (or partial):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All decisions are based on the current state of the world;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E0365-47CA-5D12-D6C6-1627E7A5B38C}"/>
              </a:ext>
            </a:extLst>
          </p:cNvPr>
          <p:cNvSpPr txBox="1"/>
          <p:nvPr/>
        </p:nvSpPr>
        <p:spPr>
          <a:xfrm>
            <a:off x="457200" y="570218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 &amp; Cons of RL Approaches</a:t>
            </a:r>
          </a:p>
        </p:txBody>
      </p:sp>
    </p:spTree>
    <p:extLst>
      <p:ext uri="{BB962C8B-B14F-4D97-AF65-F5344CB8AC3E}">
        <p14:creationId xmlns:p14="http://schemas.microsoft.com/office/powerpoint/2010/main" val="231169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B88B-DBFC-3427-2C3A-7220DAD9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Acknowledgement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F8AEE-C4B7-65DB-B12A-AC20F27DB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750" dirty="0"/>
          </a:p>
        </p:txBody>
      </p:sp>
      <p:pic>
        <p:nvPicPr>
          <p:cNvPr id="9" name="Picture 8" descr="A black background with blue text&#10;&#10;Description automatically generated with low confidence">
            <a:extLst>
              <a:ext uri="{FF2B5EF4-FFF2-40B4-BE49-F238E27FC236}">
                <a16:creationId xmlns:a16="http://schemas.microsoft.com/office/drawing/2014/main" id="{5F21DCA7-D10C-BCC5-4792-CCB7655C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06" y="1883615"/>
            <a:ext cx="1919519" cy="481563"/>
          </a:xfrm>
          <a:prstGeom prst="rect">
            <a:avLst/>
          </a:prstGeom>
        </p:spPr>
      </p:pic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160BFAD-24A8-12D6-1546-0F79A27F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99" y="2795692"/>
            <a:ext cx="1838837" cy="477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ACC186-0A26-0AA3-9F23-02D3D686278B}"/>
              </a:ext>
            </a:extLst>
          </p:cNvPr>
          <p:cNvSpPr txBox="1"/>
          <p:nvPr/>
        </p:nvSpPr>
        <p:spPr>
          <a:xfrm>
            <a:off x="3291003" y="1797480"/>
            <a:ext cx="54243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Kevin Brown, Michael Costanzo, Andrew Houston, John Morris, Vincent </a:t>
            </a:r>
            <a:r>
              <a:rPr lang="en-US" sz="1500" dirty="0" err="1"/>
              <a:t>Schoefer</a:t>
            </a:r>
            <a:r>
              <a:rPr lang="en-US" sz="1500" dirty="0"/>
              <a:t>, Freddy Severino, Shruti </a:t>
            </a:r>
            <a:r>
              <a:rPr lang="en-US" sz="1500" dirty="0" err="1"/>
              <a:t>Tajne</a:t>
            </a:r>
            <a:r>
              <a:rPr lang="en-US" sz="1500" dirty="0"/>
              <a:t>, Rachel </a:t>
            </a:r>
            <a:r>
              <a:rPr lang="en-US" sz="1500" dirty="0" err="1"/>
              <a:t>Terheide</a:t>
            </a:r>
            <a:r>
              <a:rPr lang="en-US" sz="1500" dirty="0"/>
              <a:t>, Keith Zeno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6A2F29-9223-B0A7-231F-56CA9D2A39BD}"/>
              </a:ext>
            </a:extLst>
          </p:cNvPr>
          <p:cNvSpPr txBox="1"/>
          <p:nvPr/>
        </p:nvSpPr>
        <p:spPr>
          <a:xfrm>
            <a:off x="3300498" y="2795692"/>
            <a:ext cx="535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Jonathan Unger, </a:t>
            </a:r>
            <a:r>
              <a:rPr lang="en-US" sz="1500" dirty="0" err="1"/>
              <a:t>Eiad</a:t>
            </a:r>
            <a:r>
              <a:rPr lang="en-US" sz="1500" dirty="0"/>
              <a:t> </a:t>
            </a:r>
            <a:r>
              <a:rPr lang="en-US" sz="1500" dirty="0" err="1"/>
              <a:t>Hamwi</a:t>
            </a:r>
            <a:r>
              <a:rPr lang="en-US" sz="1500" dirty="0"/>
              <a:t>, Georg </a:t>
            </a:r>
            <a:r>
              <a:rPr lang="en-US" sz="1500" dirty="0" err="1"/>
              <a:t>Hoffstaetter</a:t>
            </a:r>
            <a:r>
              <a:rPr lang="en-US" sz="1500" dirty="0"/>
              <a:t>, Daria </a:t>
            </a:r>
            <a:r>
              <a:rPr lang="en-US" sz="1500" dirty="0" err="1"/>
              <a:t>Kuzovkova</a:t>
            </a:r>
            <a:r>
              <a:rPr lang="en-US" sz="1500" dirty="0"/>
              <a:t>, Lucy Lin, David Sagan, Matthew Signorelli</a:t>
            </a:r>
          </a:p>
        </p:txBody>
      </p:sp>
      <p:pic>
        <p:nvPicPr>
          <p:cNvPr id="13" name="Picture 2" descr="SLAC National Accelerator Laboratory logo">
            <a:extLst>
              <a:ext uri="{FF2B5EF4-FFF2-40B4-BE49-F238E27FC236}">
                <a16:creationId xmlns:a16="http://schemas.microsoft.com/office/drawing/2014/main" id="{96F0392B-D8C3-8E8B-5C5F-B2705B434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1" y="4560885"/>
            <a:ext cx="2099434" cy="34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C7CCB1-A79D-51A4-5F9C-EF14E4AB7AE1}"/>
              </a:ext>
            </a:extLst>
          </p:cNvPr>
          <p:cNvSpPr txBox="1"/>
          <p:nvPr/>
        </p:nvSpPr>
        <p:spPr>
          <a:xfrm>
            <a:off x="3291003" y="4573222"/>
            <a:ext cx="4597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/>
              <a:t>Auralee</a:t>
            </a:r>
            <a:r>
              <a:rPr lang="en-US" sz="1500" dirty="0"/>
              <a:t> Edelen</a:t>
            </a:r>
          </a:p>
        </p:txBody>
      </p:sp>
      <p:pic>
        <p:nvPicPr>
          <p:cNvPr id="15" name="Picture 8" descr="Communications Dept. Resources | Jefferson Lab">
            <a:extLst>
              <a:ext uri="{FF2B5EF4-FFF2-40B4-BE49-F238E27FC236}">
                <a16:creationId xmlns:a16="http://schemas.microsoft.com/office/drawing/2014/main" id="{F359366D-4C94-C283-6182-E6356084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2" y="5243106"/>
            <a:ext cx="2441572" cy="5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14EBC8-0F02-CC05-7E78-584B624F8D21}"/>
              </a:ext>
            </a:extLst>
          </p:cNvPr>
          <p:cNvSpPr txBox="1"/>
          <p:nvPr/>
        </p:nvSpPr>
        <p:spPr>
          <a:xfrm>
            <a:off x="3300498" y="5401369"/>
            <a:ext cx="4957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Armen Kasparian, </a:t>
            </a:r>
            <a:r>
              <a:rPr lang="en-US" sz="1500" dirty="0" err="1"/>
              <a:t>Kishan</a:t>
            </a:r>
            <a:r>
              <a:rPr lang="en-US" sz="1500" dirty="0"/>
              <a:t> Rajput, Malachi Schram</a:t>
            </a:r>
          </a:p>
        </p:txBody>
      </p:sp>
      <p:pic>
        <p:nvPicPr>
          <p:cNvPr id="17" name="Picture 10" descr="Rensselaer Polytechnic Institute Logo [RPI] png">
            <a:extLst>
              <a:ext uri="{FF2B5EF4-FFF2-40B4-BE49-F238E27FC236}">
                <a16:creationId xmlns:a16="http://schemas.microsoft.com/office/drawing/2014/main" id="{200E3F85-F6FF-8BB7-A3E2-BFDBC20A8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5" b="24094"/>
          <a:stretch/>
        </p:blipFill>
        <p:spPr bwMode="auto">
          <a:xfrm>
            <a:off x="934711" y="3536896"/>
            <a:ext cx="1929014" cy="6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8391E3-3AE7-948F-F7D0-0588E11E24A1}"/>
              </a:ext>
            </a:extLst>
          </p:cNvPr>
          <p:cNvSpPr txBox="1"/>
          <p:nvPr/>
        </p:nvSpPr>
        <p:spPr>
          <a:xfrm>
            <a:off x="3300498" y="3715573"/>
            <a:ext cx="4597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Yinan Wang</a:t>
            </a:r>
          </a:p>
        </p:txBody>
      </p:sp>
    </p:spTree>
    <p:extLst>
      <p:ext uri="{BB962C8B-B14F-4D97-AF65-F5344CB8AC3E}">
        <p14:creationId xmlns:p14="http://schemas.microsoft.com/office/powerpoint/2010/main" val="345634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914400"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585DB-C233-1EB0-48E3-CE152C6CF138}"/>
              </a:ext>
            </a:extLst>
          </p:cNvPr>
          <p:cNvSpPr txBox="1"/>
          <p:nvPr/>
        </p:nvSpPr>
        <p:spPr>
          <a:xfrm>
            <a:off x="1857375" y="3255317"/>
            <a:ext cx="522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52434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F003-2F40-9460-3B88-946AD934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Outlines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A439E-0182-F7B7-53A8-F1805D96D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CB6D9-AC0D-769B-F24E-2BB6F9A60226}"/>
              </a:ext>
            </a:extLst>
          </p:cNvPr>
          <p:cNvSpPr txBox="1"/>
          <p:nvPr/>
        </p:nvSpPr>
        <p:spPr>
          <a:xfrm>
            <a:off x="2362200" y="2305615"/>
            <a:ext cx="520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Simulation Results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Machine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17085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E1002-D97C-12D2-2F48-C5E4D7ADA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0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48178-BEE9-3A43-329F-3892E680A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7216B-26EA-1897-C0C4-D026E1344341}"/>
              </a:ext>
            </a:extLst>
          </p:cNvPr>
          <p:cNvSpPr txBox="1"/>
          <p:nvPr/>
        </p:nvSpPr>
        <p:spPr>
          <a:xfrm>
            <a:off x="717550" y="777884"/>
            <a:ext cx="5092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Problems involving an </a:t>
            </a:r>
            <a:r>
              <a:rPr lang="en-US" sz="1600" b="1" dirty="0"/>
              <a:t>agent</a:t>
            </a:r>
            <a:r>
              <a:rPr lang="en-US" sz="1600" dirty="0"/>
              <a:t> interacting with an </a:t>
            </a:r>
            <a:r>
              <a:rPr lang="en-US" sz="1600" b="1" dirty="0"/>
              <a:t>environment</a:t>
            </a:r>
            <a:r>
              <a:rPr lang="en-US" sz="1600" dirty="0"/>
              <a:t>, which provides numeric </a:t>
            </a:r>
            <a:r>
              <a:rPr lang="en-US" sz="1600" b="1" dirty="0"/>
              <a:t>rewards</a:t>
            </a:r>
          </a:p>
          <a:p>
            <a:endParaRPr lang="en-US" sz="1600" b="1" dirty="0"/>
          </a:p>
          <a:p>
            <a:r>
              <a:rPr lang="en-US" sz="1600" b="1" dirty="0"/>
              <a:t>Goal</a:t>
            </a:r>
            <a:r>
              <a:rPr lang="en-US" sz="1600" dirty="0"/>
              <a:t>: Learn how to take actions in order to maximize reward</a:t>
            </a:r>
          </a:p>
          <a:p>
            <a:endParaRPr lang="en-US" sz="1600" dirty="0"/>
          </a:p>
          <a:p>
            <a:r>
              <a:rPr lang="en-US" sz="1600" b="1" dirty="0"/>
              <a:t>Markov property</a:t>
            </a:r>
            <a:r>
              <a:rPr lang="en-US" sz="1600" dirty="0"/>
              <a:t>: Current state completely characterizes the state of the world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D7FD418-3D9B-9920-C7A0-F74B3E5A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008558"/>
            <a:ext cx="4756150" cy="26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E16C4-D92F-424E-0E89-1E01F7F8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2" y="3172359"/>
            <a:ext cx="5549735" cy="728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BB873-31DE-09EF-AEF4-6033B6DC8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64" y="3493682"/>
            <a:ext cx="2695740" cy="2717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66AE1E-793B-2069-D4FB-762466A48133}"/>
              </a:ext>
            </a:extLst>
          </p:cNvPr>
          <p:cNvSpPr txBox="1"/>
          <p:nvPr/>
        </p:nvSpPr>
        <p:spPr>
          <a:xfrm>
            <a:off x="357260" y="289399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Atari Games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118C4-70A7-7525-532F-609CE3275EBF}"/>
              </a:ext>
            </a:extLst>
          </p:cNvPr>
          <p:cNvSpPr txBox="1"/>
          <p:nvPr/>
        </p:nvSpPr>
        <p:spPr>
          <a:xfrm>
            <a:off x="5226050" y="4494223"/>
            <a:ext cx="128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Robot Locomotion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F8219-AE10-FAA7-FB87-E6F9E7FE77E3}"/>
              </a:ext>
            </a:extLst>
          </p:cNvPr>
          <p:cNvSpPr txBox="1"/>
          <p:nvPr/>
        </p:nvSpPr>
        <p:spPr>
          <a:xfrm>
            <a:off x="6241664" y="3213349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42798-C7A4-8D31-955D-D892C8CDF03C}"/>
              </a:ext>
            </a:extLst>
          </p:cNvPr>
          <p:cNvSpPr txBox="1"/>
          <p:nvPr/>
        </p:nvSpPr>
        <p:spPr>
          <a:xfrm>
            <a:off x="393700" y="208268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Reinforcement Learning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EB0D46-47EA-BD46-2B8D-41AC8952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43" y="612818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0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914400"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585DB-C233-1EB0-48E3-CE152C6CF138}"/>
              </a:ext>
            </a:extLst>
          </p:cNvPr>
          <p:cNvSpPr txBox="1"/>
          <p:nvPr/>
        </p:nvSpPr>
        <p:spPr>
          <a:xfrm>
            <a:off x="393699" y="410112"/>
            <a:ext cx="547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Designing a good reward function can be hard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914D3-3E89-9445-B3B6-1F54E6E821EF}"/>
              </a:ext>
            </a:extLst>
          </p:cNvPr>
          <p:cNvSpPr txBox="1"/>
          <p:nvPr/>
        </p:nvSpPr>
        <p:spPr>
          <a:xfrm>
            <a:off x="302222" y="1699950"/>
            <a:ext cx="54782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Recall that the reward function is the only incentive for the agent to learn;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Designing a reward function is sometimes straightforward, but can get hard: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Complicate objectives;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Sparse or delayed rewards;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Several ways to improve the reward function: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Learning from demonstrations: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Learn the policy directly (imitation learning)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Learn the reward function first, then learn the policy (IRL)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Incorporate human feedback (in an interactive manner);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Curriculum learning;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Transfer learning;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Reward shaping: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Incorporate domain knowledge;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Potential-based reward shaping, can slow down learning if not design well;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3E53CA-B162-0352-712A-2EB48018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75" y="3700694"/>
            <a:ext cx="2740201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AF374-E280-3D60-1887-A762DBD4593C}"/>
              </a:ext>
            </a:extLst>
          </p:cNvPr>
          <p:cNvSpPr txBox="1"/>
          <p:nvPr/>
        </p:nvSpPr>
        <p:spPr>
          <a:xfrm>
            <a:off x="6364456" y="5800161"/>
            <a:ext cx="24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Reward design can go wrong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830F78E-E717-2804-098F-0910AD0C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42" y="1017862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E7160D8-35B8-35A6-C805-1EEB87B13668}"/>
              </a:ext>
            </a:extLst>
          </p:cNvPr>
          <p:cNvSpPr/>
          <p:nvPr/>
        </p:nvSpPr>
        <p:spPr>
          <a:xfrm>
            <a:off x="6758156" y="1911311"/>
            <a:ext cx="753893" cy="4165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914400"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585DB-C233-1EB0-48E3-CE152C6CF138}"/>
              </a:ext>
            </a:extLst>
          </p:cNvPr>
          <p:cNvSpPr txBox="1"/>
          <p:nvPr/>
        </p:nvSpPr>
        <p:spPr>
          <a:xfrm>
            <a:off x="393700" y="397447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AGS Bunch Merging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8E5F1-62B8-75F5-F239-41361863FDE7}"/>
              </a:ext>
            </a:extLst>
          </p:cNvPr>
          <p:cNvSpPr txBox="1"/>
          <p:nvPr/>
        </p:nvSpPr>
        <p:spPr>
          <a:xfrm>
            <a:off x="396637" y="1329600"/>
            <a:ext cx="4473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Before transferring to AGS, beam bunch is split into 2 longitudinally to reduce the space charge effect</a:t>
            </a:r>
          </a:p>
          <a:p>
            <a:r>
              <a:rPr lang="en-US" sz="1600" dirty="0"/>
              <a:t>     -&gt; reduce emittance -&gt; improve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F8AC9-0719-B80D-552B-F7E922D267FC}"/>
              </a:ext>
            </a:extLst>
          </p:cNvPr>
          <p:cNvSpPr txBox="1"/>
          <p:nvPr/>
        </p:nvSpPr>
        <p:spPr>
          <a:xfrm>
            <a:off x="7686674" y="859842"/>
            <a:ext cx="142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Real mountain range data showing 2-to-1 bunch merge in AGS</a:t>
            </a:r>
          </a:p>
          <a:p>
            <a:endParaRPr lang="en-US" sz="1000" dirty="0"/>
          </a:p>
          <a:p>
            <a:r>
              <a:rPr lang="en-US" sz="1000" dirty="0"/>
              <a:t>Wall current monitor (WCM) generates voltage vs time signal. Each separated in time by N turns (N accelerator periods)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8B74C-F094-B3FA-C64D-475F806E1901}"/>
              </a:ext>
            </a:extLst>
          </p:cNvPr>
          <p:cNvSpPr txBox="1"/>
          <p:nvPr/>
        </p:nvSpPr>
        <p:spPr>
          <a:xfrm>
            <a:off x="393700" y="2528840"/>
            <a:ext cx="44735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Bunches are later merged before AGS extraction;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expert tuning of many parameters:</a:t>
            </a:r>
            <a:endParaRPr lang="en-US" sz="1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Prone to drift over time;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Time consuming;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Controls: RF voltages,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Goal: Obtain a “good” merged bunch profile: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Emittance preservation: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dirty="0"/>
              <a:t>No particle lost;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dirty="0"/>
              <a:t>Gaussian shape;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dirty="0"/>
              <a:t>No “baby” bunches;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Stable final bunch profile: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dirty="0"/>
              <a:t>Not shifting left to right;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dirty="0"/>
              <a:t>Not bouncing up and down;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dirty="0"/>
              <a:t>Merged in the center;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95541D14-832E-61B1-976A-CDB6A217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018784"/>
            <a:ext cx="3041650" cy="34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E8201-0863-6A63-5C03-BB3633B7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4" y="863626"/>
            <a:ext cx="2873198" cy="18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0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914400"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FDDBC-94A0-6263-0CDF-E779C40485B3}"/>
              </a:ext>
            </a:extLst>
          </p:cNvPr>
          <p:cNvSpPr txBox="1"/>
          <p:nvPr/>
        </p:nvSpPr>
        <p:spPr>
          <a:xfrm>
            <a:off x="668060" y="3487106"/>
            <a:ext cx="42214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Simulator built in </a:t>
            </a:r>
            <a:r>
              <a:rPr lang="en-US" sz="1400" dirty="0" err="1"/>
              <a:t>Bmad</a:t>
            </a:r>
            <a:r>
              <a:rPr lang="en-US" sz="1400" dirty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Only model RF cavities;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Merge parameters taken from the actual system and run22 data;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RF voltages (6 for rfh12, 5 for </a:t>
            </a:r>
            <a:r>
              <a:rPr lang="en-US" sz="1200" dirty="0" err="1"/>
              <a:t>rfh</a:t>
            </a:r>
            <a:r>
              <a:rPr lang="en-US" sz="1200" dirty="0"/>
              <a:t> 6) -&gt; (final emittance, 2 bunch’s final positions, bunch length, bunch length variations);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Slow: 200 particles, with 50-core parallelization, 50 sec / point;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Julia simulator (in development), 300 particles, 10 sec / point;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EDD068-3B6A-2C07-B318-499CEF26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20" y="4114599"/>
            <a:ext cx="2413470" cy="17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6DA75-AEB8-1DF0-6A84-12F7C4C3A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798" y="1737803"/>
            <a:ext cx="4094326" cy="1611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E22FD9-0EA4-3EC2-8607-3694B468406F}"/>
              </a:ext>
            </a:extLst>
          </p:cNvPr>
          <p:cNvSpPr/>
          <p:nvPr/>
        </p:nvSpPr>
        <p:spPr>
          <a:xfrm>
            <a:off x="5848074" y="1737803"/>
            <a:ext cx="1599762" cy="15395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94485FE-E5EE-DE65-D79A-D63D09C2CAA1}"/>
              </a:ext>
            </a:extLst>
          </p:cNvPr>
          <p:cNvSpPr/>
          <p:nvPr/>
        </p:nvSpPr>
        <p:spPr>
          <a:xfrm>
            <a:off x="6538978" y="3445624"/>
            <a:ext cx="217954" cy="5728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DF7463-072D-2343-4439-C4AC0E9A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8"/>
            <a:ext cx="8286750" cy="1325563"/>
          </a:xfrm>
        </p:spPr>
        <p:txBody>
          <a:bodyPr>
            <a:normAutofit/>
          </a:bodyPr>
          <a:lstStyle/>
          <a:p>
            <a:r>
              <a:rPr lang="en-US" sz="2400" b="1" dirty="0"/>
              <a:t>A </a:t>
            </a:r>
            <a:r>
              <a:rPr lang="en-US" sz="2400" b="1" dirty="0" err="1"/>
              <a:t>Bmad</a:t>
            </a:r>
            <a:r>
              <a:rPr lang="en-US" sz="2400" b="1" dirty="0"/>
              <a:t> Simulator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2F7500-C216-74EE-58CE-11207CD4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9" y="1737803"/>
            <a:ext cx="3581945" cy="15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914400"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FDDBC-94A0-6263-0CDF-E779C40485B3}"/>
              </a:ext>
            </a:extLst>
          </p:cNvPr>
          <p:cNvSpPr txBox="1"/>
          <p:nvPr/>
        </p:nvSpPr>
        <p:spPr>
          <a:xfrm>
            <a:off x="596869" y="4831650"/>
            <a:ext cx="77941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Soft-Actor Critic agent: 10,000 initial samples + 4,000 training steps;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Can learn the RF functions reasonably well; 3% emittance growth;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improve: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Agent only considers minimizing emittance growth;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/>
              <a:t>Not considering stabilizing final bunch profiles;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73FD1-953D-7B44-A06B-4C26AD876A09}"/>
              </a:ext>
            </a:extLst>
          </p:cNvPr>
          <p:cNvSpPr txBox="1"/>
          <p:nvPr/>
        </p:nvSpPr>
        <p:spPr>
          <a:xfrm>
            <a:off x="412588" y="364694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Simulation Results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4A4E49-6E14-7AFF-4649-F8A03DA2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5" y="1256908"/>
            <a:ext cx="2223686" cy="16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569C23-C663-E2B0-BA46-E9DD14A24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92" y="1272641"/>
            <a:ext cx="2170010" cy="16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872F85C-E0EB-3863-DC38-3065BBB8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7" y="2911630"/>
            <a:ext cx="2200682" cy="163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131550-D6F4-4FE8-FE15-25CBA2E0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40" y="2919297"/>
            <a:ext cx="2189181" cy="16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62482EB-A220-D82B-DB7F-982128CD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31" y="1326115"/>
            <a:ext cx="3442721" cy="34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93ABF3-F97A-789A-803D-6F94C5398579}"/>
              </a:ext>
            </a:extLst>
          </p:cNvPr>
          <p:cNvSpPr/>
          <p:nvPr/>
        </p:nvSpPr>
        <p:spPr>
          <a:xfrm>
            <a:off x="1011755" y="1097387"/>
            <a:ext cx="1886323" cy="243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Target functions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760F6-E83E-101E-5C30-C10BFE4B7E92}"/>
              </a:ext>
            </a:extLst>
          </p:cNvPr>
          <p:cNvSpPr/>
          <p:nvPr/>
        </p:nvSpPr>
        <p:spPr>
          <a:xfrm>
            <a:off x="3162280" y="1097387"/>
            <a:ext cx="2067014" cy="243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Agent learned functions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445E0-1D5E-C675-94A0-9C8B211D2626}"/>
              </a:ext>
            </a:extLst>
          </p:cNvPr>
          <p:cNvSpPr/>
          <p:nvPr/>
        </p:nvSpPr>
        <p:spPr>
          <a:xfrm>
            <a:off x="5738055" y="1059242"/>
            <a:ext cx="2930497" cy="2433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Fast tuning on the test episodes</a:t>
            </a:r>
          </a:p>
        </p:txBody>
      </p:sp>
    </p:spTree>
    <p:extLst>
      <p:ext uri="{BB962C8B-B14F-4D97-AF65-F5344CB8AC3E}">
        <p14:creationId xmlns:p14="http://schemas.microsoft.com/office/powerpoint/2010/main" val="110785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87FA-A436-5ABE-C960-00CB213D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Workflow with a </a:t>
            </a:r>
            <a:br>
              <a:rPr lang="en-US" sz="2400" dirty="0"/>
            </a:br>
            <a:r>
              <a:rPr lang="en-US" sz="2400" dirty="0"/>
              <a:t>Surrogate Model </a:t>
            </a:r>
            <a:endParaRPr lang="en-US" sz="24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E05C4-EE77-CE86-9AE5-823E80BAF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8B255A-1EF3-2D08-6549-F365DC811679}"/>
              </a:ext>
            </a:extLst>
          </p:cNvPr>
          <p:cNvSpPr txBox="1"/>
          <p:nvPr/>
        </p:nvSpPr>
        <p:spPr>
          <a:xfrm>
            <a:off x="569331" y="1816471"/>
            <a:ext cx="38693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Agent required information are missing from the actual system;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Actual data are still related;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Retrain would take a long 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simulation data to build a surrogate model;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Bridge between real-world and simulation;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Need to be accurate;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Cover large enough parameter space;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F0ED9D-CB20-11BD-A9A3-B4E9566D0C84}"/>
              </a:ext>
            </a:extLst>
          </p:cNvPr>
          <p:cNvSpPr txBox="1"/>
          <p:nvPr/>
        </p:nvSpPr>
        <p:spPr>
          <a:xfrm>
            <a:off x="2056464" y="4907508"/>
            <a:ext cx="1413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RF settings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8007C6-7776-5D2B-2975-6D02C1238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03" y="4945182"/>
            <a:ext cx="2437733" cy="921347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FEDBBBC7-EEA6-89C7-C645-5D67969572AD}"/>
              </a:ext>
            </a:extLst>
          </p:cNvPr>
          <p:cNvSpPr/>
          <p:nvPr/>
        </p:nvSpPr>
        <p:spPr>
          <a:xfrm>
            <a:off x="1772672" y="5180778"/>
            <a:ext cx="1743406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B77F3-43A0-71A3-9D14-A00398197FC1}"/>
              </a:ext>
            </a:extLst>
          </p:cNvPr>
          <p:cNvSpPr txBox="1"/>
          <p:nvPr/>
        </p:nvSpPr>
        <p:spPr>
          <a:xfrm>
            <a:off x="3824644" y="4715173"/>
            <a:ext cx="2000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Accelerator system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458D546-CF99-405E-813B-00546074148B}"/>
              </a:ext>
            </a:extLst>
          </p:cNvPr>
          <p:cNvSpPr/>
          <p:nvPr/>
        </p:nvSpPr>
        <p:spPr>
          <a:xfrm rot="10800000">
            <a:off x="1772670" y="5916079"/>
            <a:ext cx="1743406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CF7992-7A48-9CA5-CA5F-BAE6727F27E4}"/>
              </a:ext>
            </a:extLst>
          </p:cNvPr>
          <p:cNvSpPr/>
          <p:nvPr/>
        </p:nvSpPr>
        <p:spPr>
          <a:xfrm>
            <a:off x="698155" y="5403028"/>
            <a:ext cx="1010847" cy="5584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RL Agent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1AFE39-6AF5-6E9C-E3EA-F6B8050CD50B}"/>
              </a:ext>
            </a:extLst>
          </p:cNvPr>
          <p:cNvSpPr txBox="1"/>
          <p:nvPr/>
        </p:nvSpPr>
        <p:spPr>
          <a:xfrm>
            <a:off x="1956798" y="6127719"/>
            <a:ext cx="1613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Required inputs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8F01E1-BFF0-BD5E-3668-884391C8F420}"/>
              </a:ext>
            </a:extLst>
          </p:cNvPr>
          <p:cNvSpPr/>
          <p:nvPr/>
        </p:nvSpPr>
        <p:spPr>
          <a:xfrm>
            <a:off x="4160525" y="5877058"/>
            <a:ext cx="1010847" cy="5584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Surrogate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B880B2C-EF08-843E-550A-5CECD19C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19671"/>
            <a:ext cx="4448060" cy="38185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0826112-B21D-76D0-9534-E52CDB45C021}"/>
              </a:ext>
            </a:extLst>
          </p:cNvPr>
          <p:cNvSpPr txBox="1"/>
          <p:nvPr/>
        </p:nvSpPr>
        <p:spPr>
          <a:xfrm>
            <a:off x="6975308" y="4876132"/>
            <a:ext cx="132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WCM signals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8547C46-FC8A-0C58-3ABC-F98A1A080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587" y="5164835"/>
            <a:ext cx="1510424" cy="973494"/>
          </a:xfrm>
          <a:prstGeom prst="rect">
            <a:avLst/>
          </a:prstGeom>
        </p:spPr>
      </p:pic>
      <p:sp>
        <p:nvSpPr>
          <p:cNvPr id="58" name="Arrow: Right 57">
            <a:extLst>
              <a:ext uri="{FF2B5EF4-FFF2-40B4-BE49-F238E27FC236}">
                <a16:creationId xmlns:a16="http://schemas.microsoft.com/office/drawing/2014/main" id="{68FD9C09-F29A-56D5-21B7-7A7D38C0D6A2}"/>
              </a:ext>
            </a:extLst>
          </p:cNvPr>
          <p:cNvSpPr/>
          <p:nvPr/>
        </p:nvSpPr>
        <p:spPr>
          <a:xfrm>
            <a:off x="6133462" y="5335136"/>
            <a:ext cx="691876" cy="2222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C23039-8BB2-AEC0-E9CD-1AB3D36985FF}"/>
              </a:ext>
            </a:extLst>
          </p:cNvPr>
          <p:cNvSpPr txBox="1"/>
          <p:nvPr/>
        </p:nvSpPr>
        <p:spPr>
          <a:xfrm>
            <a:off x="6095271" y="5062095"/>
            <a:ext cx="1320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Saved</a:t>
            </a:r>
          </a:p>
        </p:txBody>
      </p:sp>
    </p:spTree>
    <p:extLst>
      <p:ext uri="{BB962C8B-B14F-4D97-AF65-F5344CB8AC3E}">
        <p14:creationId xmlns:p14="http://schemas.microsoft.com/office/powerpoint/2010/main" val="149613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0375FC-7618-892C-B97B-C3CB45404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8BDDD-9CE5-00AC-89D1-AB179468881E}"/>
              </a:ext>
            </a:extLst>
          </p:cNvPr>
          <p:cNvSpPr txBox="1"/>
          <p:nvPr/>
        </p:nvSpPr>
        <p:spPr>
          <a:xfrm>
            <a:off x="428468" y="2287305"/>
            <a:ext cx="49140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Bunch merge uses cavity harmonic number 6 and 12: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Merge period ~ 900-1650 </a:t>
            </a:r>
            <a:r>
              <a:rPr lang="en-US" sz="1400" dirty="0" err="1"/>
              <a:t>ms</a:t>
            </a:r>
            <a:r>
              <a:rPr lang="en-US" sz="1400" dirty="0"/>
              <a:t>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Three cavities in harmonic 12 (B, BC, C), two in harmonic 6 (JK, K);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This test only tunes BC and JK; Should also try all cavities in one harmonic group;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JK cavity went beyond voltage limit in the first step: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Measurement unit: Volt, Setting unit: kV;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/>
              <a:t>The program sent Volt values to kV settings;</a:t>
            </a:r>
            <a:endParaRPr lang="en-US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DC82A3-3832-D89C-9A07-CFE4915B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11" y="4469762"/>
            <a:ext cx="2443409" cy="20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826B96-007A-FDA4-3AFC-0D9E9D1C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17" y="1100149"/>
            <a:ext cx="2098464" cy="18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5F0CD3-4FAC-3CD8-75E3-71A18CCC5637}"/>
              </a:ext>
            </a:extLst>
          </p:cNvPr>
          <p:cNvSpPr/>
          <p:nvPr/>
        </p:nvSpPr>
        <p:spPr>
          <a:xfrm>
            <a:off x="7118582" y="1432895"/>
            <a:ext cx="502361" cy="132440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4B8F91-3BDF-220D-9683-E49FE53B8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046" y="3060881"/>
            <a:ext cx="3007805" cy="12164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9707AD-20AE-B5BE-A2A9-B49F9BC8BF4B}"/>
              </a:ext>
            </a:extLst>
          </p:cNvPr>
          <p:cNvSpPr txBox="1">
            <a:spLocks/>
          </p:cNvSpPr>
          <p:nvPr/>
        </p:nvSpPr>
        <p:spPr>
          <a:xfrm>
            <a:off x="428625" y="365128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Machine Setup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FE1AB2-28E7-50C9-F3BF-D2DB3EACF9DF}"/>
              </a:ext>
            </a:extLst>
          </p:cNvPr>
          <p:cNvCxnSpPr>
            <a:cxnSpLocks/>
          </p:cNvCxnSpPr>
          <p:nvPr/>
        </p:nvCxnSpPr>
        <p:spPr>
          <a:xfrm flipV="1">
            <a:off x="3663950" y="2095098"/>
            <a:ext cx="3403600" cy="8482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7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7043</TotalTime>
  <Words>1123</Words>
  <Application>Microsoft Office PowerPoint</Application>
  <PresentationFormat>On-screen Show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BNL</vt:lpstr>
      <vt:lpstr>Status of bunch-merge simulations and experiments using reinforcement learning</vt:lpstr>
      <vt:lpstr>Outlines</vt:lpstr>
      <vt:lpstr>PowerPoint Presentation</vt:lpstr>
      <vt:lpstr>PowerPoint Presentation</vt:lpstr>
      <vt:lpstr>PowerPoint Presentation</vt:lpstr>
      <vt:lpstr>A Bmad Simulator</vt:lpstr>
      <vt:lpstr>PowerPoint Presentation</vt:lpstr>
      <vt:lpstr>Workflow with a  Surrogate Model </vt:lpstr>
      <vt:lpstr>PowerPoint Presentation</vt:lpstr>
      <vt:lpstr>RL Tuning – 1st test</vt:lpstr>
      <vt:lpstr>RL Tuning – 1st test</vt:lpstr>
      <vt:lpstr>RL Tuning – 2nd test</vt:lpstr>
      <vt:lpstr>RL Tuning – 2nd test</vt:lpstr>
      <vt:lpstr>Final Workflow</vt:lpstr>
      <vt:lpstr>System Side Preparations</vt:lpstr>
      <vt:lpstr>Future Work</vt:lpstr>
      <vt:lpstr>PowerPoint Presentation</vt:lpstr>
      <vt:lpstr>Acknowledgement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in Bunch Merge Process</dc:title>
  <dc:creator>Yuan Gao</dc:creator>
  <cp:lastModifiedBy>Blas, Christina</cp:lastModifiedBy>
  <cp:revision>10</cp:revision>
  <dcterms:created xsi:type="dcterms:W3CDTF">2024-01-25T02:14:04Z</dcterms:created>
  <dcterms:modified xsi:type="dcterms:W3CDTF">2024-08-21T16:26:13Z</dcterms:modified>
</cp:coreProperties>
</file>