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46734" rtl="0" fontAlgn="auto" latinLnBrk="0" hangingPunct="0">
      <a:lnSpc>
        <a:spcPct val="90000"/>
      </a:lnSpc>
      <a:spcBef>
        <a:spcPts val="280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0" algn="l" defTabSz="2446734" rtl="0" fontAlgn="auto" latinLnBrk="0" hangingPunct="0">
      <a:lnSpc>
        <a:spcPct val="90000"/>
      </a:lnSpc>
      <a:spcBef>
        <a:spcPts val="280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0" algn="l" defTabSz="2446734" rtl="0" fontAlgn="auto" latinLnBrk="0" hangingPunct="0">
      <a:lnSpc>
        <a:spcPct val="90000"/>
      </a:lnSpc>
      <a:spcBef>
        <a:spcPts val="280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0" algn="l" defTabSz="2446734" rtl="0" fontAlgn="auto" latinLnBrk="0" hangingPunct="0">
      <a:lnSpc>
        <a:spcPct val="90000"/>
      </a:lnSpc>
      <a:spcBef>
        <a:spcPts val="280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0" algn="l" defTabSz="2446734" rtl="0" fontAlgn="auto" latinLnBrk="0" hangingPunct="0">
      <a:lnSpc>
        <a:spcPct val="90000"/>
      </a:lnSpc>
      <a:spcBef>
        <a:spcPts val="280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0" algn="l" defTabSz="2446734" rtl="0" fontAlgn="auto" latinLnBrk="0" hangingPunct="0">
      <a:lnSpc>
        <a:spcPct val="90000"/>
      </a:lnSpc>
      <a:spcBef>
        <a:spcPts val="280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0" algn="l" defTabSz="2446734" rtl="0" fontAlgn="auto" latinLnBrk="0" hangingPunct="0">
      <a:lnSpc>
        <a:spcPct val="90000"/>
      </a:lnSpc>
      <a:spcBef>
        <a:spcPts val="280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0" algn="l" defTabSz="2446734" rtl="0" fontAlgn="auto" latinLnBrk="0" hangingPunct="0">
      <a:lnSpc>
        <a:spcPct val="90000"/>
      </a:lnSpc>
      <a:spcBef>
        <a:spcPts val="280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0" algn="l" defTabSz="2446734" rtl="0" fontAlgn="auto" latinLnBrk="0" hangingPunct="0">
      <a:lnSpc>
        <a:spcPct val="90000"/>
      </a:lnSpc>
      <a:spcBef>
        <a:spcPts val="280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76672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605575"/>
              <a:satOff val="15655"/>
              <a:lumOff val="22628"/>
            </a:schemeClr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254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A7AAA9"/>
              </a:solidFill>
              <a:prstDash val="solid"/>
              <a:miter lim="400000"/>
            </a:ln>
          </a:left>
          <a:right>
            <a:ln w="12700" cap="flat">
              <a:solidFill>
                <a:srgbClr val="A7AAA9"/>
              </a:solidFill>
              <a:prstDash val="solid"/>
              <a:miter lim="400000"/>
            </a:ln>
          </a:right>
          <a:top>
            <a:ln w="254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7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7AA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esentation Title"/>
          <p:cNvSpPr txBox="1"/>
          <p:nvPr>
            <p:ph type="title" hasCustomPrompt="1"/>
          </p:nvPr>
        </p:nvSpPr>
        <p:spPr>
          <a:xfrm>
            <a:off x="4048125" y="3089671"/>
            <a:ext cx="16287750" cy="4643439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pc="-114" sz="114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2" name="Body Level One…"/>
          <p:cNvSpPr txBox="1"/>
          <p:nvPr>
            <p:ph type="body" sz="quarter" idx="1" hasCustomPrompt="1"/>
          </p:nvPr>
        </p:nvSpPr>
        <p:spPr>
          <a:xfrm>
            <a:off x="4048125" y="7500937"/>
            <a:ext cx="16287750" cy="2046833"/>
          </a:xfrm>
          <a:prstGeom prst="rect">
            <a:avLst/>
          </a:prstGeom>
        </p:spPr>
        <p:txBody>
          <a:bodyPr/>
          <a:lstStyle>
            <a:lvl1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pc="-52" sz="5200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pc="-52" sz="5200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pc="-52" sz="5200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pc="-52" sz="5200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pc="-52" sz="5200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" name="Author and Date"/>
          <p:cNvSpPr txBox="1"/>
          <p:nvPr>
            <p:ph type="body" sz="quarter" idx="21" hasCustomPrompt="1"/>
          </p:nvPr>
        </p:nvSpPr>
        <p:spPr>
          <a:xfrm>
            <a:off x="4048125" y="11827711"/>
            <a:ext cx="16287750" cy="603648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8" sz="28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23981537" y="13270610"/>
            <a:ext cx="402464" cy="44539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4048125" y="3446859"/>
            <a:ext cx="16287750" cy="625078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4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4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4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4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4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sz="half" idx="1" hasCustomPrompt="1"/>
          </p:nvPr>
        </p:nvSpPr>
        <p:spPr>
          <a:xfrm>
            <a:off x="4048125" y="2708555"/>
            <a:ext cx="16287750" cy="5845833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2200">
                <a:latin typeface="+mn-lt"/>
                <a:ea typeface="+mn-ea"/>
                <a:cs typeface="+mn-cs"/>
                <a:sym typeface="Canela Bold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2200">
                <a:latin typeface="+mn-lt"/>
                <a:ea typeface="+mn-ea"/>
                <a:cs typeface="+mn-cs"/>
                <a:sym typeface="Canela Bold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2200">
                <a:latin typeface="+mn-lt"/>
                <a:ea typeface="+mn-ea"/>
                <a:cs typeface="+mn-cs"/>
                <a:sym typeface="Canela Bold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2200">
                <a:latin typeface="+mn-lt"/>
                <a:ea typeface="+mn-ea"/>
                <a:cs typeface="+mn-cs"/>
                <a:sym typeface="Canela Bold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22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4048125" y="7910732"/>
            <a:ext cx="16287750" cy="887255"/>
          </a:xfrm>
          <a:prstGeom prst="rect">
            <a:avLst/>
          </a:prstGeom>
        </p:spPr>
        <p:txBody>
          <a:bodyPr/>
          <a:lstStyle>
            <a:lvl1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pc="-44" sz="4400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4048125" y="10113318"/>
            <a:ext cx="16287750" cy="887255"/>
          </a:xfrm>
          <a:prstGeom prst="rect">
            <a:avLst/>
          </a:prstGeom>
        </p:spPr>
        <p:txBody>
          <a:bodyPr anchor="ctr"/>
          <a:lstStyle>
            <a:lvl1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pc="-44" sz="4400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4048125" y="3857625"/>
            <a:ext cx="16287750" cy="5089922"/>
          </a:xfrm>
          <a:prstGeom prst="rect">
            <a:avLst/>
          </a:prstGeom>
        </p:spPr>
        <p:txBody>
          <a:bodyPr anchor="ctr"/>
          <a:lstStyle>
            <a:lvl1pPr marL="0" indent="0" algn="ctr" defTabSz="821531">
              <a:lnSpc>
                <a:spcPct val="80000"/>
              </a:lnSpc>
              <a:spcBef>
                <a:spcPts val="0"/>
              </a:spcBef>
              <a:buSzTx/>
              <a:buNone/>
              <a:defRPr sz="8000">
                <a:latin typeface="+mn-lt"/>
                <a:ea typeface="+mn-ea"/>
                <a:cs typeface="+mn-cs"/>
                <a:sym typeface="Canela Bold"/>
              </a:defRPr>
            </a:lvl1pPr>
            <a:lvl2pPr marL="0" indent="0" algn="ctr" defTabSz="821531">
              <a:lnSpc>
                <a:spcPct val="80000"/>
              </a:lnSpc>
              <a:spcBef>
                <a:spcPts val="0"/>
              </a:spcBef>
              <a:buSzTx/>
              <a:buNone/>
              <a:defRPr sz="8000">
                <a:latin typeface="+mn-lt"/>
                <a:ea typeface="+mn-ea"/>
                <a:cs typeface="+mn-cs"/>
                <a:sym typeface="Canela Bold"/>
              </a:defRPr>
            </a:lvl2pPr>
            <a:lvl3pPr marL="0" indent="0" algn="ctr" defTabSz="821531">
              <a:lnSpc>
                <a:spcPct val="80000"/>
              </a:lnSpc>
              <a:spcBef>
                <a:spcPts val="0"/>
              </a:spcBef>
              <a:buSzTx/>
              <a:buNone/>
              <a:defRPr sz="8000">
                <a:latin typeface="+mn-lt"/>
                <a:ea typeface="+mn-ea"/>
                <a:cs typeface="+mn-cs"/>
                <a:sym typeface="Canela Bold"/>
              </a:defRPr>
            </a:lvl3pPr>
            <a:lvl4pPr marL="0" indent="0" algn="ctr" defTabSz="821531">
              <a:lnSpc>
                <a:spcPct val="80000"/>
              </a:lnSpc>
              <a:spcBef>
                <a:spcPts val="0"/>
              </a:spcBef>
              <a:buSzTx/>
              <a:buNone/>
              <a:defRPr sz="8000">
                <a:latin typeface="+mn-lt"/>
                <a:ea typeface="+mn-ea"/>
                <a:cs typeface="+mn-cs"/>
                <a:sym typeface="Canela Bold"/>
              </a:defRPr>
            </a:lvl4pPr>
            <a:lvl5pPr marL="0" indent="0" algn="ctr" defTabSz="821531">
              <a:lnSpc>
                <a:spcPct val="80000"/>
              </a:lnSpc>
              <a:spcBef>
                <a:spcPts val="0"/>
              </a:spcBef>
              <a:buSzTx/>
              <a:buNone/>
              <a:defRPr sz="80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15009552_2264x1509.jpeg"/>
          <p:cNvSpPr/>
          <p:nvPr>
            <p:ph type="pic" sz="quarter" idx="21"/>
          </p:nvPr>
        </p:nvSpPr>
        <p:spPr>
          <a:xfrm>
            <a:off x="12326963" y="1071562"/>
            <a:ext cx="8036719" cy="535663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740519873_3318x2212.jpeg"/>
          <p:cNvSpPr/>
          <p:nvPr>
            <p:ph type="pic" idx="22"/>
          </p:nvPr>
        </p:nvSpPr>
        <p:spPr>
          <a:xfrm>
            <a:off x="-309563" y="1071562"/>
            <a:ext cx="16716376" cy="1114425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941297804_1296x1457.jpg"/>
          <p:cNvSpPr/>
          <p:nvPr>
            <p:ph type="pic" sz="half" idx="23"/>
          </p:nvPr>
        </p:nvSpPr>
        <p:spPr>
          <a:xfrm>
            <a:off x="12416259" y="5115099"/>
            <a:ext cx="7858126" cy="883432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xfrm>
            <a:off x="11990768" y="12839485"/>
            <a:ext cx="402464" cy="44539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eg"/>
          <p:cNvSpPr/>
          <p:nvPr>
            <p:ph type="pic" idx="21"/>
          </p:nvPr>
        </p:nvSpPr>
        <p:spPr>
          <a:xfrm>
            <a:off x="3833812" y="1071562"/>
            <a:ext cx="16716376" cy="1114425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eg"/>
          <p:cNvSpPr/>
          <p:nvPr>
            <p:ph type="pic" idx="21"/>
          </p:nvPr>
        </p:nvSpPr>
        <p:spPr>
          <a:xfrm>
            <a:off x="1190625" y="-839391"/>
            <a:ext cx="21984891" cy="1465659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4048125" y="3089671"/>
            <a:ext cx="16287750" cy="4643439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pc="-114" sz="11400">
                <a:solidFill>
                  <a:srgbClr val="FFFFFF"/>
                </a:soli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4048125" y="7500937"/>
            <a:ext cx="16287750" cy="2049121"/>
          </a:xfrm>
          <a:prstGeom prst="rect">
            <a:avLst/>
          </a:prstGeom>
        </p:spPr>
        <p:txBody>
          <a:bodyPr/>
          <a:lstStyle>
            <a:lvl1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pc="-52" sz="52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pc="-52" sz="52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pc="-52" sz="52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pc="-52" sz="52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pc="-52" sz="52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Author and Date"/>
          <p:cNvSpPr txBox="1"/>
          <p:nvPr>
            <p:ph type="body" sz="quarter" idx="22" hasCustomPrompt="1"/>
          </p:nvPr>
        </p:nvSpPr>
        <p:spPr>
          <a:xfrm>
            <a:off x="4048125" y="11822906"/>
            <a:ext cx="16287750" cy="603648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8" sz="28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xfrm>
            <a:off x="11991839" y="12839485"/>
            <a:ext cx="402464" cy="445390"/>
          </a:xfrm>
          <a:prstGeom prst="rect">
            <a:avLst/>
          </a:prstGeom>
        </p:spPr>
        <p:txBody>
          <a:bodyPr/>
          <a:lstStyle>
            <a:lvl1pPr defTabSz="821531"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5009552_2264x1509.jpeg"/>
          <p:cNvSpPr/>
          <p:nvPr>
            <p:ph type="pic" idx="21"/>
          </p:nvPr>
        </p:nvSpPr>
        <p:spPr>
          <a:xfrm>
            <a:off x="7868184" y="1071562"/>
            <a:ext cx="16720069" cy="1114425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4048415" y="4010336"/>
            <a:ext cx="7113590" cy="2936961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4048415" y="6715125"/>
            <a:ext cx="7113590" cy="5500688"/>
          </a:xfrm>
          <a:prstGeom prst="rect">
            <a:avLst/>
          </a:prstGeom>
        </p:spPr>
        <p:txBody>
          <a:bodyPr/>
          <a:lstStyle>
            <a:lvl1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pc="-44" sz="4400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pc="-44" sz="4400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pc="-44" sz="4400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pc="-44" sz="4400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pc="-44" sz="4400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3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4" name="Slide Subtitle"/>
          <p:cNvSpPr txBox="1"/>
          <p:nvPr>
            <p:ph type="body" sz="quarter" idx="21" hasCustomPrompt="1"/>
          </p:nvPr>
        </p:nvSpPr>
        <p:spPr>
          <a:xfrm>
            <a:off x="4048125" y="2116236"/>
            <a:ext cx="16287750" cy="887254"/>
          </a:xfrm>
          <a:prstGeom prst="rect">
            <a:avLst/>
          </a:prstGeom>
        </p:spPr>
        <p:txBody>
          <a:bodyPr/>
          <a:lstStyle>
            <a:lvl1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pc="-44" sz="4400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814387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/>
          <p:nvPr>
            <p:ph type="title" hasCustomPrompt="1"/>
          </p:nvPr>
        </p:nvSpPr>
        <p:spPr>
          <a:xfrm>
            <a:off x="4043264" y="520224"/>
            <a:ext cx="7107288" cy="2855198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61" name="Body Level One…"/>
          <p:cNvSpPr txBox="1"/>
          <p:nvPr>
            <p:ph type="body" sz="quarter" idx="1" hasCustomPrompt="1"/>
          </p:nvPr>
        </p:nvSpPr>
        <p:spPr>
          <a:xfrm>
            <a:off x="4048125" y="4798218"/>
            <a:ext cx="7108032" cy="7406851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Slide Subtitle"/>
          <p:cNvSpPr txBox="1"/>
          <p:nvPr>
            <p:ph type="body" sz="quarter" idx="21" hasCustomPrompt="1"/>
          </p:nvPr>
        </p:nvSpPr>
        <p:spPr>
          <a:xfrm>
            <a:off x="4048125" y="3190756"/>
            <a:ext cx="7108032" cy="887254"/>
          </a:xfrm>
          <a:prstGeom prst="rect">
            <a:avLst/>
          </a:prstGeom>
        </p:spPr>
        <p:txBody>
          <a:bodyPr anchor="ctr"/>
          <a:lstStyle>
            <a:lvl1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pc="-44" sz="4400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63" name="Image"/>
          <p:cNvSpPr/>
          <p:nvPr>
            <p:ph type="pic" sz="half" idx="22"/>
          </p:nvPr>
        </p:nvSpPr>
        <p:spPr>
          <a:xfrm>
            <a:off x="11271818" y="1071562"/>
            <a:ext cx="9912800" cy="1114425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4048125" y="3446859"/>
            <a:ext cx="16287750" cy="6250782"/>
          </a:xfrm>
          <a:prstGeom prst="rect">
            <a:avLst/>
          </a:prstGeom>
        </p:spPr>
        <p:txBody>
          <a:bodyPr anchor="ctr"/>
          <a:lstStyle>
            <a:lvl1pPr defTabSz="1160859">
              <a:lnSpc>
                <a:spcPct val="80000"/>
              </a:lnSpc>
              <a:defRPr spc="-114" sz="11400"/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1991839" y="12839485"/>
            <a:ext cx="402464" cy="44539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4048125" y="553640"/>
            <a:ext cx="16287750" cy="1643064"/>
          </a:xfrm>
          <a:prstGeom prst="rect">
            <a:avLst/>
          </a:prstGeom>
        </p:spPr>
        <p:txBody>
          <a:bodyPr anchor="ctr"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4048125" y="2116236"/>
            <a:ext cx="16287750" cy="887254"/>
          </a:xfrm>
          <a:prstGeom prst="rect">
            <a:avLst/>
          </a:prstGeom>
        </p:spPr>
        <p:txBody>
          <a:bodyPr/>
          <a:lstStyle>
            <a:lvl1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pc="-44" sz="4400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Body Level One…"/>
          <p:cNvSpPr txBox="1"/>
          <p:nvPr>
            <p:ph type="body" idx="1" hasCustomPrompt="1"/>
          </p:nvPr>
        </p:nvSpPr>
        <p:spPr>
          <a:xfrm>
            <a:off x="4048125" y="4215259"/>
            <a:ext cx="16287750" cy="850106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2300"/>
              </a:spcBef>
              <a:buSzTx/>
              <a:buNone/>
              <a:defRPr spc="-119" sz="60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0" defTabSz="825500">
              <a:lnSpc>
                <a:spcPct val="100000"/>
              </a:lnSpc>
              <a:spcBef>
                <a:spcPts val="2300"/>
              </a:spcBef>
              <a:buSzTx/>
              <a:buNone/>
              <a:defRPr spc="-119" sz="60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0" defTabSz="825500">
              <a:lnSpc>
                <a:spcPct val="100000"/>
              </a:lnSpc>
              <a:spcBef>
                <a:spcPts val="2300"/>
              </a:spcBef>
              <a:buSzTx/>
              <a:buNone/>
              <a:defRPr spc="-119" sz="60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0" defTabSz="825500">
              <a:lnSpc>
                <a:spcPct val="100000"/>
              </a:lnSpc>
              <a:spcBef>
                <a:spcPts val="2300"/>
              </a:spcBef>
              <a:buSzTx/>
              <a:buNone/>
              <a:defRPr spc="-119" sz="60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0" defTabSz="825500">
              <a:lnSpc>
                <a:spcPct val="100000"/>
              </a:lnSpc>
              <a:spcBef>
                <a:spcPts val="2300"/>
              </a:spcBef>
              <a:buSzTx/>
              <a:buNone/>
              <a:defRPr spc="-119" sz="60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9" name="Agenda Title"/>
          <p:cNvSpPr txBox="1"/>
          <p:nvPr>
            <p:ph type="title" hasCustomPrompt="1"/>
          </p:nvPr>
        </p:nvSpPr>
        <p:spPr>
          <a:xfrm>
            <a:off x="4048125" y="553640"/>
            <a:ext cx="16287750" cy="1643064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90" name="Agenda Subtitle"/>
          <p:cNvSpPr txBox="1"/>
          <p:nvPr>
            <p:ph type="body" sz="quarter" idx="21" hasCustomPrompt="1"/>
          </p:nvPr>
        </p:nvSpPr>
        <p:spPr>
          <a:xfrm>
            <a:off x="4048125" y="2116236"/>
            <a:ext cx="16287750" cy="887254"/>
          </a:xfrm>
          <a:prstGeom prst="rect">
            <a:avLst/>
          </a:prstGeom>
        </p:spPr>
        <p:txBody>
          <a:bodyPr/>
          <a:lstStyle>
            <a:lvl1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pc="-44" sz="4400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Agenda Subtitle</a:t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 hasCustomPrompt="1"/>
          </p:nvPr>
        </p:nvSpPr>
        <p:spPr>
          <a:xfrm>
            <a:off x="4048125" y="4214812"/>
            <a:ext cx="16287750" cy="85010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" name="Slide Title"/>
          <p:cNvSpPr txBox="1"/>
          <p:nvPr>
            <p:ph type="title" hasCustomPrompt="1"/>
          </p:nvPr>
        </p:nvSpPr>
        <p:spPr>
          <a:xfrm>
            <a:off x="4048125" y="559593"/>
            <a:ext cx="16287750" cy="1643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86005" y="12839485"/>
            <a:ext cx="402464" cy="445390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 anchor="b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>
                <a:solidFill>
                  <a:srgbClr val="5E5E5E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2446734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79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0" algn="ctr" defTabSz="2446734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79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0" algn="ctr" defTabSz="2446734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79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0" algn="ctr" defTabSz="2446734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79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0" algn="ctr" defTabSz="2446734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79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0" algn="ctr" defTabSz="2446734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79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0" algn="ctr" defTabSz="2446734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79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0" algn="ctr" defTabSz="2446734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79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0" algn="ctr" defTabSz="2446734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79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51179" marR="0" indent="-551179" algn="l" defTabSz="2446734" rtl="0" latinLnBrk="0">
        <a:lnSpc>
          <a:spcPct val="90000"/>
        </a:lnSpc>
        <a:spcBef>
          <a:spcPts val="2800"/>
        </a:spcBef>
        <a:spcAft>
          <a:spcPts val="0"/>
        </a:spcAft>
        <a:buClrTx/>
        <a:buSzPct val="175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944879" marR="0" indent="-551179" algn="l" defTabSz="2446734" rtl="0" latinLnBrk="0">
        <a:lnSpc>
          <a:spcPct val="90000"/>
        </a:lnSpc>
        <a:spcBef>
          <a:spcPts val="2800"/>
        </a:spcBef>
        <a:spcAft>
          <a:spcPts val="0"/>
        </a:spcAft>
        <a:buClrTx/>
        <a:buSzPct val="175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338579" marR="0" indent="-551179" algn="l" defTabSz="2446734" rtl="0" latinLnBrk="0">
        <a:lnSpc>
          <a:spcPct val="90000"/>
        </a:lnSpc>
        <a:spcBef>
          <a:spcPts val="2800"/>
        </a:spcBef>
        <a:spcAft>
          <a:spcPts val="0"/>
        </a:spcAft>
        <a:buClrTx/>
        <a:buSzPct val="175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1732279" marR="0" indent="-551179" algn="l" defTabSz="2446734" rtl="0" latinLnBrk="0">
        <a:lnSpc>
          <a:spcPct val="90000"/>
        </a:lnSpc>
        <a:spcBef>
          <a:spcPts val="2800"/>
        </a:spcBef>
        <a:spcAft>
          <a:spcPts val="0"/>
        </a:spcAft>
        <a:buClrTx/>
        <a:buSzPct val="175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125979" marR="0" indent="-551179" algn="l" defTabSz="2446734" rtl="0" latinLnBrk="0">
        <a:lnSpc>
          <a:spcPct val="90000"/>
        </a:lnSpc>
        <a:spcBef>
          <a:spcPts val="2800"/>
        </a:spcBef>
        <a:spcAft>
          <a:spcPts val="0"/>
        </a:spcAft>
        <a:buClrTx/>
        <a:buSzPct val="175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2519679" marR="0" indent="-551179" algn="l" defTabSz="2446734" rtl="0" latinLnBrk="0">
        <a:lnSpc>
          <a:spcPct val="90000"/>
        </a:lnSpc>
        <a:spcBef>
          <a:spcPts val="2800"/>
        </a:spcBef>
        <a:spcAft>
          <a:spcPts val="0"/>
        </a:spcAft>
        <a:buClrTx/>
        <a:buSzPct val="175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2913379" marR="0" indent="-551179" algn="l" defTabSz="2446734" rtl="0" latinLnBrk="0">
        <a:lnSpc>
          <a:spcPct val="90000"/>
        </a:lnSpc>
        <a:spcBef>
          <a:spcPts val="2800"/>
        </a:spcBef>
        <a:spcAft>
          <a:spcPts val="0"/>
        </a:spcAft>
        <a:buClrTx/>
        <a:buSzPct val="175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3307079" marR="0" indent="-551179" algn="l" defTabSz="2446734" rtl="0" latinLnBrk="0">
        <a:lnSpc>
          <a:spcPct val="90000"/>
        </a:lnSpc>
        <a:spcBef>
          <a:spcPts val="2800"/>
        </a:spcBef>
        <a:spcAft>
          <a:spcPts val="0"/>
        </a:spcAft>
        <a:buClrTx/>
        <a:buSzPct val="175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3700779" marR="0" indent="-551179" algn="l" defTabSz="2446734" rtl="0" latinLnBrk="0">
        <a:lnSpc>
          <a:spcPct val="90000"/>
        </a:lnSpc>
        <a:spcBef>
          <a:spcPts val="2800"/>
        </a:spcBef>
        <a:spcAft>
          <a:spcPts val="0"/>
        </a:spcAft>
        <a:buClrTx/>
        <a:buSzPct val="175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244673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ctr" defTabSz="244673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ctr" defTabSz="244673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ctr" defTabSz="244673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ctr" defTabSz="244673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ctr" defTabSz="244673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ctr" defTabSz="244673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ctr" defTabSz="244673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ctr" defTabSz="244673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lide Number"/>
          <p:cNvSpPr txBox="1"/>
          <p:nvPr>
            <p:ph type="sldNum" sz="quarter" idx="4294967295"/>
          </p:nvPr>
        </p:nvSpPr>
        <p:spPr>
          <a:xfrm>
            <a:off x="23885032" y="13120932"/>
            <a:ext cx="346076" cy="5873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3000">
                <a:solidFill>
                  <a:srgbClr val="000000"/>
                </a:solidFill>
                <a:latin typeface="CMU Sans Serif"/>
                <a:ea typeface="CMU Sans Serif"/>
                <a:cs typeface="CMU Sans Serif"/>
                <a:sym typeface="CMU Sans Serif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52" name="Electron ID performance"/>
          <p:cNvSpPr txBox="1"/>
          <p:nvPr/>
        </p:nvSpPr>
        <p:spPr>
          <a:xfrm>
            <a:off x="249524" y="249524"/>
            <a:ext cx="22687527" cy="1247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lvl="1">
              <a:defRPr sz="7500">
                <a:latin typeface="CMU Sans Serif"/>
                <a:ea typeface="CMU Sans Serif"/>
                <a:cs typeface="CMU Sans Serif"/>
                <a:sym typeface="CMU Sans Serif"/>
              </a:defRPr>
            </a:pPr>
            <a:r>
              <a:t>Electron ID performance</a:t>
            </a:r>
          </a:p>
        </p:txBody>
      </p:sp>
      <p:sp>
        <p:nvSpPr>
          <p:cNvPr id="153" name="Currently implemented algorithm:…"/>
          <p:cNvSpPr txBox="1"/>
          <p:nvPr/>
        </p:nvSpPr>
        <p:spPr>
          <a:xfrm>
            <a:off x="1891237" y="1848958"/>
            <a:ext cx="20601528" cy="4938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635000" indent="-635000" defTabSz="457200">
              <a:lnSpc>
                <a:spcPct val="100000"/>
              </a:lnSpc>
              <a:spcBef>
                <a:spcPts val="1200"/>
              </a:spcBef>
              <a:buSzPct val="100000"/>
              <a:buChar char="•"/>
              <a:defRPr sz="4000">
                <a:latin typeface="CMU Sans Serif"/>
                <a:ea typeface="CMU Sans Serif"/>
                <a:cs typeface="CMU Sans Serif"/>
                <a:sym typeface="CMU Sans Serif"/>
              </a:defRPr>
            </a:pPr>
            <a:r>
              <a:t>Currently implemented algorithm:</a:t>
            </a:r>
          </a:p>
          <a:p>
            <a:pPr lvl="3" marL="1320800" indent="-635000" defTabSz="457200">
              <a:lnSpc>
                <a:spcPct val="100000"/>
              </a:lnSpc>
              <a:spcBef>
                <a:spcPts val="1200"/>
              </a:spcBef>
              <a:buSzPct val="100000"/>
              <a:buChar char="•"/>
              <a:defRPr sz="4000">
                <a:latin typeface="CMU Sans Serif"/>
                <a:ea typeface="CMU Sans Serif"/>
                <a:cs typeface="CMU Sans Serif"/>
                <a:sym typeface="CMU Sans Serif"/>
              </a:defRPr>
            </a:pPr>
            <a:r>
              <a:t>Require negative particles with 0.9 &lt; </a:t>
            </a:r>
            <a14:m>
              <m:oMath>
                <m:f>
                  <m:fPr>
                    <m:ctrlP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lin"/>
                  </m:fPr>
                  <m:num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E</m:t>
                    </m:r>
                  </m:num>
                  <m:den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</m:den>
                </m:f>
              </m:oMath>
            </a14:m>
            <a:r>
              <a:t> &lt; 1.2, take particle with largest </a:t>
            </a:r>
            <a14:m>
              <m:oMath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E</m:t>
                </m:r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sSub>
                  <m:e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</m:e>
                  <m:sub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z</m:t>
                    </m:r>
                  </m:sub>
                </m:sSub>
              </m:oMath>
            </a14:m>
          </a:p>
          <a:p>
            <a:pPr lvl="3" marL="1320800" indent="-635000" defTabSz="457200">
              <a:lnSpc>
                <a:spcPct val="100000"/>
              </a:lnSpc>
              <a:spcBef>
                <a:spcPts val="1200"/>
              </a:spcBef>
              <a:buSzPct val="100000"/>
              <a:buChar char="•"/>
              <a:defRPr sz="4000">
                <a:latin typeface="CMU Sans Serif"/>
                <a:ea typeface="CMU Sans Serif"/>
                <a:cs typeface="CMU Sans Serif"/>
                <a:sym typeface="CMU Sans Serif"/>
              </a:defRPr>
            </a:pPr>
            <a:r>
              <a:t>Using reconstructed energy and momentum, but truth track-cluster matching</a:t>
            </a:r>
          </a:p>
          <a:p>
            <a:pPr defTabSz="457200">
              <a:lnSpc>
                <a:spcPct val="100000"/>
              </a:lnSpc>
              <a:spcBef>
                <a:spcPts val="1200"/>
              </a:spcBef>
              <a:defRPr sz="4000">
                <a:latin typeface="CMU Sans Serif"/>
                <a:ea typeface="CMU Sans Serif"/>
                <a:cs typeface="CMU Sans Serif"/>
                <a:sym typeface="CMU Sans Serif"/>
              </a:defRPr>
            </a:pPr>
          </a:p>
          <a:p>
            <a:pPr marL="635000" indent="-635000" defTabSz="457200">
              <a:lnSpc>
                <a:spcPct val="100000"/>
              </a:lnSpc>
              <a:spcBef>
                <a:spcPts val="1200"/>
              </a:spcBef>
              <a:buSzPct val="100000"/>
              <a:buChar char="•"/>
              <a:defRPr sz="4000">
                <a:latin typeface="CMU Sans Serif"/>
                <a:ea typeface="CMU Sans Serif"/>
                <a:cs typeface="CMU Sans Serif"/>
                <a:sym typeface="CMU Sans Serif"/>
              </a:defRPr>
            </a:pPr>
            <a:r>
              <a:t>Success/failure rates from simulation (Pythia8 NC DIS, tag 24.06.0)</a:t>
            </a:r>
            <a:br/>
            <a:r>
              <a:t>(note all events have </a:t>
            </a:r>
            <a14:m>
              <m:oMath>
                <m:sSup>
                  <m:e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Q</m:t>
                    </m:r>
                  </m:e>
                  <m:sup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</m:oMath>
            </a14:m>
            <a:r>
              <a:t> &gt; 1 GeV</a:t>
            </a:r>
            <a:r>
              <a:rPr baseline="31999"/>
              <a:t>2</a:t>
            </a:r>
            <a:r>
              <a:t>)</a:t>
            </a:r>
          </a:p>
        </p:txBody>
      </p:sp>
      <p:graphicFrame>
        <p:nvGraphicFramePr>
          <p:cNvPr id="154" name="Table 1"/>
          <p:cNvGraphicFramePr/>
          <p:nvPr/>
        </p:nvGraphicFramePr>
        <p:xfrm>
          <a:off x="1632397" y="7139185"/>
          <a:ext cx="21131906" cy="6132017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0" rtl="0">
                <a:tableStyleId>{4C3C2611-4C71-4FC5-86AE-919BDF0F9419}</a:tableStyleId>
              </a:tblPr>
              <a:tblGrid>
                <a:gridCol w="5279801"/>
                <a:gridCol w="5279801"/>
                <a:gridCol w="5279801"/>
                <a:gridCol w="5279801"/>
              </a:tblGrid>
              <a:tr h="1580529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 sz="4000">
                          <a:latin typeface="CMU Sans Serif Bold Extended"/>
                          <a:ea typeface="CMU Sans Serif Bold Extended"/>
                          <a:cs typeface="CMU Sans Serif Bold Extended"/>
                          <a:sym typeface="CMU Sans Serif Bold Extended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4000">
                          <a:solidFill>
                            <a:schemeClr val="accent3">
                              <a:hueOff val="979751"/>
                              <a:satOff val="49372"/>
                              <a:lumOff val="-18941"/>
                            </a:schemeClr>
                          </a:solidFill>
                          <a:latin typeface="CMU Sans Serif Bold Extended"/>
                          <a:ea typeface="CMU Sans Serif Bold Extended"/>
                          <a:cs typeface="CMU Sans Serif Bold Extended"/>
                          <a:sym typeface="CMU Sans Serif Bold Extended"/>
                        </a:rPr>
                        <a:t>Success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4000">
                          <a:solidFill>
                            <a:srgbClr val="FF9300"/>
                          </a:solidFill>
                          <a:latin typeface="CMU Sans Serif Bold Extended"/>
                          <a:ea typeface="CMU Sans Serif Bold Extended"/>
                          <a:cs typeface="CMU Sans Serif Bold Extended"/>
                          <a:sym typeface="CMU Sans Serif Bold Extended"/>
                        </a:rPr>
                        <a:t>Fail, no ID (reduced acceptance)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4000">
                          <a:solidFill>
                            <a:srgbClr val="FF2600"/>
                          </a:solidFill>
                          <a:latin typeface="CMU Sans Serif Bold Extended"/>
                          <a:ea typeface="CMU Sans Serif Bold Extended"/>
                          <a:cs typeface="CMU Sans Serif Bold Extended"/>
                          <a:sym typeface="CMU Sans Serif Bold Extended"/>
                        </a:rPr>
                        <a:t>Fail, wrong ID (contamination)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</a:tcPr>
                </a:tc>
              </a:tr>
              <a:tr h="952772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4000">
                          <a:latin typeface="CMU Sans Serif Bold Extended"/>
                          <a:ea typeface="CMU Sans Serif Bold Extended"/>
                          <a:cs typeface="CMU Sans Serif Bold Extended"/>
                          <a:sym typeface="CMU Sans Serif Bold Extended"/>
                        </a:rPr>
                        <a:t>5x41 GeV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</a:pPr>
                      <a:r>
                        <a:rPr sz="4000">
                          <a:solidFill>
                            <a:schemeClr val="accent3">
                              <a:hueOff val="979751"/>
                              <a:satOff val="49372"/>
                              <a:lumOff val="-18941"/>
                            </a:schemeClr>
                          </a:solidFill>
                          <a:latin typeface="CMU Sans Serif"/>
                          <a:ea typeface="CMU Sans Serif"/>
                          <a:cs typeface="CMU Sans Serif"/>
                          <a:sym typeface="CMU Sans Serif"/>
                        </a:rPr>
                        <a:t>87.3%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</a:pPr>
                      <a:r>
                        <a:rPr sz="4000">
                          <a:solidFill>
                            <a:srgbClr val="FF9300"/>
                          </a:solidFill>
                          <a:latin typeface="CMU Sans Serif"/>
                          <a:ea typeface="CMU Sans Serif"/>
                          <a:cs typeface="CMU Sans Serif"/>
                          <a:sym typeface="CMU Sans Serif"/>
                        </a:rPr>
                        <a:t>9.9%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</a:pPr>
                      <a:r>
                        <a:rPr sz="4000">
                          <a:solidFill>
                            <a:srgbClr val="FF2600"/>
                          </a:solidFill>
                          <a:latin typeface="CMU Sans Serif"/>
                          <a:ea typeface="CMU Sans Serif"/>
                          <a:cs typeface="CMU Sans Serif"/>
                          <a:sym typeface="CMU Sans Serif"/>
                        </a:rPr>
                        <a:t>2.8%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</a:tcPr>
                </a:tc>
              </a:tr>
              <a:tr h="956146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4000">
                          <a:latin typeface="CMU Sans Serif Bold Extended"/>
                          <a:ea typeface="CMU Sans Serif Bold Extended"/>
                          <a:cs typeface="CMU Sans Serif Bold Extended"/>
                          <a:sym typeface="CMU Sans Serif Bold Extended"/>
                        </a:rPr>
                        <a:t>10x100 GeV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</a:pPr>
                      <a:r>
                        <a:rPr sz="4000">
                          <a:solidFill>
                            <a:schemeClr val="accent3">
                              <a:hueOff val="979751"/>
                              <a:satOff val="49372"/>
                              <a:lumOff val="-18941"/>
                            </a:schemeClr>
                          </a:solidFill>
                          <a:latin typeface="CMU Sans Serif"/>
                          <a:ea typeface="CMU Sans Serif"/>
                          <a:cs typeface="CMU Sans Serif"/>
                          <a:sym typeface="CMU Sans Serif"/>
                        </a:rPr>
                        <a:t>91.5%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</a:pPr>
                      <a:r>
                        <a:rPr sz="4000">
                          <a:solidFill>
                            <a:srgbClr val="FF9300"/>
                          </a:solidFill>
                          <a:latin typeface="CMU Sans Serif"/>
                          <a:ea typeface="CMU Sans Serif"/>
                          <a:cs typeface="CMU Sans Serif"/>
                          <a:sym typeface="CMU Sans Serif"/>
                        </a:rPr>
                        <a:t>6.5%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</a:pPr>
                      <a:r>
                        <a:rPr sz="4000">
                          <a:solidFill>
                            <a:srgbClr val="FF2600"/>
                          </a:solidFill>
                          <a:latin typeface="CMU Sans Serif"/>
                          <a:ea typeface="CMU Sans Serif"/>
                          <a:cs typeface="CMU Sans Serif"/>
                          <a:sym typeface="CMU Sans Serif"/>
                        </a:rPr>
                        <a:t>2.0%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</a:tcPr>
                </a:tc>
              </a:tr>
              <a:tr h="959519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4000">
                          <a:latin typeface="CMU Sans Serif Bold Extended"/>
                          <a:ea typeface="CMU Sans Serif Bold Extended"/>
                          <a:cs typeface="CMU Sans Serif Bold Extended"/>
                          <a:sym typeface="CMU Sans Serif Bold Extended"/>
                        </a:rPr>
                        <a:t>18x275 GeV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</a:pPr>
                      <a:r>
                        <a:rPr sz="4000">
                          <a:solidFill>
                            <a:schemeClr val="accent3">
                              <a:hueOff val="979751"/>
                              <a:satOff val="49372"/>
                              <a:lumOff val="-18941"/>
                            </a:schemeClr>
                          </a:solidFill>
                          <a:latin typeface="CMU Sans Serif"/>
                          <a:ea typeface="CMU Sans Serif"/>
                          <a:cs typeface="CMU Sans Serif"/>
                          <a:sym typeface="CMU Sans Serif"/>
                        </a:rPr>
                        <a:t>80.7%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</a:pPr>
                      <a:r>
                        <a:rPr sz="4000">
                          <a:solidFill>
                            <a:srgbClr val="FF9300"/>
                          </a:solidFill>
                          <a:latin typeface="CMU Sans Serif"/>
                          <a:ea typeface="CMU Sans Serif"/>
                          <a:cs typeface="CMU Sans Serif"/>
                          <a:sym typeface="CMU Sans Serif"/>
                        </a:rPr>
                        <a:t>16.0%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</a:pPr>
                      <a:r>
                        <a:rPr sz="4000">
                          <a:solidFill>
                            <a:srgbClr val="FF2600"/>
                          </a:solidFill>
                          <a:latin typeface="CMU Sans Serif"/>
                          <a:ea typeface="CMU Sans Serif"/>
                          <a:cs typeface="CMU Sans Serif"/>
                          <a:sym typeface="CMU Sans Serif"/>
                        </a:rPr>
                        <a:t>3.3%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55" name="Subject to increase with inclusion of photoproduction, min-bias events"/>
          <p:cNvSpPr txBox="1"/>
          <p:nvPr/>
        </p:nvSpPr>
        <p:spPr>
          <a:xfrm>
            <a:off x="10972280" y="12143013"/>
            <a:ext cx="8177818" cy="1422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ctr">
              <a:defRPr>
                <a:solidFill>
                  <a:srgbClr val="FF2600"/>
                </a:solidFill>
                <a:latin typeface="CMU Sans Serif"/>
                <a:ea typeface="CMU Sans Serif"/>
                <a:cs typeface="CMU Sans Serif"/>
                <a:sym typeface="CMU Sans Serif"/>
              </a:defRPr>
            </a:lvl1pPr>
          </a:lstStyle>
          <a:p>
            <a:pPr/>
            <a:r>
              <a:t>Subject to increase with inclusion of photoproduction, min-bias events</a:t>
            </a:r>
          </a:p>
        </p:txBody>
      </p:sp>
      <p:sp>
        <p:nvSpPr>
          <p:cNvPr id="156" name="Line"/>
          <p:cNvSpPr/>
          <p:nvPr/>
        </p:nvSpPr>
        <p:spPr>
          <a:xfrm flipV="1">
            <a:off x="19101927" y="11762014"/>
            <a:ext cx="577121" cy="954151"/>
          </a:xfrm>
          <a:prstGeom prst="line">
            <a:avLst/>
          </a:prstGeom>
          <a:ln w="88900">
            <a:solidFill>
              <a:srgbClr val="FF2600"/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acceptance_binmigration_corrections_18x275_e_track_eid.pdf" descr="acceptance_binmigration_corrections_18x275_e_track_eid.pdf"/>
          <p:cNvPicPr>
            <a:picLocks noChangeAspect="1"/>
          </p:cNvPicPr>
          <p:nvPr/>
        </p:nvPicPr>
        <p:blipFill>
          <a:blip r:embed="rId2">
            <a:extLst/>
          </a:blip>
          <a:srcRect l="0" t="0" r="51514" b="0"/>
          <a:stretch>
            <a:fillRect/>
          </a:stretch>
        </p:blipFill>
        <p:spPr>
          <a:xfrm>
            <a:off x="12299470" y="3467100"/>
            <a:ext cx="12013124" cy="82135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acceptance_binmigration_corrections_18x275_e_track_truid.pdf" descr="acceptance_binmigration_corrections_18x275_e_track_truid.pdf"/>
          <p:cNvPicPr>
            <a:picLocks noChangeAspect="1"/>
          </p:cNvPicPr>
          <p:nvPr/>
        </p:nvPicPr>
        <p:blipFill>
          <a:blip r:embed="rId3">
            <a:extLst/>
          </a:blip>
          <a:srcRect l="0" t="0" r="51406" b="0"/>
          <a:stretch>
            <a:fillRect/>
          </a:stretch>
        </p:blipFill>
        <p:spPr>
          <a:xfrm>
            <a:off x="152400" y="3467100"/>
            <a:ext cx="12040218" cy="8213725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&gt; 2 GeV2…"/>
          <p:cNvSpPr txBox="1"/>
          <p:nvPr/>
        </p:nvSpPr>
        <p:spPr>
          <a:xfrm>
            <a:off x="13847770" y="4500127"/>
            <a:ext cx="3225131" cy="2009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 sz="3500">
                <a:latin typeface="CMU Sans Serif"/>
                <a:ea typeface="CMU Sans Serif"/>
                <a:cs typeface="CMU Sans Serif"/>
                <a:sym typeface="CMU Sans Serif"/>
              </a:defRPr>
            </a:pPr>
            <a14:m>
              <m:oMath>
                <m:sSup>
                  <m:e>
                    <m:r>
                      <a:rPr xmlns:a="http://schemas.openxmlformats.org/drawingml/2006/mai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Q</m:t>
                    </m:r>
                  </m:e>
                  <m:sup>
                    <m:r>
                      <a:rPr xmlns:a="http://schemas.openxmlformats.org/drawingml/2006/mai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</m:oMath>
            </a14:m>
            <a:r>
              <a:t> &gt; 2 GeV</a:t>
            </a:r>
            <a:r>
              <a:rPr baseline="31999" sz="4000"/>
              <a:t>2</a:t>
            </a:r>
          </a:p>
          <a:p>
            <a:pPr>
              <a:lnSpc>
                <a:spcPct val="100000"/>
              </a:lnSpc>
              <a:spcBef>
                <a:spcPts val="0"/>
              </a:spcBef>
              <a:defRPr sz="3500">
                <a:latin typeface="CMU Sans Serif"/>
                <a:ea typeface="CMU Sans Serif"/>
                <a:cs typeface="CMU Sans Serif"/>
                <a:sym typeface="CMU Sans Serif"/>
              </a:defRPr>
            </a:pPr>
            <a14:m>
              <m:oMath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</m:oMath>
            </a14:m>
            <a:r>
              <a:t> &gt; 4 GeV</a:t>
            </a:r>
          </a:p>
          <a:p>
            <a:pPr>
              <a:lnSpc>
                <a:spcPct val="100000"/>
              </a:lnSpc>
              <a:spcBef>
                <a:spcPts val="0"/>
              </a:spcBef>
              <a:defRPr sz="3500">
                <a:latin typeface="CMU Sans Serif"/>
                <a:ea typeface="CMU Sans Serif"/>
                <a:cs typeface="CMU Sans Serif"/>
                <a:sym typeface="CMU Sans Serif"/>
              </a:defRPr>
            </a:pPr>
            <a:r>
              <a:t>0.05 &lt; </a:t>
            </a:r>
            <a14:m>
              <m:oMath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</m:oMath>
            </a14:m>
            <a:r>
              <a:t> &lt; 0.95</a:t>
            </a:r>
          </a:p>
        </p:txBody>
      </p:sp>
      <p:sp>
        <p:nvSpPr>
          <p:cNvPr id="161" name="ePIC 24.06.0…"/>
          <p:cNvSpPr txBox="1"/>
          <p:nvPr/>
        </p:nvSpPr>
        <p:spPr>
          <a:xfrm>
            <a:off x="1592132" y="4563611"/>
            <a:ext cx="3162619" cy="1882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 sz="3500">
                <a:latin typeface="CMU Sans Serif"/>
                <a:ea typeface="CMU Sans Serif"/>
                <a:cs typeface="CMU Sans Serif"/>
                <a:sym typeface="CMU Sans Serif"/>
              </a:defRPr>
            </a:pPr>
            <a:r>
              <a:t>ePIC 24.06.0</a:t>
            </a:r>
          </a:p>
          <a:p>
            <a:pPr>
              <a:lnSpc>
                <a:spcPct val="100000"/>
              </a:lnSpc>
              <a:spcBef>
                <a:spcPts val="0"/>
              </a:spcBef>
              <a:defRPr sz="3500">
                <a:latin typeface="CMU Sans Serif"/>
                <a:ea typeface="CMU Sans Serif"/>
                <a:cs typeface="CMU Sans Serif"/>
                <a:sym typeface="CMU Sans Serif"/>
              </a:defRPr>
            </a:pPr>
            <a:r>
              <a:t>ep 18x275 GeV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 sz="3500">
                <a:latin typeface="CMU Sans Serif"/>
                <a:ea typeface="CMU Sans Serif"/>
                <a:cs typeface="CMU Sans Serif"/>
                <a:sym typeface="CMU Sans Serif"/>
              </a:defRPr>
            </a:pPr>
            <a:r>
              <a:t>Pythia8 NC DIS</a:t>
            </a:r>
          </a:p>
        </p:txBody>
      </p:sp>
      <p:sp>
        <p:nvSpPr>
          <p:cNvPr id="162" name="Slide Number"/>
          <p:cNvSpPr txBox="1"/>
          <p:nvPr>
            <p:ph type="sldNum" sz="quarter" idx="4294967295"/>
          </p:nvPr>
        </p:nvSpPr>
        <p:spPr>
          <a:xfrm>
            <a:off x="23885032" y="13120932"/>
            <a:ext cx="346076" cy="5873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3000">
                <a:solidFill>
                  <a:srgbClr val="000000"/>
                </a:solidFill>
                <a:latin typeface="CMU Sans Serif"/>
                <a:ea typeface="CMU Sans Serif"/>
                <a:cs typeface="CMU Sans Serif"/>
                <a:sym typeface="CMU Sans Serif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63" name="Impact of electron ID algorithm on acceptance"/>
          <p:cNvSpPr txBox="1"/>
          <p:nvPr/>
        </p:nvSpPr>
        <p:spPr>
          <a:xfrm>
            <a:off x="249524" y="249524"/>
            <a:ext cx="22687527" cy="1247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lvl="1">
              <a:defRPr sz="7500">
                <a:latin typeface="CMU Sans Serif"/>
                <a:ea typeface="CMU Sans Serif"/>
                <a:cs typeface="CMU Sans Serif"/>
                <a:sym typeface="CMU Sans Serif"/>
              </a:defRPr>
            </a:pPr>
            <a:r>
              <a:t>Impact of electron ID algorithm on acceptance</a:t>
            </a:r>
          </a:p>
        </p:txBody>
      </p:sp>
      <p:sp>
        <p:nvSpPr>
          <p:cNvPr id="164" name="99% acceptance nearly across the board, excepting edges of acceptance"/>
          <p:cNvSpPr txBox="1"/>
          <p:nvPr/>
        </p:nvSpPr>
        <p:spPr>
          <a:xfrm>
            <a:off x="1807246" y="11752763"/>
            <a:ext cx="8687207" cy="144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ctr">
              <a:defRPr>
                <a:solidFill>
                  <a:srgbClr val="0433FF"/>
                </a:solidFill>
                <a:latin typeface="CMU Sans Serif"/>
                <a:ea typeface="CMU Sans Serif"/>
                <a:cs typeface="CMU Sans Serif"/>
                <a:sym typeface="CMU Sans Serif"/>
              </a:defRPr>
            </a:pPr>
            <a14:m>
              <m:oMath>
                <m:r>
                  <a:rPr xmlns:a="http://schemas.openxmlformats.org/drawingml/2006/main" sz="4350" i="1">
                    <a:solidFill>
                      <a:srgbClr val="0432FF"/>
                    </a:solidFill>
                    <a:latin typeface="Cambria Math" panose="02040503050406030204" pitchFamily="18" charset="0"/>
                  </a:rPr>
                  <m:t>≥</m:t>
                </m:r>
              </m:oMath>
            </a14:m>
            <a:r>
              <a:t>99% acceptance nearly across the board, excepting edges of acceptance</a:t>
            </a:r>
          </a:p>
        </p:txBody>
      </p:sp>
      <p:sp>
        <p:nvSpPr>
          <p:cNvPr id="165" name="Text"/>
          <p:cNvSpPr txBox="1"/>
          <p:nvPr/>
        </p:nvSpPr>
        <p:spPr>
          <a:xfrm>
            <a:off x="9616565" y="1829729"/>
            <a:ext cx="5150870" cy="1832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>
                <a:latin typeface="CMU Sans Serif"/>
                <a:ea typeface="CMU Sans Serif"/>
                <a:cs typeface="CMU Sans Serif"/>
                <a:sym typeface="CMU Sans Serif"/>
              </a:defRPr>
            </a:lvl1pPr>
          </a:lstStyle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4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e>
                    <m:sub>
                      <m:r>
                        <a:rPr xmlns:a="http://schemas.openxmlformats.org/drawingml/2006/main" sz="4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4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4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sub>
                  </m:sSub>
                  <m:r>
                    <a:rPr xmlns:a="http://schemas.openxmlformats.org/drawingml/2006/main" sz="43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4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sSub>
                        <m:e>
                          <m:r>
                            <a:rPr xmlns:a="http://schemas.openxmlformats.org/drawingml/2006/main" sz="4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xmlns:a="http://schemas.openxmlformats.org/drawingml/2006/main" sz="4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  <m:r>
                            <a:rPr xmlns:a="http://schemas.openxmlformats.org/drawingml/2006/main" sz="4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a:rPr xmlns:a="http://schemas.openxmlformats.org/drawingml/2006/main" sz="4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  <m:r>
                        <a:rPr xmlns:a="http://schemas.openxmlformats.org/drawingml/2006/main" sz="4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e>
                          <m:r>
                            <a:rPr xmlns:a="http://schemas.openxmlformats.org/drawingml/2006/main" sz="4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xmlns:a="http://schemas.openxmlformats.org/drawingml/2006/main" sz="4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xmlns:a="http://schemas.openxmlformats.org/drawingml/2006/main" sz="4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a:rPr xmlns:a="http://schemas.openxmlformats.org/drawingml/2006/main" sz="4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xmlns:a="http://schemas.openxmlformats.org/drawingml/2006/main" sz="4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e>
                          <m:r>
                            <a:rPr xmlns:a="http://schemas.openxmlformats.org/drawingml/2006/main" sz="4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a:rPr xmlns:a="http://schemas.openxmlformats.org/drawingml/2006/main" sz="4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xmlns:a="http://schemas.openxmlformats.org/drawingml/2006/main" sz="4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a:rPr xmlns:a="http://schemas.openxmlformats.org/drawingml/2006/main" sz="4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  <m:sup>
                          <m:r>
                            <a:rPr xmlns:a="http://schemas.openxmlformats.org/drawingml/2006/main" sz="4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xmlns:a="http://schemas.openxmlformats.org/drawingml/2006/main" sz="4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num>
                    <m:den>
                      <m:sSub>
                        <m:e>
                          <m:r>
                            <a:rPr xmlns:a="http://schemas.openxmlformats.org/drawingml/2006/main" sz="4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xmlns:a="http://schemas.openxmlformats.org/drawingml/2006/main" sz="4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xmlns:a="http://schemas.openxmlformats.org/drawingml/2006/main" sz="4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a:rPr xmlns:a="http://schemas.openxmlformats.org/drawingml/2006/main" sz="4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xmlns:a="http://schemas.openxmlformats.org/drawingml/2006/main" sz="4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e>
                          <m:r>
                            <a:rPr xmlns:a="http://schemas.openxmlformats.org/drawingml/2006/main" sz="4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xmlns:a="http://schemas.openxmlformats.org/drawingml/2006/main" sz="4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xmlns:a="http://schemas.openxmlformats.org/drawingml/2006/main" sz="4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a:rPr xmlns:a="http://schemas.openxmlformats.org/drawingml/2006/main" sz="4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xmlns:a="http://schemas.openxmlformats.org/drawingml/2006/main" sz="4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e>
                          <m:r>
                            <a:rPr xmlns:a="http://schemas.openxmlformats.org/drawingml/2006/main" sz="4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a:rPr xmlns:a="http://schemas.openxmlformats.org/drawingml/2006/main" sz="4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xmlns:a="http://schemas.openxmlformats.org/drawingml/2006/main" sz="4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a:rPr xmlns:a="http://schemas.openxmlformats.org/drawingml/2006/main" sz="4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  <m:sup>
                          <m:r>
                            <a:rPr xmlns:a="http://schemas.openxmlformats.org/drawingml/2006/main" sz="4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xmlns:a="http://schemas.openxmlformats.org/drawingml/2006/main" sz="4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den>
                  </m:f>
                </m:oMath>
              </m:oMathPara>
            </a14:m>
          </a:p>
        </p:txBody>
      </p:sp>
      <p:sp>
        <p:nvSpPr>
          <p:cNvPr id="166" name="True ID"/>
          <p:cNvSpPr txBox="1"/>
          <p:nvPr/>
        </p:nvSpPr>
        <p:spPr>
          <a:xfrm>
            <a:off x="4393680" y="3254779"/>
            <a:ext cx="3514339" cy="9556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ctr">
              <a:defRPr sz="5500">
                <a:solidFill>
                  <a:srgbClr val="0433FF"/>
                </a:solidFill>
                <a:latin typeface="CMU Sans Serif"/>
                <a:ea typeface="CMU Sans Serif"/>
                <a:cs typeface="CMU Sans Serif"/>
                <a:sym typeface="CMU Sans Serif"/>
              </a:defRPr>
            </a:lvl1pPr>
          </a:lstStyle>
          <a:p>
            <a:pPr/>
            <a:r>
              <a:t>True ID</a:t>
            </a:r>
          </a:p>
        </p:txBody>
      </p:sp>
      <p:sp>
        <p:nvSpPr>
          <p:cNvPr id="167" name="eID"/>
          <p:cNvSpPr txBox="1"/>
          <p:nvPr/>
        </p:nvSpPr>
        <p:spPr>
          <a:xfrm>
            <a:off x="16548806" y="3254779"/>
            <a:ext cx="3514339" cy="9556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ctr">
              <a:defRPr sz="5500">
                <a:solidFill>
                  <a:schemeClr val="accent3">
                    <a:hueOff val="979751"/>
                    <a:satOff val="49372"/>
                    <a:lumOff val="-18941"/>
                  </a:schemeClr>
                </a:solidFill>
                <a:latin typeface="CMU Sans Serif"/>
                <a:ea typeface="CMU Sans Serif"/>
                <a:cs typeface="CMU Sans Serif"/>
                <a:sym typeface="CMU Sans Serif"/>
              </a:defRPr>
            </a:lvl1pPr>
          </a:lstStyle>
          <a:p>
            <a:pPr/>
            <a:r>
              <a:t>eID</a:t>
            </a:r>
          </a:p>
        </p:txBody>
      </p:sp>
      <p:sp>
        <p:nvSpPr>
          <p:cNvPr id="168" name="Reduced acceptance everywhere, some regions down from 99% to 70%"/>
          <p:cNvSpPr txBox="1"/>
          <p:nvPr/>
        </p:nvSpPr>
        <p:spPr>
          <a:xfrm>
            <a:off x="13962374" y="11762013"/>
            <a:ext cx="8687207" cy="1422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ctr">
              <a:defRPr>
                <a:solidFill>
                  <a:schemeClr val="accent3">
                    <a:hueOff val="979751"/>
                    <a:satOff val="49372"/>
                    <a:lumOff val="-18941"/>
                  </a:schemeClr>
                </a:solidFill>
                <a:latin typeface="CMU Sans Serif"/>
                <a:ea typeface="CMU Sans Serif"/>
                <a:cs typeface="CMU Sans Serif"/>
                <a:sym typeface="CMU Sans Serif"/>
              </a:defRPr>
            </a:lvl1pPr>
          </a:lstStyle>
          <a:p>
            <a:pPr/>
            <a:r>
              <a:t>Reduced acceptance everywhere, some regions down from 99% to 70%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lide Number"/>
          <p:cNvSpPr txBox="1"/>
          <p:nvPr>
            <p:ph type="sldNum" sz="quarter" idx="4294967295"/>
          </p:nvPr>
        </p:nvSpPr>
        <p:spPr>
          <a:xfrm>
            <a:off x="23885032" y="13120932"/>
            <a:ext cx="346076" cy="5873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3000">
                <a:solidFill>
                  <a:srgbClr val="000000"/>
                </a:solidFill>
                <a:latin typeface="CMU Sans Serif"/>
                <a:ea typeface="CMU Sans Serif"/>
                <a:cs typeface="CMU Sans Serif"/>
                <a:sym typeface="CMU Sans Serif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71" name="Inclusive observables:  NC reduced cross section"/>
          <p:cNvSpPr txBox="1"/>
          <p:nvPr/>
        </p:nvSpPr>
        <p:spPr>
          <a:xfrm>
            <a:off x="249524" y="254000"/>
            <a:ext cx="10793877" cy="24326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lvl="1">
              <a:defRPr sz="7500">
                <a:latin typeface="CMU Sans Serif"/>
                <a:ea typeface="CMU Sans Serif"/>
                <a:cs typeface="CMU Sans Serif"/>
                <a:sym typeface="CMU Sans Serif"/>
              </a:defRPr>
            </a:pPr>
            <a:r>
              <a:t>Inclusive observables: </a:t>
            </a:r>
            <a:br/>
            <a:r>
              <a:t>NC reduced cross section</a:t>
            </a:r>
          </a:p>
        </p:txBody>
      </p:sp>
      <p:sp>
        <p:nvSpPr>
          <p:cNvPr id="172" name="Text"/>
          <p:cNvSpPr txBox="1"/>
          <p:nvPr/>
        </p:nvSpPr>
        <p:spPr>
          <a:xfrm>
            <a:off x="1395298" y="3031494"/>
            <a:ext cx="8135076" cy="156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>
                <a:latin typeface="CMU Sans Serif"/>
                <a:ea typeface="CMU Sans Serif"/>
                <a:cs typeface="CMU Sans Serif"/>
                <a:sym typeface="CMU Sans Serif"/>
              </a:defRPr>
            </a:lvl1pPr>
          </a:lstStyle>
          <a:p>
            <a:pPr/>
            <a14:m>
              <m:oMathPara>
                <m:oMathParaPr>
                  <m:jc m:val="left"/>
                </m:oMathParaPr>
                <m:oMath>
                  <m:f>
                    <m:fPr>
                      <m:ctrlPr>
                        <a:rPr xmlns:a="http://schemas.openxmlformats.org/drawingml/2006/main" sz="4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4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xmlns:a="http://schemas.openxmlformats.org/drawingml/2006/main" sz="4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</m:num>
                    <m:den>
                      <m:r>
                        <a:rPr xmlns:a="http://schemas.openxmlformats.org/drawingml/2006/main" sz="4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sSub>
                        <m:e>
                          <m:r>
                            <a:rPr xmlns:a="http://schemas.openxmlformats.org/drawingml/2006/main" sz="4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xmlns:a="http://schemas.openxmlformats.org/drawingml/2006/main" sz="4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r>
                        <a:rPr xmlns:a="http://schemas.openxmlformats.org/drawingml/2006/main" sz="4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sSup>
                        <m:e>
                          <m:r>
                            <a:rPr xmlns:a="http://schemas.openxmlformats.org/drawingml/2006/main" sz="4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p>
                          <m:r>
                            <a:rPr xmlns:a="http://schemas.openxmlformats.org/drawingml/2006/main" sz="4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den>
                  </m:f>
                  <m:r>
                    <a:rPr xmlns:a="http://schemas.openxmlformats.org/drawingml/2006/main" sz="43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4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4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num>
                    <m:den>
                      <m:sSub>
                        <m:e>
                          <m:r>
                            <a:rPr xmlns:a="http://schemas.openxmlformats.org/drawingml/2006/main" sz="4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xmlns:a="http://schemas.openxmlformats.org/drawingml/2006/main" sz="4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xmlns:a="http://schemas.openxmlformats.org/drawingml/2006/main" sz="4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a:rPr xmlns:a="http://schemas.openxmlformats.org/drawingml/2006/main" sz="4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  <m:r>
                        <a:rPr xmlns:a="http://schemas.openxmlformats.org/drawingml/2006/main" sz="4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e>
                          <m:r>
                            <a:rPr xmlns:a="http://schemas.openxmlformats.org/drawingml/2006/main" sz="4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xmlns:a="http://schemas.openxmlformats.org/drawingml/2006/main" sz="4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a:rPr xmlns:a="http://schemas.openxmlformats.org/drawingml/2006/main" sz="4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4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xmlns:a="http://schemas.openxmlformats.org/drawingml/2006/main" sz="4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xmlns:a="http://schemas.openxmlformats.org/drawingml/2006/main" sz="4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xmlns:a="http://schemas.openxmlformats.org/drawingml/2006/main" sz="4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xmlns:a="http://schemas.openxmlformats.org/drawingml/2006/main" sz="4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e>
                          <m:r>
                            <a:rPr xmlns:a="http://schemas.openxmlformats.org/drawingml/2006/main" sz="4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xmlns:a="http://schemas.openxmlformats.org/drawingml/2006/main" sz="4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r>
                        <m:rPr>
                          <m:sty m:val="p"/>
                        </m:rPr>
                        <a:rPr xmlns:a="http://schemas.openxmlformats.org/drawingml/2006/main" sz="4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p>
                        <m:e>
                          <m:r>
                            <a:rPr xmlns:a="http://schemas.openxmlformats.org/drawingml/2006/main" sz="4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p>
                          <m:r>
                            <a:rPr xmlns:a="http://schemas.openxmlformats.org/drawingml/2006/main" sz="4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den>
                  </m:f>
                </m:oMath>
              </m:oMathPara>
            </a14:m>
          </a:p>
        </p:txBody>
      </p:sp>
      <p:sp>
        <p:nvSpPr>
          <p:cNvPr id="173" name="Text"/>
          <p:cNvSpPr txBox="1"/>
          <p:nvPr/>
        </p:nvSpPr>
        <p:spPr>
          <a:xfrm>
            <a:off x="1659322" y="7610644"/>
            <a:ext cx="7607028" cy="1686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>
                <a:latin typeface="CMU Sans Serif"/>
                <a:ea typeface="CMU Sans Serif"/>
                <a:cs typeface="CMU Sans Serif"/>
                <a:sym typeface="CMU Sans Serif"/>
              </a:defRPr>
            </a:lvl1pPr>
          </a:lstStyle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4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</m:e>
                    <m:sub>
                      <m:r>
                        <a:rPr xmlns:a="http://schemas.openxmlformats.org/drawingml/2006/main" sz="4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xmlns:a="http://schemas.openxmlformats.org/drawingml/2006/main" sz="4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4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sub>
                  </m:sSub>
                  <m:r>
                    <a:rPr xmlns:a="http://schemas.openxmlformats.org/drawingml/2006/main" sz="43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d>
                    <m:dPr>
                      <m:ctrlPr>
                        <a:rPr xmlns:a="http://schemas.openxmlformats.org/drawingml/2006/main" sz="4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f>
                        <m:fPr>
                          <m:ctrlPr>
                            <a:rPr xmlns:a="http://schemas.openxmlformats.org/drawingml/2006/main" sz="4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type m:val="bar"/>
                        </m:fPr>
                        <m:num>
                          <m:r>
                            <a:rPr xmlns:a="http://schemas.openxmlformats.org/drawingml/2006/main" sz="4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xmlns:a="http://schemas.openxmlformats.org/drawingml/2006/main" sz="4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num>
                        <m:den>
                          <m:r>
                            <a:rPr xmlns:a="http://schemas.openxmlformats.org/drawingml/2006/main" sz="4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sSub>
                            <m:e>
                              <m:r>
                                <a:rPr xmlns:a="http://schemas.openxmlformats.org/drawingml/2006/main" sz="43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a:rPr xmlns:a="http://schemas.openxmlformats.org/drawingml/2006/main" sz="43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sub>
                          </m:sSub>
                          <m:r>
                            <a:rPr xmlns:a="http://schemas.openxmlformats.org/drawingml/2006/main" sz="4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sSup>
                            <m:e>
                              <m:r>
                                <a:rPr xmlns:a="http://schemas.openxmlformats.org/drawingml/2006/main" sz="43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p>
                              <m:r>
                                <a:rPr xmlns:a="http://schemas.openxmlformats.org/drawingml/2006/main" sz="43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e>
                  </m:d>
                  <m:r>
                    <a:rPr xmlns:a="http://schemas.openxmlformats.org/drawingml/2006/main" sz="43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f>
                    <m:fPr>
                      <m:ctrlPr>
                        <a:rPr xmlns:a="http://schemas.openxmlformats.org/drawingml/2006/main" sz="4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sSup>
                        <m:e>
                          <m:r>
                            <a:rPr xmlns:a="http://schemas.openxmlformats.org/drawingml/2006/main" sz="4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p>
                          <m:r>
                            <a:rPr xmlns:a="http://schemas.openxmlformats.org/drawingml/2006/main" sz="4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sSub>
                        <m:e>
                          <m:r>
                            <a:rPr xmlns:a="http://schemas.openxmlformats.org/drawingml/2006/main" sz="4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xmlns:a="http://schemas.openxmlformats.org/drawingml/2006/main" sz="4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</m:num>
                    <m:den>
                      <m:r>
                        <a:rPr xmlns:a="http://schemas.openxmlformats.org/drawingml/2006/main" sz="4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xmlns:a="http://schemas.openxmlformats.org/drawingml/2006/main" sz="4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π</m:t>
                      </m:r>
                      <m:sSup>
                        <m:e>
                          <m:r>
                            <a:rPr xmlns:a="http://schemas.openxmlformats.org/drawingml/2006/main" sz="4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p>
                          <m:r>
                            <a:rPr xmlns:a="http://schemas.openxmlformats.org/drawingml/2006/main" sz="4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e>
                          <m:r>
                            <a:rPr xmlns:a="http://schemas.openxmlformats.org/drawingml/2006/main" sz="4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a:rPr xmlns:a="http://schemas.openxmlformats.org/drawingml/2006/main" sz="4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sSup>
                        <m:e>
                          <m:r>
                            <m:rPr>
                              <m:sty m:val="p"/>
                            </m:rPr>
                            <a:rPr xmlns:a="http://schemas.openxmlformats.org/drawingml/2006/main" sz="4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ℏ</m:t>
                          </m:r>
                        </m:e>
                        <m:sup>
                          <m:r>
                            <a:rPr xmlns:a="http://schemas.openxmlformats.org/drawingml/2006/main" sz="4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e>
                          <m:r>
                            <a:rPr xmlns:a="http://schemas.openxmlformats.org/drawingml/2006/main" sz="4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p>
                          <m:r>
                            <a:rPr xmlns:a="http://schemas.openxmlformats.org/drawingml/2006/main" sz="4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den>
                  </m:f>
                </m:oMath>
              </m:oMathPara>
            </a14:m>
          </a:p>
        </p:txBody>
      </p:sp>
      <p:sp>
        <p:nvSpPr>
          <p:cNvPr id="174" name="Text"/>
          <p:cNvSpPr txBox="1"/>
          <p:nvPr/>
        </p:nvSpPr>
        <p:spPr>
          <a:xfrm>
            <a:off x="3451854" y="9804546"/>
            <a:ext cx="4021964" cy="879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>
                <a:latin typeface="CMU Sans Serif"/>
                <a:ea typeface="CMU Sans Serif"/>
                <a:cs typeface="CMU Sans Serif"/>
                <a:sym typeface="CMU Sans Serif"/>
              </a:defRPr>
            </a:lvl1pPr>
          </a:lstStyle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4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4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sub>
                  </m:sSub>
                  <m:r>
                    <a:rPr xmlns:a="http://schemas.openxmlformats.org/drawingml/2006/main" sz="43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43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43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43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3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43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43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sSup>
                    <m:e>
                      <m:r>
                        <a:rPr xmlns:a="http://schemas.openxmlformats.org/drawingml/2006/main" sz="4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e>
                    <m:sup>
                      <m:r>
                        <a:rPr xmlns:a="http://schemas.openxmlformats.org/drawingml/2006/main" sz="4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</m:oMath>
              </m:oMathPara>
            </a14:m>
          </a:p>
        </p:txBody>
      </p:sp>
      <p:sp>
        <p:nvSpPr>
          <p:cNvPr id="175" name="Acceptance, bin migration corrections obtained from simulation…"/>
          <p:cNvSpPr txBox="1"/>
          <p:nvPr/>
        </p:nvSpPr>
        <p:spPr>
          <a:xfrm>
            <a:off x="855663" y="4966848"/>
            <a:ext cx="9581599" cy="22742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635000" indent="-635000" defTabSz="457200">
              <a:lnSpc>
                <a:spcPct val="100000"/>
              </a:lnSpc>
              <a:spcBef>
                <a:spcPts val="1200"/>
              </a:spcBef>
              <a:buSzPct val="100000"/>
              <a:buChar char="•"/>
              <a:defRPr sz="4000">
                <a:latin typeface="CMU Sans Serif"/>
                <a:ea typeface="CMU Sans Serif"/>
                <a:cs typeface="CMU Sans Serif"/>
                <a:sym typeface="CMU Sans Serif"/>
              </a:defRPr>
            </a:pPr>
            <a:r>
              <a:t>Acceptance, bin migration corrections obtained from simulation</a:t>
            </a:r>
          </a:p>
          <a:p>
            <a:pPr marL="635000" indent="-635000" defTabSz="457200">
              <a:lnSpc>
                <a:spcPct val="100000"/>
              </a:lnSpc>
              <a:spcBef>
                <a:spcPts val="1200"/>
              </a:spcBef>
              <a:buSzPct val="100000"/>
              <a:buChar char="•"/>
              <a:defRPr sz="4000">
                <a:latin typeface="CMU Sans Serif"/>
                <a:ea typeface="CMU Sans Serif"/>
                <a:cs typeface="CMU Sans Serif"/>
                <a:sym typeface="CMU Sans Serif"/>
              </a:defRPr>
            </a:pPr>
            <a:r>
              <a:t>Scaled to integrated luminosity </a:t>
            </a:r>
            <a14:m>
              <m:oMath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</m:t>
                </m:r>
              </m:oMath>
            </a14:m>
            <a:r>
              <a:t> 10 fb</a:t>
            </a:r>
            <a:r>
              <a:rPr baseline="31999"/>
              <a:t>-1</a:t>
            </a:r>
            <a:r>
              <a:t>.</a:t>
            </a:r>
          </a:p>
        </p:txBody>
      </p:sp>
      <p:pic>
        <p:nvPicPr>
          <p:cNvPr id="176" name="reduced_cross_sections_10x100_24.06.0_e_track_eid.pdf" descr="reduced_cross_sections_10x100_24.06.0_e_track_eid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46210" y="155981"/>
            <a:ext cx="11084687" cy="13404038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ePIC 24.06.0…"/>
          <p:cNvSpPr txBox="1"/>
          <p:nvPr/>
        </p:nvSpPr>
        <p:spPr>
          <a:xfrm>
            <a:off x="4232831" y="11738162"/>
            <a:ext cx="2827264" cy="1273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 sz="3500">
                <a:latin typeface="CMU Sans Serif"/>
                <a:ea typeface="CMU Sans Serif"/>
                <a:cs typeface="CMU Sans Serif"/>
                <a:sym typeface="CMU Sans Serif"/>
              </a:defRPr>
            </a:pPr>
            <a:r>
              <a:t>ePIC 24.06.0</a:t>
            </a:r>
          </a:p>
          <a:p>
            <a:pPr>
              <a:lnSpc>
                <a:spcPct val="100000"/>
              </a:lnSpc>
              <a:spcBef>
                <a:spcPts val="0"/>
              </a:spcBef>
              <a:defRPr sz="3500">
                <a:latin typeface="CMU Sans Serif"/>
                <a:ea typeface="CMU Sans Serif"/>
                <a:cs typeface="CMU Sans Serif"/>
                <a:sym typeface="CMU Sans Serif"/>
              </a:defRPr>
            </a:pPr>
            <a:r>
              <a:t>10x100 GeV</a:t>
            </a:r>
          </a:p>
        </p:txBody>
      </p:sp>
      <p:sp>
        <p:nvSpPr>
          <p:cNvPr id="178" name="&gt; 2 GeV2…"/>
          <p:cNvSpPr txBox="1"/>
          <p:nvPr/>
        </p:nvSpPr>
        <p:spPr>
          <a:xfrm>
            <a:off x="8031170" y="11369878"/>
            <a:ext cx="3341904" cy="2009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 sz="3500">
                <a:latin typeface="CMU Sans Serif"/>
                <a:ea typeface="CMU Sans Serif"/>
                <a:cs typeface="CMU Sans Serif"/>
                <a:sym typeface="CMU Sans Serif"/>
              </a:defRPr>
            </a:pPr>
            <a14:m>
              <m:oMath>
                <m:sSup>
                  <m:e>
                    <m:r>
                      <a:rPr xmlns:a="http://schemas.openxmlformats.org/drawingml/2006/mai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Q</m:t>
                    </m:r>
                  </m:e>
                  <m:sup>
                    <m:r>
                      <a:rPr xmlns:a="http://schemas.openxmlformats.org/drawingml/2006/mai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</m:oMath>
            </a14:m>
            <a:r>
              <a:t> &gt; 2 GeV</a:t>
            </a:r>
            <a:r>
              <a:rPr baseline="31999" sz="4000"/>
              <a:t>2</a:t>
            </a:r>
          </a:p>
          <a:p>
            <a:pPr>
              <a:lnSpc>
                <a:spcPct val="100000"/>
              </a:lnSpc>
              <a:spcBef>
                <a:spcPts val="0"/>
              </a:spcBef>
              <a:defRPr sz="3500">
                <a:latin typeface="CMU Sans Serif"/>
                <a:ea typeface="CMU Sans Serif"/>
                <a:cs typeface="CMU Sans Serif"/>
                <a:sym typeface="CMU Sans Serif"/>
              </a:defRPr>
            </a:pPr>
            <a14:m>
              <m:oMath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</m:oMath>
            </a14:m>
            <a:r>
              <a:t> &gt; 4 GeV</a:t>
            </a:r>
          </a:p>
          <a:p>
            <a:pPr>
              <a:lnSpc>
                <a:spcPct val="100000"/>
              </a:lnSpc>
              <a:spcBef>
                <a:spcPts val="0"/>
              </a:spcBef>
              <a:defRPr sz="3500">
                <a:latin typeface="CMU Sans Serif"/>
                <a:ea typeface="CMU Sans Serif"/>
                <a:cs typeface="CMU Sans Serif"/>
                <a:sym typeface="CMU Sans Serif"/>
              </a:defRPr>
            </a:pPr>
            <a:r>
              <a:t>0.05 &lt; </a:t>
            </a:r>
            <a14:m>
              <m:oMath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</m:oMath>
            </a14:m>
            <a:r>
              <a:t> &lt; 0.95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lide Number"/>
          <p:cNvSpPr txBox="1"/>
          <p:nvPr>
            <p:ph type="sldNum" sz="quarter" idx="4294967295"/>
          </p:nvPr>
        </p:nvSpPr>
        <p:spPr>
          <a:xfrm>
            <a:off x="23885032" y="13120932"/>
            <a:ext cx="346076" cy="5873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3000">
                <a:solidFill>
                  <a:srgbClr val="000000"/>
                </a:solidFill>
                <a:latin typeface="CMU Sans Serif"/>
                <a:ea typeface="CMU Sans Serif"/>
                <a:cs typeface="CMU Sans Serif"/>
                <a:sym typeface="CMU Sans Serif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81" name="Inclusive observables:  double-spin asymmetry"/>
          <p:cNvSpPr txBox="1"/>
          <p:nvPr/>
        </p:nvSpPr>
        <p:spPr>
          <a:xfrm>
            <a:off x="249524" y="254000"/>
            <a:ext cx="10793877" cy="24326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lvl="1">
              <a:defRPr sz="7500">
                <a:latin typeface="CMU Sans Serif"/>
                <a:ea typeface="CMU Sans Serif"/>
                <a:cs typeface="CMU Sans Serif"/>
                <a:sym typeface="CMU Sans Serif"/>
              </a:defRPr>
            </a:pPr>
            <a:r>
              <a:t>Inclusive observables: </a:t>
            </a:r>
            <a:br/>
            <a:r>
              <a:t>double-spin asymmetry</a:t>
            </a:r>
          </a:p>
        </p:txBody>
      </p:sp>
      <p:sp>
        <p:nvSpPr>
          <p:cNvPr id="182" name=","/>
          <p:cNvSpPr txBox="1"/>
          <p:nvPr/>
        </p:nvSpPr>
        <p:spPr>
          <a:xfrm>
            <a:off x="1551207" y="3788773"/>
            <a:ext cx="8190512" cy="2574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ctr">
              <a:defRPr>
                <a:latin typeface="CMU Sans Serif"/>
                <a:ea typeface="CMU Sans Serif"/>
                <a:cs typeface="CMU Sans Serif"/>
                <a:sym typeface="CMU Sans Serif"/>
              </a:defRPr>
            </a:pPr>
            <a14:m>
              <m:oMath>
                <m:sSub>
                  <m:e>
                    <m:r>
                      <a:rPr xmlns:a="http://schemas.openxmlformats.org/drawingml/2006/main" sz="43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e>
                  <m:sub>
                    <m:r>
                      <a:rPr xmlns:a="http://schemas.openxmlformats.org/drawingml/2006/main" sz="43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xmlns:a="http://schemas.openxmlformats.org/drawingml/2006/main" sz="43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sub>
                </m:sSub>
                <m:r>
                  <a:rPr xmlns:a="http://schemas.openxmlformats.org/drawingml/2006/main" sz="4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xmlns:a="http://schemas.openxmlformats.org/drawingml/2006/main" sz="43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sSub>
                      <m:e>
                        <m:r>
                          <a:rPr xmlns:a="http://schemas.openxmlformats.org/drawingml/2006/main" sz="43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xmlns:a="http://schemas.openxmlformats.org/drawingml/2006/main" sz="43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↓</m:t>
                        </m:r>
                        <m:r>
                          <a:rPr xmlns:a="http://schemas.openxmlformats.org/drawingml/2006/main" sz="43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⇑</m:t>
                        </m:r>
                      </m:sub>
                    </m:sSub>
                    <m:r>
                      <a:rPr xmlns:a="http://schemas.openxmlformats.org/drawingml/2006/main" sz="43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sSub>
                      <m:e>
                        <m:r>
                          <a:rPr xmlns:a="http://schemas.openxmlformats.org/drawingml/2006/main" sz="43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xmlns:a="http://schemas.openxmlformats.org/drawingml/2006/main" sz="43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↑</m:t>
                        </m:r>
                        <m:r>
                          <a:rPr xmlns:a="http://schemas.openxmlformats.org/drawingml/2006/main" sz="43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⇑</m:t>
                        </m:r>
                      </m:sub>
                    </m:sSub>
                  </m:num>
                  <m:den>
                    <m:sSub>
                      <m:e>
                        <m:r>
                          <a:rPr xmlns:a="http://schemas.openxmlformats.org/drawingml/2006/main" sz="43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xmlns:a="http://schemas.openxmlformats.org/drawingml/2006/main" sz="43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↓</m:t>
                        </m:r>
                        <m:r>
                          <a:rPr xmlns:a="http://schemas.openxmlformats.org/drawingml/2006/main" sz="43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⇑</m:t>
                        </m:r>
                      </m:sub>
                    </m:sSub>
                    <m:r>
                      <a:rPr xmlns:a="http://schemas.openxmlformats.org/drawingml/2006/main" sz="43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e>
                        <m:r>
                          <a:rPr xmlns:a="http://schemas.openxmlformats.org/drawingml/2006/main" sz="43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xmlns:a="http://schemas.openxmlformats.org/drawingml/2006/main" sz="43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↑</m:t>
                        </m:r>
                        <m:r>
                          <a:rPr xmlns:a="http://schemas.openxmlformats.org/drawingml/2006/main" sz="43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⇑</m:t>
                        </m:r>
                      </m:sub>
                    </m:sSub>
                  </m:den>
                </m:f>
              </m:oMath>
            </a14:m>
            <a:r>
              <a:t>,   </a:t>
            </a:r>
            <a14:m>
              <m:oMath>
                <m:sSub>
                  <m:e>
                    <m:r>
                      <a:rPr xmlns:a="http://schemas.openxmlformats.org/drawingml/2006/main" sz="43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e>
                  <m:sub>
                    <m:r>
                      <a:rPr xmlns:a="http://schemas.openxmlformats.org/drawingml/2006/main" sz="43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⊥</m:t>
                    </m:r>
                  </m:sub>
                </m:sSub>
                <m:r>
                  <a:rPr xmlns:a="http://schemas.openxmlformats.org/drawingml/2006/main" sz="4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xmlns:a="http://schemas.openxmlformats.org/drawingml/2006/main" sz="43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sSub>
                      <m:e>
                        <m:r>
                          <a:rPr xmlns:a="http://schemas.openxmlformats.org/drawingml/2006/main" sz="43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xmlns:a="http://schemas.openxmlformats.org/drawingml/2006/main" sz="43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↓</m:t>
                        </m:r>
                        <m:r>
                          <a:rPr xmlns:a="http://schemas.openxmlformats.org/drawingml/2006/main" sz="43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</m:sub>
                    </m:sSub>
                    <m:r>
                      <a:rPr xmlns:a="http://schemas.openxmlformats.org/drawingml/2006/main" sz="43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sSub>
                      <m:e>
                        <m:r>
                          <a:rPr xmlns:a="http://schemas.openxmlformats.org/drawingml/2006/main" sz="43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xmlns:a="http://schemas.openxmlformats.org/drawingml/2006/main" sz="43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↑</m:t>
                        </m:r>
                        <m:r>
                          <a:rPr xmlns:a="http://schemas.openxmlformats.org/drawingml/2006/main" sz="43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</m:sub>
                    </m:sSub>
                  </m:num>
                  <m:den>
                    <m:sSub>
                      <m:e>
                        <m:r>
                          <a:rPr xmlns:a="http://schemas.openxmlformats.org/drawingml/2006/main" sz="43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xmlns:a="http://schemas.openxmlformats.org/drawingml/2006/main" sz="43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↓</m:t>
                        </m:r>
                        <m:r>
                          <a:rPr xmlns:a="http://schemas.openxmlformats.org/drawingml/2006/main" sz="43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</m:sub>
                    </m:sSub>
                    <m:r>
                      <a:rPr xmlns:a="http://schemas.openxmlformats.org/drawingml/2006/main" sz="43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e>
                        <m:r>
                          <a:rPr xmlns:a="http://schemas.openxmlformats.org/drawingml/2006/main" sz="43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xmlns:a="http://schemas.openxmlformats.org/drawingml/2006/main" sz="43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↑</m:t>
                        </m:r>
                        <m:r>
                          <a:rPr xmlns:a="http://schemas.openxmlformats.org/drawingml/2006/main" sz="43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</m:sub>
                    </m:sSub>
                  </m:den>
                </m:f>
              </m:oMath>
            </a14:m>
            <a:r>
              <a:t> </a:t>
            </a:r>
          </a:p>
          <a:p>
            <a:pPr algn="ctr">
              <a:defRPr>
                <a:latin typeface="CMU Sans Serif"/>
                <a:ea typeface="CMU Sans Serif"/>
                <a:cs typeface="CMU Sans Serif"/>
                <a:sym typeface="CMU Sans Serif"/>
              </a:defRPr>
            </a:pPr>
            <a14:m>
              <m:oMathPara>
                <m:oMathParaPr>
                  <m:jc m:val="center"/>
                </m:oMathParaPr>
                <m:oMath>
                  <m:r>
                    <a:rPr xmlns:a="http://schemas.openxmlformats.org/drawingml/2006/main" sz="43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→</m:t>
                  </m:r>
                  <m:sSub>
                    <m:e>
                      <m:r>
                        <a:rPr xmlns:a="http://schemas.openxmlformats.org/drawingml/2006/main" sz="4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e>
                    <m:sub>
                      <m:r>
                        <a:rPr xmlns:a="http://schemas.openxmlformats.org/drawingml/2006/main" sz="4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3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≈</m:t>
                  </m:r>
                  <m:sSub>
                    <m:e>
                      <m:r>
                        <a:rPr xmlns:a="http://schemas.openxmlformats.org/drawingml/2006/main" sz="4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</m:e>
                    <m:sub>
                      <m:r>
                        <a:rPr xmlns:a="http://schemas.openxmlformats.org/drawingml/2006/main" sz="4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3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/</m:t>
                  </m:r>
                  <m:sSub>
                    <m:e>
                      <m:r>
                        <a:rPr xmlns:a="http://schemas.openxmlformats.org/drawingml/2006/main" sz="4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4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</m:oMath>
              </m:oMathPara>
            </a14:m>
          </a:p>
        </p:txBody>
      </p:sp>
      <p:sp>
        <p:nvSpPr>
          <p:cNvPr id="183" name="Use model to calculate   for each bin (bin center)…"/>
          <p:cNvSpPr txBox="1"/>
          <p:nvPr/>
        </p:nvSpPr>
        <p:spPr>
          <a:xfrm>
            <a:off x="1135063" y="7465371"/>
            <a:ext cx="9581599" cy="4839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635000" indent="-635000" defTabSz="457200">
              <a:lnSpc>
                <a:spcPct val="100000"/>
              </a:lnSpc>
              <a:spcBef>
                <a:spcPts val="1200"/>
              </a:spcBef>
              <a:buSzPct val="100000"/>
              <a:buChar char="•"/>
              <a:defRPr sz="4000">
                <a:latin typeface="CMU Sans Serif"/>
                <a:ea typeface="CMU Sans Serif"/>
                <a:cs typeface="CMU Sans Serif"/>
                <a:sym typeface="CMU Sans Serif"/>
              </a:defRPr>
            </a:pPr>
            <a:r>
              <a:t>Use model to calculate </a:t>
            </a:r>
            <a14:m>
              <m:oMath>
                <m:sSub>
                  <m:e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e>
                  <m:sub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</m:oMath>
            </a14:m>
            <a:r>
              <a:t> for each bin (bin center)</a:t>
            </a:r>
          </a:p>
          <a:p>
            <a:pPr marL="635000" indent="-635000" defTabSz="457200">
              <a:lnSpc>
                <a:spcPct val="100000"/>
              </a:lnSpc>
              <a:spcBef>
                <a:spcPts val="1200"/>
              </a:spcBef>
              <a:buSzPct val="100000"/>
              <a:buChar char="•"/>
              <a:defRPr sz="4000">
                <a:latin typeface="CMU Sans Serif"/>
                <a:ea typeface="CMU Sans Serif"/>
                <a:cs typeface="CMU Sans Serif"/>
                <a:sym typeface="CMU Sans Serif"/>
              </a:defRPr>
            </a:pPr>
            <a14:m>
              <m:oMath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δ</m:t>
                </m:r>
                <m:sSub>
                  <m:e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e>
                  <m:sub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⊥</m:t>
                    </m:r>
                  </m:sub>
                </m:sSub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num>
                  <m:den>
                    <m:rad>
                      <m:radPr>
                        <m:ctrlPr>
                          <a:rPr xmlns:a="http://schemas.openxmlformats.org/drawingml/2006/main" sz="41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  <m:degHide m:val="on"/>
                      </m:radPr>
                      <m:deg/>
                      <m:e>
                        <m:r>
                          <a:rPr xmlns:a="http://schemas.openxmlformats.org/drawingml/2006/main" sz="41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rad>
                    <m:sSub>
                      <m:e>
                        <m:r>
                          <a:rPr xmlns:a="http://schemas.openxmlformats.org/drawingml/2006/main" sz="41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xmlns:a="http://schemas.openxmlformats.org/drawingml/2006/main" sz="41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sSub>
                      <m:e>
                        <m:r>
                          <a:rPr xmlns:a="http://schemas.openxmlformats.org/drawingml/2006/main" sz="41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xmlns:a="http://schemas.openxmlformats.org/drawingml/2006/main" sz="41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</m:den>
                </m:f>
              </m:oMath>
            </a14:m>
            <a:r>
              <a:t>, propagated to </a:t>
            </a:r>
            <a14:m>
              <m:oMath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δ</m:t>
                </m:r>
                <m:sSub>
                  <m:e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e>
                  <m:sub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</m:oMath>
            </a14:m>
          </a:p>
          <a:p>
            <a:pPr marL="635000" indent="-635000" defTabSz="457200">
              <a:lnSpc>
                <a:spcPct val="100000"/>
              </a:lnSpc>
              <a:spcBef>
                <a:spcPts val="1200"/>
              </a:spcBef>
              <a:buSzPct val="100000"/>
              <a:buChar char="•"/>
              <a:defRPr sz="4000">
                <a:latin typeface="CMU Sans Serif"/>
                <a:ea typeface="CMU Sans Serif"/>
                <a:cs typeface="CMU Sans Serif"/>
                <a:sym typeface="CMU Sans Serif"/>
              </a:defRPr>
            </a:pPr>
            <a:r>
              <a:t>Scaled to total luminosity </a:t>
            </a:r>
            <a14:m>
              <m:oMath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</m:t>
                </m:r>
              </m:oMath>
            </a14:m>
            <a:r>
              <a:t> = 10 fb</a:t>
            </a:r>
            <a:r>
              <a:rPr baseline="31999"/>
              <a:t>-1 </a:t>
            </a:r>
            <a:br>
              <a:rPr baseline="31999"/>
            </a:br>
            <a:r>
              <a:t>(2.5 fb</a:t>
            </a:r>
            <a:r>
              <a:rPr baseline="31999"/>
              <a:t>-1</a:t>
            </a:r>
            <a:r>
              <a:t> per spin configuration)</a:t>
            </a:r>
          </a:p>
        </p:txBody>
      </p:sp>
      <p:pic>
        <p:nvPicPr>
          <p:cNvPr id="184" name="epic_a1p_bin_center.pdf" descr="epic_a1p_bin_center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36673" y="179884"/>
            <a:ext cx="10793877" cy="13356232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Work by  Win Lin"/>
          <p:cNvSpPr txBox="1"/>
          <p:nvPr/>
        </p:nvSpPr>
        <p:spPr>
          <a:xfrm>
            <a:off x="16533015" y="408232"/>
            <a:ext cx="2201194" cy="1273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 sz="3500">
                <a:latin typeface="CMU Sans Serif"/>
                <a:ea typeface="CMU Sans Serif"/>
                <a:cs typeface="CMU Sans Serif"/>
                <a:sym typeface="CMU Sans Serif"/>
              </a:defRPr>
            </a:pPr>
            <a:r>
              <a:t>Work by </a:t>
            </a:r>
            <a:br/>
            <a:r>
              <a:t>Win Lin</a:t>
            </a:r>
          </a:p>
        </p:txBody>
      </p:sp>
      <p:sp>
        <p:nvSpPr>
          <p:cNvPr id="186" name="ePIC 24.04.0…"/>
          <p:cNvSpPr txBox="1"/>
          <p:nvPr/>
        </p:nvSpPr>
        <p:spPr>
          <a:xfrm>
            <a:off x="19486570" y="2042432"/>
            <a:ext cx="3341904" cy="13098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 sz="3500">
                <a:latin typeface="CMU Sans Serif"/>
                <a:ea typeface="CMU Sans Serif"/>
                <a:cs typeface="CMU Sans Serif"/>
                <a:sym typeface="CMU Sans Serif"/>
              </a:defRPr>
            </a:pPr>
            <a:r>
              <a:t>ePIC 24.04.0</a:t>
            </a:r>
          </a:p>
          <a:p>
            <a:pPr>
              <a:lnSpc>
                <a:spcPct val="100000"/>
              </a:lnSpc>
              <a:spcBef>
                <a:spcPts val="0"/>
              </a:spcBef>
              <a:defRPr sz="3500">
                <a:latin typeface="CMU Sans Serif"/>
                <a:ea typeface="CMU Sans Serif"/>
                <a:cs typeface="CMU Sans Serif"/>
                <a:sym typeface="CMU Sans Serif"/>
              </a:defRPr>
            </a:pPr>
            <a:r>
              <a:t>0.01 &lt; </a:t>
            </a:r>
            <a14:m>
              <m:oMath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</m:oMath>
            </a14:m>
            <a:r>
              <a:t> &lt; 0.95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lide Number"/>
          <p:cNvSpPr txBox="1"/>
          <p:nvPr>
            <p:ph type="sldNum" sz="quarter" idx="4294967295"/>
          </p:nvPr>
        </p:nvSpPr>
        <p:spPr>
          <a:xfrm>
            <a:off x="23885032" y="13120932"/>
            <a:ext cx="346076" cy="5873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3000">
                <a:solidFill>
                  <a:srgbClr val="000000"/>
                </a:solidFill>
                <a:latin typeface="CMU Sans Serif"/>
                <a:ea typeface="CMU Sans Serif"/>
                <a:cs typeface="CMU Sans Serif"/>
                <a:sym typeface="CMU Sans Serif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89" name="In progress"/>
          <p:cNvSpPr txBox="1"/>
          <p:nvPr/>
        </p:nvSpPr>
        <p:spPr>
          <a:xfrm>
            <a:off x="249524" y="249524"/>
            <a:ext cx="22687527" cy="1247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lvl="1">
              <a:defRPr sz="7500">
                <a:latin typeface="CMU Sans Serif"/>
                <a:ea typeface="CMU Sans Serif"/>
                <a:cs typeface="CMU Sans Serif"/>
                <a:sym typeface="CMU Sans Serif"/>
              </a:defRPr>
            </a:pPr>
            <a:r>
              <a:t>In progress</a:t>
            </a:r>
          </a:p>
        </p:txBody>
      </p:sp>
      <p:sp>
        <p:nvSpPr>
          <p:cNvPr id="190" name="Electron ID/reconstruction  (see Electron ID &amp; Holistic Reconstruction workfest!):…"/>
          <p:cNvSpPr txBox="1"/>
          <p:nvPr/>
        </p:nvSpPr>
        <p:spPr>
          <a:xfrm>
            <a:off x="5973244" y="2874962"/>
            <a:ext cx="12437511" cy="7966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635000" indent="-635000" defTabSz="457200">
              <a:lnSpc>
                <a:spcPct val="100000"/>
              </a:lnSpc>
              <a:spcBef>
                <a:spcPts val="1200"/>
              </a:spcBef>
              <a:buSzPct val="100000"/>
              <a:buChar char="•"/>
              <a:defRPr sz="4000">
                <a:latin typeface="CMU Sans Serif"/>
                <a:ea typeface="CMU Sans Serif"/>
                <a:cs typeface="CMU Sans Serif"/>
                <a:sym typeface="CMU Sans Serif"/>
              </a:defRPr>
            </a:pPr>
            <a:r>
              <a:t>Electron ID/reconstruction </a:t>
            </a:r>
            <a:br/>
            <a:r>
              <a:t>(see Electron ID &amp; Holistic Reconstruction workfest!):</a:t>
            </a:r>
          </a:p>
          <a:p>
            <a:pPr lvl="3" marL="1320800" indent="-635000" defTabSz="457200">
              <a:lnSpc>
                <a:spcPct val="100000"/>
              </a:lnSpc>
              <a:spcBef>
                <a:spcPts val="1200"/>
              </a:spcBef>
              <a:buSzPct val="100000"/>
              <a:buChar char="•"/>
              <a:defRPr sz="4000">
                <a:latin typeface="CMU Sans Serif"/>
                <a:ea typeface="CMU Sans Serif"/>
                <a:cs typeface="CMU Sans Serif"/>
                <a:sym typeface="CMU Sans Serif"/>
              </a:defRPr>
            </a:pPr>
            <a:r>
              <a:t>Track-cluster matching</a:t>
            </a:r>
          </a:p>
          <a:p>
            <a:pPr lvl="3" marL="1320800" indent="-635000" defTabSz="457200">
              <a:lnSpc>
                <a:spcPct val="100000"/>
              </a:lnSpc>
              <a:spcBef>
                <a:spcPts val="1200"/>
              </a:spcBef>
              <a:buSzPct val="100000"/>
              <a:buChar char="•"/>
              <a:defRPr sz="4000">
                <a:latin typeface="CMU Sans Serif"/>
                <a:ea typeface="CMU Sans Serif"/>
                <a:cs typeface="CMU Sans Serif"/>
                <a:sym typeface="CMU Sans Serif"/>
              </a:defRPr>
            </a:pPr>
            <a:r>
              <a:t>Calorimeter shower shape cuts</a:t>
            </a:r>
          </a:p>
          <a:p>
            <a:pPr lvl="3" marL="1320800" indent="-635000" defTabSz="457200">
              <a:lnSpc>
                <a:spcPct val="100000"/>
              </a:lnSpc>
              <a:spcBef>
                <a:spcPts val="1200"/>
              </a:spcBef>
              <a:buSzPct val="100000"/>
              <a:buChar char="•"/>
              <a:defRPr sz="4000">
                <a:latin typeface="CMU Sans Serif"/>
                <a:ea typeface="CMU Sans Serif"/>
                <a:cs typeface="CMU Sans Serif"/>
                <a:sym typeface="CMU Sans Serif"/>
              </a:defRPr>
            </a:pPr>
            <a:r>
              <a:t>Resolution-weighted electron energy </a:t>
            </a:r>
            <a:br/>
            <a:r>
              <a:t>(tracking </a:t>
            </a:r>
            <a:r>
              <a:rPr i="1"/>
              <a:t>and </a:t>
            </a:r>
            <a:r>
              <a:t>calorimeter)</a:t>
            </a:r>
          </a:p>
          <a:p>
            <a:pPr marL="635000" indent="-635000" defTabSz="457200">
              <a:lnSpc>
                <a:spcPct val="100000"/>
              </a:lnSpc>
              <a:spcBef>
                <a:spcPts val="1200"/>
              </a:spcBef>
              <a:buSzPct val="100000"/>
              <a:buChar char="•"/>
              <a:defRPr sz="4000">
                <a:latin typeface="CMU Sans Serif"/>
                <a:ea typeface="CMU Sans Serif"/>
                <a:cs typeface="CMU Sans Serif"/>
                <a:sym typeface="CMU Sans Serif"/>
              </a:defRPr>
            </a:pPr>
            <a:r>
              <a:t>Quantifying systematics:</a:t>
            </a:r>
          </a:p>
          <a:p>
            <a:pPr lvl="3" marL="1320800" indent="-635000" defTabSz="457200">
              <a:lnSpc>
                <a:spcPct val="100000"/>
              </a:lnSpc>
              <a:spcBef>
                <a:spcPts val="1200"/>
              </a:spcBef>
              <a:buSzPct val="100000"/>
              <a:buChar char="•"/>
              <a:defRPr sz="4000">
                <a:latin typeface="CMU Sans Serif"/>
                <a:ea typeface="CMU Sans Serif"/>
                <a:cs typeface="CMU Sans Serif"/>
                <a:sym typeface="CMU Sans Serif"/>
              </a:defRPr>
            </a:pPr>
            <a:r>
              <a:t>Acceptance/resolutions</a:t>
            </a:r>
          </a:p>
          <a:p>
            <a:pPr lvl="3" marL="1320800" indent="-635000" defTabSz="457200">
              <a:lnSpc>
                <a:spcPct val="100000"/>
              </a:lnSpc>
              <a:spcBef>
                <a:spcPts val="1200"/>
              </a:spcBef>
              <a:buSzPct val="100000"/>
              <a:buChar char="•"/>
              <a:defRPr sz="4000">
                <a:latin typeface="CMU Sans Serif"/>
                <a:ea typeface="CMU Sans Serif"/>
                <a:cs typeface="CMU Sans Serif"/>
                <a:sym typeface="CMU Sans Serif"/>
              </a:defRPr>
            </a:pPr>
            <a:r>
              <a:t>Energy calibration</a:t>
            </a:r>
          </a:p>
          <a:p>
            <a:pPr lvl="3" marL="1320800" indent="-635000" defTabSz="457200">
              <a:lnSpc>
                <a:spcPct val="100000"/>
              </a:lnSpc>
              <a:spcBef>
                <a:spcPts val="1200"/>
              </a:spcBef>
              <a:buSzPct val="100000"/>
              <a:buChar char="•"/>
              <a:defRPr sz="4000">
                <a:latin typeface="CMU Sans Serif"/>
                <a:ea typeface="CMU Sans Serif"/>
                <a:cs typeface="CMU Sans Serif"/>
                <a:sym typeface="CMU Sans Serif"/>
              </a:defRPr>
            </a:pPr>
            <a:r>
              <a:t>Pion contamination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43B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158948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l" defTabSz="2446734" rtl="0" fontAlgn="auto" latinLnBrk="0" hangingPunct="0">
          <a:lnSpc>
            <a:spcPct val="90000"/>
          </a:lnSpc>
          <a:spcBef>
            <a:spcPts val="28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43B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158948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l" defTabSz="2446734" rtl="0" fontAlgn="auto" latinLnBrk="0" hangingPunct="0">
          <a:lnSpc>
            <a:spcPct val="90000"/>
          </a:lnSpc>
          <a:spcBef>
            <a:spcPts val="28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