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4.png" ContentType="image/png"/>
  <Override PartName="/ppt/media/image2.png" ContentType="image/png"/>
  <Override PartName="/ppt/media/image2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24384000" cy="13716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C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l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i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q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u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e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z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 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p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o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u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r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 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d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é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p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l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a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c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e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r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 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l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a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 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d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i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a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p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o</a:t>
            </a:r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1EC6FD6-78FF-428A-8C08-5F3705719821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TDAs - transition distribution amplitudes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• </a:t>
            </a:r>
            <a:r>
              <a:rPr b="0" lang="fr-FR" sz="2000" spc="-1" strike="noStrike">
                <a:latin typeface="Arial"/>
              </a:rPr>
              <a:t>Similar to normal meson photo-production, but proton at mid-rapidity and meson goes forward with high momentum: u-channel.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• </a:t>
            </a:r>
            <a:r>
              <a:rPr b="0" lang="fr-FR" sz="2000" spc="-1" strike="noStrike">
                <a:latin typeface="Arial"/>
              </a:rPr>
              <a:t>Sensitivity to Transition Distribution Amplitudes (TDA).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• </a:t>
            </a:r>
            <a:r>
              <a:rPr b="0" lang="fr-FR" sz="2000" spc="-1" strike="noStrike">
                <a:latin typeface="Arial"/>
              </a:rPr>
              <a:t>Proton (a few hundred MeV) detected in central detector. Photons from meson decay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detected in a combination of central and ZDC.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TDAs - transition distribution amplitudes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Neutron track angle and momentum resolutions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Kaon: Main issue is to separate photons from the low-energy neutrons in the both ZDC – EMCAL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&amp; HCAL.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 </a:t>
            </a:r>
            <a:r>
              <a:rPr b="0" lang="fr-FR" sz="1200" spc="-1" strike="noStrike">
                <a:latin typeface="Arial"/>
              </a:rPr>
              <a:t>The resolution of the three peaks was obtained using DSCB fits in the region of 0 &lt; Q2 &lt; 0.01 GeV2 with the truth seeding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→ </a:t>
            </a:r>
            <a:r>
              <a:rPr b="0" lang="fr-FR" sz="1200" spc="-1" strike="noStrike">
                <a:latin typeface="Arial"/>
              </a:rPr>
              <a:t>Seem to have consistent resolution in each peak within the uncertainties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→ </a:t>
            </a:r>
            <a:r>
              <a:rPr b="0" lang="fr-FR" sz="1200" spc="-1" strike="noStrike">
                <a:latin typeface="Arial"/>
              </a:rPr>
              <a:t>Need fine-tuning of the fits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→ </a:t>
            </a:r>
            <a:r>
              <a:rPr b="0" lang="fr-FR" sz="1200" spc="-1" strike="noStrike">
                <a:latin typeface="Arial"/>
              </a:rPr>
              <a:t>Need to obtain the resolution value using a larger sample size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● </a:t>
            </a:r>
            <a:r>
              <a:rPr b="0" lang="fr-FR" sz="1200" spc="-1" strike="noStrike">
                <a:latin typeface="Arial"/>
              </a:rPr>
              <a:t>Next steps: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⚬ </a:t>
            </a:r>
            <a:r>
              <a:rPr b="0" lang="fr-FR" sz="1200" spc="-1" strike="noStrike">
                <a:latin typeface="Arial"/>
              </a:rPr>
              <a:t>Add beam spreads using AfterBurner and generate a larger sample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⚬ </a:t>
            </a:r>
            <a:r>
              <a:rPr b="0" lang="fr-FR" sz="1200" spc="-1" strike="noStrike">
                <a:latin typeface="Arial"/>
              </a:rPr>
              <a:t>Detector resolution study using realistic seeding and in different region of the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detector (barrel vs end cap)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The separation appears reasonable​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Study to be followed on as tracking and PID get more realistic</a:t>
            </a:r>
            <a:endParaRPr b="0" lang="fr-FR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 </a:t>
            </a:r>
            <a:r>
              <a:rPr b="0" lang="fr-FR" sz="1200" spc="-1" strike="noStrike">
                <a:latin typeface="Arial"/>
              </a:rPr>
              <a:t>The resolution of the three peaks was obtained using DSCB fits in the region of 0 &lt; Q2 &lt; 0.01 GeV2 with the truth seeding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→ </a:t>
            </a:r>
            <a:r>
              <a:rPr b="0" lang="fr-FR" sz="1200" spc="-1" strike="noStrike">
                <a:latin typeface="Arial"/>
              </a:rPr>
              <a:t>Seem to have consistent resolution in each peak within the uncertainties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→ </a:t>
            </a:r>
            <a:r>
              <a:rPr b="0" lang="fr-FR" sz="1200" spc="-1" strike="noStrike">
                <a:latin typeface="Arial"/>
              </a:rPr>
              <a:t>Need fine-tuning of the fits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→ </a:t>
            </a:r>
            <a:r>
              <a:rPr b="0" lang="fr-FR" sz="1200" spc="-1" strike="noStrike">
                <a:latin typeface="Arial"/>
              </a:rPr>
              <a:t>Need to obtain the resolution value using a larger sample size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● </a:t>
            </a:r>
            <a:r>
              <a:rPr b="0" lang="fr-FR" sz="1200" spc="-1" strike="noStrike">
                <a:latin typeface="Arial"/>
              </a:rPr>
              <a:t>Next steps: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⚬ </a:t>
            </a:r>
            <a:r>
              <a:rPr b="0" lang="fr-FR" sz="1200" spc="-1" strike="noStrike">
                <a:latin typeface="Arial"/>
              </a:rPr>
              <a:t>Add beam spreads using AfterBurner and generate a larger sample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⚬ </a:t>
            </a:r>
            <a:r>
              <a:rPr b="0" lang="fr-FR" sz="1200" spc="-1" strike="noStrike">
                <a:latin typeface="Arial"/>
              </a:rPr>
              <a:t>Detector resolution study using realistic seeding and in different region of the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detector (barrel vs end cap)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The separation appears reasonable​</a:t>
            </a:r>
            <a:endParaRPr b="0" lang="fr-FR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1200" spc="-1" strike="noStrike">
                <a:latin typeface="Arial"/>
              </a:rPr>
              <a:t>Study to be followed on as tracking and PID get more realistic</a:t>
            </a:r>
            <a:endParaRPr b="0" lang="fr-F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</p:spPr>
        <p:txBody>
          <a:bodyPr lIns="50760" rIns="50760" tIns="50760" bIns="5076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B4A0C0FF-6562-4680-9D91-D20FF5BD693A}" type="slidenum">
              <a:rPr b="0" lang="fr-FR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1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Cliquez pour 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éditer le format du </a:t>
            </a: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texte-titre</a:t>
            </a:r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Cliquez pour éditer le format du plan de texte</a:t>
            </a:r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Second niveau de plan</a:t>
            </a:r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Troisième niveau de plan</a:t>
            </a:r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4800" spc="-1" strike="noStrike">
                <a:solidFill>
                  <a:srgbClr val="000000"/>
                </a:solidFill>
                <a:latin typeface="Helvetica Neue"/>
              </a:rPr>
              <a:t>Quatrième niveau de plan</a:t>
            </a:r>
            <a:endParaRPr b="0" lang="fr-FR" sz="4800" spc="-1" strike="noStrike">
              <a:solidFill>
                <a:srgbClr val="000000"/>
              </a:solidFill>
              <a:latin typeface="Helvetica Neu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Helvetica Neue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Helvetica Neu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Helvetica Neue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Helvetica Neu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Helvetica Neue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hyperlink" Target="https://eur03.safelinks.protection.outlook.com/?url=https%3A%2F%2Fjournals.aps.org%2Fprc%2Fabstract%2F10.1103%2FPhysRevC.106.015204&amp;data=05%7C02%7CRachel.Montgomery%40glasgow.ac.uk%7Ced456bbaa62d4044b3fb08dc80f5a8e3%7C6e725c29763a4f5081f22e254f0133c8%7C1%7C0%7C638527040387583150%7CUnknown%7CTWFpbGZsb3d8eyJWIjoiMC4wLjAwMDAiLCJQIjoiV2luMzIiLCJBTiI6Ik1haWwiLCJXVCI6Mn0%3D%7C0%7C%7C%7C&amp;sdata=CcHVYjL5s9XkAX0NqeRSHglhrOjjD12gCZ7%2FTICkudw%3D&amp;reserved=0" TargetMode="Externa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hyperlink" Target="https://indico.bnl.gov/event/23814/contributions/92533/attachments/55095/94308/Love_slides.pdf" TargetMode="External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indico.bnl.gov/event/23345/contributions/91508/attachments/54637/93485/Jpsi_in_eA.pdf" TargetMode="Externa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s://github.com/eic/epic/pull/665" TargetMode="External"/><Relationship Id="rId6" Type="http://schemas.openxmlformats.org/officeDocument/2006/relationships/hyperlink" Target="https://github.com/eic/epic/pull/720" TargetMode="External"/><Relationship Id="rId7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indico.bnl.gov/event/23163/contributions/90798/attachments/54163/92658/EICUpsilon_ExcdffTag_SaeahramYoo_Apr29.pptx.pdf" TargetMode="Externa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2065040" y="13080960"/>
            <a:ext cx="24120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07320656-AC9F-47F0-A104-9E2CBC192368}" type="slidenum">
              <a:rPr b="0" lang="fr-FR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  <p:pic>
        <p:nvPicPr>
          <p:cNvPr id="46" name="pasted-movie.png" descr="pasted-movie.png"/>
          <p:cNvPicPr/>
          <p:nvPr/>
        </p:nvPicPr>
        <p:blipFill>
          <a:blip r:embed="rId1"/>
          <a:srcRect l="9467" t="5583" r="0" b="2248"/>
          <a:stretch/>
        </p:blipFill>
        <p:spPr>
          <a:xfrm>
            <a:off x="1099800" y="6624360"/>
            <a:ext cx="6654240" cy="3864960"/>
          </a:xfrm>
          <a:prstGeom prst="rect">
            <a:avLst/>
          </a:prstGeom>
          <a:ln w="12600">
            <a:noFill/>
          </a:ln>
        </p:spPr>
      </p:pic>
      <p:grpSp>
        <p:nvGrpSpPr>
          <p:cNvPr id="47" name="Group 2"/>
          <p:cNvGrpSpPr/>
          <p:nvPr/>
        </p:nvGrpSpPr>
        <p:grpSpPr>
          <a:xfrm>
            <a:off x="7008840" y="8855280"/>
            <a:ext cx="4386240" cy="4603680"/>
            <a:chOff x="7008840" y="8855280"/>
            <a:chExt cx="4386240" cy="4603680"/>
          </a:xfrm>
        </p:grpSpPr>
        <p:grpSp>
          <p:nvGrpSpPr>
            <p:cNvPr id="48" name="Group 3"/>
            <p:cNvGrpSpPr/>
            <p:nvPr/>
          </p:nvGrpSpPr>
          <p:grpSpPr>
            <a:xfrm>
              <a:off x="7385040" y="8855280"/>
              <a:ext cx="3854880" cy="4327200"/>
              <a:chOff x="7385040" y="8855280"/>
              <a:chExt cx="3854880" cy="4327200"/>
            </a:xfrm>
          </p:grpSpPr>
          <p:grpSp>
            <p:nvGrpSpPr>
              <p:cNvPr id="49" name="Group 4"/>
              <p:cNvGrpSpPr/>
              <p:nvPr/>
            </p:nvGrpSpPr>
            <p:grpSpPr>
              <a:xfrm>
                <a:off x="7385040" y="8855280"/>
                <a:ext cx="3854880" cy="4327200"/>
                <a:chOff x="7385040" y="8855280"/>
                <a:chExt cx="3854880" cy="4327200"/>
              </a:xfrm>
            </p:grpSpPr>
            <p:pic>
              <p:nvPicPr>
                <p:cNvPr id="50" name="Image" descr="Image"/>
                <p:cNvPicPr/>
                <p:nvPr/>
              </p:nvPicPr>
              <p:blipFill>
                <a:blip r:embed="rId2"/>
                <a:srcRect l="1712" t="2473" r="6330" b="2805"/>
                <a:stretch/>
              </p:blipFill>
              <p:spPr>
                <a:xfrm>
                  <a:off x="7527600" y="8860680"/>
                  <a:ext cx="3712320" cy="4321800"/>
                </a:xfrm>
                <a:prstGeom prst="rect">
                  <a:avLst/>
                </a:prstGeom>
                <a:ln w="12600">
                  <a:noFill/>
                </a:ln>
              </p:spPr>
            </p:pic>
            <p:sp>
              <p:nvSpPr>
                <p:cNvPr id="51" name="CustomShape 5"/>
                <p:cNvSpPr/>
                <p:nvPr/>
              </p:nvSpPr>
              <p:spPr>
                <a:xfrm>
                  <a:off x="7460280" y="8855280"/>
                  <a:ext cx="165600" cy="290808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2" name="CustomShape 6"/>
                <p:cNvSpPr/>
                <p:nvPr/>
              </p:nvSpPr>
              <p:spPr>
                <a:xfrm rot="16200000">
                  <a:off x="7431480" y="11692080"/>
                  <a:ext cx="165600" cy="16560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3" name="CustomShape 7"/>
                <p:cNvSpPr/>
                <p:nvPr/>
              </p:nvSpPr>
              <p:spPr>
                <a:xfrm rot="12120000">
                  <a:off x="7422480" y="11775240"/>
                  <a:ext cx="165600" cy="16560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4" name="CustomShape 8"/>
                <p:cNvSpPr/>
                <p:nvPr/>
              </p:nvSpPr>
              <p:spPr>
                <a:xfrm>
                  <a:off x="7385040" y="12125160"/>
                  <a:ext cx="165600" cy="16560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55" name="CustomShape 9"/>
              <p:cNvSpPr/>
              <p:nvPr/>
            </p:nvSpPr>
            <p:spPr>
              <a:xfrm>
                <a:off x="7403760" y="12234240"/>
                <a:ext cx="165600" cy="914400"/>
              </a:xfrm>
              <a:prstGeom prst="rect">
                <a:avLst/>
              </a:prstGeom>
              <a:solidFill>
                <a:srgbClr val="ffffff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6" name="CustomShape 10"/>
            <p:cNvSpPr/>
            <p:nvPr/>
          </p:nvSpPr>
          <p:spPr>
            <a:xfrm>
              <a:off x="9896040" y="11853000"/>
              <a:ext cx="1499040" cy="11008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500" spc="-1" strike="noStrike">
                  <a:solidFill>
                    <a:srgbClr val="000000"/>
                  </a:solidFill>
                  <a:latin typeface="Arial"/>
                  <a:ea typeface="Arial"/>
                </a:rPr>
                <a:t>Bare Quarks</a:t>
              </a:r>
              <a:endParaRPr b="0" lang="fr-FR" sz="2500" spc="-1" strike="noStrike">
                <a:latin typeface="Arial"/>
              </a:endParaRPr>
            </a:p>
          </p:txBody>
        </p:sp>
        <p:sp>
          <p:nvSpPr>
            <p:cNvPr id="57" name="CustomShape 11"/>
            <p:cNvSpPr/>
            <p:nvPr/>
          </p:nvSpPr>
          <p:spPr>
            <a:xfrm>
              <a:off x="7570080" y="12004920"/>
              <a:ext cx="1287000" cy="497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200" spc="-1" strike="noStrike">
                  <a:solidFill>
                    <a:srgbClr val="000000"/>
                  </a:solidFill>
                  <a:latin typeface="Arial"/>
                  <a:ea typeface="Arial"/>
                </a:rPr>
                <a:t>Nucleon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58" name="CustomShape 12"/>
            <p:cNvSpPr/>
            <p:nvPr/>
          </p:nvSpPr>
          <p:spPr>
            <a:xfrm>
              <a:off x="7008840" y="12763800"/>
              <a:ext cx="1637280" cy="695160"/>
            </a:xfrm>
            <a:prstGeom prst="rect">
              <a:avLst/>
            </a:prstGeom>
            <a:solidFill>
              <a:srgbClr val="ff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500" spc="-1" strike="noStrike">
                  <a:solidFill>
                    <a:srgbClr val="000000"/>
                  </a:solidFill>
                  <a:latin typeface="Arial"/>
                  <a:ea typeface="Arial"/>
                </a:rPr>
                <a:t>Nucleon</a:t>
              </a:r>
              <a:endParaRPr b="0" lang="fr-FR" sz="2500" spc="-1" strike="noStrike">
                <a:latin typeface="Arial"/>
              </a:endParaRPr>
            </a:p>
          </p:txBody>
        </p:sp>
      </p:grpSp>
      <p:pic>
        <p:nvPicPr>
          <p:cNvPr id="59" name="Image" descr="Image"/>
          <p:cNvPicPr/>
          <p:nvPr/>
        </p:nvPicPr>
        <p:blipFill>
          <a:blip r:embed="rId3"/>
          <a:stretch/>
        </p:blipFill>
        <p:spPr>
          <a:xfrm>
            <a:off x="8229600" y="4215600"/>
            <a:ext cx="4386600" cy="3547080"/>
          </a:xfrm>
          <a:prstGeom prst="rect">
            <a:avLst/>
          </a:prstGeom>
          <a:ln w="12600">
            <a:noFill/>
          </a:ln>
        </p:spPr>
      </p:pic>
      <p:grpSp>
        <p:nvGrpSpPr>
          <p:cNvPr id="60" name="Group 13"/>
          <p:cNvGrpSpPr/>
          <p:nvPr/>
        </p:nvGrpSpPr>
        <p:grpSpPr>
          <a:xfrm>
            <a:off x="1216080" y="1274040"/>
            <a:ext cx="6654600" cy="4624560"/>
            <a:chOff x="1216080" y="1274040"/>
            <a:chExt cx="6654600" cy="4624560"/>
          </a:xfrm>
        </p:grpSpPr>
        <p:pic>
          <p:nvPicPr>
            <p:cNvPr id="61" name="Group" descr="Group"/>
            <p:cNvPicPr/>
            <p:nvPr/>
          </p:nvPicPr>
          <p:blipFill>
            <a:blip r:embed="rId4"/>
            <a:stretch/>
          </p:blipFill>
          <p:spPr>
            <a:xfrm>
              <a:off x="1216080" y="1274040"/>
              <a:ext cx="6654600" cy="462456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62" name="CustomShape 14"/>
            <p:cNvSpPr/>
            <p:nvPr/>
          </p:nvSpPr>
          <p:spPr>
            <a:xfrm>
              <a:off x="1269000" y="1291680"/>
              <a:ext cx="2642400" cy="1639440"/>
            </a:xfrm>
            <a:prstGeom prst="rect">
              <a:avLst/>
            </a:prstGeom>
            <a:solidFill>
              <a:srgbClr val="e4e7ea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CustomShape 15"/>
            <p:cNvSpPr/>
            <p:nvPr/>
          </p:nvSpPr>
          <p:spPr>
            <a:xfrm>
              <a:off x="1567080" y="1291680"/>
              <a:ext cx="2642400" cy="817560"/>
            </a:xfrm>
            <a:prstGeom prst="rect">
              <a:avLst/>
            </a:prstGeom>
            <a:solidFill>
              <a:srgbClr val="e4e7ea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4" name="CustomShape 16"/>
          <p:cNvSpPr/>
          <p:nvPr/>
        </p:nvSpPr>
        <p:spPr>
          <a:xfrm>
            <a:off x="3906000" y="159840"/>
            <a:ext cx="16572600" cy="650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90000"/>
              </a:lnSpc>
              <a:spcBef>
                <a:spcPts val="4501"/>
              </a:spcBef>
              <a:tabLst>
                <a:tab algn="l" pos="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Exclusive, Diffractive and Tagging Physics Working Group</a:t>
            </a:r>
            <a:endParaRPr b="1" lang="fr-FR" sz="4000" spc="-1" strike="noStrike">
              <a:latin typeface="Arial"/>
            </a:endParaRPr>
          </a:p>
        </p:txBody>
      </p:sp>
      <p:sp>
        <p:nvSpPr>
          <p:cNvPr id="65" name="CustomShape 17"/>
          <p:cNvSpPr/>
          <p:nvPr/>
        </p:nvSpPr>
        <p:spPr>
          <a:xfrm>
            <a:off x="14214240" y="2019600"/>
            <a:ext cx="9504720" cy="967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17520" indent="-317160">
              <a:lnSpc>
                <a:spcPct val="90000"/>
              </a:lnSpc>
              <a:spcBef>
                <a:spcPts val="2500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0" lang="fr-FR" sz="35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Group encompasses </a:t>
            </a:r>
            <a:r>
              <a:rPr b="1" i="1" lang="fr-FR" sz="3500" spc="-1" strike="noStrike" u="sng">
                <a:solidFill>
                  <a:srgbClr val="ff2600"/>
                </a:solidFill>
                <a:uFillTx/>
                <a:latin typeface="Helvetica Neue"/>
                <a:ea typeface="Helvetica Neue"/>
              </a:rPr>
              <a:t>numerous</a:t>
            </a:r>
            <a:r>
              <a:rPr b="0" lang="fr-FR" sz="35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 different reactions</a:t>
            </a:r>
            <a:endParaRPr b="0" lang="fr-FR" sz="35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Many on-going and planned studies</a:t>
            </a:r>
            <a:endParaRPr b="0" lang="fr-FR" sz="3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2500"/>
              </a:spcBef>
              <a:tabLst>
                <a:tab algn="l" pos="0"/>
              </a:tabLst>
            </a:pPr>
            <a:endParaRPr b="0" lang="fr-FR" sz="35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3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Different NAS topics linked to on-going EDT PWG activities:</a:t>
            </a:r>
            <a:endParaRPr b="0" lang="fr-FR" sz="35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500"/>
              </a:spcBef>
              <a:buClr>
                <a:srgbClr val="9437ff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3500" spc="-1" strike="noStrike">
                <a:solidFill>
                  <a:srgbClr val="9437ff"/>
                </a:solidFill>
                <a:latin typeface="Helvetica Neue"/>
                <a:ea typeface="Helvetica Neue"/>
              </a:rPr>
              <a:t>Origin of nucleon spin</a:t>
            </a:r>
            <a:endParaRPr b="0" lang="fr-FR" sz="35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500"/>
              </a:spcBef>
              <a:buClr>
                <a:srgbClr val="0433ff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35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3D structure of nucleons and nuclei (tomography)</a:t>
            </a:r>
            <a:endParaRPr b="0" lang="fr-FR" sz="35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500"/>
              </a:spcBef>
              <a:buClr>
                <a:srgbClr val="ff40ff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3500" spc="-1" strike="noStrike">
                <a:solidFill>
                  <a:srgbClr val="ff40ff"/>
                </a:solidFill>
                <a:latin typeface="Helvetica Neue"/>
                <a:ea typeface="Helvetica Neue"/>
              </a:rPr>
              <a:t>Gluon structure of nucleon/nuclei</a:t>
            </a:r>
            <a:endParaRPr b="0" lang="fr-FR" sz="35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500"/>
              </a:spcBef>
              <a:buClr>
                <a:srgbClr val="009051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3500" spc="-1" strike="noStrike">
                <a:solidFill>
                  <a:srgbClr val="009051"/>
                </a:solidFill>
                <a:latin typeface="Helvetica Neue"/>
                <a:ea typeface="Helvetica Neue"/>
              </a:rPr>
              <a:t>Origin of hadron mass</a:t>
            </a:r>
            <a:endParaRPr b="0" lang="fr-FR" sz="3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2500"/>
              </a:spcBef>
              <a:tabLst>
                <a:tab algn="l" pos="0"/>
              </a:tabLst>
            </a:pPr>
            <a:endParaRPr b="0" lang="fr-FR" sz="35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3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Open to any science beyond this and to extending the scope to more topics…!</a:t>
            </a:r>
            <a:endParaRPr b="0" lang="fr-FR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12065040" y="13080960"/>
            <a:ext cx="24120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576300B4-0ED4-4067-B78D-1E584630B67E}" type="slidenum">
              <a:rPr b="0" lang="fr-FR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3312000" y="123840"/>
            <a:ext cx="17759880" cy="710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Update On Monthly Production Requests and Active Channels</a:t>
            </a:r>
            <a:endParaRPr b="0" lang="fr-FR" sz="4000" spc="-1" strike="noStrike">
              <a:latin typeface="Arial"/>
            </a:endParaRPr>
          </a:p>
        </p:txBody>
      </p:sp>
      <p:grpSp>
        <p:nvGrpSpPr>
          <p:cNvPr id="68" name="Group 3"/>
          <p:cNvGrpSpPr/>
          <p:nvPr/>
        </p:nvGrpSpPr>
        <p:grpSpPr>
          <a:xfrm>
            <a:off x="301680" y="960840"/>
            <a:ext cx="10569240" cy="12461040"/>
            <a:chOff x="301680" y="960840"/>
            <a:chExt cx="10569240" cy="12461040"/>
          </a:xfrm>
        </p:grpSpPr>
        <p:pic>
          <p:nvPicPr>
            <p:cNvPr id="69" name="pasted-movie.png" descr="pasted-movie.png"/>
            <p:cNvPicPr/>
            <p:nvPr/>
          </p:nvPicPr>
          <p:blipFill>
            <a:blip r:embed="rId1"/>
            <a:stretch/>
          </p:blipFill>
          <p:spPr>
            <a:xfrm>
              <a:off x="301680" y="960840"/>
              <a:ext cx="10569240" cy="65124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70" name="pasted-movie.png" descr="pasted-movie.png"/>
            <p:cNvPicPr/>
            <p:nvPr/>
          </p:nvPicPr>
          <p:blipFill>
            <a:blip r:embed="rId2"/>
            <a:stretch/>
          </p:blipFill>
          <p:spPr>
            <a:xfrm>
              <a:off x="308160" y="7427880"/>
              <a:ext cx="10556280" cy="599400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71" name="CustomShape 4"/>
          <p:cNvSpPr/>
          <p:nvPr/>
        </p:nvSpPr>
        <p:spPr>
          <a:xfrm>
            <a:off x="11396160" y="1542600"/>
            <a:ext cx="515592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Monthly production (MP)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72" name="CustomShape 5"/>
          <p:cNvSpPr/>
          <p:nvPr/>
        </p:nvSpPr>
        <p:spPr>
          <a:xfrm>
            <a:off x="11396160" y="2051280"/>
            <a:ext cx="395640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MP,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73" name="CustomShape 6"/>
          <p:cNvSpPr/>
          <p:nvPr/>
        </p:nvSpPr>
        <p:spPr>
          <a:xfrm>
            <a:off x="11396160" y="3115080"/>
            <a:ext cx="732348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Self-run, but </a:t>
            </a:r>
            <a:r>
              <a:rPr b="0" lang="fr-FR" sz="2400" spc="-1" strike="noStrike">
                <a:solidFill>
                  <a:srgbClr val="027001"/>
                </a:solidFill>
                <a:latin typeface="Helvetica Neue"/>
                <a:ea typeface="Helvetica Neue"/>
              </a:rPr>
              <a:t>will request MP soon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74" name="CustomShape 7"/>
          <p:cNvSpPr/>
          <p:nvPr/>
        </p:nvSpPr>
        <p:spPr>
          <a:xfrm>
            <a:off x="11396160" y="3770280"/>
            <a:ext cx="732348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Self-run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75" name="CustomShape 8"/>
          <p:cNvSpPr/>
          <p:nvPr/>
        </p:nvSpPr>
        <p:spPr>
          <a:xfrm>
            <a:off x="11396160" y="4232880"/>
            <a:ext cx="1162044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MP and already a benchmark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76" name="CustomShape 9"/>
          <p:cNvSpPr/>
          <p:nvPr/>
        </p:nvSpPr>
        <p:spPr>
          <a:xfrm>
            <a:off x="11396160" y="4772160"/>
            <a:ext cx="395640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Self-run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77" name="CustomShape 10"/>
          <p:cNvSpPr/>
          <p:nvPr/>
        </p:nvSpPr>
        <p:spPr>
          <a:xfrm>
            <a:off x="11396160" y="5412600"/>
            <a:ext cx="395640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Self-run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78" name="CustomShape 11"/>
          <p:cNvSpPr/>
          <p:nvPr/>
        </p:nvSpPr>
        <p:spPr>
          <a:xfrm>
            <a:off x="11396160" y="5927760"/>
            <a:ext cx="9018000" cy="75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MP - and </a:t>
            </a:r>
            <a:r>
              <a:rPr b="0" lang="fr-FR" sz="2400" spc="-1" strike="noStrike">
                <a:solidFill>
                  <a:srgbClr val="027001"/>
                </a:solidFill>
                <a:latin typeface="Helvetica Neue"/>
                <a:ea typeface="Helvetica Neue"/>
              </a:rPr>
              <a:t>would like to request a special run of 5x100 setting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79" name="CustomShape 12"/>
          <p:cNvSpPr/>
          <p:nvPr/>
        </p:nvSpPr>
        <p:spPr>
          <a:xfrm>
            <a:off x="11396160" y="6692040"/>
            <a:ext cx="3956400" cy="75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MP and now a benchmark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0" name="CustomShape 13"/>
          <p:cNvSpPr/>
          <p:nvPr/>
        </p:nvSpPr>
        <p:spPr>
          <a:xfrm>
            <a:off x="11396160" y="8001360"/>
            <a:ext cx="980964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development - He ion in FF region needs reconstruction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1" name="CustomShape 14"/>
          <p:cNvSpPr/>
          <p:nvPr/>
        </p:nvSpPr>
        <p:spPr>
          <a:xfrm>
            <a:off x="11396160" y="7459920"/>
            <a:ext cx="763308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development  - generator being upgraded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2" name="CustomShape 15"/>
          <p:cNvSpPr/>
          <p:nvPr/>
        </p:nvSpPr>
        <p:spPr>
          <a:xfrm>
            <a:off x="11396160" y="8526600"/>
            <a:ext cx="395640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Self-run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3" name="CustomShape 16"/>
          <p:cNvSpPr/>
          <p:nvPr/>
        </p:nvSpPr>
        <p:spPr>
          <a:xfrm>
            <a:off x="11396160" y="9147600"/>
            <a:ext cx="732348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Self-run, but </a:t>
            </a:r>
            <a:r>
              <a:rPr b="0" lang="fr-FR" sz="2400" spc="-1" strike="noStrike">
                <a:solidFill>
                  <a:srgbClr val="027001"/>
                </a:solidFill>
                <a:latin typeface="Helvetica Neue"/>
                <a:ea typeface="Helvetica Neue"/>
              </a:rPr>
              <a:t>will request MP soon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4" name="CustomShape 17"/>
          <p:cNvSpPr/>
          <p:nvPr/>
        </p:nvSpPr>
        <p:spPr>
          <a:xfrm>
            <a:off x="11396160" y="9931680"/>
            <a:ext cx="395640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Self-run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5" name="CustomShape 18"/>
          <p:cNvSpPr/>
          <p:nvPr/>
        </p:nvSpPr>
        <p:spPr>
          <a:xfrm>
            <a:off x="11396160" y="10437840"/>
            <a:ext cx="879084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Self-run, but </a:t>
            </a:r>
            <a:r>
              <a:rPr b="0" lang="fr-FR" sz="2400" spc="-1" strike="noStrike">
                <a:solidFill>
                  <a:srgbClr val="027001"/>
                </a:solidFill>
                <a:latin typeface="Helvetica Neue"/>
                <a:ea typeface="Helvetica Neue"/>
              </a:rPr>
              <a:t>we have an outstanding request for MP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6" name="CustomShape 19"/>
          <p:cNvSpPr/>
          <p:nvPr/>
        </p:nvSpPr>
        <p:spPr>
          <a:xfrm>
            <a:off x="11396160" y="10913400"/>
            <a:ext cx="395640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Self-run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7" name="CustomShape 20"/>
          <p:cNvSpPr/>
          <p:nvPr/>
        </p:nvSpPr>
        <p:spPr>
          <a:xfrm>
            <a:off x="11396160" y="11354400"/>
            <a:ext cx="751572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development - generator checks underway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8" name="CustomShape 21"/>
          <p:cNvSpPr/>
          <p:nvPr/>
        </p:nvSpPr>
        <p:spPr>
          <a:xfrm>
            <a:off x="11396160" y="12421080"/>
            <a:ext cx="515592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Self-run - needs FF region work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9" name="CustomShape 22"/>
          <p:cNvSpPr/>
          <p:nvPr/>
        </p:nvSpPr>
        <p:spPr>
          <a:xfrm>
            <a:off x="11396160" y="11862000"/>
            <a:ext cx="395640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Not Active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90" name="CustomShape 23"/>
          <p:cNvSpPr/>
          <p:nvPr/>
        </p:nvSpPr>
        <p:spPr>
          <a:xfrm>
            <a:off x="11396160" y="2600640"/>
            <a:ext cx="3956400" cy="43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Not Active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91" name="CustomShape 24"/>
          <p:cNvSpPr/>
          <p:nvPr/>
        </p:nvSpPr>
        <p:spPr>
          <a:xfrm>
            <a:off x="20059560" y="3985920"/>
            <a:ext cx="4063680" cy="6410880"/>
          </a:xfrm>
          <a:prstGeom prst="rect">
            <a:avLst/>
          </a:prstGeom>
          <a:solidFill>
            <a:srgbClr val="d5d5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90000"/>
              </a:lnSpc>
              <a:spcBef>
                <a:spcPts val="4501"/>
              </a:spcBef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“</a:t>
            </a:r>
            <a:r>
              <a:rPr b="0" lang="fr-FR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MP” and “self-run” analyses are underway and developing</a:t>
            </a:r>
            <a:endParaRPr b="0" lang="fr-FR" sz="29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501"/>
              </a:spcBef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Today only show some recent examples</a:t>
            </a:r>
            <a:endParaRPr b="0" lang="fr-FR" sz="29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501"/>
              </a:spcBef>
              <a:tabLst>
                <a:tab algn="l" pos="0"/>
              </a:tabLst>
            </a:pPr>
            <a:r>
              <a:rPr b="0" lang="fr-FR" sz="29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Either ReconstructedParticles or ReconstructedChargedParticles used in analyses</a:t>
            </a:r>
            <a:endParaRPr b="0" lang="fr-FR" sz="2900" spc="-1" strike="noStrike">
              <a:latin typeface="Arial"/>
            </a:endParaRPr>
          </a:p>
        </p:txBody>
      </p:sp>
      <p:sp>
        <p:nvSpPr>
          <p:cNvPr id="92" name="Line 25"/>
          <p:cNvSpPr/>
          <p:nvPr/>
        </p:nvSpPr>
        <p:spPr>
          <a:xfrm>
            <a:off x="10855080" y="175824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Line 26"/>
          <p:cNvSpPr/>
          <p:nvPr/>
        </p:nvSpPr>
        <p:spPr>
          <a:xfrm>
            <a:off x="10855080" y="230184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Line 27"/>
          <p:cNvSpPr/>
          <p:nvPr/>
        </p:nvSpPr>
        <p:spPr>
          <a:xfrm>
            <a:off x="10855080" y="281628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Line 28"/>
          <p:cNvSpPr/>
          <p:nvPr/>
        </p:nvSpPr>
        <p:spPr>
          <a:xfrm>
            <a:off x="10855080" y="333072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Line 29"/>
          <p:cNvSpPr/>
          <p:nvPr/>
        </p:nvSpPr>
        <p:spPr>
          <a:xfrm>
            <a:off x="10855080" y="398592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Line 30"/>
          <p:cNvSpPr/>
          <p:nvPr/>
        </p:nvSpPr>
        <p:spPr>
          <a:xfrm>
            <a:off x="10855080" y="444888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Line 31"/>
          <p:cNvSpPr/>
          <p:nvPr/>
        </p:nvSpPr>
        <p:spPr>
          <a:xfrm>
            <a:off x="10855080" y="498780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Line 32"/>
          <p:cNvSpPr/>
          <p:nvPr/>
        </p:nvSpPr>
        <p:spPr>
          <a:xfrm>
            <a:off x="10855080" y="562824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Line 33"/>
          <p:cNvSpPr/>
          <p:nvPr/>
        </p:nvSpPr>
        <p:spPr>
          <a:xfrm>
            <a:off x="10855080" y="630684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Line 34"/>
          <p:cNvSpPr/>
          <p:nvPr/>
        </p:nvSpPr>
        <p:spPr>
          <a:xfrm>
            <a:off x="10855080" y="707112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Line 35"/>
          <p:cNvSpPr/>
          <p:nvPr/>
        </p:nvSpPr>
        <p:spPr>
          <a:xfrm>
            <a:off x="10855080" y="767556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Line 36"/>
          <p:cNvSpPr/>
          <p:nvPr/>
        </p:nvSpPr>
        <p:spPr>
          <a:xfrm>
            <a:off x="10855080" y="821736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Line 37"/>
          <p:cNvSpPr/>
          <p:nvPr/>
        </p:nvSpPr>
        <p:spPr>
          <a:xfrm>
            <a:off x="10855080" y="874260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Line 38"/>
          <p:cNvSpPr/>
          <p:nvPr/>
        </p:nvSpPr>
        <p:spPr>
          <a:xfrm>
            <a:off x="10855080" y="936324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Line 39"/>
          <p:cNvSpPr/>
          <p:nvPr/>
        </p:nvSpPr>
        <p:spPr>
          <a:xfrm>
            <a:off x="10855080" y="1015632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Line 40"/>
          <p:cNvSpPr/>
          <p:nvPr/>
        </p:nvSpPr>
        <p:spPr>
          <a:xfrm>
            <a:off x="10855080" y="1112940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Line 41"/>
          <p:cNvSpPr/>
          <p:nvPr/>
        </p:nvSpPr>
        <p:spPr>
          <a:xfrm>
            <a:off x="10855080" y="1065384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Line 42"/>
          <p:cNvSpPr/>
          <p:nvPr/>
        </p:nvSpPr>
        <p:spPr>
          <a:xfrm>
            <a:off x="10855080" y="1157040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Line 43"/>
          <p:cNvSpPr/>
          <p:nvPr/>
        </p:nvSpPr>
        <p:spPr>
          <a:xfrm>
            <a:off x="10855080" y="1207764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Line 44"/>
          <p:cNvSpPr/>
          <p:nvPr/>
        </p:nvSpPr>
        <p:spPr>
          <a:xfrm>
            <a:off x="10855080" y="12637080"/>
            <a:ext cx="4568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2065040" y="13080960"/>
            <a:ext cx="24120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C6E6908C-06AD-4F5A-873E-9FD01C8957A7}" type="slidenum">
              <a:rPr b="0" lang="fr-FR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7673760" y="129960"/>
            <a:ext cx="9036360" cy="710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u-Channel ρ</a:t>
            </a:r>
            <a:r>
              <a:rPr b="1" lang="fr-FR" sz="400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0</a:t>
            </a:r>
            <a:r>
              <a:rPr b="1" lang="fr-FR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Benchmark for B0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14787720" y="5963400"/>
            <a:ext cx="8294040" cy="6312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17520" indent="-317160">
              <a:lnSpc>
                <a:spcPct val="90000"/>
              </a:lnSpc>
              <a:spcBef>
                <a:spcPts val="1899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ePIC:</a:t>
            </a:r>
            <a:endParaRPr b="0" lang="fr-FR" sz="30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1899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Produced vector meson takes most of momentum of struck nucleon → ends up in FF region</a:t>
            </a:r>
            <a:endParaRPr b="0" lang="fr-FR" sz="30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1899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Nucleon shifts by several units in rapidity to mid-rapidity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1899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1" lang="fr-FR" sz="30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Zachary Sweger (UCDavis) et al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1899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Backwards ρ</a:t>
            </a:r>
            <a:r>
              <a:rPr b="0" lang="fr-FR" sz="300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0 </a:t>
            </a: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meson production</a:t>
            </a:r>
            <a:endParaRPr b="0" lang="fr-FR" sz="30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1899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Low Mandelstam u, high t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1899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Benchmark for B0 developed</a:t>
            </a:r>
            <a:endParaRPr b="0" lang="fr-FR" sz="30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1899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B0 is critical for pions in ρ</a:t>
            </a:r>
            <a:r>
              <a:rPr b="0" lang="fr-FR" sz="3000" spc="-1" strike="noStrike" baseline="31000">
                <a:solidFill>
                  <a:srgbClr val="ff2600"/>
                </a:solidFill>
                <a:latin typeface="Helvetica Neue"/>
                <a:ea typeface="Helvetica Neue"/>
              </a:rPr>
              <a:t>0</a:t>
            </a:r>
            <a:r>
              <a:rPr b="0" lang="fr-FR" sz="30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 → π</a:t>
            </a:r>
            <a:r>
              <a:rPr b="0" lang="fr-FR" sz="3000" spc="-1" strike="noStrike" baseline="31000">
                <a:solidFill>
                  <a:srgbClr val="ff2600"/>
                </a:solidFill>
                <a:latin typeface="Helvetica Neue"/>
                <a:ea typeface="Helvetica Neue"/>
              </a:rPr>
              <a:t>+</a:t>
            </a:r>
            <a:r>
              <a:rPr b="0" lang="fr-FR" sz="30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 π</a:t>
            </a:r>
            <a:r>
              <a:rPr b="0" lang="fr-FR" sz="3000" spc="-1" strike="noStrike" baseline="31000">
                <a:solidFill>
                  <a:srgbClr val="ff2600"/>
                </a:solidFill>
                <a:latin typeface="Helvetica Neue"/>
                <a:ea typeface="Helvetica Neue"/>
              </a:rPr>
              <a:t>-</a:t>
            </a:r>
            <a:endParaRPr b="0" lang="fr-FR" sz="3000" spc="-1" strike="noStrike">
              <a:latin typeface="Arial"/>
            </a:endParaRPr>
          </a:p>
        </p:txBody>
      </p:sp>
      <p:grpSp>
        <p:nvGrpSpPr>
          <p:cNvPr id="115" name="Group 4"/>
          <p:cNvGrpSpPr/>
          <p:nvPr/>
        </p:nvGrpSpPr>
        <p:grpSpPr>
          <a:xfrm>
            <a:off x="496440" y="5330880"/>
            <a:ext cx="13090320" cy="7578360"/>
            <a:chOff x="496440" y="5330880"/>
            <a:chExt cx="13090320" cy="7578360"/>
          </a:xfrm>
        </p:grpSpPr>
        <p:pic>
          <p:nvPicPr>
            <p:cNvPr id="116" name="pasted-movie.png" descr="pasted-movie.png"/>
            <p:cNvPicPr/>
            <p:nvPr/>
          </p:nvPicPr>
          <p:blipFill>
            <a:blip r:embed="rId1"/>
            <a:stretch/>
          </p:blipFill>
          <p:spPr>
            <a:xfrm>
              <a:off x="623520" y="5419800"/>
              <a:ext cx="12836520" cy="724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asted-movie.png" descr="pasted-movie.png"/>
            <p:cNvPicPr/>
            <p:nvPr/>
          </p:nvPicPr>
          <p:blipFill>
            <a:blip r:embed="rId2"/>
            <a:stretch/>
          </p:blipFill>
          <p:spPr>
            <a:xfrm>
              <a:off x="496440" y="5330880"/>
              <a:ext cx="13090320" cy="7578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8" name="CustomShape 5"/>
          <p:cNvSpPr/>
          <p:nvPr/>
        </p:nvSpPr>
        <p:spPr>
          <a:xfrm>
            <a:off x="652680" y="1429560"/>
            <a:ext cx="22717800" cy="3174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Backwards (u-channel) physics → </a:t>
            </a:r>
            <a:r>
              <a:rPr b="0" lang="fr-FR" sz="30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nucleon/nuclear tomography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Forward (t-channel) cross-sections → parton distributions in transverse plane via GPDs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Backwards cross-sections → quark clusters and baryon number distributions in transverse plane via TDAs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Connections with baryon stopping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See paper: </a:t>
            </a:r>
            <a:r>
              <a:rPr b="0" lang="fr-FR" sz="3000" spc="-1" strike="noStrike" u="sng">
                <a:solidFill>
                  <a:srgbClr val="0000ff"/>
                </a:solidFill>
                <a:uFillTx/>
                <a:latin typeface="Helvetica Neue"/>
                <a:ea typeface="Helvetica Neue"/>
                <a:hlinkClick r:id="rId3"/>
              </a:rPr>
              <a:t>https://journals.aps.org/prc/abstract/10.1103/PhysRevC.106.015204</a:t>
            </a: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2065040" y="13080960"/>
            <a:ext cx="24120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3BC1435A-882C-4EC3-B198-E258130B9BC4}" type="slidenum">
              <a:rPr b="0" lang="fr-FR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10918440" y="129960"/>
            <a:ext cx="2547360" cy="710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DVCS ep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14799600" y="367560"/>
            <a:ext cx="9229680" cy="1298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Nucleon tomography, origin of mass and spin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433ff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Electron PID crucial and FF region critical for p’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2001"/>
              </a:spcBef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Development of analysis underway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1899"/>
              </a:spcBef>
              <a:buClr>
                <a:srgbClr val="ff26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1" lang="fr-FR" sz="28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Oliver Jevons (University of Glasgow)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ReconstructedParticles collection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High acceptance and 10x100 ep setting shown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2001"/>
              </a:spcBef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Nb 24.04.0 was missing RP (restored in 24.05.0)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433ff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28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24.05.0 and 24.06.0 analysis originally missing p’ in B0 due to new PID implementation</a:t>
            </a:r>
            <a:endParaRPr b="0" lang="fr-FR" sz="28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 particles with PDG 2212 in B0 due to lack of PID system</a:t>
            </a:r>
            <a:endParaRPr b="0" lang="fr-FR" sz="28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RP still uses truth PID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433ff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28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Need to figure out how to overcome this for analysis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Initial look at lower stats sample from 24.06.0 shown</a:t>
            </a:r>
            <a:endParaRPr b="0" lang="fr-FR" sz="28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Reconstructed p’ in B0 identified by recorded mass and charge of track</a:t>
            </a:r>
            <a:endParaRPr b="0" lang="fr-FR" sz="28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Electrons/photons use identified PID value</a:t>
            </a:r>
            <a:endParaRPr b="0" lang="fr-FR" sz="28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Can compare with 24.04.0 for electron finder/PID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122" name="pasted-movie.png" descr="pasted-movie.png"/>
          <p:cNvPicPr/>
          <p:nvPr/>
        </p:nvPicPr>
        <p:blipFill>
          <a:blip r:embed="rId1"/>
          <a:stretch/>
        </p:blipFill>
        <p:spPr>
          <a:xfrm>
            <a:off x="649800" y="1742400"/>
            <a:ext cx="5082120" cy="4684680"/>
          </a:xfrm>
          <a:prstGeom prst="rect">
            <a:avLst/>
          </a:prstGeom>
          <a:ln w="12600">
            <a:noFill/>
          </a:ln>
        </p:spPr>
      </p:pic>
      <p:pic>
        <p:nvPicPr>
          <p:cNvPr id="123" name="pasted-movie.png" descr="pasted-movie.png"/>
          <p:cNvPicPr/>
          <p:nvPr/>
        </p:nvPicPr>
        <p:blipFill>
          <a:blip r:embed="rId2"/>
          <a:stretch/>
        </p:blipFill>
        <p:spPr>
          <a:xfrm>
            <a:off x="6425280" y="2110680"/>
            <a:ext cx="7681320" cy="5100840"/>
          </a:xfrm>
          <a:prstGeom prst="rect">
            <a:avLst/>
          </a:prstGeom>
          <a:ln w="12600">
            <a:noFill/>
          </a:ln>
        </p:spPr>
      </p:pic>
      <p:pic>
        <p:nvPicPr>
          <p:cNvPr id="124" name="pasted-movie.png" descr="pasted-movie.png"/>
          <p:cNvPicPr/>
          <p:nvPr/>
        </p:nvPicPr>
        <p:blipFill>
          <a:blip r:embed="rId3"/>
          <a:stretch/>
        </p:blipFill>
        <p:spPr>
          <a:xfrm>
            <a:off x="69480" y="7480800"/>
            <a:ext cx="7029720" cy="4812840"/>
          </a:xfrm>
          <a:prstGeom prst="rect">
            <a:avLst/>
          </a:prstGeom>
          <a:ln w="12600">
            <a:noFill/>
          </a:ln>
        </p:spPr>
      </p:pic>
      <p:sp>
        <p:nvSpPr>
          <p:cNvPr id="125" name="CustomShape 4"/>
          <p:cNvSpPr/>
          <p:nvPr/>
        </p:nvSpPr>
        <p:spPr>
          <a:xfrm>
            <a:off x="163440" y="12240360"/>
            <a:ext cx="6841800" cy="486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90000"/>
              </a:lnSpc>
              <a:spcBef>
                <a:spcPts val="2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10 x 100, monthly production 24.04.0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7285320" y="12240360"/>
            <a:ext cx="6841800" cy="486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90000"/>
              </a:lnSpc>
              <a:spcBef>
                <a:spcPts val="2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10 x 100, monthly production 24.06.0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8876160" y="1721880"/>
            <a:ext cx="3661200" cy="486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90000"/>
              </a:lnSpc>
              <a:spcBef>
                <a:spcPts val="2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10 x 100 Generated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28" name="CustomShape 7"/>
          <p:cNvSpPr/>
          <p:nvPr/>
        </p:nvSpPr>
        <p:spPr>
          <a:xfrm>
            <a:off x="2592000" y="12820320"/>
            <a:ext cx="1984680" cy="486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90000"/>
              </a:lnSpc>
              <a:spcBef>
                <a:spcPts val="2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(Truth PID)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29" name="CustomShape 8"/>
          <p:cNvSpPr/>
          <p:nvPr/>
        </p:nvSpPr>
        <p:spPr>
          <a:xfrm>
            <a:off x="102960" y="228240"/>
            <a:ext cx="5073840" cy="513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90000"/>
              </a:lnSpc>
              <a:spcBef>
                <a:spcPts val="1899"/>
              </a:spcBef>
              <a:tabLst>
                <a:tab algn="l" pos="0"/>
              </a:tabLst>
            </a:pPr>
            <a:r>
              <a:rPr b="0" lang="fr-FR" sz="3000" spc="-1" strike="noStrike">
                <a:solidFill>
                  <a:srgbClr val="ff40ff"/>
                </a:solidFill>
                <a:latin typeface="Helvetica Neue"/>
                <a:ea typeface="Helvetica Neue"/>
              </a:rPr>
              <a:t>Plots: O. Jevons (Glasgow)</a:t>
            </a:r>
            <a:endParaRPr b="0" lang="fr-FR" sz="3000" spc="-1" strike="noStrike">
              <a:latin typeface="Arial"/>
            </a:endParaRPr>
          </a:p>
        </p:txBody>
      </p:sp>
      <p:pic>
        <p:nvPicPr>
          <p:cNvPr id="130" name="pasted-movie.png" descr="pasted-movie.png"/>
          <p:cNvPicPr/>
          <p:nvPr/>
        </p:nvPicPr>
        <p:blipFill>
          <a:blip r:embed="rId4"/>
          <a:stretch/>
        </p:blipFill>
        <p:spPr>
          <a:xfrm>
            <a:off x="7000560" y="7621200"/>
            <a:ext cx="7015680" cy="46846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"/>
          <p:cNvGrpSpPr/>
          <p:nvPr/>
        </p:nvGrpSpPr>
        <p:grpSpPr>
          <a:xfrm>
            <a:off x="187920" y="3654360"/>
            <a:ext cx="13011120" cy="9503280"/>
            <a:chOff x="187920" y="3654360"/>
            <a:chExt cx="13011120" cy="9503280"/>
          </a:xfrm>
        </p:grpSpPr>
        <p:pic>
          <p:nvPicPr>
            <p:cNvPr id="132" name="pasted-movie.png" descr="pasted-movie.png"/>
            <p:cNvPicPr/>
            <p:nvPr/>
          </p:nvPicPr>
          <p:blipFill>
            <a:blip r:embed="rId1"/>
            <a:srcRect l="0" t="15365" r="0" b="0"/>
            <a:stretch/>
          </p:blipFill>
          <p:spPr>
            <a:xfrm>
              <a:off x="7107480" y="8438040"/>
              <a:ext cx="5407200" cy="47196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33" name="pasted-movie.png" descr="pasted-movie.png"/>
            <p:cNvPicPr/>
            <p:nvPr/>
          </p:nvPicPr>
          <p:blipFill>
            <a:blip r:embed="rId2"/>
            <a:srcRect l="0" t="16395" r="0" b="0"/>
            <a:stretch/>
          </p:blipFill>
          <p:spPr>
            <a:xfrm>
              <a:off x="187920" y="8362080"/>
              <a:ext cx="5950080" cy="47196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34" name="pasted-movie.png" descr="pasted-movie.png"/>
            <p:cNvPicPr/>
            <p:nvPr/>
          </p:nvPicPr>
          <p:blipFill>
            <a:blip r:embed="rId3"/>
            <a:stretch/>
          </p:blipFill>
          <p:spPr>
            <a:xfrm>
              <a:off x="6422760" y="3654360"/>
              <a:ext cx="6776280" cy="467316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35" name="pasted-movie.png" descr="pasted-movie.png"/>
            <p:cNvPicPr/>
            <p:nvPr/>
          </p:nvPicPr>
          <p:blipFill>
            <a:blip r:embed="rId4"/>
            <a:stretch/>
          </p:blipFill>
          <p:spPr>
            <a:xfrm>
              <a:off x="187920" y="3654360"/>
              <a:ext cx="5950080" cy="467316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36" name="CustomShape 2"/>
          <p:cNvSpPr/>
          <p:nvPr/>
        </p:nvSpPr>
        <p:spPr>
          <a:xfrm>
            <a:off x="9255600" y="129960"/>
            <a:ext cx="5872680" cy="710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Meson Form Factors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-124920" y="13062240"/>
            <a:ext cx="4429440" cy="513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90000"/>
              </a:lnSpc>
              <a:spcBef>
                <a:spcPts val="1899"/>
              </a:spcBef>
              <a:tabLst>
                <a:tab algn="l" pos="0"/>
              </a:tabLst>
            </a:pPr>
            <a:r>
              <a:rPr b="0" lang="fr-FR" sz="3000" spc="-1" strike="noStrike">
                <a:solidFill>
                  <a:srgbClr val="ff40ff"/>
                </a:solidFill>
                <a:latin typeface="Helvetica Neue"/>
                <a:ea typeface="Helvetica Neue"/>
              </a:rPr>
              <a:t>Plots: L. Preet (Regina)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13537800" y="4017600"/>
            <a:ext cx="10113120" cy="9788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Pion form factor under study, ep→e’π</a:t>
            </a:r>
            <a:r>
              <a:rPr b="0" lang="fr-FR" sz="300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+</a:t>
            </a: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n, all final state particles reconstructed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e’ and π</a:t>
            </a:r>
            <a:r>
              <a:rPr b="0" lang="fr-FR" sz="300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+</a:t>
            </a: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central detector, n FF region (mainly ZDC)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Analysis in recent campaigns also likely affected by new PID implementation in 24.05.0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ReconstructedFarForwardZDCNeutrons</a:t>
            </a: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branch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Results promising and comparable to previous resolutions (eg neutron track angle and momentum resolutions)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Previous t-reconstruction method still working well</a:t>
            </a:r>
            <a:endParaRPr b="0" lang="fr-FR" sz="30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Post-burner next month will check offset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Request a 5x100 campaign from simulation team for important direct comparison with previous YR results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</a:t>
            </a:r>
            <a:r>
              <a:rPr b="0" lang="fr-FR" sz="3000" spc="-1" strike="noStrike" baseline="-5000">
                <a:solidFill>
                  <a:srgbClr val="000000"/>
                </a:solidFill>
                <a:latin typeface="Helvetica Neue"/>
                <a:ea typeface="Helvetica Neue"/>
              </a:rPr>
              <a:t>π</a:t>
            </a: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(Q</a:t>
            </a:r>
            <a:r>
              <a:rPr b="0" lang="fr-FR" sz="300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2</a:t>
            </a: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) projections for TDR expected imminently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Further plans to extend to kaons (more challenging)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11502720" y="13079880"/>
            <a:ext cx="1365480" cy="375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b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5E3FCCA9-B1F9-4B5D-91A1-216466766973}" type="slidenum">
              <a:rPr b="0" lang="fr-FR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&lt;numéro&gt;</a:t>
            </a:fld>
            <a:endParaRPr b="0" lang="fr-FR" sz="1800" spc="-1" strike="noStrike">
              <a:latin typeface="Arial"/>
            </a:endParaRPr>
          </a:p>
        </p:txBody>
      </p:sp>
      <p:sp>
        <p:nvSpPr>
          <p:cNvPr id="140" name="CustomShape 6"/>
          <p:cNvSpPr/>
          <p:nvPr/>
        </p:nvSpPr>
        <p:spPr>
          <a:xfrm>
            <a:off x="4888440" y="13062240"/>
            <a:ext cx="6311520" cy="513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90000"/>
              </a:lnSpc>
              <a:spcBef>
                <a:spcPts val="4501"/>
              </a:spcBef>
              <a:tabLst>
                <a:tab algn="l" pos="0"/>
              </a:tabLst>
            </a:pPr>
            <a:r>
              <a:rPr b="0" lang="fr-FR" sz="3000" spc="-1" strike="noStrike">
                <a:solidFill>
                  <a:srgbClr val="004d80"/>
                </a:solidFill>
                <a:latin typeface="Helvetica Neue"/>
                <a:ea typeface="Helvetica Neue"/>
              </a:rPr>
              <a:t>5x41 24.05.0 monthly campaign</a:t>
            </a:r>
            <a:endParaRPr b="0" lang="fr-FR" sz="3000" spc="-1" strike="noStrike">
              <a:latin typeface="Arial"/>
            </a:endParaRPr>
          </a:p>
        </p:txBody>
      </p:sp>
      <p:pic>
        <p:nvPicPr>
          <p:cNvPr id="141" name="pasted-movie.png" descr="pasted-movie.png"/>
          <p:cNvPicPr/>
          <p:nvPr/>
        </p:nvPicPr>
        <p:blipFill>
          <a:blip r:embed="rId5"/>
          <a:stretch/>
        </p:blipFill>
        <p:spPr>
          <a:xfrm>
            <a:off x="16963200" y="295200"/>
            <a:ext cx="4465800" cy="4068360"/>
          </a:xfrm>
          <a:prstGeom prst="rect">
            <a:avLst/>
          </a:prstGeom>
          <a:ln w="12600">
            <a:noFill/>
          </a:ln>
        </p:spPr>
      </p:pic>
      <p:sp>
        <p:nvSpPr>
          <p:cNvPr id="142" name="CustomShape 7"/>
          <p:cNvSpPr/>
          <p:nvPr/>
        </p:nvSpPr>
        <p:spPr>
          <a:xfrm>
            <a:off x="850320" y="4208400"/>
            <a:ext cx="922680" cy="513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90000"/>
              </a:lnSpc>
              <a:spcBef>
                <a:spcPts val="4501"/>
              </a:spcBef>
              <a:tabLst>
                <a:tab algn="l" pos="0"/>
              </a:tabLst>
            </a:pPr>
            <a:r>
              <a:rPr b="0" lang="fr-FR" sz="3000" spc="-1" strike="noStrike">
                <a:solidFill>
                  <a:srgbClr val="004d80"/>
                </a:solidFill>
                <a:latin typeface="Helvetica Neue"/>
                <a:ea typeface="Helvetica Neue"/>
              </a:rPr>
              <a:t>ZDC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143" name="CustomShape 8"/>
          <p:cNvSpPr/>
          <p:nvPr/>
        </p:nvSpPr>
        <p:spPr>
          <a:xfrm>
            <a:off x="468000" y="1201680"/>
            <a:ext cx="16423920" cy="225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Emergent hadronic mass enigma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1" lang="fr-FR" sz="30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Love Preet et al. (University of Regina and University of York)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More info: </a:t>
            </a:r>
            <a:r>
              <a:rPr b="0" lang="fr-FR" sz="3000" spc="-1" strike="noStrike" u="sng">
                <a:solidFill>
                  <a:srgbClr val="0000ff"/>
                </a:solidFill>
                <a:uFillTx/>
                <a:latin typeface="Helvetica Neue"/>
                <a:ea typeface="Helvetica Neue"/>
                <a:hlinkClick r:id="rId6"/>
              </a:rPr>
              <a:t>https://indico.bnl.gov/event/23814/contributions/92533/attachments/55095/94308/Love_slides.pdf</a:t>
            </a: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6964200" y="129960"/>
            <a:ext cx="10455120" cy="710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Diffractive Vector Meson Production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256680" y="1283760"/>
            <a:ext cx="12588480" cy="6102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Probe low-x structure, sensitivity to gluon distributions in nucleon/nuclei, probe spatial parton structure of nuclei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Challenges: incoherent background, t-reconstruction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1" lang="fr-FR" sz="28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Michael Pitt et al. (Ben Gurion University of the Negev)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More info: </a:t>
            </a:r>
            <a:r>
              <a:rPr b="0" lang="fr-FR" sz="2800" spc="-1" strike="noStrike" u="sng">
                <a:solidFill>
                  <a:srgbClr val="0000ff"/>
                </a:solidFill>
                <a:uFillTx/>
                <a:latin typeface="Helvetica Neue"/>
                <a:ea typeface="Helvetica Neue"/>
                <a:hlinkClick r:id="rId1"/>
              </a:rPr>
              <a:t>https://indico.bnl.gov/event/23345/contributions/91508/attachments/54637/93485/Jpsi_in_eA.pdf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Self-run simulation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On-going study of coherent VM production (J/Psi in ePb) and background veto for TDR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Planning to make incoherent veto benchmark for FF region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Coherent events eStarlight, incoherent events BeAGLE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146" name="pasted-movie.png" descr="pasted-movie.png"/>
          <p:cNvPicPr/>
          <p:nvPr/>
        </p:nvPicPr>
        <p:blipFill>
          <a:blip r:embed="rId2"/>
          <a:stretch/>
        </p:blipFill>
        <p:spPr>
          <a:xfrm>
            <a:off x="13232520" y="1158120"/>
            <a:ext cx="5112720" cy="3418920"/>
          </a:xfrm>
          <a:prstGeom prst="rect">
            <a:avLst/>
          </a:prstGeom>
          <a:ln w="12600">
            <a:noFill/>
          </a:ln>
        </p:spPr>
      </p:pic>
      <p:pic>
        <p:nvPicPr>
          <p:cNvPr id="147" name="pasted-movie.png" descr="pasted-movie.png"/>
          <p:cNvPicPr/>
          <p:nvPr/>
        </p:nvPicPr>
        <p:blipFill>
          <a:blip r:embed="rId3"/>
          <a:stretch/>
        </p:blipFill>
        <p:spPr>
          <a:xfrm>
            <a:off x="18335160" y="3490920"/>
            <a:ext cx="5459040" cy="3418920"/>
          </a:xfrm>
          <a:prstGeom prst="rect">
            <a:avLst/>
          </a:prstGeom>
          <a:ln w="12600">
            <a:noFill/>
          </a:ln>
        </p:spPr>
      </p:pic>
      <p:pic>
        <p:nvPicPr>
          <p:cNvPr id="148" name="pasted-movie.png" descr="pasted-movie.png"/>
          <p:cNvPicPr/>
          <p:nvPr/>
        </p:nvPicPr>
        <p:blipFill>
          <a:blip r:embed="rId4"/>
          <a:stretch/>
        </p:blipFill>
        <p:spPr>
          <a:xfrm>
            <a:off x="1635120" y="7831080"/>
            <a:ext cx="8958960" cy="4982040"/>
          </a:xfrm>
          <a:prstGeom prst="rect">
            <a:avLst/>
          </a:prstGeom>
          <a:ln w="12600">
            <a:noFill/>
          </a:ln>
        </p:spPr>
      </p:pic>
      <p:sp>
        <p:nvSpPr>
          <p:cNvPr id="149" name="CustomShape 3"/>
          <p:cNvSpPr/>
          <p:nvPr/>
        </p:nvSpPr>
        <p:spPr>
          <a:xfrm>
            <a:off x="12961440" y="8398440"/>
            <a:ext cx="10793160" cy="4443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Using latest merged FF design (</a:t>
            </a:r>
            <a:r>
              <a:rPr b="0" lang="fr-FR" sz="2800" spc="-1" strike="noStrike" u="sng">
                <a:solidFill>
                  <a:srgbClr val="0000ff"/>
                </a:solidFill>
                <a:uFillTx/>
                <a:latin typeface="Helvetica Neue"/>
                <a:ea typeface="Helvetica Neue"/>
                <a:hlinkClick r:id="rId5"/>
              </a:rPr>
              <a:t>PR-665</a:t>
            </a: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) from April and April detector geometry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To speed up reconstruction in FF, vacuum added inside hadron beam pipe (vacuum extended for Z&gt;40)</a:t>
            </a:r>
            <a:endParaRPr b="0" lang="fr-FR" sz="28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Eg coherent 183.2s/ev → 16.23 s/ev</a:t>
            </a:r>
            <a:endParaRPr b="0" lang="fr-FR" sz="28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Incoherent 320s/ev → 35s/ev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This is </a:t>
            </a:r>
            <a:r>
              <a:rPr b="0" lang="fr-FR" sz="2800" spc="-1" strike="noStrike" u="sng">
                <a:solidFill>
                  <a:srgbClr val="0000ff"/>
                </a:solidFill>
                <a:uFillTx/>
                <a:latin typeface="Helvetica Neue"/>
                <a:ea typeface="Helvetica Neue"/>
                <a:hlinkClick r:id="rId6"/>
              </a:rPr>
              <a:t>PR720</a:t>
            </a:r>
            <a:r>
              <a:rPr b="0" lang="fr-FR" sz="28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 → now merged to master branch DD4HEP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Necessary for incoherent study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11502720" y="13079880"/>
            <a:ext cx="1365480" cy="375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b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BAFBD8F4-3E13-45E9-9341-44EE6FC95EA2}" type="slidenum">
              <a:rPr b="0" lang="fr-FR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&lt;numéro&gt;</a:t>
            </a:fld>
            <a:endParaRPr b="0" lang="fr-FR" sz="1800" spc="-1" strike="noStrike">
              <a:latin typeface="Arial"/>
            </a:endParaRPr>
          </a:p>
        </p:txBody>
      </p:sp>
      <p:sp>
        <p:nvSpPr>
          <p:cNvPr id="151" name="CustomShape 5"/>
          <p:cNvSpPr/>
          <p:nvPr/>
        </p:nvSpPr>
        <p:spPr>
          <a:xfrm>
            <a:off x="-87840" y="13011480"/>
            <a:ext cx="5240160" cy="513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90000"/>
              </a:lnSpc>
              <a:spcBef>
                <a:spcPts val="1899"/>
              </a:spcBef>
              <a:tabLst>
                <a:tab algn="l" pos="0"/>
              </a:tabLst>
            </a:pPr>
            <a:r>
              <a:rPr b="0" lang="fr-FR" sz="3000" spc="-1" strike="noStrike">
                <a:solidFill>
                  <a:srgbClr val="ff40ff"/>
                </a:solidFill>
                <a:latin typeface="Helvetica Neue"/>
                <a:ea typeface="Helvetica Neue"/>
              </a:rPr>
              <a:t>Credit: M. Pitt (Ben Gurion)</a:t>
            </a: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00CDB73C-AC58-49E2-B606-A9FF43D68B57}" type="slidenum">
              <a:rPr b="0" lang="fr-FR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0303200" y="129960"/>
            <a:ext cx="3777120" cy="710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ϒ Production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392400" y="1207800"/>
            <a:ext cx="14137920" cy="3421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Sensitivity to gluon distributions; near threshold production - mass enigma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1" lang="fr-FR" sz="28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Saeahram Yoo (Berkeley Lab) et al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Resolution study for ϒ(1S), ϒ(2S), ϒ(3S) → e</a:t>
            </a:r>
            <a:r>
              <a:rPr b="0" lang="fr-FR" sz="2800" spc="-1" strike="noStrike" baseline="31000">
                <a:solidFill>
                  <a:srgbClr val="ff2600"/>
                </a:solidFill>
                <a:latin typeface="Helvetica Neue"/>
                <a:ea typeface="Helvetica Neue"/>
              </a:rPr>
              <a:t>+</a:t>
            </a:r>
            <a:r>
              <a:rPr b="0" lang="fr-FR" sz="28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e</a:t>
            </a:r>
            <a:r>
              <a:rPr b="0" lang="fr-FR" sz="2800" spc="-1" strike="noStrike" baseline="31000">
                <a:solidFill>
                  <a:srgbClr val="ff2600"/>
                </a:solidFill>
                <a:latin typeface="Helvetica Neue"/>
                <a:ea typeface="Helvetica Neue"/>
              </a:rPr>
              <a:t>-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Tracking crucial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More details: </a:t>
            </a:r>
            <a:r>
              <a:rPr b="0" lang="fr-FR" sz="2800" spc="-1" strike="noStrike" u="sng">
                <a:solidFill>
                  <a:srgbClr val="0000ff"/>
                </a:solidFill>
                <a:uFillTx/>
                <a:latin typeface="Helvetica Neue"/>
                <a:ea typeface="Helvetica Neue"/>
                <a:hlinkClick r:id="rId1"/>
              </a:rPr>
              <a:t>https://indico.bnl.gov/event/23163/contributions/90798/attachments/54163/92658/EICUpsilon_ExcdffTag_SaeahramYoo_Apr29.pptx.pdf</a:t>
            </a:r>
            <a:endParaRPr b="0" lang="fr-FR" sz="2800" spc="-1" strike="noStrike">
              <a:latin typeface="Arial"/>
            </a:endParaRPr>
          </a:p>
        </p:txBody>
      </p:sp>
      <p:grpSp>
        <p:nvGrpSpPr>
          <p:cNvPr id="155" name="Group 4"/>
          <p:cNvGrpSpPr/>
          <p:nvPr/>
        </p:nvGrpSpPr>
        <p:grpSpPr>
          <a:xfrm>
            <a:off x="16571520" y="491040"/>
            <a:ext cx="5720760" cy="4368960"/>
            <a:chOff x="16571520" y="491040"/>
            <a:chExt cx="5720760" cy="4368960"/>
          </a:xfrm>
        </p:grpSpPr>
        <p:pic>
          <p:nvPicPr>
            <p:cNvPr id="156" name="pasted-movie.png" descr="pasted-movie.png"/>
            <p:cNvPicPr/>
            <p:nvPr/>
          </p:nvPicPr>
          <p:blipFill>
            <a:blip r:embed="rId2"/>
            <a:stretch/>
          </p:blipFill>
          <p:spPr>
            <a:xfrm>
              <a:off x="16614360" y="534600"/>
              <a:ext cx="5677920" cy="432540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157" name="CustomShape 5"/>
            <p:cNvSpPr/>
            <p:nvPr/>
          </p:nvSpPr>
          <p:spPr>
            <a:xfrm>
              <a:off x="16571520" y="491040"/>
              <a:ext cx="1547280" cy="757800"/>
            </a:xfrm>
            <a:prstGeom prst="rect">
              <a:avLst/>
            </a:prstGeom>
            <a:solidFill>
              <a:srgbClr val="ff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58" name="pasted-movie.png" descr="pasted-movie.png"/>
          <p:cNvPicPr/>
          <p:nvPr/>
        </p:nvPicPr>
        <p:blipFill>
          <a:blip r:embed="rId3"/>
          <a:stretch/>
        </p:blipFill>
        <p:spPr>
          <a:xfrm>
            <a:off x="227160" y="4890960"/>
            <a:ext cx="13949640" cy="7874640"/>
          </a:xfrm>
          <a:prstGeom prst="rect">
            <a:avLst/>
          </a:prstGeom>
          <a:ln w="12600">
            <a:noFill/>
          </a:ln>
        </p:spPr>
      </p:pic>
      <p:sp>
        <p:nvSpPr>
          <p:cNvPr id="159" name="CustomShape 6"/>
          <p:cNvSpPr/>
          <p:nvPr/>
        </p:nvSpPr>
        <p:spPr>
          <a:xfrm>
            <a:off x="15115320" y="5010120"/>
            <a:ext cx="8633160" cy="7636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April 2024, self-run, eAu, 10x100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ϒ(1S), ϒ(2S), ϒ(3S) generated for 0&lt;Q</a:t>
            </a:r>
            <a:r>
              <a:rPr b="0" lang="fr-FR" sz="280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2</a:t>
            </a: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&lt;0.01GeV</a:t>
            </a:r>
            <a:r>
              <a:rPr b="0" lang="fr-FR" sz="280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2 </a:t>
            </a: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(truth seeding)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eSTARlight (generate seeds) → </a:t>
            </a:r>
            <a:r>
              <a:rPr b="0" lang="fr-FR" sz="2800" spc="-1" strike="sngStrike">
                <a:solidFill>
                  <a:srgbClr val="000000"/>
                </a:solidFill>
                <a:latin typeface="Helvetica Neue"/>
                <a:ea typeface="Helvetica Neue"/>
              </a:rPr>
              <a:t>afterburner</a:t>
            </a: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(nb afterburner </a:t>
            </a:r>
            <a:r>
              <a:rPr b="0" i="1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not</a:t>
            </a: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used here, due to a bug but will be used in future plots) → npsim → EICrecon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Next:</a:t>
            </a:r>
            <a:endParaRPr b="0" lang="fr-FR" sz="28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Add afterburner; larger samples</a:t>
            </a:r>
            <a:endParaRPr b="0" lang="fr-FR" sz="28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realistic seeding and study different regions of detector (barrel vs endcap)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Want to develop this into a tracking benchmark</a:t>
            </a:r>
            <a:endParaRPr b="0" lang="fr-FR" sz="28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0" lang="fr-FR" sz="28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Have requested this to be included in monthly campaigns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60" name="CustomShape 7"/>
          <p:cNvSpPr/>
          <p:nvPr/>
        </p:nvSpPr>
        <p:spPr>
          <a:xfrm>
            <a:off x="-10080" y="13011480"/>
            <a:ext cx="4478040" cy="513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90000"/>
              </a:lnSpc>
              <a:spcBef>
                <a:spcPts val="1899"/>
              </a:spcBef>
              <a:tabLst>
                <a:tab algn="l" pos="0"/>
              </a:tabLst>
            </a:pPr>
            <a:r>
              <a:rPr b="0" lang="fr-FR" sz="3000" spc="-1" strike="noStrike">
                <a:solidFill>
                  <a:srgbClr val="ff40ff"/>
                </a:solidFill>
                <a:latin typeface="Helvetica Neue"/>
                <a:ea typeface="Helvetica Neue"/>
              </a:rPr>
              <a:t>Plots: S. Yoo (Berkeley)</a:t>
            </a: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6293863B-A195-4BFA-B8E5-023AD70CAF57}" type="slidenum">
              <a:rPr b="0" lang="fr-FR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10653840" y="129960"/>
            <a:ext cx="3075840" cy="710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Elastic e-p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664200" y="840600"/>
            <a:ext cx="23055480" cy="3899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Nucleon structure, input for multi-dimensional imaging; over-constrained kinematics would make it useful for detector calibrations</a:t>
            </a:r>
            <a:endParaRPr b="0" lang="fr-FR" sz="29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ff2600"/>
              </a:buClr>
              <a:buSzPct val="123000"/>
              <a:buFont typeface="Symbol" charset="2"/>
              <a:buChar char=""/>
            </a:pPr>
            <a:r>
              <a:rPr b="1" lang="fr-FR" sz="29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Barak Schmookler (UC Riverside) et al</a:t>
            </a:r>
            <a:endParaRPr b="0" lang="fr-FR" sz="29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Reconstruction of elastic e-p for high Q</a:t>
            </a:r>
            <a:r>
              <a:rPr b="0" lang="fr-FR" sz="290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2</a:t>
            </a:r>
            <a:r>
              <a:rPr b="0" lang="fr-FR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events 5 x 41, self run simulation with April version of ePIC/EICRecon (ie truth PID)</a:t>
            </a:r>
            <a:endParaRPr b="0" lang="fr-FR" sz="29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At 5x41 e’ and p are in central detector</a:t>
            </a:r>
            <a:endParaRPr b="0" lang="fr-FR" sz="29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2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More details: https://indico.bnl.gov/event/23163/contributions/90802/attachments/54165/92670/epic_elastic_042924.pdf</a:t>
            </a:r>
            <a:endParaRPr b="0" lang="fr-FR" sz="29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16021080" y="5380200"/>
            <a:ext cx="7145640" cy="7635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433ff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Good reconstruction of x and Q</a:t>
            </a:r>
            <a:r>
              <a:rPr b="0" lang="fr-FR" sz="3000" spc="-1" strike="noStrike" baseline="31000">
                <a:solidFill>
                  <a:srgbClr val="0433ff"/>
                </a:solidFill>
                <a:latin typeface="Helvetica Neue"/>
                <a:ea typeface="Helvetica Neue"/>
              </a:rPr>
              <a:t>2</a:t>
            </a:r>
            <a:r>
              <a:rPr b="0" lang="fr-FR" sz="30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 possible if detect </a:t>
            </a:r>
            <a:r>
              <a:rPr b="0" i="1" lang="fr-FR" sz="30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both</a:t>
            </a:r>
            <a:r>
              <a:rPr b="0" lang="fr-FR" sz="30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 e’ and p’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2001"/>
              </a:spcBef>
            </a:pP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Next steps</a:t>
            </a:r>
            <a:endParaRPr b="0" lang="fr-FR" sz="30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Over next month check PID/electron finder effects on analysis</a:t>
            </a:r>
            <a:endParaRPr b="0" lang="fr-FR" sz="30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Check higher energy configuration where p’ is in FF</a:t>
            </a:r>
            <a:endParaRPr b="0" lang="fr-FR" sz="30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Look at low Q</a:t>
            </a:r>
            <a:r>
              <a:rPr b="0" lang="fr-FR" sz="300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2</a:t>
            </a: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events and QED effects</a:t>
            </a:r>
            <a:endParaRPr b="0" lang="fr-FR" sz="3000" spc="-1" strike="noStrike">
              <a:latin typeface="Arial"/>
            </a:endParaRPr>
          </a:p>
          <a:p>
            <a:pPr lvl="1" marL="927000" indent="-317160">
              <a:lnSpc>
                <a:spcPct val="90000"/>
              </a:lnSpc>
              <a:spcBef>
                <a:spcPts val="2001"/>
              </a:spcBef>
              <a:buClr>
                <a:srgbClr val="0433ff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Develop a benchmark</a:t>
            </a:r>
            <a:endParaRPr b="0" lang="fr-FR" sz="3000" spc="-1" strike="noStrike">
              <a:latin typeface="Arial"/>
            </a:endParaRPr>
          </a:p>
          <a:p>
            <a:pPr marL="317520" indent="-317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3000"/>
              <a:buFont typeface="Symbol" charset="2"/>
              <a:buChar char=""/>
            </a:pPr>
            <a:r>
              <a:rPr b="0" lang="fr-FR" sz="3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We will likely request monthly productions in future</a:t>
            </a:r>
            <a:endParaRPr b="0" lang="fr-FR" sz="3000" spc="-1" strike="noStrike">
              <a:latin typeface="Arial"/>
            </a:endParaRPr>
          </a:p>
        </p:txBody>
      </p:sp>
      <p:grpSp>
        <p:nvGrpSpPr>
          <p:cNvPr id="165" name="Group 5"/>
          <p:cNvGrpSpPr/>
          <p:nvPr/>
        </p:nvGrpSpPr>
        <p:grpSpPr>
          <a:xfrm>
            <a:off x="605160" y="4741560"/>
            <a:ext cx="14467680" cy="8372880"/>
            <a:chOff x="605160" y="4741560"/>
            <a:chExt cx="14467680" cy="8372880"/>
          </a:xfrm>
        </p:grpSpPr>
        <p:pic>
          <p:nvPicPr>
            <p:cNvPr id="166" name="pasted-movie.png" descr="pasted-movie.png"/>
            <p:cNvPicPr/>
            <p:nvPr/>
          </p:nvPicPr>
          <p:blipFill>
            <a:blip r:embed="rId1"/>
            <a:srcRect l="0" t="20439" r="0" b="0"/>
            <a:stretch/>
          </p:blipFill>
          <p:spPr>
            <a:xfrm>
              <a:off x="605160" y="5256360"/>
              <a:ext cx="14467680" cy="343584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67" name="pasted-movie.png" descr="pasted-movie.png"/>
            <p:cNvPicPr/>
            <p:nvPr/>
          </p:nvPicPr>
          <p:blipFill>
            <a:blip r:embed="rId2"/>
            <a:srcRect l="0" t="23472" r="0" b="0"/>
            <a:stretch/>
          </p:blipFill>
          <p:spPr>
            <a:xfrm>
              <a:off x="605160" y="9594000"/>
              <a:ext cx="14338800" cy="352044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68" name="pasted-movie.png" descr="pasted-movie.png"/>
            <p:cNvPicPr/>
            <p:nvPr/>
          </p:nvPicPr>
          <p:blipFill>
            <a:blip r:embed="rId3"/>
            <a:srcRect l="0" t="0" r="0" b="87093"/>
            <a:stretch/>
          </p:blipFill>
          <p:spPr>
            <a:xfrm>
              <a:off x="605160" y="4741560"/>
              <a:ext cx="14467680" cy="55728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69" name="pasted-movie.png" descr="pasted-movie.png"/>
            <p:cNvPicPr/>
            <p:nvPr/>
          </p:nvPicPr>
          <p:blipFill>
            <a:blip r:embed="rId4"/>
            <a:srcRect l="0" t="0" r="0" b="87093"/>
            <a:stretch/>
          </p:blipFill>
          <p:spPr>
            <a:xfrm>
              <a:off x="605160" y="9052560"/>
              <a:ext cx="14467680" cy="55728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70" name="CustomShape 6"/>
          <p:cNvSpPr/>
          <p:nvPr/>
        </p:nvSpPr>
        <p:spPr>
          <a:xfrm>
            <a:off x="-122400" y="13011480"/>
            <a:ext cx="6869160" cy="513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90000"/>
              </a:lnSpc>
              <a:spcBef>
                <a:spcPts val="1899"/>
              </a:spcBef>
              <a:tabLst>
                <a:tab algn="l" pos="0"/>
              </a:tabLst>
            </a:pPr>
            <a:r>
              <a:rPr b="0" lang="fr-FR" sz="3000" spc="-1" strike="noStrike">
                <a:solidFill>
                  <a:srgbClr val="ff40ff"/>
                </a:solidFill>
                <a:latin typeface="Helvetica Neue"/>
                <a:ea typeface="Helvetica Neue"/>
              </a:rPr>
              <a:t>Plots: B. Schmookler (UC Riverside)</a:t>
            </a: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>Raphael Dupre</cp:lastModifiedBy>
  <dcterms:modified xsi:type="dcterms:W3CDTF">2024-07-19T17:43:25Z</dcterms:modified>
  <cp:revision>2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7</vt:i4>
  </property>
  <property fmtid="{D5CDD505-2E9C-101B-9397-08002B2CF9AE}" pid="7" name="PresentationFormat">
    <vt:lpwstr>Personnalisé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20</vt:i4>
  </property>
</Properties>
</file>