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0" r:id="rId6"/>
    <p:sldId id="584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0D7C-C17C-F8C0-A967-985666F2A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40079-FF4A-15F9-7D49-E1F296702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9CA0E-6DD1-5257-B5D5-9A1328D4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AA3EA-FB89-02AE-FB15-ABC7BDD5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3CF6C-3168-77C8-A569-14FDE032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710D-975B-2FAA-8A3A-FEBD5E0C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F05E0-4A09-6ABC-43BB-62F73C936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8C5F5-212D-4A8A-8AD3-88DC19B1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F10AB-455E-0ACD-262C-4894B733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4508-437D-5E05-99F8-A86F5258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2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75922-E972-6282-31DB-7FDEAC9FB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B9810-1F64-C3DA-E1CE-E2623494D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D4EAC-98EF-BE96-B9CF-31697FF1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C2A5-25C6-C6E8-140B-3DB98546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CF5F1-908B-B5DA-D00B-99AAC0BE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31C5-8642-4425-8326-5F302348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C920B-2203-CC6D-710A-C1ECCF06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7EB33-7F3D-0E2C-82F6-6108F8B0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102BC-F8B9-B6C0-BD43-CC6D108E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DE8E7-2184-6E6C-01E9-37B39C5D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E2AE4-7567-E4FA-0F91-FCE85839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BCCC6-9B12-0522-3939-9262D1D3E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7C09D-70A7-77E3-E429-F743FE0D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1262F-2FE0-C137-0266-E953038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B7331-E1C9-13C9-4F62-6EBECDFE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1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E056-DF0A-06D4-4545-A46A1A51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5E20F-2521-3B6E-E366-F49386CA2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A5D7C-38A7-8EF4-A37A-16773D0E5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FB32C-ED56-4358-CAC0-E813CEDD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2EC94-E6A1-2D1B-2E61-C9DD8BC2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247D3-5AF0-1FCC-2F5E-96C0DCB5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F168-F818-7A16-3A3C-03C2947B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7AA8-085A-8B41-8220-DB8CBB383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BE6A-C5F7-C59B-9A62-2EB187ECB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0D5F3-81B2-5A95-4D3B-97DD69863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27EE2-A305-694D-E525-0795A8C6E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864CF6-EF45-BBBC-2EC0-D7345B70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D2703-7D7B-FFC4-DEC0-EB0C2B430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D94E79-B1CE-FB34-50D4-FCCAD177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FC1B4-7F29-C372-49AC-D701A983D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DBEB3-1324-D7A0-2415-07F9C8B5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E2C0D-516F-9463-ACFC-512A6E73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CB06D-679B-3E17-65AE-6149CC85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8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7787C5-5F4B-A0CC-82B4-3AB1B7E6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0E79F-18A4-6D6A-B3EA-62A5D93C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90055-DDE7-2330-BEDE-E475AC8DC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7C8C9-B063-B482-06A9-3B1850DE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D947E-76BB-7A9A-8668-0F2D53C78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2DFCD-5BFE-72C1-E733-6508B19E9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27607-55F5-0F4A-5C01-684C28F8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34254-A1DE-CE40-6574-DA42EB7D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A88B6-1853-FAEB-A60A-E58506C2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21D11-673B-38C7-5A20-F401BF4A2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5B187-5A5E-D9D2-ECB6-13D6AA416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82595-E8F1-E506-1E2E-EBF2D9453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303D-B319-379C-B897-22220A21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784BF-836D-2A45-78DC-F1C35E81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AA987-CF3D-2CD9-3152-4FE36C2D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9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D8E9D-46D6-50C7-6A71-8C68E20E1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61601-AAED-EFF5-4085-AED8E39F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E83CB-126C-DB78-155D-9FC673C191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6091BB-6F89-4515-8F95-562A16779D2D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864CD-A577-8F01-E531-B275234C0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05463-D600-D6F3-B40B-9DCC7F475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BD42E8-06DF-42D2-A0DF-24C066C7B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5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read/qxmdkqghtsrx#ec024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613A-9402-17D0-9924-D3BF1083F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Pre-TDR Writing Exercise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93B8B-27EE-2A87-FBC4-82B77A5781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Brian Page</a:t>
            </a:r>
          </a:p>
          <a:p>
            <a:r>
              <a:rPr lang="en-US" dirty="0"/>
              <a:t>July 18, 2024</a:t>
            </a:r>
          </a:p>
          <a:p>
            <a:r>
              <a:rPr lang="en-US" dirty="0" err="1"/>
              <a:t>pfRICH</a:t>
            </a:r>
            <a:r>
              <a:rPr lang="en-US" dirty="0"/>
              <a:t> General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0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ED9F3-32CD-E447-21CB-60320354D01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Near-Term Goals and 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3AE10-232B-4AF5-2009-5A63F3B6595A}"/>
              </a:ext>
            </a:extLst>
          </p:cNvPr>
          <p:cNvSpPr txBox="1"/>
          <p:nvPr/>
        </p:nvSpPr>
        <p:spPr>
          <a:xfrm>
            <a:off x="502508" y="1202724"/>
            <a:ext cx="110798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Strive to have updates and progress reports every 2 weeks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Immediate goal (which should be completed ~now) is to confirm that the potential responsible editors are willing / available to work and that they are assigned to the correct section(s)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Over the next week: all collaborators please have a look at the draft and submit any comments on the overall structure – are there topics missing? Are there topics which should be removed?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By the meeting on July 18</a:t>
            </a:r>
            <a:r>
              <a:rPr lang="en-US" baseline="30000" dirty="0"/>
              <a:t>th</a:t>
            </a:r>
            <a:r>
              <a:rPr lang="en-US" dirty="0"/>
              <a:t> (three weeks): Responsible editors should have a summary of what changes need to be made to the sections that have existing text and an outline of what needs to be written for greenfield sections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By the second week of August (give extra time due to collaboration meeting): Modification of sections with existing text should be well under way and drafts of greenfield sections should be started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Note: Timelines shown in previous TIC meetings have the main Pre-TDR drafting period extending to the end of October with the full </a:t>
            </a:r>
            <a:r>
              <a:rPr lang="en-US" dirty="0" err="1"/>
              <a:t>ePIC</a:t>
            </a:r>
            <a:r>
              <a:rPr lang="en-US" dirty="0"/>
              <a:t> contribution ready by late 2024 – early 2025</a:t>
            </a:r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2F430F49-0EA6-52C4-E283-7D835C3E8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191" y="1672281"/>
            <a:ext cx="714633" cy="714633"/>
          </a:xfrm>
          <a:prstGeom prst="rect">
            <a:avLst/>
          </a:prstGeom>
        </p:spPr>
      </p:pic>
      <p:pic>
        <p:nvPicPr>
          <p:cNvPr id="7" name="Graphic 6" descr="Question Mark with solid fill">
            <a:extLst>
              <a:ext uri="{FF2B5EF4-FFF2-40B4-BE49-F238E27FC236}">
                <a16:creationId xmlns:a16="http://schemas.microsoft.com/office/drawing/2014/main" id="{0CCB4674-C782-0C0F-A333-40E2888D9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141" y="2572266"/>
            <a:ext cx="714633" cy="714633"/>
          </a:xfrm>
          <a:prstGeom prst="rect">
            <a:avLst/>
          </a:prstGeom>
        </p:spPr>
      </p:pic>
      <p:pic>
        <p:nvPicPr>
          <p:cNvPr id="8" name="Graphic 7" descr="Question Mark with solid fill">
            <a:extLst>
              <a:ext uri="{FF2B5EF4-FFF2-40B4-BE49-F238E27FC236}">
                <a16:creationId xmlns:a16="http://schemas.microsoft.com/office/drawing/2014/main" id="{1890A0E7-62BC-DF5C-1D9F-F9E63A2EB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140" y="3384050"/>
            <a:ext cx="714633" cy="7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2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ED9F3-32CD-E447-21CB-60320354D01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General (Modified) Writing Strategy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3AE10-232B-4AF5-2009-5A63F3B6595A}"/>
              </a:ext>
            </a:extLst>
          </p:cNvPr>
          <p:cNvSpPr txBox="1"/>
          <p:nvPr/>
        </p:nvSpPr>
        <p:spPr>
          <a:xfrm>
            <a:off x="502508" y="1202724"/>
            <a:ext cx="110798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We will have significantly more detail / material than will fit in the main part of the Pre-TDR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“Overflow” can be distributed via appendices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Use working document to collect </a:t>
            </a:r>
            <a:r>
              <a:rPr lang="en-US" b="1" dirty="0"/>
              <a:t>all</a:t>
            </a:r>
            <a:r>
              <a:rPr lang="en-US" dirty="0"/>
              <a:t> material we want to make available to the Pre-TDR audience organized in accordance with the agreed upon structure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Having all material in one document will make it easier to ensure accuracy, consistency, completeness, </a:t>
            </a:r>
            <a:r>
              <a:rPr lang="en-US" dirty="0" err="1"/>
              <a:t>etc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Once the material in the working document has been verified, we can then work on editing down to reach the 15 page limit and populating the appendices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Given severe page limits, editing down full material to 15 pages will be inefficient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Proposal: In addition to the detailed information, responsible editors for each section write ~half page executive summary. This summary goes in TDR proper and details go directly to appendices</a:t>
            </a:r>
          </a:p>
        </p:txBody>
      </p:sp>
    </p:spTree>
    <p:extLst>
      <p:ext uri="{BB962C8B-B14F-4D97-AF65-F5344CB8AC3E}">
        <p14:creationId xmlns:p14="http://schemas.microsoft.com/office/powerpoint/2010/main" val="266603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5E9FD8-DEC6-B4CA-51EB-CD56D00867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390"/>
          <a:stretch/>
        </p:blipFill>
        <p:spPr>
          <a:xfrm>
            <a:off x="6096000" y="2363562"/>
            <a:ext cx="5856470" cy="43090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9E2B80-3223-B3BC-1661-30A070C4F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355" y="1420616"/>
            <a:ext cx="3133616" cy="52064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9CE350-1F3F-6C37-8902-B050FBAEB669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Last Time…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3B86C887-076B-BAAA-3521-C3006E07F1FE}"/>
              </a:ext>
            </a:extLst>
          </p:cNvPr>
          <p:cNvSpPr/>
          <p:nvPr/>
        </p:nvSpPr>
        <p:spPr>
          <a:xfrm>
            <a:off x="4226820" y="3463659"/>
            <a:ext cx="1639330" cy="11697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D524D8-5ED5-8C40-CAF8-D5B9672A378A}"/>
              </a:ext>
            </a:extLst>
          </p:cNvPr>
          <p:cNvSpPr txBox="1"/>
          <p:nvPr/>
        </p:nvSpPr>
        <p:spPr>
          <a:xfrm>
            <a:off x="955587" y="1054443"/>
            <a:ext cx="286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Existing </a:t>
            </a:r>
            <a:r>
              <a:rPr lang="en-US" dirty="0" err="1">
                <a:solidFill>
                  <a:srgbClr val="FF0000"/>
                </a:solidFill>
              </a:rPr>
              <a:t>pfRICH</a:t>
            </a:r>
            <a:r>
              <a:rPr lang="en-US" dirty="0">
                <a:solidFill>
                  <a:srgbClr val="FF0000"/>
                </a:solidFill>
              </a:rPr>
              <a:t> CDR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A75A93-AFEA-AB86-C6D9-7503C2055E49}"/>
              </a:ext>
            </a:extLst>
          </p:cNvPr>
          <p:cNvSpPr txBox="1"/>
          <p:nvPr/>
        </p:nvSpPr>
        <p:spPr>
          <a:xfrm>
            <a:off x="6096000" y="1973635"/>
            <a:ext cx="585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Pre-TDR Structure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D7F57A-C15D-73D8-AD2A-7191DF97DD4A}"/>
              </a:ext>
            </a:extLst>
          </p:cNvPr>
          <p:cNvSpPr txBox="1"/>
          <p:nvPr/>
        </p:nvSpPr>
        <p:spPr>
          <a:xfrm>
            <a:off x="4357816" y="206571"/>
            <a:ext cx="7594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material from the existing </a:t>
            </a:r>
            <a:r>
              <a:rPr lang="en-US" dirty="0" err="1"/>
              <a:t>pfRICH</a:t>
            </a:r>
            <a:r>
              <a:rPr lang="en-US" dirty="0"/>
              <a:t> CDR has been mapped into the agreed-upon Pre-TDR structure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Resulting document resides on a private overleaf (pro account) that the </a:t>
            </a:r>
            <a:r>
              <a:rPr lang="en-US" dirty="0" err="1"/>
              <a:t>pfRICH</a:t>
            </a:r>
            <a:r>
              <a:rPr lang="en-US" dirty="0"/>
              <a:t> team will be able to edit freely</a:t>
            </a:r>
          </a:p>
        </p:txBody>
      </p:sp>
    </p:spTree>
    <p:extLst>
      <p:ext uri="{BB962C8B-B14F-4D97-AF65-F5344CB8AC3E}">
        <p14:creationId xmlns:p14="http://schemas.microsoft.com/office/powerpoint/2010/main" val="366041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0ED9F3-32CD-E447-21CB-60320354D01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Working Document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3AE10-232B-4AF5-2009-5A63F3B6595A}"/>
              </a:ext>
            </a:extLst>
          </p:cNvPr>
          <p:cNvSpPr txBox="1"/>
          <p:nvPr/>
        </p:nvSpPr>
        <p:spPr>
          <a:xfrm>
            <a:off x="502508" y="1202724"/>
            <a:ext cx="11079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</a:t>
            </a:r>
            <a:r>
              <a:rPr lang="en-US" dirty="0" err="1"/>
              <a:t>pfRICH</a:t>
            </a:r>
            <a:r>
              <a:rPr lang="en-US" dirty="0"/>
              <a:t> Pre-TDR working draft (read-only) can be found at: </a:t>
            </a:r>
            <a:r>
              <a:rPr lang="en-US" dirty="0">
                <a:hlinkClick r:id="rId2"/>
              </a:rPr>
              <a:t>https://www.overleaf.com/read/qxmdkqghtsrx#ec0243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draft contains 27 ‘tracked’ sections, each with a number of responsible editors and general tasks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 preliminary list of 15 responsible editors has been compiled and are in the process of being confirmed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Roughly 12 sections do not have any corresponding text from the CDR and will need to be written from scratch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Working draft is currently 45 pages long and as communicated via the TC, we will only have ~15 pages of space in the Pre-TDR proper – much material will need to be transferred to appendices</a:t>
            </a:r>
          </a:p>
        </p:txBody>
      </p:sp>
    </p:spTree>
    <p:extLst>
      <p:ext uri="{BB962C8B-B14F-4D97-AF65-F5344CB8AC3E}">
        <p14:creationId xmlns:p14="http://schemas.microsoft.com/office/powerpoint/2010/main" val="249888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C5F8-37FE-D5E8-0262-7CFDD737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E45B6-03BB-902B-C662-A5C2FDA2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8101A-6BB2-046A-BB20-02B8434C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General Meeting 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70D71E44-8A66-BA0E-B26D-7A4A92F6EFF0}"/>
              </a:ext>
            </a:extLst>
          </p:cNvPr>
          <p:cNvSpPr/>
          <p:nvPr/>
        </p:nvSpPr>
        <p:spPr>
          <a:xfrm>
            <a:off x="6588162" y="2792417"/>
            <a:ext cx="4484643" cy="899935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E534E5A4-0AD6-BE9B-469F-E2507FC93E26}"/>
              </a:ext>
            </a:extLst>
          </p:cNvPr>
          <p:cNvSpPr/>
          <p:nvPr/>
        </p:nvSpPr>
        <p:spPr>
          <a:xfrm>
            <a:off x="6773449" y="1964046"/>
            <a:ext cx="2112952" cy="899935"/>
          </a:xfrm>
          <a:prstGeom prst="chevr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049BB174-D2B0-8996-F1F0-E9EE5EEA0428}"/>
              </a:ext>
            </a:extLst>
          </p:cNvPr>
          <p:cNvSpPr/>
          <p:nvPr/>
        </p:nvSpPr>
        <p:spPr>
          <a:xfrm>
            <a:off x="596830" y="1987329"/>
            <a:ext cx="1931451" cy="899936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F0B6B331-3383-9706-2D8A-E9CC670FCB48}"/>
              </a:ext>
            </a:extLst>
          </p:cNvPr>
          <p:cNvSpPr/>
          <p:nvPr/>
        </p:nvSpPr>
        <p:spPr>
          <a:xfrm>
            <a:off x="2070451" y="1987329"/>
            <a:ext cx="2050691" cy="899937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C8959A3B-A54C-D692-CECC-C15591DE2CE0}"/>
              </a:ext>
            </a:extLst>
          </p:cNvPr>
          <p:cNvSpPr/>
          <p:nvPr/>
        </p:nvSpPr>
        <p:spPr>
          <a:xfrm>
            <a:off x="3219305" y="2721139"/>
            <a:ext cx="2923266" cy="89993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5C73D2FB-824E-1700-E496-3FA8FE447368}"/>
              </a:ext>
            </a:extLst>
          </p:cNvPr>
          <p:cNvSpPr/>
          <p:nvPr/>
        </p:nvSpPr>
        <p:spPr>
          <a:xfrm>
            <a:off x="4979778" y="1981048"/>
            <a:ext cx="2112952" cy="899935"/>
          </a:xfrm>
          <a:prstGeom prst="chevr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2E8F44-FE77-DDCD-00F8-8FDB4FED8301}"/>
              </a:ext>
            </a:extLst>
          </p:cNvPr>
          <p:cNvSpPr txBox="1"/>
          <p:nvPr/>
        </p:nvSpPr>
        <p:spPr>
          <a:xfrm>
            <a:off x="1198188" y="2039182"/>
            <a:ext cx="1323565" cy="796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design phase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F99E3-C595-F5BA-F24B-54F711B871EC}"/>
              </a:ext>
            </a:extLst>
          </p:cNvPr>
          <p:cNvSpPr txBox="1"/>
          <p:nvPr/>
        </p:nvSpPr>
        <p:spPr>
          <a:xfrm>
            <a:off x="2489876" y="2157142"/>
            <a:ext cx="160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structuring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0638EA-DEEE-CB1A-DEC7-2B5BD67EF79D}"/>
              </a:ext>
            </a:extLst>
          </p:cNvPr>
          <p:cNvSpPr txBox="1"/>
          <p:nvPr/>
        </p:nvSpPr>
        <p:spPr>
          <a:xfrm>
            <a:off x="3790814" y="2834169"/>
            <a:ext cx="160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(TDR/notes)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F2D03B-D638-D8C7-48DF-90CB30B62C2B}"/>
              </a:ext>
            </a:extLst>
          </p:cNvPr>
          <p:cNvSpPr txBox="1"/>
          <p:nvPr/>
        </p:nvSpPr>
        <p:spPr>
          <a:xfrm>
            <a:off x="5495854" y="2163920"/>
            <a:ext cx="1200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draft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ePIC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pre-TDR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BFEB34-095B-BB63-5EF5-53BA3E9C08DB}"/>
              </a:ext>
            </a:extLst>
          </p:cNvPr>
          <p:cNvSpPr txBox="1"/>
          <p:nvPr/>
        </p:nvSpPr>
        <p:spPr>
          <a:xfrm>
            <a:off x="7874734" y="2844270"/>
            <a:ext cx="1607232" cy="796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Preparing papers for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EA4504C-EC60-14E8-EA2F-3FC7219AA8CC}"/>
              </a:ext>
            </a:extLst>
          </p:cNvPr>
          <p:cNvGrpSpPr/>
          <p:nvPr/>
        </p:nvGrpSpPr>
        <p:grpSpPr>
          <a:xfrm>
            <a:off x="1407076" y="2980229"/>
            <a:ext cx="1199925" cy="590641"/>
            <a:chOff x="2381475" y="5248468"/>
            <a:chExt cx="1199925" cy="61643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E7A487-98D5-A4CB-417B-C1951DE94156}"/>
                </a:ext>
              </a:extLst>
            </p:cNvPr>
            <p:cNvSpPr txBox="1"/>
            <p:nvPr/>
          </p:nvSpPr>
          <p:spPr>
            <a:xfrm>
              <a:off x="2381475" y="5526347"/>
              <a:ext cx="11999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Mid Jan.24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E2947B0-7F27-5554-BC07-EED10AA3C5E2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2981438" y="5248468"/>
              <a:ext cx="0" cy="277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7C7EF337-B363-520E-F833-2C215AAA5FDC}"/>
              </a:ext>
            </a:extLst>
          </p:cNvPr>
          <p:cNvSpPr txBox="1"/>
          <p:nvPr/>
        </p:nvSpPr>
        <p:spPr>
          <a:xfrm>
            <a:off x="6328549" y="3725898"/>
            <a:ext cx="1206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Late 2024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850983-E0B3-4B74-274A-DC26A777E35A}"/>
              </a:ext>
            </a:extLst>
          </p:cNvPr>
          <p:cNvGrpSpPr/>
          <p:nvPr/>
        </p:nvGrpSpPr>
        <p:grpSpPr>
          <a:xfrm>
            <a:off x="4717595" y="3325750"/>
            <a:ext cx="1270727" cy="611717"/>
            <a:chOff x="5270332" y="4997622"/>
            <a:chExt cx="1270727" cy="63843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30BFA5F-0BED-F43D-8C23-9C2F1E81FBF3}"/>
                </a:ext>
              </a:extLst>
            </p:cNvPr>
            <p:cNvSpPr txBox="1"/>
            <p:nvPr/>
          </p:nvSpPr>
          <p:spPr>
            <a:xfrm>
              <a:off x="5270332" y="5282714"/>
              <a:ext cx="1270727" cy="353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End </a:t>
              </a:r>
              <a:r>
                <a:rPr lang="en-US" sz="16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Oct.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1CD225D-7670-459F-1047-34FB3D551F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0960" y="4997622"/>
              <a:ext cx="0" cy="303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9DA7CFA-776C-FF6A-CF2B-047C0F5BC32F}"/>
              </a:ext>
            </a:extLst>
          </p:cNvPr>
          <p:cNvGrpSpPr/>
          <p:nvPr/>
        </p:nvGrpSpPr>
        <p:grpSpPr>
          <a:xfrm>
            <a:off x="3021243" y="3325753"/>
            <a:ext cx="1199925" cy="590641"/>
            <a:chOff x="2381475" y="5248468"/>
            <a:chExt cx="1199925" cy="61643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A0F7FE-F853-85B4-E637-AC23786E5EB2}"/>
                </a:ext>
              </a:extLst>
            </p:cNvPr>
            <p:cNvSpPr txBox="1"/>
            <p:nvPr/>
          </p:nvSpPr>
          <p:spPr>
            <a:xfrm>
              <a:off x="2381475" y="5526347"/>
              <a:ext cx="11999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Mid Mar.24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C517A2B-270F-F44D-B7D9-242CE5761BA0}"/>
                </a:ext>
              </a:extLst>
            </p:cNvPr>
            <p:cNvCxnSpPr>
              <a:cxnSpLocks/>
              <a:stCxn id="26" idx="0"/>
            </p:cNvCxnSpPr>
            <p:nvPr/>
          </p:nvCxnSpPr>
          <p:spPr>
            <a:xfrm flipV="1">
              <a:off x="2981438" y="5248468"/>
              <a:ext cx="0" cy="277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Arrow: Chevron 27">
            <a:extLst>
              <a:ext uri="{FF2B5EF4-FFF2-40B4-BE49-F238E27FC236}">
                <a16:creationId xmlns:a16="http://schemas.microsoft.com/office/drawing/2014/main" id="{E6C004F2-A65D-CF6A-4639-B07C677C7EF8}"/>
              </a:ext>
            </a:extLst>
          </p:cNvPr>
          <p:cNvSpPr/>
          <p:nvPr/>
        </p:nvSpPr>
        <p:spPr>
          <a:xfrm>
            <a:off x="8577814" y="1970349"/>
            <a:ext cx="2050691" cy="899935"/>
          </a:xfrm>
          <a:prstGeom prst="chevr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3A9223D-6B8E-4B58-2737-A5A7030B9D4A}"/>
              </a:ext>
            </a:extLst>
          </p:cNvPr>
          <p:cNvGrpSpPr/>
          <p:nvPr/>
        </p:nvGrpSpPr>
        <p:grpSpPr>
          <a:xfrm>
            <a:off x="9113944" y="3487263"/>
            <a:ext cx="1654594" cy="574523"/>
            <a:chOff x="7314830" y="5112567"/>
            <a:chExt cx="1312835" cy="59961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C1B57D4-9E16-B824-1F06-C84D7C3D21F3}"/>
                </a:ext>
              </a:extLst>
            </p:cNvPr>
            <p:cNvSpPr txBox="1"/>
            <p:nvPr/>
          </p:nvSpPr>
          <p:spPr>
            <a:xfrm>
              <a:off x="7314830" y="5358840"/>
              <a:ext cx="1312835" cy="353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Early 2025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3D1C662-600E-2E72-2803-AC005D018E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99158" y="5112567"/>
              <a:ext cx="0" cy="277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7B42A53-22CC-CF82-4FDC-258FF599162C}"/>
              </a:ext>
            </a:extLst>
          </p:cNvPr>
          <p:cNvSpPr txBox="1"/>
          <p:nvPr/>
        </p:nvSpPr>
        <p:spPr>
          <a:xfrm>
            <a:off x="9020121" y="2099175"/>
            <a:ext cx="1302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ePIC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pre-TDR (CD-2)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0B463B-E030-3F34-B57E-6CA2EB9278E0}"/>
              </a:ext>
            </a:extLst>
          </p:cNvPr>
          <p:cNvCxnSpPr/>
          <p:nvPr/>
        </p:nvCxnSpPr>
        <p:spPr>
          <a:xfrm>
            <a:off x="7396594" y="2420316"/>
            <a:ext cx="1055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873D396-775E-57CF-AB04-69D2689181B2}"/>
              </a:ext>
            </a:extLst>
          </p:cNvPr>
          <p:cNvCxnSpPr>
            <a:stCxn id="21" idx="0"/>
          </p:cNvCxnSpPr>
          <p:nvPr/>
        </p:nvCxnSpPr>
        <p:spPr>
          <a:xfrm flipV="1">
            <a:off x="6931851" y="2802597"/>
            <a:ext cx="10696" cy="923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8599A098-1421-0D06-C05D-ED4689D0446A}"/>
              </a:ext>
            </a:extLst>
          </p:cNvPr>
          <p:cNvSpPr/>
          <p:nvPr/>
        </p:nvSpPr>
        <p:spPr>
          <a:xfrm>
            <a:off x="5227243" y="1973543"/>
            <a:ext cx="1655887" cy="92750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1F85291-D0DD-974A-000D-3543AC3E08F0}"/>
              </a:ext>
            </a:extLst>
          </p:cNvPr>
          <p:cNvGrpSpPr/>
          <p:nvPr/>
        </p:nvGrpSpPr>
        <p:grpSpPr>
          <a:xfrm>
            <a:off x="2951891" y="3511196"/>
            <a:ext cx="5424011" cy="2049287"/>
            <a:chOff x="2726853" y="3887211"/>
            <a:chExt cx="5424011" cy="20492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6A52F6F-0473-D120-8A41-E7E9A5F4EB0B}"/>
                </a:ext>
              </a:extLst>
            </p:cNvPr>
            <p:cNvSpPr txBox="1"/>
            <p:nvPr/>
          </p:nvSpPr>
          <p:spPr>
            <a:xfrm>
              <a:off x="2726853" y="5013168"/>
              <a:ext cx="5424011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u="sng" dirty="0"/>
                <a:t>Putting the tools in place: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Overleaf/</a:t>
              </a:r>
              <a:r>
                <a:rPr lang="en-US" dirty="0" err="1"/>
                <a:t>Github</a:t>
              </a:r>
              <a:r>
                <a:rPr lang="en-US" dirty="0"/>
                <a:t> for TDR </a:t>
              </a:r>
              <a:r>
                <a:rPr lang="en-US" b="1" dirty="0"/>
                <a:t>(TBA RSN)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Zenodo.org selected as document database solution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DC89559-8AFF-F412-E65D-08D3A02B6540}"/>
                </a:ext>
              </a:extLst>
            </p:cNvPr>
            <p:cNvCxnSpPr/>
            <p:nvPr/>
          </p:nvCxnSpPr>
          <p:spPr>
            <a:xfrm flipV="1">
              <a:off x="4261981" y="3887211"/>
              <a:ext cx="0" cy="1109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 descr="A blue and white logo&#10;&#10;Description automatically generated">
            <a:extLst>
              <a:ext uri="{FF2B5EF4-FFF2-40B4-BE49-F238E27FC236}">
                <a16:creationId xmlns:a16="http://schemas.microsoft.com/office/drawing/2014/main" id="{5A1EDBF7-82E6-6EE0-0BB6-E19643E25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027" y="5246114"/>
            <a:ext cx="1686160" cy="62873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37A1CA-75B2-DCFC-203C-50FDB814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49A8-7CCD-4D90-AA9A-1451BFC6FB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92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</TotalTime>
  <Words>593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Wingdings</vt:lpstr>
      <vt:lpstr>Office Theme</vt:lpstr>
      <vt:lpstr>Pre-TDR Writing Exercise Update</vt:lpstr>
      <vt:lpstr>PowerPoint Presentation</vt:lpstr>
      <vt:lpstr>PowerPoint Presentation</vt:lpstr>
      <vt:lpstr>PowerPoint Presentation</vt:lpstr>
      <vt:lpstr>PowerPoint Presentation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Page, Brian</dc:creator>
  <cp:lastModifiedBy>Page, Brian</cp:lastModifiedBy>
  <cp:revision>4</cp:revision>
  <dcterms:created xsi:type="dcterms:W3CDTF">2024-06-27T06:34:55Z</dcterms:created>
  <dcterms:modified xsi:type="dcterms:W3CDTF">2024-07-18T06:37:46Z</dcterms:modified>
</cp:coreProperties>
</file>