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258" r:id="rId5"/>
    <p:sldId id="259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93" d="100"/>
          <a:sy n="93" d="100"/>
        </p:scale>
        <p:origin x="91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65F94-8C54-436A-BE81-6A261384F3C7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7078E-E9B3-43D1-B829-B56CD1C5F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15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C5F3F-8499-205E-E933-410D3E17B4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B4C242-BB7D-C59C-FCB9-0F7112F529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1E4E-F34D-C1D0-6F11-284B69B1A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4F83-BD94-4623-A731-915958558C31}" type="datetime1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E41E6-4A6B-2FD8-5403-E8E4D3C2A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7B223-28ED-40F1-C0FD-D807140B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487-81A8-4BE5-B5DF-89243850C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20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04322-AFFC-D4A9-3D34-B93190582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D9279E-8E18-C450-1626-C9875FFA5B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C140F-1592-6D7A-DFF5-93EEA9288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BA7C-6F15-4F73-8571-10B44638B80E}" type="datetime1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AA991-C5EC-E536-AE0F-66A396360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19B78F-3521-9668-93C7-936A417CB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487-81A8-4BE5-B5DF-89243850C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69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09CECA-4D7A-CD9A-AF47-F54F3688C0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FF34C1-2985-C4BF-8A43-F473EE03B8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674D4-01CC-D4C4-A2A4-260D24A60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F0FE-DED1-4F72-BF78-BD9C78C9DE15}" type="datetime1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9A6C4-2608-1216-5C6D-A1054CDF9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998BB-DC07-00ED-133B-382375533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487-81A8-4BE5-B5DF-89243850C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6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B9654-C95E-1954-5155-403CBD096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AADF1-9251-B32F-AF57-544FDE5B5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43F2F-1CE8-B574-5075-FB4BD9FEC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3AB2-05B8-49CA-AD28-AD1E552B00BF}" type="datetime1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BE123-4F2B-54FC-1907-0DA32BFC5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1F1DD-6A09-A2F0-99F3-1994045DC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487-81A8-4BE5-B5DF-89243850C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0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33931-E7A4-6258-5B86-39E50CCE6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CC08EB-BC42-DC40-C344-43339AE7A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86058-4199-11D6-3386-4771E6954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DE393-5E97-430D-A32A-B962CA058867}" type="datetime1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87285-81E4-8580-97D1-59A9C431B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8583D-6FC0-C726-19EB-19D99A257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487-81A8-4BE5-B5DF-89243850C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7D379-2034-7532-329A-0F3C1F978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709E9-BD2C-E30E-BF61-34FF5AF95E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7AAEAF-1EE6-2B11-312C-88080554D1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4C916-6BA3-E2B0-A003-D42991237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BEB3-3C72-4567-B6DD-9605762F22D1}" type="datetime1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0C244E-8EFD-7E80-8D8E-0289D46A1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25B31B-03CB-C9C7-3C76-C4BFE0647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487-81A8-4BE5-B5DF-89243850C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39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5BEB5-7C54-EDB1-2470-022C6DB95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293000-8872-FB13-1C72-2A084ED14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25D735-47B9-AEBF-26C1-9C214B427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DC8E0E-B0AD-91CA-AABA-35E58B51E8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0537A9-0A48-01D1-F8E8-2A78C9F920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913507-DC11-43EC-2983-393B73853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D31D-D706-4ADF-A8AF-DDB75F74D6DE}" type="datetime1">
              <a:rPr lang="en-US" smtClean="0"/>
              <a:t>7/16/2024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741675-E081-6AD9-503B-A144D4F64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5AAE5C-0D54-5BFC-1F66-95F84574C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487-81A8-4BE5-B5DF-89243850C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0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AFB32-3E9C-D0F6-C16D-56C5B291B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301FFA-EA3D-5B10-CD35-85364ED76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2A60-29BC-44D4-BA7C-C7933D72CDEB}" type="datetime1">
              <a:rPr lang="en-US" smtClean="0"/>
              <a:t>7/16/2024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9E1FB6-4DA6-550C-4FD8-5DC03B3BA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70E88B-9679-7B70-6EA6-595A5A047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487-81A8-4BE5-B5DF-89243850C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2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BEA692-A53D-27A7-2D4C-B543B3E4E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B62A-A5F9-435C-B6E7-BEDA491B3A1B}" type="datetime1">
              <a:rPr lang="en-US" smtClean="0"/>
              <a:t>7/16/2024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5E6AC8-5E11-783A-9A6C-24C91B692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A3337E-DB40-0A40-ED08-59AB8DBE2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487-81A8-4BE5-B5DF-89243850C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95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4F609-6244-2CB1-E9F4-AF0F7C8CC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E6E3A-85A9-933A-9B9E-380ECFB46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E3BE23-16EE-41DE-159E-1763B5E62C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EBE136-FA88-0C6B-CA85-661A084DE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10795-3F45-4E5D-813D-770F480318F0}" type="datetime1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F7E9D0-8F52-46A7-5320-B2272438F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60432-3BAE-508D-D432-26E5CB21D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487-81A8-4BE5-B5DF-89243850C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76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EFC04-35E2-B55A-4CA2-6E99BFC5E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54433E-8C02-F80C-5F83-D7DCEDB78F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15D59B-D8E6-A77A-089C-479833829C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697EFC-5944-6663-EDB9-3DC5CB7C5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DA8F-053C-4E33-9CC2-519AA414E418}" type="datetime1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9D2B90-505E-130F-37FA-F3A4EBA4C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D2DD0-E0AF-7598-FEEE-E0524FD2D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487-81A8-4BE5-B5DF-89243850C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7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EA18E0-E83B-29F6-AB38-C22662F86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DEFF8E-00F4-951A-AA0A-6D464DDB5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1E741-28E8-9E0C-981A-279D6B9E78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E5DBC4-B30C-4B03-BEF5-D3CADAED096F}" type="datetime1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262CD-DAD1-10EF-059F-191F0FA8C9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B8D935-E318-C90E-ECB3-7BD81456CA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F2E5487-81A8-4BE5-B5DF-89243850C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04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ic.jlab.org/epic/image_browser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773D8-EA6B-A9B9-2165-7BE4924FAA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First Look at Automated Jet Benchmarks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14BF4-C6A3-AC64-8FAC-B2F29E314B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05696"/>
            <a:ext cx="9144000" cy="1655762"/>
          </a:xfrm>
        </p:spPr>
        <p:txBody>
          <a:bodyPr/>
          <a:lstStyle/>
          <a:p>
            <a:r>
              <a:rPr lang="en-US" dirty="0"/>
              <a:t>Brian Page</a:t>
            </a:r>
          </a:p>
          <a:p>
            <a:r>
              <a:rPr lang="en-US" dirty="0"/>
              <a:t>July 18, 2024</a:t>
            </a:r>
          </a:p>
        </p:txBody>
      </p:sp>
    </p:spTree>
    <p:extLst>
      <p:ext uri="{BB962C8B-B14F-4D97-AF65-F5344CB8AC3E}">
        <p14:creationId xmlns:p14="http://schemas.microsoft.com/office/powerpoint/2010/main" val="2731255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9107DE-46F6-5834-4919-057DD8B6F3E3}"/>
              </a:ext>
            </a:extLst>
          </p:cNvPr>
          <p:cNvSpPr txBox="1"/>
          <p:nvPr/>
        </p:nvSpPr>
        <p:spPr>
          <a:xfrm>
            <a:off x="320754" y="206571"/>
            <a:ext cx="105614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cs typeface="Calibri"/>
              </a:rPr>
              <a:t>Automated Jet Benchmarks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A42027-FCFA-0431-7D53-A0E42CBDA4B8}"/>
              </a:ext>
            </a:extLst>
          </p:cNvPr>
          <p:cNvSpPr txBox="1"/>
          <p:nvPr/>
        </p:nvSpPr>
        <p:spPr>
          <a:xfrm>
            <a:off x="626076" y="1161535"/>
            <a:ext cx="109398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A set of jet benchmark plots is now being generated with each monthly production and can be accessed via a web interface: </a:t>
            </a:r>
            <a:r>
              <a:rPr lang="en-US" dirty="0">
                <a:hlinkClick r:id="rId2"/>
              </a:rPr>
              <a:t>https://eic.jlab.org/epic/image_browser.html#</a:t>
            </a:r>
            <a:r>
              <a:rPr lang="en-US" dirty="0"/>
              <a:t> (navigate to Physics -&gt; Jets and Heavy Flavor)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Results obtained from the </a:t>
            </a:r>
            <a:r>
              <a:rPr lang="en-US" dirty="0" err="1"/>
              <a:t>ReconstructedChargedJets</a:t>
            </a:r>
            <a:r>
              <a:rPr lang="en-US" dirty="0"/>
              <a:t> (truth seeded tracks) and </a:t>
            </a:r>
            <a:r>
              <a:rPr lang="en-US" dirty="0" err="1"/>
              <a:t>GeneratedChargedJets</a:t>
            </a:r>
            <a:r>
              <a:rPr lang="en-US" dirty="0"/>
              <a:t> branches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Plots from productions 24.02 – 24.06 currently available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Can select on energy (shown is 10x100) and minQ2 (shown is Q2 &gt; 1)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As an example use case, compare jet and jet constituent quantities from productions 24.05 and 24.06 (before and after ambiguity solver introduced)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6212FD-8498-B10F-737B-36C85C8DE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487-81A8-4BE5-B5DF-89243850CF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700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graph of a blue line&#10;&#10;Description automatically generated">
            <a:extLst>
              <a:ext uri="{FF2B5EF4-FFF2-40B4-BE49-F238E27FC236}">
                <a16:creationId xmlns:a16="http://schemas.microsoft.com/office/drawing/2014/main" id="{6F72E451-3276-24F0-B754-1AD5320EDF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533" y="3382145"/>
            <a:ext cx="4837030" cy="3475856"/>
          </a:xfrm>
          <a:prstGeom prst="rect">
            <a:avLst/>
          </a:prstGeom>
        </p:spPr>
      </p:pic>
      <p:pic>
        <p:nvPicPr>
          <p:cNvPr id="12" name="Picture 11" descr="A graph of a graph&#10;&#10;Description automatically generated">
            <a:extLst>
              <a:ext uri="{FF2B5EF4-FFF2-40B4-BE49-F238E27FC236}">
                <a16:creationId xmlns:a16="http://schemas.microsoft.com/office/drawing/2014/main" id="{F549A2C8-ABFC-887D-5418-96BA611FDF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533" y="-3"/>
            <a:ext cx="4837029" cy="3475855"/>
          </a:xfrm>
          <a:prstGeom prst="rect">
            <a:avLst/>
          </a:prstGeom>
        </p:spPr>
      </p:pic>
      <p:pic>
        <p:nvPicPr>
          <p:cNvPr id="5" name="Picture 4" descr="A graph of a jet&#10;&#10;Description automatically generated with medium confidence">
            <a:extLst>
              <a:ext uri="{FF2B5EF4-FFF2-40B4-BE49-F238E27FC236}">
                <a16:creationId xmlns:a16="http://schemas.microsoft.com/office/drawing/2014/main" id="{C5F86D59-E34A-0E5C-9C73-CD1EE08DE9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438" y="1691073"/>
            <a:ext cx="4837029" cy="347585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A9107DE-46F6-5834-4919-057DD8B6F3E3}"/>
              </a:ext>
            </a:extLst>
          </p:cNvPr>
          <p:cNvSpPr txBox="1"/>
          <p:nvPr/>
        </p:nvSpPr>
        <p:spPr>
          <a:xfrm>
            <a:off x="320754" y="206571"/>
            <a:ext cx="105614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cs typeface="Calibri"/>
              </a:rPr>
              <a:t>Duplicate Tracks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1AD00A-3157-2510-34AF-7A6E698C84B5}"/>
              </a:ext>
            </a:extLst>
          </p:cNvPr>
          <p:cNvSpPr txBox="1"/>
          <p:nvPr/>
        </p:nvSpPr>
        <p:spPr>
          <a:xfrm rot="16200000">
            <a:off x="129328" y="3182090"/>
            <a:ext cx="1400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24.05.0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9460BE-EBB3-CFA5-4303-F238A71B5DF8}"/>
              </a:ext>
            </a:extLst>
          </p:cNvPr>
          <p:cNvSpPr txBox="1"/>
          <p:nvPr/>
        </p:nvSpPr>
        <p:spPr>
          <a:xfrm rot="16200000">
            <a:off x="5950609" y="1737411"/>
            <a:ext cx="1400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24.05.0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770197-5CC1-09B2-6A6B-EE53D9998E1F}"/>
              </a:ext>
            </a:extLst>
          </p:cNvPr>
          <p:cNvSpPr txBox="1"/>
          <p:nvPr/>
        </p:nvSpPr>
        <p:spPr>
          <a:xfrm rot="16200000">
            <a:off x="5950609" y="4966871"/>
            <a:ext cx="1400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24.06.0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55292F1-3441-2CAF-ED6E-02CCC5C6D4BE}"/>
              </a:ext>
            </a:extLst>
          </p:cNvPr>
          <p:cNvCxnSpPr>
            <a:cxnSpLocks/>
          </p:cNvCxnSpPr>
          <p:nvPr/>
        </p:nvCxnSpPr>
        <p:spPr>
          <a:xfrm flipH="1">
            <a:off x="7265773" y="1611024"/>
            <a:ext cx="1021491" cy="2538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FE55406C-04BD-A0D8-BEAC-5DDA5F6E7558}"/>
              </a:ext>
            </a:extLst>
          </p:cNvPr>
          <p:cNvSpPr txBox="1"/>
          <p:nvPr/>
        </p:nvSpPr>
        <p:spPr>
          <a:xfrm>
            <a:off x="8287264" y="1412698"/>
            <a:ext cx="229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Duplicate Tracks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247F979-14CA-C8E7-3C2C-2F81F5216295}"/>
              </a:ext>
            </a:extLst>
          </p:cNvPr>
          <p:cNvSpPr txBox="1"/>
          <p:nvPr/>
        </p:nvSpPr>
        <p:spPr>
          <a:xfrm>
            <a:off x="629489" y="5140409"/>
            <a:ext cx="546651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Distance in eta-phi between every pair of particles/tracks inside the jet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Peak at small delta R indicates duplicate tracks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June production sees marked reduction of duplicate tracks (ambiguity solver)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84D3D418-19DA-8A1A-B78B-73340E7F6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487-81A8-4BE5-B5DF-89243850CF7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79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aph of energy and energy&#10;&#10;Description automatically generated with medium confidence">
            <a:extLst>
              <a:ext uri="{FF2B5EF4-FFF2-40B4-BE49-F238E27FC236}">
                <a16:creationId xmlns:a16="http://schemas.microsoft.com/office/drawing/2014/main" id="{A62ECD7A-3917-D957-2DC9-9155A78358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533" y="0"/>
            <a:ext cx="4837027" cy="347585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A9107DE-46F6-5834-4919-057DD8B6F3E3}"/>
              </a:ext>
            </a:extLst>
          </p:cNvPr>
          <p:cNvSpPr txBox="1"/>
          <p:nvPr/>
        </p:nvSpPr>
        <p:spPr>
          <a:xfrm>
            <a:off x="320754" y="206571"/>
            <a:ext cx="105614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cs typeface="Calibri"/>
              </a:rPr>
              <a:t>Jet Constituent Energy</a:t>
            </a:r>
          </a:p>
        </p:txBody>
      </p:sp>
      <p:pic>
        <p:nvPicPr>
          <p:cNvPr id="4" name="Picture 3" descr="A graph of energy and power&#10;&#10;Description automatically generated">
            <a:extLst>
              <a:ext uri="{FF2B5EF4-FFF2-40B4-BE49-F238E27FC236}">
                <a16:creationId xmlns:a16="http://schemas.microsoft.com/office/drawing/2014/main" id="{2CC56947-F5C8-F391-3080-328401EB07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443" y="1691073"/>
            <a:ext cx="4837026" cy="3475853"/>
          </a:xfrm>
          <a:prstGeom prst="rect">
            <a:avLst/>
          </a:prstGeom>
        </p:spPr>
      </p:pic>
      <p:pic>
        <p:nvPicPr>
          <p:cNvPr id="8" name="Picture 7" descr="A graph of energy and energy&#10;&#10;Description automatically generated">
            <a:extLst>
              <a:ext uri="{FF2B5EF4-FFF2-40B4-BE49-F238E27FC236}">
                <a16:creationId xmlns:a16="http://schemas.microsoft.com/office/drawing/2014/main" id="{2D9BDC94-24EB-7EBE-9E14-6D9EDCEC24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533" y="3382145"/>
            <a:ext cx="4837029" cy="34758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31AD00A-3157-2510-34AF-7A6E698C84B5}"/>
              </a:ext>
            </a:extLst>
          </p:cNvPr>
          <p:cNvSpPr txBox="1"/>
          <p:nvPr/>
        </p:nvSpPr>
        <p:spPr>
          <a:xfrm rot="16200000">
            <a:off x="129328" y="3182090"/>
            <a:ext cx="1400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24.05.0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9460BE-EBB3-CFA5-4303-F238A71B5DF8}"/>
              </a:ext>
            </a:extLst>
          </p:cNvPr>
          <p:cNvSpPr txBox="1"/>
          <p:nvPr/>
        </p:nvSpPr>
        <p:spPr>
          <a:xfrm rot="16200000">
            <a:off x="5950609" y="1737411"/>
            <a:ext cx="1400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24.05.0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770197-5CC1-09B2-6A6B-EE53D9998E1F}"/>
              </a:ext>
            </a:extLst>
          </p:cNvPr>
          <p:cNvSpPr txBox="1"/>
          <p:nvPr/>
        </p:nvSpPr>
        <p:spPr>
          <a:xfrm rot="16200000">
            <a:off x="5950609" y="4966871"/>
            <a:ext cx="1400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24.06.0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688D31-756C-D416-75BB-00E4FE7AFC96}"/>
              </a:ext>
            </a:extLst>
          </p:cNvPr>
          <p:cNvSpPr txBox="1"/>
          <p:nvPr/>
        </p:nvSpPr>
        <p:spPr>
          <a:xfrm>
            <a:off x="629489" y="5166926"/>
            <a:ext cx="54665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Energy spectra of particles/tracks inside jets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High energy tail in 24.05 disappears in 24.06 – matches much better with truth spectrum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6418B28-6CD7-3DFA-5634-21006B7EE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487-81A8-4BE5-B5DF-89243850CF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85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graph showing a number of electrons&#10;&#10;Description automatically generated">
            <a:extLst>
              <a:ext uri="{FF2B5EF4-FFF2-40B4-BE49-F238E27FC236}">
                <a16:creationId xmlns:a16="http://schemas.microsoft.com/office/drawing/2014/main" id="{85F31205-4F8E-A05B-E136-A7CBBD3EFF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529" y="3382144"/>
            <a:ext cx="4837029" cy="3475855"/>
          </a:xfrm>
          <a:prstGeom prst="rect">
            <a:avLst/>
          </a:prstGeom>
        </p:spPr>
      </p:pic>
      <p:pic>
        <p:nvPicPr>
          <p:cNvPr id="12" name="Picture 11" descr="A graph of a graph showing a number of electrons&#10;&#10;Description automatically generated with medium confidence">
            <a:extLst>
              <a:ext uri="{FF2B5EF4-FFF2-40B4-BE49-F238E27FC236}">
                <a16:creationId xmlns:a16="http://schemas.microsoft.com/office/drawing/2014/main" id="{9E7BBD34-6A35-9428-9D88-CEED332103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531" y="-3"/>
            <a:ext cx="4837029" cy="3475855"/>
          </a:xfrm>
          <a:prstGeom prst="rect">
            <a:avLst/>
          </a:prstGeom>
        </p:spPr>
      </p:pic>
      <p:pic>
        <p:nvPicPr>
          <p:cNvPr id="5" name="Picture 4" descr="A graph showing a number of electrons&#10;&#10;Description automatically generated">
            <a:extLst>
              <a:ext uri="{FF2B5EF4-FFF2-40B4-BE49-F238E27FC236}">
                <a16:creationId xmlns:a16="http://schemas.microsoft.com/office/drawing/2014/main" id="{9E638365-0A71-CC24-3B74-ACAA037DE4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438" y="1691071"/>
            <a:ext cx="4837029" cy="347585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A9107DE-46F6-5834-4919-057DD8B6F3E3}"/>
              </a:ext>
            </a:extLst>
          </p:cNvPr>
          <p:cNvSpPr txBox="1"/>
          <p:nvPr/>
        </p:nvSpPr>
        <p:spPr>
          <a:xfrm>
            <a:off x="320754" y="206571"/>
            <a:ext cx="105614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cs typeface="Calibri"/>
              </a:rPr>
              <a:t>Jet Constituent Energy Vs Eta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1AD00A-3157-2510-34AF-7A6E698C84B5}"/>
              </a:ext>
            </a:extLst>
          </p:cNvPr>
          <p:cNvSpPr txBox="1"/>
          <p:nvPr/>
        </p:nvSpPr>
        <p:spPr>
          <a:xfrm rot="16200000">
            <a:off x="129328" y="3182090"/>
            <a:ext cx="1400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24.05.0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9460BE-EBB3-CFA5-4303-F238A71B5DF8}"/>
              </a:ext>
            </a:extLst>
          </p:cNvPr>
          <p:cNvSpPr txBox="1"/>
          <p:nvPr/>
        </p:nvSpPr>
        <p:spPr>
          <a:xfrm rot="16200000">
            <a:off x="5950609" y="1737411"/>
            <a:ext cx="1400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24.05.0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770197-5CC1-09B2-6A6B-EE53D9998E1F}"/>
              </a:ext>
            </a:extLst>
          </p:cNvPr>
          <p:cNvSpPr txBox="1"/>
          <p:nvPr/>
        </p:nvSpPr>
        <p:spPr>
          <a:xfrm rot="16200000">
            <a:off x="5950609" y="4966871"/>
            <a:ext cx="1400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24.06.0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E36B62-E1ED-2E95-B25C-0D190FF3CD77}"/>
              </a:ext>
            </a:extLst>
          </p:cNvPr>
          <p:cNvSpPr txBox="1"/>
          <p:nvPr/>
        </p:nvSpPr>
        <p:spPr>
          <a:xfrm>
            <a:off x="629489" y="5066266"/>
            <a:ext cx="54665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Plotting constituent energy vs eta seems to show most artificially high momentum tracks concentrated around 1.5 &lt; |eta| &lt; 2.5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Any correlation between ambiguity solver / removal of duplicate tracks and disappearance of high momentum tracks?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BB7FF959-74B6-8E04-FDBC-C04BB8E15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487-81A8-4BE5-B5DF-89243850CF7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454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9107DE-46F6-5834-4919-057DD8B6F3E3}"/>
              </a:ext>
            </a:extLst>
          </p:cNvPr>
          <p:cNvSpPr txBox="1"/>
          <p:nvPr/>
        </p:nvSpPr>
        <p:spPr>
          <a:xfrm>
            <a:off x="320754" y="206571"/>
            <a:ext cx="105614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cs typeface="Calibri"/>
              </a:rPr>
              <a:t>High Momentum Tracks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BB7FF959-74B6-8E04-FDBC-C04BB8E15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487-81A8-4BE5-B5DF-89243850CF7E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 descr="A graph of a number of particles&#10;&#10;Description automatically generated with medium confidence">
            <a:extLst>
              <a:ext uri="{FF2B5EF4-FFF2-40B4-BE49-F238E27FC236}">
                <a16:creationId xmlns:a16="http://schemas.microsoft.com/office/drawing/2014/main" id="{ABC8D1D9-F899-8D83-6DBB-8A8ACA1C7B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13" y="1056899"/>
            <a:ext cx="5625350" cy="3828139"/>
          </a:xfrm>
          <a:prstGeom prst="rect">
            <a:avLst/>
          </a:prstGeom>
        </p:spPr>
      </p:pic>
      <p:pic>
        <p:nvPicPr>
          <p:cNvPr id="7" name="Picture 6" descr="A graph of a track momentum&#10;&#10;Description automatically generated with medium confidence">
            <a:extLst>
              <a:ext uri="{FF2B5EF4-FFF2-40B4-BE49-F238E27FC236}">
                <a16:creationId xmlns:a16="http://schemas.microsoft.com/office/drawing/2014/main" id="{91068143-1C9F-05E3-72FE-52DBCEBDAF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038" y="2421343"/>
            <a:ext cx="5618205" cy="38232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4517ED1-A81C-5D45-6962-2D868AE7B1B2}"/>
              </a:ext>
            </a:extLst>
          </p:cNvPr>
          <p:cNvSpPr txBox="1"/>
          <p:nvPr/>
        </p:nvSpPr>
        <p:spPr>
          <a:xfrm>
            <a:off x="6096000" y="313036"/>
            <a:ext cx="59312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Is the reduction in high momentum tracks in the June campaign due to the introduction of the ambiguity solver or some other change such as material map?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Compare track spectra from 24.06 with and without ambiguity solver – removes possible influence on geometry / material maps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B1EE380-7468-FF9A-6C88-A004927BF541}"/>
              </a:ext>
            </a:extLst>
          </p:cNvPr>
          <p:cNvSpPr txBox="1"/>
          <p:nvPr/>
        </p:nvSpPr>
        <p:spPr>
          <a:xfrm>
            <a:off x="453081" y="5099222"/>
            <a:ext cx="56182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Ambiguity solver spectrum (left) lacks prominent high momentum tracks seen before solver is applied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Solver must be in some way removing these pathological tracks</a:t>
            </a:r>
          </a:p>
        </p:txBody>
      </p:sp>
    </p:spTree>
    <p:extLst>
      <p:ext uri="{BB962C8B-B14F-4D97-AF65-F5344CB8AC3E}">
        <p14:creationId xmlns:p14="http://schemas.microsoft.com/office/powerpoint/2010/main" val="96794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aph of a reconstructed vs generator jet energy&#10;&#10;Description automatically generated">
            <a:extLst>
              <a:ext uri="{FF2B5EF4-FFF2-40B4-BE49-F238E27FC236}">
                <a16:creationId xmlns:a16="http://schemas.microsoft.com/office/drawing/2014/main" id="{FEEA104D-36AF-23F1-7B0B-3E0EF37688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71921"/>
            <a:ext cx="6096000" cy="438054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A9107DE-46F6-5834-4919-057DD8B6F3E3}"/>
              </a:ext>
            </a:extLst>
          </p:cNvPr>
          <p:cNvSpPr txBox="1"/>
          <p:nvPr/>
        </p:nvSpPr>
        <p:spPr>
          <a:xfrm>
            <a:off x="320754" y="206571"/>
            <a:ext cx="105614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cs typeface="Calibri"/>
              </a:rPr>
              <a:t>Reco</a:t>
            </a:r>
            <a:r>
              <a:rPr lang="en-US" sz="3600" dirty="0">
                <a:solidFill>
                  <a:srgbClr val="FF0000"/>
                </a:solidFill>
                <a:cs typeface="Calibri"/>
              </a:rPr>
              <a:t> Vs Gen Jet Energy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1AD00A-3157-2510-34AF-7A6E698C84B5}"/>
              </a:ext>
            </a:extLst>
          </p:cNvPr>
          <p:cNvSpPr txBox="1"/>
          <p:nvPr/>
        </p:nvSpPr>
        <p:spPr>
          <a:xfrm>
            <a:off x="2347783" y="1037194"/>
            <a:ext cx="1400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24.05.0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770197-5CC1-09B2-6A6B-EE53D9998E1F}"/>
              </a:ext>
            </a:extLst>
          </p:cNvPr>
          <p:cNvSpPr txBox="1"/>
          <p:nvPr/>
        </p:nvSpPr>
        <p:spPr>
          <a:xfrm>
            <a:off x="8443786" y="1037194"/>
            <a:ext cx="1400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24.06.0</a:t>
            </a:r>
          </a:p>
        </p:txBody>
      </p:sp>
      <p:pic>
        <p:nvPicPr>
          <p:cNvPr id="7" name="Picture 6" descr="A graph of a diagram&#10;&#10;Description automatically generated with medium confidence">
            <a:extLst>
              <a:ext uri="{FF2B5EF4-FFF2-40B4-BE49-F238E27FC236}">
                <a16:creationId xmlns:a16="http://schemas.microsoft.com/office/drawing/2014/main" id="{CC8281D1-BF51-4776-0ADC-B34B635EC2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571921"/>
            <a:ext cx="6096000" cy="438054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93A285B-945C-9D3E-A095-B23E369394F3}"/>
              </a:ext>
            </a:extLst>
          </p:cNvPr>
          <p:cNvSpPr txBox="1"/>
          <p:nvPr/>
        </p:nvSpPr>
        <p:spPr>
          <a:xfrm>
            <a:off x="617838" y="5828894"/>
            <a:ext cx="975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Find geometrically matched </a:t>
            </a:r>
            <a:r>
              <a:rPr lang="en-US" dirty="0" err="1"/>
              <a:t>reco</a:t>
            </a:r>
            <a:r>
              <a:rPr lang="en-US" dirty="0"/>
              <a:t> – generated jet pairs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Energy correlation between </a:t>
            </a:r>
            <a:r>
              <a:rPr lang="en-US" dirty="0" err="1"/>
              <a:t>reco</a:t>
            </a:r>
            <a:r>
              <a:rPr lang="en-US" dirty="0"/>
              <a:t> and generated jets much better in 24.06 production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4444C34-C137-30B3-53A2-D665795DD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487-81A8-4BE5-B5DF-89243850CF7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88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2307</TotalTime>
  <Words>353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Aptos</vt:lpstr>
      <vt:lpstr>Aptos Display</vt:lpstr>
      <vt:lpstr>Arial</vt:lpstr>
      <vt:lpstr>Calibri</vt:lpstr>
      <vt:lpstr>Wingdings</vt:lpstr>
      <vt:lpstr>Office Theme</vt:lpstr>
      <vt:lpstr>First Look at Automated Jet Benchmarks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Page, Brian</dc:creator>
  <cp:lastModifiedBy>Page, Brian</cp:lastModifiedBy>
  <cp:revision>11</cp:revision>
  <dcterms:created xsi:type="dcterms:W3CDTF">2024-07-16T15:52:29Z</dcterms:created>
  <dcterms:modified xsi:type="dcterms:W3CDTF">2024-07-18T06:20:11Z</dcterms:modified>
</cp:coreProperties>
</file>