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57" r:id="rId3"/>
    <p:sldId id="258" r:id="rId4"/>
    <p:sldId id="259" r:id="rId5"/>
    <p:sldId id="261" r:id="rId6"/>
    <p:sldId id="260" r:id="rId7"/>
    <p:sldId id="289" r:id="rId8"/>
    <p:sldId id="262" r:id="rId9"/>
    <p:sldId id="284" r:id="rId10"/>
    <p:sldId id="281" r:id="rId11"/>
    <p:sldId id="283" r:id="rId12"/>
    <p:sldId id="271" r:id="rId13"/>
    <p:sldId id="270" r:id="rId14"/>
    <p:sldId id="269" r:id="rId15"/>
    <p:sldId id="265" r:id="rId16"/>
    <p:sldId id="286" r:id="rId17"/>
    <p:sldId id="273" r:id="rId18"/>
    <p:sldId id="274" r:id="rId19"/>
    <p:sldId id="287" r:id="rId20"/>
    <p:sldId id="275" r:id="rId21"/>
    <p:sldId id="288"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F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B36E1-433B-EB43-845B-0A1B78567FC2}" type="datetimeFigureOut">
              <a:rPr lang="en-US" smtClean="0"/>
              <a:t>7/18/24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D6C414-D60F-794E-A1B9-958B82CE80AD}" type="slidenum">
              <a:rPr lang="en-US" smtClean="0"/>
              <a:t>‹#›</a:t>
            </a:fld>
            <a:endParaRPr lang="en-US"/>
          </a:p>
        </p:txBody>
      </p:sp>
    </p:spTree>
    <p:extLst>
      <p:ext uri="{BB962C8B-B14F-4D97-AF65-F5344CB8AC3E}">
        <p14:creationId xmlns:p14="http://schemas.microsoft.com/office/powerpoint/2010/main" val="155536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D928F-F0F3-AB46-B2E5-157F201A3A86}" type="slidenum">
              <a:rPr lang="en-US" smtClean="0"/>
              <a:t>15</a:t>
            </a:fld>
            <a:endParaRPr lang="en-US"/>
          </a:p>
        </p:txBody>
      </p:sp>
    </p:spTree>
    <p:extLst>
      <p:ext uri="{BB962C8B-B14F-4D97-AF65-F5344CB8AC3E}">
        <p14:creationId xmlns:p14="http://schemas.microsoft.com/office/powerpoint/2010/main" val="725100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9D3B-B48D-206B-80D8-D13158A7C9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269277-5E2F-7764-8272-AA8D9F8924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25F8CC-CBDC-5E48-8758-E927D38FA2D5}"/>
              </a:ext>
            </a:extLst>
          </p:cNvPr>
          <p:cNvSpPr>
            <a:spLocks noGrp="1"/>
          </p:cNvSpPr>
          <p:nvPr>
            <p:ph type="dt" sz="half" idx="10"/>
          </p:nvPr>
        </p:nvSpPr>
        <p:spPr/>
        <p:txBody>
          <a:bodyPr/>
          <a:lstStyle/>
          <a:p>
            <a:fld id="{127011B8-7303-A643-87AC-C7D5CCF6DC68}" type="datetime1">
              <a:rPr lang="en-US" smtClean="0"/>
              <a:t>7/18/24</a:t>
            </a:fld>
            <a:endParaRPr lang="en-US"/>
          </a:p>
        </p:txBody>
      </p:sp>
      <p:sp>
        <p:nvSpPr>
          <p:cNvPr id="5" name="Footer Placeholder 4">
            <a:extLst>
              <a:ext uri="{FF2B5EF4-FFF2-40B4-BE49-F238E27FC236}">
                <a16:creationId xmlns:a16="http://schemas.microsoft.com/office/drawing/2014/main" id="{F939F07E-F342-36F5-F5CD-925B3782D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B60C6-15C7-18B1-1A64-522C8986411D}"/>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101860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F852-2EF6-8B83-BCBC-932E77C95E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0B7534-D19F-399E-337F-BD99DD42CD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5A5A5-3DBF-EB19-C6E8-4ACF9A25747A}"/>
              </a:ext>
            </a:extLst>
          </p:cNvPr>
          <p:cNvSpPr>
            <a:spLocks noGrp="1"/>
          </p:cNvSpPr>
          <p:nvPr>
            <p:ph type="dt" sz="half" idx="10"/>
          </p:nvPr>
        </p:nvSpPr>
        <p:spPr/>
        <p:txBody>
          <a:bodyPr/>
          <a:lstStyle/>
          <a:p>
            <a:fld id="{CBB7520E-F9DA-D64F-8200-8844A4A73F54}" type="datetime1">
              <a:rPr lang="en-US" smtClean="0"/>
              <a:t>7/18/24</a:t>
            </a:fld>
            <a:endParaRPr lang="en-US"/>
          </a:p>
        </p:txBody>
      </p:sp>
      <p:sp>
        <p:nvSpPr>
          <p:cNvPr id="5" name="Footer Placeholder 4">
            <a:extLst>
              <a:ext uri="{FF2B5EF4-FFF2-40B4-BE49-F238E27FC236}">
                <a16:creationId xmlns:a16="http://schemas.microsoft.com/office/drawing/2014/main" id="{66705AF3-72C3-7887-1593-F3783F496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85EF8-86B7-FC70-E853-600E6423A4FC}"/>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543947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C02056-95CD-50AD-39B8-F6125D8BC1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E21F7C-1E13-CBD0-4C00-6D9CD8B18D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91032-BA7B-BCB8-2C4E-C4A2B25990C5}"/>
              </a:ext>
            </a:extLst>
          </p:cNvPr>
          <p:cNvSpPr>
            <a:spLocks noGrp="1"/>
          </p:cNvSpPr>
          <p:nvPr>
            <p:ph type="dt" sz="half" idx="10"/>
          </p:nvPr>
        </p:nvSpPr>
        <p:spPr/>
        <p:txBody>
          <a:bodyPr/>
          <a:lstStyle/>
          <a:p>
            <a:fld id="{8BAA5C69-D95A-8D44-BD8B-3CB115EC89C3}" type="datetime1">
              <a:rPr lang="en-US" smtClean="0"/>
              <a:t>7/18/24</a:t>
            </a:fld>
            <a:endParaRPr lang="en-US"/>
          </a:p>
        </p:txBody>
      </p:sp>
      <p:sp>
        <p:nvSpPr>
          <p:cNvPr id="5" name="Footer Placeholder 4">
            <a:extLst>
              <a:ext uri="{FF2B5EF4-FFF2-40B4-BE49-F238E27FC236}">
                <a16:creationId xmlns:a16="http://schemas.microsoft.com/office/drawing/2014/main" id="{FF716993-FFD6-BBD6-274B-5D530FB9A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4BAD3-1A17-55BE-9900-65DBEEFDB59E}"/>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95436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6301F-5C60-6FEC-4B51-FD561F9B1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28C428-98BF-1945-02F6-DE83C88C5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4E7BE-C950-68C6-BD11-76A09B1F1D13}"/>
              </a:ext>
            </a:extLst>
          </p:cNvPr>
          <p:cNvSpPr>
            <a:spLocks noGrp="1"/>
          </p:cNvSpPr>
          <p:nvPr>
            <p:ph type="dt" sz="half" idx="10"/>
          </p:nvPr>
        </p:nvSpPr>
        <p:spPr/>
        <p:txBody>
          <a:bodyPr/>
          <a:lstStyle/>
          <a:p>
            <a:fld id="{2A95AF19-6B2B-EB48-B925-7A46AE8BF0F3}" type="datetime1">
              <a:rPr lang="en-US" smtClean="0"/>
              <a:t>7/18/24</a:t>
            </a:fld>
            <a:endParaRPr lang="en-US"/>
          </a:p>
        </p:txBody>
      </p:sp>
      <p:sp>
        <p:nvSpPr>
          <p:cNvPr id="5" name="Footer Placeholder 4">
            <a:extLst>
              <a:ext uri="{FF2B5EF4-FFF2-40B4-BE49-F238E27FC236}">
                <a16:creationId xmlns:a16="http://schemas.microsoft.com/office/drawing/2014/main" id="{A102F2DC-444D-A8F3-DCE9-4BE26CE33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736AE-B6E6-C5AB-96E1-A129A37189E3}"/>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734525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1B18-09B1-5569-5A4F-354A22269D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064568-D35C-D839-98C0-25E3C22290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43191E-4BCF-B227-6EAF-F7504CDCCE41}"/>
              </a:ext>
            </a:extLst>
          </p:cNvPr>
          <p:cNvSpPr>
            <a:spLocks noGrp="1"/>
          </p:cNvSpPr>
          <p:nvPr>
            <p:ph type="dt" sz="half" idx="10"/>
          </p:nvPr>
        </p:nvSpPr>
        <p:spPr/>
        <p:txBody>
          <a:bodyPr/>
          <a:lstStyle/>
          <a:p>
            <a:fld id="{B3CD37F7-CA83-2947-9DD7-DB7C13847F49}" type="datetime1">
              <a:rPr lang="en-US" smtClean="0"/>
              <a:t>7/18/24</a:t>
            </a:fld>
            <a:endParaRPr lang="en-US"/>
          </a:p>
        </p:txBody>
      </p:sp>
      <p:sp>
        <p:nvSpPr>
          <p:cNvPr id="5" name="Footer Placeholder 4">
            <a:extLst>
              <a:ext uri="{FF2B5EF4-FFF2-40B4-BE49-F238E27FC236}">
                <a16:creationId xmlns:a16="http://schemas.microsoft.com/office/drawing/2014/main" id="{8F17ACAA-DE79-71B0-9024-DF03D8A52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8DCEB-1802-E49B-FE0D-57C05443B379}"/>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3186260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9E11C-1FA5-826F-4205-9F22A4B8AB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8BB0DE-47C9-9AF8-A6B2-A09D43ED70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370DB0-0A4D-8880-76A7-29F94C11DC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E44C20-F9DB-C1AD-4359-3BA2F6AAED3D}"/>
              </a:ext>
            </a:extLst>
          </p:cNvPr>
          <p:cNvSpPr>
            <a:spLocks noGrp="1"/>
          </p:cNvSpPr>
          <p:nvPr>
            <p:ph type="dt" sz="half" idx="10"/>
          </p:nvPr>
        </p:nvSpPr>
        <p:spPr/>
        <p:txBody>
          <a:bodyPr/>
          <a:lstStyle/>
          <a:p>
            <a:fld id="{6AF35576-32D4-0248-A44C-510BA9CE1FF6}" type="datetime1">
              <a:rPr lang="en-US" smtClean="0"/>
              <a:t>7/18/24</a:t>
            </a:fld>
            <a:endParaRPr lang="en-US"/>
          </a:p>
        </p:txBody>
      </p:sp>
      <p:sp>
        <p:nvSpPr>
          <p:cNvPr id="6" name="Footer Placeholder 5">
            <a:extLst>
              <a:ext uri="{FF2B5EF4-FFF2-40B4-BE49-F238E27FC236}">
                <a16:creationId xmlns:a16="http://schemas.microsoft.com/office/drawing/2014/main" id="{03507273-0033-7951-E802-EEC35A88E3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18D05-F5E9-7035-6FC3-DF9E62CD6177}"/>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75544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F0ADC-6E5A-EB29-F9D6-B58A2E09F8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C01BE9-56FB-A18F-EC37-BA75D44329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B3146D-7035-A5EA-9446-247352F72D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78FCF8-3279-3413-F6DF-5A2D9A6D1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C95D5E-AAC7-992C-AFE7-3B39A95E66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D07C8-D2EF-69C9-CF6F-13E9D17AB674}"/>
              </a:ext>
            </a:extLst>
          </p:cNvPr>
          <p:cNvSpPr>
            <a:spLocks noGrp="1"/>
          </p:cNvSpPr>
          <p:nvPr>
            <p:ph type="dt" sz="half" idx="10"/>
          </p:nvPr>
        </p:nvSpPr>
        <p:spPr/>
        <p:txBody>
          <a:bodyPr/>
          <a:lstStyle/>
          <a:p>
            <a:fld id="{D13D7ADB-2870-3648-A168-E3AF3DA55715}" type="datetime1">
              <a:rPr lang="en-US" smtClean="0"/>
              <a:t>7/18/24</a:t>
            </a:fld>
            <a:endParaRPr lang="en-US"/>
          </a:p>
        </p:txBody>
      </p:sp>
      <p:sp>
        <p:nvSpPr>
          <p:cNvPr id="8" name="Footer Placeholder 7">
            <a:extLst>
              <a:ext uri="{FF2B5EF4-FFF2-40B4-BE49-F238E27FC236}">
                <a16:creationId xmlns:a16="http://schemas.microsoft.com/office/drawing/2014/main" id="{BDAAD7BC-44C2-532A-E34D-A14CFD9E48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DAFB87-8944-76FE-F7B7-A698D10A04A5}"/>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4217379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052A-5142-CBD1-2E39-53FA0589A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A6ED33-93A4-8AD9-E661-05054E2B2A25}"/>
              </a:ext>
            </a:extLst>
          </p:cNvPr>
          <p:cNvSpPr>
            <a:spLocks noGrp="1"/>
          </p:cNvSpPr>
          <p:nvPr>
            <p:ph type="dt" sz="half" idx="10"/>
          </p:nvPr>
        </p:nvSpPr>
        <p:spPr/>
        <p:txBody>
          <a:bodyPr/>
          <a:lstStyle/>
          <a:p>
            <a:fld id="{5B0D7396-1207-3346-A017-90531850BC31}" type="datetime1">
              <a:rPr lang="en-US" smtClean="0"/>
              <a:t>7/18/24</a:t>
            </a:fld>
            <a:endParaRPr lang="en-US"/>
          </a:p>
        </p:txBody>
      </p:sp>
      <p:sp>
        <p:nvSpPr>
          <p:cNvPr id="4" name="Footer Placeholder 3">
            <a:extLst>
              <a:ext uri="{FF2B5EF4-FFF2-40B4-BE49-F238E27FC236}">
                <a16:creationId xmlns:a16="http://schemas.microsoft.com/office/drawing/2014/main" id="{848D34BA-3482-C1FF-3693-D31B980BF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776EDC-F38F-EED9-8863-82867A319023}"/>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173511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DDE32-C94C-4B60-25F6-09544A720C70}"/>
              </a:ext>
            </a:extLst>
          </p:cNvPr>
          <p:cNvSpPr>
            <a:spLocks noGrp="1"/>
          </p:cNvSpPr>
          <p:nvPr>
            <p:ph type="dt" sz="half" idx="10"/>
          </p:nvPr>
        </p:nvSpPr>
        <p:spPr/>
        <p:txBody>
          <a:bodyPr/>
          <a:lstStyle/>
          <a:p>
            <a:fld id="{5F166549-6894-0F4F-9AB4-FA2B75ADD68D}" type="datetime1">
              <a:rPr lang="en-US" smtClean="0"/>
              <a:t>7/18/24</a:t>
            </a:fld>
            <a:endParaRPr lang="en-US"/>
          </a:p>
        </p:txBody>
      </p:sp>
      <p:sp>
        <p:nvSpPr>
          <p:cNvPr id="3" name="Footer Placeholder 2">
            <a:extLst>
              <a:ext uri="{FF2B5EF4-FFF2-40B4-BE49-F238E27FC236}">
                <a16:creationId xmlns:a16="http://schemas.microsoft.com/office/drawing/2014/main" id="{A8590FCE-C33F-01A0-C8A6-8A1D828F53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E90E43-8B0A-7648-B480-F856F8379A21}"/>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195712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1A454-7036-C838-D300-F10C58BC3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1DC53-7D1A-80C7-2A4A-140FAC742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9A77F-322B-8C29-FE55-B65C4A181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42F1FD-0383-223C-0484-E5CB59472621}"/>
              </a:ext>
            </a:extLst>
          </p:cNvPr>
          <p:cNvSpPr>
            <a:spLocks noGrp="1"/>
          </p:cNvSpPr>
          <p:nvPr>
            <p:ph type="dt" sz="half" idx="10"/>
          </p:nvPr>
        </p:nvSpPr>
        <p:spPr/>
        <p:txBody>
          <a:bodyPr/>
          <a:lstStyle/>
          <a:p>
            <a:fld id="{F0B1C05C-7AF4-B741-A3E6-6553ACD6CAC7}" type="datetime1">
              <a:rPr lang="en-US" smtClean="0"/>
              <a:t>7/18/24</a:t>
            </a:fld>
            <a:endParaRPr lang="en-US"/>
          </a:p>
        </p:txBody>
      </p:sp>
      <p:sp>
        <p:nvSpPr>
          <p:cNvPr id="6" name="Footer Placeholder 5">
            <a:extLst>
              <a:ext uri="{FF2B5EF4-FFF2-40B4-BE49-F238E27FC236}">
                <a16:creationId xmlns:a16="http://schemas.microsoft.com/office/drawing/2014/main" id="{2077DAF1-6FB5-663C-8881-C47F14610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C4339-7A2F-2966-19D0-31FDF17358E9}"/>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1518869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8BC0-803E-AB94-775F-B6A2C0951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7EBE8F-592E-3493-6FD0-62218B0BB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DCD383-ECF3-19D1-4AA7-3F02133BA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80C9A9-2C6B-46CD-9323-7079A53413BA}"/>
              </a:ext>
            </a:extLst>
          </p:cNvPr>
          <p:cNvSpPr>
            <a:spLocks noGrp="1"/>
          </p:cNvSpPr>
          <p:nvPr>
            <p:ph type="dt" sz="half" idx="10"/>
          </p:nvPr>
        </p:nvSpPr>
        <p:spPr/>
        <p:txBody>
          <a:bodyPr/>
          <a:lstStyle/>
          <a:p>
            <a:fld id="{D1A5D392-BC0A-AD48-9E95-61783E091FE5}" type="datetime1">
              <a:rPr lang="en-US" smtClean="0"/>
              <a:t>7/18/24</a:t>
            </a:fld>
            <a:endParaRPr lang="en-US"/>
          </a:p>
        </p:txBody>
      </p:sp>
      <p:sp>
        <p:nvSpPr>
          <p:cNvPr id="6" name="Footer Placeholder 5">
            <a:extLst>
              <a:ext uri="{FF2B5EF4-FFF2-40B4-BE49-F238E27FC236}">
                <a16:creationId xmlns:a16="http://schemas.microsoft.com/office/drawing/2014/main" id="{96F7398D-81FC-B47A-1709-D1CD998D0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07F65-D4C9-59C4-F9D5-A2DDE8470ADF}"/>
              </a:ext>
            </a:extLst>
          </p:cNvPr>
          <p:cNvSpPr>
            <a:spLocks noGrp="1"/>
          </p:cNvSpPr>
          <p:nvPr>
            <p:ph type="sldNum" sz="quarter" idx="12"/>
          </p:nvPr>
        </p:nvSpPr>
        <p:spPr/>
        <p:txBody>
          <a:bodyPr/>
          <a:lstStyle/>
          <a:p>
            <a:fld id="{639ED372-68E6-1940-AC72-60FAF648143E}" type="slidenum">
              <a:rPr lang="en-US" smtClean="0"/>
              <a:t>‹#›</a:t>
            </a:fld>
            <a:endParaRPr lang="en-US"/>
          </a:p>
        </p:txBody>
      </p:sp>
    </p:spTree>
    <p:extLst>
      <p:ext uri="{BB962C8B-B14F-4D97-AF65-F5344CB8AC3E}">
        <p14:creationId xmlns:p14="http://schemas.microsoft.com/office/powerpoint/2010/main" val="65716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4068E-40FD-0AC0-BD33-B9707668E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F532F-DEA1-7FB8-E4C2-4C54269FA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8C121-D59C-3173-B859-93A4C6FA55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C36008-CC71-354E-9EF6-96D3D59DEE98}" type="datetime1">
              <a:rPr lang="en-US" smtClean="0"/>
              <a:t>7/18/24</a:t>
            </a:fld>
            <a:endParaRPr lang="en-US"/>
          </a:p>
        </p:txBody>
      </p:sp>
      <p:sp>
        <p:nvSpPr>
          <p:cNvPr id="5" name="Footer Placeholder 4">
            <a:extLst>
              <a:ext uri="{FF2B5EF4-FFF2-40B4-BE49-F238E27FC236}">
                <a16:creationId xmlns:a16="http://schemas.microsoft.com/office/drawing/2014/main" id="{91D81F01-F9EA-1D9C-FBA6-CA4B419DDD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AD9A4BC-2A84-4C40-AB31-07E094A46D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ED372-68E6-1940-AC72-60FAF648143E}" type="slidenum">
              <a:rPr lang="en-US" smtClean="0"/>
              <a:t>‹#›</a:t>
            </a:fld>
            <a:endParaRPr lang="en-US"/>
          </a:p>
        </p:txBody>
      </p:sp>
    </p:spTree>
    <p:extLst>
      <p:ext uri="{BB962C8B-B14F-4D97-AF65-F5344CB8AC3E}">
        <p14:creationId xmlns:p14="http://schemas.microsoft.com/office/powerpoint/2010/main" val="1891847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C766-B53A-A904-6F61-FC53A4DAF00D}"/>
              </a:ext>
            </a:extLst>
          </p:cNvPr>
          <p:cNvSpPr>
            <a:spLocks noGrp="1"/>
          </p:cNvSpPr>
          <p:nvPr>
            <p:ph type="ctrTitle"/>
          </p:nvPr>
        </p:nvSpPr>
        <p:spPr>
          <a:xfrm>
            <a:off x="1524000" y="537572"/>
            <a:ext cx="9144000" cy="2387600"/>
          </a:xfrm>
        </p:spPr>
        <p:txBody>
          <a:bodyPr/>
          <a:lstStyle/>
          <a:p>
            <a:r>
              <a:rPr lang="en-US" dirty="0"/>
              <a:t>SBND Updates</a:t>
            </a:r>
          </a:p>
        </p:txBody>
      </p:sp>
      <p:sp>
        <p:nvSpPr>
          <p:cNvPr id="3" name="Subtitle 2">
            <a:extLst>
              <a:ext uri="{FF2B5EF4-FFF2-40B4-BE49-F238E27FC236}">
                <a16:creationId xmlns:a16="http://schemas.microsoft.com/office/drawing/2014/main" id="{426B9952-A613-CFEB-DA60-3D9FAE07CA6D}"/>
              </a:ext>
            </a:extLst>
          </p:cNvPr>
          <p:cNvSpPr>
            <a:spLocks noGrp="1"/>
          </p:cNvSpPr>
          <p:nvPr>
            <p:ph type="subTitle" idx="1"/>
          </p:nvPr>
        </p:nvSpPr>
        <p:spPr>
          <a:xfrm>
            <a:off x="1524000" y="3750894"/>
            <a:ext cx="9144000" cy="1655762"/>
          </a:xfrm>
        </p:spPr>
        <p:txBody>
          <a:bodyPr/>
          <a:lstStyle/>
          <a:p>
            <a:r>
              <a:rPr lang="en-US" dirty="0"/>
              <a:t>Hanyu Wei for the SBND Wire-Cell team</a:t>
            </a:r>
          </a:p>
          <a:p>
            <a:r>
              <a:rPr lang="en-US" dirty="0"/>
              <a:t>Jul 18, 2024</a:t>
            </a:r>
          </a:p>
        </p:txBody>
      </p:sp>
    </p:spTree>
    <p:extLst>
      <p:ext uri="{BB962C8B-B14F-4D97-AF65-F5344CB8AC3E}">
        <p14:creationId xmlns:p14="http://schemas.microsoft.com/office/powerpoint/2010/main" val="838124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DDC1-570F-EA85-5B8A-85883FA45A8A}"/>
              </a:ext>
            </a:extLst>
          </p:cNvPr>
          <p:cNvSpPr>
            <a:spLocks noGrp="1"/>
          </p:cNvSpPr>
          <p:nvPr>
            <p:ph type="title"/>
          </p:nvPr>
        </p:nvSpPr>
        <p:spPr>
          <a:xfrm>
            <a:off x="838200" y="249614"/>
            <a:ext cx="10515600" cy="1325563"/>
          </a:xfrm>
        </p:spPr>
        <p:txBody>
          <a:bodyPr/>
          <a:lstStyle/>
          <a:p>
            <a:r>
              <a:rPr lang="en-US" dirty="0"/>
              <a:t>RMS ADC</a:t>
            </a:r>
          </a:p>
        </p:txBody>
      </p:sp>
      <p:sp>
        <p:nvSpPr>
          <p:cNvPr id="4" name="Date Placeholder 3">
            <a:extLst>
              <a:ext uri="{FF2B5EF4-FFF2-40B4-BE49-F238E27FC236}">
                <a16:creationId xmlns:a16="http://schemas.microsoft.com/office/drawing/2014/main" id="{C813ED33-B379-7D4F-BF49-0393FB8B9408}"/>
              </a:ext>
            </a:extLst>
          </p:cNvPr>
          <p:cNvSpPr>
            <a:spLocks noGrp="1"/>
          </p:cNvSpPr>
          <p:nvPr>
            <p:ph type="dt" sz="half" idx="10"/>
          </p:nvPr>
        </p:nvSpPr>
        <p:spPr/>
        <p:txBody>
          <a:bodyPr/>
          <a:lstStyle/>
          <a:p>
            <a:fld id="{83638342-8901-7D4B-B577-BEB3772E99A7}" type="datetime1">
              <a:rPr lang="en-US" smtClean="0"/>
              <a:t>7/18/24</a:t>
            </a:fld>
            <a:endParaRPr lang="en-US"/>
          </a:p>
        </p:txBody>
      </p:sp>
      <p:sp>
        <p:nvSpPr>
          <p:cNvPr id="5" name="Slide Number Placeholder 4">
            <a:extLst>
              <a:ext uri="{FF2B5EF4-FFF2-40B4-BE49-F238E27FC236}">
                <a16:creationId xmlns:a16="http://schemas.microsoft.com/office/drawing/2014/main" id="{FD7FFDC2-AC43-59B7-B867-50094BB9EC4A}"/>
              </a:ext>
            </a:extLst>
          </p:cNvPr>
          <p:cNvSpPr>
            <a:spLocks noGrp="1"/>
          </p:cNvSpPr>
          <p:nvPr>
            <p:ph type="sldNum" sz="quarter" idx="12"/>
          </p:nvPr>
        </p:nvSpPr>
        <p:spPr/>
        <p:txBody>
          <a:bodyPr/>
          <a:lstStyle/>
          <a:p>
            <a:fld id="{68DF2F73-5250-E04A-864C-8BF58C52F938}" type="slidenum">
              <a:rPr lang="en-US" smtClean="0"/>
              <a:t>10</a:t>
            </a:fld>
            <a:endParaRPr lang="en-US"/>
          </a:p>
        </p:txBody>
      </p:sp>
      <p:pic>
        <p:nvPicPr>
          <p:cNvPr id="9" name="Picture 8" descr="A graph showing a number of blue lines&#10;&#10;Description automatically generated with medium confidence">
            <a:extLst>
              <a:ext uri="{FF2B5EF4-FFF2-40B4-BE49-F238E27FC236}">
                <a16:creationId xmlns:a16="http://schemas.microsoft.com/office/drawing/2014/main" id="{8B63F2B8-7316-4B9E-E297-60202F26DB0B}"/>
              </a:ext>
            </a:extLst>
          </p:cNvPr>
          <p:cNvPicPr>
            <a:picLocks noChangeAspect="1"/>
          </p:cNvPicPr>
          <p:nvPr/>
        </p:nvPicPr>
        <p:blipFill rotWithShape="1">
          <a:blip r:embed="rId2"/>
          <a:srcRect l="3638" r="6808"/>
          <a:stretch/>
        </p:blipFill>
        <p:spPr>
          <a:xfrm>
            <a:off x="18872" y="1439453"/>
            <a:ext cx="10070431" cy="4011099"/>
          </a:xfrm>
          <a:prstGeom prst="rect">
            <a:avLst/>
          </a:prstGeom>
        </p:spPr>
      </p:pic>
      <p:sp>
        <p:nvSpPr>
          <p:cNvPr id="12" name="TextBox 11">
            <a:extLst>
              <a:ext uri="{FF2B5EF4-FFF2-40B4-BE49-F238E27FC236}">
                <a16:creationId xmlns:a16="http://schemas.microsoft.com/office/drawing/2014/main" id="{FD9053FB-9E80-D96A-FCDE-9962270A7CC5}"/>
              </a:ext>
            </a:extLst>
          </p:cNvPr>
          <p:cNvSpPr txBox="1"/>
          <p:nvPr/>
        </p:nvSpPr>
        <p:spPr>
          <a:xfrm>
            <a:off x="9776498" y="2081703"/>
            <a:ext cx="2439012" cy="2862322"/>
          </a:xfrm>
          <a:prstGeom prst="rect">
            <a:avLst/>
          </a:prstGeom>
          <a:noFill/>
        </p:spPr>
        <p:txBody>
          <a:bodyPr wrap="square" rtlCol="0">
            <a:spAutoFit/>
          </a:bodyPr>
          <a:lstStyle/>
          <a:p>
            <a:r>
              <a:rPr lang="en-US" dirty="0">
                <a:solidFill>
                  <a:srgbClr val="0070C0"/>
                </a:solidFill>
              </a:rPr>
              <a:t>Blue: dead FEMB</a:t>
            </a:r>
          </a:p>
          <a:p>
            <a:r>
              <a:rPr lang="en-US" dirty="0">
                <a:solidFill>
                  <a:srgbClr val="FF0000"/>
                </a:solidFill>
              </a:rPr>
              <a:t>Red: missing wires due to combs (in the center of each ½ APA)</a:t>
            </a:r>
          </a:p>
          <a:p>
            <a:r>
              <a:rPr lang="en-US" dirty="0">
                <a:solidFill>
                  <a:srgbClr val="00B050"/>
                </a:solidFill>
              </a:rPr>
              <a:t>Green: shorted</a:t>
            </a:r>
          </a:p>
          <a:p>
            <a:r>
              <a:rPr lang="en-US" dirty="0">
                <a:solidFill>
                  <a:srgbClr val="7030A0"/>
                </a:solidFill>
              </a:rPr>
              <a:t>Purple: noisy or special pattern</a:t>
            </a:r>
          </a:p>
          <a:p>
            <a:r>
              <a:rPr lang="en-US" dirty="0"/>
              <a:t>Black: non-responsive </a:t>
            </a:r>
          </a:p>
          <a:p>
            <a:endParaRPr lang="en-US" dirty="0"/>
          </a:p>
          <a:p>
            <a:endParaRPr lang="en-US" dirty="0"/>
          </a:p>
        </p:txBody>
      </p:sp>
      <p:sp>
        <p:nvSpPr>
          <p:cNvPr id="8" name="TextBox 7">
            <a:extLst>
              <a:ext uri="{FF2B5EF4-FFF2-40B4-BE49-F238E27FC236}">
                <a16:creationId xmlns:a16="http://schemas.microsoft.com/office/drawing/2014/main" id="{0EC7CEE8-8953-DEE8-6E51-7D895EFBDBE8}"/>
              </a:ext>
            </a:extLst>
          </p:cNvPr>
          <p:cNvSpPr txBox="1"/>
          <p:nvPr/>
        </p:nvSpPr>
        <p:spPr>
          <a:xfrm>
            <a:off x="961168" y="4484055"/>
            <a:ext cx="625642" cy="369332"/>
          </a:xfrm>
          <a:prstGeom prst="rect">
            <a:avLst/>
          </a:prstGeom>
          <a:noFill/>
        </p:spPr>
        <p:txBody>
          <a:bodyPr wrap="square" rtlCol="0">
            <a:spAutoFit/>
          </a:bodyPr>
          <a:lstStyle/>
          <a:p>
            <a:r>
              <a:rPr lang="en-US" dirty="0"/>
              <a:t>546</a:t>
            </a:r>
          </a:p>
        </p:txBody>
      </p:sp>
      <p:sp>
        <p:nvSpPr>
          <p:cNvPr id="10" name="TextBox 9">
            <a:extLst>
              <a:ext uri="{FF2B5EF4-FFF2-40B4-BE49-F238E27FC236}">
                <a16:creationId xmlns:a16="http://schemas.microsoft.com/office/drawing/2014/main" id="{4D644AC9-494C-E044-349A-03ECC1583DEB}"/>
              </a:ext>
            </a:extLst>
          </p:cNvPr>
          <p:cNvSpPr txBox="1"/>
          <p:nvPr/>
        </p:nvSpPr>
        <p:spPr>
          <a:xfrm>
            <a:off x="1225862" y="4020961"/>
            <a:ext cx="625642" cy="369332"/>
          </a:xfrm>
          <a:prstGeom prst="rect">
            <a:avLst/>
          </a:prstGeom>
          <a:noFill/>
        </p:spPr>
        <p:txBody>
          <a:bodyPr wrap="square" rtlCol="0">
            <a:spAutoFit/>
          </a:bodyPr>
          <a:lstStyle/>
          <a:p>
            <a:r>
              <a:rPr lang="en-US" dirty="0"/>
              <a:t>607</a:t>
            </a:r>
          </a:p>
        </p:txBody>
      </p:sp>
      <p:sp>
        <p:nvSpPr>
          <p:cNvPr id="13" name="TextBox 12">
            <a:extLst>
              <a:ext uri="{FF2B5EF4-FFF2-40B4-BE49-F238E27FC236}">
                <a16:creationId xmlns:a16="http://schemas.microsoft.com/office/drawing/2014/main" id="{17985857-5130-9F96-CB0E-6C4437C158B9}"/>
              </a:ext>
            </a:extLst>
          </p:cNvPr>
          <p:cNvSpPr txBox="1"/>
          <p:nvPr/>
        </p:nvSpPr>
        <p:spPr>
          <a:xfrm>
            <a:off x="4422250" y="1959551"/>
            <a:ext cx="725907" cy="369332"/>
          </a:xfrm>
          <a:prstGeom prst="rect">
            <a:avLst/>
          </a:prstGeom>
          <a:noFill/>
        </p:spPr>
        <p:txBody>
          <a:bodyPr wrap="square" rtlCol="0">
            <a:spAutoFit/>
          </a:bodyPr>
          <a:lstStyle/>
          <a:p>
            <a:r>
              <a:rPr lang="en-US" dirty="0">
                <a:solidFill>
                  <a:srgbClr val="7030A0"/>
                </a:solidFill>
              </a:rPr>
              <a:t>5054</a:t>
            </a:r>
          </a:p>
        </p:txBody>
      </p:sp>
      <p:sp>
        <p:nvSpPr>
          <p:cNvPr id="14" name="TextBox 13">
            <a:extLst>
              <a:ext uri="{FF2B5EF4-FFF2-40B4-BE49-F238E27FC236}">
                <a16:creationId xmlns:a16="http://schemas.microsoft.com/office/drawing/2014/main" id="{913DB7EE-69F3-BF5B-B1A8-BBE58A24C6ED}"/>
              </a:ext>
            </a:extLst>
          </p:cNvPr>
          <p:cNvSpPr txBox="1"/>
          <p:nvPr/>
        </p:nvSpPr>
        <p:spPr>
          <a:xfrm>
            <a:off x="4959660" y="2442520"/>
            <a:ext cx="1319466" cy="369332"/>
          </a:xfrm>
          <a:prstGeom prst="rect">
            <a:avLst/>
          </a:prstGeom>
          <a:noFill/>
        </p:spPr>
        <p:txBody>
          <a:bodyPr wrap="square" rtlCol="0">
            <a:spAutoFit/>
          </a:bodyPr>
          <a:lstStyle/>
          <a:p>
            <a:r>
              <a:rPr lang="en-US" dirty="0">
                <a:solidFill>
                  <a:srgbClr val="7030A0"/>
                </a:solidFill>
              </a:rPr>
              <a:t>5630, 5631</a:t>
            </a:r>
          </a:p>
        </p:txBody>
      </p:sp>
      <p:sp>
        <p:nvSpPr>
          <p:cNvPr id="16" name="TextBox 15">
            <a:extLst>
              <a:ext uri="{FF2B5EF4-FFF2-40B4-BE49-F238E27FC236}">
                <a16:creationId xmlns:a16="http://schemas.microsoft.com/office/drawing/2014/main" id="{A3A95B93-00C3-2D69-CAFB-898B07DFA4F1}"/>
              </a:ext>
            </a:extLst>
          </p:cNvPr>
          <p:cNvSpPr txBox="1"/>
          <p:nvPr/>
        </p:nvSpPr>
        <p:spPr>
          <a:xfrm>
            <a:off x="6499703" y="1852124"/>
            <a:ext cx="725907" cy="369332"/>
          </a:xfrm>
          <a:prstGeom prst="rect">
            <a:avLst/>
          </a:prstGeom>
          <a:noFill/>
        </p:spPr>
        <p:txBody>
          <a:bodyPr wrap="square" rtlCol="0">
            <a:spAutoFit/>
          </a:bodyPr>
          <a:lstStyle/>
          <a:p>
            <a:r>
              <a:rPr lang="en-US" dirty="0">
                <a:solidFill>
                  <a:srgbClr val="00B050"/>
                </a:solidFill>
              </a:rPr>
              <a:t>7163</a:t>
            </a:r>
          </a:p>
        </p:txBody>
      </p:sp>
      <p:sp>
        <p:nvSpPr>
          <p:cNvPr id="17" name="TextBox 16">
            <a:extLst>
              <a:ext uri="{FF2B5EF4-FFF2-40B4-BE49-F238E27FC236}">
                <a16:creationId xmlns:a16="http://schemas.microsoft.com/office/drawing/2014/main" id="{B22A2473-ED51-12E1-5E6B-EA1D22264499}"/>
              </a:ext>
            </a:extLst>
          </p:cNvPr>
          <p:cNvSpPr txBox="1"/>
          <p:nvPr/>
        </p:nvSpPr>
        <p:spPr>
          <a:xfrm>
            <a:off x="7542439" y="1852124"/>
            <a:ext cx="725907" cy="369332"/>
          </a:xfrm>
          <a:prstGeom prst="rect">
            <a:avLst/>
          </a:prstGeom>
          <a:noFill/>
        </p:spPr>
        <p:txBody>
          <a:bodyPr wrap="square" rtlCol="0">
            <a:spAutoFit/>
          </a:bodyPr>
          <a:lstStyle/>
          <a:p>
            <a:r>
              <a:rPr lang="en-US" dirty="0">
                <a:solidFill>
                  <a:srgbClr val="00B050"/>
                </a:solidFill>
              </a:rPr>
              <a:t>8372</a:t>
            </a:r>
          </a:p>
        </p:txBody>
      </p:sp>
      <p:sp>
        <p:nvSpPr>
          <p:cNvPr id="18" name="TextBox 17">
            <a:extLst>
              <a:ext uri="{FF2B5EF4-FFF2-40B4-BE49-F238E27FC236}">
                <a16:creationId xmlns:a16="http://schemas.microsoft.com/office/drawing/2014/main" id="{52935E14-1860-014C-9AF7-29D4B6D768AE}"/>
              </a:ext>
            </a:extLst>
          </p:cNvPr>
          <p:cNvSpPr txBox="1"/>
          <p:nvPr/>
        </p:nvSpPr>
        <p:spPr>
          <a:xfrm>
            <a:off x="7440172" y="4460655"/>
            <a:ext cx="725907" cy="369332"/>
          </a:xfrm>
          <a:prstGeom prst="rect">
            <a:avLst/>
          </a:prstGeom>
          <a:noFill/>
        </p:spPr>
        <p:txBody>
          <a:bodyPr wrap="square" rtlCol="0">
            <a:spAutoFit/>
          </a:bodyPr>
          <a:lstStyle/>
          <a:p>
            <a:r>
              <a:rPr lang="en-US" dirty="0"/>
              <a:t>8568</a:t>
            </a:r>
          </a:p>
        </p:txBody>
      </p:sp>
      <p:sp>
        <p:nvSpPr>
          <p:cNvPr id="19" name="TextBox 18">
            <a:extLst>
              <a:ext uri="{FF2B5EF4-FFF2-40B4-BE49-F238E27FC236}">
                <a16:creationId xmlns:a16="http://schemas.microsoft.com/office/drawing/2014/main" id="{3ED9710F-3AED-9109-8B88-FA8C2D2A2D8A}"/>
              </a:ext>
            </a:extLst>
          </p:cNvPr>
          <p:cNvSpPr txBox="1"/>
          <p:nvPr/>
        </p:nvSpPr>
        <p:spPr>
          <a:xfrm>
            <a:off x="4150537" y="4304244"/>
            <a:ext cx="725907" cy="369332"/>
          </a:xfrm>
          <a:prstGeom prst="rect">
            <a:avLst/>
          </a:prstGeom>
          <a:noFill/>
        </p:spPr>
        <p:txBody>
          <a:bodyPr wrap="square" rtlCol="0">
            <a:spAutoFit/>
          </a:bodyPr>
          <a:lstStyle/>
          <a:p>
            <a:r>
              <a:rPr lang="en-US" dirty="0">
                <a:solidFill>
                  <a:srgbClr val="FF0000"/>
                </a:solidFill>
              </a:rPr>
              <a:t>4374</a:t>
            </a:r>
          </a:p>
        </p:txBody>
      </p:sp>
      <p:sp>
        <p:nvSpPr>
          <p:cNvPr id="20" name="TextBox 19">
            <a:extLst>
              <a:ext uri="{FF2B5EF4-FFF2-40B4-BE49-F238E27FC236}">
                <a16:creationId xmlns:a16="http://schemas.microsoft.com/office/drawing/2014/main" id="{7FDEA097-A49D-B657-F3AA-BDE8DE0D6AE9}"/>
              </a:ext>
            </a:extLst>
          </p:cNvPr>
          <p:cNvSpPr txBox="1"/>
          <p:nvPr/>
        </p:nvSpPr>
        <p:spPr>
          <a:xfrm>
            <a:off x="4760318" y="4304244"/>
            <a:ext cx="725907" cy="369332"/>
          </a:xfrm>
          <a:prstGeom prst="rect">
            <a:avLst/>
          </a:prstGeom>
          <a:noFill/>
        </p:spPr>
        <p:txBody>
          <a:bodyPr wrap="square" rtlCol="0">
            <a:spAutoFit/>
          </a:bodyPr>
          <a:lstStyle/>
          <a:p>
            <a:r>
              <a:rPr lang="en-US" dirty="0">
                <a:solidFill>
                  <a:srgbClr val="FF0000"/>
                </a:solidFill>
              </a:rPr>
              <a:t>5225</a:t>
            </a:r>
          </a:p>
        </p:txBody>
      </p:sp>
      <p:sp>
        <p:nvSpPr>
          <p:cNvPr id="21" name="TextBox 20">
            <a:extLst>
              <a:ext uri="{FF2B5EF4-FFF2-40B4-BE49-F238E27FC236}">
                <a16:creationId xmlns:a16="http://schemas.microsoft.com/office/drawing/2014/main" id="{891C6ED7-05AA-C8A7-D47A-9851E0966F66}"/>
              </a:ext>
            </a:extLst>
          </p:cNvPr>
          <p:cNvSpPr txBox="1"/>
          <p:nvPr/>
        </p:nvSpPr>
        <p:spPr>
          <a:xfrm>
            <a:off x="8320662" y="4386646"/>
            <a:ext cx="907204" cy="369332"/>
          </a:xfrm>
          <a:prstGeom prst="rect">
            <a:avLst/>
          </a:prstGeom>
          <a:noFill/>
        </p:spPr>
        <p:txBody>
          <a:bodyPr wrap="square" rtlCol="0">
            <a:spAutoFit/>
          </a:bodyPr>
          <a:lstStyle/>
          <a:p>
            <a:r>
              <a:rPr lang="en-US" dirty="0">
                <a:solidFill>
                  <a:srgbClr val="FF0000"/>
                </a:solidFill>
              </a:rPr>
              <a:t>10006</a:t>
            </a:r>
          </a:p>
        </p:txBody>
      </p:sp>
      <p:sp>
        <p:nvSpPr>
          <p:cNvPr id="22" name="TextBox 21">
            <a:extLst>
              <a:ext uri="{FF2B5EF4-FFF2-40B4-BE49-F238E27FC236}">
                <a16:creationId xmlns:a16="http://schemas.microsoft.com/office/drawing/2014/main" id="{4A94614F-C801-C86D-72B9-754AF2D0A72E}"/>
              </a:ext>
            </a:extLst>
          </p:cNvPr>
          <p:cNvSpPr txBox="1"/>
          <p:nvPr/>
        </p:nvSpPr>
        <p:spPr>
          <a:xfrm>
            <a:off x="9176264" y="4383585"/>
            <a:ext cx="1008287" cy="369332"/>
          </a:xfrm>
          <a:prstGeom prst="rect">
            <a:avLst/>
          </a:prstGeom>
          <a:noFill/>
        </p:spPr>
        <p:txBody>
          <a:bodyPr wrap="square" rtlCol="0">
            <a:spAutoFit/>
          </a:bodyPr>
          <a:lstStyle/>
          <a:p>
            <a:r>
              <a:rPr lang="en-US" dirty="0">
                <a:solidFill>
                  <a:srgbClr val="FF0000"/>
                </a:solidFill>
              </a:rPr>
              <a:t>10857</a:t>
            </a:r>
          </a:p>
        </p:txBody>
      </p:sp>
      <p:sp>
        <p:nvSpPr>
          <p:cNvPr id="24" name="TextBox 23">
            <a:extLst>
              <a:ext uri="{FF2B5EF4-FFF2-40B4-BE49-F238E27FC236}">
                <a16:creationId xmlns:a16="http://schemas.microsoft.com/office/drawing/2014/main" id="{FF0851A2-D1F8-449B-A4E7-CD60CA3613B1}"/>
              </a:ext>
            </a:extLst>
          </p:cNvPr>
          <p:cNvSpPr txBox="1"/>
          <p:nvPr/>
        </p:nvSpPr>
        <p:spPr>
          <a:xfrm>
            <a:off x="2493511" y="4304244"/>
            <a:ext cx="1195314" cy="369332"/>
          </a:xfrm>
          <a:prstGeom prst="rect">
            <a:avLst/>
          </a:prstGeom>
          <a:noFill/>
        </p:spPr>
        <p:txBody>
          <a:bodyPr wrap="square">
            <a:spAutoFit/>
          </a:bodyPr>
          <a:lstStyle/>
          <a:p>
            <a:r>
              <a:rPr lang="en-US" b="0" i="0" dirty="0">
                <a:solidFill>
                  <a:srgbClr val="0070C0"/>
                </a:solidFill>
                <a:effectLst/>
                <a:highlight>
                  <a:srgbClr val="F8F8F8"/>
                </a:highlight>
                <a:latin typeface="Slack-Lato"/>
              </a:rPr>
              <a:t>3232:3263</a:t>
            </a:r>
            <a:endParaRPr lang="en-US" dirty="0">
              <a:solidFill>
                <a:srgbClr val="0070C0"/>
              </a:solidFill>
            </a:endParaRPr>
          </a:p>
        </p:txBody>
      </p:sp>
      <p:sp>
        <p:nvSpPr>
          <p:cNvPr id="26" name="TextBox 25">
            <a:extLst>
              <a:ext uri="{FF2B5EF4-FFF2-40B4-BE49-F238E27FC236}">
                <a16:creationId xmlns:a16="http://schemas.microsoft.com/office/drawing/2014/main" id="{87AC254E-8B74-F260-AD8E-DB40E0F31C57}"/>
              </a:ext>
            </a:extLst>
          </p:cNvPr>
          <p:cNvSpPr txBox="1"/>
          <p:nvPr/>
        </p:nvSpPr>
        <p:spPr>
          <a:xfrm>
            <a:off x="3842729" y="4645321"/>
            <a:ext cx="1341521" cy="369332"/>
          </a:xfrm>
          <a:prstGeom prst="rect">
            <a:avLst/>
          </a:prstGeom>
          <a:noFill/>
        </p:spPr>
        <p:txBody>
          <a:bodyPr wrap="square">
            <a:spAutoFit/>
          </a:bodyPr>
          <a:lstStyle/>
          <a:p>
            <a:r>
              <a:rPr lang="en-US" b="0" i="0" dirty="0">
                <a:solidFill>
                  <a:srgbClr val="0070C0"/>
                </a:solidFill>
                <a:effectLst/>
                <a:highlight>
                  <a:srgbClr val="F8F8F8"/>
                </a:highlight>
                <a:latin typeface="Slack-Lato"/>
              </a:rPr>
              <a:t>4160:4191</a:t>
            </a:r>
            <a:endParaRPr lang="en-US" dirty="0">
              <a:solidFill>
                <a:srgbClr val="0070C0"/>
              </a:solidFill>
            </a:endParaRPr>
          </a:p>
        </p:txBody>
      </p:sp>
      <p:sp>
        <p:nvSpPr>
          <p:cNvPr id="27" name="TextBox 26">
            <a:extLst>
              <a:ext uri="{FF2B5EF4-FFF2-40B4-BE49-F238E27FC236}">
                <a16:creationId xmlns:a16="http://schemas.microsoft.com/office/drawing/2014/main" id="{922B362A-9FE0-846B-8C48-08F02C25A628}"/>
              </a:ext>
            </a:extLst>
          </p:cNvPr>
          <p:cNvSpPr txBox="1"/>
          <p:nvPr/>
        </p:nvSpPr>
        <p:spPr>
          <a:xfrm>
            <a:off x="1181790" y="2144217"/>
            <a:ext cx="2568343" cy="646331"/>
          </a:xfrm>
          <a:prstGeom prst="rect">
            <a:avLst/>
          </a:prstGeom>
          <a:solidFill>
            <a:srgbClr val="EEFFB7"/>
          </a:solidFill>
          <a:ln>
            <a:noFill/>
          </a:ln>
        </p:spPr>
        <p:txBody>
          <a:bodyPr wrap="square" rtlCol="0">
            <a:spAutoFit/>
          </a:bodyPr>
          <a:lstStyle/>
          <a:p>
            <a:pPr algn="ctr"/>
            <a:r>
              <a:rPr lang="en-US" b="1" dirty="0">
                <a:solidFill>
                  <a:srgbClr val="FF0000"/>
                </a:solidFill>
              </a:rPr>
              <a:t>76 bad channels</a:t>
            </a:r>
          </a:p>
          <a:p>
            <a:pPr algn="ctr"/>
            <a:r>
              <a:rPr lang="en-US" b="1" dirty="0">
                <a:solidFill>
                  <a:srgbClr val="FF0000"/>
                </a:solidFill>
              </a:rPr>
              <a:t>0.67% of all channels</a:t>
            </a:r>
          </a:p>
        </p:txBody>
      </p:sp>
      <p:sp>
        <p:nvSpPr>
          <p:cNvPr id="3" name="TextBox 2">
            <a:extLst>
              <a:ext uri="{FF2B5EF4-FFF2-40B4-BE49-F238E27FC236}">
                <a16:creationId xmlns:a16="http://schemas.microsoft.com/office/drawing/2014/main" id="{5DCF1037-D718-7F2A-EA5E-31DFC9A7E840}"/>
              </a:ext>
            </a:extLst>
          </p:cNvPr>
          <p:cNvSpPr txBox="1"/>
          <p:nvPr/>
        </p:nvSpPr>
        <p:spPr>
          <a:xfrm>
            <a:off x="2931019" y="5408096"/>
            <a:ext cx="6117089" cy="369332"/>
          </a:xfrm>
          <a:prstGeom prst="rect">
            <a:avLst/>
          </a:prstGeom>
          <a:noFill/>
        </p:spPr>
        <p:txBody>
          <a:bodyPr wrap="square" rtlCol="0">
            <a:spAutoFit/>
          </a:bodyPr>
          <a:lstStyle/>
          <a:p>
            <a:r>
              <a:rPr lang="en-US" b="1" dirty="0"/>
              <a:t>Channel indexing follows </a:t>
            </a:r>
            <a:r>
              <a:rPr lang="en-US" b="1" dirty="0" err="1"/>
              <a:t>LArSoft</a:t>
            </a:r>
            <a:r>
              <a:rPr lang="en-US" b="1" dirty="0"/>
              <a:t> convention</a:t>
            </a:r>
          </a:p>
        </p:txBody>
      </p:sp>
      <p:sp>
        <p:nvSpPr>
          <p:cNvPr id="6" name="TextBox 5">
            <a:extLst>
              <a:ext uri="{FF2B5EF4-FFF2-40B4-BE49-F238E27FC236}">
                <a16:creationId xmlns:a16="http://schemas.microsoft.com/office/drawing/2014/main" id="{06F6969D-2E08-CE4D-894D-32E6DCF81088}"/>
              </a:ext>
            </a:extLst>
          </p:cNvPr>
          <p:cNvSpPr txBox="1"/>
          <p:nvPr/>
        </p:nvSpPr>
        <p:spPr>
          <a:xfrm>
            <a:off x="8244630" y="1572064"/>
            <a:ext cx="1560392" cy="276999"/>
          </a:xfrm>
          <a:prstGeom prst="rect">
            <a:avLst/>
          </a:prstGeom>
          <a:noFill/>
        </p:spPr>
        <p:txBody>
          <a:bodyPr wrap="square" rtlCol="0">
            <a:spAutoFit/>
          </a:bodyPr>
          <a:lstStyle/>
          <a:p>
            <a:r>
              <a:rPr lang="en-US" sz="1200" b="1" i="1" dirty="0"/>
              <a:t>Plot from Tom Junk</a:t>
            </a:r>
          </a:p>
        </p:txBody>
      </p:sp>
      <p:sp>
        <p:nvSpPr>
          <p:cNvPr id="7" name="TextBox 6">
            <a:extLst>
              <a:ext uri="{FF2B5EF4-FFF2-40B4-BE49-F238E27FC236}">
                <a16:creationId xmlns:a16="http://schemas.microsoft.com/office/drawing/2014/main" id="{54734975-BE8E-B70A-547D-D79CC1491D62}"/>
              </a:ext>
            </a:extLst>
          </p:cNvPr>
          <p:cNvSpPr txBox="1"/>
          <p:nvPr/>
        </p:nvSpPr>
        <p:spPr>
          <a:xfrm>
            <a:off x="8610600" y="351246"/>
            <a:ext cx="3410434" cy="461665"/>
          </a:xfrm>
          <a:prstGeom prst="rect">
            <a:avLst/>
          </a:prstGeom>
          <a:noFill/>
        </p:spPr>
        <p:txBody>
          <a:bodyPr wrap="square" rtlCol="0">
            <a:spAutoFit/>
          </a:bodyPr>
          <a:lstStyle/>
          <a:p>
            <a:r>
              <a:rPr lang="en-US" sz="2400" b="1" dirty="0"/>
              <a:t>Without noise filtering</a:t>
            </a:r>
          </a:p>
        </p:txBody>
      </p:sp>
    </p:spTree>
    <p:extLst>
      <p:ext uri="{BB962C8B-B14F-4D97-AF65-F5344CB8AC3E}">
        <p14:creationId xmlns:p14="http://schemas.microsoft.com/office/powerpoint/2010/main" val="2902370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descr="A graph of a graph&#10;&#10;Description automatically generated">
            <a:extLst>
              <a:ext uri="{FF2B5EF4-FFF2-40B4-BE49-F238E27FC236}">
                <a16:creationId xmlns:a16="http://schemas.microsoft.com/office/drawing/2014/main" id="{8F4EB0C4-9CCF-7CF6-5E1D-2892E2B0897C}"/>
              </a:ext>
            </a:extLst>
          </p:cNvPr>
          <p:cNvPicPr>
            <a:picLocks noGrp="1" noChangeAspect="1"/>
          </p:cNvPicPr>
          <p:nvPr>
            <p:ph idx="1"/>
          </p:nvPr>
        </p:nvPicPr>
        <p:blipFill rotWithShape="1">
          <a:blip r:embed="rId2"/>
          <a:srcRect l="2428" t="1039" r="7441" b="1227"/>
          <a:stretch/>
        </p:blipFill>
        <p:spPr>
          <a:xfrm>
            <a:off x="-2453" y="1405051"/>
            <a:ext cx="10017896" cy="4100600"/>
          </a:xfrm>
        </p:spPr>
      </p:pic>
      <p:sp>
        <p:nvSpPr>
          <p:cNvPr id="2" name="Title 1">
            <a:extLst>
              <a:ext uri="{FF2B5EF4-FFF2-40B4-BE49-F238E27FC236}">
                <a16:creationId xmlns:a16="http://schemas.microsoft.com/office/drawing/2014/main" id="{BC75DDC1-570F-EA85-5B8A-85883FA45A8A}"/>
              </a:ext>
            </a:extLst>
          </p:cNvPr>
          <p:cNvSpPr>
            <a:spLocks noGrp="1"/>
          </p:cNvSpPr>
          <p:nvPr>
            <p:ph type="title"/>
          </p:nvPr>
        </p:nvSpPr>
        <p:spPr>
          <a:xfrm>
            <a:off x="731763" y="90765"/>
            <a:ext cx="10515600" cy="1325563"/>
          </a:xfrm>
        </p:spPr>
        <p:txBody>
          <a:bodyPr>
            <a:normAutofit fontScale="90000"/>
          </a:bodyPr>
          <a:lstStyle/>
          <a:p>
            <a:r>
              <a:rPr lang="en-US" dirty="0"/>
              <a:t>Hit occupancy</a:t>
            </a:r>
            <a:br>
              <a:rPr lang="en-US" dirty="0"/>
            </a:br>
            <a:r>
              <a:rPr lang="en-US" sz="2400" dirty="0"/>
              <a:t>hit -- </a:t>
            </a:r>
            <a:r>
              <a:rPr lang="en-US" sz="2400" b="0" i="0" dirty="0">
                <a:solidFill>
                  <a:srgbClr val="1D1C1D"/>
                </a:solidFill>
                <a:effectLst/>
                <a:highlight>
                  <a:srgbClr val="F8F8F8"/>
                </a:highlight>
                <a:latin typeface="Slack-Lato"/>
              </a:rPr>
              <a:t>20 ADC counts away from pedestal in either direction; 100 ticks away from each other</a:t>
            </a:r>
            <a:endParaRPr lang="en-US" dirty="0"/>
          </a:p>
        </p:txBody>
      </p:sp>
      <p:sp>
        <p:nvSpPr>
          <p:cNvPr id="4" name="Date Placeholder 3">
            <a:extLst>
              <a:ext uri="{FF2B5EF4-FFF2-40B4-BE49-F238E27FC236}">
                <a16:creationId xmlns:a16="http://schemas.microsoft.com/office/drawing/2014/main" id="{C813ED33-B379-7D4F-BF49-0393FB8B9408}"/>
              </a:ext>
            </a:extLst>
          </p:cNvPr>
          <p:cNvSpPr>
            <a:spLocks noGrp="1"/>
          </p:cNvSpPr>
          <p:nvPr>
            <p:ph type="dt" sz="half" idx="10"/>
          </p:nvPr>
        </p:nvSpPr>
        <p:spPr/>
        <p:txBody>
          <a:bodyPr/>
          <a:lstStyle/>
          <a:p>
            <a:fld id="{FC202660-68E0-8F4D-A99C-E15EF6D4C7B8}" type="datetime1">
              <a:rPr lang="en-US" smtClean="0"/>
              <a:t>7/18/24</a:t>
            </a:fld>
            <a:endParaRPr lang="en-US"/>
          </a:p>
        </p:txBody>
      </p:sp>
      <p:sp>
        <p:nvSpPr>
          <p:cNvPr id="5" name="Slide Number Placeholder 4">
            <a:extLst>
              <a:ext uri="{FF2B5EF4-FFF2-40B4-BE49-F238E27FC236}">
                <a16:creationId xmlns:a16="http://schemas.microsoft.com/office/drawing/2014/main" id="{FD7FFDC2-AC43-59B7-B867-50094BB9EC4A}"/>
              </a:ext>
            </a:extLst>
          </p:cNvPr>
          <p:cNvSpPr>
            <a:spLocks noGrp="1"/>
          </p:cNvSpPr>
          <p:nvPr>
            <p:ph type="sldNum" sz="quarter" idx="12"/>
          </p:nvPr>
        </p:nvSpPr>
        <p:spPr/>
        <p:txBody>
          <a:bodyPr/>
          <a:lstStyle/>
          <a:p>
            <a:fld id="{68DF2F73-5250-E04A-864C-8BF58C52F938}" type="slidenum">
              <a:rPr lang="en-US" smtClean="0"/>
              <a:t>11</a:t>
            </a:fld>
            <a:endParaRPr lang="en-US"/>
          </a:p>
        </p:txBody>
      </p:sp>
      <p:sp>
        <p:nvSpPr>
          <p:cNvPr id="8" name="TextBox 7">
            <a:extLst>
              <a:ext uri="{FF2B5EF4-FFF2-40B4-BE49-F238E27FC236}">
                <a16:creationId xmlns:a16="http://schemas.microsoft.com/office/drawing/2014/main" id="{0EC7CEE8-8953-DEE8-6E51-7D895EFBDBE8}"/>
              </a:ext>
            </a:extLst>
          </p:cNvPr>
          <p:cNvSpPr txBox="1"/>
          <p:nvPr/>
        </p:nvSpPr>
        <p:spPr>
          <a:xfrm>
            <a:off x="1218632" y="4383585"/>
            <a:ext cx="625642" cy="369332"/>
          </a:xfrm>
          <a:prstGeom prst="rect">
            <a:avLst/>
          </a:prstGeom>
          <a:noFill/>
        </p:spPr>
        <p:txBody>
          <a:bodyPr wrap="square" rtlCol="0">
            <a:spAutoFit/>
          </a:bodyPr>
          <a:lstStyle/>
          <a:p>
            <a:r>
              <a:rPr lang="en-US" dirty="0"/>
              <a:t>546</a:t>
            </a:r>
          </a:p>
        </p:txBody>
      </p:sp>
      <p:sp>
        <p:nvSpPr>
          <p:cNvPr id="10" name="TextBox 9">
            <a:extLst>
              <a:ext uri="{FF2B5EF4-FFF2-40B4-BE49-F238E27FC236}">
                <a16:creationId xmlns:a16="http://schemas.microsoft.com/office/drawing/2014/main" id="{4D644AC9-494C-E044-349A-03ECC1583DEB}"/>
              </a:ext>
            </a:extLst>
          </p:cNvPr>
          <p:cNvSpPr txBox="1"/>
          <p:nvPr/>
        </p:nvSpPr>
        <p:spPr>
          <a:xfrm>
            <a:off x="1319697" y="3824934"/>
            <a:ext cx="625642" cy="369332"/>
          </a:xfrm>
          <a:prstGeom prst="rect">
            <a:avLst/>
          </a:prstGeom>
          <a:noFill/>
        </p:spPr>
        <p:txBody>
          <a:bodyPr wrap="square" rtlCol="0">
            <a:spAutoFit/>
          </a:bodyPr>
          <a:lstStyle/>
          <a:p>
            <a:r>
              <a:rPr lang="en-US" dirty="0"/>
              <a:t>607</a:t>
            </a:r>
          </a:p>
        </p:txBody>
      </p:sp>
      <p:sp>
        <p:nvSpPr>
          <p:cNvPr id="13" name="TextBox 12">
            <a:extLst>
              <a:ext uri="{FF2B5EF4-FFF2-40B4-BE49-F238E27FC236}">
                <a16:creationId xmlns:a16="http://schemas.microsoft.com/office/drawing/2014/main" id="{17985857-5130-9F96-CB0E-6C4437C158B9}"/>
              </a:ext>
            </a:extLst>
          </p:cNvPr>
          <p:cNvSpPr txBox="1"/>
          <p:nvPr/>
        </p:nvSpPr>
        <p:spPr>
          <a:xfrm>
            <a:off x="4435439" y="2026365"/>
            <a:ext cx="725907" cy="369332"/>
          </a:xfrm>
          <a:prstGeom prst="rect">
            <a:avLst/>
          </a:prstGeom>
          <a:noFill/>
        </p:spPr>
        <p:txBody>
          <a:bodyPr wrap="square" rtlCol="0">
            <a:spAutoFit/>
          </a:bodyPr>
          <a:lstStyle/>
          <a:p>
            <a:r>
              <a:rPr lang="en-US" dirty="0">
                <a:solidFill>
                  <a:srgbClr val="7030A0"/>
                </a:solidFill>
              </a:rPr>
              <a:t>5054</a:t>
            </a:r>
          </a:p>
        </p:txBody>
      </p:sp>
      <p:sp>
        <p:nvSpPr>
          <p:cNvPr id="14" name="TextBox 13">
            <a:extLst>
              <a:ext uri="{FF2B5EF4-FFF2-40B4-BE49-F238E27FC236}">
                <a16:creationId xmlns:a16="http://schemas.microsoft.com/office/drawing/2014/main" id="{913DB7EE-69F3-BF5B-B1A8-BBE58A24C6ED}"/>
              </a:ext>
            </a:extLst>
          </p:cNvPr>
          <p:cNvSpPr txBox="1"/>
          <p:nvPr/>
        </p:nvSpPr>
        <p:spPr>
          <a:xfrm>
            <a:off x="4959660" y="2442520"/>
            <a:ext cx="1319466" cy="369332"/>
          </a:xfrm>
          <a:prstGeom prst="rect">
            <a:avLst/>
          </a:prstGeom>
          <a:noFill/>
        </p:spPr>
        <p:txBody>
          <a:bodyPr wrap="square" rtlCol="0">
            <a:spAutoFit/>
          </a:bodyPr>
          <a:lstStyle/>
          <a:p>
            <a:r>
              <a:rPr lang="en-US" dirty="0">
                <a:solidFill>
                  <a:srgbClr val="7030A0"/>
                </a:solidFill>
              </a:rPr>
              <a:t>5630, 5631</a:t>
            </a:r>
          </a:p>
        </p:txBody>
      </p:sp>
      <p:sp>
        <p:nvSpPr>
          <p:cNvPr id="16" name="TextBox 15">
            <a:extLst>
              <a:ext uri="{FF2B5EF4-FFF2-40B4-BE49-F238E27FC236}">
                <a16:creationId xmlns:a16="http://schemas.microsoft.com/office/drawing/2014/main" id="{A3A95B93-00C3-2D69-CAFB-898B07DFA4F1}"/>
              </a:ext>
            </a:extLst>
          </p:cNvPr>
          <p:cNvSpPr txBox="1"/>
          <p:nvPr/>
        </p:nvSpPr>
        <p:spPr>
          <a:xfrm>
            <a:off x="6499703" y="1852124"/>
            <a:ext cx="725907" cy="369332"/>
          </a:xfrm>
          <a:prstGeom prst="rect">
            <a:avLst/>
          </a:prstGeom>
          <a:noFill/>
        </p:spPr>
        <p:txBody>
          <a:bodyPr wrap="square" rtlCol="0">
            <a:spAutoFit/>
          </a:bodyPr>
          <a:lstStyle/>
          <a:p>
            <a:r>
              <a:rPr lang="en-US" dirty="0">
                <a:solidFill>
                  <a:srgbClr val="00B050"/>
                </a:solidFill>
              </a:rPr>
              <a:t>7163</a:t>
            </a:r>
          </a:p>
        </p:txBody>
      </p:sp>
      <p:sp>
        <p:nvSpPr>
          <p:cNvPr id="17" name="TextBox 16">
            <a:extLst>
              <a:ext uri="{FF2B5EF4-FFF2-40B4-BE49-F238E27FC236}">
                <a16:creationId xmlns:a16="http://schemas.microsoft.com/office/drawing/2014/main" id="{B22A2473-ED51-12E1-5E6B-EA1D22264499}"/>
              </a:ext>
            </a:extLst>
          </p:cNvPr>
          <p:cNvSpPr txBox="1"/>
          <p:nvPr/>
        </p:nvSpPr>
        <p:spPr>
          <a:xfrm>
            <a:off x="7542439" y="1852124"/>
            <a:ext cx="725907" cy="369332"/>
          </a:xfrm>
          <a:prstGeom prst="rect">
            <a:avLst/>
          </a:prstGeom>
          <a:noFill/>
        </p:spPr>
        <p:txBody>
          <a:bodyPr wrap="square" rtlCol="0">
            <a:spAutoFit/>
          </a:bodyPr>
          <a:lstStyle/>
          <a:p>
            <a:r>
              <a:rPr lang="en-US" dirty="0">
                <a:solidFill>
                  <a:srgbClr val="00B050"/>
                </a:solidFill>
              </a:rPr>
              <a:t>8372</a:t>
            </a:r>
          </a:p>
        </p:txBody>
      </p:sp>
      <p:sp>
        <p:nvSpPr>
          <p:cNvPr id="18" name="TextBox 17">
            <a:extLst>
              <a:ext uri="{FF2B5EF4-FFF2-40B4-BE49-F238E27FC236}">
                <a16:creationId xmlns:a16="http://schemas.microsoft.com/office/drawing/2014/main" id="{52935E14-1860-014C-9AF7-29D4B6D768AE}"/>
              </a:ext>
            </a:extLst>
          </p:cNvPr>
          <p:cNvSpPr txBox="1"/>
          <p:nvPr/>
        </p:nvSpPr>
        <p:spPr>
          <a:xfrm>
            <a:off x="7563604" y="4198919"/>
            <a:ext cx="725907" cy="369332"/>
          </a:xfrm>
          <a:prstGeom prst="rect">
            <a:avLst/>
          </a:prstGeom>
          <a:noFill/>
        </p:spPr>
        <p:txBody>
          <a:bodyPr wrap="square" rtlCol="0">
            <a:spAutoFit/>
          </a:bodyPr>
          <a:lstStyle/>
          <a:p>
            <a:r>
              <a:rPr lang="en-US" dirty="0"/>
              <a:t>8568</a:t>
            </a:r>
          </a:p>
        </p:txBody>
      </p:sp>
      <p:sp>
        <p:nvSpPr>
          <p:cNvPr id="19" name="TextBox 18">
            <a:extLst>
              <a:ext uri="{FF2B5EF4-FFF2-40B4-BE49-F238E27FC236}">
                <a16:creationId xmlns:a16="http://schemas.microsoft.com/office/drawing/2014/main" id="{3ED9710F-3AED-9109-8B88-FA8C2D2A2D8A}"/>
              </a:ext>
            </a:extLst>
          </p:cNvPr>
          <p:cNvSpPr txBox="1"/>
          <p:nvPr/>
        </p:nvSpPr>
        <p:spPr>
          <a:xfrm>
            <a:off x="4142048" y="4186392"/>
            <a:ext cx="725907" cy="369332"/>
          </a:xfrm>
          <a:prstGeom prst="rect">
            <a:avLst/>
          </a:prstGeom>
          <a:noFill/>
        </p:spPr>
        <p:txBody>
          <a:bodyPr wrap="square" rtlCol="0">
            <a:spAutoFit/>
          </a:bodyPr>
          <a:lstStyle/>
          <a:p>
            <a:r>
              <a:rPr lang="en-US" dirty="0">
                <a:solidFill>
                  <a:srgbClr val="FF0000"/>
                </a:solidFill>
              </a:rPr>
              <a:t>4374</a:t>
            </a:r>
          </a:p>
        </p:txBody>
      </p:sp>
      <p:sp>
        <p:nvSpPr>
          <p:cNvPr id="20" name="TextBox 19">
            <a:extLst>
              <a:ext uri="{FF2B5EF4-FFF2-40B4-BE49-F238E27FC236}">
                <a16:creationId xmlns:a16="http://schemas.microsoft.com/office/drawing/2014/main" id="{7FDEA097-A49D-B657-F3AA-BDE8DE0D6AE9}"/>
              </a:ext>
            </a:extLst>
          </p:cNvPr>
          <p:cNvSpPr txBox="1"/>
          <p:nvPr/>
        </p:nvSpPr>
        <p:spPr>
          <a:xfrm>
            <a:off x="4751829" y="4186392"/>
            <a:ext cx="725907" cy="369332"/>
          </a:xfrm>
          <a:prstGeom prst="rect">
            <a:avLst/>
          </a:prstGeom>
          <a:noFill/>
        </p:spPr>
        <p:txBody>
          <a:bodyPr wrap="square" rtlCol="0">
            <a:spAutoFit/>
          </a:bodyPr>
          <a:lstStyle/>
          <a:p>
            <a:r>
              <a:rPr lang="en-US" dirty="0">
                <a:solidFill>
                  <a:srgbClr val="FF0000"/>
                </a:solidFill>
              </a:rPr>
              <a:t>5225</a:t>
            </a:r>
          </a:p>
        </p:txBody>
      </p:sp>
      <p:sp>
        <p:nvSpPr>
          <p:cNvPr id="21" name="TextBox 20">
            <a:extLst>
              <a:ext uri="{FF2B5EF4-FFF2-40B4-BE49-F238E27FC236}">
                <a16:creationId xmlns:a16="http://schemas.microsoft.com/office/drawing/2014/main" id="{891C6ED7-05AA-C8A7-D47A-9851E0966F66}"/>
              </a:ext>
            </a:extLst>
          </p:cNvPr>
          <p:cNvSpPr txBox="1"/>
          <p:nvPr/>
        </p:nvSpPr>
        <p:spPr>
          <a:xfrm>
            <a:off x="8505087" y="4472857"/>
            <a:ext cx="907204" cy="369332"/>
          </a:xfrm>
          <a:prstGeom prst="rect">
            <a:avLst/>
          </a:prstGeom>
          <a:noFill/>
        </p:spPr>
        <p:txBody>
          <a:bodyPr wrap="square" rtlCol="0">
            <a:spAutoFit/>
          </a:bodyPr>
          <a:lstStyle/>
          <a:p>
            <a:r>
              <a:rPr lang="en-US" dirty="0">
                <a:solidFill>
                  <a:srgbClr val="FF0000"/>
                </a:solidFill>
              </a:rPr>
              <a:t>10006</a:t>
            </a:r>
          </a:p>
        </p:txBody>
      </p:sp>
      <p:sp>
        <p:nvSpPr>
          <p:cNvPr id="22" name="TextBox 21">
            <a:extLst>
              <a:ext uri="{FF2B5EF4-FFF2-40B4-BE49-F238E27FC236}">
                <a16:creationId xmlns:a16="http://schemas.microsoft.com/office/drawing/2014/main" id="{4A94614F-C801-C86D-72B9-754AF2D0A72E}"/>
              </a:ext>
            </a:extLst>
          </p:cNvPr>
          <p:cNvSpPr txBox="1"/>
          <p:nvPr/>
        </p:nvSpPr>
        <p:spPr>
          <a:xfrm>
            <a:off x="9312046" y="4472857"/>
            <a:ext cx="1008287" cy="369332"/>
          </a:xfrm>
          <a:prstGeom prst="rect">
            <a:avLst/>
          </a:prstGeom>
          <a:noFill/>
        </p:spPr>
        <p:txBody>
          <a:bodyPr wrap="square" rtlCol="0">
            <a:spAutoFit/>
          </a:bodyPr>
          <a:lstStyle/>
          <a:p>
            <a:r>
              <a:rPr lang="en-US" dirty="0">
                <a:solidFill>
                  <a:srgbClr val="FF0000"/>
                </a:solidFill>
              </a:rPr>
              <a:t>10857</a:t>
            </a:r>
          </a:p>
        </p:txBody>
      </p:sp>
      <p:sp>
        <p:nvSpPr>
          <p:cNvPr id="24" name="TextBox 23">
            <a:extLst>
              <a:ext uri="{FF2B5EF4-FFF2-40B4-BE49-F238E27FC236}">
                <a16:creationId xmlns:a16="http://schemas.microsoft.com/office/drawing/2014/main" id="{FF0851A2-D1F8-449B-A4E7-CD60CA3613B1}"/>
              </a:ext>
            </a:extLst>
          </p:cNvPr>
          <p:cNvSpPr txBox="1"/>
          <p:nvPr/>
        </p:nvSpPr>
        <p:spPr>
          <a:xfrm>
            <a:off x="2560251" y="4305995"/>
            <a:ext cx="1195314" cy="369332"/>
          </a:xfrm>
          <a:prstGeom prst="rect">
            <a:avLst/>
          </a:prstGeom>
          <a:noFill/>
        </p:spPr>
        <p:txBody>
          <a:bodyPr wrap="square">
            <a:spAutoFit/>
          </a:bodyPr>
          <a:lstStyle/>
          <a:p>
            <a:r>
              <a:rPr lang="en-US" b="0" i="0" dirty="0">
                <a:solidFill>
                  <a:srgbClr val="0070C0"/>
                </a:solidFill>
                <a:effectLst/>
                <a:latin typeface="Slack-Lato"/>
              </a:rPr>
              <a:t>3232:3263</a:t>
            </a:r>
            <a:endParaRPr lang="en-US" dirty="0">
              <a:solidFill>
                <a:srgbClr val="0070C0"/>
              </a:solidFill>
            </a:endParaRPr>
          </a:p>
        </p:txBody>
      </p:sp>
      <p:sp>
        <p:nvSpPr>
          <p:cNvPr id="26" name="TextBox 25">
            <a:extLst>
              <a:ext uri="{FF2B5EF4-FFF2-40B4-BE49-F238E27FC236}">
                <a16:creationId xmlns:a16="http://schemas.microsoft.com/office/drawing/2014/main" id="{87AC254E-8B74-F260-AD8E-DB40E0F31C57}"/>
              </a:ext>
            </a:extLst>
          </p:cNvPr>
          <p:cNvSpPr txBox="1"/>
          <p:nvPr/>
        </p:nvSpPr>
        <p:spPr>
          <a:xfrm>
            <a:off x="3971141" y="4752917"/>
            <a:ext cx="1341521" cy="369332"/>
          </a:xfrm>
          <a:prstGeom prst="rect">
            <a:avLst/>
          </a:prstGeom>
          <a:noFill/>
        </p:spPr>
        <p:txBody>
          <a:bodyPr wrap="square">
            <a:spAutoFit/>
          </a:bodyPr>
          <a:lstStyle/>
          <a:p>
            <a:r>
              <a:rPr lang="en-US" b="0" i="0" dirty="0">
                <a:solidFill>
                  <a:srgbClr val="0070C0"/>
                </a:solidFill>
                <a:effectLst/>
                <a:latin typeface="Slack-Lato"/>
              </a:rPr>
              <a:t>4160:4191</a:t>
            </a:r>
            <a:endParaRPr lang="en-US" dirty="0">
              <a:solidFill>
                <a:srgbClr val="0070C0"/>
              </a:solidFill>
            </a:endParaRPr>
          </a:p>
        </p:txBody>
      </p:sp>
      <p:sp>
        <p:nvSpPr>
          <p:cNvPr id="6" name="TextBox 5">
            <a:extLst>
              <a:ext uri="{FF2B5EF4-FFF2-40B4-BE49-F238E27FC236}">
                <a16:creationId xmlns:a16="http://schemas.microsoft.com/office/drawing/2014/main" id="{BD940B63-AEBA-A79D-9CA5-437B8EDBF8B5}"/>
              </a:ext>
            </a:extLst>
          </p:cNvPr>
          <p:cNvSpPr txBox="1"/>
          <p:nvPr/>
        </p:nvSpPr>
        <p:spPr>
          <a:xfrm>
            <a:off x="9776498" y="2081703"/>
            <a:ext cx="2439012" cy="2862322"/>
          </a:xfrm>
          <a:prstGeom prst="rect">
            <a:avLst/>
          </a:prstGeom>
          <a:noFill/>
        </p:spPr>
        <p:txBody>
          <a:bodyPr wrap="square" rtlCol="0">
            <a:spAutoFit/>
          </a:bodyPr>
          <a:lstStyle/>
          <a:p>
            <a:r>
              <a:rPr lang="en-US" dirty="0">
                <a:solidFill>
                  <a:srgbClr val="0070C0"/>
                </a:solidFill>
              </a:rPr>
              <a:t>Blue: dead FEMB</a:t>
            </a:r>
          </a:p>
          <a:p>
            <a:r>
              <a:rPr lang="en-US" dirty="0">
                <a:solidFill>
                  <a:srgbClr val="FF0000"/>
                </a:solidFill>
              </a:rPr>
              <a:t>Red: missing wires due to combs (in the center of each ½ APA)</a:t>
            </a:r>
          </a:p>
          <a:p>
            <a:r>
              <a:rPr lang="en-US" dirty="0">
                <a:solidFill>
                  <a:srgbClr val="00B050"/>
                </a:solidFill>
              </a:rPr>
              <a:t>Green: shorted</a:t>
            </a:r>
          </a:p>
          <a:p>
            <a:r>
              <a:rPr lang="en-US" dirty="0">
                <a:solidFill>
                  <a:srgbClr val="7030A0"/>
                </a:solidFill>
              </a:rPr>
              <a:t>Purple: noisy or special pattern</a:t>
            </a:r>
          </a:p>
          <a:p>
            <a:r>
              <a:rPr lang="en-US" dirty="0"/>
              <a:t>Black: non-responsive </a:t>
            </a:r>
          </a:p>
          <a:p>
            <a:endParaRPr lang="en-US" dirty="0"/>
          </a:p>
          <a:p>
            <a:endParaRPr lang="en-US" dirty="0"/>
          </a:p>
        </p:txBody>
      </p:sp>
      <p:sp>
        <p:nvSpPr>
          <p:cNvPr id="7" name="TextBox 6">
            <a:extLst>
              <a:ext uri="{FF2B5EF4-FFF2-40B4-BE49-F238E27FC236}">
                <a16:creationId xmlns:a16="http://schemas.microsoft.com/office/drawing/2014/main" id="{1D7EB617-9401-C0B2-39AE-5DA3DC2528D0}"/>
              </a:ext>
            </a:extLst>
          </p:cNvPr>
          <p:cNvSpPr txBox="1"/>
          <p:nvPr/>
        </p:nvSpPr>
        <p:spPr>
          <a:xfrm>
            <a:off x="2931019" y="5408096"/>
            <a:ext cx="6117089" cy="369332"/>
          </a:xfrm>
          <a:prstGeom prst="rect">
            <a:avLst/>
          </a:prstGeom>
          <a:noFill/>
        </p:spPr>
        <p:txBody>
          <a:bodyPr wrap="square" rtlCol="0">
            <a:spAutoFit/>
          </a:bodyPr>
          <a:lstStyle/>
          <a:p>
            <a:r>
              <a:rPr lang="en-US" b="1" dirty="0"/>
              <a:t>Channel indexing follows </a:t>
            </a:r>
            <a:r>
              <a:rPr lang="en-US" b="1" dirty="0" err="1"/>
              <a:t>LArSoft</a:t>
            </a:r>
            <a:r>
              <a:rPr lang="en-US" b="1" dirty="0"/>
              <a:t> convention</a:t>
            </a:r>
          </a:p>
        </p:txBody>
      </p:sp>
      <p:sp>
        <p:nvSpPr>
          <p:cNvPr id="9" name="TextBox 8">
            <a:extLst>
              <a:ext uri="{FF2B5EF4-FFF2-40B4-BE49-F238E27FC236}">
                <a16:creationId xmlns:a16="http://schemas.microsoft.com/office/drawing/2014/main" id="{1345EF01-5EBE-C26A-4871-FEF2ACEE3B97}"/>
              </a:ext>
            </a:extLst>
          </p:cNvPr>
          <p:cNvSpPr txBox="1"/>
          <p:nvPr/>
        </p:nvSpPr>
        <p:spPr>
          <a:xfrm>
            <a:off x="8244630" y="1572064"/>
            <a:ext cx="1560392" cy="276999"/>
          </a:xfrm>
          <a:prstGeom prst="rect">
            <a:avLst/>
          </a:prstGeom>
          <a:noFill/>
        </p:spPr>
        <p:txBody>
          <a:bodyPr wrap="square" rtlCol="0">
            <a:spAutoFit/>
          </a:bodyPr>
          <a:lstStyle/>
          <a:p>
            <a:r>
              <a:rPr lang="en-US" sz="1200" b="1" i="1" dirty="0"/>
              <a:t>Plot from Tom Junk</a:t>
            </a:r>
          </a:p>
        </p:txBody>
      </p:sp>
      <p:sp>
        <p:nvSpPr>
          <p:cNvPr id="12" name="TextBox 11">
            <a:extLst>
              <a:ext uri="{FF2B5EF4-FFF2-40B4-BE49-F238E27FC236}">
                <a16:creationId xmlns:a16="http://schemas.microsoft.com/office/drawing/2014/main" id="{CA416DD4-29CC-26BF-72C3-E97F12B6001C}"/>
              </a:ext>
            </a:extLst>
          </p:cNvPr>
          <p:cNvSpPr txBox="1"/>
          <p:nvPr/>
        </p:nvSpPr>
        <p:spPr>
          <a:xfrm>
            <a:off x="8615116" y="136525"/>
            <a:ext cx="3410434" cy="461665"/>
          </a:xfrm>
          <a:prstGeom prst="rect">
            <a:avLst/>
          </a:prstGeom>
          <a:noFill/>
        </p:spPr>
        <p:txBody>
          <a:bodyPr wrap="square" rtlCol="0">
            <a:spAutoFit/>
          </a:bodyPr>
          <a:lstStyle/>
          <a:p>
            <a:r>
              <a:rPr lang="en-US" sz="2400" b="1" dirty="0"/>
              <a:t>Without noise filtering</a:t>
            </a:r>
          </a:p>
        </p:txBody>
      </p:sp>
      <p:sp>
        <p:nvSpPr>
          <p:cNvPr id="15" name="TextBox 14">
            <a:extLst>
              <a:ext uri="{FF2B5EF4-FFF2-40B4-BE49-F238E27FC236}">
                <a16:creationId xmlns:a16="http://schemas.microsoft.com/office/drawing/2014/main" id="{C05F3534-DCFD-A169-DCC6-A3B91E4F2755}"/>
              </a:ext>
            </a:extLst>
          </p:cNvPr>
          <p:cNvSpPr txBox="1"/>
          <p:nvPr/>
        </p:nvSpPr>
        <p:spPr>
          <a:xfrm>
            <a:off x="1181790" y="2144217"/>
            <a:ext cx="2568343" cy="646331"/>
          </a:xfrm>
          <a:prstGeom prst="rect">
            <a:avLst/>
          </a:prstGeom>
          <a:solidFill>
            <a:srgbClr val="EEFFB7"/>
          </a:solidFill>
          <a:ln>
            <a:noFill/>
          </a:ln>
        </p:spPr>
        <p:txBody>
          <a:bodyPr wrap="square" rtlCol="0">
            <a:spAutoFit/>
          </a:bodyPr>
          <a:lstStyle/>
          <a:p>
            <a:pPr algn="ctr"/>
            <a:r>
              <a:rPr lang="en-US" b="1" dirty="0">
                <a:solidFill>
                  <a:srgbClr val="FF0000"/>
                </a:solidFill>
              </a:rPr>
              <a:t>76 bad channels</a:t>
            </a:r>
          </a:p>
          <a:p>
            <a:pPr algn="ctr"/>
            <a:r>
              <a:rPr lang="en-US" b="1" dirty="0">
                <a:solidFill>
                  <a:srgbClr val="FF0000"/>
                </a:solidFill>
              </a:rPr>
              <a:t>0.67% of all channels</a:t>
            </a:r>
          </a:p>
        </p:txBody>
      </p:sp>
    </p:spTree>
    <p:extLst>
      <p:ext uri="{BB962C8B-B14F-4D97-AF65-F5344CB8AC3E}">
        <p14:creationId xmlns:p14="http://schemas.microsoft.com/office/powerpoint/2010/main" val="81642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269E4D-BC16-D513-5ED1-84B2282CBAC4}"/>
              </a:ext>
            </a:extLst>
          </p:cNvPr>
          <p:cNvPicPr>
            <a:picLocks noChangeAspect="1"/>
          </p:cNvPicPr>
          <p:nvPr/>
        </p:nvPicPr>
        <p:blipFill>
          <a:blip r:embed="rId2"/>
          <a:stretch>
            <a:fillRect/>
          </a:stretch>
        </p:blipFill>
        <p:spPr>
          <a:xfrm>
            <a:off x="2426634" y="1190862"/>
            <a:ext cx="6712819" cy="5327325"/>
          </a:xfrm>
          <a:prstGeom prst="rect">
            <a:avLst/>
          </a:prstGeom>
        </p:spPr>
      </p:pic>
      <p:sp>
        <p:nvSpPr>
          <p:cNvPr id="2" name="Title 1">
            <a:extLst>
              <a:ext uri="{FF2B5EF4-FFF2-40B4-BE49-F238E27FC236}">
                <a16:creationId xmlns:a16="http://schemas.microsoft.com/office/drawing/2014/main" id="{A41AC13E-31C1-E24C-ECEE-61250183C1BF}"/>
              </a:ext>
            </a:extLst>
          </p:cNvPr>
          <p:cNvSpPr>
            <a:spLocks noGrp="1"/>
          </p:cNvSpPr>
          <p:nvPr>
            <p:ph type="title"/>
          </p:nvPr>
        </p:nvSpPr>
        <p:spPr>
          <a:xfrm>
            <a:off x="284017" y="203956"/>
            <a:ext cx="11279909" cy="1325563"/>
          </a:xfrm>
        </p:spPr>
        <p:txBody>
          <a:bodyPr/>
          <a:lstStyle/>
          <a:p>
            <a:r>
              <a:rPr lang="en-US" dirty="0"/>
              <a:t>APA0 (East) bad channels [real geometry]</a:t>
            </a:r>
          </a:p>
        </p:txBody>
      </p:sp>
      <p:pic>
        <p:nvPicPr>
          <p:cNvPr id="5" name="Picture 4">
            <a:extLst>
              <a:ext uri="{FF2B5EF4-FFF2-40B4-BE49-F238E27FC236}">
                <a16:creationId xmlns:a16="http://schemas.microsoft.com/office/drawing/2014/main" id="{648958CC-9367-E502-F41A-CDC88331A518}"/>
              </a:ext>
            </a:extLst>
          </p:cNvPr>
          <p:cNvPicPr>
            <a:picLocks noChangeAspect="1"/>
          </p:cNvPicPr>
          <p:nvPr/>
        </p:nvPicPr>
        <p:blipFill>
          <a:blip r:embed="rId3"/>
          <a:stretch>
            <a:fillRect/>
          </a:stretch>
        </p:blipFill>
        <p:spPr>
          <a:xfrm>
            <a:off x="558800" y="2013025"/>
            <a:ext cx="1524000" cy="1841500"/>
          </a:xfrm>
          <a:prstGeom prst="rect">
            <a:avLst/>
          </a:prstGeom>
        </p:spPr>
      </p:pic>
      <p:sp>
        <p:nvSpPr>
          <p:cNvPr id="6" name="TextBox 5">
            <a:extLst>
              <a:ext uri="{FF2B5EF4-FFF2-40B4-BE49-F238E27FC236}">
                <a16:creationId xmlns:a16="http://schemas.microsoft.com/office/drawing/2014/main" id="{436DBBD3-C61A-9EDB-FA4C-10C3FDC298FF}"/>
              </a:ext>
            </a:extLst>
          </p:cNvPr>
          <p:cNvSpPr txBox="1"/>
          <p:nvPr/>
        </p:nvSpPr>
        <p:spPr>
          <a:xfrm>
            <a:off x="429490" y="4176862"/>
            <a:ext cx="2036619" cy="1754326"/>
          </a:xfrm>
          <a:prstGeom prst="rect">
            <a:avLst/>
          </a:prstGeom>
          <a:noFill/>
        </p:spPr>
        <p:txBody>
          <a:bodyPr wrap="square" rtlCol="0">
            <a:spAutoFit/>
          </a:bodyPr>
          <a:lstStyle/>
          <a:p>
            <a:r>
              <a:rPr lang="en-US" b="1" dirty="0"/>
              <a:t>Beam to the right</a:t>
            </a:r>
          </a:p>
          <a:p>
            <a:endParaRPr lang="en-US" b="1" dirty="0"/>
          </a:p>
          <a:p>
            <a:r>
              <a:rPr lang="en-US" dirty="0"/>
              <a:t>Stand outside of the detector and look at it in front of APA0 (from east)</a:t>
            </a:r>
          </a:p>
        </p:txBody>
      </p:sp>
      <p:sp>
        <p:nvSpPr>
          <p:cNvPr id="7" name="TextBox 6">
            <a:extLst>
              <a:ext uri="{FF2B5EF4-FFF2-40B4-BE49-F238E27FC236}">
                <a16:creationId xmlns:a16="http://schemas.microsoft.com/office/drawing/2014/main" id="{86D31599-D2AF-3EA1-A778-32C600CACC74}"/>
              </a:ext>
            </a:extLst>
          </p:cNvPr>
          <p:cNvSpPr txBox="1"/>
          <p:nvPr/>
        </p:nvSpPr>
        <p:spPr>
          <a:xfrm>
            <a:off x="7737762" y="1690688"/>
            <a:ext cx="886691" cy="1200329"/>
          </a:xfrm>
          <a:prstGeom prst="rect">
            <a:avLst/>
          </a:prstGeom>
          <a:noFill/>
        </p:spPr>
        <p:txBody>
          <a:bodyPr wrap="square" rtlCol="0">
            <a:spAutoFit/>
          </a:bodyPr>
          <a:lstStyle/>
          <a:p>
            <a:r>
              <a:rPr lang="en-US" dirty="0"/>
              <a:t>Top north east corner</a:t>
            </a:r>
          </a:p>
        </p:txBody>
      </p:sp>
      <p:sp>
        <p:nvSpPr>
          <p:cNvPr id="8" name="Date Placeholder 7">
            <a:extLst>
              <a:ext uri="{FF2B5EF4-FFF2-40B4-BE49-F238E27FC236}">
                <a16:creationId xmlns:a16="http://schemas.microsoft.com/office/drawing/2014/main" id="{ECCC9683-E3C4-A42D-A42F-4A864E57BF0C}"/>
              </a:ext>
            </a:extLst>
          </p:cNvPr>
          <p:cNvSpPr>
            <a:spLocks noGrp="1"/>
          </p:cNvSpPr>
          <p:nvPr>
            <p:ph type="dt" sz="half" idx="10"/>
          </p:nvPr>
        </p:nvSpPr>
        <p:spPr/>
        <p:txBody>
          <a:bodyPr/>
          <a:lstStyle/>
          <a:p>
            <a:fld id="{EC9A9C4D-E00A-9846-A122-ED3770DAB94E}" type="datetime1">
              <a:rPr lang="en-US" smtClean="0"/>
              <a:t>7/18/24</a:t>
            </a:fld>
            <a:endParaRPr lang="en-US"/>
          </a:p>
        </p:txBody>
      </p:sp>
      <p:sp>
        <p:nvSpPr>
          <p:cNvPr id="9" name="Slide Number Placeholder 8">
            <a:extLst>
              <a:ext uri="{FF2B5EF4-FFF2-40B4-BE49-F238E27FC236}">
                <a16:creationId xmlns:a16="http://schemas.microsoft.com/office/drawing/2014/main" id="{0ABE7437-8713-5AFC-45B0-2CC849AA59BD}"/>
              </a:ext>
            </a:extLst>
          </p:cNvPr>
          <p:cNvSpPr>
            <a:spLocks noGrp="1"/>
          </p:cNvSpPr>
          <p:nvPr>
            <p:ph type="sldNum" sz="quarter" idx="12"/>
          </p:nvPr>
        </p:nvSpPr>
        <p:spPr/>
        <p:txBody>
          <a:bodyPr/>
          <a:lstStyle/>
          <a:p>
            <a:fld id="{68DF2F73-5250-E04A-864C-8BF58C52F938}" type="slidenum">
              <a:rPr lang="en-US" smtClean="0"/>
              <a:t>12</a:t>
            </a:fld>
            <a:endParaRPr lang="en-US"/>
          </a:p>
        </p:txBody>
      </p:sp>
      <p:sp>
        <p:nvSpPr>
          <p:cNvPr id="11" name="TextBox 10">
            <a:extLst>
              <a:ext uri="{FF2B5EF4-FFF2-40B4-BE49-F238E27FC236}">
                <a16:creationId xmlns:a16="http://schemas.microsoft.com/office/drawing/2014/main" id="{CD0E1064-42C5-D965-19EC-F0DE18CD0BD5}"/>
              </a:ext>
            </a:extLst>
          </p:cNvPr>
          <p:cNvSpPr txBox="1"/>
          <p:nvPr/>
        </p:nvSpPr>
        <p:spPr>
          <a:xfrm>
            <a:off x="9027121" y="2592358"/>
            <a:ext cx="2439012" cy="2031325"/>
          </a:xfrm>
          <a:prstGeom prst="rect">
            <a:avLst/>
          </a:prstGeom>
          <a:noFill/>
        </p:spPr>
        <p:txBody>
          <a:bodyPr wrap="square" rtlCol="0">
            <a:spAutoFit/>
          </a:bodyPr>
          <a:lstStyle/>
          <a:p>
            <a:r>
              <a:rPr lang="en-US" dirty="0">
                <a:solidFill>
                  <a:srgbClr val="0070C0"/>
                </a:solidFill>
              </a:rPr>
              <a:t>Blue: dead FEMB</a:t>
            </a:r>
          </a:p>
          <a:p>
            <a:r>
              <a:rPr lang="en-US" dirty="0">
                <a:solidFill>
                  <a:srgbClr val="FF0000"/>
                </a:solidFill>
              </a:rPr>
              <a:t>Red: missing wires </a:t>
            </a:r>
          </a:p>
          <a:p>
            <a:r>
              <a:rPr lang="en-US" dirty="0">
                <a:solidFill>
                  <a:srgbClr val="00B050"/>
                </a:solidFill>
              </a:rPr>
              <a:t>Green: shorted</a:t>
            </a:r>
          </a:p>
          <a:p>
            <a:r>
              <a:rPr lang="en-US" dirty="0">
                <a:solidFill>
                  <a:srgbClr val="7030A0"/>
                </a:solidFill>
              </a:rPr>
              <a:t>Purple: noisy (RMS&gt;4)</a:t>
            </a:r>
          </a:p>
          <a:p>
            <a:r>
              <a:rPr lang="en-US" dirty="0"/>
              <a:t>Black: non-responsive </a:t>
            </a:r>
          </a:p>
          <a:p>
            <a:endParaRPr lang="en-US" dirty="0"/>
          </a:p>
          <a:p>
            <a:endParaRPr lang="en-US" dirty="0"/>
          </a:p>
        </p:txBody>
      </p:sp>
    </p:spTree>
    <p:extLst>
      <p:ext uri="{BB962C8B-B14F-4D97-AF65-F5344CB8AC3E}">
        <p14:creationId xmlns:p14="http://schemas.microsoft.com/office/powerpoint/2010/main" val="3045743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FF93B-352F-0199-DE72-609B696C50E6}"/>
              </a:ext>
            </a:extLst>
          </p:cNvPr>
          <p:cNvPicPr>
            <a:picLocks noChangeAspect="1"/>
          </p:cNvPicPr>
          <p:nvPr/>
        </p:nvPicPr>
        <p:blipFill>
          <a:blip r:embed="rId2"/>
          <a:stretch>
            <a:fillRect/>
          </a:stretch>
        </p:blipFill>
        <p:spPr>
          <a:xfrm>
            <a:off x="2891829" y="1172066"/>
            <a:ext cx="6786613" cy="5303576"/>
          </a:xfrm>
          <a:prstGeom prst="rect">
            <a:avLst/>
          </a:prstGeom>
        </p:spPr>
      </p:pic>
      <p:sp>
        <p:nvSpPr>
          <p:cNvPr id="2" name="Title 1">
            <a:extLst>
              <a:ext uri="{FF2B5EF4-FFF2-40B4-BE49-F238E27FC236}">
                <a16:creationId xmlns:a16="http://schemas.microsoft.com/office/drawing/2014/main" id="{A41AC13E-31C1-E24C-ECEE-61250183C1BF}"/>
              </a:ext>
            </a:extLst>
          </p:cNvPr>
          <p:cNvSpPr>
            <a:spLocks noGrp="1"/>
          </p:cNvSpPr>
          <p:nvPr>
            <p:ph type="title"/>
          </p:nvPr>
        </p:nvSpPr>
        <p:spPr>
          <a:xfrm>
            <a:off x="696890" y="145271"/>
            <a:ext cx="11122891" cy="1325563"/>
          </a:xfrm>
        </p:spPr>
        <p:txBody>
          <a:bodyPr/>
          <a:lstStyle/>
          <a:p>
            <a:r>
              <a:rPr lang="en-US" dirty="0"/>
              <a:t>APA1 (West) bad channels [real geometry]</a:t>
            </a:r>
          </a:p>
        </p:txBody>
      </p:sp>
      <p:sp>
        <p:nvSpPr>
          <p:cNvPr id="6" name="TextBox 5">
            <a:extLst>
              <a:ext uri="{FF2B5EF4-FFF2-40B4-BE49-F238E27FC236}">
                <a16:creationId xmlns:a16="http://schemas.microsoft.com/office/drawing/2014/main" id="{436DBBD3-C61A-9EDB-FA4C-10C3FDC298FF}"/>
              </a:ext>
            </a:extLst>
          </p:cNvPr>
          <p:cNvSpPr txBox="1"/>
          <p:nvPr/>
        </p:nvSpPr>
        <p:spPr>
          <a:xfrm>
            <a:off x="401781" y="3823854"/>
            <a:ext cx="2151375" cy="1754326"/>
          </a:xfrm>
          <a:prstGeom prst="rect">
            <a:avLst/>
          </a:prstGeom>
          <a:noFill/>
        </p:spPr>
        <p:txBody>
          <a:bodyPr wrap="square" rtlCol="0">
            <a:spAutoFit/>
          </a:bodyPr>
          <a:lstStyle/>
          <a:p>
            <a:r>
              <a:rPr lang="en-US" b="1" dirty="0"/>
              <a:t>Beam to the left</a:t>
            </a:r>
          </a:p>
          <a:p>
            <a:endParaRPr lang="en-US" dirty="0"/>
          </a:p>
          <a:p>
            <a:r>
              <a:rPr lang="en-US" dirty="0"/>
              <a:t>Stand outside of the detector and look at it in front of APA1 (from west)</a:t>
            </a:r>
          </a:p>
        </p:txBody>
      </p:sp>
      <p:pic>
        <p:nvPicPr>
          <p:cNvPr id="8" name="Picture 7">
            <a:extLst>
              <a:ext uri="{FF2B5EF4-FFF2-40B4-BE49-F238E27FC236}">
                <a16:creationId xmlns:a16="http://schemas.microsoft.com/office/drawing/2014/main" id="{51D3C0E7-67CA-5F41-9DC0-17C191ED8B65}"/>
              </a:ext>
            </a:extLst>
          </p:cNvPr>
          <p:cNvPicPr>
            <a:picLocks noChangeAspect="1"/>
          </p:cNvPicPr>
          <p:nvPr/>
        </p:nvPicPr>
        <p:blipFill>
          <a:blip r:embed="rId3"/>
          <a:stretch>
            <a:fillRect/>
          </a:stretch>
        </p:blipFill>
        <p:spPr>
          <a:xfrm>
            <a:off x="601518" y="1835727"/>
            <a:ext cx="1638300" cy="1651000"/>
          </a:xfrm>
          <a:prstGeom prst="rect">
            <a:avLst/>
          </a:prstGeom>
        </p:spPr>
      </p:pic>
      <p:sp>
        <p:nvSpPr>
          <p:cNvPr id="10" name="TextBox 9">
            <a:extLst>
              <a:ext uri="{FF2B5EF4-FFF2-40B4-BE49-F238E27FC236}">
                <a16:creationId xmlns:a16="http://schemas.microsoft.com/office/drawing/2014/main" id="{12DF93EF-BCA9-EB84-FF14-5D560778B82D}"/>
              </a:ext>
            </a:extLst>
          </p:cNvPr>
          <p:cNvSpPr txBox="1"/>
          <p:nvPr/>
        </p:nvSpPr>
        <p:spPr>
          <a:xfrm>
            <a:off x="8487463" y="1535558"/>
            <a:ext cx="886691" cy="1200329"/>
          </a:xfrm>
          <a:prstGeom prst="rect">
            <a:avLst/>
          </a:prstGeom>
          <a:noFill/>
        </p:spPr>
        <p:txBody>
          <a:bodyPr wrap="square" rtlCol="0">
            <a:spAutoFit/>
          </a:bodyPr>
          <a:lstStyle/>
          <a:p>
            <a:r>
              <a:rPr lang="en-US" dirty="0"/>
              <a:t>Top south west corner</a:t>
            </a:r>
          </a:p>
        </p:txBody>
      </p:sp>
      <p:sp>
        <p:nvSpPr>
          <p:cNvPr id="11" name="Date Placeholder 10">
            <a:extLst>
              <a:ext uri="{FF2B5EF4-FFF2-40B4-BE49-F238E27FC236}">
                <a16:creationId xmlns:a16="http://schemas.microsoft.com/office/drawing/2014/main" id="{FA4E9F3C-692F-48EE-7D23-43DF7AB1BA15}"/>
              </a:ext>
            </a:extLst>
          </p:cNvPr>
          <p:cNvSpPr>
            <a:spLocks noGrp="1"/>
          </p:cNvSpPr>
          <p:nvPr>
            <p:ph type="dt" sz="half" idx="10"/>
          </p:nvPr>
        </p:nvSpPr>
        <p:spPr/>
        <p:txBody>
          <a:bodyPr/>
          <a:lstStyle/>
          <a:p>
            <a:fld id="{FC1568DA-060B-B34B-B1E6-BD562499E8A2}" type="datetime1">
              <a:rPr lang="en-US" smtClean="0"/>
              <a:t>7/18/24</a:t>
            </a:fld>
            <a:endParaRPr lang="en-US"/>
          </a:p>
        </p:txBody>
      </p:sp>
      <p:sp>
        <p:nvSpPr>
          <p:cNvPr id="12" name="Slide Number Placeholder 11">
            <a:extLst>
              <a:ext uri="{FF2B5EF4-FFF2-40B4-BE49-F238E27FC236}">
                <a16:creationId xmlns:a16="http://schemas.microsoft.com/office/drawing/2014/main" id="{5EAA08D5-B0D9-2142-1EA3-3091BA73383E}"/>
              </a:ext>
            </a:extLst>
          </p:cNvPr>
          <p:cNvSpPr>
            <a:spLocks noGrp="1"/>
          </p:cNvSpPr>
          <p:nvPr>
            <p:ph type="sldNum" sz="quarter" idx="12"/>
          </p:nvPr>
        </p:nvSpPr>
        <p:spPr/>
        <p:txBody>
          <a:bodyPr/>
          <a:lstStyle/>
          <a:p>
            <a:fld id="{68DF2F73-5250-E04A-864C-8BF58C52F938}" type="slidenum">
              <a:rPr lang="en-US" smtClean="0"/>
              <a:t>13</a:t>
            </a:fld>
            <a:endParaRPr lang="en-US"/>
          </a:p>
        </p:txBody>
      </p:sp>
      <p:sp>
        <p:nvSpPr>
          <p:cNvPr id="4" name="TextBox 3">
            <a:extLst>
              <a:ext uri="{FF2B5EF4-FFF2-40B4-BE49-F238E27FC236}">
                <a16:creationId xmlns:a16="http://schemas.microsoft.com/office/drawing/2014/main" id="{BCF1F585-7761-92A4-E820-71024FC65A5D}"/>
              </a:ext>
            </a:extLst>
          </p:cNvPr>
          <p:cNvSpPr txBox="1"/>
          <p:nvPr/>
        </p:nvSpPr>
        <p:spPr>
          <a:xfrm>
            <a:off x="9451408" y="2661227"/>
            <a:ext cx="2439012" cy="2031325"/>
          </a:xfrm>
          <a:prstGeom prst="rect">
            <a:avLst/>
          </a:prstGeom>
          <a:noFill/>
        </p:spPr>
        <p:txBody>
          <a:bodyPr wrap="square" rtlCol="0">
            <a:spAutoFit/>
          </a:bodyPr>
          <a:lstStyle/>
          <a:p>
            <a:r>
              <a:rPr lang="en-US" dirty="0">
                <a:solidFill>
                  <a:srgbClr val="0070C0"/>
                </a:solidFill>
              </a:rPr>
              <a:t>Blue: dead FEMB</a:t>
            </a:r>
          </a:p>
          <a:p>
            <a:r>
              <a:rPr lang="en-US" dirty="0">
                <a:solidFill>
                  <a:srgbClr val="FF0000"/>
                </a:solidFill>
              </a:rPr>
              <a:t>Red: missing wires </a:t>
            </a:r>
          </a:p>
          <a:p>
            <a:r>
              <a:rPr lang="en-US" dirty="0">
                <a:solidFill>
                  <a:srgbClr val="00B050"/>
                </a:solidFill>
              </a:rPr>
              <a:t>Green: shorted</a:t>
            </a:r>
          </a:p>
          <a:p>
            <a:r>
              <a:rPr lang="en-US" dirty="0">
                <a:solidFill>
                  <a:srgbClr val="7030A0"/>
                </a:solidFill>
              </a:rPr>
              <a:t>Purple: noisy </a:t>
            </a:r>
          </a:p>
          <a:p>
            <a:r>
              <a:rPr lang="en-US" dirty="0"/>
              <a:t>Black: non-responsive </a:t>
            </a:r>
          </a:p>
          <a:p>
            <a:endParaRPr lang="en-US" dirty="0"/>
          </a:p>
          <a:p>
            <a:endParaRPr lang="en-US" dirty="0"/>
          </a:p>
        </p:txBody>
      </p:sp>
    </p:spTree>
    <p:extLst>
      <p:ext uri="{BB962C8B-B14F-4D97-AF65-F5344CB8AC3E}">
        <p14:creationId xmlns:p14="http://schemas.microsoft.com/office/powerpoint/2010/main" val="2591812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8FC3F6-691A-ACDE-B437-0ABE2B4502EB}"/>
              </a:ext>
            </a:extLst>
          </p:cNvPr>
          <p:cNvPicPr>
            <a:picLocks noChangeAspect="1"/>
          </p:cNvPicPr>
          <p:nvPr/>
        </p:nvPicPr>
        <p:blipFill>
          <a:blip r:embed="rId2"/>
          <a:stretch>
            <a:fillRect/>
          </a:stretch>
        </p:blipFill>
        <p:spPr>
          <a:xfrm>
            <a:off x="5553569" y="967509"/>
            <a:ext cx="5749429" cy="4959927"/>
          </a:xfrm>
          <a:prstGeom prst="rect">
            <a:avLst/>
          </a:prstGeom>
        </p:spPr>
      </p:pic>
      <p:sp>
        <p:nvSpPr>
          <p:cNvPr id="6" name="TextBox 5">
            <a:extLst>
              <a:ext uri="{FF2B5EF4-FFF2-40B4-BE49-F238E27FC236}">
                <a16:creationId xmlns:a16="http://schemas.microsoft.com/office/drawing/2014/main" id="{8F83FD0E-E115-962B-0023-682A4C6CB5EB}"/>
              </a:ext>
            </a:extLst>
          </p:cNvPr>
          <p:cNvSpPr txBox="1"/>
          <p:nvPr/>
        </p:nvSpPr>
        <p:spPr>
          <a:xfrm>
            <a:off x="453547" y="263297"/>
            <a:ext cx="6096000" cy="369332"/>
          </a:xfrm>
          <a:prstGeom prst="rect">
            <a:avLst/>
          </a:prstGeom>
          <a:noFill/>
        </p:spPr>
        <p:txBody>
          <a:bodyPr wrap="square">
            <a:spAutoFit/>
          </a:bodyPr>
          <a:lstStyle/>
          <a:p>
            <a:r>
              <a:rPr lang="en-US" dirty="0">
                <a:solidFill>
                  <a:srgbClr val="BFBFBF"/>
                </a:solidFill>
                <a:effectLst/>
                <a:highlight>
                  <a:srgbClr val="000000"/>
                </a:highlight>
                <a:latin typeface="Monaco" pitchFamily="2" charset="77"/>
              </a:rPr>
              <a:t>14624_1_549</a:t>
            </a:r>
            <a:endParaRPr lang="en-US" dirty="0"/>
          </a:p>
        </p:txBody>
      </p:sp>
      <p:pic>
        <p:nvPicPr>
          <p:cNvPr id="7" name="Picture 6">
            <a:extLst>
              <a:ext uri="{FF2B5EF4-FFF2-40B4-BE49-F238E27FC236}">
                <a16:creationId xmlns:a16="http://schemas.microsoft.com/office/drawing/2014/main" id="{2F00009E-338C-A14E-9BAD-E994103C1831}"/>
              </a:ext>
            </a:extLst>
          </p:cNvPr>
          <p:cNvPicPr>
            <a:picLocks noChangeAspect="1"/>
          </p:cNvPicPr>
          <p:nvPr/>
        </p:nvPicPr>
        <p:blipFill>
          <a:blip r:embed="rId3"/>
          <a:stretch>
            <a:fillRect/>
          </a:stretch>
        </p:blipFill>
        <p:spPr>
          <a:xfrm>
            <a:off x="671573" y="3519055"/>
            <a:ext cx="4763765" cy="2285940"/>
          </a:xfrm>
          <a:prstGeom prst="rect">
            <a:avLst/>
          </a:prstGeom>
        </p:spPr>
      </p:pic>
      <p:sp>
        <p:nvSpPr>
          <p:cNvPr id="8" name="Oval 7">
            <a:extLst>
              <a:ext uri="{FF2B5EF4-FFF2-40B4-BE49-F238E27FC236}">
                <a16:creationId xmlns:a16="http://schemas.microsoft.com/office/drawing/2014/main" id="{54DACF2E-94EA-1013-4549-40906D728865}"/>
              </a:ext>
            </a:extLst>
          </p:cNvPr>
          <p:cNvSpPr/>
          <p:nvPr/>
        </p:nvSpPr>
        <p:spPr>
          <a:xfrm>
            <a:off x="7472218" y="2807855"/>
            <a:ext cx="175491" cy="17549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6AF8A0-4D2F-697C-8CBD-61A4FE0BA600}"/>
              </a:ext>
            </a:extLst>
          </p:cNvPr>
          <p:cNvSpPr/>
          <p:nvPr/>
        </p:nvSpPr>
        <p:spPr>
          <a:xfrm>
            <a:off x="8908472" y="1288474"/>
            <a:ext cx="175491" cy="17549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5556DFA-9128-7D86-E7EF-31CB3030046C}"/>
              </a:ext>
            </a:extLst>
          </p:cNvPr>
          <p:cNvCxnSpPr>
            <a:stCxn id="8" idx="2"/>
          </p:cNvCxnSpPr>
          <p:nvPr/>
        </p:nvCxnSpPr>
        <p:spPr>
          <a:xfrm flipH="1">
            <a:off x="3768436" y="2895600"/>
            <a:ext cx="3703782" cy="1270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012BE73-4162-17CC-9EFE-46915E889A8E}"/>
              </a:ext>
            </a:extLst>
          </p:cNvPr>
          <p:cNvCxnSpPr>
            <a:cxnSpLocks/>
            <a:stCxn id="9" idx="4"/>
          </p:cNvCxnSpPr>
          <p:nvPr/>
        </p:nvCxnSpPr>
        <p:spPr>
          <a:xfrm flipH="1">
            <a:off x="8532201" y="1463964"/>
            <a:ext cx="464017" cy="270163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08578D8-C146-56F3-8F0C-7375A04B0C3A}"/>
              </a:ext>
            </a:extLst>
          </p:cNvPr>
          <p:cNvSpPr txBox="1"/>
          <p:nvPr/>
        </p:nvSpPr>
        <p:spPr>
          <a:xfrm>
            <a:off x="759345" y="1053005"/>
            <a:ext cx="4057445" cy="2308324"/>
          </a:xfrm>
          <a:prstGeom prst="rect">
            <a:avLst/>
          </a:prstGeom>
          <a:noFill/>
        </p:spPr>
        <p:txBody>
          <a:bodyPr wrap="square" rtlCol="0">
            <a:spAutoFit/>
          </a:bodyPr>
          <a:lstStyle/>
          <a:p>
            <a:r>
              <a:rPr lang="en-US" dirty="0"/>
              <a:t>This track should be one crossing cathode and anode.</a:t>
            </a:r>
          </a:p>
          <a:p>
            <a:endParaRPr lang="en-US" dirty="0"/>
          </a:p>
          <a:p>
            <a:r>
              <a:rPr lang="en-US" dirty="0"/>
              <a:t>Drift time = 2942 – 378 = 2564 ticks = 1282 us </a:t>
            </a:r>
          </a:p>
          <a:p>
            <a:r>
              <a:rPr lang="en-US" dirty="0"/>
              <a:t>Average drift speed = 2000 mm/1282 us = 1.56 mm/us --&gt; perfectly consistent with the theoretical value </a:t>
            </a:r>
          </a:p>
        </p:txBody>
      </p:sp>
      <p:sp>
        <p:nvSpPr>
          <p:cNvPr id="16" name="Date Placeholder 15">
            <a:extLst>
              <a:ext uri="{FF2B5EF4-FFF2-40B4-BE49-F238E27FC236}">
                <a16:creationId xmlns:a16="http://schemas.microsoft.com/office/drawing/2014/main" id="{675AA114-4DCA-CB88-7F23-AB1A573911FC}"/>
              </a:ext>
            </a:extLst>
          </p:cNvPr>
          <p:cNvSpPr>
            <a:spLocks noGrp="1"/>
          </p:cNvSpPr>
          <p:nvPr>
            <p:ph type="dt" sz="half" idx="10"/>
          </p:nvPr>
        </p:nvSpPr>
        <p:spPr/>
        <p:txBody>
          <a:bodyPr/>
          <a:lstStyle/>
          <a:p>
            <a:fld id="{D757265B-9784-4E48-B184-B248979B78A3}" type="datetime1">
              <a:rPr lang="en-US" smtClean="0"/>
              <a:t>7/18/24</a:t>
            </a:fld>
            <a:endParaRPr lang="en-US"/>
          </a:p>
        </p:txBody>
      </p:sp>
      <p:sp>
        <p:nvSpPr>
          <p:cNvPr id="17" name="Slide Number Placeholder 16">
            <a:extLst>
              <a:ext uri="{FF2B5EF4-FFF2-40B4-BE49-F238E27FC236}">
                <a16:creationId xmlns:a16="http://schemas.microsoft.com/office/drawing/2014/main" id="{8B40A8F4-283B-9E48-03C1-218288C20921}"/>
              </a:ext>
            </a:extLst>
          </p:cNvPr>
          <p:cNvSpPr>
            <a:spLocks noGrp="1"/>
          </p:cNvSpPr>
          <p:nvPr>
            <p:ph type="sldNum" sz="quarter" idx="12"/>
          </p:nvPr>
        </p:nvSpPr>
        <p:spPr/>
        <p:txBody>
          <a:bodyPr/>
          <a:lstStyle/>
          <a:p>
            <a:fld id="{68DF2F73-5250-E04A-864C-8BF58C52F938}" type="slidenum">
              <a:rPr lang="en-US" smtClean="0"/>
              <a:t>14</a:t>
            </a:fld>
            <a:endParaRPr lang="en-US"/>
          </a:p>
        </p:txBody>
      </p:sp>
      <p:sp>
        <p:nvSpPr>
          <p:cNvPr id="2" name="TextBox 1">
            <a:extLst>
              <a:ext uri="{FF2B5EF4-FFF2-40B4-BE49-F238E27FC236}">
                <a16:creationId xmlns:a16="http://schemas.microsoft.com/office/drawing/2014/main" id="{823D76BB-B048-B54B-6E98-E4809FF763F8}"/>
              </a:ext>
            </a:extLst>
          </p:cNvPr>
          <p:cNvSpPr txBox="1"/>
          <p:nvPr/>
        </p:nvSpPr>
        <p:spPr>
          <a:xfrm>
            <a:off x="4321743" y="136525"/>
            <a:ext cx="6374610" cy="646331"/>
          </a:xfrm>
          <a:prstGeom prst="rect">
            <a:avLst/>
          </a:prstGeom>
          <a:noFill/>
        </p:spPr>
        <p:txBody>
          <a:bodyPr wrap="square" rtlCol="0">
            <a:spAutoFit/>
          </a:bodyPr>
          <a:lstStyle/>
          <a:p>
            <a:r>
              <a:rPr lang="en-US" b="1" dirty="0">
                <a:solidFill>
                  <a:srgbClr val="C00000"/>
                </a:solidFill>
              </a:rPr>
              <a:t>This is a cathode-anode crossing track in APA1. Another one in APA0 exhibits a consistent max drift time 1281.5 us. </a:t>
            </a:r>
          </a:p>
        </p:txBody>
      </p:sp>
    </p:spTree>
    <p:extLst>
      <p:ext uri="{BB962C8B-B14F-4D97-AF65-F5344CB8AC3E}">
        <p14:creationId xmlns:p14="http://schemas.microsoft.com/office/powerpoint/2010/main" val="3235062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D2CB-62DB-1F8C-15B7-68EB3D4109FB}"/>
              </a:ext>
            </a:extLst>
          </p:cNvPr>
          <p:cNvSpPr>
            <a:spLocks noGrp="1"/>
          </p:cNvSpPr>
          <p:nvPr>
            <p:ph type="title"/>
          </p:nvPr>
        </p:nvSpPr>
        <p:spPr/>
        <p:txBody>
          <a:bodyPr/>
          <a:lstStyle/>
          <a:p>
            <a:r>
              <a:rPr lang="en-US" dirty="0">
                <a:solidFill>
                  <a:srgbClr val="BFBFBF"/>
                </a:solidFill>
                <a:effectLst/>
                <a:highlight>
                  <a:srgbClr val="000000"/>
                </a:highlight>
                <a:latin typeface="Monaco" pitchFamily="2" charset="77"/>
              </a:rPr>
              <a:t>14624_1_549</a:t>
            </a:r>
            <a:br>
              <a:rPr lang="en-US" dirty="0">
                <a:solidFill>
                  <a:srgbClr val="BFBFBF"/>
                </a:solidFill>
                <a:effectLst/>
                <a:highlight>
                  <a:srgbClr val="000000"/>
                </a:highlight>
                <a:latin typeface="Monaco" pitchFamily="2" charset="77"/>
              </a:rPr>
            </a:br>
            <a:endParaRPr lang="en-US" dirty="0"/>
          </a:p>
        </p:txBody>
      </p:sp>
      <p:sp>
        <p:nvSpPr>
          <p:cNvPr id="3" name="Content Placeholder 2">
            <a:extLst>
              <a:ext uri="{FF2B5EF4-FFF2-40B4-BE49-F238E27FC236}">
                <a16:creationId xmlns:a16="http://schemas.microsoft.com/office/drawing/2014/main" id="{484A6BB8-48F3-A3DF-D1BF-4E685DB83393}"/>
              </a:ext>
            </a:extLst>
          </p:cNvPr>
          <p:cNvSpPr>
            <a:spLocks noGrp="1"/>
          </p:cNvSpPr>
          <p:nvPr>
            <p:ph idx="1"/>
          </p:nvPr>
        </p:nvSpPr>
        <p:spPr/>
        <p:txBody>
          <a:bodyPr/>
          <a:lstStyle/>
          <a:p>
            <a:r>
              <a:rPr lang="en-US" dirty="0"/>
              <a:t>Overall good</a:t>
            </a:r>
          </a:p>
          <a:p>
            <a:r>
              <a:rPr lang="en-US" dirty="0"/>
              <a:t>Interesting event!</a:t>
            </a:r>
          </a:p>
        </p:txBody>
      </p:sp>
      <p:pic>
        <p:nvPicPr>
          <p:cNvPr id="4" name="Picture 3">
            <a:extLst>
              <a:ext uri="{FF2B5EF4-FFF2-40B4-BE49-F238E27FC236}">
                <a16:creationId xmlns:a16="http://schemas.microsoft.com/office/drawing/2014/main" id="{4490F54A-8FB9-6DC3-1A79-1EAB46F7086A}"/>
              </a:ext>
            </a:extLst>
          </p:cNvPr>
          <p:cNvPicPr>
            <a:picLocks noChangeAspect="1"/>
          </p:cNvPicPr>
          <p:nvPr/>
        </p:nvPicPr>
        <p:blipFill>
          <a:blip r:embed="rId3"/>
          <a:stretch>
            <a:fillRect/>
          </a:stretch>
        </p:blipFill>
        <p:spPr>
          <a:xfrm>
            <a:off x="714632" y="2952767"/>
            <a:ext cx="10957507" cy="3224196"/>
          </a:xfrm>
          <a:prstGeom prst="rect">
            <a:avLst/>
          </a:prstGeom>
        </p:spPr>
      </p:pic>
      <p:sp>
        <p:nvSpPr>
          <p:cNvPr id="5" name="TextBox 4">
            <a:extLst>
              <a:ext uri="{FF2B5EF4-FFF2-40B4-BE49-F238E27FC236}">
                <a16:creationId xmlns:a16="http://schemas.microsoft.com/office/drawing/2014/main" id="{04942AE0-5804-AA97-884C-D07E11CA050D}"/>
              </a:ext>
            </a:extLst>
          </p:cNvPr>
          <p:cNvSpPr txBox="1"/>
          <p:nvPr/>
        </p:nvSpPr>
        <p:spPr>
          <a:xfrm>
            <a:off x="9354065" y="2051222"/>
            <a:ext cx="2483708" cy="646331"/>
          </a:xfrm>
          <a:prstGeom prst="rect">
            <a:avLst/>
          </a:prstGeom>
          <a:noFill/>
        </p:spPr>
        <p:txBody>
          <a:bodyPr wrap="square" rtlCol="0">
            <a:spAutoFit/>
          </a:bodyPr>
          <a:lstStyle/>
          <a:p>
            <a:r>
              <a:rPr lang="en-US" dirty="0"/>
              <a:t>Clear RC and RC deconvolution</a:t>
            </a:r>
          </a:p>
        </p:txBody>
      </p:sp>
      <p:sp>
        <p:nvSpPr>
          <p:cNvPr id="6" name="Date Placeholder 5">
            <a:extLst>
              <a:ext uri="{FF2B5EF4-FFF2-40B4-BE49-F238E27FC236}">
                <a16:creationId xmlns:a16="http://schemas.microsoft.com/office/drawing/2014/main" id="{E441F754-2A1E-3135-59AD-3F225F4F8706}"/>
              </a:ext>
            </a:extLst>
          </p:cNvPr>
          <p:cNvSpPr>
            <a:spLocks noGrp="1"/>
          </p:cNvSpPr>
          <p:nvPr>
            <p:ph type="dt" sz="half" idx="10"/>
          </p:nvPr>
        </p:nvSpPr>
        <p:spPr/>
        <p:txBody>
          <a:bodyPr/>
          <a:lstStyle/>
          <a:p>
            <a:fld id="{AEAE4BF4-F30D-0841-AEA3-D1E9D13AB609}" type="datetime1">
              <a:rPr lang="en-US" smtClean="0"/>
              <a:t>7/18/24</a:t>
            </a:fld>
            <a:endParaRPr lang="en-US"/>
          </a:p>
        </p:txBody>
      </p:sp>
      <p:sp>
        <p:nvSpPr>
          <p:cNvPr id="8" name="Slide Number Placeholder 7">
            <a:extLst>
              <a:ext uri="{FF2B5EF4-FFF2-40B4-BE49-F238E27FC236}">
                <a16:creationId xmlns:a16="http://schemas.microsoft.com/office/drawing/2014/main" id="{2CE84104-AE84-0661-EB48-5BFB0BBD3EEE}"/>
              </a:ext>
            </a:extLst>
          </p:cNvPr>
          <p:cNvSpPr>
            <a:spLocks noGrp="1"/>
          </p:cNvSpPr>
          <p:nvPr>
            <p:ph type="sldNum" sz="quarter" idx="12"/>
          </p:nvPr>
        </p:nvSpPr>
        <p:spPr/>
        <p:txBody>
          <a:bodyPr/>
          <a:lstStyle/>
          <a:p>
            <a:fld id="{68DF2F73-5250-E04A-864C-8BF58C52F938}" type="slidenum">
              <a:rPr lang="en-US" smtClean="0"/>
              <a:t>15</a:t>
            </a:fld>
            <a:endParaRPr lang="en-US"/>
          </a:p>
        </p:txBody>
      </p:sp>
      <p:pic>
        <p:nvPicPr>
          <p:cNvPr id="9" name="Picture 8">
            <a:extLst>
              <a:ext uri="{FF2B5EF4-FFF2-40B4-BE49-F238E27FC236}">
                <a16:creationId xmlns:a16="http://schemas.microsoft.com/office/drawing/2014/main" id="{22C7E371-4848-E944-6331-86D91B8E757B}"/>
              </a:ext>
            </a:extLst>
          </p:cNvPr>
          <p:cNvPicPr>
            <a:picLocks noChangeAspect="1"/>
          </p:cNvPicPr>
          <p:nvPr/>
        </p:nvPicPr>
        <p:blipFill>
          <a:blip r:embed="rId4"/>
          <a:stretch>
            <a:fillRect/>
          </a:stretch>
        </p:blipFill>
        <p:spPr>
          <a:xfrm>
            <a:off x="8203880" y="4585565"/>
            <a:ext cx="3556639" cy="1681092"/>
          </a:xfrm>
          <a:prstGeom prst="rect">
            <a:avLst/>
          </a:prstGeom>
        </p:spPr>
      </p:pic>
      <p:cxnSp>
        <p:nvCxnSpPr>
          <p:cNvPr id="7" name="Straight Arrow Connector 6">
            <a:extLst>
              <a:ext uri="{FF2B5EF4-FFF2-40B4-BE49-F238E27FC236}">
                <a16:creationId xmlns:a16="http://schemas.microsoft.com/office/drawing/2014/main" id="{99D4879E-1FE4-3D7E-E9DF-A496198241AA}"/>
              </a:ext>
            </a:extLst>
          </p:cNvPr>
          <p:cNvCxnSpPr>
            <a:cxnSpLocks/>
            <a:stCxn id="5" idx="2"/>
          </p:cNvCxnSpPr>
          <p:nvPr/>
        </p:nvCxnSpPr>
        <p:spPr>
          <a:xfrm flipH="1">
            <a:off x="9845749" y="2697553"/>
            <a:ext cx="750170" cy="2831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6823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A4D0-63C8-BD8C-7CC9-1B62BAE1DB68}"/>
              </a:ext>
            </a:extLst>
          </p:cNvPr>
          <p:cNvSpPr>
            <a:spLocks noGrp="1"/>
          </p:cNvSpPr>
          <p:nvPr>
            <p:ph type="title"/>
          </p:nvPr>
        </p:nvSpPr>
        <p:spPr/>
        <p:txBody>
          <a:bodyPr/>
          <a:lstStyle/>
          <a:p>
            <a:r>
              <a:rPr lang="en-US" dirty="0">
                <a:solidFill>
                  <a:srgbClr val="BFBFBF"/>
                </a:solidFill>
                <a:effectLst/>
                <a:highlight>
                  <a:srgbClr val="000000"/>
                </a:highlight>
                <a:latin typeface="Monaco" pitchFamily="2" charset="77"/>
              </a:rPr>
              <a:t>14624_1_501</a:t>
            </a:r>
            <a:br>
              <a:rPr lang="en-US" dirty="0">
                <a:solidFill>
                  <a:srgbClr val="BFBFBF"/>
                </a:solidFill>
                <a:effectLst/>
                <a:highlight>
                  <a:srgbClr val="000000"/>
                </a:highlight>
                <a:latin typeface="Monaco" pitchFamily="2" charset="77"/>
              </a:rPr>
            </a:br>
            <a:endParaRPr lang="en-US" dirty="0"/>
          </a:p>
        </p:txBody>
      </p:sp>
      <p:sp>
        <p:nvSpPr>
          <p:cNvPr id="3" name="Content Placeholder 2">
            <a:extLst>
              <a:ext uri="{FF2B5EF4-FFF2-40B4-BE49-F238E27FC236}">
                <a16:creationId xmlns:a16="http://schemas.microsoft.com/office/drawing/2014/main" id="{CFAC766D-06D3-A67D-BCC4-456FB9839018}"/>
              </a:ext>
            </a:extLst>
          </p:cNvPr>
          <p:cNvSpPr>
            <a:spLocks noGrp="1"/>
          </p:cNvSpPr>
          <p:nvPr>
            <p:ph idx="1"/>
          </p:nvPr>
        </p:nvSpPr>
        <p:spPr>
          <a:xfrm>
            <a:off x="838200" y="1181947"/>
            <a:ext cx="10245812" cy="1325563"/>
          </a:xfrm>
        </p:spPr>
        <p:txBody>
          <a:bodyPr>
            <a:normAutofit/>
          </a:bodyPr>
          <a:lstStyle/>
          <a:p>
            <a:r>
              <a:rPr lang="en-US" dirty="0"/>
              <a:t>Overall good</a:t>
            </a:r>
          </a:p>
          <a:p>
            <a:r>
              <a:rPr lang="en-US" dirty="0"/>
              <a:t>Peak times of </a:t>
            </a:r>
            <a:r>
              <a:rPr lang="en-US" dirty="0" err="1"/>
              <a:t>decon</a:t>
            </a:r>
            <a:r>
              <a:rPr lang="en-US" dirty="0"/>
              <a:t> for three wire planes are consistent</a:t>
            </a:r>
          </a:p>
        </p:txBody>
      </p:sp>
      <p:pic>
        <p:nvPicPr>
          <p:cNvPr id="6" name="Picture 5">
            <a:extLst>
              <a:ext uri="{FF2B5EF4-FFF2-40B4-BE49-F238E27FC236}">
                <a16:creationId xmlns:a16="http://schemas.microsoft.com/office/drawing/2014/main" id="{CB8EA5F6-654E-4360-4EB8-0EEC6A46D4D5}"/>
              </a:ext>
            </a:extLst>
          </p:cNvPr>
          <p:cNvPicPr>
            <a:picLocks noChangeAspect="1"/>
          </p:cNvPicPr>
          <p:nvPr/>
        </p:nvPicPr>
        <p:blipFill>
          <a:blip r:embed="rId2"/>
          <a:stretch>
            <a:fillRect/>
          </a:stretch>
        </p:blipFill>
        <p:spPr>
          <a:xfrm>
            <a:off x="1196115" y="2584911"/>
            <a:ext cx="9799770" cy="2865617"/>
          </a:xfrm>
          <a:prstGeom prst="rect">
            <a:avLst/>
          </a:prstGeom>
        </p:spPr>
      </p:pic>
      <p:sp>
        <p:nvSpPr>
          <p:cNvPr id="7" name="Oval 6">
            <a:extLst>
              <a:ext uri="{FF2B5EF4-FFF2-40B4-BE49-F238E27FC236}">
                <a16:creationId xmlns:a16="http://schemas.microsoft.com/office/drawing/2014/main" id="{F56E0EC1-73C2-621B-1DE7-3F474BE51848}"/>
              </a:ext>
            </a:extLst>
          </p:cNvPr>
          <p:cNvSpPr/>
          <p:nvPr/>
        </p:nvSpPr>
        <p:spPr>
          <a:xfrm>
            <a:off x="2051222" y="3016247"/>
            <a:ext cx="395416" cy="4324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13F2501-5E0D-8B93-E450-961634F24FF8}"/>
              </a:ext>
            </a:extLst>
          </p:cNvPr>
          <p:cNvSpPr/>
          <p:nvPr/>
        </p:nvSpPr>
        <p:spPr>
          <a:xfrm>
            <a:off x="6128137" y="3098070"/>
            <a:ext cx="395416" cy="4324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972AA1-27AD-B6DF-400A-1A085723A819}"/>
              </a:ext>
            </a:extLst>
          </p:cNvPr>
          <p:cNvSpPr/>
          <p:nvPr/>
        </p:nvSpPr>
        <p:spPr>
          <a:xfrm>
            <a:off x="9629793" y="3064448"/>
            <a:ext cx="395416" cy="4324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523D96-1CC8-696A-2784-A82A164D510B}"/>
              </a:ext>
            </a:extLst>
          </p:cNvPr>
          <p:cNvSpPr txBox="1"/>
          <p:nvPr/>
        </p:nvSpPr>
        <p:spPr>
          <a:xfrm>
            <a:off x="5399807" y="2098699"/>
            <a:ext cx="1456660" cy="646331"/>
          </a:xfrm>
          <a:prstGeom prst="rect">
            <a:avLst/>
          </a:prstGeom>
          <a:noFill/>
        </p:spPr>
        <p:txBody>
          <a:bodyPr wrap="square" rtlCol="0">
            <a:spAutoFit/>
          </a:bodyPr>
          <a:lstStyle/>
          <a:p>
            <a:r>
              <a:rPr lang="en-US" dirty="0"/>
              <a:t>display threshold</a:t>
            </a:r>
          </a:p>
        </p:txBody>
      </p:sp>
      <p:cxnSp>
        <p:nvCxnSpPr>
          <p:cNvPr id="12" name="Straight Arrow Connector 11">
            <a:extLst>
              <a:ext uri="{FF2B5EF4-FFF2-40B4-BE49-F238E27FC236}">
                <a16:creationId xmlns:a16="http://schemas.microsoft.com/office/drawing/2014/main" id="{D99683C6-6107-FE43-89D5-1B36A9890780}"/>
              </a:ext>
            </a:extLst>
          </p:cNvPr>
          <p:cNvCxnSpPr/>
          <p:nvPr/>
        </p:nvCxnSpPr>
        <p:spPr>
          <a:xfrm flipH="1">
            <a:off x="5433237" y="2745030"/>
            <a:ext cx="287079" cy="5356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Date Placeholder 3">
            <a:extLst>
              <a:ext uri="{FF2B5EF4-FFF2-40B4-BE49-F238E27FC236}">
                <a16:creationId xmlns:a16="http://schemas.microsoft.com/office/drawing/2014/main" id="{CB30AFC9-7B81-C5D4-B20E-BF11AF5B56D5}"/>
              </a:ext>
            </a:extLst>
          </p:cNvPr>
          <p:cNvSpPr>
            <a:spLocks noGrp="1"/>
          </p:cNvSpPr>
          <p:nvPr>
            <p:ph type="dt" sz="half" idx="10"/>
          </p:nvPr>
        </p:nvSpPr>
        <p:spPr/>
        <p:txBody>
          <a:bodyPr/>
          <a:lstStyle/>
          <a:p>
            <a:fld id="{196ECB05-4D78-3A4A-A0CD-596ECF7E3A71}" type="datetime1">
              <a:rPr lang="en-US" smtClean="0"/>
              <a:t>7/18/24</a:t>
            </a:fld>
            <a:endParaRPr lang="en-US"/>
          </a:p>
        </p:txBody>
      </p:sp>
      <p:sp>
        <p:nvSpPr>
          <p:cNvPr id="5" name="Slide Number Placeholder 4">
            <a:extLst>
              <a:ext uri="{FF2B5EF4-FFF2-40B4-BE49-F238E27FC236}">
                <a16:creationId xmlns:a16="http://schemas.microsoft.com/office/drawing/2014/main" id="{A6D17FD4-B178-E335-337B-A42B46C79B1E}"/>
              </a:ext>
            </a:extLst>
          </p:cNvPr>
          <p:cNvSpPr>
            <a:spLocks noGrp="1"/>
          </p:cNvSpPr>
          <p:nvPr>
            <p:ph type="sldNum" sz="quarter" idx="12"/>
          </p:nvPr>
        </p:nvSpPr>
        <p:spPr/>
        <p:txBody>
          <a:bodyPr/>
          <a:lstStyle/>
          <a:p>
            <a:fld id="{68DF2F73-5250-E04A-864C-8BF58C52F938}" type="slidenum">
              <a:rPr lang="en-US" smtClean="0"/>
              <a:t>16</a:t>
            </a:fld>
            <a:endParaRPr lang="en-US"/>
          </a:p>
        </p:txBody>
      </p:sp>
      <p:sp>
        <p:nvSpPr>
          <p:cNvPr id="11" name="TextBox 10">
            <a:extLst>
              <a:ext uri="{FF2B5EF4-FFF2-40B4-BE49-F238E27FC236}">
                <a16:creationId xmlns:a16="http://schemas.microsoft.com/office/drawing/2014/main" id="{9EA51D99-4C0C-11C9-D0FD-2DE7D8F6A820}"/>
              </a:ext>
            </a:extLst>
          </p:cNvPr>
          <p:cNvSpPr txBox="1"/>
          <p:nvPr/>
        </p:nvSpPr>
        <p:spPr>
          <a:xfrm>
            <a:off x="8082109" y="5539528"/>
            <a:ext cx="3490784" cy="830997"/>
          </a:xfrm>
          <a:prstGeom prst="rect">
            <a:avLst/>
          </a:prstGeom>
          <a:noFill/>
        </p:spPr>
        <p:txBody>
          <a:bodyPr wrap="square" rtlCol="0">
            <a:spAutoFit/>
          </a:bodyPr>
          <a:lstStyle/>
          <a:p>
            <a:r>
              <a:rPr lang="en-US" sz="1600" dirty="0"/>
              <a:t>Collection raw waveform peak is 2 ticks after </a:t>
            </a:r>
            <a:r>
              <a:rPr lang="en-US" sz="1600" dirty="0" err="1"/>
              <a:t>decon</a:t>
            </a:r>
            <a:r>
              <a:rPr lang="en-US" sz="1600" dirty="0"/>
              <a:t> peak – good; electronics delay</a:t>
            </a:r>
          </a:p>
        </p:txBody>
      </p:sp>
    </p:spTree>
    <p:extLst>
      <p:ext uri="{BB962C8B-B14F-4D97-AF65-F5344CB8AC3E}">
        <p14:creationId xmlns:p14="http://schemas.microsoft.com/office/powerpoint/2010/main" val="3917492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DBE0-CB19-CB30-F527-C3F7B92A0061}"/>
              </a:ext>
            </a:extLst>
          </p:cNvPr>
          <p:cNvSpPr>
            <a:spLocks noGrp="1"/>
          </p:cNvSpPr>
          <p:nvPr>
            <p:ph type="title"/>
          </p:nvPr>
        </p:nvSpPr>
        <p:spPr>
          <a:xfrm>
            <a:off x="701016" y="165039"/>
            <a:ext cx="10515600" cy="996727"/>
          </a:xfrm>
        </p:spPr>
        <p:txBody>
          <a:bodyPr/>
          <a:lstStyle/>
          <a:p>
            <a:r>
              <a:rPr lang="en-US" dirty="0"/>
              <a:t>Tear drops due to anode crossing tracks </a:t>
            </a:r>
          </a:p>
        </p:txBody>
      </p:sp>
      <p:pic>
        <p:nvPicPr>
          <p:cNvPr id="4" name="Picture 3">
            <a:extLst>
              <a:ext uri="{FF2B5EF4-FFF2-40B4-BE49-F238E27FC236}">
                <a16:creationId xmlns:a16="http://schemas.microsoft.com/office/drawing/2014/main" id="{54256A1C-04A0-DBB7-4806-5E80DA9C9BA2}"/>
              </a:ext>
            </a:extLst>
          </p:cNvPr>
          <p:cNvPicPr>
            <a:picLocks noChangeAspect="1"/>
          </p:cNvPicPr>
          <p:nvPr/>
        </p:nvPicPr>
        <p:blipFill>
          <a:blip r:embed="rId2"/>
          <a:stretch>
            <a:fillRect/>
          </a:stretch>
        </p:blipFill>
        <p:spPr>
          <a:xfrm>
            <a:off x="935180" y="2436516"/>
            <a:ext cx="10047271" cy="2903393"/>
          </a:xfrm>
          <a:prstGeom prst="rect">
            <a:avLst/>
          </a:prstGeom>
        </p:spPr>
      </p:pic>
      <p:sp>
        <p:nvSpPr>
          <p:cNvPr id="6" name="TextBox 5">
            <a:extLst>
              <a:ext uri="{FF2B5EF4-FFF2-40B4-BE49-F238E27FC236}">
                <a16:creationId xmlns:a16="http://schemas.microsoft.com/office/drawing/2014/main" id="{0BC0229B-6022-2964-5AEB-0ECEE223CD8C}"/>
              </a:ext>
            </a:extLst>
          </p:cNvPr>
          <p:cNvSpPr txBox="1"/>
          <p:nvPr/>
        </p:nvSpPr>
        <p:spPr>
          <a:xfrm>
            <a:off x="452582" y="1761716"/>
            <a:ext cx="6096000" cy="369332"/>
          </a:xfrm>
          <a:prstGeom prst="rect">
            <a:avLst/>
          </a:prstGeom>
          <a:noFill/>
        </p:spPr>
        <p:txBody>
          <a:bodyPr wrap="square">
            <a:spAutoFit/>
          </a:bodyPr>
          <a:lstStyle/>
          <a:p>
            <a:r>
              <a:rPr lang="en-US" dirty="0">
                <a:solidFill>
                  <a:srgbClr val="BFBFBF"/>
                </a:solidFill>
                <a:effectLst/>
                <a:highlight>
                  <a:srgbClr val="000000"/>
                </a:highlight>
                <a:latin typeface="Monaco" pitchFamily="2" charset="77"/>
              </a:rPr>
              <a:t>14624_1_585</a:t>
            </a:r>
            <a:endParaRPr lang="en-US" dirty="0"/>
          </a:p>
        </p:txBody>
      </p:sp>
      <p:cxnSp>
        <p:nvCxnSpPr>
          <p:cNvPr id="8" name="Straight Connector 7">
            <a:extLst>
              <a:ext uri="{FF2B5EF4-FFF2-40B4-BE49-F238E27FC236}">
                <a16:creationId xmlns:a16="http://schemas.microsoft.com/office/drawing/2014/main" id="{77602A18-F77F-B38C-EF17-2DBC8F379E2C}"/>
              </a:ext>
            </a:extLst>
          </p:cNvPr>
          <p:cNvCxnSpPr/>
          <p:nvPr/>
        </p:nvCxnSpPr>
        <p:spPr>
          <a:xfrm>
            <a:off x="1209963" y="3540383"/>
            <a:ext cx="9060872" cy="0"/>
          </a:xfrm>
          <a:prstGeom prst="line">
            <a:avLst/>
          </a:prstGeom>
          <a:ln>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61DDFC-2A5B-94CD-F240-FDD9426AED23}"/>
              </a:ext>
            </a:extLst>
          </p:cNvPr>
          <p:cNvCxnSpPr/>
          <p:nvPr/>
        </p:nvCxnSpPr>
        <p:spPr>
          <a:xfrm>
            <a:off x="1362363" y="3591187"/>
            <a:ext cx="9060872" cy="0"/>
          </a:xfrm>
          <a:prstGeom prst="line">
            <a:avLst/>
          </a:prstGeom>
          <a:ln>
            <a:solidFill>
              <a:srgbClr val="C00000"/>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9736DF1-8C41-390E-9312-F2C90A88CE0E}"/>
              </a:ext>
            </a:extLst>
          </p:cNvPr>
          <p:cNvCxnSpPr/>
          <p:nvPr/>
        </p:nvCxnSpPr>
        <p:spPr>
          <a:xfrm>
            <a:off x="1514763" y="3632755"/>
            <a:ext cx="9060872" cy="0"/>
          </a:xfrm>
          <a:prstGeom prst="line">
            <a:avLst/>
          </a:prstGeom>
          <a:ln>
            <a:solidFill>
              <a:srgbClr val="00B050"/>
            </a:solidFill>
            <a:prstDash val="sysDot"/>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C661B35-FB7C-5EF8-5152-5F2EF6256BEB}"/>
              </a:ext>
            </a:extLst>
          </p:cNvPr>
          <p:cNvSpPr txBox="1"/>
          <p:nvPr/>
        </p:nvSpPr>
        <p:spPr>
          <a:xfrm>
            <a:off x="2389701" y="1186536"/>
            <a:ext cx="9137281" cy="1200329"/>
          </a:xfrm>
          <a:prstGeom prst="rect">
            <a:avLst/>
          </a:prstGeom>
          <a:noFill/>
        </p:spPr>
        <p:txBody>
          <a:bodyPr wrap="square" rtlCol="0">
            <a:spAutoFit/>
          </a:bodyPr>
          <a:lstStyle/>
          <a:p>
            <a:r>
              <a:rPr lang="en-US" dirty="0"/>
              <a:t>Dashed lines: the time of where “tear drop” stops</a:t>
            </a:r>
          </a:p>
          <a:p>
            <a:r>
              <a:rPr lang="en-US" dirty="0"/>
              <a:t>U plane tear drop stops 3-4 ticks later than V plane, and V plane tear drop stops 3-4 ticks later than Y plane.</a:t>
            </a:r>
          </a:p>
          <a:p>
            <a:r>
              <a:rPr lang="en-US" dirty="0"/>
              <a:t>3-4 ticks is ~ 3 mm which is the wire plane spacing</a:t>
            </a:r>
          </a:p>
        </p:txBody>
      </p:sp>
      <p:sp>
        <p:nvSpPr>
          <p:cNvPr id="12" name="TextBox 11">
            <a:extLst>
              <a:ext uri="{FF2B5EF4-FFF2-40B4-BE49-F238E27FC236}">
                <a16:creationId xmlns:a16="http://schemas.microsoft.com/office/drawing/2014/main" id="{852F658B-5100-1245-3841-B7BA380813E3}"/>
              </a:ext>
            </a:extLst>
          </p:cNvPr>
          <p:cNvSpPr txBox="1"/>
          <p:nvPr/>
        </p:nvSpPr>
        <p:spPr>
          <a:xfrm>
            <a:off x="4941454" y="5514348"/>
            <a:ext cx="6918037" cy="830997"/>
          </a:xfrm>
          <a:prstGeom prst="rect">
            <a:avLst/>
          </a:prstGeom>
          <a:noFill/>
          <a:ln>
            <a:solidFill>
              <a:srgbClr val="C00000"/>
            </a:solidFill>
          </a:ln>
        </p:spPr>
        <p:txBody>
          <a:bodyPr wrap="square" rtlCol="0">
            <a:spAutoFit/>
          </a:bodyPr>
          <a:lstStyle/>
          <a:p>
            <a:r>
              <a:rPr lang="en-US" sz="1600" dirty="0">
                <a:solidFill>
                  <a:srgbClr val="C00000"/>
                </a:solidFill>
              </a:rPr>
              <a:t>Along with the tear drops in the other two induction planes, the ”check mark” at the track end in collection plane view indicates the backward drifting of charges beyond the collection plane but still within the active volume.</a:t>
            </a:r>
          </a:p>
        </p:txBody>
      </p:sp>
      <p:sp>
        <p:nvSpPr>
          <p:cNvPr id="14" name="Date Placeholder 13">
            <a:extLst>
              <a:ext uri="{FF2B5EF4-FFF2-40B4-BE49-F238E27FC236}">
                <a16:creationId xmlns:a16="http://schemas.microsoft.com/office/drawing/2014/main" id="{3F67BAAB-10B0-F4E3-9FF1-2BD41E15313F}"/>
              </a:ext>
            </a:extLst>
          </p:cNvPr>
          <p:cNvSpPr>
            <a:spLocks noGrp="1"/>
          </p:cNvSpPr>
          <p:nvPr>
            <p:ph type="dt" sz="half" idx="10"/>
          </p:nvPr>
        </p:nvSpPr>
        <p:spPr/>
        <p:txBody>
          <a:bodyPr/>
          <a:lstStyle/>
          <a:p>
            <a:fld id="{1ABE3328-8256-B740-807D-62F0742977DC}" type="datetime1">
              <a:rPr lang="en-US" smtClean="0"/>
              <a:t>7/18/24</a:t>
            </a:fld>
            <a:endParaRPr lang="en-US"/>
          </a:p>
        </p:txBody>
      </p:sp>
      <p:sp>
        <p:nvSpPr>
          <p:cNvPr id="15" name="Slide Number Placeholder 14">
            <a:extLst>
              <a:ext uri="{FF2B5EF4-FFF2-40B4-BE49-F238E27FC236}">
                <a16:creationId xmlns:a16="http://schemas.microsoft.com/office/drawing/2014/main" id="{387ECB82-E44E-21D9-569C-D9CCFDC361E8}"/>
              </a:ext>
            </a:extLst>
          </p:cNvPr>
          <p:cNvSpPr>
            <a:spLocks noGrp="1"/>
          </p:cNvSpPr>
          <p:nvPr>
            <p:ph type="sldNum" sz="quarter" idx="12"/>
          </p:nvPr>
        </p:nvSpPr>
        <p:spPr/>
        <p:txBody>
          <a:bodyPr/>
          <a:lstStyle/>
          <a:p>
            <a:fld id="{68DF2F73-5250-E04A-864C-8BF58C52F938}" type="slidenum">
              <a:rPr lang="en-US" smtClean="0"/>
              <a:t>17</a:t>
            </a:fld>
            <a:endParaRPr lang="en-US"/>
          </a:p>
        </p:txBody>
      </p:sp>
      <p:sp>
        <p:nvSpPr>
          <p:cNvPr id="16" name="TextBox 15">
            <a:extLst>
              <a:ext uri="{FF2B5EF4-FFF2-40B4-BE49-F238E27FC236}">
                <a16:creationId xmlns:a16="http://schemas.microsoft.com/office/drawing/2014/main" id="{C462954B-9BDD-54FF-8C1D-8C88512E170A}"/>
              </a:ext>
            </a:extLst>
          </p:cNvPr>
          <p:cNvSpPr txBox="1"/>
          <p:nvPr/>
        </p:nvSpPr>
        <p:spPr>
          <a:xfrm>
            <a:off x="9541577" y="4163167"/>
            <a:ext cx="1902277" cy="646331"/>
          </a:xfrm>
          <a:prstGeom prst="rect">
            <a:avLst/>
          </a:prstGeom>
          <a:noFill/>
          <a:ln>
            <a:solidFill>
              <a:schemeClr val="accent6">
                <a:lumMod val="75000"/>
              </a:schemeClr>
            </a:solidFill>
          </a:ln>
        </p:spPr>
        <p:txBody>
          <a:bodyPr wrap="square" rtlCol="0">
            <a:spAutoFit/>
          </a:bodyPr>
          <a:lstStyle/>
          <a:p>
            <a:r>
              <a:rPr lang="en-US" dirty="0">
                <a:solidFill>
                  <a:schemeClr val="accent6">
                    <a:lumMod val="50000"/>
                  </a:schemeClr>
                </a:solidFill>
              </a:rPr>
              <a:t>A bit “induction” signal as well</a:t>
            </a:r>
          </a:p>
        </p:txBody>
      </p:sp>
      <p:sp>
        <p:nvSpPr>
          <p:cNvPr id="17" name="TextBox 16">
            <a:extLst>
              <a:ext uri="{FF2B5EF4-FFF2-40B4-BE49-F238E27FC236}">
                <a16:creationId xmlns:a16="http://schemas.microsoft.com/office/drawing/2014/main" id="{C5040120-7848-2A9F-4775-907BFADC5660}"/>
              </a:ext>
            </a:extLst>
          </p:cNvPr>
          <p:cNvSpPr txBox="1"/>
          <p:nvPr/>
        </p:nvSpPr>
        <p:spPr>
          <a:xfrm>
            <a:off x="452582" y="5389560"/>
            <a:ext cx="3651355" cy="646331"/>
          </a:xfrm>
          <a:prstGeom prst="rect">
            <a:avLst/>
          </a:prstGeom>
          <a:noFill/>
          <a:ln>
            <a:solidFill>
              <a:schemeClr val="accent4"/>
            </a:solidFill>
          </a:ln>
        </p:spPr>
        <p:txBody>
          <a:bodyPr wrap="square" rtlCol="0">
            <a:spAutoFit/>
          </a:bodyPr>
          <a:lstStyle/>
          <a:p>
            <a:r>
              <a:rPr lang="en-US" dirty="0">
                <a:solidFill>
                  <a:srgbClr val="00B0F0"/>
                </a:solidFill>
              </a:rPr>
              <a:t>No positive porch because charge starts to drift behind U plane.</a:t>
            </a:r>
          </a:p>
        </p:txBody>
      </p:sp>
      <p:sp>
        <p:nvSpPr>
          <p:cNvPr id="3" name="Oval 2">
            <a:extLst>
              <a:ext uri="{FF2B5EF4-FFF2-40B4-BE49-F238E27FC236}">
                <a16:creationId xmlns:a16="http://schemas.microsoft.com/office/drawing/2014/main" id="{9A959C49-D808-50BA-E58A-BE017EC1A350}"/>
              </a:ext>
            </a:extLst>
          </p:cNvPr>
          <p:cNvSpPr/>
          <p:nvPr/>
        </p:nvSpPr>
        <p:spPr>
          <a:xfrm>
            <a:off x="8187070" y="3253563"/>
            <a:ext cx="542260" cy="4997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9C3B2C0-1F49-F0EF-0BB0-974462513BFE}"/>
              </a:ext>
            </a:extLst>
          </p:cNvPr>
          <p:cNvCxnSpPr>
            <a:stCxn id="3" idx="4"/>
            <a:endCxn id="12" idx="0"/>
          </p:cNvCxnSpPr>
          <p:nvPr/>
        </p:nvCxnSpPr>
        <p:spPr>
          <a:xfrm flipH="1">
            <a:off x="8400473" y="3753293"/>
            <a:ext cx="57727" cy="17610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7430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BE929BB-A96D-FA91-77E1-35D211C17FB5}"/>
              </a:ext>
            </a:extLst>
          </p:cNvPr>
          <p:cNvSpPr>
            <a:spLocks noGrp="1"/>
          </p:cNvSpPr>
          <p:nvPr>
            <p:ph type="dt" sz="half" idx="10"/>
          </p:nvPr>
        </p:nvSpPr>
        <p:spPr/>
        <p:txBody>
          <a:bodyPr/>
          <a:lstStyle/>
          <a:p>
            <a:fld id="{2D21F59F-8A2C-D644-AC01-1EBB013E99BB}" type="datetime1">
              <a:rPr lang="en-US" smtClean="0"/>
              <a:t>7/18/24</a:t>
            </a:fld>
            <a:endParaRPr lang="en-US"/>
          </a:p>
        </p:txBody>
      </p:sp>
      <p:sp>
        <p:nvSpPr>
          <p:cNvPr id="5" name="Slide Number Placeholder 4">
            <a:extLst>
              <a:ext uri="{FF2B5EF4-FFF2-40B4-BE49-F238E27FC236}">
                <a16:creationId xmlns:a16="http://schemas.microsoft.com/office/drawing/2014/main" id="{47736585-3588-39E8-9FBB-27D12F22C406}"/>
              </a:ext>
            </a:extLst>
          </p:cNvPr>
          <p:cNvSpPr>
            <a:spLocks noGrp="1"/>
          </p:cNvSpPr>
          <p:nvPr>
            <p:ph type="sldNum" sz="quarter" idx="12"/>
          </p:nvPr>
        </p:nvSpPr>
        <p:spPr/>
        <p:txBody>
          <a:bodyPr/>
          <a:lstStyle/>
          <a:p>
            <a:fld id="{68DF2F73-5250-E04A-864C-8BF58C52F938}" type="slidenum">
              <a:rPr lang="en-US" smtClean="0"/>
              <a:t>18</a:t>
            </a:fld>
            <a:endParaRPr lang="en-US"/>
          </a:p>
        </p:txBody>
      </p:sp>
      <p:pic>
        <p:nvPicPr>
          <p:cNvPr id="6" name="Picture 5">
            <a:extLst>
              <a:ext uri="{FF2B5EF4-FFF2-40B4-BE49-F238E27FC236}">
                <a16:creationId xmlns:a16="http://schemas.microsoft.com/office/drawing/2014/main" id="{2532264F-4FCA-97F4-C37A-B5CBF5CCA56B}"/>
              </a:ext>
            </a:extLst>
          </p:cNvPr>
          <p:cNvPicPr>
            <a:picLocks noChangeAspect="1"/>
          </p:cNvPicPr>
          <p:nvPr/>
        </p:nvPicPr>
        <p:blipFill>
          <a:blip r:embed="rId2"/>
          <a:stretch>
            <a:fillRect/>
          </a:stretch>
        </p:blipFill>
        <p:spPr>
          <a:xfrm>
            <a:off x="258618" y="2583578"/>
            <a:ext cx="11360728" cy="1956095"/>
          </a:xfrm>
          <a:prstGeom prst="rect">
            <a:avLst/>
          </a:prstGeom>
        </p:spPr>
      </p:pic>
      <p:sp>
        <p:nvSpPr>
          <p:cNvPr id="3" name="TextBox 2">
            <a:extLst>
              <a:ext uri="{FF2B5EF4-FFF2-40B4-BE49-F238E27FC236}">
                <a16:creationId xmlns:a16="http://schemas.microsoft.com/office/drawing/2014/main" id="{9F534E8F-92AD-7454-826F-2DE8E2DC51AE}"/>
              </a:ext>
            </a:extLst>
          </p:cNvPr>
          <p:cNvSpPr txBox="1"/>
          <p:nvPr/>
        </p:nvSpPr>
        <p:spPr>
          <a:xfrm>
            <a:off x="1477818" y="5263345"/>
            <a:ext cx="9875982" cy="461665"/>
          </a:xfrm>
          <a:prstGeom prst="rect">
            <a:avLst/>
          </a:prstGeom>
          <a:noFill/>
        </p:spPr>
        <p:txBody>
          <a:bodyPr wrap="square" rtlCol="0">
            <a:spAutoFit/>
          </a:bodyPr>
          <a:lstStyle/>
          <a:p>
            <a:r>
              <a:rPr lang="en-US" sz="2400" dirty="0">
                <a:solidFill>
                  <a:srgbClr val="FF0000"/>
                </a:solidFill>
              </a:rPr>
              <a:t>Such pattern confirmed by cathode-anode crossing muon samples.</a:t>
            </a:r>
          </a:p>
        </p:txBody>
      </p:sp>
      <p:sp>
        <p:nvSpPr>
          <p:cNvPr id="8" name="Title 7">
            <a:extLst>
              <a:ext uri="{FF2B5EF4-FFF2-40B4-BE49-F238E27FC236}">
                <a16:creationId xmlns:a16="http://schemas.microsoft.com/office/drawing/2014/main" id="{AE9BA943-FAB7-3D92-8558-092B84278A09}"/>
              </a:ext>
            </a:extLst>
          </p:cNvPr>
          <p:cNvSpPr>
            <a:spLocks noGrp="1"/>
          </p:cNvSpPr>
          <p:nvPr>
            <p:ph type="title"/>
          </p:nvPr>
        </p:nvSpPr>
        <p:spPr/>
        <p:txBody>
          <a:bodyPr/>
          <a:lstStyle/>
          <a:p>
            <a:r>
              <a:rPr lang="en-US" dirty="0"/>
              <a:t>Another example</a:t>
            </a:r>
          </a:p>
        </p:txBody>
      </p:sp>
    </p:spTree>
    <p:extLst>
      <p:ext uri="{BB962C8B-B14F-4D97-AF65-F5344CB8AC3E}">
        <p14:creationId xmlns:p14="http://schemas.microsoft.com/office/powerpoint/2010/main" val="2230348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1A97-FED3-7E35-2A9F-3FEBA3E9AB01}"/>
              </a:ext>
            </a:extLst>
          </p:cNvPr>
          <p:cNvSpPr>
            <a:spLocks noGrp="1"/>
          </p:cNvSpPr>
          <p:nvPr>
            <p:ph type="title"/>
          </p:nvPr>
        </p:nvSpPr>
        <p:spPr/>
        <p:txBody>
          <a:bodyPr/>
          <a:lstStyle/>
          <a:p>
            <a:r>
              <a:rPr lang="en-US" dirty="0">
                <a:solidFill>
                  <a:srgbClr val="BFBFBF"/>
                </a:solidFill>
                <a:effectLst/>
                <a:highlight>
                  <a:srgbClr val="000000"/>
                </a:highlight>
                <a:latin typeface="Monaco" pitchFamily="2" charset="77"/>
              </a:rPr>
              <a:t>14624_1_513</a:t>
            </a:r>
            <a:br>
              <a:rPr lang="en-US" dirty="0">
                <a:solidFill>
                  <a:srgbClr val="BFBFBF"/>
                </a:solidFill>
                <a:effectLst/>
                <a:highlight>
                  <a:srgbClr val="000000"/>
                </a:highlight>
                <a:latin typeface="Monaco" pitchFamily="2" charset="77"/>
              </a:rPr>
            </a:br>
            <a:endParaRPr lang="en-US" dirty="0"/>
          </a:p>
        </p:txBody>
      </p:sp>
      <p:sp>
        <p:nvSpPr>
          <p:cNvPr id="3" name="Content Placeholder 2">
            <a:extLst>
              <a:ext uri="{FF2B5EF4-FFF2-40B4-BE49-F238E27FC236}">
                <a16:creationId xmlns:a16="http://schemas.microsoft.com/office/drawing/2014/main" id="{D5B5BB1B-23A9-DBD9-825C-5514B9D31D6A}"/>
              </a:ext>
            </a:extLst>
          </p:cNvPr>
          <p:cNvSpPr>
            <a:spLocks noGrp="1"/>
          </p:cNvSpPr>
          <p:nvPr>
            <p:ph idx="1"/>
          </p:nvPr>
        </p:nvSpPr>
        <p:spPr>
          <a:xfrm>
            <a:off x="838200" y="1825625"/>
            <a:ext cx="5257800" cy="4351338"/>
          </a:xfrm>
        </p:spPr>
        <p:txBody>
          <a:bodyPr/>
          <a:lstStyle/>
          <a:p>
            <a:r>
              <a:rPr lang="en-US" dirty="0"/>
              <a:t>Overall good</a:t>
            </a:r>
          </a:p>
          <a:p>
            <a:endParaRPr lang="en-US" dirty="0"/>
          </a:p>
          <a:p>
            <a:r>
              <a:rPr lang="en-US" dirty="0"/>
              <a:t>Tear drop not at track end</a:t>
            </a:r>
          </a:p>
          <a:p>
            <a:pPr lvl="1"/>
            <a:r>
              <a:rPr lang="en-US" dirty="0"/>
              <a:t>NF good</a:t>
            </a:r>
          </a:p>
        </p:txBody>
      </p:sp>
      <p:pic>
        <p:nvPicPr>
          <p:cNvPr id="4" name="Picture 3">
            <a:extLst>
              <a:ext uri="{FF2B5EF4-FFF2-40B4-BE49-F238E27FC236}">
                <a16:creationId xmlns:a16="http://schemas.microsoft.com/office/drawing/2014/main" id="{192E18DB-765B-66C3-9CA9-D80C75C1BD6A}"/>
              </a:ext>
            </a:extLst>
          </p:cNvPr>
          <p:cNvPicPr>
            <a:picLocks noChangeAspect="1"/>
          </p:cNvPicPr>
          <p:nvPr/>
        </p:nvPicPr>
        <p:blipFill>
          <a:blip r:embed="rId2"/>
          <a:stretch>
            <a:fillRect/>
          </a:stretch>
        </p:blipFill>
        <p:spPr>
          <a:xfrm>
            <a:off x="5427653" y="236106"/>
            <a:ext cx="4009319" cy="3513858"/>
          </a:xfrm>
          <a:prstGeom prst="rect">
            <a:avLst/>
          </a:prstGeom>
        </p:spPr>
      </p:pic>
      <p:sp>
        <p:nvSpPr>
          <p:cNvPr id="5" name="Date Placeholder 4">
            <a:extLst>
              <a:ext uri="{FF2B5EF4-FFF2-40B4-BE49-F238E27FC236}">
                <a16:creationId xmlns:a16="http://schemas.microsoft.com/office/drawing/2014/main" id="{A1CD9526-535C-802B-8D89-76C0477FC8BD}"/>
              </a:ext>
            </a:extLst>
          </p:cNvPr>
          <p:cNvSpPr>
            <a:spLocks noGrp="1"/>
          </p:cNvSpPr>
          <p:nvPr>
            <p:ph type="dt" sz="half" idx="10"/>
          </p:nvPr>
        </p:nvSpPr>
        <p:spPr/>
        <p:txBody>
          <a:bodyPr/>
          <a:lstStyle/>
          <a:p>
            <a:fld id="{A3C65949-BC55-E645-B5F9-FA56E68DB728}" type="datetime1">
              <a:rPr lang="en-US" smtClean="0"/>
              <a:t>7/18/24</a:t>
            </a:fld>
            <a:endParaRPr lang="en-US"/>
          </a:p>
        </p:txBody>
      </p:sp>
      <p:sp>
        <p:nvSpPr>
          <p:cNvPr id="6" name="Slide Number Placeholder 5">
            <a:extLst>
              <a:ext uri="{FF2B5EF4-FFF2-40B4-BE49-F238E27FC236}">
                <a16:creationId xmlns:a16="http://schemas.microsoft.com/office/drawing/2014/main" id="{3DE01475-5DD5-2D92-9C59-B7082EC96844}"/>
              </a:ext>
            </a:extLst>
          </p:cNvPr>
          <p:cNvSpPr>
            <a:spLocks noGrp="1"/>
          </p:cNvSpPr>
          <p:nvPr>
            <p:ph type="sldNum" sz="quarter" idx="12"/>
          </p:nvPr>
        </p:nvSpPr>
        <p:spPr/>
        <p:txBody>
          <a:bodyPr/>
          <a:lstStyle/>
          <a:p>
            <a:fld id="{68DF2F73-5250-E04A-864C-8BF58C52F938}" type="slidenum">
              <a:rPr lang="en-US" smtClean="0"/>
              <a:t>19</a:t>
            </a:fld>
            <a:endParaRPr lang="en-US"/>
          </a:p>
        </p:txBody>
      </p:sp>
      <p:sp>
        <p:nvSpPr>
          <p:cNvPr id="7" name="TextBox 6">
            <a:extLst>
              <a:ext uri="{FF2B5EF4-FFF2-40B4-BE49-F238E27FC236}">
                <a16:creationId xmlns:a16="http://schemas.microsoft.com/office/drawing/2014/main" id="{85DBC3E0-C15E-94B6-638C-6B9511786635}"/>
              </a:ext>
            </a:extLst>
          </p:cNvPr>
          <p:cNvSpPr txBox="1"/>
          <p:nvPr/>
        </p:nvSpPr>
        <p:spPr>
          <a:xfrm>
            <a:off x="1073489" y="4295859"/>
            <a:ext cx="4045528" cy="1477328"/>
          </a:xfrm>
          <a:prstGeom prst="rect">
            <a:avLst/>
          </a:prstGeom>
          <a:noFill/>
        </p:spPr>
        <p:txBody>
          <a:bodyPr wrap="square" rtlCol="0">
            <a:spAutoFit/>
          </a:bodyPr>
          <a:lstStyle/>
          <a:p>
            <a:r>
              <a:rPr lang="en-US" dirty="0"/>
              <a:t>Channel 546 ---&gt; no signal but noise</a:t>
            </a:r>
          </a:p>
          <a:p>
            <a:r>
              <a:rPr lang="en-US" dirty="0"/>
              <a:t>Channel 607 ---&gt; no signal but noise</a:t>
            </a:r>
          </a:p>
          <a:p>
            <a:endParaRPr lang="en-US" dirty="0"/>
          </a:p>
          <a:p>
            <a:r>
              <a:rPr lang="en-US" dirty="0"/>
              <a:t>Channel 581 ---&gt; small negative porch, likely noise fluctuation</a:t>
            </a:r>
          </a:p>
        </p:txBody>
      </p:sp>
      <p:pic>
        <p:nvPicPr>
          <p:cNvPr id="9" name="Picture 8">
            <a:extLst>
              <a:ext uri="{FF2B5EF4-FFF2-40B4-BE49-F238E27FC236}">
                <a16:creationId xmlns:a16="http://schemas.microsoft.com/office/drawing/2014/main" id="{28CB2B8E-F149-112A-75A5-9298C9E65AF7}"/>
              </a:ext>
            </a:extLst>
          </p:cNvPr>
          <p:cNvPicPr>
            <a:picLocks noChangeAspect="1"/>
          </p:cNvPicPr>
          <p:nvPr/>
        </p:nvPicPr>
        <p:blipFill>
          <a:blip r:embed="rId3"/>
          <a:stretch>
            <a:fillRect/>
          </a:stretch>
        </p:blipFill>
        <p:spPr>
          <a:xfrm>
            <a:off x="7974311" y="2492677"/>
            <a:ext cx="4032961" cy="3608793"/>
          </a:xfrm>
          <a:prstGeom prst="rect">
            <a:avLst/>
          </a:prstGeom>
        </p:spPr>
      </p:pic>
      <p:sp>
        <p:nvSpPr>
          <p:cNvPr id="10" name="Oval 9">
            <a:extLst>
              <a:ext uri="{FF2B5EF4-FFF2-40B4-BE49-F238E27FC236}">
                <a16:creationId xmlns:a16="http://schemas.microsoft.com/office/drawing/2014/main" id="{AF0CE264-8722-687E-BCB9-A729523630BE}"/>
              </a:ext>
            </a:extLst>
          </p:cNvPr>
          <p:cNvSpPr/>
          <p:nvPr/>
        </p:nvSpPr>
        <p:spPr>
          <a:xfrm>
            <a:off x="5427653" y="1993035"/>
            <a:ext cx="806892" cy="2260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2A524F2-6BB9-582B-8D22-77951A33C96E}"/>
              </a:ext>
            </a:extLst>
          </p:cNvPr>
          <p:cNvSpPr/>
          <p:nvPr/>
        </p:nvSpPr>
        <p:spPr>
          <a:xfrm>
            <a:off x="7974311" y="4295859"/>
            <a:ext cx="806892" cy="2260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190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425944-A01B-061B-7D91-3DAF12FF15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8F1F2AA-BB1D-559B-55C0-D6D7DBF812ED}"/>
              </a:ext>
            </a:extLst>
          </p:cNvPr>
          <p:cNvPicPr>
            <a:picLocks noChangeAspect="1"/>
          </p:cNvPicPr>
          <p:nvPr/>
        </p:nvPicPr>
        <p:blipFill>
          <a:blip r:embed="rId2"/>
          <a:stretch>
            <a:fillRect/>
          </a:stretch>
        </p:blipFill>
        <p:spPr>
          <a:xfrm>
            <a:off x="359735" y="507726"/>
            <a:ext cx="11512014" cy="5818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5683155A-9AD2-6E04-A927-1EA9E6D8A4CA}"/>
              </a:ext>
            </a:extLst>
          </p:cNvPr>
          <p:cNvSpPr>
            <a:spLocks noGrp="1"/>
          </p:cNvSpPr>
          <p:nvPr>
            <p:ph type="dt" sz="half" idx="10"/>
          </p:nvPr>
        </p:nvSpPr>
        <p:spPr/>
        <p:txBody>
          <a:bodyPr/>
          <a:lstStyle/>
          <a:p>
            <a:fld id="{4FAD8BFB-4889-8541-9D47-60EC418819CA}" type="datetime1">
              <a:rPr lang="en-US" smtClean="0"/>
              <a:t>7/18/24</a:t>
            </a:fld>
            <a:endParaRPr lang="en-US"/>
          </a:p>
        </p:txBody>
      </p:sp>
      <p:sp>
        <p:nvSpPr>
          <p:cNvPr id="6" name="Slide Number Placeholder 5">
            <a:extLst>
              <a:ext uri="{FF2B5EF4-FFF2-40B4-BE49-F238E27FC236}">
                <a16:creationId xmlns:a16="http://schemas.microsoft.com/office/drawing/2014/main" id="{D15DDB5F-4873-36D8-1AE2-8D3EF71E7EF5}"/>
              </a:ext>
            </a:extLst>
          </p:cNvPr>
          <p:cNvSpPr>
            <a:spLocks noGrp="1"/>
          </p:cNvSpPr>
          <p:nvPr>
            <p:ph type="sldNum" sz="quarter" idx="12"/>
          </p:nvPr>
        </p:nvSpPr>
        <p:spPr/>
        <p:txBody>
          <a:bodyPr/>
          <a:lstStyle/>
          <a:p>
            <a:fld id="{639ED372-68E6-1940-AC72-60FAF648143E}" type="slidenum">
              <a:rPr lang="en-US" smtClean="0"/>
              <a:t>2</a:t>
            </a:fld>
            <a:endParaRPr lang="en-US"/>
          </a:p>
        </p:txBody>
      </p:sp>
      <p:sp>
        <p:nvSpPr>
          <p:cNvPr id="7" name="TextBox 6">
            <a:extLst>
              <a:ext uri="{FF2B5EF4-FFF2-40B4-BE49-F238E27FC236}">
                <a16:creationId xmlns:a16="http://schemas.microsoft.com/office/drawing/2014/main" id="{B0E4BE0E-8F13-D271-E50A-89E7A8A5F31F}"/>
              </a:ext>
            </a:extLst>
          </p:cNvPr>
          <p:cNvSpPr txBox="1"/>
          <p:nvPr/>
        </p:nvSpPr>
        <p:spPr>
          <a:xfrm>
            <a:off x="7432158" y="648586"/>
            <a:ext cx="2966484" cy="382772"/>
          </a:xfrm>
          <a:prstGeom prst="rect">
            <a:avLst/>
          </a:prstGeom>
          <a:noFill/>
        </p:spPr>
        <p:txBody>
          <a:bodyPr wrap="square" rtlCol="0">
            <a:spAutoFit/>
          </a:bodyPr>
          <a:lstStyle/>
          <a:p>
            <a:r>
              <a:rPr lang="en-US" dirty="0"/>
              <a:t>Ornella’s PAC talk</a:t>
            </a:r>
          </a:p>
        </p:txBody>
      </p:sp>
    </p:spTree>
    <p:extLst>
      <p:ext uri="{BB962C8B-B14F-4D97-AF65-F5344CB8AC3E}">
        <p14:creationId xmlns:p14="http://schemas.microsoft.com/office/powerpoint/2010/main" val="1176336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A0D3-668F-5AA0-D028-4F66FB02EA73}"/>
              </a:ext>
            </a:extLst>
          </p:cNvPr>
          <p:cNvSpPr>
            <a:spLocks noGrp="1"/>
          </p:cNvSpPr>
          <p:nvPr>
            <p:ph type="title"/>
          </p:nvPr>
        </p:nvSpPr>
        <p:spPr>
          <a:xfrm>
            <a:off x="723899" y="263337"/>
            <a:ext cx="10515600" cy="1325563"/>
          </a:xfrm>
        </p:spPr>
        <p:txBody>
          <a:bodyPr/>
          <a:lstStyle/>
          <a:p>
            <a:r>
              <a:rPr lang="en-US" dirty="0">
                <a:solidFill>
                  <a:srgbClr val="BFBFBF"/>
                </a:solidFill>
                <a:effectLst/>
                <a:highlight>
                  <a:srgbClr val="000000"/>
                </a:highlight>
                <a:latin typeface="Monaco" pitchFamily="2" charset="77"/>
              </a:rPr>
              <a:t>14624_1_537</a:t>
            </a:r>
            <a:endParaRPr lang="en-US" dirty="0"/>
          </a:p>
        </p:txBody>
      </p:sp>
      <p:sp>
        <p:nvSpPr>
          <p:cNvPr id="4" name="Date Placeholder 3">
            <a:extLst>
              <a:ext uri="{FF2B5EF4-FFF2-40B4-BE49-F238E27FC236}">
                <a16:creationId xmlns:a16="http://schemas.microsoft.com/office/drawing/2014/main" id="{C582F835-B268-947C-EF52-8F523D3A0A36}"/>
              </a:ext>
            </a:extLst>
          </p:cNvPr>
          <p:cNvSpPr>
            <a:spLocks noGrp="1"/>
          </p:cNvSpPr>
          <p:nvPr>
            <p:ph type="dt" sz="half" idx="10"/>
          </p:nvPr>
        </p:nvSpPr>
        <p:spPr/>
        <p:txBody>
          <a:bodyPr/>
          <a:lstStyle/>
          <a:p>
            <a:fld id="{D9076CB2-5110-344C-BCA8-0E826BC2378B}" type="datetime1">
              <a:rPr lang="en-US" smtClean="0"/>
              <a:t>7/18/24</a:t>
            </a:fld>
            <a:endParaRPr lang="en-US"/>
          </a:p>
        </p:txBody>
      </p:sp>
      <p:sp>
        <p:nvSpPr>
          <p:cNvPr id="5" name="Slide Number Placeholder 4">
            <a:extLst>
              <a:ext uri="{FF2B5EF4-FFF2-40B4-BE49-F238E27FC236}">
                <a16:creationId xmlns:a16="http://schemas.microsoft.com/office/drawing/2014/main" id="{635AF96B-C74D-488A-E286-E9BD747B25FD}"/>
              </a:ext>
            </a:extLst>
          </p:cNvPr>
          <p:cNvSpPr>
            <a:spLocks noGrp="1"/>
          </p:cNvSpPr>
          <p:nvPr>
            <p:ph type="sldNum" sz="quarter" idx="12"/>
          </p:nvPr>
        </p:nvSpPr>
        <p:spPr/>
        <p:txBody>
          <a:bodyPr/>
          <a:lstStyle/>
          <a:p>
            <a:fld id="{68DF2F73-5250-E04A-864C-8BF58C52F938}" type="slidenum">
              <a:rPr lang="en-US" smtClean="0"/>
              <a:t>20</a:t>
            </a:fld>
            <a:endParaRPr lang="en-US"/>
          </a:p>
        </p:txBody>
      </p:sp>
      <p:sp>
        <p:nvSpPr>
          <p:cNvPr id="7" name="TextBox 6">
            <a:extLst>
              <a:ext uri="{FF2B5EF4-FFF2-40B4-BE49-F238E27FC236}">
                <a16:creationId xmlns:a16="http://schemas.microsoft.com/office/drawing/2014/main" id="{21BA6451-67ED-ED17-8A2C-3768D7B63B76}"/>
              </a:ext>
            </a:extLst>
          </p:cNvPr>
          <p:cNvSpPr txBox="1"/>
          <p:nvPr/>
        </p:nvSpPr>
        <p:spPr>
          <a:xfrm>
            <a:off x="723899" y="2767280"/>
            <a:ext cx="3583709" cy="1323439"/>
          </a:xfrm>
          <a:prstGeom prst="rect">
            <a:avLst/>
          </a:prstGeom>
          <a:noFill/>
        </p:spPr>
        <p:txBody>
          <a:bodyPr wrap="square" rtlCol="0">
            <a:spAutoFit/>
          </a:bodyPr>
          <a:lstStyle/>
          <a:p>
            <a:r>
              <a:rPr lang="en-US" sz="2000" dirty="0"/>
              <a:t>Similar issues as the previous one in last slide</a:t>
            </a:r>
          </a:p>
          <a:p>
            <a:endParaRPr lang="en-US" sz="2000" dirty="0"/>
          </a:p>
          <a:p>
            <a:r>
              <a:rPr lang="en-US" sz="2000" dirty="0"/>
              <a:t>Most likely electronics issue</a:t>
            </a:r>
          </a:p>
        </p:txBody>
      </p:sp>
      <p:sp>
        <p:nvSpPr>
          <p:cNvPr id="8" name="TextBox 7">
            <a:extLst>
              <a:ext uri="{FF2B5EF4-FFF2-40B4-BE49-F238E27FC236}">
                <a16:creationId xmlns:a16="http://schemas.microsoft.com/office/drawing/2014/main" id="{173F054C-5FF8-B413-BBC1-D7C492C9A77B}"/>
              </a:ext>
            </a:extLst>
          </p:cNvPr>
          <p:cNvSpPr txBox="1"/>
          <p:nvPr/>
        </p:nvSpPr>
        <p:spPr>
          <a:xfrm>
            <a:off x="723899" y="4957601"/>
            <a:ext cx="4045528" cy="646331"/>
          </a:xfrm>
          <a:prstGeom prst="rect">
            <a:avLst/>
          </a:prstGeom>
          <a:noFill/>
        </p:spPr>
        <p:txBody>
          <a:bodyPr wrap="square" rtlCol="0">
            <a:spAutoFit/>
          </a:bodyPr>
          <a:lstStyle/>
          <a:p>
            <a:r>
              <a:rPr lang="en-US" dirty="0"/>
              <a:t>Channel 546 ---&gt; no signal but noise</a:t>
            </a:r>
          </a:p>
          <a:p>
            <a:r>
              <a:rPr lang="en-US" dirty="0"/>
              <a:t>Channel 607 ---&gt; no signal but noise</a:t>
            </a:r>
          </a:p>
        </p:txBody>
      </p:sp>
      <p:pic>
        <p:nvPicPr>
          <p:cNvPr id="9" name="Picture 8">
            <a:extLst>
              <a:ext uri="{FF2B5EF4-FFF2-40B4-BE49-F238E27FC236}">
                <a16:creationId xmlns:a16="http://schemas.microsoft.com/office/drawing/2014/main" id="{8A7164BA-A196-B8B1-EFE1-D14944CBA7E4}"/>
              </a:ext>
            </a:extLst>
          </p:cNvPr>
          <p:cNvPicPr>
            <a:picLocks noChangeAspect="1"/>
          </p:cNvPicPr>
          <p:nvPr/>
        </p:nvPicPr>
        <p:blipFill>
          <a:blip r:embed="rId2"/>
          <a:stretch>
            <a:fillRect/>
          </a:stretch>
        </p:blipFill>
        <p:spPr>
          <a:xfrm>
            <a:off x="5163637" y="1302327"/>
            <a:ext cx="5441513" cy="4756878"/>
          </a:xfrm>
          <a:prstGeom prst="rect">
            <a:avLst/>
          </a:prstGeom>
        </p:spPr>
      </p:pic>
    </p:spTree>
    <p:extLst>
      <p:ext uri="{BB962C8B-B14F-4D97-AF65-F5344CB8AC3E}">
        <p14:creationId xmlns:p14="http://schemas.microsoft.com/office/powerpoint/2010/main" val="456981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78900-9B38-6775-D154-884E33A22366}"/>
              </a:ext>
            </a:extLst>
          </p:cNvPr>
          <p:cNvSpPr>
            <a:spLocks noGrp="1"/>
          </p:cNvSpPr>
          <p:nvPr>
            <p:ph type="title"/>
          </p:nvPr>
        </p:nvSpPr>
        <p:spPr>
          <a:xfrm>
            <a:off x="838200" y="131729"/>
            <a:ext cx="10515600" cy="1325563"/>
          </a:xfrm>
        </p:spPr>
        <p:txBody>
          <a:bodyPr/>
          <a:lstStyle/>
          <a:p>
            <a:r>
              <a:rPr lang="en-US" dirty="0"/>
              <a:t>First look at imaging on one event</a:t>
            </a:r>
          </a:p>
        </p:txBody>
      </p:sp>
      <p:sp>
        <p:nvSpPr>
          <p:cNvPr id="4" name="Date Placeholder 3">
            <a:extLst>
              <a:ext uri="{FF2B5EF4-FFF2-40B4-BE49-F238E27FC236}">
                <a16:creationId xmlns:a16="http://schemas.microsoft.com/office/drawing/2014/main" id="{EC445CB6-E823-1146-9138-4C6C6D8C972F}"/>
              </a:ext>
            </a:extLst>
          </p:cNvPr>
          <p:cNvSpPr>
            <a:spLocks noGrp="1"/>
          </p:cNvSpPr>
          <p:nvPr>
            <p:ph type="dt" sz="half" idx="10"/>
          </p:nvPr>
        </p:nvSpPr>
        <p:spPr/>
        <p:txBody>
          <a:bodyPr/>
          <a:lstStyle/>
          <a:p>
            <a:fld id="{2A95AF19-6B2B-EB48-B925-7A46AE8BF0F3}" type="datetime1">
              <a:rPr lang="en-US" smtClean="0"/>
              <a:t>7/18/24</a:t>
            </a:fld>
            <a:endParaRPr lang="en-US"/>
          </a:p>
        </p:txBody>
      </p:sp>
      <p:sp>
        <p:nvSpPr>
          <p:cNvPr id="5" name="Slide Number Placeholder 4">
            <a:extLst>
              <a:ext uri="{FF2B5EF4-FFF2-40B4-BE49-F238E27FC236}">
                <a16:creationId xmlns:a16="http://schemas.microsoft.com/office/drawing/2014/main" id="{55C6D1BD-A10D-1EE9-909F-5AB0D1AA4748}"/>
              </a:ext>
            </a:extLst>
          </p:cNvPr>
          <p:cNvSpPr>
            <a:spLocks noGrp="1"/>
          </p:cNvSpPr>
          <p:nvPr>
            <p:ph type="sldNum" sz="quarter" idx="12"/>
          </p:nvPr>
        </p:nvSpPr>
        <p:spPr/>
        <p:txBody>
          <a:bodyPr/>
          <a:lstStyle/>
          <a:p>
            <a:fld id="{639ED372-68E6-1940-AC72-60FAF648143E}" type="slidenum">
              <a:rPr lang="en-US" smtClean="0"/>
              <a:t>21</a:t>
            </a:fld>
            <a:endParaRPr lang="en-US"/>
          </a:p>
        </p:txBody>
      </p:sp>
      <p:pic>
        <p:nvPicPr>
          <p:cNvPr id="1026" name="Picture 2">
            <a:extLst>
              <a:ext uri="{FF2B5EF4-FFF2-40B4-BE49-F238E27FC236}">
                <a16:creationId xmlns:a16="http://schemas.microsoft.com/office/drawing/2014/main" id="{F2FFBD82-1FF0-D7E5-F3F6-A9B0E742A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549" y="1541721"/>
            <a:ext cx="4311319" cy="4645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119D68-C836-C942-8E02-F5CFB8ABAC53}"/>
              </a:ext>
            </a:extLst>
          </p:cNvPr>
          <p:cNvSpPr txBox="1"/>
          <p:nvPr/>
        </p:nvSpPr>
        <p:spPr>
          <a:xfrm>
            <a:off x="8016948" y="4454431"/>
            <a:ext cx="2573080" cy="1200329"/>
          </a:xfrm>
          <a:prstGeom prst="rect">
            <a:avLst/>
          </a:prstGeom>
          <a:noFill/>
        </p:spPr>
        <p:txBody>
          <a:bodyPr wrap="square">
            <a:spAutoFit/>
          </a:bodyPr>
          <a:lstStyle/>
          <a:p>
            <a:pPr algn="l" rtl="0">
              <a:spcBef>
                <a:spcPts val="0"/>
              </a:spcBef>
              <a:spcAft>
                <a:spcPts val="0"/>
              </a:spcAft>
            </a:pPr>
            <a:r>
              <a:rPr lang="en-US" sz="1800" b="0" i="0" u="none" strike="noStrike" dirty="0">
                <a:solidFill>
                  <a:srgbClr val="595959"/>
                </a:solidFill>
                <a:effectLst/>
                <a:latin typeface="Arial" panose="020B0604020202020204" pitchFamily="34" charset="0"/>
              </a:rPr>
              <a:t>Noticed some events that crash imaging processing.</a:t>
            </a:r>
          </a:p>
          <a:p>
            <a:pPr algn="l" rtl="0">
              <a:spcBef>
                <a:spcPts val="0"/>
              </a:spcBef>
              <a:spcAft>
                <a:spcPts val="0"/>
              </a:spcAft>
            </a:pPr>
            <a:r>
              <a:rPr lang="en-US" dirty="0">
                <a:solidFill>
                  <a:srgbClr val="595959"/>
                </a:solidFill>
                <a:latin typeface="Arial" panose="020B0604020202020204" pitchFamily="34" charset="0"/>
              </a:rPr>
              <a:t>Will take a look at later.</a:t>
            </a:r>
            <a:endParaRPr lang="en-US" b="0" i="0" u="none" strike="noStrike" dirty="0">
              <a:solidFill>
                <a:srgbClr val="000000"/>
              </a:solidFill>
              <a:effectLst/>
            </a:endParaRPr>
          </a:p>
        </p:txBody>
      </p:sp>
    </p:spTree>
    <p:extLst>
      <p:ext uri="{BB962C8B-B14F-4D97-AF65-F5344CB8AC3E}">
        <p14:creationId xmlns:p14="http://schemas.microsoft.com/office/powerpoint/2010/main" val="234080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8E58-9ADB-BB05-9E4A-81D9229451C4}"/>
              </a:ext>
            </a:extLst>
          </p:cNvPr>
          <p:cNvSpPr>
            <a:spLocks noGrp="1"/>
          </p:cNvSpPr>
          <p:nvPr>
            <p:ph type="title"/>
          </p:nvPr>
        </p:nvSpPr>
        <p:spPr>
          <a:xfrm>
            <a:off x="838200" y="1"/>
            <a:ext cx="10515600" cy="1187340"/>
          </a:xfrm>
        </p:spPr>
        <p:txBody>
          <a:bodyPr/>
          <a:lstStyle/>
          <a:p>
            <a:r>
              <a:rPr lang="en-US" dirty="0"/>
              <a:t>Summary</a:t>
            </a:r>
          </a:p>
        </p:txBody>
      </p:sp>
      <p:sp>
        <p:nvSpPr>
          <p:cNvPr id="3" name="Content Placeholder 2">
            <a:extLst>
              <a:ext uri="{FF2B5EF4-FFF2-40B4-BE49-F238E27FC236}">
                <a16:creationId xmlns:a16="http://schemas.microsoft.com/office/drawing/2014/main" id="{100B4AC5-DBB9-14DC-0984-4F5EDA786DCD}"/>
              </a:ext>
            </a:extLst>
          </p:cNvPr>
          <p:cNvSpPr>
            <a:spLocks noGrp="1"/>
          </p:cNvSpPr>
          <p:nvPr>
            <p:ph idx="1"/>
          </p:nvPr>
        </p:nvSpPr>
        <p:spPr>
          <a:xfrm>
            <a:off x="838200" y="1081014"/>
            <a:ext cx="10515600" cy="5275335"/>
          </a:xfrm>
        </p:spPr>
        <p:txBody>
          <a:bodyPr>
            <a:normAutofit fontScale="92500" lnSpcReduction="10000"/>
          </a:bodyPr>
          <a:lstStyle/>
          <a:p>
            <a:r>
              <a:rPr lang="en-US" sz="2000" dirty="0">
                <a:solidFill>
                  <a:schemeClr val="bg2">
                    <a:lumMod val="25000"/>
                  </a:schemeClr>
                </a:solidFill>
              </a:rPr>
              <a:t>SBND detector has been running stable &amp; normal since two weeks ago</a:t>
            </a:r>
          </a:p>
          <a:p>
            <a:r>
              <a:rPr lang="en-US" sz="2000" dirty="0">
                <a:solidFill>
                  <a:schemeClr val="bg2">
                    <a:lumMod val="25000"/>
                  </a:schemeClr>
                </a:solidFill>
              </a:rPr>
              <a:t>Noise is low; insignificant coherent noise</a:t>
            </a:r>
          </a:p>
          <a:p>
            <a:r>
              <a:rPr lang="en-US" sz="2000" dirty="0">
                <a:solidFill>
                  <a:schemeClr val="bg2">
                    <a:lumMod val="25000"/>
                  </a:schemeClr>
                </a:solidFill>
              </a:rPr>
              <a:t>&lt;1% bad channels</a:t>
            </a:r>
          </a:p>
          <a:p>
            <a:r>
              <a:rPr lang="en-US" sz="2000" dirty="0">
                <a:solidFill>
                  <a:schemeClr val="bg2">
                    <a:lumMod val="25000"/>
                  </a:schemeClr>
                </a:solidFill>
              </a:rPr>
              <a:t>Out-of-box signal processing works well</a:t>
            </a:r>
          </a:p>
          <a:p>
            <a:r>
              <a:rPr lang="en-US" sz="2000" dirty="0">
                <a:solidFill>
                  <a:schemeClr val="bg2">
                    <a:lumMod val="25000"/>
                  </a:schemeClr>
                </a:solidFill>
              </a:rPr>
              <a:t>Tear drops observed in event display</a:t>
            </a:r>
          </a:p>
          <a:p>
            <a:pPr lvl="1"/>
            <a:r>
              <a:rPr lang="en-US" sz="1800" dirty="0">
                <a:solidFill>
                  <a:srgbClr val="00B050"/>
                </a:solidFill>
              </a:rPr>
              <a:t>Anode-crossing track tear drops are no problem because they are at the TPC boundary</a:t>
            </a:r>
          </a:p>
          <a:p>
            <a:pPr lvl="1"/>
            <a:r>
              <a:rPr lang="en-US" sz="1800" dirty="0">
                <a:solidFill>
                  <a:srgbClr val="7030A0"/>
                </a:solidFill>
              </a:rPr>
              <a:t>Electronics issue --&gt; tagged as bad channels</a:t>
            </a:r>
          </a:p>
          <a:p>
            <a:pPr lvl="1"/>
            <a:r>
              <a:rPr lang="en-US" sz="1800" dirty="0">
                <a:solidFill>
                  <a:srgbClr val="C00000"/>
                </a:solidFill>
              </a:rPr>
              <a:t>DNN ROI to fix any tear drop</a:t>
            </a:r>
          </a:p>
          <a:p>
            <a:pPr lvl="2"/>
            <a:r>
              <a:rPr lang="en-US" sz="1600" dirty="0">
                <a:solidFill>
                  <a:srgbClr val="C00000"/>
                </a:solidFill>
              </a:rPr>
              <a:t>MP2/MP3 match will get rid of it</a:t>
            </a:r>
          </a:p>
          <a:p>
            <a:pPr lvl="2"/>
            <a:r>
              <a:rPr lang="en-US" sz="1600" dirty="0">
                <a:solidFill>
                  <a:srgbClr val="C00000"/>
                </a:solidFill>
              </a:rPr>
              <a:t>DNN will learn about it</a:t>
            </a:r>
          </a:p>
          <a:p>
            <a:r>
              <a:rPr lang="en-US" sz="2400" dirty="0">
                <a:solidFill>
                  <a:schemeClr val="tx1">
                    <a:lumMod val="95000"/>
                    <a:lumOff val="5000"/>
                  </a:schemeClr>
                </a:solidFill>
              </a:rPr>
              <a:t>Next steps in near term</a:t>
            </a:r>
          </a:p>
          <a:p>
            <a:pPr lvl="1"/>
            <a:r>
              <a:rPr lang="en-US" sz="2000" dirty="0">
                <a:solidFill>
                  <a:schemeClr val="tx1">
                    <a:lumMod val="95000"/>
                    <a:lumOff val="5000"/>
                  </a:schemeClr>
                </a:solidFill>
              </a:rPr>
              <a:t>dedicated noise analysis and fine tuning of noise filtering [</a:t>
            </a:r>
            <a:r>
              <a:rPr lang="en-US" sz="2000" dirty="0" err="1">
                <a:solidFill>
                  <a:schemeClr val="tx1">
                    <a:lumMod val="95000"/>
                    <a:lumOff val="5000"/>
                  </a:schemeClr>
                </a:solidFill>
              </a:rPr>
              <a:t>Ewerton</a:t>
            </a:r>
            <a:r>
              <a:rPr lang="en-US" sz="2000" dirty="0">
                <a:solidFill>
                  <a:schemeClr val="tx1">
                    <a:lumMod val="95000"/>
                    <a:lumOff val="5000"/>
                  </a:schemeClr>
                </a:solidFill>
              </a:rPr>
              <a:t>]</a:t>
            </a:r>
          </a:p>
          <a:p>
            <a:pPr lvl="1"/>
            <a:r>
              <a:rPr lang="en-US" sz="2000" dirty="0">
                <a:solidFill>
                  <a:schemeClr val="tx1">
                    <a:lumMod val="95000"/>
                    <a:lumOff val="5000"/>
                  </a:schemeClr>
                </a:solidFill>
              </a:rPr>
              <a:t>visual scan and coarse tuning of imaging + clustering [</a:t>
            </a:r>
            <a:r>
              <a:rPr lang="en-US" sz="2000" dirty="0" err="1">
                <a:solidFill>
                  <a:schemeClr val="tx1">
                    <a:lumMod val="95000"/>
                    <a:lumOff val="5000"/>
                  </a:schemeClr>
                </a:solidFill>
              </a:rPr>
              <a:t>Ewerton</a:t>
            </a:r>
            <a:r>
              <a:rPr lang="en-US" sz="2000" dirty="0">
                <a:solidFill>
                  <a:schemeClr val="tx1">
                    <a:lumMod val="95000"/>
                    <a:lumOff val="5000"/>
                  </a:schemeClr>
                </a:solidFill>
              </a:rPr>
              <a:t>]</a:t>
            </a:r>
          </a:p>
          <a:p>
            <a:pPr lvl="1"/>
            <a:r>
              <a:rPr lang="en-US" sz="2000" dirty="0">
                <a:solidFill>
                  <a:schemeClr val="tx1">
                    <a:lumMod val="95000"/>
                    <a:lumOff val="5000"/>
                  </a:schemeClr>
                </a:solidFill>
              </a:rPr>
              <a:t>electronics calibration and channel-by-channel correction [Lynn]</a:t>
            </a:r>
          </a:p>
          <a:p>
            <a:pPr lvl="1"/>
            <a:r>
              <a:rPr lang="en-US" sz="2000" dirty="0">
                <a:solidFill>
                  <a:schemeClr val="tx1">
                    <a:lumMod val="95000"/>
                    <a:lumOff val="5000"/>
                  </a:schemeClr>
                </a:solidFill>
              </a:rPr>
              <a:t>demonstration of </a:t>
            </a:r>
            <a:r>
              <a:rPr lang="en-US" sz="2000" dirty="0" err="1">
                <a:solidFill>
                  <a:schemeClr val="tx1">
                    <a:lumMod val="95000"/>
                    <a:lumOff val="5000"/>
                  </a:schemeClr>
                </a:solidFill>
              </a:rPr>
              <a:t>decon</a:t>
            </a:r>
            <a:r>
              <a:rPr lang="en-US" sz="2000" dirty="0">
                <a:solidFill>
                  <a:schemeClr val="tx1">
                    <a:lumMod val="95000"/>
                    <a:lumOff val="5000"/>
                  </a:schemeClr>
                </a:solidFill>
              </a:rPr>
              <a:t> charge consistency across three wire planes using data [Lynn]</a:t>
            </a:r>
          </a:p>
          <a:p>
            <a:pPr lvl="1"/>
            <a:r>
              <a:rPr lang="en-US" sz="2000" dirty="0">
                <a:solidFill>
                  <a:schemeClr val="tx1">
                    <a:lumMod val="95000"/>
                    <a:lumOff val="5000"/>
                  </a:schemeClr>
                </a:solidFill>
              </a:rPr>
              <a:t>DNN ROI further testing  and improvement [Moon, </a:t>
            </a:r>
            <a:r>
              <a:rPr lang="en-US" sz="2000" dirty="0" err="1">
                <a:solidFill>
                  <a:schemeClr val="tx1">
                    <a:lumMod val="95000"/>
                    <a:lumOff val="5000"/>
                  </a:schemeClr>
                </a:solidFill>
              </a:rPr>
              <a:t>Avinay</a:t>
            </a:r>
            <a:r>
              <a:rPr lang="en-US" sz="2000" dirty="0">
                <a:solidFill>
                  <a:schemeClr val="tx1">
                    <a:lumMod val="95000"/>
                    <a:lumOff val="5000"/>
                  </a:schemeClr>
                </a:solidFill>
              </a:rPr>
              <a:t>]</a:t>
            </a:r>
          </a:p>
          <a:p>
            <a:pPr lvl="1"/>
            <a:r>
              <a:rPr lang="en-US" sz="2000" dirty="0">
                <a:solidFill>
                  <a:schemeClr val="tx1">
                    <a:lumMod val="95000"/>
                    <a:lumOff val="5000"/>
                  </a:schemeClr>
                </a:solidFill>
              </a:rPr>
              <a:t>field response validation/calibration using cosmic data [Harry, </a:t>
            </a:r>
            <a:r>
              <a:rPr lang="en-US" sz="2000" dirty="0" err="1">
                <a:solidFill>
                  <a:schemeClr val="tx1">
                    <a:lumMod val="95000"/>
                    <a:lumOff val="5000"/>
                  </a:schemeClr>
                </a:solidFill>
              </a:rPr>
              <a:t>Avinay</a:t>
            </a:r>
            <a:r>
              <a:rPr lang="en-US" sz="2000" dirty="0">
                <a:solidFill>
                  <a:schemeClr val="tx1">
                    <a:lumMod val="95000"/>
                    <a:lumOff val="5000"/>
                  </a:schemeClr>
                </a:solidFill>
              </a:rPr>
              <a:t>]</a:t>
            </a:r>
          </a:p>
        </p:txBody>
      </p:sp>
      <p:sp>
        <p:nvSpPr>
          <p:cNvPr id="4" name="Date Placeholder 3">
            <a:extLst>
              <a:ext uri="{FF2B5EF4-FFF2-40B4-BE49-F238E27FC236}">
                <a16:creationId xmlns:a16="http://schemas.microsoft.com/office/drawing/2014/main" id="{45EF1526-E456-1BFF-71F6-FB2BDDD3765B}"/>
              </a:ext>
            </a:extLst>
          </p:cNvPr>
          <p:cNvSpPr>
            <a:spLocks noGrp="1"/>
          </p:cNvSpPr>
          <p:nvPr>
            <p:ph type="dt" sz="half" idx="10"/>
          </p:nvPr>
        </p:nvSpPr>
        <p:spPr/>
        <p:txBody>
          <a:bodyPr/>
          <a:lstStyle/>
          <a:p>
            <a:fld id="{972D9CAB-604B-7E4E-B641-6D331D51EE66}" type="datetime1">
              <a:rPr lang="en-US" smtClean="0"/>
              <a:t>7/18/24</a:t>
            </a:fld>
            <a:endParaRPr lang="en-US"/>
          </a:p>
        </p:txBody>
      </p:sp>
      <p:sp>
        <p:nvSpPr>
          <p:cNvPr id="5" name="Slide Number Placeholder 4">
            <a:extLst>
              <a:ext uri="{FF2B5EF4-FFF2-40B4-BE49-F238E27FC236}">
                <a16:creationId xmlns:a16="http://schemas.microsoft.com/office/drawing/2014/main" id="{805D4D56-527C-887D-46DB-AFE15EFACF13}"/>
              </a:ext>
            </a:extLst>
          </p:cNvPr>
          <p:cNvSpPr>
            <a:spLocks noGrp="1"/>
          </p:cNvSpPr>
          <p:nvPr>
            <p:ph type="sldNum" sz="quarter" idx="12"/>
          </p:nvPr>
        </p:nvSpPr>
        <p:spPr/>
        <p:txBody>
          <a:bodyPr/>
          <a:lstStyle/>
          <a:p>
            <a:fld id="{68DF2F73-5250-E04A-864C-8BF58C52F938}" type="slidenum">
              <a:rPr lang="en-US" smtClean="0"/>
              <a:t>22</a:t>
            </a:fld>
            <a:endParaRPr lang="en-US"/>
          </a:p>
        </p:txBody>
      </p:sp>
    </p:spTree>
    <p:extLst>
      <p:ext uri="{BB962C8B-B14F-4D97-AF65-F5344CB8AC3E}">
        <p14:creationId xmlns:p14="http://schemas.microsoft.com/office/powerpoint/2010/main" val="1147920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D06DB6-8DC3-E789-876B-BCCA5D91824E}"/>
              </a:ext>
            </a:extLst>
          </p:cNvPr>
          <p:cNvPicPr>
            <a:picLocks noChangeAspect="1"/>
          </p:cNvPicPr>
          <p:nvPr/>
        </p:nvPicPr>
        <p:blipFill>
          <a:blip r:embed="rId2"/>
          <a:stretch>
            <a:fillRect/>
          </a:stretch>
        </p:blipFill>
        <p:spPr>
          <a:xfrm>
            <a:off x="874528" y="346233"/>
            <a:ext cx="10442944" cy="579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0676AA2-D2C3-34A2-58F5-5F024EE0281B}"/>
              </a:ext>
            </a:extLst>
          </p:cNvPr>
          <p:cNvSpPr txBox="1"/>
          <p:nvPr/>
        </p:nvSpPr>
        <p:spPr>
          <a:xfrm>
            <a:off x="255181" y="5380074"/>
            <a:ext cx="2923953" cy="1015663"/>
          </a:xfrm>
          <a:prstGeom prst="rect">
            <a:avLst/>
          </a:prstGeom>
          <a:solidFill>
            <a:srgbClr val="EEFFB7"/>
          </a:solidFill>
        </p:spPr>
        <p:txBody>
          <a:bodyPr wrap="square" rtlCol="0">
            <a:spAutoFit/>
          </a:bodyPr>
          <a:lstStyle/>
          <a:p>
            <a:r>
              <a:rPr lang="en-US" sz="2000" b="1" dirty="0">
                <a:solidFill>
                  <a:srgbClr val="FF0000"/>
                </a:solidFill>
              </a:rPr>
              <a:t>All previously observed issues in TPC and PMT data are gone!</a:t>
            </a:r>
          </a:p>
        </p:txBody>
      </p:sp>
      <p:sp>
        <p:nvSpPr>
          <p:cNvPr id="6" name="Date Placeholder 5">
            <a:extLst>
              <a:ext uri="{FF2B5EF4-FFF2-40B4-BE49-F238E27FC236}">
                <a16:creationId xmlns:a16="http://schemas.microsoft.com/office/drawing/2014/main" id="{0536B450-DE5F-669B-33C4-148ED43B6A31}"/>
              </a:ext>
            </a:extLst>
          </p:cNvPr>
          <p:cNvSpPr>
            <a:spLocks noGrp="1"/>
          </p:cNvSpPr>
          <p:nvPr>
            <p:ph type="dt" sz="half" idx="10"/>
          </p:nvPr>
        </p:nvSpPr>
        <p:spPr/>
        <p:txBody>
          <a:bodyPr/>
          <a:lstStyle/>
          <a:p>
            <a:fld id="{25187D54-B0B1-D84B-AF48-E23B0EA8B8EF}" type="datetime1">
              <a:rPr lang="en-US" smtClean="0"/>
              <a:t>7/18/24</a:t>
            </a:fld>
            <a:endParaRPr lang="en-US"/>
          </a:p>
        </p:txBody>
      </p:sp>
      <p:sp>
        <p:nvSpPr>
          <p:cNvPr id="7" name="Slide Number Placeholder 6">
            <a:extLst>
              <a:ext uri="{FF2B5EF4-FFF2-40B4-BE49-F238E27FC236}">
                <a16:creationId xmlns:a16="http://schemas.microsoft.com/office/drawing/2014/main" id="{D1C17C3A-4281-2DDC-A730-3E459C5D2393}"/>
              </a:ext>
            </a:extLst>
          </p:cNvPr>
          <p:cNvSpPr>
            <a:spLocks noGrp="1"/>
          </p:cNvSpPr>
          <p:nvPr>
            <p:ph type="sldNum" sz="quarter" idx="12"/>
          </p:nvPr>
        </p:nvSpPr>
        <p:spPr/>
        <p:txBody>
          <a:bodyPr/>
          <a:lstStyle/>
          <a:p>
            <a:fld id="{639ED372-68E6-1940-AC72-60FAF648143E}" type="slidenum">
              <a:rPr lang="en-US" smtClean="0"/>
              <a:t>3</a:t>
            </a:fld>
            <a:endParaRPr lang="en-US"/>
          </a:p>
        </p:txBody>
      </p:sp>
      <p:sp>
        <p:nvSpPr>
          <p:cNvPr id="8" name="TextBox 7">
            <a:extLst>
              <a:ext uri="{FF2B5EF4-FFF2-40B4-BE49-F238E27FC236}">
                <a16:creationId xmlns:a16="http://schemas.microsoft.com/office/drawing/2014/main" id="{3551EEB8-BC7E-8355-82D9-A6C35ECA40C4}"/>
              </a:ext>
            </a:extLst>
          </p:cNvPr>
          <p:cNvSpPr txBox="1"/>
          <p:nvPr/>
        </p:nvSpPr>
        <p:spPr>
          <a:xfrm>
            <a:off x="7015716" y="330763"/>
            <a:ext cx="2966484" cy="382772"/>
          </a:xfrm>
          <a:prstGeom prst="rect">
            <a:avLst/>
          </a:prstGeom>
          <a:noFill/>
        </p:spPr>
        <p:txBody>
          <a:bodyPr wrap="square" rtlCol="0">
            <a:spAutoFit/>
          </a:bodyPr>
          <a:lstStyle/>
          <a:p>
            <a:r>
              <a:rPr lang="en-US" dirty="0"/>
              <a:t>Ornella’s PAC talk</a:t>
            </a:r>
          </a:p>
        </p:txBody>
      </p:sp>
    </p:spTree>
    <p:extLst>
      <p:ext uri="{BB962C8B-B14F-4D97-AF65-F5344CB8AC3E}">
        <p14:creationId xmlns:p14="http://schemas.microsoft.com/office/powerpoint/2010/main" val="2480319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7181A-5F49-179D-7153-DFDB039194D0}"/>
              </a:ext>
            </a:extLst>
          </p:cNvPr>
          <p:cNvPicPr>
            <a:picLocks noChangeAspect="1"/>
          </p:cNvPicPr>
          <p:nvPr/>
        </p:nvPicPr>
        <p:blipFill>
          <a:blip r:embed="rId2"/>
          <a:stretch>
            <a:fillRect/>
          </a:stretch>
        </p:blipFill>
        <p:spPr>
          <a:xfrm>
            <a:off x="914318" y="744636"/>
            <a:ext cx="10363363" cy="5368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FBAECCC9-4B73-7547-338D-7FB3D2DA7954}"/>
              </a:ext>
            </a:extLst>
          </p:cNvPr>
          <p:cNvSpPr>
            <a:spLocks noGrp="1"/>
          </p:cNvSpPr>
          <p:nvPr>
            <p:ph type="dt" sz="half" idx="10"/>
          </p:nvPr>
        </p:nvSpPr>
        <p:spPr/>
        <p:txBody>
          <a:bodyPr/>
          <a:lstStyle/>
          <a:p>
            <a:fld id="{9D7BCA05-F0BC-F148-A5B5-9732D272FC01}" type="datetime1">
              <a:rPr lang="en-US" smtClean="0"/>
              <a:t>7/18/24</a:t>
            </a:fld>
            <a:endParaRPr lang="en-US"/>
          </a:p>
        </p:txBody>
      </p:sp>
      <p:sp>
        <p:nvSpPr>
          <p:cNvPr id="6" name="Slide Number Placeholder 5">
            <a:extLst>
              <a:ext uri="{FF2B5EF4-FFF2-40B4-BE49-F238E27FC236}">
                <a16:creationId xmlns:a16="http://schemas.microsoft.com/office/drawing/2014/main" id="{976CBBF8-53B5-9DF4-95A2-034272C69622}"/>
              </a:ext>
            </a:extLst>
          </p:cNvPr>
          <p:cNvSpPr>
            <a:spLocks noGrp="1"/>
          </p:cNvSpPr>
          <p:nvPr>
            <p:ph type="sldNum" sz="quarter" idx="12"/>
          </p:nvPr>
        </p:nvSpPr>
        <p:spPr/>
        <p:txBody>
          <a:bodyPr/>
          <a:lstStyle/>
          <a:p>
            <a:fld id="{639ED372-68E6-1940-AC72-60FAF648143E}" type="slidenum">
              <a:rPr lang="en-US" smtClean="0"/>
              <a:t>4</a:t>
            </a:fld>
            <a:endParaRPr lang="en-US"/>
          </a:p>
        </p:txBody>
      </p:sp>
      <p:sp>
        <p:nvSpPr>
          <p:cNvPr id="7" name="TextBox 6">
            <a:extLst>
              <a:ext uri="{FF2B5EF4-FFF2-40B4-BE49-F238E27FC236}">
                <a16:creationId xmlns:a16="http://schemas.microsoft.com/office/drawing/2014/main" id="{B330F378-A9C8-5A7F-DC69-0C6142DFDFC9}"/>
              </a:ext>
            </a:extLst>
          </p:cNvPr>
          <p:cNvSpPr txBox="1"/>
          <p:nvPr/>
        </p:nvSpPr>
        <p:spPr>
          <a:xfrm>
            <a:off x="8793125" y="5730591"/>
            <a:ext cx="2966484" cy="382772"/>
          </a:xfrm>
          <a:prstGeom prst="rect">
            <a:avLst/>
          </a:prstGeom>
          <a:noFill/>
        </p:spPr>
        <p:txBody>
          <a:bodyPr wrap="square" rtlCol="0">
            <a:spAutoFit/>
          </a:bodyPr>
          <a:lstStyle/>
          <a:p>
            <a:r>
              <a:rPr lang="en-US" dirty="0"/>
              <a:t>Ornella’s PAC talk</a:t>
            </a:r>
          </a:p>
        </p:txBody>
      </p:sp>
    </p:spTree>
    <p:extLst>
      <p:ext uri="{BB962C8B-B14F-4D97-AF65-F5344CB8AC3E}">
        <p14:creationId xmlns:p14="http://schemas.microsoft.com/office/powerpoint/2010/main" val="423378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BA64C-62B5-9E5C-4F65-914B1BD35314}"/>
              </a:ext>
            </a:extLst>
          </p:cNvPr>
          <p:cNvPicPr>
            <a:picLocks noChangeAspect="1"/>
          </p:cNvPicPr>
          <p:nvPr/>
        </p:nvPicPr>
        <p:blipFill>
          <a:blip r:embed="rId2"/>
          <a:stretch>
            <a:fillRect/>
          </a:stretch>
        </p:blipFill>
        <p:spPr>
          <a:xfrm>
            <a:off x="1176977" y="993321"/>
            <a:ext cx="9838046" cy="4871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ate Placeholder 4">
            <a:extLst>
              <a:ext uri="{FF2B5EF4-FFF2-40B4-BE49-F238E27FC236}">
                <a16:creationId xmlns:a16="http://schemas.microsoft.com/office/drawing/2014/main" id="{BB4A7DA1-6B96-04E7-1500-26CFDD6566E3}"/>
              </a:ext>
            </a:extLst>
          </p:cNvPr>
          <p:cNvSpPr>
            <a:spLocks noGrp="1"/>
          </p:cNvSpPr>
          <p:nvPr>
            <p:ph type="dt" sz="half" idx="10"/>
          </p:nvPr>
        </p:nvSpPr>
        <p:spPr/>
        <p:txBody>
          <a:bodyPr/>
          <a:lstStyle/>
          <a:p>
            <a:fld id="{FE7D863E-4D3D-F74A-ACCF-3A1AF02A5B25}" type="datetime1">
              <a:rPr lang="en-US" smtClean="0"/>
              <a:t>7/18/24</a:t>
            </a:fld>
            <a:endParaRPr lang="en-US"/>
          </a:p>
        </p:txBody>
      </p:sp>
      <p:sp>
        <p:nvSpPr>
          <p:cNvPr id="6" name="Slide Number Placeholder 5">
            <a:extLst>
              <a:ext uri="{FF2B5EF4-FFF2-40B4-BE49-F238E27FC236}">
                <a16:creationId xmlns:a16="http://schemas.microsoft.com/office/drawing/2014/main" id="{06A35B04-8957-B676-4968-22379BD166DB}"/>
              </a:ext>
            </a:extLst>
          </p:cNvPr>
          <p:cNvSpPr>
            <a:spLocks noGrp="1"/>
          </p:cNvSpPr>
          <p:nvPr>
            <p:ph type="sldNum" sz="quarter" idx="12"/>
          </p:nvPr>
        </p:nvSpPr>
        <p:spPr/>
        <p:txBody>
          <a:bodyPr/>
          <a:lstStyle/>
          <a:p>
            <a:fld id="{639ED372-68E6-1940-AC72-60FAF648143E}" type="slidenum">
              <a:rPr lang="en-US" smtClean="0"/>
              <a:t>5</a:t>
            </a:fld>
            <a:endParaRPr lang="en-US"/>
          </a:p>
        </p:txBody>
      </p:sp>
    </p:spTree>
    <p:extLst>
      <p:ext uri="{BB962C8B-B14F-4D97-AF65-F5344CB8AC3E}">
        <p14:creationId xmlns:p14="http://schemas.microsoft.com/office/powerpoint/2010/main" val="3333964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3B13B-4EF1-3BE5-6A5D-D95DF6F8F2E6}"/>
              </a:ext>
            </a:extLst>
          </p:cNvPr>
          <p:cNvPicPr>
            <a:picLocks noChangeAspect="1"/>
          </p:cNvPicPr>
          <p:nvPr/>
        </p:nvPicPr>
        <p:blipFill>
          <a:blip r:embed="rId2"/>
          <a:stretch>
            <a:fillRect/>
          </a:stretch>
        </p:blipFill>
        <p:spPr>
          <a:xfrm>
            <a:off x="876740" y="831668"/>
            <a:ext cx="10438520" cy="4984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57F6B213-3C62-F44B-3DB6-0389E265EBAE}"/>
              </a:ext>
            </a:extLst>
          </p:cNvPr>
          <p:cNvSpPr txBox="1"/>
          <p:nvPr/>
        </p:nvSpPr>
        <p:spPr>
          <a:xfrm>
            <a:off x="9728790" y="2307266"/>
            <a:ext cx="1392865" cy="369332"/>
          </a:xfrm>
          <a:prstGeom prst="rect">
            <a:avLst/>
          </a:prstGeom>
          <a:noFill/>
        </p:spPr>
        <p:txBody>
          <a:bodyPr wrap="square" rtlCol="0">
            <a:spAutoFit/>
          </a:bodyPr>
          <a:lstStyle/>
          <a:p>
            <a:r>
              <a:rPr lang="en-US" b="1" i="1" dirty="0">
                <a:solidFill>
                  <a:srgbClr val="00B050"/>
                </a:solidFill>
              </a:rPr>
              <a:t>Last Friday</a:t>
            </a:r>
          </a:p>
        </p:txBody>
      </p:sp>
      <p:sp>
        <p:nvSpPr>
          <p:cNvPr id="6" name="Date Placeholder 5">
            <a:extLst>
              <a:ext uri="{FF2B5EF4-FFF2-40B4-BE49-F238E27FC236}">
                <a16:creationId xmlns:a16="http://schemas.microsoft.com/office/drawing/2014/main" id="{1A6499E9-8192-ECEA-2172-291EF2DF6401}"/>
              </a:ext>
            </a:extLst>
          </p:cNvPr>
          <p:cNvSpPr>
            <a:spLocks noGrp="1"/>
          </p:cNvSpPr>
          <p:nvPr>
            <p:ph type="dt" sz="half" idx="10"/>
          </p:nvPr>
        </p:nvSpPr>
        <p:spPr/>
        <p:txBody>
          <a:bodyPr/>
          <a:lstStyle/>
          <a:p>
            <a:fld id="{364283DD-95CC-9046-A11E-9BA5A2A46792}" type="datetime1">
              <a:rPr lang="en-US" smtClean="0"/>
              <a:t>7/18/24</a:t>
            </a:fld>
            <a:endParaRPr lang="en-US"/>
          </a:p>
        </p:txBody>
      </p:sp>
      <p:sp>
        <p:nvSpPr>
          <p:cNvPr id="7" name="Slide Number Placeholder 6">
            <a:extLst>
              <a:ext uri="{FF2B5EF4-FFF2-40B4-BE49-F238E27FC236}">
                <a16:creationId xmlns:a16="http://schemas.microsoft.com/office/drawing/2014/main" id="{A1B94128-E7D4-FE5F-3FD9-E0994623DB14}"/>
              </a:ext>
            </a:extLst>
          </p:cNvPr>
          <p:cNvSpPr>
            <a:spLocks noGrp="1"/>
          </p:cNvSpPr>
          <p:nvPr>
            <p:ph type="sldNum" sz="quarter" idx="12"/>
          </p:nvPr>
        </p:nvSpPr>
        <p:spPr/>
        <p:txBody>
          <a:bodyPr/>
          <a:lstStyle/>
          <a:p>
            <a:fld id="{639ED372-68E6-1940-AC72-60FAF648143E}" type="slidenum">
              <a:rPr lang="en-US" smtClean="0"/>
              <a:t>6</a:t>
            </a:fld>
            <a:endParaRPr lang="en-US"/>
          </a:p>
        </p:txBody>
      </p:sp>
      <p:sp>
        <p:nvSpPr>
          <p:cNvPr id="8" name="TextBox 7">
            <a:extLst>
              <a:ext uri="{FF2B5EF4-FFF2-40B4-BE49-F238E27FC236}">
                <a16:creationId xmlns:a16="http://schemas.microsoft.com/office/drawing/2014/main" id="{3B8D2AC5-5DE0-D8F0-9BAC-9B838162AD94}"/>
              </a:ext>
            </a:extLst>
          </p:cNvPr>
          <p:cNvSpPr txBox="1"/>
          <p:nvPr/>
        </p:nvSpPr>
        <p:spPr>
          <a:xfrm>
            <a:off x="7458738" y="831668"/>
            <a:ext cx="1951076" cy="382772"/>
          </a:xfrm>
          <a:prstGeom prst="rect">
            <a:avLst/>
          </a:prstGeom>
          <a:noFill/>
        </p:spPr>
        <p:txBody>
          <a:bodyPr wrap="square" rtlCol="0">
            <a:spAutoFit/>
          </a:bodyPr>
          <a:lstStyle/>
          <a:p>
            <a:r>
              <a:rPr lang="en-US" dirty="0"/>
              <a:t>Ornella’s PAC talk</a:t>
            </a:r>
          </a:p>
        </p:txBody>
      </p:sp>
    </p:spTree>
    <p:extLst>
      <p:ext uri="{BB962C8B-B14F-4D97-AF65-F5344CB8AC3E}">
        <p14:creationId xmlns:p14="http://schemas.microsoft.com/office/powerpoint/2010/main" val="231505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9ECD-EF9A-4590-61F0-33632658F3A2}"/>
              </a:ext>
            </a:extLst>
          </p:cNvPr>
          <p:cNvSpPr>
            <a:spLocks noGrp="1"/>
          </p:cNvSpPr>
          <p:nvPr>
            <p:ph type="title"/>
          </p:nvPr>
        </p:nvSpPr>
        <p:spPr/>
        <p:txBody>
          <a:bodyPr/>
          <a:lstStyle/>
          <a:p>
            <a:r>
              <a:rPr lang="en-US" dirty="0"/>
              <a:t>First look at </a:t>
            </a:r>
            <a:r>
              <a:rPr lang="en-US" dirty="0" err="1"/>
              <a:t>wirecell</a:t>
            </a:r>
            <a:r>
              <a:rPr lang="en-US" dirty="0"/>
              <a:t> signal processing</a:t>
            </a:r>
          </a:p>
        </p:txBody>
      </p:sp>
      <p:sp>
        <p:nvSpPr>
          <p:cNvPr id="3" name="Content Placeholder 2">
            <a:extLst>
              <a:ext uri="{FF2B5EF4-FFF2-40B4-BE49-F238E27FC236}">
                <a16:creationId xmlns:a16="http://schemas.microsoft.com/office/drawing/2014/main" id="{E1E76718-E362-BBF6-7905-35E50CA9120C}"/>
              </a:ext>
            </a:extLst>
          </p:cNvPr>
          <p:cNvSpPr>
            <a:spLocks noGrp="1"/>
          </p:cNvSpPr>
          <p:nvPr>
            <p:ph idx="1"/>
          </p:nvPr>
        </p:nvSpPr>
        <p:spPr>
          <a:xfrm>
            <a:off x="838200" y="1773533"/>
            <a:ext cx="10515600" cy="4351338"/>
          </a:xfrm>
        </p:spPr>
        <p:txBody>
          <a:bodyPr/>
          <a:lstStyle/>
          <a:p>
            <a:pPr marL="0" indent="0">
              <a:buNone/>
            </a:pPr>
            <a:r>
              <a:rPr lang="en-US" dirty="0"/>
              <a:t>Thanks to the SBND </a:t>
            </a:r>
            <a:r>
              <a:rPr lang="en-US" dirty="0" err="1"/>
              <a:t>wirecell</a:t>
            </a:r>
            <a:r>
              <a:rPr lang="en-US" dirty="0"/>
              <a:t> team</a:t>
            </a:r>
          </a:p>
          <a:p>
            <a:pPr marL="0" indent="0">
              <a:buNone/>
            </a:pPr>
            <a:endParaRPr lang="en-US" dirty="0"/>
          </a:p>
          <a:p>
            <a:endParaRPr lang="en-US" dirty="0"/>
          </a:p>
          <a:p>
            <a:r>
              <a:rPr lang="en-US" dirty="0"/>
              <a:t>Initial noise filtering + signal processing optimized on MC</a:t>
            </a:r>
          </a:p>
          <a:p>
            <a:r>
              <a:rPr lang="en-US" dirty="0"/>
              <a:t>Traditional ROI finding</a:t>
            </a:r>
          </a:p>
          <a:p>
            <a:r>
              <a:rPr lang="en-US" dirty="0"/>
              <a:t>DNN ROI not used yet</a:t>
            </a:r>
          </a:p>
        </p:txBody>
      </p:sp>
      <p:sp>
        <p:nvSpPr>
          <p:cNvPr id="4" name="Date Placeholder 3">
            <a:extLst>
              <a:ext uri="{FF2B5EF4-FFF2-40B4-BE49-F238E27FC236}">
                <a16:creationId xmlns:a16="http://schemas.microsoft.com/office/drawing/2014/main" id="{E34F10C2-8A2D-84BC-6641-CC9C56F8E227}"/>
              </a:ext>
            </a:extLst>
          </p:cNvPr>
          <p:cNvSpPr>
            <a:spLocks noGrp="1"/>
          </p:cNvSpPr>
          <p:nvPr>
            <p:ph type="dt" sz="half" idx="10"/>
          </p:nvPr>
        </p:nvSpPr>
        <p:spPr/>
        <p:txBody>
          <a:bodyPr/>
          <a:lstStyle/>
          <a:p>
            <a:fld id="{2A95AF19-6B2B-EB48-B925-7A46AE8BF0F3}" type="datetime1">
              <a:rPr lang="en-US" smtClean="0"/>
              <a:t>7/18/24</a:t>
            </a:fld>
            <a:endParaRPr lang="en-US"/>
          </a:p>
        </p:txBody>
      </p:sp>
      <p:sp>
        <p:nvSpPr>
          <p:cNvPr id="5" name="Slide Number Placeholder 4">
            <a:extLst>
              <a:ext uri="{FF2B5EF4-FFF2-40B4-BE49-F238E27FC236}">
                <a16:creationId xmlns:a16="http://schemas.microsoft.com/office/drawing/2014/main" id="{5BE86D51-3A28-F163-5C05-1AD0A6E36067}"/>
              </a:ext>
            </a:extLst>
          </p:cNvPr>
          <p:cNvSpPr>
            <a:spLocks noGrp="1"/>
          </p:cNvSpPr>
          <p:nvPr>
            <p:ph type="sldNum" sz="quarter" idx="12"/>
          </p:nvPr>
        </p:nvSpPr>
        <p:spPr/>
        <p:txBody>
          <a:bodyPr/>
          <a:lstStyle/>
          <a:p>
            <a:fld id="{639ED372-68E6-1940-AC72-60FAF648143E}" type="slidenum">
              <a:rPr lang="en-US" smtClean="0"/>
              <a:t>7</a:t>
            </a:fld>
            <a:endParaRPr lang="en-US"/>
          </a:p>
        </p:txBody>
      </p:sp>
    </p:spTree>
    <p:extLst>
      <p:ext uri="{BB962C8B-B14F-4D97-AF65-F5344CB8AC3E}">
        <p14:creationId xmlns:p14="http://schemas.microsoft.com/office/powerpoint/2010/main" val="346390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6858-21BD-27B7-A38E-A946B0ACB770}"/>
              </a:ext>
            </a:extLst>
          </p:cNvPr>
          <p:cNvSpPr>
            <a:spLocks noGrp="1"/>
          </p:cNvSpPr>
          <p:nvPr>
            <p:ph type="title"/>
          </p:nvPr>
        </p:nvSpPr>
        <p:spPr>
          <a:xfrm>
            <a:off x="763772" y="0"/>
            <a:ext cx="10515600" cy="1325563"/>
          </a:xfrm>
        </p:spPr>
        <p:txBody>
          <a:bodyPr/>
          <a:lstStyle/>
          <a:p>
            <a:r>
              <a:rPr lang="en-US" dirty="0"/>
              <a:t>SBND “standard” event display</a:t>
            </a:r>
          </a:p>
        </p:txBody>
      </p:sp>
      <p:pic>
        <p:nvPicPr>
          <p:cNvPr id="4" name="Picture 3">
            <a:extLst>
              <a:ext uri="{FF2B5EF4-FFF2-40B4-BE49-F238E27FC236}">
                <a16:creationId xmlns:a16="http://schemas.microsoft.com/office/drawing/2014/main" id="{440D3AA5-AAF3-DFAB-9C3B-83876F472502}"/>
              </a:ext>
            </a:extLst>
          </p:cNvPr>
          <p:cNvPicPr>
            <a:picLocks noChangeAspect="1"/>
          </p:cNvPicPr>
          <p:nvPr/>
        </p:nvPicPr>
        <p:blipFill>
          <a:blip r:embed="rId2"/>
          <a:stretch>
            <a:fillRect/>
          </a:stretch>
        </p:blipFill>
        <p:spPr>
          <a:xfrm>
            <a:off x="2209800" y="1607402"/>
            <a:ext cx="7772400" cy="4144590"/>
          </a:xfrm>
          <a:prstGeom prst="rect">
            <a:avLst/>
          </a:prstGeom>
        </p:spPr>
      </p:pic>
      <p:sp>
        <p:nvSpPr>
          <p:cNvPr id="5" name="TextBox 4">
            <a:extLst>
              <a:ext uri="{FF2B5EF4-FFF2-40B4-BE49-F238E27FC236}">
                <a16:creationId xmlns:a16="http://schemas.microsoft.com/office/drawing/2014/main" id="{8B372EE6-9F21-B0FF-887F-5B1F2EBF5A6E}"/>
              </a:ext>
            </a:extLst>
          </p:cNvPr>
          <p:cNvSpPr txBox="1"/>
          <p:nvPr/>
        </p:nvSpPr>
        <p:spPr>
          <a:xfrm>
            <a:off x="2806995" y="5849165"/>
            <a:ext cx="2721935" cy="369332"/>
          </a:xfrm>
          <a:prstGeom prst="rect">
            <a:avLst/>
          </a:prstGeom>
          <a:noFill/>
        </p:spPr>
        <p:txBody>
          <a:bodyPr wrap="square" rtlCol="0">
            <a:spAutoFit/>
          </a:bodyPr>
          <a:lstStyle/>
          <a:p>
            <a:pPr algn="ctr"/>
            <a:r>
              <a:rPr lang="en-US" dirty="0"/>
              <a:t>Raw waveforms </a:t>
            </a:r>
          </a:p>
        </p:txBody>
      </p:sp>
      <p:sp>
        <p:nvSpPr>
          <p:cNvPr id="6" name="TextBox 5">
            <a:extLst>
              <a:ext uri="{FF2B5EF4-FFF2-40B4-BE49-F238E27FC236}">
                <a16:creationId xmlns:a16="http://schemas.microsoft.com/office/drawing/2014/main" id="{9CEEA24B-B09E-4A70-FE26-8C8979CB6076}"/>
              </a:ext>
            </a:extLst>
          </p:cNvPr>
          <p:cNvSpPr txBox="1"/>
          <p:nvPr/>
        </p:nvSpPr>
        <p:spPr>
          <a:xfrm>
            <a:off x="8644270" y="1325563"/>
            <a:ext cx="1890823" cy="369332"/>
          </a:xfrm>
          <a:prstGeom prst="rect">
            <a:avLst/>
          </a:prstGeom>
          <a:noFill/>
        </p:spPr>
        <p:txBody>
          <a:bodyPr wrap="square" rtlCol="0">
            <a:spAutoFit/>
          </a:bodyPr>
          <a:lstStyle/>
          <a:p>
            <a:r>
              <a:rPr lang="en-US" b="1" i="1" dirty="0">
                <a:solidFill>
                  <a:srgbClr val="0070C0"/>
                </a:solidFill>
              </a:rPr>
              <a:t>From Lynn</a:t>
            </a:r>
          </a:p>
        </p:txBody>
      </p:sp>
      <p:sp>
        <p:nvSpPr>
          <p:cNvPr id="7" name="TextBox 6">
            <a:extLst>
              <a:ext uri="{FF2B5EF4-FFF2-40B4-BE49-F238E27FC236}">
                <a16:creationId xmlns:a16="http://schemas.microsoft.com/office/drawing/2014/main" id="{031386A2-68AF-FE5C-3FB1-9B24F3BB1B11}"/>
              </a:ext>
            </a:extLst>
          </p:cNvPr>
          <p:cNvSpPr txBox="1"/>
          <p:nvPr/>
        </p:nvSpPr>
        <p:spPr>
          <a:xfrm>
            <a:off x="6418524" y="5772341"/>
            <a:ext cx="3319128" cy="646331"/>
          </a:xfrm>
          <a:prstGeom prst="rect">
            <a:avLst/>
          </a:prstGeom>
          <a:noFill/>
        </p:spPr>
        <p:txBody>
          <a:bodyPr wrap="square" rtlCol="0">
            <a:spAutoFit/>
          </a:bodyPr>
          <a:lstStyle/>
          <a:p>
            <a:pPr algn="ctr"/>
            <a:r>
              <a:rPr lang="en-US" dirty="0" err="1"/>
              <a:t>Decon</a:t>
            </a:r>
            <a:r>
              <a:rPr lang="en-US" dirty="0"/>
              <a:t> waveforms </a:t>
            </a:r>
          </a:p>
          <a:p>
            <a:pPr algn="ctr"/>
            <a:r>
              <a:rPr lang="en-US" dirty="0"/>
              <a:t>(initial NF + SP)</a:t>
            </a:r>
          </a:p>
        </p:txBody>
      </p:sp>
      <p:sp>
        <p:nvSpPr>
          <p:cNvPr id="8" name="Date Placeholder 7">
            <a:extLst>
              <a:ext uri="{FF2B5EF4-FFF2-40B4-BE49-F238E27FC236}">
                <a16:creationId xmlns:a16="http://schemas.microsoft.com/office/drawing/2014/main" id="{74036DA7-0C8C-A4A7-87F5-45C4F04040BC}"/>
              </a:ext>
            </a:extLst>
          </p:cNvPr>
          <p:cNvSpPr>
            <a:spLocks noGrp="1"/>
          </p:cNvSpPr>
          <p:nvPr>
            <p:ph type="dt" sz="half" idx="10"/>
          </p:nvPr>
        </p:nvSpPr>
        <p:spPr/>
        <p:txBody>
          <a:bodyPr/>
          <a:lstStyle/>
          <a:p>
            <a:fld id="{BDCB485B-8F85-344B-B743-3B4A4EAC261C}" type="datetime1">
              <a:rPr lang="en-US" smtClean="0"/>
              <a:t>7/18/24</a:t>
            </a:fld>
            <a:endParaRPr lang="en-US"/>
          </a:p>
        </p:txBody>
      </p:sp>
      <p:sp>
        <p:nvSpPr>
          <p:cNvPr id="9" name="Slide Number Placeholder 8">
            <a:extLst>
              <a:ext uri="{FF2B5EF4-FFF2-40B4-BE49-F238E27FC236}">
                <a16:creationId xmlns:a16="http://schemas.microsoft.com/office/drawing/2014/main" id="{1315DBC8-A9F1-7DA7-B763-929C93923F05}"/>
              </a:ext>
            </a:extLst>
          </p:cNvPr>
          <p:cNvSpPr>
            <a:spLocks noGrp="1"/>
          </p:cNvSpPr>
          <p:nvPr>
            <p:ph type="sldNum" sz="quarter" idx="12"/>
          </p:nvPr>
        </p:nvSpPr>
        <p:spPr/>
        <p:txBody>
          <a:bodyPr/>
          <a:lstStyle/>
          <a:p>
            <a:fld id="{639ED372-68E6-1940-AC72-60FAF648143E}" type="slidenum">
              <a:rPr lang="en-US" smtClean="0"/>
              <a:t>8</a:t>
            </a:fld>
            <a:endParaRPr lang="en-US"/>
          </a:p>
        </p:txBody>
      </p:sp>
    </p:spTree>
    <p:extLst>
      <p:ext uri="{BB962C8B-B14F-4D97-AF65-F5344CB8AC3E}">
        <p14:creationId xmlns:p14="http://schemas.microsoft.com/office/powerpoint/2010/main" val="273212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E6201-11A0-EDDD-E119-59857DDF8275}"/>
              </a:ext>
            </a:extLst>
          </p:cNvPr>
          <p:cNvSpPr>
            <a:spLocks noGrp="1"/>
          </p:cNvSpPr>
          <p:nvPr>
            <p:ph type="title"/>
          </p:nvPr>
        </p:nvSpPr>
        <p:spPr>
          <a:xfrm>
            <a:off x="838200" y="297491"/>
            <a:ext cx="10515600" cy="939495"/>
          </a:xfrm>
        </p:spPr>
        <p:txBody>
          <a:bodyPr>
            <a:normAutofit fontScale="90000"/>
          </a:bodyPr>
          <a:lstStyle/>
          <a:p>
            <a:r>
              <a:rPr lang="en-US" dirty="0"/>
              <a:t>1D signal processing vs </a:t>
            </a:r>
            <a:r>
              <a:rPr lang="en-US" dirty="0" err="1"/>
              <a:t>wirecell</a:t>
            </a:r>
            <a:r>
              <a:rPr lang="en-US" dirty="0"/>
              <a:t> 2D signal processing on data</a:t>
            </a:r>
          </a:p>
        </p:txBody>
      </p:sp>
      <p:sp>
        <p:nvSpPr>
          <p:cNvPr id="4" name="Date Placeholder 3">
            <a:extLst>
              <a:ext uri="{FF2B5EF4-FFF2-40B4-BE49-F238E27FC236}">
                <a16:creationId xmlns:a16="http://schemas.microsoft.com/office/drawing/2014/main" id="{C5CC264C-DBCF-36C8-46EC-B16D1AFD65EF}"/>
              </a:ext>
            </a:extLst>
          </p:cNvPr>
          <p:cNvSpPr>
            <a:spLocks noGrp="1"/>
          </p:cNvSpPr>
          <p:nvPr>
            <p:ph type="dt" sz="half" idx="10"/>
          </p:nvPr>
        </p:nvSpPr>
        <p:spPr/>
        <p:txBody>
          <a:bodyPr/>
          <a:lstStyle/>
          <a:p>
            <a:fld id="{C1C2E78F-2A34-014D-AA9D-ECD621FFD176}" type="datetime1">
              <a:rPr lang="en-US" smtClean="0"/>
              <a:t>7/18/24</a:t>
            </a:fld>
            <a:endParaRPr lang="en-US"/>
          </a:p>
        </p:txBody>
      </p:sp>
      <p:sp>
        <p:nvSpPr>
          <p:cNvPr id="5" name="Slide Number Placeholder 4">
            <a:extLst>
              <a:ext uri="{FF2B5EF4-FFF2-40B4-BE49-F238E27FC236}">
                <a16:creationId xmlns:a16="http://schemas.microsoft.com/office/drawing/2014/main" id="{D5417CDE-2C68-F8DF-1C70-EA4B34D84FDA}"/>
              </a:ext>
            </a:extLst>
          </p:cNvPr>
          <p:cNvSpPr>
            <a:spLocks noGrp="1"/>
          </p:cNvSpPr>
          <p:nvPr>
            <p:ph type="sldNum" sz="quarter" idx="12"/>
          </p:nvPr>
        </p:nvSpPr>
        <p:spPr/>
        <p:txBody>
          <a:bodyPr/>
          <a:lstStyle/>
          <a:p>
            <a:fld id="{68DF2F73-5250-E04A-864C-8BF58C52F938}" type="slidenum">
              <a:rPr lang="en-US" smtClean="0"/>
              <a:t>9</a:t>
            </a:fld>
            <a:endParaRPr lang="en-US"/>
          </a:p>
        </p:txBody>
      </p:sp>
      <p:pic>
        <p:nvPicPr>
          <p:cNvPr id="6" name="Picture 5">
            <a:extLst>
              <a:ext uri="{FF2B5EF4-FFF2-40B4-BE49-F238E27FC236}">
                <a16:creationId xmlns:a16="http://schemas.microsoft.com/office/drawing/2014/main" id="{66A049CF-F16B-BDB7-9BBF-8204FBFAD317}"/>
              </a:ext>
            </a:extLst>
          </p:cNvPr>
          <p:cNvPicPr>
            <a:picLocks noChangeAspect="1"/>
          </p:cNvPicPr>
          <p:nvPr/>
        </p:nvPicPr>
        <p:blipFill>
          <a:blip r:embed="rId2"/>
          <a:stretch>
            <a:fillRect/>
          </a:stretch>
        </p:blipFill>
        <p:spPr>
          <a:xfrm>
            <a:off x="1764753" y="1577306"/>
            <a:ext cx="5865674" cy="4438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66E27CBD-8AEF-39D9-CBCB-C5EB4B68E5CE}"/>
              </a:ext>
            </a:extLst>
          </p:cNvPr>
          <p:cNvSpPr txBox="1"/>
          <p:nvPr/>
        </p:nvSpPr>
        <p:spPr>
          <a:xfrm>
            <a:off x="7791403" y="4312765"/>
            <a:ext cx="4168942" cy="646331"/>
          </a:xfrm>
          <a:prstGeom prst="rect">
            <a:avLst/>
          </a:prstGeom>
          <a:noFill/>
        </p:spPr>
        <p:txBody>
          <a:bodyPr wrap="square">
            <a:spAutoFit/>
          </a:bodyPr>
          <a:lstStyle/>
          <a:p>
            <a:r>
              <a:rPr lang="en-US" sz="1800" b="1" dirty="0">
                <a:effectLst/>
                <a:highlight>
                  <a:srgbClr val="FCFFFF"/>
                </a:highlight>
                <a:latin typeface="HelveticaNeue" panose="02000503000000020004" pitchFamily="2" charset="0"/>
              </a:rPr>
              <a:t>Using initial NF+SP pushed to SBNDCODE by </a:t>
            </a:r>
            <a:r>
              <a:rPr lang="en-US" sz="1800" b="1" dirty="0" err="1">
                <a:effectLst/>
                <a:highlight>
                  <a:srgbClr val="FCFFFF"/>
                </a:highlight>
                <a:latin typeface="HelveticaNeue" panose="02000503000000020004" pitchFamily="2" charset="0"/>
              </a:rPr>
              <a:t>Ewerton</a:t>
            </a:r>
            <a:endParaRPr lang="en-US" dirty="0">
              <a:effectLst/>
              <a:highlight>
                <a:srgbClr val="FCFFFF"/>
              </a:highlight>
            </a:endParaRPr>
          </a:p>
        </p:txBody>
      </p:sp>
      <p:sp>
        <p:nvSpPr>
          <p:cNvPr id="10" name="TextBox 9">
            <a:extLst>
              <a:ext uri="{FF2B5EF4-FFF2-40B4-BE49-F238E27FC236}">
                <a16:creationId xmlns:a16="http://schemas.microsoft.com/office/drawing/2014/main" id="{819FC1F4-CC01-9E99-D707-3DDDDF7F4B84}"/>
              </a:ext>
            </a:extLst>
          </p:cNvPr>
          <p:cNvSpPr txBox="1"/>
          <p:nvPr/>
        </p:nvSpPr>
        <p:spPr>
          <a:xfrm>
            <a:off x="306807" y="2727997"/>
            <a:ext cx="2358189" cy="646331"/>
          </a:xfrm>
          <a:prstGeom prst="rect">
            <a:avLst/>
          </a:prstGeom>
          <a:noFill/>
        </p:spPr>
        <p:txBody>
          <a:bodyPr wrap="square" rtlCol="0">
            <a:spAutoFit/>
          </a:bodyPr>
          <a:lstStyle/>
          <a:p>
            <a:r>
              <a:rPr lang="en-US" b="1" dirty="0">
                <a:solidFill>
                  <a:srgbClr val="0070C0"/>
                </a:solidFill>
              </a:rPr>
              <a:t>From Dom </a:t>
            </a:r>
            <a:r>
              <a:rPr lang="en-US" sz="1800" b="1" dirty="0">
                <a:solidFill>
                  <a:srgbClr val="0070C0"/>
                </a:solidFill>
                <a:effectLst/>
                <a:highlight>
                  <a:srgbClr val="FCFFFF"/>
                </a:highlight>
                <a:latin typeface="HelveticaNeue" panose="02000503000000020004" pitchFamily="2" charset="0"/>
              </a:rPr>
              <a:t>Brailsford</a:t>
            </a:r>
          </a:p>
          <a:p>
            <a:r>
              <a:rPr lang="en-US" sz="1800" b="1" dirty="0" err="1">
                <a:solidFill>
                  <a:srgbClr val="0070C0"/>
                </a:solidFill>
                <a:effectLst/>
                <a:highlight>
                  <a:srgbClr val="FCFFFF"/>
                </a:highlight>
                <a:latin typeface="HelveticaNeue" panose="02000503000000020004" pitchFamily="2" charset="0"/>
              </a:rPr>
              <a:t>Docdb</a:t>
            </a:r>
            <a:r>
              <a:rPr lang="en-US" sz="1800" b="1" dirty="0">
                <a:solidFill>
                  <a:srgbClr val="0070C0"/>
                </a:solidFill>
                <a:effectLst/>
                <a:highlight>
                  <a:srgbClr val="FCFFFF"/>
                </a:highlight>
                <a:latin typeface="HelveticaNeue" panose="02000503000000020004" pitchFamily="2" charset="0"/>
              </a:rPr>
              <a:t>: 37107 </a:t>
            </a:r>
            <a:endParaRPr lang="en-US" b="1" dirty="0">
              <a:solidFill>
                <a:srgbClr val="0070C0"/>
              </a:solidFill>
              <a:effectLst/>
              <a:highlight>
                <a:srgbClr val="FCFFFF"/>
              </a:highlight>
            </a:endParaRPr>
          </a:p>
        </p:txBody>
      </p:sp>
    </p:spTree>
    <p:extLst>
      <p:ext uri="{BB962C8B-B14F-4D97-AF65-F5344CB8AC3E}">
        <p14:creationId xmlns:p14="http://schemas.microsoft.com/office/powerpoint/2010/main" val="1653183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TotalTime>
  <Words>899</Words>
  <Application>Microsoft Macintosh PowerPoint</Application>
  <PresentationFormat>Widescreen</PresentationFormat>
  <Paragraphs>197</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Slack-Lato</vt:lpstr>
      <vt:lpstr>Aptos</vt:lpstr>
      <vt:lpstr>Aptos Display</vt:lpstr>
      <vt:lpstr>Arial</vt:lpstr>
      <vt:lpstr>HelveticaNeue</vt:lpstr>
      <vt:lpstr>Monaco</vt:lpstr>
      <vt:lpstr>Office Theme</vt:lpstr>
      <vt:lpstr>SBND Updates</vt:lpstr>
      <vt:lpstr>PowerPoint Presentation</vt:lpstr>
      <vt:lpstr>PowerPoint Presentation</vt:lpstr>
      <vt:lpstr>PowerPoint Presentation</vt:lpstr>
      <vt:lpstr>PowerPoint Presentation</vt:lpstr>
      <vt:lpstr>PowerPoint Presentation</vt:lpstr>
      <vt:lpstr>First look at wirecell signal processing</vt:lpstr>
      <vt:lpstr>SBND “standard” event display</vt:lpstr>
      <vt:lpstr>1D signal processing vs wirecell 2D signal processing on data</vt:lpstr>
      <vt:lpstr>RMS ADC</vt:lpstr>
      <vt:lpstr>Hit occupancy hit -- 20 ADC counts away from pedestal in either direction; 100 ticks away from each other</vt:lpstr>
      <vt:lpstr>APA0 (East) bad channels [real geometry]</vt:lpstr>
      <vt:lpstr>APA1 (West) bad channels [real geometry]</vt:lpstr>
      <vt:lpstr>PowerPoint Presentation</vt:lpstr>
      <vt:lpstr>14624_1_549 </vt:lpstr>
      <vt:lpstr>14624_1_501 </vt:lpstr>
      <vt:lpstr>Tear drops due to anode crossing tracks </vt:lpstr>
      <vt:lpstr>Another example</vt:lpstr>
      <vt:lpstr>14624_1_513 </vt:lpstr>
      <vt:lpstr>14624_1_537</vt:lpstr>
      <vt:lpstr>First look at imaging on one event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Wei, Hanyu</dc:creator>
  <cp:lastModifiedBy>Wei, Hanyu</cp:lastModifiedBy>
  <cp:revision>16</cp:revision>
  <dcterms:created xsi:type="dcterms:W3CDTF">2024-07-18T14:36:23Z</dcterms:created>
  <dcterms:modified xsi:type="dcterms:W3CDTF">2024-07-18T16:49:09Z</dcterms:modified>
</cp:coreProperties>
</file>