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332" r:id="rId3"/>
    <p:sldId id="331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33" r:id="rId15"/>
    <p:sldId id="329" r:id="rId16"/>
    <p:sldId id="316" r:id="rId17"/>
    <p:sldId id="318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4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9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90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F348-6B8C-47E7-9F5F-76475622B0A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F456-F7AB-48E7-A362-DB4166AC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7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F348-6B8C-47E7-9F5F-76475622B0A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F456-F7AB-48E7-A362-DB4166AC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45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F348-6B8C-47E7-9F5F-76475622B0A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F456-F7AB-48E7-A362-DB4166AC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41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F348-6B8C-47E7-9F5F-76475622B0A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F456-F7AB-48E7-A362-DB4166AC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13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F348-6B8C-47E7-9F5F-76475622B0A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F456-F7AB-48E7-A362-DB4166AC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32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F348-6B8C-47E7-9F5F-76475622B0A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F456-F7AB-48E7-A362-DB4166AC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33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F348-6B8C-47E7-9F5F-76475622B0A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F456-F7AB-48E7-A362-DB4166AC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82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F348-6B8C-47E7-9F5F-76475622B0A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F456-F7AB-48E7-A362-DB4166AC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4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F348-6B8C-47E7-9F5F-76475622B0A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F456-F7AB-48E7-A362-DB4166AC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87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F348-6B8C-47E7-9F5F-76475622B0A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F456-F7AB-48E7-A362-DB4166AC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F348-6B8C-47E7-9F5F-76475622B0A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F456-F7AB-48E7-A362-DB4166AC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9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4F348-6B8C-47E7-9F5F-76475622B0A3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EF456-F7AB-48E7-A362-DB4166AC0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6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332084" y="6543934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 GU @Jlab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60146" y="472266"/>
            <a:ext cx="7847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ppRDO</a:t>
            </a:r>
            <a:r>
              <a:rPr lang="en-US" sz="2400" dirty="0" smtClean="0"/>
              <a:t> clock (recovered clock from DAM) measurements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2045" y="2425758"/>
            <a:ext cx="4513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 smtClean="0"/>
              <a:t>ppRDO</a:t>
            </a:r>
            <a:r>
              <a:rPr lang="en-US" dirty="0" smtClean="0"/>
              <a:t> clock design</a:t>
            </a:r>
          </a:p>
          <a:p>
            <a:pPr marL="342900" indent="-342900">
              <a:buAutoNum type="arabicPeriod"/>
            </a:pPr>
            <a:r>
              <a:rPr lang="en-US" dirty="0" smtClean="0"/>
              <a:t>ADCLK944 output quality</a:t>
            </a:r>
          </a:p>
          <a:p>
            <a:pPr marL="342900" indent="-342900">
              <a:buAutoNum type="arabicPeriod"/>
            </a:pPr>
            <a:r>
              <a:rPr lang="en-US" dirty="0" smtClean="0"/>
              <a:t>DAM clock recovery (Si5345 output)</a:t>
            </a:r>
          </a:p>
          <a:p>
            <a:pPr marL="342900" indent="-342900">
              <a:buAutoNum type="arabicPeriod"/>
            </a:pPr>
            <a:r>
              <a:rPr lang="en-US" dirty="0" smtClean="0"/>
              <a:t>FPGA clock output (FPGA internal clock)</a:t>
            </a:r>
          </a:p>
        </p:txBody>
      </p:sp>
    </p:spTree>
    <p:extLst>
      <p:ext uri="{BB962C8B-B14F-4D97-AF65-F5344CB8AC3E}">
        <p14:creationId xmlns:p14="http://schemas.microsoft.com/office/powerpoint/2010/main" val="2455088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332084" y="6543934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 GU @Jlab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12147" y="767171"/>
            <a:ext cx="1083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 24, 2024: SMA output with </a:t>
            </a:r>
            <a:r>
              <a:rPr lang="en-US" dirty="0" err="1" smtClean="0"/>
              <a:t>ppRDO</a:t>
            </a:r>
            <a:r>
              <a:rPr lang="en-US" dirty="0" smtClean="0"/>
              <a:t>, at 98.5 MHz, same setting as page65/66, 39.4 MHz clock measurement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147" y="4629679"/>
            <a:ext cx="58658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the passive probe, and triggering on Si5344H output,</a:t>
            </a:r>
          </a:p>
          <a:p>
            <a:r>
              <a:rPr lang="en-US" dirty="0" smtClean="0"/>
              <a:t>Clock </a:t>
            </a:r>
            <a:r>
              <a:rPr lang="en-US" dirty="0" err="1" smtClean="0"/>
              <a:t>freq</a:t>
            </a:r>
            <a:r>
              <a:rPr lang="en-US" dirty="0" smtClean="0"/>
              <a:t>: center 39.4 MHz, FWHM: 70 KHz, RMS: 33.6 KHz</a:t>
            </a:r>
          </a:p>
          <a:p>
            <a:r>
              <a:rPr lang="en-US" sz="1600" dirty="0" smtClean="0"/>
              <a:t>The other measurement is weird because of the scope sampling at 12.5 GS/s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1304"/>
          <a:stretch/>
        </p:blipFill>
        <p:spPr>
          <a:xfrm>
            <a:off x="312147" y="1303746"/>
            <a:ext cx="5722954" cy="3158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44" y="1303747"/>
            <a:ext cx="5695329" cy="3158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502" y="4629678"/>
            <a:ext cx="586589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Probing the J7 SMA connector.  It is diff_sstl12_dci output of the Clock_40 via FPGA_MMCM, and triggering on Si5344H output,</a:t>
            </a:r>
          </a:p>
          <a:p>
            <a:r>
              <a:rPr lang="en-US" dirty="0" smtClean="0"/>
              <a:t>Clock </a:t>
            </a:r>
            <a:r>
              <a:rPr lang="en-US" dirty="0" err="1" smtClean="0"/>
              <a:t>freq</a:t>
            </a:r>
            <a:r>
              <a:rPr lang="en-US" dirty="0" smtClean="0"/>
              <a:t>: center 39.4 MHz, FWHM: 22 KHz, RMS: 10 KHz;</a:t>
            </a:r>
          </a:p>
          <a:p>
            <a:r>
              <a:rPr lang="en-US" dirty="0" smtClean="0"/>
              <a:t>The period is 25.38 ns, FWHM: 14 ps, RMS: 6.4 ps.</a:t>
            </a:r>
          </a:p>
          <a:p>
            <a:r>
              <a:rPr lang="en-US" sz="1600" dirty="0" smtClean="0"/>
              <a:t>The other (Clk_98.5) measurements are normal.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0747" y="134196"/>
            <a:ext cx="775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/>
              <a:t>4. FPGA clock output (FPGA internal clock)</a:t>
            </a:r>
          </a:p>
        </p:txBody>
      </p:sp>
    </p:spTree>
    <p:extLst>
      <p:ext uri="{BB962C8B-B14F-4D97-AF65-F5344CB8AC3E}">
        <p14:creationId xmlns:p14="http://schemas.microsoft.com/office/powerpoint/2010/main" val="373001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332084" y="6543934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 GU @Jlab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0524" y="314325"/>
            <a:ext cx="1083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 25, 2024: SMA output with </a:t>
            </a:r>
            <a:r>
              <a:rPr lang="en-US" dirty="0" err="1" smtClean="0"/>
              <a:t>ppRDO</a:t>
            </a:r>
            <a:r>
              <a:rPr lang="en-US" dirty="0" smtClean="0"/>
              <a:t>, at 98.5 MHz, 39.4 MHz clock measurement, same setting as before except: SMA/J7 (sstl12) == Ch2, clk_39.4; SMA/J6 (sstl12) == Ch4, clk_98.5 from </a:t>
            </a:r>
            <a:r>
              <a:rPr lang="en-US" dirty="0" err="1" smtClean="0"/>
              <a:t>pprdo_FPGA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533939" y="4084405"/>
            <a:ext cx="779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Si5344H output, Ch#1 (meas#4): 98.50 MHz, </a:t>
            </a:r>
            <a:r>
              <a:rPr lang="el-GR" dirty="0" smtClean="0"/>
              <a:t>σ</a:t>
            </a:r>
            <a:r>
              <a:rPr lang="en-US" dirty="0" smtClean="0"/>
              <a:t>: 18 KHz; FLX182: </a:t>
            </a:r>
            <a:r>
              <a:rPr lang="en-US" dirty="0" err="1" smtClean="0"/>
              <a:t>pseudo_clock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6" y="960656"/>
            <a:ext cx="5760111" cy="3163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50" y="960656"/>
            <a:ext cx="5864888" cy="31636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8786" y="4818685"/>
            <a:ext cx="54105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Clk_39.4: Meas#9: 39.4 MHz, FWHM: 35 KHz, </a:t>
            </a:r>
            <a:r>
              <a:rPr lang="el-GR" sz="1600" dirty="0" smtClean="0"/>
              <a:t>σ</a:t>
            </a:r>
            <a:r>
              <a:rPr lang="en-US" sz="1600" dirty="0" smtClean="0"/>
              <a:t>: 16 KHz</a:t>
            </a:r>
          </a:p>
          <a:p>
            <a:pPr lvl="0"/>
            <a:r>
              <a:rPr lang="en-US" sz="1600" dirty="0" smtClean="0">
                <a:solidFill>
                  <a:prstClr val="black"/>
                </a:solidFill>
              </a:rPr>
              <a:t>	Meas#10: 25.38 ns, FWHM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24 ps, </a:t>
            </a:r>
            <a:r>
              <a:rPr lang="el-GR" sz="1600" dirty="0">
                <a:solidFill>
                  <a:prstClr val="black"/>
                </a:solidFill>
              </a:rPr>
              <a:t>σ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10 ps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8786" y="5459124"/>
            <a:ext cx="541053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Clk_98.5: Meas#5: 98.50 MHz, FWHM: 240 KHz, </a:t>
            </a:r>
            <a:r>
              <a:rPr lang="el-GR" sz="1600" dirty="0" smtClean="0"/>
              <a:t>σ</a:t>
            </a:r>
            <a:r>
              <a:rPr lang="en-US" sz="1600" dirty="0" smtClean="0"/>
              <a:t>: 92 KHz</a:t>
            </a:r>
          </a:p>
          <a:p>
            <a:pPr lvl="0"/>
            <a:r>
              <a:rPr lang="en-US" sz="1600" dirty="0" smtClean="0">
                <a:solidFill>
                  <a:prstClr val="black"/>
                </a:solidFill>
              </a:rPr>
              <a:t>	Meas#6: 3.272 ns, FWHM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30 ps, </a:t>
            </a:r>
            <a:r>
              <a:rPr lang="el-GR" sz="1600" dirty="0">
                <a:solidFill>
                  <a:prstClr val="black"/>
                </a:solidFill>
              </a:rPr>
              <a:t>σ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11.3 ps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	</a:t>
            </a:r>
            <a:r>
              <a:rPr lang="en-US" sz="1600" dirty="0" smtClean="0">
                <a:solidFill>
                  <a:prstClr val="black"/>
                </a:solidFill>
              </a:rPr>
              <a:t>Meas#7: 3.288 ns, FWHM: 30 ps, </a:t>
            </a:r>
            <a:r>
              <a:rPr lang="el-GR" sz="1600" dirty="0" smtClean="0">
                <a:solidFill>
                  <a:prstClr val="black"/>
                </a:solidFill>
              </a:rPr>
              <a:t>σ</a:t>
            </a:r>
            <a:r>
              <a:rPr lang="en-US" sz="1600" dirty="0" smtClean="0">
                <a:solidFill>
                  <a:prstClr val="black"/>
                </a:solidFill>
              </a:rPr>
              <a:t>: 12.7 ps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8785" y="6311800"/>
            <a:ext cx="5410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Clk_Si5345out: Meas#8: 98.50 MHz, FWHM: 45 KHz, </a:t>
            </a:r>
            <a:r>
              <a:rPr lang="el-GR" sz="1600" dirty="0" smtClean="0"/>
              <a:t>σ</a:t>
            </a:r>
            <a:r>
              <a:rPr lang="en-US" sz="1600" dirty="0" smtClean="0"/>
              <a:t>: 20 KHz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7075" y="4489229"/>
            <a:ext cx="267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MATH == Ch#1 – 1.8*Ch#4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33150" y="4818685"/>
            <a:ext cx="54105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Clk_39.4: Meas#9: 39.4 MHz, FWHM: 35 KHz, </a:t>
            </a:r>
            <a:r>
              <a:rPr lang="el-GR" sz="1600" dirty="0" smtClean="0"/>
              <a:t>σ</a:t>
            </a:r>
            <a:r>
              <a:rPr lang="en-US" sz="1600" dirty="0" smtClean="0"/>
              <a:t>: 18 KHz</a:t>
            </a:r>
          </a:p>
          <a:p>
            <a:pPr lvl="0"/>
            <a:r>
              <a:rPr lang="en-US" sz="1600" dirty="0" smtClean="0">
                <a:solidFill>
                  <a:prstClr val="black"/>
                </a:solidFill>
              </a:rPr>
              <a:t>	Meas#10: 25.38 ns, FWHM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24 ps, </a:t>
            </a:r>
            <a:r>
              <a:rPr lang="el-GR" sz="1600" dirty="0">
                <a:solidFill>
                  <a:prstClr val="black"/>
                </a:solidFill>
              </a:rPr>
              <a:t>σ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11 ps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33150" y="5459124"/>
            <a:ext cx="5410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Clk_98.5: Meas#5: 98.50 MHz, FWHM: 240 KHz, </a:t>
            </a:r>
            <a:r>
              <a:rPr lang="el-GR" sz="1600" dirty="0" smtClean="0"/>
              <a:t>σ</a:t>
            </a:r>
            <a:r>
              <a:rPr lang="en-US" sz="1600" dirty="0" smtClean="0"/>
              <a:t>: 92 KHz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33150" y="5802670"/>
            <a:ext cx="55940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Clk_Si5345out: Meas#8: 98.50 MHz, FWHM: 45 KHz, </a:t>
            </a:r>
            <a:r>
              <a:rPr lang="el-GR" sz="1600" dirty="0" smtClean="0"/>
              <a:t>σ</a:t>
            </a:r>
            <a:r>
              <a:rPr lang="en-US" sz="1600" dirty="0" smtClean="0"/>
              <a:t>: 19.7 KHz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	Meas#6: </a:t>
            </a:r>
            <a:r>
              <a:rPr lang="en-US" sz="1600" dirty="0" smtClean="0">
                <a:solidFill>
                  <a:prstClr val="black"/>
                </a:solidFill>
              </a:rPr>
              <a:t>796 ps, </a:t>
            </a:r>
            <a:r>
              <a:rPr lang="en-US" sz="1600" dirty="0">
                <a:solidFill>
                  <a:prstClr val="black"/>
                </a:solidFill>
              </a:rPr>
              <a:t>FWHM: </a:t>
            </a:r>
            <a:r>
              <a:rPr lang="en-US" sz="1600" dirty="0" smtClean="0">
                <a:solidFill>
                  <a:prstClr val="black"/>
                </a:solidFill>
              </a:rPr>
              <a:t>16 </a:t>
            </a:r>
            <a:r>
              <a:rPr lang="en-US" sz="1600" dirty="0">
                <a:solidFill>
                  <a:prstClr val="black"/>
                </a:solidFill>
              </a:rPr>
              <a:t>ps, </a:t>
            </a:r>
            <a:r>
              <a:rPr lang="el-GR" sz="1600" dirty="0">
                <a:solidFill>
                  <a:prstClr val="black"/>
                </a:solidFill>
              </a:rPr>
              <a:t>σ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4.77 </a:t>
            </a:r>
            <a:r>
              <a:rPr lang="en-US" sz="1600" dirty="0">
                <a:solidFill>
                  <a:prstClr val="black"/>
                </a:solidFill>
              </a:rPr>
              <a:t>ps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	Meas#7: </a:t>
            </a:r>
            <a:r>
              <a:rPr lang="en-US" sz="1600" dirty="0" smtClean="0">
                <a:solidFill>
                  <a:prstClr val="black"/>
                </a:solidFill>
              </a:rPr>
              <a:t>785 ps, </a:t>
            </a:r>
            <a:r>
              <a:rPr lang="en-US" sz="1600" dirty="0">
                <a:solidFill>
                  <a:prstClr val="black"/>
                </a:solidFill>
              </a:rPr>
              <a:t>FWHM: </a:t>
            </a:r>
            <a:r>
              <a:rPr lang="en-US" sz="1600" dirty="0" smtClean="0">
                <a:solidFill>
                  <a:prstClr val="black"/>
                </a:solidFill>
              </a:rPr>
              <a:t>16 </a:t>
            </a:r>
            <a:r>
              <a:rPr lang="en-US" sz="1600" dirty="0">
                <a:solidFill>
                  <a:prstClr val="black"/>
                </a:solidFill>
              </a:rPr>
              <a:t>ps, </a:t>
            </a:r>
            <a:r>
              <a:rPr lang="el-GR" sz="1600" dirty="0">
                <a:solidFill>
                  <a:prstClr val="black"/>
                </a:solidFill>
              </a:rPr>
              <a:t>σ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5.6 ps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51439" y="4489229"/>
            <a:ext cx="267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MATH == Ch#1 – </a:t>
            </a:r>
            <a:r>
              <a:rPr lang="en-US" dirty="0" smtClean="0"/>
              <a:t>1.8*Ch#3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471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332084" y="6543934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 GU @Jlab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0524" y="314325"/>
            <a:ext cx="1083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 25, 2024: SMA output with </a:t>
            </a:r>
            <a:r>
              <a:rPr lang="en-US" dirty="0" err="1" smtClean="0"/>
              <a:t>ppRDO</a:t>
            </a:r>
            <a:r>
              <a:rPr lang="en-US" dirty="0" smtClean="0"/>
              <a:t>, at 98.5 MHz, 39.4 MHz clock measurement, same setting as before except: SMA/J7 (sstl12) == Ch2, clk_39.4; SMA/J6 (sstl12) == Ch4, clk_98.5 from </a:t>
            </a:r>
            <a:r>
              <a:rPr lang="en-US" dirty="0" err="1" smtClean="0"/>
              <a:t>pprdo_FPGA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47075" y="4131570"/>
            <a:ext cx="1090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Si5344H output, Ch#1 (meas#4): 98.50 MHz, </a:t>
            </a:r>
            <a:r>
              <a:rPr lang="el-GR" dirty="0" smtClean="0"/>
              <a:t>σ</a:t>
            </a:r>
            <a:r>
              <a:rPr lang="en-US" dirty="0" smtClean="0"/>
              <a:t>: 18 KHz; FLX182: </a:t>
            </a:r>
            <a:r>
              <a:rPr lang="en-US" b="1" dirty="0" smtClean="0"/>
              <a:t>“10”, normal downlink</a:t>
            </a:r>
            <a:r>
              <a:rPr lang="en-US" dirty="0" smtClean="0"/>
              <a:t>, </a:t>
            </a:r>
            <a:r>
              <a:rPr lang="en-US" dirty="0"/>
              <a:t>MATH == Ch#1 – </a:t>
            </a:r>
            <a:r>
              <a:rPr lang="en-US" dirty="0" smtClean="0"/>
              <a:t>1.8*Ch#4</a:t>
            </a:r>
          </a:p>
        </p:txBody>
      </p:sp>
      <p:sp>
        <p:nvSpPr>
          <p:cNvPr id="9" name="Rectangle 8"/>
          <p:cNvSpPr/>
          <p:nvPr/>
        </p:nvSpPr>
        <p:spPr>
          <a:xfrm>
            <a:off x="328786" y="4818685"/>
            <a:ext cx="54105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Clk_39.4: Meas#9: 39.4 MHz, FWHM: 40 KHz, </a:t>
            </a:r>
            <a:r>
              <a:rPr lang="el-GR" sz="1600" dirty="0" smtClean="0"/>
              <a:t>σ</a:t>
            </a:r>
            <a:r>
              <a:rPr lang="en-US" sz="1600" dirty="0" smtClean="0"/>
              <a:t>: 16 KHz</a:t>
            </a:r>
          </a:p>
          <a:p>
            <a:pPr lvl="0"/>
            <a:r>
              <a:rPr lang="en-US" sz="1600" dirty="0" smtClean="0">
                <a:solidFill>
                  <a:prstClr val="black"/>
                </a:solidFill>
              </a:rPr>
              <a:t>	Meas#10: 25.38 ns, FWHM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25 ps, </a:t>
            </a:r>
            <a:r>
              <a:rPr lang="el-GR" sz="1600" dirty="0">
                <a:solidFill>
                  <a:prstClr val="black"/>
                </a:solidFill>
              </a:rPr>
              <a:t>σ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10 ps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8786" y="5459124"/>
            <a:ext cx="541053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Clk_98.5: Meas#5: 98.50 MHz, FWHM: 240 KHz, </a:t>
            </a:r>
            <a:r>
              <a:rPr lang="el-GR" sz="1600" dirty="0" smtClean="0"/>
              <a:t>σ</a:t>
            </a:r>
            <a:r>
              <a:rPr lang="en-US" sz="1600" dirty="0" smtClean="0"/>
              <a:t>: 92 KHz</a:t>
            </a:r>
          </a:p>
          <a:p>
            <a:pPr lvl="0"/>
            <a:r>
              <a:rPr lang="en-US" sz="1600" dirty="0" smtClean="0">
                <a:solidFill>
                  <a:prstClr val="black"/>
                </a:solidFill>
              </a:rPr>
              <a:t>	Meas#6: 3.194 ns, FWHM</a:t>
            </a:r>
            <a:r>
              <a:rPr lang="en-US" sz="1600" dirty="0">
                <a:solidFill>
                  <a:prstClr val="black"/>
                </a:solidFill>
              </a:rPr>
              <a:t>: 2</a:t>
            </a:r>
            <a:r>
              <a:rPr lang="en-US" sz="1600" dirty="0" smtClean="0">
                <a:solidFill>
                  <a:prstClr val="black"/>
                </a:solidFill>
              </a:rPr>
              <a:t>0 ps, </a:t>
            </a:r>
            <a:r>
              <a:rPr lang="el-GR" sz="1600" dirty="0">
                <a:solidFill>
                  <a:prstClr val="black"/>
                </a:solidFill>
              </a:rPr>
              <a:t>σ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7.4 ps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	</a:t>
            </a:r>
            <a:r>
              <a:rPr lang="en-US" sz="1600" dirty="0" smtClean="0">
                <a:solidFill>
                  <a:prstClr val="black"/>
                </a:solidFill>
              </a:rPr>
              <a:t>Meas#7: 3.190 ns, FWHM: 20 ps, </a:t>
            </a:r>
            <a:r>
              <a:rPr lang="el-GR" sz="1600" dirty="0" smtClean="0">
                <a:solidFill>
                  <a:prstClr val="black"/>
                </a:solidFill>
              </a:rPr>
              <a:t>σ</a:t>
            </a:r>
            <a:r>
              <a:rPr lang="en-US" sz="1600" dirty="0" smtClean="0">
                <a:solidFill>
                  <a:prstClr val="black"/>
                </a:solidFill>
              </a:rPr>
              <a:t>: 7.8 ps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8785" y="6311800"/>
            <a:ext cx="55576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Clk_Si5345out: Meas#8: 98.50 MHz, FWHM: 50 KHz, </a:t>
            </a:r>
            <a:r>
              <a:rPr lang="el-GR" sz="1600" dirty="0" smtClean="0"/>
              <a:t>σ</a:t>
            </a:r>
            <a:r>
              <a:rPr lang="en-US" sz="1600" dirty="0" smtClean="0"/>
              <a:t>: 21.6 KHz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56675" y="4475128"/>
            <a:ext cx="2219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FLX182 fan speed low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33150" y="4818685"/>
            <a:ext cx="54105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Clk_39.4: Meas#9: 39.4 MHz, FWHM: 40 KHz, </a:t>
            </a:r>
            <a:r>
              <a:rPr lang="el-GR" sz="1600" dirty="0" smtClean="0"/>
              <a:t>σ</a:t>
            </a:r>
            <a:r>
              <a:rPr lang="en-US" sz="1600" dirty="0" smtClean="0"/>
              <a:t>: 18 KHz</a:t>
            </a:r>
          </a:p>
          <a:p>
            <a:pPr lvl="0"/>
            <a:r>
              <a:rPr lang="en-US" sz="1600" dirty="0" smtClean="0">
                <a:solidFill>
                  <a:prstClr val="black"/>
                </a:solidFill>
              </a:rPr>
              <a:t>	Meas#10: 25.38 ns, FWHM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30 ps, </a:t>
            </a:r>
            <a:r>
              <a:rPr lang="el-GR" sz="1600" dirty="0">
                <a:solidFill>
                  <a:prstClr val="black"/>
                </a:solidFill>
              </a:rPr>
              <a:t>σ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11 ps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73731" y="4447334"/>
            <a:ext cx="312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FLX182 fan speed low, and high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4" y="965927"/>
            <a:ext cx="5754515" cy="3139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89" y="960656"/>
            <a:ext cx="5792585" cy="314686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45040" y="5378082"/>
            <a:ext cx="541053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Clk_98.5: Meas#5: 98.50 MHz, FWHM: 260 KHz, </a:t>
            </a:r>
            <a:r>
              <a:rPr lang="el-GR" sz="1600" dirty="0" smtClean="0"/>
              <a:t>σ</a:t>
            </a:r>
            <a:r>
              <a:rPr lang="en-US" sz="1600" dirty="0" smtClean="0"/>
              <a:t>: 92 KHz</a:t>
            </a:r>
          </a:p>
          <a:p>
            <a:pPr lvl="0"/>
            <a:r>
              <a:rPr lang="en-US" sz="1600" dirty="0" smtClean="0">
                <a:solidFill>
                  <a:prstClr val="black"/>
                </a:solidFill>
              </a:rPr>
              <a:t>	Meas#6: 3.180 ns, FWHM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30 ps, </a:t>
            </a:r>
            <a:r>
              <a:rPr lang="el-GR" sz="1600" dirty="0">
                <a:solidFill>
                  <a:prstClr val="black"/>
                </a:solidFill>
              </a:rPr>
              <a:t>σ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7.6 ps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	</a:t>
            </a:r>
            <a:r>
              <a:rPr lang="en-US" sz="1600" dirty="0" smtClean="0">
                <a:solidFill>
                  <a:prstClr val="black"/>
                </a:solidFill>
              </a:rPr>
              <a:t>Meas#7: 3.180 ns, FWHM: 28 ps, </a:t>
            </a:r>
            <a:r>
              <a:rPr lang="el-GR" sz="1600" dirty="0" smtClean="0">
                <a:solidFill>
                  <a:prstClr val="black"/>
                </a:solidFill>
              </a:rPr>
              <a:t>σ</a:t>
            </a:r>
            <a:r>
              <a:rPr lang="en-US" sz="1600" dirty="0" smtClean="0">
                <a:solidFill>
                  <a:prstClr val="black"/>
                </a:solidFill>
              </a:rPr>
              <a:t>: 8 ps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45039" y="6230758"/>
            <a:ext cx="5410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Clk_Si5345out: Meas#8: 98.50 MHz, FWHM: 50 KHz, </a:t>
            </a:r>
            <a:r>
              <a:rPr lang="el-GR" sz="1600" dirty="0" smtClean="0"/>
              <a:t>σ</a:t>
            </a:r>
            <a:r>
              <a:rPr lang="en-US" sz="1600" dirty="0" smtClean="0"/>
              <a:t>: 20 KHz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25665" y="4474731"/>
            <a:ext cx="282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MATH ref: 100, 350, 600 mV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039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4" y="1113750"/>
            <a:ext cx="8301038" cy="47105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332084" y="6543934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 GU @Jlab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0524" y="314325"/>
            <a:ext cx="1083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 2, 2024: SMA output with </a:t>
            </a:r>
            <a:r>
              <a:rPr lang="en-US" dirty="0" err="1" smtClean="0"/>
              <a:t>ppRDO</a:t>
            </a:r>
            <a:r>
              <a:rPr lang="en-US" dirty="0" smtClean="0"/>
              <a:t>, at 39.4 MHz clock measurement, same setting as before except: SMA/J7 (sstl12) == Ch2, clk_39.4; SMA/J6 (sstl12) == Ch4, clk_98.5 from </a:t>
            </a:r>
            <a:r>
              <a:rPr lang="en-US" dirty="0" err="1" smtClean="0"/>
              <a:t>pprdo_FPGA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8843832" y="997695"/>
            <a:ext cx="317036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Clk_39.4: Meas#9: </a:t>
            </a:r>
          </a:p>
          <a:p>
            <a:pPr lvl="1"/>
            <a:r>
              <a:rPr lang="en-US" sz="1600" dirty="0" smtClean="0"/>
              <a:t>39.4 MHz, </a:t>
            </a:r>
            <a:r>
              <a:rPr lang="el-GR" sz="1600" dirty="0" smtClean="0"/>
              <a:t>σ</a:t>
            </a:r>
            <a:r>
              <a:rPr lang="en-US" sz="1600" dirty="0" smtClean="0"/>
              <a:t>: 16 KHz</a:t>
            </a:r>
          </a:p>
          <a:p>
            <a:pPr lvl="0"/>
            <a:endParaRPr lang="en-US" sz="1600" dirty="0" smtClean="0">
              <a:solidFill>
                <a:prstClr val="black"/>
              </a:solidFill>
            </a:endParaRPr>
          </a:p>
          <a:p>
            <a:pPr lvl="0"/>
            <a:r>
              <a:rPr lang="en-US" sz="1600" dirty="0" smtClean="0">
                <a:solidFill>
                  <a:prstClr val="black"/>
                </a:solidFill>
              </a:rPr>
              <a:t>Meas#10/11: </a:t>
            </a:r>
          </a:p>
          <a:p>
            <a:pPr lvl="1"/>
            <a:r>
              <a:rPr lang="en-US" sz="1600" dirty="0" smtClean="0">
                <a:solidFill>
                  <a:prstClr val="black"/>
                </a:solidFill>
              </a:rPr>
              <a:t>25.38 ns, </a:t>
            </a:r>
            <a:r>
              <a:rPr lang="el-GR" sz="1600" dirty="0" smtClean="0">
                <a:solidFill>
                  <a:prstClr val="black"/>
                </a:solidFill>
              </a:rPr>
              <a:t>σ</a:t>
            </a:r>
            <a:r>
              <a:rPr lang="en-US" sz="1600" dirty="0">
                <a:solidFill>
                  <a:prstClr val="black"/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10 ps, </a:t>
            </a:r>
            <a:r>
              <a:rPr lang="en-US" sz="1600" dirty="0">
                <a:solidFill>
                  <a:prstClr val="black"/>
                </a:solidFill>
              </a:rPr>
              <a:t>FWHM: 25 </a:t>
            </a:r>
            <a:r>
              <a:rPr lang="en-US" sz="1600" dirty="0" smtClean="0">
                <a:solidFill>
                  <a:prstClr val="black"/>
                </a:solidFill>
              </a:rPr>
              <a:t>ps</a:t>
            </a:r>
          </a:p>
          <a:p>
            <a:pPr lvl="1"/>
            <a:endParaRPr lang="en-US" sz="1600" dirty="0">
              <a:solidFill>
                <a:prstClr val="black"/>
              </a:solidFill>
            </a:endParaRPr>
          </a:p>
          <a:p>
            <a:r>
              <a:rPr lang="en-US" sz="1600" dirty="0" smtClean="0">
                <a:solidFill>
                  <a:prstClr val="black"/>
                </a:solidFill>
              </a:rPr>
              <a:t>The scope is triggered on the Ch2 itself.  When triggering on the falling edge (as shown in the picture), the double peak is more visible.  </a:t>
            </a:r>
            <a:r>
              <a:rPr lang="en-US" sz="1600" dirty="0" smtClean="0">
                <a:solidFill>
                  <a:srgbClr val="FF0000"/>
                </a:solidFill>
              </a:rPr>
              <a:t>I can not explain the double peak, because the clock goes through many processes.</a:t>
            </a:r>
          </a:p>
          <a:p>
            <a:r>
              <a:rPr lang="en-US" sz="1600" dirty="0" err="1" smtClean="0">
                <a:solidFill>
                  <a:srgbClr val="FF0000"/>
                </a:solidFill>
              </a:rPr>
              <a:t>MGT_RxRECclk</a:t>
            </a:r>
            <a:r>
              <a:rPr lang="en-US" sz="1600" dirty="0" smtClean="0">
                <a:solidFill>
                  <a:srgbClr val="FF0000"/>
                </a:solidFill>
              </a:rPr>
              <a:t> (197 MHz) </a:t>
            </a:r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Si5345 (39.4 MHz)  FPGA </a:t>
            </a:r>
            <a:r>
              <a:rPr lang="en-US" sz="16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Input_pads</a:t>
            </a:r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and differential receiver  FPGA MMCM  FPGA SSTL12 driver and </a:t>
            </a:r>
            <a:r>
              <a:rPr lang="en-US" sz="1600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Output_pads</a:t>
            </a:r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 SMA connector (39.4 MHz).</a:t>
            </a:r>
          </a:p>
          <a:p>
            <a:r>
              <a:rPr lang="en-US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The effect may also be caused by PCB J6 98.5MHz synchronous clock</a:t>
            </a:r>
            <a:r>
              <a:rPr lang="en-US" sz="1600" dirty="0" smtClean="0">
                <a:solidFill>
                  <a:prstClr val="black"/>
                </a:solidFill>
                <a:sym typeface="Wingdings" panose="05000000000000000000" pitchFamily="2" charset="2"/>
              </a:rPr>
              <a:t>.</a:t>
            </a:r>
            <a:endParaRPr lang="en-US" sz="16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09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332084" y="6543934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 GU @Jlab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03574" y="2592161"/>
            <a:ext cx="6390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555290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332084" y="6543934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 GU @Jlab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0524" y="314325"/>
            <a:ext cx="609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17, 2024: SMA </a:t>
            </a:r>
            <a:r>
              <a:rPr lang="en-US" dirty="0" err="1" smtClean="0"/>
              <a:t>Rx_SPF</a:t>
            </a:r>
            <a:r>
              <a:rPr lang="en-US" dirty="0" smtClean="0"/>
              <a:t> output with </a:t>
            </a:r>
            <a:r>
              <a:rPr lang="en-US" dirty="0" err="1" smtClean="0"/>
              <a:t>ppRDO</a:t>
            </a:r>
            <a:r>
              <a:rPr lang="en-US" dirty="0" smtClean="0"/>
              <a:t>, ADCLK944 test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7207" y="649296"/>
            <a:ext cx="524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There is large reflection on the signal, no eye-opening, pseudo clock show the reflection at 200ps, and 700 ps.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" t="22543" r="4089" b="9965"/>
          <a:stretch/>
        </p:blipFill>
        <p:spPr>
          <a:xfrm>
            <a:off x="669303" y="1234071"/>
            <a:ext cx="4920792" cy="2777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t="21855" r="5842" b="9553"/>
          <a:stretch/>
        </p:blipFill>
        <p:spPr>
          <a:xfrm>
            <a:off x="669303" y="4058142"/>
            <a:ext cx="4920792" cy="2799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13194" r="4688" b="19861"/>
          <a:stretch/>
        </p:blipFill>
        <p:spPr>
          <a:xfrm>
            <a:off x="6912739" y="1387257"/>
            <a:ext cx="4556234" cy="2506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3889" r="3125" b="18055"/>
          <a:stretch/>
        </p:blipFill>
        <p:spPr>
          <a:xfrm>
            <a:off x="6912739" y="3989524"/>
            <a:ext cx="4556234" cy="255441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909455" y="649296"/>
            <a:ext cx="5082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After put in the 200 Ohm pulldown resistor at the SMA area, the signal is much better (still not perfect).</a:t>
            </a:r>
          </a:p>
        </p:txBody>
      </p:sp>
    </p:spTree>
    <p:extLst>
      <p:ext uri="{BB962C8B-B14F-4D97-AF65-F5344CB8AC3E}">
        <p14:creationId xmlns:p14="http://schemas.microsoft.com/office/powerpoint/2010/main" val="1145201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332084" y="6543934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 GU @Jlab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0524" y="314325"/>
            <a:ext cx="609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17, 2024: SMA </a:t>
            </a:r>
            <a:r>
              <a:rPr lang="en-US" dirty="0" err="1" smtClean="0"/>
              <a:t>Rx_SPF</a:t>
            </a:r>
            <a:r>
              <a:rPr lang="en-US" dirty="0" smtClean="0"/>
              <a:t> output with </a:t>
            </a:r>
            <a:r>
              <a:rPr lang="en-US" dirty="0" err="1" smtClean="0"/>
              <a:t>ppRDO</a:t>
            </a:r>
            <a:r>
              <a:rPr lang="en-US" dirty="0" smtClean="0"/>
              <a:t>, ADCLK944 test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8180" y="1428512"/>
            <a:ext cx="5082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After put in the 200 Ohm pulldown resistor at the SMA area, the signal is much better (still not perfect), the edge is very stable (RX_P/N cross).  For over six hours, the crossing movement is not visible (&lt;2 ps).  </a:t>
            </a:r>
          </a:p>
          <a:p>
            <a:r>
              <a:rPr lang="en-US" sz="1600" dirty="0" smtClean="0"/>
              <a:t>From the scope trace, the Math (Ch2-Ch4) has a smaller P_P than the Ch2/Ch4 crossing (~half).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" t="14861" r="6355" b="18473"/>
          <a:stretch/>
        </p:blipFill>
        <p:spPr>
          <a:xfrm>
            <a:off x="651530" y="3004364"/>
            <a:ext cx="5549245" cy="32247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8180" y="683657"/>
            <a:ext cx="5082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Same as previous page, the signal came from FLX182, _240228 firmware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07" y="1867715"/>
            <a:ext cx="2896044" cy="43613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54969" y="597515"/>
            <a:ext cx="4579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proper fix is to add a pair of 200 Ohm pull down resistors on every output near the ADCLK944, as shown in the picture (Orange). (LVPECL outputs)</a:t>
            </a:r>
          </a:p>
        </p:txBody>
      </p:sp>
    </p:spTree>
    <p:extLst>
      <p:ext uri="{BB962C8B-B14F-4D97-AF65-F5344CB8AC3E}">
        <p14:creationId xmlns:p14="http://schemas.microsoft.com/office/powerpoint/2010/main" val="3602503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" t="22731" r="1244" b="6615"/>
          <a:stretch/>
        </p:blipFill>
        <p:spPr>
          <a:xfrm>
            <a:off x="518180" y="3109718"/>
            <a:ext cx="9095873" cy="361888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332084" y="6543934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 GU @Jlab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0524" y="314325"/>
            <a:ext cx="609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29, 2024: SMA </a:t>
            </a:r>
            <a:r>
              <a:rPr lang="en-US" dirty="0" err="1" smtClean="0"/>
              <a:t>Rx_SPF</a:t>
            </a:r>
            <a:r>
              <a:rPr lang="en-US" dirty="0" smtClean="0"/>
              <a:t> output with </a:t>
            </a:r>
            <a:r>
              <a:rPr lang="en-US" dirty="0" err="1" smtClean="0"/>
              <a:t>ppRDO</a:t>
            </a:r>
            <a:r>
              <a:rPr lang="en-US" dirty="0" smtClean="0"/>
              <a:t>, ADCLK944 test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180" y="683657"/>
            <a:ext cx="5093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There are still reflections at ~750ps, The 1110111 or 0001000 does not seem get the right differential amplitude</a:t>
            </a:r>
          </a:p>
        </p:txBody>
      </p:sp>
      <p:sp>
        <p:nvSpPr>
          <p:cNvPr id="11" name="Oval 10"/>
          <p:cNvSpPr/>
          <p:nvPr/>
        </p:nvSpPr>
        <p:spPr>
          <a:xfrm>
            <a:off x="6492154" y="5182123"/>
            <a:ext cx="298220" cy="255568"/>
          </a:xfrm>
          <a:prstGeom prst="ellipse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372244" y="5168877"/>
            <a:ext cx="302532" cy="352589"/>
          </a:xfrm>
          <a:prstGeom prst="ellipse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742228" y="3937295"/>
            <a:ext cx="423949" cy="352589"/>
          </a:xfrm>
          <a:prstGeom prst="ellipse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742228" y="4245547"/>
            <a:ext cx="2045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differential amplitude does not seem to be enough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" t="23228" r="2583" b="9395"/>
          <a:stretch/>
        </p:blipFill>
        <p:spPr>
          <a:xfrm>
            <a:off x="390005" y="1268432"/>
            <a:ext cx="8020568" cy="3133918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2455977" y="2030347"/>
            <a:ext cx="349019" cy="292387"/>
          </a:xfrm>
          <a:prstGeom prst="ellipse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137505" y="3680655"/>
            <a:ext cx="349019" cy="292387"/>
          </a:xfrm>
          <a:prstGeom prst="ellipse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137506" y="2030348"/>
            <a:ext cx="349019" cy="292387"/>
          </a:xfrm>
          <a:prstGeom prst="ellipse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455976" y="3680655"/>
            <a:ext cx="349019" cy="292387"/>
          </a:xfrm>
          <a:prstGeom prst="ellipse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9145535" y="1268432"/>
            <a:ext cx="316099" cy="292387"/>
          </a:xfrm>
          <a:prstGeom prst="ellipse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143273" y="1538651"/>
            <a:ext cx="3050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same direction reflection, what’s the source?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055328" y="3224213"/>
            <a:ext cx="718795" cy="2078494"/>
          </a:xfrm>
          <a:prstGeom prst="straightConnector1">
            <a:avLst/>
          </a:prstGeom>
          <a:ln w="15875">
            <a:solidFill>
              <a:srgbClr val="FFFF00"/>
            </a:solidFill>
            <a:headEnd type="stealth" w="sm" len="lg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41216" y="4055151"/>
            <a:ext cx="1322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Time alignment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46217" y="2103999"/>
            <a:ext cx="3260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(June 14: Test with a 10 MHz clock from Si5344H, There are two reflections, one at ~1ns, and the other at ~15.3ns.  They correspond to PCB trace length and coax cable length, may include the size of the connector, SMA and BNC).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51634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332084" y="6543934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 GU @Jlab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4820" y="273108"/>
            <a:ext cx="3392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 smtClean="0"/>
              <a:t>ppRDO</a:t>
            </a:r>
            <a:r>
              <a:rPr lang="en-US" dirty="0" smtClean="0"/>
              <a:t> clock design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09675" y="1367722"/>
            <a:ext cx="10067925" cy="5010151"/>
          </a:xfrm>
          <a:prstGeom prst="rect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09675" y="1367722"/>
            <a:ext cx="10067925" cy="5010151"/>
          </a:xfrm>
          <a:prstGeom prst="rect">
            <a:avLst/>
          </a:prstGeom>
          <a:solidFill>
            <a:srgbClr val="FF0000">
              <a:alpha val="1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91536" y="2122531"/>
            <a:ext cx="1296955" cy="15488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91536" y="2573805"/>
            <a:ext cx="125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Optic transceiver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77226" y="2277744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RX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90050" y="326110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TX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45961" y="1574544"/>
            <a:ext cx="917175" cy="15488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52839" y="2025160"/>
            <a:ext cx="10868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1:4 </a:t>
            </a:r>
            <a:r>
              <a:rPr lang="en-US" sz="1600" dirty="0" smtClean="0"/>
              <a:t>ADCLK944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110393" y="1737741"/>
            <a:ext cx="65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Out1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10393" y="270832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Out0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9" idx="3"/>
          </p:cNvCxnSpPr>
          <p:nvPr/>
        </p:nvCxnSpPr>
        <p:spPr>
          <a:xfrm>
            <a:off x="2807152" y="2462410"/>
            <a:ext cx="1038809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91161" y="3366358"/>
            <a:ext cx="4449854" cy="2824362"/>
          </a:xfrm>
          <a:prstGeom prst="rect">
            <a:avLst/>
          </a:prstGeom>
          <a:solidFill>
            <a:srgbClr val="00B0F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656252" y="5598007"/>
            <a:ext cx="1259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FPGA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693324" y="3366358"/>
            <a:ext cx="1294703" cy="11336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951602" y="3786631"/>
            <a:ext cx="806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GTY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687287" y="3398780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RX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663315" y="4051815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TX</a:t>
            </a:r>
            <a:endParaRPr lang="en-US" dirty="0"/>
          </a:p>
        </p:txBody>
      </p:sp>
      <p:cxnSp>
        <p:nvCxnSpPr>
          <p:cNvPr id="23" name="Elbow Connector 22"/>
          <p:cNvCxnSpPr>
            <a:stCxn id="15" idx="3"/>
            <a:endCxn id="21" idx="1"/>
          </p:cNvCxnSpPr>
          <p:nvPr/>
        </p:nvCxnSpPr>
        <p:spPr>
          <a:xfrm>
            <a:off x="4763136" y="2892988"/>
            <a:ext cx="924151" cy="69045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22" idx="1"/>
            <a:endCxn id="11" idx="3"/>
          </p:cNvCxnSpPr>
          <p:nvPr/>
        </p:nvCxnSpPr>
        <p:spPr>
          <a:xfrm rot="10800000">
            <a:off x="2807153" y="3445775"/>
            <a:ext cx="2856163" cy="79070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440271" y="1630784"/>
            <a:ext cx="1296955" cy="12670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440271" y="2082057"/>
            <a:ext cx="1259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Si5345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9151839" y="1640146"/>
            <a:ext cx="65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Out0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9298870" y="265136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9159613" y="1857896"/>
            <a:ext cx="65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Out1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346190" y="2336479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IN2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064587" y="3532596"/>
            <a:ext cx="930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RxRECclk</a:t>
            </a:r>
            <a:endParaRPr lang="en-US" sz="1600" dirty="0"/>
          </a:p>
        </p:txBody>
      </p:sp>
      <p:cxnSp>
        <p:nvCxnSpPr>
          <p:cNvPr id="33" name="Elbow Connector 32"/>
          <p:cNvCxnSpPr>
            <a:stCxn id="32" idx="3"/>
          </p:cNvCxnSpPr>
          <p:nvPr/>
        </p:nvCxnSpPr>
        <p:spPr>
          <a:xfrm flipV="1">
            <a:off x="6995419" y="2538168"/>
            <a:ext cx="1444852" cy="116370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28" idx="3"/>
            <a:endCxn id="78" idx="0"/>
          </p:cNvCxnSpPr>
          <p:nvPr/>
        </p:nvCxnSpPr>
        <p:spPr>
          <a:xfrm>
            <a:off x="9804583" y="1824812"/>
            <a:ext cx="1056531" cy="71335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 rot="5400000">
            <a:off x="9118293" y="2968786"/>
            <a:ext cx="468571" cy="32657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8105081" y="3374769"/>
            <a:ext cx="1296955" cy="8202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8105081" y="3271652"/>
            <a:ext cx="1259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Phase difference detection</a:t>
            </a:r>
            <a:endParaRPr lang="en-US" dirty="0"/>
          </a:p>
        </p:txBody>
      </p:sp>
      <p:cxnSp>
        <p:nvCxnSpPr>
          <p:cNvPr id="38" name="Straight Connector 37"/>
          <p:cNvCxnSpPr>
            <a:stCxn id="14" idx="3"/>
          </p:cNvCxnSpPr>
          <p:nvPr/>
        </p:nvCxnSpPr>
        <p:spPr>
          <a:xfrm flipV="1">
            <a:off x="4763137" y="1921113"/>
            <a:ext cx="1811136" cy="1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563475" y="1937865"/>
            <a:ext cx="10798" cy="959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559436" y="2892988"/>
            <a:ext cx="1664505" cy="39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64" idx="2"/>
          </p:cNvCxnSpPr>
          <p:nvPr/>
        </p:nvCxnSpPr>
        <p:spPr>
          <a:xfrm flipH="1">
            <a:off x="8223941" y="2892988"/>
            <a:ext cx="897" cy="510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6972375" y="4110038"/>
            <a:ext cx="1132706" cy="9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773080" y="2647076"/>
            <a:ext cx="7184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726427" y="2758471"/>
            <a:ext cx="7651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06935" y="2333442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Fiber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6014436" y="1486122"/>
            <a:ext cx="1229395" cy="107199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optional emergency circuit I</a:t>
            </a:r>
            <a:r>
              <a:rPr lang="en-US" baseline="30000" dirty="0" smtClean="0"/>
              <a:t>2</a:t>
            </a:r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205801" y="5787239"/>
            <a:ext cx="102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RDO</a:t>
            </a:r>
            <a:endParaRPr lang="en-US" sz="3600" dirty="0"/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9962437" y="2082057"/>
            <a:ext cx="10628" cy="23517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6972375" y="4424175"/>
            <a:ext cx="2990063" cy="9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9818343" y="1486258"/>
            <a:ext cx="1640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(N/M)* 98.5 MHz</a:t>
            </a:r>
            <a:endParaRPr lang="en-US" sz="1600" dirty="0"/>
          </a:p>
        </p:txBody>
      </p:sp>
      <p:sp>
        <p:nvSpPr>
          <p:cNvPr id="51" name="TextBox 50"/>
          <p:cNvSpPr txBox="1"/>
          <p:nvPr/>
        </p:nvSpPr>
        <p:spPr>
          <a:xfrm>
            <a:off x="7532523" y="2279354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197 or </a:t>
            </a:r>
          </a:p>
          <a:p>
            <a:r>
              <a:rPr lang="en-US" sz="1400" dirty="0" smtClean="0"/>
              <a:t>394 MHz</a:t>
            </a:r>
            <a:endParaRPr lang="en-US" sz="1400" dirty="0"/>
          </a:p>
        </p:txBody>
      </p:sp>
      <p:sp>
        <p:nvSpPr>
          <p:cNvPr id="52" name="TextBox 51"/>
          <p:cNvSpPr txBox="1"/>
          <p:nvPr/>
        </p:nvSpPr>
        <p:spPr>
          <a:xfrm>
            <a:off x="7346653" y="3866824"/>
            <a:ext cx="777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control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6401706" y="4186741"/>
            <a:ext cx="705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ClkRef</a:t>
            </a:r>
            <a:endParaRPr lang="en-US" sz="1600" dirty="0"/>
          </a:p>
        </p:txBody>
      </p:sp>
      <p:sp>
        <p:nvSpPr>
          <p:cNvPr id="54" name="Rectangle 53"/>
          <p:cNvSpPr/>
          <p:nvPr/>
        </p:nvSpPr>
        <p:spPr>
          <a:xfrm>
            <a:off x="4743372" y="1668733"/>
            <a:ext cx="12266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latin typeface="Book Antiqua" panose="02040602050305030304" pitchFamily="18" charset="0"/>
              </a:rPr>
              <a:t>pseudoClock</a:t>
            </a:r>
            <a:endParaRPr lang="en-US" sz="1400" dirty="0" smtClean="0">
              <a:latin typeface="Book Antiqua" panose="02040602050305030304" pitchFamily="18" charset="0"/>
            </a:endParaRPr>
          </a:p>
          <a:p>
            <a:r>
              <a:rPr lang="en-US" sz="1400" dirty="0" smtClean="0">
                <a:latin typeface="Book Antiqua" panose="02040602050305030304" pitchFamily="18" charset="0"/>
              </a:rPr>
              <a:t> </a:t>
            </a:r>
            <a:r>
              <a:rPr lang="en-US" sz="1400" dirty="0">
                <a:latin typeface="Book Antiqua" panose="02040602050305030304" pitchFamily="18" charset="0"/>
              </a:rPr>
              <a:t>98.5 MHz</a:t>
            </a:r>
            <a:endParaRPr lang="en-US" sz="1400" dirty="0"/>
          </a:p>
        </p:txBody>
      </p:sp>
      <p:sp>
        <p:nvSpPr>
          <p:cNvPr id="55" name="TextBox 54"/>
          <p:cNvSpPr txBox="1"/>
          <p:nvPr/>
        </p:nvSpPr>
        <p:spPr>
          <a:xfrm>
            <a:off x="8865426" y="15265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Out9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361413" y="1525123"/>
            <a:ext cx="50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IN3</a:t>
            </a:r>
            <a:endParaRPr lang="en-US" dirty="0"/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9358386" y="1486122"/>
            <a:ext cx="0" cy="144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8524528" y="1477959"/>
            <a:ext cx="0" cy="144662"/>
          </a:xfrm>
          <a:prstGeom prst="line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524528" y="1486122"/>
            <a:ext cx="8260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8412892" y="1250676"/>
            <a:ext cx="1176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Zero Delay FB</a:t>
            </a:r>
            <a:endParaRPr lang="en-US" sz="1400" dirty="0"/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9737226" y="2082669"/>
            <a:ext cx="2253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210147" y="2264286"/>
            <a:ext cx="550507" cy="783771"/>
          </a:xfrm>
          <a:prstGeom prst="rect">
            <a:avLst/>
          </a:prstGeom>
          <a:solidFill>
            <a:srgbClr val="FFC000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164344" y="2433242"/>
            <a:ext cx="65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DAM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7839059" y="3126582"/>
            <a:ext cx="769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W16/Y16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794564" y="3119953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W17/W18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903324" y="3507323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K5/K6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045890" y="4213860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M5/M6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205045" y="3361223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H1/H2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185683" y="4025543"/>
            <a:ext cx="5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G3/G4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979210" y="2285569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14/15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664241" y="1644114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23/24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663168" y="2008871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27/28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9246417" y="2803534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30/31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9189292" y="3445774"/>
            <a:ext cx="0" cy="1495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615650" y="4704110"/>
            <a:ext cx="121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ePIC_Clock</a:t>
            </a:r>
            <a:endParaRPr lang="en-US" dirty="0" smtClean="0"/>
          </a:p>
          <a:p>
            <a:r>
              <a:rPr lang="en-US" dirty="0" smtClean="0"/>
              <a:t>( </a:t>
            </a:r>
            <a:r>
              <a:rPr lang="en-US" dirty="0" err="1" smtClean="0"/>
              <a:t>Pll_cc</a:t>
            </a:r>
            <a:r>
              <a:rPr lang="en-US" dirty="0" smtClean="0"/>
              <a:t> )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8663120" y="4805658"/>
            <a:ext cx="1156105" cy="472789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6506990" y="3985676"/>
            <a:ext cx="5629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(reset)</a:t>
            </a:r>
            <a:endParaRPr lang="en-US" sz="1100" dirty="0"/>
          </a:p>
        </p:txBody>
      </p:sp>
      <p:sp>
        <p:nvSpPr>
          <p:cNvPr id="78" name="Rectangle 77"/>
          <p:cNvSpPr/>
          <p:nvPr/>
        </p:nvSpPr>
        <p:spPr>
          <a:xfrm>
            <a:off x="10445775" y="2538168"/>
            <a:ext cx="830677" cy="6536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10422656" y="270277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Si53302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4285694" y="973677"/>
            <a:ext cx="3501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RED/RED: FPGA package pins, or Si5345 package pins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188874" y="4743662"/>
            <a:ext cx="1210082" cy="4620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6078446" y="4658413"/>
            <a:ext cx="1448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Data/control</a:t>
            </a:r>
          </a:p>
          <a:p>
            <a:r>
              <a:rPr lang="en-US" dirty="0" smtClean="0"/>
              <a:t>To/from MGT</a:t>
            </a:r>
            <a:endParaRPr lang="en-US" dirty="0"/>
          </a:p>
        </p:txBody>
      </p:sp>
      <p:cxnSp>
        <p:nvCxnSpPr>
          <p:cNvPr id="83" name="Straight Arrow Connector 82"/>
          <p:cNvCxnSpPr/>
          <p:nvPr/>
        </p:nvCxnSpPr>
        <p:spPr>
          <a:xfrm flipV="1">
            <a:off x="6459849" y="4490859"/>
            <a:ext cx="0" cy="25280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76" idx="1"/>
          </p:cNvCxnSpPr>
          <p:nvPr/>
        </p:nvCxnSpPr>
        <p:spPr>
          <a:xfrm flipH="1" flipV="1">
            <a:off x="7398956" y="5017703"/>
            <a:ext cx="1264164" cy="24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5683769" y="5320017"/>
            <a:ext cx="1294703" cy="8685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5665478" y="5883178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TX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5663315" y="5246737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6194926" y="5847102"/>
            <a:ext cx="88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ClkRef0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6191840" y="5267474"/>
            <a:ext cx="88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ClkRef1</a:t>
            </a:r>
            <a:endParaRPr lang="en-US" dirty="0"/>
          </a:p>
        </p:txBody>
      </p:sp>
      <p:cxnSp>
        <p:nvCxnSpPr>
          <p:cNvPr id="90" name="Elbow Connector 89"/>
          <p:cNvCxnSpPr>
            <a:stCxn id="89" idx="1"/>
          </p:cNvCxnSpPr>
          <p:nvPr/>
        </p:nvCxnSpPr>
        <p:spPr>
          <a:xfrm rot="10800000">
            <a:off x="6117214" y="4500054"/>
            <a:ext cx="74627" cy="952087"/>
          </a:xfrm>
          <a:prstGeom prst="bentConnector2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5834772" y="4242894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7030A0"/>
                </a:solidFill>
              </a:rPr>
              <a:t>RxPLL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015466" y="5229393"/>
            <a:ext cx="754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AA4/AA3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171706" y="5860125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Y6/Y5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885691" y="5326456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P6/P5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903324" y="5888648"/>
            <a:ext cx="574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V6/V5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1502207" y="4267612"/>
            <a:ext cx="1296955" cy="15488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1502207" y="4718886"/>
            <a:ext cx="1259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Optic transceiver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2387897" y="4422825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RX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2400721" y="5406189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TX</a:t>
            </a:r>
            <a:endParaRPr lang="en-US" dirty="0"/>
          </a:p>
        </p:txBody>
      </p:sp>
      <p:cxnSp>
        <p:nvCxnSpPr>
          <p:cNvPr id="100" name="Elbow Connector 99"/>
          <p:cNvCxnSpPr/>
          <p:nvPr/>
        </p:nvCxnSpPr>
        <p:spPr>
          <a:xfrm>
            <a:off x="2817823" y="4658413"/>
            <a:ext cx="2845492" cy="793729"/>
          </a:xfrm>
          <a:prstGeom prst="bentConnector3">
            <a:avLst>
              <a:gd name="adj1" fmla="val 5937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Elbow Connector 100"/>
          <p:cNvCxnSpPr>
            <a:endCxn id="99" idx="3"/>
          </p:cNvCxnSpPr>
          <p:nvPr/>
        </p:nvCxnSpPr>
        <p:spPr>
          <a:xfrm rot="10800000">
            <a:off x="2817823" y="5590855"/>
            <a:ext cx="2961700" cy="449456"/>
          </a:xfrm>
          <a:prstGeom prst="bentConnector3">
            <a:avLst>
              <a:gd name="adj1" fmla="val 6286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10240155" y="5304744"/>
            <a:ext cx="830677" cy="6536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10249772" y="551384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Si5338</a:t>
            </a:r>
            <a:endParaRPr lang="en-US" dirty="0"/>
          </a:p>
        </p:txBody>
      </p:sp>
      <p:cxnSp>
        <p:nvCxnSpPr>
          <p:cNvPr id="104" name="Elbow Connector 103"/>
          <p:cNvCxnSpPr/>
          <p:nvPr/>
        </p:nvCxnSpPr>
        <p:spPr>
          <a:xfrm rot="10800000">
            <a:off x="7069965" y="5452141"/>
            <a:ext cx="3170190" cy="1281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104"/>
          <p:cNvCxnSpPr/>
          <p:nvPr/>
        </p:nvCxnSpPr>
        <p:spPr>
          <a:xfrm rot="10800000" flipV="1">
            <a:off x="6995420" y="5860124"/>
            <a:ext cx="3225915" cy="25286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9819651" y="5265740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17/18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9831047" y="5694289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9/10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367693" y="935052"/>
            <a:ext cx="1865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7030A0"/>
                </a:solidFill>
              </a:rPr>
              <a:t>SMA cables to oscilloscope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0040895" y="4859155"/>
            <a:ext cx="339013" cy="32191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SMA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4706337" y="2259480"/>
            <a:ext cx="339013" cy="32191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SMA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9560808" y="2253364"/>
            <a:ext cx="339013" cy="32191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SMA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10040896" y="4511232"/>
            <a:ext cx="339013" cy="32191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SMA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9560809" y="2472660"/>
            <a:ext cx="339013" cy="32191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SMA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00657" y="2503467"/>
            <a:ext cx="339013" cy="32191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SMA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410063" y="939415"/>
            <a:ext cx="339013" cy="321912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SMA</a:t>
            </a:r>
            <a:endParaRPr lang="en-US" sz="1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59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8495" y="138669"/>
            <a:ext cx="638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  <a:r>
              <a:rPr lang="en-US" sz="3200" dirty="0" smtClean="0"/>
              <a:t>. ADCLK944 output of </a:t>
            </a:r>
            <a:r>
              <a:rPr lang="en-US" sz="3200" dirty="0" err="1" smtClean="0"/>
              <a:t>pseudoClock</a:t>
            </a:r>
            <a:endParaRPr lang="en-US" sz="3200" dirty="0"/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" t="10637" r="1608" b="1295"/>
          <a:stretch/>
        </p:blipFill>
        <p:spPr>
          <a:xfrm>
            <a:off x="6325870" y="3533302"/>
            <a:ext cx="5399772" cy="300875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t="1285" r="630" b="2425"/>
          <a:stretch/>
        </p:blipFill>
        <p:spPr>
          <a:xfrm>
            <a:off x="6325870" y="1456705"/>
            <a:ext cx="5399772" cy="2934658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3147" r="1170" b="2578"/>
          <a:stretch/>
        </p:blipFill>
        <p:spPr>
          <a:xfrm>
            <a:off x="502341" y="3700383"/>
            <a:ext cx="5399772" cy="2979914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502341" y="613021"/>
            <a:ext cx="609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29, 2024: SMA </a:t>
            </a:r>
            <a:r>
              <a:rPr lang="en-US" dirty="0" err="1" smtClean="0"/>
              <a:t>Rx_SPF</a:t>
            </a:r>
            <a:r>
              <a:rPr lang="en-US" dirty="0" smtClean="0"/>
              <a:t> output with </a:t>
            </a:r>
            <a:r>
              <a:rPr lang="en-US" dirty="0" err="1" smtClean="0"/>
              <a:t>ppRDO</a:t>
            </a:r>
            <a:r>
              <a:rPr lang="en-US" dirty="0" smtClean="0"/>
              <a:t>, ADCLK944 test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02341" y="944909"/>
            <a:ext cx="5184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FLX182, _240228 firmware, after the pulldown resistor fixes.</a:t>
            </a: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56" y="314325"/>
            <a:ext cx="2476234" cy="1682706"/>
          </a:xfrm>
          <a:prstGeom prst="rect">
            <a:avLst/>
          </a:prstGeom>
        </p:spPr>
      </p:pic>
      <p:sp>
        <p:nvSpPr>
          <p:cNvPr id="110" name="Oval 109"/>
          <p:cNvSpPr/>
          <p:nvPr/>
        </p:nvSpPr>
        <p:spPr>
          <a:xfrm>
            <a:off x="8676737" y="570903"/>
            <a:ext cx="349019" cy="292387"/>
          </a:xfrm>
          <a:prstGeom prst="ellipse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8676737" y="1155679"/>
            <a:ext cx="298220" cy="255568"/>
          </a:xfrm>
          <a:prstGeom prst="ellipse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8108041" y="907740"/>
            <a:ext cx="302532" cy="352589"/>
          </a:xfrm>
          <a:prstGeom prst="ellipse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9841394" y="510701"/>
            <a:ext cx="423949" cy="352589"/>
          </a:xfrm>
          <a:prstGeom prst="ellipse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/>
          <p:cNvSpPr txBox="1"/>
          <p:nvPr/>
        </p:nvSpPr>
        <p:spPr>
          <a:xfrm>
            <a:off x="9841394" y="863290"/>
            <a:ext cx="2045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Three pairs of 200</a:t>
            </a:r>
            <a:r>
              <a:rPr lang="el-GR" dirty="0" smtClean="0"/>
              <a:t>Ω</a:t>
            </a:r>
            <a:r>
              <a:rPr lang="en-US" dirty="0" smtClean="0"/>
              <a:t> pulldown resistors</a:t>
            </a:r>
            <a:endParaRPr lang="en-US" dirty="0"/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t="5385" r="2871" b="2074"/>
          <a:stretch/>
        </p:blipFill>
        <p:spPr>
          <a:xfrm>
            <a:off x="502341" y="1341593"/>
            <a:ext cx="5399772" cy="2929897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3438524" y="2554702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00: _|~~~~~~|___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359918" y="4913492"/>
            <a:ext cx="195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0: _|~XXXXXXXXX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9183202" y="2621875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01: ~|_XXXXXXXXXX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9114659" y="4612783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11: XXXXXXXXX_~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91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t="7696" r="2120" b="1247"/>
          <a:stretch/>
        </p:blipFill>
        <p:spPr>
          <a:xfrm>
            <a:off x="543171" y="3330660"/>
            <a:ext cx="5780483" cy="31467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5" r="1739" b="2984"/>
          <a:stretch/>
        </p:blipFill>
        <p:spPr>
          <a:xfrm>
            <a:off x="548059" y="2089807"/>
            <a:ext cx="5768727" cy="227189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332084" y="6543934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 GU @Jlab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79982" y="956155"/>
            <a:ext cx="1621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(June 21, 2024)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0180" y="631618"/>
            <a:ext cx="84261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Firmwares</a:t>
            </a:r>
            <a:r>
              <a:rPr lang="en-US" sz="1600" dirty="0" smtClean="0"/>
              <a:t>: </a:t>
            </a:r>
            <a:r>
              <a:rPr lang="en-US" sz="1600" dirty="0" err="1" smtClean="0"/>
              <a:t>ppRDO</a:t>
            </a:r>
            <a:r>
              <a:rPr lang="en-US" sz="1600" dirty="0" smtClean="0"/>
              <a:t>: pprdo_download_0xAB30B024.bit, June 21, 11:00</a:t>
            </a:r>
          </a:p>
          <a:p>
            <a:r>
              <a:rPr lang="en-US" sz="1600" dirty="0" smtClean="0"/>
              <a:t>	Flx182: flx182_240111_1602.pdi, Si5345_A2_register.h, Si5345_B1_register.h, 98.5MHz;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Si5344H: outputs at (0,2) 98.5 MHz, (1) 197 MHz, and (3) 250 MHz.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6545920" y="1572576"/>
            <a:ext cx="1284790" cy="1145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710459" y="1960857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Si5344H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9991034" y="4252643"/>
            <a:ext cx="1671109" cy="16310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477204" y="6020003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ppRDO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6559423" y="4252645"/>
            <a:ext cx="1284790" cy="1145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752858" y="4525617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Si5345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991035" y="1572576"/>
            <a:ext cx="1284790" cy="11458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0155574" y="1960857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FLX182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7830710" y="1819454"/>
            <a:ext cx="21603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171154" y="1514654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Clk_98.5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1015105" y="2718470"/>
            <a:ext cx="0" cy="1534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477204" y="2650883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Fiber_7.88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7830710" y="5171948"/>
            <a:ext cx="2160325" cy="15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135918" y="4900038"/>
            <a:ext cx="1547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RxRecClk_197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9338824" y="5633613"/>
            <a:ext cx="65220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8132790" y="4355505"/>
            <a:ext cx="1284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ClkSys_98.5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9991033" y="4277421"/>
            <a:ext cx="434998" cy="4474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7" name="TextBox 46"/>
          <p:cNvSpPr txBox="1"/>
          <p:nvPr/>
        </p:nvSpPr>
        <p:spPr>
          <a:xfrm>
            <a:off x="9910844" y="4255895"/>
            <a:ext cx="598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Phase</a:t>
            </a:r>
          </a:p>
          <a:p>
            <a:r>
              <a:rPr lang="en-US" sz="1200" dirty="0" smtClean="0"/>
              <a:t>Detect</a:t>
            </a:r>
            <a:endParaRPr lang="en-US" sz="1200" dirty="0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7666170" y="2718470"/>
            <a:ext cx="0" cy="33540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0140444" y="2703168"/>
            <a:ext cx="0" cy="33540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11275825" y="3110002"/>
            <a:ext cx="0" cy="33540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323768" y="295353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CH#1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779820" y="291589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CH#2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950660" y="330414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CH#4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829320" y="4259186"/>
            <a:ext cx="342669" cy="2123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9" name="TextBox 58"/>
          <p:cNvSpPr txBox="1"/>
          <p:nvPr/>
        </p:nvSpPr>
        <p:spPr>
          <a:xfrm>
            <a:off x="10773855" y="4194562"/>
            <a:ext cx="488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MGT</a:t>
            </a:r>
            <a:endParaRPr lang="en-US" sz="1200" dirty="0"/>
          </a:p>
        </p:txBody>
      </p:sp>
      <p:sp>
        <p:nvSpPr>
          <p:cNvPr id="60" name="Rectangle 59"/>
          <p:cNvSpPr/>
          <p:nvPr/>
        </p:nvSpPr>
        <p:spPr>
          <a:xfrm>
            <a:off x="10696787" y="2929277"/>
            <a:ext cx="673681" cy="187513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1" name="TextBox 60"/>
          <p:cNvSpPr txBox="1"/>
          <p:nvPr/>
        </p:nvSpPr>
        <p:spPr>
          <a:xfrm>
            <a:off x="10686236" y="2878169"/>
            <a:ext cx="383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1:4</a:t>
            </a:r>
            <a:endParaRPr lang="en-US" sz="1200" dirty="0"/>
          </a:p>
        </p:txBody>
      </p:sp>
      <p:cxnSp>
        <p:nvCxnSpPr>
          <p:cNvPr id="62" name="Elbow Connector 61"/>
          <p:cNvCxnSpPr/>
          <p:nvPr/>
        </p:nvCxnSpPr>
        <p:spPr>
          <a:xfrm rot="5400000">
            <a:off x="9840393" y="3367869"/>
            <a:ext cx="1136364" cy="673970"/>
          </a:xfrm>
          <a:prstGeom prst="bentConnector3">
            <a:avLst>
              <a:gd name="adj1" fmla="val 50000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/>
          <p:cNvCxnSpPr>
            <a:stCxn id="59" idx="2"/>
          </p:cNvCxnSpPr>
          <p:nvPr/>
        </p:nvCxnSpPr>
        <p:spPr>
          <a:xfrm rot="5400000">
            <a:off x="10193967" y="4347825"/>
            <a:ext cx="700387" cy="947859"/>
          </a:xfrm>
          <a:prstGeom prst="bentConnector2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488309" y="5398545"/>
            <a:ext cx="0" cy="33540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7145907" y="563361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CH#3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54034" y="5398539"/>
            <a:ext cx="1284790" cy="9051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8235296" y="5573884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Si5338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7830710" y="4665391"/>
            <a:ext cx="21603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9274477" y="5333382"/>
            <a:ext cx="77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ClkRef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9982" y="1388955"/>
            <a:ext cx="51832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Flx182 will not work with Si5345_A3/A4 config file (98.63 MHz generated configure file) even if the clock (on FLX182) is set to 98.5 MHz, and Si5344H outputs 98.5 MHz.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62954" y="6486545"/>
            <a:ext cx="1024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Pseudoclock</a:t>
            </a:r>
            <a:r>
              <a:rPr lang="en-US" b="1" dirty="0" smtClean="0"/>
              <a:t>:</a:t>
            </a:r>
            <a:r>
              <a:rPr lang="en-US" dirty="0" smtClean="0"/>
              <a:t> positive width (</a:t>
            </a:r>
            <a:r>
              <a:rPr lang="en-US" sz="1400" dirty="0" smtClean="0"/>
              <a:t>ADCLK944 output – Si5344H output</a:t>
            </a:r>
            <a:r>
              <a:rPr lang="en-US" dirty="0" smtClean="0"/>
              <a:t>): 3.113ns ± 2.9ps; negative width: 3.100ns ± 2.6ps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2004066" y="3223029"/>
            <a:ext cx="10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RxRECclk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048516" y="529381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RxUSR2clk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897315" y="5285364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FPGA</a:t>
            </a:r>
          </a:p>
        </p:txBody>
      </p:sp>
      <p:sp>
        <p:nvSpPr>
          <p:cNvPr id="3" name="Freeform 2"/>
          <p:cNvSpPr/>
          <p:nvPr/>
        </p:nvSpPr>
        <p:spPr>
          <a:xfrm>
            <a:off x="6567055" y="2851265"/>
            <a:ext cx="5112327" cy="3557848"/>
          </a:xfrm>
          <a:custGeom>
            <a:avLst/>
            <a:gdLst>
              <a:gd name="connsiteX0" fmla="*/ 0 w 5112327"/>
              <a:gd name="connsiteY0" fmla="*/ 1072342 h 3557848"/>
              <a:gd name="connsiteX1" fmla="*/ 3981796 w 5112327"/>
              <a:gd name="connsiteY1" fmla="*/ 1039091 h 3557848"/>
              <a:gd name="connsiteX2" fmla="*/ 3981796 w 5112327"/>
              <a:gd name="connsiteY2" fmla="*/ 16626 h 3557848"/>
              <a:gd name="connsiteX3" fmla="*/ 5112327 w 5112327"/>
              <a:gd name="connsiteY3" fmla="*/ 0 h 3557848"/>
              <a:gd name="connsiteX4" fmla="*/ 5070763 w 5112327"/>
              <a:gd name="connsiteY4" fmla="*/ 3557848 h 3557848"/>
              <a:gd name="connsiteX5" fmla="*/ 0 w 5112327"/>
              <a:gd name="connsiteY5" fmla="*/ 3549535 h 3557848"/>
              <a:gd name="connsiteX6" fmla="*/ 0 w 5112327"/>
              <a:gd name="connsiteY6" fmla="*/ 1072342 h 355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2327" h="3557848">
                <a:moveTo>
                  <a:pt x="0" y="1072342"/>
                </a:moveTo>
                <a:lnTo>
                  <a:pt x="3981796" y="1039091"/>
                </a:lnTo>
                <a:lnTo>
                  <a:pt x="3981796" y="16626"/>
                </a:lnTo>
                <a:lnTo>
                  <a:pt x="5112327" y="0"/>
                </a:lnTo>
                <a:lnTo>
                  <a:pt x="5070763" y="3557848"/>
                </a:lnTo>
                <a:lnTo>
                  <a:pt x="0" y="3549535"/>
                </a:lnTo>
                <a:cubicBezTo>
                  <a:pt x="2771" y="2726575"/>
                  <a:pt x="5541" y="1903615"/>
                  <a:pt x="0" y="1072342"/>
                </a:cubicBezTo>
                <a:close/>
              </a:path>
            </a:pathLst>
          </a:custGeom>
          <a:solidFill>
            <a:srgbClr val="FFC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10844" y="1544351"/>
            <a:ext cx="1459624" cy="1217127"/>
          </a:xfrm>
          <a:prstGeom prst="rect">
            <a:avLst/>
          </a:prstGeom>
          <a:solidFill>
            <a:srgbClr val="92D05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481325" y="1572576"/>
            <a:ext cx="1429110" cy="1214677"/>
          </a:xfrm>
          <a:prstGeom prst="rect">
            <a:avLst/>
          </a:prstGeom>
          <a:solidFill>
            <a:srgbClr val="92D05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162954" y="93893"/>
            <a:ext cx="7395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 DAM clock recovery (Si5345 output</a:t>
            </a:r>
            <a:r>
              <a:rPr lang="en-US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45877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332084" y="6543934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 GU @Jlab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0525" y="314325"/>
            <a:ext cx="8138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 21, 2024: SMA output with </a:t>
            </a:r>
            <a:r>
              <a:rPr lang="en-US" dirty="0" err="1" smtClean="0"/>
              <a:t>ppRDO</a:t>
            </a:r>
            <a:r>
              <a:rPr lang="en-US" dirty="0" smtClean="0"/>
              <a:t>, at 98.5 </a:t>
            </a:r>
            <a:r>
              <a:rPr lang="en-US" dirty="0" smtClean="0"/>
              <a:t>MHz, with </a:t>
            </a:r>
            <a:r>
              <a:rPr lang="en-US" b="1" dirty="0" smtClean="0"/>
              <a:t>inappropriate Si5345 settings</a:t>
            </a:r>
            <a:endParaRPr lang="en-US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3645" r="1548" b="925"/>
          <a:stretch/>
        </p:blipFill>
        <p:spPr>
          <a:xfrm>
            <a:off x="390525" y="758205"/>
            <a:ext cx="6089497" cy="2918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3447" r="1257" b="1547"/>
          <a:stretch/>
        </p:blipFill>
        <p:spPr>
          <a:xfrm>
            <a:off x="390525" y="3677055"/>
            <a:ext cx="6088096" cy="3051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" r="1610"/>
          <a:stretch/>
        </p:blipFill>
        <p:spPr>
          <a:xfrm>
            <a:off x="6664616" y="3428469"/>
            <a:ext cx="5368500" cy="30209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8621" y="758205"/>
            <a:ext cx="5351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Si5345 output is locked to the reference clock at 98.5 MHz.</a:t>
            </a:r>
          </a:p>
          <a:p>
            <a:r>
              <a:rPr lang="en-US" sz="1600" dirty="0" smtClean="0"/>
              <a:t>The measured RMS of positive width is ~2.7ps, and RMS of negative width is ~2.6ps, but the center value moves as shown in the left two scope captures.  The spread is over 100ps.  This is caused by the Si5345 loop bandwidth setting (~100 Hz).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16027" y="2597472"/>
            <a:ext cx="5065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Double check the ADCLK944 output, the center value plot is consistent  with the RMS, as shown in the scope capture</a:t>
            </a:r>
            <a:r>
              <a:rPr lang="en-US" sz="1600" dirty="0"/>
              <a:t> </a:t>
            </a:r>
            <a:r>
              <a:rPr lang="en-US" sz="1600" dirty="0" smtClean="0"/>
              <a:t>(bottom right), ~3ps.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29293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332084" y="6543934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 GU @Jlab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0524" y="314325"/>
            <a:ext cx="9941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 24, 2024: SMA output with </a:t>
            </a:r>
            <a:r>
              <a:rPr lang="en-US" dirty="0" err="1" smtClean="0"/>
              <a:t>ppRDO</a:t>
            </a:r>
            <a:r>
              <a:rPr lang="en-US" dirty="0" smtClean="0"/>
              <a:t>, at 98.5 MHz, same setting as June 21</a:t>
            </a:r>
            <a:r>
              <a:rPr lang="en-US" baseline="30000" dirty="0" smtClean="0"/>
              <a:t>st</a:t>
            </a:r>
            <a:r>
              <a:rPr lang="en-US" dirty="0" smtClean="0"/>
              <a:t>, except ppRDO_Si5345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0664" y="683657"/>
            <a:ext cx="84261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Firmwares</a:t>
            </a:r>
            <a:r>
              <a:rPr lang="en-US" sz="1600" dirty="0" smtClean="0"/>
              <a:t>: </a:t>
            </a:r>
            <a:r>
              <a:rPr lang="en-US" sz="1600" dirty="0" err="1" smtClean="0"/>
              <a:t>ppRDO</a:t>
            </a:r>
            <a:r>
              <a:rPr lang="en-US" sz="1600" dirty="0" smtClean="0"/>
              <a:t>: pprdo_download_0xAB30B024.bit, June 21, 11:00</a:t>
            </a:r>
          </a:p>
          <a:p>
            <a:r>
              <a:rPr lang="en-US" sz="1600" dirty="0" smtClean="0"/>
              <a:t>	Flx182: flx182_240111_1602.pdi, Si5345_A2_register.h, Si5345_B1_register.h, 98.5MHz;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Si5344H: outputs at (0,2) 98.5 MHz, (1) 197 MHz, and (3) 250 MHz.</a:t>
            </a:r>
          </a:p>
          <a:p>
            <a:r>
              <a:rPr lang="en-US" sz="1600" dirty="0" err="1" smtClean="0"/>
              <a:t>pprdo</a:t>
            </a:r>
            <a:r>
              <a:rPr lang="en-US" sz="1600" dirty="0" smtClean="0"/>
              <a:t>: Si5345 setting: Loop </a:t>
            </a:r>
            <a:r>
              <a:rPr lang="en-US" sz="1600" dirty="0" err="1" smtClean="0"/>
              <a:t>BandWidth</a:t>
            </a:r>
            <a:r>
              <a:rPr lang="en-US" sz="1600" dirty="0" smtClean="0"/>
              <a:t>: 2KHz (actual: 1.42 KHz), Fast lock: 4KHz (actual 2.84 KHz)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2130207"/>
            <a:ext cx="5881260" cy="3254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664" y="2130207"/>
            <a:ext cx="5762305" cy="3254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891" y="5343605"/>
            <a:ext cx="5917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~18us range,</a:t>
            </a:r>
          </a:p>
          <a:p>
            <a:r>
              <a:rPr lang="en-US" dirty="0" smtClean="0"/>
              <a:t>Si5345 output: center 98.5 MHz, HWFM: 50 KHz, </a:t>
            </a:r>
            <a:r>
              <a:rPr lang="el-GR" dirty="0" smtClean="0"/>
              <a:t>σ</a:t>
            </a:r>
            <a:r>
              <a:rPr lang="en-US" dirty="0" smtClean="0"/>
              <a:t>: 21 KHz;</a:t>
            </a:r>
            <a:endParaRPr lang="en-US" dirty="0"/>
          </a:p>
          <a:p>
            <a:r>
              <a:rPr lang="en-US" dirty="0" smtClean="0"/>
              <a:t>MATH positive: </a:t>
            </a:r>
            <a:r>
              <a:rPr lang="en-US" dirty="0"/>
              <a:t>center </a:t>
            </a:r>
            <a:r>
              <a:rPr lang="en-US" dirty="0" smtClean="0"/>
              <a:t>2.320 ns, </a:t>
            </a:r>
            <a:r>
              <a:rPr lang="en-US" dirty="0"/>
              <a:t>HWFM: </a:t>
            </a:r>
            <a:r>
              <a:rPr lang="en-US" dirty="0" smtClean="0"/>
              <a:t>9 ps, </a:t>
            </a:r>
            <a:r>
              <a:rPr lang="el-GR" dirty="0"/>
              <a:t>σ</a:t>
            </a:r>
            <a:r>
              <a:rPr lang="en-US" dirty="0"/>
              <a:t>: </a:t>
            </a:r>
            <a:r>
              <a:rPr lang="en-US" dirty="0" smtClean="0"/>
              <a:t>2.9 ps;</a:t>
            </a:r>
            <a:endParaRPr lang="en-US" dirty="0"/>
          </a:p>
          <a:p>
            <a:r>
              <a:rPr lang="en-US" dirty="0" smtClean="0"/>
              <a:t>MATH negative: center 2.310 ns, </a:t>
            </a:r>
            <a:r>
              <a:rPr lang="en-US" dirty="0"/>
              <a:t>HWFM: </a:t>
            </a:r>
            <a:r>
              <a:rPr lang="en-US" dirty="0" smtClean="0"/>
              <a:t>8 ps, </a:t>
            </a:r>
            <a:r>
              <a:rPr lang="el-GR" dirty="0"/>
              <a:t>σ</a:t>
            </a:r>
            <a:r>
              <a:rPr lang="en-US" dirty="0"/>
              <a:t>: </a:t>
            </a:r>
            <a:r>
              <a:rPr lang="en-US" dirty="0" smtClean="0"/>
              <a:t>2.5 ps.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14550" y="1712531"/>
            <a:ext cx="677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MATH = Ch1 (Si5344H output) – 1.8*Ch3 (Si5345 output/</a:t>
            </a:r>
            <a:r>
              <a:rPr lang="en-US" dirty="0" err="1" smtClean="0"/>
              <a:t>ppRDO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6235664" y="5343605"/>
            <a:ext cx="5917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~8us range,</a:t>
            </a:r>
          </a:p>
          <a:p>
            <a:r>
              <a:rPr lang="en-US" dirty="0" smtClean="0"/>
              <a:t>Si5345 output: center 98.5 MHz, HWFM: 50 KHz, </a:t>
            </a:r>
            <a:r>
              <a:rPr lang="el-GR" dirty="0" smtClean="0"/>
              <a:t>σ</a:t>
            </a:r>
            <a:r>
              <a:rPr lang="en-US" dirty="0" smtClean="0"/>
              <a:t>: 21 KHz;</a:t>
            </a:r>
            <a:endParaRPr lang="en-US" dirty="0"/>
          </a:p>
          <a:p>
            <a:r>
              <a:rPr lang="en-US" dirty="0" smtClean="0"/>
              <a:t>MATH positive: </a:t>
            </a:r>
            <a:r>
              <a:rPr lang="en-US" dirty="0"/>
              <a:t>center </a:t>
            </a:r>
            <a:r>
              <a:rPr lang="en-US" dirty="0" smtClean="0"/>
              <a:t>2.320 ns, </a:t>
            </a:r>
            <a:r>
              <a:rPr lang="en-US" dirty="0"/>
              <a:t>HWFM: </a:t>
            </a:r>
            <a:r>
              <a:rPr lang="en-US" dirty="0" smtClean="0"/>
              <a:t>9 ps, </a:t>
            </a:r>
            <a:r>
              <a:rPr lang="el-GR" dirty="0"/>
              <a:t>σ</a:t>
            </a:r>
            <a:r>
              <a:rPr lang="en-US" dirty="0"/>
              <a:t>: </a:t>
            </a:r>
            <a:r>
              <a:rPr lang="en-US" dirty="0" smtClean="0"/>
              <a:t>2.7 ps;</a:t>
            </a:r>
            <a:endParaRPr lang="en-US" dirty="0"/>
          </a:p>
          <a:p>
            <a:r>
              <a:rPr lang="en-US" dirty="0" smtClean="0"/>
              <a:t>MATH negative: center 2.310 ns, </a:t>
            </a:r>
            <a:r>
              <a:rPr lang="en-US" dirty="0"/>
              <a:t>HWFM: </a:t>
            </a:r>
            <a:r>
              <a:rPr lang="en-US" dirty="0" smtClean="0"/>
              <a:t>8 ps, </a:t>
            </a:r>
            <a:r>
              <a:rPr lang="el-GR" dirty="0"/>
              <a:t>σ</a:t>
            </a:r>
            <a:r>
              <a:rPr lang="en-US" dirty="0"/>
              <a:t>: </a:t>
            </a:r>
            <a:r>
              <a:rPr lang="en-US" dirty="0" smtClean="0"/>
              <a:t>2.3 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985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332084" y="6543934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 GU @Jlab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0524" y="314325"/>
            <a:ext cx="1164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 24, 2024: SMA output with </a:t>
            </a:r>
            <a:r>
              <a:rPr lang="en-US" dirty="0" err="1" smtClean="0"/>
              <a:t>ppRDO</a:t>
            </a:r>
            <a:r>
              <a:rPr lang="en-US" dirty="0" smtClean="0"/>
              <a:t>, at 98.5 MHz, same setting as June 21</a:t>
            </a:r>
            <a:r>
              <a:rPr lang="en-US" baseline="30000" dirty="0" smtClean="0"/>
              <a:t>st</a:t>
            </a:r>
            <a:r>
              <a:rPr lang="en-US" dirty="0" smtClean="0"/>
              <a:t>, except </a:t>
            </a:r>
            <a:r>
              <a:rPr lang="en-US" dirty="0" smtClean="0"/>
              <a:t>ppRDO_Si5345, long term stability 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0664" y="683657"/>
            <a:ext cx="84261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Firmwares</a:t>
            </a:r>
            <a:r>
              <a:rPr lang="en-US" sz="1600" dirty="0" smtClean="0"/>
              <a:t>: </a:t>
            </a:r>
            <a:r>
              <a:rPr lang="en-US" sz="1600" dirty="0" err="1" smtClean="0"/>
              <a:t>ppRDO</a:t>
            </a:r>
            <a:r>
              <a:rPr lang="en-US" sz="1600" dirty="0" smtClean="0"/>
              <a:t>: pprdo_download_0xAB30B024.bit, June 21, 11:00</a:t>
            </a:r>
          </a:p>
          <a:p>
            <a:r>
              <a:rPr lang="en-US" sz="1600" dirty="0" smtClean="0"/>
              <a:t>	Flx182: flx182_240111_1602.pdi, Si5345_A2_register.h, Si5345_B1_register.h, 98.5MHz;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Si5344H: outputs at (0,2) 98.5 MHz, (1) 197 MHz, and (3) 250 MHz.</a:t>
            </a:r>
          </a:p>
          <a:p>
            <a:r>
              <a:rPr lang="en-US" sz="1600" dirty="0" err="1" smtClean="0"/>
              <a:t>pprdo</a:t>
            </a:r>
            <a:r>
              <a:rPr lang="en-US" sz="1600" dirty="0" smtClean="0"/>
              <a:t>: Si5345 setting: Loop </a:t>
            </a:r>
            <a:r>
              <a:rPr lang="en-US" sz="1600" dirty="0" err="1" smtClean="0"/>
              <a:t>BandWidth</a:t>
            </a:r>
            <a:r>
              <a:rPr lang="en-US" sz="1600" dirty="0" smtClean="0"/>
              <a:t>: 2KHz (actual: 1.42 KHz), Fast lock: 4KHz (actual 2.84 KHz)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6892" y="5343605"/>
            <a:ext cx="57172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FLX182 FPGA cooling fan ran into high speed, which increased the MATH width by over 10 ps. (</a:t>
            </a:r>
            <a:r>
              <a:rPr lang="en-US" b="1" dirty="0" smtClean="0"/>
              <a:t>jump)</a:t>
            </a:r>
          </a:p>
          <a:p>
            <a:r>
              <a:rPr lang="en-US" dirty="0" smtClean="0"/>
              <a:t>Si5345 output: center 98.5 MHz, HWFM: 50 KHz, </a:t>
            </a:r>
            <a:r>
              <a:rPr lang="el-GR" dirty="0" smtClean="0"/>
              <a:t>σ</a:t>
            </a:r>
            <a:r>
              <a:rPr lang="en-US" dirty="0" smtClean="0"/>
              <a:t>: 21 KHz;</a:t>
            </a:r>
            <a:endParaRPr lang="en-US" dirty="0"/>
          </a:p>
          <a:p>
            <a:r>
              <a:rPr lang="en-US" dirty="0" smtClean="0"/>
              <a:t>MATH positive: </a:t>
            </a:r>
            <a:r>
              <a:rPr lang="en-US" dirty="0"/>
              <a:t>center </a:t>
            </a:r>
            <a:r>
              <a:rPr lang="en-US" dirty="0" smtClean="0"/>
              <a:t>2.336 ns, </a:t>
            </a:r>
            <a:r>
              <a:rPr lang="el-GR" dirty="0"/>
              <a:t>σ</a:t>
            </a:r>
            <a:r>
              <a:rPr lang="en-US" dirty="0"/>
              <a:t>: </a:t>
            </a:r>
            <a:r>
              <a:rPr lang="en-US" dirty="0" smtClean="0"/>
              <a:t>2.9 ps;</a:t>
            </a:r>
            <a:endParaRPr lang="en-US" dirty="0"/>
          </a:p>
          <a:p>
            <a:r>
              <a:rPr lang="en-US" dirty="0" smtClean="0"/>
              <a:t>MATH negative: center 2.319 ns, </a:t>
            </a:r>
            <a:r>
              <a:rPr lang="el-GR" dirty="0"/>
              <a:t>σ</a:t>
            </a:r>
            <a:r>
              <a:rPr lang="en-US" dirty="0"/>
              <a:t>: </a:t>
            </a:r>
            <a:r>
              <a:rPr lang="en-US" dirty="0" smtClean="0"/>
              <a:t>2.5 ps.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14550" y="1712531"/>
            <a:ext cx="677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MATH = Ch1 (Si5344H output) – 1.8*Ch3 (Si5345 output/</a:t>
            </a:r>
            <a:r>
              <a:rPr lang="en-US" dirty="0" err="1" smtClean="0"/>
              <a:t>ppRDO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6235664" y="5343605"/>
            <a:ext cx="57472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~2 hours accumulation, </a:t>
            </a:r>
            <a:r>
              <a:rPr lang="en-US" b="1" dirty="0" smtClean="0"/>
              <a:t>(stable)</a:t>
            </a:r>
          </a:p>
          <a:p>
            <a:r>
              <a:rPr lang="en-US" dirty="0" smtClean="0"/>
              <a:t>Si5345 output: center 98.5 MHz, HWFM: 50 KHz, </a:t>
            </a:r>
            <a:r>
              <a:rPr lang="el-GR" dirty="0" smtClean="0"/>
              <a:t>σ</a:t>
            </a:r>
            <a:r>
              <a:rPr lang="en-US" dirty="0" smtClean="0"/>
              <a:t>: 21 KHz;</a:t>
            </a:r>
            <a:endParaRPr lang="en-US" dirty="0"/>
          </a:p>
          <a:p>
            <a:r>
              <a:rPr lang="en-US" dirty="0" smtClean="0"/>
              <a:t>MATH positive: </a:t>
            </a:r>
            <a:r>
              <a:rPr lang="en-US" dirty="0"/>
              <a:t>center </a:t>
            </a:r>
            <a:r>
              <a:rPr lang="en-US" dirty="0" smtClean="0"/>
              <a:t>2.336 ns, </a:t>
            </a:r>
            <a:r>
              <a:rPr lang="en-US" dirty="0"/>
              <a:t>HWFM: </a:t>
            </a:r>
            <a:r>
              <a:rPr lang="en-US" dirty="0" smtClean="0"/>
              <a:t>9 ps, </a:t>
            </a:r>
            <a:r>
              <a:rPr lang="el-GR" dirty="0"/>
              <a:t>σ</a:t>
            </a:r>
            <a:r>
              <a:rPr lang="en-US" dirty="0"/>
              <a:t>: </a:t>
            </a:r>
            <a:r>
              <a:rPr lang="en-US" dirty="0" smtClean="0"/>
              <a:t>2.7 ps;</a:t>
            </a:r>
            <a:endParaRPr lang="en-US" dirty="0"/>
          </a:p>
          <a:p>
            <a:r>
              <a:rPr lang="en-US" dirty="0" smtClean="0"/>
              <a:t>MATH negative: center 2.3255 ns, </a:t>
            </a:r>
            <a:r>
              <a:rPr lang="en-US" dirty="0"/>
              <a:t>HWFM: </a:t>
            </a:r>
            <a:r>
              <a:rPr lang="en-US" dirty="0" smtClean="0"/>
              <a:t>8 ps, </a:t>
            </a:r>
            <a:r>
              <a:rPr lang="el-GR" dirty="0"/>
              <a:t>σ</a:t>
            </a:r>
            <a:r>
              <a:rPr lang="en-US" dirty="0"/>
              <a:t>: </a:t>
            </a:r>
            <a:r>
              <a:rPr lang="en-US" dirty="0" smtClean="0"/>
              <a:t>2.3 ps.</a:t>
            </a:r>
          </a:p>
          <a:p>
            <a:r>
              <a:rPr lang="en-US" dirty="0" smtClean="0"/>
              <a:t>(HWFM = 2.335 </a:t>
            </a:r>
            <a:r>
              <a:rPr lang="el-GR" dirty="0" smtClean="0"/>
              <a:t>σ</a:t>
            </a:r>
            <a:r>
              <a:rPr lang="en-US" dirty="0" smtClean="0"/>
              <a:t>).  Extra </a:t>
            </a:r>
            <a:r>
              <a:rPr lang="el-GR" dirty="0" smtClean="0"/>
              <a:t>σ</a:t>
            </a:r>
            <a:r>
              <a:rPr lang="en-US" dirty="0"/>
              <a:t> </a:t>
            </a:r>
            <a:r>
              <a:rPr lang="en-US" dirty="0" smtClean="0"/>
              <a:t>is ~2.5 ps)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t="2701" r="1354" b="646"/>
          <a:stretch/>
        </p:blipFill>
        <p:spPr>
          <a:xfrm>
            <a:off x="222154" y="2130207"/>
            <a:ext cx="5799991" cy="3254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60" y="2130207"/>
            <a:ext cx="5914418" cy="32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66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332084" y="6543934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 GU @Jlab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0523" y="314325"/>
            <a:ext cx="11710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 24, 2024: SMA output with </a:t>
            </a:r>
            <a:r>
              <a:rPr lang="en-US" dirty="0" err="1" smtClean="0"/>
              <a:t>ppRDO</a:t>
            </a:r>
            <a:r>
              <a:rPr lang="en-US" dirty="0" smtClean="0"/>
              <a:t>, at 98.5 MHz, same setting as page65/66, check </a:t>
            </a:r>
            <a:r>
              <a:rPr lang="en-US" dirty="0" smtClean="0"/>
              <a:t>with different </a:t>
            </a:r>
            <a:r>
              <a:rPr lang="en-US" dirty="0" smtClean="0"/>
              <a:t>FLX182 TX </a:t>
            </a:r>
            <a:r>
              <a:rPr lang="en-US" dirty="0" smtClean="0"/>
              <a:t>patterns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"/>
          <a:stretch/>
        </p:blipFill>
        <p:spPr>
          <a:xfrm>
            <a:off x="328903" y="748312"/>
            <a:ext cx="5186681" cy="2837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3692" b="313"/>
          <a:stretch/>
        </p:blipFill>
        <p:spPr>
          <a:xfrm>
            <a:off x="328904" y="3667552"/>
            <a:ext cx="5186680" cy="2852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94" y="757326"/>
            <a:ext cx="5175417" cy="2830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" t="701" r="1987" b="1336"/>
          <a:stretch/>
        </p:blipFill>
        <p:spPr>
          <a:xfrm>
            <a:off x="6926094" y="3661678"/>
            <a:ext cx="5175418" cy="28585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88541" y="2548647"/>
            <a:ext cx="14202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FLX182 TX output</a:t>
            </a:r>
          </a:p>
          <a:p>
            <a:endParaRPr lang="en-US" dirty="0"/>
          </a:p>
          <a:p>
            <a:r>
              <a:rPr lang="en-US" dirty="0" smtClean="0"/>
              <a:t>“10”  “01”</a:t>
            </a:r>
          </a:p>
          <a:p>
            <a:r>
              <a:rPr lang="en-US" dirty="0" smtClean="0"/>
              <a:t>“11”  “00”</a:t>
            </a:r>
          </a:p>
          <a:p>
            <a:endParaRPr lang="en-US" dirty="0"/>
          </a:p>
          <a:p>
            <a:r>
              <a:rPr lang="en-US" sz="1600" dirty="0" smtClean="0"/>
              <a:t>The Si5345 output shifted 20ps even after the pattern went back to “00”, </a:t>
            </a:r>
            <a:r>
              <a:rPr lang="en-US" sz="1600" dirty="0" err="1" smtClean="0"/>
              <a:t>pseudoclock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586164" y="2414589"/>
            <a:ext cx="2139248" cy="11312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609792" y="2738438"/>
            <a:ext cx="3543858" cy="8074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599110" y="3893334"/>
            <a:ext cx="3554540" cy="12882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552825" y="3870111"/>
            <a:ext cx="2178389" cy="14642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311968" y="6478568"/>
            <a:ext cx="706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20ps jump can be calibrated, even if we cannot control in firmware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628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332084" y="6543934"/>
            <a:ext cx="18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William GU @Jlab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0524" y="314325"/>
            <a:ext cx="1134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 24, 2024: SMA output with </a:t>
            </a:r>
            <a:r>
              <a:rPr lang="en-US" dirty="0" err="1" smtClean="0"/>
              <a:t>ppRDO</a:t>
            </a:r>
            <a:r>
              <a:rPr lang="en-US" dirty="0" smtClean="0"/>
              <a:t>, at 98.5 MHz, same setting as page65/66, </a:t>
            </a:r>
            <a:r>
              <a:rPr lang="en-US" dirty="0" err="1" smtClean="0"/>
              <a:t>ppRDO</a:t>
            </a:r>
            <a:r>
              <a:rPr lang="en-US" dirty="0" smtClean="0"/>
              <a:t> MGT Rx Reset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" r="1262"/>
          <a:stretch/>
        </p:blipFill>
        <p:spPr>
          <a:xfrm>
            <a:off x="977900" y="683658"/>
            <a:ext cx="7886700" cy="4319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900" y="5343605"/>
            <a:ext cx="93879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effects of Rx related resets were reproduced (Mar. 1</a:t>
            </a:r>
            <a:r>
              <a:rPr lang="en-US" baseline="30000" dirty="0" smtClean="0"/>
              <a:t>st</a:t>
            </a:r>
            <a:r>
              <a:rPr lang="en-US" dirty="0" smtClean="0"/>
              <a:t> 2024’s tests).</a:t>
            </a:r>
          </a:p>
          <a:p>
            <a:r>
              <a:rPr lang="en-US" dirty="0" smtClean="0"/>
              <a:t>The MATH measurement reference was adjust from +-600 mV to +- 500 mV for the ‘narrow’ pulses,</a:t>
            </a:r>
          </a:p>
          <a:p>
            <a:pPr lvl="1"/>
            <a:r>
              <a:rPr lang="en-US" dirty="0" smtClean="0"/>
              <a:t>Positive: center 446 ps, FWHM: 8 ps, RMS: 2.4 ps</a:t>
            </a:r>
          </a:p>
          <a:p>
            <a:pPr lvl="1"/>
            <a:r>
              <a:rPr lang="en-US" dirty="0" smtClean="0"/>
              <a:t>Negative: center 427 ps, FWHM: 8 ps, RMS: 3.2 ps</a:t>
            </a:r>
          </a:p>
        </p:txBody>
      </p:sp>
    </p:spTree>
    <p:extLst>
      <p:ext uri="{BB962C8B-B14F-4D97-AF65-F5344CB8AC3E}">
        <p14:creationId xmlns:p14="http://schemas.microsoft.com/office/powerpoint/2010/main" val="1707800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55943</TotalTime>
  <Words>2252</Words>
  <Application>Microsoft Office PowerPoint</Application>
  <PresentationFormat>Widescreen</PresentationFormat>
  <Paragraphs>242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Book Antiqua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Gu</dc:creator>
  <cp:lastModifiedBy>William Gu</cp:lastModifiedBy>
  <cp:revision>296</cp:revision>
  <cp:lastPrinted>2024-06-25T14:05:31Z</cp:lastPrinted>
  <dcterms:created xsi:type="dcterms:W3CDTF">2023-11-15T21:12:05Z</dcterms:created>
  <dcterms:modified xsi:type="dcterms:W3CDTF">2024-07-19T13:01:01Z</dcterms:modified>
</cp:coreProperties>
</file>