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  <p:sldMasterId id="2147483680" r:id="rId2"/>
  </p:sldMasterIdLst>
  <p:notesMasterIdLst>
    <p:notesMasterId r:id="rId48"/>
  </p:notesMasterIdLst>
  <p:handoutMasterIdLst>
    <p:handoutMasterId r:id="rId49"/>
  </p:handoutMasterIdLst>
  <p:sldIdLst>
    <p:sldId id="256" r:id="rId3"/>
    <p:sldId id="257" r:id="rId4"/>
    <p:sldId id="282" r:id="rId5"/>
    <p:sldId id="258" r:id="rId6"/>
    <p:sldId id="259" r:id="rId7"/>
    <p:sldId id="260" r:id="rId8"/>
    <p:sldId id="262" r:id="rId9"/>
    <p:sldId id="265" r:id="rId10"/>
    <p:sldId id="266" r:id="rId11"/>
    <p:sldId id="267" r:id="rId12"/>
    <p:sldId id="395" r:id="rId13"/>
    <p:sldId id="269" r:id="rId14"/>
    <p:sldId id="412" r:id="rId15"/>
    <p:sldId id="268" r:id="rId16"/>
    <p:sldId id="400" r:id="rId17"/>
    <p:sldId id="411" r:id="rId18"/>
    <p:sldId id="401" r:id="rId19"/>
    <p:sldId id="407" r:id="rId20"/>
    <p:sldId id="408" r:id="rId21"/>
    <p:sldId id="409" r:id="rId22"/>
    <p:sldId id="413" r:id="rId23"/>
    <p:sldId id="410" r:id="rId24"/>
    <p:sldId id="283" r:id="rId25"/>
    <p:sldId id="270" r:id="rId26"/>
    <p:sldId id="396" r:id="rId27"/>
    <p:sldId id="397" r:id="rId28"/>
    <p:sldId id="398" r:id="rId29"/>
    <p:sldId id="406" r:id="rId30"/>
    <p:sldId id="402" r:id="rId31"/>
    <p:sldId id="404" r:id="rId32"/>
    <p:sldId id="405" r:id="rId33"/>
    <p:sldId id="261" r:id="rId34"/>
    <p:sldId id="263" r:id="rId35"/>
    <p:sldId id="264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</p:sldIdLst>
  <p:sldSz cx="9144000" cy="5143500" type="screen16x9"/>
  <p:notesSz cx="6858000" cy="9144000"/>
  <p:embeddedFontLst>
    <p:embeddedFont>
      <p:font typeface="Alegreya" pitchFamily="2" charset="0"/>
      <p:regular r:id="rId50"/>
      <p:bold r:id="rId51"/>
      <p:italic r:id="rId52"/>
      <p:boldItalic r:id="rId53"/>
    </p:embeddedFont>
    <p:embeddedFont>
      <p:font typeface="Audiowide" panose="02000503000000020004" pitchFamily="2" charset="0"/>
      <p:regular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  <p:embeddedFont>
      <p:font typeface="Nunito" pitchFamily="2" charset="77"/>
      <p:regular r:id="rId59"/>
      <p:bold r:id="rId60"/>
      <p:italic r:id="rId61"/>
      <p:boldItalic r:id="rId62"/>
    </p:embeddedFont>
    <p:embeddedFont>
      <p:font typeface="Orbitron" pitchFamily="2" charset="0"/>
      <p:regular r:id="rId63"/>
      <p:bold r:id="rId64"/>
    </p:embeddedFont>
    <p:embeddedFont>
      <p:font typeface="Syncopate" panose="02000505000000020003" pitchFamily="2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6FBBB"/>
    <a:srgbClr val="C9E9CE"/>
    <a:srgbClr val="D3F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26"/>
    <p:restoredTop sz="68076"/>
  </p:normalViewPr>
  <p:slideViewPr>
    <p:cSldViewPr snapToGrid="0">
      <p:cViewPr varScale="1">
        <p:scale>
          <a:sx n="149" d="100"/>
          <a:sy n="149" d="100"/>
        </p:scale>
        <p:origin x="211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B3A2DC-18D8-4643-ABEA-660B156C43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3FA28-51CB-DE42-B2A0-D497FBB947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2E8DF-2C5E-4548-86BE-743BC7B47B11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B11AB-5DC7-5049-B032-94A84B256A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DDFE7-B489-ED4F-BC36-CE7882677E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0AB32-092D-D240-B8B7-0A477708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78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eb8a08cd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eb8a08cd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/>
              <a:t>Minasan</a:t>
            </a:r>
            <a:r>
              <a:rPr lang="en" sz="1200" dirty="0"/>
              <a:t> Konnichiwa. </a:t>
            </a:r>
            <a:r>
              <a:rPr lang="en" sz="1200" dirty="0" err="1"/>
              <a:t>Watashi</a:t>
            </a:r>
            <a:r>
              <a:rPr lang="en" sz="1200" dirty="0"/>
              <a:t> no </a:t>
            </a:r>
            <a:r>
              <a:rPr lang="en" sz="1200" dirty="0" err="1"/>
              <a:t>namae</a:t>
            </a:r>
            <a:r>
              <a:rPr lang="en" sz="1200" dirty="0"/>
              <a:t> </a:t>
            </a:r>
            <a:r>
              <a:rPr lang="en" sz="1200" dirty="0" err="1"/>
              <a:t>wa</a:t>
            </a:r>
            <a:r>
              <a:rPr lang="en" sz="1200" dirty="0"/>
              <a:t> </a:t>
            </a:r>
            <a:r>
              <a:rPr lang="en" sz="1200" dirty="0" err="1"/>
              <a:t>Caru</a:t>
            </a:r>
            <a:r>
              <a:rPr lang="en" sz="1200" dirty="0"/>
              <a:t> </a:t>
            </a:r>
            <a:r>
              <a:rPr lang="en" sz="1200" dirty="0" err="1"/>
              <a:t>Tima</a:t>
            </a:r>
            <a:r>
              <a:rPr lang="en" sz="1200" dirty="0"/>
              <a:t> </a:t>
            </a:r>
            <a:r>
              <a:rPr lang="en" sz="1200" dirty="0" err="1"/>
              <a:t>desu</a:t>
            </a:r>
            <a:r>
              <a:rPr lang="en" sz="1200" dirty="0"/>
              <a:t>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And no, I won’t be giving the rest of this talk in Japanese.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I’m giving this talk in place of David Lawrence who, unfortunately, could not be here at this time.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We are both part of the Experimental Physics and Software Computing Infrastructure or EPSCI group at Jefferson Lab, Dave leads the group.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Some of the Test Experiences at Jefferson Lab has already been covered in the previous 2 talks, so I’m not going to go over those in any detail.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eb8a08cde9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2eb8a08cde9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show you this slide you you can see that these 2 tests successfully captured the streaming data into files.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Dec 2023 had 2 crates of 2 streams each,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later test had 12 crate of 2 streams each.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data rate of 355MB/s was capture for a brief period of time.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The ultimate aim of RTDP is seen here.</a:t>
            </a:r>
          </a:p>
          <a:p>
            <a:pPr marL="158750" indent="0">
              <a:buNone/>
            </a:pPr>
            <a:r>
              <a:rPr lang="en-US" dirty="0"/>
              <a:t>We just went over the very first steps in getting  the left side of this diagram operational.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The goal is to get something more extensive and generic. </a:t>
            </a:r>
          </a:p>
          <a:p>
            <a:pPr marL="158750" indent="0">
              <a:buNone/>
            </a:pPr>
            <a:r>
              <a:rPr lang="en-US" dirty="0"/>
              <a:t>The idea is to eventually take a data file with built events in it and deconstruct it into its original data streams - thus the stream splitter and emulated VTPs.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Once the data flow is simulated, then the next red block, the onsite or online event reconstruction and data analysis pieces can be developed.</a:t>
            </a:r>
          </a:p>
          <a:p>
            <a:pPr marL="158750" indent="0">
              <a:buNone/>
            </a:pPr>
            <a:r>
              <a:rPr lang="en-US" dirty="0"/>
              <a:t>Finally the grey block, the offsite and remote processing can also be developed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All component testing can then be done without the experiment having to be running.</a:t>
            </a:r>
          </a:p>
        </p:txBody>
      </p:sp>
    </p:spTree>
    <p:extLst>
      <p:ext uri="{BB962C8B-B14F-4D97-AF65-F5344CB8AC3E}">
        <p14:creationId xmlns:p14="http://schemas.microsoft.com/office/powerpoint/2010/main" val="3273633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eb8a08cde9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2eb8a08cde9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recent addition to JLAB’s testing capabilities is the Standard Test Setup in </a:t>
            </a:r>
            <a:r>
              <a:rPr lang="en-US" dirty="0" err="1"/>
              <a:t>HallC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Focusing on the diagram.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idea is that small prototype detectors (BLUE BOX) can be brought in and hooked up to a provided streaming DAQ system with a minimum of effort.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Data flows thru switch into a (GREEN) computer.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DAQ software would be setup to do all the boilerplate moving, formatting, and the storing of data.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All the user would have to do is provide (PURPLE) plugins for the Jana2 analysis package – for identifying and filtering events - appropriate to the detector being tested.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// TODO: has this been used yet?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Let’s switch gears a little bit.</a:t>
            </a:r>
          </a:p>
          <a:p>
            <a:pPr marL="158750" indent="0">
              <a:buNone/>
            </a:pPr>
            <a:r>
              <a:rPr lang="en-US" dirty="0"/>
              <a:t>When talking about SRO at JLAB, you can’t avoid talking about EJFAT since it will be a foundational piece of that effort.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EJFAT stands for …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 err="1"/>
              <a:t>Esnet</a:t>
            </a:r>
            <a:r>
              <a:rPr lang="en-US" dirty="0"/>
              <a:t> is the network provider for JLAB and all the US national labs.</a:t>
            </a:r>
          </a:p>
          <a:p>
            <a:pPr marL="158750" indent="0">
              <a:buNone/>
            </a:pPr>
            <a:r>
              <a:rPr lang="en-US" dirty="0"/>
              <a:t>It’s been an excellent partnership in developing an FPGA-based smart NIC that is turning out to have many uses.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18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eb8a08cde9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eb8a08cde9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won’t go into this since we just heard about it from </a:t>
            </a:r>
            <a:r>
              <a:rPr lang="en-US" dirty="0" err="1"/>
              <a:t>Jeng</a:t>
            </a:r>
            <a:r>
              <a:rPr lang="en-US" dirty="0"/>
              <a:t> and </a:t>
            </a:r>
            <a:r>
              <a:rPr lang="en-US" dirty="0" err="1"/>
              <a:t>Vardan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But a number of significant – milestone tests have been done to test / debug / build-up the JLAB software infrastructure to be able to move data from its source to compute nodes over the WAN.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with the compute results sent back to original data site.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Data movement with EJFAT  -- workflow &amp; analysis with JIRIAF &amp; ERSAP.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This is a slide I borrowed from </a:t>
            </a:r>
            <a:r>
              <a:rPr lang="en-US" dirty="0" err="1"/>
              <a:t>Yatish</a:t>
            </a:r>
            <a:r>
              <a:rPr lang="en-US" dirty="0"/>
              <a:t>, one of the network experts at </a:t>
            </a:r>
            <a:r>
              <a:rPr lang="en-US" dirty="0" err="1"/>
              <a:t>ESnet</a:t>
            </a:r>
            <a:r>
              <a:rPr lang="en-US" dirty="0"/>
              <a:t>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The data sources are on the far left.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Every green box, on the left,  </a:t>
            </a:r>
            <a:r>
              <a:rPr lang="en-US"/>
              <a:t>is data either </a:t>
            </a:r>
            <a:r>
              <a:rPr lang="en-US" dirty="0"/>
              <a:t>from the same event </a:t>
            </a:r>
            <a:r>
              <a:rPr lang="en-US"/>
              <a:t>or time-slice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19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This technology has been well tested at JLAB and worked well.</a:t>
            </a:r>
          </a:p>
          <a:p>
            <a:pPr marL="158750" indent="0">
              <a:buNone/>
            </a:pPr>
            <a:r>
              <a:rPr lang="en-US" dirty="0"/>
              <a:t>But … there are coming improvements that are in various stages of development.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 think it’s worth some time to look at its future, its possibilities.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24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One possibility is to make EJFAT LBs cascading.</a:t>
            </a:r>
          </a:p>
          <a:p>
            <a:pPr marL="158750" indent="0">
              <a:buNone/>
            </a:pPr>
            <a:r>
              <a:rPr lang="en-US" dirty="0"/>
              <a:t>This allows for more of a “DIVIDE AND CONQUER” approach.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Look at the nodes on the far right.</a:t>
            </a:r>
          </a:p>
          <a:p>
            <a:pPr marL="158750" indent="0">
              <a:buNone/>
            </a:pPr>
            <a:r>
              <a:rPr lang="en-US" dirty="0"/>
              <a:t>Currently, a processing NODE may be in a remote computing facility, but each remote node will need to know the JLAB LB’s IP address and Port.</a:t>
            </a:r>
          </a:p>
          <a:p>
            <a:pPr marL="158750" indent="0">
              <a:buNone/>
            </a:pPr>
            <a:r>
              <a:rPr lang="en-US" dirty="0"/>
              <a:t>With cascading LB’s, the destination HPC compute nodes, for example,  will only need to know the address of the local LB.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Allows for a much cleaner separation between different facilities.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This is in the conceptual phase.</a:t>
            </a:r>
          </a:p>
        </p:txBody>
      </p:sp>
    </p:spTree>
    <p:extLst>
      <p:ext uri="{BB962C8B-B14F-4D97-AF65-F5344CB8AC3E}">
        <p14:creationId xmlns:p14="http://schemas.microsoft.com/office/powerpoint/2010/main" val="3900660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Another possibility that’s been a goal from the start is to incorporate some form of AI.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The thinking here is to have a separate process, the Steering System, that would handle the allocation of resources, namely the compute nodes.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You could have various inputs like:</a:t>
            </a:r>
          </a:p>
          <a:p>
            <a:pPr marL="158750" indent="0">
              <a:buNone/>
            </a:pPr>
            <a:r>
              <a:rPr lang="en-US" dirty="0"/>
              <a:t>	network usage,</a:t>
            </a:r>
          </a:p>
          <a:p>
            <a:pPr marL="158750" indent="0">
              <a:buNone/>
            </a:pPr>
            <a:r>
              <a:rPr lang="en-US" dirty="0"/>
              <a:t>	knowledge of the cluster - how many nodes are available?</a:t>
            </a:r>
          </a:p>
          <a:p>
            <a:pPr marL="158750" indent="0">
              <a:buNone/>
            </a:pPr>
            <a:r>
              <a:rPr lang="en-US" dirty="0"/>
              <a:t>	how stressed are the Load Balancers? Nodes?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Based on this telemetry, AI predictions could be made and resources allocated BEFORE they’re needed.</a:t>
            </a:r>
          </a:p>
          <a:p>
            <a:pPr marL="158750" indent="0">
              <a:buNone/>
            </a:pPr>
            <a:r>
              <a:rPr lang="en-US" dirty="0"/>
              <a:t>Since it takes some time to register a node with a LB, doing this before it’s needed may save data from being discarded.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This also is in the conceptual phase.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43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Both the packetization of buffers and their reassembly take a fair amount of compute power.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The efficiency and speed, of ESPECIALLY the reassembly in particular, has a direct bearing on how many UDP packets you will drop.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So the idea here is to do both operations in hardware, saving compute power for other things and getting a much more efficient system with higher throughput.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This is very much still in the conceptual phase.</a:t>
            </a:r>
          </a:p>
        </p:txBody>
      </p:sp>
    </p:spTree>
    <p:extLst>
      <p:ext uri="{BB962C8B-B14F-4D97-AF65-F5344CB8AC3E}">
        <p14:creationId xmlns:p14="http://schemas.microsoft.com/office/powerpoint/2010/main" val="386319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f65c47df6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f65c47df6b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Let’s go over some of the earliest tests.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When efforts to setup a Streaming Readout system started, there was not yet any existing SRO software..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 need to jump-start the process required the use of existing software and this is where TRIDAS was very helpful.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 difficulty at Jefferson Lab was how to incorporate TRIDAS into existing experimental control and data analysis.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 idea was to setup SRO tests for</a:t>
            </a:r>
            <a:r>
              <a:rPr lang="en" dirty="0"/>
              <a:t> 2 different detectors (but </a:t>
            </a:r>
            <a:r>
              <a:rPr lang="en" b="1" dirty="0"/>
              <a:t>not</a:t>
            </a:r>
            <a:r>
              <a:rPr lang="en" dirty="0"/>
              <a:t> for production).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One was Hall B’s forward tagger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The other was a Lead Tungstate prototype detector related to the EIC effort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endParaRPr lang="en"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endParaRPr lang="en"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endParaRPr lang="e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The idea here is for data rate bursts on a node, to use fast storage and playback to eliminate packet loss.</a:t>
            </a:r>
          </a:p>
          <a:p>
            <a:pPr marL="158750" indent="0">
              <a:buNone/>
            </a:pPr>
            <a:r>
              <a:rPr lang="en-US" dirty="0"/>
              <a:t>Currently there is feedback between node and the LB (a signal that says, Send me less data!!)</a:t>
            </a:r>
          </a:p>
          <a:p>
            <a:pPr marL="158750" indent="0">
              <a:buNone/>
            </a:pPr>
            <a:r>
              <a:rPr lang="en-US" dirty="0"/>
              <a:t>	but there is a delay of over 2 seconds for any changes to be put into place.</a:t>
            </a:r>
          </a:p>
          <a:p>
            <a:pPr marL="158750" indent="0">
              <a:buNone/>
            </a:pPr>
            <a:r>
              <a:rPr lang="en-US" dirty="0"/>
              <a:t>In the meantime, especially if consumption of data slows, the internal node’s queue can fill – resulting in lost data.</a:t>
            </a:r>
          </a:p>
          <a:p>
            <a:pPr marL="158750" indent="0">
              <a:buNone/>
            </a:pPr>
            <a:endParaRPr lang="en-US" b="1" dirty="0"/>
          </a:p>
          <a:p>
            <a:pPr marL="158750" indent="0">
              <a:buNone/>
            </a:pPr>
            <a:r>
              <a:rPr lang="en-US" b="1" dirty="0"/>
              <a:t>D</a:t>
            </a:r>
            <a:r>
              <a:rPr lang="en-US" dirty="0"/>
              <a:t>istributed </a:t>
            </a:r>
            <a:r>
              <a:rPr lang="en-US" b="1" dirty="0"/>
              <a:t>A</a:t>
            </a:r>
            <a:r>
              <a:rPr lang="en-US" dirty="0"/>
              <a:t>synchronous </a:t>
            </a:r>
            <a:r>
              <a:rPr lang="en-US" b="1" dirty="0"/>
              <a:t>O</a:t>
            </a:r>
            <a:r>
              <a:rPr lang="en-US" dirty="0"/>
              <a:t>bject </a:t>
            </a:r>
            <a:r>
              <a:rPr lang="en-US" b="1" dirty="0"/>
              <a:t>S</a:t>
            </a:r>
            <a:r>
              <a:rPr lang="en-US" dirty="0"/>
              <a:t>torage (</a:t>
            </a:r>
            <a:r>
              <a:rPr lang="en-US" b="1" i="1" dirty="0"/>
              <a:t>DAOS</a:t>
            </a:r>
            <a:r>
              <a:rPr lang="en-US" dirty="0"/>
              <a:t>) </a:t>
            </a:r>
          </a:p>
          <a:p>
            <a:pPr marL="158750" indent="0">
              <a:buNone/>
            </a:pPr>
            <a:r>
              <a:rPr lang="en-US" dirty="0"/>
              <a:t>open-source, software-defined, high-performance, scalable storage system useful for a wide spectrum of AI and HPC workloads.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We have access to DAOS storage from one of our test machines, but have yet to program up a prototype to do this.</a:t>
            </a:r>
          </a:p>
          <a:p>
            <a:pPr marL="158750" indent="0">
              <a:buNone/>
            </a:pPr>
            <a:r>
              <a:rPr lang="en-US" dirty="0"/>
              <a:t>So it’s possible, on the drawing board, and waiting to be implemented.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48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What is pictured here already exists, but is of yet untested at JLAB.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 cluster of  FPGA smart NICS can be combined into 1 Logical Load Balancer, with 1 Control Plane (</a:t>
            </a:r>
            <a:r>
              <a:rPr lang="en-US" dirty="0" err="1"/>
              <a:t>ie</a:t>
            </a:r>
            <a:r>
              <a:rPr lang="en-US" dirty="0"/>
              <a:t>, all cards have the same node clients).</a:t>
            </a:r>
          </a:p>
          <a:p>
            <a:pPr marL="158750" indent="0">
              <a:buNone/>
            </a:pPr>
            <a:r>
              <a:rPr lang="en-US" dirty="0"/>
              <a:t>Each smart NIC has 2 x 100 Gbps connections to the switch.</a:t>
            </a:r>
          </a:p>
          <a:p>
            <a:pPr marL="158750" indent="0">
              <a:buNone/>
            </a:pPr>
            <a:r>
              <a:rPr lang="en-US" dirty="0"/>
              <a:t>They are all lagged together at the switch.  (LAG === Link </a:t>
            </a:r>
            <a:r>
              <a:rPr lang="en-US" dirty="0" err="1"/>
              <a:t>Aggrefation</a:t>
            </a:r>
            <a:r>
              <a:rPr lang="en-US" dirty="0"/>
              <a:t>)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They can be configured to make 1 load balancer with (in this case) 8 boards for a total of 1600 Gbps max throughput.</a:t>
            </a:r>
          </a:p>
          <a:p>
            <a:pPr marL="158750" indent="0">
              <a:buNone/>
            </a:pPr>
            <a:r>
              <a:rPr lang="en-US" dirty="0"/>
              <a:t>We don’t the have facilities at JLAB to fully test that kind of data rate, but it’s theoretically possible.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I didn’t want to make the diagram too complicated, but you can do something like the reverse,</a:t>
            </a:r>
          </a:p>
          <a:p>
            <a:pPr marL="158750" indent="0">
              <a:buNone/>
            </a:pPr>
            <a:r>
              <a:rPr lang="en-US" dirty="0"/>
              <a:t>Each FPGA board can have multiple virtual Load Balancers running on it – each with their own CP and thus can operate independently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3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Finally, let’s look at a new way to do packet reassembly, which has already been implemented and tested.</a:t>
            </a:r>
          </a:p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Take a look at the internals of a processing node that’s been expanded. Particularly start by looking at the packets coming into the NIC.</a:t>
            </a: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 technologies are used,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eBDP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XDP.</a:t>
            </a:r>
          </a:p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eBDF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like a virtual machine inside the Linux kernel. It can execute user-defined programs inside a sandbox in the kernel (in our case in the NIC driver).</a:t>
            </a: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These programs are generally quite small snippets of C code.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XDP provides a data path which we can intercept, redirect or even edit UDP packets using an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eBDF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program. In our case, we redirect packets to a user space socket.</a:t>
            </a: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BY-PASSING the entire Linux IP Stack! This results in a big performance improvement!</a:t>
            </a:r>
          </a:p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My initial testing using XDP sockets to by-pass the IP stack shows a user program can receive and reassemble data at 2x the regular rate with no packet drops.</a:t>
            </a: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I got about 5GB/s reassembly rate.</a:t>
            </a: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Note that using normal UDP sockets (at 2.5 GB/s) will always drop some packets.</a:t>
            </a:r>
          </a:p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This can be a big win in some situations.   Limitations:</a:t>
            </a:r>
            <a:b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</a:b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You’ll need to run things as root and have a compatible NIC card and driver.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Mellanox ConnectX-6 NIC.</a:t>
            </a: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One downside is that packets must fit in a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linux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page so no jumbo packets (MTU max &lt; 3500).</a:t>
            </a:r>
          </a:p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dirty="0"/>
              <a:t>https://</a:t>
            </a:r>
            <a:r>
              <a:rPr lang="en-US" dirty="0" err="1"/>
              <a:t>wiki.jlab.org</a:t>
            </a:r>
            <a:r>
              <a:rPr lang="en-US" dirty="0"/>
              <a:t>/</a:t>
            </a:r>
            <a:r>
              <a:rPr lang="en-US" dirty="0" err="1"/>
              <a:t>epsciwiki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/How_to_install,_</a:t>
            </a:r>
            <a:r>
              <a:rPr lang="en-US" dirty="0" err="1"/>
              <a:t>build_and_use_XDP_related_packages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29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So, in conclusion, I hope that gave you somewhat of an overview of SRO activities at Jefferson Lab. Thank you very much.</a:t>
            </a:r>
          </a:p>
        </p:txBody>
      </p:sp>
    </p:spTree>
    <p:extLst>
      <p:ext uri="{BB962C8B-B14F-4D97-AF65-F5344CB8AC3E}">
        <p14:creationId xmlns:p14="http://schemas.microsoft.com/office/powerpoint/2010/main" val="751571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f65c47df6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2f65c47df6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The </a:t>
            </a:r>
            <a:r>
              <a:rPr lang="en-US" dirty="0" err="1"/>
              <a:t>Gluex</a:t>
            </a:r>
            <a:r>
              <a:rPr lang="en-US" dirty="0"/>
              <a:t> experiment in </a:t>
            </a:r>
            <a:r>
              <a:rPr lang="en-US" dirty="0" err="1"/>
              <a:t>HallD</a:t>
            </a:r>
            <a:r>
              <a:rPr lang="en-US" dirty="0"/>
              <a:t> is shown here. So what is its progress in going from a triggered to streaming RO?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There are 4 main type of readout electronics, and, unfortunately only one the FADC250 can be operated in streaming mode.</a:t>
            </a:r>
          </a:p>
          <a:p>
            <a:pPr marL="158750" indent="0">
              <a:buNone/>
            </a:pPr>
            <a:r>
              <a:rPr lang="en-US" dirty="0"/>
              <a:t>That leaves out the tracking detectors and Time of Flight.</a:t>
            </a:r>
          </a:p>
          <a:p>
            <a:pPr marL="158750" indent="0">
              <a:buNone/>
            </a:pPr>
            <a:r>
              <a:rPr lang="en-US" dirty="0"/>
              <a:t>Additionally, to upgrade the rest of the electronics is too expensive at this point.</a:t>
            </a:r>
          </a:p>
          <a:p>
            <a:pPr marL="158750" indent="0">
              <a:buNone/>
            </a:pPr>
            <a:r>
              <a:rPr lang="en-US" dirty="0"/>
              <a:t>So currently making everything SRO is not possible.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However.</a:t>
            </a:r>
          </a:p>
        </p:txBody>
      </p:sp>
    </p:spTree>
    <p:extLst>
      <p:ext uri="{BB962C8B-B14F-4D97-AF65-F5344CB8AC3E}">
        <p14:creationId xmlns:p14="http://schemas.microsoft.com/office/powerpoint/2010/main" val="3620788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TRD – transition radiation detector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However, there is an approved addition of a GEM TRD detector in order to improve the electron – pion separation.</a:t>
            </a:r>
          </a:p>
        </p:txBody>
      </p:sp>
    </p:spTree>
    <p:extLst>
      <p:ext uri="{BB962C8B-B14F-4D97-AF65-F5344CB8AC3E}">
        <p14:creationId xmlns:p14="http://schemas.microsoft.com/office/powerpoint/2010/main" val="2711332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This new GEMTRD subdetector will be SRO compatible.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Already there have been talks on how to incorporate this into CODA SRO system.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541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548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37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Backing up for a minute. TRIDAS = Trigger and Data </a:t>
            </a:r>
            <a:r>
              <a:rPr lang="en-US" dirty="0" err="1"/>
              <a:t>Acq</a:t>
            </a:r>
            <a:r>
              <a:rPr lang="en-US" dirty="0"/>
              <a:t> System, It was created for the underwater neutrino telescope off the coast of Italy</a:t>
            </a:r>
          </a:p>
          <a:p>
            <a:pPr marL="158750" indent="0">
              <a:buNone/>
            </a:pPr>
            <a:r>
              <a:rPr lang="en-US" dirty="0"/>
              <a:t>Starting at the upper left …</a:t>
            </a:r>
          </a:p>
          <a:p>
            <a:pPr marL="158750" indent="0">
              <a:buNone/>
            </a:pPr>
            <a:endParaRPr lang="en-US" dirty="0"/>
          </a:p>
          <a:p>
            <a:r>
              <a:rPr lang="en-US" dirty="0"/>
              <a:t>Hardware signals are sampled at a fixed frequency</a:t>
            </a:r>
          </a:p>
          <a:p>
            <a:r>
              <a:rPr lang="en-US" dirty="0"/>
              <a:t>This fixed-time-slice data is streamed in UDP packets to the FCM Servers.</a:t>
            </a:r>
          </a:p>
          <a:p>
            <a:r>
              <a:rPr lang="en-US" dirty="0"/>
              <a:t>Each server finds the hits in a time slice and passes it to a Hit Manager using TCP</a:t>
            </a:r>
          </a:p>
          <a:p>
            <a:r>
              <a:rPr lang="en-US" dirty="0"/>
              <a:t>Each HM sends a particular processed time slice of a detector sector to a TCPU – Trigger CPU – which then ends up with  a single, complete time slice from all parts of the detector</a:t>
            </a:r>
          </a:p>
          <a:p>
            <a:r>
              <a:rPr lang="en-US" dirty="0"/>
              <a:t>Each TCPU then does an analysis.</a:t>
            </a:r>
          </a:p>
          <a:p>
            <a:r>
              <a:rPr lang="en-US" dirty="0"/>
              <a:t>This is passed to the EM which stores the data</a:t>
            </a:r>
          </a:p>
          <a:p>
            <a:endParaRPr lang="en-US" dirty="0"/>
          </a:p>
          <a:p>
            <a:pPr marL="158750" indent="0">
              <a:buNone/>
            </a:pPr>
            <a:r>
              <a:rPr lang="en-US" dirty="0"/>
              <a:t>So the important point is that the data is streamed and the triggers are software triggers applied at the end of the process – which is what we’re looking for in Streaming Readout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6663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979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4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f4328d63c3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2f4328d63c3_1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Writer not implemented in 2020, but was for 2023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2f4328d63c3_1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f4328d63c3_1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g2f4328d63c3_1_2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Ask Vardan</a:t>
            </a:r>
            <a:endParaRPr/>
          </a:p>
        </p:txBody>
      </p:sp>
      <p:sp>
        <p:nvSpPr>
          <p:cNvPr id="517" name="Google Shape;517;g2f4328d63c3_1_2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f4328d63c3_1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g2f4328d63c3_1_5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Vardan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efficiency so small?</a:t>
            </a:r>
            <a:endParaRPr/>
          </a:p>
        </p:txBody>
      </p:sp>
      <p:sp>
        <p:nvSpPr>
          <p:cNvPr id="673" name="Google Shape;673;g2f4328d63c3_1_5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f4328d63c3_1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g2f4328d63c3_1_4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28" name="Google Shape;828;g2f4328d63c3_1_4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2f4328d63c3_1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4" name="Google Shape;974;g2f4328d63c3_1_5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g2f4328d63c3_1_5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2eb8a08cde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2eb8a08cde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2eb8a08cde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2eb8a08cde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2eb8a08cd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2eb8a08cde9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f65c47df6b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f65c47df6b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slide is a few years old and is out of date.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However, focus on the figure.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Lower left VTP modules (VXS Trigger Processor)  are VXS modules that participate in the Level 1 trigger in front-end crates as well as in the global-trigger.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Since that is not needed in a streaming system, its FPGA and CPU were reprogrammed to become a source of streamed data read from the VXS crate modules.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 marry JLAB’s hardware and the TRIDAS software, Sergey in </a:t>
            </a:r>
            <a:r>
              <a:rPr lang="en" dirty="0" err="1"/>
              <a:t>HallB</a:t>
            </a:r>
            <a:r>
              <a:rPr lang="en" dirty="0"/>
              <a:t> had to write what you see as the </a:t>
            </a:r>
            <a:r>
              <a:rPr lang="en" dirty="0" err="1"/>
              <a:t>coda_sro</a:t>
            </a:r>
            <a:r>
              <a:rPr lang="en" dirty="0"/>
              <a:t> blue block.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was an interface between the 2 so that the Hit Managers of TRIDAS received data in the format they were expecting.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2cf64f43e7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2cf64f43e7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cf64f43e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cf64f43e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2cf64f43e7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2cf64f43e7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2cf88f384f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2cf88f384f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2ab714f0630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2ab714f0630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2acb2d396d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2acb2d396d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f65c47df6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f65c47df6b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One piece of the puzzle not shown in the previous diagram is the </a:t>
            </a:r>
            <a:r>
              <a:rPr lang="en-US" dirty="0" err="1"/>
              <a:t>HallD</a:t>
            </a:r>
            <a:r>
              <a:rPr lang="en-US" dirty="0"/>
              <a:t> Jana2 reconstruction software package.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TRIDAS was developed for an neutrino detection.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That made it necessary to switch the analysis package to Jana.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Put your attention on the top middle.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was done by using making a Jana  plugin for the TRIDAS TCPU component.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Furthermore, Jana itself had Level 2 plugins for tagging and filtering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(that’s right plugins to the plugins).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bottom line for these 2 tests was that the SRO system that was setup worked well and analysis produced good results 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other words, everything WORKED.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unanswered questions were: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How would it scale when applied to a whole detector?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Could this be made a permanent part of JLAB DAQ?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f65c47df6b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f65c47df6b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 me back up a little and say that CODA – the DAQ software package at JLAB - was designed around t</a:t>
            </a:r>
            <a:r>
              <a:rPr lang="en-US" dirty="0" err="1"/>
              <a:t>ri</a:t>
            </a:r>
            <a:r>
              <a:rPr lang="en" dirty="0" err="1"/>
              <a:t>ggered</a:t>
            </a:r>
            <a:r>
              <a:rPr lang="en" dirty="0"/>
              <a:t> experiments.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But as SRO became a possibility, (EVEN BEFORE THE USE OF TRIDAS),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there was always the thought that CODA could be modified to be used in streaming experiments as well.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benefits of doing things this way are the use of existing software infrastructure, its </a:t>
            </a:r>
            <a:r>
              <a:rPr lang="en" dirty="0" err="1"/>
              <a:t>builtin</a:t>
            </a:r>
            <a:r>
              <a:rPr lang="en" dirty="0"/>
              <a:t> scalability, and the familiarity with CODA at JLAB.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 just had a talk by Dave Abbott on this.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any case, it was fairly straight-forward to change the traditional triggered event builders to time-slice aggregators while still fitting into CODA.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1) 2020 TEST:  Modified CODA software , ERSAP-based software trigger</a:t>
            </a:r>
            <a:br>
              <a:rPr lang="en" dirty="0"/>
            </a:br>
            <a:r>
              <a:rPr lang="en" dirty="0"/>
              <a:t>Created histograms in real time (no ER)</a:t>
            </a:r>
            <a:br>
              <a:rPr lang="en" dirty="0"/>
            </a:br>
            <a:br>
              <a:rPr lang="en" dirty="0"/>
            </a:br>
            <a:r>
              <a:rPr lang="en" dirty="0"/>
              <a:t>2) 2023 TEST: at DESY</a:t>
            </a:r>
            <a:br>
              <a:rPr lang="en" dirty="0"/>
            </a:br>
            <a:r>
              <a:rPr lang="en" dirty="0"/>
              <a:t>CODA SRO + ERSAP</a:t>
            </a:r>
            <a:br>
              <a:rPr lang="en" dirty="0"/>
            </a:br>
            <a:r>
              <a:rPr lang="en" dirty="0"/>
              <a:t>Hybrid hardware L1(VME) + software trigger</a:t>
            </a:r>
            <a:br>
              <a:rPr lang="en" dirty="0"/>
            </a:b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f4328d63c3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g2f4328d63c3_1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This is a full CODA DAQ system setup so that, simultaneously, a triggered and streaming system were run side by side.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 the triggered side, events were built and stored in a file (as is usually done)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 the streaming side, time slices were aggregated then passed into ERSAP for analysis, then stored to file.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Jeng</a:t>
            </a:r>
            <a:r>
              <a:rPr lang="en" dirty="0"/>
              <a:t> already spoke of this test in more detail.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Results were essentially that both types of DAQs had compatible results with the streaming side able to identify events more efficiently.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2" name="Google Shape;412;g2f4328d63c3_1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f65c47df6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f65c47df6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Moving to more recent tests: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Real-Time Development (and Testing) Platform is a 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tool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that will help 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develop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the 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aspects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of 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future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JLAB 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experiments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 platform will also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benefit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the High Performance Data Facility (or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HPDF) being built at JLAB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by being flexible enough to provide streaming profiles for even non-NP experiments.</a:t>
            </a:r>
          </a:p>
          <a:p>
            <a:pPr marL="158750" indent="0" rtl="0" fontAlgn="base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rtl="0" fontAlgn="base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RTDP means starting with  Streaming Readout from a detector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first stage of RTDP was to capture all network communications coming from part of a detector (in this case CLAS 12) during an actual experiment.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Once captured, it could be played back, creating a simulated, but realistic, experiment to run at any time.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allows for development of anything downstream in real time instead of having to piggy back off of an actual experiment.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ab714f0630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2ab714f0630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the left are detector front end crates, the VTPs, each producing 2 TCP streams of data.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Some portion of these would, instead of being part of the CODA DAQ, would send data to a node (gray right side) in the computer center (</a:t>
            </a:r>
            <a:r>
              <a:rPr lang="en-US" dirty="0" err="1"/>
              <a:t>ejfat</a:t>
            </a:r>
            <a:r>
              <a:rPr lang="en-US" dirty="0"/>
              <a:t>-fs).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Each stream was be recorded into its own file.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Tcpdump</a:t>
            </a:r>
            <a:r>
              <a:rPr lang="en-US" dirty="0"/>
              <a:t> stored </a:t>
            </a:r>
            <a:r>
              <a:rPr lang="en-US" dirty="0" err="1"/>
              <a:t>pcap</a:t>
            </a:r>
            <a:r>
              <a:rPr lang="en-US" dirty="0"/>
              <a:t> files on a </a:t>
            </a:r>
            <a:r>
              <a:rPr lang="en-US" dirty="0" err="1"/>
              <a:t>nvme</a:t>
            </a:r>
            <a:r>
              <a:rPr lang="en-US" dirty="0"/>
              <a:t> (nonvolatile memory express) with flash or SSD drives – delivering high-bandwidth, low-latency storage via PCIe bus.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// TODO: What has this packet capture been used to develop so far??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686797" y="4927741"/>
            <a:ext cx="1812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3" name="Google Shape;63;p13"/>
          <p:cNvCxnSpPr/>
          <p:nvPr/>
        </p:nvCxnSpPr>
        <p:spPr>
          <a:xfrm>
            <a:off x="-12356" y="551990"/>
            <a:ext cx="9156300" cy="0"/>
          </a:xfrm>
          <a:prstGeom prst="straightConnector1">
            <a:avLst/>
          </a:prstGeom>
          <a:noFill/>
          <a:ln w="57150" cap="flat" cmpd="sng">
            <a:solidFill>
              <a:srgbClr val="C4112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08919" y="180404"/>
            <a:ext cx="8464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cap="none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/>
          <p:nvPr/>
        </p:nvSpPr>
        <p:spPr>
          <a:xfrm>
            <a:off x="1528500" y="4917500"/>
            <a:ext cx="7099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SRO and Remote Compute   -   CHEP2023  -  Norfolk, VA   -   David Lawrence    May 10, 2023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8801850" y="4871550"/>
            <a:ext cx="46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/18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713050"/>
            <a:ext cx="1377400" cy="43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348231" y="45353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8060" y="0"/>
            <a:ext cx="1029042" cy="45817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7702874" y="405325"/>
            <a:ext cx="15486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b="1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sz="400" b="1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0975"/>
            <a:ext cx="2107605" cy="4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2107600" y="4902025"/>
            <a:ext cx="5754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 dirty="0"/>
              <a:t>SRO XII Workshop  -   </a:t>
            </a:r>
            <a:r>
              <a:rPr lang="en" sz="900" i="1" dirty="0" err="1"/>
              <a:t>JLab</a:t>
            </a:r>
            <a:r>
              <a:rPr lang="en" sz="900" i="1" dirty="0"/>
              <a:t> SRO Tests  -   David Lawrence   -  Dec 1, 2024</a:t>
            </a:r>
            <a:endParaRPr sz="900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6CF81-F05F-E342-8E52-9982C2E09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6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6525" y="0"/>
            <a:ext cx="1710576" cy="7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7007675" y="710125"/>
            <a:ext cx="2136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sz="600" b="1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0975"/>
            <a:ext cx="2107605" cy="4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2256025" y="4902025"/>
            <a:ext cx="5306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dk1"/>
                </a:solidFill>
              </a:rPr>
              <a:t>JLab EIC Meeting  -   JLab SRO Tests  -   David Lawrence   -  Aug. 30, 2024</a:t>
            </a:r>
            <a:endParaRPr sz="900" i="1">
              <a:solidFill>
                <a:schemeClr val="dk1"/>
              </a:solidFill>
            </a:endParaRPr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 userDrawn="1">
  <p:cSld name="TITLE_AND_BODY_7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6525" y="0"/>
            <a:ext cx="1710576" cy="7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7007675" y="710125"/>
            <a:ext cx="2136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sz="600" b="1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0975"/>
            <a:ext cx="2107605" cy="4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2256025" y="4902025"/>
            <a:ext cx="5306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dk1"/>
                </a:solidFill>
              </a:rPr>
              <a:t>JLab EIC Meeting  -   JLab SRO Tests  -   David Lawrence   -  Aug. 30, 2024</a:t>
            </a:r>
            <a:endParaRPr sz="900" i="1">
              <a:solidFill>
                <a:schemeClr val="dk1"/>
              </a:solidFill>
            </a:endParaRPr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5">
  <p:cSld name="TITLE_AND_BODY_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4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6525" y="0"/>
            <a:ext cx="1710576" cy="7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7007675" y="710125"/>
            <a:ext cx="2136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0097A7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sz="600" b="1">
              <a:solidFill>
                <a:srgbClr val="0097A7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90975"/>
            <a:ext cx="2107605" cy="4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2256025" y="4902025"/>
            <a:ext cx="5306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dk1"/>
                </a:solidFill>
              </a:rPr>
              <a:t>JLab EIC Meeting  -   JLab SRO Tests  -   David Lawrence   -  Aug. 30, 2024</a:t>
            </a:r>
            <a:endParaRPr sz="900" i="1">
              <a:solidFill>
                <a:schemeClr val="dk1"/>
              </a:solidFill>
            </a:endParaRPr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6">
  <p:cSld name="TITLE_AND_BODY_9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1226525" y="0"/>
            <a:ext cx="650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087499" cy="39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t="24636" b="24993"/>
          <a:stretch/>
        </p:blipFill>
        <p:spPr>
          <a:xfrm>
            <a:off x="8171593" y="0"/>
            <a:ext cx="672431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7655025" y="235375"/>
            <a:ext cx="156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4472C4"/>
                </a:solidFill>
                <a:latin typeface="Audiowide"/>
                <a:ea typeface="Audiowide"/>
                <a:cs typeface="Audiowide"/>
                <a:sym typeface="Audiowide"/>
              </a:rPr>
              <a:t>Experimental Physics Software and Computing Infrastructure</a:t>
            </a:r>
            <a:endParaRPr sz="500">
              <a:solidFill>
                <a:srgbClr val="4472C4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1695175" y="4859302"/>
            <a:ext cx="5883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dk1"/>
                </a:solidFill>
              </a:rPr>
              <a:t>SoLID Collaboration Meeting  -   Streaming Readout  -   David Lawrence   -  Jun. 22, 2024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80404"/>
            <a:ext cx="8464378" cy="365618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724541"/>
            <a:ext cx="8464378" cy="4036271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4850502"/>
            <a:ext cx="3917888" cy="23349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4850502"/>
            <a:ext cx="536158" cy="227523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4805851"/>
            <a:ext cx="1329050" cy="32279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551990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200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3600" y="4484623"/>
            <a:ext cx="548700" cy="393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60086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226525" y="0"/>
            <a:ext cx="650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087499" cy="39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3">
            <a:alphaModFix/>
          </a:blip>
          <a:srcRect t="24636" b="24993"/>
          <a:stretch/>
        </p:blipFill>
        <p:spPr>
          <a:xfrm>
            <a:off x="8171593" y="0"/>
            <a:ext cx="672431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/>
        </p:nvSpPr>
        <p:spPr>
          <a:xfrm>
            <a:off x="7655025" y="235375"/>
            <a:ext cx="156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4472C4"/>
                </a:solidFill>
                <a:latin typeface="Audiowide"/>
                <a:ea typeface="Audiowide"/>
                <a:cs typeface="Audiowide"/>
                <a:sym typeface="Audiowide"/>
              </a:rPr>
              <a:t>Experimental Physics Software and Computing Infrastructure</a:t>
            </a:r>
            <a:endParaRPr sz="500">
              <a:solidFill>
                <a:srgbClr val="4472C4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6" name="Google Shape;26;p4"/>
          <p:cNvSpPr txBox="1"/>
          <p:nvPr/>
        </p:nvSpPr>
        <p:spPr>
          <a:xfrm>
            <a:off x="1695175" y="4859302"/>
            <a:ext cx="5883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chemeClr val="dk2"/>
                </a:solidFill>
              </a:rPr>
              <a:t>Real Time Development Platform   -  David Lawrence   -  JLab EIC Meeting Apr. 26, 2024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24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77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973" y="4441371"/>
            <a:ext cx="812183" cy="481692"/>
          </a:xfrm>
        </p:spPr>
        <p:txBody>
          <a:bodyPr/>
          <a:lstStyle/>
          <a:p>
            <a:fld id="{8C560D6D-7BC8-4B4A-B9E1-7EEA6769B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49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2">
  <p:cSld name="Content Layou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08919" y="180404"/>
            <a:ext cx="8464378" cy="36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308918" y="724541"/>
            <a:ext cx="4148781" cy="403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－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－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ftr" idx="11"/>
          </p:nvPr>
        </p:nvSpPr>
        <p:spPr>
          <a:xfrm>
            <a:off x="308920" y="4850502"/>
            <a:ext cx="3917888" cy="23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ldNum" idx="12"/>
          </p:nvPr>
        </p:nvSpPr>
        <p:spPr>
          <a:xfrm>
            <a:off x="4226807" y="4850502"/>
            <a:ext cx="536158" cy="22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51950" y="4805851"/>
            <a:ext cx="1329050" cy="3227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21"/>
          <p:cNvCxnSpPr/>
          <p:nvPr/>
        </p:nvCxnSpPr>
        <p:spPr>
          <a:xfrm>
            <a:off x="-12356" y="551990"/>
            <a:ext cx="9156357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" name="Google Shape;123;p21"/>
          <p:cNvSpPr txBox="1">
            <a:spLocks noGrp="1"/>
          </p:cNvSpPr>
          <p:nvPr>
            <p:ph type="body" idx="2"/>
          </p:nvPr>
        </p:nvSpPr>
        <p:spPr>
          <a:xfrm>
            <a:off x="4686301" y="724541"/>
            <a:ext cx="4086997" cy="403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－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－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9" name="Google Shape;69;p14">
            <a:extLst>
              <a:ext uri="{FF2B5EF4-FFF2-40B4-BE49-F238E27FC236}">
                <a16:creationId xmlns:a16="http://schemas.microsoft.com/office/drawing/2014/main" id="{D730F6DB-1D77-F84F-B464-77132909F516}"/>
              </a:ext>
            </a:extLst>
          </p:cNvPr>
          <p:cNvSpPr txBox="1">
            <a:spLocks/>
          </p:cNvSpPr>
          <p:nvPr userDrawn="1"/>
        </p:nvSpPr>
        <p:spPr>
          <a:xfrm>
            <a:off x="8291477" y="4400120"/>
            <a:ext cx="605454" cy="52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b="1" i="0" baseline="0" smtClean="0"/>
              <a:pPr/>
              <a:t>‹#›</a:t>
            </a:fld>
            <a:endParaRPr lang="en" b="1" i="0" baseline="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1">
  <p:cSld name="Content Layout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08919" y="180404"/>
            <a:ext cx="8464378" cy="36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308919" y="724541"/>
            <a:ext cx="8464378" cy="403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－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－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308920" y="4850502"/>
            <a:ext cx="3917888" cy="23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4226807" y="4850502"/>
            <a:ext cx="536158" cy="22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51950" y="4805851"/>
            <a:ext cx="1329050" cy="3227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22"/>
          <p:cNvCxnSpPr/>
          <p:nvPr/>
        </p:nvCxnSpPr>
        <p:spPr>
          <a:xfrm>
            <a:off x="-12356" y="551990"/>
            <a:ext cx="9156357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3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256325" y="56150"/>
            <a:ext cx="639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" name="Google Shape;3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087499" cy="39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 rotWithShape="1">
          <a:blip r:embed="rId3">
            <a:alphaModFix/>
          </a:blip>
          <a:srcRect t="24636" b="24993"/>
          <a:stretch/>
        </p:blipFill>
        <p:spPr>
          <a:xfrm>
            <a:off x="8171593" y="0"/>
            <a:ext cx="672431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/>
        </p:nvSpPr>
        <p:spPr>
          <a:xfrm>
            <a:off x="7655025" y="235375"/>
            <a:ext cx="156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4472C4"/>
                </a:solidFill>
                <a:latin typeface="Audiowide"/>
                <a:ea typeface="Audiowide"/>
                <a:cs typeface="Audiowide"/>
                <a:sym typeface="Audiowide"/>
              </a:rPr>
              <a:t>Experimental Physics Software and Computing Infrastructure</a:t>
            </a:r>
            <a:endParaRPr sz="500">
              <a:solidFill>
                <a:srgbClr val="4472C4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8" name="Google Shape;38;p6"/>
          <p:cNvSpPr txBox="1"/>
          <p:nvPr/>
        </p:nvSpPr>
        <p:spPr>
          <a:xfrm>
            <a:off x="1695175" y="4859302"/>
            <a:ext cx="5883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dk1"/>
                </a:solidFill>
              </a:rPr>
              <a:t>JLab EIC Meeting  -   JLab SRO Tests  -   David Lawrence   -  Aug. 30, 2024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82" r:id="rId18"/>
    <p:sldLayoutId id="2147483683" r:id="rId19"/>
    <p:sldLayoutId id="2147483684" r:id="rId20"/>
    <p:sldLayoutId id="2147483685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t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tif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tif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ti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ti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tif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tif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tif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t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fn6k8d2MsK9yOx7rsQk4HKazAMecCxzFmQRdJenglSo/edit#slide=id.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IDASoft/podio/issues/565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JeffersonLab/SRO-RTDP/tree/main/src/utilities/cpp/podio2tcp" TargetMode="External"/><Relationship Id="rId4" Type="http://schemas.openxmlformats.org/officeDocument/2006/relationships/hyperlink" Target="https://github.com/AIDASoft/podio/pull/579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ortal.fabric-testbed.net/" TargetMode="Externa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indico.cern.ch/event/948465/contributions/4324189/attachments/2245901/3808786/SRO_Clas12_TriDAS_JANA_20210519_chiarusi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>
            <a:spLocks noGrp="1"/>
          </p:cNvSpPr>
          <p:nvPr>
            <p:ph type="subTitle" idx="4294967295"/>
          </p:nvPr>
        </p:nvSpPr>
        <p:spPr>
          <a:xfrm>
            <a:off x="1879877" y="3088918"/>
            <a:ext cx="5781919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Carl Timmer speaking for David Lawrence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Dec. 1, 2024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205" name="Google Shape;205;p34"/>
          <p:cNvSpPr/>
          <p:nvPr/>
        </p:nvSpPr>
        <p:spPr>
          <a:xfrm>
            <a:off x="1885937" y="944700"/>
            <a:ext cx="5443748" cy="45475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9999"/>
                </a:solidFill>
                <a:latin typeface="Audiowide"/>
              </a:rPr>
              <a:t>SRO Overview:</a:t>
            </a:r>
          </a:p>
        </p:txBody>
      </p:sp>
      <p:sp>
        <p:nvSpPr>
          <p:cNvPr id="206" name="Google Shape;206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07" name="Google Shape;207;p34"/>
          <p:cNvSpPr/>
          <p:nvPr/>
        </p:nvSpPr>
        <p:spPr>
          <a:xfrm>
            <a:off x="1583024" y="1591175"/>
            <a:ext cx="6375627" cy="5473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9999"/>
                </a:solidFill>
                <a:latin typeface="Audiowide"/>
              </a:rPr>
              <a:t>Test Experiences</a:t>
            </a:r>
          </a:p>
        </p:txBody>
      </p:sp>
      <p:sp>
        <p:nvSpPr>
          <p:cNvPr id="208" name="Google Shape;208;p34"/>
          <p:cNvSpPr/>
          <p:nvPr/>
        </p:nvSpPr>
        <p:spPr>
          <a:xfrm>
            <a:off x="3126574" y="2251550"/>
            <a:ext cx="3053305" cy="41830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9999"/>
                </a:solidFill>
                <a:latin typeface="Audiowide"/>
              </a:rPr>
              <a:t>at JLAB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5"/>
          <p:cNvSpPr txBox="1">
            <a:spLocks noGrp="1"/>
          </p:cNvSpPr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GCII: CLAS12 Data Capture</a:t>
            </a:r>
            <a:endParaRPr/>
          </a:p>
        </p:txBody>
      </p:sp>
      <p:sp>
        <p:nvSpPr>
          <p:cNvPr id="767" name="Google Shape;767;p45"/>
          <p:cNvSpPr txBox="1">
            <a:spLocks noGrp="1"/>
          </p:cNvSpPr>
          <p:nvPr>
            <p:ph type="sldNum" idx="12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768" name="Google Shape;768;p45"/>
          <p:cNvSpPr/>
          <p:nvPr/>
        </p:nvSpPr>
        <p:spPr>
          <a:xfrm>
            <a:off x="69450" y="3460525"/>
            <a:ext cx="8973300" cy="1295100"/>
          </a:xfrm>
          <a:prstGeom prst="cube">
            <a:avLst>
              <a:gd name="adj" fmla="val 691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45"/>
          <p:cNvSpPr txBox="1"/>
          <p:nvPr/>
        </p:nvSpPr>
        <p:spPr>
          <a:xfrm>
            <a:off x="231450" y="3460525"/>
            <a:ext cx="86169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0000FF"/>
                </a:solidFill>
              </a:rPr>
              <a:t>May 16th beam test where data streamed from CLAS12 to Data Center and packets captured with hardware timestamps.</a:t>
            </a:r>
            <a:endParaRPr sz="1100" i="1">
              <a:solidFill>
                <a:srgbClr val="0000FF"/>
              </a:solidFill>
            </a:endParaRPr>
          </a:p>
        </p:txBody>
      </p:sp>
      <p:pic>
        <p:nvPicPr>
          <p:cNvPr id="770" name="Google Shape;77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325" y="3776255"/>
            <a:ext cx="3904749" cy="92337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903" y="3762817"/>
            <a:ext cx="4700819" cy="923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2" name="Google Shape;772;p45"/>
          <p:cNvSpPr/>
          <p:nvPr/>
        </p:nvSpPr>
        <p:spPr>
          <a:xfrm rot="-5400000">
            <a:off x="5980558" y="4190550"/>
            <a:ext cx="69600" cy="252600"/>
          </a:xfrm>
          <a:prstGeom prst="leftBracket">
            <a:avLst>
              <a:gd name="adj" fmla="val 8333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5"/>
          <p:cNvSpPr txBox="1"/>
          <p:nvPr/>
        </p:nvSpPr>
        <p:spPr>
          <a:xfrm>
            <a:off x="6409125" y="4129475"/>
            <a:ext cx="1012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00"/>
                </a:solidFill>
              </a:rPr>
              <a:t>beam trip</a:t>
            </a:r>
            <a:endParaRPr sz="1300" b="1">
              <a:solidFill>
                <a:srgbClr val="FFFF00"/>
              </a:solidFill>
            </a:endParaRPr>
          </a:p>
        </p:txBody>
      </p:sp>
      <p:cxnSp>
        <p:nvCxnSpPr>
          <p:cNvPr id="774" name="Google Shape;774;p45"/>
          <p:cNvCxnSpPr>
            <a:stCxn id="772" idx="1"/>
            <a:endCxn id="773" idx="1"/>
          </p:cNvCxnSpPr>
          <p:nvPr/>
        </p:nvCxnSpPr>
        <p:spPr>
          <a:xfrm rot="10800000" flipH="1">
            <a:off x="6015358" y="4321950"/>
            <a:ext cx="393900" cy="297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5" name="Google Shape;775;p45"/>
          <p:cNvSpPr txBox="1"/>
          <p:nvPr/>
        </p:nvSpPr>
        <p:spPr>
          <a:xfrm>
            <a:off x="1349375" y="3887775"/>
            <a:ext cx="893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</a:rPr>
              <a:t>355 MB/s</a:t>
            </a:r>
            <a:endParaRPr sz="1200" b="1">
              <a:solidFill>
                <a:srgbClr val="FF0000"/>
              </a:solidFill>
            </a:endParaRPr>
          </a:p>
        </p:txBody>
      </p:sp>
      <p:sp>
        <p:nvSpPr>
          <p:cNvPr id="776" name="Google Shape;776;p45"/>
          <p:cNvSpPr txBox="1"/>
          <p:nvPr/>
        </p:nvSpPr>
        <p:spPr>
          <a:xfrm>
            <a:off x="1349375" y="4040175"/>
            <a:ext cx="89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0000"/>
                </a:solidFill>
              </a:rPr>
              <a:t>(sectors 2,5)</a:t>
            </a:r>
            <a:endParaRPr sz="900" b="1">
              <a:solidFill>
                <a:srgbClr val="FF0000"/>
              </a:solidFill>
            </a:endParaRPr>
          </a:p>
        </p:txBody>
      </p:sp>
      <p:pic>
        <p:nvPicPr>
          <p:cNvPr id="777" name="Google Shape;77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7046" y="953400"/>
            <a:ext cx="4427105" cy="243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650" y="1048564"/>
            <a:ext cx="4091853" cy="2243726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45"/>
          <p:cNvSpPr txBox="1"/>
          <p:nvPr/>
        </p:nvSpPr>
        <p:spPr>
          <a:xfrm>
            <a:off x="7317650" y="1039504"/>
            <a:ext cx="1387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May 2024</a:t>
            </a:r>
            <a:endParaRPr b="1">
              <a:solidFill>
                <a:schemeClr val="dk2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chemeClr val="dk2"/>
                </a:solidFill>
              </a:rPr>
              <a:t>(RG-E 5nA)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780" name="Google Shape;780;p45"/>
          <p:cNvSpPr txBox="1"/>
          <p:nvPr/>
        </p:nvSpPr>
        <p:spPr>
          <a:xfrm>
            <a:off x="2772525" y="1069235"/>
            <a:ext cx="1387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Dec. 2023</a:t>
            </a:r>
            <a:endParaRPr b="1">
              <a:solidFill>
                <a:schemeClr val="dk2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(RG-K 100nA)</a:t>
            </a:r>
            <a:endParaRPr sz="1000" b="1">
              <a:solidFill>
                <a:schemeClr val="dk2"/>
              </a:solidFill>
            </a:endParaRPr>
          </a:p>
        </p:txBody>
      </p:sp>
      <p:sp>
        <p:nvSpPr>
          <p:cNvPr id="781" name="Google Shape;781;p45"/>
          <p:cNvSpPr txBox="1"/>
          <p:nvPr/>
        </p:nvSpPr>
        <p:spPr>
          <a:xfrm>
            <a:off x="6332750" y="1230875"/>
            <a:ext cx="13479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Drift Chambers + all FADC250 for sectors 2 and 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782" name="Google Shape;782;p45"/>
          <p:cNvSpPr txBox="1"/>
          <p:nvPr/>
        </p:nvSpPr>
        <p:spPr>
          <a:xfrm>
            <a:off x="1455950" y="1307075"/>
            <a:ext cx="13479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ECAL and PCAL for sector 2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783" name="Google Shape;783;p45"/>
          <p:cNvSpPr txBox="1"/>
          <p:nvPr/>
        </p:nvSpPr>
        <p:spPr>
          <a:xfrm>
            <a:off x="515350" y="485400"/>
            <a:ext cx="6590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4D79"/>
                </a:solidFill>
              </a:rPr>
              <a:t>Data stream from VTPs in Hall-B to Data Center</a:t>
            </a:r>
            <a:endParaRPr>
              <a:solidFill>
                <a:srgbClr val="A64D79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4D79"/>
                </a:solidFill>
              </a:rPr>
              <a:t>Packets captured with hardware timestamps est. x10s of us resolution</a:t>
            </a:r>
            <a:endParaRPr>
              <a:solidFill>
                <a:srgbClr val="A64D79"/>
              </a:solidFill>
            </a:endParaRPr>
          </a:p>
        </p:txBody>
      </p:sp>
      <p:pic>
        <p:nvPicPr>
          <p:cNvPr id="784" name="Google Shape;78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087499" cy="399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rgbClr val="2F6778"/>
                </a:solidFill>
              </a:rPr>
              <a:t>RTDP Final Deliverable</a:t>
            </a:r>
          </a:p>
        </p:txBody>
      </p:sp>
      <p:pic>
        <p:nvPicPr>
          <p:cNvPr id="5" name="Google Shape;342;p22">
            <a:extLst>
              <a:ext uri="{FF2B5EF4-FFF2-40B4-BE49-F238E27FC236}">
                <a16:creationId xmlns:a16="http://schemas.microsoft.com/office/drawing/2014/main" id="{B7C1FD8B-1292-1544-A7F1-AC3D9796315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4797" y="4810999"/>
            <a:ext cx="542479" cy="24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BCAAC-906B-2661-DC15-DF3352AA8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6" y="640960"/>
            <a:ext cx="8958065" cy="39860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C7FEBF-44DD-AD40-9A90-A69E46C4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8D98635-0215-2344-9311-829FD06BE307}"/>
              </a:ext>
            </a:extLst>
          </p:cNvPr>
          <p:cNvSpPr txBox="1">
            <a:spLocks/>
          </p:cNvSpPr>
          <p:nvPr/>
        </p:nvSpPr>
        <p:spPr>
          <a:xfrm>
            <a:off x="8372485" y="445690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 baseline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z="1200" b="1" smtClean="0"/>
              <a:pPr algn="r"/>
              <a:t>11</a:t>
            </a:fld>
            <a:endParaRPr lang="en" sz="1200" b="1" dirty="0"/>
          </a:p>
        </p:txBody>
      </p:sp>
    </p:spTree>
    <p:extLst>
      <p:ext uri="{BB962C8B-B14F-4D97-AF65-F5344CB8AC3E}">
        <p14:creationId xmlns:p14="http://schemas.microsoft.com/office/powerpoint/2010/main" val="3373772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7"/>
          <p:cNvSpPr/>
          <p:nvPr/>
        </p:nvSpPr>
        <p:spPr>
          <a:xfrm>
            <a:off x="4806550" y="1032675"/>
            <a:ext cx="4281282" cy="3676752"/>
          </a:xfrm>
          <a:prstGeom prst="flowChartDocumen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47"/>
          <p:cNvSpPr txBox="1">
            <a:spLocks noGrp="1"/>
          </p:cNvSpPr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GCII: Standard Test Setup</a:t>
            </a:r>
            <a:endParaRPr/>
          </a:p>
        </p:txBody>
      </p:sp>
      <p:sp>
        <p:nvSpPr>
          <p:cNvPr id="815" name="Google Shape;815;p47"/>
          <p:cNvSpPr txBox="1">
            <a:spLocks noGrp="1"/>
          </p:cNvSpPr>
          <p:nvPr>
            <p:ph type="sldNum" idx="12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816" name="Google Shape;81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75" y="2105101"/>
            <a:ext cx="4604600" cy="2292074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47"/>
          <p:cNvSpPr txBox="1"/>
          <p:nvPr/>
        </p:nvSpPr>
        <p:spPr>
          <a:xfrm>
            <a:off x="901850" y="722213"/>
            <a:ext cx="3171300" cy="12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dk2"/>
                </a:solidFill>
              </a:rPr>
              <a:t>Hanjie L.</a:t>
            </a:r>
            <a:r>
              <a:rPr lang="en" sz="1700" i="1">
                <a:solidFill>
                  <a:schemeClr val="dk2"/>
                </a:solidFill>
              </a:rPr>
              <a:t>  - Hall-C</a:t>
            </a:r>
            <a:endParaRPr sz="1700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dk2"/>
                </a:solidFill>
              </a:rPr>
              <a:t>Dmitry R.</a:t>
            </a:r>
            <a:r>
              <a:rPr lang="en" sz="1700" i="1">
                <a:solidFill>
                  <a:schemeClr val="dk2"/>
                </a:solidFill>
              </a:rPr>
              <a:t> - EIC</a:t>
            </a:r>
            <a:endParaRPr sz="1700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dk2"/>
                </a:solidFill>
              </a:rPr>
              <a:t>Brad S.</a:t>
            </a:r>
            <a:r>
              <a:rPr lang="en" sz="1700" i="1">
                <a:solidFill>
                  <a:schemeClr val="dk2"/>
                </a:solidFill>
              </a:rPr>
              <a:t>    - SciComp+ENP</a:t>
            </a:r>
            <a:endParaRPr sz="1700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dk2"/>
                </a:solidFill>
              </a:rPr>
              <a:t>David L.</a:t>
            </a:r>
            <a:r>
              <a:rPr lang="en" sz="1700" i="1">
                <a:solidFill>
                  <a:schemeClr val="dk2"/>
                </a:solidFill>
              </a:rPr>
              <a:t>   - EPSCI</a:t>
            </a:r>
            <a:endParaRPr sz="1700" i="1">
              <a:solidFill>
                <a:schemeClr val="dk2"/>
              </a:solidFill>
            </a:endParaRPr>
          </a:p>
        </p:txBody>
      </p:sp>
      <p:pic>
        <p:nvPicPr>
          <p:cNvPr id="818" name="Google Shape;81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8409" y="1320250"/>
            <a:ext cx="3980724" cy="246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966E5-D941-034F-BA97-CC6D45A0E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229" y="2390009"/>
            <a:ext cx="6584114" cy="800078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sz="2400" dirty="0"/>
              <a:t>JLAB’s future SRO efforts &amp; tests will be built using</a:t>
            </a:r>
          </a:p>
          <a:p>
            <a:pPr marL="114300" indent="0">
              <a:buNone/>
            </a:pPr>
            <a:r>
              <a:rPr lang="en-US" sz="2400" dirty="0"/>
              <a:t>EJFAT technology.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DE10D-8FA3-9440-94B4-74565FB336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2CABA7-A410-D941-8887-A82328DD0295}"/>
              </a:ext>
            </a:extLst>
          </p:cNvPr>
          <p:cNvSpPr txBox="1">
            <a:spLocks/>
          </p:cNvSpPr>
          <p:nvPr/>
        </p:nvSpPr>
        <p:spPr>
          <a:xfrm>
            <a:off x="622229" y="1515450"/>
            <a:ext cx="7105482" cy="87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EJFAT</a:t>
            </a:r>
            <a:r>
              <a:rPr lang="en-US" sz="2800" b="1" dirty="0"/>
              <a:t> </a:t>
            </a:r>
            <a:r>
              <a:rPr lang="en-US" sz="2800" b="1" dirty="0">
                <a:sym typeface="Wingdings" pitchFamily="2" charset="2"/>
              </a:rPr>
              <a:t> </a:t>
            </a:r>
            <a:r>
              <a:rPr lang="en-US" sz="2800" b="1" dirty="0" err="1">
                <a:solidFill>
                  <a:srgbClr val="0070C0"/>
                </a:solidFill>
              </a:rPr>
              <a:t>E</a:t>
            </a:r>
            <a:r>
              <a:rPr lang="en-US" sz="2800" dirty="0" err="1"/>
              <a:t>Snet</a:t>
            </a:r>
            <a:r>
              <a:rPr lang="en-US" sz="2800" dirty="0"/>
              <a:t> / </a:t>
            </a:r>
            <a:r>
              <a:rPr lang="en-US" sz="2800" b="1" dirty="0" err="1">
                <a:solidFill>
                  <a:srgbClr val="0070C0"/>
                </a:solidFill>
              </a:rPr>
              <a:t>J</a:t>
            </a:r>
            <a:r>
              <a:rPr lang="en-US" sz="2800" dirty="0" err="1"/>
              <a:t>LaB</a:t>
            </a:r>
            <a:r>
              <a:rPr lang="en-US" sz="2800" dirty="0"/>
              <a:t> </a:t>
            </a:r>
            <a:r>
              <a:rPr lang="en-US" sz="2800" b="1" dirty="0">
                <a:solidFill>
                  <a:srgbClr val="0070C0"/>
                </a:solidFill>
              </a:rPr>
              <a:t>F</a:t>
            </a:r>
            <a:r>
              <a:rPr lang="en-US" sz="2800" dirty="0"/>
              <a:t>PGA </a:t>
            </a:r>
            <a:r>
              <a:rPr lang="en-US" sz="2800" b="1" dirty="0">
                <a:solidFill>
                  <a:srgbClr val="0070C0"/>
                </a:solidFill>
              </a:rPr>
              <a:t>A</a:t>
            </a:r>
            <a:r>
              <a:rPr lang="en-US" sz="2800" dirty="0"/>
              <a:t>ccelerated </a:t>
            </a:r>
            <a:r>
              <a:rPr lang="en-US" sz="2800" b="1" dirty="0">
                <a:solidFill>
                  <a:srgbClr val="0070C0"/>
                </a:solidFill>
              </a:rPr>
              <a:t>T</a:t>
            </a:r>
            <a:r>
              <a:rPr lang="en-US" sz="2800" dirty="0"/>
              <a:t>ransport</a:t>
            </a:r>
          </a:p>
          <a:p>
            <a:pPr marL="11430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1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6"/>
          <p:cNvSpPr txBox="1">
            <a:spLocks noGrp="1"/>
          </p:cNvSpPr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GCII:  JIRIAF + EJFAT + NERSC Testing</a:t>
            </a:r>
            <a:endParaRPr dirty="0"/>
          </a:p>
        </p:txBody>
      </p:sp>
      <p:sp>
        <p:nvSpPr>
          <p:cNvPr id="790" name="Google Shape;790;p46"/>
          <p:cNvSpPr txBox="1">
            <a:spLocks noGrp="1"/>
          </p:cNvSpPr>
          <p:nvPr>
            <p:ph type="sldNum" idx="12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791" name="Google Shape;7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25" y="1317075"/>
            <a:ext cx="4882074" cy="356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2" name="Google Shape;792;p46"/>
          <p:cNvCxnSpPr/>
          <p:nvPr/>
        </p:nvCxnSpPr>
        <p:spPr>
          <a:xfrm>
            <a:off x="485600" y="3652090"/>
            <a:ext cx="40335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93" name="Google Shape;793;p46"/>
          <p:cNvSpPr txBox="1"/>
          <p:nvPr/>
        </p:nvSpPr>
        <p:spPr>
          <a:xfrm>
            <a:off x="2996675" y="3415110"/>
            <a:ext cx="1813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rgbClr val="FF0000"/>
                </a:solidFill>
              </a:rPr>
              <a:t>80Gbps returning to JLab</a:t>
            </a:r>
            <a:endParaRPr sz="900" i="1">
              <a:solidFill>
                <a:srgbClr val="FF0000"/>
              </a:solidFill>
            </a:endParaRPr>
          </a:p>
        </p:txBody>
      </p:sp>
      <p:cxnSp>
        <p:nvCxnSpPr>
          <p:cNvPr id="794" name="Google Shape;794;p46"/>
          <p:cNvCxnSpPr/>
          <p:nvPr/>
        </p:nvCxnSpPr>
        <p:spPr>
          <a:xfrm>
            <a:off x="485600" y="4367621"/>
            <a:ext cx="40335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95" name="Google Shape;795;p46"/>
          <p:cNvSpPr txBox="1"/>
          <p:nvPr/>
        </p:nvSpPr>
        <p:spPr>
          <a:xfrm>
            <a:off x="2768075" y="4283042"/>
            <a:ext cx="1813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rgbClr val="FF0000"/>
                </a:solidFill>
              </a:rPr>
              <a:t>100Gbps from JLab to NERSC</a:t>
            </a:r>
            <a:endParaRPr sz="900" i="1">
              <a:solidFill>
                <a:srgbClr val="FF0000"/>
              </a:solidFill>
            </a:endParaRPr>
          </a:p>
        </p:txBody>
      </p:sp>
      <p:sp>
        <p:nvSpPr>
          <p:cNvPr id="796" name="Google Shape;796;p46"/>
          <p:cNvSpPr txBox="1"/>
          <p:nvPr/>
        </p:nvSpPr>
        <p:spPr>
          <a:xfrm>
            <a:off x="129275" y="1072969"/>
            <a:ext cx="4350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Stream exercise sending CLAS12 data from JLab to NERSC using the </a:t>
            </a:r>
            <a:r>
              <a:rPr lang="en" sz="1000" b="1" i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JIRIAF</a:t>
            </a:r>
            <a:r>
              <a:rPr lang="en" sz="1000" i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system</a:t>
            </a:r>
            <a:r>
              <a:rPr lang="en" sz="1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797" name="Google Shape;79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6799" y="1691527"/>
            <a:ext cx="3794801" cy="311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6"/>
          <p:cNvPicPr preferRelativeResize="0"/>
          <p:nvPr/>
        </p:nvPicPr>
        <p:blipFill rotWithShape="1">
          <a:blip r:embed="rId5">
            <a:alphaModFix/>
          </a:blip>
          <a:srcRect l="8329" t="20234" r="7876" b="32030"/>
          <a:stretch/>
        </p:blipFill>
        <p:spPr>
          <a:xfrm>
            <a:off x="5233358" y="1201904"/>
            <a:ext cx="863918" cy="3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6"/>
          <p:cNvPicPr preferRelativeResize="0"/>
          <p:nvPr/>
        </p:nvPicPr>
        <p:blipFill rotWithShape="1">
          <a:blip r:embed="rId6">
            <a:alphaModFix/>
          </a:blip>
          <a:srcRect l="12116" t="7275" r="11872" b="6517"/>
          <a:stretch/>
        </p:blipFill>
        <p:spPr>
          <a:xfrm>
            <a:off x="8276325" y="1032181"/>
            <a:ext cx="50499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46"/>
          <p:cNvSpPr txBox="1"/>
          <p:nvPr/>
        </p:nvSpPr>
        <p:spPr>
          <a:xfrm>
            <a:off x="5309550" y="1466956"/>
            <a:ext cx="921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  <a:t>Virginia</a:t>
            </a:r>
            <a:endParaRPr sz="1000">
              <a:solidFill>
                <a:schemeClr val="dk1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801" name="Google Shape;801;p46"/>
          <p:cNvSpPr txBox="1"/>
          <p:nvPr/>
        </p:nvSpPr>
        <p:spPr>
          <a:xfrm>
            <a:off x="8109129" y="1466956"/>
            <a:ext cx="921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  <a:t>California</a:t>
            </a:r>
            <a:endParaRPr sz="1000">
              <a:solidFill>
                <a:schemeClr val="dk1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cxnSp>
        <p:nvCxnSpPr>
          <p:cNvPr id="802" name="Google Shape;802;p46"/>
          <p:cNvCxnSpPr/>
          <p:nvPr/>
        </p:nvCxnSpPr>
        <p:spPr>
          <a:xfrm>
            <a:off x="6174175" y="1398700"/>
            <a:ext cx="2011800" cy="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3" name="Google Shape;803;p46"/>
          <p:cNvSpPr txBox="1"/>
          <p:nvPr/>
        </p:nvSpPr>
        <p:spPr>
          <a:xfrm>
            <a:off x="6540875" y="1134850"/>
            <a:ext cx="141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FF"/>
                </a:solidFill>
              </a:rPr>
              <a:t>CLAS12 Data</a:t>
            </a:r>
            <a:endParaRPr sz="1200">
              <a:solidFill>
                <a:srgbClr val="9900FF"/>
              </a:solidFill>
            </a:endParaRPr>
          </a:p>
        </p:txBody>
      </p:sp>
      <p:sp>
        <p:nvSpPr>
          <p:cNvPr id="804" name="Google Shape;804;p46"/>
          <p:cNvSpPr txBox="1"/>
          <p:nvPr/>
        </p:nvSpPr>
        <p:spPr>
          <a:xfrm>
            <a:off x="6693275" y="1307075"/>
            <a:ext cx="86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FF"/>
                </a:solidFill>
              </a:rPr>
              <a:t>(archival)</a:t>
            </a:r>
            <a:endParaRPr sz="1200">
              <a:solidFill>
                <a:srgbClr val="9900FF"/>
              </a:solidFill>
            </a:endParaRPr>
          </a:p>
        </p:txBody>
      </p:sp>
      <p:pic>
        <p:nvPicPr>
          <p:cNvPr id="805" name="Google Shape;805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325" y="578025"/>
            <a:ext cx="1075193" cy="5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46"/>
          <p:cNvSpPr txBox="1"/>
          <p:nvPr/>
        </p:nvSpPr>
        <p:spPr>
          <a:xfrm>
            <a:off x="1290800" y="610626"/>
            <a:ext cx="12051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1">
                <a:solidFill>
                  <a:srgbClr val="9900FF"/>
                </a:solidFill>
              </a:rPr>
              <a:t>PI: Vardan Gyurjyan</a:t>
            </a:r>
            <a:br>
              <a:rPr lang="en" sz="800" b="1" i="1">
                <a:solidFill>
                  <a:srgbClr val="9900FF"/>
                </a:solidFill>
              </a:rPr>
            </a:br>
            <a:r>
              <a:rPr lang="en" sz="800" b="1" i="1">
                <a:solidFill>
                  <a:srgbClr val="9900FF"/>
                </a:solidFill>
              </a:rPr>
              <a:t>LDRD Project</a:t>
            </a:r>
            <a:br>
              <a:rPr lang="en" sz="800" b="1" i="1">
                <a:solidFill>
                  <a:srgbClr val="9900FF"/>
                </a:solidFill>
              </a:rPr>
            </a:br>
            <a:r>
              <a:rPr lang="en" sz="600" b="1" i="1">
                <a:solidFill>
                  <a:srgbClr val="9900FF"/>
                </a:solidFill>
              </a:rPr>
              <a:t>(funding FY23, FY24)</a:t>
            </a:r>
            <a:endParaRPr sz="600" b="1" i="1">
              <a:solidFill>
                <a:srgbClr val="9900FF"/>
              </a:solidFill>
            </a:endParaRPr>
          </a:p>
        </p:txBody>
      </p:sp>
      <p:pic>
        <p:nvPicPr>
          <p:cNvPr id="807" name="Google Shape;807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9175" y="518875"/>
            <a:ext cx="1391693" cy="5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46"/>
          <p:cNvSpPr txBox="1"/>
          <p:nvPr/>
        </p:nvSpPr>
        <p:spPr>
          <a:xfrm>
            <a:off x="3940871" y="551775"/>
            <a:ext cx="139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1">
                <a:solidFill>
                  <a:srgbClr val="9900FF"/>
                </a:solidFill>
              </a:rPr>
              <a:t>PI: Graham Heyes</a:t>
            </a:r>
            <a:endParaRPr sz="800" b="1" i="1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1">
                <a:solidFill>
                  <a:srgbClr val="9900FF"/>
                </a:solidFill>
              </a:rPr>
              <a:t>ASCR Project</a:t>
            </a:r>
            <a:endParaRPr sz="800" b="1" i="1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 i="1">
                <a:solidFill>
                  <a:srgbClr val="9900FF"/>
                </a:solidFill>
              </a:rPr>
              <a:t>Project Lead: Michael Goodrich</a:t>
            </a:r>
            <a:endParaRPr sz="600" b="1" i="1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FPGAs"/>
          <p:cNvSpPr/>
          <p:nvPr/>
        </p:nvSpPr>
        <p:spPr>
          <a:xfrm>
            <a:off x="5309641" y="2250496"/>
            <a:ext cx="693933" cy="286889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900"/>
            </a:pPr>
            <a:endParaRPr/>
          </a:p>
          <a:p>
            <a:pPr algn="ctr">
              <a:defRPr sz="900"/>
            </a:pPr>
            <a:r>
              <a:t>FPGAs</a:t>
            </a:r>
          </a:p>
        </p:txBody>
      </p:sp>
      <p:sp>
        <p:nvSpPr>
          <p:cNvPr id="181" name="EJFAT Key Properties  ( Unlimited Scale.  No Storage IOPS )"/>
          <p:cNvSpPr txBox="1">
            <a:spLocks noGrp="1"/>
          </p:cNvSpPr>
          <p:nvPr>
            <p:ph type="title"/>
          </p:nvPr>
        </p:nvSpPr>
        <p:spPr>
          <a:xfrm>
            <a:off x="292335" y="494852"/>
            <a:ext cx="1560327" cy="5727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86384">
              <a:defRPr sz="2408"/>
            </a:lvl1pPr>
          </a:lstStyle>
          <a:p>
            <a:r>
              <a:rPr sz="3200" dirty="0"/>
              <a:t>EJFAT</a:t>
            </a:r>
            <a:endParaRPr dirty="0"/>
          </a:p>
        </p:txBody>
      </p:sp>
      <p:sp>
        <p:nvSpPr>
          <p:cNvPr id="182" name="DAQ"/>
          <p:cNvSpPr/>
          <p:nvPr/>
        </p:nvSpPr>
        <p:spPr>
          <a:xfrm>
            <a:off x="838054" y="2106517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183" name="Rounded Rectangle"/>
          <p:cNvSpPr/>
          <p:nvPr/>
        </p:nvSpPr>
        <p:spPr>
          <a:xfrm>
            <a:off x="1575321" y="2102290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4" name="Rounded Rectangle"/>
          <p:cNvSpPr/>
          <p:nvPr/>
        </p:nvSpPr>
        <p:spPr>
          <a:xfrm>
            <a:off x="1735968" y="2102290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5" name="Rounded Rectangle"/>
          <p:cNvSpPr/>
          <p:nvPr/>
        </p:nvSpPr>
        <p:spPr>
          <a:xfrm>
            <a:off x="1896615" y="2102290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6" name="DAQ"/>
          <p:cNvSpPr/>
          <p:nvPr/>
        </p:nvSpPr>
        <p:spPr>
          <a:xfrm>
            <a:off x="838054" y="2417242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187" name="Rounded Rectangle"/>
          <p:cNvSpPr/>
          <p:nvPr/>
        </p:nvSpPr>
        <p:spPr>
          <a:xfrm>
            <a:off x="1575321" y="2415128"/>
            <a:ext cx="116694" cy="282662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8" name="Rounded Rectangle"/>
          <p:cNvSpPr/>
          <p:nvPr/>
        </p:nvSpPr>
        <p:spPr>
          <a:xfrm>
            <a:off x="1735968" y="2415128"/>
            <a:ext cx="116694" cy="282662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9" name="Rounded Rectangle"/>
          <p:cNvSpPr/>
          <p:nvPr/>
        </p:nvSpPr>
        <p:spPr>
          <a:xfrm>
            <a:off x="1896615" y="2415128"/>
            <a:ext cx="116693" cy="282662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0" name="DAQ"/>
          <p:cNvSpPr/>
          <p:nvPr/>
        </p:nvSpPr>
        <p:spPr>
          <a:xfrm>
            <a:off x="838054" y="2727967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191" name="Rounded Rectangle"/>
          <p:cNvSpPr/>
          <p:nvPr/>
        </p:nvSpPr>
        <p:spPr>
          <a:xfrm>
            <a:off x="1575321" y="2727967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2" name="Rounded Rectangle"/>
          <p:cNvSpPr/>
          <p:nvPr/>
        </p:nvSpPr>
        <p:spPr>
          <a:xfrm>
            <a:off x="1735968" y="2727967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3" name="Rounded Rectangle"/>
          <p:cNvSpPr/>
          <p:nvPr/>
        </p:nvSpPr>
        <p:spPr>
          <a:xfrm>
            <a:off x="1896615" y="2727967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4" name="Rounded Rectangle"/>
          <p:cNvSpPr/>
          <p:nvPr/>
        </p:nvSpPr>
        <p:spPr>
          <a:xfrm>
            <a:off x="2057262" y="2102290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5" name="Rounded Rectangle"/>
          <p:cNvSpPr/>
          <p:nvPr/>
        </p:nvSpPr>
        <p:spPr>
          <a:xfrm>
            <a:off x="2057262" y="2415128"/>
            <a:ext cx="116693" cy="282662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6" name="Rounded Rectangle"/>
          <p:cNvSpPr/>
          <p:nvPr/>
        </p:nvSpPr>
        <p:spPr>
          <a:xfrm>
            <a:off x="2057262" y="2727967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7" name="Collider…"/>
          <p:cNvSpPr txBox="1"/>
          <p:nvPr/>
        </p:nvSpPr>
        <p:spPr>
          <a:xfrm>
            <a:off x="838054" y="1360010"/>
            <a:ext cx="1447231" cy="551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Sub detector</a:t>
            </a:r>
            <a:r>
              <a:rPr dirty="0"/>
              <a:t> </a:t>
            </a:r>
          </a:p>
          <a:p>
            <a: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Events</a:t>
            </a:r>
            <a:r>
              <a:rPr lang="en-US" dirty="0"/>
              <a:t> or Time Slices</a:t>
            </a:r>
            <a:endParaRPr dirty="0"/>
          </a:p>
        </p:txBody>
      </p:sp>
      <p:sp>
        <p:nvSpPr>
          <p:cNvPr id="198" name="Rounded Rectangle"/>
          <p:cNvSpPr/>
          <p:nvPr/>
        </p:nvSpPr>
        <p:spPr>
          <a:xfrm>
            <a:off x="2452961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9" name="Rounded Rectangle"/>
          <p:cNvSpPr/>
          <p:nvPr/>
        </p:nvSpPr>
        <p:spPr>
          <a:xfrm>
            <a:off x="2452961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0" name="Rounded Rectangle"/>
          <p:cNvSpPr/>
          <p:nvPr/>
        </p:nvSpPr>
        <p:spPr>
          <a:xfrm>
            <a:off x="2452961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1" name="Rounded Rectangle"/>
          <p:cNvSpPr/>
          <p:nvPr/>
        </p:nvSpPr>
        <p:spPr>
          <a:xfrm>
            <a:off x="2522586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2" name="Rounded Rectangle"/>
          <p:cNvSpPr/>
          <p:nvPr/>
        </p:nvSpPr>
        <p:spPr>
          <a:xfrm>
            <a:off x="2522586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3" name="Rounded Rectangle"/>
          <p:cNvSpPr/>
          <p:nvPr/>
        </p:nvSpPr>
        <p:spPr>
          <a:xfrm>
            <a:off x="2522586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4" name="Rounded Rectangle"/>
          <p:cNvSpPr/>
          <p:nvPr/>
        </p:nvSpPr>
        <p:spPr>
          <a:xfrm>
            <a:off x="2592211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5" name="Rounded Rectangle"/>
          <p:cNvSpPr/>
          <p:nvPr/>
        </p:nvSpPr>
        <p:spPr>
          <a:xfrm>
            <a:off x="2592211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6" name="Rounded Rectangle"/>
          <p:cNvSpPr/>
          <p:nvPr/>
        </p:nvSpPr>
        <p:spPr>
          <a:xfrm>
            <a:off x="2592211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8" name="Create ( UDP Packets )"/>
          <p:cNvSpPr txBox="1"/>
          <p:nvPr/>
        </p:nvSpPr>
        <p:spPr>
          <a:xfrm>
            <a:off x="2092141" y="1358592"/>
            <a:ext cx="1767290" cy="66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Create</a:t>
            </a:r>
            <a:br/>
            <a:r>
              <a:t>( UDP Packets )</a:t>
            </a:r>
          </a:p>
        </p:txBody>
      </p:sp>
      <p:sp>
        <p:nvSpPr>
          <p:cNvPr id="209" name="Rounded Rectangle"/>
          <p:cNvSpPr/>
          <p:nvPr/>
        </p:nvSpPr>
        <p:spPr>
          <a:xfrm>
            <a:off x="2667720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0" name="Rounded Rectangle"/>
          <p:cNvSpPr/>
          <p:nvPr/>
        </p:nvSpPr>
        <p:spPr>
          <a:xfrm>
            <a:off x="2667720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1" name="Rounded Rectangle"/>
          <p:cNvSpPr/>
          <p:nvPr/>
        </p:nvSpPr>
        <p:spPr>
          <a:xfrm>
            <a:off x="2667720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2" name="Rounded Rectangle"/>
          <p:cNvSpPr/>
          <p:nvPr/>
        </p:nvSpPr>
        <p:spPr>
          <a:xfrm>
            <a:off x="2737345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3" name="Rounded Rectangle"/>
          <p:cNvSpPr/>
          <p:nvPr/>
        </p:nvSpPr>
        <p:spPr>
          <a:xfrm>
            <a:off x="2737345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4" name="Rounded Rectangle"/>
          <p:cNvSpPr/>
          <p:nvPr/>
        </p:nvSpPr>
        <p:spPr>
          <a:xfrm>
            <a:off x="2737345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5" name="Rounded Rectangle"/>
          <p:cNvSpPr/>
          <p:nvPr/>
        </p:nvSpPr>
        <p:spPr>
          <a:xfrm>
            <a:off x="2806970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6" name="Rounded Rectangle"/>
          <p:cNvSpPr/>
          <p:nvPr/>
        </p:nvSpPr>
        <p:spPr>
          <a:xfrm>
            <a:off x="2806970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7" name="Rounded Rectangle"/>
          <p:cNvSpPr/>
          <p:nvPr/>
        </p:nvSpPr>
        <p:spPr>
          <a:xfrm>
            <a:off x="2806970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8" name="Rounded Rectangle"/>
          <p:cNvSpPr/>
          <p:nvPr/>
        </p:nvSpPr>
        <p:spPr>
          <a:xfrm>
            <a:off x="2882480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9" name="Rounded Rectangle"/>
          <p:cNvSpPr/>
          <p:nvPr/>
        </p:nvSpPr>
        <p:spPr>
          <a:xfrm>
            <a:off x="2882480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0" name="Rounded Rectangle"/>
          <p:cNvSpPr/>
          <p:nvPr/>
        </p:nvSpPr>
        <p:spPr>
          <a:xfrm>
            <a:off x="2882480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1" name="Rounded Rectangle"/>
          <p:cNvSpPr/>
          <p:nvPr/>
        </p:nvSpPr>
        <p:spPr>
          <a:xfrm>
            <a:off x="2952105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2" name="Rounded Rectangle"/>
          <p:cNvSpPr/>
          <p:nvPr/>
        </p:nvSpPr>
        <p:spPr>
          <a:xfrm>
            <a:off x="2952105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Rounded Rectangle"/>
          <p:cNvSpPr/>
          <p:nvPr/>
        </p:nvSpPr>
        <p:spPr>
          <a:xfrm>
            <a:off x="2952105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Rounded Rectangle"/>
          <p:cNvSpPr/>
          <p:nvPr/>
        </p:nvSpPr>
        <p:spPr>
          <a:xfrm>
            <a:off x="3021730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5" name="Rounded Rectangle"/>
          <p:cNvSpPr/>
          <p:nvPr/>
        </p:nvSpPr>
        <p:spPr>
          <a:xfrm>
            <a:off x="3021730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6" name="Rounded Rectangle"/>
          <p:cNvSpPr/>
          <p:nvPr/>
        </p:nvSpPr>
        <p:spPr>
          <a:xfrm>
            <a:off x="3021730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7" name="Rounded Rectangle"/>
          <p:cNvSpPr/>
          <p:nvPr/>
        </p:nvSpPr>
        <p:spPr>
          <a:xfrm>
            <a:off x="3097239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8" name="Rounded Rectangle"/>
          <p:cNvSpPr/>
          <p:nvPr/>
        </p:nvSpPr>
        <p:spPr>
          <a:xfrm>
            <a:off x="3097239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9" name="Rounded Rectangle"/>
          <p:cNvSpPr/>
          <p:nvPr/>
        </p:nvSpPr>
        <p:spPr>
          <a:xfrm>
            <a:off x="3097239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0" name="Rounded Rectangle"/>
          <p:cNvSpPr/>
          <p:nvPr/>
        </p:nvSpPr>
        <p:spPr>
          <a:xfrm>
            <a:off x="3166864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1" name="Rounded Rectangle"/>
          <p:cNvSpPr/>
          <p:nvPr/>
        </p:nvSpPr>
        <p:spPr>
          <a:xfrm>
            <a:off x="3166864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2" name="Rounded Rectangle"/>
          <p:cNvSpPr/>
          <p:nvPr/>
        </p:nvSpPr>
        <p:spPr>
          <a:xfrm>
            <a:off x="3166864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3" name="Rounded Rectangle"/>
          <p:cNvSpPr/>
          <p:nvPr/>
        </p:nvSpPr>
        <p:spPr>
          <a:xfrm>
            <a:off x="3236490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4" name="Rounded Rectangle"/>
          <p:cNvSpPr/>
          <p:nvPr/>
        </p:nvSpPr>
        <p:spPr>
          <a:xfrm>
            <a:off x="3236490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5" name="Rounded Rectangle"/>
          <p:cNvSpPr/>
          <p:nvPr/>
        </p:nvSpPr>
        <p:spPr>
          <a:xfrm>
            <a:off x="3236490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6" name="Rounded Rectangle"/>
          <p:cNvSpPr/>
          <p:nvPr/>
        </p:nvSpPr>
        <p:spPr>
          <a:xfrm>
            <a:off x="3428204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7" name="Rounded Rectangle"/>
          <p:cNvSpPr/>
          <p:nvPr/>
        </p:nvSpPr>
        <p:spPr>
          <a:xfrm>
            <a:off x="3497829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8" name="Rounded Rectangle"/>
          <p:cNvSpPr/>
          <p:nvPr/>
        </p:nvSpPr>
        <p:spPr>
          <a:xfrm>
            <a:off x="3567454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9" name="Rounded Rectangle"/>
          <p:cNvSpPr/>
          <p:nvPr/>
        </p:nvSpPr>
        <p:spPr>
          <a:xfrm>
            <a:off x="3642963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0" name="Rounded Rectangle"/>
          <p:cNvSpPr/>
          <p:nvPr/>
        </p:nvSpPr>
        <p:spPr>
          <a:xfrm>
            <a:off x="3712588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1" name="Rounded Rectangle"/>
          <p:cNvSpPr/>
          <p:nvPr/>
        </p:nvSpPr>
        <p:spPr>
          <a:xfrm>
            <a:off x="3949793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2" name="Rounded Rectangle"/>
          <p:cNvSpPr/>
          <p:nvPr/>
        </p:nvSpPr>
        <p:spPr>
          <a:xfrm>
            <a:off x="3883516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3" name="Rounded Rectangle"/>
          <p:cNvSpPr/>
          <p:nvPr/>
        </p:nvSpPr>
        <p:spPr>
          <a:xfrm>
            <a:off x="4528955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4" name="Rounded Rectangle"/>
          <p:cNvSpPr/>
          <p:nvPr/>
        </p:nvSpPr>
        <p:spPr>
          <a:xfrm>
            <a:off x="4681948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5" name="Rounded Rectangle"/>
          <p:cNvSpPr/>
          <p:nvPr/>
        </p:nvSpPr>
        <p:spPr>
          <a:xfrm>
            <a:off x="4751573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6" name="Rounded Rectangle"/>
          <p:cNvSpPr/>
          <p:nvPr/>
        </p:nvSpPr>
        <p:spPr>
          <a:xfrm>
            <a:off x="4832965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7" name="Rounded Rectangle"/>
          <p:cNvSpPr/>
          <p:nvPr/>
        </p:nvSpPr>
        <p:spPr>
          <a:xfrm>
            <a:off x="4902591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8" name="Rounded Rectangle"/>
          <p:cNvSpPr/>
          <p:nvPr/>
        </p:nvSpPr>
        <p:spPr>
          <a:xfrm>
            <a:off x="4972216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9" name="Rounded Rectangle"/>
          <p:cNvSpPr/>
          <p:nvPr/>
        </p:nvSpPr>
        <p:spPr>
          <a:xfrm>
            <a:off x="5053608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0" name="Rounded Rectangle"/>
          <p:cNvSpPr/>
          <p:nvPr/>
        </p:nvSpPr>
        <p:spPr>
          <a:xfrm>
            <a:off x="5123233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1" name="Rounded Rectangle"/>
          <p:cNvSpPr/>
          <p:nvPr/>
        </p:nvSpPr>
        <p:spPr>
          <a:xfrm>
            <a:off x="5192859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2" name="Rounded Rectangle"/>
          <p:cNvSpPr/>
          <p:nvPr/>
        </p:nvSpPr>
        <p:spPr>
          <a:xfrm>
            <a:off x="4016069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3" name="Rounded Rectangle"/>
          <p:cNvSpPr/>
          <p:nvPr/>
        </p:nvSpPr>
        <p:spPr>
          <a:xfrm>
            <a:off x="4085695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4" name="Rounded Rectangle"/>
          <p:cNvSpPr/>
          <p:nvPr/>
        </p:nvSpPr>
        <p:spPr>
          <a:xfrm>
            <a:off x="4166235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5" name="Rounded Rectangle"/>
          <p:cNvSpPr/>
          <p:nvPr/>
        </p:nvSpPr>
        <p:spPr>
          <a:xfrm>
            <a:off x="4235860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6" name="Rounded Rectangle"/>
          <p:cNvSpPr/>
          <p:nvPr/>
        </p:nvSpPr>
        <p:spPr>
          <a:xfrm>
            <a:off x="4305485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7" name="Rounded Rectangle"/>
          <p:cNvSpPr/>
          <p:nvPr/>
        </p:nvSpPr>
        <p:spPr>
          <a:xfrm>
            <a:off x="4384350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8" name="Rounded Rectangle"/>
          <p:cNvSpPr/>
          <p:nvPr/>
        </p:nvSpPr>
        <p:spPr>
          <a:xfrm>
            <a:off x="4453976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9" name="Rounded Rectangle"/>
          <p:cNvSpPr/>
          <p:nvPr/>
        </p:nvSpPr>
        <p:spPr>
          <a:xfrm>
            <a:off x="4604464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0" name="Switching &amp; Routing"/>
          <p:cNvSpPr txBox="1"/>
          <p:nvPr/>
        </p:nvSpPr>
        <p:spPr>
          <a:xfrm>
            <a:off x="3898993" y="1354819"/>
            <a:ext cx="1307285" cy="654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Switching &amp; Routing</a:t>
            </a:r>
          </a:p>
        </p:txBody>
      </p:sp>
      <p:sp>
        <p:nvSpPr>
          <p:cNvPr id="261" name="Rectangle"/>
          <p:cNvSpPr/>
          <p:nvPr/>
        </p:nvSpPr>
        <p:spPr>
          <a:xfrm>
            <a:off x="5471273" y="2392941"/>
            <a:ext cx="693933" cy="286889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900"/>
            </a:pPr>
            <a:endParaRPr/>
          </a:p>
        </p:txBody>
      </p:sp>
      <p:sp>
        <p:nvSpPr>
          <p:cNvPr id="262" name="Load Balancing"/>
          <p:cNvSpPr txBox="1"/>
          <p:nvPr/>
        </p:nvSpPr>
        <p:spPr>
          <a:xfrm>
            <a:off x="5296408" y="1381799"/>
            <a:ext cx="1085648" cy="613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Load</a:t>
            </a:r>
            <a:br/>
            <a:r>
              <a:t>Balancing</a:t>
            </a:r>
          </a:p>
        </p:txBody>
      </p:sp>
      <p:cxnSp>
        <p:nvCxnSpPr>
          <p:cNvPr id="269" name="Connection Line"/>
          <p:cNvCxnSpPr>
            <a:stCxn id="263" idx="0"/>
            <a:endCxn id="261" idx="0"/>
          </p:cNvCxnSpPr>
          <p:nvPr/>
        </p:nvCxnSpPr>
        <p:spPr>
          <a:xfrm flipH="1">
            <a:off x="5818239" y="1969274"/>
            <a:ext cx="2235603" cy="567112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270" name="Connection Line"/>
          <p:cNvCxnSpPr>
            <a:stCxn id="264" idx="0"/>
            <a:endCxn id="261" idx="0"/>
          </p:cNvCxnSpPr>
          <p:nvPr/>
        </p:nvCxnSpPr>
        <p:spPr>
          <a:xfrm flipH="1">
            <a:off x="5818239" y="2179619"/>
            <a:ext cx="2235603" cy="356767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271" name="Connection Line"/>
          <p:cNvCxnSpPr>
            <a:stCxn id="261" idx="0"/>
            <a:endCxn id="265" idx="0"/>
          </p:cNvCxnSpPr>
          <p:nvPr/>
        </p:nvCxnSpPr>
        <p:spPr>
          <a:xfrm flipV="1">
            <a:off x="5818239" y="2389965"/>
            <a:ext cx="2235603" cy="146421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272" name="Connection Line"/>
          <p:cNvCxnSpPr>
            <a:stCxn id="261" idx="0"/>
            <a:endCxn id="266" idx="0"/>
          </p:cNvCxnSpPr>
          <p:nvPr/>
        </p:nvCxnSpPr>
        <p:spPr>
          <a:xfrm>
            <a:off x="5818239" y="2536385"/>
            <a:ext cx="2235603" cy="62350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273" name="Connection Line"/>
          <p:cNvCxnSpPr>
            <a:stCxn id="267" idx="0"/>
            <a:endCxn id="261" idx="0"/>
          </p:cNvCxnSpPr>
          <p:nvPr/>
        </p:nvCxnSpPr>
        <p:spPr>
          <a:xfrm flipH="1" flipV="1">
            <a:off x="5818239" y="2536385"/>
            <a:ext cx="2235603" cy="272695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274" name="Connection Line"/>
          <p:cNvCxnSpPr>
            <a:stCxn id="261" idx="0"/>
            <a:endCxn id="268" idx="0"/>
          </p:cNvCxnSpPr>
          <p:nvPr/>
        </p:nvCxnSpPr>
        <p:spPr>
          <a:xfrm>
            <a:off x="5818239" y="2536385"/>
            <a:ext cx="2235603" cy="483040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275" name="Rounded Rectangle"/>
          <p:cNvSpPr/>
          <p:nvPr/>
        </p:nvSpPr>
        <p:spPr>
          <a:xfrm>
            <a:off x="7328580" y="201226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6" name="Rounded Rectangle"/>
          <p:cNvSpPr/>
          <p:nvPr/>
        </p:nvSpPr>
        <p:spPr>
          <a:xfrm>
            <a:off x="7373029" y="201226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7" name="Rounded Rectangle"/>
          <p:cNvSpPr/>
          <p:nvPr/>
        </p:nvSpPr>
        <p:spPr>
          <a:xfrm>
            <a:off x="7424988" y="201226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8" name="Rounded Rectangle"/>
          <p:cNvSpPr/>
          <p:nvPr/>
        </p:nvSpPr>
        <p:spPr>
          <a:xfrm>
            <a:off x="7469437" y="201226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9" name="Rounded Rectangle"/>
          <p:cNvSpPr/>
          <p:nvPr/>
        </p:nvSpPr>
        <p:spPr>
          <a:xfrm>
            <a:off x="7513885" y="201226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0" name="Rounded Rectangle"/>
          <p:cNvSpPr/>
          <p:nvPr/>
        </p:nvSpPr>
        <p:spPr>
          <a:xfrm>
            <a:off x="7565845" y="201226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1" name="Rounded Rectangle"/>
          <p:cNvSpPr/>
          <p:nvPr/>
        </p:nvSpPr>
        <p:spPr>
          <a:xfrm>
            <a:off x="7610292" y="201226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3" name="Rounded Rectangle"/>
          <p:cNvSpPr/>
          <p:nvPr/>
        </p:nvSpPr>
        <p:spPr>
          <a:xfrm>
            <a:off x="7048072" y="2248743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4" name="Rounded Rectangle"/>
          <p:cNvSpPr/>
          <p:nvPr/>
        </p:nvSpPr>
        <p:spPr>
          <a:xfrm>
            <a:off x="7092520" y="2248743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5" name="Rounded Rectangle"/>
          <p:cNvSpPr/>
          <p:nvPr/>
        </p:nvSpPr>
        <p:spPr>
          <a:xfrm>
            <a:off x="7143936" y="2248743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6" name="Rounded Rectangle"/>
          <p:cNvSpPr/>
          <p:nvPr/>
        </p:nvSpPr>
        <p:spPr>
          <a:xfrm>
            <a:off x="7188385" y="2248743"/>
            <a:ext cx="30235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7" name="Rounded Rectangle"/>
          <p:cNvSpPr/>
          <p:nvPr/>
        </p:nvSpPr>
        <p:spPr>
          <a:xfrm>
            <a:off x="7232832" y="2248743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8" name="Rounded Rectangle"/>
          <p:cNvSpPr/>
          <p:nvPr/>
        </p:nvSpPr>
        <p:spPr>
          <a:xfrm>
            <a:off x="7283180" y="2248743"/>
            <a:ext cx="30235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9" name="Rounded Rectangle"/>
          <p:cNvSpPr/>
          <p:nvPr/>
        </p:nvSpPr>
        <p:spPr>
          <a:xfrm>
            <a:off x="7327627" y="2248743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0" name="Rounded Rectangle"/>
          <p:cNvSpPr/>
          <p:nvPr/>
        </p:nvSpPr>
        <p:spPr>
          <a:xfrm>
            <a:off x="7083372" y="264574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1" name="Rounded Rectangle"/>
          <p:cNvSpPr/>
          <p:nvPr/>
        </p:nvSpPr>
        <p:spPr>
          <a:xfrm>
            <a:off x="7127821" y="264574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2" name="Rounded Rectangle"/>
          <p:cNvSpPr/>
          <p:nvPr/>
        </p:nvSpPr>
        <p:spPr>
          <a:xfrm>
            <a:off x="7179236" y="264574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3" name="Rounded Rectangle"/>
          <p:cNvSpPr/>
          <p:nvPr/>
        </p:nvSpPr>
        <p:spPr>
          <a:xfrm>
            <a:off x="7223685" y="264574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4" name="Rounded Rectangle"/>
          <p:cNvSpPr/>
          <p:nvPr/>
        </p:nvSpPr>
        <p:spPr>
          <a:xfrm>
            <a:off x="7268133" y="264574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5" name="Rounded Rectangle"/>
          <p:cNvSpPr/>
          <p:nvPr/>
        </p:nvSpPr>
        <p:spPr>
          <a:xfrm>
            <a:off x="7318480" y="264574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6" name="Rounded Rectangle"/>
          <p:cNvSpPr/>
          <p:nvPr/>
        </p:nvSpPr>
        <p:spPr>
          <a:xfrm>
            <a:off x="7362928" y="264574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7" name="Real Time UDP Streaming.…"/>
          <p:cNvSpPr/>
          <p:nvPr/>
        </p:nvSpPr>
        <p:spPr>
          <a:xfrm>
            <a:off x="123952" y="3053443"/>
            <a:ext cx="3346848" cy="1901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61" y="0"/>
                </a:moveTo>
                <a:lnTo>
                  <a:pt x="16490" y="3674"/>
                </a:lnTo>
                <a:lnTo>
                  <a:pt x="284" y="3674"/>
                </a:lnTo>
                <a:cubicBezTo>
                  <a:pt x="127" y="3674"/>
                  <a:pt x="0" y="3898"/>
                  <a:pt x="0" y="4175"/>
                </a:cubicBezTo>
                <a:lnTo>
                  <a:pt x="0" y="21100"/>
                </a:lnTo>
                <a:cubicBezTo>
                  <a:pt x="0" y="21377"/>
                  <a:pt x="127" y="21600"/>
                  <a:pt x="284" y="21600"/>
                </a:cubicBezTo>
                <a:lnTo>
                  <a:pt x="21313" y="21600"/>
                </a:lnTo>
                <a:cubicBezTo>
                  <a:pt x="21471" y="21600"/>
                  <a:pt x="21600" y="21377"/>
                  <a:pt x="21600" y="21100"/>
                </a:cubicBezTo>
                <a:lnTo>
                  <a:pt x="21600" y="4175"/>
                </a:lnTo>
                <a:cubicBezTo>
                  <a:pt x="21600" y="3898"/>
                  <a:pt x="21471" y="3674"/>
                  <a:pt x="21313" y="3674"/>
                </a:cubicBezTo>
                <a:lnTo>
                  <a:pt x="17632" y="3674"/>
                </a:lnTo>
                <a:lnTo>
                  <a:pt x="17061" y="0"/>
                </a:lnTo>
                <a:close/>
              </a:path>
            </a:pathLst>
          </a:cu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dirty="0"/>
          </a:p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Real Time UDP Streaming.  </a:t>
            </a:r>
          </a:p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No TCP retransmission </a:t>
            </a:r>
          </a:p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No buffers or queues</a:t>
            </a:r>
          </a:p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N x 100G rates</a:t>
            </a:r>
          </a:p>
        </p:txBody>
      </p:sp>
      <p:sp>
        <p:nvSpPr>
          <p:cNvPr id="298" name="EJFAT looks for the event_id ( color ) and matches up the packets…"/>
          <p:cNvSpPr/>
          <p:nvPr/>
        </p:nvSpPr>
        <p:spPr>
          <a:xfrm>
            <a:off x="3574620" y="2773323"/>
            <a:ext cx="2128442" cy="2193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84" y="0"/>
                </a:moveTo>
                <a:lnTo>
                  <a:pt x="19268" y="3955"/>
                </a:lnTo>
                <a:lnTo>
                  <a:pt x="306" y="3955"/>
                </a:lnTo>
                <a:cubicBezTo>
                  <a:pt x="136" y="3955"/>
                  <a:pt x="0" y="4087"/>
                  <a:pt x="0" y="4252"/>
                </a:cubicBezTo>
                <a:lnTo>
                  <a:pt x="0" y="21299"/>
                </a:lnTo>
                <a:cubicBezTo>
                  <a:pt x="0" y="21464"/>
                  <a:pt x="136" y="21600"/>
                  <a:pt x="306" y="21600"/>
                </a:cubicBezTo>
                <a:lnTo>
                  <a:pt x="21294" y="21600"/>
                </a:lnTo>
                <a:cubicBezTo>
                  <a:pt x="21464" y="21600"/>
                  <a:pt x="21600" y="21464"/>
                  <a:pt x="21600" y="21299"/>
                </a:cubicBezTo>
                <a:lnTo>
                  <a:pt x="21600" y="4252"/>
                </a:lnTo>
                <a:cubicBezTo>
                  <a:pt x="21600" y="4087"/>
                  <a:pt x="21464" y="3955"/>
                  <a:pt x="21294" y="3955"/>
                </a:cubicBezTo>
                <a:lnTo>
                  <a:pt x="20496" y="3955"/>
                </a:lnTo>
                <a:lnTo>
                  <a:pt x="19884" y="0"/>
                </a:lnTo>
                <a:close/>
              </a:path>
            </a:pathLst>
          </a:cu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dirty="0"/>
          </a:p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EJFAT looks for the </a:t>
            </a:r>
            <a:r>
              <a:rPr dirty="0" err="1"/>
              <a:t>event_id</a:t>
            </a:r>
            <a:r>
              <a:rPr dirty="0"/>
              <a:t> ( color ) and matches up the packets</a:t>
            </a:r>
          </a:p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EJFAT selects a server for each event</a:t>
            </a:r>
          </a:p>
        </p:txBody>
      </p:sp>
      <p:sp>
        <p:nvSpPr>
          <p:cNvPr id="299" name="Any number of servers…"/>
          <p:cNvSpPr/>
          <p:nvPr/>
        </p:nvSpPr>
        <p:spPr>
          <a:xfrm>
            <a:off x="5811774" y="3134843"/>
            <a:ext cx="2493170" cy="1831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20" y="0"/>
                </a:moveTo>
                <a:lnTo>
                  <a:pt x="20218" y="3085"/>
                </a:lnTo>
                <a:lnTo>
                  <a:pt x="203" y="3085"/>
                </a:lnTo>
                <a:cubicBezTo>
                  <a:pt x="91" y="3085"/>
                  <a:pt x="0" y="3209"/>
                  <a:pt x="0" y="3361"/>
                </a:cubicBezTo>
                <a:lnTo>
                  <a:pt x="0" y="21324"/>
                </a:lnTo>
                <a:cubicBezTo>
                  <a:pt x="0" y="21476"/>
                  <a:pt x="91" y="21600"/>
                  <a:pt x="203" y="21600"/>
                </a:cubicBezTo>
                <a:lnTo>
                  <a:pt x="21397" y="21600"/>
                </a:lnTo>
                <a:cubicBezTo>
                  <a:pt x="21509" y="21600"/>
                  <a:pt x="21600" y="21476"/>
                  <a:pt x="21600" y="21324"/>
                </a:cubicBezTo>
                <a:lnTo>
                  <a:pt x="21600" y="3361"/>
                </a:lnTo>
                <a:cubicBezTo>
                  <a:pt x="21600" y="3209"/>
                  <a:pt x="21509" y="3085"/>
                  <a:pt x="21397" y="3085"/>
                </a:cubicBezTo>
                <a:lnTo>
                  <a:pt x="21022" y="3085"/>
                </a:lnTo>
                <a:lnTo>
                  <a:pt x="20620" y="0"/>
                </a:lnTo>
                <a:close/>
              </a:path>
            </a:pathLst>
          </a:cu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dirty="0"/>
          </a:p>
          <a:p>
            <a:pPr algn="ctr" defTabSz="825500"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Any number of servers</a:t>
            </a:r>
          </a:p>
          <a:p>
            <a:pPr algn="ctr" defTabSz="825500"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Mix of fast and slow servers</a:t>
            </a:r>
          </a:p>
          <a:p>
            <a:pPr algn="ctr" defTabSz="825500"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Dynamic add / sub of servers</a:t>
            </a:r>
          </a:p>
          <a:p>
            <a: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  <a:p>
            <a:pPr algn="ctr" defTabSz="825500">
              <a:defRPr sz="1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LB adjusts to server queue fills servers CAN come and go</a:t>
            </a:r>
          </a:p>
          <a:p>
            <a:pPr algn="ctr" defTabSz="825500">
              <a:defRPr sz="1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NO EVENT LOSS</a:t>
            </a:r>
          </a:p>
        </p:txBody>
      </p:sp>
      <p:sp>
        <p:nvSpPr>
          <p:cNvPr id="300" name="Merge Packets"/>
          <p:cNvSpPr txBox="1"/>
          <p:nvPr/>
        </p:nvSpPr>
        <p:spPr>
          <a:xfrm>
            <a:off x="6617854" y="1385690"/>
            <a:ext cx="891531" cy="613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Merge Packets</a:t>
            </a:r>
          </a:p>
        </p:txBody>
      </p:sp>
      <p:sp>
        <p:nvSpPr>
          <p:cNvPr id="301" name="Compute"/>
          <p:cNvSpPr txBox="1"/>
          <p:nvPr/>
        </p:nvSpPr>
        <p:spPr>
          <a:xfrm>
            <a:off x="7567877" y="1297886"/>
            <a:ext cx="1195301" cy="613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Compute</a:t>
            </a:r>
          </a:p>
        </p:txBody>
      </p:sp>
      <p:sp>
        <p:nvSpPr>
          <p:cNvPr id="302" name="EJFAT…"/>
          <p:cNvSpPr/>
          <p:nvPr/>
        </p:nvSpPr>
        <p:spPr>
          <a:xfrm>
            <a:off x="5619755" y="2519268"/>
            <a:ext cx="788729" cy="433396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b="1"/>
            </a:pPr>
            <a:r>
              <a:t>EJFAT</a:t>
            </a:r>
          </a:p>
          <a:p>
            <a:pPr algn="ctr">
              <a:defRPr b="1"/>
            </a:pPr>
            <a:r>
              <a:t>FPGAs</a:t>
            </a:r>
          </a:p>
        </p:txBody>
      </p:sp>
      <p:sp>
        <p:nvSpPr>
          <p:cNvPr id="303" name="HPC…"/>
          <p:cNvSpPr txBox="1"/>
          <p:nvPr/>
        </p:nvSpPr>
        <p:spPr>
          <a:xfrm>
            <a:off x="8340411" y="1882802"/>
            <a:ext cx="780304" cy="1224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defRPr sz="1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HPC</a:t>
            </a:r>
          </a:p>
          <a:p>
            <a:pPr algn="ctr" defTabSz="825500">
              <a:defRPr sz="1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or</a:t>
            </a:r>
          </a:p>
          <a:p>
            <a:pPr algn="ctr" defTabSz="825500">
              <a:defRPr sz="1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Edge Compute</a:t>
            </a:r>
          </a:p>
        </p:txBody>
      </p:sp>
      <p:grpSp>
        <p:nvGrpSpPr>
          <p:cNvPr id="309" name="Group"/>
          <p:cNvGrpSpPr/>
          <p:nvPr/>
        </p:nvGrpSpPr>
        <p:grpSpPr>
          <a:xfrm>
            <a:off x="38837" y="47833"/>
            <a:ext cx="2095255" cy="300052"/>
            <a:chOff x="0" y="0"/>
            <a:chExt cx="2095253" cy="300051"/>
          </a:xfrm>
        </p:grpSpPr>
        <p:sp>
          <p:nvSpPr>
            <p:cNvPr id="304" name="Rounded Rectangle"/>
            <p:cNvSpPr/>
            <p:nvPr/>
          </p:nvSpPr>
          <p:spPr>
            <a:xfrm>
              <a:off x="0" y="0"/>
              <a:ext cx="2095254" cy="300052"/>
            </a:xfrm>
            <a:prstGeom prst="roundRect">
              <a:avLst>
                <a:gd name="adj" fmla="val 22315"/>
              </a:avLst>
            </a:prstGeom>
            <a:solidFill>
              <a:srgbClr val="FFFFFF"/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grpSp>
          <p:nvGrpSpPr>
            <p:cNvPr id="307" name="Group"/>
            <p:cNvGrpSpPr/>
            <p:nvPr/>
          </p:nvGrpSpPr>
          <p:grpSpPr>
            <a:xfrm>
              <a:off x="44224" y="42562"/>
              <a:ext cx="1243993" cy="214927"/>
              <a:chOff x="0" y="0"/>
              <a:chExt cx="1243991" cy="214925"/>
            </a:xfrm>
          </p:grpSpPr>
          <p:pic>
            <p:nvPicPr>
              <p:cNvPr id="305" name="Google Shape;74;p14" descr="Google Shape;74;p1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2040" t="31652" r="24175" b="39281"/>
              <a:stretch>
                <a:fillRect/>
              </a:stretch>
            </p:blipFill>
            <p:spPr>
              <a:xfrm>
                <a:off x="0" y="0"/>
                <a:ext cx="514674" cy="2148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6" name="Google Shape;73;p14" descr="Google Shape;73;p1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03401" y="23"/>
                <a:ext cx="740591" cy="214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0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4914" b="10804"/>
            <a:stretch>
              <a:fillRect/>
            </a:stretch>
          </p:blipFill>
          <p:spPr>
            <a:xfrm>
              <a:off x="1413446" y="33939"/>
              <a:ext cx="580353" cy="232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3" name="EJFAT Key Properties  ( Unlimited Scale.  No Storage IOPS )">
            <a:extLst>
              <a:ext uri="{FF2B5EF4-FFF2-40B4-BE49-F238E27FC236}">
                <a16:creationId xmlns:a16="http://schemas.microsoft.com/office/drawing/2014/main" id="{FC5EBBCA-F58A-5644-93F9-0F42F49748E5}"/>
              </a:ext>
            </a:extLst>
          </p:cNvPr>
          <p:cNvSpPr txBox="1">
            <a:spLocks/>
          </p:cNvSpPr>
          <p:nvPr/>
        </p:nvSpPr>
        <p:spPr>
          <a:xfrm>
            <a:off x="1735968" y="56908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defTabSz="786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Key Properties  ( Unlimited Scale.  No Storage IOPS )</a:t>
            </a:r>
          </a:p>
        </p:txBody>
      </p:sp>
      <p:sp>
        <p:nvSpPr>
          <p:cNvPr id="263" name="Server"/>
          <p:cNvSpPr/>
          <p:nvPr/>
        </p:nvSpPr>
        <p:spPr>
          <a:xfrm>
            <a:off x="7801736" y="1881164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Server</a:t>
            </a:r>
          </a:p>
        </p:txBody>
      </p:sp>
      <p:sp>
        <p:nvSpPr>
          <p:cNvPr id="264" name="Server"/>
          <p:cNvSpPr/>
          <p:nvPr/>
        </p:nvSpPr>
        <p:spPr>
          <a:xfrm>
            <a:off x="7801736" y="2091509"/>
            <a:ext cx="504210" cy="176222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Server</a:t>
            </a:r>
          </a:p>
        </p:txBody>
      </p:sp>
      <p:sp>
        <p:nvSpPr>
          <p:cNvPr id="265" name="Server"/>
          <p:cNvSpPr/>
          <p:nvPr/>
        </p:nvSpPr>
        <p:spPr>
          <a:xfrm>
            <a:off x="7801736" y="2301854"/>
            <a:ext cx="504210" cy="176222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Server</a:t>
            </a:r>
          </a:p>
        </p:txBody>
      </p:sp>
      <p:sp>
        <p:nvSpPr>
          <p:cNvPr id="266" name="Server"/>
          <p:cNvSpPr/>
          <p:nvPr/>
        </p:nvSpPr>
        <p:spPr>
          <a:xfrm>
            <a:off x="7801736" y="2510624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Server</a:t>
            </a:r>
          </a:p>
        </p:txBody>
      </p:sp>
      <p:sp>
        <p:nvSpPr>
          <p:cNvPr id="267" name="Server"/>
          <p:cNvSpPr/>
          <p:nvPr/>
        </p:nvSpPr>
        <p:spPr>
          <a:xfrm>
            <a:off x="7801736" y="2720969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Server</a:t>
            </a:r>
          </a:p>
        </p:txBody>
      </p:sp>
      <p:sp>
        <p:nvSpPr>
          <p:cNvPr id="268" name="Server"/>
          <p:cNvSpPr/>
          <p:nvPr/>
        </p:nvSpPr>
        <p:spPr>
          <a:xfrm>
            <a:off x="7801736" y="2931314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Server</a:t>
            </a:r>
          </a:p>
        </p:txBody>
      </p:sp>
      <p:sp>
        <p:nvSpPr>
          <p:cNvPr id="282" name="Rounded Rectangle"/>
          <p:cNvSpPr/>
          <p:nvPr/>
        </p:nvSpPr>
        <p:spPr>
          <a:xfrm>
            <a:off x="7654741" y="201226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6D2AAF-4BE1-314F-8E17-93E26D51F7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314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966E5-D941-034F-BA97-CC6D45A0E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708" y="1585612"/>
            <a:ext cx="6584114" cy="800078"/>
          </a:xfrm>
        </p:spPr>
        <p:txBody>
          <a:bodyPr/>
          <a:lstStyle/>
          <a:p>
            <a:pPr marL="114300" indent="0">
              <a:buNone/>
            </a:pPr>
            <a:r>
              <a:rPr lang="en-US" sz="2400" dirty="0"/>
              <a:t>Possible Future Improvements for EJFAT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DE10D-8FA3-9440-94B4-74565FB336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6845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"/>
          <p:cNvGrpSpPr/>
          <p:nvPr/>
        </p:nvGrpSpPr>
        <p:grpSpPr>
          <a:xfrm>
            <a:off x="38837" y="47833"/>
            <a:ext cx="2095255" cy="300052"/>
            <a:chOff x="0" y="0"/>
            <a:chExt cx="2095253" cy="300051"/>
          </a:xfrm>
        </p:grpSpPr>
        <p:sp>
          <p:nvSpPr>
            <p:cNvPr id="446" name="Rounded Rectangle"/>
            <p:cNvSpPr/>
            <p:nvPr/>
          </p:nvSpPr>
          <p:spPr>
            <a:xfrm>
              <a:off x="0" y="0"/>
              <a:ext cx="2095254" cy="300052"/>
            </a:xfrm>
            <a:prstGeom prst="roundRect">
              <a:avLst>
                <a:gd name="adj" fmla="val 22315"/>
              </a:avLst>
            </a:prstGeom>
            <a:solidFill>
              <a:srgbClr val="FFFFFF"/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grpSp>
          <p:nvGrpSpPr>
            <p:cNvPr id="449" name="Group"/>
            <p:cNvGrpSpPr/>
            <p:nvPr/>
          </p:nvGrpSpPr>
          <p:grpSpPr>
            <a:xfrm>
              <a:off x="44224" y="42562"/>
              <a:ext cx="1243993" cy="214927"/>
              <a:chOff x="0" y="0"/>
              <a:chExt cx="1243991" cy="214925"/>
            </a:xfrm>
          </p:grpSpPr>
          <p:pic>
            <p:nvPicPr>
              <p:cNvPr id="447" name="Google Shape;74;p14" descr="Google Shape;74;p1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2040" t="31652" r="24175" b="39281"/>
              <a:stretch>
                <a:fillRect/>
              </a:stretch>
            </p:blipFill>
            <p:spPr>
              <a:xfrm>
                <a:off x="0" y="0"/>
                <a:ext cx="514674" cy="2148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8" name="Google Shape;73;p14" descr="Google Shape;73;p1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03401" y="23"/>
                <a:ext cx="740591" cy="214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5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4914" b="10804"/>
            <a:stretch>
              <a:fillRect/>
            </a:stretch>
          </p:blipFill>
          <p:spPr>
            <a:xfrm>
              <a:off x="1413446" y="33939"/>
              <a:ext cx="580353" cy="232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2388C8-991F-304B-8C6C-18D93286ACAE}"/>
              </a:ext>
            </a:extLst>
          </p:cNvPr>
          <p:cNvGrpSpPr/>
          <p:nvPr/>
        </p:nvGrpSpPr>
        <p:grpSpPr>
          <a:xfrm>
            <a:off x="560678" y="314053"/>
            <a:ext cx="7467892" cy="1226371"/>
            <a:chOff x="452291" y="1344548"/>
            <a:chExt cx="7467892" cy="1226371"/>
          </a:xfrm>
        </p:grpSpPr>
        <p:sp>
          <p:nvSpPr>
            <p:cNvPr id="312" name="FPGAs"/>
            <p:cNvSpPr/>
            <p:nvPr/>
          </p:nvSpPr>
          <p:spPr>
            <a:xfrm>
              <a:off x="4923878" y="1713880"/>
              <a:ext cx="693933" cy="286889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>
                <a:defRPr sz="900"/>
              </a:pPr>
              <a:endParaRPr/>
            </a:p>
            <a:p>
              <a:pPr algn="ctr">
                <a:defRPr sz="900"/>
              </a:pPr>
              <a:r>
                <a:t>FPGAs</a:t>
              </a:r>
            </a:p>
          </p:txBody>
        </p:sp>
        <p:sp>
          <p:nvSpPr>
            <p:cNvPr id="314" name="DAQ"/>
            <p:cNvSpPr/>
            <p:nvPr/>
          </p:nvSpPr>
          <p:spPr>
            <a:xfrm>
              <a:off x="452291" y="1569901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15" name="Rounded Rectangle"/>
            <p:cNvSpPr/>
            <p:nvPr/>
          </p:nvSpPr>
          <p:spPr>
            <a:xfrm>
              <a:off x="1189558" y="1565674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6" name="Rounded Rectangle"/>
            <p:cNvSpPr/>
            <p:nvPr/>
          </p:nvSpPr>
          <p:spPr>
            <a:xfrm>
              <a:off x="1350205" y="1565674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7" name="Rounded Rectangle"/>
            <p:cNvSpPr/>
            <p:nvPr/>
          </p:nvSpPr>
          <p:spPr>
            <a:xfrm>
              <a:off x="1510852" y="1565674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8" name="DAQ"/>
            <p:cNvSpPr/>
            <p:nvPr/>
          </p:nvSpPr>
          <p:spPr>
            <a:xfrm>
              <a:off x="452291" y="1880626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19" name="Rounded Rectangle"/>
            <p:cNvSpPr/>
            <p:nvPr/>
          </p:nvSpPr>
          <p:spPr>
            <a:xfrm>
              <a:off x="1189558" y="1878512"/>
              <a:ext cx="116694" cy="282662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0" name="Rounded Rectangle"/>
            <p:cNvSpPr/>
            <p:nvPr/>
          </p:nvSpPr>
          <p:spPr>
            <a:xfrm>
              <a:off x="1350205" y="1878512"/>
              <a:ext cx="116694" cy="282662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1" name="Rounded Rectangle"/>
            <p:cNvSpPr/>
            <p:nvPr/>
          </p:nvSpPr>
          <p:spPr>
            <a:xfrm>
              <a:off x="1510852" y="1878512"/>
              <a:ext cx="116693" cy="282662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2" name="DAQ"/>
            <p:cNvSpPr/>
            <p:nvPr/>
          </p:nvSpPr>
          <p:spPr>
            <a:xfrm>
              <a:off x="452291" y="2191351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23" name="Rounded Rectangle"/>
            <p:cNvSpPr/>
            <p:nvPr/>
          </p:nvSpPr>
          <p:spPr>
            <a:xfrm>
              <a:off x="1189558" y="2191351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4" name="Rounded Rectangle"/>
            <p:cNvSpPr/>
            <p:nvPr/>
          </p:nvSpPr>
          <p:spPr>
            <a:xfrm>
              <a:off x="1350205" y="2191351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5" name="Rounded Rectangle"/>
            <p:cNvSpPr/>
            <p:nvPr/>
          </p:nvSpPr>
          <p:spPr>
            <a:xfrm>
              <a:off x="1510852" y="2191351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Rounded Rectangle"/>
            <p:cNvSpPr/>
            <p:nvPr/>
          </p:nvSpPr>
          <p:spPr>
            <a:xfrm>
              <a:off x="1671499" y="1565674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7" name="Rounded Rectangle"/>
            <p:cNvSpPr/>
            <p:nvPr/>
          </p:nvSpPr>
          <p:spPr>
            <a:xfrm>
              <a:off x="1671499" y="1878512"/>
              <a:ext cx="116693" cy="282662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8" name="Rounded Rectangle"/>
            <p:cNvSpPr/>
            <p:nvPr/>
          </p:nvSpPr>
          <p:spPr>
            <a:xfrm>
              <a:off x="1671499" y="2191351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0" name="Rounded Rectangle"/>
            <p:cNvSpPr/>
            <p:nvPr/>
          </p:nvSpPr>
          <p:spPr>
            <a:xfrm>
              <a:off x="2067198" y="1565674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1" name="Rounded Rectangle"/>
            <p:cNvSpPr/>
            <p:nvPr/>
          </p:nvSpPr>
          <p:spPr>
            <a:xfrm>
              <a:off x="2067198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2" name="Rounded Rectangle"/>
            <p:cNvSpPr/>
            <p:nvPr/>
          </p:nvSpPr>
          <p:spPr>
            <a:xfrm>
              <a:off x="2067198" y="2191351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3" name="Rounded Rectangle"/>
            <p:cNvSpPr/>
            <p:nvPr/>
          </p:nvSpPr>
          <p:spPr>
            <a:xfrm>
              <a:off x="2136823" y="1565674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4" name="Rounded Rectangle"/>
            <p:cNvSpPr/>
            <p:nvPr/>
          </p:nvSpPr>
          <p:spPr>
            <a:xfrm>
              <a:off x="2136823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5" name="Rounded Rectangle"/>
            <p:cNvSpPr/>
            <p:nvPr/>
          </p:nvSpPr>
          <p:spPr>
            <a:xfrm>
              <a:off x="2136823" y="2191351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6" name="Rounded Rectangle"/>
            <p:cNvSpPr/>
            <p:nvPr/>
          </p:nvSpPr>
          <p:spPr>
            <a:xfrm>
              <a:off x="2206448" y="1565674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7" name="Rounded Rectangle"/>
            <p:cNvSpPr/>
            <p:nvPr/>
          </p:nvSpPr>
          <p:spPr>
            <a:xfrm>
              <a:off x="2206448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8" name="Rounded Rectangle"/>
            <p:cNvSpPr/>
            <p:nvPr/>
          </p:nvSpPr>
          <p:spPr>
            <a:xfrm>
              <a:off x="2206448" y="2191351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1" name="Rounded Rectangle"/>
            <p:cNvSpPr/>
            <p:nvPr/>
          </p:nvSpPr>
          <p:spPr>
            <a:xfrm>
              <a:off x="2281957" y="1565674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2" name="Rounded Rectangle"/>
            <p:cNvSpPr/>
            <p:nvPr/>
          </p:nvSpPr>
          <p:spPr>
            <a:xfrm>
              <a:off x="2281957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3" name="Rounded Rectangle"/>
            <p:cNvSpPr/>
            <p:nvPr/>
          </p:nvSpPr>
          <p:spPr>
            <a:xfrm>
              <a:off x="2281957" y="2191351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4" name="Rounded Rectangle"/>
            <p:cNvSpPr/>
            <p:nvPr/>
          </p:nvSpPr>
          <p:spPr>
            <a:xfrm>
              <a:off x="2351582" y="1565674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5" name="Rounded Rectangle"/>
            <p:cNvSpPr/>
            <p:nvPr/>
          </p:nvSpPr>
          <p:spPr>
            <a:xfrm>
              <a:off x="2351582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6" name="Rounded Rectangle"/>
            <p:cNvSpPr/>
            <p:nvPr/>
          </p:nvSpPr>
          <p:spPr>
            <a:xfrm>
              <a:off x="2351582" y="2191351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7" name="Rounded Rectangle"/>
            <p:cNvSpPr/>
            <p:nvPr/>
          </p:nvSpPr>
          <p:spPr>
            <a:xfrm>
              <a:off x="2421207" y="1565674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8" name="Rounded Rectangle"/>
            <p:cNvSpPr/>
            <p:nvPr/>
          </p:nvSpPr>
          <p:spPr>
            <a:xfrm>
              <a:off x="2421207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9" name="Rounded Rectangle"/>
            <p:cNvSpPr/>
            <p:nvPr/>
          </p:nvSpPr>
          <p:spPr>
            <a:xfrm>
              <a:off x="2421207" y="2191351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0" name="Rounded Rectangle"/>
            <p:cNvSpPr/>
            <p:nvPr/>
          </p:nvSpPr>
          <p:spPr>
            <a:xfrm>
              <a:off x="2496717" y="1565674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1" name="Rounded Rectangle"/>
            <p:cNvSpPr/>
            <p:nvPr/>
          </p:nvSpPr>
          <p:spPr>
            <a:xfrm>
              <a:off x="2496717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2" name="Rounded Rectangle"/>
            <p:cNvSpPr/>
            <p:nvPr/>
          </p:nvSpPr>
          <p:spPr>
            <a:xfrm>
              <a:off x="2496717" y="2191351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3" name="Rounded Rectangle"/>
            <p:cNvSpPr/>
            <p:nvPr/>
          </p:nvSpPr>
          <p:spPr>
            <a:xfrm>
              <a:off x="2566342" y="1565674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4" name="Rounded Rectangle"/>
            <p:cNvSpPr/>
            <p:nvPr/>
          </p:nvSpPr>
          <p:spPr>
            <a:xfrm>
              <a:off x="2566342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5" name="Rounded Rectangle"/>
            <p:cNvSpPr/>
            <p:nvPr/>
          </p:nvSpPr>
          <p:spPr>
            <a:xfrm>
              <a:off x="2566342" y="2191351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6" name="Rounded Rectangle"/>
            <p:cNvSpPr/>
            <p:nvPr/>
          </p:nvSpPr>
          <p:spPr>
            <a:xfrm>
              <a:off x="2635967" y="1565674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7" name="Rounded Rectangle"/>
            <p:cNvSpPr/>
            <p:nvPr/>
          </p:nvSpPr>
          <p:spPr>
            <a:xfrm>
              <a:off x="2635967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8" name="Rounded Rectangle"/>
            <p:cNvSpPr/>
            <p:nvPr/>
          </p:nvSpPr>
          <p:spPr>
            <a:xfrm>
              <a:off x="2635967" y="2191351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9" name="Rounded Rectangle"/>
            <p:cNvSpPr/>
            <p:nvPr/>
          </p:nvSpPr>
          <p:spPr>
            <a:xfrm>
              <a:off x="2711476" y="1565674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0" name="Rounded Rectangle"/>
            <p:cNvSpPr/>
            <p:nvPr/>
          </p:nvSpPr>
          <p:spPr>
            <a:xfrm>
              <a:off x="2711476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1" name="Rounded Rectangle"/>
            <p:cNvSpPr/>
            <p:nvPr/>
          </p:nvSpPr>
          <p:spPr>
            <a:xfrm>
              <a:off x="2711476" y="2191351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2" name="Rounded Rectangle"/>
            <p:cNvSpPr/>
            <p:nvPr/>
          </p:nvSpPr>
          <p:spPr>
            <a:xfrm>
              <a:off x="2781101" y="1565674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3" name="Rounded Rectangle"/>
            <p:cNvSpPr/>
            <p:nvPr/>
          </p:nvSpPr>
          <p:spPr>
            <a:xfrm>
              <a:off x="2781101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4" name="Rounded Rectangle"/>
            <p:cNvSpPr/>
            <p:nvPr/>
          </p:nvSpPr>
          <p:spPr>
            <a:xfrm>
              <a:off x="2781101" y="2191351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5" name="Rounded Rectangle"/>
            <p:cNvSpPr/>
            <p:nvPr/>
          </p:nvSpPr>
          <p:spPr>
            <a:xfrm>
              <a:off x="2850727" y="1565674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6" name="Rounded Rectangle"/>
            <p:cNvSpPr/>
            <p:nvPr/>
          </p:nvSpPr>
          <p:spPr>
            <a:xfrm>
              <a:off x="2850727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7" name="Rounded Rectangle"/>
            <p:cNvSpPr/>
            <p:nvPr/>
          </p:nvSpPr>
          <p:spPr>
            <a:xfrm>
              <a:off x="2850727" y="2191351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8" name="Rounded Rectangle"/>
            <p:cNvSpPr/>
            <p:nvPr/>
          </p:nvSpPr>
          <p:spPr>
            <a:xfrm>
              <a:off x="3042441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9" name="Rounded Rectangle"/>
            <p:cNvSpPr/>
            <p:nvPr/>
          </p:nvSpPr>
          <p:spPr>
            <a:xfrm>
              <a:off x="3112066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0" name="Rounded Rectangle"/>
            <p:cNvSpPr/>
            <p:nvPr/>
          </p:nvSpPr>
          <p:spPr>
            <a:xfrm>
              <a:off x="3181691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1" name="Rounded Rectangle"/>
            <p:cNvSpPr/>
            <p:nvPr/>
          </p:nvSpPr>
          <p:spPr>
            <a:xfrm>
              <a:off x="3257200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2" name="Rounded Rectangle"/>
            <p:cNvSpPr/>
            <p:nvPr/>
          </p:nvSpPr>
          <p:spPr>
            <a:xfrm>
              <a:off x="3326825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3" name="Rounded Rectangle"/>
            <p:cNvSpPr/>
            <p:nvPr/>
          </p:nvSpPr>
          <p:spPr>
            <a:xfrm>
              <a:off x="3564030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Rounded Rectangle"/>
            <p:cNvSpPr/>
            <p:nvPr/>
          </p:nvSpPr>
          <p:spPr>
            <a:xfrm>
              <a:off x="3497753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5" name="Rounded Rectangle"/>
            <p:cNvSpPr/>
            <p:nvPr/>
          </p:nvSpPr>
          <p:spPr>
            <a:xfrm>
              <a:off x="4143192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6" name="Rounded Rectangle"/>
            <p:cNvSpPr/>
            <p:nvPr/>
          </p:nvSpPr>
          <p:spPr>
            <a:xfrm>
              <a:off x="4296185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7" name="Rounded Rectangle"/>
            <p:cNvSpPr/>
            <p:nvPr/>
          </p:nvSpPr>
          <p:spPr>
            <a:xfrm>
              <a:off x="4365810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8" name="Rounded Rectangle"/>
            <p:cNvSpPr/>
            <p:nvPr/>
          </p:nvSpPr>
          <p:spPr>
            <a:xfrm>
              <a:off x="4447202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9" name="Rounded Rectangle"/>
            <p:cNvSpPr/>
            <p:nvPr/>
          </p:nvSpPr>
          <p:spPr>
            <a:xfrm>
              <a:off x="4516828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0" name="Rounded Rectangle"/>
            <p:cNvSpPr/>
            <p:nvPr/>
          </p:nvSpPr>
          <p:spPr>
            <a:xfrm>
              <a:off x="4586453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1" name="Rounded Rectangle"/>
            <p:cNvSpPr/>
            <p:nvPr/>
          </p:nvSpPr>
          <p:spPr>
            <a:xfrm>
              <a:off x="4667845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2" name="Rounded Rectangle"/>
            <p:cNvSpPr/>
            <p:nvPr/>
          </p:nvSpPr>
          <p:spPr>
            <a:xfrm>
              <a:off x="4737470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3" name="Rounded Rectangle"/>
            <p:cNvSpPr/>
            <p:nvPr/>
          </p:nvSpPr>
          <p:spPr>
            <a:xfrm>
              <a:off x="4807096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4" name="Rounded Rectangle"/>
            <p:cNvSpPr/>
            <p:nvPr/>
          </p:nvSpPr>
          <p:spPr>
            <a:xfrm>
              <a:off x="3630306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5" name="Rounded Rectangle"/>
            <p:cNvSpPr/>
            <p:nvPr/>
          </p:nvSpPr>
          <p:spPr>
            <a:xfrm>
              <a:off x="3699932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6" name="Rounded Rectangle"/>
            <p:cNvSpPr/>
            <p:nvPr/>
          </p:nvSpPr>
          <p:spPr>
            <a:xfrm>
              <a:off x="3780472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Rounded Rectangle"/>
            <p:cNvSpPr/>
            <p:nvPr/>
          </p:nvSpPr>
          <p:spPr>
            <a:xfrm>
              <a:off x="3850097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8" name="Rounded Rectangle"/>
            <p:cNvSpPr/>
            <p:nvPr/>
          </p:nvSpPr>
          <p:spPr>
            <a:xfrm>
              <a:off x="3919722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9" name="Rounded Rectangle"/>
            <p:cNvSpPr/>
            <p:nvPr/>
          </p:nvSpPr>
          <p:spPr>
            <a:xfrm>
              <a:off x="3998587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0" name="Rounded Rectangle"/>
            <p:cNvSpPr/>
            <p:nvPr/>
          </p:nvSpPr>
          <p:spPr>
            <a:xfrm>
              <a:off x="4068213" y="1878512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1" name="Rounded Rectangle"/>
            <p:cNvSpPr/>
            <p:nvPr/>
          </p:nvSpPr>
          <p:spPr>
            <a:xfrm>
              <a:off x="4218701" y="1878512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3" name="Rectangle"/>
            <p:cNvSpPr/>
            <p:nvPr/>
          </p:nvSpPr>
          <p:spPr>
            <a:xfrm>
              <a:off x="5085510" y="1856325"/>
              <a:ext cx="693933" cy="286889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>
                <a:defRPr sz="900"/>
              </a:pPr>
              <a:endParaRPr/>
            </a:p>
          </p:txBody>
        </p:sp>
        <p:cxnSp>
          <p:nvCxnSpPr>
            <p:cNvPr id="401" name="Connection Line"/>
            <p:cNvCxnSpPr>
              <a:stCxn id="395" idx="0"/>
              <a:endCxn id="393" idx="0"/>
            </p:cNvCxnSpPr>
            <p:nvPr/>
          </p:nvCxnSpPr>
          <p:spPr>
            <a:xfrm flipH="1">
              <a:off x="5432476" y="1432658"/>
              <a:ext cx="2235603" cy="567112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2" name="Connection Line"/>
            <p:cNvCxnSpPr>
              <a:stCxn id="396" idx="0"/>
              <a:endCxn id="393" idx="0"/>
            </p:cNvCxnSpPr>
            <p:nvPr/>
          </p:nvCxnSpPr>
          <p:spPr>
            <a:xfrm flipH="1">
              <a:off x="5432476" y="1643003"/>
              <a:ext cx="2235603" cy="356767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3" name="Connection Line"/>
            <p:cNvCxnSpPr>
              <a:stCxn id="393" idx="0"/>
              <a:endCxn id="397" idx="0"/>
            </p:cNvCxnSpPr>
            <p:nvPr/>
          </p:nvCxnSpPr>
          <p:spPr>
            <a:xfrm flipV="1">
              <a:off x="5432476" y="1853349"/>
              <a:ext cx="2235603" cy="146421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cxnSp>
          <p:nvCxnSpPr>
            <p:cNvPr id="404" name="Connection Line"/>
            <p:cNvCxnSpPr>
              <a:stCxn id="393" idx="0"/>
              <a:endCxn id="398" idx="0"/>
            </p:cNvCxnSpPr>
            <p:nvPr/>
          </p:nvCxnSpPr>
          <p:spPr>
            <a:xfrm>
              <a:off x="5432476" y="1999769"/>
              <a:ext cx="2235603" cy="62350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cxnSp>
          <p:nvCxnSpPr>
            <p:cNvPr id="405" name="Connection Line"/>
            <p:cNvCxnSpPr>
              <a:stCxn id="399" idx="0"/>
              <a:endCxn id="393" idx="0"/>
            </p:cNvCxnSpPr>
            <p:nvPr/>
          </p:nvCxnSpPr>
          <p:spPr>
            <a:xfrm flipH="1" flipV="1">
              <a:off x="5432476" y="1999769"/>
              <a:ext cx="2235603" cy="272695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6" name="Connection Line"/>
            <p:cNvCxnSpPr>
              <a:stCxn id="393" idx="0"/>
              <a:endCxn id="400" idx="0"/>
            </p:cNvCxnSpPr>
            <p:nvPr/>
          </p:nvCxnSpPr>
          <p:spPr>
            <a:xfrm>
              <a:off x="5432476" y="1999769"/>
              <a:ext cx="2235603" cy="483040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sp>
          <p:nvSpPr>
            <p:cNvPr id="407" name="Rounded Rectangle"/>
            <p:cNvSpPr/>
            <p:nvPr/>
          </p:nvSpPr>
          <p:spPr>
            <a:xfrm>
              <a:off x="6942817" y="1475645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8" name="Rounded Rectangle"/>
            <p:cNvSpPr/>
            <p:nvPr/>
          </p:nvSpPr>
          <p:spPr>
            <a:xfrm>
              <a:off x="6987266" y="1475645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9" name="Rounded Rectangle"/>
            <p:cNvSpPr/>
            <p:nvPr/>
          </p:nvSpPr>
          <p:spPr>
            <a:xfrm>
              <a:off x="7039225" y="1475645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0" name="Rounded Rectangle"/>
            <p:cNvSpPr/>
            <p:nvPr/>
          </p:nvSpPr>
          <p:spPr>
            <a:xfrm>
              <a:off x="7083674" y="1475645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1" name="Rounded Rectangle"/>
            <p:cNvSpPr/>
            <p:nvPr/>
          </p:nvSpPr>
          <p:spPr>
            <a:xfrm>
              <a:off x="7128122" y="1475645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2" name="Rounded Rectangle"/>
            <p:cNvSpPr/>
            <p:nvPr/>
          </p:nvSpPr>
          <p:spPr>
            <a:xfrm>
              <a:off x="7180082" y="1475645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3" name="Rounded Rectangle"/>
            <p:cNvSpPr/>
            <p:nvPr/>
          </p:nvSpPr>
          <p:spPr>
            <a:xfrm>
              <a:off x="7224529" y="1475645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4" name="Rounded Rectangle"/>
            <p:cNvSpPr/>
            <p:nvPr/>
          </p:nvSpPr>
          <p:spPr>
            <a:xfrm>
              <a:off x="7268978" y="1475645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5" name="Rounded Rectangle"/>
            <p:cNvSpPr/>
            <p:nvPr/>
          </p:nvSpPr>
          <p:spPr>
            <a:xfrm>
              <a:off x="6662309" y="1712127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6" name="Rounded Rectangle"/>
            <p:cNvSpPr/>
            <p:nvPr/>
          </p:nvSpPr>
          <p:spPr>
            <a:xfrm>
              <a:off x="6706757" y="1712127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7" name="Rounded Rectangle"/>
            <p:cNvSpPr/>
            <p:nvPr/>
          </p:nvSpPr>
          <p:spPr>
            <a:xfrm>
              <a:off x="6758173" y="1712127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8" name="Rounded Rectangle"/>
            <p:cNvSpPr/>
            <p:nvPr/>
          </p:nvSpPr>
          <p:spPr>
            <a:xfrm>
              <a:off x="6802622" y="1712127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9" name="Rounded Rectangle"/>
            <p:cNvSpPr/>
            <p:nvPr/>
          </p:nvSpPr>
          <p:spPr>
            <a:xfrm>
              <a:off x="6847069" y="1712127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0" name="Rounded Rectangle"/>
            <p:cNvSpPr/>
            <p:nvPr/>
          </p:nvSpPr>
          <p:spPr>
            <a:xfrm>
              <a:off x="6897417" y="1712127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1" name="Rounded Rectangle"/>
            <p:cNvSpPr/>
            <p:nvPr/>
          </p:nvSpPr>
          <p:spPr>
            <a:xfrm>
              <a:off x="6941864" y="1712127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2" name="Rounded Rectangle"/>
            <p:cNvSpPr/>
            <p:nvPr/>
          </p:nvSpPr>
          <p:spPr>
            <a:xfrm>
              <a:off x="6697609" y="2109126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3" name="Rounded Rectangle"/>
            <p:cNvSpPr/>
            <p:nvPr/>
          </p:nvSpPr>
          <p:spPr>
            <a:xfrm>
              <a:off x="6742058" y="2109126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Rounded Rectangle"/>
            <p:cNvSpPr/>
            <p:nvPr/>
          </p:nvSpPr>
          <p:spPr>
            <a:xfrm>
              <a:off x="6793473" y="2109126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5" name="Rounded Rectangle"/>
            <p:cNvSpPr/>
            <p:nvPr/>
          </p:nvSpPr>
          <p:spPr>
            <a:xfrm>
              <a:off x="6837922" y="2109126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6" name="Rounded Rectangle"/>
            <p:cNvSpPr/>
            <p:nvPr/>
          </p:nvSpPr>
          <p:spPr>
            <a:xfrm>
              <a:off x="6882370" y="2109126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7" name="Rounded Rectangle"/>
            <p:cNvSpPr/>
            <p:nvPr/>
          </p:nvSpPr>
          <p:spPr>
            <a:xfrm>
              <a:off x="6932717" y="2109126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8" name="Rounded Rectangle"/>
            <p:cNvSpPr/>
            <p:nvPr/>
          </p:nvSpPr>
          <p:spPr>
            <a:xfrm>
              <a:off x="6977165" y="2109126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1" name="EJFAT…"/>
            <p:cNvSpPr/>
            <p:nvPr/>
          </p:nvSpPr>
          <p:spPr>
            <a:xfrm>
              <a:off x="5233992" y="1982652"/>
              <a:ext cx="788729" cy="433396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>
                <a:defRPr b="1"/>
              </a:pPr>
              <a:r>
                <a:rPr dirty="0"/>
                <a:t>EJFAT</a:t>
              </a:r>
            </a:p>
            <a:p>
              <a:pPr algn="ctr">
                <a:defRPr b="1"/>
              </a:pPr>
              <a:r>
                <a:rPr lang="en-US" dirty="0"/>
                <a:t>LBs</a:t>
              </a:r>
              <a:endParaRPr dirty="0"/>
            </a:p>
          </p:txBody>
        </p:sp>
        <p:sp>
          <p:nvSpPr>
            <p:cNvPr id="395" name="Server"/>
            <p:cNvSpPr/>
            <p:nvPr/>
          </p:nvSpPr>
          <p:spPr>
            <a:xfrm>
              <a:off x="7415973" y="1344548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6" name="Server"/>
            <p:cNvSpPr/>
            <p:nvPr/>
          </p:nvSpPr>
          <p:spPr>
            <a:xfrm>
              <a:off x="7415973" y="1554893"/>
              <a:ext cx="504210" cy="176222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7" name="Server"/>
            <p:cNvSpPr/>
            <p:nvPr/>
          </p:nvSpPr>
          <p:spPr>
            <a:xfrm>
              <a:off x="7415973" y="1765238"/>
              <a:ext cx="504210" cy="176222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8" name="Server"/>
            <p:cNvSpPr/>
            <p:nvPr/>
          </p:nvSpPr>
          <p:spPr>
            <a:xfrm>
              <a:off x="7415973" y="1974008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9" name="Server"/>
            <p:cNvSpPr/>
            <p:nvPr/>
          </p:nvSpPr>
          <p:spPr>
            <a:xfrm>
              <a:off x="7415973" y="2184353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400" name="Server"/>
            <p:cNvSpPr/>
            <p:nvPr/>
          </p:nvSpPr>
          <p:spPr>
            <a:xfrm>
              <a:off x="7415973" y="2394698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</p:grpSp>
      <p:sp>
        <p:nvSpPr>
          <p:cNvPr id="146" name="Cloud">
            <a:extLst>
              <a:ext uri="{FF2B5EF4-FFF2-40B4-BE49-F238E27FC236}">
                <a16:creationId xmlns:a16="http://schemas.microsoft.com/office/drawing/2014/main" id="{42DD81CD-57F6-B94A-9BF8-A192FF2AB8B7}"/>
              </a:ext>
            </a:extLst>
          </p:cNvPr>
          <p:cNvSpPr/>
          <p:nvPr/>
        </p:nvSpPr>
        <p:spPr>
          <a:xfrm>
            <a:off x="2055027" y="2362349"/>
            <a:ext cx="1925719" cy="116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5">
                <a:satOff val="-53627"/>
                <a:lumOff val="17794"/>
              </a:schemeClr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ESnet">
            <a:extLst>
              <a:ext uri="{FF2B5EF4-FFF2-40B4-BE49-F238E27FC236}">
                <a16:creationId xmlns:a16="http://schemas.microsoft.com/office/drawing/2014/main" id="{588E0508-3289-6149-8B5A-A158E14B2F8D}"/>
              </a:ext>
            </a:extLst>
          </p:cNvPr>
          <p:cNvSpPr txBox="1"/>
          <p:nvPr/>
        </p:nvSpPr>
        <p:spPr>
          <a:xfrm>
            <a:off x="2606319" y="2590116"/>
            <a:ext cx="635435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r>
              <a:t>ESnet</a:t>
            </a:r>
          </a:p>
        </p:txBody>
      </p:sp>
      <p:cxnSp>
        <p:nvCxnSpPr>
          <p:cNvPr id="149" name="Connection Line">
            <a:extLst>
              <a:ext uri="{FF2B5EF4-FFF2-40B4-BE49-F238E27FC236}">
                <a16:creationId xmlns:a16="http://schemas.microsoft.com/office/drawing/2014/main" id="{B7173E25-7DD5-CB44-A2FB-2C416FF9C5C2}"/>
              </a:ext>
            </a:extLst>
          </p:cNvPr>
          <p:cNvCxnSpPr>
            <a:cxnSpLocks/>
            <a:stCxn id="431" idx="2"/>
            <a:endCxn id="147" idx="0"/>
          </p:cNvCxnSpPr>
          <p:nvPr/>
        </p:nvCxnSpPr>
        <p:spPr>
          <a:xfrm flipH="1">
            <a:off x="3043931" y="1385553"/>
            <a:ext cx="2692813" cy="162058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0" name="DOE Labs">
            <a:extLst>
              <a:ext uri="{FF2B5EF4-FFF2-40B4-BE49-F238E27FC236}">
                <a16:creationId xmlns:a16="http://schemas.microsoft.com/office/drawing/2014/main" id="{1650517A-D6EC-1E49-B221-A35E6A807433}"/>
              </a:ext>
            </a:extLst>
          </p:cNvPr>
          <p:cNvSpPr/>
          <p:nvPr/>
        </p:nvSpPr>
        <p:spPr>
          <a:xfrm>
            <a:off x="4449670" y="1638485"/>
            <a:ext cx="2838799" cy="1710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/>
            <a:endParaRPr sz="1100"/>
          </a:p>
          <a:p>
            <a:pPr algn="ctr">
              <a:defRPr sz="1800"/>
            </a:pPr>
            <a:r>
              <a:t>DOE Labs</a:t>
            </a:r>
          </a:p>
        </p:txBody>
      </p:sp>
      <p:sp>
        <p:nvSpPr>
          <p:cNvPr id="151" name="Others…">
            <a:extLst>
              <a:ext uri="{FF2B5EF4-FFF2-40B4-BE49-F238E27FC236}">
                <a16:creationId xmlns:a16="http://schemas.microsoft.com/office/drawing/2014/main" id="{C9D41F44-7550-9341-BB3B-498B92B004E8}"/>
              </a:ext>
            </a:extLst>
          </p:cNvPr>
          <p:cNvSpPr/>
          <p:nvPr/>
        </p:nvSpPr>
        <p:spPr>
          <a:xfrm>
            <a:off x="5115813" y="3468224"/>
            <a:ext cx="2543071" cy="1532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/>
            <a:endParaRPr sz="1100"/>
          </a:p>
          <a:p>
            <a:pPr algn="ctr">
              <a:defRPr sz="1800"/>
            </a:pPr>
            <a:r>
              <a:t>Others</a:t>
            </a:r>
            <a:endParaRPr sz="1100"/>
          </a:p>
          <a:p>
            <a:pPr algn="ctr">
              <a:defRPr sz="1800"/>
            </a:pPr>
            <a:endParaRPr sz="1100"/>
          </a:p>
          <a:p>
            <a:pPr algn="ctr">
              <a:defRPr sz="1800"/>
            </a:pPr>
            <a:endParaRPr sz="1100"/>
          </a:p>
          <a:p>
            <a:pPr algn="ctr">
              <a:defRPr sz="1300"/>
            </a:pPr>
            <a:r>
              <a:rPr sz="1100"/>
              <a:t>    </a:t>
            </a:r>
            <a:r>
              <a:rPr sz="1500"/>
              <a:t>Cloud Providers</a:t>
            </a:r>
          </a:p>
          <a:p>
            <a:pPr algn="ctr">
              <a:defRPr sz="1500"/>
            </a:pPr>
            <a:r>
              <a:t>Any Compute Rack</a:t>
            </a:r>
          </a:p>
          <a:p>
            <a:pPr algn="ctr">
              <a:defRPr sz="1500"/>
            </a:pPr>
            <a:r>
              <a:t>CPU / GPU / DSP</a:t>
            </a:r>
          </a:p>
        </p:txBody>
      </p:sp>
      <p:cxnSp>
        <p:nvCxnSpPr>
          <p:cNvPr id="152" name="Connection Line">
            <a:extLst>
              <a:ext uri="{FF2B5EF4-FFF2-40B4-BE49-F238E27FC236}">
                <a16:creationId xmlns:a16="http://schemas.microsoft.com/office/drawing/2014/main" id="{1D64B113-2841-AE4D-B72A-9A9718BD4744}"/>
              </a:ext>
            </a:extLst>
          </p:cNvPr>
          <p:cNvCxnSpPr>
            <a:stCxn id="147" idx="0"/>
            <a:endCxn id="154" idx="0"/>
          </p:cNvCxnSpPr>
          <p:nvPr/>
        </p:nvCxnSpPr>
        <p:spPr>
          <a:xfrm flipV="1">
            <a:off x="3043931" y="2719726"/>
            <a:ext cx="3481577" cy="47785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3" name="Connection Line">
            <a:extLst>
              <a:ext uri="{FF2B5EF4-FFF2-40B4-BE49-F238E27FC236}">
                <a16:creationId xmlns:a16="http://schemas.microsoft.com/office/drawing/2014/main" id="{F5FE6AB6-5E47-9247-8CB3-FB7CBF9D2827}"/>
              </a:ext>
            </a:extLst>
          </p:cNvPr>
          <p:cNvCxnSpPr>
            <a:stCxn id="155" idx="0"/>
            <a:endCxn id="147" idx="0"/>
          </p:cNvCxnSpPr>
          <p:nvPr/>
        </p:nvCxnSpPr>
        <p:spPr>
          <a:xfrm flipH="1" flipV="1">
            <a:off x="3043931" y="3197581"/>
            <a:ext cx="2242259" cy="684002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4" name="HPC Compute">
            <a:extLst>
              <a:ext uri="{FF2B5EF4-FFF2-40B4-BE49-F238E27FC236}">
                <a16:creationId xmlns:a16="http://schemas.microsoft.com/office/drawing/2014/main" id="{5F2ED340-8DEF-2942-8F4C-C08BE426B7F4}"/>
              </a:ext>
            </a:extLst>
          </p:cNvPr>
          <p:cNvSpPr/>
          <p:nvPr/>
        </p:nvSpPr>
        <p:spPr>
          <a:xfrm>
            <a:off x="5949974" y="2464768"/>
            <a:ext cx="1151068" cy="509918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HPC Compute</a:t>
            </a:r>
          </a:p>
        </p:txBody>
      </p:sp>
      <p:sp>
        <p:nvSpPr>
          <p:cNvPr id="155" name="Edge Compute">
            <a:extLst>
              <a:ext uri="{FF2B5EF4-FFF2-40B4-BE49-F238E27FC236}">
                <a16:creationId xmlns:a16="http://schemas.microsoft.com/office/drawing/2014/main" id="{6B79EFEB-4D50-F148-8390-23A8CFB9F260}"/>
              </a:ext>
            </a:extLst>
          </p:cNvPr>
          <p:cNvSpPr/>
          <p:nvPr/>
        </p:nvSpPr>
        <p:spPr>
          <a:xfrm>
            <a:off x="4751141" y="3626624"/>
            <a:ext cx="1070098" cy="509917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Edge Compute</a:t>
            </a:r>
          </a:p>
        </p:txBody>
      </p:sp>
      <p:sp>
        <p:nvSpPr>
          <p:cNvPr id="156" name="Computer">
            <a:extLst>
              <a:ext uri="{FF2B5EF4-FFF2-40B4-BE49-F238E27FC236}">
                <a16:creationId xmlns:a16="http://schemas.microsoft.com/office/drawing/2014/main" id="{0DBE35F6-0EB8-174D-8D77-48C62E87D899}"/>
              </a:ext>
            </a:extLst>
          </p:cNvPr>
          <p:cNvSpPr/>
          <p:nvPr/>
        </p:nvSpPr>
        <p:spPr>
          <a:xfrm>
            <a:off x="7479141" y="3303356"/>
            <a:ext cx="170220" cy="137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Rectangle">
            <a:extLst>
              <a:ext uri="{FF2B5EF4-FFF2-40B4-BE49-F238E27FC236}">
                <a16:creationId xmlns:a16="http://schemas.microsoft.com/office/drawing/2014/main" id="{235B8002-F373-D04F-9AE8-2DA283979F21}"/>
              </a:ext>
            </a:extLst>
          </p:cNvPr>
          <p:cNvSpPr/>
          <p:nvPr/>
        </p:nvSpPr>
        <p:spPr>
          <a:xfrm>
            <a:off x="7466306" y="3458699"/>
            <a:ext cx="195889" cy="16315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Office Chair">
            <a:extLst>
              <a:ext uri="{FF2B5EF4-FFF2-40B4-BE49-F238E27FC236}">
                <a16:creationId xmlns:a16="http://schemas.microsoft.com/office/drawing/2014/main" id="{5AEB1A95-5CD4-B44D-A7CB-3AFBB09DFC31}"/>
              </a:ext>
            </a:extLst>
          </p:cNvPr>
          <p:cNvSpPr/>
          <p:nvPr/>
        </p:nvSpPr>
        <p:spPr>
          <a:xfrm>
            <a:off x="7664650" y="3342030"/>
            <a:ext cx="189139" cy="281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81" y="0"/>
                </a:moveTo>
                <a:cubicBezTo>
                  <a:pt x="19115" y="0"/>
                  <a:pt x="19348" y="220"/>
                  <a:pt x="19238" y="432"/>
                </a:cubicBezTo>
                <a:cubicBezTo>
                  <a:pt x="18634" y="1596"/>
                  <a:pt x="17049" y="4969"/>
                  <a:pt x="16745" y="8863"/>
                </a:cubicBezTo>
                <a:lnTo>
                  <a:pt x="17684" y="8863"/>
                </a:lnTo>
                <a:lnTo>
                  <a:pt x="18241" y="10327"/>
                </a:lnTo>
                <a:lnTo>
                  <a:pt x="18548" y="11137"/>
                </a:lnTo>
                <a:cubicBezTo>
                  <a:pt x="18548" y="11137"/>
                  <a:pt x="18543" y="11137"/>
                  <a:pt x="18535" y="11137"/>
                </a:cubicBezTo>
                <a:lnTo>
                  <a:pt x="19250" y="13110"/>
                </a:lnTo>
                <a:cubicBezTo>
                  <a:pt x="19297" y="13240"/>
                  <a:pt x="19253" y="13377"/>
                  <a:pt x="19127" y="13480"/>
                </a:cubicBezTo>
                <a:cubicBezTo>
                  <a:pt x="18726" y="13809"/>
                  <a:pt x="17709" y="14485"/>
                  <a:pt x="16133" y="14485"/>
                </a:cubicBezTo>
                <a:lnTo>
                  <a:pt x="11313" y="14485"/>
                </a:lnTo>
                <a:lnTo>
                  <a:pt x="11313" y="15798"/>
                </a:lnTo>
                <a:lnTo>
                  <a:pt x="11848" y="15798"/>
                </a:lnTo>
                <a:lnTo>
                  <a:pt x="11848" y="17354"/>
                </a:lnTo>
                <a:cubicBezTo>
                  <a:pt x="13442" y="17745"/>
                  <a:pt x="20661" y="19533"/>
                  <a:pt x="20661" y="19533"/>
                </a:cubicBezTo>
                <a:lnTo>
                  <a:pt x="20661" y="19943"/>
                </a:lnTo>
                <a:cubicBezTo>
                  <a:pt x="21193" y="20000"/>
                  <a:pt x="21600" y="20310"/>
                  <a:pt x="21600" y="20684"/>
                </a:cubicBezTo>
                <a:cubicBezTo>
                  <a:pt x="21600" y="21099"/>
                  <a:pt x="21100" y="21435"/>
                  <a:pt x="20483" y="21435"/>
                </a:cubicBezTo>
                <a:cubicBezTo>
                  <a:pt x="19866" y="21435"/>
                  <a:pt x="19366" y="21099"/>
                  <a:pt x="19366" y="20684"/>
                </a:cubicBezTo>
                <a:cubicBezTo>
                  <a:pt x="19366" y="20400"/>
                  <a:pt x="19600" y="20153"/>
                  <a:pt x="19946" y="20026"/>
                </a:cubicBezTo>
                <a:lnTo>
                  <a:pt x="19896" y="19966"/>
                </a:lnTo>
                <a:lnTo>
                  <a:pt x="12315" y="18947"/>
                </a:lnTo>
                <a:lnTo>
                  <a:pt x="12950" y="20120"/>
                </a:lnTo>
                <a:cubicBezTo>
                  <a:pt x="13440" y="20199"/>
                  <a:pt x="13806" y="20495"/>
                  <a:pt x="13806" y="20849"/>
                </a:cubicBezTo>
                <a:cubicBezTo>
                  <a:pt x="13806" y="21264"/>
                  <a:pt x="13306" y="21600"/>
                  <a:pt x="12689" y="21600"/>
                </a:cubicBezTo>
                <a:cubicBezTo>
                  <a:pt x="12072" y="21600"/>
                  <a:pt x="11572" y="21264"/>
                  <a:pt x="11572" y="20849"/>
                </a:cubicBezTo>
                <a:cubicBezTo>
                  <a:pt x="11572" y="20681"/>
                  <a:pt x="11655" y="20527"/>
                  <a:pt x="11793" y="20402"/>
                </a:cubicBezTo>
                <a:lnTo>
                  <a:pt x="10959" y="19394"/>
                </a:lnTo>
                <a:lnTo>
                  <a:pt x="9559" y="19394"/>
                </a:lnTo>
                <a:lnTo>
                  <a:pt x="9559" y="18895"/>
                </a:lnTo>
                <a:lnTo>
                  <a:pt x="1581" y="19966"/>
                </a:lnTo>
                <a:lnTo>
                  <a:pt x="1559" y="19993"/>
                </a:lnTo>
                <a:cubicBezTo>
                  <a:pt x="1956" y="20109"/>
                  <a:pt x="2234" y="20374"/>
                  <a:pt x="2234" y="20684"/>
                </a:cubicBezTo>
                <a:cubicBezTo>
                  <a:pt x="2234" y="21099"/>
                  <a:pt x="1734" y="21435"/>
                  <a:pt x="1117" y="21435"/>
                </a:cubicBezTo>
                <a:cubicBezTo>
                  <a:pt x="500" y="21435"/>
                  <a:pt x="0" y="21099"/>
                  <a:pt x="0" y="20684"/>
                </a:cubicBezTo>
                <a:cubicBezTo>
                  <a:pt x="0" y="20339"/>
                  <a:pt x="345" y="20050"/>
                  <a:pt x="816" y="19961"/>
                </a:cubicBezTo>
                <a:lnTo>
                  <a:pt x="816" y="19533"/>
                </a:lnTo>
                <a:cubicBezTo>
                  <a:pt x="816" y="19533"/>
                  <a:pt x="7831" y="17795"/>
                  <a:pt x="9559" y="17371"/>
                </a:cubicBezTo>
                <a:lnTo>
                  <a:pt x="9559" y="15798"/>
                </a:lnTo>
                <a:lnTo>
                  <a:pt x="10093" y="15798"/>
                </a:lnTo>
                <a:lnTo>
                  <a:pt x="10093" y="14485"/>
                </a:lnTo>
                <a:lnTo>
                  <a:pt x="7418" y="14485"/>
                </a:lnTo>
                <a:cubicBezTo>
                  <a:pt x="7143" y="14485"/>
                  <a:pt x="6886" y="14400"/>
                  <a:pt x="6717" y="14254"/>
                </a:cubicBezTo>
                <a:cubicBezTo>
                  <a:pt x="6444" y="14020"/>
                  <a:pt x="6026" y="13644"/>
                  <a:pt x="5756" y="13304"/>
                </a:cubicBezTo>
                <a:lnTo>
                  <a:pt x="2824" y="13304"/>
                </a:lnTo>
                <a:cubicBezTo>
                  <a:pt x="2358" y="13304"/>
                  <a:pt x="1981" y="13035"/>
                  <a:pt x="1981" y="12703"/>
                </a:cubicBezTo>
                <a:lnTo>
                  <a:pt x="1981" y="12520"/>
                </a:lnTo>
                <a:cubicBezTo>
                  <a:pt x="1981" y="12102"/>
                  <a:pt x="3679" y="11668"/>
                  <a:pt x="6145" y="11531"/>
                </a:cubicBezTo>
                <a:cubicBezTo>
                  <a:pt x="6338" y="11520"/>
                  <a:pt x="6475" y="11401"/>
                  <a:pt x="6444" y="11272"/>
                </a:cubicBezTo>
                <a:lnTo>
                  <a:pt x="5927" y="9182"/>
                </a:lnTo>
                <a:cubicBezTo>
                  <a:pt x="5881" y="8997"/>
                  <a:pt x="5643" y="8863"/>
                  <a:pt x="5364" y="8863"/>
                </a:cubicBezTo>
                <a:lnTo>
                  <a:pt x="3592" y="8863"/>
                </a:lnTo>
                <a:cubicBezTo>
                  <a:pt x="3467" y="8863"/>
                  <a:pt x="3356" y="8812"/>
                  <a:pt x="3308" y="8734"/>
                </a:cubicBezTo>
                <a:lnTo>
                  <a:pt x="3060" y="8326"/>
                </a:lnTo>
                <a:cubicBezTo>
                  <a:pt x="2977" y="8190"/>
                  <a:pt x="3125" y="8041"/>
                  <a:pt x="3344" y="8041"/>
                </a:cubicBezTo>
                <a:lnTo>
                  <a:pt x="14388" y="8041"/>
                </a:lnTo>
                <a:cubicBezTo>
                  <a:pt x="14835" y="4448"/>
                  <a:pt x="16277" y="1424"/>
                  <a:pt x="16821" y="385"/>
                </a:cubicBezTo>
                <a:cubicBezTo>
                  <a:pt x="16942" y="154"/>
                  <a:pt x="17267" y="0"/>
                  <a:pt x="17631" y="0"/>
                </a:cubicBezTo>
                <a:lnTo>
                  <a:pt x="18781" y="0"/>
                </a:lnTo>
                <a:close/>
                <a:moveTo>
                  <a:pt x="14305" y="8863"/>
                </a:moveTo>
                <a:lnTo>
                  <a:pt x="8266" y="8863"/>
                </a:lnTo>
                <a:cubicBezTo>
                  <a:pt x="8034" y="8863"/>
                  <a:pt x="7877" y="9018"/>
                  <a:pt x="7960" y="9163"/>
                </a:cubicBezTo>
                <a:lnTo>
                  <a:pt x="9124" y="11212"/>
                </a:lnTo>
                <a:cubicBezTo>
                  <a:pt x="9218" y="11376"/>
                  <a:pt x="9452" y="11485"/>
                  <a:pt x="9714" y="11485"/>
                </a:cubicBezTo>
                <a:lnTo>
                  <a:pt x="14805" y="11485"/>
                </a:lnTo>
                <a:cubicBezTo>
                  <a:pt x="15585" y="11485"/>
                  <a:pt x="16218" y="11937"/>
                  <a:pt x="16218" y="12493"/>
                </a:cubicBezTo>
                <a:lnTo>
                  <a:pt x="16218" y="12680"/>
                </a:lnTo>
                <a:cubicBezTo>
                  <a:pt x="16218" y="13024"/>
                  <a:pt x="15826" y="13304"/>
                  <a:pt x="15342" y="13304"/>
                </a:cubicBezTo>
                <a:lnTo>
                  <a:pt x="13527" y="13304"/>
                </a:lnTo>
                <a:cubicBezTo>
                  <a:pt x="13382" y="13304"/>
                  <a:pt x="13264" y="13384"/>
                  <a:pt x="13264" y="13481"/>
                </a:cubicBezTo>
                <a:cubicBezTo>
                  <a:pt x="13264" y="13579"/>
                  <a:pt x="13382" y="13659"/>
                  <a:pt x="13527" y="13659"/>
                </a:cubicBezTo>
                <a:lnTo>
                  <a:pt x="16042" y="13659"/>
                </a:lnTo>
                <a:cubicBezTo>
                  <a:pt x="16839" y="13659"/>
                  <a:pt x="17411" y="13419"/>
                  <a:pt x="17724" y="13243"/>
                </a:cubicBezTo>
                <a:cubicBezTo>
                  <a:pt x="17899" y="13146"/>
                  <a:pt x="17975" y="12990"/>
                  <a:pt x="17918" y="12842"/>
                </a:cubicBezTo>
                <a:lnTo>
                  <a:pt x="17255" y="11137"/>
                </a:lnTo>
                <a:cubicBezTo>
                  <a:pt x="17077" y="11137"/>
                  <a:pt x="16898" y="11137"/>
                  <a:pt x="16728" y="11137"/>
                </a:cubicBezTo>
                <a:lnTo>
                  <a:pt x="15802" y="11137"/>
                </a:lnTo>
                <a:lnTo>
                  <a:pt x="15237" y="11137"/>
                </a:lnTo>
                <a:cubicBezTo>
                  <a:pt x="14702" y="11137"/>
                  <a:pt x="14266" y="10847"/>
                  <a:pt x="14258" y="10488"/>
                </a:cubicBezTo>
                <a:cubicBezTo>
                  <a:pt x="14245" y="9939"/>
                  <a:pt x="14264" y="9396"/>
                  <a:pt x="14305" y="8863"/>
                </a:cubicBezTo>
                <a:close/>
              </a:path>
            </a:pathLst>
          </a:custGeom>
          <a:solidFill>
            <a:srgbClr val="FFFFFF"/>
          </a:solidFill>
          <a:ln w="635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cxnSp>
        <p:nvCxnSpPr>
          <p:cNvPr id="159" name="Connection Line">
            <a:extLst>
              <a:ext uri="{FF2B5EF4-FFF2-40B4-BE49-F238E27FC236}">
                <a16:creationId xmlns:a16="http://schemas.microsoft.com/office/drawing/2014/main" id="{FFBED04E-F736-BF46-B412-A0839FC81C11}"/>
              </a:ext>
            </a:extLst>
          </p:cNvPr>
          <p:cNvCxnSpPr>
            <a:stCxn id="156" idx="0"/>
            <a:endCxn id="154" idx="0"/>
          </p:cNvCxnSpPr>
          <p:nvPr/>
        </p:nvCxnSpPr>
        <p:spPr>
          <a:xfrm flipH="1" flipV="1">
            <a:off x="6525507" y="2719726"/>
            <a:ext cx="1038744" cy="652313"/>
          </a:xfrm>
          <a:prstGeom prst="straightConnector1">
            <a:avLst/>
          </a:prstGeom>
          <a:ln>
            <a:solidFill>
              <a:schemeClr val="accent1"/>
            </a:solidFill>
            <a:custDash>
              <a:ds d="200000" sp="200000"/>
            </a:custDash>
            <a:miter lim="400000"/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0" name="Connection Line">
            <a:extLst>
              <a:ext uri="{FF2B5EF4-FFF2-40B4-BE49-F238E27FC236}">
                <a16:creationId xmlns:a16="http://schemas.microsoft.com/office/drawing/2014/main" id="{E33EF08A-F6DD-4F4A-9337-79737774E459}"/>
              </a:ext>
            </a:extLst>
          </p:cNvPr>
          <p:cNvCxnSpPr>
            <a:stCxn id="156" idx="0"/>
            <a:endCxn id="151" idx="0"/>
          </p:cNvCxnSpPr>
          <p:nvPr/>
        </p:nvCxnSpPr>
        <p:spPr>
          <a:xfrm flipH="1">
            <a:off x="6387348" y="3372038"/>
            <a:ext cx="1176903" cy="862486"/>
          </a:xfrm>
          <a:prstGeom prst="straightConnector1">
            <a:avLst/>
          </a:prstGeom>
          <a:ln>
            <a:solidFill>
              <a:schemeClr val="accent1"/>
            </a:solidFill>
            <a:custDash>
              <a:ds d="200000" sp="200000"/>
            </a:custDash>
            <a:miter lim="400000"/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2" name="EJFAT">
            <a:extLst>
              <a:ext uri="{FF2B5EF4-FFF2-40B4-BE49-F238E27FC236}">
                <a16:creationId xmlns:a16="http://schemas.microsoft.com/office/drawing/2014/main" id="{1F883D66-DF1A-1846-80F8-4EEED137BB16}"/>
              </a:ext>
            </a:extLst>
          </p:cNvPr>
          <p:cNvSpPr/>
          <p:nvPr/>
        </p:nvSpPr>
        <p:spPr>
          <a:xfrm>
            <a:off x="4781113" y="2749973"/>
            <a:ext cx="886772" cy="382880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8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EJFAT</a:t>
            </a:r>
          </a:p>
        </p:txBody>
      </p:sp>
      <p:sp>
        <p:nvSpPr>
          <p:cNvPr id="170" name="EJFAT Operational Model">
            <a:extLst>
              <a:ext uri="{FF2B5EF4-FFF2-40B4-BE49-F238E27FC236}">
                <a16:creationId xmlns:a16="http://schemas.microsoft.com/office/drawing/2014/main" id="{D285B44F-5FC8-9747-8F78-D76AB8CE33BE}"/>
              </a:ext>
            </a:extLst>
          </p:cNvPr>
          <p:cNvSpPr txBox="1">
            <a:spLocks/>
          </p:cNvSpPr>
          <p:nvPr/>
        </p:nvSpPr>
        <p:spPr>
          <a:xfrm>
            <a:off x="181367" y="3880273"/>
            <a:ext cx="3517484" cy="6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1) </a:t>
            </a:r>
            <a:r>
              <a:rPr lang="en-US" sz="3000" dirty="0"/>
              <a:t>Cascading</a:t>
            </a:r>
            <a:r>
              <a:rPr lang="en-US" dirty="0"/>
              <a:t> Load Balancers</a:t>
            </a:r>
          </a:p>
        </p:txBody>
      </p:sp>
      <p:sp>
        <p:nvSpPr>
          <p:cNvPr id="147" name="EJFAT">
            <a:extLst>
              <a:ext uri="{FF2B5EF4-FFF2-40B4-BE49-F238E27FC236}">
                <a16:creationId xmlns:a16="http://schemas.microsoft.com/office/drawing/2014/main" id="{BA1D7A3C-4747-BA4D-A057-B119E28C6470}"/>
              </a:ext>
            </a:extLst>
          </p:cNvPr>
          <p:cNvSpPr/>
          <p:nvPr/>
        </p:nvSpPr>
        <p:spPr>
          <a:xfrm>
            <a:off x="2600545" y="3006141"/>
            <a:ext cx="886772" cy="382880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8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EJFAT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E2844-9DCE-D743-A0D2-DB8E2450C3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3459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"/>
          <p:cNvGrpSpPr/>
          <p:nvPr/>
        </p:nvGrpSpPr>
        <p:grpSpPr>
          <a:xfrm>
            <a:off x="38837" y="47833"/>
            <a:ext cx="2095255" cy="300052"/>
            <a:chOff x="0" y="0"/>
            <a:chExt cx="2095253" cy="300051"/>
          </a:xfrm>
        </p:grpSpPr>
        <p:sp>
          <p:nvSpPr>
            <p:cNvPr id="446" name="Rounded Rectangle"/>
            <p:cNvSpPr/>
            <p:nvPr/>
          </p:nvSpPr>
          <p:spPr>
            <a:xfrm>
              <a:off x="0" y="0"/>
              <a:ext cx="2095254" cy="300052"/>
            </a:xfrm>
            <a:prstGeom prst="roundRect">
              <a:avLst>
                <a:gd name="adj" fmla="val 22315"/>
              </a:avLst>
            </a:prstGeom>
            <a:solidFill>
              <a:srgbClr val="FFFFFF"/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grpSp>
          <p:nvGrpSpPr>
            <p:cNvPr id="449" name="Group"/>
            <p:cNvGrpSpPr/>
            <p:nvPr/>
          </p:nvGrpSpPr>
          <p:grpSpPr>
            <a:xfrm>
              <a:off x="44224" y="42562"/>
              <a:ext cx="1243993" cy="214927"/>
              <a:chOff x="0" y="0"/>
              <a:chExt cx="1243991" cy="214925"/>
            </a:xfrm>
          </p:grpSpPr>
          <p:pic>
            <p:nvPicPr>
              <p:cNvPr id="447" name="Google Shape;74;p14" descr="Google Shape;74;p1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2040" t="31652" r="24175" b="39281"/>
              <a:stretch>
                <a:fillRect/>
              </a:stretch>
            </p:blipFill>
            <p:spPr>
              <a:xfrm>
                <a:off x="0" y="0"/>
                <a:ext cx="514674" cy="2148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8" name="Google Shape;73;p14" descr="Google Shape;73;p1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03401" y="23"/>
                <a:ext cx="740591" cy="214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5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4914" b="10804"/>
            <a:stretch>
              <a:fillRect/>
            </a:stretch>
          </p:blipFill>
          <p:spPr>
            <a:xfrm>
              <a:off x="1413446" y="33939"/>
              <a:ext cx="580353" cy="232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149" name="Connection Line">
            <a:extLst>
              <a:ext uri="{FF2B5EF4-FFF2-40B4-BE49-F238E27FC236}">
                <a16:creationId xmlns:a16="http://schemas.microsoft.com/office/drawing/2014/main" id="{B7173E25-7DD5-CB44-A2FB-2C416FF9C5C2}"/>
              </a:ext>
            </a:extLst>
          </p:cNvPr>
          <p:cNvCxnSpPr>
            <a:cxnSpLocks/>
            <a:stCxn id="431" idx="2"/>
            <a:endCxn id="143" idx="0"/>
          </p:cNvCxnSpPr>
          <p:nvPr/>
        </p:nvCxnSpPr>
        <p:spPr>
          <a:xfrm flipH="1">
            <a:off x="4646580" y="1378478"/>
            <a:ext cx="1090164" cy="96364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0" name="EJFAT Operational Model">
            <a:extLst>
              <a:ext uri="{FF2B5EF4-FFF2-40B4-BE49-F238E27FC236}">
                <a16:creationId xmlns:a16="http://schemas.microsoft.com/office/drawing/2014/main" id="{D285B44F-5FC8-9747-8F78-D76AB8CE33BE}"/>
              </a:ext>
            </a:extLst>
          </p:cNvPr>
          <p:cNvSpPr txBox="1">
            <a:spLocks/>
          </p:cNvSpPr>
          <p:nvPr/>
        </p:nvSpPr>
        <p:spPr>
          <a:xfrm>
            <a:off x="101360" y="4068569"/>
            <a:ext cx="6576207" cy="705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2) AI steering system to predict backend compute needs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34381F7-B80A-BC4C-955F-30DE31675653}"/>
              </a:ext>
            </a:extLst>
          </p:cNvPr>
          <p:cNvSpPr/>
          <p:nvPr/>
        </p:nvSpPr>
        <p:spPr>
          <a:xfrm>
            <a:off x="7458433" y="185738"/>
            <a:ext cx="850575" cy="306466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1823B3-34C1-054C-82EF-4B9A9A52EB07}"/>
              </a:ext>
            </a:extLst>
          </p:cNvPr>
          <p:cNvGrpSpPr/>
          <p:nvPr/>
        </p:nvGrpSpPr>
        <p:grpSpPr>
          <a:xfrm>
            <a:off x="560678" y="314053"/>
            <a:ext cx="7467892" cy="1226371"/>
            <a:chOff x="560678" y="314053"/>
            <a:chExt cx="7467892" cy="1226371"/>
          </a:xfrm>
        </p:grpSpPr>
        <p:sp>
          <p:nvSpPr>
            <p:cNvPr id="312" name="FPGAs"/>
            <p:cNvSpPr/>
            <p:nvPr/>
          </p:nvSpPr>
          <p:spPr>
            <a:xfrm>
              <a:off x="5032265" y="683385"/>
              <a:ext cx="693933" cy="286889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>
                <a:defRPr sz="900"/>
              </a:pPr>
              <a:endParaRPr/>
            </a:p>
            <a:p>
              <a:pPr algn="ctr">
                <a:defRPr sz="900"/>
              </a:pPr>
              <a:r>
                <a:t>FPGAs</a:t>
              </a:r>
            </a:p>
          </p:txBody>
        </p:sp>
        <p:sp>
          <p:nvSpPr>
            <p:cNvPr id="314" name="DAQ"/>
            <p:cNvSpPr/>
            <p:nvPr/>
          </p:nvSpPr>
          <p:spPr>
            <a:xfrm>
              <a:off x="560678" y="539406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15" name="Rounded Rectangle"/>
            <p:cNvSpPr/>
            <p:nvPr/>
          </p:nvSpPr>
          <p:spPr>
            <a:xfrm>
              <a:off x="1297945" y="535179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6" name="Rounded Rectangle"/>
            <p:cNvSpPr/>
            <p:nvPr/>
          </p:nvSpPr>
          <p:spPr>
            <a:xfrm>
              <a:off x="1458592" y="535179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7" name="Rounded Rectangle"/>
            <p:cNvSpPr/>
            <p:nvPr/>
          </p:nvSpPr>
          <p:spPr>
            <a:xfrm>
              <a:off x="1619239" y="535179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8" name="DAQ"/>
            <p:cNvSpPr/>
            <p:nvPr/>
          </p:nvSpPr>
          <p:spPr>
            <a:xfrm>
              <a:off x="560678" y="850131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19" name="Rounded Rectangle"/>
            <p:cNvSpPr/>
            <p:nvPr/>
          </p:nvSpPr>
          <p:spPr>
            <a:xfrm>
              <a:off x="1297945" y="848017"/>
              <a:ext cx="116694" cy="282662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0" name="Rounded Rectangle"/>
            <p:cNvSpPr/>
            <p:nvPr/>
          </p:nvSpPr>
          <p:spPr>
            <a:xfrm>
              <a:off x="1458592" y="848017"/>
              <a:ext cx="116694" cy="282662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1" name="Rounded Rectangle"/>
            <p:cNvSpPr/>
            <p:nvPr/>
          </p:nvSpPr>
          <p:spPr>
            <a:xfrm>
              <a:off x="1619239" y="848017"/>
              <a:ext cx="116693" cy="282662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2" name="DAQ"/>
            <p:cNvSpPr/>
            <p:nvPr/>
          </p:nvSpPr>
          <p:spPr>
            <a:xfrm>
              <a:off x="560678" y="1160856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23" name="Rounded Rectangle"/>
            <p:cNvSpPr/>
            <p:nvPr/>
          </p:nvSpPr>
          <p:spPr>
            <a:xfrm>
              <a:off x="1297945" y="1160856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4" name="Rounded Rectangle"/>
            <p:cNvSpPr/>
            <p:nvPr/>
          </p:nvSpPr>
          <p:spPr>
            <a:xfrm>
              <a:off x="1458592" y="1160856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5" name="Rounded Rectangle"/>
            <p:cNvSpPr/>
            <p:nvPr/>
          </p:nvSpPr>
          <p:spPr>
            <a:xfrm>
              <a:off x="1619239" y="1160856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Rounded Rectangle"/>
            <p:cNvSpPr/>
            <p:nvPr/>
          </p:nvSpPr>
          <p:spPr>
            <a:xfrm>
              <a:off x="1779886" y="535179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7" name="Rounded Rectangle"/>
            <p:cNvSpPr/>
            <p:nvPr/>
          </p:nvSpPr>
          <p:spPr>
            <a:xfrm>
              <a:off x="1779886" y="848017"/>
              <a:ext cx="116693" cy="282662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8" name="Rounded Rectangle"/>
            <p:cNvSpPr/>
            <p:nvPr/>
          </p:nvSpPr>
          <p:spPr>
            <a:xfrm>
              <a:off x="1779886" y="1160856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0" name="Rounded Rectangle"/>
            <p:cNvSpPr/>
            <p:nvPr/>
          </p:nvSpPr>
          <p:spPr>
            <a:xfrm>
              <a:off x="2175585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1" name="Rounded Rectangle"/>
            <p:cNvSpPr/>
            <p:nvPr/>
          </p:nvSpPr>
          <p:spPr>
            <a:xfrm>
              <a:off x="2175585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2" name="Rounded Rectangle"/>
            <p:cNvSpPr/>
            <p:nvPr/>
          </p:nvSpPr>
          <p:spPr>
            <a:xfrm>
              <a:off x="2175585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3" name="Rounded Rectangle"/>
            <p:cNvSpPr/>
            <p:nvPr/>
          </p:nvSpPr>
          <p:spPr>
            <a:xfrm>
              <a:off x="2245210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4" name="Rounded Rectangle"/>
            <p:cNvSpPr/>
            <p:nvPr/>
          </p:nvSpPr>
          <p:spPr>
            <a:xfrm>
              <a:off x="2245210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5" name="Rounded Rectangle"/>
            <p:cNvSpPr/>
            <p:nvPr/>
          </p:nvSpPr>
          <p:spPr>
            <a:xfrm>
              <a:off x="2245210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6" name="Rounded Rectangle"/>
            <p:cNvSpPr/>
            <p:nvPr/>
          </p:nvSpPr>
          <p:spPr>
            <a:xfrm>
              <a:off x="2314835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7" name="Rounded Rectangle"/>
            <p:cNvSpPr/>
            <p:nvPr/>
          </p:nvSpPr>
          <p:spPr>
            <a:xfrm>
              <a:off x="2314835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8" name="Rounded Rectangle"/>
            <p:cNvSpPr/>
            <p:nvPr/>
          </p:nvSpPr>
          <p:spPr>
            <a:xfrm>
              <a:off x="2314835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1" name="Rounded Rectangle"/>
            <p:cNvSpPr/>
            <p:nvPr/>
          </p:nvSpPr>
          <p:spPr>
            <a:xfrm>
              <a:off x="2390344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2" name="Rounded Rectangle"/>
            <p:cNvSpPr/>
            <p:nvPr/>
          </p:nvSpPr>
          <p:spPr>
            <a:xfrm>
              <a:off x="239034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3" name="Rounded Rectangle"/>
            <p:cNvSpPr/>
            <p:nvPr/>
          </p:nvSpPr>
          <p:spPr>
            <a:xfrm>
              <a:off x="2390344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4" name="Rounded Rectangle"/>
            <p:cNvSpPr/>
            <p:nvPr/>
          </p:nvSpPr>
          <p:spPr>
            <a:xfrm>
              <a:off x="2459969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5" name="Rounded Rectangle"/>
            <p:cNvSpPr/>
            <p:nvPr/>
          </p:nvSpPr>
          <p:spPr>
            <a:xfrm>
              <a:off x="245996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6" name="Rounded Rectangle"/>
            <p:cNvSpPr/>
            <p:nvPr/>
          </p:nvSpPr>
          <p:spPr>
            <a:xfrm>
              <a:off x="2459969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7" name="Rounded Rectangle"/>
            <p:cNvSpPr/>
            <p:nvPr/>
          </p:nvSpPr>
          <p:spPr>
            <a:xfrm>
              <a:off x="2529594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8" name="Rounded Rectangle"/>
            <p:cNvSpPr/>
            <p:nvPr/>
          </p:nvSpPr>
          <p:spPr>
            <a:xfrm>
              <a:off x="2529594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9" name="Rounded Rectangle"/>
            <p:cNvSpPr/>
            <p:nvPr/>
          </p:nvSpPr>
          <p:spPr>
            <a:xfrm>
              <a:off x="2529594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0" name="Rounded Rectangle"/>
            <p:cNvSpPr/>
            <p:nvPr/>
          </p:nvSpPr>
          <p:spPr>
            <a:xfrm>
              <a:off x="2605104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1" name="Rounded Rectangle"/>
            <p:cNvSpPr/>
            <p:nvPr/>
          </p:nvSpPr>
          <p:spPr>
            <a:xfrm>
              <a:off x="260510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2" name="Rounded Rectangle"/>
            <p:cNvSpPr/>
            <p:nvPr/>
          </p:nvSpPr>
          <p:spPr>
            <a:xfrm>
              <a:off x="2605104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3" name="Rounded Rectangle"/>
            <p:cNvSpPr/>
            <p:nvPr/>
          </p:nvSpPr>
          <p:spPr>
            <a:xfrm>
              <a:off x="2674729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4" name="Rounded Rectangle"/>
            <p:cNvSpPr/>
            <p:nvPr/>
          </p:nvSpPr>
          <p:spPr>
            <a:xfrm>
              <a:off x="2674729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5" name="Rounded Rectangle"/>
            <p:cNvSpPr/>
            <p:nvPr/>
          </p:nvSpPr>
          <p:spPr>
            <a:xfrm>
              <a:off x="2674729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6" name="Rounded Rectangle"/>
            <p:cNvSpPr/>
            <p:nvPr/>
          </p:nvSpPr>
          <p:spPr>
            <a:xfrm>
              <a:off x="2744354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7" name="Rounded Rectangle"/>
            <p:cNvSpPr/>
            <p:nvPr/>
          </p:nvSpPr>
          <p:spPr>
            <a:xfrm>
              <a:off x="2744354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8" name="Rounded Rectangle"/>
            <p:cNvSpPr/>
            <p:nvPr/>
          </p:nvSpPr>
          <p:spPr>
            <a:xfrm>
              <a:off x="2744354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9" name="Rounded Rectangle"/>
            <p:cNvSpPr/>
            <p:nvPr/>
          </p:nvSpPr>
          <p:spPr>
            <a:xfrm>
              <a:off x="2819863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0" name="Rounded Rectangle"/>
            <p:cNvSpPr/>
            <p:nvPr/>
          </p:nvSpPr>
          <p:spPr>
            <a:xfrm>
              <a:off x="2819863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1" name="Rounded Rectangle"/>
            <p:cNvSpPr/>
            <p:nvPr/>
          </p:nvSpPr>
          <p:spPr>
            <a:xfrm>
              <a:off x="2819863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2" name="Rounded Rectangle"/>
            <p:cNvSpPr/>
            <p:nvPr/>
          </p:nvSpPr>
          <p:spPr>
            <a:xfrm>
              <a:off x="2889488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3" name="Rounded Rectangle"/>
            <p:cNvSpPr/>
            <p:nvPr/>
          </p:nvSpPr>
          <p:spPr>
            <a:xfrm>
              <a:off x="2889488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4" name="Rounded Rectangle"/>
            <p:cNvSpPr/>
            <p:nvPr/>
          </p:nvSpPr>
          <p:spPr>
            <a:xfrm>
              <a:off x="2889488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5" name="Rounded Rectangle"/>
            <p:cNvSpPr/>
            <p:nvPr/>
          </p:nvSpPr>
          <p:spPr>
            <a:xfrm>
              <a:off x="2959114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6" name="Rounded Rectangle"/>
            <p:cNvSpPr/>
            <p:nvPr/>
          </p:nvSpPr>
          <p:spPr>
            <a:xfrm>
              <a:off x="295911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7" name="Rounded Rectangle"/>
            <p:cNvSpPr/>
            <p:nvPr/>
          </p:nvSpPr>
          <p:spPr>
            <a:xfrm>
              <a:off x="2959114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8" name="Rounded Rectangle"/>
            <p:cNvSpPr/>
            <p:nvPr/>
          </p:nvSpPr>
          <p:spPr>
            <a:xfrm>
              <a:off x="3150828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9" name="Rounded Rectangle"/>
            <p:cNvSpPr/>
            <p:nvPr/>
          </p:nvSpPr>
          <p:spPr>
            <a:xfrm>
              <a:off x="3220453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0" name="Rounded Rectangle"/>
            <p:cNvSpPr/>
            <p:nvPr/>
          </p:nvSpPr>
          <p:spPr>
            <a:xfrm>
              <a:off x="3290078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1" name="Rounded Rectangle"/>
            <p:cNvSpPr/>
            <p:nvPr/>
          </p:nvSpPr>
          <p:spPr>
            <a:xfrm>
              <a:off x="3365587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2" name="Rounded Rectangle"/>
            <p:cNvSpPr/>
            <p:nvPr/>
          </p:nvSpPr>
          <p:spPr>
            <a:xfrm>
              <a:off x="3435212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3" name="Rounded Rectangle"/>
            <p:cNvSpPr/>
            <p:nvPr/>
          </p:nvSpPr>
          <p:spPr>
            <a:xfrm>
              <a:off x="3672417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Rounded Rectangle"/>
            <p:cNvSpPr/>
            <p:nvPr/>
          </p:nvSpPr>
          <p:spPr>
            <a:xfrm>
              <a:off x="3606140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5" name="Rounded Rectangle"/>
            <p:cNvSpPr/>
            <p:nvPr/>
          </p:nvSpPr>
          <p:spPr>
            <a:xfrm>
              <a:off x="425157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6" name="Rounded Rectangle"/>
            <p:cNvSpPr/>
            <p:nvPr/>
          </p:nvSpPr>
          <p:spPr>
            <a:xfrm>
              <a:off x="4404572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7" name="Rounded Rectangle"/>
            <p:cNvSpPr/>
            <p:nvPr/>
          </p:nvSpPr>
          <p:spPr>
            <a:xfrm>
              <a:off x="4474197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8" name="Rounded Rectangle"/>
            <p:cNvSpPr/>
            <p:nvPr/>
          </p:nvSpPr>
          <p:spPr>
            <a:xfrm>
              <a:off x="455558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9" name="Rounded Rectangle"/>
            <p:cNvSpPr/>
            <p:nvPr/>
          </p:nvSpPr>
          <p:spPr>
            <a:xfrm>
              <a:off x="4625215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0" name="Rounded Rectangle"/>
            <p:cNvSpPr/>
            <p:nvPr/>
          </p:nvSpPr>
          <p:spPr>
            <a:xfrm>
              <a:off x="4694840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1" name="Rounded Rectangle"/>
            <p:cNvSpPr/>
            <p:nvPr/>
          </p:nvSpPr>
          <p:spPr>
            <a:xfrm>
              <a:off x="4776232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2" name="Rounded Rectangle"/>
            <p:cNvSpPr/>
            <p:nvPr/>
          </p:nvSpPr>
          <p:spPr>
            <a:xfrm>
              <a:off x="4845857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3" name="Rounded Rectangle"/>
            <p:cNvSpPr/>
            <p:nvPr/>
          </p:nvSpPr>
          <p:spPr>
            <a:xfrm>
              <a:off x="4915483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4" name="Rounded Rectangle"/>
            <p:cNvSpPr/>
            <p:nvPr/>
          </p:nvSpPr>
          <p:spPr>
            <a:xfrm>
              <a:off x="3738693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5" name="Rounded Rectangle"/>
            <p:cNvSpPr/>
            <p:nvPr/>
          </p:nvSpPr>
          <p:spPr>
            <a:xfrm>
              <a:off x="3808319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6" name="Rounded Rectangle"/>
            <p:cNvSpPr/>
            <p:nvPr/>
          </p:nvSpPr>
          <p:spPr>
            <a:xfrm>
              <a:off x="3888859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Rounded Rectangle"/>
            <p:cNvSpPr/>
            <p:nvPr/>
          </p:nvSpPr>
          <p:spPr>
            <a:xfrm>
              <a:off x="395848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8" name="Rounded Rectangle"/>
            <p:cNvSpPr/>
            <p:nvPr/>
          </p:nvSpPr>
          <p:spPr>
            <a:xfrm>
              <a:off x="402810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9" name="Rounded Rectangle"/>
            <p:cNvSpPr/>
            <p:nvPr/>
          </p:nvSpPr>
          <p:spPr>
            <a:xfrm>
              <a:off x="4106974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0" name="Rounded Rectangle"/>
            <p:cNvSpPr/>
            <p:nvPr/>
          </p:nvSpPr>
          <p:spPr>
            <a:xfrm>
              <a:off x="4176600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1" name="Rounded Rectangle"/>
            <p:cNvSpPr/>
            <p:nvPr/>
          </p:nvSpPr>
          <p:spPr>
            <a:xfrm>
              <a:off x="4327088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3" name="Rectangle"/>
            <p:cNvSpPr/>
            <p:nvPr/>
          </p:nvSpPr>
          <p:spPr>
            <a:xfrm>
              <a:off x="5193897" y="825830"/>
              <a:ext cx="693933" cy="286889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>
                <a:defRPr sz="900"/>
              </a:pPr>
              <a:endParaRPr/>
            </a:p>
          </p:txBody>
        </p:sp>
        <p:cxnSp>
          <p:nvCxnSpPr>
            <p:cNvPr id="401" name="Connection Line"/>
            <p:cNvCxnSpPr>
              <a:stCxn id="395" idx="0"/>
              <a:endCxn id="393" idx="0"/>
            </p:cNvCxnSpPr>
            <p:nvPr/>
          </p:nvCxnSpPr>
          <p:spPr>
            <a:xfrm flipH="1">
              <a:off x="5540863" y="402163"/>
              <a:ext cx="2235603" cy="567112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2" name="Connection Line"/>
            <p:cNvCxnSpPr>
              <a:stCxn id="396" idx="0"/>
              <a:endCxn id="393" idx="0"/>
            </p:cNvCxnSpPr>
            <p:nvPr/>
          </p:nvCxnSpPr>
          <p:spPr>
            <a:xfrm flipH="1">
              <a:off x="5540863" y="612508"/>
              <a:ext cx="2235603" cy="356767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3" name="Connection Line"/>
            <p:cNvCxnSpPr>
              <a:stCxn id="393" idx="0"/>
              <a:endCxn id="397" idx="0"/>
            </p:cNvCxnSpPr>
            <p:nvPr/>
          </p:nvCxnSpPr>
          <p:spPr>
            <a:xfrm flipV="1">
              <a:off x="5540863" y="822854"/>
              <a:ext cx="2235603" cy="146421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cxnSp>
          <p:nvCxnSpPr>
            <p:cNvPr id="404" name="Connection Line"/>
            <p:cNvCxnSpPr>
              <a:stCxn id="393" idx="0"/>
              <a:endCxn id="398" idx="0"/>
            </p:cNvCxnSpPr>
            <p:nvPr/>
          </p:nvCxnSpPr>
          <p:spPr>
            <a:xfrm>
              <a:off x="5540863" y="969274"/>
              <a:ext cx="2235603" cy="62350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cxnSp>
          <p:nvCxnSpPr>
            <p:cNvPr id="405" name="Connection Line"/>
            <p:cNvCxnSpPr>
              <a:stCxn id="399" idx="0"/>
              <a:endCxn id="393" idx="0"/>
            </p:cNvCxnSpPr>
            <p:nvPr/>
          </p:nvCxnSpPr>
          <p:spPr>
            <a:xfrm flipH="1" flipV="1">
              <a:off x="5540863" y="969274"/>
              <a:ext cx="2235603" cy="272695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6" name="Connection Line"/>
            <p:cNvCxnSpPr>
              <a:stCxn id="393" idx="0"/>
              <a:endCxn id="400" idx="0"/>
            </p:cNvCxnSpPr>
            <p:nvPr/>
          </p:nvCxnSpPr>
          <p:spPr>
            <a:xfrm>
              <a:off x="5540863" y="969274"/>
              <a:ext cx="2235603" cy="483040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sp>
          <p:nvSpPr>
            <p:cNvPr id="407" name="Rounded Rectangle"/>
            <p:cNvSpPr/>
            <p:nvPr/>
          </p:nvSpPr>
          <p:spPr>
            <a:xfrm>
              <a:off x="7051204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8" name="Rounded Rectangle"/>
            <p:cNvSpPr/>
            <p:nvPr/>
          </p:nvSpPr>
          <p:spPr>
            <a:xfrm>
              <a:off x="7095653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9" name="Rounded Rectangle"/>
            <p:cNvSpPr/>
            <p:nvPr/>
          </p:nvSpPr>
          <p:spPr>
            <a:xfrm>
              <a:off x="7147612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0" name="Rounded Rectangle"/>
            <p:cNvSpPr/>
            <p:nvPr/>
          </p:nvSpPr>
          <p:spPr>
            <a:xfrm>
              <a:off x="7192061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1" name="Rounded Rectangle"/>
            <p:cNvSpPr/>
            <p:nvPr/>
          </p:nvSpPr>
          <p:spPr>
            <a:xfrm>
              <a:off x="7236509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2" name="Rounded Rectangle"/>
            <p:cNvSpPr/>
            <p:nvPr/>
          </p:nvSpPr>
          <p:spPr>
            <a:xfrm>
              <a:off x="7288469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3" name="Rounded Rectangle"/>
            <p:cNvSpPr/>
            <p:nvPr/>
          </p:nvSpPr>
          <p:spPr>
            <a:xfrm>
              <a:off x="7332916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4" name="Rounded Rectangle"/>
            <p:cNvSpPr/>
            <p:nvPr/>
          </p:nvSpPr>
          <p:spPr>
            <a:xfrm>
              <a:off x="7377365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5" name="Rounded Rectangle"/>
            <p:cNvSpPr/>
            <p:nvPr/>
          </p:nvSpPr>
          <p:spPr>
            <a:xfrm>
              <a:off x="6770696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6" name="Rounded Rectangle"/>
            <p:cNvSpPr/>
            <p:nvPr/>
          </p:nvSpPr>
          <p:spPr>
            <a:xfrm>
              <a:off x="6815144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7" name="Rounded Rectangle"/>
            <p:cNvSpPr/>
            <p:nvPr/>
          </p:nvSpPr>
          <p:spPr>
            <a:xfrm>
              <a:off x="6866560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8" name="Rounded Rectangle"/>
            <p:cNvSpPr/>
            <p:nvPr/>
          </p:nvSpPr>
          <p:spPr>
            <a:xfrm>
              <a:off x="6911009" y="681632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9" name="Rounded Rectangle"/>
            <p:cNvSpPr/>
            <p:nvPr/>
          </p:nvSpPr>
          <p:spPr>
            <a:xfrm>
              <a:off x="6955456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0" name="Rounded Rectangle"/>
            <p:cNvSpPr/>
            <p:nvPr/>
          </p:nvSpPr>
          <p:spPr>
            <a:xfrm>
              <a:off x="7005804" y="681632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1" name="Rounded Rectangle"/>
            <p:cNvSpPr/>
            <p:nvPr/>
          </p:nvSpPr>
          <p:spPr>
            <a:xfrm>
              <a:off x="7050251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2" name="Rounded Rectangle"/>
            <p:cNvSpPr/>
            <p:nvPr/>
          </p:nvSpPr>
          <p:spPr>
            <a:xfrm>
              <a:off x="6805996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3" name="Rounded Rectangle"/>
            <p:cNvSpPr/>
            <p:nvPr/>
          </p:nvSpPr>
          <p:spPr>
            <a:xfrm>
              <a:off x="6850445" y="1078631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Rounded Rectangle"/>
            <p:cNvSpPr/>
            <p:nvPr/>
          </p:nvSpPr>
          <p:spPr>
            <a:xfrm>
              <a:off x="6901860" y="1078631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5" name="Rounded Rectangle"/>
            <p:cNvSpPr/>
            <p:nvPr/>
          </p:nvSpPr>
          <p:spPr>
            <a:xfrm>
              <a:off x="6946309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6" name="Rounded Rectangle"/>
            <p:cNvSpPr/>
            <p:nvPr/>
          </p:nvSpPr>
          <p:spPr>
            <a:xfrm>
              <a:off x="6990757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7" name="Rounded Rectangle"/>
            <p:cNvSpPr/>
            <p:nvPr/>
          </p:nvSpPr>
          <p:spPr>
            <a:xfrm>
              <a:off x="7041104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8" name="Rounded Rectangle"/>
            <p:cNvSpPr/>
            <p:nvPr/>
          </p:nvSpPr>
          <p:spPr>
            <a:xfrm>
              <a:off x="7085552" y="1078631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5" name="Server"/>
            <p:cNvSpPr/>
            <p:nvPr/>
          </p:nvSpPr>
          <p:spPr>
            <a:xfrm>
              <a:off x="7524360" y="314053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6" name="Server"/>
            <p:cNvSpPr/>
            <p:nvPr/>
          </p:nvSpPr>
          <p:spPr>
            <a:xfrm>
              <a:off x="7524360" y="524398"/>
              <a:ext cx="504210" cy="176222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7" name="Server"/>
            <p:cNvSpPr/>
            <p:nvPr/>
          </p:nvSpPr>
          <p:spPr>
            <a:xfrm>
              <a:off x="7524360" y="734743"/>
              <a:ext cx="504210" cy="176222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8" name="Server"/>
            <p:cNvSpPr/>
            <p:nvPr/>
          </p:nvSpPr>
          <p:spPr>
            <a:xfrm>
              <a:off x="7524360" y="943513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9" name="Server"/>
            <p:cNvSpPr/>
            <p:nvPr/>
          </p:nvSpPr>
          <p:spPr>
            <a:xfrm>
              <a:off x="7524360" y="1153858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400" name="Server"/>
            <p:cNvSpPr/>
            <p:nvPr/>
          </p:nvSpPr>
          <p:spPr>
            <a:xfrm>
              <a:off x="7524360" y="1364203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431" name="EJFAT…"/>
            <p:cNvSpPr/>
            <p:nvPr/>
          </p:nvSpPr>
          <p:spPr>
            <a:xfrm>
              <a:off x="5342379" y="952158"/>
              <a:ext cx="788729" cy="426320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 anchorCtr="1"/>
            <a:lstStyle/>
            <a:p>
              <a:pPr algn="ctr">
                <a:defRPr b="1"/>
              </a:pPr>
              <a:r>
                <a:rPr dirty="0"/>
                <a:t>EJFAT</a:t>
              </a:r>
            </a:p>
            <a:p>
              <a:pPr algn="ctr">
                <a:defRPr b="1"/>
              </a:pPr>
              <a:r>
                <a:rPr lang="en-US" dirty="0"/>
                <a:t>LBs</a:t>
              </a:r>
              <a:endParaRPr dirty="0"/>
            </a:p>
          </p:txBody>
        </p:sp>
      </p:grpSp>
      <p:sp>
        <p:nvSpPr>
          <p:cNvPr id="143" name="EJFAT…">
            <a:extLst>
              <a:ext uri="{FF2B5EF4-FFF2-40B4-BE49-F238E27FC236}">
                <a16:creationId xmlns:a16="http://schemas.microsoft.com/office/drawing/2014/main" id="{5B256171-3821-8B4E-A94C-02393D289CC4}"/>
              </a:ext>
            </a:extLst>
          </p:cNvPr>
          <p:cNvSpPr/>
          <p:nvPr/>
        </p:nvSpPr>
        <p:spPr>
          <a:xfrm>
            <a:off x="3646291" y="2342123"/>
            <a:ext cx="2000578" cy="967000"/>
          </a:xfrm>
          <a:prstGeom prst="rect">
            <a:avLst/>
          </a:prstGeom>
          <a:gradFill>
            <a:gsLst>
              <a:gs pos="0">
                <a:srgbClr val="D3FFB2"/>
              </a:gs>
              <a:gs pos="35000">
                <a:srgbClr val="B6FBBB"/>
              </a:gs>
              <a:gs pos="100000">
                <a:srgbClr val="C9E9CE"/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1"/>
          <a:lstStyle/>
          <a:p>
            <a:pPr algn="ctr">
              <a:defRPr b="1"/>
            </a:pPr>
            <a:endParaRPr lang="en-US" dirty="0"/>
          </a:p>
          <a:p>
            <a:pPr algn="ctr">
              <a:defRPr b="1"/>
            </a:pPr>
            <a:r>
              <a:rPr lang="en-US" dirty="0"/>
              <a:t>AI Steering System</a:t>
            </a:r>
            <a:endParaRPr dirty="0"/>
          </a:p>
        </p:txBody>
      </p:sp>
      <p:sp>
        <p:nvSpPr>
          <p:cNvPr id="161" name="EJFAT Operational Model">
            <a:extLst>
              <a:ext uri="{FF2B5EF4-FFF2-40B4-BE49-F238E27FC236}">
                <a16:creationId xmlns:a16="http://schemas.microsoft.com/office/drawing/2014/main" id="{06B73863-DA68-E940-BD5C-8E5980BEC81D}"/>
              </a:ext>
            </a:extLst>
          </p:cNvPr>
          <p:cNvSpPr txBox="1">
            <a:spLocks/>
          </p:cNvSpPr>
          <p:nvPr/>
        </p:nvSpPr>
        <p:spPr>
          <a:xfrm>
            <a:off x="3952671" y="1541470"/>
            <a:ext cx="1586888" cy="66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/>
              <a:t>Load Balancer</a:t>
            </a:r>
          </a:p>
          <a:p>
            <a:r>
              <a:rPr lang="en-US" sz="1400" dirty="0"/>
              <a:t>Telemetry</a:t>
            </a:r>
          </a:p>
        </p:txBody>
      </p:sp>
      <p:sp>
        <p:nvSpPr>
          <p:cNvPr id="163" name="EJFAT Operational Model">
            <a:extLst>
              <a:ext uri="{FF2B5EF4-FFF2-40B4-BE49-F238E27FC236}">
                <a16:creationId xmlns:a16="http://schemas.microsoft.com/office/drawing/2014/main" id="{00CF37CB-3735-E640-A20A-43AE9C0A161C}"/>
              </a:ext>
            </a:extLst>
          </p:cNvPr>
          <p:cNvSpPr txBox="1">
            <a:spLocks/>
          </p:cNvSpPr>
          <p:nvPr/>
        </p:nvSpPr>
        <p:spPr>
          <a:xfrm>
            <a:off x="1950497" y="2825623"/>
            <a:ext cx="1738731" cy="402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/>
              <a:t>Network Telemetry</a:t>
            </a:r>
          </a:p>
        </p:txBody>
      </p:sp>
      <p:sp>
        <p:nvSpPr>
          <p:cNvPr id="164" name="EJFAT Operational Model">
            <a:extLst>
              <a:ext uri="{FF2B5EF4-FFF2-40B4-BE49-F238E27FC236}">
                <a16:creationId xmlns:a16="http://schemas.microsoft.com/office/drawing/2014/main" id="{B4F5B9D2-5ABC-3645-BB74-84CD7BD5A727}"/>
              </a:ext>
            </a:extLst>
          </p:cNvPr>
          <p:cNvSpPr txBox="1">
            <a:spLocks/>
          </p:cNvSpPr>
          <p:nvPr/>
        </p:nvSpPr>
        <p:spPr>
          <a:xfrm>
            <a:off x="5677472" y="2543170"/>
            <a:ext cx="1000095" cy="580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400" dirty="0"/>
              <a:t>Cluster</a:t>
            </a:r>
          </a:p>
          <a:p>
            <a:pPr algn="r"/>
            <a:r>
              <a:rPr lang="en-US" sz="1400" dirty="0"/>
              <a:t>Telemetry</a:t>
            </a:r>
          </a:p>
        </p:txBody>
      </p:sp>
      <p:cxnSp>
        <p:nvCxnSpPr>
          <p:cNvPr id="165" name="Connection Line">
            <a:extLst>
              <a:ext uri="{FF2B5EF4-FFF2-40B4-BE49-F238E27FC236}">
                <a16:creationId xmlns:a16="http://schemas.microsoft.com/office/drawing/2014/main" id="{FBE2B197-DB45-514A-AC72-B1EAA9DF35C0}"/>
              </a:ext>
            </a:extLst>
          </p:cNvPr>
          <p:cNvCxnSpPr>
            <a:cxnSpLocks/>
            <a:endCxn id="143" idx="1"/>
          </p:cNvCxnSpPr>
          <p:nvPr/>
        </p:nvCxnSpPr>
        <p:spPr>
          <a:xfrm>
            <a:off x="2409905" y="2825623"/>
            <a:ext cx="1236386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6" name="Connection Line">
            <a:extLst>
              <a:ext uri="{FF2B5EF4-FFF2-40B4-BE49-F238E27FC236}">
                <a16:creationId xmlns:a16="http://schemas.microsoft.com/office/drawing/2014/main" id="{F3768137-94ED-E843-8364-5CA0419DD50F}"/>
              </a:ext>
            </a:extLst>
          </p:cNvPr>
          <p:cNvCxnSpPr>
            <a:cxnSpLocks/>
            <a:stCxn id="4" idx="1"/>
            <a:endCxn id="143" idx="3"/>
          </p:cNvCxnSpPr>
          <p:nvPr/>
        </p:nvCxnSpPr>
        <p:spPr>
          <a:xfrm flipH="1">
            <a:off x="5646869" y="1718072"/>
            <a:ext cx="1811564" cy="110755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26B1AC76-5F77-AE47-A156-29A3F2C00B9B}"/>
              </a:ext>
            </a:extLst>
          </p:cNvPr>
          <p:cNvCxnSpPr>
            <a:cxnSpLocks/>
            <a:stCxn id="143" idx="2"/>
            <a:endCxn id="4" idx="2"/>
          </p:cNvCxnSpPr>
          <p:nvPr/>
        </p:nvCxnSpPr>
        <p:spPr>
          <a:xfrm rot="5400000" flipH="1" flipV="1">
            <a:off x="6235791" y="1661194"/>
            <a:ext cx="58717" cy="3237141"/>
          </a:xfrm>
          <a:prstGeom prst="bentConnector3">
            <a:avLst>
              <a:gd name="adj1" fmla="val -389325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Server">
            <a:extLst>
              <a:ext uri="{FF2B5EF4-FFF2-40B4-BE49-F238E27FC236}">
                <a16:creationId xmlns:a16="http://schemas.microsoft.com/office/drawing/2014/main" id="{A61B0CA3-3337-064A-906D-C709BAF41B0B}"/>
              </a:ext>
            </a:extLst>
          </p:cNvPr>
          <p:cNvSpPr/>
          <p:nvPr/>
        </p:nvSpPr>
        <p:spPr>
          <a:xfrm>
            <a:off x="7628722" y="2504877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171" name="Server">
            <a:extLst>
              <a:ext uri="{FF2B5EF4-FFF2-40B4-BE49-F238E27FC236}">
                <a16:creationId xmlns:a16="http://schemas.microsoft.com/office/drawing/2014/main" id="{A4571B81-E05C-0143-8068-3F68763E028A}"/>
              </a:ext>
            </a:extLst>
          </p:cNvPr>
          <p:cNvSpPr/>
          <p:nvPr/>
        </p:nvSpPr>
        <p:spPr>
          <a:xfrm>
            <a:off x="7628722" y="2715222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172" name="Server">
            <a:extLst>
              <a:ext uri="{FF2B5EF4-FFF2-40B4-BE49-F238E27FC236}">
                <a16:creationId xmlns:a16="http://schemas.microsoft.com/office/drawing/2014/main" id="{C3C3CCA6-B0AF-7242-92D2-6F110CEF6162}"/>
              </a:ext>
            </a:extLst>
          </p:cNvPr>
          <p:cNvSpPr/>
          <p:nvPr/>
        </p:nvSpPr>
        <p:spPr>
          <a:xfrm>
            <a:off x="7628722" y="2925567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173" name="EJFAT Operational Model">
            <a:extLst>
              <a:ext uri="{FF2B5EF4-FFF2-40B4-BE49-F238E27FC236}">
                <a16:creationId xmlns:a16="http://schemas.microsoft.com/office/drawing/2014/main" id="{CB20D392-6FEF-314F-837E-2857CB5844CF}"/>
              </a:ext>
            </a:extLst>
          </p:cNvPr>
          <p:cNvSpPr txBox="1">
            <a:spLocks/>
          </p:cNvSpPr>
          <p:nvPr/>
        </p:nvSpPr>
        <p:spPr>
          <a:xfrm>
            <a:off x="5956474" y="3532490"/>
            <a:ext cx="1927246" cy="4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/>
              <a:t>Add/Remove X Nodes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E2C78-A676-E74B-A77D-CACA004374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7516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"/>
          <p:cNvGrpSpPr/>
          <p:nvPr/>
        </p:nvGrpSpPr>
        <p:grpSpPr>
          <a:xfrm>
            <a:off x="38837" y="47833"/>
            <a:ext cx="2095255" cy="300052"/>
            <a:chOff x="0" y="0"/>
            <a:chExt cx="2095253" cy="300051"/>
          </a:xfrm>
        </p:grpSpPr>
        <p:sp>
          <p:nvSpPr>
            <p:cNvPr id="446" name="Rounded Rectangle"/>
            <p:cNvSpPr/>
            <p:nvPr/>
          </p:nvSpPr>
          <p:spPr>
            <a:xfrm>
              <a:off x="0" y="0"/>
              <a:ext cx="2095254" cy="300052"/>
            </a:xfrm>
            <a:prstGeom prst="roundRect">
              <a:avLst>
                <a:gd name="adj" fmla="val 22315"/>
              </a:avLst>
            </a:prstGeom>
            <a:solidFill>
              <a:srgbClr val="FFFFFF"/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grpSp>
          <p:nvGrpSpPr>
            <p:cNvPr id="449" name="Group"/>
            <p:cNvGrpSpPr/>
            <p:nvPr/>
          </p:nvGrpSpPr>
          <p:grpSpPr>
            <a:xfrm>
              <a:off x="44224" y="42562"/>
              <a:ext cx="1243993" cy="214927"/>
              <a:chOff x="0" y="0"/>
              <a:chExt cx="1243991" cy="214925"/>
            </a:xfrm>
          </p:grpSpPr>
          <p:pic>
            <p:nvPicPr>
              <p:cNvPr id="447" name="Google Shape;74;p14" descr="Google Shape;74;p1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2040" t="31652" r="24175" b="39281"/>
              <a:stretch>
                <a:fillRect/>
              </a:stretch>
            </p:blipFill>
            <p:spPr>
              <a:xfrm>
                <a:off x="0" y="0"/>
                <a:ext cx="514674" cy="2148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8" name="Google Shape;73;p14" descr="Google Shape;73;p1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03401" y="23"/>
                <a:ext cx="740591" cy="214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5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4914" b="10804"/>
            <a:stretch>
              <a:fillRect/>
            </a:stretch>
          </p:blipFill>
          <p:spPr>
            <a:xfrm>
              <a:off x="1413446" y="33939"/>
              <a:ext cx="580353" cy="232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149" name="Connection Line">
            <a:extLst>
              <a:ext uri="{FF2B5EF4-FFF2-40B4-BE49-F238E27FC236}">
                <a16:creationId xmlns:a16="http://schemas.microsoft.com/office/drawing/2014/main" id="{B7173E25-7DD5-CB44-A2FB-2C416FF9C5C2}"/>
              </a:ext>
            </a:extLst>
          </p:cNvPr>
          <p:cNvCxnSpPr>
            <a:cxnSpLocks/>
          </p:cNvCxnSpPr>
          <p:nvPr/>
        </p:nvCxnSpPr>
        <p:spPr>
          <a:xfrm flipH="1">
            <a:off x="2222946" y="1729991"/>
            <a:ext cx="22264" cy="377911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0" name="EJFAT Operational Model">
            <a:extLst>
              <a:ext uri="{FF2B5EF4-FFF2-40B4-BE49-F238E27FC236}">
                <a16:creationId xmlns:a16="http://schemas.microsoft.com/office/drawing/2014/main" id="{D285B44F-5FC8-9747-8F78-D76AB8CE33BE}"/>
              </a:ext>
            </a:extLst>
          </p:cNvPr>
          <p:cNvSpPr txBox="1">
            <a:spLocks/>
          </p:cNvSpPr>
          <p:nvPr/>
        </p:nvSpPr>
        <p:spPr>
          <a:xfrm>
            <a:off x="111799" y="3921254"/>
            <a:ext cx="6724432" cy="402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3) Hardware based packetization and reassembly of data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34381F7-B80A-BC4C-955F-30DE31675653}"/>
              </a:ext>
            </a:extLst>
          </p:cNvPr>
          <p:cNvSpPr/>
          <p:nvPr/>
        </p:nvSpPr>
        <p:spPr>
          <a:xfrm>
            <a:off x="2107496" y="448722"/>
            <a:ext cx="970519" cy="128127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1823B3-34C1-054C-82EF-4B9A9A52EB07}"/>
              </a:ext>
            </a:extLst>
          </p:cNvPr>
          <p:cNvGrpSpPr/>
          <p:nvPr/>
        </p:nvGrpSpPr>
        <p:grpSpPr>
          <a:xfrm>
            <a:off x="560678" y="314053"/>
            <a:ext cx="7467892" cy="1226371"/>
            <a:chOff x="560678" y="314053"/>
            <a:chExt cx="7467892" cy="1226371"/>
          </a:xfrm>
        </p:grpSpPr>
        <p:sp>
          <p:nvSpPr>
            <p:cNvPr id="312" name="FPGAs"/>
            <p:cNvSpPr/>
            <p:nvPr/>
          </p:nvSpPr>
          <p:spPr>
            <a:xfrm>
              <a:off x="5032265" y="683385"/>
              <a:ext cx="693933" cy="286889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>
                <a:defRPr sz="900"/>
              </a:pPr>
              <a:endParaRPr/>
            </a:p>
            <a:p>
              <a:pPr algn="ctr">
                <a:defRPr sz="900"/>
              </a:pPr>
              <a:r>
                <a:t>FPGAs</a:t>
              </a:r>
            </a:p>
          </p:txBody>
        </p:sp>
        <p:sp>
          <p:nvSpPr>
            <p:cNvPr id="314" name="DAQ"/>
            <p:cNvSpPr/>
            <p:nvPr/>
          </p:nvSpPr>
          <p:spPr>
            <a:xfrm>
              <a:off x="560678" y="539406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15" name="Rounded Rectangle"/>
            <p:cNvSpPr/>
            <p:nvPr/>
          </p:nvSpPr>
          <p:spPr>
            <a:xfrm>
              <a:off x="1297945" y="535179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6" name="Rounded Rectangle"/>
            <p:cNvSpPr/>
            <p:nvPr/>
          </p:nvSpPr>
          <p:spPr>
            <a:xfrm>
              <a:off x="1458592" y="535179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7" name="Rounded Rectangle"/>
            <p:cNvSpPr/>
            <p:nvPr/>
          </p:nvSpPr>
          <p:spPr>
            <a:xfrm>
              <a:off x="1619239" y="535179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8" name="DAQ"/>
            <p:cNvSpPr/>
            <p:nvPr/>
          </p:nvSpPr>
          <p:spPr>
            <a:xfrm>
              <a:off x="560678" y="850131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19" name="Rounded Rectangle"/>
            <p:cNvSpPr/>
            <p:nvPr/>
          </p:nvSpPr>
          <p:spPr>
            <a:xfrm>
              <a:off x="1297945" y="848017"/>
              <a:ext cx="116694" cy="282662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0" name="Rounded Rectangle"/>
            <p:cNvSpPr/>
            <p:nvPr/>
          </p:nvSpPr>
          <p:spPr>
            <a:xfrm>
              <a:off x="1458592" y="848017"/>
              <a:ext cx="116694" cy="282662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1" name="Rounded Rectangle"/>
            <p:cNvSpPr/>
            <p:nvPr/>
          </p:nvSpPr>
          <p:spPr>
            <a:xfrm>
              <a:off x="1619239" y="848017"/>
              <a:ext cx="116693" cy="282662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2" name="DAQ"/>
            <p:cNvSpPr/>
            <p:nvPr/>
          </p:nvSpPr>
          <p:spPr>
            <a:xfrm>
              <a:off x="560678" y="1160856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23" name="Rounded Rectangle"/>
            <p:cNvSpPr/>
            <p:nvPr/>
          </p:nvSpPr>
          <p:spPr>
            <a:xfrm>
              <a:off x="1297945" y="1160856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4" name="Rounded Rectangle"/>
            <p:cNvSpPr/>
            <p:nvPr/>
          </p:nvSpPr>
          <p:spPr>
            <a:xfrm>
              <a:off x="1458592" y="1160856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5" name="Rounded Rectangle"/>
            <p:cNvSpPr/>
            <p:nvPr/>
          </p:nvSpPr>
          <p:spPr>
            <a:xfrm>
              <a:off x="1619239" y="1160856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Rounded Rectangle"/>
            <p:cNvSpPr/>
            <p:nvPr/>
          </p:nvSpPr>
          <p:spPr>
            <a:xfrm>
              <a:off x="1779886" y="535179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7" name="Rounded Rectangle"/>
            <p:cNvSpPr/>
            <p:nvPr/>
          </p:nvSpPr>
          <p:spPr>
            <a:xfrm>
              <a:off x="1779886" y="848017"/>
              <a:ext cx="116693" cy="282662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8" name="Rounded Rectangle"/>
            <p:cNvSpPr/>
            <p:nvPr/>
          </p:nvSpPr>
          <p:spPr>
            <a:xfrm>
              <a:off x="1779886" y="1160856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0" name="Rounded Rectangle"/>
            <p:cNvSpPr/>
            <p:nvPr/>
          </p:nvSpPr>
          <p:spPr>
            <a:xfrm>
              <a:off x="2175585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1" name="Rounded Rectangle"/>
            <p:cNvSpPr/>
            <p:nvPr/>
          </p:nvSpPr>
          <p:spPr>
            <a:xfrm>
              <a:off x="2175585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2" name="Rounded Rectangle"/>
            <p:cNvSpPr/>
            <p:nvPr/>
          </p:nvSpPr>
          <p:spPr>
            <a:xfrm>
              <a:off x="2175585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3" name="Rounded Rectangle"/>
            <p:cNvSpPr/>
            <p:nvPr/>
          </p:nvSpPr>
          <p:spPr>
            <a:xfrm>
              <a:off x="2245210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4" name="Rounded Rectangle"/>
            <p:cNvSpPr/>
            <p:nvPr/>
          </p:nvSpPr>
          <p:spPr>
            <a:xfrm>
              <a:off x="2245210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5" name="Rounded Rectangle"/>
            <p:cNvSpPr/>
            <p:nvPr/>
          </p:nvSpPr>
          <p:spPr>
            <a:xfrm>
              <a:off x="2245210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6" name="Rounded Rectangle"/>
            <p:cNvSpPr/>
            <p:nvPr/>
          </p:nvSpPr>
          <p:spPr>
            <a:xfrm>
              <a:off x="2314835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7" name="Rounded Rectangle"/>
            <p:cNvSpPr/>
            <p:nvPr/>
          </p:nvSpPr>
          <p:spPr>
            <a:xfrm>
              <a:off x="2314835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8" name="Rounded Rectangle"/>
            <p:cNvSpPr/>
            <p:nvPr/>
          </p:nvSpPr>
          <p:spPr>
            <a:xfrm>
              <a:off x="2314835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1" name="Rounded Rectangle"/>
            <p:cNvSpPr/>
            <p:nvPr/>
          </p:nvSpPr>
          <p:spPr>
            <a:xfrm>
              <a:off x="2390344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2" name="Rounded Rectangle"/>
            <p:cNvSpPr/>
            <p:nvPr/>
          </p:nvSpPr>
          <p:spPr>
            <a:xfrm>
              <a:off x="239034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3" name="Rounded Rectangle"/>
            <p:cNvSpPr/>
            <p:nvPr/>
          </p:nvSpPr>
          <p:spPr>
            <a:xfrm>
              <a:off x="2390344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4" name="Rounded Rectangle"/>
            <p:cNvSpPr/>
            <p:nvPr/>
          </p:nvSpPr>
          <p:spPr>
            <a:xfrm>
              <a:off x="2459969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5" name="Rounded Rectangle"/>
            <p:cNvSpPr/>
            <p:nvPr/>
          </p:nvSpPr>
          <p:spPr>
            <a:xfrm>
              <a:off x="245996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6" name="Rounded Rectangle"/>
            <p:cNvSpPr/>
            <p:nvPr/>
          </p:nvSpPr>
          <p:spPr>
            <a:xfrm>
              <a:off x="2459969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7" name="Rounded Rectangle"/>
            <p:cNvSpPr/>
            <p:nvPr/>
          </p:nvSpPr>
          <p:spPr>
            <a:xfrm>
              <a:off x="2529594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8" name="Rounded Rectangle"/>
            <p:cNvSpPr/>
            <p:nvPr/>
          </p:nvSpPr>
          <p:spPr>
            <a:xfrm>
              <a:off x="2529594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9" name="Rounded Rectangle"/>
            <p:cNvSpPr/>
            <p:nvPr/>
          </p:nvSpPr>
          <p:spPr>
            <a:xfrm>
              <a:off x="2529594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0" name="Rounded Rectangle"/>
            <p:cNvSpPr/>
            <p:nvPr/>
          </p:nvSpPr>
          <p:spPr>
            <a:xfrm>
              <a:off x="2605104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1" name="Rounded Rectangle"/>
            <p:cNvSpPr/>
            <p:nvPr/>
          </p:nvSpPr>
          <p:spPr>
            <a:xfrm>
              <a:off x="260510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2" name="Rounded Rectangle"/>
            <p:cNvSpPr/>
            <p:nvPr/>
          </p:nvSpPr>
          <p:spPr>
            <a:xfrm>
              <a:off x="2605104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3" name="Rounded Rectangle"/>
            <p:cNvSpPr/>
            <p:nvPr/>
          </p:nvSpPr>
          <p:spPr>
            <a:xfrm>
              <a:off x="2674729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4" name="Rounded Rectangle"/>
            <p:cNvSpPr/>
            <p:nvPr/>
          </p:nvSpPr>
          <p:spPr>
            <a:xfrm>
              <a:off x="2674729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5" name="Rounded Rectangle"/>
            <p:cNvSpPr/>
            <p:nvPr/>
          </p:nvSpPr>
          <p:spPr>
            <a:xfrm>
              <a:off x="2674729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6" name="Rounded Rectangle"/>
            <p:cNvSpPr/>
            <p:nvPr/>
          </p:nvSpPr>
          <p:spPr>
            <a:xfrm>
              <a:off x="2744354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7" name="Rounded Rectangle"/>
            <p:cNvSpPr/>
            <p:nvPr/>
          </p:nvSpPr>
          <p:spPr>
            <a:xfrm>
              <a:off x="2744354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8" name="Rounded Rectangle"/>
            <p:cNvSpPr/>
            <p:nvPr/>
          </p:nvSpPr>
          <p:spPr>
            <a:xfrm>
              <a:off x="2744354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9" name="Rounded Rectangle"/>
            <p:cNvSpPr/>
            <p:nvPr/>
          </p:nvSpPr>
          <p:spPr>
            <a:xfrm>
              <a:off x="2819863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0" name="Rounded Rectangle"/>
            <p:cNvSpPr/>
            <p:nvPr/>
          </p:nvSpPr>
          <p:spPr>
            <a:xfrm>
              <a:off x="2819863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1" name="Rounded Rectangle"/>
            <p:cNvSpPr/>
            <p:nvPr/>
          </p:nvSpPr>
          <p:spPr>
            <a:xfrm>
              <a:off x="2819863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2" name="Rounded Rectangle"/>
            <p:cNvSpPr/>
            <p:nvPr/>
          </p:nvSpPr>
          <p:spPr>
            <a:xfrm>
              <a:off x="2889488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3" name="Rounded Rectangle"/>
            <p:cNvSpPr/>
            <p:nvPr/>
          </p:nvSpPr>
          <p:spPr>
            <a:xfrm>
              <a:off x="2889488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4" name="Rounded Rectangle"/>
            <p:cNvSpPr/>
            <p:nvPr/>
          </p:nvSpPr>
          <p:spPr>
            <a:xfrm>
              <a:off x="2889488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5" name="Rounded Rectangle"/>
            <p:cNvSpPr/>
            <p:nvPr/>
          </p:nvSpPr>
          <p:spPr>
            <a:xfrm>
              <a:off x="2959114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6" name="Rounded Rectangle"/>
            <p:cNvSpPr/>
            <p:nvPr/>
          </p:nvSpPr>
          <p:spPr>
            <a:xfrm>
              <a:off x="295911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7" name="Rounded Rectangle"/>
            <p:cNvSpPr/>
            <p:nvPr/>
          </p:nvSpPr>
          <p:spPr>
            <a:xfrm>
              <a:off x="2959114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8" name="Rounded Rectangle"/>
            <p:cNvSpPr/>
            <p:nvPr/>
          </p:nvSpPr>
          <p:spPr>
            <a:xfrm>
              <a:off x="3150828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9" name="Rounded Rectangle"/>
            <p:cNvSpPr/>
            <p:nvPr/>
          </p:nvSpPr>
          <p:spPr>
            <a:xfrm>
              <a:off x="3220453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0" name="Rounded Rectangle"/>
            <p:cNvSpPr/>
            <p:nvPr/>
          </p:nvSpPr>
          <p:spPr>
            <a:xfrm>
              <a:off x="3290078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1" name="Rounded Rectangle"/>
            <p:cNvSpPr/>
            <p:nvPr/>
          </p:nvSpPr>
          <p:spPr>
            <a:xfrm>
              <a:off x="3365587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2" name="Rounded Rectangle"/>
            <p:cNvSpPr/>
            <p:nvPr/>
          </p:nvSpPr>
          <p:spPr>
            <a:xfrm>
              <a:off x="3435212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3" name="Rounded Rectangle"/>
            <p:cNvSpPr/>
            <p:nvPr/>
          </p:nvSpPr>
          <p:spPr>
            <a:xfrm>
              <a:off x="3672417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Rounded Rectangle"/>
            <p:cNvSpPr/>
            <p:nvPr/>
          </p:nvSpPr>
          <p:spPr>
            <a:xfrm>
              <a:off x="3606140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5" name="Rounded Rectangle"/>
            <p:cNvSpPr/>
            <p:nvPr/>
          </p:nvSpPr>
          <p:spPr>
            <a:xfrm>
              <a:off x="425157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6" name="Rounded Rectangle"/>
            <p:cNvSpPr/>
            <p:nvPr/>
          </p:nvSpPr>
          <p:spPr>
            <a:xfrm>
              <a:off x="4404572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7" name="Rounded Rectangle"/>
            <p:cNvSpPr/>
            <p:nvPr/>
          </p:nvSpPr>
          <p:spPr>
            <a:xfrm>
              <a:off x="4474197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8" name="Rounded Rectangle"/>
            <p:cNvSpPr/>
            <p:nvPr/>
          </p:nvSpPr>
          <p:spPr>
            <a:xfrm>
              <a:off x="455558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9" name="Rounded Rectangle"/>
            <p:cNvSpPr/>
            <p:nvPr/>
          </p:nvSpPr>
          <p:spPr>
            <a:xfrm>
              <a:off x="4625215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0" name="Rounded Rectangle"/>
            <p:cNvSpPr/>
            <p:nvPr/>
          </p:nvSpPr>
          <p:spPr>
            <a:xfrm>
              <a:off x="4694840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1" name="Rounded Rectangle"/>
            <p:cNvSpPr/>
            <p:nvPr/>
          </p:nvSpPr>
          <p:spPr>
            <a:xfrm>
              <a:off x="4776232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2" name="Rounded Rectangle"/>
            <p:cNvSpPr/>
            <p:nvPr/>
          </p:nvSpPr>
          <p:spPr>
            <a:xfrm>
              <a:off x="4845857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3" name="Rounded Rectangle"/>
            <p:cNvSpPr/>
            <p:nvPr/>
          </p:nvSpPr>
          <p:spPr>
            <a:xfrm>
              <a:off x="4915483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4" name="Rounded Rectangle"/>
            <p:cNvSpPr/>
            <p:nvPr/>
          </p:nvSpPr>
          <p:spPr>
            <a:xfrm>
              <a:off x="3738693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5" name="Rounded Rectangle"/>
            <p:cNvSpPr/>
            <p:nvPr/>
          </p:nvSpPr>
          <p:spPr>
            <a:xfrm>
              <a:off x="3808319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6" name="Rounded Rectangle"/>
            <p:cNvSpPr/>
            <p:nvPr/>
          </p:nvSpPr>
          <p:spPr>
            <a:xfrm>
              <a:off x="3888859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Rounded Rectangle"/>
            <p:cNvSpPr/>
            <p:nvPr/>
          </p:nvSpPr>
          <p:spPr>
            <a:xfrm>
              <a:off x="395848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8" name="Rounded Rectangle"/>
            <p:cNvSpPr/>
            <p:nvPr/>
          </p:nvSpPr>
          <p:spPr>
            <a:xfrm>
              <a:off x="402810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9" name="Rounded Rectangle"/>
            <p:cNvSpPr/>
            <p:nvPr/>
          </p:nvSpPr>
          <p:spPr>
            <a:xfrm>
              <a:off x="4106974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0" name="Rounded Rectangle"/>
            <p:cNvSpPr/>
            <p:nvPr/>
          </p:nvSpPr>
          <p:spPr>
            <a:xfrm>
              <a:off x="4176600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1" name="Rounded Rectangle"/>
            <p:cNvSpPr/>
            <p:nvPr/>
          </p:nvSpPr>
          <p:spPr>
            <a:xfrm>
              <a:off x="4327088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3" name="Rectangle"/>
            <p:cNvSpPr/>
            <p:nvPr/>
          </p:nvSpPr>
          <p:spPr>
            <a:xfrm>
              <a:off x="5193897" y="825830"/>
              <a:ext cx="693933" cy="286889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>
                <a:defRPr sz="900"/>
              </a:pPr>
              <a:endParaRPr/>
            </a:p>
          </p:txBody>
        </p:sp>
        <p:cxnSp>
          <p:nvCxnSpPr>
            <p:cNvPr id="401" name="Connection Line"/>
            <p:cNvCxnSpPr>
              <a:stCxn id="395" idx="0"/>
              <a:endCxn id="393" idx="0"/>
            </p:cNvCxnSpPr>
            <p:nvPr/>
          </p:nvCxnSpPr>
          <p:spPr>
            <a:xfrm flipH="1">
              <a:off x="5540863" y="402163"/>
              <a:ext cx="2235603" cy="567112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2" name="Connection Line"/>
            <p:cNvCxnSpPr>
              <a:stCxn id="396" idx="0"/>
              <a:endCxn id="393" idx="0"/>
            </p:cNvCxnSpPr>
            <p:nvPr/>
          </p:nvCxnSpPr>
          <p:spPr>
            <a:xfrm flipH="1">
              <a:off x="5540863" y="612508"/>
              <a:ext cx="2235603" cy="356767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3" name="Connection Line"/>
            <p:cNvCxnSpPr>
              <a:stCxn id="393" idx="0"/>
              <a:endCxn id="397" idx="0"/>
            </p:cNvCxnSpPr>
            <p:nvPr/>
          </p:nvCxnSpPr>
          <p:spPr>
            <a:xfrm flipV="1">
              <a:off x="5540863" y="822854"/>
              <a:ext cx="2235603" cy="146421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cxnSp>
          <p:nvCxnSpPr>
            <p:cNvPr id="404" name="Connection Line"/>
            <p:cNvCxnSpPr>
              <a:stCxn id="393" idx="0"/>
              <a:endCxn id="398" idx="0"/>
            </p:cNvCxnSpPr>
            <p:nvPr/>
          </p:nvCxnSpPr>
          <p:spPr>
            <a:xfrm>
              <a:off x="5540863" y="969274"/>
              <a:ext cx="2235603" cy="62350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cxnSp>
          <p:nvCxnSpPr>
            <p:cNvPr id="405" name="Connection Line"/>
            <p:cNvCxnSpPr>
              <a:stCxn id="399" idx="0"/>
              <a:endCxn id="393" idx="0"/>
            </p:cNvCxnSpPr>
            <p:nvPr/>
          </p:nvCxnSpPr>
          <p:spPr>
            <a:xfrm flipH="1" flipV="1">
              <a:off x="5540863" y="969274"/>
              <a:ext cx="2235603" cy="272695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6" name="Connection Line"/>
            <p:cNvCxnSpPr>
              <a:stCxn id="393" idx="0"/>
              <a:endCxn id="400" idx="0"/>
            </p:cNvCxnSpPr>
            <p:nvPr/>
          </p:nvCxnSpPr>
          <p:spPr>
            <a:xfrm>
              <a:off x="5540863" y="969274"/>
              <a:ext cx="2235603" cy="483040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sp>
          <p:nvSpPr>
            <p:cNvPr id="407" name="Rounded Rectangle"/>
            <p:cNvSpPr/>
            <p:nvPr/>
          </p:nvSpPr>
          <p:spPr>
            <a:xfrm>
              <a:off x="7051204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8" name="Rounded Rectangle"/>
            <p:cNvSpPr/>
            <p:nvPr/>
          </p:nvSpPr>
          <p:spPr>
            <a:xfrm>
              <a:off x="7095653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9" name="Rounded Rectangle"/>
            <p:cNvSpPr/>
            <p:nvPr/>
          </p:nvSpPr>
          <p:spPr>
            <a:xfrm>
              <a:off x="7147612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0" name="Rounded Rectangle"/>
            <p:cNvSpPr/>
            <p:nvPr/>
          </p:nvSpPr>
          <p:spPr>
            <a:xfrm>
              <a:off x="7192061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1" name="Rounded Rectangle"/>
            <p:cNvSpPr/>
            <p:nvPr/>
          </p:nvSpPr>
          <p:spPr>
            <a:xfrm>
              <a:off x="7236509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2" name="Rounded Rectangle"/>
            <p:cNvSpPr/>
            <p:nvPr/>
          </p:nvSpPr>
          <p:spPr>
            <a:xfrm>
              <a:off x="7288469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3" name="Rounded Rectangle"/>
            <p:cNvSpPr/>
            <p:nvPr/>
          </p:nvSpPr>
          <p:spPr>
            <a:xfrm>
              <a:off x="7332916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4" name="Rounded Rectangle"/>
            <p:cNvSpPr/>
            <p:nvPr/>
          </p:nvSpPr>
          <p:spPr>
            <a:xfrm>
              <a:off x="7377365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5" name="Rounded Rectangle"/>
            <p:cNvSpPr/>
            <p:nvPr/>
          </p:nvSpPr>
          <p:spPr>
            <a:xfrm>
              <a:off x="6770696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6" name="Rounded Rectangle"/>
            <p:cNvSpPr/>
            <p:nvPr/>
          </p:nvSpPr>
          <p:spPr>
            <a:xfrm>
              <a:off x="6815144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7" name="Rounded Rectangle"/>
            <p:cNvSpPr/>
            <p:nvPr/>
          </p:nvSpPr>
          <p:spPr>
            <a:xfrm>
              <a:off x="6866560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8" name="Rounded Rectangle"/>
            <p:cNvSpPr/>
            <p:nvPr/>
          </p:nvSpPr>
          <p:spPr>
            <a:xfrm>
              <a:off x="6911009" y="681632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9" name="Rounded Rectangle"/>
            <p:cNvSpPr/>
            <p:nvPr/>
          </p:nvSpPr>
          <p:spPr>
            <a:xfrm>
              <a:off x="6955456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0" name="Rounded Rectangle"/>
            <p:cNvSpPr/>
            <p:nvPr/>
          </p:nvSpPr>
          <p:spPr>
            <a:xfrm>
              <a:off x="7005804" y="681632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1" name="Rounded Rectangle"/>
            <p:cNvSpPr/>
            <p:nvPr/>
          </p:nvSpPr>
          <p:spPr>
            <a:xfrm>
              <a:off x="7050251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2" name="Rounded Rectangle"/>
            <p:cNvSpPr/>
            <p:nvPr/>
          </p:nvSpPr>
          <p:spPr>
            <a:xfrm>
              <a:off x="6805996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3" name="Rounded Rectangle"/>
            <p:cNvSpPr/>
            <p:nvPr/>
          </p:nvSpPr>
          <p:spPr>
            <a:xfrm>
              <a:off x="6850445" y="1078631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Rounded Rectangle"/>
            <p:cNvSpPr/>
            <p:nvPr/>
          </p:nvSpPr>
          <p:spPr>
            <a:xfrm>
              <a:off x="6901860" y="1078631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5" name="Rounded Rectangle"/>
            <p:cNvSpPr/>
            <p:nvPr/>
          </p:nvSpPr>
          <p:spPr>
            <a:xfrm>
              <a:off x="6946309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6" name="Rounded Rectangle"/>
            <p:cNvSpPr/>
            <p:nvPr/>
          </p:nvSpPr>
          <p:spPr>
            <a:xfrm>
              <a:off x="6990757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7" name="Rounded Rectangle"/>
            <p:cNvSpPr/>
            <p:nvPr/>
          </p:nvSpPr>
          <p:spPr>
            <a:xfrm>
              <a:off x="7041104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8" name="Rounded Rectangle"/>
            <p:cNvSpPr/>
            <p:nvPr/>
          </p:nvSpPr>
          <p:spPr>
            <a:xfrm>
              <a:off x="7085552" y="1078631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5" name="Server"/>
            <p:cNvSpPr/>
            <p:nvPr/>
          </p:nvSpPr>
          <p:spPr>
            <a:xfrm>
              <a:off x="7524360" y="314053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6" name="Server"/>
            <p:cNvSpPr/>
            <p:nvPr/>
          </p:nvSpPr>
          <p:spPr>
            <a:xfrm>
              <a:off x="7524360" y="524398"/>
              <a:ext cx="504210" cy="176222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7" name="Server"/>
            <p:cNvSpPr/>
            <p:nvPr/>
          </p:nvSpPr>
          <p:spPr>
            <a:xfrm>
              <a:off x="7524360" y="734743"/>
              <a:ext cx="504210" cy="176222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8" name="Server"/>
            <p:cNvSpPr/>
            <p:nvPr/>
          </p:nvSpPr>
          <p:spPr>
            <a:xfrm>
              <a:off x="7524360" y="943513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9" name="Server"/>
            <p:cNvSpPr/>
            <p:nvPr/>
          </p:nvSpPr>
          <p:spPr>
            <a:xfrm>
              <a:off x="7524360" y="1153858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400" name="Server"/>
            <p:cNvSpPr/>
            <p:nvPr/>
          </p:nvSpPr>
          <p:spPr>
            <a:xfrm>
              <a:off x="7524360" y="1364203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431" name="EJFAT…"/>
            <p:cNvSpPr/>
            <p:nvPr/>
          </p:nvSpPr>
          <p:spPr>
            <a:xfrm>
              <a:off x="5342379" y="952158"/>
              <a:ext cx="788729" cy="426320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 anchorCtr="1"/>
            <a:lstStyle/>
            <a:p>
              <a:pPr algn="ctr">
                <a:defRPr b="1"/>
              </a:pPr>
              <a:r>
                <a:rPr dirty="0"/>
                <a:t>EJFAT</a:t>
              </a:r>
            </a:p>
            <a:p>
              <a:pPr algn="ctr">
                <a:defRPr b="1"/>
              </a:pPr>
              <a:r>
                <a:rPr lang="en-US" dirty="0"/>
                <a:t>LBs</a:t>
              </a:r>
              <a:endParaRPr dirty="0"/>
            </a:p>
          </p:txBody>
        </p:sp>
      </p:grp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6F444307-BCAB-C748-AE78-E9992A953679}"/>
              </a:ext>
            </a:extLst>
          </p:cNvPr>
          <p:cNvSpPr/>
          <p:nvPr/>
        </p:nvSpPr>
        <p:spPr>
          <a:xfrm>
            <a:off x="6497683" y="236489"/>
            <a:ext cx="970519" cy="1490137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Connection Line">
            <a:extLst>
              <a:ext uri="{FF2B5EF4-FFF2-40B4-BE49-F238E27FC236}">
                <a16:creationId xmlns:a16="http://schemas.microsoft.com/office/drawing/2014/main" id="{F0E38508-5C90-CD48-8DD3-1C0FE0D053D5}"/>
              </a:ext>
            </a:extLst>
          </p:cNvPr>
          <p:cNvCxnSpPr>
            <a:cxnSpLocks/>
          </p:cNvCxnSpPr>
          <p:nvPr/>
        </p:nvCxnSpPr>
        <p:spPr>
          <a:xfrm flipH="1" flipV="1">
            <a:off x="2876879" y="1719032"/>
            <a:ext cx="22968" cy="375090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1" name="Connection Line">
            <a:extLst>
              <a:ext uri="{FF2B5EF4-FFF2-40B4-BE49-F238E27FC236}">
                <a16:creationId xmlns:a16="http://schemas.microsoft.com/office/drawing/2014/main" id="{9E786D46-A092-C541-8AB2-C26D55041EA4}"/>
              </a:ext>
            </a:extLst>
          </p:cNvPr>
          <p:cNvCxnSpPr>
            <a:cxnSpLocks/>
          </p:cNvCxnSpPr>
          <p:nvPr/>
        </p:nvCxnSpPr>
        <p:spPr>
          <a:xfrm flipH="1">
            <a:off x="6653881" y="1749197"/>
            <a:ext cx="22264" cy="377911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3" name="Connection Line">
            <a:extLst>
              <a:ext uri="{FF2B5EF4-FFF2-40B4-BE49-F238E27FC236}">
                <a16:creationId xmlns:a16="http://schemas.microsoft.com/office/drawing/2014/main" id="{82C9B141-7E73-A443-A97C-A77788965A15}"/>
              </a:ext>
            </a:extLst>
          </p:cNvPr>
          <p:cNvCxnSpPr>
            <a:cxnSpLocks/>
          </p:cNvCxnSpPr>
          <p:nvPr/>
        </p:nvCxnSpPr>
        <p:spPr>
          <a:xfrm flipH="1" flipV="1">
            <a:off x="7307814" y="1738238"/>
            <a:ext cx="22968" cy="375090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6" name="EJFAT…">
            <a:extLst>
              <a:ext uri="{FF2B5EF4-FFF2-40B4-BE49-F238E27FC236}">
                <a16:creationId xmlns:a16="http://schemas.microsoft.com/office/drawing/2014/main" id="{EBF99367-9A35-E341-AE88-0F4575001F86}"/>
              </a:ext>
            </a:extLst>
          </p:cNvPr>
          <p:cNvSpPr/>
          <p:nvPr/>
        </p:nvSpPr>
        <p:spPr>
          <a:xfrm>
            <a:off x="1854090" y="2123754"/>
            <a:ext cx="1441348" cy="882340"/>
          </a:xfrm>
          <a:prstGeom prst="rect">
            <a:avLst/>
          </a:prstGeom>
          <a:gradFill>
            <a:gsLst>
              <a:gs pos="0">
                <a:srgbClr val="D3FFB2"/>
              </a:gs>
              <a:gs pos="35000">
                <a:srgbClr val="B6FBBB"/>
              </a:gs>
              <a:gs pos="100000">
                <a:srgbClr val="C9E9CE"/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1"/>
          <a:lstStyle/>
          <a:p>
            <a:pPr algn="ctr">
              <a:defRPr b="1"/>
            </a:pPr>
            <a:endParaRPr lang="en-US" dirty="0"/>
          </a:p>
          <a:p>
            <a:pPr algn="ctr">
              <a:defRPr b="1"/>
            </a:pPr>
            <a:r>
              <a:rPr lang="en-US" dirty="0"/>
              <a:t>FPGA Packetization</a:t>
            </a:r>
            <a:endParaRPr dirty="0"/>
          </a:p>
        </p:txBody>
      </p:sp>
      <p:sp>
        <p:nvSpPr>
          <p:cNvPr id="157" name="EJFAT…">
            <a:extLst>
              <a:ext uri="{FF2B5EF4-FFF2-40B4-BE49-F238E27FC236}">
                <a16:creationId xmlns:a16="http://schemas.microsoft.com/office/drawing/2014/main" id="{B1AD1B2E-A46A-E44F-8D53-9BD051CC0B24}"/>
              </a:ext>
            </a:extLst>
          </p:cNvPr>
          <p:cNvSpPr/>
          <p:nvPr/>
        </p:nvSpPr>
        <p:spPr>
          <a:xfrm>
            <a:off x="6220570" y="2141841"/>
            <a:ext cx="1441348" cy="882340"/>
          </a:xfrm>
          <a:prstGeom prst="rect">
            <a:avLst/>
          </a:prstGeom>
          <a:gradFill>
            <a:gsLst>
              <a:gs pos="0">
                <a:srgbClr val="D3FFB2"/>
              </a:gs>
              <a:gs pos="35000">
                <a:srgbClr val="B6FBBB"/>
              </a:gs>
              <a:gs pos="100000">
                <a:srgbClr val="C9E9CE"/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1"/>
          <a:lstStyle/>
          <a:p>
            <a:pPr algn="ctr">
              <a:defRPr b="1"/>
            </a:pPr>
            <a:endParaRPr lang="en-US" dirty="0"/>
          </a:p>
          <a:p>
            <a:pPr algn="ctr">
              <a:defRPr b="1"/>
            </a:pPr>
            <a:r>
              <a:rPr lang="en-US" dirty="0"/>
              <a:t>FPGA Reassembly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7997CF-5B22-004E-BCEE-3E87A3901C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2131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/>
        </p:nvSpPr>
        <p:spPr>
          <a:xfrm>
            <a:off x="562650" y="495788"/>
            <a:ext cx="54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err="1">
                <a:solidFill>
                  <a:schemeClr val="dk1"/>
                </a:solidFill>
              </a:rPr>
              <a:t>TriDAS</a:t>
            </a:r>
            <a:r>
              <a:rPr lang="en" sz="2000" dirty="0">
                <a:solidFill>
                  <a:schemeClr val="dk1"/>
                </a:solidFill>
              </a:rPr>
              <a:t> + JANA2 SRO Beam Tests in 2020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600" y="1436512"/>
            <a:ext cx="2224500" cy="144283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5"/>
          <p:cNvSpPr txBox="1"/>
          <p:nvPr/>
        </p:nvSpPr>
        <p:spPr>
          <a:xfrm>
            <a:off x="1083600" y="2825361"/>
            <a:ext cx="222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CLAS12 Forward Tagger</a:t>
            </a:r>
            <a:endParaRPr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34343"/>
                </a:solidFill>
              </a:rPr>
              <a:t>(FT-CAL and FT-HODO only)</a:t>
            </a:r>
            <a:endParaRPr sz="800">
              <a:solidFill>
                <a:srgbClr val="434343"/>
              </a:solidFill>
            </a:endParaRPr>
          </a:p>
        </p:txBody>
      </p:sp>
      <p:pic>
        <p:nvPicPr>
          <p:cNvPr id="216" name="Google Shape;21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64" y="1359125"/>
            <a:ext cx="2771538" cy="1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5"/>
          <p:cNvSpPr txBox="1"/>
          <p:nvPr/>
        </p:nvSpPr>
        <p:spPr>
          <a:xfrm>
            <a:off x="5427000" y="2825361"/>
            <a:ext cx="222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PbWO4 prototype</a:t>
            </a:r>
            <a:endParaRPr dirty="0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434343"/>
                </a:solidFill>
              </a:rPr>
              <a:t>(behind </a:t>
            </a:r>
            <a:r>
              <a:rPr lang="en" sz="800" dirty="0" err="1">
                <a:solidFill>
                  <a:srgbClr val="434343"/>
                </a:solidFill>
              </a:rPr>
              <a:t>GlueX</a:t>
            </a:r>
            <a:r>
              <a:rPr lang="en" sz="800" dirty="0">
                <a:solidFill>
                  <a:srgbClr val="434343"/>
                </a:solidFill>
              </a:rPr>
              <a:t> Pair Spectrometer)</a:t>
            </a:r>
            <a:endParaRPr sz="800" dirty="0">
              <a:solidFill>
                <a:srgbClr val="434343"/>
              </a:solidFill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2566550" y="3585187"/>
            <a:ext cx="3801900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 dirty="0" err="1">
                <a:solidFill>
                  <a:srgbClr val="8E7CC3"/>
                </a:solidFill>
              </a:rPr>
              <a:t>TriDAS</a:t>
            </a:r>
            <a:r>
              <a:rPr lang="en" sz="1300" i="1" dirty="0">
                <a:solidFill>
                  <a:srgbClr val="8E7CC3"/>
                </a:solidFill>
              </a:rPr>
              <a:t> =&gt; </a:t>
            </a:r>
            <a:r>
              <a:rPr lang="en" sz="1300" b="1" i="1" dirty="0">
                <a:solidFill>
                  <a:srgbClr val="8E7CC3"/>
                </a:solidFill>
              </a:rPr>
              <a:t>Tri</a:t>
            </a:r>
            <a:r>
              <a:rPr lang="en" sz="1300" i="1" dirty="0">
                <a:solidFill>
                  <a:srgbClr val="8E7CC3"/>
                </a:solidFill>
              </a:rPr>
              <a:t>gger and </a:t>
            </a:r>
            <a:r>
              <a:rPr lang="en" sz="1300" b="1" i="1" dirty="0">
                <a:solidFill>
                  <a:srgbClr val="8E7CC3"/>
                </a:solidFill>
              </a:rPr>
              <a:t>D</a:t>
            </a:r>
            <a:r>
              <a:rPr lang="en" sz="1300" i="1" dirty="0">
                <a:solidFill>
                  <a:srgbClr val="8E7CC3"/>
                </a:solidFill>
              </a:rPr>
              <a:t>ata </a:t>
            </a:r>
            <a:r>
              <a:rPr lang="en" sz="1300" b="1" i="1" dirty="0">
                <a:solidFill>
                  <a:srgbClr val="8E7CC3"/>
                </a:solidFill>
              </a:rPr>
              <a:t>A</a:t>
            </a:r>
            <a:r>
              <a:rPr lang="en" sz="1300" i="1" dirty="0">
                <a:solidFill>
                  <a:srgbClr val="8E7CC3"/>
                </a:solidFill>
              </a:rPr>
              <a:t>cquisition </a:t>
            </a:r>
            <a:r>
              <a:rPr lang="en" sz="1300" b="1" i="1" dirty="0">
                <a:solidFill>
                  <a:srgbClr val="8E7CC3"/>
                </a:solidFill>
              </a:rPr>
              <a:t>S</a:t>
            </a:r>
            <a:r>
              <a:rPr lang="en" sz="1300" i="1" dirty="0">
                <a:solidFill>
                  <a:srgbClr val="8E7CC3"/>
                </a:solidFill>
              </a:rPr>
              <a:t>ystem</a:t>
            </a:r>
          </a:p>
        </p:txBody>
      </p:sp>
      <p:sp>
        <p:nvSpPr>
          <p:cNvPr id="8" name="Google Shape;218;p35">
            <a:extLst>
              <a:ext uri="{FF2B5EF4-FFF2-40B4-BE49-F238E27FC236}">
                <a16:creationId xmlns:a16="http://schemas.microsoft.com/office/drawing/2014/main" id="{326EE4B6-3796-734B-8B85-E4455EDFAB7E}"/>
              </a:ext>
            </a:extLst>
          </p:cNvPr>
          <p:cNvSpPr txBox="1"/>
          <p:nvPr/>
        </p:nvSpPr>
        <p:spPr>
          <a:xfrm>
            <a:off x="2566550" y="3883509"/>
            <a:ext cx="3801900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 dirty="0">
                <a:solidFill>
                  <a:srgbClr val="8E7CC3"/>
                </a:solidFill>
              </a:rPr>
              <a:t>JANA =&gt; </a:t>
            </a:r>
            <a:r>
              <a:rPr lang="en" sz="1300" b="1" i="1" dirty="0">
                <a:solidFill>
                  <a:srgbClr val="8E7CC3"/>
                </a:solidFill>
              </a:rPr>
              <a:t>J</a:t>
            </a:r>
            <a:r>
              <a:rPr lang="en" sz="1300" i="1" dirty="0">
                <a:solidFill>
                  <a:srgbClr val="8E7CC3"/>
                </a:solidFill>
              </a:rPr>
              <a:t>LAB Data </a:t>
            </a:r>
            <a:r>
              <a:rPr lang="en" sz="1300" b="1" i="1" dirty="0">
                <a:solidFill>
                  <a:srgbClr val="8E7CC3"/>
                </a:solidFill>
              </a:rPr>
              <a:t>Ana</a:t>
            </a:r>
            <a:r>
              <a:rPr lang="en" sz="1300" i="1" dirty="0">
                <a:solidFill>
                  <a:srgbClr val="8E7CC3"/>
                </a:solidFill>
              </a:rPr>
              <a:t>lysis Framework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7E492-B40A-0549-B4AF-D5927BB866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"/>
          <p:cNvGrpSpPr/>
          <p:nvPr/>
        </p:nvGrpSpPr>
        <p:grpSpPr>
          <a:xfrm>
            <a:off x="38837" y="47833"/>
            <a:ext cx="2095255" cy="300052"/>
            <a:chOff x="0" y="0"/>
            <a:chExt cx="2095253" cy="300051"/>
          </a:xfrm>
        </p:grpSpPr>
        <p:sp>
          <p:nvSpPr>
            <p:cNvPr id="446" name="Rounded Rectangle"/>
            <p:cNvSpPr/>
            <p:nvPr/>
          </p:nvSpPr>
          <p:spPr>
            <a:xfrm>
              <a:off x="0" y="0"/>
              <a:ext cx="2095254" cy="300052"/>
            </a:xfrm>
            <a:prstGeom prst="roundRect">
              <a:avLst>
                <a:gd name="adj" fmla="val 22315"/>
              </a:avLst>
            </a:prstGeom>
            <a:solidFill>
              <a:srgbClr val="FFFFFF"/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grpSp>
          <p:nvGrpSpPr>
            <p:cNvPr id="449" name="Group"/>
            <p:cNvGrpSpPr/>
            <p:nvPr/>
          </p:nvGrpSpPr>
          <p:grpSpPr>
            <a:xfrm>
              <a:off x="44224" y="42562"/>
              <a:ext cx="1243993" cy="214927"/>
              <a:chOff x="0" y="0"/>
              <a:chExt cx="1243991" cy="214925"/>
            </a:xfrm>
          </p:grpSpPr>
          <p:pic>
            <p:nvPicPr>
              <p:cNvPr id="447" name="Google Shape;74;p14" descr="Google Shape;74;p1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2040" t="31652" r="24175" b="39281"/>
              <a:stretch>
                <a:fillRect/>
              </a:stretch>
            </p:blipFill>
            <p:spPr>
              <a:xfrm>
                <a:off x="0" y="0"/>
                <a:ext cx="514674" cy="2148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8" name="Google Shape;73;p14" descr="Google Shape;73;p1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03401" y="23"/>
                <a:ext cx="740591" cy="214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5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4914" b="10804"/>
            <a:stretch>
              <a:fillRect/>
            </a:stretch>
          </p:blipFill>
          <p:spPr>
            <a:xfrm>
              <a:off x="1413446" y="33939"/>
              <a:ext cx="580353" cy="232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" name="EJFAT Operational Model">
            <a:extLst>
              <a:ext uri="{FF2B5EF4-FFF2-40B4-BE49-F238E27FC236}">
                <a16:creationId xmlns:a16="http://schemas.microsoft.com/office/drawing/2014/main" id="{D285B44F-5FC8-9747-8F78-D76AB8CE33BE}"/>
              </a:ext>
            </a:extLst>
          </p:cNvPr>
          <p:cNvSpPr txBox="1">
            <a:spLocks/>
          </p:cNvSpPr>
          <p:nvPr/>
        </p:nvSpPr>
        <p:spPr>
          <a:xfrm>
            <a:off x="111799" y="3921255"/>
            <a:ext cx="8145301" cy="71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4) For data rate bursts, fast storage and playback to eliminate packet loss. </a:t>
            </a:r>
            <a:r>
              <a:rPr lang="en-US" sz="2000" b="1" dirty="0"/>
              <a:t>D</a:t>
            </a:r>
            <a:r>
              <a:rPr lang="en-US" sz="2000" dirty="0"/>
              <a:t>istributed </a:t>
            </a:r>
            <a:r>
              <a:rPr lang="en-US" sz="2000" b="1" dirty="0"/>
              <a:t>A</a:t>
            </a:r>
            <a:r>
              <a:rPr lang="en-US" sz="2000" dirty="0"/>
              <a:t>synchronous </a:t>
            </a:r>
            <a:r>
              <a:rPr lang="en-US" sz="2000" b="1" dirty="0"/>
              <a:t>O</a:t>
            </a:r>
            <a:r>
              <a:rPr lang="en-US" sz="2000" dirty="0"/>
              <a:t>bject </a:t>
            </a:r>
            <a:r>
              <a:rPr lang="en-US" sz="2000" b="1" dirty="0"/>
              <a:t>S</a:t>
            </a:r>
            <a:r>
              <a:rPr lang="en-US" sz="2000" dirty="0"/>
              <a:t>torage (</a:t>
            </a:r>
            <a:r>
              <a:rPr lang="en-US" sz="2000" b="1" i="1" dirty="0"/>
              <a:t>DAOS) </a:t>
            </a:r>
            <a:r>
              <a:rPr lang="en-US" sz="2000" dirty="0"/>
              <a:t>storage.</a:t>
            </a:r>
          </a:p>
        </p:txBody>
      </p:sp>
      <p:sp>
        <p:nvSpPr>
          <p:cNvPr id="312" name="FPGAs"/>
          <p:cNvSpPr/>
          <p:nvPr/>
        </p:nvSpPr>
        <p:spPr>
          <a:xfrm>
            <a:off x="5032265" y="683385"/>
            <a:ext cx="693933" cy="286889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900"/>
            </a:pPr>
            <a:endParaRPr/>
          </a:p>
          <a:p>
            <a:pPr algn="ctr">
              <a:defRPr sz="900"/>
            </a:pPr>
            <a:r>
              <a:t>FPGAs</a:t>
            </a:r>
          </a:p>
        </p:txBody>
      </p:sp>
      <p:sp>
        <p:nvSpPr>
          <p:cNvPr id="314" name="DAQ"/>
          <p:cNvSpPr/>
          <p:nvPr/>
        </p:nvSpPr>
        <p:spPr>
          <a:xfrm>
            <a:off x="560678" y="539406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315" name="Rounded Rectangle"/>
          <p:cNvSpPr/>
          <p:nvPr/>
        </p:nvSpPr>
        <p:spPr>
          <a:xfrm>
            <a:off x="1297945" y="535179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6" name="Rounded Rectangle"/>
          <p:cNvSpPr/>
          <p:nvPr/>
        </p:nvSpPr>
        <p:spPr>
          <a:xfrm>
            <a:off x="1458592" y="535179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7" name="Rounded Rectangle"/>
          <p:cNvSpPr/>
          <p:nvPr/>
        </p:nvSpPr>
        <p:spPr>
          <a:xfrm>
            <a:off x="1619239" y="535179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8" name="DAQ"/>
          <p:cNvSpPr/>
          <p:nvPr/>
        </p:nvSpPr>
        <p:spPr>
          <a:xfrm>
            <a:off x="560678" y="850131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319" name="Rounded Rectangle"/>
          <p:cNvSpPr/>
          <p:nvPr/>
        </p:nvSpPr>
        <p:spPr>
          <a:xfrm>
            <a:off x="1297945" y="848017"/>
            <a:ext cx="116694" cy="282662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0" name="Rounded Rectangle"/>
          <p:cNvSpPr/>
          <p:nvPr/>
        </p:nvSpPr>
        <p:spPr>
          <a:xfrm>
            <a:off x="1458592" y="848017"/>
            <a:ext cx="116694" cy="282662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1" name="Rounded Rectangle"/>
          <p:cNvSpPr/>
          <p:nvPr/>
        </p:nvSpPr>
        <p:spPr>
          <a:xfrm>
            <a:off x="1619239" y="848017"/>
            <a:ext cx="116693" cy="282662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2" name="DAQ"/>
          <p:cNvSpPr/>
          <p:nvPr/>
        </p:nvSpPr>
        <p:spPr>
          <a:xfrm>
            <a:off x="560678" y="1160856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323" name="Rounded Rectangle"/>
          <p:cNvSpPr/>
          <p:nvPr/>
        </p:nvSpPr>
        <p:spPr>
          <a:xfrm>
            <a:off x="1297945" y="1160856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4" name="Rounded Rectangle"/>
          <p:cNvSpPr/>
          <p:nvPr/>
        </p:nvSpPr>
        <p:spPr>
          <a:xfrm>
            <a:off x="1458592" y="1160856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5" name="Rounded Rectangle"/>
          <p:cNvSpPr/>
          <p:nvPr/>
        </p:nvSpPr>
        <p:spPr>
          <a:xfrm>
            <a:off x="1619239" y="1160856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6" name="Rounded Rectangle"/>
          <p:cNvSpPr/>
          <p:nvPr/>
        </p:nvSpPr>
        <p:spPr>
          <a:xfrm>
            <a:off x="1779886" y="535179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7" name="Rounded Rectangle"/>
          <p:cNvSpPr/>
          <p:nvPr/>
        </p:nvSpPr>
        <p:spPr>
          <a:xfrm>
            <a:off x="1779886" y="848017"/>
            <a:ext cx="116693" cy="282662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8" name="Rounded Rectangle"/>
          <p:cNvSpPr/>
          <p:nvPr/>
        </p:nvSpPr>
        <p:spPr>
          <a:xfrm>
            <a:off x="1779886" y="1160856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0" name="Rounded Rectangle"/>
          <p:cNvSpPr/>
          <p:nvPr/>
        </p:nvSpPr>
        <p:spPr>
          <a:xfrm>
            <a:off x="2175585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1" name="Rounded Rectangle"/>
          <p:cNvSpPr/>
          <p:nvPr/>
        </p:nvSpPr>
        <p:spPr>
          <a:xfrm>
            <a:off x="2175585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2" name="Rounded Rectangle"/>
          <p:cNvSpPr/>
          <p:nvPr/>
        </p:nvSpPr>
        <p:spPr>
          <a:xfrm>
            <a:off x="2175585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Rounded Rectangle"/>
          <p:cNvSpPr/>
          <p:nvPr/>
        </p:nvSpPr>
        <p:spPr>
          <a:xfrm>
            <a:off x="2245210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Rounded Rectangle"/>
          <p:cNvSpPr/>
          <p:nvPr/>
        </p:nvSpPr>
        <p:spPr>
          <a:xfrm>
            <a:off x="2245210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5" name="Rounded Rectangle"/>
          <p:cNvSpPr/>
          <p:nvPr/>
        </p:nvSpPr>
        <p:spPr>
          <a:xfrm>
            <a:off x="2245210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6" name="Rounded Rectangle"/>
          <p:cNvSpPr/>
          <p:nvPr/>
        </p:nvSpPr>
        <p:spPr>
          <a:xfrm>
            <a:off x="2314835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7" name="Rounded Rectangle"/>
          <p:cNvSpPr/>
          <p:nvPr/>
        </p:nvSpPr>
        <p:spPr>
          <a:xfrm>
            <a:off x="2314835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8" name="Rounded Rectangle"/>
          <p:cNvSpPr/>
          <p:nvPr/>
        </p:nvSpPr>
        <p:spPr>
          <a:xfrm>
            <a:off x="2314835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1" name="Rounded Rectangle"/>
          <p:cNvSpPr/>
          <p:nvPr/>
        </p:nvSpPr>
        <p:spPr>
          <a:xfrm>
            <a:off x="2390344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2" name="Rounded Rectangle"/>
          <p:cNvSpPr/>
          <p:nvPr/>
        </p:nvSpPr>
        <p:spPr>
          <a:xfrm>
            <a:off x="2390344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3" name="Rounded Rectangle"/>
          <p:cNvSpPr/>
          <p:nvPr/>
        </p:nvSpPr>
        <p:spPr>
          <a:xfrm>
            <a:off x="2390344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4" name="Rounded Rectangle"/>
          <p:cNvSpPr/>
          <p:nvPr/>
        </p:nvSpPr>
        <p:spPr>
          <a:xfrm>
            <a:off x="2459969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5" name="Rounded Rectangle"/>
          <p:cNvSpPr/>
          <p:nvPr/>
        </p:nvSpPr>
        <p:spPr>
          <a:xfrm>
            <a:off x="2459969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6" name="Rounded Rectangle"/>
          <p:cNvSpPr/>
          <p:nvPr/>
        </p:nvSpPr>
        <p:spPr>
          <a:xfrm>
            <a:off x="2459969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7" name="Rounded Rectangle"/>
          <p:cNvSpPr/>
          <p:nvPr/>
        </p:nvSpPr>
        <p:spPr>
          <a:xfrm>
            <a:off x="2529594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8" name="Rounded Rectangle"/>
          <p:cNvSpPr/>
          <p:nvPr/>
        </p:nvSpPr>
        <p:spPr>
          <a:xfrm>
            <a:off x="2529594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9" name="Rounded Rectangle"/>
          <p:cNvSpPr/>
          <p:nvPr/>
        </p:nvSpPr>
        <p:spPr>
          <a:xfrm>
            <a:off x="2529594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0" name="Rounded Rectangle"/>
          <p:cNvSpPr/>
          <p:nvPr/>
        </p:nvSpPr>
        <p:spPr>
          <a:xfrm>
            <a:off x="2605104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Rounded Rectangle"/>
          <p:cNvSpPr/>
          <p:nvPr/>
        </p:nvSpPr>
        <p:spPr>
          <a:xfrm>
            <a:off x="2605104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Rounded Rectangle"/>
          <p:cNvSpPr/>
          <p:nvPr/>
        </p:nvSpPr>
        <p:spPr>
          <a:xfrm>
            <a:off x="2605104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3" name="Rounded Rectangle"/>
          <p:cNvSpPr/>
          <p:nvPr/>
        </p:nvSpPr>
        <p:spPr>
          <a:xfrm>
            <a:off x="2674729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4" name="Rounded Rectangle"/>
          <p:cNvSpPr/>
          <p:nvPr/>
        </p:nvSpPr>
        <p:spPr>
          <a:xfrm>
            <a:off x="2674729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5" name="Rounded Rectangle"/>
          <p:cNvSpPr/>
          <p:nvPr/>
        </p:nvSpPr>
        <p:spPr>
          <a:xfrm>
            <a:off x="2674729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6" name="Rounded Rectangle"/>
          <p:cNvSpPr/>
          <p:nvPr/>
        </p:nvSpPr>
        <p:spPr>
          <a:xfrm>
            <a:off x="2744354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7" name="Rounded Rectangle"/>
          <p:cNvSpPr/>
          <p:nvPr/>
        </p:nvSpPr>
        <p:spPr>
          <a:xfrm>
            <a:off x="2744354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8" name="Rounded Rectangle"/>
          <p:cNvSpPr/>
          <p:nvPr/>
        </p:nvSpPr>
        <p:spPr>
          <a:xfrm>
            <a:off x="2744354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9" name="Rounded Rectangle"/>
          <p:cNvSpPr/>
          <p:nvPr/>
        </p:nvSpPr>
        <p:spPr>
          <a:xfrm>
            <a:off x="2819863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0" name="Rounded Rectangle"/>
          <p:cNvSpPr/>
          <p:nvPr/>
        </p:nvSpPr>
        <p:spPr>
          <a:xfrm>
            <a:off x="2819863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1" name="Rounded Rectangle"/>
          <p:cNvSpPr/>
          <p:nvPr/>
        </p:nvSpPr>
        <p:spPr>
          <a:xfrm>
            <a:off x="2819863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2" name="Rounded Rectangle"/>
          <p:cNvSpPr/>
          <p:nvPr/>
        </p:nvSpPr>
        <p:spPr>
          <a:xfrm>
            <a:off x="2889488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3" name="Rounded Rectangle"/>
          <p:cNvSpPr/>
          <p:nvPr/>
        </p:nvSpPr>
        <p:spPr>
          <a:xfrm>
            <a:off x="2889488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4" name="Rounded Rectangle"/>
          <p:cNvSpPr/>
          <p:nvPr/>
        </p:nvSpPr>
        <p:spPr>
          <a:xfrm>
            <a:off x="2889488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5" name="Rounded Rectangle"/>
          <p:cNvSpPr/>
          <p:nvPr/>
        </p:nvSpPr>
        <p:spPr>
          <a:xfrm>
            <a:off x="2959114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6" name="Rounded Rectangle"/>
          <p:cNvSpPr/>
          <p:nvPr/>
        </p:nvSpPr>
        <p:spPr>
          <a:xfrm>
            <a:off x="2959114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7" name="Rounded Rectangle"/>
          <p:cNvSpPr/>
          <p:nvPr/>
        </p:nvSpPr>
        <p:spPr>
          <a:xfrm>
            <a:off x="2959114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Rounded Rectangle"/>
          <p:cNvSpPr/>
          <p:nvPr/>
        </p:nvSpPr>
        <p:spPr>
          <a:xfrm>
            <a:off x="3150828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Rounded Rectangle"/>
          <p:cNvSpPr/>
          <p:nvPr/>
        </p:nvSpPr>
        <p:spPr>
          <a:xfrm>
            <a:off x="3220453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0" name="Rounded Rectangle"/>
          <p:cNvSpPr/>
          <p:nvPr/>
        </p:nvSpPr>
        <p:spPr>
          <a:xfrm>
            <a:off x="3290078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1" name="Rounded Rectangle"/>
          <p:cNvSpPr/>
          <p:nvPr/>
        </p:nvSpPr>
        <p:spPr>
          <a:xfrm>
            <a:off x="3365587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2" name="Rounded Rectangle"/>
          <p:cNvSpPr/>
          <p:nvPr/>
        </p:nvSpPr>
        <p:spPr>
          <a:xfrm>
            <a:off x="3435212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3" name="Rounded Rectangle"/>
          <p:cNvSpPr/>
          <p:nvPr/>
        </p:nvSpPr>
        <p:spPr>
          <a:xfrm>
            <a:off x="3672417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4" name="Rounded Rectangle"/>
          <p:cNvSpPr/>
          <p:nvPr/>
        </p:nvSpPr>
        <p:spPr>
          <a:xfrm>
            <a:off x="3606140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5" name="Rounded Rectangle"/>
          <p:cNvSpPr/>
          <p:nvPr/>
        </p:nvSpPr>
        <p:spPr>
          <a:xfrm>
            <a:off x="4251579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6" name="Rounded Rectangle"/>
          <p:cNvSpPr/>
          <p:nvPr/>
        </p:nvSpPr>
        <p:spPr>
          <a:xfrm>
            <a:off x="4404572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7" name="Rounded Rectangle"/>
          <p:cNvSpPr/>
          <p:nvPr/>
        </p:nvSpPr>
        <p:spPr>
          <a:xfrm>
            <a:off x="4474197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8" name="Rounded Rectangle"/>
          <p:cNvSpPr/>
          <p:nvPr/>
        </p:nvSpPr>
        <p:spPr>
          <a:xfrm>
            <a:off x="4555589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9" name="Rounded Rectangle"/>
          <p:cNvSpPr/>
          <p:nvPr/>
        </p:nvSpPr>
        <p:spPr>
          <a:xfrm>
            <a:off x="4625215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0" name="Rounded Rectangle"/>
          <p:cNvSpPr/>
          <p:nvPr/>
        </p:nvSpPr>
        <p:spPr>
          <a:xfrm>
            <a:off x="4694840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1" name="Rounded Rectangle"/>
          <p:cNvSpPr/>
          <p:nvPr/>
        </p:nvSpPr>
        <p:spPr>
          <a:xfrm>
            <a:off x="4776232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2" name="Rounded Rectangle"/>
          <p:cNvSpPr/>
          <p:nvPr/>
        </p:nvSpPr>
        <p:spPr>
          <a:xfrm>
            <a:off x="4845857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3" name="Rounded Rectangle"/>
          <p:cNvSpPr/>
          <p:nvPr/>
        </p:nvSpPr>
        <p:spPr>
          <a:xfrm>
            <a:off x="4915483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4" name="Rounded Rectangle"/>
          <p:cNvSpPr/>
          <p:nvPr/>
        </p:nvSpPr>
        <p:spPr>
          <a:xfrm>
            <a:off x="3738693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Rounded Rectangle"/>
          <p:cNvSpPr/>
          <p:nvPr/>
        </p:nvSpPr>
        <p:spPr>
          <a:xfrm>
            <a:off x="3808319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6" name="Rounded Rectangle"/>
          <p:cNvSpPr/>
          <p:nvPr/>
        </p:nvSpPr>
        <p:spPr>
          <a:xfrm>
            <a:off x="3888859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7" name="Rounded Rectangle"/>
          <p:cNvSpPr/>
          <p:nvPr/>
        </p:nvSpPr>
        <p:spPr>
          <a:xfrm>
            <a:off x="3958484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8" name="Rounded Rectangle"/>
          <p:cNvSpPr/>
          <p:nvPr/>
        </p:nvSpPr>
        <p:spPr>
          <a:xfrm>
            <a:off x="4028109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9" name="Rounded Rectangle"/>
          <p:cNvSpPr/>
          <p:nvPr/>
        </p:nvSpPr>
        <p:spPr>
          <a:xfrm>
            <a:off x="4106974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0" name="Rounded Rectangle"/>
          <p:cNvSpPr/>
          <p:nvPr/>
        </p:nvSpPr>
        <p:spPr>
          <a:xfrm>
            <a:off x="4176600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1" name="Rounded Rectangle"/>
          <p:cNvSpPr/>
          <p:nvPr/>
        </p:nvSpPr>
        <p:spPr>
          <a:xfrm>
            <a:off x="4327088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3" name="Rectangle"/>
          <p:cNvSpPr/>
          <p:nvPr/>
        </p:nvSpPr>
        <p:spPr>
          <a:xfrm>
            <a:off x="5193897" y="825830"/>
            <a:ext cx="693933" cy="286889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900"/>
            </a:pPr>
            <a:endParaRPr/>
          </a:p>
        </p:txBody>
      </p:sp>
      <p:cxnSp>
        <p:nvCxnSpPr>
          <p:cNvPr id="401" name="Connection Line"/>
          <p:cNvCxnSpPr>
            <a:stCxn id="395" idx="0"/>
            <a:endCxn id="393" idx="0"/>
          </p:cNvCxnSpPr>
          <p:nvPr/>
        </p:nvCxnSpPr>
        <p:spPr>
          <a:xfrm flipH="1">
            <a:off x="5540863" y="402163"/>
            <a:ext cx="2235603" cy="567112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402" name="Connection Line"/>
          <p:cNvCxnSpPr>
            <a:stCxn id="396" idx="0"/>
            <a:endCxn id="393" idx="0"/>
          </p:cNvCxnSpPr>
          <p:nvPr/>
        </p:nvCxnSpPr>
        <p:spPr>
          <a:xfrm flipH="1">
            <a:off x="5540863" y="612508"/>
            <a:ext cx="2235603" cy="356767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403" name="Connection Line"/>
          <p:cNvCxnSpPr>
            <a:stCxn id="393" idx="0"/>
            <a:endCxn id="397" idx="0"/>
          </p:cNvCxnSpPr>
          <p:nvPr/>
        </p:nvCxnSpPr>
        <p:spPr>
          <a:xfrm flipV="1">
            <a:off x="5540863" y="822854"/>
            <a:ext cx="2235603" cy="146421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404" name="Connection Line"/>
          <p:cNvCxnSpPr>
            <a:stCxn id="393" idx="0"/>
            <a:endCxn id="398" idx="0"/>
          </p:cNvCxnSpPr>
          <p:nvPr/>
        </p:nvCxnSpPr>
        <p:spPr>
          <a:xfrm>
            <a:off x="5540863" y="969274"/>
            <a:ext cx="2235603" cy="62350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405" name="Connection Line"/>
          <p:cNvCxnSpPr>
            <a:stCxn id="399" idx="0"/>
            <a:endCxn id="393" idx="0"/>
          </p:cNvCxnSpPr>
          <p:nvPr/>
        </p:nvCxnSpPr>
        <p:spPr>
          <a:xfrm flipH="1" flipV="1">
            <a:off x="5540863" y="969274"/>
            <a:ext cx="2235603" cy="272695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406" name="Connection Line"/>
          <p:cNvCxnSpPr>
            <a:stCxn id="393" idx="0"/>
            <a:endCxn id="400" idx="0"/>
          </p:cNvCxnSpPr>
          <p:nvPr/>
        </p:nvCxnSpPr>
        <p:spPr>
          <a:xfrm>
            <a:off x="5540863" y="969274"/>
            <a:ext cx="2235603" cy="483040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407" name="Rounded Rectangle"/>
          <p:cNvSpPr/>
          <p:nvPr/>
        </p:nvSpPr>
        <p:spPr>
          <a:xfrm>
            <a:off x="7051204" y="445150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8" name="Rounded Rectangle"/>
          <p:cNvSpPr/>
          <p:nvPr/>
        </p:nvSpPr>
        <p:spPr>
          <a:xfrm>
            <a:off x="7095653" y="445150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9" name="Rounded Rectangle"/>
          <p:cNvSpPr/>
          <p:nvPr/>
        </p:nvSpPr>
        <p:spPr>
          <a:xfrm>
            <a:off x="7147612" y="445150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0" name="Rounded Rectangle"/>
          <p:cNvSpPr/>
          <p:nvPr/>
        </p:nvSpPr>
        <p:spPr>
          <a:xfrm>
            <a:off x="7192061" y="445150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1" name="Rounded Rectangle"/>
          <p:cNvSpPr/>
          <p:nvPr/>
        </p:nvSpPr>
        <p:spPr>
          <a:xfrm>
            <a:off x="7236509" y="445150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2" name="Rounded Rectangle"/>
          <p:cNvSpPr/>
          <p:nvPr/>
        </p:nvSpPr>
        <p:spPr>
          <a:xfrm>
            <a:off x="7288469" y="445150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3" name="Rounded Rectangle"/>
          <p:cNvSpPr/>
          <p:nvPr/>
        </p:nvSpPr>
        <p:spPr>
          <a:xfrm>
            <a:off x="7332916" y="445150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4" name="Rounded Rectangle"/>
          <p:cNvSpPr/>
          <p:nvPr/>
        </p:nvSpPr>
        <p:spPr>
          <a:xfrm>
            <a:off x="7377365" y="445150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5" name="Rounded Rectangle"/>
          <p:cNvSpPr/>
          <p:nvPr/>
        </p:nvSpPr>
        <p:spPr>
          <a:xfrm>
            <a:off x="6770696" y="68163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6" name="Rounded Rectangle"/>
          <p:cNvSpPr/>
          <p:nvPr/>
        </p:nvSpPr>
        <p:spPr>
          <a:xfrm>
            <a:off x="6815144" y="68163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7" name="Rounded Rectangle"/>
          <p:cNvSpPr/>
          <p:nvPr/>
        </p:nvSpPr>
        <p:spPr>
          <a:xfrm>
            <a:off x="6866560" y="68163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8" name="Rounded Rectangle"/>
          <p:cNvSpPr/>
          <p:nvPr/>
        </p:nvSpPr>
        <p:spPr>
          <a:xfrm>
            <a:off x="6911009" y="68163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Rounded Rectangle"/>
          <p:cNvSpPr/>
          <p:nvPr/>
        </p:nvSpPr>
        <p:spPr>
          <a:xfrm>
            <a:off x="6955456" y="68163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Rounded Rectangle"/>
          <p:cNvSpPr/>
          <p:nvPr/>
        </p:nvSpPr>
        <p:spPr>
          <a:xfrm>
            <a:off x="7005804" y="68163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1" name="Rounded Rectangle"/>
          <p:cNvSpPr/>
          <p:nvPr/>
        </p:nvSpPr>
        <p:spPr>
          <a:xfrm>
            <a:off x="7050251" y="68163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5" name="Server"/>
          <p:cNvSpPr/>
          <p:nvPr/>
        </p:nvSpPr>
        <p:spPr>
          <a:xfrm>
            <a:off x="7524360" y="314053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396" name="Server"/>
          <p:cNvSpPr/>
          <p:nvPr/>
        </p:nvSpPr>
        <p:spPr>
          <a:xfrm>
            <a:off x="7524360" y="524398"/>
            <a:ext cx="504210" cy="176222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397" name="Server"/>
          <p:cNvSpPr/>
          <p:nvPr/>
        </p:nvSpPr>
        <p:spPr>
          <a:xfrm>
            <a:off x="7524360" y="734743"/>
            <a:ext cx="504210" cy="176222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398" name="Server"/>
          <p:cNvSpPr/>
          <p:nvPr/>
        </p:nvSpPr>
        <p:spPr>
          <a:xfrm>
            <a:off x="7524360" y="943513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399" name="Server"/>
          <p:cNvSpPr/>
          <p:nvPr/>
        </p:nvSpPr>
        <p:spPr>
          <a:xfrm>
            <a:off x="7524360" y="1153858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400" name="Server"/>
          <p:cNvSpPr/>
          <p:nvPr/>
        </p:nvSpPr>
        <p:spPr>
          <a:xfrm>
            <a:off x="7524360" y="1364203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431" name="EJFAT…"/>
          <p:cNvSpPr/>
          <p:nvPr/>
        </p:nvSpPr>
        <p:spPr>
          <a:xfrm>
            <a:off x="5342379" y="952158"/>
            <a:ext cx="788729" cy="426320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1"/>
          <a:lstStyle/>
          <a:p>
            <a:pPr algn="ctr">
              <a:defRPr b="1"/>
            </a:pPr>
            <a:r>
              <a:rPr dirty="0"/>
              <a:t>EJFAT</a:t>
            </a:r>
          </a:p>
          <a:p>
            <a:pPr algn="ctr">
              <a:defRPr b="1"/>
            </a:pPr>
            <a:r>
              <a:rPr lang="en-US" dirty="0"/>
              <a:t>LB</a:t>
            </a:r>
            <a:r>
              <a:rPr dirty="0"/>
              <a:t>s</a:t>
            </a:r>
          </a:p>
        </p:txBody>
      </p:sp>
      <p:sp>
        <p:nvSpPr>
          <p:cNvPr id="143" name="EJFAT…">
            <a:extLst>
              <a:ext uri="{FF2B5EF4-FFF2-40B4-BE49-F238E27FC236}">
                <a16:creationId xmlns:a16="http://schemas.microsoft.com/office/drawing/2014/main" id="{5B256171-3821-8B4E-A94C-02393D289CC4}"/>
              </a:ext>
            </a:extLst>
          </p:cNvPr>
          <p:cNvSpPr/>
          <p:nvPr/>
        </p:nvSpPr>
        <p:spPr>
          <a:xfrm>
            <a:off x="6524071" y="2563579"/>
            <a:ext cx="2000578" cy="967000"/>
          </a:xfrm>
          <a:prstGeom prst="rect">
            <a:avLst/>
          </a:prstGeom>
          <a:gradFill>
            <a:gsLst>
              <a:gs pos="0">
                <a:srgbClr val="D3FFB2"/>
              </a:gs>
              <a:gs pos="35000">
                <a:srgbClr val="B6FBBB"/>
              </a:gs>
              <a:gs pos="100000">
                <a:srgbClr val="C9E9CE"/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1"/>
          <a:lstStyle/>
          <a:p>
            <a:pPr algn="ctr">
              <a:defRPr b="1"/>
            </a:pPr>
            <a:r>
              <a:rPr lang="en-US" sz="1800" dirty="0"/>
              <a:t>DAOS Server</a:t>
            </a:r>
          </a:p>
          <a:p>
            <a:pPr algn="ctr">
              <a:defRPr b="1"/>
            </a:pPr>
            <a:r>
              <a:rPr lang="en-US" dirty="0"/>
              <a:t>fast storage</a:t>
            </a:r>
          </a:p>
        </p:txBody>
      </p:sp>
      <p:cxnSp>
        <p:nvCxnSpPr>
          <p:cNvPr id="165" name="Connection Line">
            <a:extLst>
              <a:ext uri="{FF2B5EF4-FFF2-40B4-BE49-F238E27FC236}">
                <a16:creationId xmlns:a16="http://schemas.microsoft.com/office/drawing/2014/main" id="{FBE2B197-DB45-514A-AC72-B1EAA9DF35C0}"/>
              </a:ext>
            </a:extLst>
          </p:cNvPr>
          <p:cNvCxnSpPr>
            <a:cxnSpLocks/>
          </p:cNvCxnSpPr>
          <p:nvPr/>
        </p:nvCxnSpPr>
        <p:spPr>
          <a:xfrm flipH="1" flipV="1">
            <a:off x="7850430" y="1540424"/>
            <a:ext cx="97032" cy="102315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6" name="Connection Line">
            <a:extLst>
              <a:ext uri="{FF2B5EF4-FFF2-40B4-BE49-F238E27FC236}">
                <a16:creationId xmlns:a16="http://schemas.microsoft.com/office/drawing/2014/main" id="{F3768137-94ED-E843-8364-5CA0419DD50F}"/>
              </a:ext>
            </a:extLst>
          </p:cNvPr>
          <p:cNvCxnSpPr>
            <a:cxnSpLocks/>
            <a:endCxn id="143" idx="0"/>
          </p:cNvCxnSpPr>
          <p:nvPr/>
        </p:nvCxnSpPr>
        <p:spPr>
          <a:xfrm flipH="1">
            <a:off x="7524360" y="1540424"/>
            <a:ext cx="98021" cy="102315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6" name="Rounded Rectangle">
            <a:extLst>
              <a:ext uri="{FF2B5EF4-FFF2-40B4-BE49-F238E27FC236}">
                <a16:creationId xmlns:a16="http://schemas.microsoft.com/office/drawing/2014/main" id="{1BF5DA3A-038D-8B42-8B7C-9B9395A6DB48}"/>
              </a:ext>
            </a:extLst>
          </p:cNvPr>
          <p:cNvSpPr/>
          <p:nvPr/>
        </p:nvSpPr>
        <p:spPr>
          <a:xfrm>
            <a:off x="6958396" y="123103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7" name="Rounded Rectangle">
            <a:extLst>
              <a:ext uri="{FF2B5EF4-FFF2-40B4-BE49-F238E27FC236}">
                <a16:creationId xmlns:a16="http://schemas.microsoft.com/office/drawing/2014/main" id="{B2A37C09-D78F-EE45-BA7D-FB75F6145117}"/>
              </a:ext>
            </a:extLst>
          </p:cNvPr>
          <p:cNvSpPr/>
          <p:nvPr/>
        </p:nvSpPr>
        <p:spPr>
          <a:xfrm>
            <a:off x="7002845" y="123103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8" name="Rounded Rectangle">
            <a:extLst>
              <a:ext uri="{FF2B5EF4-FFF2-40B4-BE49-F238E27FC236}">
                <a16:creationId xmlns:a16="http://schemas.microsoft.com/office/drawing/2014/main" id="{13E72BF8-C1DB-0340-9201-29F40D0F8DFF}"/>
              </a:ext>
            </a:extLst>
          </p:cNvPr>
          <p:cNvSpPr/>
          <p:nvPr/>
        </p:nvSpPr>
        <p:spPr>
          <a:xfrm>
            <a:off x="7054260" y="123103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9" name="Rounded Rectangle">
            <a:extLst>
              <a:ext uri="{FF2B5EF4-FFF2-40B4-BE49-F238E27FC236}">
                <a16:creationId xmlns:a16="http://schemas.microsoft.com/office/drawing/2014/main" id="{C56ABDA6-802F-2F45-9E4D-0464E3B570AE}"/>
              </a:ext>
            </a:extLst>
          </p:cNvPr>
          <p:cNvSpPr/>
          <p:nvPr/>
        </p:nvSpPr>
        <p:spPr>
          <a:xfrm>
            <a:off x="7098709" y="123103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0" name="Rounded Rectangle">
            <a:extLst>
              <a:ext uri="{FF2B5EF4-FFF2-40B4-BE49-F238E27FC236}">
                <a16:creationId xmlns:a16="http://schemas.microsoft.com/office/drawing/2014/main" id="{C1D0534C-CE47-C44F-899F-27E5FE182EA9}"/>
              </a:ext>
            </a:extLst>
          </p:cNvPr>
          <p:cNvSpPr/>
          <p:nvPr/>
        </p:nvSpPr>
        <p:spPr>
          <a:xfrm>
            <a:off x="7143157" y="123103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1" name="Rounded Rectangle">
            <a:extLst>
              <a:ext uri="{FF2B5EF4-FFF2-40B4-BE49-F238E27FC236}">
                <a16:creationId xmlns:a16="http://schemas.microsoft.com/office/drawing/2014/main" id="{51B0421A-A78E-4446-8021-9A740C3DA0FE}"/>
              </a:ext>
            </a:extLst>
          </p:cNvPr>
          <p:cNvSpPr/>
          <p:nvPr/>
        </p:nvSpPr>
        <p:spPr>
          <a:xfrm>
            <a:off x="7193504" y="123103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2" name="Rounded Rectangle">
            <a:extLst>
              <a:ext uri="{FF2B5EF4-FFF2-40B4-BE49-F238E27FC236}">
                <a16:creationId xmlns:a16="http://schemas.microsoft.com/office/drawing/2014/main" id="{83B5C149-C64B-1442-BEAF-2378F56B99E0}"/>
              </a:ext>
            </a:extLst>
          </p:cNvPr>
          <p:cNvSpPr/>
          <p:nvPr/>
        </p:nvSpPr>
        <p:spPr>
          <a:xfrm>
            <a:off x="7237952" y="123103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64E04E-3D70-284B-B962-DA08965261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6307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EJFAT…">
            <a:extLst>
              <a:ext uri="{FF2B5EF4-FFF2-40B4-BE49-F238E27FC236}">
                <a16:creationId xmlns:a16="http://schemas.microsoft.com/office/drawing/2014/main" id="{B5481765-29DD-B447-B97E-FCEBA0BB7E3F}"/>
              </a:ext>
            </a:extLst>
          </p:cNvPr>
          <p:cNvSpPr/>
          <p:nvPr/>
        </p:nvSpPr>
        <p:spPr>
          <a:xfrm>
            <a:off x="3791120" y="2997582"/>
            <a:ext cx="3030532" cy="904477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1"/>
          <a:lstStyle/>
          <a:p>
            <a:pPr algn="ctr">
              <a:defRPr b="1"/>
            </a:pPr>
            <a:endParaRPr dirty="0"/>
          </a:p>
          <a:p>
            <a:pPr algn="ctr">
              <a:defRPr b="1"/>
            </a:pPr>
            <a:endParaRPr lang="en-US" dirty="0"/>
          </a:p>
          <a:p>
            <a:pPr algn="ctr">
              <a:defRPr b="1"/>
            </a:pPr>
            <a:endParaRPr lang="en-US" dirty="0"/>
          </a:p>
          <a:p>
            <a:pPr algn="ctr">
              <a:defRPr b="1"/>
            </a:pPr>
            <a:r>
              <a:rPr lang="en-US" dirty="0"/>
              <a:t>1 LB               1 CP</a:t>
            </a:r>
            <a:endParaRPr dirty="0"/>
          </a:p>
        </p:txBody>
      </p:sp>
      <p:grpSp>
        <p:nvGrpSpPr>
          <p:cNvPr id="451" name="Group"/>
          <p:cNvGrpSpPr/>
          <p:nvPr/>
        </p:nvGrpSpPr>
        <p:grpSpPr>
          <a:xfrm>
            <a:off x="38837" y="47833"/>
            <a:ext cx="2095255" cy="300052"/>
            <a:chOff x="0" y="0"/>
            <a:chExt cx="2095253" cy="300051"/>
          </a:xfrm>
        </p:grpSpPr>
        <p:sp>
          <p:nvSpPr>
            <p:cNvPr id="446" name="Rounded Rectangle"/>
            <p:cNvSpPr/>
            <p:nvPr/>
          </p:nvSpPr>
          <p:spPr>
            <a:xfrm>
              <a:off x="0" y="0"/>
              <a:ext cx="2095254" cy="300052"/>
            </a:xfrm>
            <a:prstGeom prst="roundRect">
              <a:avLst>
                <a:gd name="adj" fmla="val 22315"/>
              </a:avLst>
            </a:prstGeom>
            <a:solidFill>
              <a:srgbClr val="FFFFFF"/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grpSp>
          <p:nvGrpSpPr>
            <p:cNvPr id="449" name="Group"/>
            <p:cNvGrpSpPr/>
            <p:nvPr/>
          </p:nvGrpSpPr>
          <p:grpSpPr>
            <a:xfrm>
              <a:off x="44224" y="42562"/>
              <a:ext cx="1243993" cy="214927"/>
              <a:chOff x="0" y="0"/>
              <a:chExt cx="1243991" cy="214925"/>
            </a:xfrm>
          </p:grpSpPr>
          <p:pic>
            <p:nvPicPr>
              <p:cNvPr id="447" name="Google Shape;74;p14" descr="Google Shape;74;p1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2040" t="31652" r="24175" b="39281"/>
              <a:stretch>
                <a:fillRect/>
              </a:stretch>
            </p:blipFill>
            <p:spPr>
              <a:xfrm>
                <a:off x="0" y="0"/>
                <a:ext cx="514674" cy="2148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8" name="Google Shape;73;p14" descr="Google Shape;73;p1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03401" y="23"/>
                <a:ext cx="740591" cy="214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5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4914" b="10804"/>
            <a:stretch>
              <a:fillRect/>
            </a:stretch>
          </p:blipFill>
          <p:spPr>
            <a:xfrm>
              <a:off x="1413446" y="33939"/>
              <a:ext cx="580353" cy="232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149" name="Connection Line">
            <a:extLst>
              <a:ext uri="{FF2B5EF4-FFF2-40B4-BE49-F238E27FC236}">
                <a16:creationId xmlns:a16="http://schemas.microsoft.com/office/drawing/2014/main" id="{B7173E25-7DD5-CB44-A2FB-2C416FF9C5C2}"/>
              </a:ext>
            </a:extLst>
          </p:cNvPr>
          <p:cNvCxnSpPr>
            <a:cxnSpLocks/>
          </p:cNvCxnSpPr>
          <p:nvPr/>
        </p:nvCxnSpPr>
        <p:spPr>
          <a:xfrm flipH="1">
            <a:off x="3903072" y="1552548"/>
            <a:ext cx="1162859" cy="318747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0" name="EJFAT Operational Model">
            <a:extLst>
              <a:ext uri="{FF2B5EF4-FFF2-40B4-BE49-F238E27FC236}">
                <a16:creationId xmlns:a16="http://schemas.microsoft.com/office/drawing/2014/main" id="{D285B44F-5FC8-9747-8F78-D76AB8CE33BE}"/>
              </a:ext>
            </a:extLst>
          </p:cNvPr>
          <p:cNvSpPr txBox="1">
            <a:spLocks/>
          </p:cNvSpPr>
          <p:nvPr/>
        </p:nvSpPr>
        <p:spPr>
          <a:xfrm>
            <a:off x="101360" y="4068569"/>
            <a:ext cx="6576207" cy="705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5) High throughput LB with FPGA clusters</a:t>
            </a:r>
          </a:p>
          <a:p>
            <a:r>
              <a:rPr lang="en-US" sz="2000" dirty="0"/>
              <a:t>	8 x 200 = 1600 Gbps</a:t>
            </a:r>
          </a:p>
        </p:txBody>
      </p:sp>
      <p:sp>
        <p:nvSpPr>
          <p:cNvPr id="143" name="EJFAT…">
            <a:extLst>
              <a:ext uri="{FF2B5EF4-FFF2-40B4-BE49-F238E27FC236}">
                <a16:creationId xmlns:a16="http://schemas.microsoft.com/office/drawing/2014/main" id="{5B256171-3821-8B4E-A94C-02393D289CC4}"/>
              </a:ext>
            </a:extLst>
          </p:cNvPr>
          <p:cNvSpPr/>
          <p:nvPr/>
        </p:nvSpPr>
        <p:spPr>
          <a:xfrm>
            <a:off x="3888859" y="1905373"/>
            <a:ext cx="2788708" cy="333020"/>
          </a:xfrm>
          <a:prstGeom prst="rect">
            <a:avLst/>
          </a:prstGeom>
          <a:gradFill>
            <a:gsLst>
              <a:gs pos="0">
                <a:srgbClr val="D3FFB2"/>
              </a:gs>
              <a:gs pos="35000">
                <a:srgbClr val="B6FBBB"/>
              </a:gs>
              <a:gs pos="100000">
                <a:srgbClr val="C9E9CE"/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1"/>
          <a:lstStyle/>
          <a:p>
            <a:pPr algn="ctr">
              <a:defRPr b="1"/>
            </a:pPr>
            <a:r>
              <a:rPr lang="en-US" dirty="0"/>
              <a:t>Network Switch</a:t>
            </a:r>
            <a:endParaRPr dirty="0"/>
          </a:p>
        </p:txBody>
      </p:sp>
      <p:cxnSp>
        <p:nvCxnSpPr>
          <p:cNvPr id="165" name="Connection Line">
            <a:extLst>
              <a:ext uri="{FF2B5EF4-FFF2-40B4-BE49-F238E27FC236}">
                <a16:creationId xmlns:a16="http://schemas.microsoft.com/office/drawing/2014/main" id="{FBE2B197-DB45-514A-AC72-B1EAA9DF35C0}"/>
              </a:ext>
            </a:extLst>
          </p:cNvPr>
          <p:cNvCxnSpPr>
            <a:cxnSpLocks/>
          </p:cNvCxnSpPr>
          <p:nvPr/>
        </p:nvCxnSpPr>
        <p:spPr>
          <a:xfrm>
            <a:off x="3169462" y="2077796"/>
            <a:ext cx="719397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E2C78-A676-E74B-A77D-CACA004374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D4DFFEE-3D84-A943-94BF-4FEB5826C1F1}"/>
              </a:ext>
            </a:extLst>
          </p:cNvPr>
          <p:cNvGrpSpPr/>
          <p:nvPr/>
        </p:nvGrpSpPr>
        <p:grpSpPr>
          <a:xfrm>
            <a:off x="560678" y="314053"/>
            <a:ext cx="7467892" cy="1279274"/>
            <a:chOff x="560678" y="314053"/>
            <a:chExt cx="7467892" cy="1279274"/>
          </a:xfrm>
        </p:grpSpPr>
        <p:sp>
          <p:nvSpPr>
            <p:cNvPr id="312" name="FPGAs"/>
            <p:cNvSpPr/>
            <p:nvPr/>
          </p:nvSpPr>
          <p:spPr>
            <a:xfrm>
              <a:off x="5032265" y="683385"/>
              <a:ext cx="693933" cy="286889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>
                <a:defRPr sz="900"/>
              </a:pPr>
              <a:endParaRPr/>
            </a:p>
            <a:p>
              <a:pPr algn="ctr">
                <a:defRPr sz="900"/>
              </a:pPr>
              <a:r>
                <a:t>FPGAs</a:t>
              </a:r>
            </a:p>
          </p:txBody>
        </p:sp>
        <p:sp>
          <p:nvSpPr>
            <p:cNvPr id="314" name="DAQ"/>
            <p:cNvSpPr/>
            <p:nvPr/>
          </p:nvSpPr>
          <p:spPr>
            <a:xfrm>
              <a:off x="560678" y="539406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15" name="Rounded Rectangle"/>
            <p:cNvSpPr/>
            <p:nvPr/>
          </p:nvSpPr>
          <p:spPr>
            <a:xfrm>
              <a:off x="1297945" y="535179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6" name="Rounded Rectangle"/>
            <p:cNvSpPr/>
            <p:nvPr/>
          </p:nvSpPr>
          <p:spPr>
            <a:xfrm>
              <a:off x="1458592" y="535179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7" name="Rounded Rectangle"/>
            <p:cNvSpPr/>
            <p:nvPr/>
          </p:nvSpPr>
          <p:spPr>
            <a:xfrm>
              <a:off x="1619239" y="535179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8" name="DAQ"/>
            <p:cNvSpPr/>
            <p:nvPr/>
          </p:nvSpPr>
          <p:spPr>
            <a:xfrm>
              <a:off x="560678" y="850131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19" name="Rounded Rectangle"/>
            <p:cNvSpPr/>
            <p:nvPr/>
          </p:nvSpPr>
          <p:spPr>
            <a:xfrm>
              <a:off x="1297945" y="848017"/>
              <a:ext cx="116694" cy="282662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0" name="Rounded Rectangle"/>
            <p:cNvSpPr/>
            <p:nvPr/>
          </p:nvSpPr>
          <p:spPr>
            <a:xfrm>
              <a:off x="1458592" y="848017"/>
              <a:ext cx="116694" cy="282662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1" name="Rounded Rectangle"/>
            <p:cNvSpPr/>
            <p:nvPr/>
          </p:nvSpPr>
          <p:spPr>
            <a:xfrm>
              <a:off x="1619239" y="848017"/>
              <a:ext cx="116693" cy="282662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2" name="DAQ"/>
            <p:cNvSpPr/>
            <p:nvPr/>
          </p:nvSpPr>
          <p:spPr>
            <a:xfrm>
              <a:off x="560678" y="1160856"/>
              <a:ext cx="549284" cy="278434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10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DAQ</a:t>
              </a:r>
            </a:p>
          </p:txBody>
        </p:sp>
        <p:sp>
          <p:nvSpPr>
            <p:cNvPr id="323" name="Rounded Rectangle"/>
            <p:cNvSpPr/>
            <p:nvPr/>
          </p:nvSpPr>
          <p:spPr>
            <a:xfrm>
              <a:off x="1297945" y="1160856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4" name="Rounded Rectangle"/>
            <p:cNvSpPr/>
            <p:nvPr/>
          </p:nvSpPr>
          <p:spPr>
            <a:xfrm>
              <a:off x="1458592" y="1160856"/>
              <a:ext cx="116694" cy="282661"/>
            </a:xfrm>
            <a:prstGeom prst="roundRect">
              <a:avLst>
                <a:gd name="adj" fmla="val 17068"/>
              </a:avLst>
            </a:prstGeom>
            <a:solidFill>
              <a:srgbClr val="C8DC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5" name="Rounded Rectangle"/>
            <p:cNvSpPr/>
            <p:nvPr/>
          </p:nvSpPr>
          <p:spPr>
            <a:xfrm>
              <a:off x="1619239" y="1160856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F8E6CC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Rounded Rectangle"/>
            <p:cNvSpPr/>
            <p:nvPr/>
          </p:nvSpPr>
          <p:spPr>
            <a:xfrm>
              <a:off x="1779886" y="535179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7" name="Rounded Rectangle"/>
            <p:cNvSpPr/>
            <p:nvPr/>
          </p:nvSpPr>
          <p:spPr>
            <a:xfrm>
              <a:off x="1779886" y="848017"/>
              <a:ext cx="116693" cy="282662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8" name="Rounded Rectangle"/>
            <p:cNvSpPr/>
            <p:nvPr/>
          </p:nvSpPr>
          <p:spPr>
            <a:xfrm>
              <a:off x="1779886" y="1160856"/>
              <a:ext cx="116693" cy="282661"/>
            </a:xfrm>
            <a:prstGeom prst="roundRect">
              <a:avLst>
                <a:gd name="adj" fmla="val 17068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0" name="Rounded Rectangle"/>
            <p:cNvSpPr/>
            <p:nvPr/>
          </p:nvSpPr>
          <p:spPr>
            <a:xfrm>
              <a:off x="2175585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1" name="Rounded Rectangle"/>
            <p:cNvSpPr/>
            <p:nvPr/>
          </p:nvSpPr>
          <p:spPr>
            <a:xfrm>
              <a:off x="2175585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2" name="Rounded Rectangle"/>
            <p:cNvSpPr/>
            <p:nvPr/>
          </p:nvSpPr>
          <p:spPr>
            <a:xfrm>
              <a:off x="2175585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3" name="Rounded Rectangle"/>
            <p:cNvSpPr/>
            <p:nvPr/>
          </p:nvSpPr>
          <p:spPr>
            <a:xfrm>
              <a:off x="2245210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4" name="Rounded Rectangle"/>
            <p:cNvSpPr/>
            <p:nvPr/>
          </p:nvSpPr>
          <p:spPr>
            <a:xfrm>
              <a:off x="2245210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5" name="Rounded Rectangle"/>
            <p:cNvSpPr/>
            <p:nvPr/>
          </p:nvSpPr>
          <p:spPr>
            <a:xfrm>
              <a:off x="2245210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6" name="Rounded Rectangle"/>
            <p:cNvSpPr/>
            <p:nvPr/>
          </p:nvSpPr>
          <p:spPr>
            <a:xfrm>
              <a:off x="2314835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7" name="Rounded Rectangle"/>
            <p:cNvSpPr/>
            <p:nvPr/>
          </p:nvSpPr>
          <p:spPr>
            <a:xfrm>
              <a:off x="2314835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8" name="Rounded Rectangle"/>
            <p:cNvSpPr/>
            <p:nvPr/>
          </p:nvSpPr>
          <p:spPr>
            <a:xfrm>
              <a:off x="2314835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1" name="Rounded Rectangle"/>
            <p:cNvSpPr/>
            <p:nvPr/>
          </p:nvSpPr>
          <p:spPr>
            <a:xfrm>
              <a:off x="2390344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2" name="Rounded Rectangle"/>
            <p:cNvSpPr/>
            <p:nvPr/>
          </p:nvSpPr>
          <p:spPr>
            <a:xfrm>
              <a:off x="239034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3" name="Rounded Rectangle"/>
            <p:cNvSpPr/>
            <p:nvPr/>
          </p:nvSpPr>
          <p:spPr>
            <a:xfrm>
              <a:off x="2390344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4" name="Rounded Rectangle"/>
            <p:cNvSpPr/>
            <p:nvPr/>
          </p:nvSpPr>
          <p:spPr>
            <a:xfrm>
              <a:off x="2459969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5" name="Rounded Rectangle"/>
            <p:cNvSpPr/>
            <p:nvPr/>
          </p:nvSpPr>
          <p:spPr>
            <a:xfrm>
              <a:off x="245996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6" name="Rounded Rectangle"/>
            <p:cNvSpPr/>
            <p:nvPr/>
          </p:nvSpPr>
          <p:spPr>
            <a:xfrm>
              <a:off x="2459969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7" name="Rounded Rectangle"/>
            <p:cNvSpPr/>
            <p:nvPr/>
          </p:nvSpPr>
          <p:spPr>
            <a:xfrm>
              <a:off x="2529594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8" name="Rounded Rectangle"/>
            <p:cNvSpPr/>
            <p:nvPr/>
          </p:nvSpPr>
          <p:spPr>
            <a:xfrm>
              <a:off x="2529594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9" name="Rounded Rectangle"/>
            <p:cNvSpPr/>
            <p:nvPr/>
          </p:nvSpPr>
          <p:spPr>
            <a:xfrm>
              <a:off x="2529594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0" name="Rounded Rectangle"/>
            <p:cNvSpPr/>
            <p:nvPr/>
          </p:nvSpPr>
          <p:spPr>
            <a:xfrm>
              <a:off x="2605104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1" name="Rounded Rectangle"/>
            <p:cNvSpPr/>
            <p:nvPr/>
          </p:nvSpPr>
          <p:spPr>
            <a:xfrm>
              <a:off x="260510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2" name="Rounded Rectangle"/>
            <p:cNvSpPr/>
            <p:nvPr/>
          </p:nvSpPr>
          <p:spPr>
            <a:xfrm>
              <a:off x="2605104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3" name="Rounded Rectangle"/>
            <p:cNvSpPr/>
            <p:nvPr/>
          </p:nvSpPr>
          <p:spPr>
            <a:xfrm>
              <a:off x="2674729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4" name="Rounded Rectangle"/>
            <p:cNvSpPr/>
            <p:nvPr/>
          </p:nvSpPr>
          <p:spPr>
            <a:xfrm>
              <a:off x="2674729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5" name="Rounded Rectangle"/>
            <p:cNvSpPr/>
            <p:nvPr/>
          </p:nvSpPr>
          <p:spPr>
            <a:xfrm>
              <a:off x="2674729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6" name="Rounded Rectangle"/>
            <p:cNvSpPr/>
            <p:nvPr/>
          </p:nvSpPr>
          <p:spPr>
            <a:xfrm>
              <a:off x="2744354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7" name="Rounded Rectangle"/>
            <p:cNvSpPr/>
            <p:nvPr/>
          </p:nvSpPr>
          <p:spPr>
            <a:xfrm>
              <a:off x="2744354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8" name="Rounded Rectangle"/>
            <p:cNvSpPr/>
            <p:nvPr/>
          </p:nvSpPr>
          <p:spPr>
            <a:xfrm>
              <a:off x="2744354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9" name="Rounded Rectangle"/>
            <p:cNvSpPr/>
            <p:nvPr/>
          </p:nvSpPr>
          <p:spPr>
            <a:xfrm>
              <a:off x="2819863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0" name="Rounded Rectangle"/>
            <p:cNvSpPr/>
            <p:nvPr/>
          </p:nvSpPr>
          <p:spPr>
            <a:xfrm>
              <a:off x="2819863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1" name="Rounded Rectangle"/>
            <p:cNvSpPr/>
            <p:nvPr/>
          </p:nvSpPr>
          <p:spPr>
            <a:xfrm>
              <a:off x="2819863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2" name="Rounded Rectangle"/>
            <p:cNvSpPr/>
            <p:nvPr/>
          </p:nvSpPr>
          <p:spPr>
            <a:xfrm>
              <a:off x="2889488" y="535179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3" name="Rounded Rectangle"/>
            <p:cNvSpPr/>
            <p:nvPr/>
          </p:nvSpPr>
          <p:spPr>
            <a:xfrm>
              <a:off x="2889488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4" name="Rounded Rectangle"/>
            <p:cNvSpPr/>
            <p:nvPr/>
          </p:nvSpPr>
          <p:spPr>
            <a:xfrm>
              <a:off x="2889488" y="1160856"/>
              <a:ext cx="47362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5" name="Rounded Rectangle"/>
            <p:cNvSpPr/>
            <p:nvPr/>
          </p:nvSpPr>
          <p:spPr>
            <a:xfrm>
              <a:off x="2959114" y="535179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6" name="Rounded Rectangle"/>
            <p:cNvSpPr/>
            <p:nvPr/>
          </p:nvSpPr>
          <p:spPr>
            <a:xfrm>
              <a:off x="295911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7" name="Rounded Rectangle"/>
            <p:cNvSpPr/>
            <p:nvPr/>
          </p:nvSpPr>
          <p:spPr>
            <a:xfrm>
              <a:off x="2959114" y="1160856"/>
              <a:ext cx="47361" cy="282661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8" name="Rounded Rectangle"/>
            <p:cNvSpPr/>
            <p:nvPr/>
          </p:nvSpPr>
          <p:spPr>
            <a:xfrm>
              <a:off x="3150828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9" name="Rounded Rectangle"/>
            <p:cNvSpPr/>
            <p:nvPr/>
          </p:nvSpPr>
          <p:spPr>
            <a:xfrm>
              <a:off x="3220453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0" name="Rounded Rectangle"/>
            <p:cNvSpPr/>
            <p:nvPr/>
          </p:nvSpPr>
          <p:spPr>
            <a:xfrm>
              <a:off x="3290078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2F8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1" name="Rounded Rectangle"/>
            <p:cNvSpPr/>
            <p:nvPr/>
          </p:nvSpPr>
          <p:spPr>
            <a:xfrm>
              <a:off x="3365587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2" name="Rounded Rectangle"/>
            <p:cNvSpPr/>
            <p:nvPr/>
          </p:nvSpPr>
          <p:spPr>
            <a:xfrm>
              <a:off x="3435212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3" name="Rounded Rectangle"/>
            <p:cNvSpPr/>
            <p:nvPr/>
          </p:nvSpPr>
          <p:spPr>
            <a:xfrm>
              <a:off x="3672417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Rounded Rectangle"/>
            <p:cNvSpPr/>
            <p:nvPr/>
          </p:nvSpPr>
          <p:spPr>
            <a:xfrm>
              <a:off x="3606140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5" name="Rounded Rectangle"/>
            <p:cNvSpPr/>
            <p:nvPr/>
          </p:nvSpPr>
          <p:spPr>
            <a:xfrm>
              <a:off x="425157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6" name="Rounded Rectangle"/>
            <p:cNvSpPr/>
            <p:nvPr/>
          </p:nvSpPr>
          <p:spPr>
            <a:xfrm>
              <a:off x="4404572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7" name="Rounded Rectangle"/>
            <p:cNvSpPr/>
            <p:nvPr/>
          </p:nvSpPr>
          <p:spPr>
            <a:xfrm>
              <a:off x="4474197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8" name="Rounded Rectangle"/>
            <p:cNvSpPr/>
            <p:nvPr/>
          </p:nvSpPr>
          <p:spPr>
            <a:xfrm>
              <a:off x="455558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9" name="Rounded Rectangle"/>
            <p:cNvSpPr/>
            <p:nvPr/>
          </p:nvSpPr>
          <p:spPr>
            <a:xfrm>
              <a:off x="4625215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0" name="Rounded Rectangle"/>
            <p:cNvSpPr/>
            <p:nvPr/>
          </p:nvSpPr>
          <p:spPr>
            <a:xfrm>
              <a:off x="4694840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1" name="Rounded Rectangle"/>
            <p:cNvSpPr/>
            <p:nvPr/>
          </p:nvSpPr>
          <p:spPr>
            <a:xfrm>
              <a:off x="4776232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2" name="Rounded Rectangle"/>
            <p:cNvSpPr/>
            <p:nvPr/>
          </p:nvSpPr>
          <p:spPr>
            <a:xfrm>
              <a:off x="4845857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3" name="Rounded Rectangle"/>
            <p:cNvSpPr/>
            <p:nvPr/>
          </p:nvSpPr>
          <p:spPr>
            <a:xfrm>
              <a:off x="4915483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4" name="Rounded Rectangle"/>
            <p:cNvSpPr/>
            <p:nvPr/>
          </p:nvSpPr>
          <p:spPr>
            <a:xfrm>
              <a:off x="3738693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5" name="Rounded Rectangle"/>
            <p:cNvSpPr/>
            <p:nvPr/>
          </p:nvSpPr>
          <p:spPr>
            <a:xfrm>
              <a:off x="3808319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6" name="Rounded Rectangle"/>
            <p:cNvSpPr/>
            <p:nvPr/>
          </p:nvSpPr>
          <p:spPr>
            <a:xfrm>
              <a:off x="3888859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Rounded Rectangle"/>
            <p:cNvSpPr/>
            <p:nvPr/>
          </p:nvSpPr>
          <p:spPr>
            <a:xfrm>
              <a:off x="3958484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8" name="Rounded Rectangle"/>
            <p:cNvSpPr/>
            <p:nvPr/>
          </p:nvSpPr>
          <p:spPr>
            <a:xfrm>
              <a:off x="4028109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9" name="Rounded Rectangle"/>
            <p:cNvSpPr/>
            <p:nvPr/>
          </p:nvSpPr>
          <p:spPr>
            <a:xfrm>
              <a:off x="4106974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0" name="Rounded Rectangle"/>
            <p:cNvSpPr/>
            <p:nvPr/>
          </p:nvSpPr>
          <p:spPr>
            <a:xfrm>
              <a:off x="4176600" y="848017"/>
              <a:ext cx="47362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1" name="Rounded Rectangle"/>
            <p:cNvSpPr/>
            <p:nvPr/>
          </p:nvSpPr>
          <p:spPr>
            <a:xfrm>
              <a:off x="4327088" y="848017"/>
              <a:ext cx="47361" cy="282662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3" name="Rectangle"/>
            <p:cNvSpPr/>
            <p:nvPr/>
          </p:nvSpPr>
          <p:spPr>
            <a:xfrm>
              <a:off x="5193897" y="825830"/>
              <a:ext cx="693933" cy="286889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>
                <a:defRPr sz="900"/>
              </a:pPr>
              <a:endParaRPr/>
            </a:p>
          </p:txBody>
        </p:sp>
        <p:cxnSp>
          <p:nvCxnSpPr>
            <p:cNvPr id="401" name="Connection Line"/>
            <p:cNvCxnSpPr>
              <a:stCxn id="395" idx="0"/>
              <a:endCxn id="393" idx="0"/>
            </p:cNvCxnSpPr>
            <p:nvPr/>
          </p:nvCxnSpPr>
          <p:spPr>
            <a:xfrm flipH="1">
              <a:off x="5540863" y="402163"/>
              <a:ext cx="2235603" cy="567112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2" name="Connection Line"/>
            <p:cNvCxnSpPr>
              <a:stCxn id="396" idx="0"/>
              <a:endCxn id="393" idx="0"/>
            </p:cNvCxnSpPr>
            <p:nvPr/>
          </p:nvCxnSpPr>
          <p:spPr>
            <a:xfrm flipH="1">
              <a:off x="5540863" y="612508"/>
              <a:ext cx="2235603" cy="356767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3" name="Connection Line"/>
            <p:cNvCxnSpPr>
              <a:stCxn id="393" idx="0"/>
              <a:endCxn id="397" idx="0"/>
            </p:cNvCxnSpPr>
            <p:nvPr/>
          </p:nvCxnSpPr>
          <p:spPr>
            <a:xfrm flipV="1">
              <a:off x="5540863" y="822854"/>
              <a:ext cx="2235603" cy="146421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cxnSp>
          <p:nvCxnSpPr>
            <p:cNvPr id="404" name="Connection Line"/>
            <p:cNvCxnSpPr>
              <a:stCxn id="393" idx="0"/>
              <a:endCxn id="398" idx="0"/>
            </p:cNvCxnSpPr>
            <p:nvPr/>
          </p:nvCxnSpPr>
          <p:spPr>
            <a:xfrm>
              <a:off x="5540863" y="969274"/>
              <a:ext cx="2235603" cy="62350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cxnSp>
          <p:nvCxnSpPr>
            <p:cNvPr id="405" name="Connection Line"/>
            <p:cNvCxnSpPr>
              <a:stCxn id="399" idx="0"/>
              <a:endCxn id="393" idx="0"/>
            </p:cNvCxnSpPr>
            <p:nvPr/>
          </p:nvCxnSpPr>
          <p:spPr>
            <a:xfrm flipH="1" flipV="1">
              <a:off x="5540863" y="969274"/>
              <a:ext cx="2235603" cy="272695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headEnd type="triangle"/>
            </a:ln>
          </p:spPr>
        </p:cxnSp>
        <p:cxnSp>
          <p:nvCxnSpPr>
            <p:cNvPr id="406" name="Connection Line"/>
            <p:cNvCxnSpPr>
              <a:stCxn id="393" idx="0"/>
              <a:endCxn id="400" idx="0"/>
            </p:cNvCxnSpPr>
            <p:nvPr/>
          </p:nvCxnSpPr>
          <p:spPr>
            <a:xfrm>
              <a:off x="5540863" y="969274"/>
              <a:ext cx="2235603" cy="483040"/>
            </a:xfrm>
            <a:prstGeom prst="straightConnector1">
              <a:avLst/>
            </a:prstGeom>
            <a:ln>
              <a:solidFill>
                <a:srgbClr val="000000"/>
              </a:solidFill>
              <a:miter lim="400000"/>
              <a:tailEnd type="triangle"/>
            </a:ln>
          </p:spPr>
        </p:cxnSp>
        <p:sp>
          <p:nvSpPr>
            <p:cNvPr id="407" name="Rounded Rectangle"/>
            <p:cNvSpPr/>
            <p:nvPr/>
          </p:nvSpPr>
          <p:spPr>
            <a:xfrm>
              <a:off x="7051204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8" name="Rounded Rectangle"/>
            <p:cNvSpPr/>
            <p:nvPr/>
          </p:nvSpPr>
          <p:spPr>
            <a:xfrm>
              <a:off x="7095653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9" name="Rounded Rectangle"/>
            <p:cNvSpPr/>
            <p:nvPr/>
          </p:nvSpPr>
          <p:spPr>
            <a:xfrm>
              <a:off x="7147612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0" name="Rounded Rectangle"/>
            <p:cNvSpPr/>
            <p:nvPr/>
          </p:nvSpPr>
          <p:spPr>
            <a:xfrm>
              <a:off x="7192061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1" name="Rounded Rectangle"/>
            <p:cNvSpPr/>
            <p:nvPr/>
          </p:nvSpPr>
          <p:spPr>
            <a:xfrm>
              <a:off x="7236509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2" name="Rounded Rectangle"/>
            <p:cNvSpPr/>
            <p:nvPr/>
          </p:nvSpPr>
          <p:spPr>
            <a:xfrm>
              <a:off x="7288469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3" name="Rounded Rectangle"/>
            <p:cNvSpPr/>
            <p:nvPr/>
          </p:nvSpPr>
          <p:spPr>
            <a:xfrm>
              <a:off x="7332916" y="445150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4" name="Rounded Rectangle"/>
            <p:cNvSpPr/>
            <p:nvPr/>
          </p:nvSpPr>
          <p:spPr>
            <a:xfrm>
              <a:off x="7377365" y="445150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FF8C0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5" name="Rounded Rectangle"/>
            <p:cNvSpPr/>
            <p:nvPr/>
          </p:nvSpPr>
          <p:spPr>
            <a:xfrm>
              <a:off x="6770696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6" name="Rounded Rectangle"/>
            <p:cNvSpPr/>
            <p:nvPr/>
          </p:nvSpPr>
          <p:spPr>
            <a:xfrm>
              <a:off x="6815144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7" name="Rounded Rectangle"/>
            <p:cNvSpPr/>
            <p:nvPr/>
          </p:nvSpPr>
          <p:spPr>
            <a:xfrm>
              <a:off x="6866560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8" name="Rounded Rectangle"/>
            <p:cNvSpPr/>
            <p:nvPr/>
          </p:nvSpPr>
          <p:spPr>
            <a:xfrm>
              <a:off x="6911009" y="681632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9" name="Rounded Rectangle"/>
            <p:cNvSpPr/>
            <p:nvPr/>
          </p:nvSpPr>
          <p:spPr>
            <a:xfrm>
              <a:off x="6955456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0" name="Rounded Rectangle"/>
            <p:cNvSpPr/>
            <p:nvPr/>
          </p:nvSpPr>
          <p:spPr>
            <a:xfrm>
              <a:off x="7005804" y="681632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1" name="Rounded Rectangle"/>
            <p:cNvSpPr/>
            <p:nvPr/>
          </p:nvSpPr>
          <p:spPr>
            <a:xfrm>
              <a:off x="7050251" y="681632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F8E6CD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2" name="Rounded Rectangle"/>
            <p:cNvSpPr/>
            <p:nvPr/>
          </p:nvSpPr>
          <p:spPr>
            <a:xfrm>
              <a:off x="6805996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3" name="Rounded Rectangle"/>
            <p:cNvSpPr/>
            <p:nvPr/>
          </p:nvSpPr>
          <p:spPr>
            <a:xfrm>
              <a:off x="6850445" y="1078631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Rounded Rectangle"/>
            <p:cNvSpPr/>
            <p:nvPr/>
          </p:nvSpPr>
          <p:spPr>
            <a:xfrm>
              <a:off x="6901860" y="1078631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5" name="Rounded Rectangle"/>
            <p:cNvSpPr/>
            <p:nvPr/>
          </p:nvSpPr>
          <p:spPr>
            <a:xfrm>
              <a:off x="6946309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6" name="Rounded Rectangle"/>
            <p:cNvSpPr/>
            <p:nvPr/>
          </p:nvSpPr>
          <p:spPr>
            <a:xfrm>
              <a:off x="6990757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7" name="Rounded Rectangle"/>
            <p:cNvSpPr/>
            <p:nvPr/>
          </p:nvSpPr>
          <p:spPr>
            <a:xfrm>
              <a:off x="7041104" y="1078631"/>
              <a:ext cx="30235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8" name="Rounded Rectangle"/>
            <p:cNvSpPr/>
            <p:nvPr/>
          </p:nvSpPr>
          <p:spPr>
            <a:xfrm>
              <a:off x="7085552" y="1078631"/>
              <a:ext cx="30236" cy="180449"/>
            </a:xfrm>
            <a:prstGeom prst="roundRect">
              <a:avLst>
                <a:gd name="adj" fmla="val 42053"/>
              </a:avLst>
            </a:prstGeom>
            <a:solidFill>
              <a:srgbClr val="C8DDF8"/>
            </a:solidFill>
            <a:ln>
              <a:solidFill>
                <a:srgbClr val="000000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5" name="Server"/>
            <p:cNvSpPr/>
            <p:nvPr/>
          </p:nvSpPr>
          <p:spPr>
            <a:xfrm>
              <a:off x="7524360" y="314053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6" name="Server"/>
            <p:cNvSpPr/>
            <p:nvPr/>
          </p:nvSpPr>
          <p:spPr>
            <a:xfrm>
              <a:off x="7524360" y="524398"/>
              <a:ext cx="504210" cy="176222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7" name="Server"/>
            <p:cNvSpPr/>
            <p:nvPr/>
          </p:nvSpPr>
          <p:spPr>
            <a:xfrm>
              <a:off x="7524360" y="734743"/>
              <a:ext cx="504210" cy="176222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8" name="Server"/>
            <p:cNvSpPr/>
            <p:nvPr/>
          </p:nvSpPr>
          <p:spPr>
            <a:xfrm>
              <a:off x="7524360" y="943513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399" name="Server"/>
            <p:cNvSpPr/>
            <p:nvPr/>
          </p:nvSpPr>
          <p:spPr>
            <a:xfrm>
              <a:off x="7524360" y="1153858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400" name="Server"/>
            <p:cNvSpPr/>
            <p:nvPr/>
          </p:nvSpPr>
          <p:spPr>
            <a:xfrm>
              <a:off x="7524360" y="1364203"/>
              <a:ext cx="504210" cy="176221"/>
            </a:xfrm>
            <a:prstGeom prst="rect">
              <a:avLst/>
            </a:prstGeom>
            <a:solidFill>
              <a:srgbClr val="F2F8F8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 algn="ctr" defTabSz="825500">
                <a:defRPr sz="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dirty="0"/>
                <a:t>Node</a:t>
              </a:r>
              <a:endParaRPr dirty="0"/>
            </a:p>
          </p:txBody>
        </p:sp>
        <p:sp>
          <p:nvSpPr>
            <p:cNvPr id="431" name="EJFAT…"/>
            <p:cNvSpPr/>
            <p:nvPr/>
          </p:nvSpPr>
          <p:spPr>
            <a:xfrm>
              <a:off x="5342379" y="952158"/>
              <a:ext cx="788729" cy="426320"/>
            </a:xfrm>
            <a:prstGeom prst="rect">
              <a:avLst/>
            </a:prstGeom>
            <a:gradFill>
              <a:gsLst>
                <a:gs pos="0">
                  <a:schemeClr val="accent4">
                    <a:hueOff val="-267028"/>
                    <a:satOff val="52208"/>
                    <a:lumOff val="32180"/>
                  </a:schemeClr>
                </a:gs>
                <a:gs pos="35000">
                  <a:srgbClr val="FEC2BB"/>
                </a:gs>
                <a:gs pos="100000">
                  <a:schemeClr val="accent4">
                    <a:hueOff val="-293836"/>
                    <a:satOff val="52208"/>
                    <a:lumOff val="46015"/>
                  </a:schemeClr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 anchorCtr="1"/>
            <a:lstStyle/>
            <a:p>
              <a:pPr algn="ctr">
                <a:defRPr b="1"/>
              </a:pPr>
              <a:r>
                <a:rPr dirty="0"/>
                <a:t>EJFAT</a:t>
              </a:r>
            </a:p>
            <a:p>
              <a:pPr algn="ctr">
                <a:defRPr b="1"/>
              </a:pPr>
              <a:r>
                <a:rPr lang="en-US" dirty="0"/>
                <a:t>LBs</a:t>
              </a:r>
              <a:endParaRPr dirty="0"/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3A46E98B-23BD-B349-A65C-EECF2A700CDE}"/>
                </a:ext>
              </a:extLst>
            </p:cNvPr>
            <p:cNvSpPr/>
            <p:nvPr/>
          </p:nvSpPr>
          <p:spPr>
            <a:xfrm>
              <a:off x="4996351" y="429709"/>
              <a:ext cx="1209530" cy="1163618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EJFAT…">
            <a:extLst>
              <a:ext uri="{FF2B5EF4-FFF2-40B4-BE49-F238E27FC236}">
                <a16:creationId xmlns:a16="http://schemas.microsoft.com/office/drawing/2014/main" id="{89B213A9-C132-EE49-A56B-1F406DFC4B7C}"/>
              </a:ext>
            </a:extLst>
          </p:cNvPr>
          <p:cNvSpPr/>
          <p:nvPr/>
        </p:nvSpPr>
        <p:spPr>
          <a:xfrm>
            <a:off x="5891982" y="3158778"/>
            <a:ext cx="788729" cy="426320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1"/>
          <a:lstStyle/>
          <a:p>
            <a:pPr algn="ctr">
              <a:defRPr b="1"/>
            </a:pPr>
            <a:r>
              <a:rPr lang="en-US" dirty="0"/>
              <a:t>FPGA 8</a:t>
            </a:r>
            <a:endParaRPr dirty="0"/>
          </a:p>
        </p:txBody>
      </p:sp>
      <p:sp>
        <p:nvSpPr>
          <p:cNvPr id="141" name="EJFAT…">
            <a:extLst>
              <a:ext uri="{FF2B5EF4-FFF2-40B4-BE49-F238E27FC236}">
                <a16:creationId xmlns:a16="http://schemas.microsoft.com/office/drawing/2014/main" id="{0B7EF660-218D-2846-BDE2-DC03BABE17CD}"/>
              </a:ext>
            </a:extLst>
          </p:cNvPr>
          <p:cNvSpPr/>
          <p:nvPr/>
        </p:nvSpPr>
        <p:spPr>
          <a:xfrm>
            <a:off x="3932888" y="3158778"/>
            <a:ext cx="788729" cy="426320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1"/>
          <a:lstStyle/>
          <a:p>
            <a:pPr algn="ctr">
              <a:defRPr b="1"/>
            </a:pPr>
            <a:r>
              <a:rPr lang="en-US" dirty="0"/>
              <a:t>FPGA 1</a:t>
            </a:r>
            <a:endParaRPr dirty="0"/>
          </a:p>
        </p:txBody>
      </p:sp>
      <p:sp>
        <p:nvSpPr>
          <p:cNvPr id="142" name="EJFAT…">
            <a:extLst>
              <a:ext uri="{FF2B5EF4-FFF2-40B4-BE49-F238E27FC236}">
                <a16:creationId xmlns:a16="http://schemas.microsoft.com/office/drawing/2014/main" id="{0B480177-2C5C-974A-8C37-A1B1F909EBF9}"/>
              </a:ext>
            </a:extLst>
          </p:cNvPr>
          <p:cNvSpPr/>
          <p:nvPr/>
        </p:nvSpPr>
        <p:spPr>
          <a:xfrm>
            <a:off x="4826498" y="3158778"/>
            <a:ext cx="788729" cy="426320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1"/>
          <a:lstStyle/>
          <a:p>
            <a:pPr algn="ctr">
              <a:defRPr b="1"/>
            </a:pPr>
            <a:r>
              <a:rPr lang="en-US" dirty="0"/>
              <a:t>FPGA 2</a:t>
            </a:r>
            <a:endParaRPr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CDFEDF5-7AB9-724E-B6BD-804F16AD3DAE}"/>
              </a:ext>
            </a:extLst>
          </p:cNvPr>
          <p:cNvSpPr/>
          <p:nvPr/>
        </p:nvSpPr>
        <p:spPr>
          <a:xfrm>
            <a:off x="3990205" y="2527112"/>
            <a:ext cx="2687362" cy="323107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DCDE23-B1A4-044E-9721-B6320CACFCFF}"/>
              </a:ext>
            </a:extLst>
          </p:cNvPr>
          <p:cNvGrpSpPr/>
          <p:nvPr/>
        </p:nvGrpSpPr>
        <p:grpSpPr>
          <a:xfrm>
            <a:off x="4230957" y="2231515"/>
            <a:ext cx="2126724" cy="360431"/>
            <a:chOff x="4230957" y="2231515"/>
            <a:chExt cx="2126724" cy="360431"/>
          </a:xfrm>
        </p:grpSpPr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801A20FA-3D76-F948-9E4A-73E34888588E}"/>
                </a:ext>
              </a:extLst>
            </p:cNvPr>
            <p:cNvCxnSpPr>
              <a:cxnSpLocks/>
            </p:cNvCxnSpPr>
            <p:nvPr/>
          </p:nvCxnSpPr>
          <p:spPr>
            <a:xfrm>
              <a:off x="4230957" y="2238393"/>
              <a:ext cx="0" cy="3398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6B88AD40-B906-834C-B6BD-40999040AE0F}"/>
                </a:ext>
              </a:extLst>
            </p:cNvPr>
            <p:cNvCxnSpPr>
              <a:cxnSpLocks/>
            </p:cNvCxnSpPr>
            <p:nvPr/>
          </p:nvCxnSpPr>
          <p:spPr>
            <a:xfrm>
              <a:off x="4445233" y="2238393"/>
              <a:ext cx="0" cy="29559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35F96E24-E9BB-294A-9FAC-858498E9DBA7}"/>
                </a:ext>
              </a:extLst>
            </p:cNvPr>
            <p:cNvCxnSpPr>
              <a:cxnSpLocks/>
            </p:cNvCxnSpPr>
            <p:nvPr/>
          </p:nvCxnSpPr>
          <p:spPr>
            <a:xfrm>
              <a:off x="5110980" y="2238393"/>
              <a:ext cx="0" cy="29559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E444FB31-06F8-AB43-954E-F84F0C66D597}"/>
                </a:ext>
              </a:extLst>
            </p:cNvPr>
            <p:cNvCxnSpPr>
              <a:cxnSpLocks/>
            </p:cNvCxnSpPr>
            <p:nvPr/>
          </p:nvCxnSpPr>
          <p:spPr>
            <a:xfrm>
              <a:off x="5333886" y="2231515"/>
              <a:ext cx="0" cy="29559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1DB2F80B-8F83-1F41-A45B-62F7C412C705}"/>
                </a:ext>
              </a:extLst>
            </p:cNvPr>
            <p:cNvCxnSpPr>
              <a:cxnSpLocks/>
            </p:cNvCxnSpPr>
            <p:nvPr/>
          </p:nvCxnSpPr>
          <p:spPr>
            <a:xfrm>
              <a:off x="6122779" y="2231515"/>
              <a:ext cx="0" cy="29559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7E7D987-C3A9-E748-AC70-C81CF542E461}"/>
                </a:ext>
              </a:extLst>
            </p:cNvPr>
            <p:cNvCxnSpPr>
              <a:cxnSpLocks/>
            </p:cNvCxnSpPr>
            <p:nvPr/>
          </p:nvCxnSpPr>
          <p:spPr>
            <a:xfrm>
              <a:off x="6357681" y="2238393"/>
              <a:ext cx="0" cy="35355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5BE7120-B0CE-4549-BFA5-FEA662D0F81D}"/>
              </a:ext>
            </a:extLst>
          </p:cNvPr>
          <p:cNvGrpSpPr/>
          <p:nvPr/>
        </p:nvGrpSpPr>
        <p:grpSpPr>
          <a:xfrm>
            <a:off x="4230957" y="2791326"/>
            <a:ext cx="2126724" cy="367452"/>
            <a:chOff x="4284091" y="2585961"/>
            <a:chExt cx="2126724" cy="367452"/>
          </a:xfrm>
        </p:grpSpPr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322E65D1-6E88-9443-A4E2-9ED85991DD1B}"/>
                </a:ext>
              </a:extLst>
            </p:cNvPr>
            <p:cNvCxnSpPr>
              <a:cxnSpLocks/>
            </p:cNvCxnSpPr>
            <p:nvPr/>
          </p:nvCxnSpPr>
          <p:spPr>
            <a:xfrm>
              <a:off x="4284091" y="2592837"/>
              <a:ext cx="0" cy="33112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E2C2003E-E610-D143-B99E-EEC133B8CCF2}"/>
                </a:ext>
              </a:extLst>
            </p:cNvPr>
            <p:cNvCxnSpPr>
              <a:cxnSpLocks/>
            </p:cNvCxnSpPr>
            <p:nvPr/>
          </p:nvCxnSpPr>
          <p:spPr>
            <a:xfrm>
              <a:off x="4498367" y="2592837"/>
              <a:ext cx="0" cy="35281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A13FB40-0EB9-3F4C-B8A8-C83243CFE332}"/>
                </a:ext>
              </a:extLst>
            </p:cNvPr>
            <p:cNvCxnSpPr>
              <a:cxnSpLocks/>
            </p:cNvCxnSpPr>
            <p:nvPr/>
          </p:nvCxnSpPr>
          <p:spPr>
            <a:xfrm>
              <a:off x="5164114" y="2644854"/>
              <a:ext cx="0" cy="3007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48D8C0DD-CC9B-5F44-923E-DF069A28B35D}"/>
                </a:ext>
              </a:extLst>
            </p:cNvPr>
            <p:cNvCxnSpPr>
              <a:cxnSpLocks/>
              <a:stCxn id="27" idx="4"/>
            </p:cNvCxnSpPr>
            <p:nvPr/>
          </p:nvCxnSpPr>
          <p:spPr>
            <a:xfrm>
              <a:off x="5387020" y="2644854"/>
              <a:ext cx="0" cy="29391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0C508E3D-F9F4-1245-B3EA-AF72E77214ED}"/>
                </a:ext>
              </a:extLst>
            </p:cNvPr>
            <p:cNvCxnSpPr>
              <a:cxnSpLocks/>
            </p:cNvCxnSpPr>
            <p:nvPr/>
          </p:nvCxnSpPr>
          <p:spPr>
            <a:xfrm>
              <a:off x="6172900" y="2644854"/>
              <a:ext cx="0" cy="3085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09074255-4ABE-A542-8562-B9EDD53FB703}"/>
                </a:ext>
              </a:extLst>
            </p:cNvPr>
            <p:cNvCxnSpPr>
              <a:cxnSpLocks/>
            </p:cNvCxnSpPr>
            <p:nvPr/>
          </p:nvCxnSpPr>
          <p:spPr>
            <a:xfrm>
              <a:off x="6410815" y="2585961"/>
              <a:ext cx="0" cy="3596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4" name="EJFAT Operational Model">
            <a:extLst>
              <a:ext uri="{FF2B5EF4-FFF2-40B4-BE49-F238E27FC236}">
                <a16:creationId xmlns:a16="http://schemas.microsoft.com/office/drawing/2014/main" id="{16340CF1-E37C-CB47-B49B-094C7B676518}"/>
              </a:ext>
            </a:extLst>
          </p:cNvPr>
          <p:cNvSpPr txBox="1">
            <a:spLocks/>
          </p:cNvSpPr>
          <p:nvPr/>
        </p:nvSpPr>
        <p:spPr>
          <a:xfrm>
            <a:off x="4998220" y="2520167"/>
            <a:ext cx="617007" cy="36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/>
              <a:t>LAG</a:t>
            </a:r>
          </a:p>
        </p:txBody>
      </p:sp>
      <p:cxnSp>
        <p:nvCxnSpPr>
          <p:cNvPr id="216" name="Connection Line">
            <a:extLst>
              <a:ext uri="{FF2B5EF4-FFF2-40B4-BE49-F238E27FC236}">
                <a16:creationId xmlns:a16="http://schemas.microsoft.com/office/drawing/2014/main" id="{F63F0C92-65DF-FD43-8AA4-ECB2CFE499B3}"/>
              </a:ext>
            </a:extLst>
          </p:cNvPr>
          <p:cNvCxnSpPr>
            <a:cxnSpLocks/>
            <a:endCxn id="226" idx="1"/>
          </p:cNvCxnSpPr>
          <p:nvPr/>
        </p:nvCxnSpPr>
        <p:spPr>
          <a:xfrm flipV="1">
            <a:off x="6677567" y="2061671"/>
            <a:ext cx="858192" cy="1021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8" name="Rounded Rectangle">
            <a:extLst>
              <a:ext uri="{FF2B5EF4-FFF2-40B4-BE49-F238E27FC236}">
                <a16:creationId xmlns:a16="http://schemas.microsoft.com/office/drawing/2014/main" id="{ED76D9EE-A81A-C843-B9C8-63712CA8ABD8}"/>
              </a:ext>
            </a:extLst>
          </p:cNvPr>
          <p:cNvSpPr/>
          <p:nvPr/>
        </p:nvSpPr>
        <p:spPr>
          <a:xfrm>
            <a:off x="6956953" y="1981658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9" name="Rounded Rectangle">
            <a:extLst>
              <a:ext uri="{FF2B5EF4-FFF2-40B4-BE49-F238E27FC236}">
                <a16:creationId xmlns:a16="http://schemas.microsoft.com/office/drawing/2014/main" id="{CA10DB13-6A27-1844-AFEB-900E6B42E4C9}"/>
              </a:ext>
            </a:extLst>
          </p:cNvPr>
          <p:cNvSpPr/>
          <p:nvPr/>
        </p:nvSpPr>
        <p:spPr>
          <a:xfrm>
            <a:off x="7001402" y="1981658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0" name="Rounded Rectangle">
            <a:extLst>
              <a:ext uri="{FF2B5EF4-FFF2-40B4-BE49-F238E27FC236}">
                <a16:creationId xmlns:a16="http://schemas.microsoft.com/office/drawing/2014/main" id="{696D4CE7-4357-6943-8B70-B6BDFCCB71B4}"/>
              </a:ext>
            </a:extLst>
          </p:cNvPr>
          <p:cNvSpPr/>
          <p:nvPr/>
        </p:nvSpPr>
        <p:spPr>
          <a:xfrm>
            <a:off x="7052817" y="1981658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1" name="Rounded Rectangle">
            <a:extLst>
              <a:ext uri="{FF2B5EF4-FFF2-40B4-BE49-F238E27FC236}">
                <a16:creationId xmlns:a16="http://schemas.microsoft.com/office/drawing/2014/main" id="{F31BF65B-CCC6-3240-92C4-D26850247E42}"/>
              </a:ext>
            </a:extLst>
          </p:cNvPr>
          <p:cNvSpPr/>
          <p:nvPr/>
        </p:nvSpPr>
        <p:spPr>
          <a:xfrm>
            <a:off x="7097266" y="1981658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2" name="Rounded Rectangle">
            <a:extLst>
              <a:ext uri="{FF2B5EF4-FFF2-40B4-BE49-F238E27FC236}">
                <a16:creationId xmlns:a16="http://schemas.microsoft.com/office/drawing/2014/main" id="{308CE20F-7939-E44D-B136-372AE1F4E560}"/>
              </a:ext>
            </a:extLst>
          </p:cNvPr>
          <p:cNvSpPr/>
          <p:nvPr/>
        </p:nvSpPr>
        <p:spPr>
          <a:xfrm>
            <a:off x="7141714" y="1981658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Rounded Rectangle">
            <a:extLst>
              <a:ext uri="{FF2B5EF4-FFF2-40B4-BE49-F238E27FC236}">
                <a16:creationId xmlns:a16="http://schemas.microsoft.com/office/drawing/2014/main" id="{64465917-D195-034C-AE1C-0A26DE972E0B}"/>
              </a:ext>
            </a:extLst>
          </p:cNvPr>
          <p:cNvSpPr/>
          <p:nvPr/>
        </p:nvSpPr>
        <p:spPr>
          <a:xfrm>
            <a:off x="7192061" y="1981658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Rounded Rectangle">
            <a:extLst>
              <a:ext uri="{FF2B5EF4-FFF2-40B4-BE49-F238E27FC236}">
                <a16:creationId xmlns:a16="http://schemas.microsoft.com/office/drawing/2014/main" id="{7F584563-84FF-7743-9DDF-A55112F05A05}"/>
              </a:ext>
            </a:extLst>
          </p:cNvPr>
          <p:cNvSpPr/>
          <p:nvPr/>
        </p:nvSpPr>
        <p:spPr>
          <a:xfrm>
            <a:off x="7236509" y="1981658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6" name="Server">
            <a:extLst>
              <a:ext uri="{FF2B5EF4-FFF2-40B4-BE49-F238E27FC236}">
                <a16:creationId xmlns:a16="http://schemas.microsoft.com/office/drawing/2014/main" id="{1F5B3BD0-2BFC-9949-83FA-CFB7B9C7A07F}"/>
              </a:ext>
            </a:extLst>
          </p:cNvPr>
          <p:cNvSpPr/>
          <p:nvPr/>
        </p:nvSpPr>
        <p:spPr>
          <a:xfrm>
            <a:off x="7535759" y="1973560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cxnSp>
        <p:nvCxnSpPr>
          <p:cNvPr id="230" name="Connection Line">
            <a:extLst>
              <a:ext uri="{FF2B5EF4-FFF2-40B4-BE49-F238E27FC236}">
                <a16:creationId xmlns:a16="http://schemas.microsoft.com/office/drawing/2014/main" id="{385B9FC1-EBF5-CD48-9A70-2A223DE11EB7}"/>
              </a:ext>
            </a:extLst>
          </p:cNvPr>
          <p:cNvCxnSpPr>
            <a:cxnSpLocks/>
          </p:cNvCxnSpPr>
          <p:nvPr/>
        </p:nvCxnSpPr>
        <p:spPr>
          <a:xfrm>
            <a:off x="6163185" y="1537570"/>
            <a:ext cx="480914" cy="333725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7" name="EJFAT Operational Model">
            <a:extLst>
              <a:ext uri="{FF2B5EF4-FFF2-40B4-BE49-F238E27FC236}">
                <a16:creationId xmlns:a16="http://schemas.microsoft.com/office/drawing/2014/main" id="{37D87165-3811-944D-8D94-7EEBC0AE631A}"/>
              </a:ext>
            </a:extLst>
          </p:cNvPr>
          <p:cNvSpPr txBox="1">
            <a:spLocks/>
          </p:cNvSpPr>
          <p:nvPr/>
        </p:nvSpPr>
        <p:spPr>
          <a:xfrm>
            <a:off x="2358928" y="1872539"/>
            <a:ext cx="970989" cy="48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/>
              <a:t>Packets</a:t>
            </a:r>
          </a:p>
        </p:txBody>
      </p:sp>
    </p:spTree>
    <p:extLst>
      <p:ext uri="{BB962C8B-B14F-4D97-AF65-F5344CB8AC3E}">
        <p14:creationId xmlns:p14="http://schemas.microsoft.com/office/powerpoint/2010/main" val="74808119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0D3DCF09-99A3-E040-9CFF-F2501418AC9D}"/>
              </a:ext>
            </a:extLst>
          </p:cNvPr>
          <p:cNvCxnSpPr>
            <a:cxnSpLocks/>
          </p:cNvCxnSpPr>
          <p:nvPr/>
        </p:nvCxnSpPr>
        <p:spPr>
          <a:xfrm flipH="1" flipV="1">
            <a:off x="7906466" y="1486438"/>
            <a:ext cx="728771" cy="376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D76118-AB80-554C-B3AD-E2579A9A1FE5}"/>
              </a:ext>
            </a:extLst>
          </p:cNvPr>
          <p:cNvCxnSpPr>
            <a:cxnSpLocks/>
          </p:cNvCxnSpPr>
          <p:nvPr/>
        </p:nvCxnSpPr>
        <p:spPr>
          <a:xfrm flipV="1">
            <a:off x="4474197" y="1516298"/>
            <a:ext cx="3211314" cy="338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1" name="Group"/>
          <p:cNvGrpSpPr/>
          <p:nvPr/>
        </p:nvGrpSpPr>
        <p:grpSpPr>
          <a:xfrm>
            <a:off x="38837" y="47833"/>
            <a:ext cx="2095255" cy="300052"/>
            <a:chOff x="0" y="0"/>
            <a:chExt cx="2095253" cy="300051"/>
          </a:xfrm>
        </p:grpSpPr>
        <p:sp>
          <p:nvSpPr>
            <p:cNvPr id="446" name="Rounded Rectangle"/>
            <p:cNvSpPr/>
            <p:nvPr/>
          </p:nvSpPr>
          <p:spPr>
            <a:xfrm>
              <a:off x="0" y="0"/>
              <a:ext cx="2095254" cy="300052"/>
            </a:xfrm>
            <a:prstGeom prst="roundRect">
              <a:avLst>
                <a:gd name="adj" fmla="val 22315"/>
              </a:avLst>
            </a:prstGeom>
            <a:solidFill>
              <a:srgbClr val="FFFFFF"/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grpSp>
          <p:nvGrpSpPr>
            <p:cNvPr id="449" name="Group"/>
            <p:cNvGrpSpPr/>
            <p:nvPr/>
          </p:nvGrpSpPr>
          <p:grpSpPr>
            <a:xfrm>
              <a:off x="44224" y="42562"/>
              <a:ext cx="1243993" cy="214927"/>
              <a:chOff x="0" y="0"/>
              <a:chExt cx="1243991" cy="214925"/>
            </a:xfrm>
          </p:grpSpPr>
          <p:pic>
            <p:nvPicPr>
              <p:cNvPr id="447" name="Google Shape;74;p14" descr="Google Shape;74;p1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2040" t="31652" r="24175" b="39281"/>
              <a:stretch>
                <a:fillRect/>
              </a:stretch>
            </p:blipFill>
            <p:spPr>
              <a:xfrm>
                <a:off x="0" y="0"/>
                <a:ext cx="514674" cy="2148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8" name="Google Shape;73;p14" descr="Google Shape;73;p1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03401" y="23"/>
                <a:ext cx="740591" cy="214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5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4914" b="10804"/>
            <a:stretch>
              <a:fillRect/>
            </a:stretch>
          </p:blipFill>
          <p:spPr>
            <a:xfrm>
              <a:off x="1413446" y="33939"/>
              <a:ext cx="580353" cy="232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" name="EJFAT Operational Model">
            <a:extLst>
              <a:ext uri="{FF2B5EF4-FFF2-40B4-BE49-F238E27FC236}">
                <a16:creationId xmlns:a16="http://schemas.microsoft.com/office/drawing/2014/main" id="{D285B44F-5FC8-9747-8F78-D76AB8CE33BE}"/>
              </a:ext>
            </a:extLst>
          </p:cNvPr>
          <p:cNvSpPr txBox="1">
            <a:spLocks/>
          </p:cNvSpPr>
          <p:nvPr/>
        </p:nvSpPr>
        <p:spPr>
          <a:xfrm>
            <a:off x="111799" y="3921253"/>
            <a:ext cx="4139779" cy="96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300" dirty="0"/>
              <a:t>6) </a:t>
            </a:r>
            <a:r>
              <a:rPr lang="en-US" sz="3300" b="1" dirty="0"/>
              <a:t>e</a:t>
            </a:r>
            <a:r>
              <a:rPr lang="en-US" sz="3300" dirty="0"/>
              <a:t>xtended </a:t>
            </a:r>
            <a:r>
              <a:rPr lang="en-US" sz="3300" b="1" dirty="0"/>
              <a:t>B</a:t>
            </a:r>
            <a:r>
              <a:rPr lang="en-US" sz="3300" dirty="0"/>
              <a:t>erkley </a:t>
            </a:r>
            <a:r>
              <a:rPr lang="en-US" sz="3300" b="1" dirty="0"/>
              <a:t>D</a:t>
            </a:r>
            <a:r>
              <a:rPr lang="en-US" sz="3300" dirty="0"/>
              <a:t>ata </a:t>
            </a:r>
            <a:r>
              <a:rPr lang="en-US" sz="3300" b="1" dirty="0"/>
              <a:t>F</a:t>
            </a:r>
            <a:r>
              <a:rPr lang="en-US" sz="3300" dirty="0"/>
              <a:t>ilter</a:t>
            </a:r>
          </a:p>
          <a:p>
            <a:r>
              <a:rPr lang="en-US" sz="3300" dirty="0"/>
              <a:t>   (</a:t>
            </a:r>
            <a:r>
              <a:rPr lang="en-US" sz="3300" dirty="0" err="1"/>
              <a:t>eBDF</a:t>
            </a:r>
            <a:r>
              <a:rPr lang="en-US" sz="3300" dirty="0"/>
              <a:t>) &amp; </a:t>
            </a:r>
            <a:r>
              <a:rPr lang="en-US" sz="3300" dirty="0" err="1"/>
              <a:t>e</a:t>
            </a:r>
            <a:r>
              <a:rPr lang="en-US" sz="3300" b="1" dirty="0" err="1"/>
              <a:t>X</a:t>
            </a:r>
            <a:r>
              <a:rPr lang="en-US" sz="3300" dirty="0" err="1"/>
              <a:t>press</a:t>
            </a:r>
            <a:r>
              <a:rPr lang="en-US" sz="3300" dirty="0"/>
              <a:t> </a:t>
            </a:r>
            <a:r>
              <a:rPr lang="en-US" sz="3300" b="1" dirty="0"/>
              <a:t>D</a:t>
            </a:r>
            <a:r>
              <a:rPr lang="en-US" sz="3300" dirty="0"/>
              <a:t>ata </a:t>
            </a:r>
            <a:r>
              <a:rPr lang="en-US" sz="3300" b="1" dirty="0"/>
              <a:t>P</a:t>
            </a:r>
            <a:r>
              <a:rPr lang="en-US" sz="3300" dirty="0"/>
              <a:t>ath</a:t>
            </a:r>
          </a:p>
          <a:p>
            <a:r>
              <a:rPr lang="en-US" sz="3300" dirty="0"/>
              <a:t>   (XDP) sockets</a:t>
            </a:r>
          </a:p>
          <a:p>
            <a:endParaRPr lang="en-US" dirty="0"/>
          </a:p>
        </p:txBody>
      </p:sp>
      <p:sp>
        <p:nvSpPr>
          <p:cNvPr id="312" name="FPGAs"/>
          <p:cNvSpPr/>
          <p:nvPr/>
        </p:nvSpPr>
        <p:spPr>
          <a:xfrm>
            <a:off x="5032265" y="683385"/>
            <a:ext cx="693933" cy="286889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900"/>
            </a:pPr>
            <a:endParaRPr/>
          </a:p>
          <a:p>
            <a:pPr algn="ctr">
              <a:defRPr sz="900"/>
            </a:pPr>
            <a:r>
              <a:t>FPGAs</a:t>
            </a:r>
          </a:p>
        </p:txBody>
      </p:sp>
      <p:sp>
        <p:nvSpPr>
          <p:cNvPr id="314" name="DAQ"/>
          <p:cNvSpPr/>
          <p:nvPr/>
        </p:nvSpPr>
        <p:spPr>
          <a:xfrm>
            <a:off x="560678" y="539406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315" name="Rounded Rectangle"/>
          <p:cNvSpPr/>
          <p:nvPr/>
        </p:nvSpPr>
        <p:spPr>
          <a:xfrm>
            <a:off x="1297945" y="535179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6" name="Rounded Rectangle"/>
          <p:cNvSpPr/>
          <p:nvPr/>
        </p:nvSpPr>
        <p:spPr>
          <a:xfrm>
            <a:off x="1458592" y="535179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7" name="Rounded Rectangle"/>
          <p:cNvSpPr/>
          <p:nvPr/>
        </p:nvSpPr>
        <p:spPr>
          <a:xfrm>
            <a:off x="1619239" y="535179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8" name="DAQ"/>
          <p:cNvSpPr/>
          <p:nvPr/>
        </p:nvSpPr>
        <p:spPr>
          <a:xfrm>
            <a:off x="560678" y="850131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319" name="Rounded Rectangle"/>
          <p:cNvSpPr/>
          <p:nvPr/>
        </p:nvSpPr>
        <p:spPr>
          <a:xfrm>
            <a:off x="1297945" y="848017"/>
            <a:ext cx="116694" cy="282662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0" name="Rounded Rectangle"/>
          <p:cNvSpPr/>
          <p:nvPr/>
        </p:nvSpPr>
        <p:spPr>
          <a:xfrm>
            <a:off x="1458592" y="848017"/>
            <a:ext cx="116694" cy="282662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1" name="Rounded Rectangle"/>
          <p:cNvSpPr/>
          <p:nvPr/>
        </p:nvSpPr>
        <p:spPr>
          <a:xfrm>
            <a:off x="1619239" y="848017"/>
            <a:ext cx="116693" cy="282662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2" name="DAQ"/>
          <p:cNvSpPr/>
          <p:nvPr/>
        </p:nvSpPr>
        <p:spPr>
          <a:xfrm>
            <a:off x="560678" y="1160856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323" name="Rounded Rectangle"/>
          <p:cNvSpPr/>
          <p:nvPr/>
        </p:nvSpPr>
        <p:spPr>
          <a:xfrm>
            <a:off x="1297945" y="1160856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4" name="Rounded Rectangle"/>
          <p:cNvSpPr/>
          <p:nvPr/>
        </p:nvSpPr>
        <p:spPr>
          <a:xfrm>
            <a:off x="1458592" y="1160856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5" name="Rounded Rectangle"/>
          <p:cNvSpPr/>
          <p:nvPr/>
        </p:nvSpPr>
        <p:spPr>
          <a:xfrm>
            <a:off x="1619239" y="1160856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6" name="Rounded Rectangle"/>
          <p:cNvSpPr/>
          <p:nvPr/>
        </p:nvSpPr>
        <p:spPr>
          <a:xfrm>
            <a:off x="1779886" y="535179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7" name="Rounded Rectangle"/>
          <p:cNvSpPr/>
          <p:nvPr/>
        </p:nvSpPr>
        <p:spPr>
          <a:xfrm>
            <a:off x="1779886" y="848017"/>
            <a:ext cx="116693" cy="282662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8" name="Rounded Rectangle"/>
          <p:cNvSpPr/>
          <p:nvPr/>
        </p:nvSpPr>
        <p:spPr>
          <a:xfrm>
            <a:off x="1779886" y="1160856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0" name="Rounded Rectangle"/>
          <p:cNvSpPr/>
          <p:nvPr/>
        </p:nvSpPr>
        <p:spPr>
          <a:xfrm>
            <a:off x="2175585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1" name="Rounded Rectangle"/>
          <p:cNvSpPr/>
          <p:nvPr/>
        </p:nvSpPr>
        <p:spPr>
          <a:xfrm>
            <a:off x="2175585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2" name="Rounded Rectangle"/>
          <p:cNvSpPr/>
          <p:nvPr/>
        </p:nvSpPr>
        <p:spPr>
          <a:xfrm>
            <a:off x="2175585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Rounded Rectangle"/>
          <p:cNvSpPr/>
          <p:nvPr/>
        </p:nvSpPr>
        <p:spPr>
          <a:xfrm>
            <a:off x="2245210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Rounded Rectangle"/>
          <p:cNvSpPr/>
          <p:nvPr/>
        </p:nvSpPr>
        <p:spPr>
          <a:xfrm>
            <a:off x="2245210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5" name="Rounded Rectangle"/>
          <p:cNvSpPr/>
          <p:nvPr/>
        </p:nvSpPr>
        <p:spPr>
          <a:xfrm>
            <a:off x="2245210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6" name="Rounded Rectangle"/>
          <p:cNvSpPr/>
          <p:nvPr/>
        </p:nvSpPr>
        <p:spPr>
          <a:xfrm>
            <a:off x="2314835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7" name="Rounded Rectangle"/>
          <p:cNvSpPr/>
          <p:nvPr/>
        </p:nvSpPr>
        <p:spPr>
          <a:xfrm>
            <a:off x="2314835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8" name="Rounded Rectangle"/>
          <p:cNvSpPr/>
          <p:nvPr/>
        </p:nvSpPr>
        <p:spPr>
          <a:xfrm>
            <a:off x="2314835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1" name="Rounded Rectangle"/>
          <p:cNvSpPr/>
          <p:nvPr/>
        </p:nvSpPr>
        <p:spPr>
          <a:xfrm>
            <a:off x="2390344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2" name="Rounded Rectangle"/>
          <p:cNvSpPr/>
          <p:nvPr/>
        </p:nvSpPr>
        <p:spPr>
          <a:xfrm>
            <a:off x="2390344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3" name="Rounded Rectangle"/>
          <p:cNvSpPr/>
          <p:nvPr/>
        </p:nvSpPr>
        <p:spPr>
          <a:xfrm>
            <a:off x="2390344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4" name="Rounded Rectangle"/>
          <p:cNvSpPr/>
          <p:nvPr/>
        </p:nvSpPr>
        <p:spPr>
          <a:xfrm>
            <a:off x="2459969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5" name="Rounded Rectangle"/>
          <p:cNvSpPr/>
          <p:nvPr/>
        </p:nvSpPr>
        <p:spPr>
          <a:xfrm>
            <a:off x="2459969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6" name="Rounded Rectangle"/>
          <p:cNvSpPr/>
          <p:nvPr/>
        </p:nvSpPr>
        <p:spPr>
          <a:xfrm>
            <a:off x="2459969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7" name="Rounded Rectangle"/>
          <p:cNvSpPr/>
          <p:nvPr/>
        </p:nvSpPr>
        <p:spPr>
          <a:xfrm>
            <a:off x="2529594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8" name="Rounded Rectangle"/>
          <p:cNvSpPr/>
          <p:nvPr/>
        </p:nvSpPr>
        <p:spPr>
          <a:xfrm>
            <a:off x="2529594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9" name="Rounded Rectangle"/>
          <p:cNvSpPr/>
          <p:nvPr/>
        </p:nvSpPr>
        <p:spPr>
          <a:xfrm>
            <a:off x="2529594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0" name="Rounded Rectangle"/>
          <p:cNvSpPr/>
          <p:nvPr/>
        </p:nvSpPr>
        <p:spPr>
          <a:xfrm>
            <a:off x="2605104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Rounded Rectangle"/>
          <p:cNvSpPr/>
          <p:nvPr/>
        </p:nvSpPr>
        <p:spPr>
          <a:xfrm>
            <a:off x="2605104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Rounded Rectangle"/>
          <p:cNvSpPr/>
          <p:nvPr/>
        </p:nvSpPr>
        <p:spPr>
          <a:xfrm>
            <a:off x="2605104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3" name="Rounded Rectangle"/>
          <p:cNvSpPr/>
          <p:nvPr/>
        </p:nvSpPr>
        <p:spPr>
          <a:xfrm>
            <a:off x="2674729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4" name="Rounded Rectangle"/>
          <p:cNvSpPr/>
          <p:nvPr/>
        </p:nvSpPr>
        <p:spPr>
          <a:xfrm>
            <a:off x="2674729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5" name="Rounded Rectangle"/>
          <p:cNvSpPr/>
          <p:nvPr/>
        </p:nvSpPr>
        <p:spPr>
          <a:xfrm>
            <a:off x="2674729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6" name="Rounded Rectangle"/>
          <p:cNvSpPr/>
          <p:nvPr/>
        </p:nvSpPr>
        <p:spPr>
          <a:xfrm>
            <a:off x="2744354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7" name="Rounded Rectangle"/>
          <p:cNvSpPr/>
          <p:nvPr/>
        </p:nvSpPr>
        <p:spPr>
          <a:xfrm>
            <a:off x="2744354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8" name="Rounded Rectangle"/>
          <p:cNvSpPr/>
          <p:nvPr/>
        </p:nvSpPr>
        <p:spPr>
          <a:xfrm>
            <a:off x="2744354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9" name="Rounded Rectangle"/>
          <p:cNvSpPr/>
          <p:nvPr/>
        </p:nvSpPr>
        <p:spPr>
          <a:xfrm>
            <a:off x="2819863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0" name="Rounded Rectangle"/>
          <p:cNvSpPr/>
          <p:nvPr/>
        </p:nvSpPr>
        <p:spPr>
          <a:xfrm>
            <a:off x="2819863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1" name="Rounded Rectangle"/>
          <p:cNvSpPr/>
          <p:nvPr/>
        </p:nvSpPr>
        <p:spPr>
          <a:xfrm>
            <a:off x="2819863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2" name="Rounded Rectangle"/>
          <p:cNvSpPr/>
          <p:nvPr/>
        </p:nvSpPr>
        <p:spPr>
          <a:xfrm>
            <a:off x="2889488" y="535179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3" name="Rounded Rectangle"/>
          <p:cNvSpPr/>
          <p:nvPr/>
        </p:nvSpPr>
        <p:spPr>
          <a:xfrm>
            <a:off x="2889488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4" name="Rounded Rectangle"/>
          <p:cNvSpPr/>
          <p:nvPr/>
        </p:nvSpPr>
        <p:spPr>
          <a:xfrm>
            <a:off x="2889488" y="1160856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5" name="Rounded Rectangle"/>
          <p:cNvSpPr/>
          <p:nvPr/>
        </p:nvSpPr>
        <p:spPr>
          <a:xfrm>
            <a:off x="2959114" y="535179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6" name="Rounded Rectangle"/>
          <p:cNvSpPr/>
          <p:nvPr/>
        </p:nvSpPr>
        <p:spPr>
          <a:xfrm>
            <a:off x="2959114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7" name="Rounded Rectangle"/>
          <p:cNvSpPr/>
          <p:nvPr/>
        </p:nvSpPr>
        <p:spPr>
          <a:xfrm>
            <a:off x="2959114" y="1160856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Rounded Rectangle"/>
          <p:cNvSpPr/>
          <p:nvPr/>
        </p:nvSpPr>
        <p:spPr>
          <a:xfrm>
            <a:off x="3150828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Rounded Rectangle"/>
          <p:cNvSpPr/>
          <p:nvPr/>
        </p:nvSpPr>
        <p:spPr>
          <a:xfrm>
            <a:off x="3220453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0" name="Rounded Rectangle"/>
          <p:cNvSpPr/>
          <p:nvPr/>
        </p:nvSpPr>
        <p:spPr>
          <a:xfrm>
            <a:off x="3290078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1" name="Rounded Rectangle"/>
          <p:cNvSpPr/>
          <p:nvPr/>
        </p:nvSpPr>
        <p:spPr>
          <a:xfrm>
            <a:off x="3365587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2" name="Rounded Rectangle"/>
          <p:cNvSpPr/>
          <p:nvPr/>
        </p:nvSpPr>
        <p:spPr>
          <a:xfrm>
            <a:off x="3435212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3" name="Rounded Rectangle"/>
          <p:cNvSpPr/>
          <p:nvPr/>
        </p:nvSpPr>
        <p:spPr>
          <a:xfrm>
            <a:off x="3672417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4" name="Rounded Rectangle"/>
          <p:cNvSpPr/>
          <p:nvPr/>
        </p:nvSpPr>
        <p:spPr>
          <a:xfrm>
            <a:off x="3606140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5" name="Rounded Rectangle"/>
          <p:cNvSpPr/>
          <p:nvPr/>
        </p:nvSpPr>
        <p:spPr>
          <a:xfrm>
            <a:off x="4251579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6" name="Rounded Rectangle"/>
          <p:cNvSpPr/>
          <p:nvPr/>
        </p:nvSpPr>
        <p:spPr>
          <a:xfrm>
            <a:off x="4404572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7" name="Rounded Rectangle"/>
          <p:cNvSpPr/>
          <p:nvPr/>
        </p:nvSpPr>
        <p:spPr>
          <a:xfrm>
            <a:off x="4474197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8" name="Rounded Rectangle"/>
          <p:cNvSpPr/>
          <p:nvPr/>
        </p:nvSpPr>
        <p:spPr>
          <a:xfrm>
            <a:off x="4555589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9" name="Rounded Rectangle"/>
          <p:cNvSpPr/>
          <p:nvPr/>
        </p:nvSpPr>
        <p:spPr>
          <a:xfrm>
            <a:off x="4625215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0" name="Rounded Rectangle"/>
          <p:cNvSpPr/>
          <p:nvPr/>
        </p:nvSpPr>
        <p:spPr>
          <a:xfrm>
            <a:off x="4694840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1" name="Rounded Rectangle"/>
          <p:cNvSpPr/>
          <p:nvPr/>
        </p:nvSpPr>
        <p:spPr>
          <a:xfrm>
            <a:off x="4776232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2" name="Rounded Rectangle"/>
          <p:cNvSpPr/>
          <p:nvPr/>
        </p:nvSpPr>
        <p:spPr>
          <a:xfrm>
            <a:off x="4845857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3" name="Rounded Rectangle"/>
          <p:cNvSpPr/>
          <p:nvPr/>
        </p:nvSpPr>
        <p:spPr>
          <a:xfrm>
            <a:off x="4915483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4" name="Rounded Rectangle"/>
          <p:cNvSpPr/>
          <p:nvPr/>
        </p:nvSpPr>
        <p:spPr>
          <a:xfrm>
            <a:off x="3738693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Rounded Rectangle"/>
          <p:cNvSpPr/>
          <p:nvPr/>
        </p:nvSpPr>
        <p:spPr>
          <a:xfrm>
            <a:off x="3808319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6" name="Rounded Rectangle"/>
          <p:cNvSpPr/>
          <p:nvPr/>
        </p:nvSpPr>
        <p:spPr>
          <a:xfrm>
            <a:off x="3888859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7" name="Rounded Rectangle"/>
          <p:cNvSpPr/>
          <p:nvPr/>
        </p:nvSpPr>
        <p:spPr>
          <a:xfrm>
            <a:off x="3958484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8" name="Rounded Rectangle"/>
          <p:cNvSpPr/>
          <p:nvPr/>
        </p:nvSpPr>
        <p:spPr>
          <a:xfrm>
            <a:off x="4028109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9" name="Rounded Rectangle"/>
          <p:cNvSpPr/>
          <p:nvPr/>
        </p:nvSpPr>
        <p:spPr>
          <a:xfrm>
            <a:off x="4106974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0" name="Rounded Rectangle"/>
          <p:cNvSpPr/>
          <p:nvPr/>
        </p:nvSpPr>
        <p:spPr>
          <a:xfrm>
            <a:off x="4176600" y="848017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1" name="Rounded Rectangle"/>
          <p:cNvSpPr/>
          <p:nvPr/>
        </p:nvSpPr>
        <p:spPr>
          <a:xfrm>
            <a:off x="4327088" y="848017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3" name="Rectangle"/>
          <p:cNvSpPr/>
          <p:nvPr/>
        </p:nvSpPr>
        <p:spPr>
          <a:xfrm>
            <a:off x="5193897" y="825830"/>
            <a:ext cx="693933" cy="286889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900"/>
            </a:pPr>
            <a:endParaRPr/>
          </a:p>
        </p:txBody>
      </p:sp>
      <p:cxnSp>
        <p:nvCxnSpPr>
          <p:cNvPr id="401" name="Connection Line"/>
          <p:cNvCxnSpPr>
            <a:stCxn id="395" idx="0"/>
            <a:endCxn id="393" idx="0"/>
          </p:cNvCxnSpPr>
          <p:nvPr/>
        </p:nvCxnSpPr>
        <p:spPr>
          <a:xfrm flipH="1">
            <a:off x="5540863" y="402163"/>
            <a:ext cx="2235603" cy="567112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402" name="Connection Line"/>
          <p:cNvCxnSpPr>
            <a:stCxn id="396" idx="0"/>
            <a:endCxn id="393" idx="0"/>
          </p:cNvCxnSpPr>
          <p:nvPr/>
        </p:nvCxnSpPr>
        <p:spPr>
          <a:xfrm flipH="1">
            <a:off x="5540863" y="612508"/>
            <a:ext cx="2235603" cy="356767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403" name="Connection Line"/>
          <p:cNvCxnSpPr>
            <a:stCxn id="393" idx="0"/>
            <a:endCxn id="397" idx="0"/>
          </p:cNvCxnSpPr>
          <p:nvPr/>
        </p:nvCxnSpPr>
        <p:spPr>
          <a:xfrm flipV="1">
            <a:off x="5540863" y="822854"/>
            <a:ext cx="2235603" cy="146421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404" name="Connection Line"/>
          <p:cNvCxnSpPr>
            <a:stCxn id="393" idx="0"/>
            <a:endCxn id="398" idx="0"/>
          </p:cNvCxnSpPr>
          <p:nvPr/>
        </p:nvCxnSpPr>
        <p:spPr>
          <a:xfrm>
            <a:off x="5540863" y="969274"/>
            <a:ext cx="2235603" cy="62350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405" name="Connection Line"/>
          <p:cNvCxnSpPr>
            <a:stCxn id="399" idx="0"/>
            <a:endCxn id="393" idx="0"/>
          </p:cNvCxnSpPr>
          <p:nvPr/>
        </p:nvCxnSpPr>
        <p:spPr>
          <a:xfrm flipH="1" flipV="1">
            <a:off x="5540863" y="969274"/>
            <a:ext cx="2235603" cy="272695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406" name="Connection Line"/>
          <p:cNvCxnSpPr>
            <a:cxnSpLocks/>
            <a:stCxn id="393" idx="0"/>
            <a:endCxn id="400" idx="0"/>
          </p:cNvCxnSpPr>
          <p:nvPr/>
        </p:nvCxnSpPr>
        <p:spPr>
          <a:xfrm>
            <a:off x="5540863" y="969274"/>
            <a:ext cx="2235603" cy="483040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407" name="Rounded Rectangle"/>
          <p:cNvSpPr/>
          <p:nvPr/>
        </p:nvSpPr>
        <p:spPr>
          <a:xfrm>
            <a:off x="7051204" y="445150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8" name="Rounded Rectangle"/>
          <p:cNvSpPr/>
          <p:nvPr/>
        </p:nvSpPr>
        <p:spPr>
          <a:xfrm>
            <a:off x="7095653" y="445150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9" name="Rounded Rectangle"/>
          <p:cNvSpPr/>
          <p:nvPr/>
        </p:nvSpPr>
        <p:spPr>
          <a:xfrm>
            <a:off x="7147612" y="445150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0" name="Rounded Rectangle"/>
          <p:cNvSpPr/>
          <p:nvPr/>
        </p:nvSpPr>
        <p:spPr>
          <a:xfrm>
            <a:off x="7192061" y="445150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1" name="Rounded Rectangle"/>
          <p:cNvSpPr/>
          <p:nvPr/>
        </p:nvSpPr>
        <p:spPr>
          <a:xfrm>
            <a:off x="7236509" y="445150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2" name="Rounded Rectangle"/>
          <p:cNvSpPr/>
          <p:nvPr/>
        </p:nvSpPr>
        <p:spPr>
          <a:xfrm>
            <a:off x="7288469" y="445150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3" name="Rounded Rectangle"/>
          <p:cNvSpPr/>
          <p:nvPr/>
        </p:nvSpPr>
        <p:spPr>
          <a:xfrm>
            <a:off x="7332916" y="445150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4" name="Rounded Rectangle"/>
          <p:cNvSpPr/>
          <p:nvPr/>
        </p:nvSpPr>
        <p:spPr>
          <a:xfrm>
            <a:off x="7377365" y="445150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5" name="Rounded Rectangle"/>
          <p:cNvSpPr/>
          <p:nvPr/>
        </p:nvSpPr>
        <p:spPr>
          <a:xfrm>
            <a:off x="6770696" y="68163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6" name="Rounded Rectangle"/>
          <p:cNvSpPr/>
          <p:nvPr/>
        </p:nvSpPr>
        <p:spPr>
          <a:xfrm>
            <a:off x="6815144" y="68163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7" name="Rounded Rectangle"/>
          <p:cNvSpPr/>
          <p:nvPr/>
        </p:nvSpPr>
        <p:spPr>
          <a:xfrm>
            <a:off x="6866560" y="68163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8" name="Rounded Rectangle"/>
          <p:cNvSpPr/>
          <p:nvPr/>
        </p:nvSpPr>
        <p:spPr>
          <a:xfrm>
            <a:off x="6911009" y="68163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Rounded Rectangle"/>
          <p:cNvSpPr/>
          <p:nvPr/>
        </p:nvSpPr>
        <p:spPr>
          <a:xfrm>
            <a:off x="6955456" y="68163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Rounded Rectangle"/>
          <p:cNvSpPr/>
          <p:nvPr/>
        </p:nvSpPr>
        <p:spPr>
          <a:xfrm>
            <a:off x="7005804" y="68163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1" name="Rounded Rectangle"/>
          <p:cNvSpPr/>
          <p:nvPr/>
        </p:nvSpPr>
        <p:spPr>
          <a:xfrm>
            <a:off x="7050251" y="68163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2" name="Rounded Rectangle"/>
          <p:cNvSpPr/>
          <p:nvPr/>
        </p:nvSpPr>
        <p:spPr>
          <a:xfrm>
            <a:off x="6805996" y="107863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3" name="Rounded Rectangle"/>
          <p:cNvSpPr/>
          <p:nvPr/>
        </p:nvSpPr>
        <p:spPr>
          <a:xfrm>
            <a:off x="6850445" y="107863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4" name="Rounded Rectangle"/>
          <p:cNvSpPr/>
          <p:nvPr/>
        </p:nvSpPr>
        <p:spPr>
          <a:xfrm>
            <a:off x="6901860" y="107863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5" name="Rounded Rectangle"/>
          <p:cNvSpPr/>
          <p:nvPr/>
        </p:nvSpPr>
        <p:spPr>
          <a:xfrm>
            <a:off x="6946309" y="107863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6" name="Rounded Rectangle"/>
          <p:cNvSpPr/>
          <p:nvPr/>
        </p:nvSpPr>
        <p:spPr>
          <a:xfrm>
            <a:off x="6990757" y="107863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7" name="Rounded Rectangle"/>
          <p:cNvSpPr/>
          <p:nvPr/>
        </p:nvSpPr>
        <p:spPr>
          <a:xfrm>
            <a:off x="7041104" y="107863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8" name="Rounded Rectangle"/>
          <p:cNvSpPr/>
          <p:nvPr/>
        </p:nvSpPr>
        <p:spPr>
          <a:xfrm>
            <a:off x="7085552" y="107863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5" name="Server"/>
          <p:cNvSpPr/>
          <p:nvPr/>
        </p:nvSpPr>
        <p:spPr>
          <a:xfrm>
            <a:off x="7524360" y="314053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396" name="Server"/>
          <p:cNvSpPr/>
          <p:nvPr/>
        </p:nvSpPr>
        <p:spPr>
          <a:xfrm>
            <a:off x="7524360" y="524398"/>
            <a:ext cx="504210" cy="176222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397" name="Server"/>
          <p:cNvSpPr/>
          <p:nvPr/>
        </p:nvSpPr>
        <p:spPr>
          <a:xfrm>
            <a:off x="7524360" y="734743"/>
            <a:ext cx="504210" cy="176222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398" name="Server"/>
          <p:cNvSpPr/>
          <p:nvPr/>
        </p:nvSpPr>
        <p:spPr>
          <a:xfrm>
            <a:off x="7524360" y="943513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399" name="Server"/>
          <p:cNvSpPr/>
          <p:nvPr/>
        </p:nvSpPr>
        <p:spPr>
          <a:xfrm>
            <a:off x="7524360" y="1153858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400" name="Server"/>
          <p:cNvSpPr/>
          <p:nvPr/>
        </p:nvSpPr>
        <p:spPr>
          <a:xfrm>
            <a:off x="7524360" y="1364203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Node</a:t>
            </a:r>
            <a:endParaRPr dirty="0"/>
          </a:p>
        </p:txBody>
      </p:sp>
      <p:sp>
        <p:nvSpPr>
          <p:cNvPr id="431" name="EJFAT…"/>
          <p:cNvSpPr/>
          <p:nvPr/>
        </p:nvSpPr>
        <p:spPr>
          <a:xfrm>
            <a:off x="5342379" y="952158"/>
            <a:ext cx="788729" cy="426320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1"/>
          <a:lstStyle/>
          <a:p>
            <a:pPr algn="ctr">
              <a:defRPr b="1"/>
            </a:pPr>
            <a:r>
              <a:rPr dirty="0"/>
              <a:t>EJFAT</a:t>
            </a:r>
          </a:p>
          <a:p>
            <a:pPr algn="ctr">
              <a:defRPr b="1"/>
            </a:pPr>
            <a:r>
              <a:rPr dirty="0"/>
              <a:t>FPGAs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7C1A7A-7003-2D40-BFEF-030F7EB43F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360887" y="4622127"/>
            <a:ext cx="548700" cy="393600"/>
          </a:xfrm>
        </p:spPr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E30FDF-DB09-8D45-9E03-C2202886277E}"/>
              </a:ext>
            </a:extLst>
          </p:cNvPr>
          <p:cNvGrpSpPr/>
          <p:nvPr/>
        </p:nvGrpSpPr>
        <p:grpSpPr>
          <a:xfrm>
            <a:off x="4298941" y="1876103"/>
            <a:ext cx="4362598" cy="2794100"/>
            <a:chOff x="4298941" y="1876103"/>
            <a:chExt cx="4362598" cy="2794100"/>
          </a:xfrm>
        </p:grpSpPr>
        <p:sp>
          <p:nvSpPr>
            <p:cNvPr id="155" name="EJFAT…">
              <a:extLst>
                <a:ext uri="{FF2B5EF4-FFF2-40B4-BE49-F238E27FC236}">
                  <a16:creationId xmlns:a16="http://schemas.microsoft.com/office/drawing/2014/main" id="{578475AB-AD0F-F64A-8F33-73FAACFA4686}"/>
                </a:ext>
              </a:extLst>
            </p:cNvPr>
            <p:cNvSpPr/>
            <p:nvPr/>
          </p:nvSpPr>
          <p:spPr>
            <a:xfrm>
              <a:off x="4474197" y="1876103"/>
              <a:ext cx="4183215" cy="2794100"/>
            </a:xfrm>
            <a:prstGeom prst="rect">
              <a:avLst/>
            </a:prstGeom>
            <a:gradFill>
              <a:gsLst>
                <a:gs pos="0">
                  <a:srgbClr val="D3FFB2"/>
                </a:gs>
                <a:gs pos="35000">
                  <a:srgbClr val="B6FBBB"/>
                </a:gs>
                <a:gs pos="100000">
                  <a:srgbClr val="C9E9CE"/>
                </a:gs>
              </a:gsLst>
              <a:lin ang="16200000"/>
            </a:gradFill>
            <a:ln>
              <a:solidFill>
                <a:srgbClr val="B7533D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 anchorCtr="1"/>
            <a:lstStyle/>
            <a:p>
              <a:pPr algn="ctr">
                <a:defRPr b="1"/>
              </a:pPr>
              <a:endParaRPr lang="en-US" dirty="0"/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9EE297B3-CB81-724E-B71B-5C4A5347AC27}"/>
                </a:ext>
              </a:extLst>
            </p:cNvPr>
            <p:cNvSpPr txBox="1"/>
            <p:nvPr/>
          </p:nvSpPr>
          <p:spPr>
            <a:xfrm>
              <a:off x="7876549" y="4234763"/>
              <a:ext cx="679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Helvetica" pitchFamily="2" charset="0"/>
                </a:rPr>
                <a:t>Node</a:t>
              </a:r>
            </a:p>
          </p:txBody>
        </p: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65A6599F-6199-9343-B562-9427753C58E0}"/>
                </a:ext>
              </a:extLst>
            </p:cNvPr>
            <p:cNvCxnSpPr>
              <a:cxnSpLocks/>
            </p:cNvCxnSpPr>
            <p:nvPr/>
          </p:nvCxnSpPr>
          <p:spPr>
            <a:xfrm>
              <a:off x="4298941" y="2557570"/>
              <a:ext cx="663903" cy="119918"/>
            </a:xfrm>
            <a:prstGeom prst="straightConnector1">
              <a:avLst/>
            </a:prstGeom>
            <a:ln w="19050">
              <a:solidFill>
                <a:srgbClr val="9230A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6D75ADB7-FC82-AD44-AE16-97FE2C52261C}"/>
                </a:ext>
              </a:extLst>
            </p:cNvPr>
            <p:cNvSpPr txBox="1"/>
            <p:nvPr/>
          </p:nvSpPr>
          <p:spPr>
            <a:xfrm>
              <a:off x="4506603" y="2327763"/>
              <a:ext cx="49873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 pitchFamily="2" charset="0"/>
                </a:rPr>
                <a:t>port</a:t>
              </a:r>
            </a:p>
          </p:txBody>
        </p:sp>
        <p:sp>
          <p:nvSpPr>
            <p:cNvPr id="200" name="Rounded Rectangle 199">
              <a:extLst>
                <a:ext uri="{FF2B5EF4-FFF2-40B4-BE49-F238E27FC236}">
                  <a16:creationId xmlns:a16="http://schemas.microsoft.com/office/drawing/2014/main" id="{9D9C56C3-5DCC-7D43-86B5-D6780DF89796}"/>
                </a:ext>
              </a:extLst>
            </p:cNvPr>
            <p:cNvSpPr/>
            <p:nvPr/>
          </p:nvSpPr>
          <p:spPr>
            <a:xfrm>
              <a:off x="5649477" y="3245082"/>
              <a:ext cx="2073047" cy="565863"/>
            </a:xfrm>
            <a:prstGeom prst="roundRect">
              <a:avLst/>
            </a:prstGeom>
            <a:noFill/>
            <a:ln w="28575">
              <a:solidFill>
                <a:srgbClr val="B24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ABEA9506-FC04-094D-8E10-67947BBB75EB}"/>
                </a:ext>
              </a:extLst>
            </p:cNvPr>
            <p:cNvSpPr txBox="1"/>
            <p:nvPr/>
          </p:nvSpPr>
          <p:spPr>
            <a:xfrm>
              <a:off x="5705521" y="3299905"/>
              <a:ext cx="19899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</a:rPr>
                <a:t>UDP packet </a:t>
              </a:r>
              <a:r>
                <a:rPr lang="en-US" sz="1200" b="1" dirty="0">
                  <a:latin typeface="Helvetica" pitchFamily="2" charset="0"/>
                </a:rPr>
                <a:t>Reassembly</a:t>
              </a:r>
              <a:r>
                <a:rPr lang="en-US" sz="1200" dirty="0">
                  <a:latin typeface="Helvetica" pitchFamily="2" charset="0"/>
                </a:rPr>
                <a:t> into events</a:t>
              </a: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29116959-09B8-C945-AC15-DB6D333CDC31}"/>
                </a:ext>
              </a:extLst>
            </p:cNvPr>
            <p:cNvGrpSpPr/>
            <p:nvPr/>
          </p:nvGrpSpPr>
          <p:grpSpPr>
            <a:xfrm>
              <a:off x="6288642" y="1959670"/>
              <a:ext cx="2256933" cy="733550"/>
              <a:chOff x="2830709" y="4198656"/>
              <a:chExt cx="3453730" cy="784467"/>
            </a:xfrm>
            <a:solidFill>
              <a:schemeClr val="bg1"/>
            </a:solidFill>
          </p:grpSpPr>
          <p:sp>
            <p:nvSpPr>
              <p:cNvPr id="213" name="Parallelogram 212">
                <a:extLst>
                  <a:ext uri="{FF2B5EF4-FFF2-40B4-BE49-F238E27FC236}">
                    <a16:creationId xmlns:a16="http://schemas.microsoft.com/office/drawing/2014/main" id="{7AD152D6-5E5E-0E48-8874-21F677162906}"/>
                  </a:ext>
                </a:extLst>
              </p:cNvPr>
              <p:cNvSpPr/>
              <p:nvPr/>
            </p:nvSpPr>
            <p:spPr>
              <a:xfrm>
                <a:off x="2830709" y="4198656"/>
                <a:ext cx="3453730" cy="784467"/>
              </a:xfrm>
              <a:prstGeom prst="parallelogram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62171A9B-DAEF-3B44-AA79-DFE6BA4FC8B0}"/>
                  </a:ext>
                </a:extLst>
              </p:cNvPr>
              <p:cNvCxnSpPr>
                <a:cxnSpLocks/>
                <a:stCxn id="213" idx="5"/>
                <a:endCxn id="213" idx="2"/>
              </p:cNvCxnSpPr>
              <p:nvPr/>
            </p:nvCxnSpPr>
            <p:spPr>
              <a:xfrm>
                <a:off x="2971026" y="4590890"/>
                <a:ext cx="3173096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9FAA152-9137-4C45-83CB-0388FB60AEA4}"/>
                </a:ext>
              </a:extLst>
            </p:cNvPr>
            <p:cNvSpPr txBox="1"/>
            <p:nvPr/>
          </p:nvSpPr>
          <p:spPr>
            <a:xfrm>
              <a:off x="6597893" y="2022274"/>
              <a:ext cx="1603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</a:rPr>
                <a:t>Linux IP Stack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AC990FC8-0D90-AE42-88FE-812AAA8B6263}"/>
                </a:ext>
              </a:extLst>
            </p:cNvPr>
            <p:cNvSpPr txBox="1"/>
            <p:nvPr/>
          </p:nvSpPr>
          <p:spPr>
            <a:xfrm>
              <a:off x="6284909" y="2321636"/>
              <a:ext cx="220575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</a:rPr>
                <a:t>XDP Socket / Stack Bypass</a:t>
              </a:r>
            </a:p>
          </p:txBody>
        </p: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530DCA3B-1D7B-5A43-99AC-F5561D21FD3E}"/>
                </a:ext>
              </a:extLst>
            </p:cNvPr>
            <p:cNvCxnSpPr>
              <a:cxnSpLocks/>
            </p:cNvCxnSpPr>
            <p:nvPr/>
          </p:nvCxnSpPr>
          <p:spPr>
            <a:xfrm>
              <a:off x="6313709" y="2548691"/>
              <a:ext cx="773575" cy="9426"/>
            </a:xfrm>
            <a:prstGeom prst="straightConnector1">
              <a:avLst/>
            </a:prstGeom>
            <a:ln w="19050">
              <a:solidFill>
                <a:srgbClr val="9230A0"/>
              </a:solidFill>
              <a:prstDash val="sysDot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12E44BD3-A769-4E42-BB3D-A9FC07580FD5}"/>
                </a:ext>
              </a:extLst>
            </p:cNvPr>
            <p:cNvSpPr txBox="1"/>
            <p:nvPr/>
          </p:nvSpPr>
          <p:spPr>
            <a:xfrm>
              <a:off x="7774815" y="2779131"/>
              <a:ext cx="726712" cy="1965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Kernel</a:t>
              </a: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044BDEA-ECFC-E244-A196-7B077C8DC5CB}"/>
                </a:ext>
              </a:extLst>
            </p:cNvPr>
            <p:cNvGrpSpPr/>
            <p:nvPr/>
          </p:nvGrpSpPr>
          <p:grpSpPr>
            <a:xfrm>
              <a:off x="4893217" y="2412097"/>
              <a:ext cx="1281855" cy="562284"/>
              <a:chOff x="2691077" y="4198656"/>
              <a:chExt cx="1011221" cy="880633"/>
            </a:xfrm>
            <a:solidFill>
              <a:schemeClr val="bg1"/>
            </a:solidFill>
          </p:grpSpPr>
          <p:sp>
            <p:nvSpPr>
              <p:cNvPr id="218" name="Parallelogram 217">
                <a:extLst>
                  <a:ext uri="{FF2B5EF4-FFF2-40B4-BE49-F238E27FC236}">
                    <a16:creationId xmlns:a16="http://schemas.microsoft.com/office/drawing/2014/main" id="{F437D463-D622-1347-9841-5C798952E1D0}"/>
                  </a:ext>
                </a:extLst>
              </p:cNvPr>
              <p:cNvSpPr/>
              <p:nvPr/>
            </p:nvSpPr>
            <p:spPr>
              <a:xfrm>
                <a:off x="2691077" y="4198656"/>
                <a:ext cx="1011221" cy="880633"/>
              </a:xfrm>
              <a:prstGeom prst="parallelogram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9808F40B-99DF-5B45-9032-DF73C0C7061B}"/>
                  </a:ext>
                </a:extLst>
              </p:cNvPr>
              <p:cNvSpPr txBox="1"/>
              <p:nvPr/>
            </p:nvSpPr>
            <p:spPr>
              <a:xfrm>
                <a:off x="2832318" y="4222387"/>
                <a:ext cx="739340" cy="43382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Helvetica" pitchFamily="2" charset="0"/>
                  </a:rPr>
                  <a:t>NIC  Driver</a:t>
                </a:r>
              </a:p>
            </p:txBody>
          </p:sp>
        </p:grpSp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BF2D8B2A-9841-A241-8822-BF53C7558C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3916" y="2556728"/>
              <a:ext cx="234875" cy="289600"/>
            </a:xfrm>
            <a:prstGeom prst="straightConnector1">
              <a:avLst/>
            </a:prstGeom>
            <a:ln w="19050">
              <a:solidFill>
                <a:srgbClr val="9230A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15D387B1-EFD8-4B49-9217-CF1067C0AD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8853" y="2556728"/>
              <a:ext cx="144939" cy="672740"/>
            </a:xfrm>
            <a:prstGeom prst="straightConnector1">
              <a:avLst/>
            </a:prstGeom>
            <a:ln w="19050">
              <a:solidFill>
                <a:srgbClr val="9230A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>
              <a:extLst>
                <a:ext uri="{FF2B5EF4-FFF2-40B4-BE49-F238E27FC236}">
                  <a16:creationId xmlns:a16="http://schemas.microsoft.com/office/drawing/2014/main" id="{824B2CFC-0F7D-B645-81C2-87642A5D22FF}"/>
                </a:ext>
              </a:extLst>
            </p:cNvPr>
            <p:cNvCxnSpPr>
              <a:cxnSpLocks/>
            </p:cNvCxnSpPr>
            <p:nvPr/>
          </p:nvCxnSpPr>
          <p:spPr>
            <a:xfrm>
              <a:off x="4474197" y="3088831"/>
              <a:ext cx="41873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1C80CF67-0485-CB4C-A300-E8FF5D09E00D}"/>
                </a:ext>
              </a:extLst>
            </p:cNvPr>
            <p:cNvSpPr txBox="1"/>
            <p:nvPr/>
          </p:nvSpPr>
          <p:spPr>
            <a:xfrm>
              <a:off x="7758685" y="3178043"/>
              <a:ext cx="726712" cy="1965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User Space</a:t>
              </a:r>
            </a:p>
          </p:txBody>
        </p: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EEF8B68A-6A95-F24A-B481-6D4C2E7DF5E7}"/>
                </a:ext>
              </a:extLst>
            </p:cNvPr>
            <p:cNvGrpSpPr/>
            <p:nvPr/>
          </p:nvGrpSpPr>
          <p:grpSpPr>
            <a:xfrm>
              <a:off x="5603485" y="4096263"/>
              <a:ext cx="2124266" cy="276999"/>
              <a:chOff x="5874059" y="4751595"/>
              <a:chExt cx="3691558" cy="433828"/>
            </a:xfrm>
          </p:grpSpPr>
          <p:sp>
            <p:nvSpPr>
              <p:cNvPr id="232" name="Rounded Rectangle 231">
                <a:extLst>
                  <a:ext uri="{FF2B5EF4-FFF2-40B4-BE49-F238E27FC236}">
                    <a16:creationId xmlns:a16="http://schemas.microsoft.com/office/drawing/2014/main" id="{F69378E0-2ADE-6E47-855D-632D8258A41C}"/>
                  </a:ext>
                </a:extLst>
              </p:cNvPr>
              <p:cNvSpPr/>
              <p:nvPr/>
            </p:nvSpPr>
            <p:spPr>
              <a:xfrm>
                <a:off x="5874059" y="4796394"/>
                <a:ext cx="3691558" cy="335277"/>
              </a:xfrm>
              <a:prstGeom prst="roundRect">
                <a:avLst/>
              </a:prstGeom>
              <a:noFill/>
              <a:ln w="28575">
                <a:solidFill>
                  <a:srgbClr val="B24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21FA5A3B-8C56-BB48-9714-88C45932B9FC}"/>
                  </a:ext>
                </a:extLst>
              </p:cNvPr>
              <p:cNvSpPr txBox="1"/>
              <p:nvPr/>
            </p:nvSpPr>
            <p:spPr>
              <a:xfrm>
                <a:off x="6294749" y="4751595"/>
                <a:ext cx="2821733" cy="4338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Helvetica" pitchFamily="2" charset="0"/>
                  </a:rPr>
                  <a:t>Analyze events</a:t>
                </a:r>
              </a:p>
            </p:txBody>
          </p:sp>
        </p:grp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58CA8D1B-5D4E-F84A-A487-FC86B02AE8CD}"/>
                </a:ext>
              </a:extLst>
            </p:cNvPr>
            <p:cNvCxnSpPr>
              <a:cxnSpLocks/>
            </p:cNvCxnSpPr>
            <p:nvPr/>
          </p:nvCxnSpPr>
          <p:spPr>
            <a:xfrm>
              <a:off x="6701867" y="3829760"/>
              <a:ext cx="0" cy="279002"/>
            </a:xfrm>
            <a:prstGeom prst="straightConnector1">
              <a:avLst/>
            </a:prstGeom>
            <a:ln w="19050">
              <a:solidFill>
                <a:srgbClr val="9230A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EAC2F626-B1DC-3B49-A830-87769474C0F7}"/>
                </a:ext>
              </a:extLst>
            </p:cNvPr>
            <p:cNvSpPr txBox="1"/>
            <p:nvPr/>
          </p:nvSpPr>
          <p:spPr>
            <a:xfrm>
              <a:off x="5028520" y="2680918"/>
              <a:ext cx="98419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latin typeface="Helvetica" pitchFamily="2" charset="0"/>
                </a:rPr>
                <a:t>eBDF</a:t>
              </a:r>
              <a:r>
                <a:rPr lang="en-US" sz="1200" dirty="0">
                  <a:latin typeface="Helvetica" pitchFamily="2" charset="0"/>
                </a:rPr>
                <a:t> code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E58FCB7-231E-544C-A299-C0171CC2F503}"/>
                </a:ext>
              </a:extLst>
            </p:cNvPr>
            <p:cNvCxnSpPr>
              <a:cxnSpLocks/>
              <a:endCxn id="218" idx="2"/>
            </p:cNvCxnSpPr>
            <p:nvPr/>
          </p:nvCxnSpPr>
          <p:spPr>
            <a:xfrm>
              <a:off x="4976706" y="2684695"/>
              <a:ext cx="1128081" cy="8544"/>
            </a:xfrm>
            <a:prstGeom prst="line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577081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CB1CE-726B-844C-A7B7-B98B4BA8F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/>
              <a:t>Thanks for your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26BF7-9F2E-F44E-AE2D-895D34D62A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4130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824" name="Google Shape;824;p48"/>
          <p:cNvSpPr/>
          <p:nvPr/>
        </p:nvSpPr>
        <p:spPr>
          <a:xfrm>
            <a:off x="739482" y="1962150"/>
            <a:ext cx="7563231" cy="12682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Julius Sans One"/>
              </a:rPr>
              <a:t>BACKUPS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lueX experiment"/>
          <p:cNvSpPr txBox="1">
            <a:spLocks noGrp="1"/>
          </p:cNvSpPr>
          <p:nvPr>
            <p:ph type="title"/>
          </p:nvPr>
        </p:nvSpPr>
        <p:spPr>
          <a:xfrm>
            <a:off x="978582" y="287863"/>
            <a:ext cx="4164918" cy="572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err="1"/>
              <a:t>GlueX</a:t>
            </a:r>
            <a:r>
              <a:rPr dirty="0"/>
              <a:t> experiment </a:t>
            </a:r>
            <a:r>
              <a:rPr lang="en-US" dirty="0"/>
              <a:t>update</a:t>
            </a:r>
            <a:endParaRPr dirty="0"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36475" y="4702629"/>
            <a:ext cx="644872" cy="3444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 dirty="0"/>
          </a:p>
        </p:txBody>
      </p:sp>
      <p:pic>
        <p:nvPicPr>
          <p:cNvPr id="78" name="Content Placeholder 7" descr="Content Placeholder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2651" y="1187068"/>
            <a:ext cx="4158696" cy="250187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79" name="Content Placeholder 5"/>
          <p:cNvSpPr txBox="1"/>
          <p:nvPr/>
        </p:nvSpPr>
        <p:spPr>
          <a:xfrm>
            <a:off x="507874" y="1122774"/>
            <a:ext cx="4073003" cy="2749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94453" indent="-194453">
              <a:spcBef>
                <a:spcPts val="408"/>
              </a:spcBef>
              <a:buClr>
                <a:srgbClr val="000080"/>
              </a:buClr>
              <a:buSzPct val="100000"/>
              <a:buChar char="❑"/>
              <a:defRPr i="1">
                <a:solidFill>
                  <a:srgbClr val="2739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00" dirty="0"/>
              <a:t>Hall D is dedicated to the operation with a linearly-polarized photon beam produced by ~12 GeV electrons from CEBAF at Jefferson Lab.</a:t>
            </a:r>
            <a:endParaRPr sz="1200" dirty="0">
              <a:solidFill>
                <a:srgbClr val="000080"/>
              </a:solidFill>
            </a:endParaRPr>
          </a:p>
          <a:p>
            <a:pPr>
              <a:lnSpc>
                <a:spcPct val="85000"/>
              </a:lnSpc>
              <a:spcBef>
                <a:spcPts val="408"/>
              </a:spcBef>
              <a:buClr>
                <a:srgbClr val="000080"/>
              </a:buClr>
              <a:buSzPct val="100000"/>
              <a:defRPr i="1">
                <a:solidFill>
                  <a:srgbClr val="C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1200" dirty="0">
              <a:solidFill>
                <a:srgbClr val="2739FF"/>
              </a:solidFill>
            </a:endParaRPr>
          </a:p>
          <a:p>
            <a:pPr marL="194453" indent="-194453">
              <a:lnSpc>
                <a:spcPct val="85000"/>
              </a:lnSpc>
              <a:spcBef>
                <a:spcPts val="408"/>
              </a:spcBef>
              <a:buClr>
                <a:srgbClr val="000080"/>
              </a:buClr>
              <a:buSzPct val="100000"/>
              <a:buChar char="❑"/>
              <a:defRPr i="1">
                <a:solidFill>
                  <a:srgbClr val="C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00" dirty="0">
                <a:solidFill>
                  <a:srgbClr val="2739FF"/>
                </a:solidFill>
              </a:rPr>
              <a:t>Readout electronics:</a:t>
            </a:r>
          </a:p>
          <a:p>
            <a:pPr marL="661140" lvl="1" indent="-194453">
              <a:lnSpc>
                <a:spcPct val="85000"/>
              </a:lnSpc>
              <a:spcBef>
                <a:spcPts val="408"/>
              </a:spcBef>
              <a:buClr>
                <a:srgbClr val="000080"/>
              </a:buClr>
              <a:buSzPct val="100000"/>
              <a:buChar char="✓"/>
              <a:defRPr i="1">
                <a:solidFill>
                  <a:srgbClr val="C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00" dirty="0">
                <a:solidFill>
                  <a:srgbClr val="2739FF"/>
                </a:solidFill>
              </a:rPr>
              <a:t>FADC250  (</a:t>
            </a:r>
            <a:r>
              <a:rPr sz="1200" dirty="0" err="1">
                <a:solidFill>
                  <a:srgbClr val="2739FF"/>
                </a:solidFill>
              </a:rPr>
              <a:t>calorimeter,PS,tagger,etc</a:t>
            </a:r>
            <a:r>
              <a:rPr sz="1200" dirty="0">
                <a:solidFill>
                  <a:srgbClr val="2739FF"/>
                </a:solidFill>
              </a:rPr>
              <a:t>.)</a:t>
            </a:r>
          </a:p>
          <a:p>
            <a:pPr marL="661140" lvl="1" indent="-194453">
              <a:lnSpc>
                <a:spcPct val="85000"/>
              </a:lnSpc>
              <a:spcBef>
                <a:spcPts val="408"/>
              </a:spcBef>
              <a:buClr>
                <a:srgbClr val="000080"/>
              </a:buClr>
              <a:buSzPct val="100000"/>
              <a:buChar char="✓"/>
              <a:defRPr i="1">
                <a:solidFill>
                  <a:srgbClr val="C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00" dirty="0">
                <a:solidFill>
                  <a:srgbClr val="2739FF"/>
                </a:solidFill>
              </a:rPr>
              <a:t>FADC125  (tracking detectors)</a:t>
            </a:r>
          </a:p>
          <a:p>
            <a:pPr marL="661140" lvl="1" indent="-194453">
              <a:lnSpc>
                <a:spcPct val="85000"/>
              </a:lnSpc>
              <a:spcBef>
                <a:spcPts val="408"/>
              </a:spcBef>
              <a:buClr>
                <a:srgbClr val="000080"/>
              </a:buClr>
              <a:buSzPct val="100000"/>
              <a:buChar char="✓"/>
              <a:defRPr i="1">
                <a:solidFill>
                  <a:srgbClr val="C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00" dirty="0">
                <a:solidFill>
                  <a:srgbClr val="2739FF"/>
                </a:solidFill>
              </a:rPr>
              <a:t>F1TDC      (tracking FDC)</a:t>
            </a:r>
          </a:p>
          <a:p>
            <a:pPr marL="661140" lvl="1" indent="-194453">
              <a:lnSpc>
                <a:spcPct val="85000"/>
              </a:lnSpc>
              <a:spcBef>
                <a:spcPts val="408"/>
              </a:spcBef>
              <a:buClr>
                <a:srgbClr val="000080"/>
              </a:buClr>
              <a:buSzPct val="100000"/>
              <a:buChar char="✓"/>
              <a:defRPr i="1">
                <a:solidFill>
                  <a:srgbClr val="C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00" dirty="0">
                <a:solidFill>
                  <a:srgbClr val="2739FF"/>
                </a:solidFill>
              </a:rPr>
              <a:t>CAEN TDC 1290  (TOF)</a:t>
            </a:r>
            <a:endParaRPr lang="en-US" sz="1200" dirty="0">
              <a:solidFill>
                <a:srgbClr val="2739FF"/>
              </a:solidFill>
            </a:endParaRPr>
          </a:p>
          <a:p>
            <a:pPr marL="466687" lvl="1">
              <a:lnSpc>
                <a:spcPct val="85000"/>
              </a:lnSpc>
              <a:spcBef>
                <a:spcPts val="408"/>
              </a:spcBef>
              <a:buClr>
                <a:srgbClr val="000080"/>
              </a:buClr>
              <a:buSzPct val="100000"/>
              <a:defRPr i="1">
                <a:solidFill>
                  <a:srgbClr val="C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1200" dirty="0">
              <a:solidFill>
                <a:srgbClr val="2739FF"/>
              </a:solidFill>
            </a:endParaRPr>
          </a:p>
          <a:p>
            <a:pPr marL="194453" indent="-194453">
              <a:lnSpc>
                <a:spcPct val="85000"/>
              </a:lnSpc>
              <a:spcBef>
                <a:spcPts val="408"/>
              </a:spcBef>
              <a:buClr>
                <a:srgbClr val="000080"/>
              </a:buClr>
              <a:buSzPct val="100000"/>
              <a:buChar char="❑"/>
              <a:defRPr i="1">
                <a:solidFill>
                  <a:srgbClr val="C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00" dirty="0">
                <a:solidFill>
                  <a:srgbClr val="2739FF"/>
                </a:solidFill>
              </a:rPr>
              <a:t>Only FADC250 can be upgraded to work in streaming mode using VTP boards</a:t>
            </a:r>
          </a:p>
          <a:p>
            <a:pPr marL="505577" lvl="1" indent="-194453">
              <a:lnSpc>
                <a:spcPct val="85000"/>
              </a:lnSpc>
              <a:spcBef>
                <a:spcPts val="408"/>
              </a:spcBef>
              <a:buClr>
                <a:srgbClr val="000080"/>
              </a:buClr>
              <a:buSzPct val="100000"/>
              <a:buChar char="✓"/>
              <a:defRPr i="1">
                <a:solidFill>
                  <a:srgbClr val="C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00" dirty="0">
                <a:solidFill>
                  <a:srgbClr val="2739FF"/>
                </a:solidFill>
              </a:rPr>
              <a:t>hence streaming mode would require expensive upgrade of readout electronics.</a:t>
            </a:r>
          </a:p>
        </p:txBody>
      </p:sp>
    </p:spTree>
    <p:extLst>
      <p:ext uri="{BB962C8B-B14F-4D97-AF65-F5344CB8AC3E}">
        <p14:creationId xmlns:p14="http://schemas.microsoft.com/office/powerpoint/2010/main" val="1922418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EMTRD"/>
          <p:cNvSpPr txBox="1">
            <a:spLocks noGrp="1"/>
          </p:cNvSpPr>
          <p:nvPr>
            <p:ph type="title"/>
          </p:nvPr>
        </p:nvSpPr>
        <p:spPr>
          <a:xfrm>
            <a:off x="2426250" y="359619"/>
            <a:ext cx="2245763" cy="572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GEMTRD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4602" y="4702629"/>
            <a:ext cx="596745" cy="3444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 dirty="0"/>
          </a:p>
        </p:txBody>
      </p:sp>
      <p:pic>
        <p:nvPicPr>
          <p:cNvPr id="83" name="Screenshot 2024-10-24 at 02.34.00.png" descr="Screenshot 2024-10-24 at 02.34.00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39957" y="1905881"/>
            <a:ext cx="6628380" cy="26897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6" name="The GlueX III experiment has been approved with a recommendation to improve the electron-pion separation by adding a GEMTRD detector based on GEM technology (GEM-TRD).…"/>
          <p:cNvSpPr txBox="1">
            <a:spLocks noGrp="1"/>
          </p:cNvSpPr>
          <p:nvPr>
            <p:ph type="body" sz="quarter" idx="1"/>
          </p:nvPr>
        </p:nvSpPr>
        <p:spPr>
          <a:xfrm>
            <a:off x="664451" y="876640"/>
            <a:ext cx="7772234" cy="87357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 defTabSz="616026">
              <a:buNone/>
              <a:defRPr sz="2178">
                <a:solidFill>
                  <a:schemeClr val="accent1">
                    <a:satOff val="-3547"/>
                    <a:lumOff val="-10352"/>
                  </a:schemeClr>
                </a:solidFill>
              </a:defRPr>
            </a:pPr>
            <a:r>
              <a:rPr dirty="0"/>
              <a:t>The </a:t>
            </a:r>
            <a:r>
              <a:rPr dirty="0" err="1"/>
              <a:t>GlueX</a:t>
            </a:r>
            <a:r>
              <a:rPr dirty="0"/>
              <a:t> III experiment has been approved with a recommendation to improve the electron-pion separation by adding a GEMTRD detector based on GEM technology (GEM-TRD).</a:t>
            </a:r>
            <a:endParaRPr lang="en-US" dirty="0"/>
          </a:p>
          <a:p>
            <a:pPr marL="0" indent="0" defTabSz="616026">
              <a:buNone/>
              <a:defRPr sz="2178">
                <a:solidFill>
                  <a:schemeClr val="accent1">
                    <a:satOff val="-3547"/>
                    <a:lumOff val="-10352"/>
                  </a:schemeClr>
                </a:solidFill>
              </a:defRPr>
            </a:pPr>
            <a:endParaRPr dirty="0"/>
          </a:p>
        </p:txBody>
      </p:sp>
      <p:pic>
        <p:nvPicPr>
          <p:cNvPr id="87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rcRect l="16628" r="16042" b="7650"/>
          <a:stretch>
            <a:fillRect/>
          </a:stretch>
        </p:blipFill>
        <p:spPr>
          <a:xfrm>
            <a:off x="6989452" y="2143374"/>
            <a:ext cx="2029020" cy="18813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8667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EMTRD readout"/>
          <p:cNvSpPr txBox="1">
            <a:spLocks noGrp="1"/>
          </p:cNvSpPr>
          <p:nvPr>
            <p:ph type="title"/>
          </p:nvPr>
        </p:nvSpPr>
        <p:spPr>
          <a:xfrm>
            <a:off x="1854749" y="240619"/>
            <a:ext cx="3388763" cy="572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GEMTRD readout</a:t>
            </a:r>
          </a:p>
        </p:txBody>
      </p:sp>
      <p:sp>
        <p:nvSpPr>
          <p:cNvPr id="90" name="GEMTRD readout is based on  OpenVPX/FADC readout developed for PANDA experiment in Juelich.…"/>
          <p:cNvSpPr txBox="1">
            <a:spLocks noGrp="1"/>
          </p:cNvSpPr>
          <p:nvPr>
            <p:ph type="body" sz="quarter" idx="1"/>
          </p:nvPr>
        </p:nvSpPr>
        <p:spPr>
          <a:xfrm>
            <a:off x="451107" y="726139"/>
            <a:ext cx="6856949" cy="597113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161396" indent="-213042" defTabSz="516466">
              <a:lnSpc>
                <a:spcPct val="110000"/>
              </a:lnSpc>
              <a:defRPr sz="1660"/>
            </a:pPr>
            <a:r>
              <a:rPr dirty="0"/>
              <a:t>GEMTRD readout is based on  </a:t>
            </a:r>
            <a:r>
              <a:rPr dirty="0" err="1"/>
              <a:t>OpenVPX</a:t>
            </a:r>
            <a:r>
              <a:rPr dirty="0"/>
              <a:t>/FADC readout developed for PANDA experiment in </a:t>
            </a:r>
            <a:r>
              <a:rPr dirty="0" err="1"/>
              <a:t>Juelich</a:t>
            </a:r>
            <a:r>
              <a:rPr dirty="0"/>
              <a:t>. </a:t>
            </a:r>
          </a:p>
          <a:p>
            <a:pPr marL="161396" indent="-213042" defTabSz="516466">
              <a:lnSpc>
                <a:spcPct val="110000"/>
              </a:lnSpc>
              <a:defRPr sz="1660"/>
            </a:pPr>
            <a:r>
              <a:rPr dirty="0"/>
              <a:t>Originally designed for a straw tracker, but can also be used for other tracking detectors and calorimeters.</a:t>
            </a:r>
          </a:p>
          <a:p>
            <a:pPr marL="161396" indent="-213042" defTabSz="516466">
              <a:lnSpc>
                <a:spcPct val="110000"/>
              </a:lnSpc>
              <a:defRPr sz="1660"/>
            </a:pPr>
            <a:r>
              <a:rPr dirty="0"/>
              <a:t>Boards interconnected via a full mesh backplane -</a:t>
            </a:r>
            <a:r>
              <a:rPr dirty="0">
                <a:solidFill>
                  <a:schemeClr val="accent2">
                    <a:satOff val="-18194"/>
                    <a:lumOff val="-11215"/>
                  </a:schemeClr>
                </a:solidFill>
              </a:rPr>
              <a:t> </a:t>
            </a:r>
            <a:r>
              <a:rPr dirty="0">
                <a:solidFill>
                  <a:srgbClr val="B20C2D"/>
                </a:solidFill>
              </a:rPr>
              <a:t>streaming capable.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7101" y="4688878"/>
            <a:ext cx="624246" cy="3582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 dirty="0"/>
          </a:p>
        </p:txBody>
      </p:sp>
      <p:pic>
        <p:nvPicPr>
          <p:cNvPr id="92" name="Content Placeholder 7" descr="Content Placeholder 7"/>
          <p:cNvPicPr>
            <a:picLocks noChangeAspect="1"/>
          </p:cNvPicPr>
          <p:nvPr/>
        </p:nvPicPr>
        <p:blipFill>
          <a:blip r:embed="rId3">
            <a:extLst/>
          </a:blip>
          <a:srcRect r="22964"/>
          <a:stretch>
            <a:fillRect/>
          </a:stretch>
        </p:blipFill>
        <p:spPr>
          <a:xfrm>
            <a:off x="4037029" y="1323361"/>
            <a:ext cx="4615596" cy="3413984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Content Placeholder 5"/>
          <p:cNvSpPr txBox="1"/>
          <p:nvPr/>
        </p:nvSpPr>
        <p:spPr>
          <a:xfrm>
            <a:off x="449922" y="1590562"/>
            <a:ext cx="3973969" cy="2879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defTabSz="576025">
              <a:lnSpc>
                <a:spcPct val="120000"/>
              </a:lnSpc>
              <a:defRPr sz="1428" i="1">
                <a:solidFill>
                  <a:srgbClr val="000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972"/>
          </a:p>
          <a:p>
            <a:pPr marL="203895" indent="-235630" defTabSz="576025">
              <a:lnSpc>
                <a:spcPct val="120000"/>
              </a:lnSpc>
              <a:buClr>
                <a:srgbClr val="000080"/>
              </a:buClr>
              <a:buSzPct val="100000"/>
              <a:buFont typeface="Zapf Dingbats"/>
              <a:buChar char="✦"/>
              <a:defRPr sz="1836" i="1">
                <a:solidFill>
                  <a:srgbClr val="FF644E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49"/>
              <a:t>Version with analog inputs: </a:t>
            </a:r>
          </a:p>
          <a:p>
            <a:pPr marL="362576" lvl="1" indent="-235630" defTabSz="576025">
              <a:lnSpc>
                <a:spcPct val="120000"/>
              </a:lnSpc>
              <a:buClr>
                <a:srgbClr val="000080"/>
              </a:buClr>
              <a:buSzPct val="100000"/>
              <a:buFont typeface="Zapf Dingbats"/>
              <a:buChar char="✓"/>
              <a:defRPr sz="1836" i="1">
                <a:solidFill>
                  <a:srgbClr val="000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49"/>
              <a:t>2240 channels .</a:t>
            </a:r>
          </a:p>
          <a:p>
            <a:pPr marL="362576" lvl="1" indent="-235630" defTabSz="576025">
              <a:lnSpc>
                <a:spcPct val="120000"/>
              </a:lnSpc>
              <a:buClr>
                <a:srgbClr val="000080"/>
              </a:buClr>
              <a:buSzPct val="100000"/>
              <a:buFont typeface="Zapf Dingbats"/>
              <a:buChar char="✓"/>
              <a:defRPr sz="1836" i="1">
                <a:solidFill>
                  <a:srgbClr val="000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49"/>
              <a:t>160 channels per board, 166 MHz</a:t>
            </a:r>
          </a:p>
          <a:p>
            <a:pPr marL="362576" lvl="1" indent="-235630" defTabSz="576025">
              <a:lnSpc>
                <a:spcPct val="120000"/>
              </a:lnSpc>
              <a:buClr>
                <a:srgbClr val="000080"/>
              </a:buClr>
              <a:buSzPct val="100000"/>
              <a:buFont typeface="Zapf Dingbats"/>
              <a:buChar char="✓"/>
              <a:defRPr sz="1836" i="1">
                <a:solidFill>
                  <a:srgbClr val="000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49"/>
              <a:t>arrival time resolution ~100-200 ps.</a:t>
            </a:r>
          </a:p>
          <a:p>
            <a:pPr marL="362576" lvl="1" indent="-235630" defTabSz="576025">
              <a:lnSpc>
                <a:spcPct val="120000"/>
              </a:lnSpc>
              <a:buClr>
                <a:srgbClr val="000080"/>
              </a:buClr>
              <a:buSzPct val="100000"/>
              <a:buFont typeface="Zapf Dingbats"/>
              <a:buChar char="✓"/>
              <a:defRPr sz="1836" i="1">
                <a:solidFill>
                  <a:srgbClr val="000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49"/>
              <a:t>output up to 1 Tbit/s</a:t>
            </a:r>
          </a:p>
          <a:p>
            <a:pPr defTabSz="576025">
              <a:lnSpc>
                <a:spcPct val="120000"/>
              </a:lnSpc>
              <a:defRPr sz="1836" i="1">
                <a:solidFill>
                  <a:srgbClr val="000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1249"/>
          </a:p>
          <a:p>
            <a:pPr marL="203895" indent="-235630" defTabSz="576025">
              <a:lnSpc>
                <a:spcPct val="120000"/>
              </a:lnSpc>
              <a:buClr>
                <a:srgbClr val="000080"/>
              </a:buClr>
              <a:buSzPct val="100000"/>
              <a:buFont typeface="Zapf Dingbats"/>
              <a:buChar char="✦"/>
              <a:defRPr sz="1836" i="1">
                <a:solidFill>
                  <a:srgbClr val="FF644E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49"/>
              <a:t>Version with digital inputs  (from ASIC: tracks,vertex, etc.):</a:t>
            </a:r>
          </a:p>
          <a:p>
            <a:pPr marL="362576" lvl="1" indent="-235630" defTabSz="576025">
              <a:lnSpc>
                <a:spcPct val="120000"/>
              </a:lnSpc>
              <a:buClr>
                <a:srgbClr val="000080"/>
              </a:buClr>
              <a:buSzPct val="100000"/>
              <a:buFont typeface="Zapf Dingbats"/>
              <a:buChar char="✓"/>
              <a:defRPr sz="1836" i="1">
                <a:solidFill>
                  <a:srgbClr val="000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49"/>
              <a:t>  total input speed up to ~ 5 Tbit/s  per crate</a:t>
            </a:r>
          </a:p>
          <a:p>
            <a:pPr marL="362576" lvl="1" indent="-235630" defTabSz="576025">
              <a:lnSpc>
                <a:spcPct val="120000"/>
              </a:lnSpc>
              <a:buClr>
                <a:srgbClr val="000080"/>
              </a:buClr>
              <a:buSzPct val="100000"/>
              <a:buFont typeface="Zapf Dingbats"/>
              <a:buChar char="✓"/>
              <a:defRPr sz="1836" i="1">
                <a:solidFill>
                  <a:srgbClr val="000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49"/>
              <a:t>  total output speed up to ~ 1 Tbit/s per crate</a:t>
            </a:r>
          </a:p>
          <a:p>
            <a:pPr marL="362576" lvl="1" indent="-235630" defTabSz="576025">
              <a:lnSpc>
                <a:spcPct val="120000"/>
              </a:lnSpc>
              <a:buClr>
                <a:srgbClr val="000080"/>
              </a:buClr>
              <a:buSzPct val="100000"/>
              <a:buFont typeface="Zapf Dingbats"/>
              <a:buChar char="✓"/>
              <a:defRPr sz="1836" i="1">
                <a:solidFill>
                  <a:srgbClr val="000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249"/>
              <a:t>~11000 LVDS inputs per crate</a:t>
            </a:r>
          </a:p>
        </p:txBody>
      </p:sp>
    </p:spTree>
    <p:extLst>
      <p:ext uri="{BB962C8B-B14F-4D97-AF65-F5344CB8AC3E}">
        <p14:creationId xmlns:p14="http://schemas.microsoft.com/office/powerpoint/2010/main" val="1467038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ounded Rectangle"/>
          <p:cNvSpPr/>
          <p:nvPr/>
        </p:nvSpPr>
        <p:spPr>
          <a:xfrm>
            <a:off x="5210199" y="2097515"/>
            <a:ext cx="1394889" cy="1452697"/>
          </a:xfrm>
          <a:prstGeom prst="roundRect">
            <a:avLst>
              <a:gd name="adj" fmla="val 13657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12" name="FPGAs"/>
          <p:cNvSpPr/>
          <p:nvPr/>
        </p:nvSpPr>
        <p:spPr>
          <a:xfrm>
            <a:off x="5309641" y="2250496"/>
            <a:ext cx="693933" cy="286889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900"/>
            </a:pPr>
            <a:endParaRPr/>
          </a:p>
          <a:p>
            <a:pPr algn="ctr">
              <a:defRPr sz="900"/>
            </a:pPr>
            <a:r>
              <a:t>FPGAs</a:t>
            </a:r>
          </a:p>
        </p:txBody>
      </p:sp>
      <p:sp>
        <p:nvSpPr>
          <p:cNvPr id="313" name="EJFAT Operational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EJFAT Operational Model</a:t>
            </a:r>
          </a:p>
        </p:txBody>
      </p:sp>
      <p:sp>
        <p:nvSpPr>
          <p:cNvPr id="314" name="DAQ"/>
          <p:cNvSpPr/>
          <p:nvPr/>
        </p:nvSpPr>
        <p:spPr>
          <a:xfrm>
            <a:off x="838054" y="2106517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315" name="Rounded Rectangle"/>
          <p:cNvSpPr/>
          <p:nvPr/>
        </p:nvSpPr>
        <p:spPr>
          <a:xfrm>
            <a:off x="1575321" y="2102290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6" name="Rounded Rectangle"/>
          <p:cNvSpPr/>
          <p:nvPr/>
        </p:nvSpPr>
        <p:spPr>
          <a:xfrm>
            <a:off x="1735968" y="2102290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7" name="Rounded Rectangle"/>
          <p:cNvSpPr/>
          <p:nvPr/>
        </p:nvSpPr>
        <p:spPr>
          <a:xfrm>
            <a:off x="1896615" y="2102290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8" name="DAQ"/>
          <p:cNvSpPr/>
          <p:nvPr/>
        </p:nvSpPr>
        <p:spPr>
          <a:xfrm>
            <a:off x="838054" y="2417242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319" name="Rounded Rectangle"/>
          <p:cNvSpPr/>
          <p:nvPr/>
        </p:nvSpPr>
        <p:spPr>
          <a:xfrm>
            <a:off x="1575321" y="2415128"/>
            <a:ext cx="116694" cy="282662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0" name="Rounded Rectangle"/>
          <p:cNvSpPr/>
          <p:nvPr/>
        </p:nvSpPr>
        <p:spPr>
          <a:xfrm>
            <a:off x="1735968" y="2415128"/>
            <a:ext cx="116694" cy="282662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1" name="Rounded Rectangle"/>
          <p:cNvSpPr/>
          <p:nvPr/>
        </p:nvSpPr>
        <p:spPr>
          <a:xfrm>
            <a:off x="1896615" y="2415128"/>
            <a:ext cx="116693" cy="282662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2" name="DAQ"/>
          <p:cNvSpPr/>
          <p:nvPr/>
        </p:nvSpPr>
        <p:spPr>
          <a:xfrm>
            <a:off x="838054" y="2727967"/>
            <a:ext cx="549284" cy="278434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DAQ</a:t>
            </a:r>
          </a:p>
        </p:txBody>
      </p:sp>
      <p:sp>
        <p:nvSpPr>
          <p:cNvPr id="323" name="Rounded Rectangle"/>
          <p:cNvSpPr/>
          <p:nvPr/>
        </p:nvSpPr>
        <p:spPr>
          <a:xfrm>
            <a:off x="1575321" y="2727967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4" name="Rounded Rectangle"/>
          <p:cNvSpPr/>
          <p:nvPr/>
        </p:nvSpPr>
        <p:spPr>
          <a:xfrm>
            <a:off x="1735968" y="2727967"/>
            <a:ext cx="116694" cy="282661"/>
          </a:xfrm>
          <a:prstGeom prst="roundRect">
            <a:avLst>
              <a:gd name="adj" fmla="val 17068"/>
            </a:avLst>
          </a:prstGeom>
          <a:solidFill>
            <a:srgbClr val="C8DC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5" name="Rounded Rectangle"/>
          <p:cNvSpPr/>
          <p:nvPr/>
        </p:nvSpPr>
        <p:spPr>
          <a:xfrm>
            <a:off x="1896615" y="2727967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F8E6CC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6" name="Rounded Rectangle"/>
          <p:cNvSpPr/>
          <p:nvPr/>
        </p:nvSpPr>
        <p:spPr>
          <a:xfrm>
            <a:off x="2057262" y="2102290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7" name="Rounded Rectangle"/>
          <p:cNvSpPr/>
          <p:nvPr/>
        </p:nvSpPr>
        <p:spPr>
          <a:xfrm>
            <a:off x="2057262" y="2415128"/>
            <a:ext cx="116693" cy="282662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8" name="Rounded Rectangle"/>
          <p:cNvSpPr/>
          <p:nvPr/>
        </p:nvSpPr>
        <p:spPr>
          <a:xfrm>
            <a:off x="2057262" y="2727967"/>
            <a:ext cx="116693" cy="282661"/>
          </a:xfrm>
          <a:prstGeom prst="roundRect">
            <a:avLst>
              <a:gd name="adj" fmla="val 17068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0" name="Rounded Rectangle"/>
          <p:cNvSpPr/>
          <p:nvPr/>
        </p:nvSpPr>
        <p:spPr>
          <a:xfrm>
            <a:off x="2452961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1" name="Rounded Rectangle"/>
          <p:cNvSpPr/>
          <p:nvPr/>
        </p:nvSpPr>
        <p:spPr>
          <a:xfrm>
            <a:off x="2452961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2" name="Rounded Rectangle"/>
          <p:cNvSpPr/>
          <p:nvPr/>
        </p:nvSpPr>
        <p:spPr>
          <a:xfrm>
            <a:off x="2452961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Rounded Rectangle"/>
          <p:cNvSpPr/>
          <p:nvPr/>
        </p:nvSpPr>
        <p:spPr>
          <a:xfrm>
            <a:off x="2522586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Rounded Rectangle"/>
          <p:cNvSpPr/>
          <p:nvPr/>
        </p:nvSpPr>
        <p:spPr>
          <a:xfrm>
            <a:off x="2522586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5" name="Rounded Rectangle"/>
          <p:cNvSpPr/>
          <p:nvPr/>
        </p:nvSpPr>
        <p:spPr>
          <a:xfrm>
            <a:off x="2522586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6" name="Rounded Rectangle"/>
          <p:cNvSpPr/>
          <p:nvPr/>
        </p:nvSpPr>
        <p:spPr>
          <a:xfrm>
            <a:off x="2592211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7" name="Rounded Rectangle"/>
          <p:cNvSpPr/>
          <p:nvPr/>
        </p:nvSpPr>
        <p:spPr>
          <a:xfrm>
            <a:off x="2592211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8" name="Rounded Rectangle"/>
          <p:cNvSpPr/>
          <p:nvPr/>
        </p:nvSpPr>
        <p:spPr>
          <a:xfrm>
            <a:off x="2592211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0" name="Create ( UDP Packets )"/>
          <p:cNvSpPr txBox="1"/>
          <p:nvPr/>
        </p:nvSpPr>
        <p:spPr>
          <a:xfrm>
            <a:off x="2092141" y="1358592"/>
            <a:ext cx="1767290" cy="66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Create</a:t>
            </a:r>
            <a:br/>
            <a:r>
              <a:t>( UDP Packets )</a:t>
            </a:r>
          </a:p>
        </p:txBody>
      </p:sp>
      <p:sp>
        <p:nvSpPr>
          <p:cNvPr id="341" name="Rounded Rectangle"/>
          <p:cNvSpPr/>
          <p:nvPr/>
        </p:nvSpPr>
        <p:spPr>
          <a:xfrm>
            <a:off x="2667720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2" name="Rounded Rectangle"/>
          <p:cNvSpPr/>
          <p:nvPr/>
        </p:nvSpPr>
        <p:spPr>
          <a:xfrm>
            <a:off x="2667720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3" name="Rounded Rectangle"/>
          <p:cNvSpPr/>
          <p:nvPr/>
        </p:nvSpPr>
        <p:spPr>
          <a:xfrm>
            <a:off x="2667720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4" name="Rounded Rectangle"/>
          <p:cNvSpPr/>
          <p:nvPr/>
        </p:nvSpPr>
        <p:spPr>
          <a:xfrm>
            <a:off x="2737345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5" name="Rounded Rectangle"/>
          <p:cNvSpPr/>
          <p:nvPr/>
        </p:nvSpPr>
        <p:spPr>
          <a:xfrm>
            <a:off x="2737345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6" name="Rounded Rectangle"/>
          <p:cNvSpPr/>
          <p:nvPr/>
        </p:nvSpPr>
        <p:spPr>
          <a:xfrm>
            <a:off x="2737345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7" name="Rounded Rectangle"/>
          <p:cNvSpPr/>
          <p:nvPr/>
        </p:nvSpPr>
        <p:spPr>
          <a:xfrm>
            <a:off x="2806970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8" name="Rounded Rectangle"/>
          <p:cNvSpPr/>
          <p:nvPr/>
        </p:nvSpPr>
        <p:spPr>
          <a:xfrm>
            <a:off x="2806970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9" name="Rounded Rectangle"/>
          <p:cNvSpPr/>
          <p:nvPr/>
        </p:nvSpPr>
        <p:spPr>
          <a:xfrm>
            <a:off x="2806970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0" name="Rounded Rectangle"/>
          <p:cNvSpPr/>
          <p:nvPr/>
        </p:nvSpPr>
        <p:spPr>
          <a:xfrm>
            <a:off x="2882480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Rounded Rectangle"/>
          <p:cNvSpPr/>
          <p:nvPr/>
        </p:nvSpPr>
        <p:spPr>
          <a:xfrm>
            <a:off x="2882480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Rounded Rectangle"/>
          <p:cNvSpPr/>
          <p:nvPr/>
        </p:nvSpPr>
        <p:spPr>
          <a:xfrm>
            <a:off x="2882480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3" name="Rounded Rectangle"/>
          <p:cNvSpPr/>
          <p:nvPr/>
        </p:nvSpPr>
        <p:spPr>
          <a:xfrm>
            <a:off x="2952105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4" name="Rounded Rectangle"/>
          <p:cNvSpPr/>
          <p:nvPr/>
        </p:nvSpPr>
        <p:spPr>
          <a:xfrm>
            <a:off x="2952105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5" name="Rounded Rectangle"/>
          <p:cNvSpPr/>
          <p:nvPr/>
        </p:nvSpPr>
        <p:spPr>
          <a:xfrm>
            <a:off x="2952105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6" name="Rounded Rectangle"/>
          <p:cNvSpPr/>
          <p:nvPr/>
        </p:nvSpPr>
        <p:spPr>
          <a:xfrm>
            <a:off x="3021730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7" name="Rounded Rectangle"/>
          <p:cNvSpPr/>
          <p:nvPr/>
        </p:nvSpPr>
        <p:spPr>
          <a:xfrm>
            <a:off x="3021730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8" name="Rounded Rectangle"/>
          <p:cNvSpPr/>
          <p:nvPr/>
        </p:nvSpPr>
        <p:spPr>
          <a:xfrm>
            <a:off x="3021730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9" name="Rounded Rectangle"/>
          <p:cNvSpPr/>
          <p:nvPr/>
        </p:nvSpPr>
        <p:spPr>
          <a:xfrm>
            <a:off x="3097239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0" name="Rounded Rectangle"/>
          <p:cNvSpPr/>
          <p:nvPr/>
        </p:nvSpPr>
        <p:spPr>
          <a:xfrm>
            <a:off x="3097239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1" name="Rounded Rectangle"/>
          <p:cNvSpPr/>
          <p:nvPr/>
        </p:nvSpPr>
        <p:spPr>
          <a:xfrm>
            <a:off x="3097239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2" name="Rounded Rectangle"/>
          <p:cNvSpPr/>
          <p:nvPr/>
        </p:nvSpPr>
        <p:spPr>
          <a:xfrm>
            <a:off x="3166864" y="2102290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3" name="Rounded Rectangle"/>
          <p:cNvSpPr/>
          <p:nvPr/>
        </p:nvSpPr>
        <p:spPr>
          <a:xfrm>
            <a:off x="3166864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4" name="Rounded Rectangle"/>
          <p:cNvSpPr/>
          <p:nvPr/>
        </p:nvSpPr>
        <p:spPr>
          <a:xfrm>
            <a:off x="3166864" y="2727967"/>
            <a:ext cx="47362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5" name="Rounded Rectangle"/>
          <p:cNvSpPr/>
          <p:nvPr/>
        </p:nvSpPr>
        <p:spPr>
          <a:xfrm>
            <a:off x="3236490" y="2102290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6" name="Rounded Rectangle"/>
          <p:cNvSpPr/>
          <p:nvPr/>
        </p:nvSpPr>
        <p:spPr>
          <a:xfrm>
            <a:off x="3236490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7" name="Rounded Rectangle"/>
          <p:cNvSpPr/>
          <p:nvPr/>
        </p:nvSpPr>
        <p:spPr>
          <a:xfrm>
            <a:off x="3236490" y="2727967"/>
            <a:ext cx="47361" cy="282661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Rounded Rectangle"/>
          <p:cNvSpPr/>
          <p:nvPr/>
        </p:nvSpPr>
        <p:spPr>
          <a:xfrm>
            <a:off x="3428204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Rounded Rectangle"/>
          <p:cNvSpPr/>
          <p:nvPr/>
        </p:nvSpPr>
        <p:spPr>
          <a:xfrm>
            <a:off x="3497829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0" name="Rounded Rectangle"/>
          <p:cNvSpPr/>
          <p:nvPr/>
        </p:nvSpPr>
        <p:spPr>
          <a:xfrm>
            <a:off x="3567454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2F8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1" name="Rounded Rectangle"/>
          <p:cNvSpPr/>
          <p:nvPr/>
        </p:nvSpPr>
        <p:spPr>
          <a:xfrm>
            <a:off x="3642963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2" name="Rounded Rectangle"/>
          <p:cNvSpPr/>
          <p:nvPr/>
        </p:nvSpPr>
        <p:spPr>
          <a:xfrm>
            <a:off x="3712588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3" name="Rounded Rectangle"/>
          <p:cNvSpPr/>
          <p:nvPr/>
        </p:nvSpPr>
        <p:spPr>
          <a:xfrm>
            <a:off x="3949793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4" name="Rounded Rectangle"/>
          <p:cNvSpPr/>
          <p:nvPr/>
        </p:nvSpPr>
        <p:spPr>
          <a:xfrm>
            <a:off x="3883516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5" name="Rounded Rectangle"/>
          <p:cNvSpPr/>
          <p:nvPr/>
        </p:nvSpPr>
        <p:spPr>
          <a:xfrm>
            <a:off x="4528955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6" name="Rounded Rectangle"/>
          <p:cNvSpPr/>
          <p:nvPr/>
        </p:nvSpPr>
        <p:spPr>
          <a:xfrm>
            <a:off x="4681948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7" name="Rounded Rectangle"/>
          <p:cNvSpPr/>
          <p:nvPr/>
        </p:nvSpPr>
        <p:spPr>
          <a:xfrm>
            <a:off x="4751573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8" name="Rounded Rectangle"/>
          <p:cNvSpPr/>
          <p:nvPr/>
        </p:nvSpPr>
        <p:spPr>
          <a:xfrm>
            <a:off x="4832965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9" name="Rounded Rectangle"/>
          <p:cNvSpPr/>
          <p:nvPr/>
        </p:nvSpPr>
        <p:spPr>
          <a:xfrm>
            <a:off x="4902591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0" name="Rounded Rectangle"/>
          <p:cNvSpPr/>
          <p:nvPr/>
        </p:nvSpPr>
        <p:spPr>
          <a:xfrm>
            <a:off x="4972216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1" name="Rounded Rectangle"/>
          <p:cNvSpPr/>
          <p:nvPr/>
        </p:nvSpPr>
        <p:spPr>
          <a:xfrm>
            <a:off x="5053608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2" name="Rounded Rectangle"/>
          <p:cNvSpPr/>
          <p:nvPr/>
        </p:nvSpPr>
        <p:spPr>
          <a:xfrm>
            <a:off x="5123233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3" name="Rounded Rectangle"/>
          <p:cNvSpPr/>
          <p:nvPr/>
        </p:nvSpPr>
        <p:spPr>
          <a:xfrm>
            <a:off x="5192859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4" name="Rounded Rectangle"/>
          <p:cNvSpPr/>
          <p:nvPr/>
        </p:nvSpPr>
        <p:spPr>
          <a:xfrm>
            <a:off x="4016069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Rounded Rectangle"/>
          <p:cNvSpPr/>
          <p:nvPr/>
        </p:nvSpPr>
        <p:spPr>
          <a:xfrm>
            <a:off x="4085695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6" name="Rounded Rectangle"/>
          <p:cNvSpPr/>
          <p:nvPr/>
        </p:nvSpPr>
        <p:spPr>
          <a:xfrm>
            <a:off x="4166235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7" name="Rounded Rectangle"/>
          <p:cNvSpPr/>
          <p:nvPr/>
        </p:nvSpPr>
        <p:spPr>
          <a:xfrm>
            <a:off x="4235860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8" name="Rounded Rectangle"/>
          <p:cNvSpPr/>
          <p:nvPr/>
        </p:nvSpPr>
        <p:spPr>
          <a:xfrm>
            <a:off x="4305485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9" name="Rounded Rectangle"/>
          <p:cNvSpPr/>
          <p:nvPr/>
        </p:nvSpPr>
        <p:spPr>
          <a:xfrm>
            <a:off x="4384350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0" name="Rounded Rectangle"/>
          <p:cNvSpPr/>
          <p:nvPr/>
        </p:nvSpPr>
        <p:spPr>
          <a:xfrm>
            <a:off x="4453976" y="2415128"/>
            <a:ext cx="47362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1" name="Rounded Rectangle"/>
          <p:cNvSpPr/>
          <p:nvPr/>
        </p:nvSpPr>
        <p:spPr>
          <a:xfrm>
            <a:off x="4604464" y="2415128"/>
            <a:ext cx="47361" cy="282662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2" name="Switching &amp; Routing"/>
          <p:cNvSpPr txBox="1"/>
          <p:nvPr/>
        </p:nvSpPr>
        <p:spPr>
          <a:xfrm>
            <a:off x="3898993" y="1354819"/>
            <a:ext cx="1307285" cy="654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Switching &amp; Routing</a:t>
            </a:r>
          </a:p>
        </p:txBody>
      </p:sp>
      <p:sp>
        <p:nvSpPr>
          <p:cNvPr id="393" name="Rectangle"/>
          <p:cNvSpPr/>
          <p:nvPr/>
        </p:nvSpPr>
        <p:spPr>
          <a:xfrm>
            <a:off x="5471273" y="2392941"/>
            <a:ext cx="693933" cy="286889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900"/>
            </a:pPr>
            <a:endParaRPr/>
          </a:p>
        </p:txBody>
      </p:sp>
      <p:sp>
        <p:nvSpPr>
          <p:cNvPr id="394" name="Load Balancing"/>
          <p:cNvSpPr txBox="1"/>
          <p:nvPr/>
        </p:nvSpPr>
        <p:spPr>
          <a:xfrm>
            <a:off x="5296408" y="1381799"/>
            <a:ext cx="1085648" cy="613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Load</a:t>
            </a:r>
            <a:br/>
            <a:r>
              <a:t>Balancing</a:t>
            </a:r>
          </a:p>
        </p:txBody>
      </p:sp>
      <p:sp>
        <p:nvSpPr>
          <p:cNvPr id="395" name="Server"/>
          <p:cNvSpPr/>
          <p:nvPr/>
        </p:nvSpPr>
        <p:spPr>
          <a:xfrm>
            <a:off x="7801736" y="1881164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Server</a:t>
            </a:r>
          </a:p>
        </p:txBody>
      </p:sp>
      <p:sp>
        <p:nvSpPr>
          <p:cNvPr id="396" name="Server"/>
          <p:cNvSpPr/>
          <p:nvPr/>
        </p:nvSpPr>
        <p:spPr>
          <a:xfrm>
            <a:off x="7801736" y="2091509"/>
            <a:ext cx="504210" cy="176222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Server</a:t>
            </a:r>
          </a:p>
        </p:txBody>
      </p:sp>
      <p:sp>
        <p:nvSpPr>
          <p:cNvPr id="397" name="Server"/>
          <p:cNvSpPr/>
          <p:nvPr/>
        </p:nvSpPr>
        <p:spPr>
          <a:xfrm>
            <a:off x="7801736" y="2301854"/>
            <a:ext cx="504210" cy="176222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Server</a:t>
            </a:r>
          </a:p>
        </p:txBody>
      </p:sp>
      <p:sp>
        <p:nvSpPr>
          <p:cNvPr id="398" name="Server"/>
          <p:cNvSpPr/>
          <p:nvPr/>
        </p:nvSpPr>
        <p:spPr>
          <a:xfrm>
            <a:off x="7801736" y="2510624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Server</a:t>
            </a:r>
          </a:p>
        </p:txBody>
      </p:sp>
      <p:sp>
        <p:nvSpPr>
          <p:cNvPr id="399" name="Server"/>
          <p:cNvSpPr/>
          <p:nvPr/>
        </p:nvSpPr>
        <p:spPr>
          <a:xfrm>
            <a:off x="7801736" y="2720969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Server</a:t>
            </a:r>
          </a:p>
        </p:txBody>
      </p:sp>
      <p:sp>
        <p:nvSpPr>
          <p:cNvPr id="400" name="Server"/>
          <p:cNvSpPr/>
          <p:nvPr/>
        </p:nvSpPr>
        <p:spPr>
          <a:xfrm>
            <a:off x="7801736" y="2931314"/>
            <a:ext cx="504210" cy="176221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Server</a:t>
            </a:r>
          </a:p>
        </p:txBody>
      </p:sp>
      <p:cxnSp>
        <p:nvCxnSpPr>
          <p:cNvPr id="401" name="Connection Line"/>
          <p:cNvCxnSpPr>
            <a:stCxn id="395" idx="0"/>
            <a:endCxn id="393" idx="0"/>
          </p:cNvCxnSpPr>
          <p:nvPr/>
        </p:nvCxnSpPr>
        <p:spPr>
          <a:xfrm flipH="1">
            <a:off x="5818239" y="1969274"/>
            <a:ext cx="2235603" cy="567112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402" name="Connection Line"/>
          <p:cNvCxnSpPr>
            <a:stCxn id="396" idx="0"/>
            <a:endCxn id="393" idx="0"/>
          </p:cNvCxnSpPr>
          <p:nvPr/>
        </p:nvCxnSpPr>
        <p:spPr>
          <a:xfrm flipH="1">
            <a:off x="5818239" y="2179619"/>
            <a:ext cx="2235603" cy="356767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403" name="Connection Line"/>
          <p:cNvCxnSpPr>
            <a:stCxn id="393" idx="0"/>
            <a:endCxn id="397" idx="0"/>
          </p:cNvCxnSpPr>
          <p:nvPr/>
        </p:nvCxnSpPr>
        <p:spPr>
          <a:xfrm flipV="1">
            <a:off x="5818239" y="2389965"/>
            <a:ext cx="2235603" cy="146421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404" name="Connection Line"/>
          <p:cNvCxnSpPr>
            <a:stCxn id="393" idx="0"/>
            <a:endCxn id="398" idx="0"/>
          </p:cNvCxnSpPr>
          <p:nvPr/>
        </p:nvCxnSpPr>
        <p:spPr>
          <a:xfrm>
            <a:off x="5818239" y="2536385"/>
            <a:ext cx="2235603" cy="62350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405" name="Connection Line"/>
          <p:cNvCxnSpPr>
            <a:stCxn id="399" idx="0"/>
            <a:endCxn id="393" idx="0"/>
          </p:cNvCxnSpPr>
          <p:nvPr/>
        </p:nvCxnSpPr>
        <p:spPr>
          <a:xfrm flipH="1" flipV="1">
            <a:off x="5818239" y="2536385"/>
            <a:ext cx="2235603" cy="272695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406" name="Connection Line"/>
          <p:cNvCxnSpPr>
            <a:stCxn id="393" idx="0"/>
            <a:endCxn id="400" idx="0"/>
          </p:cNvCxnSpPr>
          <p:nvPr/>
        </p:nvCxnSpPr>
        <p:spPr>
          <a:xfrm>
            <a:off x="5818239" y="2536385"/>
            <a:ext cx="2235603" cy="483040"/>
          </a:xfrm>
          <a:prstGeom prst="straightConnector1">
            <a:avLst/>
          </a:prstGeom>
          <a:ln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407" name="Rounded Rectangle"/>
          <p:cNvSpPr/>
          <p:nvPr/>
        </p:nvSpPr>
        <p:spPr>
          <a:xfrm>
            <a:off x="7328580" y="201226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8" name="Rounded Rectangle"/>
          <p:cNvSpPr/>
          <p:nvPr/>
        </p:nvSpPr>
        <p:spPr>
          <a:xfrm>
            <a:off x="7373029" y="201226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9" name="Rounded Rectangle"/>
          <p:cNvSpPr/>
          <p:nvPr/>
        </p:nvSpPr>
        <p:spPr>
          <a:xfrm>
            <a:off x="7424988" y="201226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0" name="Rounded Rectangle"/>
          <p:cNvSpPr/>
          <p:nvPr/>
        </p:nvSpPr>
        <p:spPr>
          <a:xfrm>
            <a:off x="7469437" y="201226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1" name="Rounded Rectangle"/>
          <p:cNvSpPr/>
          <p:nvPr/>
        </p:nvSpPr>
        <p:spPr>
          <a:xfrm>
            <a:off x="7513885" y="201226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2" name="Rounded Rectangle"/>
          <p:cNvSpPr/>
          <p:nvPr/>
        </p:nvSpPr>
        <p:spPr>
          <a:xfrm>
            <a:off x="7565845" y="201226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3" name="Rounded Rectangle"/>
          <p:cNvSpPr/>
          <p:nvPr/>
        </p:nvSpPr>
        <p:spPr>
          <a:xfrm>
            <a:off x="7610292" y="2012261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4" name="Rounded Rectangle"/>
          <p:cNvSpPr/>
          <p:nvPr/>
        </p:nvSpPr>
        <p:spPr>
          <a:xfrm>
            <a:off x="7654741" y="2012261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FF8C0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5" name="Rounded Rectangle"/>
          <p:cNvSpPr/>
          <p:nvPr/>
        </p:nvSpPr>
        <p:spPr>
          <a:xfrm>
            <a:off x="7048072" y="2248743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6" name="Rounded Rectangle"/>
          <p:cNvSpPr/>
          <p:nvPr/>
        </p:nvSpPr>
        <p:spPr>
          <a:xfrm>
            <a:off x="7092520" y="2248743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7" name="Rounded Rectangle"/>
          <p:cNvSpPr/>
          <p:nvPr/>
        </p:nvSpPr>
        <p:spPr>
          <a:xfrm>
            <a:off x="7143936" y="2248743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8" name="Rounded Rectangle"/>
          <p:cNvSpPr/>
          <p:nvPr/>
        </p:nvSpPr>
        <p:spPr>
          <a:xfrm>
            <a:off x="7188385" y="2248743"/>
            <a:ext cx="30235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Rounded Rectangle"/>
          <p:cNvSpPr/>
          <p:nvPr/>
        </p:nvSpPr>
        <p:spPr>
          <a:xfrm>
            <a:off x="7232832" y="2248743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Rounded Rectangle"/>
          <p:cNvSpPr/>
          <p:nvPr/>
        </p:nvSpPr>
        <p:spPr>
          <a:xfrm>
            <a:off x="7283180" y="2248743"/>
            <a:ext cx="30235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1" name="Rounded Rectangle"/>
          <p:cNvSpPr/>
          <p:nvPr/>
        </p:nvSpPr>
        <p:spPr>
          <a:xfrm>
            <a:off x="7327627" y="2248743"/>
            <a:ext cx="30236" cy="180449"/>
          </a:xfrm>
          <a:prstGeom prst="roundRect">
            <a:avLst>
              <a:gd name="adj" fmla="val 42053"/>
            </a:avLst>
          </a:prstGeom>
          <a:solidFill>
            <a:srgbClr val="F8E6CD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2" name="Rounded Rectangle"/>
          <p:cNvSpPr/>
          <p:nvPr/>
        </p:nvSpPr>
        <p:spPr>
          <a:xfrm>
            <a:off x="7083372" y="264574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3" name="Rounded Rectangle"/>
          <p:cNvSpPr/>
          <p:nvPr/>
        </p:nvSpPr>
        <p:spPr>
          <a:xfrm>
            <a:off x="7127821" y="264574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4" name="Rounded Rectangle"/>
          <p:cNvSpPr/>
          <p:nvPr/>
        </p:nvSpPr>
        <p:spPr>
          <a:xfrm>
            <a:off x="7179236" y="264574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5" name="Rounded Rectangle"/>
          <p:cNvSpPr/>
          <p:nvPr/>
        </p:nvSpPr>
        <p:spPr>
          <a:xfrm>
            <a:off x="7223685" y="264574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6" name="Rounded Rectangle"/>
          <p:cNvSpPr/>
          <p:nvPr/>
        </p:nvSpPr>
        <p:spPr>
          <a:xfrm>
            <a:off x="7268133" y="264574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7" name="Rounded Rectangle"/>
          <p:cNvSpPr/>
          <p:nvPr/>
        </p:nvSpPr>
        <p:spPr>
          <a:xfrm>
            <a:off x="7318480" y="2645742"/>
            <a:ext cx="30235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8" name="Rounded Rectangle"/>
          <p:cNvSpPr/>
          <p:nvPr/>
        </p:nvSpPr>
        <p:spPr>
          <a:xfrm>
            <a:off x="7362928" y="2645742"/>
            <a:ext cx="30236" cy="180449"/>
          </a:xfrm>
          <a:prstGeom prst="roundRect">
            <a:avLst>
              <a:gd name="adj" fmla="val 42053"/>
            </a:avLst>
          </a:prstGeom>
          <a:solidFill>
            <a:srgbClr val="C8DDF8"/>
          </a:solidFill>
          <a:ln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9" name="Merge Packets"/>
          <p:cNvSpPr txBox="1"/>
          <p:nvPr/>
        </p:nvSpPr>
        <p:spPr>
          <a:xfrm>
            <a:off x="6617854" y="1385690"/>
            <a:ext cx="891531" cy="613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Merge Packets</a:t>
            </a:r>
          </a:p>
        </p:txBody>
      </p:sp>
      <p:sp>
        <p:nvSpPr>
          <p:cNvPr id="430" name="Compute"/>
          <p:cNvSpPr txBox="1"/>
          <p:nvPr/>
        </p:nvSpPr>
        <p:spPr>
          <a:xfrm>
            <a:off x="7567877" y="1297886"/>
            <a:ext cx="1195301" cy="613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Compute</a:t>
            </a:r>
          </a:p>
        </p:txBody>
      </p:sp>
      <p:sp>
        <p:nvSpPr>
          <p:cNvPr id="431" name="EJFAT…"/>
          <p:cNvSpPr/>
          <p:nvPr/>
        </p:nvSpPr>
        <p:spPr>
          <a:xfrm>
            <a:off x="5619755" y="2519268"/>
            <a:ext cx="788729" cy="433396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b="1"/>
            </a:pPr>
            <a:r>
              <a:t>EJFAT</a:t>
            </a:r>
          </a:p>
          <a:p>
            <a:pPr algn="ctr">
              <a:defRPr b="1"/>
            </a:pPr>
            <a:r>
              <a:t>FPGAs</a:t>
            </a:r>
          </a:p>
        </p:txBody>
      </p:sp>
      <p:sp>
        <p:nvSpPr>
          <p:cNvPr id="432" name="DAQ IP SRC"/>
          <p:cNvSpPr/>
          <p:nvPr/>
        </p:nvSpPr>
        <p:spPr>
          <a:xfrm>
            <a:off x="892071" y="3553225"/>
            <a:ext cx="683148" cy="371759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defRPr sz="1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DAQ</a:t>
            </a:r>
            <a:br>
              <a:rPr dirty="0"/>
            </a:br>
            <a:r>
              <a:rPr dirty="0"/>
              <a:t>IP SRC</a:t>
            </a:r>
          </a:p>
        </p:txBody>
      </p:sp>
      <p:sp>
        <p:nvSpPr>
          <p:cNvPr id="433" name="LB IP DST"/>
          <p:cNvSpPr/>
          <p:nvPr/>
        </p:nvSpPr>
        <p:spPr>
          <a:xfrm>
            <a:off x="192537" y="3553225"/>
            <a:ext cx="665437" cy="371759"/>
          </a:xfrm>
          <a:prstGeom prst="rect">
            <a:avLst/>
          </a:prstGeom>
          <a:solidFill>
            <a:srgbClr val="DA886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defRPr sz="1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LB</a:t>
            </a:r>
            <a:br/>
            <a:r>
              <a:t>IP DST</a:t>
            </a:r>
          </a:p>
        </p:txBody>
      </p:sp>
      <p:sp>
        <p:nvSpPr>
          <p:cNvPr id="434" name="UDP"/>
          <p:cNvSpPr/>
          <p:nvPr/>
        </p:nvSpPr>
        <p:spPr>
          <a:xfrm>
            <a:off x="1609316" y="3553225"/>
            <a:ext cx="736699" cy="371759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UDP</a:t>
            </a:r>
          </a:p>
        </p:txBody>
      </p:sp>
      <p:sp>
        <p:nvSpPr>
          <p:cNvPr id="435" name="DAQ Data"/>
          <p:cNvSpPr/>
          <p:nvPr/>
        </p:nvSpPr>
        <p:spPr>
          <a:xfrm>
            <a:off x="3096121" y="3560750"/>
            <a:ext cx="990028" cy="371758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DAQ Data    </a:t>
            </a:r>
          </a:p>
        </p:txBody>
      </p:sp>
      <p:sp>
        <p:nvSpPr>
          <p:cNvPr id="436" name="EVENT…"/>
          <p:cNvSpPr/>
          <p:nvPr/>
        </p:nvSpPr>
        <p:spPr>
          <a:xfrm>
            <a:off x="2381676" y="3559700"/>
            <a:ext cx="665437" cy="365284"/>
          </a:xfrm>
          <a:prstGeom prst="roundRect">
            <a:avLst>
              <a:gd name="adj" fmla="val 8350"/>
            </a:avLst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defRPr sz="1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EVENT </a:t>
            </a:r>
          </a:p>
          <a:p>
            <a:pPr algn="ctr" defTabSz="825500">
              <a:defRPr sz="1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ID</a:t>
            </a:r>
          </a:p>
        </p:txBody>
      </p:sp>
      <p:sp>
        <p:nvSpPr>
          <p:cNvPr id="437" name="UDP Payload…"/>
          <p:cNvSpPr txBox="1"/>
          <p:nvPr/>
        </p:nvSpPr>
        <p:spPr>
          <a:xfrm>
            <a:off x="2383083" y="3076555"/>
            <a:ext cx="1943478" cy="49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1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UDP Payload</a:t>
            </a:r>
          </a:p>
          <a:p>
            <a:pPr defTabSz="825500">
              <a:defRPr sz="1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EJFAT header with event_id</a:t>
            </a:r>
          </a:p>
        </p:txBody>
      </p:sp>
      <p:sp>
        <p:nvSpPr>
          <p:cNvPr id="438" name="Well Known EJFAT LB IP Address"/>
          <p:cNvSpPr txBox="1"/>
          <p:nvPr/>
        </p:nvSpPr>
        <p:spPr>
          <a:xfrm>
            <a:off x="172093" y="3133733"/>
            <a:ext cx="1643787" cy="37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1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Well Known EJFAT</a:t>
            </a:r>
            <a:br/>
            <a:r>
              <a:t>LB IP Address</a:t>
            </a:r>
          </a:p>
        </p:txBody>
      </p:sp>
      <p:sp>
        <p:nvSpPr>
          <p:cNvPr id="439" name="DAQs can reside at any IP domain…"/>
          <p:cNvSpPr txBox="1"/>
          <p:nvPr/>
        </p:nvSpPr>
        <p:spPr>
          <a:xfrm>
            <a:off x="196638" y="4018288"/>
            <a:ext cx="3710370" cy="93966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DAQs can reside at any IP domain</a:t>
            </a:r>
          </a:p>
          <a:p>
            <a:pPr defTabSz="825500"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DAQs </a:t>
            </a:r>
            <a:r>
              <a:rPr b="1"/>
              <a:t>don’t know</a:t>
            </a:r>
            <a:r>
              <a:t> compute IP addresses</a:t>
            </a:r>
          </a:p>
          <a:p>
            <a:pPr defTabSz="825500"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Zero coordination of firewall rules,</a:t>
            </a:r>
          </a:p>
        </p:txBody>
      </p:sp>
      <p:sp>
        <p:nvSpPr>
          <p:cNvPr id="440" name="Can stream to multiple HPC sites…"/>
          <p:cNvSpPr txBox="1"/>
          <p:nvPr/>
        </p:nvSpPr>
        <p:spPr>
          <a:xfrm>
            <a:off x="3984047" y="4018288"/>
            <a:ext cx="3011765" cy="93966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Can stream to multiple HPC sites</a:t>
            </a:r>
          </a:p>
          <a:p>
            <a:pPr algn="ctr" defTabSz="825500"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NERSC OLFC HPDF FABRIC</a:t>
            </a:r>
          </a:p>
          <a:p>
            <a: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Simultaneously</a:t>
            </a:r>
          </a:p>
        </p:txBody>
      </p:sp>
      <p:sp>
        <p:nvSpPr>
          <p:cNvPr id="441" name="Computers Register and join a pool…"/>
          <p:cNvSpPr txBox="1"/>
          <p:nvPr/>
        </p:nvSpPr>
        <p:spPr>
          <a:xfrm>
            <a:off x="7069540" y="4018288"/>
            <a:ext cx="1920897" cy="93966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Computers Register and join a pool</a:t>
            </a:r>
          </a:p>
          <a:p>
            <a:pPr defTabSz="825500"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Dynamically</a:t>
            </a:r>
            <a:r>
              <a:t> </a:t>
            </a:r>
          </a:p>
        </p:txBody>
      </p:sp>
      <p:pic>
        <p:nvPicPr>
          <p:cNvPr id="442" name="Google Shape;74;p14" descr="Google Shape;74;p14"/>
          <p:cNvPicPr>
            <a:picLocks noChangeAspect="1"/>
          </p:cNvPicPr>
          <p:nvPr/>
        </p:nvPicPr>
        <p:blipFill>
          <a:blip r:embed="rId3">
            <a:extLst/>
          </a:blip>
          <a:srcRect l="22040" t="31652" r="24175" b="39281"/>
          <a:stretch>
            <a:fillRect/>
          </a:stretch>
        </p:blipFill>
        <p:spPr>
          <a:xfrm>
            <a:off x="5474561" y="3073242"/>
            <a:ext cx="815505" cy="340495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Line"/>
          <p:cNvSpPr/>
          <p:nvPr/>
        </p:nvSpPr>
        <p:spPr>
          <a:xfrm flipH="1">
            <a:off x="6793860" y="3345330"/>
            <a:ext cx="1273028" cy="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  <p:sp>
        <p:nvSpPr>
          <p:cNvPr id="444" name="Dingbat Check"/>
          <p:cNvSpPr/>
          <p:nvPr/>
        </p:nvSpPr>
        <p:spPr>
          <a:xfrm>
            <a:off x="7295950" y="3241916"/>
            <a:ext cx="377851" cy="359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85FF36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45" name="Dingbat Check"/>
          <p:cNvSpPr/>
          <p:nvPr/>
        </p:nvSpPr>
        <p:spPr>
          <a:xfrm>
            <a:off x="8533390" y="4388587"/>
            <a:ext cx="209482" cy="199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85FF36"/>
          </a:solidFill>
          <a:ln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451" name="Group"/>
          <p:cNvGrpSpPr/>
          <p:nvPr/>
        </p:nvGrpSpPr>
        <p:grpSpPr>
          <a:xfrm>
            <a:off x="38837" y="47833"/>
            <a:ext cx="2095255" cy="300052"/>
            <a:chOff x="0" y="0"/>
            <a:chExt cx="2095253" cy="300051"/>
          </a:xfrm>
        </p:grpSpPr>
        <p:sp>
          <p:nvSpPr>
            <p:cNvPr id="446" name="Rounded Rectangle"/>
            <p:cNvSpPr/>
            <p:nvPr/>
          </p:nvSpPr>
          <p:spPr>
            <a:xfrm>
              <a:off x="0" y="0"/>
              <a:ext cx="2095254" cy="300052"/>
            </a:xfrm>
            <a:prstGeom prst="roundRect">
              <a:avLst>
                <a:gd name="adj" fmla="val 22315"/>
              </a:avLst>
            </a:prstGeom>
            <a:solidFill>
              <a:srgbClr val="FFFFFF"/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grpSp>
          <p:nvGrpSpPr>
            <p:cNvPr id="449" name="Group"/>
            <p:cNvGrpSpPr/>
            <p:nvPr/>
          </p:nvGrpSpPr>
          <p:grpSpPr>
            <a:xfrm>
              <a:off x="44224" y="42562"/>
              <a:ext cx="1243993" cy="214927"/>
              <a:chOff x="0" y="0"/>
              <a:chExt cx="1243991" cy="214925"/>
            </a:xfrm>
          </p:grpSpPr>
          <p:pic>
            <p:nvPicPr>
              <p:cNvPr id="447" name="Google Shape;74;p14" descr="Google Shape;74;p1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2040" t="31652" r="24175" b="39281"/>
              <a:stretch>
                <a:fillRect/>
              </a:stretch>
            </p:blipFill>
            <p:spPr>
              <a:xfrm>
                <a:off x="0" y="0"/>
                <a:ext cx="514674" cy="2148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8" name="Google Shape;73;p14" descr="Google Shape;73;p1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03401" y="23"/>
                <a:ext cx="740591" cy="214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5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4914" b="10804"/>
            <a:stretch>
              <a:fillRect/>
            </a:stretch>
          </p:blipFill>
          <p:spPr>
            <a:xfrm>
              <a:off x="1413446" y="33939"/>
              <a:ext cx="580353" cy="232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3" name="Collider…">
            <a:extLst>
              <a:ext uri="{FF2B5EF4-FFF2-40B4-BE49-F238E27FC236}">
                <a16:creationId xmlns:a16="http://schemas.microsoft.com/office/drawing/2014/main" id="{AF76C8F8-53BC-D048-9266-968AB86BF986}"/>
              </a:ext>
            </a:extLst>
          </p:cNvPr>
          <p:cNvSpPr txBox="1"/>
          <p:nvPr/>
        </p:nvSpPr>
        <p:spPr>
          <a:xfrm>
            <a:off x="910052" y="1360506"/>
            <a:ext cx="1447231" cy="551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Sub detector</a:t>
            </a:r>
            <a:r>
              <a:rPr dirty="0"/>
              <a:t> </a:t>
            </a:r>
          </a:p>
          <a:p>
            <a:pPr algn="ctr" defTabSz="825500">
              <a:defRPr sz="1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Events</a:t>
            </a:r>
            <a:r>
              <a:rPr lang="en-US" dirty="0"/>
              <a:t> or Time Slices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D7379-F7AD-9A44-B5ED-A57B770826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191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loud"/>
          <p:cNvSpPr/>
          <p:nvPr/>
        </p:nvSpPr>
        <p:spPr>
          <a:xfrm>
            <a:off x="2990087" y="2213163"/>
            <a:ext cx="1925719" cy="116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5">
                <a:satOff val="-53627"/>
                <a:lumOff val="17794"/>
              </a:schemeClr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62" name="A Workflow I Would Tru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 Workflow I Would Trust</a:t>
            </a:r>
          </a:p>
        </p:txBody>
      </p:sp>
      <p:sp>
        <p:nvSpPr>
          <p:cNvPr id="563" name="DAQ"/>
          <p:cNvSpPr/>
          <p:nvPr/>
        </p:nvSpPr>
        <p:spPr>
          <a:xfrm>
            <a:off x="82696" y="2772068"/>
            <a:ext cx="1070098" cy="555073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DAQ</a:t>
            </a:r>
          </a:p>
        </p:txBody>
      </p:sp>
      <p:sp>
        <p:nvSpPr>
          <p:cNvPr id="564" name="EJFAT"/>
          <p:cNvSpPr/>
          <p:nvPr/>
        </p:nvSpPr>
        <p:spPr>
          <a:xfrm>
            <a:off x="3629455" y="2858164"/>
            <a:ext cx="886772" cy="382880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8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EJFAT</a:t>
            </a:r>
          </a:p>
        </p:txBody>
      </p:sp>
      <p:sp>
        <p:nvSpPr>
          <p:cNvPr id="565" name="ESnet"/>
          <p:cNvSpPr txBox="1"/>
          <p:nvPr/>
        </p:nvSpPr>
        <p:spPr>
          <a:xfrm>
            <a:off x="3635229" y="2442139"/>
            <a:ext cx="635435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r>
              <a:t>ESnet</a:t>
            </a:r>
          </a:p>
        </p:txBody>
      </p:sp>
      <p:cxnSp>
        <p:nvCxnSpPr>
          <p:cNvPr id="566" name="Connection Line"/>
          <p:cNvCxnSpPr>
            <a:stCxn id="563" idx="0"/>
            <a:endCxn id="564" idx="0"/>
          </p:cNvCxnSpPr>
          <p:nvPr/>
        </p:nvCxnSpPr>
        <p:spPr>
          <a:xfrm>
            <a:off x="617745" y="3049604"/>
            <a:ext cx="3455097" cy="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67" name="DOE Labs"/>
          <p:cNvSpPr/>
          <p:nvPr/>
        </p:nvSpPr>
        <p:spPr>
          <a:xfrm>
            <a:off x="5478580" y="1490508"/>
            <a:ext cx="2838799" cy="1710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/>
            <a:endParaRPr sz="1100" dirty="0"/>
          </a:p>
          <a:p>
            <a:pPr algn="ctr">
              <a:defRPr sz="1800"/>
            </a:pPr>
            <a:r>
              <a:rPr dirty="0"/>
              <a:t>DOE Labs</a:t>
            </a:r>
          </a:p>
        </p:txBody>
      </p:sp>
      <p:sp>
        <p:nvSpPr>
          <p:cNvPr id="568" name="Others…"/>
          <p:cNvSpPr/>
          <p:nvPr/>
        </p:nvSpPr>
        <p:spPr>
          <a:xfrm>
            <a:off x="6144723" y="3320247"/>
            <a:ext cx="2543071" cy="1532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/>
            <a:endParaRPr sz="1100" dirty="0"/>
          </a:p>
          <a:p>
            <a:pPr algn="ctr">
              <a:defRPr sz="1800"/>
            </a:pPr>
            <a:r>
              <a:rPr dirty="0"/>
              <a:t>Others</a:t>
            </a:r>
            <a:endParaRPr sz="1100" dirty="0"/>
          </a:p>
          <a:p>
            <a:pPr algn="ctr">
              <a:defRPr sz="1800"/>
            </a:pPr>
            <a:endParaRPr sz="1100" dirty="0"/>
          </a:p>
          <a:p>
            <a:pPr algn="ctr">
              <a:defRPr sz="1800"/>
            </a:pPr>
            <a:endParaRPr sz="1100" dirty="0"/>
          </a:p>
          <a:p>
            <a:pPr algn="ctr">
              <a:defRPr sz="1300"/>
            </a:pPr>
            <a:r>
              <a:rPr sz="1100" dirty="0"/>
              <a:t>    </a:t>
            </a:r>
            <a:r>
              <a:rPr sz="1500" dirty="0"/>
              <a:t>Cloud Providers</a:t>
            </a:r>
          </a:p>
          <a:p>
            <a:pPr algn="ctr">
              <a:defRPr sz="1500"/>
            </a:pPr>
            <a:r>
              <a:rPr dirty="0"/>
              <a:t>Any Compute Rack</a:t>
            </a:r>
          </a:p>
          <a:p>
            <a:pPr algn="ctr">
              <a:defRPr sz="1500"/>
            </a:pPr>
            <a:r>
              <a:rPr dirty="0"/>
              <a:t>CPU / GPU / DSP</a:t>
            </a:r>
          </a:p>
        </p:txBody>
      </p:sp>
      <p:cxnSp>
        <p:nvCxnSpPr>
          <p:cNvPr id="569" name="Connection Line"/>
          <p:cNvCxnSpPr>
            <a:stCxn id="564" idx="0"/>
            <a:endCxn id="571" idx="0"/>
          </p:cNvCxnSpPr>
          <p:nvPr/>
        </p:nvCxnSpPr>
        <p:spPr>
          <a:xfrm flipV="1">
            <a:off x="4072841" y="2571749"/>
            <a:ext cx="3481577" cy="47785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70" name="Connection Line"/>
          <p:cNvCxnSpPr>
            <a:stCxn id="572" idx="0"/>
            <a:endCxn id="564" idx="0"/>
          </p:cNvCxnSpPr>
          <p:nvPr/>
        </p:nvCxnSpPr>
        <p:spPr>
          <a:xfrm flipH="1" flipV="1">
            <a:off x="4072841" y="3049604"/>
            <a:ext cx="2242259" cy="684002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71" name="HPC Compute"/>
          <p:cNvSpPr/>
          <p:nvPr/>
        </p:nvSpPr>
        <p:spPr>
          <a:xfrm>
            <a:off x="6978884" y="2316791"/>
            <a:ext cx="1151068" cy="509918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HPC Compute</a:t>
            </a:r>
          </a:p>
        </p:txBody>
      </p:sp>
      <p:sp>
        <p:nvSpPr>
          <p:cNvPr id="572" name="Edge Compute"/>
          <p:cNvSpPr/>
          <p:nvPr/>
        </p:nvSpPr>
        <p:spPr>
          <a:xfrm>
            <a:off x="5780051" y="3478647"/>
            <a:ext cx="1070098" cy="509917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Edge Compute</a:t>
            </a:r>
          </a:p>
        </p:txBody>
      </p:sp>
      <p:sp>
        <p:nvSpPr>
          <p:cNvPr id="573" name="Computer"/>
          <p:cNvSpPr/>
          <p:nvPr/>
        </p:nvSpPr>
        <p:spPr>
          <a:xfrm>
            <a:off x="8508051" y="3155379"/>
            <a:ext cx="170220" cy="137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74" name="Rectangle"/>
          <p:cNvSpPr/>
          <p:nvPr/>
        </p:nvSpPr>
        <p:spPr>
          <a:xfrm>
            <a:off x="8495216" y="3310722"/>
            <a:ext cx="195889" cy="16315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75" name="Office Chair"/>
          <p:cNvSpPr/>
          <p:nvPr/>
        </p:nvSpPr>
        <p:spPr>
          <a:xfrm>
            <a:off x="8693560" y="3194053"/>
            <a:ext cx="189139" cy="281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81" y="0"/>
                </a:moveTo>
                <a:cubicBezTo>
                  <a:pt x="19115" y="0"/>
                  <a:pt x="19348" y="220"/>
                  <a:pt x="19238" y="432"/>
                </a:cubicBezTo>
                <a:cubicBezTo>
                  <a:pt x="18634" y="1596"/>
                  <a:pt x="17049" y="4969"/>
                  <a:pt x="16745" y="8863"/>
                </a:cubicBezTo>
                <a:lnTo>
                  <a:pt x="17684" y="8863"/>
                </a:lnTo>
                <a:lnTo>
                  <a:pt x="18241" y="10327"/>
                </a:lnTo>
                <a:lnTo>
                  <a:pt x="18548" y="11137"/>
                </a:lnTo>
                <a:cubicBezTo>
                  <a:pt x="18548" y="11137"/>
                  <a:pt x="18543" y="11137"/>
                  <a:pt x="18535" y="11137"/>
                </a:cubicBezTo>
                <a:lnTo>
                  <a:pt x="19250" y="13110"/>
                </a:lnTo>
                <a:cubicBezTo>
                  <a:pt x="19297" y="13240"/>
                  <a:pt x="19253" y="13377"/>
                  <a:pt x="19127" y="13480"/>
                </a:cubicBezTo>
                <a:cubicBezTo>
                  <a:pt x="18726" y="13809"/>
                  <a:pt x="17709" y="14485"/>
                  <a:pt x="16133" y="14485"/>
                </a:cubicBezTo>
                <a:lnTo>
                  <a:pt x="11313" y="14485"/>
                </a:lnTo>
                <a:lnTo>
                  <a:pt x="11313" y="15798"/>
                </a:lnTo>
                <a:lnTo>
                  <a:pt x="11848" y="15798"/>
                </a:lnTo>
                <a:lnTo>
                  <a:pt x="11848" y="17354"/>
                </a:lnTo>
                <a:cubicBezTo>
                  <a:pt x="13442" y="17745"/>
                  <a:pt x="20661" y="19533"/>
                  <a:pt x="20661" y="19533"/>
                </a:cubicBezTo>
                <a:lnTo>
                  <a:pt x="20661" y="19943"/>
                </a:lnTo>
                <a:cubicBezTo>
                  <a:pt x="21193" y="20000"/>
                  <a:pt x="21600" y="20310"/>
                  <a:pt x="21600" y="20684"/>
                </a:cubicBezTo>
                <a:cubicBezTo>
                  <a:pt x="21600" y="21099"/>
                  <a:pt x="21100" y="21435"/>
                  <a:pt x="20483" y="21435"/>
                </a:cubicBezTo>
                <a:cubicBezTo>
                  <a:pt x="19866" y="21435"/>
                  <a:pt x="19366" y="21099"/>
                  <a:pt x="19366" y="20684"/>
                </a:cubicBezTo>
                <a:cubicBezTo>
                  <a:pt x="19366" y="20400"/>
                  <a:pt x="19600" y="20153"/>
                  <a:pt x="19946" y="20026"/>
                </a:cubicBezTo>
                <a:lnTo>
                  <a:pt x="19896" y="19966"/>
                </a:lnTo>
                <a:lnTo>
                  <a:pt x="12315" y="18947"/>
                </a:lnTo>
                <a:lnTo>
                  <a:pt x="12950" y="20120"/>
                </a:lnTo>
                <a:cubicBezTo>
                  <a:pt x="13440" y="20199"/>
                  <a:pt x="13806" y="20495"/>
                  <a:pt x="13806" y="20849"/>
                </a:cubicBezTo>
                <a:cubicBezTo>
                  <a:pt x="13806" y="21264"/>
                  <a:pt x="13306" y="21600"/>
                  <a:pt x="12689" y="21600"/>
                </a:cubicBezTo>
                <a:cubicBezTo>
                  <a:pt x="12072" y="21600"/>
                  <a:pt x="11572" y="21264"/>
                  <a:pt x="11572" y="20849"/>
                </a:cubicBezTo>
                <a:cubicBezTo>
                  <a:pt x="11572" y="20681"/>
                  <a:pt x="11655" y="20527"/>
                  <a:pt x="11793" y="20402"/>
                </a:cubicBezTo>
                <a:lnTo>
                  <a:pt x="10959" y="19394"/>
                </a:lnTo>
                <a:lnTo>
                  <a:pt x="9559" y="19394"/>
                </a:lnTo>
                <a:lnTo>
                  <a:pt x="9559" y="18895"/>
                </a:lnTo>
                <a:lnTo>
                  <a:pt x="1581" y="19966"/>
                </a:lnTo>
                <a:lnTo>
                  <a:pt x="1559" y="19993"/>
                </a:lnTo>
                <a:cubicBezTo>
                  <a:pt x="1956" y="20109"/>
                  <a:pt x="2234" y="20374"/>
                  <a:pt x="2234" y="20684"/>
                </a:cubicBezTo>
                <a:cubicBezTo>
                  <a:pt x="2234" y="21099"/>
                  <a:pt x="1734" y="21435"/>
                  <a:pt x="1117" y="21435"/>
                </a:cubicBezTo>
                <a:cubicBezTo>
                  <a:pt x="500" y="21435"/>
                  <a:pt x="0" y="21099"/>
                  <a:pt x="0" y="20684"/>
                </a:cubicBezTo>
                <a:cubicBezTo>
                  <a:pt x="0" y="20339"/>
                  <a:pt x="345" y="20050"/>
                  <a:pt x="816" y="19961"/>
                </a:cubicBezTo>
                <a:lnTo>
                  <a:pt x="816" y="19533"/>
                </a:lnTo>
                <a:cubicBezTo>
                  <a:pt x="816" y="19533"/>
                  <a:pt x="7831" y="17795"/>
                  <a:pt x="9559" y="17371"/>
                </a:cubicBezTo>
                <a:lnTo>
                  <a:pt x="9559" y="15798"/>
                </a:lnTo>
                <a:lnTo>
                  <a:pt x="10093" y="15798"/>
                </a:lnTo>
                <a:lnTo>
                  <a:pt x="10093" y="14485"/>
                </a:lnTo>
                <a:lnTo>
                  <a:pt x="7418" y="14485"/>
                </a:lnTo>
                <a:cubicBezTo>
                  <a:pt x="7143" y="14485"/>
                  <a:pt x="6886" y="14400"/>
                  <a:pt x="6717" y="14254"/>
                </a:cubicBezTo>
                <a:cubicBezTo>
                  <a:pt x="6444" y="14020"/>
                  <a:pt x="6026" y="13644"/>
                  <a:pt x="5756" y="13304"/>
                </a:cubicBezTo>
                <a:lnTo>
                  <a:pt x="2824" y="13304"/>
                </a:lnTo>
                <a:cubicBezTo>
                  <a:pt x="2358" y="13304"/>
                  <a:pt x="1981" y="13035"/>
                  <a:pt x="1981" y="12703"/>
                </a:cubicBezTo>
                <a:lnTo>
                  <a:pt x="1981" y="12520"/>
                </a:lnTo>
                <a:cubicBezTo>
                  <a:pt x="1981" y="12102"/>
                  <a:pt x="3679" y="11668"/>
                  <a:pt x="6145" y="11531"/>
                </a:cubicBezTo>
                <a:cubicBezTo>
                  <a:pt x="6338" y="11520"/>
                  <a:pt x="6475" y="11401"/>
                  <a:pt x="6444" y="11272"/>
                </a:cubicBezTo>
                <a:lnTo>
                  <a:pt x="5927" y="9182"/>
                </a:lnTo>
                <a:cubicBezTo>
                  <a:pt x="5881" y="8997"/>
                  <a:pt x="5643" y="8863"/>
                  <a:pt x="5364" y="8863"/>
                </a:cubicBezTo>
                <a:lnTo>
                  <a:pt x="3592" y="8863"/>
                </a:lnTo>
                <a:cubicBezTo>
                  <a:pt x="3467" y="8863"/>
                  <a:pt x="3356" y="8812"/>
                  <a:pt x="3308" y="8734"/>
                </a:cubicBezTo>
                <a:lnTo>
                  <a:pt x="3060" y="8326"/>
                </a:lnTo>
                <a:cubicBezTo>
                  <a:pt x="2977" y="8190"/>
                  <a:pt x="3125" y="8041"/>
                  <a:pt x="3344" y="8041"/>
                </a:cubicBezTo>
                <a:lnTo>
                  <a:pt x="14388" y="8041"/>
                </a:lnTo>
                <a:cubicBezTo>
                  <a:pt x="14835" y="4448"/>
                  <a:pt x="16277" y="1424"/>
                  <a:pt x="16821" y="385"/>
                </a:cubicBezTo>
                <a:cubicBezTo>
                  <a:pt x="16942" y="154"/>
                  <a:pt x="17267" y="0"/>
                  <a:pt x="17631" y="0"/>
                </a:cubicBezTo>
                <a:lnTo>
                  <a:pt x="18781" y="0"/>
                </a:lnTo>
                <a:close/>
                <a:moveTo>
                  <a:pt x="14305" y="8863"/>
                </a:moveTo>
                <a:lnTo>
                  <a:pt x="8266" y="8863"/>
                </a:lnTo>
                <a:cubicBezTo>
                  <a:pt x="8034" y="8863"/>
                  <a:pt x="7877" y="9018"/>
                  <a:pt x="7960" y="9163"/>
                </a:cubicBezTo>
                <a:lnTo>
                  <a:pt x="9124" y="11212"/>
                </a:lnTo>
                <a:cubicBezTo>
                  <a:pt x="9218" y="11376"/>
                  <a:pt x="9452" y="11485"/>
                  <a:pt x="9714" y="11485"/>
                </a:cubicBezTo>
                <a:lnTo>
                  <a:pt x="14805" y="11485"/>
                </a:lnTo>
                <a:cubicBezTo>
                  <a:pt x="15585" y="11485"/>
                  <a:pt x="16218" y="11937"/>
                  <a:pt x="16218" y="12493"/>
                </a:cubicBezTo>
                <a:lnTo>
                  <a:pt x="16218" y="12680"/>
                </a:lnTo>
                <a:cubicBezTo>
                  <a:pt x="16218" y="13024"/>
                  <a:pt x="15826" y="13304"/>
                  <a:pt x="15342" y="13304"/>
                </a:cubicBezTo>
                <a:lnTo>
                  <a:pt x="13527" y="13304"/>
                </a:lnTo>
                <a:cubicBezTo>
                  <a:pt x="13382" y="13304"/>
                  <a:pt x="13264" y="13384"/>
                  <a:pt x="13264" y="13481"/>
                </a:cubicBezTo>
                <a:cubicBezTo>
                  <a:pt x="13264" y="13579"/>
                  <a:pt x="13382" y="13659"/>
                  <a:pt x="13527" y="13659"/>
                </a:cubicBezTo>
                <a:lnTo>
                  <a:pt x="16042" y="13659"/>
                </a:lnTo>
                <a:cubicBezTo>
                  <a:pt x="16839" y="13659"/>
                  <a:pt x="17411" y="13419"/>
                  <a:pt x="17724" y="13243"/>
                </a:cubicBezTo>
                <a:cubicBezTo>
                  <a:pt x="17899" y="13146"/>
                  <a:pt x="17975" y="12990"/>
                  <a:pt x="17918" y="12842"/>
                </a:cubicBezTo>
                <a:lnTo>
                  <a:pt x="17255" y="11137"/>
                </a:lnTo>
                <a:cubicBezTo>
                  <a:pt x="17077" y="11137"/>
                  <a:pt x="16898" y="11137"/>
                  <a:pt x="16728" y="11137"/>
                </a:cubicBezTo>
                <a:lnTo>
                  <a:pt x="15802" y="11137"/>
                </a:lnTo>
                <a:lnTo>
                  <a:pt x="15237" y="11137"/>
                </a:lnTo>
                <a:cubicBezTo>
                  <a:pt x="14702" y="11137"/>
                  <a:pt x="14266" y="10847"/>
                  <a:pt x="14258" y="10488"/>
                </a:cubicBezTo>
                <a:cubicBezTo>
                  <a:pt x="14245" y="9939"/>
                  <a:pt x="14264" y="9396"/>
                  <a:pt x="14305" y="8863"/>
                </a:cubicBezTo>
                <a:close/>
              </a:path>
            </a:pathLst>
          </a:custGeom>
          <a:solidFill>
            <a:srgbClr val="FFFFFF"/>
          </a:solidFill>
          <a:ln w="635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cxnSp>
        <p:nvCxnSpPr>
          <p:cNvPr id="576" name="Connection Line"/>
          <p:cNvCxnSpPr>
            <a:stCxn id="573" idx="0"/>
            <a:endCxn id="571" idx="0"/>
          </p:cNvCxnSpPr>
          <p:nvPr/>
        </p:nvCxnSpPr>
        <p:spPr>
          <a:xfrm flipH="1" flipV="1">
            <a:off x="7554417" y="2571749"/>
            <a:ext cx="1038744" cy="652313"/>
          </a:xfrm>
          <a:prstGeom prst="straightConnector1">
            <a:avLst/>
          </a:prstGeom>
          <a:ln>
            <a:solidFill>
              <a:schemeClr val="accent1"/>
            </a:solidFill>
            <a:custDash>
              <a:ds d="200000" sp="200000"/>
            </a:custDash>
            <a:miter lim="400000"/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77" name="Connection Line"/>
          <p:cNvCxnSpPr>
            <a:stCxn id="573" idx="0"/>
            <a:endCxn id="568" idx="0"/>
          </p:cNvCxnSpPr>
          <p:nvPr/>
        </p:nvCxnSpPr>
        <p:spPr>
          <a:xfrm flipH="1">
            <a:off x="7416258" y="3224061"/>
            <a:ext cx="1176903" cy="862486"/>
          </a:xfrm>
          <a:prstGeom prst="straightConnector1">
            <a:avLst/>
          </a:prstGeom>
          <a:ln>
            <a:solidFill>
              <a:schemeClr val="accent1"/>
            </a:solidFill>
            <a:custDash>
              <a:ds d="200000" sp="200000"/>
            </a:custDash>
            <a:miter lim="400000"/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78" name="Streaming to storage…"/>
          <p:cNvSpPr txBox="1"/>
          <p:nvPr/>
        </p:nvSpPr>
        <p:spPr>
          <a:xfrm>
            <a:off x="113637" y="4175240"/>
            <a:ext cx="5517451" cy="818023"/>
          </a:xfrm>
          <a:prstGeom prst="rect">
            <a:avLst/>
          </a:prstGeom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marL="180473" indent="-180473">
              <a:buSzPct val="100000"/>
              <a:buChar char="•"/>
              <a:defRPr sz="1800"/>
            </a:pPr>
            <a:r>
              <a:rPr dirty="0"/>
              <a:t>Streaming to storage</a:t>
            </a:r>
          </a:p>
          <a:p>
            <a:pPr marL="180473" indent="-180473">
              <a:buSzPct val="100000"/>
              <a:buChar char="•"/>
              <a:defRPr sz="1800"/>
            </a:pPr>
            <a:r>
              <a:rPr dirty="0"/>
              <a:t>Local and Remote resources working together</a:t>
            </a:r>
          </a:p>
          <a:p>
            <a:pPr marL="180473" indent="-180473">
              <a:buSzPct val="100000"/>
              <a:buChar char="•"/>
              <a:defRPr sz="1800"/>
            </a:pPr>
            <a:r>
              <a:rPr dirty="0"/>
              <a:t>Instrument + </a:t>
            </a:r>
            <a:r>
              <a:rPr dirty="0" err="1"/>
              <a:t>ESnet</a:t>
            </a:r>
            <a:r>
              <a:rPr dirty="0"/>
              <a:t> + HPC cascaded load balancers</a:t>
            </a:r>
          </a:p>
        </p:txBody>
      </p:sp>
      <p:grpSp>
        <p:nvGrpSpPr>
          <p:cNvPr id="581" name="Reliable Operations !…"/>
          <p:cNvGrpSpPr/>
          <p:nvPr/>
        </p:nvGrpSpPr>
        <p:grpSpPr>
          <a:xfrm>
            <a:off x="4484004" y="31051"/>
            <a:ext cx="4646292" cy="652923"/>
            <a:chOff x="0" y="0"/>
            <a:chExt cx="4646290" cy="652921"/>
          </a:xfrm>
        </p:grpSpPr>
        <p:sp>
          <p:nvSpPr>
            <p:cNvPr id="580" name="Reliable Operations !…"/>
            <p:cNvSpPr txBox="1"/>
            <p:nvPr/>
          </p:nvSpPr>
          <p:spPr>
            <a:xfrm>
              <a:off x="50800" y="50800"/>
              <a:ext cx="4544691" cy="551322"/>
            </a:xfrm>
            <a:prstGeom prst="rect">
              <a:avLst/>
            </a:prstGeom>
            <a:solidFill>
              <a:schemeClr val="accent5">
                <a:satOff val="-59504"/>
                <a:lumOff val="35588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1800"/>
              </a:pPr>
              <a:r>
                <a:t>   Reliable Operations !</a:t>
              </a:r>
            </a:p>
            <a:p>
              <a:pPr>
                <a:defRPr sz="1800"/>
              </a:pPr>
              <a:r>
                <a:t>   Local or Remote Choices Always Available</a:t>
              </a:r>
            </a:p>
          </p:txBody>
        </p:sp>
        <p:pic>
          <p:nvPicPr>
            <p:cNvPr id="579" name="Reliable Operations !…    Reliable Operations !&#10;   Local or Remote Choices Always Available" descr="Reliable Operations !…    Reliable Operations !   Local or Remote Choices Always Availabl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646291" cy="652922"/>
            </a:xfrm>
            <a:prstGeom prst="rect">
              <a:avLst/>
            </a:prstGeom>
            <a:effectLst/>
          </p:spPr>
        </p:pic>
      </p:grpSp>
      <p:sp>
        <p:nvSpPr>
          <p:cNvPr id="582" name="EJFAT"/>
          <p:cNvSpPr/>
          <p:nvPr/>
        </p:nvSpPr>
        <p:spPr>
          <a:xfrm>
            <a:off x="1303921" y="2858164"/>
            <a:ext cx="886771" cy="382880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8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EJFAT</a:t>
            </a:r>
          </a:p>
        </p:txBody>
      </p:sp>
      <p:sp>
        <p:nvSpPr>
          <p:cNvPr id="583" name="EJFAT"/>
          <p:cNvSpPr/>
          <p:nvPr/>
        </p:nvSpPr>
        <p:spPr>
          <a:xfrm>
            <a:off x="5810023" y="2601996"/>
            <a:ext cx="886772" cy="382880"/>
          </a:xfrm>
          <a:prstGeom prst="rect">
            <a:avLst/>
          </a:prstGeom>
          <a:gradFill>
            <a:gsLst>
              <a:gs pos="0">
                <a:schemeClr val="accent4">
                  <a:hueOff val="-267028"/>
                  <a:satOff val="52208"/>
                  <a:lumOff val="32180"/>
                </a:schemeClr>
              </a:gs>
              <a:gs pos="35000">
                <a:srgbClr val="FEC2BB"/>
              </a:gs>
              <a:gs pos="100000">
                <a:schemeClr val="accent4">
                  <a:hueOff val="-293836"/>
                  <a:satOff val="52208"/>
                  <a:lumOff val="46015"/>
                </a:schemeClr>
              </a:gs>
            </a:gsLst>
            <a:lin ang="16200000"/>
          </a:gradFill>
          <a:ln>
            <a:solidFill>
              <a:srgbClr val="B7533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8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EJFAT</a:t>
            </a:r>
          </a:p>
        </p:txBody>
      </p:sp>
      <p:sp>
        <p:nvSpPr>
          <p:cNvPr id="584" name="Local Compute"/>
          <p:cNvSpPr/>
          <p:nvPr/>
        </p:nvSpPr>
        <p:spPr>
          <a:xfrm>
            <a:off x="71398" y="2090960"/>
            <a:ext cx="1070099" cy="509917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Local</a:t>
            </a:r>
            <a:br/>
            <a:r>
              <a:t>Compute</a:t>
            </a:r>
          </a:p>
        </p:txBody>
      </p:sp>
      <p:sp>
        <p:nvSpPr>
          <p:cNvPr id="585" name="Local Storage"/>
          <p:cNvSpPr/>
          <p:nvPr/>
        </p:nvSpPr>
        <p:spPr>
          <a:xfrm>
            <a:off x="1212257" y="2090960"/>
            <a:ext cx="1070099" cy="509917"/>
          </a:xfrm>
          <a:prstGeom prst="rect">
            <a:avLst/>
          </a:prstGeom>
          <a:solidFill>
            <a:srgbClr val="F2F8F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825500">
              <a:defRPr sz="1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Local</a:t>
            </a:r>
            <a:br/>
            <a:r>
              <a:t>Storage</a:t>
            </a:r>
          </a:p>
        </p:txBody>
      </p:sp>
      <p:cxnSp>
        <p:nvCxnSpPr>
          <p:cNvPr id="586" name="Connection Line"/>
          <p:cNvCxnSpPr>
            <a:stCxn id="582" idx="0"/>
            <a:endCxn id="585" idx="0"/>
          </p:cNvCxnSpPr>
          <p:nvPr/>
        </p:nvCxnSpPr>
        <p:spPr>
          <a:xfrm flipV="1">
            <a:off x="1747306" y="2345918"/>
            <a:ext cx="1" cy="703687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592" name="Group"/>
          <p:cNvGrpSpPr/>
          <p:nvPr/>
        </p:nvGrpSpPr>
        <p:grpSpPr>
          <a:xfrm>
            <a:off x="38837" y="47833"/>
            <a:ext cx="2095255" cy="300052"/>
            <a:chOff x="0" y="0"/>
            <a:chExt cx="2095253" cy="300051"/>
          </a:xfrm>
        </p:grpSpPr>
        <p:sp>
          <p:nvSpPr>
            <p:cNvPr id="587" name="Rounded Rectangle"/>
            <p:cNvSpPr/>
            <p:nvPr/>
          </p:nvSpPr>
          <p:spPr>
            <a:xfrm>
              <a:off x="0" y="0"/>
              <a:ext cx="2095254" cy="300052"/>
            </a:xfrm>
            <a:prstGeom prst="roundRect">
              <a:avLst>
                <a:gd name="adj" fmla="val 22315"/>
              </a:avLst>
            </a:prstGeom>
            <a:solidFill>
              <a:srgbClr val="FFFFFF"/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grpSp>
          <p:nvGrpSpPr>
            <p:cNvPr id="590" name="Group"/>
            <p:cNvGrpSpPr/>
            <p:nvPr/>
          </p:nvGrpSpPr>
          <p:grpSpPr>
            <a:xfrm>
              <a:off x="44224" y="42562"/>
              <a:ext cx="1243993" cy="214927"/>
              <a:chOff x="0" y="0"/>
              <a:chExt cx="1243991" cy="214925"/>
            </a:xfrm>
          </p:grpSpPr>
          <p:pic>
            <p:nvPicPr>
              <p:cNvPr id="588" name="Google Shape;74;p14" descr="Google Shape;74;p1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2040" t="31652" r="24175" b="39281"/>
              <a:stretch>
                <a:fillRect/>
              </a:stretch>
            </p:blipFill>
            <p:spPr>
              <a:xfrm>
                <a:off x="0" y="0"/>
                <a:ext cx="514674" cy="2148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9" name="Google Shape;73;p14" descr="Google Shape;73;p14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03401" y="23"/>
                <a:ext cx="740591" cy="2149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4914" b="10804"/>
            <a:stretch>
              <a:fillRect/>
            </a:stretch>
          </p:blipFill>
          <p:spPr>
            <a:xfrm>
              <a:off x="1413446" y="33939"/>
              <a:ext cx="580353" cy="232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CF46BB-58E8-2D43-8726-CD0DF59DB8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446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80583A-DC9E-8643-B1CD-889B0F01C463}"/>
              </a:ext>
            </a:extLst>
          </p:cNvPr>
          <p:cNvSpPr/>
          <p:nvPr/>
        </p:nvSpPr>
        <p:spPr>
          <a:xfrm>
            <a:off x="3786188" y="1835943"/>
            <a:ext cx="4993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LMRoman9"/>
              </a:rPr>
              <a:t>Tri</a:t>
            </a:r>
            <a:r>
              <a:rPr lang="en-US" sz="2400" dirty="0">
                <a:latin typeface="LMRoman9"/>
              </a:rPr>
              <a:t>gger and </a:t>
            </a:r>
            <a:r>
              <a:rPr lang="en-US" sz="2400" b="1" dirty="0">
                <a:latin typeface="LMRoman9"/>
              </a:rPr>
              <a:t>D</a:t>
            </a:r>
            <a:r>
              <a:rPr lang="en-US" sz="2400" dirty="0">
                <a:latin typeface="LMRoman9"/>
              </a:rPr>
              <a:t>ata </a:t>
            </a:r>
            <a:r>
              <a:rPr lang="en-US" sz="2400" b="1" dirty="0">
                <a:latin typeface="LMRoman9"/>
              </a:rPr>
              <a:t>A</a:t>
            </a:r>
            <a:r>
              <a:rPr lang="en-US" sz="2400" dirty="0">
                <a:latin typeface="LMRoman9"/>
              </a:rPr>
              <a:t>cquisition </a:t>
            </a:r>
            <a:r>
              <a:rPr lang="en-US" sz="2400" b="1" dirty="0">
                <a:latin typeface="LMRoman9"/>
              </a:rPr>
              <a:t>S</a:t>
            </a:r>
            <a:r>
              <a:rPr lang="en-US" sz="2400" dirty="0">
                <a:latin typeface="LMRoman9"/>
              </a:rPr>
              <a:t>ystem</a:t>
            </a:r>
            <a:r>
              <a:rPr lang="en-US" dirty="0">
                <a:latin typeface="LMRoman9"/>
              </a:rPr>
              <a:t> </a:t>
            </a:r>
            <a:r>
              <a:rPr lang="en-US" sz="2400" b="1" dirty="0" err="1">
                <a:latin typeface="LMRoman9"/>
              </a:rPr>
              <a:t>TriDAS</a:t>
            </a:r>
            <a:endParaRPr lang="en-US" sz="2400" b="1" dirty="0">
              <a:latin typeface="LMRoman9"/>
            </a:endParaRPr>
          </a:p>
          <a:p>
            <a:pPr algn="ctr"/>
            <a:r>
              <a:rPr lang="en-US" sz="1800" dirty="0">
                <a:latin typeface="LMRoman9"/>
              </a:rPr>
              <a:t>developed for the KM3NeT- Italy</a:t>
            </a:r>
          </a:p>
          <a:p>
            <a:pPr algn="ctr"/>
            <a:r>
              <a:rPr lang="en-US" sz="1800" dirty="0">
                <a:latin typeface="LMRoman9"/>
              </a:rPr>
              <a:t>underwater neutrino telescope 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A5D4E-8370-A349-9A74-4F6232BA8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" y="785812"/>
            <a:ext cx="3408501" cy="307433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1E5B6-0F09-504A-BE0B-3D7836F84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7456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966E5-D941-034F-BA97-CC6D45A0E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Possible Future Improvements for EJFAT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Cascading Load Balancers</a:t>
            </a:r>
          </a:p>
          <a:p>
            <a:r>
              <a:rPr lang="en-US" dirty="0"/>
              <a:t>AI steering system to predict backend compute needs</a:t>
            </a:r>
          </a:p>
          <a:p>
            <a:r>
              <a:rPr lang="en-US" dirty="0"/>
              <a:t>Hardware based packetization and reassembly of data</a:t>
            </a:r>
          </a:p>
          <a:p>
            <a:r>
              <a:rPr lang="en-US" dirty="0"/>
              <a:t>For data rate bursts, fast storage and playback to eliminate packet loss. DAOS server </a:t>
            </a:r>
            <a:r>
              <a:rPr lang="en-US" b="1" dirty="0"/>
              <a:t>D</a:t>
            </a:r>
            <a:r>
              <a:rPr lang="en-US" dirty="0"/>
              <a:t>istributed </a:t>
            </a:r>
            <a:r>
              <a:rPr lang="en-US" b="1" dirty="0"/>
              <a:t>A</a:t>
            </a:r>
            <a:r>
              <a:rPr lang="en-US" dirty="0"/>
              <a:t>synchronous </a:t>
            </a:r>
            <a:r>
              <a:rPr lang="en-US" b="1" dirty="0"/>
              <a:t>O</a:t>
            </a:r>
            <a:r>
              <a:rPr lang="en-US" dirty="0"/>
              <a:t>bject </a:t>
            </a:r>
            <a:r>
              <a:rPr lang="en-US" b="1" dirty="0"/>
              <a:t>S</a:t>
            </a:r>
            <a:r>
              <a:rPr lang="en-US" dirty="0"/>
              <a:t>torage (DAOS) is an open-source software-defined high-performance scalable storage system that has redefined performance for a wide spectrum of AI and HPC workloads.</a:t>
            </a:r>
          </a:p>
          <a:p>
            <a:r>
              <a:rPr lang="en-US" dirty="0"/>
              <a:t>EBFP and XDP sockets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E36D7-B081-1A41-9F7F-1571009086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7880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3576" y="950835"/>
            <a:ext cx="7205638" cy="32414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6220" y="459573"/>
            <a:ext cx="7880349" cy="317328"/>
          </a:xfrm>
          <a:prstGeom prst="rect">
            <a:avLst/>
          </a:prstGeom>
        </p:spPr>
        <p:txBody>
          <a:bodyPr spcFirstLastPara="1" vert="horz" wrap="square" lIns="0" tIns="5776" rIns="0" bIns="0" rtlCol="0" anchor="t" anchorCtr="0">
            <a:spAutoFit/>
          </a:bodyPr>
          <a:lstStyle/>
          <a:p>
            <a:pPr marL="158839">
              <a:spcBef>
                <a:spcPts val="45"/>
              </a:spcBef>
            </a:pPr>
            <a:r>
              <a:rPr spc="-59" dirty="0"/>
              <a:t>EJFAT</a:t>
            </a:r>
            <a:r>
              <a:rPr spc="11" dirty="0"/>
              <a:t> </a:t>
            </a:r>
            <a:r>
              <a:rPr spc="52" dirty="0"/>
              <a:t>Concept</a:t>
            </a:r>
            <a:r>
              <a:rPr spc="14" dirty="0"/>
              <a:t> </a:t>
            </a:r>
            <a:r>
              <a:rPr dirty="0"/>
              <a:t>:</a:t>
            </a:r>
            <a:r>
              <a:rPr spc="11" dirty="0"/>
              <a:t> </a:t>
            </a:r>
            <a:r>
              <a:rPr spc="23" dirty="0"/>
              <a:t>Edge</a:t>
            </a:r>
            <a:r>
              <a:rPr spc="14" dirty="0"/>
              <a:t> </a:t>
            </a:r>
            <a:r>
              <a:rPr spc="91" dirty="0"/>
              <a:t>to</a:t>
            </a:r>
            <a:r>
              <a:rPr spc="11" dirty="0"/>
              <a:t> </a:t>
            </a:r>
            <a:r>
              <a:rPr dirty="0"/>
              <a:t>Data</a:t>
            </a:r>
            <a:r>
              <a:rPr spc="14" dirty="0"/>
              <a:t> </a:t>
            </a:r>
            <a:r>
              <a:rPr spc="30" dirty="0"/>
              <a:t>Center</a:t>
            </a:r>
            <a:r>
              <a:rPr spc="11" dirty="0"/>
              <a:t> </a:t>
            </a:r>
            <a:r>
              <a:rPr dirty="0"/>
              <a:t>Traffic</a:t>
            </a:r>
            <a:r>
              <a:rPr spc="14" dirty="0"/>
              <a:t> </a:t>
            </a:r>
            <a:r>
              <a:rPr spc="32" dirty="0"/>
              <a:t>Shaping</a:t>
            </a:r>
            <a:r>
              <a:rPr spc="11" dirty="0"/>
              <a:t> </a:t>
            </a:r>
            <a:r>
              <a:rPr spc="146" dirty="0"/>
              <a:t>/</a:t>
            </a:r>
            <a:r>
              <a:rPr spc="14" dirty="0"/>
              <a:t> </a:t>
            </a:r>
            <a:r>
              <a:rPr spc="23" dirty="0"/>
              <a:t>Steering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56ABC-229F-0B4E-AF20-7EA818C2526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84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71" y="1300508"/>
            <a:ext cx="2913756" cy="154138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9"/>
          <p:cNvSpPr txBox="1">
            <a:spLocks noGrp="1"/>
          </p:cNvSpPr>
          <p:nvPr>
            <p:ph type="title"/>
          </p:nvPr>
        </p:nvSpPr>
        <p:spPr>
          <a:xfrm>
            <a:off x="308919" y="180404"/>
            <a:ext cx="8464378" cy="36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</a:pPr>
            <a:r>
              <a:rPr lang="en" b="0" dirty="0">
                <a:solidFill>
                  <a:srgbClr val="1E4E79"/>
                </a:solidFill>
              </a:rPr>
              <a:t>EIC prototype calorimeter SRO pipeline at JLAB Hall-D using ERSAP</a:t>
            </a:r>
            <a:endParaRPr dirty="0"/>
          </a:p>
        </p:txBody>
      </p:sp>
      <p:pic>
        <p:nvPicPr>
          <p:cNvPr id="365" name="Google Shape;36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9" y="4756556"/>
            <a:ext cx="723304" cy="32146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9"/>
          <p:cNvSpPr txBox="1">
            <a:spLocks noGrp="1"/>
          </p:cNvSpPr>
          <p:nvPr>
            <p:ph type="sldNum" idx="12"/>
          </p:nvPr>
        </p:nvSpPr>
        <p:spPr>
          <a:xfrm>
            <a:off x="4226807" y="4850502"/>
            <a:ext cx="536158" cy="22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367" name="Google Shape;367;p39"/>
          <p:cNvSpPr/>
          <p:nvPr/>
        </p:nvSpPr>
        <p:spPr>
          <a:xfrm>
            <a:off x="2775280" y="1821712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39"/>
          <p:cNvSpPr/>
          <p:nvPr/>
        </p:nvSpPr>
        <p:spPr>
          <a:xfrm>
            <a:off x="4608308" y="1926059"/>
            <a:ext cx="424861" cy="377576"/>
          </a:xfrm>
          <a:prstGeom prst="roundRect">
            <a:avLst>
              <a:gd name="adj" fmla="val 16667"/>
            </a:avLst>
          </a:prstGeom>
          <a:solidFill>
            <a:srgbClr val="AEABAB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Lake</a:t>
            </a:r>
            <a:endParaRPr sz="1100"/>
          </a:p>
        </p:txBody>
      </p:sp>
      <p:cxnSp>
        <p:nvCxnSpPr>
          <p:cNvPr id="369" name="Google Shape;369;p39"/>
          <p:cNvCxnSpPr>
            <a:stCxn id="368" idx="3"/>
            <a:endCxn id="370" idx="1"/>
          </p:cNvCxnSpPr>
          <p:nvPr/>
        </p:nvCxnSpPr>
        <p:spPr>
          <a:xfrm>
            <a:off x="5033169" y="2114846"/>
            <a:ext cx="190200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1" name="Google Shape;371;p39"/>
          <p:cNvCxnSpPr>
            <a:stCxn id="372" idx="3"/>
            <a:endCxn id="368" idx="1"/>
          </p:cNvCxnSpPr>
          <p:nvPr/>
        </p:nvCxnSpPr>
        <p:spPr>
          <a:xfrm>
            <a:off x="4324939" y="2114846"/>
            <a:ext cx="283500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73" name="Google Shape;373;p39"/>
          <p:cNvSpPr/>
          <p:nvPr/>
        </p:nvSpPr>
        <p:spPr>
          <a:xfrm>
            <a:off x="4535890" y="1099499"/>
            <a:ext cx="4173300" cy="21204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39"/>
          <p:cNvSpPr txBox="1"/>
          <p:nvPr/>
        </p:nvSpPr>
        <p:spPr>
          <a:xfrm>
            <a:off x="2844301" y="1567283"/>
            <a:ext cx="466714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Calorimeter</a:t>
            </a:r>
            <a:endParaRPr sz="1100"/>
          </a:p>
        </p:txBody>
      </p:sp>
      <p:sp>
        <p:nvSpPr>
          <p:cNvPr id="375" name="Google Shape;375;p39"/>
          <p:cNvSpPr txBox="1"/>
          <p:nvPr/>
        </p:nvSpPr>
        <p:spPr>
          <a:xfrm>
            <a:off x="6466693" y="916267"/>
            <a:ext cx="311624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ERSAP</a:t>
            </a:r>
            <a:endParaRPr sz="1100"/>
          </a:p>
        </p:txBody>
      </p:sp>
      <p:sp>
        <p:nvSpPr>
          <p:cNvPr id="376" name="Google Shape;376;p39"/>
          <p:cNvSpPr/>
          <p:nvPr/>
        </p:nvSpPr>
        <p:spPr>
          <a:xfrm>
            <a:off x="2982047" y="1821711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9"/>
          <p:cNvSpPr/>
          <p:nvPr/>
        </p:nvSpPr>
        <p:spPr>
          <a:xfrm>
            <a:off x="3193330" y="1821710"/>
            <a:ext cx="206768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2774949" y="2018207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9"/>
          <p:cNvSpPr/>
          <p:nvPr/>
        </p:nvSpPr>
        <p:spPr>
          <a:xfrm>
            <a:off x="2981716" y="2018206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9"/>
          <p:cNvSpPr/>
          <p:nvPr/>
        </p:nvSpPr>
        <p:spPr>
          <a:xfrm>
            <a:off x="3192999" y="2018206"/>
            <a:ext cx="206768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39"/>
          <p:cNvSpPr/>
          <p:nvPr/>
        </p:nvSpPr>
        <p:spPr>
          <a:xfrm>
            <a:off x="2774949" y="2217911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9"/>
          <p:cNvSpPr/>
          <p:nvPr/>
        </p:nvSpPr>
        <p:spPr>
          <a:xfrm>
            <a:off x="2981716" y="2217910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9"/>
          <p:cNvSpPr/>
          <p:nvPr/>
        </p:nvSpPr>
        <p:spPr>
          <a:xfrm>
            <a:off x="3192999" y="2217910"/>
            <a:ext cx="206768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9"/>
          <p:cNvSpPr/>
          <p:nvPr/>
        </p:nvSpPr>
        <p:spPr>
          <a:xfrm>
            <a:off x="3633302" y="1865802"/>
            <a:ext cx="240343" cy="498089"/>
          </a:xfrm>
          <a:prstGeom prst="roundRect">
            <a:avLst>
              <a:gd name="adj" fmla="val 16667"/>
            </a:avLst>
          </a:prstGeom>
          <a:solidFill>
            <a:srgbClr val="2E75B5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ADC</a:t>
            </a:r>
            <a:endParaRPr sz="1100"/>
          </a:p>
        </p:txBody>
      </p:sp>
      <p:sp>
        <p:nvSpPr>
          <p:cNvPr id="385" name="Google Shape;385;p39"/>
          <p:cNvSpPr/>
          <p:nvPr/>
        </p:nvSpPr>
        <p:spPr>
          <a:xfrm>
            <a:off x="3421970" y="2056196"/>
            <a:ext cx="188748" cy="11730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9"/>
          <p:cNvSpPr/>
          <p:nvPr/>
        </p:nvSpPr>
        <p:spPr>
          <a:xfrm>
            <a:off x="3508343" y="1732127"/>
            <a:ext cx="967127" cy="755352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9"/>
          <p:cNvSpPr/>
          <p:nvPr/>
        </p:nvSpPr>
        <p:spPr>
          <a:xfrm>
            <a:off x="4084596" y="1865802"/>
            <a:ext cx="240343" cy="498089"/>
          </a:xfrm>
          <a:prstGeom prst="roundRect">
            <a:avLst>
              <a:gd name="adj" fmla="val 16667"/>
            </a:avLst>
          </a:prstGeom>
          <a:solidFill>
            <a:srgbClr val="2E75B5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VT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1100"/>
          </a:p>
        </p:txBody>
      </p:sp>
      <p:cxnSp>
        <p:nvCxnSpPr>
          <p:cNvPr id="387" name="Google Shape;387;p39"/>
          <p:cNvCxnSpPr>
            <a:stCxn id="384" idx="3"/>
            <a:endCxn id="372" idx="1"/>
          </p:cNvCxnSpPr>
          <p:nvPr/>
        </p:nvCxnSpPr>
        <p:spPr>
          <a:xfrm>
            <a:off x="3873644" y="2114846"/>
            <a:ext cx="210900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8" name="Google Shape;388;p39"/>
          <p:cNvSpPr txBox="1"/>
          <p:nvPr/>
        </p:nvSpPr>
        <p:spPr>
          <a:xfrm>
            <a:off x="3759175" y="1567282"/>
            <a:ext cx="407804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VXS Crate</a:t>
            </a:r>
            <a:endParaRPr sz="1100"/>
          </a:p>
        </p:txBody>
      </p:sp>
      <p:sp>
        <p:nvSpPr>
          <p:cNvPr id="370" name="Google Shape;370;p39"/>
          <p:cNvSpPr/>
          <p:nvPr/>
        </p:nvSpPr>
        <p:spPr>
          <a:xfrm>
            <a:off x="5223430" y="1926058"/>
            <a:ext cx="541961" cy="377576"/>
          </a:xfrm>
          <a:prstGeom prst="roundRect">
            <a:avLst>
              <a:gd name="adj" fmla="val 16667"/>
            </a:avLst>
          </a:prstGeom>
          <a:solidFill>
            <a:srgbClr val="C55A11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VTP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Receiver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Format1</a:t>
            </a:r>
            <a:endParaRPr sz="1100"/>
          </a:p>
        </p:txBody>
      </p:sp>
      <p:sp>
        <p:nvSpPr>
          <p:cNvPr id="389" name="Google Shape;389;p39"/>
          <p:cNvSpPr/>
          <p:nvPr/>
        </p:nvSpPr>
        <p:spPr>
          <a:xfrm>
            <a:off x="5934397" y="1928782"/>
            <a:ext cx="541961" cy="37757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VTP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Frame Decoder</a:t>
            </a:r>
            <a:endParaRPr sz="1100"/>
          </a:p>
        </p:txBody>
      </p:sp>
      <p:cxnSp>
        <p:nvCxnSpPr>
          <p:cNvPr id="390" name="Google Shape;390;p39"/>
          <p:cNvCxnSpPr>
            <a:stCxn id="370" idx="3"/>
            <a:endCxn id="389" idx="1"/>
          </p:cNvCxnSpPr>
          <p:nvPr/>
        </p:nvCxnSpPr>
        <p:spPr>
          <a:xfrm>
            <a:off x="5765391" y="2114846"/>
            <a:ext cx="168900" cy="27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1" name="Google Shape;391;p39"/>
          <p:cNvSpPr/>
          <p:nvPr/>
        </p:nvSpPr>
        <p:spPr>
          <a:xfrm>
            <a:off x="6684098" y="2651418"/>
            <a:ext cx="620320" cy="37757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Beam Event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Identifier</a:t>
            </a:r>
            <a:endParaRPr sz="1100"/>
          </a:p>
        </p:txBody>
      </p:sp>
      <p:cxnSp>
        <p:nvCxnSpPr>
          <p:cNvPr id="392" name="Google Shape;392;p39"/>
          <p:cNvCxnSpPr>
            <a:stCxn id="389" idx="3"/>
            <a:endCxn id="391" idx="1"/>
          </p:cNvCxnSpPr>
          <p:nvPr/>
        </p:nvCxnSpPr>
        <p:spPr>
          <a:xfrm>
            <a:off x="6476358" y="2117570"/>
            <a:ext cx="207600" cy="7227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3" name="Google Shape;393;p39"/>
          <p:cNvSpPr txBox="1"/>
          <p:nvPr/>
        </p:nvSpPr>
        <p:spPr>
          <a:xfrm>
            <a:off x="2626732" y="4134007"/>
            <a:ext cx="519928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1 FADC250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Stream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(9 channels)</a:t>
            </a:r>
            <a:endParaRPr sz="1100"/>
          </a:p>
        </p:txBody>
      </p:sp>
      <p:sp>
        <p:nvSpPr>
          <p:cNvPr id="394" name="Google Shape;394;p39"/>
          <p:cNvSpPr/>
          <p:nvPr/>
        </p:nvSpPr>
        <p:spPr>
          <a:xfrm rot="10800000" flipH="1">
            <a:off x="2726108" y="3819075"/>
            <a:ext cx="324713" cy="3149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>
              <a:alpha val="51764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9"/>
          <p:cNvSpPr/>
          <p:nvPr/>
        </p:nvSpPr>
        <p:spPr>
          <a:xfrm>
            <a:off x="3108941" y="3830348"/>
            <a:ext cx="499964" cy="356771"/>
          </a:xfrm>
          <a:prstGeom prst="rect">
            <a:avLst/>
          </a:prstGeom>
          <a:solidFill>
            <a:srgbClr val="C5E0B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Zero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Suppression</a:t>
            </a:r>
            <a:endParaRPr sz="1100"/>
          </a:p>
        </p:txBody>
      </p:sp>
      <p:sp>
        <p:nvSpPr>
          <p:cNvPr id="396" name="Google Shape;396;p39"/>
          <p:cNvSpPr/>
          <p:nvPr/>
        </p:nvSpPr>
        <p:spPr>
          <a:xfrm>
            <a:off x="3716901" y="3830348"/>
            <a:ext cx="478855" cy="356771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4Gbyte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DDR3</a:t>
            </a:r>
            <a:endParaRPr sz="1100"/>
          </a:p>
        </p:txBody>
      </p:sp>
      <p:sp>
        <p:nvSpPr>
          <p:cNvPr id="397" name="Google Shape;397;p39"/>
          <p:cNvSpPr/>
          <p:nvPr/>
        </p:nvSpPr>
        <p:spPr>
          <a:xfrm>
            <a:off x="4326524" y="3833093"/>
            <a:ext cx="495312" cy="354025"/>
          </a:xfrm>
          <a:prstGeom prst="rect">
            <a:avLst/>
          </a:prstGeom>
          <a:solidFill>
            <a:srgbClr val="C5E0B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 Builder</a:t>
            </a:r>
            <a:endParaRPr sz="1100"/>
          </a:p>
        </p:txBody>
      </p:sp>
      <p:sp>
        <p:nvSpPr>
          <p:cNvPr id="398" name="Google Shape;398;p39"/>
          <p:cNvSpPr/>
          <p:nvPr/>
        </p:nvSpPr>
        <p:spPr>
          <a:xfrm>
            <a:off x="4931699" y="3830348"/>
            <a:ext cx="706064" cy="356771"/>
          </a:xfrm>
          <a:prstGeom prst="rect">
            <a:avLst/>
          </a:prstGeom>
          <a:solidFill>
            <a:srgbClr val="C5E0B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10Gbps Ethernet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(TCP) Stream</a:t>
            </a:r>
            <a:endParaRPr sz="1100"/>
          </a:p>
        </p:txBody>
      </p:sp>
      <p:sp>
        <p:nvSpPr>
          <p:cNvPr id="399" name="Google Shape;399;p39"/>
          <p:cNvSpPr txBox="1"/>
          <p:nvPr/>
        </p:nvSpPr>
        <p:spPr>
          <a:xfrm rot="-4322052">
            <a:off x="3520154" y="2919911"/>
            <a:ext cx="73722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VXS Trigger Processor</a:t>
            </a:r>
            <a:endParaRPr sz="1100"/>
          </a:p>
        </p:txBody>
      </p:sp>
      <p:pic>
        <p:nvPicPr>
          <p:cNvPr id="400" name="Google Shape;400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5461" y="2636008"/>
            <a:ext cx="414799" cy="41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39"/>
          <p:cNvCxnSpPr>
            <a:stCxn id="391" idx="3"/>
            <a:endCxn id="400" idx="1"/>
          </p:cNvCxnSpPr>
          <p:nvPr/>
        </p:nvCxnSpPr>
        <p:spPr>
          <a:xfrm>
            <a:off x="7304417" y="2840206"/>
            <a:ext cx="351000" cy="33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2" name="Google Shape;402;p39"/>
          <p:cNvSpPr/>
          <p:nvPr/>
        </p:nvSpPr>
        <p:spPr>
          <a:xfrm>
            <a:off x="6684098" y="1315919"/>
            <a:ext cx="620320" cy="37757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Cosmic Event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Identifier</a:t>
            </a:r>
            <a:endParaRPr sz="1100"/>
          </a:p>
        </p:txBody>
      </p:sp>
      <p:pic>
        <p:nvPicPr>
          <p:cNvPr id="403" name="Google Shape;403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5461" y="1300508"/>
            <a:ext cx="414799" cy="41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4" name="Google Shape;404;p39"/>
          <p:cNvCxnSpPr>
            <a:stCxn id="402" idx="3"/>
            <a:endCxn id="403" idx="1"/>
          </p:cNvCxnSpPr>
          <p:nvPr/>
        </p:nvCxnSpPr>
        <p:spPr>
          <a:xfrm>
            <a:off x="7304417" y="1504706"/>
            <a:ext cx="351000" cy="33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5" name="Google Shape;405;p39"/>
          <p:cNvCxnSpPr>
            <a:stCxn id="389" idx="3"/>
            <a:endCxn id="402" idx="1"/>
          </p:cNvCxnSpPr>
          <p:nvPr/>
        </p:nvCxnSpPr>
        <p:spPr>
          <a:xfrm rot="10800000" flipH="1">
            <a:off x="6476358" y="1504670"/>
            <a:ext cx="207600" cy="6129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6" name="Google Shape;406;p39"/>
          <p:cNvSpPr/>
          <p:nvPr/>
        </p:nvSpPr>
        <p:spPr>
          <a:xfrm rot="10800000">
            <a:off x="3064340" y="3718048"/>
            <a:ext cx="2635605" cy="58454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19909" y="0"/>
                </a:moveTo>
                <a:close/>
                <a:lnTo>
                  <a:pt x="119909" y="120000"/>
                </a:lnTo>
              </a:path>
              <a:path w="120000" h="120000" fill="none" extrusionOk="0">
                <a:moveTo>
                  <a:pt x="119909" y="129244"/>
                </a:moveTo>
                <a:lnTo>
                  <a:pt x="88825" y="129712"/>
                </a:lnTo>
                <a:lnTo>
                  <a:pt x="69022" y="396372"/>
                </a:lnTo>
              </a:path>
            </a:pathLst>
          </a:custGeom>
          <a:solidFill>
            <a:schemeClr val="accent1">
              <a:alpha val="37647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9"/>
          <p:cNvSpPr txBox="1"/>
          <p:nvPr/>
        </p:nvSpPr>
        <p:spPr>
          <a:xfrm>
            <a:off x="5625754" y="1671669"/>
            <a:ext cx="476332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VTP payload</a:t>
            </a:r>
            <a:endParaRPr sz="1100"/>
          </a:p>
        </p:txBody>
      </p:sp>
      <p:cxnSp>
        <p:nvCxnSpPr>
          <p:cNvPr id="408" name="Google Shape;408;p39"/>
          <p:cNvCxnSpPr/>
          <p:nvPr/>
        </p:nvCxnSpPr>
        <p:spPr>
          <a:xfrm>
            <a:off x="5849894" y="1821710"/>
            <a:ext cx="0" cy="19328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1"/>
          <p:cNvSpPr txBox="1">
            <a:spLocks noGrp="1"/>
          </p:cNvSpPr>
          <p:nvPr>
            <p:ph type="title"/>
          </p:nvPr>
        </p:nvSpPr>
        <p:spPr>
          <a:xfrm>
            <a:off x="4460" y="135282"/>
            <a:ext cx="6348284" cy="36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</a:pPr>
            <a:r>
              <a:rPr lang="en" b="0">
                <a:solidFill>
                  <a:srgbClr val="1E4E79"/>
                </a:solidFill>
              </a:rPr>
              <a:t> Event Identification. Fixed-size sliding window technique </a:t>
            </a:r>
            <a:endParaRPr/>
          </a:p>
        </p:txBody>
      </p:sp>
      <p:pic>
        <p:nvPicPr>
          <p:cNvPr id="520" name="Google Shape;52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22031"/>
            <a:ext cx="723304" cy="321469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1"/>
          <p:cNvSpPr/>
          <p:nvPr/>
        </p:nvSpPr>
        <p:spPr>
          <a:xfrm>
            <a:off x="2289157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41"/>
          <p:cNvSpPr/>
          <p:nvPr/>
        </p:nvSpPr>
        <p:spPr>
          <a:xfrm>
            <a:off x="2323447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41"/>
          <p:cNvSpPr/>
          <p:nvPr/>
        </p:nvSpPr>
        <p:spPr>
          <a:xfrm>
            <a:off x="235773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1"/>
          <p:cNvSpPr/>
          <p:nvPr/>
        </p:nvSpPr>
        <p:spPr>
          <a:xfrm>
            <a:off x="239202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1"/>
          <p:cNvSpPr/>
          <p:nvPr/>
        </p:nvSpPr>
        <p:spPr>
          <a:xfrm>
            <a:off x="243204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41"/>
          <p:cNvSpPr/>
          <p:nvPr/>
        </p:nvSpPr>
        <p:spPr>
          <a:xfrm>
            <a:off x="246633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41"/>
          <p:cNvSpPr/>
          <p:nvPr/>
        </p:nvSpPr>
        <p:spPr>
          <a:xfrm>
            <a:off x="2500624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1"/>
          <p:cNvSpPr/>
          <p:nvPr/>
        </p:nvSpPr>
        <p:spPr>
          <a:xfrm>
            <a:off x="253491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1"/>
          <p:cNvSpPr/>
          <p:nvPr/>
        </p:nvSpPr>
        <p:spPr>
          <a:xfrm>
            <a:off x="2575970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1"/>
          <p:cNvSpPr/>
          <p:nvPr/>
        </p:nvSpPr>
        <p:spPr>
          <a:xfrm>
            <a:off x="2610259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41"/>
          <p:cNvSpPr/>
          <p:nvPr/>
        </p:nvSpPr>
        <p:spPr>
          <a:xfrm>
            <a:off x="2644548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41"/>
          <p:cNvSpPr/>
          <p:nvPr/>
        </p:nvSpPr>
        <p:spPr>
          <a:xfrm>
            <a:off x="2678837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41"/>
          <p:cNvSpPr/>
          <p:nvPr/>
        </p:nvSpPr>
        <p:spPr>
          <a:xfrm>
            <a:off x="2718857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41"/>
          <p:cNvSpPr/>
          <p:nvPr/>
        </p:nvSpPr>
        <p:spPr>
          <a:xfrm>
            <a:off x="2753147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41"/>
          <p:cNvSpPr/>
          <p:nvPr/>
        </p:nvSpPr>
        <p:spPr>
          <a:xfrm>
            <a:off x="278743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41"/>
          <p:cNvSpPr/>
          <p:nvPr/>
        </p:nvSpPr>
        <p:spPr>
          <a:xfrm>
            <a:off x="282172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41"/>
          <p:cNvSpPr/>
          <p:nvPr/>
        </p:nvSpPr>
        <p:spPr>
          <a:xfrm>
            <a:off x="2866264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41"/>
          <p:cNvSpPr/>
          <p:nvPr/>
        </p:nvSpPr>
        <p:spPr>
          <a:xfrm>
            <a:off x="290055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41"/>
          <p:cNvSpPr/>
          <p:nvPr/>
        </p:nvSpPr>
        <p:spPr>
          <a:xfrm>
            <a:off x="293484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41"/>
          <p:cNvSpPr/>
          <p:nvPr/>
        </p:nvSpPr>
        <p:spPr>
          <a:xfrm>
            <a:off x="296913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41"/>
          <p:cNvSpPr/>
          <p:nvPr/>
        </p:nvSpPr>
        <p:spPr>
          <a:xfrm>
            <a:off x="300915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41"/>
          <p:cNvSpPr/>
          <p:nvPr/>
        </p:nvSpPr>
        <p:spPr>
          <a:xfrm>
            <a:off x="304344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41"/>
          <p:cNvSpPr/>
          <p:nvPr/>
        </p:nvSpPr>
        <p:spPr>
          <a:xfrm>
            <a:off x="3077730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41"/>
          <p:cNvSpPr/>
          <p:nvPr/>
        </p:nvSpPr>
        <p:spPr>
          <a:xfrm>
            <a:off x="3112019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41"/>
          <p:cNvSpPr/>
          <p:nvPr/>
        </p:nvSpPr>
        <p:spPr>
          <a:xfrm>
            <a:off x="315024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41"/>
          <p:cNvSpPr/>
          <p:nvPr/>
        </p:nvSpPr>
        <p:spPr>
          <a:xfrm>
            <a:off x="318453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41"/>
          <p:cNvSpPr/>
          <p:nvPr/>
        </p:nvSpPr>
        <p:spPr>
          <a:xfrm>
            <a:off x="321882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41"/>
          <p:cNvSpPr/>
          <p:nvPr/>
        </p:nvSpPr>
        <p:spPr>
          <a:xfrm>
            <a:off x="325311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41"/>
          <p:cNvSpPr/>
          <p:nvPr/>
        </p:nvSpPr>
        <p:spPr>
          <a:xfrm>
            <a:off x="329313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41"/>
          <p:cNvSpPr/>
          <p:nvPr/>
        </p:nvSpPr>
        <p:spPr>
          <a:xfrm>
            <a:off x="3327420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41"/>
          <p:cNvSpPr/>
          <p:nvPr/>
        </p:nvSpPr>
        <p:spPr>
          <a:xfrm>
            <a:off x="3361709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41"/>
          <p:cNvSpPr/>
          <p:nvPr/>
        </p:nvSpPr>
        <p:spPr>
          <a:xfrm>
            <a:off x="3395999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41"/>
          <p:cNvSpPr/>
          <p:nvPr/>
        </p:nvSpPr>
        <p:spPr>
          <a:xfrm>
            <a:off x="343988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41"/>
          <p:cNvSpPr/>
          <p:nvPr/>
        </p:nvSpPr>
        <p:spPr>
          <a:xfrm>
            <a:off x="347417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41"/>
          <p:cNvSpPr/>
          <p:nvPr/>
        </p:nvSpPr>
        <p:spPr>
          <a:xfrm>
            <a:off x="350846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41"/>
          <p:cNvSpPr/>
          <p:nvPr/>
        </p:nvSpPr>
        <p:spPr>
          <a:xfrm>
            <a:off x="354275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41"/>
          <p:cNvSpPr/>
          <p:nvPr/>
        </p:nvSpPr>
        <p:spPr>
          <a:xfrm>
            <a:off x="358277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41"/>
          <p:cNvSpPr/>
          <p:nvPr/>
        </p:nvSpPr>
        <p:spPr>
          <a:xfrm>
            <a:off x="3617060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41"/>
          <p:cNvSpPr/>
          <p:nvPr/>
        </p:nvSpPr>
        <p:spPr>
          <a:xfrm>
            <a:off x="3651349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41"/>
          <p:cNvSpPr/>
          <p:nvPr/>
        </p:nvSpPr>
        <p:spPr>
          <a:xfrm>
            <a:off x="3685639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41"/>
          <p:cNvSpPr/>
          <p:nvPr/>
        </p:nvSpPr>
        <p:spPr>
          <a:xfrm>
            <a:off x="372669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41"/>
          <p:cNvSpPr/>
          <p:nvPr/>
        </p:nvSpPr>
        <p:spPr>
          <a:xfrm>
            <a:off x="376098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41"/>
          <p:cNvSpPr/>
          <p:nvPr/>
        </p:nvSpPr>
        <p:spPr>
          <a:xfrm>
            <a:off x="3795274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41"/>
          <p:cNvSpPr/>
          <p:nvPr/>
        </p:nvSpPr>
        <p:spPr>
          <a:xfrm>
            <a:off x="382956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41"/>
          <p:cNvSpPr/>
          <p:nvPr/>
        </p:nvSpPr>
        <p:spPr>
          <a:xfrm>
            <a:off x="386958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41"/>
          <p:cNvSpPr/>
          <p:nvPr/>
        </p:nvSpPr>
        <p:spPr>
          <a:xfrm>
            <a:off x="390387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41"/>
          <p:cNvSpPr/>
          <p:nvPr/>
        </p:nvSpPr>
        <p:spPr>
          <a:xfrm>
            <a:off x="393816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41"/>
          <p:cNvSpPr/>
          <p:nvPr/>
        </p:nvSpPr>
        <p:spPr>
          <a:xfrm>
            <a:off x="397245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41"/>
          <p:cNvSpPr/>
          <p:nvPr/>
        </p:nvSpPr>
        <p:spPr>
          <a:xfrm>
            <a:off x="4016990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41"/>
          <p:cNvSpPr/>
          <p:nvPr/>
        </p:nvSpPr>
        <p:spPr>
          <a:xfrm>
            <a:off x="4051279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41"/>
          <p:cNvSpPr/>
          <p:nvPr/>
        </p:nvSpPr>
        <p:spPr>
          <a:xfrm>
            <a:off x="4085568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41"/>
          <p:cNvSpPr/>
          <p:nvPr/>
        </p:nvSpPr>
        <p:spPr>
          <a:xfrm>
            <a:off x="4119857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41"/>
          <p:cNvSpPr/>
          <p:nvPr/>
        </p:nvSpPr>
        <p:spPr>
          <a:xfrm>
            <a:off x="4159877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41"/>
          <p:cNvSpPr/>
          <p:nvPr/>
        </p:nvSpPr>
        <p:spPr>
          <a:xfrm>
            <a:off x="419416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1"/>
          <p:cNvSpPr/>
          <p:nvPr/>
        </p:nvSpPr>
        <p:spPr>
          <a:xfrm>
            <a:off x="422845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41"/>
          <p:cNvSpPr/>
          <p:nvPr/>
        </p:nvSpPr>
        <p:spPr>
          <a:xfrm>
            <a:off x="426274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41"/>
          <p:cNvSpPr/>
          <p:nvPr/>
        </p:nvSpPr>
        <p:spPr>
          <a:xfrm>
            <a:off x="4300969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1"/>
          <p:cNvSpPr/>
          <p:nvPr/>
        </p:nvSpPr>
        <p:spPr>
          <a:xfrm>
            <a:off x="4335258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41"/>
          <p:cNvSpPr/>
          <p:nvPr/>
        </p:nvSpPr>
        <p:spPr>
          <a:xfrm>
            <a:off x="4369547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41"/>
          <p:cNvSpPr/>
          <p:nvPr/>
        </p:nvSpPr>
        <p:spPr>
          <a:xfrm>
            <a:off x="440383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41"/>
          <p:cNvSpPr/>
          <p:nvPr/>
        </p:nvSpPr>
        <p:spPr>
          <a:xfrm>
            <a:off x="4443857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41"/>
          <p:cNvSpPr/>
          <p:nvPr/>
        </p:nvSpPr>
        <p:spPr>
          <a:xfrm>
            <a:off x="447814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41"/>
          <p:cNvSpPr/>
          <p:nvPr/>
        </p:nvSpPr>
        <p:spPr>
          <a:xfrm>
            <a:off x="451243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41"/>
          <p:cNvSpPr/>
          <p:nvPr/>
        </p:nvSpPr>
        <p:spPr>
          <a:xfrm>
            <a:off x="4546724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41"/>
          <p:cNvSpPr/>
          <p:nvPr/>
        </p:nvSpPr>
        <p:spPr>
          <a:xfrm>
            <a:off x="4594680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41"/>
          <p:cNvSpPr/>
          <p:nvPr/>
        </p:nvSpPr>
        <p:spPr>
          <a:xfrm>
            <a:off x="4628969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41"/>
          <p:cNvSpPr/>
          <p:nvPr/>
        </p:nvSpPr>
        <p:spPr>
          <a:xfrm>
            <a:off x="4663258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41"/>
          <p:cNvSpPr/>
          <p:nvPr/>
        </p:nvSpPr>
        <p:spPr>
          <a:xfrm>
            <a:off x="4697548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41"/>
          <p:cNvSpPr/>
          <p:nvPr/>
        </p:nvSpPr>
        <p:spPr>
          <a:xfrm>
            <a:off x="4737568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41"/>
          <p:cNvSpPr/>
          <p:nvPr/>
        </p:nvSpPr>
        <p:spPr>
          <a:xfrm>
            <a:off x="4771857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41"/>
          <p:cNvSpPr/>
          <p:nvPr/>
        </p:nvSpPr>
        <p:spPr>
          <a:xfrm>
            <a:off x="480614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41"/>
          <p:cNvSpPr/>
          <p:nvPr/>
        </p:nvSpPr>
        <p:spPr>
          <a:xfrm>
            <a:off x="484043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41"/>
          <p:cNvSpPr/>
          <p:nvPr/>
        </p:nvSpPr>
        <p:spPr>
          <a:xfrm>
            <a:off x="488149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41"/>
          <p:cNvSpPr/>
          <p:nvPr/>
        </p:nvSpPr>
        <p:spPr>
          <a:xfrm>
            <a:off x="491578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41"/>
          <p:cNvSpPr/>
          <p:nvPr/>
        </p:nvSpPr>
        <p:spPr>
          <a:xfrm>
            <a:off x="495007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41"/>
          <p:cNvSpPr/>
          <p:nvPr/>
        </p:nvSpPr>
        <p:spPr>
          <a:xfrm>
            <a:off x="4984360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41"/>
          <p:cNvSpPr/>
          <p:nvPr/>
        </p:nvSpPr>
        <p:spPr>
          <a:xfrm>
            <a:off x="5024380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41"/>
          <p:cNvSpPr/>
          <p:nvPr/>
        </p:nvSpPr>
        <p:spPr>
          <a:xfrm>
            <a:off x="5058669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41"/>
          <p:cNvSpPr/>
          <p:nvPr/>
        </p:nvSpPr>
        <p:spPr>
          <a:xfrm>
            <a:off x="5092958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41"/>
          <p:cNvSpPr/>
          <p:nvPr/>
        </p:nvSpPr>
        <p:spPr>
          <a:xfrm>
            <a:off x="5127248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41"/>
          <p:cNvSpPr/>
          <p:nvPr/>
        </p:nvSpPr>
        <p:spPr>
          <a:xfrm>
            <a:off x="517178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41"/>
          <p:cNvSpPr/>
          <p:nvPr/>
        </p:nvSpPr>
        <p:spPr>
          <a:xfrm>
            <a:off x="520607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41"/>
          <p:cNvSpPr/>
          <p:nvPr/>
        </p:nvSpPr>
        <p:spPr>
          <a:xfrm>
            <a:off x="524036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41"/>
          <p:cNvSpPr/>
          <p:nvPr/>
        </p:nvSpPr>
        <p:spPr>
          <a:xfrm>
            <a:off x="5274654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41"/>
          <p:cNvSpPr/>
          <p:nvPr/>
        </p:nvSpPr>
        <p:spPr>
          <a:xfrm>
            <a:off x="5314674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41"/>
          <p:cNvSpPr/>
          <p:nvPr/>
        </p:nvSpPr>
        <p:spPr>
          <a:xfrm>
            <a:off x="534896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41"/>
          <p:cNvSpPr/>
          <p:nvPr/>
        </p:nvSpPr>
        <p:spPr>
          <a:xfrm>
            <a:off x="538325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41"/>
          <p:cNvSpPr/>
          <p:nvPr/>
        </p:nvSpPr>
        <p:spPr>
          <a:xfrm>
            <a:off x="541754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41"/>
          <p:cNvSpPr/>
          <p:nvPr/>
        </p:nvSpPr>
        <p:spPr>
          <a:xfrm>
            <a:off x="545576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41"/>
          <p:cNvSpPr/>
          <p:nvPr/>
        </p:nvSpPr>
        <p:spPr>
          <a:xfrm>
            <a:off x="549005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41"/>
          <p:cNvSpPr/>
          <p:nvPr/>
        </p:nvSpPr>
        <p:spPr>
          <a:xfrm>
            <a:off x="5524344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41"/>
          <p:cNvSpPr/>
          <p:nvPr/>
        </p:nvSpPr>
        <p:spPr>
          <a:xfrm>
            <a:off x="555863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41"/>
          <p:cNvSpPr/>
          <p:nvPr/>
        </p:nvSpPr>
        <p:spPr>
          <a:xfrm>
            <a:off x="559865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41"/>
          <p:cNvSpPr/>
          <p:nvPr/>
        </p:nvSpPr>
        <p:spPr>
          <a:xfrm>
            <a:off x="563294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41"/>
          <p:cNvSpPr/>
          <p:nvPr/>
        </p:nvSpPr>
        <p:spPr>
          <a:xfrm>
            <a:off x="566723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41"/>
          <p:cNvSpPr/>
          <p:nvPr/>
        </p:nvSpPr>
        <p:spPr>
          <a:xfrm>
            <a:off x="570152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41"/>
          <p:cNvSpPr/>
          <p:nvPr/>
        </p:nvSpPr>
        <p:spPr>
          <a:xfrm>
            <a:off x="574540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41"/>
          <p:cNvSpPr/>
          <p:nvPr/>
        </p:nvSpPr>
        <p:spPr>
          <a:xfrm>
            <a:off x="577969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41"/>
          <p:cNvSpPr/>
          <p:nvPr/>
        </p:nvSpPr>
        <p:spPr>
          <a:xfrm>
            <a:off x="5813984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41"/>
          <p:cNvSpPr/>
          <p:nvPr/>
        </p:nvSpPr>
        <p:spPr>
          <a:xfrm>
            <a:off x="5848274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41"/>
          <p:cNvSpPr/>
          <p:nvPr/>
        </p:nvSpPr>
        <p:spPr>
          <a:xfrm>
            <a:off x="5888294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41"/>
          <p:cNvSpPr/>
          <p:nvPr/>
        </p:nvSpPr>
        <p:spPr>
          <a:xfrm>
            <a:off x="592258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41"/>
          <p:cNvSpPr/>
          <p:nvPr/>
        </p:nvSpPr>
        <p:spPr>
          <a:xfrm>
            <a:off x="595687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41"/>
          <p:cNvSpPr/>
          <p:nvPr/>
        </p:nvSpPr>
        <p:spPr>
          <a:xfrm>
            <a:off x="599116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41"/>
          <p:cNvSpPr/>
          <p:nvPr/>
        </p:nvSpPr>
        <p:spPr>
          <a:xfrm>
            <a:off x="6032218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41"/>
          <p:cNvSpPr/>
          <p:nvPr/>
        </p:nvSpPr>
        <p:spPr>
          <a:xfrm>
            <a:off x="6066507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41"/>
          <p:cNvSpPr/>
          <p:nvPr/>
        </p:nvSpPr>
        <p:spPr>
          <a:xfrm>
            <a:off x="610079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41"/>
          <p:cNvSpPr/>
          <p:nvPr/>
        </p:nvSpPr>
        <p:spPr>
          <a:xfrm>
            <a:off x="613508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41"/>
          <p:cNvSpPr/>
          <p:nvPr/>
        </p:nvSpPr>
        <p:spPr>
          <a:xfrm>
            <a:off x="6175106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41"/>
          <p:cNvSpPr/>
          <p:nvPr/>
        </p:nvSpPr>
        <p:spPr>
          <a:xfrm>
            <a:off x="6209395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41"/>
          <p:cNvSpPr/>
          <p:nvPr/>
        </p:nvSpPr>
        <p:spPr>
          <a:xfrm>
            <a:off x="6243684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41"/>
          <p:cNvSpPr/>
          <p:nvPr/>
        </p:nvSpPr>
        <p:spPr>
          <a:xfrm>
            <a:off x="6277973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41"/>
          <p:cNvSpPr/>
          <p:nvPr/>
        </p:nvSpPr>
        <p:spPr>
          <a:xfrm>
            <a:off x="6322512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41"/>
          <p:cNvSpPr/>
          <p:nvPr/>
        </p:nvSpPr>
        <p:spPr>
          <a:xfrm>
            <a:off x="635680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41"/>
          <p:cNvSpPr/>
          <p:nvPr/>
        </p:nvSpPr>
        <p:spPr>
          <a:xfrm>
            <a:off x="6391091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41"/>
          <p:cNvSpPr/>
          <p:nvPr/>
        </p:nvSpPr>
        <p:spPr>
          <a:xfrm>
            <a:off x="6425380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41"/>
          <p:cNvSpPr/>
          <p:nvPr/>
        </p:nvSpPr>
        <p:spPr>
          <a:xfrm>
            <a:off x="6465400" y="1252756"/>
            <a:ext cx="56717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41"/>
          <p:cNvSpPr/>
          <p:nvPr/>
        </p:nvSpPr>
        <p:spPr>
          <a:xfrm>
            <a:off x="6499689" y="1252756"/>
            <a:ext cx="56716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41"/>
          <p:cNvSpPr/>
          <p:nvPr/>
        </p:nvSpPr>
        <p:spPr>
          <a:xfrm>
            <a:off x="6533978" y="1252756"/>
            <a:ext cx="56716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41"/>
          <p:cNvSpPr/>
          <p:nvPr/>
        </p:nvSpPr>
        <p:spPr>
          <a:xfrm>
            <a:off x="6568267" y="1252756"/>
            <a:ext cx="56716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41"/>
          <p:cNvSpPr/>
          <p:nvPr/>
        </p:nvSpPr>
        <p:spPr>
          <a:xfrm>
            <a:off x="6606491" y="1252756"/>
            <a:ext cx="56716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41"/>
          <p:cNvSpPr/>
          <p:nvPr/>
        </p:nvSpPr>
        <p:spPr>
          <a:xfrm>
            <a:off x="6640781" y="1252756"/>
            <a:ext cx="56716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41"/>
          <p:cNvSpPr/>
          <p:nvPr/>
        </p:nvSpPr>
        <p:spPr>
          <a:xfrm>
            <a:off x="6675070" y="1252756"/>
            <a:ext cx="56716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41"/>
          <p:cNvSpPr/>
          <p:nvPr/>
        </p:nvSpPr>
        <p:spPr>
          <a:xfrm>
            <a:off x="6709359" y="1252756"/>
            <a:ext cx="56716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41"/>
          <p:cNvSpPr/>
          <p:nvPr/>
        </p:nvSpPr>
        <p:spPr>
          <a:xfrm>
            <a:off x="6749379" y="1252756"/>
            <a:ext cx="56716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41"/>
          <p:cNvSpPr/>
          <p:nvPr/>
        </p:nvSpPr>
        <p:spPr>
          <a:xfrm>
            <a:off x="6783668" y="1252756"/>
            <a:ext cx="56716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41"/>
          <p:cNvSpPr/>
          <p:nvPr/>
        </p:nvSpPr>
        <p:spPr>
          <a:xfrm>
            <a:off x="6817958" y="1252756"/>
            <a:ext cx="56716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41"/>
          <p:cNvSpPr/>
          <p:nvPr/>
        </p:nvSpPr>
        <p:spPr>
          <a:xfrm>
            <a:off x="6852247" y="1252756"/>
            <a:ext cx="56716" cy="23757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41"/>
          <p:cNvSpPr/>
          <p:nvPr/>
        </p:nvSpPr>
        <p:spPr>
          <a:xfrm>
            <a:off x="2289158" y="1650609"/>
            <a:ext cx="963953" cy="173334"/>
          </a:xfrm>
          <a:prstGeom prst="rect">
            <a:avLst/>
          </a:prstGeom>
          <a:solidFill>
            <a:srgbClr val="2E75B5">
              <a:alpha val="5568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41"/>
          <p:cNvSpPr/>
          <p:nvPr/>
        </p:nvSpPr>
        <p:spPr>
          <a:xfrm>
            <a:off x="2578695" y="1893025"/>
            <a:ext cx="963953" cy="173334"/>
          </a:xfrm>
          <a:prstGeom prst="rect">
            <a:avLst/>
          </a:prstGeom>
          <a:solidFill>
            <a:srgbClr val="2E75B5">
              <a:alpha val="5568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41"/>
          <p:cNvSpPr/>
          <p:nvPr/>
        </p:nvSpPr>
        <p:spPr>
          <a:xfrm>
            <a:off x="2902041" y="2149259"/>
            <a:ext cx="963953" cy="173334"/>
          </a:xfrm>
          <a:prstGeom prst="rect">
            <a:avLst/>
          </a:prstGeom>
          <a:solidFill>
            <a:srgbClr val="FFC000">
              <a:alpha val="9882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41"/>
          <p:cNvSpPr/>
          <p:nvPr/>
        </p:nvSpPr>
        <p:spPr>
          <a:xfrm>
            <a:off x="3866579" y="2418554"/>
            <a:ext cx="963953" cy="173334"/>
          </a:xfrm>
          <a:prstGeom prst="rect">
            <a:avLst/>
          </a:prstGeom>
          <a:solidFill>
            <a:srgbClr val="2E75B5">
              <a:alpha val="5568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41"/>
          <p:cNvSpPr/>
          <p:nvPr/>
        </p:nvSpPr>
        <p:spPr>
          <a:xfrm>
            <a:off x="4195802" y="2677709"/>
            <a:ext cx="963953" cy="173334"/>
          </a:xfrm>
          <a:prstGeom prst="rect">
            <a:avLst/>
          </a:prstGeom>
          <a:solidFill>
            <a:srgbClr val="2E75B5">
              <a:alpha val="5568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41"/>
          <p:cNvSpPr/>
          <p:nvPr/>
        </p:nvSpPr>
        <p:spPr>
          <a:xfrm rot="10800000">
            <a:off x="2044892" y="3029745"/>
            <a:ext cx="1874438" cy="101739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20000" y="22500"/>
                </a:lnTo>
                <a:lnTo>
                  <a:pt x="-81278" y="61556"/>
                </a:lnTo>
              </a:path>
            </a:pathLst>
          </a:custGeom>
          <a:solidFill>
            <a:schemeClr val="accent1">
              <a:alpha val="37647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41"/>
          <p:cNvSpPr/>
          <p:nvPr/>
        </p:nvSpPr>
        <p:spPr>
          <a:xfrm>
            <a:off x="4539394" y="2946301"/>
            <a:ext cx="963953" cy="173334"/>
          </a:xfrm>
          <a:prstGeom prst="rect">
            <a:avLst/>
          </a:prstGeom>
          <a:solidFill>
            <a:srgbClr val="2E75B5">
              <a:alpha val="5568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41"/>
          <p:cNvSpPr/>
          <p:nvPr/>
        </p:nvSpPr>
        <p:spPr>
          <a:xfrm>
            <a:off x="4886270" y="3214038"/>
            <a:ext cx="963953" cy="173334"/>
          </a:xfrm>
          <a:prstGeom prst="rect">
            <a:avLst/>
          </a:prstGeom>
          <a:solidFill>
            <a:srgbClr val="2E75B5">
              <a:alpha val="5568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41"/>
          <p:cNvSpPr/>
          <p:nvPr/>
        </p:nvSpPr>
        <p:spPr>
          <a:xfrm>
            <a:off x="5228504" y="3485344"/>
            <a:ext cx="963953" cy="1733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41"/>
          <p:cNvSpPr/>
          <p:nvPr/>
        </p:nvSpPr>
        <p:spPr>
          <a:xfrm>
            <a:off x="6191803" y="3716256"/>
            <a:ext cx="963953" cy="173334"/>
          </a:xfrm>
          <a:prstGeom prst="rect">
            <a:avLst/>
          </a:prstGeom>
          <a:solidFill>
            <a:srgbClr val="2E75B5">
              <a:alpha val="5568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1"/>
          <p:cNvSpPr/>
          <p:nvPr/>
        </p:nvSpPr>
        <p:spPr>
          <a:xfrm>
            <a:off x="6538679" y="3983993"/>
            <a:ext cx="963953" cy="173334"/>
          </a:xfrm>
          <a:prstGeom prst="rect">
            <a:avLst/>
          </a:prstGeom>
          <a:solidFill>
            <a:srgbClr val="2E75B5">
              <a:alpha val="5568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41"/>
          <p:cNvSpPr txBox="1"/>
          <p:nvPr/>
        </p:nvSpPr>
        <p:spPr>
          <a:xfrm>
            <a:off x="2134634" y="3136355"/>
            <a:ext cx="179610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Beam Event </a:t>
            </a:r>
            <a:br>
              <a:rPr lang="en" sz="800" u="sng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800" u="sng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00"/>
              <a:buFont typeface="Calibri"/>
              <a:buAutoNum type="arabicPeriod"/>
            </a:pPr>
            <a:r>
              <a:rPr lang="en" sz="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Only 1 hit/channel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00"/>
              <a:buFont typeface="Calibri"/>
              <a:buAutoNum type="arabicPeriod"/>
            </a:pPr>
            <a:r>
              <a:rPr lang="en" sz="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Cut on min number of hits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00"/>
              <a:buFont typeface="Calibri"/>
              <a:buAutoNum type="arabicPeriod"/>
            </a:pPr>
            <a:r>
              <a:rPr lang="en" sz="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Central channel energy deposition &gt; than any other</a:t>
            </a:r>
            <a:endParaRPr sz="1100"/>
          </a:p>
        </p:txBody>
      </p:sp>
      <p:sp>
        <p:nvSpPr>
          <p:cNvPr id="661" name="Google Shape;661;p41"/>
          <p:cNvSpPr/>
          <p:nvPr/>
        </p:nvSpPr>
        <p:spPr>
          <a:xfrm>
            <a:off x="5723948" y="1749836"/>
            <a:ext cx="1874438" cy="101739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20000" y="22500"/>
                </a:lnTo>
                <a:lnTo>
                  <a:pt x="-117946" y="56224"/>
                </a:lnTo>
              </a:path>
            </a:pathLst>
          </a:custGeom>
          <a:solidFill>
            <a:schemeClr val="accent1">
              <a:alpha val="37647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41"/>
          <p:cNvSpPr txBox="1"/>
          <p:nvPr/>
        </p:nvSpPr>
        <p:spPr>
          <a:xfrm>
            <a:off x="5799443" y="1829808"/>
            <a:ext cx="1796108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Cosmic Event </a:t>
            </a:r>
            <a:br>
              <a:rPr lang="en" sz="800" u="sng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800" u="sng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00"/>
              <a:buFont typeface="Calibri"/>
              <a:buAutoNum type="arabicPeriod"/>
            </a:pPr>
            <a:r>
              <a:rPr lang="en" sz="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Hits in only 3 modules on the path of muons </a:t>
            </a:r>
            <a:endParaRPr sz="1100"/>
          </a:p>
        </p:txBody>
      </p:sp>
      <p:sp>
        <p:nvSpPr>
          <p:cNvPr id="663" name="Google Shape;663;p41"/>
          <p:cNvSpPr/>
          <p:nvPr/>
        </p:nvSpPr>
        <p:spPr>
          <a:xfrm rot="-5400000">
            <a:off x="7006509" y="3718693"/>
            <a:ext cx="46696" cy="991756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41"/>
          <p:cNvSpPr txBox="1"/>
          <p:nvPr/>
        </p:nvSpPr>
        <p:spPr>
          <a:xfrm>
            <a:off x="6551164" y="4214802"/>
            <a:ext cx="100412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Sliding window – 32ns</a:t>
            </a:r>
            <a:endParaRPr sz="1100"/>
          </a:p>
        </p:txBody>
      </p:sp>
      <p:sp>
        <p:nvSpPr>
          <p:cNvPr id="665" name="Google Shape;665;p41"/>
          <p:cNvSpPr/>
          <p:nvPr/>
        </p:nvSpPr>
        <p:spPr>
          <a:xfrm rot="-5400000">
            <a:off x="6309529" y="3832604"/>
            <a:ext cx="77518" cy="287110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41"/>
          <p:cNvSpPr txBox="1"/>
          <p:nvPr/>
        </p:nvSpPr>
        <p:spPr>
          <a:xfrm>
            <a:off x="5707871" y="4013171"/>
            <a:ext cx="81296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Sliding step – 1ns</a:t>
            </a:r>
            <a:endParaRPr sz="1100"/>
          </a:p>
        </p:txBody>
      </p:sp>
      <p:sp>
        <p:nvSpPr>
          <p:cNvPr id="667" name="Google Shape;667;p41"/>
          <p:cNvSpPr txBox="1"/>
          <p:nvPr/>
        </p:nvSpPr>
        <p:spPr>
          <a:xfrm>
            <a:off x="3708076" y="1007125"/>
            <a:ext cx="16275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 of 65.5us VTP frames</a:t>
            </a:r>
            <a:endParaRPr sz="1100"/>
          </a:p>
        </p:txBody>
      </p:sp>
      <p:sp>
        <p:nvSpPr>
          <p:cNvPr id="668" name="Google Shape;668;p41"/>
          <p:cNvSpPr/>
          <p:nvPr/>
        </p:nvSpPr>
        <p:spPr>
          <a:xfrm rot="10800000">
            <a:off x="650741" y="1753933"/>
            <a:ext cx="1199497" cy="7573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7714" y="0"/>
                </a:moveTo>
                <a:close/>
                <a:lnTo>
                  <a:pt x="-7714" y="120000"/>
                </a:lnTo>
              </a:path>
              <a:path w="120000" h="120000" fill="none" extrusionOk="0">
                <a:moveTo>
                  <a:pt x="-7714" y="114254"/>
                </a:moveTo>
                <a:lnTo>
                  <a:pt x="-23812" y="115462"/>
                </a:lnTo>
                <a:lnTo>
                  <a:pt x="-49261" y="160554"/>
                </a:lnTo>
              </a:path>
            </a:pathLst>
          </a:custGeom>
          <a:solidFill>
            <a:schemeClr val="accent1">
              <a:alpha val="37647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41"/>
          <p:cNvSpPr txBox="1"/>
          <p:nvPr/>
        </p:nvSpPr>
        <p:spPr>
          <a:xfrm>
            <a:off x="662939" y="1772375"/>
            <a:ext cx="1187299" cy="70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Sliding pointers</a:t>
            </a:r>
            <a:br>
              <a:rPr lang="en" sz="800" u="sng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800" u="sng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Find min/max time of hits within the frame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3D358E-735E-2D40-BA54-CBB73B0F0C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7830" y="2970152"/>
            <a:ext cx="34290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42"/>
          <p:cNvSpPr txBox="1">
            <a:spLocks noGrp="1"/>
          </p:cNvSpPr>
          <p:nvPr>
            <p:ph type="title"/>
          </p:nvPr>
        </p:nvSpPr>
        <p:spPr>
          <a:xfrm>
            <a:off x="308919" y="180404"/>
            <a:ext cx="8464378" cy="36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</a:pPr>
            <a:r>
              <a:rPr lang="en" b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Stream Identification Efficiency</a:t>
            </a:r>
            <a:endParaRPr sz="2400" b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919" y="4822031"/>
            <a:ext cx="723304" cy="321469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2"/>
          <p:cNvSpPr/>
          <p:nvPr/>
        </p:nvSpPr>
        <p:spPr>
          <a:xfrm>
            <a:off x="8649765" y="616670"/>
            <a:ext cx="243840" cy="39917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9" name="Google Shape;679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77" y="616670"/>
            <a:ext cx="3790741" cy="273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4237" y="616670"/>
            <a:ext cx="3429000" cy="27375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C77CAB-B94E-4242-8A28-FA9F929738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9"/>
          <p:cNvSpPr txBox="1"/>
          <p:nvPr/>
        </p:nvSpPr>
        <p:spPr>
          <a:xfrm>
            <a:off x="4930603" y="1258600"/>
            <a:ext cx="4066500" cy="3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Initialize Window W&lt;-W U {x</a:t>
            </a:r>
            <a:r>
              <a:rPr lang="en" sz="1100" i="1" baseline="-25000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Loop {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W←W ∪ {x</a:t>
            </a:r>
            <a:r>
              <a:rPr lang="en" sz="1100" i="1" baseline="-25000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t</a:t>
            </a: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}  // Move W</a:t>
            </a:r>
            <a:r>
              <a:rPr lang="en" sz="1100" i="1" baseline="-25000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+1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If ( | t</a:t>
            </a:r>
            <a:r>
              <a:rPr lang="en" sz="1100" i="1" baseline="-25000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xt</a:t>
            </a: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– t</a:t>
            </a:r>
            <a:r>
              <a:rPr lang="en" sz="1100" i="1" baseline="-25000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xt-1</a:t>
            </a: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|) &lt;= T</a:t>
            </a:r>
            <a:r>
              <a:rPr lang="en" sz="1100" i="1" baseline="-25000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h </a:t>
            </a: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) {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cluster_event_count++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channel[i++] = txt_channel</a:t>
            </a:r>
            <a:endParaRPr sz="1100" i="1">
              <a:solidFill>
                <a:srgbClr val="2F6778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 if ( cluster_event_count &gt;= N</a:t>
            </a:r>
            <a:r>
              <a:rPr lang="en" sz="1100" i="1" baseline="-25000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n </a:t>
            </a: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&amp;&amp;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no duplicates in channel[]) {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</a:t>
            </a:r>
            <a:r>
              <a:rPr lang="en" sz="1100" b="1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cluster is identified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move W</a:t>
            </a:r>
            <a:r>
              <a:rPr lang="en" sz="1100" i="1" baseline="-25000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+cluster_event_count</a:t>
            </a:r>
            <a:endParaRPr sz="1100" i="1">
              <a:solidFill>
                <a:srgbClr val="2F6778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cluster_event_count = 0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clear channel[]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  }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} else {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move W</a:t>
            </a:r>
            <a:r>
              <a:rPr lang="en" sz="1100" i="1" baseline="-25000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+cluster_event_count</a:t>
            </a:r>
            <a:endParaRPr sz="1100" i="1">
              <a:solidFill>
                <a:srgbClr val="2F6778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cluster_event_count = 0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  clear channel[]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      }</a:t>
            </a:r>
            <a:endParaRPr sz="1100" i="1">
              <a:solidFill>
                <a:srgbClr val="2F6778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2F6778"/>
                </a:solidFill>
                <a:latin typeface="Courier New"/>
                <a:ea typeface="Courier New"/>
                <a:cs typeface="Courier New"/>
                <a:sym typeface="Courier New"/>
              </a:rPr>
              <a:t>}   </a:t>
            </a:r>
            <a:endParaRPr sz="1100">
              <a:solidFill>
                <a:srgbClr val="2F67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49"/>
          <p:cNvSpPr txBox="1">
            <a:spLocks noGrp="1"/>
          </p:cNvSpPr>
          <p:nvPr>
            <p:ph type="title"/>
          </p:nvPr>
        </p:nvSpPr>
        <p:spPr>
          <a:xfrm>
            <a:off x="-2063" y="163310"/>
            <a:ext cx="6874889" cy="36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100000"/>
              <a:buFont typeface="Arial"/>
              <a:buNone/>
            </a:pPr>
            <a:r>
              <a:rPr lang="en" b="0">
                <a:solidFill>
                  <a:srgbClr val="1E4E79"/>
                </a:solidFill>
              </a:rPr>
              <a:t>Event Identification based on adaptive window clustering algorithm</a:t>
            </a:r>
            <a:endParaRPr/>
          </a:p>
        </p:txBody>
      </p:sp>
      <p:pic>
        <p:nvPicPr>
          <p:cNvPr id="832" name="Google Shape;83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357" y="4822031"/>
            <a:ext cx="723304" cy="321469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49"/>
          <p:cNvSpPr/>
          <p:nvPr/>
        </p:nvSpPr>
        <p:spPr>
          <a:xfrm>
            <a:off x="183196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49"/>
          <p:cNvSpPr/>
          <p:nvPr/>
        </p:nvSpPr>
        <p:spPr>
          <a:xfrm>
            <a:off x="186625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49"/>
          <p:cNvSpPr/>
          <p:nvPr/>
        </p:nvSpPr>
        <p:spPr>
          <a:xfrm>
            <a:off x="190054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49"/>
          <p:cNvSpPr/>
          <p:nvPr/>
        </p:nvSpPr>
        <p:spPr>
          <a:xfrm>
            <a:off x="1934834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49"/>
          <p:cNvSpPr/>
          <p:nvPr/>
        </p:nvSpPr>
        <p:spPr>
          <a:xfrm>
            <a:off x="1974854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49"/>
          <p:cNvSpPr/>
          <p:nvPr/>
        </p:nvSpPr>
        <p:spPr>
          <a:xfrm>
            <a:off x="2009144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49"/>
          <p:cNvSpPr/>
          <p:nvPr/>
        </p:nvSpPr>
        <p:spPr>
          <a:xfrm>
            <a:off x="204343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49"/>
          <p:cNvSpPr/>
          <p:nvPr/>
        </p:nvSpPr>
        <p:spPr>
          <a:xfrm>
            <a:off x="207772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49"/>
          <p:cNvSpPr/>
          <p:nvPr/>
        </p:nvSpPr>
        <p:spPr>
          <a:xfrm>
            <a:off x="211877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49"/>
          <p:cNvSpPr/>
          <p:nvPr/>
        </p:nvSpPr>
        <p:spPr>
          <a:xfrm>
            <a:off x="215306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49"/>
          <p:cNvSpPr/>
          <p:nvPr/>
        </p:nvSpPr>
        <p:spPr>
          <a:xfrm>
            <a:off x="218735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49"/>
          <p:cNvSpPr/>
          <p:nvPr/>
        </p:nvSpPr>
        <p:spPr>
          <a:xfrm>
            <a:off x="222164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49"/>
          <p:cNvSpPr/>
          <p:nvPr/>
        </p:nvSpPr>
        <p:spPr>
          <a:xfrm>
            <a:off x="226166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49"/>
          <p:cNvSpPr/>
          <p:nvPr/>
        </p:nvSpPr>
        <p:spPr>
          <a:xfrm>
            <a:off x="229595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49"/>
          <p:cNvSpPr/>
          <p:nvPr/>
        </p:nvSpPr>
        <p:spPr>
          <a:xfrm>
            <a:off x="233024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49"/>
          <p:cNvSpPr/>
          <p:nvPr/>
        </p:nvSpPr>
        <p:spPr>
          <a:xfrm>
            <a:off x="2364534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49"/>
          <p:cNvSpPr/>
          <p:nvPr/>
        </p:nvSpPr>
        <p:spPr>
          <a:xfrm>
            <a:off x="240907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49"/>
          <p:cNvSpPr/>
          <p:nvPr/>
        </p:nvSpPr>
        <p:spPr>
          <a:xfrm>
            <a:off x="244336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49"/>
          <p:cNvSpPr/>
          <p:nvPr/>
        </p:nvSpPr>
        <p:spPr>
          <a:xfrm>
            <a:off x="247765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49"/>
          <p:cNvSpPr/>
          <p:nvPr/>
        </p:nvSpPr>
        <p:spPr>
          <a:xfrm>
            <a:off x="251194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49"/>
          <p:cNvSpPr/>
          <p:nvPr/>
        </p:nvSpPr>
        <p:spPr>
          <a:xfrm>
            <a:off x="255196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49"/>
          <p:cNvSpPr/>
          <p:nvPr/>
        </p:nvSpPr>
        <p:spPr>
          <a:xfrm>
            <a:off x="258625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49"/>
          <p:cNvSpPr/>
          <p:nvPr/>
        </p:nvSpPr>
        <p:spPr>
          <a:xfrm>
            <a:off x="262053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49"/>
          <p:cNvSpPr/>
          <p:nvPr/>
        </p:nvSpPr>
        <p:spPr>
          <a:xfrm>
            <a:off x="265482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49"/>
          <p:cNvSpPr/>
          <p:nvPr/>
        </p:nvSpPr>
        <p:spPr>
          <a:xfrm>
            <a:off x="269305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49"/>
          <p:cNvSpPr/>
          <p:nvPr/>
        </p:nvSpPr>
        <p:spPr>
          <a:xfrm>
            <a:off x="272734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49"/>
          <p:cNvSpPr/>
          <p:nvPr/>
        </p:nvSpPr>
        <p:spPr>
          <a:xfrm>
            <a:off x="276163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49"/>
          <p:cNvSpPr/>
          <p:nvPr/>
        </p:nvSpPr>
        <p:spPr>
          <a:xfrm>
            <a:off x="279592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49"/>
          <p:cNvSpPr/>
          <p:nvPr/>
        </p:nvSpPr>
        <p:spPr>
          <a:xfrm>
            <a:off x="283594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49"/>
          <p:cNvSpPr/>
          <p:nvPr/>
        </p:nvSpPr>
        <p:spPr>
          <a:xfrm>
            <a:off x="287022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49"/>
          <p:cNvSpPr/>
          <p:nvPr/>
        </p:nvSpPr>
        <p:spPr>
          <a:xfrm>
            <a:off x="290451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49"/>
          <p:cNvSpPr/>
          <p:nvPr/>
        </p:nvSpPr>
        <p:spPr>
          <a:xfrm>
            <a:off x="293880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49"/>
          <p:cNvSpPr/>
          <p:nvPr/>
        </p:nvSpPr>
        <p:spPr>
          <a:xfrm>
            <a:off x="298269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49"/>
          <p:cNvSpPr/>
          <p:nvPr/>
        </p:nvSpPr>
        <p:spPr>
          <a:xfrm>
            <a:off x="301698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49"/>
          <p:cNvSpPr/>
          <p:nvPr/>
        </p:nvSpPr>
        <p:spPr>
          <a:xfrm>
            <a:off x="305127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49"/>
          <p:cNvSpPr/>
          <p:nvPr/>
        </p:nvSpPr>
        <p:spPr>
          <a:xfrm>
            <a:off x="308556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312558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49"/>
          <p:cNvSpPr/>
          <p:nvPr/>
        </p:nvSpPr>
        <p:spPr>
          <a:xfrm>
            <a:off x="315986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49"/>
          <p:cNvSpPr/>
          <p:nvPr/>
        </p:nvSpPr>
        <p:spPr>
          <a:xfrm>
            <a:off x="319415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49"/>
          <p:cNvSpPr/>
          <p:nvPr/>
        </p:nvSpPr>
        <p:spPr>
          <a:xfrm>
            <a:off x="322844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49"/>
          <p:cNvSpPr/>
          <p:nvPr/>
        </p:nvSpPr>
        <p:spPr>
          <a:xfrm>
            <a:off x="3269504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49"/>
          <p:cNvSpPr/>
          <p:nvPr/>
        </p:nvSpPr>
        <p:spPr>
          <a:xfrm>
            <a:off x="330379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49"/>
          <p:cNvSpPr/>
          <p:nvPr/>
        </p:nvSpPr>
        <p:spPr>
          <a:xfrm>
            <a:off x="333808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49"/>
          <p:cNvSpPr/>
          <p:nvPr/>
        </p:nvSpPr>
        <p:spPr>
          <a:xfrm>
            <a:off x="337237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49"/>
          <p:cNvSpPr/>
          <p:nvPr/>
        </p:nvSpPr>
        <p:spPr>
          <a:xfrm>
            <a:off x="341239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49"/>
          <p:cNvSpPr/>
          <p:nvPr/>
        </p:nvSpPr>
        <p:spPr>
          <a:xfrm>
            <a:off x="344668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49"/>
          <p:cNvSpPr/>
          <p:nvPr/>
        </p:nvSpPr>
        <p:spPr>
          <a:xfrm>
            <a:off x="348097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49"/>
          <p:cNvSpPr/>
          <p:nvPr/>
        </p:nvSpPr>
        <p:spPr>
          <a:xfrm>
            <a:off x="351526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49"/>
          <p:cNvSpPr/>
          <p:nvPr/>
        </p:nvSpPr>
        <p:spPr>
          <a:xfrm>
            <a:off x="355979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49"/>
          <p:cNvSpPr/>
          <p:nvPr/>
        </p:nvSpPr>
        <p:spPr>
          <a:xfrm>
            <a:off x="359408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49"/>
          <p:cNvSpPr/>
          <p:nvPr/>
        </p:nvSpPr>
        <p:spPr>
          <a:xfrm>
            <a:off x="362837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49"/>
          <p:cNvSpPr/>
          <p:nvPr/>
        </p:nvSpPr>
        <p:spPr>
          <a:xfrm>
            <a:off x="366266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49"/>
          <p:cNvSpPr/>
          <p:nvPr/>
        </p:nvSpPr>
        <p:spPr>
          <a:xfrm>
            <a:off x="370268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49"/>
          <p:cNvSpPr/>
          <p:nvPr/>
        </p:nvSpPr>
        <p:spPr>
          <a:xfrm>
            <a:off x="373697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49"/>
          <p:cNvSpPr/>
          <p:nvPr/>
        </p:nvSpPr>
        <p:spPr>
          <a:xfrm>
            <a:off x="377126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49"/>
          <p:cNvSpPr/>
          <p:nvPr/>
        </p:nvSpPr>
        <p:spPr>
          <a:xfrm>
            <a:off x="3805554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49"/>
          <p:cNvSpPr/>
          <p:nvPr/>
        </p:nvSpPr>
        <p:spPr>
          <a:xfrm>
            <a:off x="384377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49"/>
          <p:cNvSpPr/>
          <p:nvPr/>
        </p:nvSpPr>
        <p:spPr>
          <a:xfrm>
            <a:off x="387806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49"/>
          <p:cNvSpPr/>
          <p:nvPr/>
        </p:nvSpPr>
        <p:spPr>
          <a:xfrm>
            <a:off x="391235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49"/>
          <p:cNvSpPr/>
          <p:nvPr/>
        </p:nvSpPr>
        <p:spPr>
          <a:xfrm>
            <a:off x="394664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49"/>
          <p:cNvSpPr/>
          <p:nvPr/>
        </p:nvSpPr>
        <p:spPr>
          <a:xfrm>
            <a:off x="398666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49"/>
          <p:cNvSpPr/>
          <p:nvPr/>
        </p:nvSpPr>
        <p:spPr>
          <a:xfrm>
            <a:off x="402095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49"/>
          <p:cNvSpPr/>
          <p:nvPr/>
        </p:nvSpPr>
        <p:spPr>
          <a:xfrm>
            <a:off x="4055244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49"/>
          <p:cNvSpPr/>
          <p:nvPr/>
        </p:nvSpPr>
        <p:spPr>
          <a:xfrm>
            <a:off x="408953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49"/>
          <p:cNvSpPr/>
          <p:nvPr/>
        </p:nvSpPr>
        <p:spPr>
          <a:xfrm>
            <a:off x="413748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49"/>
          <p:cNvSpPr/>
          <p:nvPr/>
        </p:nvSpPr>
        <p:spPr>
          <a:xfrm>
            <a:off x="417177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49"/>
          <p:cNvSpPr/>
          <p:nvPr/>
        </p:nvSpPr>
        <p:spPr>
          <a:xfrm>
            <a:off x="420606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49"/>
          <p:cNvSpPr/>
          <p:nvPr/>
        </p:nvSpPr>
        <p:spPr>
          <a:xfrm>
            <a:off x="424035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49"/>
          <p:cNvSpPr/>
          <p:nvPr/>
        </p:nvSpPr>
        <p:spPr>
          <a:xfrm>
            <a:off x="428037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49"/>
          <p:cNvSpPr/>
          <p:nvPr/>
        </p:nvSpPr>
        <p:spPr>
          <a:xfrm>
            <a:off x="431466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49"/>
          <p:cNvSpPr/>
          <p:nvPr/>
        </p:nvSpPr>
        <p:spPr>
          <a:xfrm>
            <a:off x="434895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49"/>
          <p:cNvSpPr/>
          <p:nvPr/>
        </p:nvSpPr>
        <p:spPr>
          <a:xfrm>
            <a:off x="438324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49"/>
          <p:cNvSpPr/>
          <p:nvPr/>
        </p:nvSpPr>
        <p:spPr>
          <a:xfrm>
            <a:off x="442430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49"/>
          <p:cNvSpPr/>
          <p:nvPr/>
        </p:nvSpPr>
        <p:spPr>
          <a:xfrm>
            <a:off x="445859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49"/>
          <p:cNvSpPr/>
          <p:nvPr/>
        </p:nvSpPr>
        <p:spPr>
          <a:xfrm>
            <a:off x="449288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49"/>
          <p:cNvSpPr/>
          <p:nvPr/>
        </p:nvSpPr>
        <p:spPr>
          <a:xfrm>
            <a:off x="452716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49"/>
          <p:cNvSpPr/>
          <p:nvPr/>
        </p:nvSpPr>
        <p:spPr>
          <a:xfrm>
            <a:off x="456718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49"/>
          <p:cNvSpPr/>
          <p:nvPr/>
        </p:nvSpPr>
        <p:spPr>
          <a:xfrm>
            <a:off x="460147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49"/>
          <p:cNvSpPr/>
          <p:nvPr/>
        </p:nvSpPr>
        <p:spPr>
          <a:xfrm>
            <a:off x="463576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49"/>
          <p:cNvSpPr/>
          <p:nvPr/>
        </p:nvSpPr>
        <p:spPr>
          <a:xfrm>
            <a:off x="467005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49"/>
          <p:cNvSpPr/>
          <p:nvPr/>
        </p:nvSpPr>
        <p:spPr>
          <a:xfrm>
            <a:off x="471459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49"/>
          <p:cNvSpPr/>
          <p:nvPr/>
        </p:nvSpPr>
        <p:spPr>
          <a:xfrm>
            <a:off x="474888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49"/>
          <p:cNvSpPr/>
          <p:nvPr/>
        </p:nvSpPr>
        <p:spPr>
          <a:xfrm>
            <a:off x="4783174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49"/>
          <p:cNvSpPr/>
          <p:nvPr/>
        </p:nvSpPr>
        <p:spPr>
          <a:xfrm>
            <a:off x="481746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49"/>
          <p:cNvSpPr/>
          <p:nvPr/>
        </p:nvSpPr>
        <p:spPr>
          <a:xfrm>
            <a:off x="485748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49"/>
          <p:cNvSpPr/>
          <p:nvPr/>
        </p:nvSpPr>
        <p:spPr>
          <a:xfrm>
            <a:off x="489177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49"/>
          <p:cNvSpPr/>
          <p:nvPr/>
        </p:nvSpPr>
        <p:spPr>
          <a:xfrm>
            <a:off x="492606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49"/>
          <p:cNvSpPr/>
          <p:nvPr/>
        </p:nvSpPr>
        <p:spPr>
          <a:xfrm>
            <a:off x="496035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49"/>
          <p:cNvSpPr/>
          <p:nvPr/>
        </p:nvSpPr>
        <p:spPr>
          <a:xfrm>
            <a:off x="499857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49"/>
          <p:cNvSpPr/>
          <p:nvPr/>
        </p:nvSpPr>
        <p:spPr>
          <a:xfrm>
            <a:off x="5032864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49"/>
          <p:cNvSpPr/>
          <p:nvPr/>
        </p:nvSpPr>
        <p:spPr>
          <a:xfrm>
            <a:off x="506715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49"/>
          <p:cNvSpPr/>
          <p:nvPr/>
        </p:nvSpPr>
        <p:spPr>
          <a:xfrm>
            <a:off x="510144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49"/>
          <p:cNvSpPr/>
          <p:nvPr/>
        </p:nvSpPr>
        <p:spPr>
          <a:xfrm>
            <a:off x="514146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49"/>
          <p:cNvSpPr/>
          <p:nvPr/>
        </p:nvSpPr>
        <p:spPr>
          <a:xfrm>
            <a:off x="517575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49"/>
          <p:cNvSpPr/>
          <p:nvPr/>
        </p:nvSpPr>
        <p:spPr>
          <a:xfrm>
            <a:off x="521004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49"/>
          <p:cNvSpPr/>
          <p:nvPr/>
        </p:nvSpPr>
        <p:spPr>
          <a:xfrm>
            <a:off x="524433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49"/>
          <p:cNvSpPr/>
          <p:nvPr/>
        </p:nvSpPr>
        <p:spPr>
          <a:xfrm>
            <a:off x="528821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49"/>
          <p:cNvSpPr/>
          <p:nvPr/>
        </p:nvSpPr>
        <p:spPr>
          <a:xfrm>
            <a:off x="5322504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49"/>
          <p:cNvSpPr/>
          <p:nvPr/>
        </p:nvSpPr>
        <p:spPr>
          <a:xfrm>
            <a:off x="535679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49"/>
          <p:cNvSpPr/>
          <p:nvPr/>
        </p:nvSpPr>
        <p:spPr>
          <a:xfrm>
            <a:off x="539108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49"/>
          <p:cNvSpPr/>
          <p:nvPr/>
        </p:nvSpPr>
        <p:spPr>
          <a:xfrm>
            <a:off x="543110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49"/>
          <p:cNvSpPr/>
          <p:nvPr/>
        </p:nvSpPr>
        <p:spPr>
          <a:xfrm>
            <a:off x="546539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49"/>
          <p:cNvSpPr/>
          <p:nvPr/>
        </p:nvSpPr>
        <p:spPr>
          <a:xfrm>
            <a:off x="549968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49"/>
          <p:cNvSpPr/>
          <p:nvPr/>
        </p:nvSpPr>
        <p:spPr>
          <a:xfrm>
            <a:off x="553397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49"/>
          <p:cNvSpPr/>
          <p:nvPr/>
        </p:nvSpPr>
        <p:spPr>
          <a:xfrm>
            <a:off x="557502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49"/>
          <p:cNvSpPr/>
          <p:nvPr/>
        </p:nvSpPr>
        <p:spPr>
          <a:xfrm>
            <a:off x="560931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49"/>
          <p:cNvSpPr/>
          <p:nvPr/>
        </p:nvSpPr>
        <p:spPr>
          <a:xfrm>
            <a:off x="564360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49"/>
          <p:cNvSpPr/>
          <p:nvPr/>
        </p:nvSpPr>
        <p:spPr>
          <a:xfrm>
            <a:off x="567789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49"/>
          <p:cNvSpPr/>
          <p:nvPr/>
        </p:nvSpPr>
        <p:spPr>
          <a:xfrm>
            <a:off x="5717915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49"/>
          <p:cNvSpPr/>
          <p:nvPr/>
        </p:nvSpPr>
        <p:spPr>
          <a:xfrm>
            <a:off x="5752204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49"/>
          <p:cNvSpPr/>
          <p:nvPr/>
        </p:nvSpPr>
        <p:spPr>
          <a:xfrm>
            <a:off x="5786493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49"/>
          <p:cNvSpPr/>
          <p:nvPr/>
        </p:nvSpPr>
        <p:spPr>
          <a:xfrm>
            <a:off x="5820782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49"/>
          <p:cNvSpPr/>
          <p:nvPr/>
        </p:nvSpPr>
        <p:spPr>
          <a:xfrm>
            <a:off x="5865321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49"/>
          <p:cNvSpPr/>
          <p:nvPr/>
        </p:nvSpPr>
        <p:spPr>
          <a:xfrm>
            <a:off x="589961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49"/>
          <p:cNvSpPr/>
          <p:nvPr/>
        </p:nvSpPr>
        <p:spPr>
          <a:xfrm>
            <a:off x="593390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49"/>
          <p:cNvSpPr/>
          <p:nvPr/>
        </p:nvSpPr>
        <p:spPr>
          <a:xfrm>
            <a:off x="596818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49"/>
          <p:cNvSpPr/>
          <p:nvPr/>
        </p:nvSpPr>
        <p:spPr>
          <a:xfrm>
            <a:off x="600820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49"/>
          <p:cNvSpPr/>
          <p:nvPr/>
        </p:nvSpPr>
        <p:spPr>
          <a:xfrm>
            <a:off x="604249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49"/>
          <p:cNvSpPr/>
          <p:nvPr/>
        </p:nvSpPr>
        <p:spPr>
          <a:xfrm>
            <a:off x="607678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49"/>
          <p:cNvSpPr/>
          <p:nvPr/>
        </p:nvSpPr>
        <p:spPr>
          <a:xfrm>
            <a:off x="611107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49"/>
          <p:cNvSpPr/>
          <p:nvPr/>
        </p:nvSpPr>
        <p:spPr>
          <a:xfrm>
            <a:off x="614930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49"/>
          <p:cNvSpPr/>
          <p:nvPr/>
        </p:nvSpPr>
        <p:spPr>
          <a:xfrm>
            <a:off x="6183590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49"/>
          <p:cNvSpPr/>
          <p:nvPr/>
        </p:nvSpPr>
        <p:spPr>
          <a:xfrm>
            <a:off x="6217879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49"/>
          <p:cNvSpPr/>
          <p:nvPr/>
        </p:nvSpPr>
        <p:spPr>
          <a:xfrm>
            <a:off x="625216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49"/>
          <p:cNvSpPr/>
          <p:nvPr/>
        </p:nvSpPr>
        <p:spPr>
          <a:xfrm>
            <a:off x="6292188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49"/>
          <p:cNvSpPr/>
          <p:nvPr/>
        </p:nvSpPr>
        <p:spPr>
          <a:xfrm>
            <a:off x="632647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49"/>
          <p:cNvSpPr/>
          <p:nvPr/>
        </p:nvSpPr>
        <p:spPr>
          <a:xfrm>
            <a:off x="6360767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49"/>
          <p:cNvSpPr/>
          <p:nvPr/>
        </p:nvSpPr>
        <p:spPr>
          <a:xfrm>
            <a:off x="6395056" y="922558"/>
            <a:ext cx="56700" cy="23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49"/>
          <p:cNvSpPr/>
          <p:nvPr/>
        </p:nvSpPr>
        <p:spPr>
          <a:xfrm>
            <a:off x="1831967" y="1320411"/>
            <a:ext cx="963900" cy="173400"/>
          </a:xfrm>
          <a:prstGeom prst="rect">
            <a:avLst/>
          </a:prstGeom>
          <a:solidFill>
            <a:srgbClr val="2E75B5">
              <a:alpha val="5568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49"/>
          <p:cNvSpPr/>
          <p:nvPr/>
        </p:nvSpPr>
        <p:spPr>
          <a:xfrm>
            <a:off x="3247466" y="1347987"/>
            <a:ext cx="1308000" cy="81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9061" y="0"/>
                </a:moveTo>
                <a:close/>
                <a:lnTo>
                  <a:pt x="-9061" y="120000"/>
                </a:lnTo>
              </a:path>
              <a:path w="120000" h="120000" fill="none" extrusionOk="0">
                <a:moveTo>
                  <a:pt x="-9061" y="9008"/>
                </a:moveTo>
                <a:lnTo>
                  <a:pt x="-21878" y="9008"/>
                </a:lnTo>
                <a:lnTo>
                  <a:pt x="-43058" y="-1391"/>
                </a:lnTo>
              </a:path>
            </a:pathLst>
          </a:custGeom>
          <a:solidFill>
            <a:schemeClr val="accent1">
              <a:alpha val="37647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F677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963" name="Google Shape;963;p49"/>
          <p:cNvSpPr/>
          <p:nvPr/>
        </p:nvSpPr>
        <p:spPr>
          <a:xfrm rot="-5400000">
            <a:off x="2304466" y="1075125"/>
            <a:ext cx="46800" cy="991800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p49"/>
          <p:cNvSpPr txBox="1"/>
          <p:nvPr/>
        </p:nvSpPr>
        <p:spPr>
          <a:xfrm>
            <a:off x="1920803" y="1571308"/>
            <a:ext cx="8178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Adaptive window</a:t>
            </a:r>
            <a:endParaRPr sz="1100"/>
          </a:p>
        </p:txBody>
      </p:sp>
      <p:sp>
        <p:nvSpPr>
          <p:cNvPr id="965" name="Google Shape;965;p49"/>
          <p:cNvSpPr txBox="1"/>
          <p:nvPr/>
        </p:nvSpPr>
        <p:spPr>
          <a:xfrm>
            <a:off x="3285170" y="676925"/>
            <a:ext cx="1128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 of events</a:t>
            </a:r>
            <a:endParaRPr sz="1100"/>
          </a:p>
        </p:txBody>
      </p:sp>
      <p:sp>
        <p:nvSpPr>
          <p:cNvPr id="966" name="Google Shape;966;p49"/>
          <p:cNvSpPr/>
          <p:nvPr/>
        </p:nvSpPr>
        <p:spPr>
          <a:xfrm rot="10800000">
            <a:off x="193647" y="1423630"/>
            <a:ext cx="1199400" cy="75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7714" y="0"/>
                </a:moveTo>
                <a:close/>
                <a:lnTo>
                  <a:pt x="-7714" y="120000"/>
                </a:lnTo>
              </a:path>
              <a:path w="120000" h="120000" fill="none" extrusionOk="0">
                <a:moveTo>
                  <a:pt x="-7714" y="114254"/>
                </a:moveTo>
                <a:lnTo>
                  <a:pt x="-23812" y="115462"/>
                </a:lnTo>
                <a:lnTo>
                  <a:pt x="-42094" y="129740"/>
                </a:lnTo>
              </a:path>
            </a:pathLst>
          </a:custGeom>
          <a:solidFill>
            <a:schemeClr val="accent1">
              <a:alpha val="37647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49"/>
          <p:cNvSpPr txBox="1"/>
          <p:nvPr/>
        </p:nvSpPr>
        <p:spPr>
          <a:xfrm>
            <a:off x="192357" y="1442177"/>
            <a:ext cx="11874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" sz="900" baseline="-25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 </a:t>
            </a:r>
            <a:r>
              <a:rPr lang="en" sz="9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Edge</a:t>
            </a:r>
            <a:br>
              <a:rPr lang="en" sz="900" u="sng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900" u="sng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Moves based on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>
                <a:solidFill>
                  <a:srgbClr val="2F6778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900" baseline="-25000">
                <a:solidFill>
                  <a:srgbClr val="2F6778"/>
                </a:solidFill>
                <a:latin typeface="Calibri"/>
                <a:ea typeface="Calibri"/>
                <a:cs typeface="Calibri"/>
                <a:sym typeface="Calibri"/>
              </a:rPr>
              <a:t>xt</a:t>
            </a:r>
            <a:r>
              <a:rPr lang="en" sz="900">
                <a:solidFill>
                  <a:srgbClr val="2F6778"/>
                </a:solidFill>
                <a:latin typeface="Calibri"/>
                <a:ea typeface="Calibri"/>
                <a:cs typeface="Calibri"/>
                <a:sym typeface="Calibri"/>
              </a:rPr>
              <a:t> – t</a:t>
            </a:r>
            <a:r>
              <a:rPr lang="en" sz="900" baseline="-25000">
                <a:solidFill>
                  <a:srgbClr val="2F6778"/>
                </a:solidFill>
                <a:latin typeface="Calibri"/>
                <a:ea typeface="Calibri"/>
                <a:cs typeface="Calibri"/>
                <a:sym typeface="Calibri"/>
              </a:rPr>
              <a:t>xt-1</a:t>
            </a:r>
            <a:r>
              <a:rPr lang="en" sz="900">
                <a:solidFill>
                  <a:srgbClr val="2F6778"/>
                </a:solidFill>
                <a:latin typeface="Calibri"/>
                <a:ea typeface="Calibri"/>
                <a:cs typeface="Calibri"/>
                <a:sym typeface="Calibri"/>
              </a:rPr>
              <a:t> check</a:t>
            </a:r>
            <a:endParaRPr sz="9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49"/>
          <p:cNvSpPr/>
          <p:nvPr/>
        </p:nvSpPr>
        <p:spPr>
          <a:xfrm>
            <a:off x="6646469" y="924711"/>
            <a:ext cx="358200" cy="2355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49"/>
          <p:cNvSpPr/>
          <p:nvPr/>
        </p:nvSpPr>
        <p:spPr>
          <a:xfrm>
            <a:off x="1888683" y="2064984"/>
            <a:ext cx="435600" cy="25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49"/>
          <p:cNvSpPr txBox="1"/>
          <p:nvPr/>
        </p:nvSpPr>
        <p:spPr>
          <a:xfrm>
            <a:off x="1233114" y="2371409"/>
            <a:ext cx="1850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Adaptive window edge movement direction</a:t>
            </a:r>
            <a:endParaRPr sz="1100"/>
          </a:p>
        </p:txBody>
      </p:sp>
      <p:sp>
        <p:nvSpPr>
          <p:cNvPr id="971" name="Google Shape;971;p49"/>
          <p:cNvSpPr txBox="1"/>
          <p:nvPr/>
        </p:nvSpPr>
        <p:spPr>
          <a:xfrm>
            <a:off x="3259129" y="1372232"/>
            <a:ext cx="1287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" sz="900" baseline="-25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9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Edge</a:t>
            </a:r>
            <a:br>
              <a:rPr lang="en" sz="900" u="sng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900" u="sng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Moves to get stream events </a:t>
            </a:r>
            <a:endParaRPr sz="900" baseline="-250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83A18-C214-154B-8722-FFF10E701F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50"/>
          <p:cNvSpPr txBox="1">
            <a:spLocks noGrp="1"/>
          </p:cNvSpPr>
          <p:nvPr>
            <p:ph type="title"/>
          </p:nvPr>
        </p:nvSpPr>
        <p:spPr>
          <a:xfrm>
            <a:off x="308919" y="180404"/>
            <a:ext cx="8464378" cy="36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</a:pPr>
            <a:r>
              <a:rPr lang="en" b="0">
                <a:solidFill>
                  <a:srgbClr val="1E4E79"/>
                </a:solidFill>
              </a:rPr>
              <a:t>Event identification based on anomaly detection</a:t>
            </a:r>
            <a:endParaRPr/>
          </a:p>
        </p:txBody>
      </p:sp>
      <p:sp>
        <p:nvSpPr>
          <p:cNvPr id="978" name="Google Shape;978;p50"/>
          <p:cNvSpPr txBox="1">
            <a:spLocks noGrp="1"/>
          </p:cNvSpPr>
          <p:nvPr>
            <p:ph type="sldNum" idx="12"/>
          </p:nvPr>
        </p:nvSpPr>
        <p:spPr>
          <a:xfrm>
            <a:off x="4226807" y="4850502"/>
            <a:ext cx="536158" cy="22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979" name="Google Shape;97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73962"/>
            <a:ext cx="723304" cy="321469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50"/>
          <p:cNvSpPr txBox="1"/>
          <p:nvPr/>
        </p:nvSpPr>
        <p:spPr>
          <a:xfrm>
            <a:off x="3234051" y="1047400"/>
            <a:ext cx="2620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u="sng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ADWIN algorithm based actor</a:t>
            </a:r>
            <a:endParaRPr sz="1100"/>
          </a:p>
        </p:txBody>
      </p:sp>
      <p:sp>
        <p:nvSpPr>
          <p:cNvPr id="981" name="Google Shape;981;p50"/>
          <p:cNvSpPr txBox="1"/>
          <p:nvPr/>
        </p:nvSpPr>
        <p:spPr>
          <a:xfrm>
            <a:off x="1051560" y="1925385"/>
            <a:ext cx="2999667" cy="214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Initialize Window W for each t &gt; 0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W←W ∪ {x</a:t>
            </a:r>
            <a:r>
              <a:rPr lang="en" sz="1400" i="1" baseline="-25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1400" i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Repeat</a:t>
            </a: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Drop elements from the tail of W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    until |μˆW</a:t>
            </a:r>
            <a:r>
              <a:rPr lang="en" sz="1400" i="1" baseline="-25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− μˆW</a:t>
            </a:r>
            <a:r>
              <a:rPr lang="en" sz="1400" i="1" baseline="-25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| ≥ ε</a:t>
            </a:r>
            <a:r>
              <a:rPr lang="en" sz="1400" i="1" baseline="-25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cut</a:t>
            </a: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holds</a:t>
            </a:r>
            <a:b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    for every split of W into W = W</a:t>
            </a:r>
            <a:r>
              <a:rPr lang="en" sz="1400" i="1" baseline="-25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· W</a:t>
            </a:r>
            <a:r>
              <a:rPr lang="en" sz="1400" i="1" baseline="-25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output μˆW</a:t>
            </a:r>
            <a:br>
              <a:rPr lang="en" sz="1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50"/>
          <p:cNvSpPr txBox="1"/>
          <p:nvPr/>
        </p:nvSpPr>
        <p:spPr>
          <a:xfrm>
            <a:off x="4749389" y="2657243"/>
            <a:ext cx="1425583" cy="68302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983" name="Google Shape;983;p50"/>
          <p:cNvSpPr txBox="1"/>
          <p:nvPr/>
        </p:nvSpPr>
        <p:spPr>
          <a:xfrm>
            <a:off x="4846785" y="1925385"/>
            <a:ext cx="1175773" cy="37471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8799" t="-4999" b="-12499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984" name="Google Shape;984;p50"/>
          <p:cNvSpPr txBox="1"/>
          <p:nvPr/>
        </p:nvSpPr>
        <p:spPr>
          <a:xfrm>
            <a:off x="6496050" y="2894880"/>
            <a:ext cx="754582" cy="20774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6248" t="-4347" r="-7499" b="-39128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985" name="Google Shape;985;p50"/>
          <p:cNvSpPr txBox="1"/>
          <p:nvPr/>
        </p:nvSpPr>
        <p:spPr>
          <a:xfrm>
            <a:off x="2872740" y="3915115"/>
            <a:ext cx="2567049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This actor is used for: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Change detection in the stream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Stream average estimator</a:t>
            </a:r>
            <a:endParaRPr sz="1100"/>
          </a:p>
        </p:txBody>
      </p:sp>
      <p:sp>
        <p:nvSpPr>
          <p:cNvPr id="986" name="Google Shape;986;p50"/>
          <p:cNvSpPr txBox="1"/>
          <p:nvPr/>
        </p:nvSpPr>
        <p:spPr>
          <a:xfrm>
            <a:off x="5669304" y="1966979"/>
            <a:ext cx="1011334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Harmonic mean</a:t>
            </a:r>
            <a:endParaRPr sz="11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51"/>
          <p:cNvSpPr txBox="1">
            <a:spLocks noGrp="1"/>
          </p:cNvSpPr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Streaming Grand Challenge</a:t>
            </a:r>
            <a:endParaRPr/>
          </a:p>
        </p:txBody>
      </p:sp>
      <p:sp>
        <p:nvSpPr>
          <p:cNvPr id="992" name="Google Shape;992;p51"/>
          <p:cNvSpPr txBox="1">
            <a:spLocks noGrp="1"/>
          </p:cNvSpPr>
          <p:nvPr>
            <p:ph type="sldNum" idx="12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993" name="Google Shape;99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125" y="574939"/>
            <a:ext cx="5684618" cy="426068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0" dir="27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94" name="Google Shape;994;p51"/>
          <p:cNvSpPr txBox="1"/>
          <p:nvPr/>
        </p:nvSpPr>
        <p:spPr>
          <a:xfrm>
            <a:off x="3767725" y="348850"/>
            <a:ext cx="2358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dk1"/>
                </a:solidFill>
              </a:rPr>
              <a:t>slide from Jan. 5, 2024 presentation by Rolf Ent</a:t>
            </a:r>
            <a:endParaRPr sz="800" i="1">
              <a:solidFill>
                <a:schemeClr val="dk1"/>
              </a:solidFill>
            </a:endParaRPr>
          </a:p>
        </p:txBody>
      </p:sp>
      <p:sp>
        <p:nvSpPr>
          <p:cNvPr id="995" name="Google Shape;995;p51"/>
          <p:cNvSpPr txBox="1"/>
          <p:nvPr/>
        </p:nvSpPr>
        <p:spPr>
          <a:xfrm>
            <a:off x="6233625" y="941363"/>
            <a:ext cx="2804700" cy="4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The Streaming Grand Challenge began in 2018. 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Significant progress has been made since then on several fronts that include deployment of SRO-capable fast electronics, firmware development, and software (ERSAP, JANA2, InstaRec,...).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Phase II of the SRO GC is now beginning.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52"/>
          <p:cNvSpPr/>
          <p:nvPr/>
        </p:nvSpPr>
        <p:spPr>
          <a:xfrm>
            <a:off x="150" y="0"/>
            <a:ext cx="9144000" cy="499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01" name="Google Shape;1001;p52"/>
          <p:cNvCxnSpPr/>
          <p:nvPr/>
        </p:nvCxnSpPr>
        <p:spPr>
          <a:xfrm>
            <a:off x="4592125" y="2229125"/>
            <a:ext cx="4214100" cy="98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02" name="Google Shape;1002;p52"/>
          <p:cNvSpPr/>
          <p:nvPr/>
        </p:nvSpPr>
        <p:spPr>
          <a:xfrm>
            <a:off x="582875" y="3253075"/>
            <a:ext cx="8245500" cy="1693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52"/>
          <p:cNvSpPr/>
          <p:nvPr/>
        </p:nvSpPr>
        <p:spPr>
          <a:xfrm>
            <a:off x="2512675" y="3615050"/>
            <a:ext cx="6167400" cy="1221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4" name="Google Shape;1004;p52"/>
          <p:cNvGrpSpPr/>
          <p:nvPr/>
        </p:nvGrpSpPr>
        <p:grpSpPr>
          <a:xfrm>
            <a:off x="182001" y="840068"/>
            <a:ext cx="872720" cy="555578"/>
            <a:chOff x="625968" y="992475"/>
            <a:chExt cx="1039200" cy="756300"/>
          </a:xfrm>
        </p:grpSpPr>
        <p:sp>
          <p:nvSpPr>
            <p:cNvPr id="1005" name="Google Shape;1005;p52"/>
            <p:cNvSpPr/>
            <p:nvPr/>
          </p:nvSpPr>
          <p:spPr>
            <a:xfrm>
              <a:off x="708900" y="992475"/>
              <a:ext cx="872700" cy="756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2"/>
            <p:cNvSpPr txBox="1"/>
            <p:nvPr/>
          </p:nvSpPr>
          <p:spPr>
            <a:xfrm>
              <a:off x="625968" y="1075455"/>
              <a:ext cx="1039200" cy="5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dk2"/>
                  </a:solidFill>
                </a:rPr>
                <a:t>SHMS</a:t>
              </a:r>
              <a:endParaRPr sz="1500">
                <a:solidFill>
                  <a:schemeClr val="dk2"/>
                </a:solidFill>
              </a:endParaRPr>
            </a:p>
          </p:txBody>
        </p:sp>
      </p:grpSp>
      <p:grpSp>
        <p:nvGrpSpPr>
          <p:cNvPr id="1007" name="Google Shape;1007;p52"/>
          <p:cNvGrpSpPr/>
          <p:nvPr/>
        </p:nvGrpSpPr>
        <p:grpSpPr>
          <a:xfrm>
            <a:off x="251720" y="1631504"/>
            <a:ext cx="732893" cy="501578"/>
            <a:chOff x="708900" y="992475"/>
            <a:chExt cx="872700" cy="756300"/>
          </a:xfrm>
        </p:grpSpPr>
        <p:sp>
          <p:nvSpPr>
            <p:cNvPr id="1008" name="Google Shape;1008;p52"/>
            <p:cNvSpPr/>
            <p:nvPr/>
          </p:nvSpPr>
          <p:spPr>
            <a:xfrm>
              <a:off x="708900" y="992475"/>
              <a:ext cx="872700" cy="7563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2"/>
            <p:cNvSpPr txBox="1"/>
            <p:nvPr/>
          </p:nvSpPr>
          <p:spPr>
            <a:xfrm>
              <a:off x="794693" y="1080402"/>
              <a:ext cx="701100" cy="60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HMS</a:t>
              </a: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1010" name="Google Shape;1010;p52"/>
          <p:cNvSpPr txBox="1"/>
          <p:nvPr/>
        </p:nvSpPr>
        <p:spPr>
          <a:xfrm>
            <a:off x="1013000" y="2118075"/>
            <a:ext cx="1000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CODA</a:t>
            </a:r>
            <a:endParaRPr sz="15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streaming</a:t>
            </a:r>
            <a:endParaRPr sz="900">
              <a:solidFill>
                <a:schemeClr val="dk2"/>
              </a:solidFill>
            </a:endParaRPr>
          </a:p>
        </p:txBody>
      </p:sp>
      <p:cxnSp>
        <p:nvCxnSpPr>
          <p:cNvPr id="1011" name="Google Shape;1011;p52"/>
          <p:cNvCxnSpPr>
            <a:stCxn id="1005" idx="0"/>
          </p:cNvCxnSpPr>
          <p:nvPr/>
        </p:nvCxnSpPr>
        <p:spPr>
          <a:xfrm>
            <a:off x="984541" y="1117857"/>
            <a:ext cx="1150200" cy="3444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2" name="Google Shape;1012;p52"/>
          <p:cNvCxnSpPr>
            <a:stCxn id="1008" idx="0"/>
          </p:cNvCxnSpPr>
          <p:nvPr/>
        </p:nvCxnSpPr>
        <p:spPr>
          <a:xfrm rot="10800000" flipH="1">
            <a:off x="984614" y="1627893"/>
            <a:ext cx="1165800" cy="2544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3" name="Google Shape;1013;p52"/>
          <p:cNvSpPr txBox="1"/>
          <p:nvPr/>
        </p:nvSpPr>
        <p:spPr>
          <a:xfrm>
            <a:off x="2134750" y="1395650"/>
            <a:ext cx="872700" cy="3237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EJFAT</a:t>
            </a:r>
            <a:endParaRPr sz="1300" b="1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014" name="Google Shape;1014;p52"/>
          <p:cNvSpPr txBox="1"/>
          <p:nvPr/>
        </p:nvSpPr>
        <p:spPr>
          <a:xfrm>
            <a:off x="3335400" y="925413"/>
            <a:ext cx="1236600" cy="384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Filter Module</a:t>
            </a:r>
            <a:endParaRPr sz="1300" b="1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5" name="Google Shape;1015;p52"/>
          <p:cNvSpPr txBox="1"/>
          <p:nvPr/>
        </p:nvSpPr>
        <p:spPr>
          <a:xfrm>
            <a:off x="3335400" y="1382613"/>
            <a:ext cx="1236600" cy="384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Filter Module</a:t>
            </a:r>
            <a:endParaRPr sz="1300" b="1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6" name="Google Shape;1016;p52"/>
          <p:cNvSpPr txBox="1"/>
          <p:nvPr/>
        </p:nvSpPr>
        <p:spPr>
          <a:xfrm>
            <a:off x="3335400" y="1839813"/>
            <a:ext cx="1236600" cy="384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Filter Module</a:t>
            </a:r>
            <a:endParaRPr sz="1300" b="1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17" name="Google Shape;1017;p52"/>
          <p:cNvGrpSpPr/>
          <p:nvPr/>
        </p:nvGrpSpPr>
        <p:grpSpPr>
          <a:xfrm>
            <a:off x="5051559" y="1184075"/>
            <a:ext cx="808716" cy="725400"/>
            <a:chOff x="5051559" y="879275"/>
            <a:chExt cx="808716" cy="725400"/>
          </a:xfrm>
        </p:grpSpPr>
        <p:sp>
          <p:nvSpPr>
            <p:cNvPr id="1018" name="Google Shape;1018;p52"/>
            <p:cNvSpPr/>
            <p:nvPr/>
          </p:nvSpPr>
          <p:spPr>
            <a:xfrm>
              <a:off x="5088375" y="1260275"/>
              <a:ext cx="771900" cy="3444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2"/>
            <p:cNvSpPr/>
            <p:nvPr/>
          </p:nvSpPr>
          <p:spPr>
            <a:xfrm rot="10800000">
              <a:off x="5051559" y="879275"/>
              <a:ext cx="771900" cy="3444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2"/>
            <p:cNvSpPr txBox="1"/>
            <p:nvPr/>
          </p:nvSpPr>
          <p:spPr>
            <a:xfrm>
              <a:off x="5142077" y="986843"/>
              <a:ext cx="606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ET</a:t>
              </a:r>
              <a:endParaRPr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cxnSp>
        <p:nvCxnSpPr>
          <p:cNvPr id="1021" name="Google Shape;1021;p52"/>
          <p:cNvCxnSpPr>
            <a:stCxn id="1014" idx="3"/>
            <a:endCxn id="1020" idx="1"/>
          </p:cNvCxnSpPr>
          <p:nvPr/>
        </p:nvCxnSpPr>
        <p:spPr>
          <a:xfrm>
            <a:off x="4572000" y="1117863"/>
            <a:ext cx="570000" cy="43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2" name="Google Shape;1022;p52"/>
          <p:cNvCxnSpPr>
            <a:stCxn id="1015" idx="3"/>
            <a:endCxn id="1020" idx="1"/>
          </p:cNvCxnSpPr>
          <p:nvPr/>
        </p:nvCxnSpPr>
        <p:spPr>
          <a:xfrm rot="10800000" flipH="1">
            <a:off x="4572000" y="1553163"/>
            <a:ext cx="570000" cy="2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3" name="Google Shape;1023;p52"/>
          <p:cNvCxnSpPr>
            <a:stCxn id="1016" idx="3"/>
            <a:endCxn id="1020" idx="1"/>
          </p:cNvCxnSpPr>
          <p:nvPr/>
        </p:nvCxnSpPr>
        <p:spPr>
          <a:xfrm rot="10800000" flipH="1">
            <a:off x="4572000" y="1553163"/>
            <a:ext cx="570000" cy="47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4" name="Google Shape;1024;p52"/>
          <p:cNvCxnSpPr>
            <a:stCxn id="1013" idx="3"/>
            <a:endCxn id="1014" idx="1"/>
          </p:cNvCxnSpPr>
          <p:nvPr/>
        </p:nvCxnSpPr>
        <p:spPr>
          <a:xfrm rot="10800000" flipH="1">
            <a:off x="3007450" y="1118000"/>
            <a:ext cx="327900" cy="439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5" name="Google Shape;1025;p52"/>
          <p:cNvCxnSpPr>
            <a:stCxn id="1013" idx="3"/>
            <a:endCxn id="1015" idx="1"/>
          </p:cNvCxnSpPr>
          <p:nvPr/>
        </p:nvCxnSpPr>
        <p:spPr>
          <a:xfrm>
            <a:off x="3007450" y="1557500"/>
            <a:ext cx="3279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6" name="Google Shape;1026;p52"/>
          <p:cNvCxnSpPr>
            <a:stCxn id="1013" idx="3"/>
            <a:endCxn id="1016" idx="1"/>
          </p:cNvCxnSpPr>
          <p:nvPr/>
        </p:nvCxnSpPr>
        <p:spPr>
          <a:xfrm>
            <a:off x="3007450" y="1557500"/>
            <a:ext cx="327900" cy="474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7" name="Google Shape;1027;p52"/>
          <p:cNvSpPr/>
          <p:nvPr/>
        </p:nvSpPr>
        <p:spPr>
          <a:xfrm>
            <a:off x="6143825" y="1219263"/>
            <a:ext cx="929448" cy="655020"/>
          </a:xfrm>
          <a:prstGeom prst="cloud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28" name="Google Shape;1028;p52"/>
          <p:cNvCxnSpPr>
            <a:stCxn id="1020" idx="3"/>
            <a:endCxn id="1027" idx="2"/>
          </p:cNvCxnSpPr>
          <p:nvPr/>
        </p:nvCxnSpPr>
        <p:spPr>
          <a:xfrm rot="10800000" flipH="1">
            <a:off x="5748677" y="1546643"/>
            <a:ext cx="398100" cy="6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9" name="Google Shape;1029;p52"/>
          <p:cNvSpPr txBox="1"/>
          <p:nvPr/>
        </p:nvSpPr>
        <p:spPr>
          <a:xfrm>
            <a:off x="6188397" y="1269725"/>
            <a:ext cx="80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</a:t>
            </a:r>
            <a:endParaRPr sz="1200" b="1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Lake</a:t>
            </a:r>
            <a:endParaRPr sz="1200" b="1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30" name="Google Shape;1030;p52"/>
          <p:cNvGrpSpPr/>
          <p:nvPr/>
        </p:nvGrpSpPr>
        <p:grpSpPr>
          <a:xfrm>
            <a:off x="4906855" y="2336475"/>
            <a:ext cx="1086900" cy="349873"/>
            <a:chOff x="5035625" y="2420552"/>
            <a:chExt cx="1086900" cy="349873"/>
          </a:xfrm>
        </p:grpSpPr>
        <p:sp>
          <p:nvSpPr>
            <p:cNvPr id="1031" name="Google Shape;1031;p52"/>
            <p:cNvSpPr/>
            <p:nvPr/>
          </p:nvSpPr>
          <p:spPr>
            <a:xfrm>
              <a:off x="5159250" y="2426025"/>
              <a:ext cx="808800" cy="344400"/>
            </a:xfrm>
            <a:prstGeom prst="horizontalScroll">
              <a:avLst>
                <a:gd name="adj" fmla="val 12500"/>
              </a:avLst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2"/>
            <p:cNvSpPr txBox="1"/>
            <p:nvPr/>
          </p:nvSpPr>
          <p:spPr>
            <a:xfrm>
              <a:off x="5035625" y="2420552"/>
              <a:ext cx="1086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274E13"/>
                  </a:solidFill>
                </a:rPr>
                <a:t>monitoring</a:t>
              </a:r>
              <a:endParaRPr sz="1000" b="1">
                <a:solidFill>
                  <a:srgbClr val="274E13"/>
                </a:solidFill>
              </a:endParaRPr>
            </a:p>
          </p:txBody>
        </p:sp>
      </p:grpSp>
      <p:cxnSp>
        <p:nvCxnSpPr>
          <p:cNvPr id="1033" name="Google Shape;1033;p52"/>
          <p:cNvCxnSpPr>
            <a:endCxn id="1032" idx="0"/>
          </p:cNvCxnSpPr>
          <p:nvPr/>
        </p:nvCxnSpPr>
        <p:spPr>
          <a:xfrm>
            <a:off x="5442805" y="1908375"/>
            <a:ext cx="7500" cy="428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034" name="Google Shape;1034;p52"/>
          <p:cNvGrpSpPr/>
          <p:nvPr/>
        </p:nvGrpSpPr>
        <p:grpSpPr>
          <a:xfrm>
            <a:off x="7207200" y="727045"/>
            <a:ext cx="1118400" cy="523200"/>
            <a:chOff x="7207200" y="1031845"/>
            <a:chExt cx="1118400" cy="523200"/>
          </a:xfrm>
        </p:grpSpPr>
        <p:sp>
          <p:nvSpPr>
            <p:cNvPr id="1035" name="Google Shape;1035;p52"/>
            <p:cNvSpPr/>
            <p:nvPr/>
          </p:nvSpPr>
          <p:spPr>
            <a:xfrm>
              <a:off x="7207200" y="1055475"/>
              <a:ext cx="1118400" cy="439500"/>
            </a:xfrm>
            <a:prstGeom prst="flowChartAlternateProcess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2"/>
            <p:cNvSpPr txBox="1"/>
            <p:nvPr/>
          </p:nvSpPr>
          <p:spPr>
            <a:xfrm>
              <a:off x="7325325" y="1031845"/>
              <a:ext cx="872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Impact"/>
                  <a:ea typeface="Impact"/>
                  <a:cs typeface="Impact"/>
                  <a:sym typeface="Impact"/>
                </a:rPr>
                <a:t>Analyzer</a:t>
              </a:r>
              <a:endParaRPr sz="1100" b="1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Impact"/>
                  <a:ea typeface="Impact"/>
                  <a:cs typeface="Impact"/>
                  <a:sym typeface="Impact"/>
                </a:rPr>
                <a:t>(recon)</a:t>
              </a:r>
              <a:endParaRPr sz="1100" b="1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grpSp>
        <p:nvGrpSpPr>
          <p:cNvPr id="1037" name="Google Shape;1037;p52"/>
          <p:cNvGrpSpPr/>
          <p:nvPr/>
        </p:nvGrpSpPr>
        <p:grpSpPr>
          <a:xfrm>
            <a:off x="7924152" y="1517302"/>
            <a:ext cx="904225" cy="599400"/>
            <a:chOff x="7687675" y="1890425"/>
            <a:chExt cx="904225" cy="599400"/>
          </a:xfrm>
        </p:grpSpPr>
        <p:sp>
          <p:nvSpPr>
            <p:cNvPr id="1038" name="Google Shape;1038;p52"/>
            <p:cNvSpPr/>
            <p:nvPr/>
          </p:nvSpPr>
          <p:spPr>
            <a:xfrm>
              <a:off x="7687675" y="1890425"/>
              <a:ext cx="872700" cy="523200"/>
            </a:xfrm>
            <a:prstGeom prst="flowChartMagneticDisk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2"/>
            <p:cNvSpPr txBox="1"/>
            <p:nvPr/>
          </p:nvSpPr>
          <p:spPr>
            <a:xfrm>
              <a:off x="7719200" y="1966625"/>
              <a:ext cx="872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Alegreya"/>
                  <a:ea typeface="Alegreya"/>
                  <a:cs typeface="Alegreya"/>
                  <a:sym typeface="Alegreya"/>
                </a:rPr>
                <a:t>ROOT files</a:t>
              </a:r>
              <a:endParaRPr sz="1100" b="1"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2"/>
                  </a:solidFill>
                  <a:latin typeface="Alegreya"/>
                  <a:ea typeface="Alegreya"/>
                  <a:cs typeface="Alegreya"/>
                  <a:sym typeface="Alegreya"/>
                </a:rPr>
                <a:t>(recon)</a:t>
              </a:r>
              <a:endParaRPr sz="1100" b="1"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endParaRPr>
            </a:p>
          </p:txBody>
        </p:sp>
      </p:grpSp>
      <p:cxnSp>
        <p:nvCxnSpPr>
          <p:cNvPr id="1040" name="Google Shape;1040;p52"/>
          <p:cNvCxnSpPr>
            <a:stCxn id="1029" idx="3"/>
          </p:cNvCxnSpPr>
          <p:nvPr/>
        </p:nvCxnSpPr>
        <p:spPr>
          <a:xfrm rot="10800000" flipH="1">
            <a:off x="6997197" y="1191875"/>
            <a:ext cx="651000" cy="354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1" name="Google Shape;1041;p52"/>
          <p:cNvCxnSpPr/>
          <p:nvPr/>
        </p:nvCxnSpPr>
        <p:spPr>
          <a:xfrm>
            <a:off x="7805825" y="1215400"/>
            <a:ext cx="449100" cy="35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042" name="Google Shape;1042;p52"/>
          <p:cNvGrpSpPr/>
          <p:nvPr/>
        </p:nvGrpSpPr>
        <p:grpSpPr>
          <a:xfrm>
            <a:off x="5053241" y="362642"/>
            <a:ext cx="808715" cy="439500"/>
            <a:chOff x="7207200" y="1055475"/>
            <a:chExt cx="1118400" cy="439500"/>
          </a:xfrm>
        </p:grpSpPr>
        <p:sp>
          <p:nvSpPr>
            <p:cNvPr id="1043" name="Google Shape;1043;p52"/>
            <p:cNvSpPr/>
            <p:nvPr/>
          </p:nvSpPr>
          <p:spPr>
            <a:xfrm>
              <a:off x="7207200" y="1055475"/>
              <a:ext cx="1118400" cy="439500"/>
            </a:xfrm>
            <a:prstGeom prst="flowChartAlternateProcess">
              <a:avLst/>
            </a:prstGeom>
            <a:solidFill>
              <a:srgbClr val="434343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2"/>
            <p:cNvSpPr txBox="1"/>
            <p:nvPr/>
          </p:nvSpPr>
          <p:spPr>
            <a:xfrm>
              <a:off x="7330027" y="1098245"/>
              <a:ext cx="872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Calib.</a:t>
              </a:r>
              <a:endParaRPr sz="1100" b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cxnSp>
        <p:nvCxnSpPr>
          <p:cNvPr id="1045" name="Google Shape;1045;p52"/>
          <p:cNvCxnSpPr>
            <a:stCxn id="1019" idx="3"/>
            <a:endCxn id="1044" idx="2"/>
          </p:cNvCxnSpPr>
          <p:nvPr/>
        </p:nvCxnSpPr>
        <p:spPr>
          <a:xfrm rot="10800000">
            <a:off x="5457534" y="759275"/>
            <a:ext cx="1500" cy="42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6" name="Google Shape;1046;p52"/>
          <p:cNvCxnSpPr/>
          <p:nvPr/>
        </p:nvCxnSpPr>
        <p:spPr>
          <a:xfrm rot="10800000">
            <a:off x="5624075" y="805700"/>
            <a:ext cx="779700" cy="480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47" name="Google Shape;1047;p52"/>
          <p:cNvSpPr/>
          <p:nvPr/>
        </p:nvSpPr>
        <p:spPr>
          <a:xfrm>
            <a:off x="6288125" y="555650"/>
            <a:ext cx="732900" cy="354900"/>
          </a:xfrm>
          <a:prstGeom prst="flowChartMagneticDrum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52"/>
          <p:cNvSpPr txBox="1"/>
          <p:nvPr/>
        </p:nvSpPr>
        <p:spPr>
          <a:xfrm>
            <a:off x="6275172" y="479150"/>
            <a:ext cx="651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calib</a:t>
            </a:r>
            <a:endParaRPr sz="900" b="1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DB</a:t>
            </a:r>
            <a:endParaRPr sz="1200" b="1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49" name="Google Shape;1049;p52"/>
          <p:cNvCxnSpPr>
            <a:stCxn id="1043" idx="3"/>
            <a:endCxn id="1048" idx="1"/>
          </p:cNvCxnSpPr>
          <p:nvPr/>
        </p:nvCxnSpPr>
        <p:spPr>
          <a:xfrm>
            <a:off x="5861956" y="582392"/>
            <a:ext cx="413100" cy="15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0" name="Google Shape;1050;p52"/>
          <p:cNvCxnSpPr>
            <a:stCxn id="1048" idx="3"/>
            <a:endCxn id="1035" idx="1"/>
          </p:cNvCxnSpPr>
          <p:nvPr/>
        </p:nvCxnSpPr>
        <p:spPr>
          <a:xfrm>
            <a:off x="6926172" y="733100"/>
            <a:ext cx="281100" cy="23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1" name="Google Shape;1051;p52"/>
          <p:cNvSpPr/>
          <p:nvPr/>
        </p:nvSpPr>
        <p:spPr>
          <a:xfrm flipH="1">
            <a:off x="890075" y="128800"/>
            <a:ext cx="5702700" cy="4248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2" name="Google Shape;1052;p52"/>
          <p:cNvGrpSpPr/>
          <p:nvPr/>
        </p:nvGrpSpPr>
        <p:grpSpPr>
          <a:xfrm>
            <a:off x="7224362" y="126675"/>
            <a:ext cx="1086900" cy="349873"/>
            <a:chOff x="5035625" y="2420552"/>
            <a:chExt cx="1086900" cy="349873"/>
          </a:xfrm>
        </p:grpSpPr>
        <p:sp>
          <p:nvSpPr>
            <p:cNvPr id="1053" name="Google Shape;1053;p52"/>
            <p:cNvSpPr/>
            <p:nvPr/>
          </p:nvSpPr>
          <p:spPr>
            <a:xfrm>
              <a:off x="5159250" y="2426025"/>
              <a:ext cx="808800" cy="344400"/>
            </a:xfrm>
            <a:prstGeom prst="horizontalScroll">
              <a:avLst>
                <a:gd name="adj" fmla="val 12500"/>
              </a:avLst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2"/>
            <p:cNvSpPr txBox="1"/>
            <p:nvPr/>
          </p:nvSpPr>
          <p:spPr>
            <a:xfrm>
              <a:off x="5035625" y="2420552"/>
              <a:ext cx="1086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274E13"/>
                  </a:solidFill>
                </a:rPr>
                <a:t>monitoring</a:t>
              </a:r>
              <a:endParaRPr sz="1000" b="1">
                <a:solidFill>
                  <a:srgbClr val="274E13"/>
                </a:solidFill>
              </a:endParaRPr>
            </a:p>
          </p:txBody>
        </p:sp>
      </p:grpSp>
      <p:cxnSp>
        <p:nvCxnSpPr>
          <p:cNvPr id="1055" name="Google Shape;1055;p52"/>
          <p:cNvCxnSpPr>
            <a:stCxn id="1036" idx="0"/>
            <a:endCxn id="1054" idx="2"/>
          </p:cNvCxnSpPr>
          <p:nvPr/>
        </p:nvCxnSpPr>
        <p:spPr>
          <a:xfrm rot="10800000" flipH="1">
            <a:off x="7761675" y="465445"/>
            <a:ext cx="6000" cy="26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6" name="Google Shape;1056;p52"/>
          <p:cNvSpPr txBox="1"/>
          <p:nvPr/>
        </p:nvSpPr>
        <p:spPr>
          <a:xfrm>
            <a:off x="3754650" y="3230150"/>
            <a:ext cx="1634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Filter Module</a:t>
            </a:r>
            <a:endParaRPr sz="1300" b="1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7" name="Google Shape;1057;p52"/>
          <p:cNvSpPr txBox="1"/>
          <p:nvPr/>
        </p:nvSpPr>
        <p:spPr>
          <a:xfrm>
            <a:off x="920500" y="3978675"/>
            <a:ext cx="1118400" cy="585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EJFAT reassembly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058" name="Google Shape;1058;p52"/>
          <p:cNvSpPr txBox="1"/>
          <p:nvPr/>
        </p:nvSpPr>
        <p:spPr>
          <a:xfrm>
            <a:off x="4946325" y="3561528"/>
            <a:ext cx="1118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  <a:latin typeface="Orbitron"/>
                <a:ea typeface="Orbitron"/>
                <a:cs typeface="Orbitron"/>
                <a:sym typeface="Orbitron"/>
              </a:rPr>
              <a:t>JANA2</a:t>
            </a:r>
            <a:endParaRPr sz="1300" b="1">
              <a:solidFill>
                <a:schemeClr val="dk2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059" name="Google Shape;1059;p52"/>
          <p:cNvSpPr txBox="1"/>
          <p:nvPr/>
        </p:nvSpPr>
        <p:spPr>
          <a:xfrm>
            <a:off x="2587375" y="3978675"/>
            <a:ext cx="1118400" cy="585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EVIO SRO Parser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060" name="Google Shape;1060;p52"/>
          <p:cNvSpPr txBox="1"/>
          <p:nvPr/>
        </p:nvSpPr>
        <p:spPr>
          <a:xfrm>
            <a:off x="4254250" y="3978675"/>
            <a:ext cx="1118400" cy="585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Event Identifiers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061" name="Google Shape;1061;p52"/>
          <p:cNvSpPr txBox="1"/>
          <p:nvPr/>
        </p:nvSpPr>
        <p:spPr>
          <a:xfrm>
            <a:off x="7469800" y="3978675"/>
            <a:ext cx="1118400" cy="585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Legacy Data Formatter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062" name="Google Shape;1062;p52"/>
          <p:cNvSpPr txBox="1"/>
          <p:nvPr/>
        </p:nvSpPr>
        <p:spPr>
          <a:xfrm>
            <a:off x="5921125" y="3978675"/>
            <a:ext cx="1000200" cy="585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Event Filters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063" name="Google Shape;1063;p52"/>
          <p:cNvSpPr/>
          <p:nvPr/>
        </p:nvSpPr>
        <p:spPr>
          <a:xfrm>
            <a:off x="2126725" y="4172100"/>
            <a:ext cx="327900" cy="23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52"/>
          <p:cNvSpPr/>
          <p:nvPr/>
        </p:nvSpPr>
        <p:spPr>
          <a:xfrm>
            <a:off x="3803125" y="4172100"/>
            <a:ext cx="327900" cy="23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52"/>
          <p:cNvSpPr/>
          <p:nvPr/>
        </p:nvSpPr>
        <p:spPr>
          <a:xfrm>
            <a:off x="5479525" y="4172100"/>
            <a:ext cx="327900" cy="23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52"/>
          <p:cNvSpPr/>
          <p:nvPr/>
        </p:nvSpPr>
        <p:spPr>
          <a:xfrm>
            <a:off x="7056095" y="4172100"/>
            <a:ext cx="327900" cy="23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52"/>
          <p:cNvSpPr/>
          <p:nvPr/>
        </p:nvSpPr>
        <p:spPr>
          <a:xfrm rot="-5400000">
            <a:off x="1433750" y="1779600"/>
            <a:ext cx="118200" cy="6549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8" name="Google Shape;1068;p52"/>
          <p:cNvCxnSpPr/>
          <p:nvPr/>
        </p:nvCxnSpPr>
        <p:spPr>
          <a:xfrm flipH="1">
            <a:off x="606575" y="2213350"/>
            <a:ext cx="2748900" cy="1039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69" name="Google Shape;1069;p52"/>
          <p:cNvSpPr txBox="1">
            <a:spLocks noGrp="1"/>
          </p:cNvSpPr>
          <p:nvPr>
            <p:ph type="sldNum" idx="12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53"/>
          <p:cNvSpPr txBox="1">
            <a:spLocks noGrp="1"/>
          </p:cNvSpPr>
          <p:nvPr>
            <p:ph type="title"/>
          </p:nvPr>
        </p:nvSpPr>
        <p:spPr>
          <a:xfrm>
            <a:off x="311700" y="5314"/>
            <a:ext cx="674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ESnet/JLab FPGA Accelerated Transport </a:t>
            </a:r>
            <a:endParaRPr sz="2220"/>
          </a:p>
        </p:txBody>
      </p:sp>
      <p:sp>
        <p:nvSpPr>
          <p:cNvPr id="1075" name="Google Shape;1075;p53"/>
          <p:cNvSpPr txBox="1">
            <a:spLocks noGrp="1"/>
          </p:cNvSpPr>
          <p:nvPr>
            <p:ph type="sldNum" idx="12"/>
          </p:nvPr>
        </p:nvSpPr>
        <p:spPr>
          <a:xfrm>
            <a:off x="8588408" y="4755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1076" name="Google Shape;107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350" y="690764"/>
            <a:ext cx="6378423" cy="426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625"/>
            <a:ext cx="1391693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/>
          <p:nvPr/>
        </p:nvSpPr>
        <p:spPr>
          <a:xfrm>
            <a:off x="412500" y="340400"/>
            <a:ext cx="7362900" cy="4603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36"/>
          <p:cNvGrpSpPr/>
          <p:nvPr/>
        </p:nvGrpSpPr>
        <p:grpSpPr>
          <a:xfrm>
            <a:off x="805325" y="3852550"/>
            <a:ext cx="1124275" cy="293700"/>
            <a:chOff x="271925" y="3852550"/>
            <a:chExt cx="1124275" cy="293700"/>
          </a:xfrm>
        </p:grpSpPr>
        <p:sp>
          <p:nvSpPr>
            <p:cNvPr id="225" name="Google Shape;225;p36"/>
            <p:cNvSpPr/>
            <p:nvPr/>
          </p:nvSpPr>
          <p:spPr>
            <a:xfrm rot="5400000">
              <a:off x="701075" y="3451300"/>
              <a:ext cx="265800" cy="1124100"/>
            </a:xfrm>
            <a:prstGeom prst="cube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6"/>
            <p:cNvSpPr txBox="1"/>
            <p:nvPr/>
          </p:nvSpPr>
          <p:spPr>
            <a:xfrm>
              <a:off x="495600" y="3852550"/>
              <a:ext cx="900600" cy="27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Nunito"/>
                  <a:ea typeface="Nunito"/>
                  <a:cs typeface="Nunito"/>
                  <a:sym typeface="Nunito"/>
                </a:rPr>
                <a:t>VTP (left)</a:t>
              </a:r>
              <a:endParaRPr sz="1000" b="1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27" name="Google Shape;227;p36"/>
          <p:cNvGrpSpPr/>
          <p:nvPr/>
        </p:nvGrpSpPr>
        <p:grpSpPr>
          <a:xfrm>
            <a:off x="806634" y="4077475"/>
            <a:ext cx="1124100" cy="293698"/>
            <a:chOff x="271925" y="3852552"/>
            <a:chExt cx="1124100" cy="293698"/>
          </a:xfrm>
        </p:grpSpPr>
        <p:sp>
          <p:nvSpPr>
            <p:cNvPr id="228" name="Google Shape;228;p36"/>
            <p:cNvSpPr/>
            <p:nvPr/>
          </p:nvSpPr>
          <p:spPr>
            <a:xfrm rot="5400000">
              <a:off x="701075" y="3451300"/>
              <a:ext cx="265800" cy="1124100"/>
            </a:xfrm>
            <a:prstGeom prst="cube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6"/>
            <p:cNvSpPr txBox="1"/>
            <p:nvPr/>
          </p:nvSpPr>
          <p:spPr>
            <a:xfrm>
              <a:off x="494291" y="3852552"/>
              <a:ext cx="870300" cy="27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Nunito"/>
                  <a:ea typeface="Nunito"/>
                  <a:cs typeface="Nunito"/>
                  <a:sym typeface="Nunito"/>
                </a:rPr>
                <a:t>VTP (right)</a:t>
              </a:r>
              <a:endParaRPr sz="1000" b="1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30" name="Google Shape;230;p36"/>
          <p:cNvGrpSpPr/>
          <p:nvPr/>
        </p:nvGrpSpPr>
        <p:grpSpPr>
          <a:xfrm>
            <a:off x="2388825" y="3917978"/>
            <a:ext cx="1190700" cy="393600"/>
            <a:chOff x="1855425" y="3717229"/>
            <a:chExt cx="1190700" cy="393600"/>
          </a:xfrm>
        </p:grpSpPr>
        <p:sp>
          <p:nvSpPr>
            <p:cNvPr id="231" name="Google Shape;231;p36"/>
            <p:cNvSpPr/>
            <p:nvPr/>
          </p:nvSpPr>
          <p:spPr>
            <a:xfrm rot="10800000" flipH="1">
              <a:off x="1855425" y="3717229"/>
              <a:ext cx="1190700" cy="393600"/>
            </a:xfrm>
            <a:prstGeom prst="cube">
              <a:avLst>
                <a:gd name="adj" fmla="val 25000"/>
              </a:avLst>
            </a:prstGeom>
            <a:solidFill>
              <a:srgbClr val="674EA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6"/>
            <p:cNvSpPr txBox="1"/>
            <p:nvPr/>
          </p:nvSpPr>
          <p:spPr>
            <a:xfrm>
              <a:off x="1855425" y="3730201"/>
              <a:ext cx="1081800" cy="2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coda_sro</a:t>
              </a:r>
              <a:endParaRPr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33" name="Google Shape;233;p36"/>
          <p:cNvGrpSpPr/>
          <p:nvPr/>
        </p:nvGrpSpPr>
        <p:grpSpPr>
          <a:xfrm>
            <a:off x="4467775" y="4623775"/>
            <a:ext cx="682800" cy="320400"/>
            <a:chOff x="3408750" y="3294175"/>
            <a:chExt cx="682800" cy="320400"/>
          </a:xfrm>
        </p:grpSpPr>
        <p:sp>
          <p:nvSpPr>
            <p:cNvPr id="234" name="Google Shape;234;p36"/>
            <p:cNvSpPr/>
            <p:nvPr/>
          </p:nvSpPr>
          <p:spPr>
            <a:xfrm>
              <a:off x="3529500" y="3294175"/>
              <a:ext cx="441300" cy="265800"/>
            </a:xfrm>
            <a:prstGeom prst="can">
              <a:avLst>
                <a:gd name="adj" fmla="val 25000"/>
              </a:avLst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6"/>
            <p:cNvSpPr txBox="1"/>
            <p:nvPr/>
          </p:nvSpPr>
          <p:spPr>
            <a:xfrm>
              <a:off x="3408750" y="3294175"/>
              <a:ext cx="682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Nunito"/>
                  <a:ea typeface="Nunito"/>
                  <a:cs typeface="Nunito"/>
                  <a:sym typeface="Nunito"/>
                </a:rPr>
                <a:t>HM</a:t>
              </a:r>
              <a:endParaRPr sz="11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36" name="Google Shape;236;p36"/>
          <p:cNvGrpSpPr/>
          <p:nvPr/>
        </p:nvGrpSpPr>
        <p:grpSpPr>
          <a:xfrm>
            <a:off x="4467775" y="4395175"/>
            <a:ext cx="682800" cy="320400"/>
            <a:chOff x="3408750" y="3294175"/>
            <a:chExt cx="682800" cy="320400"/>
          </a:xfrm>
        </p:grpSpPr>
        <p:sp>
          <p:nvSpPr>
            <p:cNvPr id="237" name="Google Shape;237;p36"/>
            <p:cNvSpPr/>
            <p:nvPr/>
          </p:nvSpPr>
          <p:spPr>
            <a:xfrm>
              <a:off x="3529500" y="3294175"/>
              <a:ext cx="441300" cy="265800"/>
            </a:xfrm>
            <a:prstGeom prst="can">
              <a:avLst>
                <a:gd name="adj" fmla="val 25000"/>
              </a:avLst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6"/>
            <p:cNvSpPr txBox="1"/>
            <p:nvPr/>
          </p:nvSpPr>
          <p:spPr>
            <a:xfrm>
              <a:off x="3408750" y="3294175"/>
              <a:ext cx="682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Nunito"/>
                  <a:ea typeface="Nunito"/>
                  <a:cs typeface="Nunito"/>
                  <a:sym typeface="Nunito"/>
                </a:rPr>
                <a:t>HM</a:t>
              </a:r>
              <a:endParaRPr sz="11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39" name="Google Shape;239;p36"/>
          <p:cNvGrpSpPr/>
          <p:nvPr/>
        </p:nvGrpSpPr>
        <p:grpSpPr>
          <a:xfrm>
            <a:off x="4467775" y="4166575"/>
            <a:ext cx="682800" cy="320400"/>
            <a:chOff x="3408750" y="3294175"/>
            <a:chExt cx="682800" cy="320400"/>
          </a:xfrm>
        </p:grpSpPr>
        <p:sp>
          <p:nvSpPr>
            <p:cNvPr id="240" name="Google Shape;240;p36"/>
            <p:cNvSpPr/>
            <p:nvPr/>
          </p:nvSpPr>
          <p:spPr>
            <a:xfrm>
              <a:off x="3529500" y="3294175"/>
              <a:ext cx="441300" cy="265800"/>
            </a:xfrm>
            <a:prstGeom prst="can">
              <a:avLst>
                <a:gd name="adj" fmla="val 25000"/>
              </a:avLst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6"/>
            <p:cNvSpPr txBox="1"/>
            <p:nvPr/>
          </p:nvSpPr>
          <p:spPr>
            <a:xfrm>
              <a:off x="3408750" y="3294175"/>
              <a:ext cx="682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Nunito"/>
                  <a:ea typeface="Nunito"/>
                  <a:cs typeface="Nunito"/>
                  <a:sym typeface="Nunito"/>
                </a:rPr>
                <a:t>HM</a:t>
              </a:r>
              <a:endParaRPr sz="11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42" name="Google Shape;242;p36"/>
          <p:cNvGrpSpPr/>
          <p:nvPr/>
        </p:nvGrpSpPr>
        <p:grpSpPr>
          <a:xfrm>
            <a:off x="4467775" y="3937975"/>
            <a:ext cx="682800" cy="320400"/>
            <a:chOff x="3408750" y="3294175"/>
            <a:chExt cx="682800" cy="320400"/>
          </a:xfrm>
        </p:grpSpPr>
        <p:sp>
          <p:nvSpPr>
            <p:cNvPr id="243" name="Google Shape;243;p36"/>
            <p:cNvSpPr/>
            <p:nvPr/>
          </p:nvSpPr>
          <p:spPr>
            <a:xfrm>
              <a:off x="3529500" y="3294175"/>
              <a:ext cx="441300" cy="265800"/>
            </a:xfrm>
            <a:prstGeom prst="can">
              <a:avLst>
                <a:gd name="adj" fmla="val 25000"/>
              </a:avLst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6"/>
            <p:cNvSpPr txBox="1"/>
            <p:nvPr/>
          </p:nvSpPr>
          <p:spPr>
            <a:xfrm>
              <a:off x="3408750" y="3294175"/>
              <a:ext cx="682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Nunito"/>
                  <a:ea typeface="Nunito"/>
                  <a:cs typeface="Nunito"/>
                  <a:sym typeface="Nunito"/>
                </a:rPr>
                <a:t>HM</a:t>
              </a:r>
              <a:endParaRPr sz="11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45" name="Google Shape;245;p36"/>
          <p:cNvGrpSpPr/>
          <p:nvPr/>
        </p:nvGrpSpPr>
        <p:grpSpPr>
          <a:xfrm>
            <a:off x="4467775" y="3709375"/>
            <a:ext cx="682800" cy="320400"/>
            <a:chOff x="3408750" y="3294175"/>
            <a:chExt cx="682800" cy="320400"/>
          </a:xfrm>
        </p:grpSpPr>
        <p:sp>
          <p:nvSpPr>
            <p:cNvPr id="246" name="Google Shape;246;p36"/>
            <p:cNvSpPr/>
            <p:nvPr/>
          </p:nvSpPr>
          <p:spPr>
            <a:xfrm>
              <a:off x="3529500" y="3294175"/>
              <a:ext cx="441300" cy="265800"/>
            </a:xfrm>
            <a:prstGeom prst="can">
              <a:avLst>
                <a:gd name="adj" fmla="val 25000"/>
              </a:avLst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6"/>
            <p:cNvSpPr txBox="1"/>
            <p:nvPr/>
          </p:nvSpPr>
          <p:spPr>
            <a:xfrm>
              <a:off x="3408750" y="3294175"/>
              <a:ext cx="682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Nunito"/>
                  <a:ea typeface="Nunito"/>
                  <a:cs typeface="Nunito"/>
                  <a:sym typeface="Nunito"/>
                </a:rPr>
                <a:t>HM</a:t>
              </a:r>
              <a:endParaRPr sz="11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48" name="Google Shape;248;p36"/>
          <p:cNvGrpSpPr/>
          <p:nvPr/>
        </p:nvGrpSpPr>
        <p:grpSpPr>
          <a:xfrm>
            <a:off x="4467775" y="3480775"/>
            <a:ext cx="682800" cy="320400"/>
            <a:chOff x="3408750" y="3294175"/>
            <a:chExt cx="682800" cy="320400"/>
          </a:xfrm>
        </p:grpSpPr>
        <p:sp>
          <p:nvSpPr>
            <p:cNvPr id="249" name="Google Shape;249;p36"/>
            <p:cNvSpPr/>
            <p:nvPr/>
          </p:nvSpPr>
          <p:spPr>
            <a:xfrm>
              <a:off x="3529500" y="3294175"/>
              <a:ext cx="441300" cy="265800"/>
            </a:xfrm>
            <a:prstGeom prst="can">
              <a:avLst>
                <a:gd name="adj" fmla="val 25000"/>
              </a:avLst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6"/>
            <p:cNvSpPr txBox="1"/>
            <p:nvPr/>
          </p:nvSpPr>
          <p:spPr>
            <a:xfrm>
              <a:off x="3408750" y="3294175"/>
              <a:ext cx="682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Nunito"/>
                  <a:ea typeface="Nunito"/>
                  <a:cs typeface="Nunito"/>
                  <a:sym typeface="Nunito"/>
                </a:rPr>
                <a:t>HM</a:t>
              </a:r>
              <a:endParaRPr sz="11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51" name="Google Shape;251;p36"/>
          <p:cNvGrpSpPr/>
          <p:nvPr/>
        </p:nvGrpSpPr>
        <p:grpSpPr>
          <a:xfrm>
            <a:off x="4467775" y="3252175"/>
            <a:ext cx="682800" cy="320400"/>
            <a:chOff x="3408750" y="3294175"/>
            <a:chExt cx="682800" cy="320400"/>
          </a:xfrm>
        </p:grpSpPr>
        <p:sp>
          <p:nvSpPr>
            <p:cNvPr id="252" name="Google Shape;252;p36"/>
            <p:cNvSpPr/>
            <p:nvPr/>
          </p:nvSpPr>
          <p:spPr>
            <a:xfrm>
              <a:off x="3529500" y="3294175"/>
              <a:ext cx="441300" cy="265800"/>
            </a:xfrm>
            <a:prstGeom prst="can">
              <a:avLst>
                <a:gd name="adj" fmla="val 25000"/>
              </a:avLst>
            </a:prstGeom>
            <a:solidFill>
              <a:srgbClr val="F6B26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6"/>
            <p:cNvSpPr txBox="1"/>
            <p:nvPr/>
          </p:nvSpPr>
          <p:spPr>
            <a:xfrm>
              <a:off x="3408750" y="3294175"/>
              <a:ext cx="6828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Nunito"/>
                  <a:ea typeface="Nunito"/>
                  <a:cs typeface="Nunito"/>
                  <a:sym typeface="Nunito"/>
                </a:rPr>
                <a:t>HM</a:t>
              </a:r>
              <a:endParaRPr sz="11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54" name="Google Shape;254;p36"/>
          <p:cNvGrpSpPr/>
          <p:nvPr/>
        </p:nvGrpSpPr>
        <p:grpSpPr>
          <a:xfrm>
            <a:off x="6065950" y="4619913"/>
            <a:ext cx="616500" cy="284325"/>
            <a:chOff x="5227750" y="3208375"/>
            <a:chExt cx="616500" cy="284325"/>
          </a:xfrm>
        </p:grpSpPr>
        <p:sp>
          <p:nvSpPr>
            <p:cNvPr id="255" name="Google Shape;255;p36"/>
            <p:cNvSpPr/>
            <p:nvPr/>
          </p:nvSpPr>
          <p:spPr>
            <a:xfrm>
              <a:off x="5227750" y="3208375"/>
              <a:ext cx="616500" cy="272400"/>
            </a:xfrm>
            <a:prstGeom prst="cube">
              <a:avLst>
                <a:gd name="adj" fmla="val 25000"/>
              </a:avLst>
            </a:prstGeom>
            <a:solidFill>
              <a:srgbClr val="CC412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6"/>
            <p:cNvSpPr txBox="1"/>
            <p:nvPr/>
          </p:nvSpPr>
          <p:spPr>
            <a:xfrm>
              <a:off x="5227750" y="3271600"/>
              <a:ext cx="548700" cy="22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TCPU</a:t>
              </a:r>
              <a:endParaRPr sz="10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57" name="Google Shape;257;p36"/>
          <p:cNvGrpSpPr/>
          <p:nvPr/>
        </p:nvGrpSpPr>
        <p:grpSpPr>
          <a:xfrm>
            <a:off x="6065950" y="4391313"/>
            <a:ext cx="616500" cy="284325"/>
            <a:chOff x="5227750" y="3208375"/>
            <a:chExt cx="616500" cy="284325"/>
          </a:xfrm>
        </p:grpSpPr>
        <p:sp>
          <p:nvSpPr>
            <p:cNvPr id="258" name="Google Shape;258;p36"/>
            <p:cNvSpPr/>
            <p:nvPr/>
          </p:nvSpPr>
          <p:spPr>
            <a:xfrm>
              <a:off x="5227750" y="3208375"/>
              <a:ext cx="616500" cy="272400"/>
            </a:xfrm>
            <a:prstGeom prst="cube">
              <a:avLst>
                <a:gd name="adj" fmla="val 25000"/>
              </a:avLst>
            </a:prstGeom>
            <a:solidFill>
              <a:srgbClr val="CC412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6"/>
            <p:cNvSpPr txBox="1"/>
            <p:nvPr/>
          </p:nvSpPr>
          <p:spPr>
            <a:xfrm>
              <a:off x="5227750" y="3271600"/>
              <a:ext cx="548700" cy="22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TCPU</a:t>
              </a:r>
              <a:endParaRPr sz="10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60" name="Google Shape;260;p36"/>
          <p:cNvGrpSpPr/>
          <p:nvPr/>
        </p:nvGrpSpPr>
        <p:grpSpPr>
          <a:xfrm>
            <a:off x="6065950" y="4162713"/>
            <a:ext cx="616500" cy="284325"/>
            <a:chOff x="5227750" y="3208375"/>
            <a:chExt cx="616500" cy="284325"/>
          </a:xfrm>
        </p:grpSpPr>
        <p:sp>
          <p:nvSpPr>
            <p:cNvPr id="261" name="Google Shape;261;p36"/>
            <p:cNvSpPr/>
            <p:nvPr/>
          </p:nvSpPr>
          <p:spPr>
            <a:xfrm>
              <a:off x="5227750" y="3208375"/>
              <a:ext cx="616500" cy="272400"/>
            </a:xfrm>
            <a:prstGeom prst="cube">
              <a:avLst>
                <a:gd name="adj" fmla="val 25000"/>
              </a:avLst>
            </a:prstGeom>
            <a:solidFill>
              <a:srgbClr val="CC412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6"/>
            <p:cNvSpPr txBox="1"/>
            <p:nvPr/>
          </p:nvSpPr>
          <p:spPr>
            <a:xfrm>
              <a:off x="5227750" y="3271600"/>
              <a:ext cx="548700" cy="22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TCPU</a:t>
              </a:r>
              <a:endParaRPr sz="10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63" name="Google Shape;263;p36"/>
          <p:cNvGrpSpPr/>
          <p:nvPr/>
        </p:nvGrpSpPr>
        <p:grpSpPr>
          <a:xfrm>
            <a:off x="6065950" y="3934113"/>
            <a:ext cx="616500" cy="284325"/>
            <a:chOff x="5227750" y="3208375"/>
            <a:chExt cx="616500" cy="284325"/>
          </a:xfrm>
        </p:grpSpPr>
        <p:sp>
          <p:nvSpPr>
            <p:cNvPr id="264" name="Google Shape;264;p36"/>
            <p:cNvSpPr/>
            <p:nvPr/>
          </p:nvSpPr>
          <p:spPr>
            <a:xfrm>
              <a:off x="5227750" y="3208375"/>
              <a:ext cx="616500" cy="272400"/>
            </a:xfrm>
            <a:prstGeom prst="cube">
              <a:avLst>
                <a:gd name="adj" fmla="val 25000"/>
              </a:avLst>
            </a:prstGeom>
            <a:solidFill>
              <a:srgbClr val="CC412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6"/>
            <p:cNvSpPr txBox="1"/>
            <p:nvPr/>
          </p:nvSpPr>
          <p:spPr>
            <a:xfrm>
              <a:off x="5227750" y="3271600"/>
              <a:ext cx="548700" cy="22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TCPU</a:t>
              </a:r>
              <a:endParaRPr sz="10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66" name="Google Shape;266;p36"/>
          <p:cNvGrpSpPr/>
          <p:nvPr/>
        </p:nvGrpSpPr>
        <p:grpSpPr>
          <a:xfrm>
            <a:off x="6065950" y="3705513"/>
            <a:ext cx="616500" cy="284325"/>
            <a:chOff x="5227750" y="3208375"/>
            <a:chExt cx="616500" cy="284325"/>
          </a:xfrm>
        </p:grpSpPr>
        <p:sp>
          <p:nvSpPr>
            <p:cNvPr id="267" name="Google Shape;267;p36"/>
            <p:cNvSpPr/>
            <p:nvPr/>
          </p:nvSpPr>
          <p:spPr>
            <a:xfrm>
              <a:off x="5227750" y="3208375"/>
              <a:ext cx="616500" cy="272400"/>
            </a:xfrm>
            <a:prstGeom prst="cube">
              <a:avLst>
                <a:gd name="adj" fmla="val 25000"/>
              </a:avLst>
            </a:prstGeom>
            <a:solidFill>
              <a:srgbClr val="CC412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6"/>
            <p:cNvSpPr txBox="1"/>
            <p:nvPr/>
          </p:nvSpPr>
          <p:spPr>
            <a:xfrm>
              <a:off x="5227750" y="3271600"/>
              <a:ext cx="548700" cy="22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TCPU</a:t>
              </a:r>
              <a:endParaRPr sz="10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69" name="Google Shape;269;p36"/>
          <p:cNvGrpSpPr/>
          <p:nvPr/>
        </p:nvGrpSpPr>
        <p:grpSpPr>
          <a:xfrm>
            <a:off x="6065950" y="3476913"/>
            <a:ext cx="616500" cy="284325"/>
            <a:chOff x="5227750" y="3208375"/>
            <a:chExt cx="616500" cy="284325"/>
          </a:xfrm>
        </p:grpSpPr>
        <p:sp>
          <p:nvSpPr>
            <p:cNvPr id="270" name="Google Shape;270;p36"/>
            <p:cNvSpPr/>
            <p:nvPr/>
          </p:nvSpPr>
          <p:spPr>
            <a:xfrm>
              <a:off x="5227750" y="3208375"/>
              <a:ext cx="616500" cy="272400"/>
            </a:xfrm>
            <a:prstGeom prst="cube">
              <a:avLst>
                <a:gd name="adj" fmla="val 25000"/>
              </a:avLst>
            </a:prstGeom>
            <a:solidFill>
              <a:srgbClr val="CC412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6"/>
            <p:cNvSpPr txBox="1"/>
            <p:nvPr/>
          </p:nvSpPr>
          <p:spPr>
            <a:xfrm>
              <a:off x="5227750" y="3271600"/>
              <a:ext cx="548700" cy="22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TCPU</a:t>
              </a:r>
              <a:endParaRPr sz="10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72" name="Google Shape;272;p36"/>
          <p:cNvGrpSpPr/>
          <p:nvPr/>
        </p:nvGrpSpPr>
        <p:grpSpPr>
          <a:xfrm>
            <a:off x="6065950" y="3248313"/>
            <a:ext cx="616500" cy="284325"/>
            <a:chOff x="5227750" y="3208375"/>
            <a:chExt cx="616500" cy="284325"/>
          </a:xfrm>
        </p:grpSpPr>
        <p:sp>
          <p:nvSpPr>
            <p:cNvPr id="273" name="Google Shape;273;p36"/>
            <p:cNvSpPr/>
            <p:nvPr/>
          </p:nvSpPr>
          <p:spPr>
            <a:xfrm>
              <a:off x="5227750" y="3208375"/>
              <a:ext cx="616500" cy="272400"/>
            </a:xfrm>
            <a:prstGeom prst="cube">
              <a:avLst>
                <a:gd name="adj" fmla="val 25000"/>
              </a:avLst>
            </a:prstGeom>
            <a:solidFill>
              <a:srgbClr val="CC412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6"/>
            <p:cNvSpPr txBox="1"/>
            <p:nvPr/>
          </p:nvSpPr>
          <p:spPr>
            <a:xfrm>
              <a:off x="5227750" y="3271600"/>
              <a:ext cx="548700" cy="22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TCPU</a:t>
              </a:r>
              <a:endParaRPr sz="10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cxnSp>
        <p:nvCxnSpPr>
          <p:cNvPr id="275" name="Google Shape;275;p36"/>
          <p:cNvCxnSpPr>
            <a:stCxn id="229" idx="3"/>
            <a:endCxn id="232" idx="1"/>
          </p:cNvCxnSpPr>
          <p:nvPr/>
        </p:nvCxnSpPr>
        <p:spPr>
          <a:xfrm rot="10800000" flipH="1">
            <a:off x="1899300" y="4063825"/>
            <a:ext cx="489600" cy="14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6" name="Google Shape;276;p36"/>
          <p:cNvCxnSpPr>
            <a:stCxn id="226" idx="3"/>
            <a:endCxn id="232" idx="1"/>
          </p:cNvCxnSpPr>
          <p:nvPr/>
        </p:nvCxnSpPr>
        <p:spPr>
          <a:xfrm>
            <a:off x="1929600" y="3988600"/>
            <a:ext cx="459300" cy="7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7" name="Google Shape;277;p36"/>
          <p:cNvCxnSpPr>
            <a:stCxn id="232" idx="3"/>
            <a:endCxn id="253" idx="1"/>
          </p:cNvCxnSpPr>
          <p:nvPr/>
        </p:nvCxnSpPr>
        <p:spPr>
          <a:xfrm rot="10800000" flipH="1">
            <a:off x="3470625" y="3412249"/>
            <a:ext cx="997200" cy="65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8" name="Google Shape;278;p36"/>
          <p:cNvCxnSpPr>
            <a:stCxn id="232" idx="3"/>
            <a:endCxn id="250" idx="1"/>
          </p:cNvCxnSpPr>
          <p:nvPr/>
        </p:nvCxnSpPr>
        <p:spPr>
          <a:xfrm rot="10800000" flipH="1">
            <a:off x="3470625" y="3640849"/>
            <a:ext cx="997200" cy="42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9" name="Google Shape;279;p36"/>
          <p:cNvCxnSpPr>
            <a:stCxn id="232" idx="3"/>
            <a:endCxn id="247" idx="1"/>
          </p:cNvCxnSpPr>
          <p:nvPr/>
        </p:nvCxnSpPr>
        <p:spPr>
          <a:xfrm rot="10800000" flipH="1">
            <a:off x="3470625" y="3869449"/>
            <a:ext cx="997200" cy="19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0" name="Google Shape;280;p36"/>
          <p:cNvCxnSpPr>
            <a:stCxn id="232" idx="3"/>
            <a:endCxn id="244" idx="1"/>
          </p:cNvCxnSpPr>
          <p:nvPr/>
        </p:nvCxnSpPr>
        <p:spPr>
          <a:xfrm>
            <a:off x="3470625" y="4063849"/>
            <a:ext cx="997200" cy="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1" name="Google Shape;281;p36"/>
          <p:cNvCxnSpPr>
            <a:stCxn id="232" idx="3"/>
            <a:endCxn id="241" idx="1"/>
          </p:cNvCxnSpPr>
          <p:nvPr/>
        </p:nvCxnSpPr>
        <p:spPr>
          <a:xfrm>
            <a:off x="3470625" y="4063849"/>
            <a:ext cx="997200" cy="26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2" name="Google Shape;282;p36"/>
          <p:cNvCxnSpPr>
            <a:stCxn id="232" idx="3"/>
            <a:endCxn id="238" idx="1"/>
          </p:cNvCxnSpPr>
          <p:nvPr/>
        </p:nvCxnSpPr>
        <p:spPr>
          <a:xfrm>
            <a:off x="3470625" y="4063849"/>
            <a:ext cx="997200" cy="49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3" name="Google Shape;283;p36"/>
          <p:cNvCxnSpPr>
            <a:stCxn id="232" idx="3"/>
            <a:endCxn id="235" idx="1"/>
          </p:cNvCxnSpPr>
          <p:nvPr/>
        </p:nvCxnSpPr>
        <p:spPr>
          <a:xfrm>
            <a:off x="3470625" y="4063849"/>
            <a:ext cx="997200" cy="72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4" name="Google Shape;284;p36"/>
          <p:cNvCxnSpPr>
            <a:stCxn id="253" idx="3"/>
            <a:endCxn id="274" idx="1"/>
          </p:cNvCxnSpPr>
          <p:nvPr/>
        </p:nvCxnSpPr>
        <p:spPr>
          <a:xfrm>
            <a:off x="5150575" y="3412375"/>
            <a:ext cx="915300" cy="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5" name="Google Shape;285;p36"/>
          <p:cNvCxnSpPr>
            <a:stCxn id="253" idx="3"/>
            <a:endCxn id="271" idx="1"/>
          </p:cNvCxnSpPr>
          <p:nvPr/>
        </p:nvCxnSpPr>
        <p:spPr>
          <a:xfrm>
            <a:off x="5150575" y="3412375"/>
            <a:ext cx="915300" cy="23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6" name="Google Shape;286;p36"/>
          <p:cNvCxnSpPr>
            <a:stCxn id="253" idx="3"/>
            <a:endCxn id="268" idx="1"/>
          </p:cNvCxnSpPr>
          <p:nvPr/>
        </p:nvCxnSpPr>
        <p:spPr>
          <a:xfrm>
            <a:off x="5150575" y="3412375"/>
            <a:ext cx="915300" cy="46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7" name="Google Shape;287;p36"/>
          <p:cNvCxnSpPr>
            <a:stCxn id="253" idx="3"/>
            <a:endCxn id="265" idx="1"/>
          </p:cNvCxnSpPr>
          <p:nvPr/>
        </p:nvCxnSpPr>
        <p:spPr>
          <a:xfrm>
            <a:off x="5150575" y="3412375"/>
            <a:ext cx="915300" cy="69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8" name="Google Shape;288;p36"/>
          <p:cNvCxnSpPr>
            <a:stCxn id="253" idx="3"/>
            <a:endCxn id="262" idx="1"/>
          </p:cNvCxnSpPr>
          <p:nvPr/>
        </p:nvCxnSpPr>
        <p:spPr>
          <a:xfrm>
            <a:off x="5150575" y="3412375"/>
            <a:ext cx="915300" cy="92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9" name="Google Shape;289;p36"/>
          <p:cNvCxnSpPr>
            <a:stCxn id="253" idx="3"/>
            <a:endCxn id="259" idx="1"/>
          </p:cNvCxnSpPr>
          <p:nvPr/>
        </p:nvCxnSpPr>
        <p:spPr>
          <a:xfrm>
            <a:off x="5150575" y="3412375"/>
            <a:ext cx="915300" cy="115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0" name="Google Shape;290;p36"/>
          <p:cNvCxnSpPr>
            <a:stCxn id="253" idx="3"/>
            <a:endCxn id="256" idx="1"/>
          </p:cNvCxnSpPr>
          <p:nvPr/>
        </p:nvCxnSpPr>
        <p:spPr>
          <a:xfrm>
            <a:off x="5150575" y="3412375"/>
            <a:ext cx="915300" cy="138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1" name="Google Shape;291;p36"/>
          <p:cNvCxnSpPr>
            <a:stCxn id="250" idx="3"/>
            <a:endCxn id="274" idx="1"/>
          </p:cNvCxnSpPr>
          <p:nvPr/>
        </p:nvCxnSpPr>
        <p:spPr>
          <a:xfrm rot="10800000" flipH="1">
            <a:off x="5150575" y="3421975"/>
            <a:ext cx="915300" cy="21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2" name="Google Shape;292;p36"/>
          <p:cNvCxnSpPr>
            <a:endCxn id="271" idx="1"/>
          </p:cNvCxnSpPr>
          <p:nvPr/>
        </p:nvCxnSpPr>
        <p:spPr>
          <a:xfrm>
            <a:off x="5144650" y="3632688"/>
            <a:ext cx="921300" cy="1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3" name="Google Shape;293;p36"/>
          <p:cNvCxnSpPr>
            <a:endCxn id="268" idx="1"/>
          </p:cNvCxnSpPr>
          <p:nvPr/>
        </p:nvCxnSpPr>
        <p:spPr>
          <a:xfrm>
            <a:off x="5138650" y="3638688"/>
            <a:ext cx="927300" cy="24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4" name="Google Shape;294;p36"/>
          <p:cNvCxnSpPr>
            <a:stCxn id="250" idx="3"/>
            <a:endCxn id="265" idx="1"/>
          </p:cNvCxnSpPr>
          <p:nvPr/>
        </p:nvCxnSpPr>
        <p:spPr>
          <a:xfrm>
            <a:off x="5150575" y="3640975"/>
            <a:ext cx="915300" cy="46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5" name="Google Shape;295;p36"/>
          <p:cNvCxnSpPr>
            <a:stCxn id="250" idx="3"/>
            <a:endCxn id="262" idx="1"/>
          </p:cNvCxnSpPr>
          <p:nvPr/>
        </p:nvCxnSpPr>
        <p:spPr>
          <a:xfrm>
            <a:off x="5150575" y="3640975"/>
            <a:ext cx="915300" cy="69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6" name="Google Shape;296;p36"/>
          <p:cNvCxnSpPr>
            <a:stCxn id="250" idx="3"/>
            <a:endCxn id="259" idx="1"/>
          </p:cNvCxnSpPr>
          <p:nvPr/>
        </p:nvCxnSpPr>
        <p:spPr>
          <a:xfrm>
            <a:off x="5150575" y="3640975"/>
            <a:ext cx="915300" cy="92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7" name="Google Shape;297;p36"/>
          <p:cNvCxnSpPr>
            <a:stCxn id="250" idx="3"/>
            <a:endCxn id="256" idx="1"/>
          </p:cNvCxnSpPr>
          <p:nvPr/>
        </p:nvCxnSpPr>
        <p:spPr>
          <a:xfrm>
            <a:off x="5150575" y="3640975"/>
            <a:ext cx="915300" cy="115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8" name="Google Shape;298;p36"/>
          <p:cNvCxnSpPr>
            <a:endCxn id="274" idx="1"/>
          </p:cNvCxnSpPr>
          <p:nvPr/>
        </p:nvCxnSpPr>
        <p:spPr>
          <a:xfrm rot="10800000" flipH="1">
            <a:off x="5150650" y="3422088"/>
            <a:ext cx="915300" cy="44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9" name="Google Shape;299;p36"/>
          <p:cNvCxnSpPr>
            <a:stCxn id="247" idx="3"/>
            <a:endCxn id="271" idx="1"/>
          </p:cNvCxnSpPr>
          <p:nvPr/>
        </p:nvCxnSpPr>
        <p:spPr>
          <a:xfrm rot="10800000" flipH="1">
            <a:off x="5150575" y="3650575"/>
            <a:ext cx="915300" cy="21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0" name="Google Shape;300;p36"/>
          <p:cNvCxnSpPr>
            <a:stCxn id="247" idx="3"/>
            <a:endCxn id="268" idx="1"/>
          </p:cNvCxnSpPr>
          <p:nvPr/>
        </p:nvCxnSpPr>
        <p:spPr>
          <a:xfrm>
            <a:off x="5150575" y="3869575"/>
            <a:ext cx="915300" cy="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1" name="Google Shape;301;p36"/>
          <p:cNvCxnSpPr>
            <a:endCxn id="265" idx="1"/>
          </p:cNvCxnSpPr>
          <p:nvPr/>
        </p:nvCxnSpPr>
        <p:spPr>
          <a:xfrm>
            <a:off x="5138650" y="3886488"/>
            <a:ext cx="927300" cy="22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" name="Google Shape;302;p36"/>
          <p:cNvCxnSpPr>
            <a:stCxn id="247" idx="3"/>
            <a:endCxn id="262" idx="1"/>
          </p:cNvCxnSpPr>
          <p:nvPr/>
        </p:nvCxnSpPr>
        <p:spPr>
          <a:xfrm>
            <a:off x="5150575" y="3869575"/>
            <a:ext cx="915300" cy="46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3" name="Google Shape;303;p36"/>
          <p:cNvCxnSpPr>
            <a:endCxn id="259" idx="1"/>
          </p:cNvCxnSpPr>
          <p:nvPr/>
        </p:nvCxnSpPr>
        <p:spPr>
          <a:xfrm>
            <a:off x="5150650" y="3869688"/>
            <a:ext cx="915300" cy="69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4" name="Google Shape;304;p36"/>
          <p:cNvCxnSpPr>
            <a:stCxn id="247" idx="3"/>
            <a:endCxn id="256" idx="1"/>
          </p:cNvCxnSpPr>
          <p:nvPr/>
        </p:nvCxnSpPr>
        <p:spPr>
          <a:xfrm>
            <a:off x="5150575" y="3869575"/>
            <a:ext cx="915300" cy="92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5" name="Google Shape;305;p36"/>
          <p:cNvCxnSpPr>
            <a:stCxn id="244" idx="3"/>
            <a:endCxn id="274" idx="1"/>
          </p:cNvCxnSpPr>
          <p:nvPr/>
        </p:nvCxnSpPr>
        <p:spPr>
          <a:xfrm rot="10800000" flipH="1">
            <a:off x="5150575" y="3421975"/>
            <a:ext cx="915300" cy="67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6" name="Google Shape;306;p36"/>
          <p:cNvCxnSpPr>
            <a:stCxn id="244" idx="3"/>
            <a:endCxn id="271" idx="1"/>
          </p:cNvCxnSpPr>
          <p:nvPr/>
        </p:nvCxnSpPr>
        <p:spPr>
          <a:xfrm rot="10800000" flipH="1">
            <a:off x="5150575" y="3650575"/>
            <a:ext cx="915300" cy="44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7" name="Google Shape;307;p36"/>
          <p:cNvCxnSpPr>
            <a:stCxn id="244" idx="3"/>
            <a:endCxn id="268" idx="1"/>
          </p:cNvCxnSpPr>
          <p:nvPr/>
        </p:nvCxnSpPr>
        <p:spPr>
          <a:xfrm rot="10800000" flipH="1">
            <a:off x="5150575" y="3879175"/>
            <a:ext cx="915300" cy="21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8" name="Google Shape;308;p36"/>
          <p:cNvCxnSpPr>
            <a:stCxn id="244" idx="3"/>
            <a:endCxn id="265" idx="1"/>
          </p:cNvCxnSpPr>
          <p:nvPr/>
        </p:nvCxnSpPr>
        <p:spPr>
          <a:xfrm>
            <a:off x="5150575" y="4098175"/>
            <a:ext cx="915300" cy="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9" name="Google Shape;309;p36"/>
          <p:cNvCxnSpPr>
            <a:stCxn id="244" idx="3"/>
            <a:endCxn id="262" idx="1"/>
          </p:cNvCxnSpPr>
          <p:nvPr/>
        </p:nvCxnSpPr>
        <p:spPr>
          <a:xfrm>
            <a:off x="5150575" y="4098175"/>
            <a:ext cx="915300" cy="23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0" name="Google Shape;310;p36"/>
          <p:cNvCxnSpPr>
            <a:stCxn id="244" idx="3"/>
            <a:endCxn id="259" idx="1"/>
          </p:cNvCxnSpPr>
          <p:nvPr/>
        </p:nvCxnSpPr>
        <p:spPr>
          <a:xfrm>
            <a:off x="5150575" y="4098175"/>
            <a:ext cx="915300" cy="46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1" name="Google Shape;311;p36"/>
          <p:cNvCxnSpPr>
            <a:stCxn id="244" idx="3"/>
            <a:endCxn id="256" idx="1"/>
          </p:cNvCxnSpPr>
          <p:nvPr/>
        </p:nvCxnSpPr>
        <p:spPr>
          <a:xfrm>
            <a:off x="5150575" y="4098175"/>
            <a:ext cx="915300" cy="69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2" name="Google Shape;312;p36"/>
          <p:cNvCxnSpPr>
            <a:stCxn id="241" idx="3"/>
            <a:endCxn id="274" idx="1"/>
          </p:cNvCxnSpPr>
          <p:nvPr/>
        </p:nvCxnSpPr>
        <p:spPr>
          <a:xfrm rot="10800000" flipH="1">
            <a:off x="5150575" y="3421975"/>
            <a:ext cx="915300" cy="9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3" name="Google Shape;313;p36"/>
          <p:cNvCxnSpPr>
            <a:stCxn id="241" idx="3"/>
            <a:endCxn id="271" idx="1"/>
          </p:cNvCxnSpPr>
          <p:nvPr/>
        </p:nvCxnSpPr>
        <p:spPr>
          <a:xfrm rot="10800000" flipH="1">
            <a:off x="5150575" y="3650575"/>
            <a:ext cx="915300" cy="67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4" name="Google Shape;314;p36"/>
          <p:cNvCxnSpPr>
            <a:endCxn id="268" idx="1"/>
          </p:cNvCxnSpPr>
          <p:nvPr/>
        </p:nvCxnSpPr>
        <p:spPr>
          <a:xfrm rot="10800000" flipH="1">
            <a:off x="5150650" y="3879288"/>
            <a:ext cx="915300" cy="44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5" name="Google Shape;315;p36"/>
          <p:cNvCxnSpPr>
            <a:stCxn id="241" idx="3"/>
            <a:endCxn id="265" idx="1"/>
          </p:cNvCxnSpPr>
          <p:nvPr/>
        </p:nvCxnSpPr>
        <p:spPr>
          <a:xfrm rot="10800000" flipH="1">
            <a:off x="5150575" y="4107775"/>
            <a:ext cx="915300" cy="21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6" name="Google Shape;316;p36"/>
          <p:cNvCxnSpPr>
            <a:endCxn id="262" idx="1"/>
          </p:cNvCxnSpPr>
          <p:nvPr/>
        </p:nvCxnSpPr>
        <p:spPr>
          <a:xfrm rot="10800000" flipH="1">
            <a:off x="5150650" y="4336488"/>
            <a:ext cx="915300" cy="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7" name="Google Shape;317;p36"/>
          <p:cNvCxnSpPr>
            <a:stCxn id="241" idx="3"/>
            <a:endCxn id="259" idx="1"/>
          </p:cNvCxnSpPr>
          <p:nvPr/>
        </p:nvCxnSpPr>
        <p:spPr>
          <a:xfrm>
            <a:off x="5150575" y="4326775"/>
            <a:ext cx="915300" cy="23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8" name="Google Shape;318;p36"/>
          <p:cNvCxnSpPr>
            <a:stCxn id="241" idx="3"/>
            <a:endCxn id="256" idx="1"/>
          </p:cNvCxnSpPr>
          <p:nvPr/>
        </p:nvCxnSpPr>
        <p:spPr>
          <a:xfrm>
            <a:off x="5150575" y="4326775"/>
            <a:ext cx="915300" cy="46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9" name="Google Shape;319;p36"/>
          <p:cNvCxnSpPr>
            <a:stCxn id="238" idx="3"/>
            <a:endCxn id="274" idx="1"/>
          </p:cNvCxnSpPr>
          <p:nvPr/>
        </p:nvCxnSpPr>
        <p:spPr>
          <a:xfrm rot="10800000" flipH="1">
            <a:off x="5150575" y="3421975"/>
            <a:ext cx="915300" cy="113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0" name="Google Shape;320;p36"/>
          <p:cNvCxnSpPr>
            <a:stCxn id="238" idx="3"/>
            <a:endCxn id="271" idx="1"/>
          </p:cNvCxnSpPr>
          <p:nvPr/>
        </p:nvCxnSpPr>
        <p:spPr>
          <a:xfrm rot="10800000" flipH="1">
            <a:off x="5150575" y="3650575"/>
            <a:ext cx="915300" cy="9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1" name="Google Shape;321;p36"/>
          <p:cNvCxnSpPr>
            <a:stCxn id="238" idx="3"/>
            <a:endCxn id="268" idx="1"/>
          </p:cNvCxnSpPr>
          <p:nvPr/>
        </p:nvCxnSpPr>
        <p:spPr>
          <a:xfrm rot="10800000" flipH="1">
            <a:off x="5150575" y="3879175"/>
            <a:ext cx="915300" cy="67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2" name="Google Shape;322;p36"/>
          <p:cNvCxnSpPr>
            <a:stCxn id="238" idx="3"/>
            <a:endCxn id="265" idx="1"/>
          </p:cNvCxnSpPr>
          <p:nvPr/>
        </p:nvCxnSpPr>
        <p:spPr>
          <a:xfrm rot="10800000" flipH="1">
            <a:off x="5150575" y="4107775"/>
            <a:ext cx="915300" cy="44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3" name="Google Shape;323;p36"/>
          <p:cNvCxnSpPr>
            <a:stCxn id="238" idx="3"/>
            <a:endCxn id="262" idx="1"/>
          </p:cNvCxnSpPr>
          <p:nvPr/>
        </p:nvCxnSpPr>
        <p:spPr>
          <a:xfrm rot="10800000" flipH="1">
            <a:off x="5150575" y="4336375"/>
            <a:ext cx="915300" cy="21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4" name="Google Shape;324;p36"/>
          <p:cNvCxnSpPr>
            <a:stCxn id="238" idx="3"/>
            <a:endCxn id="259" idx="1"/>
          </p:cNvCxnSpPr>
          <p:nvPr/>
        </p:nvCxnSpPr>
        <p:spPr>
          <a:xfrm>
            <a:off x="5150575" y="4555375"/>
            <a:ext cx="915300" cy="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5" name="Google Shape;325;p36"/>
          <p:cNvCxnSpPr>
            <a:stCxn id="238" idx="3"/>
            <a:endCxn id="256" idx="1"/>
          </p:cNvCxnSpPr>
          <p:nvPr/>
        </p:nvCxnSpPr>
        <p:spPr>
          <a:xfrm>
            <a:off x="5150575" y="4555375"/>
            <a:ext cx="915300" cy="23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6" name="Google Shape;326;p36"/>
          <p:cNvCxnSpPr>
            <a:stCxn id="235" idx="3"/>
            <a:endCxn id="274" idx="1"/>
          </p:cNvCxnSpPr>
          <p:nvPr/>
        </p:nvCxnSpPr>
        <p:spPr>
          <a:xfrm rot="10800000" flipH="1">
            <a:off x="5150575" y="3421975"/>
            <a:ext cx="915300" cy="136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7" name="Google Shape;327;p36"/>
          <p:cNvCxnSpPr>
            <a:stCxn id="235" idx="3"/>
            <a:endCxn id="271" idx="1"/>
          </p:cNvCxnSpPr>
          <p:nvPr/>
        </p:nvCxnSpPr>
        <p:spPr>
          <a:xfrm rot="10800000" flipH="1">
            <a:off x="5150575" y="3650575"/>
            <a:ext cx="915300" cy="113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8" name="Google Shape;328;p36"/>
          <p:cNvCxnSpPr>
            <a:endCxn id="268" idx="1"/>
          </p:cNvCxnSpPr>
          <p:nvPr/>
        </p:nvCxnSpPr>
        <p:spPr>
          <a:xfrm rot="10800000" flipH="1">
            <a:off x="5162950" y="3879288"/>
            <a:ext cx="903000" cy="91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9" name="Google Shape;329;p36"/>
          <p:cNvCxnSpPr>
            <a:stCxn id="235" idx="3"/>
            <a:endCxn id="265" idx="1"/>
          </p:cNvCxnSpPr>
          <p:nvPr/>
        </p:nvCxnSpPr>
        <p:spPr>
          <a:xfrm rot="10800000" flipH="1">
            <a:off x="5150575" y="4107775"/>
            <a:ext cx="915300" cy="67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0" name="Google Shape;330;p36"/>
          <p:cNvCxnSpPr>
            <a:endCxn id="262" idx="1"/>
          </p:cNvCxnSpPr>
          <p:nvPr/>
        </p:nvCxnSpPr>
        <p:spPr>
          <a:xfrm rot="10800000" flipH="1">
            <a:off x="5150650" y="4336488"/>
            <a:ext cx="915300" cy="44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1" name="Google Shape;331;p36"/>
          <p:cNvCxnSpPr>
            <a:endCxn id="259" idx="1"/>
          </p:cNvCxnSpPr>
          <p:nvPr/>
        </p:nvCxnSpPr>
        <p:spPr>
          <a:xfrm rot="10800000" flipH="1">
            <a:off x="5150650" y="4565088"/>
            <a:ext cx="915300" cy="21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2" name="Google Shape;332;p36"/>
          <p:cNvCxnSpPr>
            <a:stCxn id="235" idx="3"/>
            <a:endCxn id="256" idx="1"/>
          </p:cNvCxnSpPr>
          <p:nvPr/>
        </p:nvCxnSpPr>
        <p:spPr>
          <a:xfrm>
            <a:off x="5150575" y="4783975"/>
            <a:ext cx="915300" cy="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3" name="Google Shape;333;p36"/>
          <p:cNvSpPr txBox="1"/>
          <p:nvPr/>
        </p:nvSpPr>
        <p:spPr>
          <a:xfrm>
            <a:off x="4467825" y="3080337"/>
            <a:ext cx="737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Nunito"/>
                <a:ea typeface="Nunito"/>
                <a:cs typeface="Nunito"/>
                <a:sym typeface="Nunito"/>
              </a:rPr>
              <a:t>10 components</a:t>
            </a:r>
            <a:endParaRPr sz="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4" name="Google Shape;334;p36"/>
          <p:cNvSpPr txBox="1"/>
          <p:nvPr/>
        </p:nvSpPr>
        <p:spPr>
          <a:xfrm>
            <a:off x="5991825" y="3080337"/>
            <a:ext cx="737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Nunito"/>
                <a:ea typeface="Nunito"/>
                <a:cs typeface="Nunito"/>
                <a:sym typeface="Nunito"/>
              </a:rPr>
              <a:t>10 components</a:t>
            </a:r>
            <a:endParaRPr sz="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/>
          </p:nvPr>
        </p:nvSpPr>
        <p:spPr>
          <a:xfrm>
            <a:off x="1763250" y="523925"/>
            <a:ext cx="2704500" cy="5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TriDAS Testing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body" idx="4294967295"/>
          </p:nvPr>
        </p:nvSpPr>
        <p:spPr>
          <a:xfrm>
            <a:off x="599550" y="1080350"/>
            <a:ext cx="7030500" cy="21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 err="1"/>
              <a:t>TriDAS</a:t>
            </a:r>
            <a:r>
              <a:rPr lang="en" dirty="0"/>
              <a:t> system testing in Experimental Halls B and D at </a:t>
            </a:r>
            <a:r>
              <a:rPr lang="en" dirty="0" err="1"/>
              <a:t>JLab</a:t>
            </a:r>
            <a:endParaRPr dirty="0"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Existing Flash-ADC systems using VTP module with high speed VXS interconnects</a:t>
            </a:r>
            <a:endParaRPr dirty="0"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Multiple testbeds currently available (Sergey B.) </a:t>
            </a:r>
            <a:endParaRPr dirty="0"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Supports multi-node, multi-process and multi-threaded scaling options</a:t>
            </a:r>
            <a:endParaRPr dirty="0"/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dirty="0"/>
              <a:t>integrated JANA2 for triggering</a:t>
            </a:r>
            <a:endParaRPr dirty="0"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Preliminary testing done so far at </a:t>
            </a:r>
            <a:r>
              <a:rPr lang="en" dirty="0" err="1"/>
              <a:t>JLab</a:t>
            </a: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endParaRPr lang="en"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/>
              <a:t>Open issues</a:t>
            </a:r>
            <a:endParaRPr dirty="0"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System designed for deep sea neutrino experiments (how well does it scale?)</a:t>
            </a:r>
            <a:endParaRPr dirty="0"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dirty="0"/>
              <a:t>Overall process management</a:t>
            </a:r>
            <a:endParaRPr dirty="0"/>
          </a:p>
        </p:txBody>
      </p:sp>
      <p:sp>
        <p:nvSpPr>
          <p:cNvPr id="337" name="Google Shape;337;p36"/>
          <p:cNvSpPr txBox="1"/>
          <p:nvPr/>
        </p:nvSpPr>
        <p:spPr>
          <a:xfrm>
            <a:off x="358150" y="-2050"/>
            <a:ext cx="4661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1"/>
                </a:solidFill>
              </a:rPr>
              <a:t>from Apr. 2020 EIC YR SRO Meeting</a:t>
            </a:r>
            <a:endParaRPr sz="10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1" u="sng">
                <a:solidFill>
                  <a:schemeClr val="hlink"/>
                </a:solidFill>
                <a:hlinkClick r:id="rId3"/>
              </a:rPr>
              <a:t>https://docs.google.com/presentation/d/1fn6k8d2MsK9yOx7rsQk4HKazAMecCxzFmQRdJenglSo/edit#slide=id.p</a:t>
            </a:r>
            <a:r>
              <a:rPr lang="en" sz="700" i="1">
                <a:solidFill>
                  <a:schemeClr val="dk1"/>
                </a:solidFill>
              </a:rPr>
              <a:t> </a:t>
            </a:r>
            <a:endParaRPr sz="700" i="1">
              <a:solidFill>
                <a:schemeClr val="dk1"/>
              </a:solidFill>
            </a:endParaRPr>
          </a:p>
        </p:txBody>
      </p:sp>
      <p:sp>
        <p:nvSpPr>
          <p:cNvPr id="338" name="Google Shape;338;p36"/>
          <p:cNvSpPr txBox="1"/>
          <p:nvPr/>
        </p:nvSpPr>
        <p:spPr>
          <a:xfrm>
            <a:off x="1787400" y="3534175"/>
            <a:ext cx="90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64us Time Frame</a:t>
            </a:r>
            <a:endParaRPr sz="700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36"/>
          <p:cNvSpPr txBox="1"/>
          <p:nvPr/>
        </p:nvSpPr>
        <p:spPr>
          <a:xfrm>
            <a:off x="5140200" y="3153175"/>
            <a:ext cx="997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50ms Time Slice</a:t>
            </a:r>
            <a:endParaRPr sz="700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6019813" y="2908010"/>
            <a:ext cx="737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200ns Event</a:t>
            </a:r>
            <a:endParaRPr sz="700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0050AB-DD1B-6E4F-A743-D426A513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54"/>
          <p:cNvSpPr txBox="1">
            <a:spLocks noGrp="1"/>
          </p:cNvSpPr>
          <p:nvPr>
            <p:ph type="title"/>
          </p:nvPr>
        </p:nvSpPr>
        <p:spPr>
          <a:xfrm>
            <a:off x="1256325" y="56150"/>
            <a:ext cx="639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PODIO ROOT Streaming</a:t>
            </a:r>
            <a:endParaRPr/>
          </a:p>
        </p:txBody>
      </p:sp>
      <p:sp>
        <p:nvSpPr>
          <p:cNvPr id="1083" name="Google Shape;1083;p54"/>
          <p:cNvSpPr txBox="1"/>
          <p:nvPr/>
        </p:nvSpPr>
        <p:spPr>
          <a:xfrm>
            <a:off x="445950" y="594650"/>
            <a:ext cx="8086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2"/>
                </a:solidFill>
              </a:rPr>
              <a:t>Disclaimer: This is not an efficient way to stream data and will almost certainly </a:t>
            </a:r>
            <a:r>
              <a:rPr lang="en" sz="1600" b="1" i="1">
                <a:solidFill>
                  <a:schemeClr val="dk2"/>
                </a:solidFill>
              </a:rPr>
              <a:t>not</a:t>
            </a:r>
            <a:r>
              <a:rPr lang="en" sz="1600" i="1">
                <a:solidFill>
                  <a:schemeClr val="dk2"/>
                </a:solidFill>
              </a:rPr>
              <a:t> be part of the final ePIC standard streaming configuration. It </a:t>
            </a:r>
            <a:r>
              <a:rPr lang="en" sz="1600" b="1" i="1">
                <a:solidFill>
                  <a:schemeClr val="dk2"/>
                </a:solidFill>
              </a:rPr>
              <a:t>does</a:t>
            </a:r>
            <a:r>
              <a:rPr lang="en" sz="1600" i="1">
                <a:solidFill>
                  <a:schemeClr val="dk2"/>
                </a:solidFill>
              </a:rPr>
              <a:t> provide a continuous streaming source that can be consumed by the current ePIC reconstruction software allowing other components of the streaming system to be sketched out.</a:t>
            </a:r>
            <a:endParaRPr sz="1600" i="1">
              <a:solidFill>
                <a:schemeClr val="dk2"/>
              </a:solidFill>
            </a:endParaRPr>
          </a:p>
        </p:txBody>
      </p:sp>
      <p:sp>
        <p:nvSpPr>
          <p:cNvPr id="1084" name="Google Shape;1084;p54"/>
          <p:cNvSpPr txBox="1"/>
          <p:nvPr/>
        </p:nvSpPr>
        <p:spPr>
          <a:xfrm>
            <a:off x="634275" y="1688150"/>
            <a:ext cx="79779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dk2"/>
                </a:solidFill>
              </a:rPr>
              <a:t>Multiple pieces</a:t>
            </a:r>
            <a:endParaRPr sz="1900" u="sng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Modified PODIO </a:t>
            </a:r>
            <a:r>
              <a:rPr lang="en" sz="1600" i="1">
                <a:solidFill>
                  <a:schemeClr val="dk2"/>
                </a:solidFill>
              </a:rPr>
              <a:t>(allows data to come in form other than ROOT file on disk)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800">
                <a:solidFill>
                  <a:schemeClr val="dk2"/>
                </a:solidFill>
              </a:rPr>
              <a:t>Added </a:t>
            </a:r>
            <a:r>
              <a:rPr lang="en" b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openTDirectory()</a:t>
            </a:r>
            <a:r>
              <a:rPr lang="en" sz="1800">
                <a:solidFill>
                  <a:schemeClr val="dk2"/>
                </a:solidFill>
              </a:rPr>
              <a:t> to ROOTReader as alternative to </a:t>
            </a:r>
            <a:r>
              <a:rPr lang="en" b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openFiles()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300" u="sng">
                <a:solidFill>
                  <a:schemeClr val="hlink"/>
                </a:solidFill>
                <a:hlinkClick r:id="rId3"/>
              </a:rPr>
              <a:t>https://github.com/AIDASoft/podio/issues/565</a:t>
            </a:r>
            <a:r>
              <a:rPr lang="en" sz="1800">
                <a:solidFill>
                  <a:schemeClr val="dk2"/>
                </a:solidFill>
              </a:rPr>
              <a:t> 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300" u="sng">
                <a:solidFill>
                  <a:schemeClr val="hlink"/>
                </a:solidFill>
                <a:hlinkClick r:id="rId4"/>
              </a:rPr>
              <a:t>https://github.com/AIDASoft/podio/pull/579</a:t>
            </a:r>
            <a:br>
              <a:rPr lang="en" sz="1800">
                <a:solidFill>
                  <a:schemeClr val="dk2"/>
                </a:solidFill>
              </a:rPr>
            </a:br>
            <a:endParaRPr sz="13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podio2tcp utility </a:t>
            </a:r>
            <a:r>
              <a:rPr lang="en" sz="1600" i="1">
                <a:solidFill>
                  <a:schemeClr val="dk2"/>
                </a:solidFill>
              </a:rPr>
              <a:t>(read from ROOT file and send data over network) </a:t>
            </a:r>
            <a:br>
              <a:rPr lang="en" sz="1600">
                <a:solidFill>
                  <a:schemeClr val="dk2"/>
                </a:solidFill>
              </a:rPr>
            </a:br>
            <a:r>
              <a:rPr lang="en" sz="1600">
                <a:solidFill>
                  <a:schemeClr val="dk2"/>
                </a:solidFill>
              </a:rPr>
              <a:t>Use zmq PUSH-PULL to do automatic load balancing</a:t>
            </a:r>
            <a:br>
              <a:rPr lang="en" sz="1600" i="1">
                <a:solidFill>
                  <a:schemeClr val="dk2"/>
                </a:solidFill>
              </a:rPr>
            </a:br>
            <a:r>
              <a:rPr lang="en" sz="13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https://github.com/JeffersonLab/SRO-RTDP/tree/main/src/utilities/cpp/podio2tcp</a:t>
            </a:r>
            <a:br>
              <a:rPr lang="en" sz="1800">
                <a:solidFill>
                  <a:schemeClr val="dk2"/>
                </a:solidFill>
              </a:rPr>
            </a:b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podiostream JANA2 event source plugin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600">
                <a:solidFill>
                  <a:schemeClr val="dk2"/>
                </a:solidFill>
              </a:rPr>
              <a:t>Reads events from network and provides them to EICrecon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24FA62-D23A-3D49-B476-52ABC02F91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5"/>
          <p:cNvSpPr txBox="1">
            <a:spLocks noGrp="1"/>
          </p:cNvSpPr>
          <p:nvPr>
            <p:ph type="title"/>
          </p:nvPr>
        </p:nvSpPr>
        <p:spPr>
          <a:xfrm>
            <a:off x="1256325" y="56150"/>
            <a:ext cx="639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FABRIC Testbed</a:t>
            </a:r>
            <a:endParaRPr/>
          </a:p>
        </p:txBody>
      </p:sp>
      <p:pic>
        <p:nvPicPr>
          <p:cNvPr id="1090" name="Google Shape;109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6233770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974" y="1398725"/>
            <a:ext cx="2063650" cy="1831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55"/>
          <p:cNvSpPr txBox="1"/>
          <p:nvPr/>
        </p:nvSpPr>
        <p:spPr>
          <a:xfrm>
            <a:off x="3627200" y="500525"/>
            <a:ext cx="342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https://portal.fabric-testbed.net/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1093" name="Google Shape;1093;p55"/>
          <p:cNvSpPr txBox="1"/>
          <p:nvPr/>
        </p:nvSpPr>
        <p:spPr>
          <a:xfrm>
            <a:off x="5373600" y="3390300"/>
            <a:ext cx="34587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Create configuration of network+compute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(includes GPU and FPGA elements)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No large HPC resources, but good for testing distributed applications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223A2A-0934-A44B-B439-6B7EF8D60D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56"/>
          <p:cNvSpPr txBox="1">
            <a:spLocks noGrp="1"/>
          </p:cNvSpPr>
          <p:nvPr>
            <p:ph type="title"/>
          </p:nvPr>
        </p:nvSpPr>
        <p:spPr>
          <a:xfrm>
            <a:off x="1256325" y="56150"/>
            <a:ext cx="639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FABRIC test</a:t>
            </a:r>
            <a:endParaRPr/>
          </a:p>
        </p:txBody>
      </p:sp>
      <p:pic>
        <p:nvPicPr>
          <p:cNvPr id="1099" name="Google Shape;109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1125" y="0"/>
            <a:ext cx="385911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56"/>
          <p:cNvSpPr txBox="1"/>
          <p:nvPr/>
        </p:nvSpPr>
        <p:spPr>
          <a:xfrm>
            <a:off x="228000" y="1121850"/>
            <a:ext cx="35676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Tested sending data from CERN to 8 locations in US.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Four EICrecon processes running at each location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32 consumers total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(event processing rate is few seconds per event)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Input file: SIDIS 10x100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/work/eic2/EPIC/EVGEN/SIDIS/pythia6-eic/1.0.0/10x100/q2_0to1/pythia_ep_noradcor_10x100_q2_0.000000001_1.0_run48.ab.hepmc3.tree.root</a:t>
            </a:r>
            <a:endParaRPr sz="11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5AA718-658A-6D42-A676-6F7B5456D5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oogle Shape;110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325" y="0"/>
            <a:ext cx="6525348" cy="489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57"/>
          <p:cNvSpPr txBox="1"/>
          <p:nvPr/>
        </p:nvSpPr>
        <p:spPr>
          <a:xfrm>
            <a:off x="0" y="2032950"/>
            <a:ext cx="1169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RTDP poster from ACAT2024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BD5B99-B09B-2848-8821-F67483AEF0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8"/>
          <p:cNvSpPr txBox="1">
            <a:spLocks noGrp="1"/>
          </p:cNvSpPr>
          <p:nvPr>
            <p:ph type="title"/>
          </p:nvPr>
        </p:nvSpPr>
        <p:spPr>
          <a:xfrm>
            <a:off x="1226525" y="0"/>
            <a:ext cx="650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difference between packets by port</a:t>
            </a:r>
            <a:endParaRPr/>
          </a:p>
        </p:txBody>
      </p:sp>
      <p:pic>
        <p:nvPicPr>
          <p:cNvPr id="1112" name="Google Shape;111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0800"/>
            <a:ext cx="5098716" cy="41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58"/>
          <p:cNvSpPr txBox="1"/>
          <p:nvPr/>
        </p:nvSpPr>
        <p:spPr>
          <a:xfrm>
            <a:off x="5537325" y="799900"/>
            <a:ext cx="3394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Standard 1.5kB MTU used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for TCP packets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Packets w/ time structure metadata captured into industry standard .pcap files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Crates report every 64μs, even if no hits present for that crate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14" name="Google Shape;1114;p58"/>
          <p:cNvSpPr txBox="1"/>
          <p:nvPr/>
        </p:nvSpPr>
        <p:spPr>
          <a:xfrm>
            <a:off x="1961300" y="1023975"/>
            <a:ext cx="1173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~4.5MB/s</a:t>
            </a:r>
            <a:endParaRPr sz="1600" b="1">
              <a:solidFill>
                <a:srgbClr val="FF0000"/>
              </a:solidFill>
            </a:endParaRPr>
          </a:p>
        </p:txBody>
      </p:sp>
      <p:sp>
        <p:nvSpPr>
          <p:cNvPr id="1115" name="Google Shape;1115;p58"/>
          <p:cNvSpPr txBox="1"/>
          <p:nvPr/>
        </p:nvSpPr>
        <p:spPr>
          <a:xfrm>
            <a:off x="1961300" y="2067145"/>
            <a:ext cx="1173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~4.4MB/s</a:t>
            </a:r>
            <a:endParaRPr sz="1600" b="1">
              <a:solidFill>
                <a:srgbClr val="FF0000"/>
              </a:solidFill>
            </a:endParaRPr>
          </a:p>
        </p:txBody>
      </p:sp>
      <p:sp>
        <p:nvSpPr>
          <p:cNvPr id="1116" name="Google Shape;1116;p58"/>
          <p:cNvSpPr txBox="1"/>
          <p:nvPr/>
        </p:nvSpPr>
        <p:spPr>
          <a:xfrm>
            <a:off x="1961300" y="3110315"/>
            <a:ext cx="1173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~3.0MB/s</a:t>
            </a:r>
            <a:endParaRPr sz="1600" b="1">
              <a:solidFill>
                <a:srgbClr val="FF0000"/>
              </a:solidFill>
            </a:endParaRPr>
          </a:p>
        </p:txBody>
      </p:sp>
      <p:sp>
        <p:nvSpPr>
          <p:cNvPr id="1117" name="Google Shape;1117;p58"/>
          <p:cNvSpPr txBox="1"/>
          <p:nvPr/>
        </p:nvSpPr>
        <p:spPr>
          <a:xfrm>
            <a:off x="1961300" y="4161361"/>
            <a:ext cx="1173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~2.7MB/s</a:t>
            </a:r>
            <a:endParaRPr sz="1600" b="1">
              <a:solidFill>
                <a:srgbClr val="FF0000"/>
              </a:solidFill>
            </a:endParaRPr>
          </a:p>
        </p:txBody>
      </p:sp>
      <p:pic>
        <p:nvPicPr>
          <p:cNvPr id="1118" name="Google Shape;111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1950" y="3361325"/>
            <a:ext cx="3772051" cy="1206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p58"/>
          <p:cNvSpPr txBox="1"/>
          <p:nvPr/>
        </p:nvSpPr>
        <p:spPr>
          <a:xfrm>
            <a:off x="3906850" y="1039425"/>
            <a:ext cx="1079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port 7001</a:t>
            </a:r>
            <a:endParaRPr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(VTP1)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120" name="Google Shape;1120;p58"/>
          <p:cNvSpPr txBox="1"/>
          <p:nvPr/>
        </p:nvSpPr>
        <p:spPr>
          <a:xfrm>
            <a:off x="3906850" y="2053655"/>
            <a:ext cx="1079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00FF"/>
                </a:solidFill>
              </a:rPr>
              <a:t>port 7002</a:t>
            </a:r>
            <a:endParaRPr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(VTP1)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121" name="Google Shape;1121;p58"/>
          <p:cNvSpPr txBox="1"/>
          <p:nvPr/>
        </p:nvSpPr>
        <p:spPr>
          <a:xfrm>
            <a:off x="3906850" y="3107269"/>
            <a:ext cx="1079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00FF"/>
                </a:solidFill>
              </a:rPr>
              <a:t>port 7003</a:t>
            </a:r>
            <a:endParaRPr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(VTP2)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122" name="Google Shape;1122;p58"/>
          <p:cNvSpPr txBox="1"/>
          <p:nvPr/>
        </p:nvSpPr>
        <p:spPr>
          <a:xfrm>
            <a:off x="3906850" y="4126809"/>
            <a:ext cx="1079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00FF"/>
                </a:solidFill>
              </a:rPr>
              <a:t>port 7004</a:t>
            </a:r>
            <a:endParaRPr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(VTP2)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123" name="Google Shape;1123;p58"/>
          <p:cNvSpPr txBox="1"/>
          <p:nvPr/>
        </p:nvSpPr>
        <p:spPr>
          <a:xfrm>
            <a:off x="5583250" y="3388439"/>
            <a:ext cx="107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port 7001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124" name="Google Shape;1124;p58"/>
          <p:cNvSpPr/>
          <p:nvPr/>
        </p:nvSpPr>
        <p:spPr>
          <a:xfrm rot="-5400000">
            <a:off x="6768250" y="4023200"/>
            <a:ext cx="78900" cy="2793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58"/>
          <p:cNvSpPr txBox="1"/>
          <p:nvPr/>
        </p:nvSpPr>
        <p:spPr>
          <a:xfrm>
            <a:off x="5655500" y="4064375"/>
            <a:ext cx="82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0000"/>
                </a:solidFill>
              </a:rPr>
              <a:t>beam trip</a:t>
            </a:r>
            <a:endParaRPr sz="1100" b="1">
              <a:solidFill>
                <a:srgbClr val="FF0000"/>
              </a:solidFill>
            </a:endParaRPr>
          </a:p>
        </p:txBody>
      </p:sp>
      <p:cxnSp>
        <p:nvCxnSpPr>
          <p:cNvPr id="1126" name="Google Shape;1126;p58"/>
          <p:cNvCxnSpPr>
            <a:stCxn id="1124" idx="1"/>
          </p:cNvCxnSpPr>
          <p:nvPr/>
        </p:nvCxnSpPr>
        <p:spPr>
          <a:xfrm flipH="1">
            <a:off x="6427300" y="4202300"/>
            <a:ext cx="380400" cy="35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7" name="Google Shape;1127;p58"/>
          <p:cNvSpPr txBox="1"/>
          <p:nvPr/>
        </p:nvSpPr>
        <p:spPr>
          <a:xfrm>
            <a:off x="44525" y="525000"/>
            <a:ext cx="992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/>
              <a:t>100nA</a:t>
            </a:r>
            <a:endParaRPr sz="1700" i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90B412-EB1D-B54C-A8E8-0BC97FCA88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59"/>
          <p:cNvSpPr txBox="1">
            <a:spLocks noGrp="1"/>
          </p:cNvSpPr>
          <p:nvPr>
            <p:ph type="title"/>
          </p:nvPr>
        </p:nvSpPr>
        <p:spPr>
          <a:xfrm>
            <a:off x="1226525" y="0"/>
            <a:ext cx="650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Parsed from EVIO in payload</a:t>
            </a:r>
            <a:endParaRPr sz="2300"/>
          </a:p>
        </p:txBody>
      </p:sp>
      <p:pic>
        <p:nvPicPr>
          <p:cNvPr id="1133" name="Google Shape;113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000" y="152400"/>
            <a:ext cx="608701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59"/>
          <p:cNvSpPr txBox="1"/>
          <p:nvPr/>
        </p:nvSpPr>
        <p:spPr>
          <a:xfrm>
            <a:off x="5422125" y="249325"/>
            <a:ext cx="178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900FF"/>
                </a:solidFill>
              </a:rPr>
              <a:t>Slot Number</a:t>
            </a:r>
            <a:endParaRPr sz="1800" b="1">
              <a:solidFill>
                <a:srgbClr val="9900FF"/>
              </a:solidFill>
            </a:endParaRPr>
          </a:p>
        </p:txBody>
      </p:sp>
      <p:sp>
        <p:nvSpPr>
          <p:cNvPr id="1135" name="Google Shape;1135;p59"/>
          <p:cNvSpPr txBox="1"/>
          <p:nvPr/>
        </p:nvSpPr>
        <p:spPr>
          <a:xfrm>
            <a:off x="5151375" y="1468525"/>
            <a:ext cx="205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900FF"/>
                </a:solidFill>
              </a:rPr>
              <a:t>Channel Number</a:t>
            </a:r>
            <a:endParaRPr sz="1800" b="1">
              <a:solidFill>
                <a:srgbClr val="9900FF"/>
              </a:solidFill>
            </a:endParaRPr>
          </a:p>
        </p:txBody>
      </p:sp>
      <p:sp>
        <p:nvSpPr>
          <p:cNvPr id="1136" name="Google Shape;1136;p59"/>
          <p:cNvSpPr txBox="1"/>
          <p:nvPr/>
        </p:nvSpPr>
        <p:spPr>
          <a:xfrm>
            <a:off x="4998975" y="2687725"/>
            <a:ext cx="205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900FF"/>
                </a:solidFill>
              </a:rPr>
              <a:t>ADC</a:t>
            </a:r>
            <a:endParaRPr sz="1800" b="1">
              <a:solidFill>
                <a:srgbClr val="9900FF"/>
              </a:solidFill>
            </a:endParaRPr>
          </a:p>
        </p:txBody>
      </p:sp>
      <p:sp>
        <p:nvSpPr>
          <p:cNvPr id="1137" name="Google Shape;1137;p59"/>
          <p:cNvSpPr txBox="1"/>
          <p:nvPr/>
        </p:nvSpPr>
        <p:spPr>
          <a:xfrm>
            <a:off x="4998975" y="3754525"/>
            <a:ext cx="205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900FF"/>
                </a:solidFill>
              </a:rPr>
              <a:t>TDC</a:t>
            </a:r>
            <a:endParaRPr sz="1800" b="1">
              <a:solidFill>
                <a:srgbClr val="9900FF"/>
              </a:solidFill>
            </a:endParaRPr>
          </a:p>
        </p:txBody>
      </p:sp>
      <p:sp>
        <p:nvSpPr>
          <p:cNvPr id="1138" name="Google Shape;1138;p59"/>
          <p:cNvSpPr txBox="1"/>
          <p:nvPr/>
        </p:nvSpPr>
        <p:spPr>
          <a:xfrm>
            <a:off x="7353550" y="4001250"/>
            <a:ext cx="1611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rgbClr val="9900FF"/>
                </a:solidFill>
              </a:rPr>
              <a:t>TDC timing is relative to frame start time</a:t>
            </a:r>
            <a:endParaRPr sz="1500" i="1">
              <a:solidFill>
                <a:srgbClr val="9900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C3136-7594-5944-864C-2186C5DBFC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9" y="191032"/>
            <a:ext cx="7499602" cy="42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7"/>
          <p:cNvSpPr txBox="1"/>
          <p:nvPr/>
        </p:nvSpPr>
        <p:spPr>
          <a:xfrm>
            <a:off x="50100" y="4367021"/>
            <a:ext cx="601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1"/>
                </a:solidFill>
              </a:rPr>
              <a:t>from Tommaso Chiarusi talk at vCHEP2021</a:t>
            </a:r>
            <a:endParaRPr sz="10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1" u="sng">
                <a:solidFill>
                  <a:schemeClr val="hlink"/>
                </a:solidFill>
                <a:hlinkClick r:id="rId4"/>
              </a:rPr>
              <a:t>https://indico.cern.ch/event/948465/contributions/4324189/attachments/2245901/3808786/SRO_Clas12_TriDAS_JANA_20210519_chiarusi.pdf</a:t>
            </a:r>
            <a:r>
              <a:rPr lang="en" sz="700" i="1">
                <a:solidFill>
                  <a:schemeClr val="dk1"/>
                </a:solidFill>
              </a:rPr>
              <a:t> </a:t>
            </a:r>
            <a:endParaRPr sz="700" i="1">
              <a:solidFill>
                <a:schemeClr val="dk1"/>
              </a:solidFill>
            </a:endParaRPr>
          </a:p>
        </p:txBody>
      </p:sp>
      <p:sp>
        <p:nvSpPr>
          <p:cNvPr id="347" name="Google Shape;347;p37"/>
          <p:cNvSpPr txBox="1"/>
          <p:nvPr/>
        </p:nvSpPr>
        <p:spPr>
          <a:xfrm>
            <a:off x="7752550" y="1773300"/>
            <a:ext cx="14079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434343"/>
                </a:solidFill>
              </a:rPr>
              <a:t>Note: </a:t>
            </a:r>
            <a:endParaRPr sz="1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434343"/>
                </a:solidFill>
              </a:rPr>
              <a:t>AI cluster finder implemented in JANA2</a:t>
            </a:r>
            <a:br>
              <a:rPr lang="en" sz="1100" dirty="0">
                <a:solidFill>
                  <a:srgbClr val="434343"/>
                </a:solidFill>
              </a:rPr>
            </a:br>
            <a:r>
              <a:rPr lang="en" sz="800" dirty="0">
                <a:solidFill>
                  <a:srgbClr val="434343"/>
                </a:solidFill>
              </a:rPr>
              <a:t>(CPU only, C. </a:t>
            </a:r>
            <a:r>
              <a:rPr lang="en" sz="800" dirty="0" err="1">
                <a:solidFill>
                  <a:srgbClr val="434343"/>
                </a:solidFill>
              </a:rPr>
              <a:t>Fannelli</a:t>
            </a:r>
            <a:r>
              <a:rPr lang="en" sz="800" dirty="0">
                <a:solidFill>
                  <a:srgbClr val="434343"/>
                </a:solidFill>
              </a:rPr>
              <a:t>)</a:t>
            </a:r>
            <a:endParaRPr sz="800" dirty="0">
              <a:solidFill>
                <a:srgbClr val="434343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FD25D-03D3-6B4D-9642-664D0F5748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8"/>
          <p:cNvSpPr txBox="1"/>
          <p:nvPr/>
        </p:nvSpPr>
        <p:spPr>
          <a:xfrm>
            <a:off x="460163" y="475162"/>
            <a:ext cx="649785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CODA &amp; ERSAP SRO Beam Tests in 2020 and 2023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353" name="Google Shape;35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833" y="1603654"/>
            <a:ext cx="2771538" cy="1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8"/>
          <p:cNvSpPr txBox="1"/>
          <p:nvPr/>
        </p:nvSpPr>
        <p:spPr>
          <a:xfrm>
            <a:off x="5274600" y="2977761"/>
            <a:ext cx="222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PbWO4 prototype</a:t>
            </a:r>
            <a:endParaRPr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34343"/>
                </a:solidFill>
              </a:rPr>
              <a:t>(at DESY)</a:t>
            </a:r>
            <a:endParaRPr sz="800">
              <a:solidFill>
                <a:srgbClr val="434343"/>
              </a:solidFill>
            </a:endParaRPr>
          </a:p>
        </p:txBody>
      </p:sp>
      <p:sp>
        <p:nvSpPr>
          <p:cNvPr id="355" name="Google Shape;355;p38"/>
          <p:cNvSpPr txBox="1"/>
          <p:nvPr/>
        </p:nvSpPr>
        <p:spPr>
          <a:xfrm>
            <a:off x="1420650" y="4251200"/>
            <a:ext cx="5934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 dirty="0">
                <a:solidFill>
                  <a:srgbClr val="8E7CC3"/>
                </a:solidFill>
              </a:rPr>
              <a:t>ERSAP = </a:t>
            </a:r>
            <a:r>
              <a:rPr lang="en" sz="1300" b="1" i="1" dirty="0">
                <a:solidFill>
                  <a:srgbClr val="8E7CC3"/>
                </a:solidFill>
              </a:rPr>
              <a:t>E</a:t>
            </a:r>
            <a:r>
              <a:rPr lang="en" sz="1300" i="1" dirty="0">
                <a:solidFill>
                  <a:srgbClr val="8E7CC3"/>
                </a:solidFill>
              </a:rPr>
              <a:t>nvironment for </a:t>
            </a:r>
            <a:r>
              <a:rPr lang="en" sz="1300" b="1" i="1" dirty="0">
                <a:solidFill>
                  <a:srgbClr val="8E7CC3"/>
                </a:solidFill>
              </a:rPr>
              <a:t>R</a:t>
            </a:r>
            <a:r>
              <a:rPr lang="en" sz="1300" i="1" dirty="0">
                <a:solidFill>
                  <a:srgbClr val="8E7CC3"/>
                </a:solidFill>
              </a:rPr>
              <a:t>eal-time </a:t>
            </a:r>
            <a:r>
              <a:rPr lang="en" sz="1300" b="1" i="1" dirty="0">
                <a:solidFill>
                  <a:srgbClr val="8E7CC3"/>
                </a:solidFill>
              </a:rPr>
              <a:t>S</a:t>
            </a:r>
            <a:r>
              <a:rPr lang="en" sz="1300" i="1" dirty="0">
                <a:solidFill>
                  <a:srgbClr val="8E7CC3"/>
                </a:solidFill>
              </a:rPr>
              <a:t>treaming, </a:t>
            </a:r>
            <a:r>
              <a:rPr lang="en" sz="1300" b="1" i="1" dirty="0">
                <a:solidFill>
                  <a:srgbClr val="8E7CC3"/>
                </a:solidFill>
              </a:rPr>
              <a:t>A</a:t>
            </a:r>
            <a:r>
              <a:rPr lang="en" sz="1300" i="1" dirty="0">
                <a:solidFill>
                  <a:srgbClr val="8E7CC3"/>
                </a:solidFill>
              </a:rPr>
              <a:t>cquisition and </a:t>
            </a:r>
            <a:r>
              <a:rPr lang="en" sz="1300" b="1" i="1" dirty="0">
                <a:solidFill>
                  <a:srgbClr val="8E7CC3"/>
                </a:solidFill>
              </a:rPr>
              <a:t>P</a:t>
            </a:r>
            <a:r>
              <a:rPr lang="en" sz="1300" i="1" dirty="0">
                <a:solidFill>
                  <a:srgbClr val="8E7CC3"/>
                </a:solidFill>
              </a:rPr>
              <a:t>rocessing</a:t>
            </a:r>
            <a:endParaRPr sz="1300" i="1" dirty="0">
              <a:solidFill>
                <a:srgbClr val="8E7CC3"/>
              </a:solidFill>
            </a:endParaRPr>
          </a:p>
        </p:txBody>
      </p:sp>
      <p:pic>
        <p:nvPicPr>
          <p:cNvPr id="356" name="Google Shape;35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1362" y="1342693"/>
            <a:ext cx="1310971" cy="169994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8"/>
          <p:cNvSpPr txBox="1"/>
          <p:nvPr/>
        </p:nvSpPr>
        <p:spPr>
          <a:xfrm>
            <a:off x="1236000" y="2977761"/>
            <a:ext cx="222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PbWO4 prototype</a:t>
            </a:r>
            <a:endParaRPr dirty="0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434343"/>
                </a:solidFill>
              </a:rPr>
              <a:t>(at JLAB behind </a:t>
            </a:r>
            <a:r>
              <a:rPr lang="en" sz="800" dirty="0" err="1">
                <a:solidFill>
                  <a:srgbClr val="434343"/>
                </a:solidFill>
              </a:rPr>
              <a:t>GlueX</a:t>
            </a:r>
            <a:r>
              <a:rPr lang="en" sz="800" dirty="0">
                <a:solidFill>
                  <a:srgbClr val="434343"/>
                </a:solidFill>
              </a:rPr>
              <a:t> Pair Spectrometer)</a:t>
            </a:r>
            <a:endParaRPr sz="800" dirty="0">
              <a:solidFill>
                <a:srgbClr val="434343"/>
              </a:solidFill>
            </a:endParaRPr>
          </a:p>
        </p:txBody>
      </p:sp>
      <p:sp>
        <p:nvSpPr>
          <p:cNvPr id="9" name="Google Shape;355;p38">
            <a:extLst>
              <a:ext uri="{FF2B5EF4-FFF2-40B4-BE49-F238E27FC236}">
                <a16:creationId xmlns:a16="http://schemas.microsoft.com/office/drawing/2014/main" id="{6BA86F86-924C-134F-A01F-F9BF42D79E5C}"/>
              </a:ext>
            </a:extLst>
          </p:cNvPr>
          <p:cNvSpPr txBox="1"/>
          <p:nvPr/>
        </p:nvSpPr>
        <p:spPr>
          <a:xfrm>
            <a:off x="1420650" y="3866300"/>
            <a:ext cx="5934300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 dirty="0">
                <a:solidFill>
                  <a:srgbClr val="8E7CC3"/>
                </a:solidFill>
              </a:rPr>
              <a:t>CODA = </a:t>
            </a:r>
            <a:r>
              <a:rPr lang="en" sz="1300" b="1" i="1" dirty="0">
                <a:solidFill>
                  <a:srgbClr val="8E7CC3"/>
                </a:solidFill>
              </a:rPr>
              <a:t>C</a:t>
            </a:r>
            <a:r>
              <a:rPr lang="en" sz="1300" i="1" dirty="0">
                <a:solidFill>
                  <a:srgbClr val="8E7CC3"/>
                </a:solidFill>
              </a:rPr>
              <a:t>EBAF </a:t>
            </a:r>
            <a:r>
              <a:rPr lang="en" sz="1300" b="1" i="1" dirty="0">
                <a:solidFill>
                  <a:srgbClr val="8E7CC3"/>
                </a:solidFill>
              </a:rPr>
              <a:t>O</a:t>
            </a:r>
            <a:r>
              <a:rPr lang="en" sz="1300" i="1" dirty="0">
                <a:solidFill>
                  <a:srgbClr val="8E7CC3"/>
                </a:solidFill>
              </a:rPr>
              <a:t>nline </a:t>
            </a:r>
            <a:r>
              <a:rPr lang="en" sz="1300" b="1" i="1" dirty="0">
                <a:solidFill>
                  <a:srgbClr val="8E7CC3"/>
                </a:solidFill>
              </a:rPr>
              <a:t>D</a:t>
            </a:r>
            <a:r>
              <a:rPr lang="en" sz="1300" i="1" dirty="0">
                <a:solidFill>
                  <a:srgbClr val="8E7CC3"/>
                </a:solidFill>
              </a:rPr>
              <a:t>ata </a:t>
            </a:r>
            <a:r>
              <a:rPr lang="en" sz="1300" b="1" i="1" dirty="0">
                <a:solidFill>
                  <a:srgbClr val="8E7CC3"/>
                </a:solidFill>
              </a:rPr>
              <a:t>A</a:t>
            </a:r>
            <a:r>
              <a:rPr lang="en" sz="1300" i="1" dirty="0">
                <a:solidFill>
                  <a:srgbClr val="8E7CC3"/>
                </a:solidFill>
              </a:rPr>
              <a:t>cquisition</a:t>
            </a:r>
            <a:endParaRPr sz="1300" i="1" dirty="0">
              <a:solidFill>
                <a:srgbClr val="8E7CC3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6E1A84-500E-7A47-A71E-3DD1C69772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6818" y="2220728"/>
            <a:ext cx="654175" cy="6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0"/>
          <p:cNvSpPr txBox="1">
            <a:spLocks noGrp="1"/>
          </p:cNvSpPr>
          <p:nvPr>
            <p:ph type="title"/>
          </p:nvPr>
        </p:nvSpPr>
        <p:spPr>
          <a:xfrm>
            <a:off x="308919" y="180404"/>
            <a:ext cx="8464378" cy="36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</a:pPr>
            <a:r>
              <a:rPr lang="en" b="0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EIC prototype calorimeter SRO pipeline at DESY. CODA &amp; ERSAP</a:t>
            </a:r>
            <a:endParaRPr dirty="0"/>
          </a:p>
        </p:txBody>
      </p:sp>
      <p:pic>
        <p:nvPicPr>
          <p:cNvPr id="416" name="Google Shape;41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576" y="4822031"/>
            <a:ext cx="723304" cy="32146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0"/>
          <p:cNvSpPr/>
          <p:nvPr/>
        </p:nvSpPr>
        <p:spPr>
          <a:xfrm>
            <a:off x="954337" y="1799023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0"/>
          <p:cNvSpPr/>
          <p:nvPr/>
        </p:nvSpPr>
        <p:spPr>
          <a:xfrm>
            <a:off x="2269591" y="2363953"/>
            <a:ext cx="424861" cy="377576"/>
          </a:xfrm>
          <a:prstGeom prst="roundRect">
            <a:avLst>
              <a:gd name="adj" fmla="val 16667"/>
            </a:avLst>
          </a:prstGeom>
          <a:solidFill>
            <a:srgbClr val="AEABAB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EB</a:t>
            </a:r>
            <a:endParaRPr sz="1200" dirty="0"/>
          </a:p>
        </p:txBody>
      </p:sp>
      <p:sp>
        <p:nvSpPr>
          <p:cNvPr id="419" name="Google Shape;419;p40"/>
          <p:cNvSpPr/>
          <p:nvPr/>
        </p:nvSpPr>
        <p:spPr>
          <a:xfrm>
            <a:off x="4407458" y="935577"/>
            <a:ext cx="4185787" cy="2106859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40"/>
          <p:cNvSpPr txBox="1"/>
          <p:nvPr/>
        </p:nvSpPr>
        <p:spPr>
          <a:xfrm>
            <a:off x="423575" y="1200255"/>
            <a:ext cx="567704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EIC Calorimeter</a:t>
            </a:r>
            <a:endParaRPr sz="1100"/>
          </a:p>
        </p:txBody>
      </p:sp>
      <p:sp>
        <p:nvSpPr>
          <p:cNvPr id="421" name="Google Shape;421;p40"/>
          <p:cNvSpPr txBox="1"/>
          <p:nvPr/>
        </p:nvSpPr>
        <p:spPr>
          <a:xfrm>
            <a:off x="6519617" y="692447"/>
            <a:ext cx="592071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ERSAP</a:t>
            </a:r>
            <a:endParaRPr sz="1200" dirty="0"/>
          </a:p>
        </p:txBody>
      </p:sp>
      <p:sp>
        <p:nvSpPr>
          <p:cNvPr id="422" name="Google Shape;422;p40"/>
          <p:cNvSpPr/>
          <p:nvPr/>
        </p:nvSpPr>
        <p:spPr>
          <a:xfrm>
            <a:off x="1161104" y="1799022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40"/>
          <p:cNvSpPr/>
          <p:nvPr/>
        </p:nvSpPr>
        <p:spPr>
          <a:xfrm>
            <a:off x="1379923" y="1799021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40"/>
          <p:cNvSpPr/>
          <p:nvPr/>
        </p:nvSpPr>
        <p:spPr>
          <a:xfrm>
            <a:off x="954006" y="1995518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0"/>
          <p:cNvSpPr/>
          <p:nvPr/>
        </p:nvSpPr>
        <p:spPr>
          <a:xfrm>
            <a:off x="1168309" y="1995518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40"/>
          <p:cNvSpPr/>
          <p:nvPr/>
        </p:nvSpPr>
        <p:spPr>
          <a:xfrm>
            <a:off x="1387128" y="1995517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0"/>
          <p:cNvSpPr/>
          <p:nvPr/>
        </p:nvSpPr>
        <p:spPr>
          <a:xfrm>
            <a:off x="954006" y="2195222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0"/>
          <p:cNvSpPr/>
          <p:nvPr/>
        </p:nvSpPr>
        <p:spPr>
          <a:xfrm>
            <a:off x="1168309" y="2195221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0"/>
          <p:cNvSpPr/>
          <p:nvPr/>
        </p:nvSpPr>
        <p:spPr>
          <a:xfrm>
            <a:off x="1387128" y="2195221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0"/>
          <p:cNvSpPr/>
          <p:nvPr/>
        </p:nvSpPr>
        <p:spPr>
          <a:xfrm>
            <a:off x="1608464" y="1893963"/>
            <a:ext cx="188748" cy="11730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0"/>
          <p:cNvSpPr/>
          <p:nvPr/>
        </p:nvSpPr>
        <p:spPr>
          <a:xfrm>
            <a:off x="4531857" y="1742463"/>
            <a:ext cx="541961" cy="377576"/>
          </a:xfrm>
          <a:prstGeom prst="roundRect">
            <a:avLst>
              <a:gd name="adj" fmla="val 16667"/>
            </a:avLst>
          </a:prstGeom>
          <a:solidFill>
            <a:srgbClr val="C55A11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VTP</a:t>
            </a:r>
            <a:endParaRPr sz="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Receiver</a:t>
            </a:r>
            <a:endParaRPr sz="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Format2</a:t>
            </a:r>
            <a:endParaRPr sz="800" dirty="0"/>
          </a:p>
        </p:txBody>
      </p:sp>
      <p:sp>
        <p:nvSpPr>
          <p:cNvPr id="432" name="Google Shape;432;p40"/>
          <p:cNvSpPr/>
          <p:nvPr/>
        </p:nvSpPr>
        <p:spPr>
          <a:xfrm>
            <a:off x="5566167" y="1744990"/>
            <a:ext cx="541961" cy="37757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VTP</a:t>
            </a:r>
            <a:endParaRPr sz="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Frame Decoder</a:t>
            </a:r>
            <a:endParaRPr sz="800" dirty="0"/>
          </a:p>
        </p:txBody>
      </p:sp>
      <p:cxnSp>
        <p:nvCxnSpPr>
          <p:cNvPr id="433" name="Google Shape;433;p40"/>
          <p:cNvCxnSpPr>
            <a:cxnSpLocks/>
            <a:stCxn id="431" idx="3"/>
            <a:endCxn id="434" idx="2"/>
          </p:cNvCxnSpPr>
          <p:nvPr/>
        </p:nvCxnSpPr>
        <p:spPr>
          <a:xfrm>
            <a:off x="5073818" y="1931251"/>
            <a:ext cx="91500" cy="57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35" name="Google Shape;435;p40"/>
          <p:cNvSpPr/>
          <p:nvPr/>
        </p:nvSpPr>
        <p:spPr>
          <a:xfrm>
            <a:off x="6315868" y="2467626"/>
            <a:ext cx="620320" cy="37757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Beam Event</a:t>
            </a:r>
            <a:endParaRPr sz="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Identifier</a:t>
            </a:r>
            <a:endParaRPr sz="800" dirty="0"/>
          </a:p>
        </p:txBody>
      </p:sp>
      <p:cxnSp>
        <p:nvCxnSpPr>
          <p:cNvPr id="436" name="Google Shape;436;p40"/>
          <p:cNvCxnSpPr>
            <a:stCxn id="432" idx="3"/>
            <a:endCxn id="435" idx="1"/>
          </p:cNvCxnSpPr>
          <p:nvPr/>
        </p:nvCxnSpPr>
        <p:spPr>
          <a:xfrm>
            <a:off x="6108128" y="1933778"/>
            <a:ext cx="207600" cy="7227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37" name="Google Shape;437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7231" y="2452216"/>
            <a:ext cx="414799" cy="41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40"/>
          <p:cNvCxnSpPr>
            <a:stCxn id="435" idx="3"/>
            <a:endCxn id="437" idx="1"/>
          </p:cNvCxnSpPr>
          <p:nvPr/>
        </p:nvCxnSpPr>
        <p:spPr>
          <a:xfrm>
            <a:off x="6936188" y="2656414"/>
            <a:ext cx="351000" cy="33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39" name="Google Shape;439;p40"/>
          <p:cNvSpPr/>
          <p:nvPr/>
        </p:nvSpPr>
        <p:spPr>
          <a:xfrm>
            <a:off x="6315868" y="1132127"/>
            <a:ext cx="620320" cy="37757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Cosmic Event</a:t>
            </a:r>
            <a:endParaRPr sz="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Identifier</a:t>
            </a:r>
            <a:endParaRPr sz="800" dirty="0"/>
          </a:p>
        </p:txBody>
      </p:sp>
      <p:pic>
        <p:nvPicPr>
          <p:cNvPr id="440" name="Google Shape;440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7231" y="1116716"/>
            <a:ext cx="414799" cy="41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1" name="Google Shape;441;p40"/>
          <p:cNvCxnSpPr>
            <a:stCxn id="439" idx="3"/>
            <a:endCxn id="440" idx="1"/>
          </p:cNvCxnSpPr>
          <p:nvPr/>
        </p:nvCxnSpPr>
        <p:spPr>
          <a:xfrm>
            <a:off x="6936188" y="1320914"/>
            <a:ext cx="351000" cy="33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42" name="Google Shape;442;p40"/>
          <p:cNvCxnSpPr>
            <a:stCxn id="432" idx="3"/>
            <a:endCxn id="439" idx="1"/>
          </p:cNvCxnSpPr>
          <p:nvPr/>
        </p:nvCxnSpPr>
        <p:spPr>
          <a:xfrm rot="10800000" flipH="1">
            <a:off x="6108128" y="1320878"/>
            <a:ext cx="207600" cy="6129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43" name="Google Shape;443;p40"/>
          <p:cNvSpPr/>
          <p:nvPr/>
        </p:nvSpPr>
        <p:spPr>
          <a:xfrm>
            <a:off x="738497" y="1788936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0"/>
          <p:cNvSpPr/>
          <p:nvPr/>
        </p:nvSpPr>
        <p:spPr>
          <a:xfrm>
            <a:off x="746033" y="1991924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0"/>
          <p:cNvSpPr/>
          <p:nvPr/>
        </p:nvSpPr>
        <p:spPr>
          <a:xfrm>
            <a:off x="746830" y="2194913"/>
            <a:ext cx="206768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0"/>
          <p:cNvSpPr/>
          <p:nvPr/>
        </p:nvSpPr>
        <p:spPr>
          <a:xfrm>
            <a:off x="738497" y="1583126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0"/>
          <p:cNvSpPr/>
          <p:nvPr/>
        </p:nvSpPr>
        <p:spPr>
          <a:xfrm>
            <a:off x="956192" y="1589925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0"/>
          <p:cNvSpPr/>
          <p:nvPr/>
        </p:nvSpPr>
        <p:spPr>
          <a:xfrm>
            <a:off x="1167821" y="1589925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0"/>
          <p:cNvSpPr/>
          <p:nvPr/>
        </p:nvSpPr>
        <p:spPr>
          <a:xfrm>
            <a:off x="1380878" y="1589925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0"/>
          <p:cNvSpPr/>
          <p:nvPr/>
        </p:nvSpPr>
        <p:spPr>
          <a:xfrm>
            <a:off x="524470" y="2187685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0"/>
          <p:cNvSpPr/>
          <p:nvPr/>
        </p:nvSpPr>
        <p:spPr>
          <a:xfrm>
            <a:off x="520108" y="1591784"/>
            <a:ext cx="206768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0"/>
          <p:cNvSpPr/>
          <p:nvPr/>
        </p:nvSpPr>
        <p:spPr>
          <a:xfrm>
            <a:off x="520108" y="1787236"/>
            <a:ext cx="206768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40"/>
          <p:cNvSpPr/>
          <p:nvPr/>
        </p:nvSpPr>
        <p:spPr>
          <a:xfrm>
            <a:off x="525892" y="1980139"/>
            <a:ext cx="206768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0"/>
          <p:cNvSpPr/>
          <p:nvPr/>
        </p:nvSpPr>
        <p:spPr>
          <a:xfrm>
            <a:off x="520108" y="1385974"/>
            <a:ext cx="206768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0"/>
          <p:cNvSpPr/>
          <p:nvPr/>
        </p:nvSpPr>
        <p:spPr>
          <a:xfrm>
            <a:off x="739273" y="1381793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40"/>
          <p:cNvSpPr/>
          <p:nvPr/>
        </p:nvSpPr>
        <p:spPr>
          <a:xfrm>
            <a:off x="949432" y="1381057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0"/>
          <p:cNvSpPr/>
          <p:nvPr/>
        </p:nvSpPr>
        <p:spPr>
          <a:xfrm>
            <a:off x="1161061" y="1381057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0"/>
          <p:cNvSpPr/>
          <p:nvPr/>
        </p:nvSpPr>
        <p:spPr>
          <a:xfrm>
            <a:off x="1374118" y="1381057"/>
            <a:ext cx="206767" cy="193283"/>
          </a:xfrm>
          <a:prstGeom prst="roundRect">
            <a:avLst>
              <a:gd name="adj" fmla="val 16667"/>
            </a:avLst>
          </a:prstGeom>
          <a:solidFill>
            <a:schemeClr val="accent1">
              <a:alpha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0"/>
          <p:cNvSpPr/>
          <p:nvPr/>
        </p:nvSpPr>
        <p:spPr>
          <a:xfrm>
            <a:off x="3311502" y="1746045"/>
            <a:ext cx="491242" cy="377576"/>
          </a:xfrm>
          <a:prstGeom prst="roundRect">
            <a:avLst>
              <a:gd name="adj" fmla="val 16667"/>
            </a:avLst>
          </a:prstGeom>
          <a:solidFill>
            <a:srgbClr val="AEABAB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DAG</a:t>
            </a:r>
            <a:endParaRPr sz="1200" dirty="0"/>
          </a:p>
        </p:txBody>
      </p:sp>
      <p:sp>
        <p:nvSpPr>
          <p:cNvPr id="460" name="Google Shape;460;p40"/>
          <p:cNvSpPr/>
          <p:nvPr/>
        </p:nvSpPr>
        <p:spPr>
          <a:xfrm>
            <a:off x="1708887" y="935577"/>
            <a:ext cx="2686475" cy="2120434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0"/>
          <p:cNvSpPr txBox="1"/>
          <p:nvPr/>
        </p:nvSpPr>
        <p:spPr>
          <a:xfrm>
            <a:off x="2687504" y="677771"/>
            <a:ext cx="544428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CODA</a:t>
            </a:r>
            <a:endParaRPr sz="1200" dirty="0"/>
          </a:p>
        </p:txBody>
      </p:sp>
      <p:sp>
        <p:nvSpPr>
          <p:cNvPr id="462" name="Google Shape;462;p40"/>
          <p:cNvSpPr/>
          <p:nvPr/>
        </p:nvSpPr>
        <p:spPr>
          <a:xfrm>
            <a:off x="3960667" y="1748833"/>
            <a:ext cx="401599" cy="367265"/>
          </a:xfrm>
          <a:prstGeom prst="ellipse">
            <a:avLst/>
          </a:prstGeom>
          <a:solidFill>
            <a:schemeClr val="accent1">
              <a:alpha val="31764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</a:t>
            </a:r>
            <a:endParaRPr sz="1000" dirty="0"/>
          </a:p>
        </p:txBody>
      </p:sp>
      <p:cxnSp>
        <p:nvCxnSpPr>
          <p:cNvPr id="463" name="Google Shape;463;p40"/>
          <p:cNvCxnSpPr>
            <a:cxnSpLocks/>
            <a:stCxn id="459" idx="3"/>
            <a:endCxn id="462" idx="2"/>
          </p:cNvCxnSpPr>
          <p:nvPr/>
        </p:nvCxnSpPr>
        <p:spPr>
          <a:xfrm flipV="1">
            <a:off x="3802744" y="1932466"/>
            <a:ext cx="157923" cy="236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4" name="Google Shape;464;p40"/>
          <p:cNvCxnSpPr>
            <a:cxnSpLocks/>
            <a:stCxn id="462" idx="6"/>
            <a:endCxn id="431" idx="1"/>
          </p:cNvCxnSpPr>
          <p:nvPr/>
        </p:nvCxnSpPr>
        <p:spPr>
          <a:xfrm flipV="1">
            <a:off x="4362266" y="1931251"/>
            <a:ext cx="169591" cy="121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65" name="Google Shape;46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4078" y="993827"/>
            <a:ext cx="654175" cy="6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5300" y="2319348"/>
            <a:ext cx="654175" cy="654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p40"/>
          <p:cNvCxnSpPr>
            <a:stCxn id="440" idx="3"/>
          </p:cNvCxnSpPr>
          <p:nvPr/>
        </p:nvCxnSpPr>
        <p:spPr>
          <a:xfrm rot="10800000" flipH="1">
            <a:off x="7702030" y="1320816"/>
            <a:ext cx="336000" cy="3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8" name="Google Shape;468;p40"/>
          <p:cNvCxnSpPr>
            <a:stCxn id="437" idx="3"/>
          </p:cNvCxnSpPr>
          <p:nvPr/>
        </p:nvCxnSpPr>
        <p:spPr>
          <a:xfrm rot="10800000" flipH="1">
            <a:off x="7702030" y="2656315"/>
            <a:ext cx="336000" cy="3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34" name="Google Shape;434;p40"/>
          <p:cNvSpPr/>
          <p:nvPr/>
        </p:nvSpPr>
        <p:spPr>
          <a:xfrm>
            <a:off x="5165204" y="1781228"/>
            <a:ext cx="311624" cy="311167"/>
          </a:xfrm>
          <a:prstGeom prst="ellipse">
            <a:avLst/>
          </a:prstGeom>
          <a:solidFill>
            <a:schemeClr val="accent1">
              <a:alpha val="31764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endParaRPr sz="1100" dirty="0"/>
          </a:p>
        </p:txBody>
      </p:sp>
      <p:cxnSp>
        <p:nvCxnSpPr>
          <p:cNvPr id="469" name="Google Shape;469;p40"/>
          <p:cNvCxnSpPr>
            <a:cxnSpLocks/>
            <a:stCxn id="434" idx="6"/>
            <a:endCxn id="432" idx="1"/>
          </p:cNvCxnSpPr>
          <p:nvPr/>
        </p:nvCxnSpPr>
        <p:spPr>
          <a:xfrm rot="10800000" flipH="1">
            <a:off x="5476828" y="1933812"/>
            <a:ext cx="89400" cy="3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70" name="Google Shape;470;p40"/>
          <p:cNvSpPr/>
          <p:nvPr/>
        </p:nvSpPr>
        <p:spPr>
          <a:xfrm>
            <a:off x="1836166" y="1702055"/>
            <a:ext cx="851339" cy="417787"/>
          </a:xfrm>
          <a:prstGeom prst="rect">
            <a:avLst/>
          </a:prstGeom>
          <a:noFill/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1" name="Google Shape;471;p40"/>
          <p:cNvCxnSpPr/>
          <p:nvPr/>
        </p:nvCxnSpPr>
        <p:spPr>
          <a:xfrm>
            <a:off x="1890791" y="1702055"/>
            <a:ext cx="0" cy="4177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2" name="Google Shape;472;p40"/>
          <p:cNvCxnSpPr/>
          <p:nvPr/>
        </p:nvCxnSpPr>
        <p:spPr>
          <a:xfrm>
            <a:off x="1949727" y="1702055"/>
            <a:ext cx="0" cy="4177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3" name="Google Shape;473;p40"/>
          <p:cNvCxnSpPr/>
          <p:nvPr/>
        </p:nvCxnSpPr>
        <p:spPr>
          <a:xfrm>
            <a:off x="2624812" y="1702055"/>
            <a:ext cx="0" cy="4177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4" name="Google Shape;474;p40"/>
          <p:cNvCxnSpPr/>
          <p:nvPr/>
        </p:nvCxnSpPr>
        <p:spPr>
          <a:xfrm>
            <a:off x="2015807" y="1702055"/>
            <a:ext cx="0" cy="4177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5" name="Google Shape;475;p40"/>
          <p:cNvCxnSpPr/>
          <p:nvPr/>
        </p:nvCxnSpPr>
        <p:spPr>
          <a:xfrm>
            <a:off x="2078315" y="1702055"/>
            <a:ext cx="0" cy="4177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6" name="Google Shape;476;p40"/>
          <p:cNvCxnSpPr/>
          <p:nvPr/>
        </p:nvCxnSpPr>
        <p:spPr>
          <a:xfrm>
            <a:off x="2147967" y="1702055"/>
            <a:ext cx="0" cy="4177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7" name="Google Shape;477;p40"/>
          <p:cNvCxnSpPr>
            <a:stCxn id="470" idx="0"/>
            <a:endCxn id="470" idx="2"/>
          </p:cNvCxnSpPr>
          <p:nvPr/>
        </p:nvCxnSpPr>
        <p:spPr>
          <a:xfrm>
            <a:off x="2261835" y="1702055"/>
            <a:ext cx="0" cy="417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8" name="Google Shape;478;p40"/>
          <p:cNvSpPr/>
          <p:nvPr/>
        </p:nvSpPr>
        <p:spPr>
          <a:xfrm>
            <a:off x="2222975" y="1702055"/>
            <a:ext cx="62692" cy="417787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40"/>
          <p:cNvSpPr/>
          <p:nvPr/>
        </p:nvSpPr>
        <p:spPr>
          <a:xfrm>
            <a:off x="1836166" y="1702055"/>
            <a:ext cx="61770" cy="417787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40"/>
          <p:cNvSpPr/>
          <p:nvPr/>
        </p:nvSpPr>
        <p:spPr>
          <a:xfrm>
            <a:off x="2624811" y="1702055"/>
            <a:ext cx="62693" cy="4177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1" name="Google Shape;481;p40"/>
          <p:cNvCxnSpPr/>
          <p:nvPr/>
        </p:nvCxnSpPr>
        <p:spPr>
          <a:xfrm>
            <a:off x="2356921" y="1702055"/>
            <a:ext cx="0" cy="4177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2" name="Google Shape;482;p40"/>
          <p:cNvCxnSpPr/>
          <p:nvPr/>
        </p:nvCxnSpPr>
        <p:spPr>
          <a:xfrm>
            <a:off x="2426573" y="1702055"/>
            <a:ext cx="0" cy="4177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3" name="Google Shape;483;p40"/>
          <p:cNvCxnSpPr/>
          <p:nvPr/>
        </p:nvCxnSpPr>
        <p:spPr>
          <a:xfrm>
            <a:off x="2485508" y="1702055"/>
            <a:ext cx="0" cy="4177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4" name="Google Shape;484;p40"/>
          <p:cNvCxnSpPr/>
          <p:nvPr/>
        </p:nvCxnSpPr>
        <p:spPr>
          <a:xfrm>
            <a:off x="2549802" y="1702055"/>
            <a:ext cx="0" cy="4177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5" name="Google Shape;485;p40"/>
          <p:cNvCxnSpPr>
            <a:cxnSpLocks/>
            <a:stCxn id="478" idx="0"/>
            <a:endCxn id="459" idx="1"/>
          </p:cNvCxnSpPr>
          <p:nvPr/>
        </p:nvCxnSpPr>
        <p:spPr>
          <a:xfrm rot="16200000" flipH="1">
            <a:off x="2666522" y="1289854"/>
            <a:ext cx="232778" cy="1057181"/>
          </a:xfrm>
          <a:prstGeom prst="bentConnector4">
            <a:avLst>
              <a:gd name="adj1" fmla="val -98205"/>
              <a:gd name="adj2" fmla="val 51482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86" name="Google Shape;486;p40"/>
          <p:cNvSpPr txBox="1"/>
          <p:nvPr/>
        </p:nvSpPr>
        <p:spPr>
          <a:xfrm>
            <a:off x="2290308" y="1376214"/>
            <a:ext cx="359713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10 Gbps</a:t>
            </a:r>
            <a:endParaRPr sz="1100"/>
          </a:p>
        </p:txBody>
      </p:sp>
      <p:sp>
        <p:nvSpPr>
          <p:cNvPr id="487" name="Google Shape;487;p40"/>
          <p:cNvSpPr/>
          <p:nvPr/>
        </p:nvSpPr>
        <p:spPr>
          <a:xfrm>
            <a:off x="2895671" y="2361238"/>
            <a:ext cx="424861" cy="377576"/>
          </a:xfrm>
          <a:prstGeom prst="roundRect">
            <a:avLst>
              <a:gd name="adj" fmla="val 16667"/>
            </a:avLst>
          </a:prstGeom>
          <a:solidFill>
            <a:srgbClr val="AEABAB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endParaRPr sz="1200" dirty="0"/>
          </a:p>
        </p:txBody>
      </p:sp>
      <p:cxnSp>
        <p:nvCxnSpPr>
          <p:cNvPr id="488" name="Google Shape;488;p40"/>
          <p:cNvCxnSpPr>
            <a:stCxn id="479" idx="2"/>
            <a:endCxn id="418" idx="1"/>
          </p:cNvCxnSpPr>
          <p:nvPr/>
        </p:nvCxnSpPr>
        <p:spPr>
          <a:xfrm rot="-5400000" flipH="1">
            <a:off x="1851901" y="2134992"/>
            <a:ext cx="432900" cy="4026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9" name="Google Shape;489;p40"/>
          <p:cNvCxnSpPr>
            <a:stCxn id="418" idx="3"/>
            <a:endCxn id="487" idx="1"/>
          </p:cNvCxnSpPr>
          <p:nvPr/>
        </p:nvCxnSpPr>
        <p:spPr>
          <a:xfrm rot="10800000" flipH="1">
            <a:off x="2694452" y="2550041"/>
            <a:ext cx="201300" cy="2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0" name="Google Shape;490;p40"/>
          <p:cNvCxnSpPr>
            <a:stCxn id="487" idx="3"/>
          </p:cNvCxnSpPr>
          <p:nvPr/>
        </p:nvCxnSpPr>
        <p:spPr>
          <a:xfrm>
            <a:off x="3320532" y="2550026"/>
            <a:ext cx="126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91" name="Google Shape;491;p40"/>
          <p:cNvSpPr txBox="1"/>
          <p:nvPr/>
        </p:nvSpPr>
        <p:spPr>
          <a:xfrm>
            <a:off x="1843243" y="2547815"/>
            <a:ext cx="3260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1 Gbps</a:t>
            </a:r>
            <a:endParaRPr sz="1100"/>
          </a:p>
        </p:txBody>
      </p:sp>
      <p:sp>
        <p:nvSpPr>
          <p:cNvPr id="492" name="Google Shape;492;p40"/>
          <p:cNvSpPr/>
          <p:nvPr/>
        </p:nvSpPr>
        <p:spPr>
          <a:xfrm rot="10800000">
            <a:off x="268123" y="3008522"/>
            <a:ext cx="1111800" cy="41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20000" y="22500"/>
                </a:lnTo>
                <a:lnTo>
                  <a:pt x="-90667" y="370018"/>
                </a:lnTo>
              </a:path>
            </a:pathLst>
          </a:custGeom>
          <a:solidFill>
            <a:srgbClr val="C55A11">
              <a:alpha val="37647"/>
            </a:srgbClr>
          </a:solidFill>
          <a:ln w="9525" cap="flat" cmpd="sng">
            <a:solidFill>
              <a:srgbClr val="2F6778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0"/>
          <p:cNvSpPr txBox="1"/>
          <p:nvPr/>
        </p:nvSpPr>
        <p:spPr>
          <a:xfrm>
            <a:off x="241375" y="3036150"/>
            <a:ext cx="1241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VTP ROC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Configures and manages SRO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VTP FPGA streaming readout </a:t>
            </a:r>
            <a:endParaRPr sz="1100"/>
          </a:p>
        </p:txBody>
      </p:sp>
      <p:sp>
        <p:nvSpPr>
          <p:cNvPr id="494" name="Google Shape;494;p40"/>
          <p:cNvSpPr txBox="1"/>
          <p:nvPr/>
        </p:nvSpPr>
        <p:spPr>
          <a:xfrm>
            <a:off x="242776" y="2589975"/>
            <a:ext cx="1165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 ROC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Triggered data readout</a:t>
            </a:r>
            <a:endParaRPr sz="1100"/>
          </a:p>
        </p:txBody>
      </p:sp>
      <p:sp>
        <p:nvSpPr>
          <p:cNvPr id="495" name="Google Shape;495;p40"/>
          <p:cNvSpPr/>
          <p:nvPr/>
        </p:nvSpPr>
        <p:spPr>
          <a:xfrm rot="10800000">
            <a:off x="256965" y="2582532"/>
            <a:ext cx="1111800" cy="32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20000" y="22500"/>
                </a:lnTo>
                <a:lnTo>
                  <a:pt x="-54577" y="297079"/>
                </a:lnTo>
              </a:path>
            </a:pathLst>
          </a:custGeom>
          <a:solidFill>
            <a:srgbClr val="C55A11">
              <a:alpha val="37647"/>
            </a:srgbClr>
          </a:solidFill>
          <a:ln w="9525" cap="flat" cmpd="sng">
            <a:solidFill>
              <a:srgbClr val="2F6778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00737" y="3188243"/>
            <a:ext cx="1310972" cy="1699941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0"/>
          <p:cNvSpPr/>
          <p:nvPr/>
        </p:nvSpPr>
        <p:spPr>
          <a:xfrm>
            <a:off x="1003123" y="1664160"/>
            <a:ext cx="91468" cy="421177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40"/>
          <p:cNvSpPr/>
          <p:nvPr/>
        </p:nvSpPr>
        <p:spPr>
          <a:xfrm>
            <a:off x="1025433" y="1548714"/>
            <a:ext cx="34289" cy="11316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40"/>
          <p:cNvSpPr/>
          <p:nvPr/>
        </p:nvSpPr>
        <p:spPr>
          <a:xfrm>
            <a:off x="1836166" y="1116716"/>
            <a:ext cx="520755" cy="114383"/>
          </a:xfrm>
          <a:prstGeom prst="rect">
            <a:avLst/>
          </a:prstGeom>
          <a:noFill/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Discriminator</a:t>
            </a:r>
            <a:endParaRPr sz="1100"/>
          </a:p>
        </p:txBody>
      </p:sp>
      <p:cxnSp>
        <p:nvCxnSpPr>
          <p:cNvPr id="500" name="Google Shape;500;p40"/>
          <p:cNvCxnSpPr>
            <a:stCxn id="498" idx="0"/>
            <a:endCxn id="499" idx="1"/>
          </p:cNvCxnSpPr>
          <p:nvPr/>
        </p:nvCxnSpPr>
        <p:spPr>
          <a:xfrm rot="-5400000">
            <a:off x="1251978" y="964614"/>
            <a:ext cx="374700" cy="7935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01" name="Google Shape;501;p40"/>
          <p:cNvCxnSpPr>
            <a:stCxn id="499" idx="3"/>
            <a:endCxn id="480" idx="0"/>
          </p:cNvCxnSpPr>
          <p:nvPr/>
        </p:nvCxnSpPr>
        <p:spPr>
          <a:xfrm>
            <a:off x="2356921" y="1173908"/>
            <a:ext cx="299100" cy="5280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02" name="Google Shape;502;p40"/>
          <p:cNvSpPr txBox="1"/>
          <p:nvPr/>
        </p:nvSpPr>
        <p:spPr>
          <a:xfrm>
            <a:off x="2368175" y="1049741"/>
            <a:ext cx="321242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trigger</a:t>
            </a:r>
            <a:endParaRPr sz="1100"/>
          </a:p>
        </p:txBody>
      </p:sp>
      <p:sp>
        <p:nvSpPr>
          <p:cNvPr id="503" name="Google Shape;503;p40"/>
          <p:cNvSpPr txBox="1"/>
          <p:nvPr/>
        </p:nvSpPr>
        <p:spPr>
          <a:xfrm>
            <a:off x="2555284" y="2118663"/>
            <a:ext cx="225093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endParaRPr sz="1100"/>
          </a:p>
        </p:txBody>
      </p:sp>
      <p:sp>
        <p:nvSpPr>
          <p:cNvPr id="504" name="Google Shape;504;p40"/>
          <p:cNvSpPr txBox="1"/>
          <p:nvPr/>
        </p:nvSpPr>
        <p:spPr>
          <a:xfrm>
            <a:off x="2156650" y="2111969"/>
            <a:ext cx="411846" cy="22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VTP</a:t>
            </a:r>
            <a:endParaRPr sz="1000" dirty="0"/>
          </a:p>
        </p:txBody>
      </p:sp>
      <p:cxnSp>
        <p:nvCxnSpPr>
          <p:cNvPr id="505" name="Google Shape;505;p40"/>
          <p:cNvCxnSpPr/>
          <p:nvPr/>
        </p:nvCxnSpPr>
        <p:spPr>
          <a:xfrm flipH="1">
            <a:off x="6936187" y="3784514"/>
            <a:ext cx="558443" cy="50263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06" name="Google Shape;506;p40"/>
          <p:cNvSpPr txBox="1"/>
          <p:nvPr/>
        </p:nvSpPr>
        <p:spPr>
          <a:xfrm>
            <a:off x="7207840" y="3558307"/>
            <a:ext cx="776896" cy="17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Trigger scintillator</a:t>
            </a:r>
            <a:endParaRPr sz="1100"/>
          </a:p>
        </p:txBody>
      </p:sp>
      <p:sp>
        <p:nvSpPr>
          <p:cNvPr id="507" name="Google Shape;507;p40"/>
          <p:cNvSpPr txBox="1"/>
          <p:nvPr/>
        </p:nvSpPr>
        <p:spPr>
          <a:xfrm>
            <a:off x="4161466" y="4504099"/>
            <a:ext cx="1328907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Crystal Array with 2-5GeV electron test beam </a:t>
            </a:r>
            <a:endParaRPr sz="1100" dirty="0"/>
          </a:p>
        </p:txBody>
      </p:sp>
      <p:cxnSp>
        <p:nvCxnSpPr>
          <p:cNvPr id="508" name="Google Shape;508;p40"/>
          <p:cNvCxnSpPr/>
          <p:nvPr/>
        </p:nvCxnSpPr>
        <p:spPr>
          <a:xfrm rot="10800000" flipH="1">
            <a:off x="5476828" y="4074205"/>
            <a:ext cx="552183" cy="44433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09" name="Google Shape;509;p40"/>
          <p:cNvSpPr txBox="1"/>
          <p:nvPr/>
        </p:nvSpPr>
        <p:spPr>
          <a:xfrm>
            <a:off x="590720" y="3656351"/>
            <a:ext cx="4756429" cy="45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Triggered data are waveforms read out over the VME bus. </a:t>
            </a:r>
            <a:endParaRPr sz="800" dirty="0">
              <a:solidFill>
                <a:srgbClr val="833C0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Stream data are integrated sums and times of all hits over a threshold in the calorimeter regardless of the trigger status. </a:t>
            </a:r>
            <a:endParaRPr sz="800" dirty="0">
              <a:solidFill>
                <a:srgbClr val="833C0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0"/>
          <p:cNvSpPr/>
          <p:nvPr/>
        </p:nvSpPr>
        <p:spPr>
          <a:xfrm>
            <a:off x="6993843" y="1761863"/>
            <a:ext cx="531337" cy="377700"/>
          </a:xfrm>
          <a:prstGeom prst="roundRect">
            <a:avLst>
              <a:gd name="adj" fmla="val 16667"/>
            </a:avLst>
          </a:prstGeom>
          <a:solidFill>
            <a:srgbClr val="AEABAB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Lake</a:t>
            </a:r>
            <a:endParaRPr sz="1200" dirty="0"/>
          </a:p>
        </p:txBody>
      </p:sp>
      <p:cxnSp>
        <p:nvCxnSpPr>
          <p:cNvPr id="511" name="Google Shape;511;p40"/>
          <p:cNvCxnSpPr>
            <a:cxnSpLocks/>
            <a:endCxn id="510" idx="1"/>
          </p:cNvCxnSpPr>
          <p:nvPr/>
        </p:nvCxnSpPr>
        <p:spPr>
          <a:xfrm>
            <a:off x="6117580" y="1950413"/>
            <a:ext cx="876263" cy="3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12" name="Google Shape;512;p40"/>
          <p:cNvCxnSpPr>
            <a:cxnSpLocks/>
            <a:stCxn id="510" idx="3"/>
          </p:cNvCxnSpPr>
          <p:nvPr/>
        </p:nvCxnSpPr>
        <p:spPr>
          <a:xfrm>
            <a:off x="7525180" y="1950713"/>
            <a:ext cx="193500" cy="36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13" name="Google Shape;513;p40"/>
          <p:cNvSpPr/>
          <p:nvPr/>
        </p:nvSpPr>
        <p:spPr>
          <a:xfrm>
            <a:off x="7743343" y="1772773"/>
            <a:ext cx="542100" cy="377700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VTP</a:t>
            </a:r>
            <a:endParaRPr sz="9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File</a:t>
            </a:r>
            <a:endParaRPr sz="9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Writer</a:t>
            </a:r>
            <a:endParaRPr sz="9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2DC6F7-E02E-8044-9ACC-728E1E3D01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3"/>
          <p:cNvSpPr txBox="1"/>
          <p:nvPr/>
        </p:nvSpPr>
        <p:spPr>
          <a:xfrm>
            <a:off x="388725" y="215800"/>
            <a:ext cx="5639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RTDP  -  CLAS12 SRO Packet Capture in 2024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686" name="Google Shape;686;p43"/>
          <p:cNvSpPr txBox="1"/>
          <p:nvPr/>
        </p:nvSpPr>
        <p:spPr>
          <a:xfrm>
            <a:off x="855000" y="3130161"/>
            <a:ext cx="222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CLAS12 Detector</a:t>
            </a:r>
            <a:endParaRPr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34343"/>
                </a:solidFill>
              </a:rPr>
              <a:t>(Forward Detector, 2 sectors only)</a:t>
            </a:r>
            <a:endParaRPr sz="800">
              <a:solidFill>
                <a:srgbClr val="434343"/>
              </a:solidFill>
            </a:endParaRPr>
          </a:p>
        </p:txBody>
      </p:sp>
      <p:pic>
        <p:nvPicPr>
          <p:cNvPr id="687" name="Google Shape;68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00" y="1268900"/>
            <a:ext cx="2810775" cy="1961598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43"/>
          <p:cNvSpPr txBox="1"/>
          <p:nvPr/>
        </p:nvSpPr>
        <p:spPr>
          <a:xfrm>
            <a:off x="3928993" y="1955525"/>
            <a:ext cx="4836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" dirty="0">
                <a:solidFill>
                  <a:srgbClr val="434343"/>
                </a:solidFill>
              </a:rPr>
              <a:t>Data streamed from Hall-B directly to Data Center</a:t>
            </a:r>
            <a:endParaRPr dirty="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" dirty="0">
                <a:solidFill>
                  <a:srgbClr val="434343"/>
                </a:solidFill>
              </a:rPr>
              <a:t>FADC250 and DCRB</a:t>
            </a:r>
            <a:r>
              <a:rPr lang="en" sz="1000" dirty="0">
                <a:solidFill>
                  <a:srgbClr val="434343"/>
                </a:solidFill>
              </a:rPr>
              <a:t>(drift chamber)</a:t>
            </a:r>
            <a:r>
              <a:rPr lang="en" dirty="0">
                <a:solidFill>
                  <a:srgbClr val="434343"/>
                </a:solidFill>
              </a:rPr>
              <a:t> modules</a:t>
            </a:r>
            <a:endParaRPr dirty="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" dirty="0">
                <a:solidFill>
                  <a:srgbClr val="434343"/>
                </a:solidFill>
              </a:rPr>
              <a:t>TCP packets captured </a:t>
            </a:r>
            <a:r>
              <a:rPr lang="en" sz="1000" dirty="0">
                <a:solidFill>
                  <a:srgbClr val="434343"/>
                </a:solidFill>
              </a:rPr>
              <a:t>(i.e. includes network time structure)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7" name="Google Shape;218;p35">
            <a:extLst>
              <a:ext uri="{FF2B5EF4-FFF2-40B4-BE49-F238E27FC236}">
                <a16:creationId xmlns:a16="http://schemas.microsoft.com/office/drawing/2014/main" id="{EC94F23A-7A16-B740-A58F-E5004D1DAB71}"/>
              </a:ext>
            </a:extLst>
          </p:cNvPr>
          <p:cNvSpPr txBox="1"/>
          <p:nvPr/>
        </p:nvSpPr>
        <p:spPr>
          <a:xfrm>
            <a:off x="2566550" y="3883509"/>
            <a:ext cx="4591488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 dirty="0">
                <a:solidFill>
                  <a:srgbClr val="8E7CC3"/>
                </a:solidFill>
              </a:rPr>
              <a:t>RTDP =&gt; </a:t>
            </a:r>
            <a:r>
              <a:rPr lang="en" sz="1300" b="1" i="1" dirty="0">
                <a:solidFill>
                  <a:srgbClr val="8E7CC3"/>
                </a:solidFill>
              </a:rPr>
              <a:t>R</a:t>
            </a:r>
            <a:r>
              <a:rPr lang="en" sz="1300" i="1" dirty="0">
                <a:solidFill>
                  <a:srgbClr val="8E7CC3"/>
                </a:solidFill>
              </a:rPr>
              <a:t>eal</a:t>
            </a:r>
            <a:r>
              <a:rPr lang="en" sz="1300" b="1" i="1" dirty="0">
                <a:solidFill>
                  <a:srgbClr val="8E7CC3"/>
                </a:solidFill>
              </a:rPr>
              <a:t> T</a:t>
            </a:r>
            <a:r>
              <a:rPr lang="en" sz="1300" i="1" dirty="0">
                <a:solidFill>
                  <a:srgbClr val="8E7CC3"/>
                </a:solidFill>
              </a:rPr>
              <a:t>ime </a:t>
            </a:r>
            <a:r>
              <a:rPr lang="en" sz="1300" b="1" i="1" dirty="0">
                <a:solidFill>
                  <a:srgbClr val="8E7CC3"/>
                </a:solidFill>
              </a:rPr>
              <a:t>D</a:t>
            </a:r>
            <a:r>
              <a:rPr lang="en" sz="1300" i="1" dirty="0">
                <a:solidFill>
                  <a:srgbClr val="8E7CC3"/>
                </a:solidFill>
              </a:rPr>
              <a:t>evelopment (and Testing) </a:t>
            </a:r>
            <a:r>
              <a:rPr lang="en" sz="1300" b="1" i="1" dirty="0">
                <a:solidFill>
                  <a:srgbClr val="8E7CC3"/>
                </a:solidFill>
              </a:rPr>
              <a:t>P</a:t>
            </a:r>
            <a:r>
              <a:rPr lang="en" sz="1300" i="1" dirty="0">
                <a:solidFill>
                  <a:srgbClr val="8E7CC3"/>
                </a:solidFill>
              </a:rPr>
              <a:t>latform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46825-3DE4-5E41-B228-19766CA7CF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4"/>
          <p:cNvSpPr/>
          <p:nvPr/>
        </p:nvSpPr>
        <p:spPr>
          <a:xfrm>
            <a:off x="4751500" y="298400"/>
            <a:ext cx="3947400" cy="4032600"/>
          </a:xfrm>
          <a:prstGeom prst="roundRect">
            <a:avLst>
              <a:gd name="adj" fmla="val 433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4"/>
          <p:cNvSpPr txBox="1"/>
          <p:nvPr/>
        </p:nvSpPr>
        <p:spPr>
          <a:xfrm>
            <a:off x="546900" y="880075"/>
            <a:ext cx="6210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VTP01</a:t>
            </a:r>
            <a:endParaRPr sz="1000" b="1">
              <a:solidFill>
                <a:schemeClr val="dk2"/>
              </a:solidFill>
            </a:endParaRPr>
          </a:p>
        </p:txBody>
      </p:sp>
      <p:cxnSp>
        <p:nvCxnSpPr>
          <p:cNvPr id="695" name="Google Shape;695;p44"/>
          <p:cNvCxnSpPr>
            <a:stCxn id="694" idx="3"/>
          </p:cNvCxnSpPr>
          <p:nvPr/>
        </p:nvCxnSpPr>
        <p:spPr>
          <a:xfrm>
            <a:off x="1167900" y="1049425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6" name="Google Shape;696;p44"/>
          <p:cNvSpPr txBox="1"/>
          <p:nvPr/>
        </p:nvSpPr>
        <p:spPr>
          <a:xfrm>
            <a:off x="1167902" y="860475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VTP01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697" name="Google Shape;697;p44"/>
          <p:cNvSpPr txBox="1"/>
          <p:nvPr/>
        </p:nvSpPr>
        <p:spPr>
          <a:xfrm rot="-5400000">
            <a:off x="628350" y="2341050"/>
            <a:ext cx="3420900" cy="4464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Hall-B Switch (100Gbps)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698" name="Google Shape;698;p44"/>
          <p:cNvSpPr txBox="1"/>
          <p:nvPr/>
        </p:nvSpPr>
        <p:spPr>
          <a:xfrm>
            <a:off x="546900" y="1269094"/>
            <a:ext cx="6210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VTP02</a:t>
            </a:r>
            <a:endParaRPr sz="1000" b="1">
              <a:solidFill>
                <a:schemeClr val="dk2"/>
              </a:solidFill>
            </a:endParaRPr>
          </a:p>
        </p:txBody>
      </p:sp>
      <p:cxnSp>
        <p:nvCxnSpPr>
          <p:cNvPr id="699" name="Google Shape;699;p44"/>
          <p:cNvCxnSpPr>
            <a:stCxn id="698" idx="3"/>
          </p:cNvCxnSpPr>
          <p:nvPr/>
        </p:nvCxnSpPr>
        <p:spPr>
          <a:xfrm>
            <a:off x="1167900" y="1438444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0" name="Google Shape;700;p44"/>
          <p:cNvSpPr txBox="1"/>
          <p:nvPr/>
        </p:nvSpPr>
        <p:spPr>
          <a:xfrm>
            <a:off x="1167952" y="1249500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VTP02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01" name="Google Shape;701;p44"/>
          <p:cNvSpPr txBox="1"/>
          <p:nvPr/>
        </p:nvSpPr>
        <p:spPr>
          <a:xfrm>
            <a:off x="546900" y="1658113"/>
            <a:ext cx="6210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VTP03</a:t>
            </a:r>
            <a:endParaRPr sz="1000" b="1">
              <a:solidFill>
                <a:schemeClr val="dk2"/>
              </a:solidFill>
            </a:endParaRPr>
          </a:p>
        </p:txBody>
      </p:sp>
      <p:cxnSp>
        <p:nvCxnSpPr>
          <p:cNvPr id="702" name="Google Shape;702;p44"/>
          <p:cNvCxnSpPr>
            <a:stCxn id="701" idx="3"/>
          </p:cNvCxnSpPr>
          <p:nvPr/>
        </p:nvCxnSpPr>
        <p:spPr>
          <a:xfrm>
            <a:off x="1167900" y="1827463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3" name="Google Shape;703;p44"/>
          <p:cNvSpPr txBox="1"/>
          <p:nvPr/>
        </p:nvSpPr>
        <p:spPr>
          <a:xfrm>
            <a:off x="1167952" y="1638518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VTP03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04" name="Google Shape;704;p44"/>
          <p:cNvSpPr txBox="1"/>
          <p:nvPr/>
        </p:nvSpPr>
        <p:spPr>
          <a:xfrm>
            <a:off x="546900" y="2047131"/>
            <a:ext cx="6210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VTP04</a:t>
            </a:r>
            <a:endParaRPr sz="1000" b="1">
              <a:solidFill>
                <a:schemeClr val="dk2"/>
              </a:solidFill>
            </a:endParaRPr>
          </a:p>
        </p:txBody>
      </p:sp>
      <p:cxnSp>
        <p:nvCxnSpPr>
          <p:cNvPr id="705" name="Google Shape;705;p44"/>
          <p:cNvCxnSpPr>
            <a:stCxn id="704" idx="3"/>
          </p:cNvCxnSpPr>
          <p:nvPr/>
        </p:nvCxnSpPr>
        <p:spPr>
          <a:xfrm>
            <a:off x="1167900" y="2216481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6" name="Google Shape;706;p44"/>
          <p:cNvSpPr txBox="1"/>
          <p:nvPr/>
        </p:nvSpPr>
        <p:spPr>
          <a:xfrm>
            <a:off x="1167952" y="2027536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VTP04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07" name="Google Shape;707;p44"/>
          <p:cNvSpPr txBox="1"/>
          <p:nvPr/>
        </p:nvSpPr>
        <p:spPr>
          <a:xfrm>
            <a:off x="546900" y="2436150"/>
            <a:ext cx="6210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VTP05</a:t>
            </a:r>
            <a:endParaRPr sz="1000" b="1">
              <a:solidFill>
                <a:schemeClr val="dk2"/>
              </a:solidFill>
            </a:endParaRPr>
          </a:p>
        </p:txBody>
      </p:sp>
      <p:cxnSp>
        <p:nvCxnSpPr>
          <p:cNvPr id="708" name="Google Shape;708;p44"/>
          <p:cNvCxnSpPr>
            <a:stCxn id="707" idx="3"/>
          </p:cNvCxnSpPr>
          <p:nvPr/>
        </p:nvCxnSpPr>
        <p:spPr>
          <a:xfrm>
            <a:off x="1167900" y="2605500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9" name="Google Shape;709;p44"/>
          <p:cNvSpPr txBox="1"/>
          <p:nvPr/>
        </p:nvSpPr>
        <p:spPr>
          <a:xfrm>
            <a:off x="1167952" y="2416554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VTP05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10" name="Google Shape;710;p44"/>
          <p:cNvSpPr txBox="1"/>
          <p:nvPr/>
        </p:nvSpPr>
        <p:spPr>
          <a:xfrm>
            <a:off x="546900" y="2825169"/>
            <a:ext cx="6210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VTP06</a:t>
            </a:r>
            <a:endParaRPr sz="1000" b="1">
              <a:solidFill>
                <a:schemeClr val="dk2"/>
              </a:solidFill>
            </a:endParaRPr>
          </a:p>
        </p:txBody>
      </p:sp>
      <p:cxnSp>
        <p:nvCxnSpPr>
          <p:cNvPr id="711" name="Google Shape;711;p44"/>
          <p:cNvCxnSpPr>
            <a:stCxn id="710" idx="3"/>
          </p:cNvCxnSpPr>
          <p:nvPr/>
        </p:nvCxnSpPr>
        <p:spPr>
          <a:xfrm>
            <a:off x="1167900" y="2994519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2" name="Google Shape;712;p44"/>
          <p:cNvSpPr txBox="1"/>
          <p:nvPr/>
        </p:nvSpPr>
        <p:spPr>
          <a:xfrm>
            <a:off x="1167952" y="2805572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VTP06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13" name="Google Shape;713;p44"/>
          <p:cNvSpPr txBox="1"/>
          <p:nvPr/>
        </p:nvSpPr>
        <p:spPr>
          <a:xfrm>
            <a:off x="546900" y="3214188"/>
            <a:ext cx="6210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VTP07</a:t>
            </a:r>
            <a:endParaRPr sz="1000" b="1">
              <a:solidFill>
                <a:schemeClr val="dk2"/>
              </a:solidFill>
            </a:endParaRPr>
          </a:p>
        </p:txBody>
      </p:sp>
      <p:cxnSp>
        <p:nvCxnSpPr>
          <p:cNvPr id="714" name="Google Shape;714;p44"/>
          <p:cNvCxnSpPr>
            <a:stCxn id="713" idx="3"/>
          </p:cNvCxnSpPr>
          <p:nvPr/>
        </p:nvCxnSpPr>
        <p:spPr>
          <a:xfrm>
            <a:off x="1167900" y="3383538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5" name="Google Shape;715;p44"/>
          <p:cNvSpPr txBox="1"/>
          <p:nvPr/>
        </p:nvSpPr>
        <p:spPr>
          <a:xfrm>
            <a:off x="1167952" y="3194590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VTP07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16" name="Google Shape;716;p44"/>
          <p:cNvSpPr txBox="1"/>
          <p:nvPr/>
        </p:nvSpPr>
        <p:spPr>
          <a:xfrm>
            <a:off x="546900" y="3603206"/>
            <a:ext cx="6210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VTP08</a:t>
            </a:r>
            <a:endParaRPr sz="1000" b="1">
              <a:solidFill>
                <a:schemeClr val="dk2"/>
              </a:solidFill>
            </a:endParaRPr>
          </a:p>
        </p:txBody>
      </p:sp>
      <p:cxnSp>
        <p:nvCxnSpPr>
          <p:cNvPr id="717" name="Google Shape;717;p44"/>
          <p:cNvCxnSpPr>
            <a:stCxn id="716" idx="3"/>
          </p:cNvCxnSpPr>
          <p:nvPr/>
        </p:nvCxnSpPr>
        <p:spPr>
          <a:xfrm>
            <a:off x="1167900" y="3772556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8" name="Google Shape;718;p44"/>
          <p:cNvSpPr txBox="1"/>
          <p:nvPr/>
        </p:nvSpPr>
        <p:spPr>
          <a:xfrm>
            <a:off x="1167952" y="3583608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VTP08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19" name="Google Shape;719;p44"/>
          <p:cNvSpPr txBox="1"/>
          <p:nvPr/>
        </p:nvSpPr>
        <p:spPr>
          <a:xfrm>
            <a:off x="546900" y="3992225"/>
            <a:ext cx="6210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VTP09</a:t>
            </a:r>
            <a:endParaRPr sz="1000" b="1">
              <a:solidFill>
                <a:schemeClr val="dk2"/>
              </a:solidFill>
            </a:endParaRPr>
          </a:p>
        </p:txBody>
      </p:sp>
      <p:cxnSp>
        <p:nvCxnSpPr>
          <p:cNvPr id="720" name="Google Shape;720;p44"/>
          <p:cNvCxnSpPr>
            <a:stCxn id="719" idx="3"/>
          </p:cNvCxnSpPr>
          <p:nvPr/>
        </p:nvCxnSpPr>
        <p:spPr>
          <a:xfrm>
            <a:off x="1167900" y="4161575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1" name="Google Shape;721;p44"/>
          <p:cNvSpPr txBox="1"/>
          <p:nvPr/>
        </p:nvSpPr>
        <p:spPr>
          <a:xfrm>
            <a:off x="1167952" y="3972626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VTP09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22" name="Google Shape;722;p44"/>
          <p:cNvSpPr txBox="1"/>
          <p:nvPr/>
        </p:nvSpPr>
        <p:spPr>
          <a:xfrm rot="-5400000">
            <a:off x="1999950" y="2341050"/>
            <a:ext cx="3420900" cy="4464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EJFAT Switch (100Gbps)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723" name="Google Shape;723;p44"/>
          <p:cNvCxnSpPr>
            <a:stCxn id="697" idx="2"/>
            <a:endCxn id="722" idx="0"/>
          </p:cNvCxnSpPr>
          <p:nvPr/>
        </p:nvCxnSpPr>
        <p:spPr>
          <a:xfrm>
            <a:off x="2562000" y="2564250"/>
            <a:ext cx="925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724" name="Google Shape;724;p44"/>
          <p:cNvCxnSpPr/>
          <p:nvPr/>
        </p:nvCxnSpPr>
        <p:spPr>
          <a:xfrm>
            <a:off x="3930707" y="1049425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5" name="Google Shape;725;p44"/>
          <p:cNvCxnSpPr/>
          <p:nvPr/>
        </p:nvCxnSpPr>
        <p:spPr>
          <a:xfrm>
            <a:off x="3930707" y="1438444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6" name="Google Shape;726;p44"/>
          <p:cNvCxnSpPr/>
          <p:nvPr/>
        </p:nvCxnSpPr>
        <p:spPr>
          <a:xfrm>
            <a:off x="3930707" y="1827463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7" name="Google Shape;727;p44"/>
          <p:cNvCxnSpPr/>
          <p:nvPr/>
        </p:nvCxnSpPr>
        <p:spPr>
          <a:xfrm>
            <a:off x="3930707" y="2216481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8" name="Google Shape;728;p44"/>
          <p:cNvCxnSpPr/>
          <p:nvPr/>
        </p:nvCxnSpPr>
        <p:spPr>
          <a:xfrm>
            <a:off x="3930707" y="2605500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9" name="Google Shape;729;p44"/>
          <p:cNvCxnSpPr/>
          <p:nvPr/>
        </p:nvCxnSpPr>
        <p:spPr>
          <a:xfrm>
            <a:off x="3930707" y="2994519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0" name="Google Shape;730;p44"/>
          <p:cNvCxnSpPr/>
          <p:nvPr/>
        </p:nvCxnSpPr>
        <p:spPr>
          <a:xfrm>
            <a:off x="3930707" y="3383538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1" name="Google Shape;731;p44"/>
          <p:cNvCxnSpPr/>
          <p:nvPr/>
        </p:nvCxnSpPr>
        <p:spPr>
          <a:xfrm>
            <a:off x="3930707" y="3772556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2" name="Google Shape;732;p44"/>
          <p:cNvCxnSpPr/>
          <p:nvPr/>
        </p:nvCxnSpPr>
        <p:spPr>
          <a:xfrm>
            <a:off x="3930707" y="4161575"/>
            <a:ext cx="94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3" name="Google Shape;733;p44"/>
          <p:cNvSpPr txBox="1"/>
          <p:nvPr/>
        </p:nvSpPr>
        <p:spPr>
          <a:xfrm>
            <a:off x="5115425" y="1497707"/>
            <a:ext cx="725400" cy="4926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tcpdump</a:t>
            </a:r>
            <a:endParaRPr sz="11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dk1"/>
                </a:solidFill>
              </a:rPr>
              <a:t>(libcap)</a:t>
            </a:r>
            <a:endParaRPr sz="900" i="1">
              <a:solidFill>
                <a:schemeClr val="dk1"/>
              </a:solidFill>
            </a:endParaRPr>
          </a:p>
        </p:txBody>
      </p:sp>
      <p:cxnSp>
        <p:nvCxnSpPr>
          <p:cNvPr id="734" name="Google Shape;734;p44"/>
          <p:cNvCxnSpPr/>
          <p:nvPr/>
        </p:nvCxnSpPr>
        <p:spPr>
          <a:xfrm>
            <a:off x="4893059" y="1050000"/>
            <a:ext cx="185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5" name="Google Shape;735;p44"/>
          <p:cNvCxnSpPr>
            <a:endCxn id="733" idx="0"/>
          </p:cNvCxnSpPr>
          <p:nvPr/>
        </p:nvCxnSpPr>
        <p:spPr>
          <a:xfrm>
            <a:off x="5478125" y="1056407"/>
            <a:ext cx="0" cy="441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36" name="Google Shape;736;p44"/>
          <p:cNvSpPr txBox="1"/>
          <p:nvPr/>
        </p:nvSpPr>
        <p:spPr>
          <a:xfrm>
            <a:off x="6749150" y="880650"/>
            <a:ext cx="797400" cy="3387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netcat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(port 7001)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737" name="Google Shape;737;p44"/>
          <p:cNvSpPr txBox="1"/>
          <p:nvPr/>
        </p:nvSpPr>
        <p:spPr>
          <a:xfrm>
            <a:off x="3911102" y="860475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VTP01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38" name="Google Shape;738;p44"/>
          <p:cNvSpPr txBox="1"/>
          <p:nvPr/>
        </p:nvSpPr>
        <p:spPr>
          <a:xfrm>
            <a:off x="3911152" y="1249500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VTP02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39" name="Google Shape;739;p44"/>
          <p:cNvSpPr txBox="1"/>
          <p:nvPr/>
        </p:nvSpPr>
        <p:spPr>
          <a:xfrm>
            <a:off x="3911152" y="1638518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VTP03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40" name="Google Shape;740;p44"/>
          <p:cNvSpPr txBox="1"/>
          <p:nvPr/>
        </p:nvSpPr>
        <p:spPr>
          <a:xfrm>
            <a:off x="3911152" y="2027536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VTP04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41" name="Google Shape;741;p44"/>
          <p:cNvSpPr txBox="1"/>
          <p:nvPr/>
        </p:nvSpPr>
        <p:spPr>
          <a:xfrm>
            <a:off x="3911152" y="2416554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VTP05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42" name="Google Shape;742;p44"/>
          <p:cNvSpPr txBox="1"/>
          <p:nvPr/>
        </p:nvSpPr>
        <p:spPr>
          <a:xfrm>
            <a:off x="3911152" y="2805572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VTP06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43" name="Google Shape;743;p44"/>
          <p:cNvSpPr txBox="1"/>
          <p:nvPr/>
        </p:nvSpPr>
        <p:spPr>
          <a:xfrm>
            <a:off x="3911152" y="3194590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VTP07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44" name="Google Shape;744;p44"/>
          <p:cNvSpPr txBox="1"/>
          <p:nvPr/>
        </p:nvSpPr>
        <p:spPr>
          <a:xfrm>
            <a:off x="3911152" y="3583608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VTP08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45" name="Google Shape;745;p44"/>
          <p:cNvSpPr txBox="1"/>
          <p:nvPr/>
        </p:nvSpPr>
        <p:spPr>
          <a:xfrm>
            <a:off x="3911152" y="3972626"/>
            <a:ext cx="86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solidFill>
                  <a:schemeClr val="dk2"/>
                </a:solidFill>
              </a:rPr>
              <a:t>VTP09 stream (x2)</a:t>
            </a:r>
            <a:endParaRPr sz="600" i="1">
              <a:solidFill>
                <a:schemeClr val="dk2"/>
              </a:solidFill>
            </a:endParaRPr>
          </a:p>
        </p:txBody>
      </p:sp>
      <p:sp>
        <p:nvSpPr>
          <p:cNvPr id="746" name="Google Shape;746;p44"/>
          <p:cNvSpPr/>
          <p:nvPr/>
        </p:nvSpPr>
        <p:spPr>
          <a:xfrm>
            <a:off x="7821000" y="914975"/>
            <a:ext cx="621000" cy="276900"/>
          </a:xfrm>
          <a:prstGeom prst="can">
            <a:avLst>
              <a:gd name="adj" fmla="val 25000"/>
            </a:avLst>
          </a:prstGeom>
          <a:solidFill>
            <a:srgbClr val="FF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4"/>
          <p:cNvSpPr txBox="1"/>
          <p:nvPr/>
        </p:nvSpPr>
        <p:spPr>
          <a:xfrm>
            <a:off x="7731889" y="912904"/>
            <a:ext cx="862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/dev/null</a:t>
            </a:r>
            <a:endParaRPr sz="9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748" name="Google Shape;748;p44"/>
          <p:cNvCxnSpPr>
            <a:stCxn id="736" idx="3"/>
          </p:cNvCxnSpPr>
          <p:nvPr/>
        </p:nvCxnSpPr>
        <p:spPr>
          <a:xfrm>
            <a:off x="7546550" y="1050000"/>
            <a:ext cx="274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9" name="Google Shape;749;p44"/>
          <p:cNvSpPr/>
          <p:nvPr/>
        </p:nvSpPr>
        <p:spPr>
          <a:xfrm>
            <a:off x="6220800" y="1539275"/>
            <a:ext cx="2025000" cy="400200"/>
          </a:xfrm>
          <a:prstGeom prst="can">
            <a:avLst>
              <a:gd name="adj" fmla="val 25000"/>
            </a:avLst>
          </a:prstGeom>
          <a:solidFill>
            <a:srgbClr val="F9CB9C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44"/>
          <p:cNvSpPr txBox="1"/>
          <p:nvPr/>
        </p:nvSpPr>
        <p:spPr>
          <a:xfrm>
            <a:off x="6247100" y="1543900"/>
            <a:ext cx="199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/nvme/proj/RTDP/2023.12.17.CLAS12/</a:t>
            </a:r>
            <a:endParaRPr sz="7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VTP01_S1_R1234.pcap</a:t>
            </a:r>
            <a:endParaRPr sz="7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751" name="Google Shape;751;p44"/>
          <p:cNvCxnSpPr>
            <a:stCxn id="733" idx="3"/>
          </p:cNvCxnSpPr>
          <p:nvPr/>
        </p:nvCxnSpPr>
        <p:spPr>
          <a:xfrm rot="10800000" flipH="1">
            <a:off x="5840825" y="1735907"/>
            <a:ext cx="385500" cy="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52" name="Google Shape;752;p44"/>
          <p:cNvSpPr/>
          <p:nvPr/>
        </p:nvSpPr>
        <p:spPr>
          <a:xfrm rot="-5400000">
            <a:off x="6598525" y="504375"/>
            <a:ext cx="150300" cy="32358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44"/>
          <p:cNvSpPr txBox="1"/>
          <p:nvPr/>
        </p:nvSpPr>
        <p:spPr>
          <a:xfrm>
            <a:off x="5964900" y="2278700"/>
            <a:ext cx="303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754" name="Google Shape;754;p44"/>
          <p:cNvSpPr txBox="1"/>
          <p:nvPr/>
        </p:nvSpPr>
        <p:spPr>
          <a:xfrm>
            <a:off x="5272522" y="2151908"/>
            <a:ext cx="284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chemeClr val="dk1"/>
                </a:solidFill>
              </a:rPr>
              <a:t>repeated for each stream. 18 streams total</a:t>
            </a:r>
            <a:endParaRPr sz="1100" i="1">
              <a:solidFill>
                <a:schemeClr val="dk1"/>
              </a:solidFill>
            </a:endParaRPr>
          </a:p>
        </p:txBody>
      </p:sp>
      <p:sp>
        <p:nvSpPr>
          <p:cNvPr id="755" name="Google Shape;755;p44"/>
          <p:cNvSpPr txBox="1"/>
          <p:nvPr/>
        </p:nvSpPr>
        <p:spPr>
          <a:xfrm>
            <a:off x="5737975" y="222200"/>
            <a:ext cx="217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ejfat-fs-daq.jlab.org</a:t>
            </a:r>
            <a:endParaRPr sz="18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56" name="Google Shape;756;p44"/>
          <p:cNvSpPr/>
          <p:nvPr/>
        </p:nvSpPr>
        <p:spPr>
          <a:xfrm rot="-5400000">
            <a:off x="1515225" y="3429308"/>
            <a:ext cx="103800" cy="21030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4"/>
          <p:cNvSpPr txBox="1"/>
          <p:nvPr/>
        </p:nvSpPr>
        <p:spPr>
          <a:xfrm>
            <a:off x="869212" y="4475714"/>
            <a:ext cx="142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CODA SRO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58" name="Google Shape;758;p44"/>
          <p:cNvSpPr/>
          <p:nvPr/>
        </p:nvSpPr>
        <p:spPr>
          <a:xfrm rot="-5400000">
            <a:off x="6031575" y="1808550"/>
            <a:ext cx="103800" cy="53445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44"/>
          <p:cNvSpPr txBox="1"/>
          <p:nvPr/>
        </p:nvSpPr>
        <p:spPr>
          <a:xfrm>
            <a:off x="5058270" y="4532700"/>
            <a:ext cx="210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RTDP Capture Tooling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0" name="Google Shape;760;p44"/>
          <p:cNvSpPr txBox="1"/>
          <p:nvPr/>
        </p:nvSpPr>
        <p:spPr>
          <a:xfrm>
            <a:off x="1202800" y="102400"/>
            <a:ext cx="3828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>
                <a:solidFill>
                  <a:srgbClr val="9900FF"/>
                </a:solidFill>
              </a:rPr>
              <a:t>original plan to read out 9 VTP crates</a:t>
            </a:r>
            <a:endParaRPr sz="1500" b="1" i="1">
              <a:solidFill>
                <a:srgbClr val="9900FF"/>
              </a:solidFill>
            </a:endParaRPr>
          </a:p>
        </p:txBody>
      </p:sp>
      <p:sp>
        <p:nvSpPr>
          <p:cNvPr id="761" name="Google Shape;761;p44"/>
          <p:cNvSpPr txBox="1"/>
          <p:nvPr/>
        </p:nvSpPr>
        <p:spPr>
          <a:xfrm>
            <a:off x="5442475" y="2855600"/>
            <a:ext cx="2849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FF"/>
                </a:solidFill>
              </a:rPr>
              <a:t>100Gbps NIC w/ hardware timestamping ability</a:t>
            </a:r>
            <a:endParaRPr sz="1700">
              <a:solidFill>
                <a:srgbClr val="0000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477505-6B1F-924E-81DE-D18A5570D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10332</TotalTime>
  <Words>5427</Words>
  <Application>Microsoft Macintosh PowerPoint</Application>
  <PresentationFormat>On-screen Show (16:9)</PresentationFormat>
  <Paragraphs>913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6" baseType="lpstr">
      <vt:lpstr>Arial</vt:lpstr>
      <vt:lpstr>Courier New</vt:lpstr>
      <vt:lpstr>Audiowide</vt:lpstr>
      <vt:lpstr>Century Gothic</vt:lpstr>
      <vt:lpstr>Syncopate</vt:lpstr>
      <vt:lpstr>Impact</vt:lpstr>
      <vt:lpstr>Julius Sans One</vt:lpstr>
      <vt:lpstr>Zapf Dingbats</vt:lpstr>
      <vt:lpstr>PingFangSC-Regular</vt:lpstr>
      <vt:lpstr>Alegreya</vt:lpstr>
      <vt:lpstr>Helvetica Neue Medium</vt:lpstr>
      <vt:lpstr>Calibri</vt:lpstr>
      <vt:lpstr>Wingdings</vt:lpstr>
      <vt:lpstr>Nunito</vt:lpstr>
      <vt:lpstr>LMRoman9</vt:lpstr>
      <vt:lpstr>Helvetica</vt:lpstr>
      <vt:lpstr>Helvetica Neue</vt:lpstr>
      <vt:lpstr>Orbitron</vt:lpstr>
      <vt:lpstr>Times Roman</vt:lpstr>
      <vt:lpstr>Simple Light</vt:lpstr>
      <vt:lpstr>Office Theme</vt:lpstr>
      <vt:lpstr>PowerPoint Presentation</vt:lpstr>
      <vt:lpstr>PowerPoint Presentation</vt:lpstr>
      <vt:lpstr>PowerPoint Presentation</vt:lpstr>
      <vt:lpstr>TriDAS Testing</vt:lpstr>
      <vt:lpstr>PowerPoint Presentation</vt:lpstr>
      <vt:lpstr>PowerPoint Presentation</vt:lpstr>
      <vt:lpstr>EIC prototype calorimeter SRO pipeline at DESY. CODA &amp; ERSAP</vt:lpstr>
      <vt:lpstr>PowerPoint Presentation</vt:lpstr>
      <vt:lpstr>PowerPoint Presentation</vt:lpstr>
      <vt:lpstr>GCII: CLAS12 Data Capture</vt:lpstr>
      <vt:lpstr>RTDP Final Deliverable</vt:lpstr>
      <vt:lpstr>GCII: Standard Test Setup</vt:lpstr>
      <vt:lpstr>PowerPoint Presentation</vt:lpstr>
      <vt:lpstr>GCII:  JIRIAF + EJFAT + NERSC Testing</vt:lpstr>
      <vt:lpstr>EJFAT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GlueX experiment update</vt:lpstr>
      <vt:lpstr>GEMTRD</vt:lpstr>
      <vt:lpstr>GEMTRD readout</vt:lpstr>
      <vt:lpstr>EJFAT Operational Model</vt:lpstr>
      <vt:lpstr>A Workflow I Would Trust</vt:lpstr>
      <vt:lpstr>PowerPoint Presentation</vt:lpstr>
      <vt:lpstr>EJFAT Concept : Edge to Data Center Traffic Shaping / Steering</vt:lpstr>
      <vt:lpstr>EIC prototype calorimeter SRO pipeline at JLAB Hall-D using ERSAP</vt:lpstr>
      <vt:lpstr> Event Identification. Fixed-size sliding window technique </vt:lpstr>
      <vt:lpstr>Stream Identification Efficiency</vt:lpstr>
      <vt:lpstr>Event Identification based on adaptive window clustering algorithm</vt:lpstr>
      <vt:lpstr>Event identification based on anomaly detection</vt:lpstr>
      <vt:lpstr>Streaming Grand Challenge</vt:lpstr>
      <vt:lpstr>PowerPoint Presentation</vt:lpstr>
      <vt:lpstr>ESnet/JLab FPGA Accelerated Transport </vt:lpstr>
      <vt:lpstr>PODIO ROOT Streaming</vt:lpstr>
      <vt:lpstr>FABRIC Testbed</vt:lpstr>
      <vt:lpstr>FABRIC test</vt:lpstr>
      <vt:lpstr>PowerPoint Presentation</vt:lpstr>
      <vt:lpstr>Time difference between packets by port</vt:lpstr>
      <vt:lpstr>Parsed from EVIO in payload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Carl Timmer</cp:lastModifiedBy>
  <cp:revision>250</cp:revision>
  <cp:lastPrinted>2024-11-27T17:51:29Z</cp:lastPrinted>
  <dcterms:modified xsi:type="dcterms:W3CDTF">2024-11-27T19:31:32Z</dcterms:modified>
</cp:coreProperties>
</file>