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309" r:id="rId2"/>
    <p:sldId id="308" r:id="rId3"/>
    <p:sldId id="310" r:id="rId4"/>
    <p:sldId id="311" r:id="rId5"/>
    <p:sldId id="318" r:id="rId6"/>
    <p:sldId id="319" r:id="rId7"/>
    <p:sldId id="320" r:id="rId8"/>
    <p:sldId id="325" r:id="rId9"/>
    <p:sldId id="323" r:id="rId10"/>
    <p:sldId id="326" r:id="rId11"/>
    <p:sldId id="324" r:id="rId12"/>
    <p:sldId id="328" r:id="rId13"/>
    <p:sldId id="330" r:id="rId14"/>
    <p:sldId id="327" r:id="rId15"/>
    <p:sldId id="331" r:id="rId16"/>
    <p:sldId id="332" r:id="rId17"/>
    <p:sldId id="31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1" autoAdjust="0"/>
    <p:restoredTop sz="96405" autoAdjust="0"/>
  </p:normalViewPr>
  <p:slideViewPr>
    <p:cSldViewPr snapToGrid="0" snapToObjects="1">
      <p:cViewPr varScale="1">
        <p:scale>
          <a:sx n="121" d="100"/>
          <a:sy n="121" d="100"/>
        </p:scale>
        <p:origin x="456" y="18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December 2,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December 2, 2024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December 2,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1616" y="2339016"/>
            <a:ext cx="10408432" cy="170820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effectLst/>
                <a:latin typeface="+mn-lt"/>
              </a:rPr>
              <a:t>SRO Application: </a:t>
            </a:r>
          </a:p>
          <a:p>
            <a:pPr algn="ctr"/>
            <a:r>
              <a:rPr lang="en-US" sz="3600" b="1" dirty="0">
                <a:solidFill>
                  <a:srgbClr val="000000"/>
                </a:solidFill>
                <a:effectLst/>
                <a:latin typeface="+mn-lt"/>
              </a:rPr>
              <a:t>Streamlined Generic DAQ Tool for Detector R&amp;D</a:t>
            </a:r>
            <a:endParaRPr lang="en-US" sz="360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91937" y="5908806"/>
            <a:ext cx="3208124" cy="365125"/>
          </a:xfrm>
        </p:spPr>
        <p:txBody>
          <a:bodyPr/>
          <a:lstStyle/>
          <a:p>
            <a:pPr algn="ctr"/>
            <a:r>
              <a:rPr lang="en-US" sz="2000" dirty="0">
                <a:latin typeface="+mn-lt"/>
              </a:rPr>
              <a:t>Dec. 02. 2024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158012" y="5111757"/>
            <a:ext cx="5875975" cy="4208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Hanjie Liu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C5084F-3557-E8D1-7FB6-42DC089808CF}"/>
              </a:ext>
            </a:extLst>
          </p:cNvPr>
          <p:cNvSpPr txBox="1">
            <a:spLocks/>
          </p:cNvSpPr>
          <p:nvPr/>
        </p:nvSpPr>
        <p:spPr>
          <a:xfrm>
            <a:off x="3817320" y="5537015"/>
            <a:ext cx="4910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latin typeface="+mn-lt"/>
              </a:rPr>
              <a:t>Streaming Readout Workshop SRO-XII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84085-ED51-011B-1D9D-AF8BB97D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DB750-33B1-5D23-E01F-EF581CC55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6"/>
            <a:ext cx="10907749" cy="468878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Users are heavily involved in the detector R&amp;D</a:t>
            </a:r>
          </a:p>
          <a:p>
            <a:pPr>
              <a:lnSpc>
                <a:spcPct val="150000"/>
              </a:lnSpc>
            </a:pPr>
            <a:r>
              <a:rPr lang="en-US" dirty="0"/>
              <a:t>Building physical triggers requires extra modules and setup time (repetitive work )</a:t>
            </a:r>
          </a:p>
          <a:p>
            <a:pPr>
              <a:lnSpc>
                <a:spcPct val="150000"/>
              </a:lnSpc>
            </a:pPr>
            <a:r>
              <a:rPr lang="en-US" dirty="0"/>
              <a:t>NIM triggers usually require scintillators (size limitation etc.)</a:t>
            </a:r>
          </a:p>
          <a:p>
            <a:pPr>
              <a:lnSpc>
                <a:spcPct val="150000"/>
              </a:lnSpc>
            </a:pPr>
            <a:r>
              <a:rPr lang="en-US" dirty="0"/>
              <a:t>SRO that allows online trigger, it would reduce the setup time and provide more flexibility on the readout data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Note: in these situations, normally the trigger rate is few Hz and the data rate is small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779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84085-ED51-011B-1D9D-AF8BB97D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A Generic SRO DAQ tool for detector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DB750-33B1-5D23-E01F-EF581CC55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833534"/>
            <a:ext cx="10907749" cy="140608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The current DAQ modules support SRO (Chris Cuevas talk this morning)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First version of SRO CODA is ready   (David Abbott talk this morning)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Need a plugin program that allows user designed online triggers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CDDF6-6371-A99B-6457-F715C26AB308}"/>
              </a:ext>
            </a:extLst>
          </p:cNvPr>
          <p:cNvSpPr txBox="1"/>
          <p:nvPr/>
        </p:nvSpPr>
        <p:spPr>
          <a:xfrm>
            <a:off x="197555" y="3101007"/>
            <a:ext cx="83488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FADC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2C5B4-D0AB-BD3D-4294-5EFABC54110F}"/>
              </a:ext>
            </a:extLst>
          </p:cNvPr>
          <p:cNvSpPr txBox="1"/>
          <p:nvPr/>
        </p:nvSpPr>
        <p:spPr>
          <a:xfrm>
            <a:off x="2214819" y="3098827"/>
            <a:ext cx="83488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VTP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D9318-E120-016E-01A9-8A9E2F179A59}"/>
              </a:ext>
            </a:extLst>
          </p:cNvPr>
          <p:cNvSpPr txBox="1"/>
          <p:nvPr/>
        </p:nvSpPr>
        <p:spPr>
          <a:xfrm>
            <a:off x="4337876" y="2899208"/>
            <a:ext cx="135004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Builder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8DB00C-892C-CF29-0678-1A5B83A8F5AD}"/>
              </a:ext>
            </a:extLst>
          </p:cNvPr>
          <p:cNvCxnSpPr>
            <a:cxnSpLocks/>
          </p:cNvCxnSpPr>
          <p:nvPr/>
        </p:nvCxnSpPr>
        <p:spPr>
          <a:xfrm flipV="1">
            <a:off x="1164966" y="3314708"/>
            <a:ext cx="834888" cy="171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6225E6-D4CD-8340-2FBC-5D6A76850202}"/>
              </a:ext>
            </a:extLst>
          </p:cNvPr>
          <p:cNvSpPr txBox="1"/>
          <p:nvPr/>
        </p:nvSpPr>
        <p:spPr>
          <a:xfrm>
            <a:off x="1000598" y="2975954"/>
            <a:ext cx="1330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VXS backplane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7402C7-6B65-EBCE-EBB6-EBCD943A7197}"/>
              </a:ext>
            </a:extLst>
          </p:cNvPr>
          <p:cNvCxnSpPr>
            <a:cxnSpLocks/>
          </p:cNvCxnSpPr>
          <p:nvPr/>
        </p:nvCxnSpPr>
        <p:spPr>
          <a:xfrm>
            <a:off x="3063636" y="3335498"/>
            <a:ext cx="123163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7DE65D-38D5-9DC7-1566-B1D6AAC5C7A7}"/>
              </a:ext>
            </a:extLst>
          </p:cNvPr>
          <p:cNvSpPr txBox="1"/>
          <p:nvPr/>
        </p:nvSpPr>
        <p:spPr>
          <a:xfrm>
            <a:off x="3054070" y="3057032"/>
            <a:ext cx="929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QSFP links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CBD82-E344-7C94-2026-62D8C31ED145}"/>
              </a:ext>
            </a:extLst>
          </p:cNvPr>
          <p:cNvSpPr txBox="1"/>
          <p:nvPr/>
        </p:nvSpPr>
        <p:spPr>
          <a:xfrm>
            <a:off x="6013770" y="2899207"/>
            <a:ext cx="135004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Transfer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1839A5-8ED3-ECE5-4AC8-D700FBBDD101}"/>
              </a:ext>
            </a:extLst>
          </p:cNvPr>
          <p:cNvSpPr/>
          <p:nvPr/>
        </p:nvSpPr>
        <p:spPr>
          <a:xfrm>
            <a:off x="109746" y="2708094"/>
            <a:ext cx="3874322" cy="1151273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0ED64B-8822-2068-1538-EDDEAEC85E9A}"/>
              </a:ext>
            </a:extLst>
          </p:cNvPr>
          <p:cNvSpPr txBox="1"/>
          <p:nvPr/>
        </p:nvSpPr>
        <p:spPr>
          <a:xfrm>
            <a:off x="1447811" y="3875537"/>
            <a:ext cx="110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1EA1E-1F71-7C41-C396-2DE9C8630923}"/>
              </a:ext>
            </a:extLst>
          </p:cNvPr>
          <p:cNvSpPr/>
          <p:nvPr/>
        </p:nvSpPr>
        <p:spPr>
          <a:xfrm>
            <a:off x="4116591" y="2212034"/>
            <a:ext cx="7783861" cy="3627766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AD0DFF-5D5B-12ED-F5FA-BBA952B901ED}"/>
              </a:ext>
            </a:extLst>
          </p:cNvPr>
          <p:cNvSpPr txBox="1"/>
          <p:nvPr/>
        </p:nvSpPr>
        <p:spPr>
          <a:xfrm>
            <a:off x="7692122" y="5985132"/>
            <a:ext cx="102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47F9E-BBED-62C2-CD67-84AC510C9B64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687919" y="3314707"/>
            <a:ext cx="305262" cy="8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BC1794A1-CE7C-59F3-AA9E-D2DDCDC4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022" y="4244869"/>
            <a:ext cx="5939252" cy="1475474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E6B7D11-D5BB-1352-5A1E-D260CD8D488F}"/>
              </a:ext>
            </a:extLst>
          </p:cNvPr>
          <p:cNvCxnSpPr>
            <a:cxnSpLocks/>
          </p:cNvCxnSpPr>
          <p:nvPr/>
        </p:nvCxnSpPr>
        <p:spPr>
          <a:xfrm flipH="1">
            <a:off x="5777459" y="3687324"/>
            <a:ext cx="958271" cy="1252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F555134-AEA6-C0D6-1755-3B9F31B02384}"/>
              </a:ext>
            </a:extLst>
          </p:cNvPr>
          <p:cNvSpPr txBox="1"/>
          <p:nvPr/>
        </p:nvSpPr>
        <p:spPr>
          <a:xfrm>
            <a:off x="8042575" y="2899206"/>
            <a:ext cx="135004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Transfer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8A0E2B7-C26D-3CC8-DCE6-21B116897513}"/>
              </a:ext>
            </a:extLst>
          </p:cNvPr>
          <p:cNvCxnSpPr/>
          <p:nvPr/>
        </p:nvCxnSpPr>
        <p:spPr>
          <a:xfrm flipH="1" flipV="1">
            <a:off x="9033995" y="3730203"/>
            <a:ext cx="1493637" cy="12095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8575904-0DCE-F5DF-6AE5-E2FA7F6ED2B6}"/>
              </a:ext>
            </a:extLst>
          </p:cNvPr>
          <p:cNvSpPr txBox="1"/>
          <p:nvPr/>
        </p:nvSpPr>
        <p:spPr>
          <a:xfrm>
            <a:off x="10189429" y="2899205"/>
            <a:ext cx="135004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Recorder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A3DA33A-098E-A718-F684-2E3EDA833140}"/>
              </a:ext>
            </a:extLst>
          </p:cNvPr>
          <p:cNvCxnSpPr>
            <a:stCxn id="43" idx="3"/>
            <a:endCxn id="46" idx="1"/>
          </p:cNvCxnSpPr>
          <p:nvPr/>
        </p:nvCxnSpPr>
        <p:spPr>
          <a:xfrm flipV="1">
            <a:off x="9392618" y="3314704"/>
            <a:ext cx="796811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7955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84085-ED51-011B-1D9D-AF8BB97D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A Generic SRO DAQ tool for detector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DB750-33B1-5D23-E01F-EF581CC55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806" y="2870949"/>
            <a:ext cx="10906923" cy="260341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Information provide to the user: time slice data that shows hit or not hit at a channel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User writes a C++ program to determine the channels and algorithms that generates a trigger using multiple time slices’ data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Filter and reorganize the time slices’ data that are associated to the trigger, and build them into an event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/>
              <a:t>Pass the event to the ET for recording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1794A1-CE7C-59F3-AA9E-D2DDCDC4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899" y="1231285"/>
            <a:ext cx="6504563" cy="1615913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77960A8-67F9-2312-F0E2-64B0FD5A2FED}"/>
              </a:ext>
            </a:extLst>
          </p:cNvPr>
          <p:cNvGrpSpPr/>
          <p:nvPr/>
        </p:nvGrpSpPr>
        <p:grpSpPr>
          <a:xfrm>
            <a:off x="252662" y="3525252"/>
            <a:ext cx="4436840" cy="2512889"/>
            <a:chOff x="252662" y="3525252"/>
            <a:chExt cx="4436840" cy="25128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3937EDB-B294-EE4D-06A0-FD2772F327BD}"/>
                </a:ext>
              </a:extLst>
            </p:cNvPr>
            <p:cNvSpPr txBox="1"/>
            <p:nvPr/>
          </p:nvSpPr>
          <p:spPr>
            <a:xfrm>
              <a:off x="790806" y="5576476"/>
              <a:ext cx="3898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Users will program the trigger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FCAC373-1591-6392-A68F-C6865DCB5890}"/>
                </a:ext>
              </a:extLst>
            </p:cNvPr>
            <p:cNvGrpSpPr/>
            <p:nvPr/>
          </p:nvGrpSpPr>
          <p:grpSpPr>
            <a:xfrm>
              <a:off x="252662" y="3525252"/>
              <a:ext cx="538144" cy="2282057"/>
              <a:chOff x="252662" y="3525252"/>
              <a:chExt cx="538144" cy="2282057"/>
            </a:xfrm>
          </p:grpSpPr>
          <p:cxnSp>
            <p:nvCxnSpPr>
              <p:cNvPr id="12" name="Elbow Connector 11">
                <a:extLst>
                  <a:ext uri="{FF2B5EF4-FFF2-40B4-BE49-F238E27FC236}">
                    <a16:creationId xmlns:a16="http://schemas.microsoft.com/office/drawing/2014/main" id="{DDF5DA47-CFE2-315D-20EF-B5A55D1FD7ED}"/>
                  </a:ext>
                </a:extLst>
              </p:cNvPr>
              <p:cNvCxnSpPr>
                <a:cxnSpLocks/>
                <a:endCxn id="4" idx="1"/>
              </p:cNvCxnSpPr>
              <p:nvPr/>
            </p:nvCxnSpPr>
            <p:spPr>
              <a:xfrm rot="16200000" flipH="1">
                <a:off x="-619294" y="4397209"/>
                <a:ext cx="2282056" cy="538144"/>
              </a:xfrm>
              <a:prstGeom prst="bentConnector2">
                <a:avLst/>
              </a:prstGeom>
              <a:ln w="190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94A86A2D-6BC6-B8FA-1629-0E3103CD8623}"/>
                  </a:ext>
                </a:extLst>
              </p:cNvPr>
              <p:cNvCxnSpPr/>
              <p:nvPr/>
            </p:nvCxnSpPr>
            <p:spPr>
              <a:xfrm>
                <a:off x="252662" y="3525252"/>
                <a:ext cx="538144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42FE10-309E-5A1C-2365-52986AB3FCBE}"/>
              </a:ext>
            </a:extLst>
          </p:cNvPr>
          <p:cNvGrpSpPr/>
          <p:nvPr/>
        </p:nvGrpSpPr>
        <p:grpSpPr>
          <a:xfrm>
            <a:off x="3036921" y="4303532"/>
            <a:ext cx="8233213" cy="461665"/>
            <a:chOff x="3036921" y="4303532"/>
            <a:chExt cx="8233213" cy="4616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F10B6D5-3F0C-C796-B705-B2D151C0D59C}"/>
                </a:ext>
              </a:extLst>
            </p:cNvPr>
            <p:cNvSpPr txBox="1"/>
            <p:nvPr/>
          </p:nvSpPr>
          <p:spPr>
            <a:xfrm>
              <a:off x="6216891" y="4303532"/>
              <a:ext cx="5053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Users keep using their familiar decoder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D683A33-6804-4E9C-B812-4C52A4D6F4C4}"/>
                </a:ext>
              </a:extLst>
            </p:cNvPr>
            <p:cNvCxnSpPr>
              <a:cxnSpLocks/>
            </p:cNvCxnSpPr>
            <p:nvPr/>
          </p:nvCxnSpPr>
          <p:spPr>
            <a:xfrm>
              <a:off x="3036921" y="4534365"/>
              <a:ext cx="317997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74E56700-312A-8E65-8570-C077AD8042A1}"/>
              </a:ext>
            </a:extLst>
          </p:cNvPr>
          <p:cNvSpPr txBox="1"/>
          <p:nvPr/>
        </p:nvSpPr>
        <p:spPr>
          <a:xfrm>
            <a:off x="252662" y="737921"/>
            <a:ext cx="617220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3426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84085-ED51-011B-1D9D-AF8BB97D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A Generic SRO DAQ tool for detector R&amp;D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0CDDF6-6371-A99B-6457-F715C26AB308}"/>
              </a:ext>
            </a:extLst>
          </p:cNvPr>
          <p:cNvSpPr txBox="1"/>
          <p:nvPr/>
        </p:nvSpPr>
        <p:spPr>
          <a:xfrm>
            <a:off x="197555" y="3101007"/>
            <a:ext cx="83488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FADC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62C5B4-D0AB-BD3D-4294-5EFABC54110F}"/>
              </a:ext>
            </a:extLst>
          </p:cNvPr>
          <p:cNvSpPr txBox="1"/>
          <p:nvPr/>
        </p:nvSpPr>
        <p:spPr>
          <a:xfrm>
            <a:off x="2214819" y="3098827"/>
            <a:ext cx="83488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VTP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D9318-E120-016E-01A9-8A9E2F179A59}"/>
              </a:ext>
            </a:extLst>
          </p:cNvPr>
          <p:cNvSpPr txBox="1"/>
          <p:nvPr/>
        </p:nvSpPr>
        <p:spPr>
          <a:xfrm>
            <a:off x="4337876" y="2899208"/>
            <a:ext cx="135004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Builder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8DB00C-892C-CF29-0678-1A5B83A8F5AD}"/>
              </a:ext>
            </a:extLst>
          </p:cNvPr>
          <p:cNvCxnSpPr>
            <a:cxnSpLocks/>
          </p:cNvCxnSpPr>
          <p:nvPr/>
        </p:nvCxnSpPr>
        <p:spPr>
          <a:xfrm flipV="1">
            <a:off x="1164966" y="3314708"/>
            <a:ext cx="834888" cy="171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6225E6-D4CD-8340-2FBC-5D6A76850202}"/>
              </a:ext>
            </a:extLst>
          </p:cNvPr>
          <p:cNvSpPr txBox="1"/>
          <p:nvPr/>
        </p:nvSpPr>
        <p:spPr>
          <a:xfrm>
            <a:off x="998398" y="2986546"/>
            <a:ext cx="1330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VXS backplane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7402C7-6B65-EBCE-EBB6-EBCD943A7197}"/>
              </a:ext>
            </a:extLst>
          </p:cNvPr>
          <p:cNvCxnSpPr>
            <a:cxnSpLocks/>
          </p:cNvCxnSpPr>
          <p:nvPr/>
        </p:nvCxnSpPr>
        <p:spPr>
          <a:xfrm>
            <a:off x="3063636" y="3335498"/>
            <a:ext cx="123163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57DE65D-38D5-9DC7-1566-B1D6AAC5C7A7}"/>
              </a:ext>
            </a:extLst>
          </p:cNvPr>
          <p:cNvSpPr txBox="1"/>
          <p:nvPr/>
        </p:nvSpPr>
        <p:spPr>
          <a:xfrm>
            <a:off x="3054070" y="3057032"/>
            <a:ext cx="929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QSFP links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6CBD82-E344-7C94-2026-62D8C31ED145}"/>
              </a:ext>
            </a:extLst>
          </p:cNvPr>
          <p:cNvSpPr txBox="1"/>
          <p:nvPr/>
        </p:nvSpPr>
        <p:spPr>
          <a:xfrm>
            <a:off x="6013770" y="2899207"/>
            <a:ext cx="135004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Transfer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1839A5-8ED3-ECE5-4AC8-D700FBBDD101}"/>
              </a:ext>
            </a:extLst>
          </p:cNvPr>
          <p:cNvSpPr/>
          <p:nvPr/>
        </p:nvSpPr>
        <p:spPr>
          <a:xfrm>
            <a:off x="33959" y="1326994"/>
            <a:ext cx="3950109" cy="2532374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0ED64B-8822-2068-1538-EDDEAEC85E9A}"/>
              </a:ext>
            </a:extLst>
          </p:cNvPr>
          <p:cNvSpPr txBox="1"/>
          <p:nvPr/>
        </p:nvSpPr>
        <p:spPr>
          <a:xfrm>
            <a:off x="1447811" y="3875537"/>
            <a:ext cx="110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Hardware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FF1EA1E-1F71-7C41-C396-2DE9C8630923}"/>
              </a:ext>
            </a:extLst>
          </p:cNvPr>
          <p:cNvSpPr/>
          <p:nvPr/>
        </p:nvSpPr>
        <p:spPr>
          <a:xfrm>
            <a:off x="4116591" y="2212034"/>
            <a:ext cx="7783861" cy="3627766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FAD0DFF-5D5B-12ED-F5FA-BBA952B901ED}"/>
              </a:ext>
            </a:extLst>
          </p:cNvPr>
          <p:cNvSpPr txBox="1"/>
          <p:nvPr/>
        </p:nvSpPr>
        <p:spPr>
          <a:xfrm>
            <a:off x="4152570" y="5503947"/>
            <a:ext cx="102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Software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47F9E-BBED-62C2-CD67-84AC510C9B64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5687919" y="3314707"/>
            <a:ext cx="305262" cy="856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BC1794A1-CE7C-59F3-AA9E-D2DDCDC4A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022" y="4244869"/>
            <a:ext cx="5939252" cy="1475474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E6B7D11-D5BB-1352-5A1E-D260CD8D488F}"/>
              </a:ext>
            </a:extLst>
          </p:cNvPr>
          <p:cNvCxnSpPr>
            <a:cxnSpLocks/>
          </p:cNvCxnSpPr>
          <p:nvPr/>
        </p:nvCxnSpPr>
        <p:spPr>
          <a:xfrm flipH="1">
            <a:off x="5777459" y="3687324"/>
            <a:ext cx="958271" cy="12524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F555134-AEA6-C0D6-1755-3B9F31B02384}"/>
              </a:ext>
            </a:extLst>
          </p:cNvPr>
          <p:cNvSpPr txBox="1"/>
          <p:nvPr/>
        </p:nvSpPr>
        <p:spPr>
          <a:xfrm>
            <a:off x="8042575" y="2899206"/>
            <a:ext cx="135004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Transfer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8A0E2B7-C26D-3CC8-DCE6-21B116897513}"/>
              </a:ext>
            </a:extLst>
          </p:cNvPr>
          <p:cNvCxnSpPr/>
          <p:nvPr/>
        </p:nvCxnSpPr>
        <p:spPr>
          <a:xfrm flipH="1" flipV="1">
            <a:off x="9033995" y="3730203"/>
            <a:ext cx="1493637" cy="12095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8575904-0DCE-F5DF-6AE5-E2FA7F6ED2B6}"/>
              </a:ext>
            </a:extLst>
          </p:cNvPr>
          <p:cNvSpPr txBox="1"/>
          <p:nvPr/>
        </p:nvSpPr>
        <p:spPr>
          <a:xfrm>
            <a:off x="10189429" y="2899205"/>
            <a:ext cx="1350043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Event Recorder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A3DA33A-098E-A718-F684-2E3EDA833140}"/>
              </a:ext>
            </a:extLst>
          </p:cNvPr>
          <p:cNvCxnSpPr>
            <a:stCxn id="43" idx="3"/>
            <a:endCxn id="46" idx="1"/>
          </p:cNvCxnSpPr>
          <p:nvPr/>
        </p:nvCxnSpPr>
        <p:spPr>
          <a:xfrm flipV="1">
            <a:off x="9392618" y="3314704"/>
            <a:ext cx="796811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6812BA5-B988-F997-805E-C0C4B567A2DB}"/>
              </a:ext>
            </a:extLst>
          </p:cNvPr>
          <p:cNvSpPr txBox="1"/>
          <p:nvPr/>
        </p:nvSpPr>
        <p:spPr>
          <a:xfrm>
            <a:off x="2911642" y="1415561"/>
            <a:ext cx="1330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NIM trigger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5619AA3-A08D-2BF8-EF94-04F4A5BBD877}"/>
              </a:ext>
            </a:extLst>
          </p:cNvPr>
          <p:cNvCxnSpPr>
            <a:cxnSpLocks/>
          </p:cNvCxnSpPr>
          <p:nvPr/>
        </p:nvCxnSpPr>
        <p:spPr>
          <a:xfrm flipH="1">
            <a:off x="2204116" y="1596817"/>
            <a:ext cx="743622" cy="0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C0126C9-AED1-35F7-C1C2-AC6BD9595D6D}"/>
              </a:ext>
            </a:extLst>
          </p:cNvPr>
          <p:cNvSpPr txBox="1"/>
          <p:nvPr/>
        </p:nvSpPr>
        <p:spPr>
          <a:xfrm>
            <a:off x="1333132" y="1383246"/>
            <a:ext cx="834888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8DB9ED-87DE-BCA5-DDF5-3FF5D6D00B10}"/>
              </a:ext>
            </a:extLst>
          </p:cNvPr>
          <p:cNvSpPr txBox="1"/>
          <p:nvPr/>
        </p:nvSpPr>
        <p:spPr>
          <a:xfrm>
            <a:off x="89794" y="1634640"/>
            <a:ext cx="834888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VMECPU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6D79DD-3B12-76BA-1B4B-F3C5F02E61B4}"/>
              </a:ext>
            </a:extLst>
          </p:cNvPr>
          <p:cNvCxnSpPr>
            <a:cxnSpLocks/>
          </p:cNvCxnSpPr>
          <p:nvPr/>
        </p:nvCxnSpPr>
        <p:spPr>
          <a:xfrm flipV="1">
            <a:off x="443003" y="2454442"/>
            <a:ext cx="0" cy="60259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14BEF77-4B61-8077-FC4F-F4DA78C64EBA}"/>
              </a:ext>
            </a:extLst>
          </p:cNvPr>
          <p:cNvSpPr txBox="1"/>
          <p:nvPr/>
        </p:nvSpPr>
        <p:spPr>
          <a:xfrm>
            <a:off x="252662" y="737921"/>
            <a:ext cx="617220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Validation and Monitoring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96D472B-16B4-A604-C766-2C44C91D8142}"/>
              </a:ext>
            </a:extLst>
          </p:cNvPr>
          <p:cNvCxnSpPr>
            <a:cxnSpLocks/>
          </p:cNvCxnSpPr>
          <p:nvPr/>
        </p:nvCxnSpPr>
        <p:spPr>
          <a:xfrm flipH="1">
            <a:off x="924682" y="1723338"/>
            <a:ext cx="408450" cy="331438"/>
          </a:xfrm>
          <a:prstGeom prst="straightConnector1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2F6BCB76-FE27-DE7D-6538-46BBF46529B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924682" y="2308290"/>
            <a:ext cx="4088216" cy="590918"/>
          </a:xfrm>
          <a:prstGeom prst="bentConnector2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B2B72EA-3157-7127-05A7-AA8BEDF07101}"/>
              </a:ext>
            </a:extLst>
          </p:cNvPr>
          <p:cNvCxnSpPr>
            <a:cxnSpLocks/>
          </p:cNvCxnSpPr>
          <p:nvPr/>
        </p:nvCxnSpPr>
        <p:spPr>
          <a:xfrm flipV="1">
            <a:off x="5486400" y="2271670"/>
            <a:ext cx="0" cy="627535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189B5711-95D8-C617-551E-4D98CC40604D}"/>
              </a:ext>
            </a:extLst>
          </p:cNvPr>
          <p:cNvCxnSpPr>
            <a:cxnSpLocks/>
            <a:endCxn id="46" idx="0"/>
          </p:cNvCxnSpPr>
          <p:nvPr/>
        </p:nvCxnSpPr>
        <p:spPr>
          <a:xfrm>
            <a:off x="5486400" y="2271670"/>
            <a:ext cx="5378051" cy="627535"/>
          </a:xfrm>
          <a:prstGeom prst="bentConnector2">
            <a:avLst/>
          </a:prstGeom>
          <a:ln w="28575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BA45EAFB-8038-6E8B-3BB3-7A6270B02DF0}"/>
              </a:ext>
            </a:extLst>
          </p:cNvPr>
          <p:cNvSpPr txBox="1"/>
          <p:nvPr/>
        </p:nvSpPr>
        <p:spPr>
          <a:xfrm>
            <a:off x="8942210" y="1480622"/>
            <a:ext cx="2891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Compare NIM trigger events and online trigger events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0DE2C4A-4286-746C-71E2-FAB342BC8D5D}"/>
              </a:ext>
            </a:extLst>
          </p:cNvPr>
          <p:cNvSpPr txBox="1"/>
          <p:nvPr/>
        </p:nvSpPr>
        <p:spPr>
          <a:xfrm>
            <a:off x="7703970" y="6053472"/>
            <a:ext cx="2378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432FF"/>
                </a:solidFill>
              </a:rPr>
              <a:t>Online trigger</a:t>
            </a:r>
          </a:p>
          <a:p>
            <a:r>
              <a:rPr lang="en-US" sz="1400" b="1" dirty="0">
                <a:solidFill>
                  <a:srgbClr val="0432FF"/>
                </a:solidFill>
              </a:rPr>
              <a:t>(designed to be same as the NIM trigger logic)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C44C5C1-F49C-16DE-F26F-7F28E22224C7}"/>
              </a:ext>
            </a:extLst>
          </p:cNvPr>
          <p:cNvCxnSpPr>
            <a:cxnSpLocks/>
          </p:cNvCxnSpPr>
          <p:nvPr/>
        </p:nvCxnSpPr>
        <p:spPr>
          <a:xfrm flipV="1">
            <a:off x="8368982" y="5342021"/>
            <a:ext cx="0" cy="709863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01C8FCE-D69E-F504-3AD3-3FBBFB979690}"/>
              </a:ext>
            </a:extLst>
          </p:cNvPr>
          <p:cNvCxnSpPr>
            <a:cxnSpLocks/>
          </p:cNvCxnSpPr>
          <p:nvPr/>
        </p:nvCxnSpPr>
        <p:spPr>
          <a:xfrm flipH="1">
            <a:off x="4680284" y="5137484"/>
            <a:ext cx="673769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8B45B7F-673E-E691-BDB6-AA7D7FBD9E03}"/>
              </a:ext>
            </a:extLst>
          </p:cNvPr>
          <p:cNvSpPr txBox="1"/>
          <p:nvPr/>
        </p:nvSpPr>
        <p:spPr>
          <a:xfrm>
            <a:off x="3358589" y="4936593"/>
            <a:ext cx="13300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Monitoring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1B999E8-3F3B-C5B9-FECD-08784FD4D300}"/>
              </a:ext>
            </a:extLst>
          </p:cNvPr>
          <p:cNvCxnSpPr>
            <a:cxnSpLocks/>
          </p:cNvCxnSpPr>
          <p:nvPr/>
        </p:nvCxnSpPr>
        <p:spPr>
          <a:xfrm>
            <a:off x="10749824" y="5268371"/>
            <a:ext cx="423063" cy="20437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934DD48-53DC-A8BC-CE3E-A78126B7761A}"/>
              </a:ext>
            </a:extLst>
          </p:cNvPr>
          <p:cNvSpPr txBox="1"/>
          <p:nvPr/>
        </p:nvSpPr>
        <p:spPr>
          <a:xfrm>
            <a:off x="10707862" y="5520869"/>
            <a:ext cx="133002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2773770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84085-ED51-011B-1D9D-AF8BB97D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Current Status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DB750-33B1-5D23-E01F-EF581CC55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833534"/>
            <a:ext cx="10907749" cy="4874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Test stand with a simple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8FF1F3-0FD6-9DEE-BDCE-0257469C1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596" y="895138"/>
            <a:ext cx="1684561" cy="2958780"/>
          </a:xfrm>
          <a:prstGeom prst="rect">
            <a:avLst/>
          </a:prstGeom>
          <a:effectLst>
            <a:glow>
              <a:schemeClr val="accent1"/>
            </a:glow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ADD9EE-A90D-DD73-E6E0-BFB6052AB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92" y="1300234"/>
            <a:ext cx="4087257" cy="5449675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8376220A-7725-8C03-626F-1F3A71D65C91}"/>
              </a:ext>
            </a:extLst>
          </p:cNvPr>
          <p:cNvSpPr/>
          <p:nvPr/>
        </p:nvSpPr>
        <p:spPr>
          <a:xfrm rot="16200000">
            <a:off x="4264170" y="988656"/>
            <a:ext cx="192503" cy="164627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612207E-E5F1-968C-B51B-455C30AE9B08}"/>
              </a:ext>
            </a:extLst>
          </p:cNvPr>
          <p:cNvSpPr/>
          <p:nvPr/>
        </p:nvSpPr>
        <p:spPr>
          <a:xfrm rot="17607779">
            <a:off x="3615881" y="3245230"/>
            <a:ext cx="185145" cy="355907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86B07F-F728-8093-C5B7-AF9EEB86C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701" y="4619622"/>
            <a:ext cx="4087257" cy="18994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EF2FEB3-17E9-DD1B-5088-0CD77EB30965}"/>
              </a:ext>
            </a:extLst>
          </p:cNvPr>
          <p:cNvSpPr txBox="1"/>
          <p:nvPr/>
        </p:nvSpPr>
        <p:spPr>
          <a:xfrm>
            <a:off x="7182290" y="938998"/>
            <a:ext cx="490344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Active Analyzer: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by 8 blocks, each block is detected by a 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signals coming from the PMTs are sent to the FADCs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NIM trigger:</a:t>
            </a:r>
          </a:p>
          <a:p>
            <a:r>
              <a:rPr lang="en-US" dirty="0"/>
              <a:t>     (1 || 2 || 3 || 4) || (29 || 30 || 31 || 32 )</a:t>
            </a:r>
          </a:p>
          <a:p>
            <a:r>
              <a:rPr lang="en-US" dirty="0"/>
              <a:t>     Rate ~ 10 Hz</a:t>
            </a:r>
          </a:p>
        </p:txBody>
      </p:sp>
    </p:spTree>
    <p:extLst>
      <p:ext uri="{BB962C8B-B14F-4D97-AF65-F5344CB8AC3E}">
        <p14:creationId xmlns:p14="http://schemas.microsoft.com/office/powerpoint/2010/main" val="2157300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488D10-3EDF-6DEB-30D7-98CB3A2E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Current Status and Plan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75E9A8-1E65-2AAD-EE4B-AC83033E8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3" y="807823"/>
            <a:ext cx="10720137" cy="56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16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C488D10-3EDF-6DEB-30D7-98CB3A2E4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Collaborators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FDF0D-7A8F-8282-A25F-EE23C283E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58" y="1483616"/>
            <a:ext cx="1784840" cy="1724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796BE-70A0-23B6-B3A8-F4404FA6C812}"/>
              </a:ext>
            </a:extLst>
          </p:cNvPr>
          <p:cNvSpPr txBox="1"/>
          <p:nvPr/>
        </p:nvSpPr>
        <p:spPr>
          <a:xfrm>
            <a:off x="378024" y="3217462"/>
            <a:ext cx="1665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David Lawrence</a:t>
            </a:r>
          </a:p>
          <a:p>
            <a:pPr algn="ctr"/>
            <a:r>
              <a:rPr lang="en-US" dirty="0"/>
              <a:t>EPSCI group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419B65-290D-A0A6-F9A2-01413EFA5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560" y="1491825"/>
            <a:ext cx="1703477" cy="1669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FE517B-6AAE-65D3-2F18-541A1AA850A8}"/>
              </a:ext>
            </a:extLst>
          </p:cNvPr>
          <p:cNvSpPr txBox="1"/>
          <p:nvPr/>
        </p:nvSpPr>
        <p:spPr>
          <a:xfrm>
            <a:off x="2488342" y="3256214"/>
            <a:ext cx="1306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Nathan Brei</a:t>
            </a:r>
          </a:p>
          <a:p>
            <a:pPr algn="ctr"/>
            <a:r>
              <a:rPr lang="en-US" dirty="0"/>
              <a:t>EPSCI group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DE123A-29E1-886D-7B75-33F2C8C3D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0276" y="1491825"/>
            <a:ext cx="1840352" cy="17814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936088-27AA-8D76-87C5-6762F68B71C0}"/>
              </a:ext>
            </a:extLst>
          </p:cNvPr>
          <p:cNvSpPr txBox="1"/>
          <p:nvPr/>
        </p:nvSpPr>
        <p:spPr>
          <a:xfrm>
            <a:off x="6187045" y="3269993"/>
            <a:ext cx="153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Brad </a:t>
            </a:r>
            <a:r>
              <a:rPr lang="en-US" dirty="0" err="1"/>
              <a:t>Sawatzky</a:t>
            </a:r>
            <a:endParaRPr lang="en-US" dirty="0"/>
          </a:p>
          <a:p>
            <a:pPr algn="ctr"/>
            <a:r>
              <a:rPr lang="en-US" dirty="0"/>
              <a:t>SCI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246E2A-7C81-8E59-4813-8AB92FD5D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953" y="1491825"/>
            <a:ext cx="1689843" cy="17814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F723BF-0B05-0121-A6CC-70BCA8D1EFF4}"/>
              </a:ext>
            </a:extLst>
          </p:cNvPr>
          <p:cNvSpPr txBox="1"/>
          <p:nvPr/>
        </p:nvSpPr>
        <p:spPr>
          <a:xfrm>
            <a:off x="4249909" y="3218530"/>
            <a:ext cx="1763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Dmitry Romanov</a:t>
            </a:r>
          </a:p>
          <a:p>
            <a:pPr algn="ctr"/>
            <a:r>
              <a:rPr lang="en-US" dirty="0"/>
              <a:t>EIC group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25B470-3E8D-648A-ABBB-8653D8F84C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5121" y="1519919"/>
            <a:ext cx="1851318" cy="17252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9148E2-E1DD-9198-1C94-A6D5344B7F38}"/>
              </a:ext>
            </a:extLst>
          </p:cNvPr>
          <p:cNvSpPr txBox="1"/>
          <p:nvPr/>
        </p:nvSpPr>
        <p:spPr>
          <a:xfrm>
            <a:off x="8183328" y="3269992"/>
            <a:ext cx="1431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Bryan Moffit</a:t>
            </a:r>
          </a:p>
          <a:p>
            <a:pPr algn="ctr"/>
            <a:r>
              <a:rPr lang="en-US" dirty="0"/>
              <a:t>FEDAQ group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966180-121F-6E84-9BC6-57D8A51A3C9B}"/>
              </a:ext>
            </a:extLst>
          </p:cNvPr>
          <p:cNvSpPr txBox="1"/>
          <p:nvPr/>
        </p:nvSpPr>
        <p:spPr>
          <a:xfrm>
            <a:off x="10255244" y="3269992"/>
            <a:ext cx="1109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Hanjie Liu</a:t>
            </a:r>
          </a:p>
          <a:p>
            <a:pPr algn="ctr"/>
            <a:r>
              <a:rPr lang="en-US" dirty="0"/>
              <a:t>Hall A/C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C2FD6B-414A-DB43-C053-4B11C0EA1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9957" y="1485487"/>
            <a:ext cx="1520172" cy="166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924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112028" y="1630104"/>
            <a:ext cx="11787204" cy="261704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SRO is not only useful for large setups, but also can be useful for small detector R&amp;D stands, which will save setup time and provide flexibility on data taking</a:t>
            </a:r>
          </a:p>
          <a:p>
            <a:r>
              <a:rPr lang="en-US" dirty="0">
                <a:solidFill>
                  <a:schemeClr val="tx1"/>
                </a:solidFill>
              </a:rPr>
              <a:t>The SRO generic DAQ tool can be deployed anywhere on/off site for four Halls, EIC etc.</a:t>
            </a:r>
          </a:p>
        </p:txBody>
      </p:sp>
    </p:spTree>
    <p:extLst>
      <p:ext uri="{BB962C8B-B14F-4D97-AF65-F5344CB8AC3E}">
        <p14:creationId xmlns:p14="http://schemas.microsoft.com/office/powerpoint/2010/main" val="136551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11558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131308"/>
            <a:ext cx="11285837" cy="3947468"/>
          </a:xfrm>
        </p:spPr>
        <p:txBody>
          <a:bodyPr>
            <a:normAutofit lnSpcReduction="10000"/>
          </a:bodyPr>
          <a:lstStyle/>
          <a:p>
            <a:pPr>
              <a:lnSpc>
                <a:spcPct val="210000"/>
              </a:lnSpc>
            </a:pPr>
            <a:r>
              <a:rPr lang="en-US" sz="2800" dirty="0"/>
              <a:t>Overview of Jefferson Lab</a:t>
            </a:r>
          </a:p>
          <a:p>
            <a:pPr>
              <a:lnSpc>
                <a:spcPct val="210000"/>
              </a:lnSpc>
            </a:pPr>
            <a:r>
              <a:rPr lang="en-US" sz="2800" dirty="0"/>
              <a:t>Motivation of the project</a:t>
            </a:r>
          </a:p>
          <a:p>
            <a:pPr>
              <a:lnSpc>
                <a:spcPct val="210000"/>
              </a:lnSpc>
            </a:pPr>
            <a:r>
              <a:rPr lang="en-US" sz="2800" dirty="0"/>
              <a:t>Development plan</a:t>
            </a:r>
          </a:p>
          <a:p>
            <a:pPr>
              <a:lnSpc>
                <a:spcPct val="210000"/>
              </a:lnSpc>
            </a:pPr>
            <a:r>
              <a:rPr lang="en-US" sz="2800" dirty="0"/>
              <a:t>Summary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SRO Application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Jefferson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37215" cy="533559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Continuous Electron Beam Accelerator Facility (CEBAF)</a:t>
            </a:r>
          </a:p>
          <a:p>
            <a:pPr>
              <a:lnSpc>
                <a:spcPct val="150000"/>
              </a:lnSpc>
            </a:pPr>
            <a:r>
              <a:rPr lang="en-US" dirty="0"/>
              <a:t>5 Arcs: 2.2 GeV, 4.4 GeV, 6.6 GeV, 8.8 GeV, 11 GeV</a:t>
            </a:r>
          </a:p>
          <a:p>
            <a:pPr>
              <a:lnSpc>
                <a:spcPct val="150000"/>
              </a:lnSpc>
            </a:pPr>
            <a:r>
              <a:rPr lang="en-US" dirty="0"/>
              <a:t>Four experimental halls  (A, B, C, D): fixed-target nuclear physics experiments</a:t>
            </a:r>
          </a:p>
          <a:p>
            <a:pPr>
              <a:lnSpc>
                <a:spcPct val="150000"/>
              </a:lnSpc>
            </a:pPr>
            <a:r>
              <a:rPr lang="en-US" dirty="0"/>
              <a:t>Two running period per year: Spring, Fall (~ 4 months each period)</a:t>
            </a:r>
          </a:p>
          <a:p>
            <a:pPr>
              <a:lnSpc>
                <a:spcPct val="150000"/>
              </a:lnSpc>
            </a:pPr>
            <a:r>
              <a:rPr lang="en-US" dirty="0"/>
              <a:t>For each running period, each hall focuses on one or two experiments that are approved by the PAC committee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E3A8C2-B616-D243-B2DB-36656A0B4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581" y="982951"/>
            <a:ext cx="5133527" cy="509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02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3AF6AA-D273-0170-C0B6-37729765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Experimental Halls A and 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7234DC0-0A05-C3F8-8F37-B1E708EDE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56" y="795893"/>
            <a:ext cx="5629954" cy="280286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621FD3F-2F26-C16D-E795-292ABC2718E7}"/>
              </a:ext>
            </a:extLst>
          </p:cNvPr>
          <p:cNvSpPr txBox="1"/>
          <p:nvPr/>
        </p:nvSpPr>
        <p:spPr>
          <a:xfrm>
            <a:off x="6096000" y="1997268"/>
            <a:ext cx="4813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Hall C Standard Spectrometers: SHMS, HMS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50E885-96AA-4519-6E45-A932FC971C28}"/>
              </a:ext>
            </a:extLst>
          </p:cNvPr>
          <p:cNvSpPr txBox="1"/>
          <p:nvPr/>
        </p:nvSpPr>
        <p:spPr>
          <a:xfrm>
            <a:off x="3991362" y="4403929"/>
            <a:ext cx="3326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But it’s like LEGO …...</a:t>
            </a:r>
          </a:p>
        </p:txBody>
      </p:sp>
    </p:spTree>
    <p:extLst>
      <p:ext uri="{BB962C8B-B14F-4D97-AF65-F5344CB8AC3E}">
        <p14:creationId xmlns:p14="http://schemas.microsoft.com/office/powerpoint/2010/main" val="26082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3AF6AA-D273-0170-C0B6-37729765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Experimental Halls A and C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B00A119-F30D-439E-FFC7-F314C5D0F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12" y="2540991"/>
            <a:ext cx="4780789" cy="2361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CBD34-1D5A-C5D0-367C-1ACE5C2A6460}"/>
              </a:ext>
            </a:extLst>
          </p:cNvPr>
          <p:cNvSpPr txBox="1"/>
          <p:nvPr/>
        </p:nvSpPr>
        <p:spPr>
          <a:xfrm>
            <a:off x="163419" y="827546"/>
            <a:ext cx="4394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Experiments bring in </a:t>
            </a:r>
            <a:r>
              <a:rPr lang="en-US" sz="2400" b="1" dirty="0"/>
              <a:t>new</a:t>
            </a:r>
            <a:r>
              <a:rPr lang="en-US" sz="2000" b="1" dirty="0"/>
              <a:t> detectors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A15FF2-E5BD-10A6-649B-7E3873C7FBB5}"/>
              </a:ext>
            </a:extLst>
          </p:cNvPr>
          <p:cNvSpPr txBox="1"/>
          <p:nvPr/>
        </p:nvSpPr>
        <p:spPr>
          <a:xfrm>
            <a:off x="1560784" y="5406203"/>
            <a:ext cx="259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NPS experiment (2023)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3EC2A9-AA14-6407-9D32-DEAE811E6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113" y="1636842"/>
            <a:ext cx="4746303" cy="3770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2F29FC-CDB1-91F6-E85E-6F2126ED52F0}"/>
              </a:ext>
            </a:extLst>
          </p:cNvPr>
          <p:cNvSpPr txBox="1"/>
          <p:nvPr/>
        </p:nvSpPr>
        <p:spPr>
          <a:xfrm>
            <a:off x="7634272" y="5515088"/>
            <a:ext cx="28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HKS experiments (~2027)</a:t>
            </a:r>
          </a:p>
        </p:txBody>
      </p:sp>
    </p:spTree>
    <p:extLst>
      <p:ext uri="{BB962C8B-B14F-4D97-AF65-F5344CB8AC3E}">
        <p14:creationId xmlns:p14="http://schemas.microsoft.com/office/powerpoint/2010/main" val="1805244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3AF6AA-D273-0170-C0B6-37729765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Experimental Halls A and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75B39-7C7C-E5D6-A22F-1A2D5875A11C}"/>
              </a:ext>
            </a:extLst>
          </p:cNvPr>
          <p:cNvSpPr txBox="1"/>
          <p:nvPr/>
        </p:nvSpPr>
        <p:spPr>
          <a:xfrm>
            <a:off x="149634" y="897168"/>
            <a:ext cx="7860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Beam test for detector R&amp;D: rates, backgrounds, radiation tolerance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55C0BC-65B6-0E89-0D62-F4B9CEA54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908" y="1441658"/>
            <a:ext cx="5800700" cy="46635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28DEA-2AC3-8BCE-A742-8830B9E45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08" y="1949420"/>
            <a:ext cx="5248116" cy="33587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4081E6-A535-06A6-AF85-96C30BD2C51C}"/>
              </a:ext>
            </a:extLst>
          </p:cNvPr>
          <p:cNvSpPr txBox="1"/>
          <p:nvPr/>
        </p:nvSpPr>
        <p:spPr>
          <a:xfrm>
            <a:off x="9955034" y="2397202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HMS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618A8A-60E3-BF2B-5C2C-9E95426F551D}"/>
              </a:ext>
            </a:extLst>
          </p:cNvPr>
          <p:cNvCxnSpPr/>
          <p:nvPr/>
        </p:nvCxnSpPr>
        <p:spPr>
          <a:xfrm flipH="1">
            <a:off x="5917324" y="2680138"/>
            <a:ext cx="3499945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FC37449-DC74-EF9C-74B4-C14F5CB53114}"/>
              </a:ext>
            </a:extLst>
          </p:cNvPr>
          <p:cNvSpPr txBox="1"/>
          <p:nvPr/>
        </p:nvSpPr>
        <p:spPr>
          <a:xfrm>
            <a:off x="1518746" y="5380440"/>
            <a:ext cx="3400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SOLID detectors beam test (2023)</a:t>
            </a:r>
          </a:p>
        </p:txBody>
      </p:sp>
    </p:spTree>
    <p:extLst>
      <p:ext uri="{BB962C8B-B14F-4D97-AF65-F5344CB8AC3E}">
        <p14:creationId xmlns:p14="http://schemas.microsoft.com/office/powerpoint/2010/main" val="1981200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D3AF6AA-D273-0170-C0B6-37729765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Experimental Halls A and 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75B39-7C7C-E5D6-A22F-1A2D5875A11C}"/>
              </a:ext>
            </a:extLst>
          </p:cNvPr>
          <p:cNvSpPr txBox="1"/>
          <p:nvPr/>
        </p:nvSpPr>
        <p:spPr>
          <a:xfrm>
            <a:off x="149634" y="897168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Hall A experiments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C37449-DC74-EF9C-74B4-C14F5CB53114}"/>
              </a:ext>
            </a:extLst>
          </p:cNvPr>
          <p:cNvSpPr txBox="1"/>
          <p:nvPr/>
        </p:nvSpPr>
        <p:spPr>
          <a:xfrm>
            <a:off x="1087822" y="4101229"/>
            <a:ext cx="3400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SBS experiments (2021 – 2023)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15E43-5E90-DD16-3867-E0B069671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99" y="1424752"/>
            <a:ext cx="4209457" cy="25376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D94478-7E79-03E7-7212-3C7B2A88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491" y="3551528"/>
            <a:ext cx="6104225" cy="3186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9494D4-5173-0FA3-BA2D-4E066C6C2D77}"/>
              </a:ext>
            </a:extLst>
          </p:cNvPr>
          <p:cNvSpPr txBox="1"/>
          <p:nvPr/>
        </p:nvSpPr>
        <p:spPr>
          <a:xfrm>
            <a:off x="4199821" y="6282670"/>
            <a:ext cx="3400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Moller experiment (2026 – 2029)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702D25-529F-FD12-213C-1739D9D5DC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578" y="941160"/>
            <a:ext cx="2998698" cy="23166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CA44F5-314F-3817-6229-C904A1F78E32}"/>
              </a:ext>
            </a:extLst>
          </p:cNvPr>
          <p:cNvSpPr txBox="1"/>
          <p:nvPr/>
        </p:nvSpPr>
        <p:spPr>
          <a:xfrm>
            <a:off x="8553416" y="941160"/>
            <a:ext cx="25689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SBS GEP5 experiment </a:t>
            </a:r>
          </a:p>
          <a:p>
            <a:r>
              <a:rPr lang="en-US" sz="1800" dirty="0"/>
              <a:t>(2024 – 2025)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74A3D3-4AEA-604C-A39B-885F91E09DAA}"/>
              </a:ext>
            </a:extLst>
          </p:cNvPr>
          <p:cNvSpPr/>
          <p:nvPr/>
        </p:nvSpPr>
        <p:spPr>
          <a:xfrm>
            <a:off x="6800194" y="801870"/>
            <a:ext cx="1397876" cy="924910"/>
          </a:xfrm>
          <a:prstGeom prst="rect">
            <a:avLst/>
          </a:prstGeom>
          <a:noFill/>
          <a:ln w="38100">
            <a:solidFill>
              <a:srgbClr val="00FA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986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84085-ED51-011B-1D9D-AF8BB97D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DB750-33B1-5D23-E01F-EF581CC55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6"/>
            <a:ext cx="10907749" cy="28491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All the new detectors R&amp;D (testing, commission etc.) need DAQ 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984B2-ECDB-8A4C-A786-86CFB11C38BA}"/>
              </a:ext>
            </a:extLst>
          </p:cNvPr>
          <p:cNvSpPr txBox="1"/>
          <p:nvPr/>
        </p:nvSpPr>
        <p:spPr>
          <a:xfrm>
            <a:off x="2429779" y="4435460"/>
            <a:ext cx="7250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Not even mention all those detectors in EIC …...</a:t>
            </a:r>
          </a:p>
        </p:txBody>
      </p:sp>
    </p:spTree>
    <p:extLst>
      <p:ext uri="{BB962C8B-B14F-4D97-AF65-F5344CB8AC3E}">
        <p14:creationId xmlns:p14="http://schemas.microsoft.com/office/powerpoint/2010/main" val="216117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84085-ED51-011B-1D9D-AF8BB97D7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08091"/>
            <a:ext cx="11285837" cy="487490"/>
          </a:xfrm>
        </p:spPr>
        <p:txBody>
          <a:bodyPr>
            <a:noAutofit/>
          </a:bodyPr>
          <a:lstStyle/>
          <a:p>
            <a:r>
              <a:rPr lang="en-US" sz="3600" dirty="0"/>
              <a:t>Standard </a:t>
            </a:r>
            <a:r>
              <a:rPr lang="en-US" sz="3600" dirty="0" err="1"/>
              <a:t>JLab</a:t>
            </a:r>
            <a:r>
              <a:rPr lang="en-US" sz="3600" dirty="0"/>
              <a:t> DAQ system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74DC19-8F1B-0B0B-07F2-484ABF417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258" y="892485"/>
            <a:ext cx="10907749" cy="6315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DAQ modules and CODA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1B1C39-D802-E572-BCC5-E0EE245A4963}"/>
              </a:ext>
            </a:extLst>
          </p:cNvPr>
          <p:cNvSpPr txBox="1"/>
          <p:nvPr/>
        </p:nvSpPr>
        <p:spPr>
          <a:xfrm>
            <a:off x="2446240" y="1445636"/>
            <a:ext cx="351469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VXS crate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VME CPU (ROC)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VTP (trigger processor, ROC)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SD (signal distribution)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TI (trigger interface)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FADC (flash ADC)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TDC </a:t>
            </a:r>
            <a:r>
              <a:rPr lang="en-US" sz="2000" dirty="0" err="1"/>
              <a:t>etc</a:t>
            </a:r>
            <a:r>
              <a:rPr lang="en-US" sz="2000" dirty="0"/>
              <a:t>….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D9DE7F7-8050-B373-D772-FB3F5C3C5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56" y="1524002"/>
            <a:ext cx="2082956" cy="2129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D50D7B-6D10-53A1-074D-2537C14C5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265" y="766231"/>
            <a:ext cx="5382397" cy="32294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1F34E60-8FF9-011A-54F6-B09354D0AA8D}"/>
              </a:ext>
            </a:extLst>
          </p:cNvPr>
          <p:cNvSpPr txBox="1"/>
          <p:nvPr/>
        </p:nvSpPr>
        <p:spPr>
          <a:xfrm>
            <a:off x="8697310" y="1102807"/>
            <a:ext cx="740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CODA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219C00-C97E-BAF6-9BFE-1F5C90DAF7F4}"/>
              </a:ext>
            </a:extLst>
          </p:cNvPr>
          <p:cNvSpPr/>
          <p:nvPr/>
        </p:nvSpPr>
        <p:spPr>
          <a:xfrm>
            <a:off x="6586330" y="3882887"/>
            <a:ext cx="583096" cy="185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A8787A-B9D3-2E69-4763-8167C57E400B}"/>
              </a:ext>
            </a:extLst>
          </p:cNvPr>
          <p:cNvSpPr txBox="1"/>
          <p:nvPr/>
        </p:nvSpPr>
        <p:spPr>
          <a:xfrm>
            <a:off x="122100" y="3889652"/>
            <a:ext cx="6122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coda.jlab.org</a:t>
            </a:r>
            <a:r>
              <a:rPr lang="en-US" dirty="0"/>
              <a:t>/</a:t>
            </a:r>
            <a:r>
              <a:rPr lang="en-US" dirty="0" err="1"/>
              <a:t>drupal</a:t>
            </a:r>
            <a:r>
              <a:rPr lang="en-US" dirty="0"/>
              <a:t>/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D8A92A-689B-BAB2-6766-6FB1903DB285}"/>
              </a:ext>
            </a:extLst>
          </p:cNvPr>
          <p:cNvSpPr txBox="1">
            <a:spLocks/>
          </p:cNvSpPr>
          <p:nvPr/>
        </p:nvSpPr>
        <p:spPr>
          <a:xfrm>
            <a:off x="275257" y="4541076"/>
            <a:ext cx="11422472" cy="1892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/>
              <a:t>Current two ways of running: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/>
              <a:t>NIM trigger            TI                ROC read out ADC/TDC data that are associated to the trigger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 dirty="0"/>
              <a:t>VTP generates trigger using FADC trigger path data.             TI               ROC read out associated data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61A803B-3A0A-571A-10E8-468D06012AF7}"/>
              </a:ext>
            </a:extLst>
          </p:cNvPr>
          <p:cNvSpPr/>
          <p:nvPr/>
        </p:nvSpPr>
        <p:spPr>
          <a:xfrm>
            <a:off x="2186609" y="5155096"/>
            <a:ext cx="622852" cy="12589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B251761-694D-E9BD-2FCB-4340838F8B70}"/>
              </a:ext>
            </a:extLst>
          </p:cNvPr>
          <p:cNvSpPr/>
          <p:nvPr/>
        </p:nvSpPr>
        <p:spPr>
          <a:xfrm>
            <a:off x="3425688" y="5155096"/>
            <a:ext cx="622852" cy="12589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4AAE089A-442E-6889-BC52-EE13059198F4}"/>
              </a:ext>
            </a:extLst>
          </p:cNvPr>
          <p:cNvSpPr/>
          <p:nvPr/>
        </p:nvSpPr>
        <p:spPr>
          <a:xfrm>
            <a:off x="6858000" y="5599044"/>
            <a:ext cx="622852" cy="12589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D1807282-6728-7C9D-421C-7A15C2C23080}"/>
              </a:ext>
            </a:extLst>
          </p:cNvPr>
          <p:cNvSpPr/>
          <p:nvPr/>
        </p:nvSpPr>
        <p:spPr>
          <a:xfrm>
            <a:off x="8054581" y="5599044"/>
            <a:ext cx="622852" cy="125894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939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effersonLab_Widescreen" id="{7B6BC214-CE7D-5C48-9BF6-77FBFE1E69EC}" vid="{7428E7A7-0EE4-AE4F-9C3B-0381D78A7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646</TotalTime>
  <Words>770</Words>
  <Application>Microsoft Macintosh PowerPoint</Application>
  <PresentationFormat>Widescreen</PresentationFormat>
  <Paragraphs>139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.PingFangSC-Regular</vt:lpstr>
      <vt:lpstr>PingFangSC-Regular</vt:lpstr>
      <vt:lpstr>Arial</vt:lpstr>
      <vt:lpstr>Calibri</vt:lpstr>
      <vt:lpstr>Office Theme</vt:lpstr>
      <vt:lpstr>PowerPoint Presentation</vt:lpstr>
      <vt:lpstr>Outline</vt:lpstr>
      <vt:lpstr>Jefferson Lab</vt:lpstr>
      <vt:lpstr>Experimental Halls A and C</vt:lpstr>
      <vt:lpstr>Experimental Halls A and C</vt:lpstr>
      <vt:lpstr>Experimental Halls A and C</vt:lpstr>
      <vt:lpstr>Experimental Halls A and C</vt:lpstr>
      <vt:lpstr>Motivation</vt:lpstr>
      <vt:lpstr>Standard JLab DAQ system</vt:lpstr>
      <vt:lpstr>Motivation</vt:lpstr>
      <vt:lpstr>A Generic SRO DAQ tool for detector R&amp;D</vt:lpstr>
      <vt:lpstr>A Generic SRO DAQ tool for detector R&amp;D</vt:lpstr>
      <vt:lpstr>A Generic SRO DAQ tool for detector R&amp;D</vt:lpstr>
      <vt:lpstr>Current Status and Plan</vt:lpstr>
      <vt:lpstr>Current Status and Plan</vt:lpstr>
      <vt:lpstr>Collaborators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Hanjie Liu</dc:creator>
  <cp:lastModifiedBy>Hanjie Liu</cp:lastModifiedBy>
  <cp:revision>59</cp:revision>
  <dcterms:created xsi:type="dcterms:W3CDTF">2024-11-27T14:12:55Z</dcterms:created>
  <dcterms:modified xsi:type="dcterms:W3CDTF">2024-12-02T02:44:07Z</dcterms:modified>
</cp:coreProperties>
</file>