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a04175a6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a04175a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a04175a6d_0_2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1a04175a6d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1a8fa9e96e_1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1a8fa9e96e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a8fa9e96e_11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1a8fa9e96e_1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a8fa9e96e_11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a8fa9e96e_1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a04175a6d_0_2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a04175a6d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a04175a6d_0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a04175a6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a04175a6d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1a04175a6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1a8fa9e96e_11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1a8fa9e96e_1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a04175a6d_0_1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a04175a6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a04175a6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a04175a6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1a04175a6d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1a04175a6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1a04175a6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1a04175a6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a04175a6d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1a04175a6d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a04175a6d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1a04175a6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a04175a6d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1a04175a6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a04175a6d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1a04175a6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a04175a6d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1a04175a6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a04175a6d_0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a04175a6d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a04175a6d_0_8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a04175a6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a04175a6d_0_9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1a04175a6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hyperlink" Target="https://indico.bnl.gov/event/24286/contributions/99099/" TargetMode="External"/><Relationship Id="rId5" Type="http://schemas.openxmlformats.org/officeDocument/2006/relationships/hyperlink" Target="https://indico.bnl.gov/event/15845/attachments/40963/68517/sPHENIX_Beam_Use_Proposal_2022.pdf" TargetMode="External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7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hyperlink" Target="https://indico.bnl.gov/event/15845/attachments/40963/68517/sPHENIX_Beam_Use_Proposal_2022.pdf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indico.bnl.gov/event/24286/contributions/99114/" TargetMode="External"/><Relationship Id="rId4" Type="http://schemas.openxmlformats.org/officeDocument/2006/relationships/hyperlink" Target="https://indico.bnl.gov/event/24286/contributions/99096/" TargetMode="External"/><Relationship Id="rId5" Type="http://schemas.openxmlformats.org/officeDocument/2006/relationships/hyperlink" Target="https://indico.bnl.gov/event/24286/contributions/99099/" TargetMode="External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hyperlink" Target="http://drive.google.com/file/d/1GljCf5yWBUT1KL1xNUFJvkT3WN_s0_bd/view" TargetMode="External"/><Relationship Id="rId5" Type="http://schemas.openxmlformats.org/officeDocument/2006/relationships/image" Target="../media/image3.jpg"/><Relationship Id="rId6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hyperlink" Target="https://ieeexplore.ieee.org/document/8876663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-322225"/>
            <a:ext cx="8448000" cy="171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Streaming Experience with sPHENIX TPC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15125"/>
            <a:ext cx="8520600" cy="16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4"/>
                </a:solidFill>
              </a:rPr>
              <a:t>Charles Hughes </a:t>
            </a:r>
            <a:endParaRPr sz="26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83">
                <a:solidFill>
                  <a:schemeClr val="accent4"/>
                </a:solidFill>
              </a:rPr>
              <a:t>on behalf of the sPHENIX TPC Group</a:t>
            </a:r>
            <a:br>
              <a:rPr lang="en" sz="2600">
                <a:solidFill>
                  <a:schemeClr val="accent4"/>
                </a:solidFill>
              </a:rPr>
            </a:br>
            <a:br>
              <a:rPr lang="en" sz="2600">
                <a:solidFill>
                  <a:schemeClr val="accent4"/>
                </a:solidFill>
              </a:rPr>
            </a:br>
            <a:r>
              <a:rPr lang="en" sz="2600">
                <a:solidFill>
                  <a:schemeClr val="accent4"/>
                </a:solidFill>
              </a:rPr>
              <a:t>Streaming Readout Workshop SRO-XII</a:t>
            </a:r>
            <a:r>
              <a:rPr lang="en" sz="2600">
                <a:solidFill>
                  <a:schemeClr val="accent4"/>
                </a:solidFill>
              </a:rPr>
              <a:t> - December 2024</a:t>
            </a:r>
            <a:endParaRPr sz="26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4"/>
                </a:solidFill>
              </a:rPr>
              <a:t>University of Tokyo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3724" y="4270775"/>
            <a:ext cx="1248348" cy="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00" y="1159150"/>
            <a:ext cx="8860301" cy="194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59" name="Google Shape;15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sPHEN</a:t>
            </a:r>
            <a:r>
              <a:rPr lang="en">
                <a:solidFill>
                  <a:schemeClr val="accent4"/>
                </a:solidFill>
              </a:rPr>
              <a:t>IX</a:t>
            </a:r>
            <a:r>
              <a:rPr lang="en">
                <a:solidFill>
                  <a:schemeClr val="accent4"/>
                </a:solidFill>
              </a:rPr>
              <a:t> TPC - Streaming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311700" y="1132275"/>
            <a:ext cx="5804400" cy="3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sPHENIX planned to run hybrid trigger + streaming mode during Run 24</a:t>
            </a:r>
            <a:endParaRPr>
              <a:solidFill>
                <a:schemeClr val="accent4"/>
              </a:solidFill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Streaming desired for capturing low momentum HF decays (see talk by </a:t>
            </a:r>
            <a:r>
              <a:rPr lang="en" u="sng">
                <a:solidFill>
                  <a:schemeClr val="hlink"/>
                </a:solidFill>
                <a:hlinkClick r:id="rId4"/>
              </a:rPr>
              <a:t>Cameron Dean</a:t>
            </a:r>
            <a:r>
              <a:rPr lang="en">
                <a:solidFill>
                  <a:schemeClr val="accent4"/>
                </a:solidFill>
              </a:rPr>
              <a:t>)</a:t>
            </a:r>
            <a:endParaRPr>
              <a:solidFill>
                <a:schemeClr val="accent4"/>
              </a:solidFill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Hybrid scheme uses extended readout - beyond 14 us drift time - additional xings captured</a:t>
            </a:r>
            <a:br>
              <a:rPr lang="en">
                <a:solidFill>
                  <a:schemeClr val="accent4"/>
                </a:solidFill>
              </a:rPr>
            </a:br>
            <a:endParaRPr>
              <a:solidFill>
                <a:schemeClr val="accent4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u="sng">
                <a:solidFill>
                  <a:schemeClr val="hlink"/>
                </a:solidFill>
                <a:hlinkClick r:id="rId5"/>
              </a:rPr>
              <a:t>BUP 2022</a:t>
            </a:r>
            <a:r>
              <a:rPr lang="en">
                <a:solidFill>
                  <a:schemeClr val="accent4"/>
                </a:solidFill>
              </a:rPr>
              <a:t> projection is 10 % true streaming rate (true streaming rate ~ 20 kHz)</a:t>
            </a:r>
            <a:br>
              <a:rPr lang="en">
                <a:solidFill>
                  <a:schemeClr val="accent4"/>
                </a:solidFill>
              </a:rPr>
            </a:br>
            <a:endParaRPr>
              <a:solidFill>
                <a:schemeClr val="accent4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Run 24 </a:t>
            </a:r>
            <a:r>
              <a:rPr lang="en">
                <a:solidFill>
                  <a:schemeClr val="accent4"/>
                </a:solidFill>
              </a:rPr>
              <a:t>achieved</a:t>
            </a:r>
            <a:r>
              <a:rPr lang="en">
                <a:solidFill>
                  <a:schemeClr val="accent4"/>
                </a:solidFill>
              </a:rPr>
              <a:t> 30 % true streaming rate</a:t>
            </a:r>
            <a:endParaRPr>
              <a:solidFill>
                <a:schemeClr val="accent4"/>
              </a:solidFill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Possible because of careful preparation and data pipeline monitoring</a:t>
            </a:r>
            <a:br>
              <a:rPr lang="en">
                <a:solidFill>
                  <a:schemeClr val="accent4"/>
                </a:solidFill>
              </a:rPr>
            </a:br>
            <a:endParaRPr>
              <a:solidFill>
                <a:schemeClr val="accent4"/>
              </a:solidFill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Additionally, TPC ran 100 % streaming standalone during Run 24</a:t>
            </a:r>
            <a:endParaRPr>
              <a:solidFill>
                <a:schemeClr val="accent4"/>
              </a:solidFill>
            </a:endParaRPr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>
                <a:solidFill>
                  <a:schemeClr val="accent4"/>
                </a:solidFill>
              </a:rPr>
              <a:t>Run with raised noise threshold + lowered GEM Voltage (low gain)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0453" y="1208477"/>
            <a:ext cx="3040701" cy="174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69" name="Google Shape;16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sPHENIX TPC Noise Reduction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70" name="Google Shape;170;p23"/>
          <p:cNvSpPr txBox="1"/>
          <p:nvPr>
            <p:ph idx="1" type="body"/>
          </p:nvPr>
        </p:nvSpPr>
        <p:spPr>
          <a:xfrm>
            <a:off x="311700" y="1132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Reducing noise important for streaming/hybrid operations</a:t>
            </a:r>
            <a:endParaRPr>
              <a:solidFill>
                <a:schemeClr val="accent4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lang="en">
                <a:solidFill>
                  <a:schemeClr val="accent4"/>
                </a:solidFill>
              </a:rPr>
              <a:t>Limiting case: noisy FEE/sectors are effectively dead (MIP indistinguishable from noise)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25" y="2534527"/>
            <a:ext cx="4565552" cy="22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313600" y="1830575"/>
            <a:ext cx="42510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</a:rPr>
              <a:t>Run 29877 (02/15/24) - BEFORE</a:t>
            </a:r>
            <a:endParaRPr b="1"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Run 31653 (03/04/24) - AFTER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2830" y="2256825"/>
            <a:ext cx="3948746" cy="22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/>
          <p:nvPr/>
        </p:nvSpPr>
        <p:spPr>
          <a:xfrm>
            <a:off x="7031700" y="2735850"/>
            <a:ext cx="431400" cy="52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4775" y="2735850"/>
            <a:ext cx="1292780" cy="18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sPHENIX TPC Noise Threshold Tuning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1132275"/>
            <a:ext cx="797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Though noise was reduced before start of run, it crept back in over time as run progressed - in particular non-Gaussian noise</a:t>
            </a:r>
            <a:endParaRPr>
              <a:solidFill>
                <a:schemeClr val="accent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ZS threshold tuned to account for this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1425" y="2402400"/>
            <a:ext cx="4832324" cy="226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75" y="2402400"/>
            <a:ext cx="2733049" cy="14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76" y="3917725"/>
            <a:ext cx="1639601" cy="9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816973" y="4116625"/>
            <a:ext cx="179100" cy="216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6575" y="3917725"/>
            <a:ext cx="656123" cy="9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8137225" y="1096700"/>
            <a:ext cx="909600" cy="15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“The threshold comparison with 10sigma setting is shown in the plot. </a:t>
            </a:r>
            <a:r>
              <a:rPr b="1" lang="en" sz="800">
                <a:solidFill>
                  <a:srgbClr val="FF00FF"/>
                </a:solidFill>
              </a:rPr>
              <a:t>Magenta</a:t>
            </a:r>
            <a:r>
              <a:rPr lang="en" sz="800">
                <a:solidFill>
                  <a:srgbClr val="595959"/>
                </a:solidFill>
              </a:rPr>
              <a:t> </a:t>
            </a:r>
            <a:r>
              <a:rPr lang="en" sz="800">
                <a:solidFill>
                  <a:schemeClr val="lt1"/>
                </a:solidFill>
              </a:rPr>
              <a:t>shows the </a:t>
            </a:r>
            <a:r>
              <a:rPr b="1" lang="en" sz="800">
                <a:solidFill>
                  <a:srgbClr val="FF00FF"/>
                </a:solidFill>
              </a:rPr>
              <a:t>thresholds at which the noise picking probability is 1.0e-4</a:t>
            </a:r>
            <a:r>
              <a:rPr lang="en" sz="800">
                <a:solidFill>
                  <a:srgbClr val="595959"/>
                </a:solidFill>
              </a:rPr>
              <a:t>. </a:t>
            </a:r>
            <a:r>
              <a:rPr b="1" lang="en" sz="800">
                <a:solidFill>
                  <a:srgbClr val="00FF00"/>
                </a:solidFill>
              </a:rPr>
              <a:t>Green</a:t>
            </a:r>
            <a:r>
              <a:rPr b="1" lang="en" sz="800">
                <a:solidFill>
                  <a:srgbClr val="93C47D"/>
                </a:solidFill>
              </a:rPr>
              <a:t> </a:t>
            </a:r>
            <a:r>
              <a:rPr lang="en" sz="800">
                <a:solidFill>
                  <a:schemeClr val="lt1"/>
                </a:solidFill>
              </a:rPr>
              <a:t>shows the </a:t>
            </a:r>
            <a:r>
              <a:rPr b="1" lang="en" sz="800">
                <a:solidFill>
                  <a:srgbClr val="00FF00"/>
                </a:solidFill>
              </a:rPr>
              <a:t>10sigma threshold</a:t>
            </a:r>
            <a:r>
              <a:rPr lang="en" sz="800">
                <a:solidFill>
                  <a:schemeClr val="lt1"/>
                </a:solidFill>
              </a:rPr>
              <a:t>. The </a:t>
            </a:r>
            <a:r>
              <a:rPr b="1" lang="en" sz="800">
                <a:solidFill>
                  <a:schemeClr val="lt1"/>
                </a:solidFill>
              </a:rPr>
              <a:t>black ones</a:t>
            </a:r>
            <a:r>
              <a:rPr lang="en" sz="800">
                <a:solidFill>
                  <a:schemeClr val="lt1"/>
                </a:solidFill>
              </a:rPr>
              <a:t> are </a:t>
            </a:r>
            <a:r>
              <a:rPr b="1" lang="en" sz="800">
                <a:solidFill>
                  <a:schemeClr val="lt1"/>
                </a:solidFill>
              </a:rPr>
              <a:t>thresholds to be applied in the FEE</a:t>
            </a:r>
            <a:r>
              <a:rPr lang="en" sz="800">
                <a:solidFill>
                  <a:schemeClr val="lt1"/>
                </a:solidFill>
              </a:rPr>
              <a:t>. Each threshold is as: if Magenta is below 80ADU, it will be ADU, if Magenta is above 80ADU, it will be Magenta </a:t>
            </a:r>
            <a:r>
              <a:rPr lang="en" sz="800">
                <a:solidFill>
                  <a:srgbClr val="595959"/>
                </a:solidFill>
              </a:rPr>
              <a:t>values.”</a:t>
            </a:r>
            <a:endParaRPr sz="8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198" name="Google Shape;198;p25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sPHENIX TPC Data Pipeline Monitoring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311700" y="675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DAM DMA buffer -&gt; RCDAQ Buffer -&gt; Disk on EBDC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Additional Monitoring EBDC -&gt; Buffer Box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25" y="1104974"/>
            <a:ext cx="8039423" cy="19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775" y="3383079"/>
            <a:ext cx="3730450" cy="14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84975" y="3383074"/>
            <a:ext cx="2596779" cy="14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sp>
        <p:nvSpPr>
          <p:cNvPr id="210" name="Google Shape;21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chemeClr val="accent4"/>
                </a:solidFill>
              </a:rPr>
              <a:t>sPHENIX TPC Run 24 - 100 % Streaming Standalone Runs</a:t>
            </a:r>
            <a:endParaRPr sz="2420">
              <a:solidFill>
                <a:schemeClr val="accent4"/>
              </a:solidFill>
            </a:endParaRPr>
          </a:p>
        </p:txBody>
      </p:sp>
      <p:sp>
        <p:nvSpPr>
          <p:cNvPr id="211" name="Google Shape;211;p26"/>
          <p:cNvSpPr txBox="1"/>
          <p:nvPr>
            <p:ph idx="1" type="body"/>
          </p:nvPr>
        </p:nvSpPr>
        <p:spPr>
          <a:xfrm>
            <a:off x="311700" y="1132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100 % streaming</a:t>
            </a:r>
            <a:endParaRPr>
              <a:solidFill>
                <a:schemeClr val="accent4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lang="en">
                <a:solidFill>
                  <a:schemeClr val="accent4"/>
                </a:solidFill>
              </a:rPr>
              <a:t>20 kHz clock trigger, 200 ADU ZS threshold (~ 70σ), 50 us readout</a:t>
            </a:r>
            <a:endParaRPr>
              <a:solidFill>
                <a:schemeClr val="accent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-"/>
            </a:pPr>
            <a:r>
              <a:rPr lang="en">
                <a:solidFill>
                  <a:schemeClr val="accent4"/>
                </a:solidFill>
              </a:rPr>
              <a:t>Lowered GEM operating point</a:t>
            </a:r>
            <a:endParaRPr>
              <a:solidFill>
                <a:schemeClr val="accent4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-"/>
            </a:pPr>
            <a:r>
              <a:rPr lang="en">
                <a:solidFill>
                  <a:schemeClr val="accent4"/>
                </a:solidFill>
              </a:rPr>
              <a:t>~ 86 % operating voltage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825" y="2368375"/>
            <a:ext cx="6350050" cy="250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/>
          <p:nvPr/>
        </p:nvSpPr>
        <p:spPr>
          <a:xfrm>
            <a:off x="7297425" y="1476800"/>
            <a:ext cx="16446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</a:rPr>
              <a:t>Shows heavy ionizing events, likely nuclear fragmentation (spallation) in TPC gas</a:t>
            </a:r>
            <a:endParaRPr sz="18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>
            <p:ph type="title"/>
          </p:nvPr>
        </p:nvSpPr>
        <p:spPr>
          <a:xfrm>
            <a:off x="311700" y="292625"/>
            <a:ext cx="907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70">
                <a:solidFill>
                  <a:schemeClr val="accent4"/>
                </a:solidFill>
              </a:rPr>
              <a:t>sPHENIX TPC Run 24 - Hybrid Trigger + Streaming Physics Runs</a:t>
            </a:r>
            <a:endParaRPr sz="227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40">
              <a:solidFill>
                <a:srgbClr val="2185C5"/>
              </a:solidFill>
            </a:endParaRPr>
          </a:p>
        </p:txBody>
      </p:sp>
      <p:sp>
        <p:nvSpPr>
          <p:cNvPr id="219" name="Google Shape;21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>
            <p:ph idx="1" type="body"/>
          </p:nvPr>
        </p:nvSpPr>
        <p:spPr>
          <a:xfrm>
            <a:off x="311700" y="1000075"/>
            <a:ext cx="8599500" cy="36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Char char="-"/>
            </a:pPr>
            <a:r>
              <a:rPr lang="en" sz="1500">
                <a:solidFill>
                  <a:schemeClr val="accent4"/>
                </a:solidFill>
              </a:rPr>
              <a:t>During Run ‘24 TPC was run hybrid triggered + streaming mode</a:t>
            </a:r>
            <a:endParaRPr sz="1500">
              <a:solidFill>
                <a:schemeClr val="accent4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Char char="-"/>
            </a:pPr>
            <a:r>
              <a:rPr lang="en" sz="1500">
                <a:solidFill>
                  <a:schemeClr val="accent4"/>
                </a:solidFill>
              </a:rPr>
              <a:t>Achieved up to 30 % true streaming fraction</a:t>
            </a:r>
            <a:endParaRPr sz="1500">
              <a:solidFill>
                <a:schemeClr val="accent4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Char char="-"/>
            </a:pPr>
            <a:r>
              <a:rPr lang="en" sz="1500">
                <a:solidFill>
                  <a:schemeClr val="accent4"/>
                </a:solidFill>
              </a:rPr>
              <a:t>Expectation from </a:t>
            </a:r>
            <a:r>
              <a:rPr lang="en" sz="1500" u="sng">
                <a:solidFill>
                  <a:schemeClr val="hlink"/>
                </a:solidFill>
                <a:hlinkClick r:id="rId4"/>
              </a:rPr>
              <a:t>2022 BUP</a:t>
            </a:r>
            <a:r>
              <a:rPr lang="en" sz="1500">
                <a:solidFill>
                  <a:schemeClr val="accent4"/>
                </a:solidFill>
              </a:rPr>
              <a:t> was 10 %</a:t>
            </a:r>
            <a:endParaRPr sz="1500">
              <a:solidFill>
                <a:schemeClr val="accent4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700">
              <a:solidFill>
                <a:schemeClr val="accent4"/>
              </a:solidFill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0450" y="1401350"/>
            <a:ext cx="2966901" cy="202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7"/>
          <p:cNvSpPr txBox="1"/>
          <p:nvPr/>
        </p:nvSpPr>
        <p:spPr>
          <a:xfrm>
            <a:off x="6785975" y="1292100"/>
            <a:ext cx="2358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</a:rPr>
              <a:t>Single fill 09/20/24</a:t>
            </a:r>
            <a:endParaRPr sz="1800">
              <a:solidFill>
                <a:schemeClr val="accent4"/>
              </a:solidFill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899" y="1914300"/>
            <a:ext cx="5274701" cy="28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7"/>
          <p:cNvSpPr txBox="1"/>
          <p:nvPr/>
        </p:nvSpPr>
        <p:spPr>
          <a:xfrm>
            <a:off x="6241500" y="3458675"/>
            <a:ext cx="266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4"/>
                </a:solidFill>
              </a:rPr>
              <a:t>Streaming fraction increases as collision rate decreases within a fill -&gt; works around disk bandwidth limitations</a:t>
            </a:r>
            <a:endParaRPr sz="1500">
              <a:solidFill>
                <a:schemeClr val="accent4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Outlook &amp; Summary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232" name="Google Shape;23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3" name="Google Shape;23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>
            <p:ph idx="1" type="body"/>
          </p:nvPr>
        </p:nvSpPr>
        <p:spPr>
          <a:xfrm>
            <a:off x="159300" y="1152475"/>
            <a:ext cx="5033400" cy="36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sPHENIX TPC has a versatile and robust readout system</a:t>
            </a:r>
            <a:endParaRPr sz="2200">
              <a:solidFill>
                <a:schemeClr val="accent4"/>
              </a:solidFill>
            </a:endParaRPr>
          </a:p>
          <a:p>
            <a:pPr indent="-32639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Leverages latest versions of well-tested hardware (SAMPA v5 &amp; FELIX card)</a:t>
            </a:r>
            <a:br>
              <a:rPr lang="en" sz="2200">
                <a:solidFill>
                  <a:schemeClr val="accent4"/>
                </a:solidFill>
              </a:rPr>
            </a:br>
            <a:endParaRPr sz="2200">
              <a:solidFill>
                <a:schemeClr val="accent4"/>
              </a:solidFill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TPC readout was run in hybrid trigger + streaming mode in Run ‘24 for p+p physics</a:t>
            </a:r>
            <a:endParaRPr sz="2200">
              <a:solidFill>
                <a:schemeClr val="accent4"/>
              </a:solidFill>
            </a:endParaRPr>
          </a:p>
          <a:p>
            <a:pPr indent="-32639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30 % streaming exceeding BUP 2022 goal</a:t>
            </a:r>
            <a:br>
              <a:rPr lang="en" sz="2200">
                <a:solidFill>
                  <a:schemeClr val="accent4"/>
                </a:solidFill>
              </a:rPr>
            </a:br>
            <a:endParaRPr sz="2200">
              <a:solidFill>
                <a:schemeClr val="accent4"/>
              </a:solidFill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TPC also run in 100 % streaming standalone</a:t>
            </a:r>
            <a:endParaRPr sz="2200">
              <a:solidFill>
                <a:schemeClr val="accent4"/>
              </a:solidFill>
            </a:endParaRPr>
          </a:p>
          <a:p>
            <a:pPr indent="-32639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Useful for heavily ionizing events in TPC</a:t>
            </a:r>
            <a:br>
              <a:rPr lang="en" sz="2200">
                <a:solidFill>
                  <a:schemeClr val="accent4"/>
                </a:solidFill>
              </a:rPr>
            </a:br>
            <a:endParaRPr sz="2200">
              <a:solidFill>
                <a:schemeClr val="accent4"/>
              </a:solidFill>
            </a:endParaRPr>
          </a:p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Run ‘25: long AuAu run in triggered mode</a:t>
            </a:r>
            <a:endParaRPr sz="2200">
              <a:solidFill>
                <a:schemeClr val="accent4"/>
              </a:solidFill>
            </a:endParaRPr>
          </a:p>
          <a:p>
            <a:pPr indent="-32639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Lower collision rate - all physics triggerable</a:t>
            </a:r>
            <a:endParaRPr sz="2200">
              <a:solidFill>
                <a:schemeClr val="accent4"/>
              </a:solidFill>
            </a:endParaRPr>
          </a:p>
          <a:p>
            <a:pPr indent="-32639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200">
                <a:solidFill>
                  <a:schemeClr val="accent4"/>
                </a:solidFill>
              </a:rPr>
              <a:t>Challenge is the higher data volume/collision</a:t>
            </a:r>
            <a:endParaRPr sz="2600">
              <a:solidFill>
                <a:schemeClr val="accent4"/>
              </a:solidFill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175" y="922875"/>
            <a:ext cx="3960000" cy="14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2374" y="2445525"/>
            <a:ext cx="3818774" cy="20598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Outlook &amp; Summary continued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>
            <p:ph idx="1" type="body"/>
          </p:nvPr>
        </p:nvSpPr>
        <p:spPr>
          <a:xfrm>
            <a:off x="159300" y="1152475"/>
            <a:ext cx="8313000" cy="36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-"/>
            </a:pPr>
            <a:r>
              <a:rPr lang="en" sz="2200">
                <a:solidFill>
                  <a:schemeClr val="accent4"/>
                </a:solidFill>
              </a:rPr>
              <a:t>Important to prepare a quiet (noise free) system to the extent possible for streaming</a:t>
            </a:r>
            <a:endParaRPr sz="2200">
              <a:solidFill>
                <a:schemeClr val="accent4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accent4"/>
              </a:solidFill>
            </a:endParaRPr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-"/>
            </a:pPr>
            <a:r>
              <a:rPr lang="en" sz="2200">
                <a:solidFill>
                  <a:schemeClr val="accent4"/>
                </a:solidFill>
              </a:rPr>
              <a:t>Important to monitor the data streaming off the detector</a:t>
            </a:r>
            <a:endParaRPr sz="2200">
              <a:solidFill>
                <a:schemeClr val="accent4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600">
              <a:solidFill>
                <a:schemeClr val="accent4"/>
              </a:solidFill>
            </a:endParaRPr>
          </a:p>
        </p:txBody>
      </p:sp>
      <p:sp>
        <p:nvSpPr>
          <p:cNvPr id="246" name="Google Shape;246;p29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Backup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252" name="Google Shape;2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311700" y="1000075"/>
            <a:ext cx="8599500" cy="36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"/>
              <a:buChar char="-"/>
            </a:pPr>
            <a:r>
              <a:t/>
            </a:r>
            <a:endParaRPr sz="1500">
              <a:solidFill>
                <a:schemeClr val="accent4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700">
              <a:solidFill>
                <a:schemeClr val="accent4"/>
              </a:solidFill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500" y="36000"/>
            <a:ext cx="9256824" cy="716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Outline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5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69230"/>
              <a:buChar char="-"/>
            </a:pPr>
            <a:r>
              <a:rPr lang="en" sz="2600">
                <a:solidFill>
                  <a:schemeClr val="accent4"/>
                </a:solidFill>
              </a:rPr>
              <a:t>sPHENIX and sPHENIX TPC Intro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4417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TPC Front &amp; Back End Electronics Readout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4417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sPHENIX Streaming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4417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sPHENIX Run ‘24 </a:t>
            </a:r>
            <a:endParaRPr sz="2600">
              <a:solidFill>
                <a:schemeClr val="accent4"/>
              </a:solidFill>
            </a:endParaRPr>
          </a:p>
          <a:p>
            <a:pPr indent="-344169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Noise Reduction</a:t>
            </a:r>
            <a:endParaRPr sz="2600">
              <a:solidFill>
                <a:schemeClr val="accent4"/>
              </a:solidFill>
            </a:endParaRPr>
          </a:p>
          <a:p>
            <a:pPr indent="-344169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100 % streaming</a:t>
            </a:r>
            <a:endParaRPr sz="2600">
              <a:solidFill>
                <a:schemeClr val="accent4"/>
              </a:solidFill>
            </a:endParaRPr>
          </a:p>
          <a:p>
            <a:pPr indent="-344169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Hybrid trigger + streaming (physics program)</a:t>
            </a:r>
            <a:endParaRPr sz="26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2600">
                <a:solidFill>
                  <a:schemeClr val="accent4"/>
                </a:solidFill>
              </a:rPr>
            </a:br>
            <a:r>
              <a:rPr lang="en" sz="2600">
                <a:solidFill>
                  <a:schemeClr val="accent4"/>
                </a:solidFill>
              </a:rPr>
              <a:t>(see also talks by </a:t>
            </a:r>
            <a:r>
              <a:rPr lang="en" sz="2600" u="sng">
                <a:solidFill>
                  <a:schemeClr val="hlink"/>
                </a:solidFill>
                <a:hlinkClick r:id="rId3"/>
              </a:rPr>
              <a:t>Yihui Ren</a:t>
            </a:r>
            <a:r>
              <a:rPr lang="en" sz="2600">
                <a:solidFill>
                  <a:schemeClr val="accent4"/>
                </a:solidFill>
              </a:rPr>
              <a:t>, </a:t>
            </a:r>
            <a:r>
              <a:rPr lang="en" sz="2600" u="sng">
                <a:solidFill>
                  <a:schemeClr val="hlink"/>
                </a:solidFill>
                <a:hlinkClick r:id="rId4"/>
              </a:rPr>
              <a:t>Martin Purschke</a:t>
            </a:r>
            <a:r>
              <a:rPr lang="en" sz="2600">
                <a:solidFill>
                  <a:schemeClr val="accent4"/>
                </a:solidFill>
              </a:rPr>
              <a:t>, and </a:t>
            </a:r>
            <a:r>
              <a:rPr lang="en" sz="2600" u="sng">
                <a:solidFill>
                  <a:schemeClr val="hlink"/>
                </a:solidFill>
                <a:hlinkClick r:id="rId5"/>
              </a:rPr>
              <a:t>Cameron Dean</a:t>
            </a:r>
            <a:r>
              <a:rPr lang="en" sz="2600">
                <a:solidFill>
                  <a:schemeClr val="accent4"/>
                </a:solidFill>
              </a:rPr>
              <a:t>) </a:t>
            </a:r>
            <a:endParaRPr sz="2600">
              <a:solidFill>
                <a:schemeClr val="accent4"/>
              </a:solidFill>
            </a:endParaRPr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operation</a:t>
            </a:r>
            <a:endParaRPr/>
          </a:p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100" y="965325"/>
            <a:ext cx="5213600" cy="39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Overview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401" y="667800"/>
            <a:ext cx="6335749" cy="3684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494000" y="629100"/>
            <a:ext cx="23211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Tracking Detectors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-"/>
            </a:pPr>
            <a:r>
              <a:rPr b="1" lang="en">
                <a:solidFill>
                  <a:srgbClr val="6AA84F"/>
                </a:solidFill>
              </a:rPr>
              <a:t>MVTX</a:t>
            </a:r>
            <a:endParaRPr b="1">
              <a:solidFill>
                <a:srgbClr val="6AA84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FF20F"/>
              </a:buClr>
              <a:buSzPts val="1400"/>
              <a:buChar char="-"/>
            </a:pPr>
            <a:r>
              <a:rPr b="1" lang="en">
                <a:solidFill>
                  <a:srgbClr val="DFF20F"/>
                </a:solidFill>
              </a:rPr>
              <a:t>INTT</a:t>
            </a:r>
            <a:endParaRPr b="1">
              <a:solidFill>
                <a:srgbClr val="DFF20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75BC5"/>
              </a:buClr>
              <a:buSzPts val="1400"/>
              <a:buChar char="-"/>
            </a:pPr>
            <a:r>
              <a:rPr b="1" lang="en">
                <a:solidFill>
                  <a:srgbClr val="D75BC5"/>
                </a:solidFill>
              </a:rPr>
              <a:t>TPC</a:t>
            </a:r>
            <a:endParaRPr b="1">
              <a:solidFill>
                <a:srgbClr val="D75BC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400"/>
              <a:buChar char="-"/>
            </a:pPr>
            <a:r>
              <a:rPr b="1" lang="en">
                <a:solidFill>
                  <a:srgbClr val="741B47"/>
                </a:solidFill>
              </a:rPr>
              <a:t>TPOT</a:t>
            </a:r>
            <a:endParaRPr b="1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Calorimetry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-"/>
            </a:pPr>
            <a:r>
              <a:rPr b="1" lang="en">
                <a:solidFill>
                  <a:srgbClr val="4A86E8"/>
                </a:solidFill>
              </a:rPr>
              <a:t>EMCAL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-"/>
            </a:pPr>
            <a:r>
              <a:rPr b="1" lang="en">
                <a:solidFill>
                  <a:schemeClr val="lt1"/>
                </a:solidFill>
              </a:rPr>
              <a:t>HCAL (</a:t>
            </a:r>
            <a:r>
              <a:rPr b="1" lang="en">
                <a:solidFill>
                  <a:srgbClr val="45818E"/>
                </a:solidFill>
              </a:rPr>
              <a:t>inner</a:t>
            </a:r>
            <a:r>
              <a:rPr b="1" lang="en">
                <a:solidFill>
                  <a:schemeClr val="lt1"/>
                </a:solidFill>
              </a:rPr>
              <a:t>/outer)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0000"/>
                </a:solidFill>
              </a:rPr>
              <a:t>Magnet</a:t>
            </a:r>
            <a:endParaRPr b="1">
              <a:solidFill>
                <a:srgbClr val="66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Forward Detectors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87902D"/>
              </a:buClr>
              <a:buSzPts val="1400"/>
              <a:buChar char="-"/>
            </a:pPr>
            <a:r>
              <a:rPr b="1" lang="en">
                <a:solidFill>
                  <a:srgbClr val="87902D"/>
                </a:solidFill>
              </a:rPr>
              <a:t>sEPD</a:t>
            </a:r>
            <a:endParaRPr b="1">
              <a:solidFill>
                <a:srgbClr val="87902D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87902D"/>
              </a:buClr>
              <a:buSzPts val="1400"/>
              <a:buChar char="-"/>
            </a:pPr>
            <a:r>
              <a:rPr b="1" lang="en">
                <a:solidFill>
                  <a:srgbClr val="990000"/>
                </a:solidFill>
              </a:rPr>
              <a:t>MBD</a:t>
            </a:r>
            <a:r>
              <a:rPr b="1" lang="en"/>
              <a:t> </a:t>
            </a:r>
            <a:r>
              <a:rPr b="1" lang="en">
                <a:solidFill>
                  <a:schemeClr val="lt1"/>
                </a:solidFill>
              </a:rPr>
              <a:t>(minBIAS)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Overview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401" y="667800"/>
            <a:ext cx="6335749" cy="3684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94000" y="629100"/>
            <a:ext cx="23211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Tracking Detectors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Char char="-"/>
            </a:pPr>
            <a:r>
              <a:rPr b="1" lang="en">
                <a:solidFill>
                  <a:srgbClr val="6AA84F"/>
                </a:solidFill>
              </a:rPr>
              <a:t>MVTX</a:t>
            </a:r>
            <a:endParaRPr b="1">
              <a:solidFill>
                <a:srgbClr val="6AA84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FF20F"/>
              </a:buClr>
              <a:buSzPts val="1400"/>
              <a:buChar char="-"/>
            </a:pPr>
            <a:r>
              <a:rPr b="1" lang="en">
                <a:solidFill>
                  <a:srgbClr val="DFF20F"/>
                </a:solidFill>
              </a:rPr>
              <a:t>INTT</a:t>
            </a:r>
            <a:endParaRPr b="1">
              <a:solidFill>
                <a:srgbClr val="DFF20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75BC5"/>
              </a:buClr>
              <a:buSzPts val="1400"/>
              <a:buChar char="-"/>
            </a:pPr>
            <a:r>
              <a:rPr b="1" lang="en">
                <a:solidFill>
                  <a:srgbClr val="D75BC5"/>
                </a:solidFill>
              </a:rPr>
              <a:t>TPC</a:t>
            </a:r>
            <a:endParaRPr b="1">
              <a:solidFill>
                <a:srgbClr val="D75BC5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400"/>
              <a:buChar char="-"/>
            </a:pPr>
            <a:r>
              <a:rPr b="1" lang="en">
                <a:solidFill>
                  <a:srgbClr val="741B47"/>
                </a:solidFill>
              </a:rPr>
              <a:t>TPOT</a:t>
            </a:r>
            <a:endParaRPr b="1">
              <a:solidFill>
                <a:srgbClr val="741B4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Calorimetry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-"/>
            </a:pPr>
            <a:r>
              <a:rPr b="1" lang="en">
                <a:solidFill>
                  <a:srgbClr val="4A86E8"/>
                </a:solidFill>
              </a:rPr>
              <a:t>EMCAL</a:t>
            </a:r>
            <a:endParaRPr b="1"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-"/>
            </a:pPr>
            <a:r>
              <a:rPr b="1" lang="en">
                <a:solidFill>
                  <a:schemeClr val="lt1"/>
                </a:solidFill>
              </a:rPr>
              <a:t>HCAL (</a:t>
            </a:r>
            <a:r>
              <a:rPr b="1" lang="en">
                <a:solidFill>
                  <a:srgbClr val="45818E"/>
                </a:solidFill>
              </a:rPr>
              <a:t>inner</a:t>
            </a:r>
            <a:r>
              <a:rPr b="1" lang="en">
                <a:solidFill>
                  <a:schemeClr val="lt1"/>
                </a:solidFill>
              </a:rPr>
              <a:t>/outer)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60000"/>
                </a:solidFill>
              </a:rPr>
              <a:t>Magnet</a:t>
            </a:r>
            <a:endParaRPr b="1">
              <a:solidFill>
                <a:srgbClr val="66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Forward Detectors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87902D"/>
              </a:buClr>
              <a:buSzPts val="1400"/>
              <a:buChar char="-"/>
            </a:pPr>
            <a:r>
              <a:rPr b="1" lang="en">
                <a:solidFill>
                  <a:srgbClr val="87902D"/>
                </a:solidFill>
              </a:rPr>
              <a:t>sEPD</a:t>
            </a:r>
            <a:endParaRPr b="1">
              <a:solidFill>
                <a:srgbClr val="87902D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87902D"/>
              </a:buClr>
              <a:buSzPts val="1400"/>
              <a:buChar char="-"/>
            </a:pPr>
            <a:r>
              <a:rPr b="1" lang="en">
                <a:solidFill>
                  <a:srgbClr val="990000"/>
                </a:solidFill>
              </a:rPr>
              <a:t>MBD</a:t>
            </a:r>
            <a:r>
              <a:rPr b="1" lang="en"/>
              <a:t> </a:t>
            </a:r>
            <a:r>
              <a:rPr b="1" lang="en">
                <a:solidFill>
                  <a:schemeClr val="lt1"/>
                </a:solidFill>
              </a:rPr>
              <a:t>(minBIAS)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494000" y="1528800"/>
            <a:ext cx="1429500" cy="315300"/>
          </a:xfrm>
          <a:prstGeom prst="rect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TPC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11700" y="8476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496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60"/>
              <a:buChar char="-"/>
            </a:pPr>
            <a:r>
              <a:rPr lang="en" sz="1360">
                <a:solidFill>
                  <a:schemeClr val="accent4"/>
                </a:solidFill>
              </a:rPr>
              <a:t>Gaseous Drift Detector</a:t>
            </a:r>
            <a:endParaRPr sz="136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Ar/CF</a:t>
            </a:r>
            <a:r>
              <a:rPr baseline="-25000" lang="en" sz="1080">
                <a:solidFill>
                  <a:schemeClr val="accent4"/>
                </a:solidFill>
              </a:rPr>
              <a:t>4</a:t>
            </a:r>
            <a:r>
              <a:rPr lang="en" sz="1080">
                <a:solidFill>
                  <a:schemeClr val="accent4"/>
                </a:solidFill>
              </a:rPr>
              <a:t>/ISO 75:20:5 % drift gas</a:t>
            </a:r>
            <a:endParaRPr sz="1080">
              <a:solidFill>
                <a:schemeClr val="accent4"/>
              </a:solidFill>
            </a:endParaRPr>
          </a:p>
          <a:p>
            <a:pPr indent="-29718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O(13 μs) drift time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GEM (Gaseous Electron Multiplier) amplification</a:t>
            </a:r>
            <a:endParaRPr sz="1080">
              <a:solidFill>
                <a:schemeClr val="accent4"/>
              </a:solidFill>
            </a:endParaRPr>
          </a:p>
          <a:p>
            <a:pPr indent="-29718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4 Kapton + Copper GEMs / module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Un-gated like ALICE TPC</a:t>
            </a:r>
            <a:endParaRPr sz="1080">
              <a:solidFill>
                <a:schemeClr val="accent4"/>
              </a:solidFill>
            </a:endParaRPr>
          </a:p>
          <a:p>
            <a:pPr indent="-29718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Allows for streaming readout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Zig-zag segmented copper sensor pads</a:t>
            </a:r>
            <a:endParaRPr sz="1080">
              <a:solidFill>
                <a:schemeClr val="accent4"/>
              </a:solidFill>
            </a:endParaRPr>
          </a:p>
          <a:p>
            <a:pPr indent="-29718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Improves position resolution</a:t>
            </a:r>
            <a:endParaRPr sz="108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60">
                <a:solidFill>
                  <a:schemeClr val="accent4"/>
                </a:solidFill>
              </a:rPr>
              <a:t>	</a:t>
            </a:r>
            <a:endParaRPr sz="1360">
              <a:solidFill>
                <a:schemeClr val="accent4"/>
              </a:solidFill>
            </a:endParaRPr>
          </a:p>
          <a:p>
            <a:pPr indent="-31496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360"/>
              <a:buChar char="-"/>
            </a:pPr>
            <a:r>
              <a:rPr lang="en" sz="1360">
                <a:solidFill>
                  <a:schemeClr val="accent4"/>
                </a:solidFill>
              </a:rPr>
              <a:t>72 GEM modules/2 sides</a:t>
            </a:r>
            <a:endParaRPr sz="136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36 modules / full φ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3 modules / full r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20 &lt; r &lt; 78 cm, |η| &lt; 1.1, full φ</a:t>
            </a:r>
            <a:endParaRPr sz="1080">
              <a:solidFill>
                <a:schemeClr val="accent4"/>
              </a:solidFill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60">
              <a:solidFill>
                <a:schemeClr val="accent4"/>
              </a:solidFill>
            </a:endParaRPr>
          </a:p>
          <a:p>
            <a:pPr indent="-31496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360"/>
              <a:buChar char="-"/>
            </a:pPr>
            <a:r>
              <a:rPr lang="en" sz="1360">
                <a:solidFill>
                  <a:schemeClr val="accent4"/>
                </a:solidFill>
              </a:rPr>
              <a:t>Measures Momentum</a:t>
            </a:r>
            <a:endParaRPr sz="136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Momentum resolution: </a:t>
            </a:r>
            <a:endParaRPr sz="1080">
              <a:solidFill>
                <a:schemeClr val="accent4"/>
              </a:solidFill>
            </a:endParaRPr>
          </a:p>
          <a:p>
            <a:pPr indent="-29718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Δp/p ~ 0.02 * p (for p ~ 5 GeV/c) </a:t>
            </a:r>
            <a:endParaRPr sz="1080">
              <a:solidFill>
                <a:schemeClr val="accent4"/>
              </a:solidFill>
            </a:endParaRPr>
          </a:p>
          <a:p>
            <a:pPr indent="-29718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"/>
              <a:buChar char="-"/>
            </a:pPr>
            <a:r>
              <a:rPr lang="en" sz="1080">
                <a:solidFill>
                  <a:schemeClr val="accent4"/>
                </a:solidFill>
              </a:rPr>
              <a:t>O(150 μm) spatial resolution</a:t>
            </a:r>
            <a:endParaRPr sz="1080">
              <a:solidFill>
                <a:schemeClr val="accent4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000" y="51125"/>
            <a:ext cx="3757251" cy="129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9125" y="1411775"/>
            <a:ext cx="1665825" cy="169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5150" y="3188663"/>
            <a:ext cx="1827976" cy="13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19301" y="3157900"/>
            <a:ext cx="2436803" cy="13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6900" y="1410638"/>
            <a:ext cx="1827976" cy="168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4150050" y="1679050"/>
            <a:ext cx="9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accent4"/>
                </a:solidFill>
              </a:rPr>
              <a:t>Standard pitch not rotated</a:t>
            </a:r>
            <a:endParaRPr b="1" sz="800">
              <a:solidFill>
                <a:schemeClr val="accent4"/>
              </a:solidFill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4150050" y="1996675"/>
            <a:ext cx="9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accent4"/>
                </a:solidFill>
              </a:rPr>
              <a:t>Large pitch rotated</a:t>
            </a:r>
            <a:endParaRPr b="1" sz="800">
              <a:solidFill>
                <a:schemeClr val="accent4"/>
              </a:solidFill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4183650" y="2301475"/>
            <a:ext cx="903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accent4"/>
                </a:solidFill>
              </a:rPr>
              <a:t>Large pitch not rotated</a:t>
            </a:r>
            <a:endParaRPr b="1" sz="800">
              <a:solidFill>
                <a:schemeClr val="accent4"/>
              </a:solidFill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150050" y="2606275"/>
            <a:ext cx="9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accent4"/>
                </a:solidFill>
              </a:rPr>
              <a:t>Standard pitch rotated</a:t>
            </a:r>
            <a:endParaRPr b="1" sz="800">
              <a:solidFill>
                <a:schemeClr val="accent4"/>
              </a:solidFill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6319300" y="2795075"/>
            <a:ext cx="9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0000"/>
                </a:solidFill>
              </a:rPr>
              <a:t>padplane</a:t>
            </a:r>
            <a:endParaRPr b="1" sz="800">
              <a:solidFill>
                <a:srgbClr val="000000"/>
              </a:solidFill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TPC Event Display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3300">
                <a:solidFill>
                  <a:schemeClr val="accent4"/>
                </a:solidFill>
              </a:rPr>
            </a:b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494000" y="629100"/>
            <a:ext cx="2321100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8" title="ClusterAnimation_pp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000" y="706400"/>
            <a:ext cx="3730701" cy="373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7101" y="865325"/>
            <a:ext cx="4614499" cy="350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TPC Front End Electronics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875" y="2626525"/>
            <a:ext cx="1400466" cy="186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6900" y="1152475"/>
            <a:ext cx="578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69230"/>
              <a:buChar char="-"/>
            </a:pPr>
            <a:r>
              <a:rPr lang="en" sz="2600">
                <a:solidFill>
                  <a:schemeClr val="accent4"/>
                </a:solidFill>
              </a:rPr>
              <a:t>Front End Electronics (FEE) Card</a:t>
            </a:r>
            <a:endParaRPr sz="2600">
              <a:solidFill>
                <a:schemeClr val="accent4"/>
              </a:solidFill>
            </a:endParaRPr>
          </a:p>
          <a:p>
            <a:pPr indent="-284162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3846"/>
              <a:buChar char="-"/>
            </a:pPr>
            <a:r>
              <a:rPr lang="en" sz="2600">
                <a:solidFill>
                  <a:schemeClr val="accent4"/>
                </a:solidFill>
              </a:rPr>
              <a:t>8x </a:t>
            </a:r>
            <a:r>
              <a:rPr b="1" lang="en" sz="2600">
                <a:solidFill>
                  <a:schemeClr val="accent4"/>
                </a:solidFill>
              </a:rPr>
              <a:t>Sampa v5 ASIC </a:t>
            </a:r>
            <a:endParaRPr b="1"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80 ns shaping time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20 MHz sampling frequency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Operated in ZS mode</a:t>
            </a:r>
            <a:endParaRPr sz="2600">
              <a:solidFill>
                <a:schemeClr val="accent4"/>
              </a:solidFill>
            </a:endParaRPr>
          </a:p>
          <a:p>
            <a:pPr indent="-331787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3E12 ADC samples/s prior to ZS</a:t>
            </a:r>
            <a:endParaRPr sz="2600">
              <a:solidFill>
                <a:schemeClr val="accent4"/>
              </a:solidFill>
            </a:endParaRPr>
          </a:p>
          <a:p>
            <a:pPr indent="-284162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3846"/>
              <a:buChar char="-"/>
            </a:pPr>
            <a:r>
              <a:rPr lang="en" sz="2600">
                <a:solidFill>
                  <a:schemeClr val="accent4"/>
                </a:solidFill>
              </a:rPr>
              <a:t>1x Xilinx Artix-7 FPGA</a:t>
            </a:r>
            <a:endParaRPr sz="2600">
              <a:solidFill>
                <a:schemeClr val="accent4"/>
              </a:solidFill>
            </a:endParaRPr>
          </a:p>
          <a:p>
            <a:pPr indent="-284162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53846"/>
              <a:buChar char="-"/>
            </a:pPr>
            <a:r>
              <a:rPr lang="en" sz="2600">
                <a:solidFill>
                  <a:schemeClr val="accent4"/>
                </a:solidFill>
              </a:rPr>
              <a:t>256 pads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3178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Aluminum Plate for liquid cooling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3178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26x FEE per sector, 24 sector total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~ 160K channel</a:t>
            </a:r>
            <a:endParaRPr sz="2600">
              <a:solidFill>
                <a:schemeClr val="accent4"/>
              </a:solidFill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2525" y="2626518"/>
            <a:ext cx="2488376" cy="186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7675" y="1082500"/>
            <a:ext cx="1593225" cy="13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0250" y="1136667"/>
            <a:ext cx="2488375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TPC Backend 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83100" y="1076275"/>
            <a:ext cx="6164400" cy="3659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69230"/>
              <a:buChar char="-"/>
            </a:pPr>
            <a:r>
              <a:rPr lang="en" sz="2600">
                <a:solidFill>
                  <a:schemeClr val="accent4"/>
                </a:solidFill>
              </a:rPr>
              <a:t>24 x Data Aggregation Module  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ATLAS FELIX cards [</a:t>
            </a:r>
            <a:r>
              <a:rPr lang="en" sz="2600" u="sng">
                <a:solidFill>
                  <a:schemeClr val="hlink"/>
                </a:solidFill>
                <a:hlinkClick r:id="rId4"/>
              </a:rPr>
              <a:t>doi:10.1109/TIM.2019.2947972</a:t>
            </a:r>
            <a:r>
              <a:rPr lang="en" sz="2600">
                <a:solidFill>
                  <a:schemeClr val="accent4"/>
                </a:solidFill>
              </a:rPr>
              <a:t>]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Distribute Clock + Trigger, readout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47x 10 Gbps bidirectional optical link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Kintex Ultrascale FPGA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3178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24 x Event Buffer Data Compressor (4U Servers)	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Hosting FELIX card via PCIe Gen3x16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Lossless data compression, transmit via 25GbE</a:t>
            </a:r>
            <a:br>
              <a:rPr lang="en" sz="2600">
                <a:solidFill>
                  <a:schemeClr val="accent4"/>
                </a:solidFill>
              </a:rPr>
            </a:br>
            <a:endParaRPr sz="2600">
              <a:solidFill>
                <a:schemeClr val="accent4"/>
              </a:solidFill>
            </a:endParaRPr>
          </a:p>
          <a:p>
            <a:pPr indent="-331787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Online buffer disk 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6PB</a:t>
            </a:r>
            <a:endParaRPr sz="2600">
              <a:solidFill>
                <a:schemeClr val="accent4"/>
              </a:solidFill>
            </a:endParaRPr>
          </a:p>
          <a:p>
            <a:pPr indent="-331787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ct val="100000"/>
              <a:buChar char="-"/>
            </a:pPr>
            <a:r>
              <a:rPr lang="en" sz="2600">
                <a:solidFill>
                  <a:schemeClr val="accent4"/>
                </a:solidFill>
              </a:rPr>
              <a:t>&gt;10GB/s logging for TPC</a:t>
            </a:r>
            <a:endParaRPr sz="2600">
              <a:solidFill>
                <a:schemeClr val="accent4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600">
              <a:solidFill>
                <a:schemeClr val="accent4"/>
              </a:solidFill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650" y="176800"/>
            <a:ext cx="2897925" cy="14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6147" y="1685195"/>
            <a:ext cx="3281436" cy="14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6150" y="3193600"/>
            <a:ext cx="1220650" cy="163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accent4"/>
                </a:solidFill>
              </a:rPr>
              <a:t>sPHENIX TPC Backend Continued</a:t>
            </a:r>
            <a:endParaRPr sz="3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185C5"/>
              </a:solidFill>
            </a:endParaRPr>
          </a:p>
        </p:txBody>
      </p:sp>
      <p:sp>
        <p:nvSpPr>
          <p:cNvPr id="148" name="Google Shape;14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9175" y="4569004"/>
            <a:ext cx="815775" cy="56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1062350"/>
            <a:ext cx="8329200" cy="33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/>
        </p:nvSpPr>
        <p:spPr>
          <a:xfrm>
            <a:off x="881900" y="4748425"/>
            <a:ext cx="68811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Charles Hughes - Streaming Readout Workshop - University of Tokyo - December 2 2024</a:t>
            </a:r>
            <a:endParaRPr sz="13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