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4"/>
  </p:notesMasterIdLst>
  <p:sldIdLst>
    <p:sldId id="256" r:id="rId2"/>
    <p:sldId id="311" r:id="rId3"/>
    <p:sldId id="1558" r:id="rId4"/>
    <p:sldId id="1560" r:id="rId5"/>
    <p:sldId id="309" r:id="rId6"/>
    <p:sldId id="310" r:id="rId7"/>
    <p:sldId id="1577" r:id="rId8"/>
    <p:sldId id="260" r:id="rId9"/>
    <p:sldId id="292" r:id="rId10"/>
    <p:sldId id="520" r:id="rId11"/>
    <p:sldId id="521" r:id="rId12"/>
    <p:sldId id="522" r:id="rId13"/>
    <p:sldId id="264" r:id="rId14"/>
    <p:sldId id="270" r:id="rId15"/>
    <p:sldId id="523" r:id="rId16"/>
    <p:sldId id="524" r:id="rId17"/>
    <p:sldId id="526" r:id="rId18"/>
    <p:sldId id="527" r:id="rId19"/>
    <p:sldId id="274" r:id="rId20"/>
    <p:sldId id="275" r:id="rId21"/>
    <p:sldId id="276" r:id="rId22"/>
    <p:sldId id="277" r:id="rId23"/>
    <p:sldId id="278" r:id="rId24"/>
    <p:sldId id="279" r:id="rId25"/>
    <p:sldId id="1586" r:id="rId26"/>
    <p:sldId id="281" r:id="rId27"/>
    <p:sldId id="1578" r:id="rId28"/>
    <p:sldId id="1579" r:id="rId29"/>
    <p:sldId id="313" r:id="rId30"/>
    <p:sldId id="1580" r:id="rId31"/>
    <p:sldId id="1581" r:id="rId32"/>
    <p:sldId id="1583" r:id="rId33"/>
    <p:sldId id="1582" r:id="rId34"/>
    <p:sldId id="1588" r:id="rId35"/>
    <p:sldId id="1587" r:id="rId36"/>
    <p:sldId id="1589" r:id="rId37"/>
    <p:sldId id="3977" r:id="rId38"/>
    <p:sldId id="307" r:id="rId39"/>
    <p:sldId id="261" r:id="rId40"/>
    <p:sldId id="262" r:id="rId41"/>
    <p:sldId id="263" r:id="rId42"/>
    <p:sldId id="297" r:id="rId43"/>
    <p:sldId id="302" r:id="rId44"/>
    <p:sldId id="301" r:id="rId45"/>
    <p:sldId id="308" r:id="rId46"/>
    <p:sldId id="303" r:id="rId47"/>
    <p:sldId id="304" r:id="rId48"/>
    <p:sldId id="305" r:id="rId49"/>
    <p:sldId id="265" r:id="rId50"/>
    <p:sldId id="280" r:id="rId51"/>
    <p:sldId id="3975" r:id="rId52"/>
    <p:sldId id="397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4956B7-D1C8-1C4E-B96E-F33C41D9683C}">
          <p14:sldIdLst>
            <p14:sldId id="256"/>
            <p14:sldId id="311"/>
            <p14:sldId id="1558"/>
            <p14:sldId id="1560"/>
            <p14:sldId id="309"/>
            <p14:sldId id="310"/>
            <p14:sldId id="1577"/>
            <p14:sldId id="260"/>
            <p14:sldId id="292"/>
            <p14:sldId id="520"/>
          </p14:sldIdLst>
        </p14:section>
        <p14:section name="BCAE" id="{3DEA8559-8A20-2E4F-BAAC-2E74CC1E5980}">
          <p14:sldIdLst>
            <p14:sldId id="521"/>
            <p14:sldId id="522"/>
            <p14:sldId id="264"/>
            <p14:sldId id="270"/>
            <p14:sldId id="523"/>
            <p14:sldId id="524"/>
            <p14:sldId id="526"/>
            <p14:sldId id="527"/>
          </p14:sldIdLst>
        </p14:section>
        <p14:section name="Fast 2D BCAE" id="{87FCE578-74DD-2849-9356-445BBDE505B4}">
          <p14:sldIdLst>
            <p14:sldId id="274"/>
            <p14:sldId id="275"/>
            <p14:sldId id="276"/>
            <p14:sldId id="277"/>
            <p14:sldId id="278"/>
            <p14:sldId id="279"/>
            <p14:sldId id="1586"/>
            <p14:sldId id="281"/>
          </p14:sldIdLst>
        </p14:section>
        <p14:section name="BCAE-VS" id="{A2961621-B52F-1140-9DCC-CFAFA17B3E00}">
          <p14:sldIdLst>
            <p14:sldId id="1578"/>
            <p14:sldId id="1579"/>
            <p14:sldId id="313"/>
            <p14:sldId id="1580"/>
            <p14:sldId id="1581"/>
            <p14:sldId id="1583"/>
            <p14:sldId id="1582"/>
            <p14:sldId id="1588"/>
            <p14:sldId id="1587"/>
            <p14:sldId id="1589"/>
            <p14:sldId id="3977"/>
            <p14:sldId id="307"/>
          </p14:sldIdLst>
        </p14:section>
        <p14:section name="Appendix" id="{F3D5C1C7-B847-4E49-9DD6-E1862B802A99}">
          <p14:sldIdLst>
            <p14:sldId id="261"/>
            <p14:sldId id="262"/>
            <p14:sldId id="263"/>
            <p14:sldId id="297"/>
            <p14:sldId id="302"/>
            <p14:sldId id="301"/>
            <p14:sldId id="308"/>
            <p14:sldId id="303"/>
            <p14:sldId id="304"/>
            <p14:sldId id="305"/>
            <p14:sldId id="265"/>
            <p14:sldId id="280"/>
            <p14:sldId id="3975"/>
            <p14:sldId id="39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BD5"/>
    <a:srgbClr val="B5E61D"/>
    <a:srgbClr val="FFFC00"/>
    <a:srgbClr val="FF6600"/>
    <a:srgbClr val="65B68C"/>
    <a:srgbClr val="1E434A"/>
    <a:srgbClr val="FFAEC9"/>
    <a:srgbClr val="2B616C"/>
    <a:srgbClr val="3A5A7D"/>
    <a:srgbClr val="E4E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80" autoAdjust="0"/>
    <p:restoredTop sz="84774" autoAdjust="0"/>
  </p:normalViewPr>
  <p:slideViewPr>
    <p:cSldViewPr snapToGrid="0" snapToObjects="1">
      <p:cViewPr varScale="1">
        <p:scale>
          <a:sx n="92" d="100"/>
          <a:sy n="92" d="100"/>
        </p:scale>
        <p:origin x="200"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www.bnl.gov</a:t>
            </a:r>
            <a:r>
              <a:rPr lang="en-US" dirty="0"/>
              <a:t>/newsroom/factsheets/files/pdf/</a:t>
            </a:r>
            <a:r>
              <a:rPr lang="en-US" dirty="0" err="1"/>
              <a:t>rhic</a:t>
            </a:r>
            <a:r>
              <a:rPr lang="en-US" dirty="0"/>
              <a:t>-by-the-</a:t>
            </a:r>
            <a:r>
              <a:rPr lang="en-US" dirty="0" err="1"/>
              <a:t>numbers.pdf</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2864615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projection chamber produce tracking data at extremely high data rate and we cannot save all the data produced to the permanent storage for future study. The currently solution is to use a trigger system to select collision most valuable events and discard the remaining. However, as we move gradually to streaming data intake, we want to see whether we develop fast compression algorithm based on deep neural network to make saving all data possible.</a:t>
            </a:r>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417267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left-z drift to the left, and right-z drift to the right.</a:t>
            </a:r>
          </a:p>
          <a:p>
            <a:r>
              <a:rPr lang="en-US" dirty="0"/>
              <a:t>Note: this section will be sent together to the same FELIX card.</a:t>
            </a:r>
          </a:p>
          <a:p>
            <a:endParaRPr lang="en-US" dirty="0"/>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72284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30</a:t>
            </a:fld>
            <a:endParaRPr lang="en-US"/>
          </a:p>
        </p:txBody>
      </p:sp>
    </p:spTree>
    <p:extLst>
      <p:ext uri="{BB962C8B-B14F-4D97-AF65-F5344CB8AC3E}">
        <p14:creationId xmlns:p14="http://schemas.microsoft.com/office/powerpoint/2010/main" val="327666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1/5600 = 179 us per frame</a:t>
            </a:r>
          </a:p>
        </p:txBody>
      </p:sp>
      <p:sp>
        <p:nvSpPr>
          <p:cNvPr id="4" name="Slide Number Placeholder 3"/>
          <p:cNvSpPr>
            <a:spLocks noGrp="1"/>
          </p:cNvSpPr>
          <p:nvPr>
            <p:ph type="sldNum" sz="quarter" idx="5"/>
          </p:nvPr>
        </p:nvSpPr>
        <p:spPr/>
        <p:txBody>
          <a:bodyPr/>
          <a:lstStyle/>
          <a:p>
            <a:fld id="{515839EF-EF2D-A244-8B03-02564FD38722}" type="slidenum">
              <a:rPr lang="en-US" smtClean="0"/>
              <a:t>35</a:t>
            </a:fld>
            <a:endParaRPr lang="en-US"/>
          </a:p>
        </p:txBody>
      </p:sp>
    </p:spTree>
    <p:extLst>
      <p:ext uri="{BB962C8B-B14F-4D97-AF65-F5344CB8AC3E}">
        <p14:creationId xmlns:p14="http://schemas.microsoft.com/office/powerpoint/2010/main" val="151842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43</a:t>
            </a:fld>
            <a:endParaRPr lang="en-US"/>
          </a:p>
        </p:txBody>
      </p:sp>
    </p:spTree>
    <p:extLst>
      <p:ext uri="{BB962C8B-B14F-4D97-AF65-F5344CB8AC3E}">
        <p14:creationId xmlns:p14="http://schemas.microsoft.com/office/powerpoint/2010/main" val="124174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49</a:t>
            </a:fld>
            <a:endParaRPr lang="en-US"/>
          </a:p>
        </p:txBody>
      </p:sp>
    </p:spTree>
    <p:extLst>
      <p:ext uri="{BB962C8B-B14F-4D97-AF65-F5344CB8AC3E}">
        <p14:creationId xmlns:p14="http://schemas.microsoft.com/office/powerpoint/2010/main" val="270526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7498-6844-4E3A-48FA-2E33BDEEA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E6322-80DC-4E6D-A832-D81383882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A4D79-8569-98C7-20C5-B34500E531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5E3B9C-64AC-DE6B-E0D2-C7EA44A3AF90}"/>
              </a:ext>
            </a:extLst>
          </p:cNvPr>
          <p:cNvSpPr>
            <a:spLocks noGrp="1"/>
          </p:cNvSpPr>
          <p:nvPr>
            <p:ph type="sldNum" sz="quarter" idx="5"/>
          </p:nvPr>
        </p:nvSpPr>
        <p:spPr/>
        <p:txBody>
          <a:bodyPr/>
          <a:lstStyle/>
          <a:p>
            <a:fld id="{81D27BB4-7507-496B-A596-4501E78419B6}" type="slidenum">
              <a:rPr lang="en-US" smtClean="0"/>
              <a:pPr/>
              <a:t>51</a:t>
            </a:fld>
            <a:endParaRPr lang="en-US" dirty="0"/>
          </a:p>
        </p:txBody>
      </p:sp>
    </p:spTree>
    <p:extLst>
      <p:ext uri="{BB962C8B-B14F-4D97-AF65-F5344CB8AC3E}">
        <p14:creationId xmlns:p14="http://schemas.microsoft.com/office/powerpoint/2010/main" val="2957502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
        <p:nvSpPr>
          <p:cNvPr id="4" name="TextBox 3">
            <a:extLst>
              <a:ext uri="{FF2B5EF4-FFF2-40B4-BE49-F238E27FC236}">
                <a16:creationId xmlns:a16="http://schemas.microsoft.com/office/drawing/2014/main" id="{7AFEC88D-302B-BEE5-AB00-8CE657E451DA}"/>
              </a:ext>
            </a:extLst>
          </p:cNvPr>
          <p:cNvSpPr txBox="1"/>
          <p:nvPr userDrawn="1"/>
        </p:nvSpPr>
        <p:spPr>
          <a:xfrm>
            <a:off x="2107095" y="6276148"/>
            <a:ext cx="8362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65000"/>
                  </a:schemeClr>
                </a:solidFill>
                <a:latin typeface="Candara" panose="020E0502030303020204" pitchFamily="34" charset="0"/>
              </a:rPr>
              <a:t>SRO XII, University of Tokyo, Dec. 2-4, 2024. Presenter: </a:t>
            </a:r>
            <a:r>
              <a:rPr lang="en-US" dirty="0" err="1">
                <a:solidFill>
                  <a:schemeClr val="bg2">
                    <a:lumMod val="65000"/>
                  </a:schemeClr>
                </a:solidFill>
                <a:latin typeface="Candara" panose="020E0502030303020204" pitchFamily="34" charset="0"/>
              </a:rPr>
              <a:t>Yihui</a:t>
            </a:r>
            <a:r>
              <a:rPr lang="en-US" dirty="0">
                <a:solidFill>
                  <a:schemeClr val="bg2">
                    <a:lumMod val="65000"/>
                  </a:schemeClr>
                </a:solidFill>
                <a:latin typeface="Candara" panose="020E0502030303020204" pitchFamily="34" charset="0"/>
              </a:rPr>
              <a:t> Ren (BNL)</a:t>
            </a:r>
            <a:endParaRPr lang="en-US" dirty="0">
              <a:solidFill>
                <a:schemeClr val="bg2">
                  <a:lumMod val="65000"/>
                </a:schemeClr>
              </a:solidFill>
            </a:endParaRP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6" r:id="rId5"/>
    <p:sldLayoutId id="2147483667" r:id="rId6"/>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2111.05423" TargetMode="External"/><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hyperlink" Target="https://indico.bnl.gov/event/20010/contributions/79162/"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hyperlink" Target="https://arxiv.org/abs/2310.15026"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hyperlink" Target="https://github.com/NVIDIA/MinkowskiEngin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abs/2411.11942"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BNL-DAQ-LDRD/NeuralCompression_v2" TargetMode="External"/><Relationship Id="rId2" Type="http://schemas.openxmlformats.org/officeDocument/2006/relationships/hyperlink" Target="https://github.com/BNL-DAQ-LDRD/NeuralCompression" TargetMode="Externa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hyperlink" Target="https://github.com/BNL-DAQ-LDRD/NeuralCompression_v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BNL-DAQ-LDRD/NeuralCompression_v2" TargetMode="External"/><Relationship Id="rId2" Type="http://schemas.openxmlformats.org/officeDocument/2006/relationships/hyperlink" Target="https://github.com/BNL-DAQ-LDRD/NeuralCompression" TargetMode="Externa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https://github.com/BNL-DAQ-LDRD/NeuralCompression_v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hyperlink" Target="material/wedge_tracks.html" TargetMode="External"/><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hyperlink" Target="https://arxiv.org/pdf/2111.05423.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photos.app.goo.gl/z3AnNhfrd4bqZTeN6"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hyperlink" Target="https://github.com/BNL-DAQ-LDRD/NeuralCompression_v2" TargetMode="External"/><Relationship Id="rId2" Type="http://schemas.openxmlformats.org/officeDocument/2006/relationships/hyperlink" Target="https://github.com/BNL-DAQ-LDRD/NeuralCompression" TargetMode="Externa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68.png"/><Relationship Id="rId4" Type="http://schemas.openxmlformats.org/officeDocument/2006/relationships/hyperlink" Target="https://github.com/BNL-DAQ-LDRD/NeuralCompression_v3"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sz="5400" dirty="0">
                <a:latin typeface="Candara" panose="020E0502030303020204" pitchFamily="34" charset="0"/>
              </a:rPr>
              <a:t>Neural Compression for </a:t>
            </a:r>
            <a:r>
              <a:rPr lang="en-US" sz="5400" dirty="0" err="1">
                <a:latin typeface="Candara" panose="020E0502030303020204" pitchFamily="34" charset="0"/>
              </a:rPr>
              <a:t>sPHENIX</a:t>
            </a:r>
            <a:r>
              <a:rPr lang="en-US" sz="5400" dirty="0">
                <a:latin typeface="Candara" panose="020E0502030303020204" pitchFamily="34" charset="0"/>
              </a:rPr>
              <a:t> sparse TPC Data</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5" y="6135757"/>
            <a:ext cx="10334625" cy="383657"/>
          </a:xfrm>
        </p:spPr>
        <p:txBody>
          <a:bodyPr/>
          <a:lstStyle/>
          <a:p>
            <a:r>
              <a:rPr lang="en-US" dirty="0">
                <a:latin typeface="Candara" panose="020E0502030303020204" pitchFamily="34" charset="0"/>
              </a:rPr>
              <a:t>SRO XII, University of Tokyo, Dec. 2-4,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5" y="4501444"/>
            <a:ext cx="10861990" cy="1259607"/>
          </a:xfrm>
        </p:spPr>
        <p:txBody>
          <a:bodyPr/>
          <a:lstStyle/>
          <a:p>
            <a:r>
              <a:rPr lang="en-US" sz="2000" dirty="0">
                <a:latin typeface="Candara" panose="020E0502030303020204" pitchFamily="34" charset="0"/>
              </a:rPr>
              <a:t>Yi Huang, </a:t>
            </a:r>
            <a:r>
              <a:rPr lang="en-US" sz="2000" dirty="0" err="1">
                <a:latin typeface="Candara" panose="020E0502030303020204" pitchFamily="34" charset="0"/>
              </a:rPr>
              <a:t>Yihui</a:t>
            </a:r>
            <a:r>
              <a:rPr lang="en-US" sz="2000" dirty="0">
                <a:latin typeface="Candara" panose="020E0502030303020204" pitchFamily="34" charset="0"/>
              </a:rPr>
              <a:t> “Ray” Ren, </a:t>
            </a:r>
            <a:r>
              <a:rPr lang="en-US" sz="2000" dirty="0" err="1">
                <a:latin typeface="Candara" panose="020E0502030303020204" pitchFamily="34" charset="0"/>
              </a:rPr>
              <a:t>Yeonju</a:t>
            </a:r>
            <a:r>
              <a:rPr lang="en-US" sz="2000" dirty="0">
                <a:latin typeface="Candara" panose="020E0502030303020204" pitchFamily="34" charset="0"/>
              </a:rPr>
              <a:t> Go, </a:t>
            </a:r>
            <a:r>
              <a:rPr lang="en-US" sz="2000" dirty="0" err="1">
                <a:latin typeface="Candara" panose="020E0502030303020204" pitchFamily="34" charset="0"/>
              </a:rPr>
              <a:t>Xihaier</a:t>
            </a:r>
            <a:r>
              <a:rPr lang="en-US" sz="2000" dirty="0">
                <a:latin typeface="Candara" panose="020E0502030303020204" pitchFamily="34" charset="0"/>
              </a:rPr>
              <a:t> Luo, </a:t>
            </a:r>
            <a:r>
              <a:rPr lang="en-US" sz="2000" dirty="0" err="1">
                <a:latin typeface="Candara" panose="020E0502030303020204" pitchFamily="34" charset="0"/>
              </a:rPr>
              <a:t>Shuhang</a:t>
            </a:r>
            <a:r>
              <a:rPr lang="en-US" sz="2000" dirty="0">
                <a:latin typeface="Candara" panose="020E0502030303020204" pitchFamily="34" charset="0"/>
              </a:rPr>
              <a:t> Li, Thomas Marshall, Joseph D. Osborn, Christopher </a:t>
            </a:r>
            <a:r>
              <a:rPr lang="en-US" sz="2000" dirty="0" err="1">
                <a:latin typeface="Candara" panose="020E0502030303020204" pitchFamily="34" charset="0"/>
              </a:rPr>
              <a:t>Pinkenburg</a:t>
            </a:r>
            <a:r>
              <a:rPr lang="en-US" sz="2000" dirty="0">
                <a:latin typeface="Candara" panose="020E0502030303020204" pitchFamily="34" charset="0"/>
              </a:rPr>
              <a:t>, </a:t>
            </a:r>
            <a:r>
              <a:rPr lang="en-US" sz="2000" dirty="0" err="1">
                <a:latin typeface="Candara" panose="020E0502030303020204" pitchFamily="34" charset="0"/>
              </a:rPr>
              <a:t>Evgeny</a:t>
            </a:r>
            <a:r>
              <a:rPr lang="en-US" sz="2000" dirty="0">
                <a:latin typeface="Candara" panose="020E0502030303020204" pitchFamily="34" charset="0"/>
              </a:rPr>
              <a:t> </a:t>
            </a:r>
            <a:r>
              <a:rPr lang="en-US" sz="2000" dirty="0" err="1">
                <a:latin typeface="Candara" panose="020E0502030303020204" pitchFamily="34" charset="0"/>
              </a:rPr>
              <a:t>Shulga</a:t>
            </a:r>
            <a:r>
              <a:rPr lang="en-US" sz="2000" dirty="0">
                <a:latin typeface="Candara" panose="020E0502030303020204" pitchFamily="34" charset="0"/>
              </a:rPr>
              <a:t>, </a:t>
            </a:r>
            <a:r>
              <a:rPr lang="en-US" sz="2000" dirty="0" err="1">
                <a:latin typeface="Candara" panose="020E0502030303020204" pitchFamily="34" charset="0"/>
              </a:rPr>
              <a:t>Shinjae</a:t>
            </a:r>
            <a:r>
              <a:rPr lang="en-US" sz="2000" dirty="0">
                <a:latin typeface="Candara" panose="020E0502030303020204" pitchFamily="34" charset="0"/>
              </a:rPr>
              <a:t> Yoo, Byung-Jun Yoon, Jin Huang (PI)</a:t>
            </a:r>
          </a:p>
          <a:p>
            <a:r>
              <a:rPr lang="en-US" sz="2000" dirty="0">
                <a:latin typeface="Candara" panose="020E0502030303020204" pitchFamily="34" charset="0"/>
              </a:rPr>
              <a:t>Presenter: </a:t>
            </a:r>
            <a:r>
              <a:rPr lang="en-US" sz="2000" dirty="0" err="1">
                <a:latin typeface="Candara" panose="020E0502030303020204" pitchFamily="34" charset="0"/>
              </a:rPr>
              <a:t>Yihui</a:t>
            </a:r>
            <a:r>
              <a:rPr lang="en-US" sz="2000" dirty="0">
                <a:latin typeface="Candara" panose="020E0502030303020204" pitchFamily="34" charset="0"/>
              </a:rPr>
              <a:t> “Ray” Ren, AI-</a:t>
            </a:r>
            <a:r>
              <a:rPr lang="en-US" sz="2000" dirty="0" err="1">
                <a:latin typeface="Candara" panose="020E0502030303020204" pitchFamily="34" charset="0"/>
              </a:rPr>
              <a:t>CoDesign</a:t>
            </a:r>
            <a:r>
              <a:rPr lang="en-US" sz="2000" dirty="0">
                <a:latin typeface="Candara" panose="020E0502030303020204" pitchFamily="34" charset="0"/>
              </a:rPr>
              <a:t> Group Leader, BNL</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B21F-4A74-FE46-99D1-B1370539A5F8}"/>
              </a:ext>
            </a:extLst>
          </p:cNvPr>
          <p:cNvSpPr>
            <a:spLocks noGrp="1"/>
          </p:cNvSpPr>
          <p:nvPr>
            <p:ph type="title"/>
          </p:nvPr>
        </p:nvSpPr>
        <p:spPr/>
        <p:txBody>
          <a:bodyPr/>
          <a:lstStyle/>
          <a:p>
            <a:r>
              <a:rPr lang="en-US" dirty="0"/>
              <a:t>TPC Data</a:t>
            </a:r>
          </a:p>
        </p:txBody>
      </p:sp>
      <p:sp>
        <p:nvSpPr>
          <p:cNvPr id="4" name="Slide Number Placeholder 3">
            <a:extLst>
              <a:ext uri="{FF2B5EF4-FFF2-40B4-BE49-F238E27FC236}">
                <a16:creationId xmlns:a16="http://schemas.microsoft.com/office/drawing/2014/main" id="{E65578BA-86B0-AD49-95FA-20B2E6C8C8FD}"/>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5" name="Content Placeholder 6">
            <a:extLst>
              <a:ext uri="{FF2B5EF4-FFF2-40B4-BE49-F238E27FC236}">
                <a16:creationId xmlns:a16="http://schemas.microsoft.com/office/drawing/2014/main" id="{09E4559F-6D2C-0641-9566-89B2B3432C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5447" y="1452112"/>
            <a:ext cx="3753911" cy="3265048"/>
          </a:xfrm>
          <a:prstGeom prst="rect">
            <a:avLst/>
          </a:prstGeom>
        </p:spPr>
      </p:pic>
      <p:sp>
        <p:nvSpPr>
          <p:cNvPr id="11" name="Rectangle 10">
            <a:extLst>
              <a:ext uri="{FF2B5EF4-FFF2-40B4-BE49-F238E27FC236}">
                <a16:creationId xmlns:a16="http://schemas.microsoft.com/office/drawing/2014/main" id="{E5BADC24-C83C-DE47-B2D0-BE1BB2A86061}"/>
              </a:ext>
            </a:extLst>
          </p:cNvPr>
          <p:cNvSpPr/>
          <p:nvPr/>
        </p:nvSpPr>
        <p:spPr>
          <a:xfrm>
            <a:off x="303313" y="3101691"/>
            <a:ext cx="396844" cy="20446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www.sphenix.bnl.gov/web/system/files/u7/sphenix-logo-white-bg.png">
            <a:extLst>
              <a:ext uri="{FF2B5EF4-FFF2-40B4-BE49-F238E27FC236}">
                <a16:creationId xmlns:a16="http://schemas.microsoft.com/office/drawing/2014/main" id="{8D5F79D9-D0BE-7440-80DF-93A98873D41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2143" y="4208834"/>
            <a:ext cx="1017152" cy="532847"/>
          </a:xfrm>
          <a:prstGeom prst="rect">
            <a:avLst/>
          </a:prstGeom>
          <a:noFill/>
          <a:effectLst>
            <a:glow rad="63500">
              <a:schemeClr val="bg1">
                <a:alpha val="47000"/>
              </a:schemeClr>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EA458E26-9E1E-F14B-97B5-F185E018D0B5}"/>
              </a:ext>
            </a:extLst>
          </p:cNvPr>
          <p:cNvGrpSpPr/>
          <p:nvPr/>
        </p:nvGrpSpPr>
        <p:grpSpPr>
          <a:xfrm>
            <a:off x="2397273" y="2041478"/>
            <a:ext cx="6380072" cy="4217094"/>
            <a:chOff x="2397273" y="2041478"/>
            <a:chExt cx="6380072" cy="4217094"/>
          </a:xfrm>
        </p:grpSpPr>
        <p:grpSp>
          <p:nvGrpSpPr>
            <p:cNvPr id="22" name="Group 21">
              <a:extLst>
                <a:ext uri="{FF2B5EF4-FFF2-40B4-BE49-F238E27FC236}">
                  <a16:creationId xmlns:a16="http://schemas.microsoft.com/office/drawing/2014/main" id="{454CDD7A-83B5-0844-9179-8A1263436BB9}"/>
                </a:ext>
              </a:extLst>
            </p:cNvPr>
            <p:cNvGrpSpPr/>
            <p:nvPr/>
          </p:nvGrpSpPr>
          <p:grpSpPr>
            <a:xfrm>
              <a:off x="2397273" y="2041478"/>
              <a:ext cx="5512855" cy="2700203"/>
              <a:chOff x="2397273" y="2041478"/>
              <a:chExt cx="5512855" cy="2700203"/>
            </a:xfrm>
          </p:grpSpPr>
          <p:pic>
            <p:nvPicPr>
              <p:cNvPr id="6" name="Picture 5">
                <a:extLst>
                  <a:ext uri="{FF2B5EF4-FFF2-40B4-BE49-F238E27FC236}">
                    <a16:creationId xmlns:a16="http://schemas.microsoft.com/office/drawing/2014/main" id="{2150E820-3531-C44C-93CD-B51D7EAFF1AA}"/>
                  </a:ext>
                </a:extLst>
              </p:cNvPr>
              <p:cNvPicPr>
                <a:picLocks noChangeAspect="1"/>
              </p:cNvPicPr>
              <p:nvPr/>
            </p:nvPicPr>
            <p:blipFill>
              <a:blip r:embed="rId5"/>
              <a:stretch>
                <a:fillRect/>
              </a:stretch>
            </p:blipFill>
            <p:spPr>
              <a:xfrm>
                <a:off x="4157016" y="2041478"/>
                <a:ext cx="3753112" cy="2700203"/>
              </a:xfrm>
              <a:prstGeom prst="rect">
                <a:avLst/>
              </a:prstGeom>
            </p:spPr>
          </p:pic>
          <p:cxnSp>
            <p:nvCxnSpPr>
              <p:cNvPr id="14" name="Straight Connector 13">
                <a:extLst>
                  <a:ext uri="{FF2B5EF4-FFF2-40B4-BE49-F238E27FC236}">
                    <a16:creationId xmlns:a16="http://schemas.microsoft.com/office/drawing/2014/main" id="{6D088F2A-52F7-8341-B4DB-54F4A6DC7F0A}"/>
                  </a:ext>
                </a:extLst>
              </p:cNvPr>
              <p:cNvCxnSpPr>
                <a:cxnSpLocks/>
              </p:cNvCxnSpPr>
              <p:nvPr/>
            </p:nvCxnSpPr>
            <p:spPr>
              <a:xfrm flipV="1">
                <a:off x="2397273" y="2133600"/>
                <a:ext cx="2898627" cy="80218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CEC579-C5E9-5042-AB34-5B9D85A21C74}"/>
                  </a:ext>
                </a:extLst>
              </p:cNvPr>
              <p:cNvCxnSpPr>
                <a:cxnSpLocks/>
                <a:endCxn id="6" idx="2"/>
              </p:cNvCxnSpPr>
              <p:nvPr/>
            </p:nvCxnSpPr>
            <p:spPr>
              <a:xfrm>
                <a:off x="2397273" y="3306156"/>
                <a:ext cx="3636299" cy="143552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6881E5B4-8546-DF48-8715-1B444B5950BF}"/>
                </a:ext>
              </a:extLst>
            </p:cNvPr>
            <p:cNvSpPr/>
            <p:nvPr/>
          </p:nvSpPr>
          <p:spPr>
            <a:xfrm>
              <a:off x="3100808" y="5058243"/>
              <a:ext cx="5676537" cy="1200329"/>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Number of voxels: (azimuth × z × layer):</a:t>
              </a:r>
            </a:p>
            <a:p>
              <a:pPr marL="742950" lvl="1" indent="-285750">
                <a:buFont typeface="Arial" panose="020B0604020202020204" pitchFamily="34" charset="0"/>
                <a:buChar char="•"/>
              </a:pPr>
              <a:r>
                <a:rPr lang="en-US" dirty="0">
                  <a:effectLst/>
                  <a:latin typeface="Arial" panose="020B0604020202020204" pitchFamily="34" charset="0"/>
                  <a:cs typeface="Arial" panose="020B0604020202020204" pitchFamily="34" charset="0"/>
                </a:rPr>
                <a:t>Outer layer group: 2304 × 498 × 16 ≈ 18M; </a:t>
              </a:r>
              <a:endParaRPr lang="en-US" dirty="0">
                <a:solidFill>
                  <a:srgbClr val="3333B2"/>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effectLst/>
                  <a:latin typeface="Arial" panose="020B0604020202020204" pitchFamily="34" charset="0"/>
                  <a:cs typeface="Arial" panose="020B0604020202020204" pitchFamily="34" charset="0"/>
                </a:rPr>
                <a:t>Middle layer group: 1536 × 498 × 16 ≈ 12M; </a:t>
              </a:r>
              <a:r>
                <a:rPr lang="en-US" dirty="0">
                  <a:solidFill>
                    <a:srgbClr val="3333B2"/>
                  </a:solidFill>
                  <a:effectLst/>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US" dirty="0">
                  <a:effectLst/>
                  <a:latin typeface="Arial" panose="020B0604020202020204" pitchFamily="34" charset="0"/>
                  <a:cs typeface="Arial" panose="020B0604020202020204" pitchFamily="34" charset="0"/>
                </a:rPr>
                <a:t>Inner layer group: 1152 × 498 × 16 ≈ 9M </a:t>
              </a:r>
            </a:p>
          </p:txBody>
        </p:sp>
      </p:grpSp>
      <p:grpSp>
        <p:nvGrpSpPr>
          <p:cNvPr id="26" name="Group 25">
            <a:extLst>
              <a:ext uri="{FF2B5EF4-FFF2-40B4-BE49-F238E27FC236}">
                <a16:creationId xmlns:a16="http://schemas.microsoft.com/office/drawing/2014/main" id="{2FD39B55-7435-C746-BE99-4F6DA3343344}"/>
              </a:ext>
            </a:extLst>
          </p:cNvPr>
          <p:cNvGrpSpPr/>
          <p:nvPr/>
        </p:nvGrpSpPr>
        <p:grpSpPr>
          <a:xfrm>
            <a:off x="7629536" y="229094"/>
            <a:ext cx="4482012" cy="5786705"/>
            <a:chOff x="7629536" y="229094"/>
            <a:chExt cx="4482012" cy="5786705"/>
          </a:xfrm>
        </p:grpSpPr>
        <p:pic>
          <p:nvPicPr>
            <p:cNvPr id="25" name="Picture 2">
              <a:extLst>
                <a:ext uri="{FF2B5EF4-FFF2-40B4-BE49-F238E27FC236}">
                  <a16:creationId xmlns:a16="http://schemas.microsoft.com/office/drawing/2014/main" id="{2042FC5E-7481-4948-BE64-3EE3E4119B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73" t="14511"/>
            <a:stretch/>
          </p:blipFill>
          <p:spPr bwMode="auto">
            <a:xfrm>
              <a:off x="8232644" y="229094"/>
              <a:ext cx="3878904" cy="235513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CD1C4465-EAD3-1A43-A497-9A304D128EEB}"/>
                </a:ext>
              </a:extLst>
            </p:cNvPr>
            <p:cNvGrpSpPr/>
            <p:nvPr/>
          </p:nvGrpSpPr>
          <p:grpSpPr>
            <a:xfrm>
              <a:off x="7629536" y="1850023"/>
              <a:ext cx="3990964" cy="4165776"/>
              <a:chOff x="7629536" y="1850023"/>
              <a:chExt cx="3990964" cy="4165776"/>
            </a:xfrm>
          </p:grpSpPr>
          <p:grpSp>
            <p:nvGrpSpPr>
              <p:cNvPr id="7" name="Group 6">
                <a:extLst>
                  <a:ext uri="{FF2B5EF4-FFF2-40B4-BE49-F238E27FC236}">
                    <a16:creationId xmlns:a16="http://schemas.microsoft.com/office/drawing/2014/main" id="{64D0F43B-BD33-0B43-93E1-6D8B908B5C43}"/>
                  </a:ext>
                </a:extLst>
              </p:cNvPr>
              <p:cNvGrpSpPr/>
              <p:nvPr/>
            </p:nvGrpSpPr>
            <p:grpSpPr>
              <a:xfrm>
                <a:off x="7629536" y="1850023"/>
                <a:ext cx="3990964" cy="3083111"/>
                <a:chOff x="8572500" y="584200"/>
                <a:chExt cx="3619500" cy="2844800"/>
              </a:xfrm>
            </p:grpSpPr>
            <p:pic>
              <p:nvPicPr>
                <p:cNvPr id="8" name="Picture 7">
                  <a:extLst>
                    <a:ext uri="{FF2B5EF4-FFF2-40B4-BE49-F238E27FC236}">
                      <a16:creationId xmlns:a16="http://schemas.microsoft.com/office/drawing/2014/main" id="{3D9F84BF-5F37-FB43-8242-41592D48406C}"/>
                    </a:ext>
                  </a:extLst>
                </p:cNvPr>
                <p:cNvPicPr>
                  <a:picLocks noChangeAspect="1"/>
                </p:cNvPicPr>
                <p:nvPr/>
              </p:nvPicPr>
              <p:blipFill>
                <a:blip r:embed="rId7"/>
                <a:stretch>
                  <a:fillRect/>
                </a:stretch>
              </p:blipFill>
              <p:spPr>
                <a:xfrm>
                  <a:off x="8572500" y="584200"/>
                  <a:ext cx="3619500" cy="2844800"/>
                </a:xfrm>
                <a:prstGeom prst="rect">
                  <a:avLst/>
                </a:prstGeom>
              </p:spPr>
            </p:pic>
            <p:cxnSp>
              <p:nvCxnSpPr>
                <p:cNvPr id="9" name="Straight Arrow Connector 8">
                  <a:extLst>
                    <a:ext uri="{FF2B5EF4-FFF2-40B4-BE49-F238E27FC236}">
                      <a16:creationId xmlns:a16="http://schemas.microsoft.com/office/drawing/2014/main" id="{B55BA864-FFB9-6E4D-8A19-5F21738C76A1}"/>
                    </a:ext>
                  </a:extLst>
                </p:cNvPr>
                <p:cNvCxnSpPr>
                  <a:cxnSpLocks/>
                </p:cNvCxnSpPr>
                <p:nvPr/>
              </p:nvCxnSpPr>
              <p:spPr>
                <a:xfrm flipV="1">
                  <a:off x="10738022" y="1408670"/>
                  <a:ext cx="457200" cy="38306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1B9DB72-7F87-3746-A4C6-817AF5055B58}"/>
                    </a:ext>
                  </a:extLst>
                </p:cNvPr>
                <p:cNvSpPr txBox="1"/>
                <p:nvPr/>
              </p:nvSpPr>
              <p:spPr>
                <a:xfrm rot="19644205">
                  <a:off x="10786142" y="1423527"/>
                  <a:ext cx="359379" cy="255588"/>
                </a:xfrm>
                <a:prstGeom prst="rect">
                  <a:avLst/>
                </a:prstGeom>
                <a:noFill/>
              </p:spPr>
              <p:txBody>
                <a:bodyPr wrap="none" rtlCol="0">
                  <a:spAutoFit/>
                </a:bodyPr>
                <a:lstStyle/>
                <a:p>
                  <a:r>
                    <a:rPr lang="en-US" sz="1200" dirty="0">
                      <a:latin typeface="Modern No. 20" panose="02070704070505020303" pitchFamily="18" charset="77"/>
                    </a:rPr>
                    <a:t>192</a:t>
                  </a:r>
                </a:p>
              </p:txBody>
            </p:sp>
          </p:grpSp>
          <p:sp>
            <p:nvSpPr>
              <p:cNvPr id="21" name="TextBox 20">
                <a:extLst>
                  <a:ext uri="{FF2B5EF4-FFF2-40B4-BE49-F238E27FC236}">
                    <a16:creationId xmlns:a16="http://schemas.microsoft.com/office/drawing/2014/main" id="{DF31ADAD-32C2-774E-825C-4BD831F1B93B}"/>
                  </a:ext>
                </a:extLst>
              </p:cNvPr>
              <p:cNvSpPr txBox="1"/>
              <p:nvPr/>
            </p:nvSpPr>
            <p:spPr>
              <a:xfrm>
                <a:off x="8777345" y="5092469"/>
                <a:ext cx="2486578" cy="923330"/>
              </a:xfrm>
              <a:prstGeom prst="rect">
                <a:avLst/>
              </a:prstGeom>
              <a:noFill/>
            </p:spPr>
            <p:txBody>
              <a:bodyPr wrap="none" rtlCol="0">
                <a:spAutoFit/>
              </a:bodyPr>
              <a:lstStyle/>
              <a:p>
                <a:r>
                  <a:rPr lang="en-US" dirty="0"/>
                  <a:t>Outer Layer Section: </a:t>
                </a:r>
              </a:p>
              <a:p>
                <a:pPr marL="742950" lvl="1" indent="-285750">
                  <a:buFont typeface="Arial" panose="020B0604020202020204" pitchFamily="34" charset="0"/>
                  <a:buChar char="•"/>
                </a:pPr>
                <a:r>
                  <a:rPr lang="en-US" dirty="0"/>
                  <a:t>192</a:t>
                </a:r>
                <a:r>
                  <a:rPr lang="en-US" dirty="0">
                    <a:latin typeface="Arial" panose="020B0604020202020204" pitchFamily="34" charset="0"/>
                    <a:cs typeface="Arial" panose="020B0604020202020204" pitchFamily="34" charset="0"/>
                  </a:rPr>
                  <a:t> × </a:t>
                </a:r>
                <a:r>
                  <a:rPr lang="en-US" dirty="0"/>
                  <a:t>249</a:t>
                </a:r>
                <a:r>
                  <a:rPr lang="en-US" dirty="0">
                    <a:latin typeface="Arial" panose="020B0604020202020204" pitchFamily="34" charset="0"/>
                    <a:cs typeface="Arial" panose="020B0604020202020204" pitchFamily="34" charset="0"/>
                  </a:rPr>
                  <a:t> × </a:t>
                </a:r>
                <a:r>
                  <a:rPr lang="en-US" dirty="0"/>
                  <a:t>16</a:t>
                </a:r>
              </a:p>
              <a:p>
                <a:pPr marL="742950" lvl="1" indent="-285750">
                  <a:buFont typeface="Arial" panose="020B0604020202020204" pitchFamily="34" charset="0"/>
                  <a:buChar char="•"/>
                </a:pPr>
                <a:r>
                  <a:rPr lang="en-US" dirty="0"/>
                  <a:t>Sparser</a:t>
                </a:r>
              </a:p>
            </p:txBody>
          </p:sp>
        </p:grpSp>
      </p:grpSp>
      <p:pic>
        <p:nvPicPr>
          <p:cNvPr id="27" name="Picture 26">
            <a:extLst>
              <a:ext uri="{FF2B5EF4-FFF2-40B4-BE49-F238E27FC236}">
                <a16:creationId xmlns:a16="http://schemas.microsoft.com/office/drawing/2014/main" id="{9B1707BF-272E-F94C-A300-35D121B6C3E1}"/>
              </a:ext>
            </a:extLst>
          </p:cNvPr>
          <p:cNvPicPr>
            <a:picLocks noChangeAspect="1"/>
          </p:cNvPicPr>
          <p:nvPr/>
        </p:nvPicPr>
        <p:blipFill rotWithShape="1">
          <a:blip r:embed="rId8"/>
          <a:srcRect t="35000" b="16667"/>
          <a:stretch/>
        </p:blipFill>
        <p:spPr>
          <a:xfrm>
            <a:off x="357722" y="4955735"/>
            <a:ext cx="2743086" cy="746943"/>
          </a:xfrm>
          <a:prstGeom prst="rect">
            <a:avLst/>
          </a:prstGeom>
        </p:spPr>
      </p:pic>
      <p:sp>
        <p:nvSpPr>
          <p:cNvPr id="28" name="Arrow: Right 7">
            <a:extLst>
              <a:ext uri="{FF2B5EF4-FFF2-40B4-BE49-F238E27FC236}">
                <a16:creationId xmlns:a16="http://schemas.microsoft.com/office/drawing/2014/main" id="{931BEE9F-F6C9-9046-90F7-49E1A327CB6F}"/>
              </a:ext>
            </a:extLst>
          </p:cNvPr>
          <p:cNvSpPr/>
          <p:nvPr/>
        </p:nvSpPr>
        <p:spPr>
          <a:xfrm>
            <a:off x="963135" y="5658407"/>
            <a:ext cx="2275365" cy="426670"/>
          </a:xfrm>
          <a:prstGeom prst="rightArrow">
            <a:avLst/>
          </a:prstGeom>
          <a:solidFill>
            <a:srgbClr val="105C79"/>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bg1"/>
                </a:solidFill>
              </a:rPr>
              <a:t>TPC Drift field</a:t>
            </a:r>
          </a:p>
        </p:txBody>
      </p:sp>
      <p:sp>
        <p:nvSpPr>
          <p:cNvPr id="3" name="TextBox 2">
            <a:extLst>
              <a:ext uri="{FF2B5EF4-FFF2-40B4-BE49-F238E27FC236}">
                <a16:creationId xmlns:a16="http://schemas.microsoft.com/office/drawing/2014/main" id="{D71FDEC6-D721-5849-7384-2836AE5EC5F5}"/>
              </a:ext>
            </a:extLst>
          </p:cNvPr>
          <p:cNvSpPr txBox="1"/>
          <p:nvPr/>
        </p:nvSpPr>
        <p:spPr>
          <a:xfrm>
            <a:off x="3481993" y="919633"/>
            <a:ext cx="4147543" cy="307777"/>
          </a:xfrm>
          <a:prstGeom prst="rect">
            <a:avLst/>
          </a:prstGeom>
          <a:noFill/>
        </p:spPr>
        <p:txBody>
          <a:bodyPr wrap="square">
            <a:spAutoFit/>
          </a:bodyPr>
          <a:lstStyle/>
          <a:p>
            <a:r>
              <a:rPr lang="en-US" sz="1400" b="1" dirty="0">
                <a:solidFill>
                  <a:schemeClr val="bg1">
                    <a:lumMod val="65000"/>
                  </a:schemeClr>
                </a:solidFill>
              </a:rPr>
              <a:t>Dataset</a:t>
            </a:r>
            <a:r>
              <a:rPr lang="en-US" sz="1400" dirty="0">
                <a:solidFill>
                  <a:schemeClr val="bg1">
                    <a:lumMod val="65000"/>
                  </a:schemeClr>
                </a:solidFill>
              </a:rPr>
              <a:t>: MDC1 </a:t>
            </a:r>
            <a:r>
              <a:rPr lang="en-US" sz="1400" dirty="0" err="1">
                <a:solidFill>
                  <a:schemeClr val="bg1">
                    <a:lumMod val="65000"/>
                  </a:schemeClr>
                </a:solidFill>
              </a:rPr>
              <a:t>AuAu</a:t>
            </a:r>
            <a:r>
              <a:rPr lang="en-US" sz="1400" dirty="0">
                <a:solidFill>
                  <a:schemeClr val="bg1">
                    <a:lumMod val="65000"/>
                  </a:schemeClr>
                </a:solidFill>
              </a:rPr>
              <a:t> 0-10%C + 170kHz pileup</a:t>
            </a:r>
          </a:p>
        </p:txBody>
      </p:sp>
    </p:spTree>
    <p:extLst>
      <p:ext uri="{BB962C8B-B14F-4D97-AF65-F5344CB8AC3E}">
        <p14:creationId xmlns:p14="http://schemas.microsoft.com/office/powerpoint/2010/main" val="41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7BC0-046A-D54F-B50A-301565151E3E}"/>
              </a:ext>
            </a:extLst>
          </p:cNvPr>
          <p:cNvSpPr>
            <a:spLocks noGrp="1"/>
          </p:cNvSpPr>
          <p:nvPr>
            <p:ph type="title"/>
          </p:nvPr>
        </p:nvSpPr>
        <p:spPr/>
        <p:txBody>
          <a:bodyPr/>
          <a:lstStyle/>
          <a:p>
            <a:r>
              <a:rPr lang="en-US" dirty="0"/>
              <a:t>Neural Auto-Encoder</a:t>
            </a:r>
          </a:p>
        </p:txBody>
      </p:sp>
      <p:sp>
        <p:nvSpPr>
          <p:cNvPr id="4" name="Slide Number Placeholder 3">
            <a:extLst>
              <a:ext uri="{FF2B5EF4-FFF2-40B4-BE49-F238E27FC236}">
                <a16:creationId xmlns:a16="http://schemas.microsoft.com/office/drawing/2014/main" id="{FB5175F0-F025-8B4F-A045-F65E75A4D7EB}"/>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
        <p:nvSpPr>
          <p:cNvPr id="6" name="Rectangle 5">
            <a:extLst>
              <a:ext uri="{FF2B5EF4-FFF2-40B4-BE49-F238E27FC236}">
                <a16:creationId xmlns:a16="http://schemas.microsoft.com/office/drawing/2014/main" id="{3BC41A00-D371-814A-AC22-E0D1DCB9E836}"/>
              </a:ext>
            </a:extLst>
          </p:cNvPr>
          <p:cNvSpPr/>
          <p:nvPr/>
        </p:nvSpPr>
        <p:spPr>
          <a:xfrm>
            <a:off x="675660" y="1569349"/>
            <a:ext cx="5676537" cy="1938992"/>
          </a:xfrm>
          <a:prstGeom prst="rect">
            <a:avLst/>
          </a:prstGeom>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typical Auto-Encoder uses an Encoder network to compress the data into “code”; and a Decoder network to reconstruct the original input.</a:t>
            </a:r>
            <a:endParaRPr lang="en-US" sz="2400" dirty="0">
              <a:effectLst/>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5E45AF9-5873-EA45-86FA-C493076F63CD}"/>
              </a:ext>
            </a:extLst>
          </p:cNvPr>
          <p:cNvGrpSpPr/>
          <p:nvPr/>
        </p:nvGrpSpPr>
        <p:grpSpPr>
          <a:xfrm>
            <a:off x="768668" y="3693117"/>
            <a:ext cx="9685358" cy="2592619"/>
            <a:chOff x="768668" y="3693117"/>
            <a:chExt cx="9685358" cy="2592619"/>
          </a:xfrm>
        </p:grpSpPr>
        <p:pic>
          <p:nvPicPr>
            <p:cNvPr id="7" name="Picture 6">
              <a:extLst>
                <a:ext uri="{FF2B5EF4-FFF2-40B4-BE49-F238E27FC236}">
                  <a16:creationId xmlns:a16="http://schemas.microsoft.com/office/drawing/2014/main" id="{07B0A546-13CF-234F-AF21-B6613658E4B5}"/>
                </a:ext>
              </a:extLst>
            </p:cNvPr>
            <p:cNvPicPr>
              <a:picLocks noChangeAspect="1"/>
            </p:cNvPicPr>
            <p:nvPr/>
          </p:nvPicPr>
          <p:blipFill rotWithShape="1">
            <a:blip r:embed="rId2"/>
            <a:srcRect r="2517"/>
            <a:stretch/>
          </p:blipFill>
          <p:spPr>
            <a:xfrm>
              <a:off x="7518669" y="3693117"/>
              <a:ext cx="2935357" cy="2592619"/>
            </a:xfrm>
            <a:prstGeom prst="rect">
              <a:avLst/>
            </a:prstGeom>
          </p:spPr>
        </p:pic>
        <p:sp>
          <p:nvSpPr>
            <p:cNvPr id="8" name="Rectangle 7">
              <a:extLst>
                <a:ext uri="{FF2B5EF4-FFF2-40B4-BE49-F238E27FC236}">
                  <a16:creationId xmlns:a16="http://schemas.microsoft.com/office/drawing/2014/main" id="{2A34B1C3-0324-204C-8373-ADAAFBA19642}"/>
                </a:ext>
              </a:extLst>
            </p:cNvPr>
            <p:cNvSpPr/>
            <p:nvPr/>
          </p:nvSpPr>
          <p:spPr>
            <a:xfrm>
              <a:off x="768668" y="3737354"/>
              <a:ext cx="6003193" cy="1938992"/>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voxel distribution: </a:t>
              </a:r>
              <a:endParaRPr lang="en-US" sz="2400" dirty="0">
                <a:effectLst/>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solidFill>
                    <a:srgbClr val="3333B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long-tailed (skewed)</a:t>
              </a:r>
              <a:endParaRPr lang="en-US" sz="2400" dirty="0">
                <a:effectLst/>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solidFill>
                    <a:srgbClr val="3333B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sparse (many zero values)</a:t>
              </a:r>
              <a:endParaRPr lang="en-US" sz="2400" dirty="0">
                <a:effectLst/>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solidFill>
                    <a:srgbClr val="3333B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zero-suppressed (discontinued)</a:t>
              </a:r>
              <a:endParaRPr lang="en-US" sz="2400" dirty="0">
                <a:effectLst/>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solidFill>
                    <a:srgbClr val="3333B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10-bit integer (saturated)</a:t>
              </a:r>
              <a:endParaRPr lang="en-US" sz="2400" dirty="0">
                <a:effectLst/>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385338F-C8C4-1444-B665-CA5E757255C0}"/>
              </a:ext>
            </a:extLst>
          </p:cNvPr>
          <p:cNvSpPr txBox="1"/>
          <p:nvPr/>
        </p:nvSpPr>
        <p:spPr>
          <a:xfrm>
            <a:off x="940904" y="5883965"/>
            <a:ext cx="5070683" cy="369332"/>
          </a:xfrm>
          <a:prstGeom prst="rect">
            <a:avLst/>
          </a:prstGeom>
          <a:noFill/>
        </p:spPr>
        <p:txBody>
          <a:bodyPr wrap="none" rtlCol="0">
            <a:spAutoFit/>
          </a:bodyPr>
          <a:lstStyle/>
          <a:p>
            <a:r>
              <a:rPr lang="en-US" b="1" dirty="0">
                <a:solidFill>
                  <a:srgbClr val="C00000"/>
                </a:solidFill>
              </a:rPr>
              <a:t>Very Challenging for a regular auto-encoder!</a:t>
            </a:r>
          </a:p>
        </p:txBody>
      </p:sp>
      <p:pic>
        <p:nvPicPr>
          <p:cNvPr id="1026" name="Picture 2" descr="Image Compression Using Autoencoders in Keras | Paperspace Blog">
            <a:extLst>
              <a:ext uri="{FF2B5EF4-FFF2-40B4-BE49-F238E27FC236}">
                <a16:creationId xmlns:a16="http://schemas.microsoft.com/office/drawing/2014/main" id="{0ABC120C-358E-9F47-92D3-2EBDB393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998" y="365125"/>
            <a:ext cx="4262701" cy="316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AA74-C7BD-2142-9B3A-FCE60CDA7F33}"/>
              </a:ext>
            </a:extLst>
          </p:cNvPr>
          <p:cNvSpPr>
            <a:spLocks noGrp="1"/>
          </p:cNvSpPr>
          <p:nvPr>
            <p:ph type="title"/>
          </p:nvPr>
        </p:nvSpPr>
        <p:spPr/>
        <p:txBody>
          <a:bodyPr>
            <a:normAutofit/>
          </a:bodyPr>
          <a:lstStyle/>
          <a:p>
            <a:r>
              <a:rPr lang="en-US" sz="3600" u="sng" dirty="0"/>
              <a:t>B</a:t>
            </a:r>
            <a:r>
              <a:rPr lang="en-US" sz="3600" dirty="0"/>
              <a:t>icephalous </a:t>
            </a:r>
            <a:r>
              <a:rPr lang="en-US" sz="3600" u="sng" dirty="0"/>
              <a:t>C</a:t>
            </a:r>
            <a:r>
              <a:rPr lang="en-US" sz="3600" dirty="0"/>
              <a:t>onvolutional </a:t>
            </a:r>
            <a:r>
              <a:rPr lang="en-US" sz="3600" u="sng" dirty="0"/>
              <a:t>A</a:t>
            </a:r>
            <a:r>
              <a:rPr lang="en-US" sz="3600" dirty="0"/>
              <a:t>uto-</a:t>
            </a:r>
            <a:r>
              <a:rPr lang="en-US" sz="3600" u="sng" dirty="0"/>
              <a:t>E</a:t>
            </a:r>
            <a:r>
              <a:rPr lang="en-US" sz="3600" dirty="0"/>
              <a:t>ncoder</a:t>
            </a:r>
            <a:br>
              <a:rPr lang="en-US" sz="3600" dirty="0"/>
            </a:br>
            <a:r>
              <a:rPr lang="en-US" sz="3600" dirty="0"/>
              <a:t>(BCAE)</a:t>
            </a:r>
          </a:p>
        </p:txBody>
      </p:sp>
      <p:sp>
        <p:nvSpPr>
          <p:cNvPr id="4" name="Slide Number Placeholder 3">
            <a:extLst>
              <a:ext uri="{FF2B5EF4-FFF2-40B4-BE49-F238E27FC236}">
                <a16:creationId xmlns:a16="http://schemas.microsoft.com/office/drawing/2014/main" id="{DB91B5C7-5C70-CE44-98BA-C99654AE9E0A}"/>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grpSp>
        <p:nvGrpSpPr>
          <p:cNvPr id="13" name="Group 12">
            <a:extLst>
              <a:ext uri="{FF2B5EF4-FFF2-40B4-BE49-F238E27FC236}">
                <a16:creationId xmlns:a16="http://schemas.microsoft.com/office/drawing/2014/main" id="{D89FD043-EF82-C14F-841C-14F72A051B63}"/>
              </a:ext>
            </a:extLst>
          </p:cNvPr>
          <p:cNvGrpSpPr/>
          <p:nvPr/>
        </p:nvGrpSpPr>
        <p:grpSpPr>
          <a:xfrm>
            <a:off x="6296872" y="919063"/>
            <a:ext cx="5827869" cy="4589821"/>
            <a:chOff x="6296872" y="919063"/>
            <a:chExt cx="5827869" cy="4589821"/>
          </a:xfrm>
        </p:grpSpPr>
        <p:pic>
          <p:nvPicPr>
            <p:cNvPr id="5" name="Picture 4">
              <a:extLst>
                <a:ext uri="{FF2B5EF4-FFF2-40B4-BE49-F238E27FC236}">
                  <a16:creationId xmlns:a16="http://schemas.microsoft.com/office/drawing/2014/main" id="{7607C249-68EB-AB4B-A0BD-1DBAC5F8E99A}"/>
                </a:ext>
              </a:extLst>
            </p:cNvPr>
            <p:cNvPicPr>
              <a:picLocks noChangeAspect="1"/>
            </p:cNvPicPr>
            <p:nvPr/>
          </p:nvPicPr>
          <p:blipFill rotWithShape="1">
            <a:blip r:embed="rId2"/>
            <a:srcRect t="9707" r="34876"/>
            <a:stretch/>
          </p:blipFill>
          <p:spPr>
            <a:xfrm>
              <a:off x="6296872" y="919063"/>
              <a:ext cx="5711807" cy="3782110"/>
            </a:xfrm>
            <a:prstGeom prst="rect">
              <a:avLst/>
            </a:prstGeom>
          </p:spPr>
        </p:pic>
        <p:pic>
          <p:nvPicPr>
            <p:cNvPr id="6" name="Picture 5">
              <a:extLst>
                <a:ext uri="{FF2B5EF4-FFF2-40B4-BE49-F238E27FC236}">
                  <a16:creationId xmlns:a16="http://schemas.microsoft.com/office/drawing/2014/main" id="{60C2E513-980B-F84C-9052-2777C47AA209}"/>
                </a:ext>
              </a:extLst>
            </p:cNvPr>
            <p:cNvPicPr>
              <a:picLocks noChangeAspect="1"/>
            </p:cNvPicPr>
            <p:nvPr/>
          </p:nvPicPr>
          <p:blipFill rotWithShape="1">
            <a:blip r:embed="rId2"/>
            <a:srcRect l="65729" t="14072"/>
            <a:stretch/>
          </p:blipFill>
          <p:spPr>
            <a:xfrm>
              <a:off x="10542158" y="3613819"/>
              <a:ext cx="1582583" cy="1895065"/>
            </a:xfrm>
            <a:prstGeom prst="rect">
              <a:avLst/>
            </a:prstGeom>
          </p:spPr>
        </p:pic>
        <p:cxnSp>
          <p:nvCxnSpPr>
            <p:cNvPr id="7" name="Straight Connector 6">
              <a:extLst>
                <a:ext uri="{FF2B5EF4-FFF2-40B4-BE49-F238E27FC236}">
                  <a16:creationId xmlns:a16="http://schemas.microsoft.com/office/drawing/2014/main" id="{08CFC5D6-5C70-C04D-9C0A-7D63CF02614C}"/>
                </a:ext>
              </a:extLst>
            </p:cNvPr>
            <p:cNvCxnSpPr>
              <a:cxnSpLocks/>
            </p:cNvCxnSpPr>
            <p:nvPr/>
          </p:nvCxnSpPr>
          <p:spPr>
            <a:xfrm>
              <a:off x="9568070" y="4041913"/>
              <a:ext cx="974088" cy="1311965"/>
            </a:xfrm>
            <a:prstGeom prst="line">
              <a:avLst/>
            </a:prstGeom>
            <a:ln w="12700">
              <a:solidFill>
                <a:srgbClr val="105C79"/>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0D998F-682B-C940-990F-E4B064A9AD68}"/>
                </a:ext>
              </a:extLst>
            </p:cNvPr>
            <p:cNvCxnSpPr>
              <a:cxnSpLocks/>
            </p:cNvCxnSpPr>
            <p:nvPr/>
          </p:nvCxnSpPr>
          <p:spPr>
            <a:xfrm>
              <a:off x="9775215" y="3429000"/>
              <a:ext cx="766943" cy="306457"/>
            </a:xfrm>
            <a:prstGeom prst="line">
              <a:avLst/>
            </a:prstGeom>
            <a:ln w="12700">
              <a:solidFill>
                <a:srgbClr val="105C79"/>
              </a:solidFill>
              <a:prstDash val="dash"/>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3C4CBE09-5615-5142-BF31-BAC271F67FDD}"/>
              </a:ext>
            </a:extLst>
          </p:cNvPr>
          <p:cNvSpPr>
            <a:spLocks noGrp="1"/>
          </p:cNvSpPr>
          <p:nvPr>
            <p:ph idx="1"/>
          </p:nvPr>
        </p:nvSpPr>
        <p:spPr>
          <a:xfrm>
            <a:off x="838200" y="1825625"/>
            <a:ext cx="5257800" cy="1325563"/>
          </a:xfrm>
        </p:spPr>
        <p:txBody>
          <a:bodyPr>
            <a:normAutofit/>
          </a:bodyPr>
          <a:lstStyle/>
          <a:p>
            <a:pPr marL="342900" indent="-342900">
              <a:buFont typeface="Arial" panose="020B0604020202020204" pitchFamily="34" charset="0"/>
              <a:buChar char="•"/>
            </a:pPr>
            <a:r>
              <a:rPr lang="en-US" sz="2400" dirty="0"/>
              <a:t>A dedicated Segmentation decoder to determine whether a voxel has been zero-suppressed.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15" name="Content Placeholder 2">
            <a:extLst>
              <a:ext uri="{FF2B5EF4-FFF2-40B4-BE49-F238E27FC236}">
                <a16:creationId xmlns:a16="http://schemas.microsoft.com/office/drawing/2014/main" id="{617B5451-EA06-784F-88BE-70431F6CB0F9}"/>
              </a:ext>
            </a:extLst>
          </p:cNvPr>
          <p:cNvSpPr txBox="1">
            <a:spLocks/>
          </p:cNvSpPr>
          <p:nvPr/>
        </p:nvSpPr>
        <p:spPr>
          <a:xfrm>
            <a:off x="838200" y="3086180"/>
            <a:ext cx="5257800" cy="1055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grpSp>
        <p:nvGrpSpPr>
          <p:cNvPr id="25" name="Group 24">
            <a:extLst>
              <a:ext uri="{FF2B5EF4-FFF2-40B4-BE49-F238E27FC236}">
                <a16:creationId xmlns:a16="http://schemas.microsoft.com/office/drawing/2014/main" id="{4346AD2D-7D58-BA48-8235-11CB29B5E235}"/>
              </a:ext>
            </a:extLst>
          </p:cNvPr>
          <p:cNvGrpSpPr/>
          <p:nvPr/>
        </p:nvGrpSpPr>
        <p:grpSpPr>
          <a:xfrm>
            <a:off x="838200" y="2956560"/>
            <a:ext cx="8534032" cy="3882923"/>
            <a:chOff x="838200" y="2956560"/>
            <a:chExt cx="8534032" cy="3882923"/>
          </a:xfrm>
        </p:grpSpPr>
        <p:grpSp>
          <p:nvGrpSpPr>
            <p:cNvPr id="23" name="Group 22">
              <a:extLst>
                <a:ext uri="{FF2B5EF4-FFF2-40B4-BE49-F238E27FC236}">
                  <a16:creationId xmlns:a16="http://schemas.microsoft.com/office/drawing/2014/main" id="{8E7260A4-DCD2-4543-AB61-47578DA34090}"/>
                </a:ext>
              </a:extLst>
            </p:cNvPr>
            <p:cNvGrpSpPr/>
            <p:nvPr/>
          </p:nvGrpSpPr>
          <p:grpSpPr>
            <a:xfrm>
              <a:off x="2182712" y="3958581"/>
              <a:ext cx="7189520" cy="2880902"/>
              <a:chOff x="2182712" y="3907781"/>
              <a:chExt cx="7189520" cy="2880902"/>
            </a:xfrm>
          </p:grpSpPr>
          <p:pic>
            <p:nvPicPr>
              <p:cNvPr id="16" name="Picture 15">
                <a:extLst>
                  <a:ext uri="{FF2B5EF4-FFF2-40B4-BE49-F238E27FC236}">
                    <a16:creationId xmlns:a16="http://schemas.microsoft.com/office/drawing/2014/main" id="{563C48E5-DAE5-6A45-A572-410C7CB802FD}"/>
                  </a:ext>
                </a:extLst>
              </p:cNvPr>
              <p:cNvPicPr>
                <a:picLocks noChangeAspect="1"/>
              </p:cNvPicPr>
              <p:nvPr/>
            </p:nvPicPr>
            <p:blipFill rotWithShape="1">
              <a:blip r:embed="rId3"/>
              <a:srcRect l="2066"/>
              <a:stretch/>
            </p:blipFill>
            <p:spPr>
              <a:xfrm>
                <a:off x="6596149" y="3908052"/>
                <a:ext cx="2776083" cy="2880360"/>
              </a:xfrm>
              <a:prstGeom prst="rect">
                <a:avLst/>
              </a:prstGeom>
            </p:spPr>
          </p:pic>
          <p:pic>
            <p:nvPicPr>
              <p:cNvPr id="17" name="Picture 16">
                <a:extLst>
                  <a:ext uri="{FF2B5EF4-FFF2-40B4-BE49-F238E27FC236}">
                    <a16:creationId xmlns:a16="http://schemas.microsoft.com/office/drawing/2014/main" id="{1514A928-7F9E-B844-86B4-7842D4D688C8}"/>
                  </a:ext>
                </a:extLst>
              </p:cNvPr>
              <p:cNvPicPr>
                <a:picLocks noChangeAspect="1"/>
              </p:cNvPicPr>
              <p:nvPr/>
            </p:nvPicPr>
            <p:blipFill rotWithShape="1">
              <a:blip r:embed="rId4"/>
              <a:srcRect r="2517"/>
              <a:stretch/>
            </p:blipFill>
            <p:spPr>
              <a:xfrm>
                <a:off x="2182712" y="3907781"/>
                <a:ext cx="3261750" cy="2880902"/>
              </a:xfrm>
              <a:prstGeom prst="rect">
                <a:avLst/>
              </a:prstGeom>
            </p:spPr>
          </p:pic>
          <p:sp>
            <p:nvSpPr>
              <p:cNvPr id="19" name="Notched Right Arrow 18">
                <a:extLst>
                  <a:ext uri="{FF2B5EF4-FFF2-40B4-BE49-F238E27FC236}">
                    <a16:creationId xmlns:a16="http://schemas.microsoft.com/office/drawing/2014/main" id="{99C25AC2-A192-0C4F-9AA1-B7B40BB623B0}"/>
                  </a:ext>
                </a:extLst>
              </p:cNvPr>
              <p:cNvSpPr/>
              <p:nvPr/>
            </p:nvSpPr>
            <p:spPr>
              <a:xfrm>
                <a:off x="5589118" y="5183611"/>
                <a:ext cx="771213" cy="329242"/>
              </a:xfrm>
              <a:prstGeom prst="notchedRightArrow">
                <a:avLst/>
              </a:prstGeom>
              <a:solidFill>
                <a:srgbClr val="B2D33B"/>
              </a:solidFill>
              <a:ln>
                <a:solidFill>
                  <a:srgbClr val="105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07618599-EFD0-4A45-ACCD-5B5AAB15ADDA}"/>
                    </a:ext>
                  </a:extLst>
                </p:cNvPr>
                <p:cNvSpPr txBox="1">
                  <a:spLocks/>
                </p:cNvSpPr>
                <p:nvPr/>
              </p:nvSpPr>
              <p:spPr>
                <a:xfrm>
                  <a:off x="838200" y="2956560"/>
                  <a:ext cx="5257800" cy="15005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Integrate a transformation function </a:t>
                  </a:r>
                  <a14:m>
                    <m:oMath xmlns:m="http://schemas.openxmlformats.org/officeDocument/2006/math">
                      <m:r>
                        <a:rPr lang="en-US" sz="2400" i="1" smtClean="0">
                          <a:latin typeface="Cambria Math" panose="02040503050406030204" pitchFamily="18" charset="0"/>
                        </a:rPr>
                        <m:t>𝜏</m:t>
                      </m:r>
                    </m:oMath>
                  </a14:m>
                  <a:r>
                    <a:rPr lang="en-US" sz="2400" dirty="0"/>
                    <a:t> into the network: </a:t>
                  </a:r>
                  <a:br>
                    <a:rPr lang="en-US" sz="2400" dirty="0"/>
                  </a:br>
                  <a14:m>
                    <m:oMath xmlns:m="http://schemas.openxmlformats.org/officeDocument/2006/math">
                      <m:r>
                        <a:rPr lang="en-US" sz="2400" i="1">
                          <a:latin typeface="Cambria Math" panose="02040503050406030204" pitchFamily="18" charset="0"/>
                        </a:rPr>
                        <m:t>𝜏</m:t>
                      </m:r>
                      <m:r>
                        <a:rPr lang="en-US" sz="2400" i="1" smtClean="0">
                          <a:latin typeface="Cambria Math" panose="02040503050406030204" pitchFamily="18" charset="0"/>
                        </a:rPr>
                        <m:t>=</m:t>
                      </m:r>
                      <m:func>
                        <m:funcPr>
                          <m:ctrlPr>
                            <a:rPr lang="en-US" sz="2400" i="1" smtClean="0">
                              <a:latin typeface="Cambria Math" panose="02040503050406030204" pitchFamily="18" charset="0"/>
                            </a:rPr>
                          </m:ctrlPr>
                        </m:funcPr>
                        <m:fName>
                          <m:r>
                            <m:rPr>
                              <m:sty m:val="p"/>
                            </m:rPr>
                            <a:rPr lang="en-US" sz="2400" smtClean="0">
                              <a:latin typeface="Cambria Math" panose="02040503050406030204" pitchFamily="18" charset="0"/>
                            </a:rPr>
                            <m:t>log</m:t>
                          </m:r>
                        </m:fName>
                        <m:e>
                          <m:r>
                            <a:rPr lang="en-US" sz="2400" i="1" smtClean="0">
                              <a:latin typeface="Cambria Math" panose="02040503050406030204" pitchFamily="18" charset="0"/>
                            </a:rPr>
                            <m:t>(</m:t>
                          </m:r>
                          <m:r>
                            <a:rPr lang="en-US" sz="2400" i="1" smtClean="0">
                              <a:latin typeface="Cambria Math" panose="02040503050406030204" pitchFamily="18" charset="0"/>
                            </a:rPr>
                            <m:t>𝑥</m:t>
                          </m:r>
                          <m:r>
                            <a:rPr lang="en-US" sz="2400" i="1" smtClean="0">
                              <a:latin typeface="Cambria Math" panose="02040503050406030204" pitchFamily="18" charset="0"/>
                            </a:rPr>
                            <m:t>−64)/6</m:t>
                          </m:r>
                        </m:e>
                      </m:func>
                    </m:oMath>
                  </a14:m>
                  <a:r>
                    <a:rPr lang="en-US" sz="2400" dirty="0"/>
                    <a:t> for non-zero values.</a:t>
                  </a:r>
                </a:p>
                <a:p>
                  <a:pPr marL="342900" indent="-342900">
                    <a:buFont typeface="Arial" panose="020B0604020202020204" pitchFamily="34" charset="0"/>
                    <a:buChar char="•"/>
                  </a:pPr>
                  <a:endParaRPr lang="en-US" sz="2400" dirty="0"/>
                </a:p>
              </p:txBody>
            </p:sp>
          </mc:Choice>
          <mc:Fallback xmlns="">
            <p:sp>
              <p:nvSpPr>
                <p:cNvPr id="24" name="Content Placeholder 2">
                  <a:extLst>
                    <a:ext uri="{FF2B5EF4-FFF2-40B4-BE49-F238E27FC236}">
                      <a16:creationId xmlns:a16="http://schemas.microsoft.com/office/drawing/2014/main" id="{07618599-EFD0-4A45-ACCD-5B5AAB15ADDA}"/>
                    </a:ext>
                  </a:extLst>
                </p:cNvPr>
                <p:cNvSpPr txBox="1">
                  <a:spLocks noRot="1" noChangeAspect="1" noMove="1" noResize="1" noEditPoints="1" noAdjustHandles="1" noChangeArrowheads="1" noChangeShapeType="1" noTextEdit="1"/>
                </p:cNvSpPr>
                <p:nvPr/>
              </p:nvSpPr>
              <p:spPr>
                <a:xfrm>
                  <a:off x="838200" y="2956560"/>
                  <a:ext cx="5257800" cy="1500506"/>
                </a:xfrm>
                <a:prstGeom prst="rect">
                  <a:avLst/>
                </a:prstGeom>
                <a:blipFill>
                  <a:blip r:embed="rId5"/>
                  <a:stretch>
                    <a:fillRect l="-1687" t="-5042" r="-1687" b="-3361"/>
                  </a:stretch>
                </a:blipFill>
              </p:spPr>
              <p:txBody>
                <a:bodyPr/>
                <a:lstStyle/>
                <a:p>
                  <a:r>
                    <a:rPr lang="en-US">
                      <a:noFill/>
                    </a:rPr>
                    <a:t> </a:t>
                  </a:r>
                </a:p>
              </p:txBody>
            </p:sp>
          </mc:Fallback>
        </mc:AlternateContent>
      </p:grpSp>
    </p:spTree>
    <p:extLst>
      <p:ext uri="{BB962C8B-B14F-4D97-AF65-F5344CB8AC3E}">
        <p14:creationId xmlns:p14="http://schemas.microsoft.com/office/powerpoint/2010/main" val="366561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10" name="Picture 9" descr="A purple background with green and yellow confetti&#10;&#10;Description automatically generated">
            <a:extLst>
              <a:ext uri="{FF2B5EF4-FFF2-40B4-BE49-F238E27FC236}">
                <a16:creationId xmlns:a16="http://schemas.microsoft.com/office/drawing/2014/main" id="{C9BA0413-2A6B-A910-3E6C-E90185802E77}"/>
              </a:ext>
            </a:extLst>
          </p:cNvPr>
          <p:cNvPicPr>
            <a:picLocks noChangeAspect="1"/>
          </p:cNvPicPr>
          <p:nvPr/>
        </p:nvPicPr>
        <p:blipFill>
          <a:blip r:embed="rId2"/>
          <a:stretch>
            <a:fillRect/>
          </a:stretch>
        </p:blipFill>
        <p:spPr>
          <a:xfrm>
            <a:off x="415678" y="2350965"/>
            <a:ext cx="2514600" cy="1962143"/>
          </a:xfrm>
          <a:prstGeom prst="rect">
            <a:avLst/>
          </a:prstGeom>
        </p:spPr>
      </p:pic>
      <p:pic>
        <p:nvPicPr>
          <p:cNvPr id="14" name="Picture 13" descr="A green screen with yellow spots&#10;&#10;Description automatically generated">
            <a:extLst>
              <a:ext uri="{FF2B5EF4-FFF2-40B4-BE49-F238E27FC236}">
                <a16:creationId xmlns:a16="http://schemas.microsoft.com/office/drawing/2014/main" id="{69338201-E28F-774B-23F3-ED73132FBA92}"/>
              </a:ext>
            </a:extLst>
          </p:cNvPr>
          <p:cNvPicPr>
            <a:picLocks noChangeAspect="1"/>
          </p:cNvPicPr>
          <p:nvPr/>
        </p:nvPicPr>
        <p:blipFill>
          <a:blip r:embed="rId3"/>
          <a:stretch>
            <a:fillRect/>
          </a:stretch>
        </p:blipFill>
        <p:spPr>
          <a:xfrm>
            <a:off x="9344061" y="3906210"/>
            <a:ext cx="2514600" cy="1962144"/>
          </a:xfrm>
          <a:prstGeom prst="rect">
            <a:avLst/>
          </a:prstGeom>
        </p:spPr>
      </p:pic>
      <p:pic>
        <p:nvPicPr>
          <p:cNvPr id="16" name="Picture 15" descr="A purple background with black dots&#10;&#10;Description automatically generated">
            <a:extLst>
              <a:ext uri="{FF2B5EF4-FFF2-40B4-BE49-F238E27FC236}">
                <a16:creationId xmlns:a16="http://schemas.microsoft.com/office/drawing/2014/main" id="{A3041D71-5A5E-3C75-CF3B-C23F3E279320}"/>
              </a:ext>
            </a:extLst>
          </p:cNvPr>
          <p:cNvPicPr>
            <a:picLocks noChangeAspect="1"/>
          </p:cNvPicPr>
          <p:nvPr/>
        </p:nvPicPr>
        <p:blipFill>
          <a:blip r:embed="rId4"/>
          <a:stretch>
            <a:fillRect/>
          </a:stretch>
        </p:blipFill>
        <p:spPr>
          <a:xfrm>
            <a:off x="9344061" y="873761"/>
            <a:ext cx="2514600" cy="1962144"/>
          </a:xfrm>
          <a:prstGeom prst="rect">
            <a:avLst/>
          </a:prstGeom>
        </p:spPr>
      </p:pic>
      <p:grpSp>
        <p:nvGrpSpPr>
          <p:cNvPr id="27" name="Group 26">
            <a:extLst>
              <a:ext uri="{FF2B5EF4-FFF2-40B4-BE49-F238E27FC236}">
                <a16:creationId xmlns:a16="http://schemas.microsoft.com/office/drawing/2014/main" id="{0FF4B8F7-9208-F034-690A-4AE65C80E660}"/>
              </a:ext>
            </a:extLst>
          </p:cNvPr>
          <p:cNvGrpSpPr/>
          <p:nvPr/>
        </p:nvGrpSpPr>
        <p:grpSpPr>
          <a:xfrm>
            <a:off x="2930278" y="438539"/>
            <a:ext cx="6250497" cy="5638798"/>
            <a:chOff x="2930278" y="438539"/>
            <a:chExt cx="6250497" cy="5638798"/>
          </a:xfrm>
        </p:grpSpPr>
        <p:pic>
          <p:nvPicPr>
            <p:cNvPr id="12" name="Picture 11" descr="A diagram of a computer code&#10;&#10;Description automatically generated">
              <a:extLst>
                <a:ext uri="{FF2B5EF4-FFF2-40B4-BE49-F238E27FC236}">
                  <a16:creationId xmlns:a16="http://schemas.microsoft.com/office/drawing/2014/main" id="{FC486915-1B7D-A7F9-3F88-581C2A065F90}"/>
                </a:ext>
              </a:extLst>
            </p:cNvPr>
            <p:cNvPicPr>
              <a:picLocks noChangeAspect="1"/>
            </p:cNvPicPr>
            <p:nvPr/>
          </p:nvPicPr>
          <p:blipFill>
            <a:blip r:embed="rId5"/>
            <a:stretch>
              <a:fillRect/>
            </a:stretch>
          </p:blipFill>
          <p:spPr>
            <a:xfrm>
              <a:off x="3093564" y="438539"/>
              <a:ext cx="6087211" cy="5638798"/>
            </a:xfrm>
            <a:prstGeom prst="rect">
              <a:avLst/>
            </a:prstGeom>
          </p:spPr>
        </p:pic>
        <p:cxnSp>
          <p:nvCxnSpPr>
            <p:cNvPr id="18" name="Straight Arrow Connector 17">
              <a:extLst>
                <a:ext uri="{FF2B5EF4-FFF2-40B4-BE49-F238E27FC236}">
                  <a16:creationId xmlns:a16="http://schemas.microsoft.com/office/drawing/2014/main" id="{7FBF3F8F-C540-3991-2C5B-6437264B0E47}"/>
                </a:ext>
              </a:extLst>
            </p:cNvPr>
            <p:cNvCxnSpPr>
              <a:cxnSpLocks/>
              <a:stCxn id="10" idx="3"/>
            </p:cNvCxnSpPr>
            <p:nvPr/>
          </p:nvCxnSpPr>
          <p:spPr>
            <a:xfrm flipV="1">
              <a:off x="2930278" y="3332036"/>
              <a:ext cx="326106" cy="1"/>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6E6D9DF8-3168-4662-9ADE-F6A0A40D1103}"/>
              </a:ext>
            </a:extLst>
          </p:cNvPr>
          <p:cNvCxnSpPr>
            <a:cxnSpLocks/>
            <a:endCxn id="16" idx="1"/>
          </p:cNvCxnSpPr>
          <p:nvPr/>
        </p:nvCxnSpPr>
        <p:spPr>
          <a:xfrm>
            <a:off x="8826677" y="1854833"/>
            <a:ext cx="517384" cy="0"/>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F8FAD0-2E44-87A0-2EE9-DE662B18F84D}"/>
              </a:ext>
            </a:extLst>
          </p:cNvPr>
          <p:cNvCxnSpPr>
            <a:cxnSpLocks/>
            <a:endCxn id="14" idx="1"/>
          </p:cNvCxnSpPr>
          <p:nvPr/>
        </p:nvCxnSpPr>
        <p:spPr>
          <a:xfrm>
            <a:off x="8826677" y="4882070"/>
            <a:ext cx="517384" cy="5212"/>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3A760F-C728-5945-2A0E-392FBB8C7B04}"/>
              </a:ext>
            </a:extLst>
          </p:cNvPr>
          <p:cNvSpPr txBox="1"/>
          <p:nvPr/>
        </p:nvSpPr>
        <p:spPr>
          <a:xfrm>
            <a:off x="415678" y="2037966"/>
            <a:ext cx="713326" cy="307777"/>
          </a:xfrm>
          <a:prstGeom prst="rect">
            <a:avLst/>
          </a:prstGeom>
          <a:noFill/>
        </p:spPr>
        <p:txBody>
          <a:bodyPr wrap="square" rtlCol="0">
            <a:spAutoFit/>
          </a:bodyPr>
          <a:lstStyle/>
          <a:p>
            <a:r>
              <a:rPr lang="en-US" sz="1400" dirty="0">
                <a:latin typeface="Candara" panose="020E0502030303020204" pitchFamily="34" charset="0"/>
              </a:rPr>
              <a:t>input</a:t>
            </a:r>
          </a:p>
        </p:txBody>
      </p:sp>
      <p:sp>
        <p:nvSpPr>
          <p:cNvPr id="25" name="TextBox 24">
            <a:extLst>
              <a:ext uri="{FF2B5EF4-FFF2-40B4-BE49-F238E27FC236}">
                <a16:creationId xmlns:a16="http://schemas.microsoft.com/office/drawing/2014/main" id="{88F3B83F-AF66-0965-137E-E0179C78629A}"/>
              </a:ext>
            </a:extLst>
          </p:cNvPr>
          <p:cNvSpPr txBox="1"/>
          <p:nvPr/>
        </p:nvSpPr>
        <p:spPr>
          <a:xfrm>
            <a:off x="9344060" y="565984"/>
            <a:ext cx="2403182" cy="307777"/>
          </a:xfrm>
          <a:prstGeom prst="rect">
            <a:avLst/>
          </a:prstGeom>
          <a:noFill/>
        </p:spPr>
        <p:txBody>
          <a:bodyPr wrap="square" rtlCol="0">
            <a:spAutoFit/>
          </a:bodyPr>
          <a:lstStyle/>
          <a:p>
            <a:r>
              <a:rPr lang="en-US" sz="1400" dirty="0">
                <a:latin typeface="Candara" panose="020E0502030303020204" pitchFamily="34" charset="0"/>
              </a:rPr>
              <a:t>Segmentation output (mask)</a:t>
            </a:r>
          </a:p>
        </p:txBody>
      </p:sp>
      <p:sp>
        <p:nvSpPr>
          <p:cNvPr id="26" name="TextBox 25">
            <a:extLst>
              <a:ext uri="{FF2B5EF4-FFF2-40B4-BE49-F238E27FC236}">
                <a16:creationId xmlns:a16="http://schemas.microsoft.com/office/drawing/2014/main" id="{BBA39029-FBF0-0FFF-9388-9E0A7FF84ACF}"/>
              </a:ext>
            </a:extLst>
          </p:cNvPr>
          <p:cNvSpPr txBox="1"/>
          <p:nvPr/>
        </p:nvSpPr>
        <p:spPr>
          <a:xfrm>
            <a:off x="9344060" y="3598433"/>
            <a:ext cx="2403182" cy="307777"/>
          </a:xfrm>
          <a:prstGeom prst="rect">
            <a:avLst/>
          </a:prstGeom>
          <a:noFill/>
        </p:spPr>
        <p:txBody>
          <a:bodyPr wrap="square" rtlCol="0">
            <a:spAutoFit/>
          </a:bodyPr>
          <a:lstStyle/>
          <a:p>
            <a:r>
              <a:rPr lang="en-US" sz="1400" dirty="0">
                <a:latin typeface="Candara" panose="020E0502030303020204" pitchFamily="34" charset="0"/>
              </a:rPr>
              <a:t>Regression output</a:t>
            </a:r>
          </a:p>
        </p:txBody>
      </p:sp>
      <p:grpSp>
        <p:nvGrpSpPr>
          <p:cNvPr id="57" name="Group 56">
            <a:extLst>
              <a:ext uri="{FF2B5EF4-FFF2-40B4-BE49-F238E27FC236}">
                <a16:creationId xmlns:a16="http://schemas.microsoft.com/office/drawing/2014/main" id="{7E43268E-7545-5A46-DF2B-433CA5558DBC}"/>
              </a:ext>
            </a:extLst>
          </p:cNvPr>
          <p:cNvGrpSpPr/>
          <p:nvPr/>
        </p:nvGrpSpPr>
        <p:grpSpPr>
          <a:xfrm>
            <a:off x="4800518" y="3974841"/>
            <a:ext cx="1676566" cy="2360979"/>
            <a:chOff x="4800518" y="3974841"/>
            <a:chExt cx="1676566" cy="2360979"/>
          </a:xfrm>
        </p:grpSpPr>
        <p:grpSp>
          <p:nvGrpSpPr>
            <p:cNvPr id="52" name="Group 51">
              <a:extLst>
                <a:ext uri="{FF2B5EF4-FFF2-40B4-BE49-F238E27FC236}">
                  <a16:creationId xmlns:a16="http://schemas.microsoft.com/office/drawing/2014/main" id="{0C7E7B86-B9B6-66F9-D0EF-7FEF8548460C}"/>
                </a:ext>
              </a:extLst>
            </p:cNvPr>
            <p:cNvGrpSpPr/>
            <p:nvPr/>
          </p:nvGrpSpPr>
          <p:grpSpPr>
            <a:xfrm>
              <a:off x="4800518" y="4734966"/>
              <a:ext cx="1676566" cy="1600854"/>
              <a:chOff x="4800518" y="4734966"/>
              <a:chExt cx="1676566" cy="1600854"/>
            </a:xfrm>
          </p:grpSpPr>
          <p:grpSp>
            <p:nvGrpSpPr>
              <p:cNvPr id="38" name="Group 37">
                <a:extLst>
                  <a:ext uri="{FF2B5EF4-FFF2-40B4-BE49-F238E27FC236}">
                    <a16:creationId xmlns:a16="http://schemas.microsoft.com/office/drawing/2014/main" id="{6223CD4D-0ED6-C6CF-0E49-2967232B25E5}"/>
                  </a:ext>
                </a:extLst>
              </p:cNvPr>
              <p:cNvGrpSpPr/>
              <p:nvPr/>
            </p:nvGrpSpPr>
            <p:grpSpPr>
              <a:xfrm>
                <a:off x="4800518" y="4734966"/>
                <a:ext cx="1511559" cy="1324819"/>
                <a:chOff x="3774233" y="4590010"/>
                <a:chExt cx="1511559" cy="1324819"/>
              </a:xfrm>
            </p:grpSpPr>
            <p:grpSp>
              <p:nvGrpSpPr>
                <p:cNvPr id="32" name="Group 31">
                  <a:extLst>
                    <a:ext uri="{FF2B5EF4-FFF2-40B4-BE49-F238E27FC236}">
                      <a16:creationId xmlns:a16="http://schemas.microsoft.com/office/drawing/2014/main" id="{1179BFDD-BC10-A270-D5E8-5CF12CA34A71}"/>
                    </a:ext>
                  </a:extLst>
                </p:cNvPr>
                <p:cNvGrpSpPr/>
                <p:nvPr/>
              </p:nvGrpSpPr>
              <p:grpSpPr>
                <a:xfrm>
                  <a:off x="4371392" y="4590010"/>
                  <a:ext cx="914400" cy="1097280"/>
                  <a:chOff x="3760237" y="4825234"/>
                  <a:chExt cx="1222310" cy="1466707"/>
                </a:xfrm>
              </p:grpSpPr>
              <p:sp>
                <p:nvSpPr>
                  <p:cNvPr id="28" name="Flowchart: Magnetic Disk 27">
                    <a:extLst>
                      <a:ext uri="{FF2B5EF4-FFF2-40B4-BE49-F238E27FC236}">
                        <a16:creationId xmlns:a16="http://schemas.microsoft.com/office/drawing/2014/main" id="{D563BDEE-C847-B96B-993A-FB8F1243A93F}"/>
                      </a:ext>
                    </a:extLst>
                  </p:cNvPr>
                  <p:cNvSpPr/>
                  <p:nvPr/>
                </p:nvSpPr>
                <p:spPr>
                  <a:xfrm>
                    <a:off x="3760237" y="5862733"/>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gnetic Disk 28">
                    <a:extLst>
                      <a:ext uri="{FF2B5EF4-FFF2-40B4-BE49-F238E27FC236}">
                        <a16:creationId xmlns:a16="http://schemas.microsoft.com/office/drawing/2014/main" id="{058D4E86-AD12-BBD4-2815-98C52B904683}"/>
                      </a:ext>
                    </a:extLst>
                  </p:cNvPr>
                  <p:cNvSpPr/>
                  <p:nvPr/>
                </p:nvSpPr>
                <p:spPr>
                  <a:xfrm>
                    <a:off x="3760237" y="5516900"/>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gnetic Disk 29">
                    <a:extLst>
                      <a:ext uri="{FF2B5EF4-FFF2-40B4-BE49-F238E27FC236}">
                        <a16:creationId xmlns:a16="http://schemas.microsoft.com/office/drawing/2014/main" id="{20CDBE04-0C96-2F00-733D-819A68C988DB}"/>
                      </a:ext>
                    </a:extLst>
                  </p:cNvPr>
                  <p:cNvSpPr/>
                  <p:nvPr/>
                </p:nvSpPr>
                <p:spPr>
                  <a:xfrm>
                    <a:off x="3760237" y="5171067"/>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gnetic Disk 30">
                    <a:extLst>
                      <a:ext uri="{FF2B5EF4-FFF2-40B4-BE49-F238E27FC236}">
                        <a16:creationId xmlns:a16="http://schemas.microsoft.com/office/drawing/2014/main" id="{AB302FA0-E331-BA3F-3CC7-F6D34111DB54}"/>
                      </a:ext>
                    </a:extLst>
                  </p:cNvPr>
                  <p:cNvSpPr/>
                  <p:nvPr/>
                </p:nvSpPr>
                <p:spPr>
                  <a:xfrm>
                    <a:off x="3760237" y="4825234"/>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598D88F-A715-564F-E579-96F23BFD2555}"/>
                    </a:ext>
                  </a:extLst>
                </p:cNvPr>
                <p:cNvGrpSpPr/>
                <p:nvPr/>
              </p:nvGrpSpPr>
              <p:grpSpPr>
                <a:xfrm>
                  <a:off x="3774233" y="4817549"/>
                  <a:ext cx="914400" cy="1097280"/>
                  <a:chOff x="3760237" y="4825234"/>
                  <a:chExt cx="1222310" cy="1466707"/>
                </a:xfrm>
              </p:grpSpPr>
              <p:sp>
                <p:nvSpPr>
                  <p:cNvPr id="34" name="Flowchart: Magnetic Disk 33">
                    <a:extLst>
                      <a:ext uri="{FF2B5EF4-FFF2-40B4-BE49-F238E27FC236}">
                        <a16:creationId xmlns:a16="http://schemas.microsoft.com/office/drawing/2014/main" id="{1F6CBE05-494D-0239-2795-CFA093390AF4}"/>
                      </a:ext>
                    </a:extLst>
                  </p:cNvPr>
                  <p:cNvSpPr/>
                  <p:nvPr/>
                </p:nvSpPr>
                <p:spPr>
                  <a:xfrm>
                    <a:off x="3760237" y="5862733"/>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gnetic Disk 34">
                    <a:extLst>
                      <a:ext uri="{FF2B5EF4-FFF2-40B4-BE49-F238E27FC236}">
                        <a16:creationId xmlns:a16="http://schemas.microsoft.com/office/drawing/2014/main" id="{3406BC1E-B8D8-E2D8-0FCD-E116484D8CB5}"/>
                      </a:ext>
                    </a:extLst>
                  </p:cNvPr>
                  <p:cNvSpPr/>
                  <p:nvPr/>
                </p:nvSpPr>
                <p:spPr>
                  <a:xfrm>
                    <a:off x="3760237" y="5516900"/>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gnetic Disk 35">
                    <a:extLst>
                      <a:ext uri="{FF2B5EF4-FFF2-40B4-BE49-F238E27FC236}">
                        <a16:creationId xmlns:a16="http://schemas.microsoft.com/office/drawing/2014/main" id="{36229FF5-EDBE-989F-6237-7664BC381823}"/>
                      </a:ext>
                    </a:extLst>
                  </p:cNvPr>
                  <p:cNvSpPr/>
                  <p:nvPr/>
                </p:nvSpPr>
                <p:spPr>
                  <a:xfrm>
                    <a:off x="3760237" y="5171067"/>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gnetic Disk 36">
                    <a:extLst>
                      <a:ext uri="{FF2B5EF4-FFF2-40B4-BE49-F238E27FC236}">
                        <a16:creationId xmlns:a16="http://schemas.microsoft.com/office/drawing/2014/main" id="{25593095-CF0C-6D38-47B1-55435A8A620A}"/>
                      </a:ext>
                    </a:extLst>
                  </p:cNvPr>
                  <p:cNvSpPr/>
                  <p:nvPr/>
                </p:nvSpPr>
                <p:spPr>
                  <a:xfrm>
                    <a:off x="3760237" y="4825234"/>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TextBox 50">
                <a:extLst>
                  <a:ext uri="{FF2B5EF4-FFF2-40B4-BE49-F238E27FC236}">
                    <a16:creationId xmlns:a16="http://schemas.microsoft.com/office/drawing/2014/main" id="{00A8696B-5E73-4D53-F6E9-CE343E5161E2}"/>
                  </a:ext>
                </a:extLst>
              </p:cNvPr>
              <p:cNvSpPr txBox="1"/>
              <p:nvPr/>
            </p:nvSpPr>
            <p:spPr>
              <a:xfrm>
                <a:off x="4813546" y="6028043"/>
                <a:ext cx="1663538" cy="307777"/>
              </a:xfrm>
              <a:prstGeom prst="rect">
                <a:avLst/>
              </a:prstGeom>
              <a:noFill/>
            </p:spPr>
            <p:txBody>
              <a:bodyPr wrap="square" rtlCol="0">
                <a:spAutoFit/>
              </a:bodyPr>
              <a:lstStyle/>
              <a:p>
                <a:r>
                  <a:rPr lang="en-US" sz="1400" dirty="0">
                    <a:latin typeface="Candara" panose="020E0502030303020204" pitchFamily="34" charset="0"/>
                  </a:rPr>
                  <a:t>Permanent storage</a:t>
                </a:r>
              </a:p>
            </p:txBody>
          </p:sp>
        </p:grpSp>
        <p:cxnSp>
          <p:nvCxnSpPr>
            <p:cNvPr id="56" name="Straight Arrow Connector 55">
              <a:extLst>
                <a:ext uri="{FF2B5EF4-FFF2-40B4-BE49-F238E27FC236}">
                  <a16:creationId xmlns:a16="http://schemas.microsoft.com/office/drawing/2014/main" id="{C3C1BFFD-7CFA-329C-F210-84DCAA5752D6}"/>
                </a:ext>
              </a:extLst>
            </p:cNvPr>
            <p:cNvCxnSpPr>
              <a:endCxn id="31" idx="1"/>
            </p:cNvCxnSpPr>
            <p:nvPr/>
          </p:nvCxnSpPr>
          <p:spPr>
            <a:xfrm>
              <a:off x="5854877" y="3974841"/>
              <a:ext cx="0" cy="760125"/>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067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pic>
        <p:nvPicPr>
          <p:cNvPr id="10" name="Picture 9" descr="A purple background with green and yellow confetti&#10;&#10;Description automatically generated">
            <a:extLst>
              <a:ext uri="{FF2B5EF4-FFF2-40B4-BE49-F238E27FC236}">
                <a16:creationId xmlns:a16="http://schemas.microsoft.com/office/drawing/2014/main" id="{C9BA0413-2A6B-A910-3E6C-E90185802E77}"/>
              </a:ext>
            </a:extLst>
          </p:cNvPr>
          <p:cNvPicPr>
            <a:picLocks noChangeAspect="1"/>
          </p:cNvPicPr>
          <p:nvPr/>
        </p:nvPicPr>
        <p:blipFill>
          <a:blip r:embed="rId2"/>
          <a:stretch>
            <a:fillRect/>
          </a:stretch>
        </p:blipFill>
        <p:spPr>
          <a:xfrm>
            <a:off x="6395630" y="1717918"/>
            <a:ext cx="3657600" cy="2854026"/>
          </a:xfrm>
          <a:prstGeom prst="rect">
            <a:avLst/>
          </a:prstGeom>
        </p:spPr>
      </p:pic>
      <p:pic>
        <p:nvPicPr>
          <p:cNvPr id="14" name="Picture 13" descr="A green screen with yellow spots&#10;&#10;Description automatically generated">
            <a:extLst>
              <a:ext uri="{FF2B5EF4-FFF2-40B4-BE49-F238E27FC236}">
                <a16:creationId xmlns:a16="http://schemas.microsoft.com/office/drawing/2014/main" id="{69338201-E28F-774B-23F3-ED73132FBA92}"/>
              </a:ext>
            </a:extLst>
          </p:cNvPr>
          <p:cNvPicPr>
            <a:picLocks noChangeAspect="1"/>
          </p:cNvPicPr>
          <p:nvPr/>
        </p:nvPicPr>
        <p:blipFill>
          <a:blip r:embed="rId3"/>
          <a:stretch>
            <a:fillRect/>
          </a:stretch>
        </p:blipFill>
        <p:spPr>
          <a:xfrm>
            <a:off x="2138770" y="1717918"/>
            <a:ext cx="3657600" cy="2854028"/>
          </a:xfrm>
          <a:prstGeom prst="rect">
            <a:avLst/>
          </a:prstGeom>
        </p:spPr>
      </p:pic>
      <p:pic>
        <p:nvPicPr>
          <p:cNvPr id="16" name="Picture 15" descr="A purple background with black dots&#10;&#10;Description automatically generated">
            <a:extLst>
              <a:ext uri="{FF2B5EF4-FFF2-40B4-BE49-F238E27FC236}">
                <a16:creationId xmlns:a16="http://schemas.microsoft.com/office/drawing/2014/main" id="{A3041D71-5A5E-3C75-CF3B-C23F3E279320}"/>
              </a:ext>
            </a:extLst>
          </p:cNvPr>
          <p:cNvPicPr>
            <a:picLocks noChangeAspect="1"/>
          </p:cNvPicPr>
          <p:nvPr/>
        </p:nvPicPr>
        <p:blipFill>
          <a:blip r:embed="rId4"/>
          <a:stretch>
            <a:fillRect/>
          </a:stretch>
        </p:blipFill>
        <p:spPr>
          <a:xfrm>
            <a:off x="2138770" y="1717918"/>
            <a:ext cx="3657600" cy="2854028"/>
          </a:xfrm>
          <a:prstGeom prst="rect">
            <a:avLst/>
          </a:prstGeom>
        </p:spPr>
      </p:pic>
      <p:sp>
        <p:nvSpPr>
          <p:cNvPr id="24" name="TextBox 23">
            <a:extLst>
              <a:ext uri="{FF2B5EF4-FFF2-40B4-BE49-F238E27FC236}">
                <a16:creationId xmlns:a16="http://schemas.microsoft.com/office/drawing/2014/main" id="{F03A760F-C728-5945-2A0E-392FBB8C7B04}"/>
              </a:ext>
            </a:extLst>
          </p:cNvPr>
          <p:cNvSpPr txBox="1"/>
          <p:nvPr/>
        </p:nvSpPr>
        <p:spPr>
          <a:xfrm>
            <a:off x="6395630" y="1410141"/>
            <a:ext cx="713326" cy="307777"/>
          </a:xfrm>
          <a:prstGeom prst="rect">
            <a:avLst/>
          </a:prstGeom>
          <a:noFill/>
        </p:spPr>
        <p:txBody>
          <a:bodyPr wrap="square" rtlCol="0">
            <a:spAutoFit/>
          </a:bodyPr>
          <a:lstStyle/>
          <a:p>
            <a:r>
              <a:rPr lang="en-US" sz="1400" dirty="0">
                <a:latin typeface="Candara" panose="020E0502030303020204" pitchFamily="34" charset="0"/>
              </a:rPr>
              <a:t>input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BA39029-FBF0-0FFF-9388-9E0A7FF84ACF}"/>
                  </a:ext>
                </a:extLst>
              </p:cNvPr>
              <p:cNvSpPr txBox="1"/>
              <p:nvPr/>
            </p:nvSpPr>
            <p:spPr>
              <a:xfrm>
                <a:off x="2138770" y="1416288"/>
                <a:ext cx="2403182" cy="307777"/>
              </a:xfrm>
              <a:prstGeom prst="rect">
                <a:avLst/>
              </a:prstGeom>
              <a:noFill/>
            </p:spPr>
            <p:txBody>
              <a:bodyPr wrap="square" rtlCol="0">
                <a:spAutoFit/>
              </a:bodyPr>
              <a:lstStyle/>
              <a:p>
                <a:r>
                  <a:rPr lang="en-US" sz="1400" dirty="0">
                    <a:latin typeface="Candara" panose="020E0502030303020204" pitchFamily="34" charset="0"/>
                  </a:rPr>
                  <a:t>Regression output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dirty="0">
                    <a:latin typeface="Candara" panose="020E0502030303020204" pitchFamily="34" charset="0"/>
                  </a:rPr>
                  <a:t> mask</a:t>
                </a:r>
              </a:p>
            </p:txBody>
          </p:sp>
        </mc:Choice>
        <mc:Fallback xmlns="">
          <p:sp>
            <p:nvSpPr>
              <p:cNvPr id="26" name="TextBox 25">
                <a:extLst>
                  <a:ext uri="{FF2B5EF4-FFF2-40B4-BE49-F238E27FC236}">
                    <a16:creationId xmlns:a16="http://schemas.microsoft.com/office/drawing/2014/main" id="{BBA39029-FBF0-0FFF-9388-9E0A7FF84ACF}"/>
                  </a:ext>
                </a:extLst>
              </p:cNvPr>
              <p:cNvSpPr txBox="1">
                <a:spLocks noRot="1" noChangeAspect="1" noMove="1" noResize="1" noEditPoints="1" noAdjustHandles="1" noChangeArrowheads="1" noChangeShapeType="1" noTextEdit="1"/>
              </p:cNvSpPr>
              <p:nvPr/>
            </p:nvSpPr>
            <p:spPr>
              <a:xfrm>
                <a:off x="2138770" y="1416288"/>
                <a:ext cx="2403182" cy="307777"/>
              </a:xfrm>
              <a:prstGeom prst="rect">
                <a:avLst/>
              </a:prstGeom>
              <a:blipFill>
                <a:blip r:embed="rId5"/>
                <a:stretch>
                  <a:fillRect l="-761" t="-1961" b="-19608"/>
                </a:stretch>
              </a:blipFill>
            </p:spPr>
            <p:txBody>
              <a:bodyPr/>
              <a:lstStyle/>
              <a:p>
                <a:r>
                  <a:rPr lang="en-US">
                    <a:noFill/>
                  </a:rPr>
                  <a:t> </a:t>
                </a:r>
              </a:p>
            </p:txBody>
          </p:sp>
        </mc:Fallback>
      </mc:AlternateContent>
    </p:spTree>
    <p:extLst>
      <p:ext uri="{BB962C8B-B14F-4D97-AF65-F5344CB8AC3E}">
        <p14:creationId xmlns:p14="http://schemas.microsoft.com/office/powerpoint/2010/main" val="285453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6C7EC2-1187-6843-9E26-B6F7A4D90105}"/>
              </a:ext>
            </a:extLst>
          </p:cNvPr>
          <p:cNvPicPr>
            <a:picLocks noChangeAspect="1"/>
          </p:cNvPicPr>
          <p:nvPr/>
        </p:nvPicPr>
        <p:blipFill>
          <a:blip r:embed="rId2"/>
          <a:stretch>
            <a:fillRect/>
          </a:stretch>
        </p:blipFill>
        <p:spPr>
          <a:xfrm>
            <a:off x="3665840" y="227820"/>
            <a:ext cx="7954660" cy="2862098"/>
          </a:xfrm>
          <a:prstGeom prst="rect">
            <a:avLst/>
          </a:prstGeom>
        </p:spPr>
      </p:pic>
      <p:sp>
        <p:nvSpPr>
          <p:cNvPr id="2" name="Title 1">
            <a:extLst>
              <a:ext uri="{FF2B5EF4-FFF2-40B4-BE49-F238E27FC236}">
                <a16:creationId xmlns:a16="http://schemas.microsoft.com/office/drawing/2014/main" id="{4090579B-C45A-BA4E-BBD0-522B0276B30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5F370089-AA42-5440-9499-943F0BA4ED1B}"/>
              </a:ext>
            </a:extLst>
          </p:cNvPr>
          <p:cNvSpPr>
            <a:spLocks noGrp="1"/>
          </p:cNvSpPr>
          <p:nvPr>
            <p:ph idx="1"/>
          </p:nvPr>
        </p:nvSpPr>
        <p:spPr>
          <a:xfrm>
            <a:off x="571500" y="3089918"/>
            <a:ext cx="5156200" cy="2942892"/>
          </a:xfrm>
        </p:spPr>
        <p:txBody>
          <a:bodyPr>
            <a:normAutofit/>
          </a:bodyPr>
          <a:lstStyle/>
          <a:p>
            <a:pPr marL="457200" indent="-457200">
              <a:buFont typeface="Arial" panose="020B0604020202020204" pitchFamily="34" charset="0"/>
              <a:buChar char="•"/>
            </a:pPr>
            <a:r>
              <a:rPr lang="en-US" sz="2400" dirty="0"/>
              <a:t>Compression Ratio: </a:t>
            </a:r>
          </a:p>
          <a:p>
            <a:pPr marL="457200" lvl="1" indent="0">
              <a:buNone/>
            </a:pPr>
            <a:r>
              <a:rPr lang="en-US" b="1" dirty="0"/>
              <a:t>1:27</a:t>
            </a:r>
          </a:p>
          <a:p>
            <a:pPr marL="457200" indent="-457200">
              <a:buFont typeface="Arial" panose="020B0604020202020204" pitchFamily="34" charset="0"/>
              <a:buChar char="•"/>
            </a:pPr>
            <a:r>
              <a:rPr lang="en-US" sz="2400" dirty="0"/>
              <a:t>Mean-Squared Error (MSE):</a:t>
            </a:r>
          </a:p>
          <a:p>
            <a:pPr marL="457200" lvl="1" indent="0">
              <a:buNone/>
            </a:pPr>
            <a:r>
              <a:rPr lang="en-US" b="1" dirty="0"/>
              <a:t>218.44</a:t>
            </a:r>
          </a:p>
        </p:txBody>
      </p:sp>
      <p:sp>
        <p:nvSpPr>
          <p:cNvPr id="4" name="Slide Number Placeholder 3">
            <a:extLst>
              <a:ext uri="{FF2B5EF4-FFF2-40B4-BE49-F238E27FC236}">
                <a16:creationId xmlns:a16="http://schemas.microsoft.com/office/drawing/2014/main" id="{6466A96F-5300-5F4B-A93D-9E52C1AA89DC}"/>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6" name="Picture 5">
            <a:extLst>
              <a:ext uri="{FF2B5EF4-FFF2-40B4-BE49-F238E27FC236}">
                <a16:creationId xmlns:a16="http://schemas.microsoft.com/office/drawing/2014/main" id="{4ACFB238-09F8-DC4C-8DA2-DD8B7E2A144F}"/>
              </a:ext>
            </a:extLst>
          </p:cNvPr>
          <p:cNvPicPr>
            <a:picLocks noChangeAspect="1"/>
          </p:cNvPicPr>
          <p:nvPr/>
        </p:nvPicPr>
        <p:blipFill>
          <a:blip r:embed="rId3"/>
          <a:stretch>
            <a:fillRect/>
          </a:stretch>
        </p:blipFill>
        <p:spPr>
          <a:xfrm>
            <a:off x="7391057" y="3275669"/>
            <a:ext cx="3796957" cy="3040926"/>
          </a:xfrm>
          <a:prstGeom prst="rect">
            <a:avLst/>
          </a:prstGeom>
        </p:spPr>
      </p:pic>
    </p:spTree>
    <p:extLst>
      <p:ext uri="{BB962C8B-B14F-4D97-AF65-F5344CB8AC3E}">
        <p14:creationId xmlns:p14="http://schemas.microsoft.com/office/powerpoint/2010/main" val="202014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AD19-C5C8-D440-9267-83FD5C74C161}"/>
              </a:ext>
            </a:extLst>
          </p:cNvPr>
          <p:cNvSpPr>
            <a:spLocks noGrp="1"/>
          </p:cNvSpPr>
          <p:nvPr>
            <p:ph type="title"/>
          </p:nvPr>
        </p:nvSpPr>
        <p:spPr/>
        <p:txBody>
          <a:bodyPr>
            <a:normAutofit/>
          </a:bodyPr>
          <a:lstStyle/>
          <a:p>
            <a:r>
              <a:rPr lang="en-US" dirty="0"/>
              <a:t>Other Lossy Compression Algorithms</a:t>
            </a:r>
          </a:p>
        </p:txBody>
      </p:sp>
      <p:sp>
        <p:nvSpPr>
          <p:cNvPr id="3" name="Content Placeholder 2">
            <a:extLst>
              <a:ext uri="{FF2B5EF4-FFF2-40B4-BE49-F238E27FC236}">
                <a16:creationId xmlns:a16="http://schemas.microsoft.com/office/drawing/2014/main" id="{143BA06C-1CE7-0347-8F66-7957778CC9E5}"/>
              </a:ext>
            </a:extLst>
          </p:cNvPr>
          <p:cNvSpPr>
            <a:spLocks noGrp="1"/>
          </p:cNvSpPr>
          <p:nvPr>
            <p:ph idx="1"/>
          </p:nvPr>
        </p:nvSpPr>
        <p:spPr>
          <a:xfrm>
            <a:off x="571500" y="1690688"/>
            <a:ext cx="11049000" cy="1133475"/>
          </a:xfrm>
        </p:spPr>
        <p:txBody>
          <a:bodyPr>
            <a:normAutofit/>
          </a:bodyPr>
          <a:lstStyle/>
          <a:p>
            <a:pPr marL="0" indent="0"/>
            <a:r>
              <a:rPr lang="en-US" sz="2400" dirty="0"/>
              <a:t>We identified three conventional lossy compression algorithms, which were mainly designed for dense data matrices such as in fluid dynamic simulations.</a:t>
            </a:r>
          </a:p>
          <a:p>
            <a:pPr marL="0" indent="0"/>
            <a:endParaRPr lang="en-US" sz="2000" dirty="0"/>
          </a:p>
          <a:p>
            <a:endParaRPr lang="en-US" sz="2400" dirty="0"/>
          </a:p>
        </p:txBody>
      </p:sp>
      <p:sp>
        <p:nvSpPr>
          <p:cNvPr id="4" name="Slide Number Placeholder 3">
            <a:extLst>
              <a:ext uri="{FF2B5EF4-FFF2-40B4-BE49-F238E27FC236}">
                <a16:creationId xmlns:a16="http://schemas.microsoft.com/office/drawing/2014/main" id="{E0DA9355-BBF7-D24B-B268-9AA28D886061}"/>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
        <p:nvSpPr>
          <p:cNvPr id="11" name="TextBox 10">
            <a:extLst>
              <a:ext uri="{FF2B5EF4-FFF2-40B4-BE49-F238E27FC236}">
                <a16:creationId xmlns:a16="http://schemas.microsoft.com/office/drawing/2014/main" id="{8D5EE185-FB01-2C48-9F74-CD2945293CF1}"/>
              </a:ext>
            </a:extLst>
          </p:cNvPr>
          <p:cNvSpPr txBox="1"/>
          <p:nvPr/>
        </p:nvSpPr>
        <p:spPr>
          <a:xfrm>
            <a:off x="2725754" y="2324993"/>
            <a:ext cx="6938946" cy="3847207"/>
          </a:xfrm>
          <a:prstGeom prst="rect">
            <a:avLst/>
          </a:prstGeom>
          <a:noFill/>
        </p:spPr>
        <p:txBody>
          <a:bodyPr wrap="square" rtlCol="0">
            <a:spAutoFit/>
          </a:bodyPr>
          <a:lstStyle/>
          <a:p>
            <a:endParaRPr lang="en-US" sz="2400" dirty="0"/>
          </a:p>
          <a:p>
            <a:pPr marL="342900" indent="-342900">
              <a:buFont typeface="Arial" panose="020B0604020202020204" pitchFamily="34" charset="0"/>
              <a:buChar char="•"/>
            </a:pPr>
            <a:r>
              <a:rPr lang="en-US" sz="2400" b="1" dirty="0"/>
              <a:t>MGARD</a:t>
            </a:r>
            <a:r>
              <a:rPr lang="en-US" sz="2400" dirty="0"/>
              <a:t>: </a:t>
            </a:r>
            <a:r>
              <a:rPr lang="en-US" sz="2400" dirty="0" err="1"/>
              <a:t>MultiGrid</a:t>
            </a:r>
            <a:r>
              <a:rPr lang="en-US" sz="2400" dirty="0"/>
              <a:t> adaptive reduction of data.</a:t>
            </a:r>
          </a:p>
          <a:p>
            <a:pPr marL="800100" lvl="1" indent="-342900"/>
            <a:r>
              <a:rPr lang="en-US" sz="2000" dirty="0"/>
              <a:t>https://</a:t>
            </a:r>
            <a:r>
              <a:rPr lang="en-US" sz="2000" dirty="0" err="1"/>
              <a:t>github.com</a:t>
            </a:r>
            <a:r>
              <a:rPr lang="en-US" sz="2000" dirty="0"/>
              <a:t>/</a:t>
            </a:r>
            <a:r>
              <a:rPr lang="en-US" sz="2000" dirty="0" err="1"/>
              <a:t>CODARcode</a:t>
            </a:r>
            <a:r>
              <a:rPr lang="en-US" sz="2000" dirty="0"/>
              <a:t>/MGARD</a:t>
            </a:r>
            <a:endParaRPr lang="en-US" dirty="0"/>
          </a:p>
          <a:p>
            <a:endParaRPr lang="en-US" sz="2400" dirty="0"/>
          </a:p>
          <a:p>
            <a:pPr marL="342900" indent="-342900">
              <a:buFont typeface="Arial" panose="020B0604020202020204" pitchFamily="34" charset="0"/>
              <a:buChar char="•"/>
            </a:pPr>
            <a:r>
              <a:rPr lang="en-US" sz="2400" b="1" dirty="0"/>
              <a:t>SZ</a:t>
            </a:r>
            <a:r>
              <a:rPr lang="en-US" sz="2400" dirty="0"/>
              <a:t>: Error-bounded lossy compressor.</a:t>
            </a:r>
          </a:p>
          <a:p>
            <a:pPr marL="800100" lvl="1" indent="-342900"/>
            <a:r>
              <a:rPr lang="en-US" sz="2000" dirty="0"/>
              <a:t>https://</a:t>
            </a:r>
            <a:r>
              <a:rPr lang="en-US" sz="2000" dirty="0" err="1"/>
              <a:t>github.com</a:t>
            </a:r>
            <a:r>
              <a:rPr lang="en-US" sz="2000" dirty="0"/>
              <a:t>/</a:t>
            </a:r>
            <a:r>
              <a:rPr lang="en-US" sz="2000" dirty="0" err="1"/>
              <a:t>szcompressor</a:t>
            </a:r>
            <a:r>
              <a:rPr lang="en-US" sz="2000" dirty="0"/>
              <a:t>/SZ </a:t>
            </a:r>
          </a:p>
          <a:p>
            <a:pPr marL="800100" lvl="1" indent="-342900"/>
            <a:endParaRPr lang="en-US" sz="2000" dirty="0"/>
          </a:p>
          <a:p>
            <a:pPr marL="342900" indent="-342900">
              <a:buFont typeface="Arial" panose="020B0604020202020204" pitchFamily="34" charset="0"/>
              <a:buChar char="•"/>
            </a:pPr>
            <a:r>
              <a:rPr lang="en-US" sz="2400" b="1" dirty="0"/>
              <a:t>ZFP</a:t>
            </a:r>
            <a:r>
              <a:rPr lang="en-US" sz="2400" dirty="0"/>
              <a:t>: Compressor for integer and floating-point data stored in multidimensional arrays.</a:t>
            </a:r>
          </a:p>
          <a:p>
            <a:pPr marL="800100" lvl="1" indent="-342900"/>
            <a:r>
              <a:rPr lang="en-US" sz="2000" dirty="0"/>
              <a:t>https://</a:t>
            </a:r>
            <a:r>
              <a:rPr lang="en-US" sz="2000" dirty="0" err="1"/>
              <a:t>github.com</a:t>
            </a:r>
            <a:r>
              <a:rPr lang="en-US" sz="2000" dirty="0"/>
              <a:t>/LLNL/</a:t>
            </a:r>
            <a:r>
              <a:rPr lang="en-US" sz="2000" dirty="0" err="1"/>
              <a:t>zfp</a:t>
            </a:r>
            <a:r>
              <a:rPr lang="en-US" sz="2000" dirty="0"/>
              <a:t> </a:t>
            </a:r>
          </a:p>
          <a:p>
            <a:pPr marL="800100" lvl="1" indent="-342900"/>
            <a:endParaRPr lang="en-US" sz="2000" dirty="0"/>
          </a:p>
        </p:txBody>
      </p:sp>
    </p:spTree>
    <p:extLst>
      <p:ext uri="{BB962C8B-B14F-4D97-AF65-F5344CB8AC3E}">
        <p14:creationId xmlns:p14="http://schemas.microsoft.com/office/powerpoint/2010/main" val="1186509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691DA-B99E-874D-B6F1-C25F04C2C45C}"/>
              </a:ext>
            </a:extLst>
          </p:cNvPr>
          <p:cNvPicPr>
            <a:picLocks noChangeAspect="1"/>
          </p:cNvPicPr>
          <p:nvPr/>
        </p:nvPicPr>
        <p:blipFill>
          <a:blip r:embed="rId2"/>
          <a:srcRect t="21920"/>
          <a:stretch/>
        </p:blipFill>
        <p:spPr>
          <a:xfrm>
            <a:off x="5647903" y="3763840"/>
            <a:ext cx="6172203" cy="2409613"/>
          </a:xfrm>
          <a:prstGeom prst="rect">
            <a:avLst/>
          </a:prstGeom>
        </p:spPr>
      </p:pic>
      <p:sp>
        <p:nvSpPr>
          <p:cNvPr id="2" name="Title 1">
            <a:extLst>
              <a:ext uri="{FF2B5EF4-FFF2-40B4-BE49-F238E27FC236}">
                <a16:creationId xmlns:a16="http://schemas.microsoft.com/office/drawing/2014/main" id="{80E06D3F-82AF-B94E-8A43-7AFB5E1149A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D6B505AB-4E9E-2941-BA64-D8AF1B64B32E}"/>
              </a:ext>
            </a:extLst>
          </p:cNvPr>
          <p:cNvSpPr>
            <a:spLocks noGrp="1"/>
          </p:cNvSpPr>
          <p:nvPr>
            <p:ph idx="1"/>
          </p:nvPr>
        </p:nvSpPr>
        <p:spPr>
          <a:xfrm>
            <a:off x="571501" y="1825625"/>
            <a:ext cx="5076402" cy="4207185"/>
          </a:xfrm>
        </p:spPr>
        <p:txBody>
          <a:bodyPr/>
          <a:lstStyle/>
          <a:p>
            <a:pPr marL="457200" indent="-457200">
              <a:buFont typeface="Arial" panose="020B0604020202020204" pitchFamily="34" charset="0"/>
              <a:buChar char="•"/>
            </a:pPr>
            <a:r>
              <a:rPr lang="en-US" dirty="0"/>
              <a:t>Conventional methods allow users to change compression ratio. </a:t>
            </a:r>
          </a:p>
          <a:p>
            <a:pPr marL="457200" indent="-457200">
              <a:buFont typeface="Arial" panose="020B0604020202020204" pitchFamily="34" charset="0"/>
              <a:buChar char="•"/>
            </a:pPr>
            <a:r>
              <a:rPr lang="en-US" dirty="0"/>
              <a:t>Our model has better compression ratio and lower MSE. (good balance)</a:t>
            </a:r>
          </a:p>
          <a:p>
            <a:pPr marL="457200" indent="-457200">
              <a:buFont typeface="Arial" panose="020B0604020202020204" pitchFamily="34" charset="0"/>
              <a:buChar char="•"/>
            </a:pPr>
            <a:r>
              <a:rPr lang="en-US" dirty="0"/>
              <a:t>Conventional methods do not require “training”.</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E29B619-AA0F-F241-8CE0-E6DD3C3DEECB}"/>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pic>
        <p:nvPicPr>
          <p:cNvPr id="6" name="Picture 5">
            <a:extLst>
              <a:ext uri="{FF2B5EF4-FFF2-40B4-BE49-F238E27FC236}">
                <a16:creationId xmlns:a16="http://schemas.microsoft.com/office/drawing/2014/main" id="{53DB7B2C-049C-4846-9DAA-15BC70914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285"/>
            <a:ext cx="4913359" cy="339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21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E0CC-C0FC-BD46-8A65-6D8A55CF9C07}"/>
              </a:ext>
            </a:extLst>
          </p:cNvPr>
          <p:cNvSpPr>
            <a:spLocks noGrp="1"/>
          </p:cNvSpPr>
          <p:nvPr>
            <p:ph type="title"/>
          </p:nvPr>
        </p:nvSpPr>
        <p:spPr/>
        <p:txBody>
          <a:bodyPr/>
          <a:lstStyle/>
          <a:p>
            <a:r>
              <a:rPr lang="en-US" dirty="0"/>
              <a:t>Results</a:t>
            </a:r>
          </a:p>
        </p:txBody>
      </p:sp>
      <p:sp>
        <p:nvSpPr>
          <p:cNvPr id="4" name="Slide Number Placeholder 3">
            <a:extLst>
              <a:ext uri="{FF2B5EF4-FFF2-40B4-BE49-F238E27FC236}">
                <a16:creationId xmlns:a16="http://schemas.microsoft.com/office/drawing/2014/main" id="{774A4A88-A940-F845-9CA4-525C85E39EA6}"/>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
        <p:nvSpPr>
          <p:cNvPr id="9" name="Content Placeholder 2">
            <a:extLst>
              <a:ext uri="{FF2B5EF4-FFF2-40B4-BE49-F238E27FC236}">
                <a16:creationId xmlns:a16="http://schemas.microsoft.com/office/drawing/2014/main" id="{3169ACB4-BFAE-354B-BEDB-3B6C30694BBD}"/>
              </a:ext>
            </a:extLst>
          </p:cNvPr>
          <p:cNvSpPr>
            <a:spLocks noGrp="1"/>
          </p:cNvSpPr>
          <p:nvPr>
            <p:ph idx="1"/>
          </p:nvPr>
        </p:nvSpPr>
        <p:spPr>
          <a:xfrm>
            <a:off x="571501" y="1825625"/>
            <a:ext cx="5000296" cy="4207185"/>
          </a:xfrm>
        </p:spPr>
        <p:txBody>
          <a:bodyPr>
            <a:normAutofit/>
          </a:bodyPr>
          <a:lstStyle/>
          <a:p>
            <a:pPr marL="457200" indent="-457200">
              <a:buFont typeface="Arial" panose="020B0604020202020204" pitchFamily="34" charset="0"/>
              <a:buChar char="•"/>
            </a:pPr>
            <a:r>
              <a:rPr lang="en-US" dirty="0"/>
              <a:t>Conventional methods allow users to change compression ratio. </a:t>
            </a:r>
          </a:p>
          <a:p>
            <a:pPr marL="457200" indent="-457200">
              <a:buFont typeface="Arial" panose="020B0604020202020204" pitchFamily="34" charset="0"/>
              <a:buChar char="•"/>
            </a:pPr>
            <a:r>
              <a:rPr lang="en-US" dirty="0"/>
              <a:t>Our model has better compression ratio and lower MSE.</a:t>
            </a:r>
          </a:p>
          <a:p>
            <a:pPr marL="457200" indent="-457200">
              <a:buFont typeface="Arial" panose="020B0604020202020204" pitchFamily="34" charset="0"/>
              <a:buChar char="•"/>
            </a:pPr>
            <a:r>
              <a:rPr lang="en-US" dirty="0"/>
              <a:t>Recover entry value distributions (histogram)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grpSp>
        <p:nvGrpSpPr>
          <p:cNvPr id="11" name="Group 10">
            <a:extLst>
              <a:ext uri="{FF2B5EF4-FFF2-40B4-BE49-F238E27FC236}">
                <a16:creationId xmlns:a16="http://schemas.microsoft.com/office/drawing/2014/main" id="{D781DFB6-3267-2390-511D-B5A9EDB6AB2C}"/>
              </a:ext>
            </a:extLst>
          </p:cNvPr>
          <p:cNvGrpSpPr/>
          <p:nvPr/>
        </p:nvGrpSpPr>
        <p:grpSpPr>
          <a:xfrm>
            <a:off x="5031995" y="816905"/>
            <a:ext cx="7062618" cy="4207185"/>
            <a:chOff x="5031995" y="816905"/>
            <a:chExt cx="7062618" cy="4207185"/>
          </a:xfrm>
        </p:grpSpPr>
        <p:pic>
          <p:nvPicPr>
            <p:cNvPr id="5" name="Picture 2">
              <a:extLst>
                <a:ext uri="{FF2B5EF4-FFF2-40B4-BE49-F238E27FC236}">
                  <a16:creationId xmlns:a16="http://schemas.microsoft.com/office/drawing/2014/main" id="{5D916DCE-1447-D94E-85D3-259568C68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995" y="816905"/>
              <a:ext cx="7062618" cy="42071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4FA6B8-1666-1F99-98C6-A0AE67A0887E}"/>
                </a:ext>
              </a:extLst>
            </p:cNvPr>
            <p:cNvSpPr/>
            <p:nvPr/>
          </p:nvSpPr>
          <p:spPr>
            <a:xfrm>
              <a:off x="8363631" y="2810537"/>
              <a:ext cx="1203767" cy="21991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BAD44732-E12B-6FC2-BA27-7C2F8F7A6553}"/>
              </a:ext>
            </a:extLst>
          </p:cNvPr>
          <p:cNvSpPr txBox="1"/>
          <p:nvPr/>
        </p:nvSpPr>
        <p:spPr>
          <a:xfrm>
            <a:off x="5175476" y="5060371"/>
            <a:ext cx="6012537" cy="830997"/>
          </a:xfrm>
          <a:prstGeom prst="rect">
            <a:avLst/>
          </a:prstGeom>
          <a:noFill/>
        </p:spPr>
        <p:txBody>
          <a:bodyPr wrap="square" rtlCol="0">
            <a:spAutoFit/>
          </a:bodyPr>
          <a:lstStyle/>
          <a:p>
            <a:r>
              <a:rPr lang="en-US" sz="1200" dirty="0"/>
              <a:t>Huang, Y., Ren, Y., Yoo, S., &amp; Huang, J. (2021, December). Efficient data compression for 3d sparse TPC via bicephalous convolutional autoencoder. In </a:t>
            </a:r>
            <a:r>
              <a:rPr lang="en-US" sz="1200" i="1" dirty="0"/>
              <a:t>2021 20th IEEE International Conference on Machine Learning and Applications (ICMLA)</a:t>
            </a:r>
            <a:r>
              <a:rPr lang="en-US" sz="1200" dirty="0"/>
              <a:t> (pp. 1094-1099). IEEE. </a:t>
            </a:r>
            <a:r>
              <a:rPr lang="en-US" sz="1200" dirty="0">
                <a:hlinkClick r:id="rId3"/>
              </a:rPr>
              <a:t>arxiv:2111.05423</a:t>
            </a:r>
            <a:endParaRPr lang="en-US" sz="1200" dirty="0">
              <a:solidFill>
                <a:srgbClr val="FF0000"/>
              </a:solidFill>
            </a:endParaRPr>
          </a:p>
        </p:txBody>
      </p:sp>
      <p:sp>
        <p:nvSpPr>
          <p:cNvPr id="10" name="TextBox 9">
            <a:extLst>
              <a:ext uri="{FF2B5EF4-FFF2-40B4-BE49-F238E27FC236}">
                <a16:creationId xmlns:a16="http://schemas.microsoft.com/office/drawing/2014/main" id="{902B20C9-0D7C-43FD-0CC9-9773E5BD6E60}"/>
              </a:ext>
            </a:extLst>
          </p:cNvPr>
          <p:cNvSpPr txBox="1"/>
          <p:nvPr/>
        </p:nvSpPr>
        <p:spPr>
          <a:xfrm>
            <a:off x="5175476" y="5947263"/>
            <a:ext cx="6096000" cy="276999"/>
          </a:xfrm>
          <a:prstGeom prst="rect">
            <a:avLst/>
          </a:prstGeom>
          <a:noFill/>
        </p:spPr>
        <p:txBody>
          <a:bodyPr wrap="square">
            <a:spAutoFit/>
          </a:bodyPr>
          <a:lstStyle/>
          <a:p>
            <a:r>
              <a:rPr lang="en-US" sz="1200" dirty="0"/>
              <a:t>Jin Huang (BNL) “SRO for </a:t>
            </a:r>
            <a:r>
              <a:rPr lang="en-US" sz="1200" dirty="0" err="1"/>
              <a:t>sPHENIX</a:t>
            </a:r>
            <a:r>
              <a:rPr lang="en-US" sz="1200" dirty="0"/>
              <a:t> TPC and Real-time AI” </a:t>
            </a:r>
            <a:r>
              <a:rPr lang="en-US" sz="1200" dirty="0">
                <a:hlinkClick r:id="rId4"/>
              </a:rPr>
              <a:t>in SRO XI</a:t>
            </a:r>
            <a:endParaRPr lang="en-US" sz="1200" dirty="0"/>
          </a:p>
        </p:txBody>
      </p:sp>
    </p:spTree>
    <p:extLst>
      <p:ext uri="{BB962C8B-B14F-4D97-AF65-F5344CB8AC3E}">
        <p14:creationId xmlns:p14="http://schemas.microsoft.com/office/powerpoint/2010/main" val="217601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FB361B-157C-C96A-42AD-79B858EC77E3}"/>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19</a:t>
            </a:fld>
            <a:endParaRPr lang="en-US" dirty="0"/>
          </a:p>
        </p:txBody>
      </p:sp>
      <p:grpSp>
        <p:nvGrpSpPr>
          <p:cNvPr id="2" name="Group 1">
            <a:extLst>
              <a:ext uri="{FF2B5EF4-FFF2-40B4-BE49-F238E27FC236}">
                <a16:creationId xmlns:a16="http://schemas.microsoft.com/office/drawing/2014/main" id="{506938B1-F4AE-99B8-0F6B-CC9086CCA4A8}"/>
              </a:ext>
            </a:extLst>
          </p:cNvPr>
          <p:cNvGrpSpPr/>
          <p:nvPr/>
        </p:nvGrpSpPr>
        <p:grpSpPr>
          <a:xfrm>
            <a:off x="6096000" y="1110884"/>
            <a:ext cx="5598102" cy="5158819"/>
            <a:chOff x="3275310" y="1003442"/>
            <a:chExt cx="5598102" cy="5158819"/>
          </a:xfrm>
        </p:grpSpPr>
        <p:sp>
          <p:nvSpPr>
            <p:cNvPr id="5" name="Rectangle 4">
              <a:extLst>
                <a:ext uri="{FF2B5EF4-FFF2-40B4-BE49-F238E27FC236}">
                  <a16:creationId xmlns:a16="http://schemas.microsoft.com/office/drawing/2014/main" id="{87DC06BD-E2F3-AC0B-432D-4BF54C4F4041}"/>
                </a:ext>
              </a:extLst>
            </p:cNvPr>
            <p:cNvSpPr/>
            <p:nvPr/>
          </p:nvSpPr>
          <p:spPr>
            <a:xfrm>
              <a:off x="3415004" y="1003442"/>
              <a:ext cx="2118049" cy="51588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000" dirty="0">
                  <a:solidFill>
                    <a:schemeClr val="tx1"/>
                  </a:solidFill>
                  <a:effectLst>
                    <a:outerShdw blurRad="38100" dist="38100" dir="2700000" algn="tl">
                      <a:srgbClr val="000000">
                        <a:alpha val="43137"/>
                      </a:srgbClr>
                    </a:outerShdw>
                  </a:effectLst>
                  <a:latin typeface="Candara" panose="020E0502030303020204" pitchFamily="34" charset="0"/>
                </a:rPr>
                <a:t>Time Sensitive</a:t>
              </a:r>
            </a:p>
          </p:txBody>
        </p:sp>
        <p:sp>
          <p:nvSpPr>
            <p:cNvPr id="6" name="Rectangle 5">
              <a:extLst>
                <a:ext uri="{FF2B5EF4-FFF2-40B4-BE49-F238E27FC236}">
                  <a16:creationId xmlns:a16="http://schemas.microsoft.com/office/drawing/2014/main" id="{0C5D897E-8812-BEC3-CAA8-583754372E49}"/>
                </a:ext>
              </a:extLst>
            </p:cNvPr>
            <p:cNvSpPr/>
            <p:nvPr/>
          </p:nvSpPr>
          <p:spPr>
            <a:xfrm>
              <a:off x="5533053" y="1003442"/>
              <a:ext cx="3340359" cy="5158819"/>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000" dirty="0">
                  <a:solidFill>
                    <a:schemeClr val="bg1"/>
                  </a:solidFill>
                  <a:effectLst>
                    <a:outerShdw blurRad="38100" dist="38100" dir="2700000" algn="tl">
                      <a:srgbClr val="000000">
                        <a:alpha val="43137"/>
                      </a:srgbClr>
                    </a:outerShdw>
                  </a:effectLst>
                  <a:latin typeface="Candara" panose="020E0502030303020204" pitchFamily="34" charset="0"/>
                </a:rPr>
                <a:t>Not Time Sensitive</a:t>
              </a:r>
            </a:p>
          </p:txBody>
        </p:sp>
        <p:pic>
          <p:nvPicPr>
            <p:cNvPr id="7" name="Picture 6" descr="A diagram of a code&#10;&#10;Description automatically generated">
              <a:extLst>
                <a:ext uri="{FF2B5EF4-FFF2-40B4-BE49-F238E27FC236}">
                  <a16:creationId xmlns:a16="http://schemas.microsoft.com/office/drawing/2014/main" id="{561B9DF6-1D95-F46F-CFA2-F42B5BFF44D7}"/>
                </a:ext>
              </a:extLst>
            </p:cNvPr>
            <p:cNvPicPr>
              <a:picLocks noChangeAspect="1"/>
            </p:cNvPicPr>
            <p:nvPr/>
          </p:nvPicPr>
          <p:blipFill>
            <a:blip r:embed="rId2"/>
            <a:stretch>
              <a:fillRect/>
            </a:stretch>
          </p:blipFill>
          <p:spPr>
            <a:xfrm>
              <a:off x="3275310" y="1003443"/>
              <a:ext cx="5241106" cy="4851115"/>
            </a:xfrm>
            <a:prstGeom prst="rect">
              <a:avLst/>
            </a:prstGeom>
            <a:noFill/>
          </p:spPr>
        </p:pic>
      </p:grpSp>
      <p:sp>
        <p:nvSpPr>
          <p:cNvPr id="8" name="Title 1">
            <a:extLst>
              <a:ext uri="{FF2B5EF4-FFF2-40B4-BE49-F238E27FC236}">
                <a16:creationId xmlns:a16="http://schemas.microsoft.com/office/drawing/2014/main" id="{53EAFAB5-4C70-472F-1545-E65A51496449}"/>
              </a:ext>
            </a:extLst>
          </p:cNvPr>
          <p:cNvSpPr>
            <a:spLocks noGrp="1"/>
          </p:cNvSpPr>
          <p:nvPr>
            <p:ph type="title"/>
          </p:nvPr>
        </p:nvSpPr>
        <p:spPr>
          <a:xfrm>
            <a:off x="571500" y="292056"/>
            <a:ext cx="8301912" cy="997144"/>
          </a:xfrm>
        </p:spPr>
        <p:txBody>
          <a:bodyPr>
            <a:normAutofit/>
          </a:bodyPr>
          <a:lstStyle/>
          <a:p>
            <a:r>
              <a:rPr lang="en-US" dirty="0"/>
              <a:t>2D Encoder and Decoder</a:t>
            </a:r>
            <a:endParaRPr lang="en-US" sz="2000" b="0" dirty="0">
              <a:effectLst>
                <a:outerShdw blurRad="38100" dist="38100" dir="2700000" algn="tl">
                  <a:srgbClr val="000000">
                    <a:alpha val="43137"/>
                  </a:srgbClr>
                </a:outerShdw>
              </a:effectLst>
              <a:latin typeface="Candara" panose="020E0502030303020204" pitchFamily="34" charset="0"/>
            </a:endParaRPr>
          </a:p>
        </p:txBody>
      </p:sp>
      <p:sp>
        <p:nvSpPr>
          <p:cNvPr id="9" name="TextBox 8">
            <a:extLst>
              <a:ext uri="{FF2B5EF4-FFF2-40B4-BE49-F238E27FC236}">
                <a16:creationId xmlns:a16="http://schemas.microsoft.com/office/drawing/2014/main" id="{E18F33D7-E802-0E66-E7D6-4C01E347FF88}"/>
              </a:ext>
            </a:extLst>
          </p:cNvPr>
          <p:cNvSpPr txBox="1"/>
          <p:nvPr/>
        </p:nvSpPr>
        <p:spPr>
          <a:xfrm>
            <a:off x="706889" y="2151727"/>
            <a:ext cx="5393417"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ndara" panose="020E0502030303020204" pitchFamily="34" charset="0"/>
              </a:rPr>
              <a:t>Smaller, faster encoder</a:t>
            </a:r>
          </a:p>
          <a:p>
            <a:pPr marL="285750" indent="-285750">
              <a:buFont typeface="Arial" panose="020B0604020202020204" pitchFamily="34" charset="0"/>
              <a:buChar char="•"/>
            </a:pPr>
            <a:r>
              <a:rPr lang="en-US" sz="3200" dirty="0">
                <a:latin typeface="Candara" panose="020E0502030303020204" pitchFamily="34" charset="0"/>
              </a:rPr>
              <a:t>Bulkier, slower decoder</a:t>
            </a:r>
          </a:p>
          <a:p>
            <a:pPr marL="285750" indent="-285750">
              <a:buFont typeface="Arial" panose="020B0604020202020204" pitchFamily="34" charset="0"/>
              <a:buChar char="•"/>
            </a:pPr>
            <a:r>
              <a:rPr lang="en-US" sz="3200" dirty="0">
                <a:latin typeface="Candara" panose="020E0502030303020204" pitchFamily="34" charset="0"/>
              </a:rPr>
              <a:t>Can stronger decoder compensate for a weaker encoder?</a:t>
            </a:r>
          </a:p>
        </p:txBody>
      </p:sp>
    </p:spTree>
    <p:extLst>
      <p:ext uri="{BB962C8B-B14F-4D97-AF65-F5344CB8AC3E}">
        <p14:creationId xmlns:p14="http://schemas.microsoft.com/office/powerpoint/2010/main" val="113061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iterate type="lt">
                                    <p:tmPct val="0"/>
                                  </p:iterate>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1" presetID="18" presetClass="emph" presetSubtype="0" repeatCount="indefinite" nodeType="withEffect">
                                  <p:stCondLst>
                                    <p:cond delay="0"/>
                                  </p:stCondLst>
                                  <p:endCondLst>
                                    <p:cond evt="onNext" delay="0">
                                      <p:tgtEl>
                                        <p:sldTgt/>
                                      </p:tgtEl>
                                    </p:cond>
                                  </p:endCondLst>
                                  <p:iterate type="lt">
                                    <p:tmPct val="4000"/>
                                  </p:iterate>
                                  <p:childTnLst>
                                    <p:set>
                                      <p:cBhvr override="childStyle">
                                        <p:cTn id="22" dur="2000" fill="hold"/>
                                        <p:tgtEl>
                                          <p:spTgt spid="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4E0714-180F-CDDE-1AE4-9275055AE71B}"/>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279628" y="0"/>
            <a:ext cx="11891058" cy="6858000"/>
          </a:xfrm>
          <a:prstGeom prst="rect">
            <a:avLst/>
          </a:prstGeom>
        </p:spPr>
      </p:pic>
      <p:grpSp>
        <p:nvGrpSpPr>
          <p:cNvPr id="106" name="Group 105">
            <a:extLst>
              <a:ext uri="{FF2B5EF4-FFF2-40B4-BE49-F238E27FC236}">
                <a16:creationId xmlns:a16="http://schemas.microsoft.com/office/drawing/2014/main" id="{65F405A7-58C9-AC46-9D45-15EDD7288B68}"/>
              </a:ext>
            </a:extLst>
          </p:cNvPr>
          <p:cNvGrpSpPr/>
          <p:nvPr/>
        </p:nvGrpSpPr>
        <p:grpSpPr>
          <a:xfrm>
            <a:off x="9171622" y="259038"/>
            <a:ext cx="3012507" cy="1600829"/>
            <a:chOff x="6194383" y="342651"/>
            <a:chExt cx="3012507" cy="1600829"/>
          </a:xfrm>
        </p:grpSpPr>
        <p:pic>
          <p:nvPicPr>
            <p:cNvPr id="107" name="Picture 106">
              <a:extLst>
                <a:ext uri="{FF2B5EF4-FFF2-40B4-BE49-F238E27FC236}">
                  <a16:creationId xmlns:a16="http://schemas.microsoft.com/office/drawing/2014/main" id="{E3548360-9B6D-5C41-90A7-A2A485BC82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9977" y="342651"/>
              <a:ext cx="2617532" cy="1576628"/>
            </a:xfrm>
            <a:prstGeom prst="rect">
              <a:avLst/>
            </a:prstGeom>
            <a:ln w="9525">
              <a:solidFill>
                <a:schemeClr val="bg1"/>
              </a:solidFill>
            </a:ln>
            <a:effectLst>
              <a:outerShdw blurRad="50800" dist="38100" dir="2700000" algn="tl" rotWithShape="0">
                <a:prstClr val="black">
                  <a:alpha val="40000"/>
                </a:prstClr>
              </a:outerShdw>
            </a:effectLst>
          </p:spPr>
        </p:pic>
        <p:sp>
          <p:nvSpPr>
            <p:cNvPr id="108" name="Rectangle 107">
              <a:extLst>
                <a:ext uri="{FF2B5EF4-FFF2-40B4-BE49-F238E27FC236}">
                  <a16:creationId xmlns:a16="http://schemas.microsoft.com/office/drawing/2014/main" id="{1EF2C2B5-EE46-9E4D-BEBF-B6D31AF5CF10}"/>
                </a:ext>
              </a:extLst>
            </p:cNvPr>
            <p:cNvSpPr/>
            <p:nvPr/>
          </p:nvSpPr>
          <p:spPr>
            <a:xfrm>
              <a:off x="7716757" y="365126"/>
              <a:ext cx="508248"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CT</a:t>
              </a:r>
            </a:p>
          </p:txBody>
        </p:sp>
        <p:sp>
          <p:nvSpPr>
            <p:cNvPr id="109" name="Rectangle 108">
              <a:extLst>
                <a:ext uri="{FF2B5EF4-FFF2-40B4-BE49-F238E27FC236}">
                  <a16:creationId xmlns:a16="http://schemas.microsoft.com/office/drawing/2014/main" id="{754D408B-ED8F-7445-B30F-8D1802B6B1CB}"/>
                </a:ext>
              </a:extLst>
            </p:cNvPr>
            <p:cNvSpPr/>
            <p:nvPr/>
          </p:nvSpPr>
          <p:spPr>
            <a:xfrm>
              <a:off x="6194383" y="1615668"/>
              <a:ext cx="508248"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NJ</a:t>
              </a:r>
            </a:p>
          </p:txBody>
        </p:sp>
        <p:sp>
          <p:nvSpPr>
            <p:cNvPr id="110" name="Rectangle 109">
              <a:extLst>
                <a:ext uri="{FF2B5EF4-FFF2-40B4-BE49-F238E27FC236}">
                  <a16:creationId xmlns:a16="http://schemas.microsoft.com/office/drawing/2014/main" id="{EB26D070-16A2-B847-A7E3-179DAADD6876}"/>
                </a:ext>
              </a:extLst>
            </p:cNvPr>
            <p:cNvSpPr/>
            <p:nvPr/>
          </p:nvSpPr>
          <p:spPr>
            <a:xfrm rot="20475913">
              <a:off x="7222840" y="1373135"/>
              <a:ext cx="1308944"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dirty="0">
                  <a:solidFill>
                    <a:schemeClr val="bg1"/>
                  </a:solidFill>
                  <a:cs typeface="Arial"/>
                </a:rPr>
                <a:t>Long Island</a:t>
              </a:r>
            </a:p>
          </p:txBody>
        </p:sp>
        <p:sp>
          <p:nvSpPr>
            <p:cNvPr id="111" name="Rectangle 110">
              <a:extLst>
                <a:ext uri="{FF2B5EF4-FFF2-40B4-BE49-F238E27FC236}">
                  <a16:creationId xmlns:a16="http://schemas.microsoft.com/office/drawing/2014/main" id="{2571BC78-6C02-DF45-9AE9-404B894AD17B}"/>
                </a:ext>
              </a:extLst>
            </p:cNvPr>
            <p:cNvSpPr/>
            <p:nvPr/>
          </p:nvSpPr>
          <p:spPr>
            <a:xfrm>
              <a:off x="6485396" y="1297981"/>
              <a:ext cx="654472"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NYC</a:t>
              </a:r>
            </a:p>
          </p:txBody>
        </p:sp>
        <p:sp>
          <p:nvSpPr>
            <p:cNvPr id="112" name="Rectangle 111">
              <a:extLst>
                <a:ext uri="{FF2B5EF4-FFF2-40B4-BE49-F238E27FC236}">
                  <a16:creationId xmlns:a16="http://schemas.microsoft.com/office/drawing/2014/main" id="{DB327492-6972-6641-A08B-396157FA3174}"/>
                </a:ext>
              </a:extLst>
            </p:cNvPr>
            <p:cNvSpPr/>
            <p:nvPr/>
          </p:nvSpPr>
          <p:spPr>
            <a:xfrm>
              <a:off x="7716757" y="1697259"/>
              <a:ext cx="1490133"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Atlantic Ocean</a:t>
              </a:r>
            </a:p>
          </p:txBody>
        </p:sp>
      </p:grpSp>
      <p:pic>
        <p:nvPicPr>
          <p:cNvPr id="6" name="Picture 5">
            <a:extLst>
              <a:ext uri="{FF2B5EF4-FFF2-40B4-BE49-F238E27FC236}">
                <a16:creationId xmlns:a16="http://schemas.microsoft.com/office/drawing/2014/main" id="{4E151861-61AF-7B8C-5A73-B25D6BCA50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6685" y="921541"/>
            <a:ext cx="363641" cy="366220"/>
          </a:xfrm>
          <a:prstGeom prst="rect">
            <a:avLst/>
          </a:prstGeom>
        </p:spPr>
      </p:pic>
      <p:sp>
        <p:nvSpPr>
          <p:cNvPr id="13" name="Slide Number Placeholder 12">
            <a:extLst>
              <a:ext uri="{FF2B5EF4-FFF2-40B4-BE49-F238E27FC236}">
                <a16:creationId xmlns:a16="http://schemas.microsoft.com/office/drawing/2014/main" id="{3817E368-8D7A-46B5-99EB-5601A751D58B}"/>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1744264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C5F582-1431-810E-4648-B9C5FAB100D5}"/>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20</a:t>
            </a:fld>
            <a:endParaRPr lang="en-US" dirty="0"/>
          </a:p>
        </p:txBody>
      </p:sp>
      <p:pic>
        <p:nvPicPr>
          <p:cNvPr id="6" name="Picture 5" descr="A chart of different colors&#10;&#10;Description automatically generated with medium confidence">
            <a:extLst>
              <a:ext uri="{FF2B5EF4-FFF2-40B4-BE49-F238E27FC236}">
                <a16:creationId xmlns:a16="http://schemas.microsoft.com/office/drawing/2014/main" id="{D32FB019-3A78-210B-1816-FE42E37114E0}"/>
              </a:ext>
            </a:extLst>
          </p:cNvPr>
          <p:cNvPicPr>
            <a:picLocks noChangeAspect="1"/>
          </p:cNvPicPr>
          <p:nvPr/>
        </p:nvPicPr>
        <p:blipFill>
          <a:blip r:embed="rId2"/>
          <a:stretch>
            <a:fillRect/>
          </a:stretch>
        </p:blipFill>
        <p:spPr>
          <a:xfrm>
            <a:off x="571500" y="2978687"/>
            <a:ext cx="11049000" cy="2894122"/>
          </a:xfrm>
          <a:prstGeom prst="rect">
            <a:avLst/>
          </a:prstGeom>
        </p:spPr>
      </p:pic>
      <p:pic>
        <p:nvPicPr>
          <p:cNvPr id="7" name="Picture 6" descr="A diagram of a code&#10;&#10;Description automatically generated">
            <a:extLst>
              <a:ext uri="{FF2B5EF4-FFF2-40B4-BE49-F238E27FC236}">
                <a16:creationId xmlns:a16="http://schemas.microsoft.com/office/drawing/2014/main" id="{258664F1-7A01-476D-4183-D6383B42B771}"/>
              </a:ext>
            </a:extLst>
          </p:cNvPr>
          <p:cNvPicPr>
            <a:picLocks noChangeAspect="1"/>
          </p:cNvPicPr>
          <p:nvPr/>
        </p:nvPicPr>
        <p:blipFill>
          <a:blip r:embed="rId3">
            <a:alphaModFix amt="60000"/>
          </a:blip>
          <a:stretch>
            <a:fillRect/>
          </a:stretch>
        </p:blipFill>
        <p:spPr>
          <a:xfrm>
            <a:off x="7595119" y="-18662"/>
            <a:ext cx="3891475" cy="3601911"/>
          </a:xfrm>
          <a:prstGeom prst="rect">
            <a:avLst/>
          </a:prstGeom>
        </p:spPr>
      </p:pic>
      <p:sp>
        <p:nvSpPr>
          <p:cNvPr id="9" name="Title 1">
            <a:extLst>
              <a:ext uri="{FF2B5EF4-FFF2-40B4-BE49-F238E27FC236}">
                <a16:creationId xmlns:a16="http://schemas.microsoft.com/office/drawing/2014/main" id="{5A99AD28-DD7D-9384-F146-4A57AD040FF7}"/>
              </a:ext>
            </a:extLst>
          </p:cNvPr>
          <p:cNvSpPr txBox="1">
            <a:spLocks/>
          </p:cNvSpPr>
          <p:nvPr/>
        </p:nvSpPr>
        <p:spPr>
          <a:xfrm>
            <a:off x="571500" y="292056"/>
            <a:ext cx="8301912" cy="997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2D Encoder and Decoder</a:t>
            </a:r>
            <a:br>
              <a:rPr lang="en-US" sz="4000" dirty="0">
                <a:solidFill>
                  <a:srgbClr val="65B68C"/>
                </a:solidFill>
                <a:effectLst>
                  <a:outerShdw blurRad="38100" dist="38100" dir="2700000" algn="tl">
                    <a:srgbClr val="000000">
                      <a:alpha val="43137"/>
                    </a:srgbClr>
                  </a:outerShdw>
                </a:effectLst>
                <a:latin typeface="Candara" panose="020E0502030303020204" pitchFamily="34" charset="0"/>
              </a:rPr>
            </a:br>
            <a:r>
              <a:rPr lang="en-US" sz="2000" b="0" dirty="0">
                <a:effectLst>
                  <a:outerShdw blurRad="38100" dist="38100" dir="2700000" algn="tl">
                    <a:srgbClr val="000000">
                      <a:alpha val="43137"/>
                    </a:srgbClr>
                  </a:outerShdw>
                </a:effectLst>
                <a:latin typeface="Candara" panose="020E0502030303020204" pitchFamily="34" charset="0"/>
              </a:rPr>
              <a:t>tunable encoder decoder sizes</a:t>
            </a:r>
          </a:p>
        </p:txBody>
      </p:sp>
    </p:spTree>
    <p:extLst>
      <p:ext uri="{BB962C8B-B14F-4D97-AF65-F5344CB8AC3E}">
        <p14:creationId xmlns:p14="http://schemas.microsoft.com/office/powerpoint/2010/main" val="2847670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E98FB6-25B3-1D69-DB6A-60AD3BB027B7}"/>
              </a:ext>
            </a:extLst>
          </p:cNvPr>
          <p:cNvSpPr>
            <a:spLocks noGrp="1"/>
          </p:cNvSpPr>
          <p:nvPr>
            <p:ph type="dt" sz="half" idx="10"/>
          </p:nvPr>
        </p:nvSpPr>
        <p:spPr>
          <a:xfrm>
            <a:off x="685801" y="6425866"/>
            <a:ext cx="1600200" cy="31232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22B69-CCDB-4C49-82FF-93A849C8A861}" type="datetime1">
              <a:rPr lang="en-US" smtClean="0"/>
              <a:pPr/>
              <a:t>12/2/24</a:t>
            </a:fld>
            <a:endParaRPr lang="en-US" dirty="0"/>
          </a:p>
        </p:txBody>
      </p:sp>
      <p:sp>
        <p:nvSpPr>
          <p:cNvPr id="4" name="Slide Number Placeholder 3">
            <a:extLst>
              <a:ext uri="{FF2B5EF4-FFF2-40B4-BE49-F238E27FC236}">
                <a16:creationId xmlns:a16="http://schemas.microsoft.com/office/drawing/2014/main" id="{45FD1A64-BBC9-2765-850B-26EA49582EB6}"/>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21</a:t>
            </a:fld>
            <a:endParaRPr lang="en-US" dirty="0"/>
          </a:p>
        </p:txBody>
      </p:sp>
      <p:sp>
        <p:nvSpPr>
          <p:cNvPr id="5" name="Title 1">
            <a:extLst>
              <a:ext uri="{FF2B5EF4-FFF2-40B4-BE49-F238E27FC236}">
                <a16:creationId xmlns:a16="http://schemas.microsoft.com/office/drawing/2014/main" id="{9C9A7FCE-59EC-3FC0-1E1B-C042E4CC72CC}"/>
              </a:ext>
            </a:extLst>
          </p:cNvPr>
          <p:cNvSpPr>
            <a:spLocks noGrp="1"/>
          </p:cNvSpPr>
          <p:nvPr>
            <p:ph type="title"/>
          </p:nvPr>
        </p:nvSpPr>
        <p:spPr>
          <a:xfrm>
            <a:off x="571500" y="365125"/>
            <a:ext cx="9290957" cy="885177"/>
          </a:xfrm>
        </p:spPr>
        <p:txBody>
          <a:bodyPr>
            <a:normAutofit fontScale="90000"/>
          </a:bodyPr>
          <a:lstStyle/>
          <a:p>
            <a:r>
              <a:rPr lang="en-US" sz="4900" dirty="0"/>
              <a:t>Performance comparison</a:t>
            </a:r>
            <a:br>
              <a:rPr lang="en-US" sz="4000" dirty="0">
                <a:solidFill>
                  <a:srgbClr val="65B68C"/>
                </a:solidFill>
                <a:effectLst>
                  <a:outerShdw blurRad="38100" dist="38100" dir="2700000" algn="tl">
                    <a:srgbClr val="000000">
                      <a:alpha val="43137"/>
                    </a:srgbClr>
                  </a:outerShdw>
                </a:effectLst>
                <a:latin typeface="Candara" panose="020E0502030303020204" pitchFamily="34" charset="0"/>
              </a:rPr>
            </a:br>
            <a:r>
              <a:rPr lang="en-US" sz="1800" b="0" dirty="0">
                <a:effectLst>
                  <a:outerShdw blurRad="38100" dist="38100" dir="2700000" algn="tl">
                    <a:srgbClr val="000000">
                      <a:alpha val="43137"/>
                    </a:srgbClr>
                  </a:outerShdw>
                </a:effectLst>
                <a:latin typeface="Candara" panose="020E0502030303020204" pitchFamily="34" charset="0"/>
              </a:rPr>
              <a:t>original BCAE versus BCAE-2D</a:t>
            </a:r>
            <a:endParaRPr lang="en-US" sz="4000" b="0" dirty="0">
              <a:effectLst>
                <a:outerShdw blurRad="38100" dist="38100" dir="2700000" algn="tl">
                  <a:srgbClr val="000000">
                    <a:alpha val="43137"/>
                  </a:srgbClr>
                </a:outerShdw>
              </a:effectLst>
              <a:latin typeface="Candara" panose="020E0502030303020204" pitchFamily="34" charset="0"/>
            </a:endParaRPr>
          </a:p>
        </p:txBody>
      </p:sp>
      <p:pic>
        <p:nvPicPr>
          <p:cNvPr id="6" name="Picture 5">
            <a:extLst>
              <a:ext uri="{FF2B5EF4-FFF2-40B4-BE49-F238E27FC236}">
                <a16:creationId xmlns:a16="http://schemas.microsoft.com/office/drawing/2014/main" id="{A1CB3000-547F-C3F5-7571-C0F7C28DEF4D}"/>
              </a:ext>
            </a:extLst>
          </p:cNvPr>
          <p:cNvPicPr>
            <a:picLocks noChangeAspect="1"/>
          </p:cNvPicPr>
          <p:nvPr/>
        </p:nvPicPr>
        <p:blipFill rotWithShape="1">
          <a:blip r:embed="rId2"/>
          <a:srcRect b="42558"/>
          <a:stretch/>
        </p:blipFill>
        <p:spPr>
          <a:xfrm>
            <a:off x="1465686" y="2434774"/>
            <a:ext cx="9260627" cy="1141641"/>
          </a:xfrm>
          <a:prstGeom prst="rect">
            <a:avLst/>
          </a:prstGeom>
        </p:spPr>
      </p:pic>
    </p:spTree>
    <p:extLst>
      <p:ext uri="{BB962C8B-B14F-4D97-AF65-F5344CB8AC3E}">
        <p14:creationId xmlns:p14="http://schemas.microsoft.com/office/powerpoint/2010/main" val="2085739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5221DF-89AE-A24D-305B-FEAFCBDDDDDB}"/>
              </a:ext>
            </a:extLst>
          </p:cNvPr>
          <p:cNvPicPr>
            <a:picLocks noChangeAspect="1"/>
          </p:cNvPicPr>
          <p:nvPr/>
        </p:nvPicPr>
        <p:blipFill rotWithShape="1">
          <a:blip r:embed="rId2"/>
          <a:srcRect b="23757"/>
          <a:stretch/>
        </p:blipFill>
        <p:spPr>
          <a:xfrm>
            <a:off x="1465686" y="1567027"/>
            <a:ext cx="9260627" cy="1515300"/>
          </a:xfrm>
          <a:prstGeom prst="rect">
            <a:avLst/>
          </a:prstGeom>
        </p:spPr>
      </p:pic>
      <p:sp>
        <p:nvSpPr>
          <p:cNvPr id="11" name="Rectangle: Rounded Corners 10">
            <a:extLst>
              <a:ext uri="{FF2B5EF4-FFF2-40B4-BE49-F238E27FC236}">
                <a16:creationId xmlns:a16="http://schemas.microsoft.com/office/drawing/2014/main" id="{FB52FC61-FDAF-063D-B8CA-DDB74B782BAF}"/>
              </a:ext>
            </a:extLst>
          </p:cNvPr>
          <p:cNvSpPr/>
          <p:nvPr/>
        </p:nvSpPr>
        <p:spPr>
          <a:xfrm>
            <a:off x="1465686" y="3428999"/>
            <a:ext cx="5494952" cy="1674845"/>
          </a:xfrm>
          <a:prstGeom prst="roundRect">
            <a:avLst>
              <a:gd name="adj" fmla="val 10403"/>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accent6">
                    <a:lumMod val="75000"/>
                  </a:schemeClr>
                </a:solidFill>
                <a:effectLst>
                  <a:outerShdw blurRad="38100" dist="38100" dir="2700000" algn="tl">
                    <a:srgbClr val="000000">
                      <a:alpha val="43137"/>
                    </a:srgbClr>
                  </a:outerShdw>
                </a:effectLst>
                <a:latin typeface="Candara" panose="020E0502030303020204" pitchFamily="34" charset="0"/>
              </a:rPr>
              <a:t>From BCAE to BCAE++</a:t>
            </a:r>
          </a:p>
          <a:p>
            <a:pPr marL="342900" indent="-342900">
              <a:buAutoNum type="arabicPeriod"/>
            </a:pPr>
            <a:r>
              <a:rPr lang="en-US" sz="1600" dirty="0">
                <a:latin typeface="Candara" panose="020E0502030303020204" pitchFamily="34" charset="0"/>
              </a:rPr>
              <a:t>3D convolution</a:t>
            </a:r>
          </a:p>
          <a:p>
            <a:pPr marL="342900" indent="-342900">
              <a:buAutoNum type="arabicPeriod"/>
            </a:pPr>
            <a:r>
              <a:rPr lang="en-US" sz="1600" dirty="0">
                <a:latin typeface="Candara" panose="020E0502030303020204" pitchFamily="34" charset="0"/>
              </a:rPr>
              <a:t>Pad (16, 192, </a:t>
            </a:r>
            <a:r>
              <a:rPr lang="en-US" sz="1600" dirty="0">
                <a:solidFill>
                  <a:srgbClr val="FFC000"/>
                </a:solidFill>
                <a:latin typeface="Candara" panose="020E0502030303020204" pitchFamily="34" charset="0"/>
              </a:rPr>
              <a:t>249</a:t>
            </a:r>
            <a:r>
              <a:rPr lang="en-US" sz="1600" dirty="0">
                <a:latin typeface="Candara" panose="020E0502030303020204" pitchFamily="34" charset="0"/>
              </a:rPr>
              <a:t>) to (16, 192, </a:t>
            </a:r>
            <a:r>
              <a:rPr lang="en-US" sz="1600" dirty="0">
                <a:solidFill>
                  <a:srgbClr val="FFC000"/>
                </a:solidFill>
                <a:latin typeface="Candara" panose="020E0502030303020204" pitchFamily="34" charset="0"/>
              </a:rPr>
              <a:t>256</a:t>
            </a:r>
            <a:r>
              <a:rPr lang="en-US" sz="1600" dirty="0">
                <a:latin typeface="Candara" panose="020E0502030303020204" pitchFamily="34" charset="0"/>
              </a:rPr>
              <a:t>) for easy halving and an increased compression ratio</a:t>
            </a:r>
          </a:p>
          <a:p>
            <a:pPr marL="342900" indent="-342900">
              <a:buAutoNum type="arabicPeriod"/>
            </a:pPr>
            <a:r>
              <a:rPr lang="en-US" sz="1600" dirty="0">
                <a:latin typeface="Candara" panose="020E0502030303020204" pitchFamily="34" charset="0"/>
              </a:rPr>
              <a:t>Remove normalization</a:t>
            </a:r>
          </a:p>
        </p:txBody>
      </p:sp>
      <p:sp>
        <p:nvSpPr>
          <p:cNvPr id="12" name="Arrow: Curved Right 11">
            <a:extLst>
              <a:ext uri="{FF2B5EF4-FFF2-40B4-BE49-F238E27FC236}">
                <a16:creationId xmlns:a16="http://schemas.microsoft.com/office/drawing/2014/main" id="{B5067C40-899B-ABD6-7031-048C13F2216A}"/>
              </a:ext>
            </a:extLst>
          </p:cNvPr>
          <p:cNvSpPr/>
          <p:nvPr/>
        </p:nvSpPr>
        <p:spPr>
          <a:xfrm>
            <a:off x="1026366" y="2099388"/>
            <a:ext cx="439319" cy="885177"/>
          </a:xfrm>
          <a:prstGeom prst="curvedRightArrow">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87CF050F-2A01-5ABF-A942-66B41EAB0E6A}"/>
              </a:ext>
            </a:extLst>
          </p:cNvPr>
          <p:cNvSpPr/>
          <p:nvPr/>
        </p:nvSpPr>
        <p:spPr>
          <a:xfrm>
            <a:off x="2827176" y="2733869"/>
            <a:ext cx="4488024" cy="339127"/>
          </a:xfrm>
          <a:prstGeom prst="rect">
            <a:avLst/>
          </a:prstGeom>
          <a:noFill/>
          <a:ln w="28575" cap="flat" cmpd="sng" algn="ctr">
            <a:solidFill>
              <a:srgbClr val="FFC000"/>
            </a:solidFill>
            <a:prstDash val="solid"/>
            <a:round/>
            <a:headEnd type="none" w="med" len="med"/>
            <a:tailEnd type="none" w="med" len="med"/>
          </a:ln>
          <a:effectLst>
            <a:glow rad="101600">
              <a:schemeClr val="accent3">
                <a:satMod val="175000"/>
                <a:alpha val="40000"/>
              </a:schemeClr>
            </a:glow>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086F928-E0F7-2F32-9488-BF83C4FDC806}"/>
              </a:ext>
            </a:extLst>
          </p:cNvPr>
          <p:cNvSpPr/>
          <p:nvPr/>
        </p:nvSpPr>
        <p:spPr>
          <a:xfrm>
            <a:off x="7203233" y="3429000"/>
            <a:ext cx="3523080" cy="1674844"/>
          </a:xfrm>
          <a:prstGeom prst="roundRect">
            <a:avLst>
              <a:gd name="adj" fmla="val 866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latin typeface="Candara" panose="020E0502030303020204" pitchFamily="34" charset="0"/>
              </a:rPr>
              <a:t>Better reconstruction performance</a:t>
            </a:r>
          </a:p>
          <a:p>
            <a:pPr marL="285750" indent="-285750">
              <a:buFont typeface="Arial" panose="020B0604020202020204" pitchFamily="34" charset="0"/>
              <a:buChar char="•"/>
            </a:pPr>
            <a:r>
              <a:rPr lang="en-US" dirty="0">
                <a:latin typeface="Candara" panose="020E0502030303020204" pitchFamily="34" charset="0"/>
              </a:rPr>
              <a:t>Still slow</a:t>
            </a:r>
          </a:p>
        </p:txBody>
      </p:sp>
      <p:sp>
        <p:nvSpPr>
          <p:cNvPr id="4" name="Title 1">
            <a:extLst>
              <a:ext uri="{FF2B5EF4-FFF2-40B4-BE49-F238E27FC236}">
                <a16:creationId xmlns:a16="http://schemas.microsoft.com/office/drawing/2014/main" id="{92D562C0-058D-5C01-977D-CCA883B8E7A6}"/>
              </a:ext>
            </a:extLst>
          </p:cNvPr>
          <p:cNvSpPr txBox="1">
            <a:spLocks/>
          </p:cNvSpPr>
          <p:nvPr/>
        </p:nvSpPr>
        <p:spPr>
          <a:xfrm>
            <a:off x="571500" y="365125"/>
            <a:ext cx="9290957" cy="88517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4900" dirty="0"/>
              <a:t>Performance comparison</a:t>
            </a:r>
            <a:br>
              <a:rPr lang="en-US" sz="4000" dirty="0">
                <a:solidFill>
                  <a:srgbClr val="65B68C"/>
                </a:solidFill>
                <a:effectLst>
                  <a:outerShdw blurRad="38100" dist="38100" dir="2700000" algn="tl">
                    <a:srgbClr val="000000">
                      <a:alpha val="43137"/>
                    </a:srgbClr>
                  </a:outerShdw>
                </a:effectLst>
                <a:latin typeface="Candara" panose="020E0502030303020204" pitchFamily="34" charset="0"/>
              </a:rPr>
            </a:br>
            <a:r>
              <a:rPr lang="en-US" sz="1800" b="0" dirty="0">
                <a:effectLst>
                  <a:outerShdw blurRad="38100" dist="38100" dir="2700000" algn="tl">
                    <a:srgbClr val="000000">
                      <a:alpha val="43137"/>
                    </a:srgbClr>
                  </a:outerShdw>
                </a:effectLst>
                <a:latin typeface="Candara" panose="020E0502030303020204" pitchFamily="34" charset="0"/>
              </a:rPr>
              <a:t>original BCAE versus BCAE-2D</a:t>
            </a:r>
            <a:endParaRPr lang="en-US" sz="4000" b="0"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76336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 calcmode="lin" valueType="num">
                                      <p:cBhvr additive="base">
                                        <p:cTn id="2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 calcmode="lin" valueType="num">
                                      <p:cBhvr additive="base">
                                        <p:cTn id="3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1000"/>
                                        <p:tgtEl>
                                          <p:spTgt spid="14">
                                            <p:txEl>
                                              <p:pRg st="0" end="0"/>
                                            </p:txEl>
                                          </p:spTgt>
                                        </p:tgtEl>
                                      </p:cBhvr>
                                    </p:animEffect>
                                    <p:anim calcmode="lin" valueType="num">
                                      <p:cBhvr>
                                        <p:cTn id="4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7" presetID="1" presetClass="entr"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6" presetClass="emph" presetSubtype="0" repeatCount="indefinite" fill="hold" grpId="0" nodeType="withEffect">
                                  <p:stCondLst>
                                    <p:cond delay="0"/>
                                  </p:stCondLst>
                                  <p:endCondLst>
                                    <p:cond evt="onNext" delay="0">
                                      <p:tgtEl>
                                        <p:sldTgt/>
                                      </p:tgtEl>
                                    </p:cond>
                                  </p:endCondLst>
                                  <p:childTnLst>
                                    <p:animEffect transition="out" filter="fade">
                                      <p:cBhvr>
                                        <p:cTn id="50" dur="1000" tmFilter="0, 0; .2, .5; .8, .5; 1, 0"/>
                                        <p:tgtEl>
                                          <p:spTgt spid="13"/>
                                        </p:tgtEl>
                                      </p:cBhvr>
                                    </p:animEffect>
                                    <p:animScale>
                                      <p:cBhvr>
                                        <p:cTn id="51" dur="50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animEffect transition="in" filter="fade">
                                      <p:cBhvr>
                                        <p:cTn id="56" dur="1000"/>
                                        <p:tgtEl>
                                          <p:spTgt spid="14">
                                            <p:txEl>
                                              <p:pRg st="1" end="1"/>
                                            </p:txEl>
                                          </p:spTgt>
                                        </p:tgtEl>
                                      </p:cBhvr>
                                    </p:animEffect>
                                    <p:anim calcmode="lin" valueType="num">
                                      <p:cBhvr>
                                        <p:cTn id="5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0421C9-F545-565F-45F5-FD950364371F}"/>
              </a:ext>
            </a:extLst>
          </p:cNvPr>
          <p:cNvSpPr>
            <a:spLocks noGrp="1"/>
          </p:cNvSpPr>
          <p:nvPr>
            <p:ph type="dt" sz="half" idx="10"/>
          </p:nvPr>
        </p:nvSpPr>
        <p:spPr>
          <a:xfrm>
            <a:off x="685801" y="6425866"/>
            <a:ext cx="1600200" cy="31232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22B69-CCDB-4C49-82FF-93A849C8A861}" type="datetime1">
              <a:rPr lang="en-US" smtClean="0"/>
              <a:pPr/>
              <a:t>12/2/24</a:t>
            </a:fld>
            <a:endParaRPr lang="en-US" dirty="0"/>
          </a:p>
        </p:txBody>
      </p:sp>
      <p:sp>
        <p:nvSpPr>
          <p:cNvPr id="4" name="Slide Number Placeholder 3">
            <a:extLst>
              <a:ext uri="{FF2B5EF4-FFF2-40B4-BE49-F238E27FC236}">
                <a16:creationId xmlns:a16="http://schemas.microsoft.com/office/drawing/2014/main" id="{B28F5553-4697-2D3B-E6EA-66B9403B0E50}"/>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23</a:t>
            </a:fld>
            <a:endParaRPr lang="en-US" dirty="0"/>
          </a:p>
        </p:txBody>
      </p:sp>
      <p:pic>
        <p:nvPicPr>
          <p:cNvPr id="6" name="Picture 5">
            <a:extLst>
              <a:ext uri="{FF2B5EF4-FFF2-40B4-BE49-F238E27FC236}">
                <a16:creationId xmlns:a16="http://schemas.microsoft.com/office/drawing/2014/main" id="{280056BF-1392-E522-0F7A-BEDD74120E05}"/>
              </a:ext>
            </a:extLst>
          </p:cNvPr>
          <p:cNvPicPr>
            <a:picLocks noChangeAspect="1"/>
          </p:cNvPicPr>
          <p:nvPr/>
        </p:nvPicPr>
        <p:blipFill rotWithShape="1">
          <a:blip r:embed="rId2"/>
          <a:srcRect b="6314"/>
          <a:stretch/>
        </p:blipFill>
        <p:spPr>
          <a:xfrm>
            <a:off x="1465686" y="1567026"/>
            <a:ext cx="9260627" cy="1861973"/>
          </a:xfrm>
          <a:prstGeom prst="rect">
            <a:avLst/>
          </a:prstGeom>
        </p:spPr>
      </p:pic>
      <p:sp>
        <p:nvSpPr>
          <p:cNvPr id="7" name="Rectangle: Rounded Corners 6">
            <a:extLst>
              <a:ext uri="{FF2B5EF4-FFF2-40B4-BE49-F238E27FC236}">
                <a16:creationId xmlns:a16="http://schemas.microsoft.com/office/drawing/2014/main" id="{B5F7E2A8-8BF0-7996-8FC3-BD9497825DF0}"/>
              </a:ext>
            </a:extLst>
          </p:cNvPr>
          <p:cNvSpPr/>
          <p:nvPr/>
        </p:nvSpPr>
        <p:spPr>
          <a:xfrm>
            <a:off x="1465685" y="3741573"/>
            <a:ext cx="5494952" cy="2015415"/>
          </a:xfrm>
          <a:prstGeom prst="roundRect">
            <a:avLst>
              <a:gd name="adj" fmla="val 10403"/>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accent6">
                    <a:lumMod val="75000"/>
                  </a:schemeClr>
                </a:solidFill>
                <a:effectLst>
                  <a:outerShdw blurRad="38100" dist="38100" dir="2700000" algn="tl">
                    <a:srgbClr val="000000">
                      <a:alpha val="43137"/>
                    </a:srgbClr>
                  </a:outerShdw>
                </a:effectLst>
                <a:latin typeface="Candara" panose="020E0502030303020204" pitchFamily="34" charset="0"/>
              </a:rPr>
              <a:t>From BCAE to BCAE-HT</a:t>
            </a:r>
          </a:p>
          <a:p>
            <a:pPr marL="342900" indent="-342900">
              <a:buAutoNum type="arabicPeriod"/>
            </a:pPr>
            <a:r>
              <a:rPr lang="en-US" sz="1600" dirty="0">
                <a:latin typeface="Candara" panose="020E0502030303020204" pitchFamily="34" charset="0"/>
              </a:rPr>
              <a:t>3D convolution</a:t>
            </a:r>
          </a:p>
          <a:p>
            <a:pPr marL="342900" indent="-342900">
              <a:buAutoNum type="arabicPeriod"/>
            </a:pPr>
            <a:r>
              <a:rPr lang="en-US" sz="1600" dirty="0">
                <a:latin typeface="Candara" panose="020E0502030303020204" pitchFamily="34" charset="0"/>
              </a:rPr>
              <a:t>Pad (16, 192, </a:t>
            </a:r>
            <a:r>
              <a:rPr lang="en-US" sz="1600" dirty="0">
                <a:solidFill>
                  <a:srgbClr val="FFC000"/>
                </a:solidFill>
                <a:latin typeface="Candara" panose="020E0502030303020204" pitchFamily="34" charset="0"/>
              </a:rPr>
              <a:t>249</a:t>
            </a:r>
            <a:r>
              <a:rPr lang="en-US" sz="1600" dirty="0">
                <a:latin typeface="Candara" panose="020E0502030303020204" pitchFamily="34" charset="0"/>
              </a:rPr>
              <a:t>) to (16, 192, </a:t>
            </a:r>
            <a:r>
              <a:rPr lang="en-US" sz="1600" dirty="0">
                <a:solidFill>
                  <a:srgbClr val="FFC000"/>
                </a:solidFill>
                <a:latin typeface="Candara" panose="020E0502030303020204" pitchFamily="34" charset="0"/>
              </a:rPr>
              <a:t>256</a:t>
            </a:r>
            <a:r>
              <a:rPr lang="en-US" sz="1600" dirty="0">
                <a:latin typeface="Candara" panose="020E0502030303020204" pitchFamily="34" charset="0"/>
              </a:rPr>
              <a:t>) for easy halving and an increased compression ratio</a:t>
            </a:r>
          </a:p>
          <a:p>
            <a:pPr marL="342900" indent="-342900">
              <a:buAutoNum type="arabicPeriod"/>
            </a:pPr>
            <a:r>
              <a:rPr lang="en-US" sz="1600" dirty="0">
                <a:latin typeface="Candara" panose="020E0502030303020204" pitchFamily="34" charset="0"/>
              </a:rPr>
              <a:t>Remove normalization</a:t>
            </a:r>
          </a:p>
          <a:p>
            <a:pPr marL="342900" indent="-342900">
              <a:buAutoNum type="arabicPeriod"/>
            </a:pPr>
            <a:r>
              <a:rPr lang="en-US" sz="1600" dirty="0">
                <a:latin typeface="Candara" panose="020E0502030303020204" pitchFamily="34" charset="0"/>
              </a:rPr>
              <a:t>Much smaller intermediate output channels for higher throughput</a:t>
            </a:r>
          </a:p>
        </p:txBody>
      </p:sp>
      <p:sp>
        <p:nvSpPr>
          <p:cNvPr id="8" name="Arrow: Curved Right 7">
            <a:extLst>
              <a:ext uri="{FF2B5EF4-FFF2-40B4-BE49-F238E27FC236}">
                <a16:creationId xmlns:a16="http://schemas.microsoft.com/office/drawing/2014/main" id="{B0952902-120A-71DD-4314-42E6BE114690}"/>
              </a:ext>
            </a:extLst>
          </p:cNvPr>
          <p:cNvSpPr/>
          <p:nvPr/>
        </p:nvSpPr>
        <p:spPr>
          <a:xfrm>
            <a:off x="1026366" y="2099388"/>
            <a:ext cx="439319" cy="1250302"/>
          </a:xfrm>
          <a:prstGeom prst="curvedRightArrow">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17D694C9-407E-699A-62D6-86369A54829E}"/>
              </a:ext>
            </a:extLst>
          </p:cNvPr>
          <p:cNvSpPr/>
          <p:nvPr/>
        </p:nvSpPr>
        <p:spPr>
          <a:xfrm>
            <a:off x="7203233" y="3741572"/>
            <a:ext cx="3523080" cy="2015415"/>
          </a:xfrm>
          <a:prstGeom prst="roundRect">
            <a:avLst>
              <a:gd name="adj" fmla="val 866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latin typeface="Candara" panose="020E0502030303020204" pitchFamily="34" charset="0"/>
              </a:rPr>
              <a:t>Slightly better reconstruction performance</a:t>
            </a:r>
          </a:p>
          <a:p>
            <a:pPr marL="285750" indent="-285750">
              <a:buFont typeface="Arial" panose="020B0604020202020204" pitchFamily="34" charset="0"/>
              <a:buChar char="•"/>
            </a:pPr>
            <a:r>
              <a:rPr lang="en-US" dirty="0">
                <a:latin typeface="Candara" panose="020E0502030303020204" pitchFamily="34" charset="0"/>
              </a:rPr>
              <a:t>Super small model size</a:t>
            </a:r>
          </a:p>
          <a:p>
            <a:pPr marL="285750" indent="-285750">
              <a:buFont typeface="Arial" panose="020B0604020202020204" pitchFamily="34" charset="0"/>
              <a:buChar char="•"/>
            </a:pPr>
            <a:r>
              <a:rPr lang="en-US" dirty="0">
                <a:latin typeface="Candara" panose="020E0502030303020204" pitchFamily="34" charset="0"/>
              </a:rPr>
              <a:t>Higher throughput</a:t>
            </a:r>
          </a:p>
        </p:txBody>
      </p:sp>
      <p:sp>
        <p:nvSpPr>
          <p:cNvPr id="10" name="Rectangle 9">
            <a:extLst>
              <a:ext uri="{FF2B5EF4-FFF2-40B4-BE49-F238E27FC236}">
                <a16:creationId xmlns:a16="http://schemas.microsoft.com/office/drawing/2014/main" id="{40E6D9E2-96BC-3BA1-C2E0-6017F82518C5}"/>
              </a:ext>
            </a:extLst>
          </p:cNvPr>
          <p:cNvSpPr/>
          <p:nvPr/>
        </p:nvSpPr>
        <p:spPr>
          <a:xfrm>
            <a:off x="7688425" y="3088435"/>
            <a:ext cx="951722" cy="339127"/>
          </a:xfrm>
          <a:prstGeom prst="rect">
            <a:avLst/>
          </a:prstGeom>
          <a:noFill/>
          <a:ln w="28575" cap="flat" cmpd="sng" algn="ctr">
            <a:solidFill>
              <a:schemeClr val="accent4"/>
            </a:solidFill>
            <a:prstDash val="solid"/>
            <a:round/>
            <a:headEnd type="none" w="med" len="med"/>
            <a:tailEnd type="none" w="med" len="med"/>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2" name="Title 1">
            <a:extLst>
              <a:ext uri="{FF2B5EF4-FFF2-40B4-BE49-F238E27FC236}">
                <a16:creationId xmlns:a16="http://schemas.microsoft.com/office/drawing/2014/main" id="{424DA5F7-8AD0-923F-5C38-761CF10871DD}"/>
              </a:ext>
            </a:extLst>
          </p:cNvPr>
          <p:cNvSpPr txBox="1">
            <a:spLocks/>
          </p:cNvSpPr>
          <p:nvPr/>
        </p:nvSpPr>
        <p:spPr>
          <a:xfrm>
            <a:off x="571500" y="365125"/>
            <a:ext cx="9290957" cy="88517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4900" dirty="0"/>
              <a:t>Performance comparison</a:t>
            </a:r>
            <a:br>
              <a:rPr lang="en-US" sz="4000" dirty="0">
                <a:solidFill>
                  <a:srgbClr val="65B68C"/>
                </a:solidFill>
                <a:effectLst>
                  <a:outerShdw blurRad="38100" dist="38100" dir="2700000" algn="tl">
                    <a:srgbClr val="000000">
                      <a:alpha val="43137"/>
                    </a:srgbClr>
                  </a:outerShdw>
                </a:effectLst>
                <a:latin typeface="Candara" panose="020E0502030303020204" pitchFamily="34" charset="0"/>
              </a:rPr>
            </a:br>
            <a:r>
              <a:rPr lang="en-US" sz="1800" b="0" dirty="0">
                <a:effectLst>
                  <a:outerShdw blurRad="38100" dist="38100" dir="2700000" algn="tl">
                    <a:srgbClr val="000000">
                      <a:alpha val="43137"/>
                    </a:srgbClr>
                  </a:outerShdw>
                </a:effectLst>
                <a:latin typeface="Candara" panose="020E0502030303020204" pitchFamily="34" charset="0"/>
              </a:rPr>
              <a:t>original BCAE versus BCAE-2D</a:t>
            </a:r>
            <a:endParaRPr lang="en-US" sz="4000" b="0"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19530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1000"/>
                                        <p:tgtEl>
                                          <p:spTgt spid="7">
                                            <p:txEl>
                                              <p:pRg st="3" end="3"/>
                                            </p:txEl>
                                          </p:spTgt>
                                        </p:tgtEl>
                                      </p:cBhvr>
                                    </p:animEffect>
                                    <p:anim calcmode="lin" valueType="num">
                                      <p:cBhvr>
                                        <p:cTn id="3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1000"/>
                                        <p:tgtEl>
                                          <p:spTgt spid="7">
                                            <p:txEl>
                                              <p:pRg st="4" end="4"/>
                                            </p:txEl>
                                          </p:spTgt>
                                        </p:tgtEl>
                                      </p:cBhvr>
                                    </p:animEffect>
                                    <p:anim calcmode="lin" valueType="num">
                                      <p:cBhvr>
                                        <p:cTn id="4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1000"/>
                                        <p:tgtEl>
                                          <p:spTgt spid="9">
                                            <p:txEl>
                                              <p:pRg st="0" end="0"/>
                                            </p:txEl>
                                          </p:spTgt>
                                        </p:tgtEl>
                                      </p:cBhvr>
                                    </p:animEffect>
                                    <p:anim calcmode="lin" valueType="num">
                                      <p:cBhvr>
                                        <p:cTn id="5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9">
                                            <p:txEl>
                                              <p:pRg st="1" end="1"/>
                                            </p:txEl>
                                          </p:spTgt>
                                        </p:tgtEl>
                                        <p:attrNameLst>
                                          <p:attrName>style.visibility</p:attrName>
                                        </p:attrNameLst>
                                      </p:cBhvr>
                                      <p:to>
                                        <p:strVal val="visible"/>
                                      </p:to>
                                    </p:set>
                                    <p:animEffect transition="in" filter="fade">
                                      <p:cBhvr>
                                        <p:cTn id="58" dur="1000"/>
                                        <p:tgtEl>
                                          <p:spTgt spid="9">
                                            <p:txEl>
                                              <p:pRg st="1" end="1"/>
                                            </p:txEl>
                                          </p:spTgt>
                                        </p:tgtEl>
                                      </p:cBhvr>
                                    </p:animEffect>
                                    <p:anim calcmode="lin" valueType="num">
                                      <p:cBhvr>
                                        <p:cTn id="5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0" dur="1000" fill="hold"/>
                                        <p:tgtEl>
                                          <p:spTgt spid="9">
                                            <p:txEl>
                                              <p:pRg st="1" end="1"/>
                                            </p:txEl>
                                          </p:spTgt>
                                        </p:tgtEl>
                                        <p:attrNameLst>
                                          <p:attrName>ppt_y</p:attrName>
                                        </p:attrNameLst>
                                      </p:cBhvr>
                                      <p:tavLst>
                                        <p:tav tm="0">
                                          <p:val>
                                            <p:strVal val="#ppt_y+.1"/>
                                          </p:val>
                                        </p:tav>
                                        <p:tav tm="100000">
                                          <p:val>
                                            <p:strVal val="#ppt_y"/>
                                          </p:val>
                                        </p:tav>
                                      </p:tavLst>
                                    </p:anim>
                                  </p:childTnLst>
                                </p:cTn>
                              </p:par>
                              <p:par>
                                <p:cTn id="61" presetID="1" presetClass="entr"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26" presetClass="emph" presetSubtype="0" repeatCount="indefinite" fill="hold" grpId="0" nodeType="withEffect">
                                  <p:stCondLst>
                                    <p:cond delay="0"/>
                                  </p:stCondLst>
                                  <p:endCondLst>
                                    <p:cond evt="onNext" delay="0">
                                      <p:tgtEl>
                                        <p:sldTgt/>
                                      </p:tgtEl>
                                    </p:cond>
                                  </p:endCondLst>
                                  <p:childTnLst>
                                    <p:animEffect transition="out" filter="fade">
                                      <p:cBhvr>
                                        <p:cTn id="64" dur="1000" tmFilter="0, 0; .2, .5; .8, .5; 1, 0"/>
                                        <p:tgtEl>
                                          <p:spTgt spid="10"/>
                                        </p:tgtEl>
                                      </p:cBhvr>
                                    </p:animEffect>
                                    <p:animScale>
                                      <p:cBhvr>
                                        <p:cTn id="65" dur="500" autoRev="1" fill="hold"/>
                                        <p:tgtEl>
                                          <p:spTgt spid="10"/>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2" end="2"/>
                                            </p:txEl>
                                          </p:spTgt>
                                        </p:tgtEl>
                                        <p:attrNameLst>
                                          <p:attrName>style.visibility</p:attrName>
                                        </p:attrNameLst>
                                      </p:cBhvr>
                                      <p:to>
                                        <p:strVal val="visible"/>
                                      </p:to>
                                    </p:set>
                                    <p:animEffect transition="in" filter="fade">
                                      <p:cBhvr>
                                        <p:cTn id="70" dur="1000"/>
                                        <p:tgtEl>
                                          <p:spTgt spid="9">
                                            <p:txEl>
                                              <p:pRg st="2" end="2"/>
                                            </p:txEl>
                                          </p:spTgt>
                                        </p:tgtEl>
                                      </p:cBhvr>
                                    </p:animEffect>
                                    <p:anim calcmode="lin" valueType="num">
                                      <p:cBhvr>
                                        <p:cTn id="7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3E45D7-288A-8B86-FF1A-8CA96E3B7E01}"/>
              </a:ext>
            </a:extLst>
          </p:cNvPr>
          <p:cNvSpPr>
            <a:spLocks noGrp="1"/>
          </p:cNvSpPr>
          <p:nvPr>
            <p:ph type="dt" sz="half" idx="10"/>
          </p:nvPr>
        </p:nvSpPr>
        <p:spPr>
          <a:xfrm>
            <a:off x="685801" y="6425866"/>
            <a:ext cx="1600200" cy="31232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22B69-CCDB-4C49-82FF-93A849C8A861}" type="datetime1">
              <a:rPr lang="en-US" smtClean="0"/>
              <a:pPr/>
              <a:t>12/2/24</a:t>
            </a:fld>
            <a:endParaRPr lang="en-US" dirty="0"/>
          </a:p>
        </p:txBody>
      </p:sp>
      <p:sp>
        <p:nvSpPr>
          <p:cNvPr id="4" name="Slide Number Placeholder 3">
            <a:extLst>
              <a:ext uri="{FF2B5EF4-FFF2-40B4-BE49-F238E27FC236}">
                <a16:creationId xmlns:a16="http://schemas.microsoft.com/office/drawing/2014/main" id="{E499F9AE-2354-1356-4E7F-FEFCB69332BD}"/>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24</a:t>
            </a:fld>
            <a:endParaRPr lang="en-US" dirty="0"/>
          </a:p>
        </p:txBody>
      </p:sp>
      <p:pic>
        <p:nvPicPr>
          <p:cNvPr id="14" name="Picture 13" descr="A diagram of a variety of lines&#10;&#10;Description automatically generated with medium confidence">
            <a:extLst>
              <a:ext uri="{FF2B5EF4-FFF2-40B4-BE49-F238E27FC236}">
                <a16:creationId xmlns:a16="http://schemas.microsoft.com/office/drawing/2014/main" id="{96DBDDE4-BC73-42FF-2658-10B11DB98723}"/>
              </a:ext>
            </a:extLst>
          </p:cNvPr>
          <p:cNvPicPr>
            <a:picLocks noChangeAspect="1"/>
          </p:cNvPicPr>
          <p:nvPr/>
        </p:nvPicPr>
        <p:blipFill>
          <a:blip r:embed="rId2"/>
          <a:stretch>
            <a:fillRect/>
          </a:stretch>
        </p:blipFill>
        <p:spPr>
          <a:xfrm>
            <a:off x="870312" y="1718546"/>
            <a:ext cx="10972800" cy="4465231"/>
          </a:xfrm>
          <a:prstGeom prst="rect">
            <a:avLst/>
          </a:prstGeom>
        </p:spPr>
      </p:pic>
      <p:sp>
        <p:nvSpPr>
          <p:cNvPr id="6" name="Title 1">
            <a:extLst>
              <a:ext uri="{FF2B5EF4-FFF2-40B4-BE49-F238E27FC236}">
                <a16:creationId xmlns:a16="http://schemas.microsoft.com/office/drawing/2014/main" id="{39A5A769-AA92-343C-CFC3-9CC8E363A23F}"/>
              </a:ext>
            </a:extLst>
          </p:cNvPr>
          <p:cNvSpPr txBox="1">
            <a:spLocks/>
          </p:cNvSpPr>
          <p:nvPr/>
        </p:nvSpPr>
        <p:spPr>
          <a:xfrm>
            <a:off x="571500" y="365125"/>
            <a:ext cx="9290957" cy="88517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4900" dirty="0"/>
              <a:t>Performance comparison</a:t>
            </a:r>
            <a:br>
              <a:rPr lang="en-US" sz="4000" dirty="0">
                <a:solidFill>
                  <a:srgbClr val="65B68C"/>
                </a:solidFill>
                <a:effectLst>
                  <a:outerShdw blurRad="38100" dist="38100" dir="2700000" algn="tl">
                    <a:srgbClr val="000000">
                      <a:alpha val="43137"/>
                    </a:srgbClr>
                  </a:outerShdw>
                </a:effectLst>
                <a:latin typeface="Candara" panose="020E0502030303020204" pitchFamily="34" charset="0"/>
              </a:rPr>
            </a:br>
            <a:r>
              <a:rPr lang="en-US" sz="1800" b="0" dirty="0">
                <a:effectLst>
                  <a:outerShdw blurRad="38100" dist="38100" dir="2700000" algn="tl">
                    <a:srgbClr val="000000">
                      <a:alpha val="43137"/>
                    </a:srgbClr>
                  </a:outerShdw>
                </a:effectLst>
                <a:latin typeface="Candara" panose="020E0502030303020204" pitchFamily="34" charset="0"/>
              </a:rPr>
              <a:t>original BCAE versus BCAE-2D</a:t>
            </a:r>
            <a:endParaRPr lang="en-US" sz="4000" b="0"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698082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3F90E9-9A1B-BC73-B122-840F4CD88C74}"/>
              </a:ext>
            </a:extLst>
          </p:cNvPr>
          <p:cNvSpPr>
            <a:spLocks noGrp="1"/>
          </p:cNvSpPr>
          <p:nvPr>
            <p:ph type="dt" sz="half" idx="10"/>
          </p:nvPr>
        </p:nvSpPr>
        <p:spPr>
          <a:xfrm>
            <a:off x="685801" y="6425866"/>
            <a:ext cx="1600200" cy="31232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22B69-CCDB-4C49-82FF-93A849C8A861}" type="datetime1">
              <a:rPr lang="en-US" smtClean="0"/>
              <a:pPr/>
              <a:t>12/2/24</a:t>
            </a:fld>
            <a:endParaRPr lang="en-US" dirty="0"/>
          </a:p>
        </p:txBody>
      </p:sp>
      <p:sp>
        <p:nvSpPr>
          <p:cNvPr id="4" name="Slide Number Placeholder 3">
            <a:extLst>
              <a:ext uri="{FF2B5EF4-FFF2-40B4-BE49-F238E27FC236}">
                <a16:creationId xmlns:a16="http://schemas.microsoft.com/office/drawing/2014/main" id="{EA2D2734-88E6-4900-8DA4-CFB4F9113F92}"/>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25</a:t>
            </a:fld>
            <a:endParaRPr lang="en-US" dirty="0"/>
          </a:p>
        </p:txBody>
      </p:sp>
      <p:sp>
        <p:nvSpPr>
          <p:cNvPr id="5" name="Title 1">
            <a:extLst>
              <a:ext uri="{FF2B5EF4-FFF2-40B4-BE49-F238E27FC236}">
                <a16:creationId xmlns:a16="http://schemas.microsoft.com/office/drawing/2014/main" id="{8C6D24C5-307E-1F54-A191-ADB6AEE22D2D}"/>
              </a:ext>
            </a:extLst>
          </p:cNvPr>
          <p:cNvSpPr>
            <a:spLocks noGrp="1"/>
          </p:cNvSpPr>
          <p:nvPr>
            <p:ph type="title"/>
          </p:nvPr>
        </p:nvSpPr>
        <p:spPr>
          <a:xfrm>
            <a:off x="571500" y="365125"/>
            <a:ext cx="9290957" cy="885177"/>
          </a:xfrm>
        </p:spPr>
        <p:txBody>
          <a:bodyPr>
            <a:normAutofit/>
          </a:bodyPr>
          <a:lstStyle/>
          <a:p>
            <a:r>
              <a:rPr lang="en-US" sz="4800" dirty="0"/>
              <a:t>Throughput comparison</a:t>
            </a:r>
            <a:endParaRPr lang="en-US" sz="4800" dirty="0">
              <a:effectLst>
                <a:outerShdw blurRad="38100" dist="38100" dir="2700000" algn="tl">
                  <a:srgbClr val="000000">
                    <a:alpha val="43137"/>
                  </a:srgbClr>
                </a:outerShdw>
              </a:effectLst>
              <a:latin typeface="Candara" panose="020E0502030303020204" pitchFamily="34" charset="0"/>
            </a:endParaRPr>
          </a:p>
        </p:txBody>
      </p:sp>
      <p:sp>
        <p:nvSpPr>
          <p:cNvPr id="7" name="TextBox 6">
            <a:extLst>
              <a:ext uri="{FF2B5EF4-FFF2-40B4-BE49-F238E27FC236}">
                <a16:creationId xmlns:a16="http://schemas.microsoft.com/office/drawing/2014/main" id="{23371582-ADB1-3B94-D50C-0F8A405D6916}"/>
              </a:ext>
            </a:extLst>
          </p:cNvPr>
          <p:cNvSpPr txBox="1"/>
          <p:nvPr/>
        </p:nvSpPr>
        <p:spPr>
          <a:xfrm>
            <a:off x="2428938" y="2050818"/>
            <a:ext cx="7256238" cy="646331"/>
          </a:xfrm>
          <a:prstGeom prst="rect">
            <a:avLst/>
          </a:prstGeom>
          <a:noFill/>
        </p:spPr>
        <p:txBody>
          <a:bodyPr wrap="square" rtlCol="0">
            <a:spAutoFit/>
          </a:bodyPr>
          <a:lstStyle/>
          <a:p>
            <a:pPr marL="285750" indent="-285750">
              <a:buFont typeface="Arial" panose="020B0604020202020204" pitchFamily="34" charset="0"/>
              <a:buChar char="•"/>
            </a:pPr>
            <a:r>
              <a:rPr lang="en-US" dirty="0">
                <a:effectLst>
                  <a:outerShdw blurRad="38100" dist="38100" dir="2700000" algn="tl">
                    <a:srgbClr val="000000">
                      <a:alpha val="43137"/>
                    </a:srgbClr>
                  </a:outerShdw>
                </a:effectLst>
                <a:latin typeface="Candara" panose="020E0502030303020204" pitchFamily="34" charset="0"/>
              </a:rPr>
              <a:t>Full: </a:t>
            </a:r>
            <a:r>
              <a:rPr lang="en-US" dirty="0">
                <a:latin typeface="Candara" panose="020E0502030303020204" pitchFamily="34" charset="0"/>
              </a:rPr>
              <a:t>encode with float 32, save code as float 16, decode with float 32</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latin typeface="Candara" panose="020E0502030303020204" pitchFamily="34" charset="0"/>
              </a:rPr>
              <a:t>Half: </a:t>
            </a:r>
            <a:r>
              <a:rPr lang="en-US" dirty="0">
                <a:latin typeface="Candara" panose="020E0502030303020204" pitchFamily="34" charset="0"/>
              </a:rPr>
              <a:t>encode with float 16, save code as float 16, decode with float 32</a:t>
            </a:r>
          </a:p>
        </p:txBody>
      </p:sp>
      <p:pic>
        <p:nvPicPr>
          <p:cNvPr id="8" name="Picture 7">
            <a:extLst>
              <a:ext uri="{FF2B5EF4-FFF2-40B4-BE49-F238E27FC236}">
                <a16:creationId xmlns:a16="http://schemas.microsoft.com/office/drawing/2014/main" id="{A5D941D8-6851-38F2-66C5-765ED9F9482B}"/>
              </a:ext>
            </a:extLst>
          </p:cNvPr>
          <p:cNvPicPr>
            <a:picLocks noChangeAspect="1"/>
          </p:cNvPicPr>
          <p:nvPr/>
        </p:nvPicPr>
        <p:blipFill>
          <a:blip r:embed="rId2"/>
          <a:stretch>
            <a:fillRect/>
          </a:stretch>
        </p:blipFill>
        <p:spPr>
          <a:xfrm>
            <a:off x="2428938" y="2906078"/>
            <a:ext cx="7334124" cy="2725148"/>
          </a:xfrm>
          <a:prstGeom prst="rect">
            <a:avLst/>
          </a:prstGeom>
        </p:spPr>
      </p:pic>
      <p:sp>
        <p:nvSpPr>
          <p:cNvPr id="9" name="Rectangle: Rounded Corners 8">
            <a:extLst>
              <a:ext uri="{FF2B5EF4-FFF2-40B4-BE49-F238E27FC236}">
                <a16:creationId xmlns:a16="http://schemas.microsoft.com/office/drawing/2014/main" id="{6EEB2AA8-840B-63E8-1004-C604F2899C4D}"/>
              </a:ext>
            </a:extLst>
          </p:cNvPr>
          <p:cNvSpPr/>
          <p:nvPr/>
        </p:nvSpPr>
        <p:spPr>
          <a:xfrm>
            <a:off x="4926563" y="3359020"/>
            <a:ext cx="503853" cy="2192694"/>
          </a:xfrm>
          <a:prstGeom prst="roundRect">
            <a:avLst/>
          </a:prstGeom>
          <a:noFill/>
          <a:ln w="25400" cap="flat" cmpd="sng" algn="ctr">
            <a:solidFill>
              <a:srgbClr val="FFC0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D94A6DF-28C1-6F61-6458-4E6EAE8CA0EB}"/>
              </a:ext>
            </a:extLst>
          </p:cNvPr>
          <p:cNvSpPr/>
          <p:nvPr/>
        </p:nvSpPr>
        <p:spPr>
          <a:xfrm>
            <a:off x="6540760" y="3359020"/>
            <a:ext cx="572280" cy="2192694"/>
          </a:xfrm>
          <a:prstGeom prst="roundRect">
            <a:avLst/>
          </a:prstGeom>
          <a:noFill/>
          <a:ln w="25400" cap="flat" cmpd="sng" algn="ctr">
            <a:solidFill>
              <a:srgbClr val="FFC0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EDA05AC-D445-81A1-5438-82AFEC68FFFF}"/>
              </a:ext>
            </a:extLst>
          </p:cNvPr>
          <p:cNvSpPr/>
          <p:nvPr/>
        </p:nvSpPr>
        <p:spPr>
          <a:xfrm>
            <a:off x="8170504" y="3359020"/>
            <a:ext cx="572280" cy="2192694"/>
          </a:xfrm>
          <a:prstGeom prst="roundRect">
            <a:avLst/>
          </a:prstGeom>
          <a:noFill/>
          <a:ln w="25400" cap="flat" cmpd="sng" algn="ctr">
            <a:solidFill>
              <a:srgbClr val="FFC0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pic>
        <p:nvPicPr>
          <p:cNvPr id="2050" name="Picture 2">
            <a:extLst>
              <a:ext uri="{FF2B5EF4-FFF2-40B4-BE49-F238E27FC236}">
                <a16:creationId xmlns:a16="http://schemas.microsoft.com/office/drawing/2014/main" id="{9961BE51-8831-EADB-3A1C-739F9BF0A6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59" t="8889" r="54489" b="54343"/>
          <a:stretch/>
        </p:blipFill>
        <p:spPr bwMode="auto">
          <a:xfrm>
            <a:off x="9862457" y="365125"/>
            <a:ext cx="1932708" cy="252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9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9"/>
                                        </p:tgtEl>
                                      </p:cBhvr>
                                    </p:animEffect>
                                    <p:animScale>
                                      <p:cBhvr>
                                        <p:cTn id="9" dur="250" autoRev="1" fill="hold"/>
                                        <p:tgtEl>
                                          <p:spTgt spid="9"/>
                                        </p:tgtEl>
                                      </p:cBhvr>
                                      <p:by x="105000" y="105000"/>
                                    </p:animScale>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26" presetClass="emph" presetSubtype="0" fill="hold" grpId="1" nodeType="with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26" presetClass="emph" presetSubtype="0" fill="hold" grpId="1" nodeType="with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930320-0528-7576-BF0E-8C5F586FD7FF}"/>
              </a:ext>
            </a:extLst>
          </p:cNvPr>
          <p:cNvSpPr>
            <a:spLocks noGrp="1"/>
          </p:cNvSpPr>
          <p:nvPr>
            <p:ph type="dt" sz="half" idx="10"/>
          </p:nvPr>
        </p:nvSpPr>
        <p:spPr>
          <a:xfrm>
            <a:off x="685801" y="6425866"/>
            <a:ext cx="1600200" cy="31232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022B69-CCDB-4C49-82FF-93A849C8A861}" type="datetime1">
              <a:rPr lang="en-US" smtClean="0"/>
              <a:pPr/>
              <a:t>12/2/24</a:t>
            </a:fld>
            <a:endParaRPr lang="en-US" dirty="0"/>
          </a:p>
        </p:txBody>
      </p:sp>
      <p:sp>
        <p:nvSpPr>
          <p:cNvPr id="4" name="Slide Number Placeholder 3">
            <a:extLst>
              <a:ext uri="{FF2B5EF4-FFF2-40B4-BE49-F238E27FC236}">
                <a16:creationId xmlns:a16="http://schemas.microsoft.com/office/drawing/2014/main" id="{1726E3F5-CCAD-962A-F373-36172CF67C43}"/>
              </a:ext>
            </a:extLst>
          </p:cNvPr>
          <p:cNvSpPr>
            <a:spLocks noGrp="1"/>
          </p:cNvSpPr>
          <p:nvPr>
            <p:ph type="sldNum" sz="quarter" idx="12"/>
          </p:nvPr>
        </p:nvSpPr>
        <p:spPr>
          <a:xfrm>
            <a:off x="10955032" y="6425866"/>
            <a:ext cx="551167" cy="312326"/>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00000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26</a:t>
            </a:fld>
            <a:endParaRPr lang="en-US" dirty="0"/>
          </a:p>
        </p:txBody>
      </p:sp>
      <p:sp>
        <p:nvSpPr>
          <p:cNvPr id="7" name="Arrow: Up-Down 6">
            <a:extLst>
              <a:ext uri="{FF2B5EF4-FFF2-40B4-BE49-F238E27FC236}">
                <a16:creationId xmlns:a16="http://schemas.microsoft.com/office/drawing/2014/main" id="{77574088-7142-BEA3-6BF4-C09D46E1DA98}"/>
              </a:ext>
            </a:extLst>
          </p:cNvPr>
          <p:cNvSpPr/>
          <p:nvPr/>
        </p:nvSpPr>
        <p:spPr>
          <a:xfrm>
            <a:off x="6702660" y="4804180"/>
            <a:ext cx="158621" cy="270588"/>
          </a:xfrm>
          <a:prstGeom prst="upDownArrow">
            <a:avLst/>
          </a:prstGeom>
          <a:solidFill>
            <a:srgbClr val="65B6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8E06FD7-60BE-8187-FDCA-2299C5B14D06}"/>
              </a:ext>
            </a:extLst>
          </p:cNvPr>
          <p:cNvGrpSpPr/>
          <p:nvPr/>
        </p:nvGrpSpPr>
        <p:grpSpPr>
          <a:xfrm>
            <a:off x="1172215" y="2130307"/>
            <a:ext cx="10058400" cy="3415553"/>
            <a:chOff x="1129614" y="2664949"/>
            <a:chExt cx="10058400" cy="3415553"/>
          </a:xfrm>
        </p:grpSpPr>
        <p:pic>
          <p:nvPicPr>
            <p:cNvPr id="6" name="Picture 5" descr="A graph with different colored lines&#10;&#10;Description automatically generated">
              <a:extLst>
                <a:ext uri="{FF2B5EF4-FFF2-40B4-BE49-F238E27FC236}">
                  <a16:creationId xmlns:a16="http://schemas.microsoft.com/office/drawing/2014/main" id="{CDE44649-B673-DBEB-4A25-9AB1984748D1}"/>
                </a:ext>
              </a:extLst>
            </p:cNvPr>
            <p:cNvPicPr>
              <a:picLocks noChangeAspect="1"/>
            </p:cNvPicPr>
            <p:nvPr/>
          </p:nvPicPr>
          <p:blipFill>
            <a:blip r:embed="rId2"/>
            <a:stretch>
              <a:fillRect/>
            </a:stretch>
          </p:blipFill>
          <p:spPr>
            <a:xfrm>
              <a:off x="1129614" y="2664949"/>
              <a:ext cx="10058400" cy="3415553"/>
            </a:xfrm>
            <a:prstGeom prst="rect">
              <a:avLst/>
            </a:prstGeom>
          </p:spPr>
        </p:pic>
        <p:sp>
          <p:nvSpPr>
            <p:cNvPr id="8" name="Arrow: Up-Down 7">
              <a:extLst>
                <a:ext uri="{FF2B5EF4-FFF2-40B4-BE49-F238E27FC236}">
                  <a16:creationId xmlns:a16="http://schemas.microsoft.com/office/drawing/2014/main" id="{9D3C8610-05FD-0E4A-F16D-616DCB75EF61}"/>
                </a:ext>
              </a:extLst>
            </p:cNvPr>
            <p:cNvSpPr/>
            <p:nvPr/>
          </p:nvSpPr>
          <p:spPr>
            <a:xfrm>
              <a:off x="3456004" y="3302891"/>
              <a:ext cx="233266" cy="849085"/>
            </a:xfrm>
            <a:prstGeom prst="upDownArrow">
              <a:avLst/>
            </a:prstGeom>
            <a:solidFill>
              <a:srgbClr val="65B6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1235EA47-02DF-3D6A-6DB7-9A483A0A32C5}"/>
              </a:ext>
            </a:extLst>
          </p:cNvPr>
          <p:cNvSpPr txBox="1">
            <a:spLocks/>
          </p:cNvSpPr>
          <p:nvPr/>
        </p:nvSpPr>
        <p:spPr>
          <a:xfrm>
            <a:off x="571500" y="365125"/>
            <a:ext cx="9290957" cy="8851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4900" dirty="0"/>
              <a:t>Throughput comparison</a:t>
            </a:r>
            <a:endParaRPr lang="en-US" sz="2000" dirty="0">
              <a:effectLst>
                <a:outerShdw blurRad="38100" dist="38100" dir="2700000" algn="tl">
                  <a:srgbClr val="000000">
                    <a:alpha val="43137"/>
                  </a:srgbClr>
                </a:outerShdw>
              </a:effectLst>
              <a:latin typeface="Candara" panose="020E0502030303020204" pitchFamily="34" charset="0"/>
            </a:endParaRPr>
          </a:p>
        </p:txBody>
      </p:sp>
      <p:sp>
        <p:nvSpPr>
          <p:cNvPr id="2" name="TextBox 1">
            <a:extLst>
              <a:ext uri="{FF2B5EF4-FFF2-40B4-BE49-F238E27FC236}">
                <a16:creationId xmlns:a16="http://schemas.microsoft.com/office/drawing/2014/main" id="{F9146F7D-1678-8569-5D04-E2286717CF75}"/>
              </a:ext>
            </a:extLst>
          </p:cNvPr>
          <p:cNvSpPr txBox="1"/>
          <p:nvPr/>
        </p:nvSpPr>
        <p:spPr>
          <a:xfrm>
            <a:off x="8853054" y="5902036"/>
            <a:ext cx="2249398" cy="369332"/>
          </a:xfrm>
          <a:prstGeom prst="rect">
            <a:avLst/>
          </a:prstGeom>
          <a:noFill/>
        </p:spPr>
        <p:txBody>
          <a:bodyPr wrap="none" rtlCol="0">
            <a:spAutoFit/>
          </a:bodyPr>
          <a:lstStyle/>
          <a:p>
            <a:r>
              <a:rPr lang="en-US" dirty="0"/>
              <a:t>Measured on A6000</a:t>
            </a:r>
          </a:p>
        </p:txBody>
      </p:sp>
    </p:spTree>
    <p:extLst>
      <p:ext uri="{BB962C8B-B14F-4D97-AF65-F5344CB8AC3E}">
        <p14:creationId xmlns:p14="http://schemas.microsoft.com/office/powerpoint/2010/main" val="502174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4F062-7B5A-8958-3E36-7082BDF94524}"/>
              </a:ext>
            </a:extLst>
          </p:cNvPr>
          <p:cNvSpPr>
            <a:spLocks noGrp="1"/>
          </p:cNvSpPr>
          <p:nvPr>
            <p:ph type="sldNum" sz="quarter" idx="4"/>
          </p:nvPr>
        </p:nvSpPr>
        <p:spPr/>
        <p:txBody>
          <a:bodyPr/>
          <a:lstStyle/>
          <a:p>
            <a:fld id="{933A556B-7C63-244D-9B7C-B0EA8042B330}" type="slidenum">
              <a:rPr lang="en-US" smtClean="0"/>
              <a:pPr/>
              <a:t>27</a:t>
            </a:fld>
            <a:endParaRPr lang="en-US" sz="1000"/>
          </a:p>
        </p:txBody>
      </p:sp>
      <p:grpSp>
        <p:nvGrpSpPr>
          <p:cNvPr id="15" name="Group 14">
            <a:extLst>
              <a:ext uri="{FF2B5EF4-FFF2-40B4-BE49-F238E27FC236}">
                <a16:creationId xmlns:a16="http://schemas.microsoft.com/office/drawing/2014/main" id="{C3B264D4-1B56-915E-44A3-CE85BCFF7CD5}"/>
              </a:ext>
            </a:extLst>
          </p:cNvPr>
          <p:cNvGrpSpPr/>
          <p:nvPr/>
        </p:nvGrpSpPr>
        <p:grpSpPr>
          <a:xfrm>
            <a:off x="466630" y="478941"/>
            <a:ext cx="6996875" cy="2459115"/>
            <a:chOff x="436485" y="168676"/>
            <a:chExt cx="6996875" cy="2459115"/>
          </a:xfrm>
        </p:grpSpPr>
        <p:grpSp>
          <p:nvGrpSpPr>
            <p:cNvPr id="11" name="Group 10">
              <a:extLst>
                <a:ext uri="{FF2B5EF4-FFF2-40B4-BE49-F238E27FC236}">
                  <a16:creationId xmlns:a16="http://schemas.microsoft.com/office/drawing/2014/main" id="{7C877F07-7791-D391-95AE-77268F3E27C0}"/>
                </a:ext>
              </a:extLst>
            </p:cNvPr>
            <p:cNvGrpSpPr/>
            <p:nvPr/>
          </p:nvGrpSpPr>
          <p:grpSpPr>
            <a:xfrm>
              <a:off x="436485" y="461639"/>
              <a:ext cx="6996875" cy="2166152"/>
              <a:chOff x="436485" y="461639"/>
              <a:chExt cx="6996875" cy="2166152"/>
            </a:xfrm>
          </p:grpSpPr>
          <p:pic>
            <p:nvPicPr>
              <p:cNvPr id="5" name="Picture 4" descr="A graph with different colored lines&#10;&#10;Description automatically generated">
                <a:extLst>
                  <a:ext uri="{FF2B5EF4-FFF2-40B4-BE49-F238E27FC236}">
                    <a16:creationId xmlns:a16="http://schemas.microsoft.com/office/drawing/2014/main" id="{27B100AE-5D59-BA4E-15C2-B3F3BF943B61}"/>
                  </a:ext>
                </a:extLst>
              </p:cNvPr>
              <p:cNvPicPr>
                <a:picLocks noChangeAspect="1"/>
              </p:cNvPicPr>
              <p:nvPr/>
            </p:nvPicPr>
            <p:blipFill>
              <a:blip r:embed="rId2"/>
              <a:srcRect t="8695" r="63934"/>
              <a:stretch/>
            </p:blipFill>
            <p:spPr>
              <a:xfrm>
                <a:off x="436485" y="461639"/>
                <a:ext cx="2519779" cy="2166152"/>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E61296C4-7BD2-6BD3-E207-EEAF74236FF4}"/>
                  </a:ext>
                </a:extLst>
              </p:cNvPr>
              <p:cNvPicPr>
                <a:picLocks noChangeAspect="1"/>
              </p:cNvPicPr>
              <p:nvPr/>
            </p:nvPicPr>
            <p:blipFill>
              <a:blip r:embed="rId2"/>
              <a:srcRect l="68702" t="8695"/>
              <a:stretch/>
            </p:blipFill>
            <p:spPr>
              <a:xfrm>
                <a:off x="3018408" y="461639"/>
                <a:ext cx="2186656" cy="2166152"/>
              </a:xfrm>
              <a:prstGeom prst="rect">
                <a:avLst/>
              </a:prstGeom>
            </p:spPr>
          </p:pic>
          <p:pic>
            <p:nvPicPr>
              <p:cNvPr id="10" name="Picture 9" descr="A graph with different colored lines&#10;&#10;Description automatically generated">
                <a:extLst>
                  <a:ext uri="{FF2B5EF4-FFF2-40B4-BE49-F238E27FC236}">
                    <a16:creationId xmlns:a16="http://schemas.microsoft.com/office/drawing/2014/main" id="{61AAE3F0-A89C-909D-9A60-1734731652C2}"/>
                  </a:ext>
                </a:extLst>
              </p:cNvPr>
              <p:cNvPicPr>
                <a:picLocks noChangeAspect="1"/>
              </p:cNvPicPr>
              <p:nvPr/>
            </p:nvPicPr>
            <p:blipFill>
              <a:blip r:embed="rId2"/>
              <a:srcRect l="36850" t="8695" r="32145"/>
              <a:stretch/>
            </p:blipFill>
            <p:spPr>
              <a:xfrm>
                <a:off x="5267208" y="461639"/>
                <a:ext cx="2166152" cy="2166152"/>
              </a:xfrm>
              <a:prstGeom prst="rect">
                <a:avLst/>
              </a:prstGeom>
            </p:spPr>
          </p:pic>
        </p:grpSp>
        <p:sp>
          <p:nvSpPr>
            <p:cNvPr id="12" name="TextBox 11">
              <a:extLst>
                <a:ext uri="{FF2B5EF4-FFF2-40B4-BE49-F238E27FC236}">
                  <a16:creationId xmlns:a16="http://schemas.microsoft.com/office/drawing/2014/main" id="{FE3BB789-C05F-E1A4-98B3-F13FD57837B6}"/>
                </a:ext>
              </a:extLst>
            </p:cNvPr>
            <p:cNvSpPr txBox="1"/>
            <p:nvPr/>
          </p:nvSpPr>
          <p:spPr>
            <a:xfrm>
              <a:off x="710214" y="168676"/>
              <a:ext cx="1056443" cy="369332"/>
            </a:xfrm>
            <a:prstGeom prst="rect">
              <a:avLst/>
            </a:prstGeom>
            <a:noFill/>
          </p:spPr>
          <p:txBody>
            <a:bodyPr wrap="square" rtlCol="0">
              <a:spAutoFit/>
            </a:bodyPr>
            <a:lstStyle/>
            <a:p>
              <a:r>
                <a:rPr lang="en-US">
                  <a:latin typeface="Candara" panose="020E0502030303020204" pitchFamily="34" charset="0"/>
                </a:rPr>
                <a:t>BCAE-2D</a:t>
              </a:r>
            </a:p>
          </p:txBody>
        </p:sp>
        <p:sp>
          <p:nvSpPr>
            <p:cNvPr id="13" name="TextBox 12">
              <a:extLst>
                <a:ext uri="{FF2B5EF4-FFF2-40B4-BE49-F238E27FC236}">
                  <a16:creationId xmlns:a16="http://schemas.microsoft.com/office/drawing/2014/main" id="{56C419BB-F41C-EFD9-4C51-1C49346EEDAF}"/>
                </a:ext>
              </a:extLst>
            </p:cNvPr>
            <p:cNvSpPr txBox="1"/>
            <p:nvPr/>
          </p:nvSpPr>
          <p:spPr>
            <a:xfrm>
              <a:off x="5205064" y="168676"/>
              <a:ext cx="1056443" cy="369332"/>
            </a:xfrm>
            <a:prstGeom prst="rect">
              <a:avLst/>
            </a:prstGeom>
            <a:noFill/>
          </p:spPr>
          <p:txBody>
            <a:bodyPr wrap="square" rtlCol="0">
              <a:spAutoFit/>
            </a:bodyPr>
            <a:lstStyle/>
            <a:p>
              <a:r>
                <a:rPr lang="en-US">
                  <a:latin typeface="Candara" panose="020E0502030303020204" pitchFamily="34" charset="0"/>
                </a:rPr>
                <a:t>BCAE++</a:t>
              </a:r>
            </a:p>
          </p:txBody>
        </p:sp>
        <p:sp>
          <p:nvSpPr>
            <p:cNvPr id="14" name="TextBox 13">
              <a:extLst>
                <a:ext uri="{FF2B5EF4-FFF2-40B4-BE49-F238E27FC236}">
                  <a16:creationId xmlns:a16="http://schemas.microsoft.com/office/drawing/2014/main" id="{CE793654-C82F-5F17-B8C9-DFDE8597C5CE}"/>
                </a:ext>
              </a:extLst>
            </p:cNvPr>
            <p:cNvSpPr txBox="1"/>
            <p:nvPr/>
          </p:nvSpPr>
          <p:spPr>
            <a:xfrm>
              <a:off x="2965142" y="168676"/>
              <a:ext cx="1056443" cy="369332"/>
            </a:xfrm>
            <a:prstGeom prst="rect">
              <a:avLst/>
            </a:prstGeom>
            <a:noFill/>
          </p:spPr>
          <p:txBody>
            <a:bodyPr wrap="square" rtlCol="0">
              <a:spAutoFit/>
            </a:bodyPr>
            <a:lstStyle/>
            <a:p>
              <a:r>
                <a:rPr lang="en-US">
                  <a:latin typeface="Candara" panose="020E0502030303020204" pitchFamily="34" charset="0"/>
                </a:rPr>
                <a:t>BCAE-HT</a:t>
              </a:r>
            </a:p>
          </p:txBody>
        </p:sp>
      </p:grpSp>
      <p:sp>
        <p:nvSpPr>
          <p:cNvPr id="20" name="Arrow: Left 19">
            <a:extLst>
              <a:ext uri="{FF2B5EF4-FFF2-40B4-BE49-F238E27FC236}">
                <a16:creationId xmlns:a16="http://schemas.microsoft.com/office/drawing/2014/main" id="{523C73E3-C2A6-F396-1635-F664F4410D0B}"/>
              </a:ext>
            </a:extLst>
          </p:cNvPr>
          <p:cNvSpPr/>
          <p:nvPr/>
        </p:nvSpPr>
        <p:spPr>
          <a:xfrm>
            <a:off x="1796802" y="1980641"/>
            <a:ext cx="4089679" cy="633046"/>
          </a:xfrm>
          <a:prstGeom prst="leftArrow">
            <a:avLst>
              <a:gd name="adj1" fmla="val 50000"/>
              <a:gd name="adj2" fmla="val 103750"/>
            </a:avLst>
          </a:prstGeom>
          <a:solidFill>
            <a:schemeClr val="accent3">
              <a:alpha val="49000"/>
            </a:schemeClr>
          </a:solidFill>
          <a:ln>
            <a:noFill/>
          </a:ln>
          <a:effectLst>
            <a:glow rad="635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latin typeface="Candara" panose="020E0502030303020204" pitchFamily="34" charset="0"/>
              </a:rPr>
              <a:t>Higher throughput</a:t>
            </a:r>
          </a:p>
        </p:txBody>
      </p:sp>
      <p:grpSp>
        <p:nvGrpSpPr>
          <p:cNvPr id="24" name="Group 23">
            <a:extLst>
              <a:ext uri="{FF2B5EF4-FFF2-40B4-BE49-F238E27FC236}">
                <a16:creationId xmlns:a16="http://schemas.microsoft.com/office/drawing/2014/main" id="{C5D9B4D1-64B0-CB96-282D-AA2D1B101F95}"/>
              </a:ext>
            </a:extLst>
          </p:cNvPr>
          <p:cNvGrpSpPr>
            <a:grpSpLocks noChangeAspect="1"/>
          </p:cNvGrpSpPr>
          <p:nvPr/>
        </p:nvGrpSpPr>
        <p:grpSpPr>
          <a:xfrm>
            <a:off x="466630" y="3023058"/>
            <a:ext cx="7237176" cy="3251266"/>
            <a:chOff x="3587262" y="2733152"/>
            <a:chExt cx="7976588" cy="3583443"/>
          </a:xfrm>
        </p:grpSpPr>
        <p:pic>
          <p:nvPicPr>
            <p:cNvPr id="8" name="Picture 7" descr="A diagram of a variety of lines&#10;&#10;Description automatically generated with medium confidence">
              <a:extLst>
                <a:ext uri="{FF2B5EF4-FFF2-40B4-BE49-F238E27FC236}">
                  <a16:creationId xmlns:a16="http://schemas.microsoft.com/office/drawing/2014/main" id="{3E9F2E35-F6FB-1663-E1CF-F3D7FCB88C1F}"/>
                </a:ext>
              </a:extLst>
            </p:cNvPr>
            <p:cNvPicPr>
              <a:picLocks noChangeAspect="1"/>
            </p:cNvPicPr>
            <p:nvPr/>
          </p:nvPicPr>
          <p:blipFill>
            <a:blip r:embed="rId3"/>
            <a:srcRect r="47640"/>
            <a:stretch/>
          </p:blipFill>
          <p:spPr>
            <a:xfrm>
              <a:off x="3587262" y="2733152"/>
              <a:ext cx="4512642" cy="3583443"/>
            </a:xfrm>
            <a:prstGeom prst="rect">
              <a:avLst/>
            </a:prstGeom>
          </p:spPr>
        </p:pic>
        <p:pic>
          <p:nvPicPr>
            <p:cNvPr id="16" name="Picture 15" descr="A diagram of a variety of lines&#10;&#10;Description automatically generated with medium confidence">
              <a:extLst>
                <a:ext uri="{FF2B5EF4-FFF2-40B4-BE49-F238E27FC236}">
                  <a16:creationId xmlns:a16="http://schemas.microsoft.com/office/drawing/2014/main" id="{BC4F6302-A71D-365E-9A2B-BBAE126E9704}"/>
                </a:ext>
              </a:extLst>
            </p:cNvPr>
            <p:cNvPicPr>
              <a:picLocks noChangeAspect="1"/>
            </p:cNvPicPr>
            <p:nvPr/>
          </p:nvPicPr>
          <p:blipFill>
            <a:blip r:embed="rId3"/>
            <a:srcRect l="72347" r="8488"/>
            <a:stretch/>
          </p:blipFill>
          <p:spPr>
            <a:xfrm>
              <a:off x="8178583" y="2733152"/>
              <a:ext cx="1651649" cy="3583443"/>
            </a:xfrm>
            <a:prstGeom prst="rect">
              <a:avLst/>
            </a:prstGeom>
          </p:spPr>
        </p:pic>
        <p:pic>
          <p:nvPicPr>
            <p:cNvPr id="18" name="Picture 17" descr="A diagram of a variety of lines&#10;&#10;Description automatically generated with medium confidence">
              <a:extLst>
                <a:ext uri="{FF2B5EF4-FFF2-40B4-BE49-F238E27FC236}">
                  <a16:creationId xmlns:a16="http://schemas.microsoft.com/office/drawing/2014/main" id="{FF977669-5D59-0CB2-DB82-889E8767DAB2}"/>
                </a:ext>
              </a:extLst>
            </p:cNvPr>
            <p:cNvPicPr>
              <a:picLocks noChangeAspect="1"/>
            </p:cNvPicPr>
            <p:nvPr/>
          </p:nvPicPr>
          <p:blipFill>
            <a:blip r:embed="rId3"/>
            <a:srcRect l="52930" r="27867"/>
            <a:stretch/>
          </p:blipFill>
          <p:spPr>
            <a:xfrm>
              <a:off x="9908911" y="2733152"/>
              <a:ext cx="1654939" cy="3583443"/>
            </a:xfrm>
            <a:prstGeom prst="rect">
              <a:avLst/>
            </a:prstGeom>
          </p:spPr>
        </p:pic>
      </p:grpSp>
      <p:sp>
        <p:nvSpPr>
          <p:cNvPr id="21" name="Arrow: Left 20">
            <a:extLst>
              <a:ext uri="{FF2B5EF4-FFF2-40B4-BE49-F238E27FC236}">
                <a16:creationId xmlns:a16="http://schemas.microsoft.com/office/drawing/2014/main" id="{7F6163F3-C88B-B295-9679-8E8E01CC2B2A}"/>
              </a:ext>
            </a:extLst>
          </p:cNvPr>
          <p:cNvSpPr/>
          <p:nvPr/>
        </p:nvSpPr>
        <p:spPr>
          <a:xfrm flipH="1">
            <a:off x="2950863" y="5581984"/>
            <a:ext cx="4512642" cy="692340"/>
          </a:xfrm>
          <a:prstGeom prst="leftArrow">
            <a:avLst>
              <a:gd name="adj1" fmla="val 50000"/>
              <a:gd name="adj2" fmla="val 103750"/>
            </a:avLst>
          </a:prstGeom>
          <a:solidFill>
            <a:srgbClr val="FF6600">
              <a:alpha val="49000"/>
            </a:srgbClr>
          </a:solidFill>
          <a:ln>
            <a:noFill/>
          </a:ln>
          <a:effectLst>
            <a:glow rad="635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effectLst>
                  <a:outerShdw blurRad="38100" dist="38100" dir="2700000" algn="tl">
                    <a:srgbClr val="000000">
                      <a:alpha val="43137"/>
                    </a:srgbClr>
                  </a:outerShdw>
                </a:effectLst>
                <a:latin typeface="Candara" panose="020E0502030303020204" pitchFamily="34" charset="0"/>
              </a:rPr>
              <a:t>Better recon. performance</a:t>
            </a:r>
          </a:p>
        </p:txBody>
      </p:sp>
      <p:sp>
        <p:nvSpPr>
          <p:cNvPr id="25" name="TextBox 24">
            <a:extLst>
              <a:ext uri="{FF2B5EF4-FFF2-40B4-BE49-F238E27FC236}">
                <a16:creationId xmlns:a16="http://schemas.microsoft.com/office/drawing/2014/main" id="{B4E0DDAD-1419-F3AA-EB7C-5F9844A9B69E}"/>
              </a:ext>
            </a:extLst>
          </p:cNvPr>
          <p:cNvSpPr txBox="1"/>
          <p:nvPr/>
        </p:nvSpPr>
        <p:spPr>
          <a:xfrm>
            <a:off x="7837715" y="1838480"/>
            <a:ext cx="3887654" cy="1261884"/>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ndara" panose="020E0502030303020204" pitchFamily="34" charset="0"/>
              </a:rPr>
              <a:t>Question 1: </a:t>
            </a:r>
          </a:p>
          <a:p>
            <a:r>
              <a:rPr lang="en-US" sz="2000" dirty="0">
                <a:latin typeface="Candara" panose="020E0502030303020204" pitchFamily="34" charset="0"/>
              </a:rPr>
              <a:t>Can we have better performance and better throughput?</a:t>
            </a:r>
          </a:p>
        </p:txBody>
      </p:sp>
      <p:sp>
        <p:nvSpPr>
          <p:cNvPr id="26" name="TextBox 25">
            <a:extLst>
              <a:ext uri="{FF2B5EF4-FFF2-40B4-BE49-F238E27FC236}">
                <a16:creationId xmlns:a16="http://schemas.microsoft.com/office/drawing/2014/main" id="{B0CF970F-13D7-C9AB-786F-56312CD3AE2B}"/>
              </a:ext>
            </a:extLst>
          </p:cNvPr>
          <p:cNvSpPr txBox="1"/>
          <p:nvPr/>
        </p:nvSpPr>
        <p:spPr>
          <a:xfrm>
            <a:off x="7837715" y="3324961"/>
            <a:ext cx="3887655" cy="1261884"/>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ndara" panose="020E0502030303020204" pitchFamily="34" charset="0"/>
              </a:rPr>
              <a:t>Question 2: </a:t>
            </a:r>
          </a:p>
          <a:p>
            <a:r>
              <a:rPr lang="en-US" sz="2000" dirty="0">
                <a:latin typeface="Candara" panose="020E0502030303020204" pitchFamily="34" charset="0"/>
              </a:rPr>
              <a:t>Can we have </a:t>
            </a:r>
            <a:r>
              <a:rPr lang="en-US" sz="2000" dirty="0">
                <a:solidFill>
                  <a:srgbClr val="FF0000"/>
                </a:solidFill>
                <a:latin typeface="Candara" panose="020E0502030303020204" pitchFamily="34" charset="0"/>
              </a:rPr>
              <a:t>variable</a:t>
            </a:r>
            <a:r>
              <a:rPr lang="en-US" sz="2000" dirty="0">
                <a:latin typeface="Candara" panose="020E0502030303020204" pitchFamily="34" charset="0"/>
              </a:rPr>
              <a:t> compression ratio depending on occupancy?</a:t>
            </a:r>
          </a:p>
        </p:txBody>
      </p:sp>
      <p:sp>
        <p:nvSpPr>
          <p:cNvPr id="4" name="TextBox 3">
            <a:extLst>
              <a:ext uri="{FF2B5EF4-FFF2-40B4-BE49-F238E27FC236}">
                <a16:creationId xmlns:a16="http://schemas.microsoft.com/office/drawing/2014/main" id="{436E6DE1-88F8-852E-C90D-EDB1EC0EA1EE}"/>
              </a:ext>
            </a:extLst>
          </p:cNvPr>
          <p:cNvSpPr txBox="1"/>
          <p:nvPr/>
        </p:nvSpPr>
        <p:spPr>
          <a:xfrm>
            <a:off x="7525649" y="456438"/>
            <a:ext cx="4676973" cy="1015663"/>
          </a:xfrm>
          <a:prstGeom prst="rect">
            <a:avLst/>
          </a:prstGeom>
          <a:noFill/>
        </p:spPr>
        <p:txBody>
          <a:bodyPr wrap="square">
            <a:spAutoFit/>
          </a:bodyPr>
          <a:lstStyle/>
          <a:p>
            <a:r>
              <a:rPr lang="en-US" sz="1200" dirty="0"/>
              <a:t>Huang, Y., Ren, Y., Yoo, S., &amp; Huang, J. (2023, November). Fast 2D Bicephalous Convolutional Autoencoder for Compressing 3D Time Projection Chamber Data. In </a:t>
            </a:r>
            <a:r>
              <a:rPr lang="en-US" sz="1200" i="1" dirty="0"/>
              <a:t>Proceedings of the SC'23 Workshops of The International Conference on High Performance Computing, Network, Storage, and Analysis</a:t>
            </a:r>
            <a:r>
              <a:rPr lang="en-US" sz="1200" dirty="0"/>
              <a:t> </a:t>
            </a:r>
            <a:r>
              <a:rPr lang="en-US" sz="1200" dirty="0">
                <a:hlinkClick r:id="rId4"/>
              </a:rPr>
              <a:t>arxiv:2310.15026</a:t>
            </a:r>
            <a:endParaRPr lang="en-US" sz="1200" dirty="0"/>
          </a:p>
        </p:txBody>
      </p:sp>
      <p:sp>
        <p:nvSpPr>
          <p:cNvPr id="6" name="TextBox 5">
            <a:extLst>
              <a:ext uri="{FF2B5EF4-FFF2-40B4-BE49-F238E27FC236}">
                <a16:creationId xmlns:a16="http://schemas.microsoft.com/office/drawing/2014/main" id="{68854866-ABC2-BE86-EA77-B1FA5364ED13}"/>
              </a:ext>
            </a:extLst>
          </p:cNvPr>
          <p:cNvSpPr txBox="1"/>
          <p:nvPr/>
        </p:nvSpPr>
        <p:spPr>
          <a:xfrm>
            <a:off x="7837715" y="4811442"/>
            <a:ext cx="3845309" cy="1138773"/>
          </a:xfrm>
          <a:prstGeom prst="rect">
            <a:avLst/>
          </a:prstGeom>
          <a:noFill/>
        </p:spPr>
        <p:txBody>
          <a:bodyPr wrap="square">
            <a:spAutoFit/>
          </a:bodyPr>
          <a:lstStyle/>
          <a:p>
            <a:r>
              <a:rPr lang="en-US" sz="3200" dirty="0">
                <a:effectLst>
                  <a:outerShdw blurRad="38100" dist="38100" dir="2700000" algn="tl">
                    <a:srgbClr val="000000">
                      <a:alpha val="43137"/>
                    </a:srgbClr>
                  </a:outerShdw>
                </a:effectLst>
                <a:latin typeface="Candara" panose="020E0502030303020204" pitchFamily="34" charset="0"/>
              </a:rPr>
              <a:t>Question 3: </a:t>
            </a:r>
          </a:p>
          <a:p>
            <a:r>
              <a:rPr lang="en-US" sz="1800" dirty="0">
                <a:latin typeface="Candara" panose="020E0502030303020204" pitchFamily="34" charset="0"/>
              </a:rPr>
              <a:t>Can we have </a:t>
            </a:r>
            <a:r>
              <a:rPr lang="en-US" sz="1800" dirty="0">
                <a:solidFill>
                  <a:srgbClr val="FF0000"/>
                </a:solidFill>
                <a:latin typeface="Candara" panose="020E0502030303020204" pitchFamily="34" charset="0"/>
              </a:rPr>
              <a:t>variable</a:t>
            </a:r>
            <a:r>
              <a:rPr lang="en-US" sz="1800" dirty="0">
                <a:latin typeface="Candara" panose="020E0502030303020204" pitchFamily="34" charset="0"/>
              </a:rPr>
              <a:t> throughput? </a:t>
            </a:r>
            <a:r>
              <a:rPr lang="en-US" dirty="0">
                <a:latin typeface="Candara" panose="020E0502030303020204" pitchFamily="34" charset="0"/>
              </a:rPr>
              <a:t>Sparser the data, the less compute</a:t>
            </a:r>
            <a:endParaRPr lang="en-US" sz="1800" dirty="0">
              <a:latin typeface="Candara" panose="020E0502030303020204" pitchFamily="34" charset="0"/>
            </a:endParaRPr>
          </a:p>
        </p:txBody>
      </p:sp>
    </p:spTree>
    <p:extLst>
      <p:ext uri="{BB962C8B-B14F-4D97-AF65-F5344CB8AC3E}">
        <p14:creationId xmlns:p14="http://schemas.microsoft.com/office/powerpoint/2010/main" val="3842892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p:bldP spid="26"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28</a:t>
            </a:fld>
            <a:endParaRPr lang="en-US" sz="1000"/>
          </a:p>
        </p:txBody>
      </p:sp>
      <p:pic>
        <p:nvPicPr>
          <p:cNvPr id="4" name="Picture 3" descr="Diagram&#10;&#10;Description automatically generated">
            <a:extLst>
              <a:ext uri="{FF2B5EF4-FFF2-40B4-BE49-F238E27FC236}">
                <a16:creationId xmlns:a16="http://schemas.microsoft.com/office/drawing/2014/main" id="{412C77CA-B447-732E-5F53-7807491E75F3}"/>
              </a:ext>
            </a:extLst>
          </p:cNvPr>
          <p:cNvPicPr>
            <a:picLocks noChangeAspect="1"/>
          </p:cNvPicPr>
          <p:nvPr/>
        </p:nvPicPr>
        <p:blipFill>
          <a:blip r:embed="rId2"/>
          <a:stretch>
            <a:fillRect/>
          </a:stretch>
        </p:blipFill>
        <p:spPr>
          <a:xfrm>
            <a:off x="1159956" y="176280"/>
            <a:ext cx="10200119" cy="6096829"/>
          </a:xfrm>
          <a:prstGeom prst="rect">
            <a:avLst/>
          </a:prstGeom>
        </p:spPr>
      </p:pic>
      <p:cxnSp>
        <p:nvCxnSpPr>
          <p:cNvPr id="3" name="Straight Arrow Connector 2">
            <a:extLst>
              <a:ext uri="{FF2B5EF4-FFF2-40B4-BE49-F238E27FC236}">
                <a16:creationId xmlns:a16="http://schemas.microsoft.com/office/drawing/2014/main" id="{DF9B6A7A-B800-7E68-D9D1-44884DEE9D80}"/>
              </a:ext>
            </a:extLst>
          </p:cNvPr>
          <p:cNvCxnSpPr/>
          <p:nvPr/>
        </p:nvCxnSpPr>
        <p:spPr>
          <a:xfrm flipV="1">
            <a:off x="4876800" y="817880"/>
            <a:ext cx="2336800" cy="2743200"/>
          </a:xfrm>
          <a:prstGeom prst="straightConnector1">
            <a:avLst/>
          </a:prstGeom>
          <a:ln w="28575">
            <a:solidFill>
              <a:srgbClr val="002060"/>
            </a:solidFill>
            <a:prstDash val="sysDot"/>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D5DB81AE-C147-651E-14AE-5576E02630DC}"/>
              </a:ext>
            </a:extLst>
          </p:cNvPr>
          <p:cNvCxnSpPr>
            <a:cxnSpLocks/>
          </p:cNvCxnSpPr>
          <p:nvPr/>
        </p:nvCxnSpPr>
        <p:spPr>
          <a:xfrm flipV="1">
            <a:off x="6675120" y="350520"/>
            <a:ext cx="3779520" cy="2875280"/>
          </a:xfrm>
          <a:prstGeom prst="straightConnector1">
            <a:avLst/>
          </a:prstGeom>
          <a:ln w="28575">
            <a:solidFill>
              <a:srgbClr val="002060"/>
            </a:solidFill>
            <a:prstDash val="sysDot"/>
          </a:ln>
        </p:spPr>
        <p:style>
          <a:lnRef idx="3">
            <a:schemeClr val="accent2"/>
          </a:lnRef>
          <a:fillRef idx="0">
            <a:schemeClr val="accent2"/>
          </a:fillRef>
          <a:effectRef idx="2">
            <a:schemeClr val="accent2"/>
          </a:effectRef>
          <a:fontRef idx="minor">
            <a:schemeClr val="tx1"/>
          </a:fontRef>
        </p:style>
      </p:cxnSp>
      <p:cxnSp>
        <p:nvCxnSpPr>
          <p:cNvPr id="11" name="Connector: Curved 10">
            <a:extLst>
              <a:ext uri="{FF2B5EF4-FFF2-40B4-BE49-F238E27FC236}">
                <a16:creationId xmlns:a16="http://schemas.microsoft.com/office/drawing/2014/main" id="{BA6EB8A1-663E-7C36-A56D-C9141D2DD645}"/>
              </a:ext>
            </a:extLst>
          </p:cNvPr>
          <p:cNvCxnSpPr/>
          <p:nvPr/>
        </p:nvCxnSpPr>
        <p:spPr>
          <a:xfrm flipH="1">
            <a:off x="9317990" y="1164590"/>
            <a:ext cx="629920" cy="2164080"/>
          </a:xfrm>
          <a:prstGeom prst="curvedConnector3">
            <a:avLst/>
          </a:prstGeom>
          <a:ln w="5715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108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29</a:t>
            </a:fld>
            <a:endParaRPr lang="en-US" sz="1000"/>
          </a:p>
        </p:txBody>
      </p:sp>
      <p:pic>
        <p:nvPicPr>
          <p:cNvPr id="4" name="Picture 3" descr="Diagram&#10;&#10;Description automatically generated">
            <a:extLst>
              <a:ext uri="{FF2B5EF4-FFF2-40B4-BE49-F238E27FC236}">
                <a16:creationId xmlns:a16="http://schemas.microsoft.com/office/drawing/2014/main" id="{412C77CA-B447-732E-5F53-7807491E75F3}"/>
              </a:ext>
            </a:extLst>
          </p:cNvPr>
          <p:cNvPicPr>
            <a:picLocks noChangeAspect="1"/>
          </p:cNvPicPr>
          <p:nvPr/>
        </p:nvPicPr>
        <p:blipFill>
          <a:blip r:embed="rId2"/>
          <a:stretch>
            <a:fillRect/>
          </a:stretch>
        </p:blipFill>
        <p:spPr>
          <a:xfrm>
            <a:off x="-6567778" y="-3064952"/>
            <a:ext cx="15361399" cy="9165149"/>
          </a:xfrm>
          <a:prstGeom prst="rect">
            <a:avLst/>
          </a:prstGeom>
        </p:spPr>
      </p:pic>
      <p:cxnSp>
        <p:nvCxnSpPr>
          <p:cNvPr id="5" name="Straight Arrow Connector 4">
            <a:extLst>
              <a:ext uri="{FF2B5EF4-FFF2-40B4-BE49-F238E27FC236}">
                <a16:creationId xmlns:a16="http://schemas.microsoft.com/office/drawing/2014/main" id="{898C5E69-1E55-9276-0F04-C0BE762B1AB2}"/>
              </a:ext>
            </a:extLst>
          </p:cNvPr>
          <p:cNvCxnSpPr>
            <a:cxnSpLocks/>
          </p:cNvCxnSpPr>
          <p:nvPr/>
        </p:nvCxnSpPr>
        <p:spPr>
          <a:xfrm flipV="1">
            <a:off x="3618411" y="1390462"/>
            <a:ext cx="966652" cy="73878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964C331-939B-93E3-EE60-FD2434B9358D}"/>
              </a:ext>
            </a:extLst>
          </p:cNvPr>
          <p:cNvCxnSpPr>
            <a:cxnSpLocks/>
          </p:cNvCxnSpPr>
          <p:nvPr/>
        </p:nvCxnSpPr>
        <p:spPr>
          <a:xfrm>
            <a:off x="3618411" y="2129246"/>
            <a:ext cx="1133852" cy="313748"/>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1A55F1E-0C1F-0E6D-4183-C2E66080787C}"/>
              </a:ext>
            </a:extLst>
          </p:cNvPr>
          <p:cNvSpPr txBox="1"/>
          <p:nvPr/>
        </p:nvSpPr>
        <p:spPr>
          <a:xfrm rot="19052351">
            <a:off x="4025243" y="1576974"/>
            <a:ext cx="694649" cy="365760"/>
          </a:xfrm>
          <a:prstGeom prst="rect">
            <a:avLst/>
          </a:prstGeom>
          <a:noFill/>
        </p:spPr>
        <p:txBody>
          <a:bodyPr wrap="square" rtlCol="0">
            <a:spAutoFit/>
          </a:bodyPr>
          <a:lstStyle/>
          <a:p>
            <a:pPr algn="ctr"/>
            <a:r>
              <a:rPr lang="en-US">
                <a:solidFill>
                  <a:schemeClr val="bg1"/>
                </a:solidFill>
                <a:latin typeface="Candara" panose="020E0502030303020204" pitchFamily="34" charset="0"/>
              </a:rPr>
              <a:t>time</a:t>
            </a:r>
          </a:p>
        </p:txBody>
      </p:sp>
      <p:sp>
        <p:nvSpPr>
          <p:cNvPr id="11" name="TextBox 10">
            <a:extLst>
              <a:ext uri="{FF2B5EF4-FFF2-40B4-BE49-F238E27FC236}">
                <a16:creationId xmlns:a16="http://schemas.microsoft.com/office/drawing/2014/main" id="{C32810D5-426E-A7DA-C5F5-D98DE8D5F92B}"/>
              </a:ext>
            </a:extLst>
          </p:cNvPr>
          <p:cNvSpPr txBox="1"/>
          <p:nvPr/>
        </p:nvSpPr>
        <p:spPr>
          <a:xfrm rot="963891">
            <a:off x="3568651" y="2258328"/>
            <a:ext cx="1151850" cy="369332"/>
          </a:xfrm>
          <a:prstGeom prst="rect">
            <a:avLst/>
          </a:prstGeom>
          <a:noFill/>
        </p:spPr>
        <p:txBody>
          <a:bodyPr wrap="square" rtlCol="0">
            <a:spAutoFit/>
          </a:bodyPr>
          <a:lstStyle/>
          <a:p>
            <a:pPr algn="ctr"/>
            <a:r>
              <a:rPr lang="en-US">
                <a:solidFill>
                  <a:schemeClr val="bg1"/>
                </a:solidFill>
                <a:latin typeface="Candara" panose="020E0502030303020204" pitchFamily="34" charset="0"/>
              </a:rPr>
              <a:t>azimuthal</a:t>
            </a:r>
          </a:p>
        </p:txBody>
      </p:sp>
      <p:cxnSp>
        <p:nvCxnSpPr>
          <p:cNvPr id="12" name="Straight Arrow Connector 11">
            <a:extLst>
              <a:ext uri="{FF2B5EF4-FFF2-40B4-BE49-F238E27FC236}">
                <a16:creationId xmlns:a16="http://schemas.microsoft.com/office/drawing/2014/main" id="{CFA819C3-4B97-678C-62E8-437E656999D4}"/>
              </a:ext>
            </a:extLst>
          </p:cNvPr>
          <p:cNvCxnSpPr>
            <a:cxnSpLocks/>
          </p:cNvCxnSpPr>
          <p:nvPr/>
        </p:nvCxnSpPr>
        <p:spPr>
          <a:xfrm flipH="1" flipV="1">
            <a:off x="3540041" y="1162594"/>
            <a:ext cx="78370" cy="982802"/>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3F75DF-D555-18F7-9E36-5FAF487599E9}"/>
              </a:ext>
            </a:extLst>
          </p:cNvPr>
          <p:cNvSpPr txBox="1"/>
          <p:nvPr/>
        </p:nvSpPr>
        <p:spPr>
          <a:xfrm rot="15947596">
            <a:off x="2814175" y="1469328"/>
            <a:ext cx="1151850" cy="369332"/>
          </a:xfrm>
          <a:prstGeom prst="rect">
            <a:avLst/>
          </a:prstGeom>
          <a:noFill/>
        </p:spPr>
        <p:txBody>
          <a:bodyPr wrap="square" rtlCol="0">
            <a:spAutoFit/>
          </a:bodyPr>
          <a:lstStyle/>
          <a:p>
            <a:pPr algn="ctr"/>
            <a:r>
              <a:rPr lang="en-US">
                <a:solidFill>
                  <a:schemeClr val="bg1"/>
                </a:solidFill>
                <a:latin typeface="Candara" panose="020E0502030303020204" pitchFamily="34" charset="0"/>
              </a:rPr>
              <a:t>layer</a:t>
            </a:r>
          </a:p>
        </p:txBody>
      </p:sp>
    </p:spTree>
    <p:extLst>
      <p:ext uri="{BB962C8B-B14F-4D97-AF65-F5344CB8AC3E}">
        <p14:creationId xmlns:p14="http://schemas.microsoft.com/office/powerpoint/2010/main" val="3159481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65F405A7-58C9-AC46-9D45-15EDD7288B68}"/>
              </a:ext>
            </a:extLst>
          </p:cNvPr>
          <p:cNvGrpSpPr/>
          <p:nvPr/>
        </p:nvGrpSpPr>
        <p:grpSpPr>
          <a:xfrm>
            <a:off x="9171622" y="259038"/>
            <a:ext cx="3012507" cy="1600829"/>
            <a:chOff x="6194383" y="342651"/>
            <a:chExt cx="3012507" cy="1600829"/>
          </a:xfrm>
        </p:grpSpPr>
        <p:pic>
          <p:nvPicPr>
            <p:cNvPr id="107" name="Picture 106">
              <a:extLst>
                <a:ext uri="{FF2B5EF4-FFF2-40B4-BE49-F238E27FC236}">
                  <a16:creationId xmlns:a16="http://schemas.microsoft.com/office/drawing/2014/main" id="{E3548360-9B6D-5C41-90A7-A2A485BC82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9977" y="342651"/>
              <a:ext cx="2617532" cy="1576628"/>
            </a:xfrm>
            <a:prstGeom prst="rect">
              <a:avLst/>
            </a:prstGeom>
            <a:ln w="9525">
              <a:solidFill>
                <a:schemeClr val="bg1"/>
              </a:solidFill>
            </a:ln>
            <a:effectLst>
              <a:outerShdw blurRad="50800" dist="38100" dir="2700000" algn="tl" rotWithShape="0">
                <a:prstClr val="black">
                  <a:alpha val="40000"/>
                </a:prstClr>
              </a:outerShdw>
            </a:effectLst>
          </p:spPr>
        </p:pic>
        <p:sp>
          <p:nvSpPr>
            <p:cNvPr id="108" name="Rectangle 107">
              <a:extLst>
                <a:ext uri="{FF2B5EF4-FFF2-40B4-BE49-F238E27FC236}">
                  <a16:creationId xmlns:a16="http://schemas.microsoft.com/office/drawing/2014/main" id="{1EF2C2B5-EE46-9E4D-BEBF-B6D31AF5CF10}"/>
                </a:ext>
              </a:extLst>
            </p:cNvPr>
            <p:cNvSpPr/>
            <p:nvPr/>
          </p:nvSpPr>
          <p:spPr>
            <a:xfrm>
              <a:off x="7716757" y="365126"/>
              <a:ext cx="508248"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CT</a:t>
              </a:r>
            </a:p>
          </p:txBody>
        </p:sp>
        <p:sp>
          <p:nvSpPr>
            <p:cNvPr id="109" name="Rectangle 108">
              <a:extLst>
                <a:ext uri="{FF2B5EF4-FFF2-40B4-BE49-F238E27FC236}">
                  <a16:creationId xmlns:a16="http://schemas.microsoft.com/office/drawing/2014/main" id="{754D408B-ED8F-7445-B30F-8D1802B6B1CB}"/>
                </a:ext>
              </a:extLst>
            </p:cNvPr>
            <p:cNvSpPr/>
            <p:nvPr/>
          </p:nvSpPr>
          <p:spPr>
            <a:xfrm>
              <a:off x="6194383" y="1615668"/>
              <a:ext cx="508248"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NJ</a:t>
              </a:r>
            </a:p>
          </p:txBody>
        </p:sp>
        <p:sp>
          <p:nvSpPr>
            <p:cNvPr id="110" name="Rectangle 109">
              <a:extLst>
                <a:ext uri="{FF2B5EF4-FFF2-40B4-BE49-F238E27FC236}">
                  <a16:creationId xmlns:a16="http://schemas.microsoft.com/office/drawing/2014/main" id="{EB26D070-16A2-B847-A7E3-179DAADD6876}"/>
                </a:ext>
              </a:extLst>
            </p:cNvPr>
            <p:cNvSpPr/>
            <p:nvPr/>
          </p:nvSpPr>
          <p:spPr>
            <a:xfrm rot="20475913">
              <a:off x="7222840" y="1373135"/>
              <a:ext cx="1308944"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dirty="0">
                  <a:solidFill>
                    <a:schemeClr val="bg1"/>
                  </a:solidFill>
                  <a:cs typeface="Arial"/>
                </a:rPr>
                <a:t>Long Island</a:t>
              </a:r>
            </a:p>
          </p:txBody>
        </p:sp>
        <p:sp>
          <p:nvSpPr>
            <p:cNvPr id="111" name="Rectangle 110">
              <a:extLst>
                <a:ext uri="{FF2B5EF4-FFF2-40B4-BE49-F238E27FC236}">
                  <a16:creationId xmlns:a16="http://schemas.microsoft.com/office/drawing/2014/main" id="{2571BC78-6C02-DF45-9AE9-404B894AD17B}"/>
                </a:ext>
              </a:extLst>
            </p:cNvPr>
            <p:cNvSpPr/>
            <p:nvPr/>
          </p:nvSpPr>
          <p:spPr>
            <a:xfrm>
              <a:off x="6485396" y="1297981"/>
              <a:ext cx="654472"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NYC</a:t>
              </a:r>
            </a:p>
          </p:txBody>
        </p:sp>
        <p:sp>
          <p:nvSpPr>
            <p:cNvPr id="112" name="Rectangle 111">
              <a:extLst>
                <a:ext uri="{FF2B5EF4-FFF2-40B4-BE49-F238E27FC236}">
                  <a16:creationId xmlns:a16="http://schemas.microsoft.com/office/drawing/2014/main" id="{DB327492-6972-6641-A08B-396157FA3174}"/>
                </a:ext>
              </a:extLst>
            </p:cNvPr>
            <p:cNvSpPr/>
            <p:nvPr/>
          </p:nvSpPr>
          <p:spPr>
            <a:xfrm>
              <a:off x="7716757" y="1697259"/>
              <a:ext cx="1490133"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Atlantic Ocean</a:t>
              </a:r>
            </a:p>
          </p:txBody>
        </p:sp>
      </p:grpSp>
      <p:pic>
        <p:nvPicPr>
          <p:cNvPr id="6" name="Picture 5">
            <a:extLst>
              <a:ext uri="{FF2B5EF4-FFF2-40B4-BE49-F238E27FC236}">
                <a16:creationId xmlns:a16="http://schemas.microsoft.com/office/drawing/2014/main" id="{4E151861-61AF-7B8C-5A73-B25D6BCA5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6685" y="921541"/>
            <a:ext cx="363641" cy="366220"/>
          </a:xfrm>
          <a:prstGeom prst="rect">
            <a:avLst/>
          </a:prstGeom>
        </p:spPr>
      </p:pic>
      <p:pic>
        <p:nvPicPr>
          <p:cNvPr id="7" name="Picture 6">
            <a:extLst>
              <a:ext uri="{FF2B5EF4-FFF2-40B4-BE49-F238E27FC236}">
                <a16:creationId xmlns:a16="http://schemas.microsoft.com/office/drawing/2014/main" id="{48E1FE19-3D4F-2B0C-1667-5260E5CB4CAA}"/>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a:off x="279628" y="0"/>
            <a:ext cx="11891058" cy="6858000"/>
          </a:xfrm>
          <a:prstGeom prst="rect">
            <a:avLst/>
          </a:prstGeom>
        </p:spPr>
      </p:pic>
      <p:grpSp>
        <p:nvGrpSpPr>
          <p:cNvPr id="17" name="Group 16">
            <a:extLst>
              <a:ext uri="{FF2B5EF4-FFF2-40B4-BE49-F238E27FC236}">
                <a16:creationId xmlns:a16="http://schemas.microsoft.com/office/drawing/2014/main" id="{69D149E0-31A7-0E87-8DA3-B511FB1471F7}"/>
              </a:ext>
            </a:extLst>
          </p:cNvPr>
          <p:cNvGrpSpPr/>
          <p:nvPr/>
        </p:nvGrpSpPr>
        <p:grpSpPr>
          <a:xfrm>
            <a:off x="1226252" y="183604"/>
            <a:ext cx="9492135" cy="5927820"/>
            <a:chOff x="1226252" y="183604"/>
            <a:chExt cx="9492135" cy="5927820"/>
          </a:xfrm>
        </p:grpSpPr>
        <p:sp>
          <p:nvSpPr>
            <p:cNvPr id="8" name="Rectangle 7">
              <a:extLst>
                <a:ext uri="{FF2B5EF4-FFF2-40B4-BE49-F238E27FC236}">
                  <a16:creationId xmlns:a16="http://schemas.microsoft.com/office/drawing/2014/main" id="{05B81BAB-1042-A166-DFAC-F2DFD1DC832E}"/>
                </a:ext>
              </a:extLst>
            </p:cNvPr>
            <p:cNvSpPr/>
            <p:nvPr/>
          </p:nvSpPr>
          <p:spPr>
            <a:xfrm>
              <a:off x="4594265" y="1630427"/>
              <a:ext cx="3719666" cy="738664"/>
            </a:xfrm>
            <a:prstGeom prst="rect">
              <a:avLst/>
            </a:prstGeom>
            <a:effectLst>
              <a:outerShdw blurRad="50800" dist="38100" dir="2700000" algn="tl" rotWithShape="0">
                <a:prstClr val="black"/>
              </a:outerShdw>
            </a:effectLst>
          </p:spPr>
          <p:txBody>
            <a:bodyPr wrap="square">
              <a:spAutoFit/>
            </a:bodyPr>
            <a:lstStyle/>
            <a:p>
              <a:pPr algn="ctr"/>
              <a:r>
                <a:rPr lang="en-US" altLang="en-US" sz="1400" dirty="0">
                  <a:solidFill>
                    <a:schemeClr val="bg1"/>
                  </a:solidFill>
                  <a:cs typeface="Arial"/>
                </a:rPr>
                <a:t>Relativistic Heavy Ion Collider, </a:t>
              </a:r>
              <a:br>
                <a:rPr lang="en-US" altLang="en-US" sz="1400" dirty="0">
                  <a:solidFill>
                    <a:schemeClr val="bg1"/>
                  </a:solidFill>
                  <a:cs typeface="Arial"/>
                </a:rPr>
              </a:br>
              <a:r>
                <a:rPr lang="en-US" altLang="en-US" sz="1400" dirty="0">
                  <a:solidFill>
                    <a:schemeClr val="bg1"/>
                  </a:solidFill>
                  <a:cs typeface="Arial"/>
                </a:rPr>
                <a:t>future Electron-Ion Collider</a:t>
              </a:r>
            </a:p>
            <a:p>
              <a:pPr algn="ctr"/>
              <a:r>
                <a:rPr lang="en-US" altLang="en-US" sz="1400" dirty="0">
                  <a:solidFill>
                    <a:schemeClr val="bg1"/>
                  </a:solidFill>
                  <a:cs typeface="Arial"/>
                </a:rPr>
                <a:t>(2.4 miles in circumference)</a:t>
              </a:r>
            </a:p>
          </p:txBody>
        </p:sp>
        <p:sp>
          <p:nvSpPr>
            <p:cNvPr id="9" name="Rectangle 8">
              <a:extLst>
                <a:ext uri="{FF2B5EF4-FFF2-40B4-BE49-F238E27FC236}">
                  <a16:creationId xmlns:a16="http://schemas.microsoft.com/office/drawing/2014/main" id="{9D3A3ACA-4FB3-8E5A-C043-1EFC4BA903E3}"/>
                </a:ext>
              </a:extLst>
            </p:cNvPr>
            <p:cNvSpPr/>
            <p:nvPr/>
          </p:nvSpPr>
          <p:spPr>
            <a:xfrm>
              <a:off x="8150143" y="4964287"/>
              <a:ext cx="1906291" cy="523220"/>
            </a:xfrm>
            <a:prstGeom prst="rect">
              <a:avLst/>
            </a:prstGeom>
            <a:effectLst>
              <a:outerShdw blurRad="50800" dist="38100" dir="2700000" algn="tl" rotWithShape="0">
                <a:prstClr val="black"/>
              </a:outerShdw>
            </a:effectLst>
          </p:spPr>
          <p:txBody>
            <a:bodyPr wrap="none">
              <a:spAutoFit/>
            </a:bodyPr>
            <a:lstStyle/>
            <a:p>
              <a:pPr algn="ctr">
                <a:spcBef>
                  <a:spcPts val="300"/>
                </a:spcBef>
              </a:pPr>
              <a:r>
                <a:rPr lang="en-US" altLang="en-US" sz="1400" dirty="0">
                  <a:solidFill>
                    <a:schemeClr val="bg1"/>
                  </a:solidFill>
                  <a:cs typeface="Arial"/>
                </a:rPr>
                <a:t>National Synchrotron </a:t>
              </a:r>
              <a:br>
                <a:rPr lang="en-US" altLang="en-US" sz="1400" dirty="0">
                  <a:solidFill>
                    <a:schemeClr val="bg1"/>
                  </a:solidFill>
                  <a:cs typeface="Arial"/>
                </a:rPr>
              </a:br>
              <a:r>
                <a:rPr lang="en-US" altLang="en-US" sz="1400" dirty="0">
                  <a:solidFill>
                    <a:schemeClr val="bg1"/>
                  </a:solidFill>
                  <a:cs typeface="Arial"/>
                </a:rPr>
                <a:t>Light Source II</a:t>
              </a:r>
              <a:endParaRPr lang="en-US" altLang="en-US" sz="1100" dirty="0">
                <a:solidFill>
                  <a:schemeClr val="bg1"/>
                </a:solidFill>
                <a:cs typeface="Arial"/>
              </a:endParaRPr>
            </a:p>
          </p:txBody>
        </p:sp>
        <p:sp>
          <p:nvSpPr>
            <p:cNvPr id="10" name="Oval 9">
              <a:extLst>
                <a:ext uri="{FF2B5EF4-FFF2-40B4-BE49-F238E27FC236}">
                  <a16:creationId xmlns:a16="http://schemas.microsoft.com/office/drawing/2014/main" id="{9D550054-791F-3ED6-EABB-C1E760241C1A}"/>
                </a:ext>
              </a:extLst>
            </p:cNvPr>
            <p:cNvSpPr/>
            <p:nvPr/>
          </p:nvSpPr>
          <p:spPr>
            <a:xfrm>
              <a:off x="7320704" y="4254979"/>
              <a:ext cx="3397683" cy="1856445"/>
            </a:xfrm>
            <a:prstGeom prst="ellipse">
              <a:avLst/>
            </a:prstGeom>
            <a:noFill/>
            <a:ln w="38100">
              <a:solidFill>
                <a:srgbClr val="C00000"/>
              </a:solidFill>
              <a:extLst>
                <a:ext uri="{C807C97D-BFC1-408E-A445-0C87EB9F89A2}">
                  <ask:lineSketchStyleProps xmlns:ask="http://schemas.microsoft.com/office/drawing/2018/sketchyshapes" sd="1219033472">
                    <a:custGeom>
                      <a:avLst/>
                      <a:gdLst>
                        <a:gd name="connsiteX0" fmla="*/ 0 w 3397683"/>
                        <a:gd name="connsiteY0" fmla="*/ 928223 h 1856445"/>
                        <a:gd name="connsiteX1" fmla="*/ 1698842 w 3397683"/>
                        <a:gd name="connsiteY1" fmla="*/ 0 h 1856445"/>
                        <a:gd name="connsiteX2" fmla="*/ 3397684 w 3397683"/>
                        <a:gd name="connsiteY2" fmla="*/ 928223 h 1856445"/>
                        <a:gd name="connsiteX3" fmla="*/ 1698842 w 3397683"/>
                        <a:gd name="connsiteY3" fmla="*/ 1856446 h 1856445"/>
                        <a:gd name="connsiteX4" fmla="*/ 0 w 3397683"/>
                        <a:gd name="connsiteY4" fmla="*/ 928223 h 185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683" h="1856445" extrusionOk="0">
                          <a:moveTo>
                            <a:pt x="0" y="928223"/>
                          </a:moveTo>
                          <a:cubicBezTo>
                            <a:pt x="-110515" y="347412"/>
                            <a:pt x="598714" y="60757"/>
                            <a:pt x="1698842" y="0"/>
                          </a:cubicBezTo>
                          <a:cubicBezTo>
                            <a:pt x="2755605" y="24951"/>
                            <a:pt x="3354327" y="416959"/>
                            <a:pt x="3397684" y="928223"/>
                          </a:cubicBezTo>
                          <a:cubicBezTo>
                            <a:pt x="3382156" y="1456030"/>
                            <a:pt x="2618987" y="1956490"/>
                            <a:pt x="1698842" y="1856446"/>
                          </a:cubicBezTo>
                          <a:cubicBezTo>
                            <a:pt x="656685" y="1799593"/>
                            <a:pt x="133475" y="1504642"/>
                            <a:pt x="0" y="92822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0269403-655F-05CB-1244-BEF5896C403C}"/>
                </a:ext>
              </a:extLst>
            </p:cNvPr>
            <p:cNvSpPr/>
            <p:nvPr/>
          </p:nvSpPr>
          <p:spPr>
            <a:xfrm>
              <a:off x="1226252" y="183604"/>
              <a:ext cx="5227846" cy="1518811"/>
            </a:xfrm>
            <a:prstGeom prst="ellipse">
              <a:avLst/>
            </a:prstGeom>
            <a:noFill/>
            <a:ln w="38100">
              <a:solidFill>
                <a:srgbClr val="C00000"/>
              </a:solidFill>
              <a:extLst>
                <a:ext uri="{C807C97D-BFC1-408E-A445-0C87EB9F89A2}">
                  <ask:lineSketchStyleProps xmlns:ask="http://schemas.microsoft.com/office/drawing/2018/sketchyshapes" sd="1219033472">
                    <a:custGeom>
                      <a:avLst/>
                      <a:gdLst>
                        <a:gd name="connsiteX0" fmla="*/ 0 w 3397683"/>
                        <a:gd name="connsiteY0" fmla="*/ 928223 h 1856445"/>
                        <a:gd name="connsiteX1" fmla="*/ 1698842 w 3397683"/>
                        <a:gd name="connsiteY1" fmla="*/ 0 h 1856445"/>
                        <a:gd name="connsiteX2" fmla="*/ 3397684 w 3397683"/>
                        <a:gd name="connsiteY2" fmla="*/ 928223 h 1856445"/>
                        <a:gd name="connsiteX3" fmla="*/ 1698842 w 3397683"/>
                        <a:gd name="connsiteY3" fmla="*/ 1856446 h 1856445"/>
                        <a:gd name="connsiteX4" fmla="*/ 0 w 3397683"/>
                        <a:gd name="connsiteY4" fmla="*/ 928223 h 185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683" h="1856445" extrusionOk="0">
                          <a:moveTo>
                            <a:pt x="0" y="928223"/>
                          </a:moveTo>
                          <a:cubicBezTo>
                            <a:pt x="-110515" y="347412"/>
                            <a:pt x="598714" y="60757"/>
                            <a:pt x="1698842" y="0"/>
                          </a:cubicBezTo>
                          <a:cubicBezTo>
                            <a:pt x="2755605" y="24951"/>
                            <a:pt x="3354327" y="416959"/>
                            <a:pt x="3397684" y="928223"/>
                          </a:cubicBezTo>
                          <a:cubicBezTo>
                            <a:pt x="3382156" y="1456030"/>
                            <a:pt x="2618987" y="1956490"/>
                            <a:pt x="1698842" y="1856446"/>
                          </a:cubicBezTo>
                          <a:cubicBezTo>
                            <a:pt x="656685" y="1799593"/>
                            <a:pt x="133475" y="1504642"/>
                            <a:pt x="0" y="92822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ne 13">
              <a:extLst>
                <a:ext uri="{FF2B5EF4-FFF2-40B4-BE49-F238E27FC236}">
                  <a16:creationId xmlns:a16="http://schemas.microsoft.com/office/drawing/2014/main" id="{2F817210-EA26-DCD9-0A98-D8B501BA8F5C}"/>
                </a:ext>
              </a:extLst>
            </p:cNvPr>
            <p:cNvSpPr>
              <a:spLocks noChangeShapeType="1"/>
            </p:cNvSpPr>
            <p:nvPr/>
          </p:nvSpPr>
          <p:spPr bwMode="auto">
            <a:xfrm flipH="1" flipV="1">
              <a:off x="4853353" y="1537866"/>
              <a:ext cx="341584" cy="152822"/>
            </a:xfrm>
            <a:prstGeom prst="line">
              <a:avLst/>
            </a:prstGeom>
            <a:noFill/>
            <a:ln w="25400">
              <a:solidFill>
                <a:schemeClr val="bg1"/>
              </a:solidFill>
              <a:round/>
              <a:headEnd/>
              <a:tailEnd type="triangle" w="med" len="med"/>
            </a:ln>
            <a:effectLst>
              <a:outerShdw blurRad="63500" dist="46662" dir="2115817" algn="ctr" rotWithShape="0">
                <a:srgbClr val="000000">
                  <a:alpha val="74998"/>
                </a:srgbClr>
              </a:outerShdw>
            </a:effectLst>
            <a:extLst>
              <a:ext uri="{909E8E84-426E-40dd-AFC4-6F175D3DCCD1}">
                <a14:hiddenFill xmlns="" xmlns:a14="http://schemas.microsoft.com/office/drawing/2010/main">
                  <a:noFill/>
                </a14:hiddenFill>
              </a:ext>
            </a:extLst>
          </p:spPr>
          <p:txBody>
            <a:bodyPr/>
            <a:lstStyle/>
            <a:p>
              <a:pPr>
                <a:defRPr/>
              </a:pPr>
              <a:endParaRPr lang="en-US" sz="1600">
                <a:solidFill>
                  <a:schemeClr val="bg1"/>
                </a:solidFill>
                <a:latin typeface="Arial"/>
                <a:ea typeface="ＭＳ Ｐゴシック"/>
              </a:endParaRPr>
            </a:p>
          </p:txBody>
        </p:sp>
      </p:grpSp>
      <p:sp>
        <p:nvSpPr>
          <p:cNvPr id="13" name="Slide Number Placeholder 12">
            <a:extLst>
              <a:ext uri="{FF2B5EF4-FFF2-40B4-BE49-F238E27FC236}">
                <a16:creationId xmlns:a16="http://schemas.microsoft.com/office/drawing/2014/main" id="{3817E368-8D7A-46B5-99EB-5601A751D58B}"/>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Tree>
    <p:extLst>
      <p:ext uri="{BB962C8B-B14F-4D97-AF65-F5344CB8AC3E}">
        <p14:creationId xmlns:p14="http://schemas.microsoft.com/office/powerpoint/2010/main" val="548525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0C842-7A3F-4C62-6E40-D50EF7699D91}"/>
              </a:ext>
            </a:extLst>
          </p:cNvPr>
          <p:cNvSpPr/>
          <p:nvPr/>
        </p:nvSpPr>
        <p:spPr>
          <a:xfrm>
            <a:off x="243068" y="0"/>
            <a:ext cx="11948932" cy="622487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30</a:t>
            </a:fld>
            <a:endParaRPr lang="en-US" sz="1000"/>
          </a:p>
        </p:txBody>
      </p:sp>
      <p:pic>
        <p:nvPicPr>
          <p:cNvPr id="9" name="Picture 8" descr="Background pattern&#10;&#10;Description automatically generated with medium confidence">
            <a:extLst>
              <a:ext uri="{FF2B5EF4-FFF2-40B4-BE49-F238E27FC236}">
                <a16:creationId xmlns:a16="http://schemas.microsoft.com/office/drawing/2014/main" id="{B7CEF323-7C35-9D4E-0639-35CCA1918F31}"/>
              </a:ext>
            </a:extLst>
          </p:cNvPr>
          <p:cNvPicPr>
            <a:picLocks noChangeAspect="1"/>
          </p:cNvPicPr>
          <p:nvPr/>
        </p:nvPicPr>
        <p:blipFill>
          <a:blip r:embed="rId3"/>
          <a:srcRect l="8569" t="12603" r="60090" b="58883"/>
          <a:stretch/>
        </p:blipFill>
        <p:spPr>
          <a:xfrm>
            <a:off x="1285514" y="1841182"/>
            <a:ext cx="4436532" cy="4383690"/>
          </a:xfrm>
          <a:prstGeom prst="rect">
            <a:avLst/>
          </a:prstGeom>
        </p:spPr>
      </p:pic>
      <p:sp>
        <p:nvSpPr>
          <p:cNvPr id="10" name="TextBox 9">
            <a:extLst>
              <a:ext uri="{FF2B5EF4-FFF2-40B4-BE49-F238E27FC236}">
                <a16:creationId xmlns:a16="http://schemas.microsoft.com/office/drawing/2014/main" id="{2093CFB3-804D-A286-B3F4-3E8C3BA83AE4}"/>
              </a:ext>
            </a:extLst>
          </p:cNvPr>
          <p:cNvSpPr txBox="1"/>
          <p:nvPr/>
        </p:nvSpPr>
        <p:spPr>
          <a:xfrm>
            <a:off x="6096000" y="1841182"/>
            <a:ext cx="5325570" cy="1754326"/>
          </a:xfrm>
          <a:prstGeom prst="rect">
            <a:avLst/>
          </a:prstGeom>
          <a:noFill/>
        </p:spPr>
        <p:txBody>
          <a:bodyPr wrap="square" lIns="91440" tIns="45720" rIns="91440" bIns="45720" rtlCol="0" anchor="t">
            <a:spAutoFit/>
          </a:bodyPr>
          <a:lstStyle/>
          <a:p>
            <a:r>
              <a:rPr lang="en-US" sz="3600" dirty="0">
                <a:solidFill>
                  <a:schemeClr val="bg2"/>
                </a:solidFill>
                <a:latin typeface="Candara"/>
              </a:rPr>
              <a:t>Locate the most valuable signals, </a:t>
            </a:r>
            <a:r>
              <a:rPr lang="en-US" sz="3600" dirty="0">
                <a:solidFill>
                  <a:schemeClr val="accent4"/>
                </a:solidFill>
                <a:latin typeface="Candara"/>
              </a:rPr>
              <a:t>and compress by down-selecting the signals</a:t>
            </a:r>
            <a:endParaRPr lang="en-US" dirty="0">
              <a:solidFill>
                <a:schemeClr val="accent4"/>
              </a:solidFill>
            </a:endParaRPr>
          </a:p>
        </p:txBody>
      </p:sp>
      <p:sp>
        <p:nvSpPr>
          <p:cNvPr id="8" name="TextBox 7">
            <a:extLst>
              <a:ext uri="{FF2B5EF4-FFF2-40B4-BE49-F238E27FC236}">
                <a16:creationId xmlns:a16="http://schemas.microsoft.com/office/drawing/2014/main" id="{F48EF22F-996F-B8EA-E0AD-A2804E4C880C}"/>
              </a:ext>
            </a:extLst>
          </p:cNvPr>
          <p:cNvSpPr txBox="1"/>
          <p:nvPr/>
        </p:nvSpPr>
        <p:spPr>
          <a:xfrm>
            <a:off x="1080729" y="262673"/>
            <a:ext cx="9859460" cy="1200329"/>
          </a:xfrm>
          <a:prstGeom prst="rect">
            <a:avLst/>
          </a:prstGeom>
          <a:noFill/>
        </p:spPr>
        <p:txBody>
          <a:bodyPr wrap="square" lIns="91440" tIns="45720" rIns="91440" bIns="45720" anchor="t">
            <a:spAutoFit/>
          </a:bodyPr>
          <a:lstStyle/>
          <a:p>
            <a:r>
              <a:rPr lang="en-US" sz="3600">
                <a:solidFill>
                  <a:schemeClr val="accent4"/>
                </a:solidFill>
                <a:effectLst>
                  <a:outerShdw blurRad="38100" dist="38100" dir="2700000" algn="tl">
                    <a:srgbClr val="000000">
                      <a:alpha val="43137"/>
                    </a:srgbClr>
                  </a:outerShdw>
                </a:effectLst>
                <a:latin typeface="Candara"/>
              </a:rPr>
              <a:t>BCAE-VS:</a:t>
            </a:r>
            <a:r>
              <a:rPr lang="en-US" sz="3600">
                <a:solidFill>
                  <a:schemeClr val="bg1"/>
                </a:solidFill>
                <a:effectLst>
                  <a:outerShdw blurRad="38100" dist="38100" dir="2700000" algn="tl">
                    <a:srgbClr val="000000">
                      <a:alpha val="43137"/>
                    </a:srgbClr>
                  </a:outerShdw>
                </a:effectLst>
                <a:latin typeface="Candara"/>
              </a:rPr>
              <a:t> </a:t>
            </a:r>
            <a:r>
              <a:rPr lang="en-US" sz="3600" u="sng">
                <a:solidFill>
                  <a:schemeClr val="bg1"/>
                </a:solidFill>
                <a:effectLst>
                  <a:outerShdw blurRad="38100" dist="38100" dir="2700000" algn="tl">
                    <a:srgbClr val="000000">
                      <a:alpha val="43137"/>
                    </a:srgbClr>
                  </a:outerShdw>
                </a:effectLst>
                <a:latin typeface="Candara"/>
              </a:rPr>
              <a:t>B</a:t>
            </a:r>
            <a:r>
              <a:rPr lang="en-US" sz="3600">
                <a:solidFill>
                  <a:schemeClr val="bg1"/>
                </a:solidFill>
                <a:effectLst>
                  <a:outerShdw blurRad="38100" dist="38100" dir="2700000" algn="tl">
                    <a:srgbClr val="000000">
                      <a:alpha val="43137"/>
                    </a:srgbClr>
                  </a:outerShdw>
                </a:effectLst>
                <a:latin typeface="Candara"/>
              </a:rPr>
              <a:t>icephalous </a:t>
            </a:r>
            <a:r>
              <a:rPr lang="en-US" sz="3600" u="sng">
                <a:solidFill>
                  <a:schemeClr val="bg1"/>
                </a:solidFill>
                <a:effectLst>
                  <a:outerShdw blurRad="38100" dist="38100" dir="2700000" algn="tl">
                    <a:srgbClr val="000000">
                      <a:alpha val="43137"/>
                    </a:srgbClr>
                  </a:outerShdw>
                </a:effectLst>
                <a:latin typeface="Candara"/>
              </a:rPr>
              <a:t>C</a:t>
            </a:r>
            <a:r>
              <a:rPr lang="en-US" sz="3600">
                <a:solidFill>
                  <a:schemeClr val="bg1"/>
                </a:solidFill>
                <a:effectLst>
                  <a:outerShdw blurRad="38100" dist="38100" dir="2700000" algn="tl">
                    <a:srgbClr val="000000">
                      <a:alpha val="43137"/>
                    </a:srgbClr>
                  </a:outerShdw>
                </a:effectLst>
                <a:latin typeface="Candara"/>
              </a:rPr>
              <a:t>onvolutional </a:t>
            </a:r>
            <a:r>
              <a:rPr lang="en-US" sz="3600" u="sng">
                <a:solidFill>
                  <a:schemeClr val="bg1"/>
                </a:solidFill>
                <a:effectLst>
                  <a:outerShdw blurRad="38100" dist="38100" dir="2700000" algn="tl">
                    <a:srgbClr val="000000">
                      <a:alpha val="43137"/>
                    </a:srgbClr>
                  </a:outerShdw>
                </a:effectLst>
                <a:latin typeface="Candara"/>
              </a:rPr>
              <a:t>A</a:t>
            </a:r>
            <a:r>
              <a:rPr lang="en-US" sz="3600">
                <a:solidFill>
                  <a:schemeClr val="bg1"/>
                </a:solidFill>
                <a:effectLst>
                  <a:outerShdw blurRad="38100" dist="38100" dir="2700000" algn="tl">
                    <a:srgbClr val="000000">
                      <a:alpha val="43137"/>
                    </a:srgbClr>
                  </a:outerShdw>
                </a:effectLst>
                <a:latin typeface="Candara"/>
              </a:rPr>
              <a:t>uto</a:t>
            </a:r>
            <a:r>
              <a:rPr lang="en-US" sz="3600" u="sng">
                <a:solidFill>
                  <a:schemeClr val="bg1"/>
                </a:solidFill>
                <a:effectLst>
                  <a:outerShdw blurRad="38100" dist="38100" dir="2700000" algn="tl">
                    <a:srgbClr val="000000">
                      <a:alpha val="43137"/>
                    </a:srgbClr>
                  </a:outerShdw>
                </a:effectLst>
                <a:latin typeface="Candara"/>
              </a:rPr>
              <a:t>e</a:t>
            </a:r>
            <a:r>
              <a:rPr lang="en-US" sz="3600">
                <a:solidFill>
                  <a:schemeClr val="bg1"/>
                </a:solidFill>
                <a:effectLst>
                  <a:outerShdw blurRad="38100" dist="38100" dir="2700000" algn="tl">
                    <a:srgbClr val="000000">
                      <a:alpha val="43137"/>
                    </a:srgbClr>
                  </a:outerShdw>
                </a:effectLst>
                <a:latin typeface="Candara"/>
              </a:rPr>
              <a:t>ncoder with </a:t>
            </a:r>
            <a:r>
              <a:rPr lang="en-US" sz="3600" u="sng">
                <a:solidFill>
                  <a:schemeClr val="bg1"/>
                </a:solidFill>
                <a:effectLst>
                  <a:outerShdw blurRad="38100" dist="38100" dir="2700000" algn="tl">
                    <a:srgbClr val="000000">
                      <a:alpha val="43137"/>
                    </a:srgbClr>
                  </a:outerShdw>
                </a:effectLst>
                <a:latin typeface="Candara"/>
              </a:rPr>
              <a:t>V</a:t>
            </a:r>
            <a:r>
              <a:rPr lang="en-US" sz="3600">
                <a:solidFill>
                  <a:schemeClr val="bg1"/>
                </a:solidFill>
                <a:effectLst>
                  <a:outerShdw blurRad="38100" dist="38100" dir="2700000" algn="tl">
                    <a:srgbClr val="000000">
                      <a:alpha val="43137"/>
                    </a:srgbClr>
                  </a:outerShdw>
                </a:effectLst>
                <a:latin typeface="Candara"/>
              </a:rPr>
              <a:t>ariable ratio Compression for </a:t>
            </a:r>
            <a:r>
              <a:rPr lang="en-US" sz="3600" u="sng">
                <a:solidFill>
                  <a:schemeClr val="bg1"/>
                </a:solidFill>
                <a:effectLst>
                  <a:outerShdw blurRad="38100" dist="38100" dir="2700000" algn="tl">
                    <a:srgbClr val="000000">
                      <a:alpha val="43137"/>
                    </a:srgbClr>
                  </a:outerShdw>
                </a:effectLst>
                <a:latin typeface="Candara"/>
              </a:rPr>
              <a:t>S</a:t>
            </a:r>
            <a:r>
              <a:rPr lang="en-US" sz="3600">
                <a:solidFill>
                  <a:schemeClr val="bg1"/>
                </a:solidFill>
                <a:effectLst>
                  <a:outerShdw blurRad="38100" dist="38100" dir="2700000" algn="tl">
                    <a:srgbClr val="000000">
                      <a:alpha val="43137"/>
                    </a:srgbClr>
                  </a:outerShdw>
                </a:effectLst>
                <a:latin typeface="Candara"/>
              </a:rPr>
              <a:t>parse input</a:t>
            </a:r>
          </a:p>
        </p:txBody>
      </p:sp>
      <p:pic>
        <p:nvPicPr>
          <p:cNvPr id="3" name="Picture 2" descr="Background pattern&#10;&#10;Description automatically generated with medium confidence">
            <a:extLst>
              <a:ext uri="{FF2B5EF4-FFF2-40B4-BE49-F238E27FC236}">
                <a16:creationId xmlns:a16="http://schemas.microsoft.com/office/drawing/2014/main" id="{1B30FBFB-27FE-9390-DB40-653ACE122AD3}"/>
              </a:ext>
            </a:extLst>
          </p:cNvPr>
          <p:cNvPicPr>
            <a:picLocks noChangeAspect="1"/>
          </p:cNvPicPr>
          <p:nvPr/>
        </p:nvPicPr>
        <p:blipFill>
          <a:blip r:embed="rId3"/>
          <a:srcRect l="-79539" t="-31269" r="152368" b="112739"/>
          <a:stretch/>
        </p:blipFill>
        <p:spPr>
          <a:xfrm>
            <a:off x="423451" y="1593991"/>
            <a:ext cx="2155375" cy="1578764"/>
          </a:xfrm>
          <a:prstGeom prst="rect">
            <a:avLst/>
          </a:prstGeom>
        </p:spPr>
      </p:pic>
      <p:cxnSp>
        <p:nvCxnSpPr>
          <p:cNvPr id="17" name="Straight Arrow Connector 16">
            <a:extLst>
              <a:ext uri="{FF2B5EF4-FFF2-40B4-BE49-F238E27FC236}">
                <a16:creationId xmlns:a16="http://schemas.microsoft.com/office/drawing/2014/main" id="{B5D80E67-B2DA-F627-BF91-02175797E498}"/>
              </a:ext>
            </a:extLst>
          </p:cNvPr>
          <p:cNvCxnSpPr>
            <a:cxnSpLocks/>
          </p:cNvCxnSpPr>
          <p:nvPr/>
        </p:nvCxnSpPr>
        <p:spPr>
          <a:xfrm flipH="1">
            <a:off x="1188720" y="5094515"/>
            <a:ext cx="789214" cy="378822"/>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E5E3FD-A7B0-99B5-4DF6-E1E4AFE21842}"/>
              </a:ext>
            </a:extLst>
          </p:cNvPr>
          <p:cNvCxnSpPr>
            <a:cxnSpLocks/>
          </p:cNvCxnSpPr>
          <p:nvPr/>
        </p:nvCxnSpPr>
        <p:spPr>
          <a:xfrm>
            <a:off x="1977934" y="5094515"/>
            <a:ext cx="987335" cy="59436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555189-D3C1-70DC-6CFD-746D6A5B0C4D}"/>
              </a:ext>
            </a:extLst>
          </p:cNvPr>
          <p:cNvSpPr txBox="1"/>
          <p:nvPr/>
        </p:nvSpPr>
        <p:spPr>
          <a:xfrm rot="19946978">
            <a:off x="1255142" y="5267180"/>
            <a:ext cx="694649" cy="365760"/>
          </a:xfrm>
          <a:prstGeom prst="rect">
            <a:avLst/>
          </a:prstGeom>
          <a:noFill/>
        </p:spPr>
        <p:txBody>
          <a:bodyPr wrap="square" rtlCol="0">
            <a:spAutoFit/>
          </a:bodyPr>
          <a:lstStyle/>
          <a:p>
            <a:pPr algn="ctr"/>
            <a:r>
              <a:rPr lang="en-US">
                <a:solidFill>
                  <a:schemeClr val="bg1"/>
                </a:solidFill>
                <a:latin typeface="Candara" panose="020E0502030303020204" pitchFamily="34" charset="0"/>
              </a:rPr>
              <a:t>time</a:t>
            </a:r>
          </a:p>
        </p:txBody>
      </p:sp>
      <p:sp>
        <p:nvSpPr>
          <p:cNvPr id="20" name="TextBox 19">
            <a:extLst>
              <a:ext uri="{FF2B5EF4-FFF2-40B4-BE49-F238E27FC236}">
                <a16:creationId xmlns:a16="http://schemas.microsoft.com/office/drawing/2014/main" id="{A2CDFD77-A84D-CAD4-19E9-75A69B2D17A4}"/>
              </a:ext>
            </a:extLst>
          </p:cNvPr>
          <p:cNvSpPr txBox="1"/>
          <p:nvPr/>
        </p:nvSpPr>
        <p:spPr>
          <a:xfrm rot="1901026">
            <a:off x="2075470" y="5108888"/>
            <a:ext cx="1151850" cy="369332"/>
          </a:xfrm>
          <a:prstGeom prst="rect">
            <a:avLst/>
          </a:prstGeom>
          <a:noFill/>
        </p:spPr>
        <p:txBody>
          <a:bodyPr wrap="square" rtlCol="0">
            <a:spAutoFit/>
          </a:bodyPr>
          <a:lstStyle/>
          <a:p>
            <a:pPr algn="ctr"/>
            <a:r>
              <a:rPr lang="en-US">
                <a:solidFill>
                  <a:schemeClr val="bg1"/>
                </a:solidFill>
                <a:latin typeface="Candara" panose="020E0502030303020204" pitchFamily="34" charset="0"/>
              </a:rPr>
              <a:t>azimuthal</a:t>
            </a:r>
          </a:p>
        </p:txBody>
      </p:sp>
      <p:cxnSp>
        <p:nvCxnSpPr>
          <p:cNvPr id="21" name="Straight Arrow Connector 20">
            <a:extLst>
              <a:ext uri="{FF2B5EF4-FFF2-40B4-BE49-F238E27FC236}">
                <a16:creationId xmlns:a16="http://schemas.microsoft.com/office/drawing/2014/main" id="{12511D9E-B632-A21B-5888-034DEFA19525}"/>
              </a:ext>
            </a:extLst>
          </p:cNvPr>
          <p:cNvCxnSpPr>
            <a:cxnSpLocks/>
          </p:cNvCxnSpPr>
          <p:nvPr/>
        </p:nvCxnSpPr>
        <p:spPr>
          <a:xfrm flipH="1" flipV="1">
            <a:off x="1899564" y="4127863"/>
            <a:ext cx="78370" cy="982802"/>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69B32D-2032-7985-3FCE-11DACBE5DA1A}"/>
              </a:ext>
            </a:extLst>
          </p:cNvPr>
          <p:cNvSpPr txBox="1"/>
          <p:nvPr/>
        </p:nvSpPr>
        <p:spPr>
          <a:xfrm rot="15947596">
            <a:off x="1173698" y="4434597"/>
            <a:ext cx="1151850" cy="369332"/>
          </a:xfrm>
          <a:prstGeom prst="rect">
            <a:avLst/>
          </a:prstGeom>
          <a:noFill/>
        </p:spPr>
        <p:txBody>
          <a:bodyPr wrap="square" rtlCol="0">
            <a:spAutoFit/>
          </a:bodyPr>
          <a:lstStyle/>
          <a:p>
            <a:pPr algn="ctr"/>
            <a:r>
              <a:rPr lang="en-US">
                <a:solidFill>
                  <a:schemeClr val="bg1"/>
                </a:solidFill>
                <a:latin typeface="Candara" panose="020E0502030303020204" pitchFamily="34" charset="0"/>
              </a:rPr>
              <a:t>layer</a:t>
            </a:r>
          </a:p>
        </p:txBody>
      </p:sp>
      <p:grpSp>
        <p:nvGrpSpPr>
          <p:cNvPr id="6" name="Group 5">
            <a:extLst>
              <a:ext uri="{FF2B5EF4-FFF2-40B4-BE49-F238E27FC236}">
                <a16:creationId xmlns:a16="http://schemas.microsoft.com/office/drawing/2014/main" id="{E49D053E-AC52-7993-E0C0-566A0BB88CDB}"/>
              </a:ext>
            </a:extLst>
          </p:cNvPr>
          <p:cNvGrpSpPr/>
          <p:nvPr/>
        </p:nvGrpSpPr>
        <p:grpSpPr>
          <a:xfrm>
            <a:off x="7560947" y="3658132"/>
            <a:ext cx="2566740" cy="2566740"/>
            <a:chOff x="7673653" y="3686294"/>
            <a:chExt cx="2566740" cy="2566740"/>
          </a:xfrm>
        </p:grpSpPr>
        <p:pic>
          <p:nvPicPr>
            <p:cNvPr id="1026" name="Picture 2">
              <a:extLst>
                <a:ext uri="{FF2B5EF4-FFF2-40B4-BE49-F238E27FC236}">
                  <a16:creationId xmlns:a16="http://schemas.microsoft.com/office/drawing/2014/main" id="{80808668-9138-2D94-E8CA-D980DE582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653" y="3686294"/>
              <a:ext cx="2566740" cy="2566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A83259-EF99-E3B3-924E-9E641F2450E4}"/>
                </a:ext>
              </a:extLst>
            </p:cNvPr>
            <p:cNvSpPr txBox="1"/>
            <p:nvPr/>
          </p:nvSpPr>
          <p:spPr>
            <a:xfrm>
              <a:off x="7896476" y="3758531"/>
              <a:ext cx="2121093" cy="369332"/>
            </a:xfrm>
            <a:prstGeom prst="rect">
              <a:avLst/>
            </a:prstGeom>
            <a:noFill/>
          </p:spPr>
          <p:txBody>
            <a:bodyPr wrap="none" rtlCol="0">
              <a:spAutoFit/>
            </a:bodyPr>
            <a:lstStyle/>
            <a:p>
              <a:r>
                <a:rPr lang="en-US" dirty="0" err="1"/>
                <a:t>Keypoint</a:t>
              </a:r>
              <a:r>
                <a:rPr lang="en-US" dirty="0"/>
                <a:t> Detection</a:t>
              </a:r>
            </a:p>
          </p:txBody>
        </p:sp>
      </p:grpSp>
    </p:spTree>
    <p:extLst>
      <p:ext uri="{BB962C8B-B14F-4D97-AF65-F5344CB8AC3E}">
        <p14:creationId xmlns:p14="http://schemas.microsoft.com/office/powerpoint/2010/main" val="41004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31</a:t>
            </a:fld>
            <a:endParaRPr lang="en-US" sz="1000"/>
          </a:p>
        </p:txBody>
      </p:sp>
      <p:pic>
        <p:nvPicPr>
          <p:cNvPr id="4" name="Picture 3" descr="Diagram&#10;&#10;Description automatically generated">
            <a:extLst>
              <a:ext uri="{FF2B5EF4-FFF2-40B4-BE49-F238E27FC236}">
                <a16:creationId xmlns:a16="http://schemas.microsoft.com/office/drawing/2014/main" id="{59320B97-2E3C-16AD-11E3-D4F7DFF63D08}"/>
              </a:ext>
            </a:extLst>
          </p:cNvPr>
          <p:cNvPicPr>
            <a:picLocks noChangeAspect="1"/>
          </p:cNvPicPr>
          <p:nvPr/>
        </p:nvPicPr>
        <p:blipFill>
          <a:blip r:embed="rId2"/>
          <a:srcRect l="1166" t="23235" r="44723" b="21185"/>
          <a:stretch/>
        </p:blipFill>
        <p:spPr>
          <a:xfrm>
            <a:off x="2504790" y="2194898"/>
            <a:ext cx="7182419" cy="2468204"/>
          </a:xfrm>
          <a:prstGeom prst="rect">
            <a:avLst/>
          </a:prstGeom>
        </p:spPr>
      </p:pic>
      <p:grpSp>
        <p:nvGrpSpPr>
          <p:cNvPr id="41" name="Group 40">
            <a:extLst>
              <a:ext uri="{FF2B5EF4-FFF2-40B4-BE49-F238E27FC236}">
                <a16:creationId xmlns:a16="http://schemas.microsoft.com/office/drawing/2014/main" id="{20A0E186-DF1E-3524-61C9-B776DFD41307}"/>
              </a:ext>
            </a:extLst>
          </p:cNvPr>
          <p:cNvGrpSpPr/>
          <p:nvPr/>
        </p:nvGrpSpPr>
        <p:grpSpPr>
          <a:xfrm>
            <a:off x="613310" y="2355910"/>
            <a:ext cx="1814874" cy="1939737"/>
            <a:chOff x="623525" y="2689411"/>
            <a:chExt cx="1814874" cy="1939737"/>
          </a:xfrm>
        </p:grpSpPr>
        <p:grpSp>
          <p:nvGrpSpPr>
            <p:cNvPr id="14" name="Group 13">
              <a:extLst>
                <a:ext uri="{FF2B5EF4-FFF2-40B4-BE49-F238E27FC236}">
                  <a16:creationId xmlns:a16="http://schemas.microsoft.com/office/drawing/2014/main" id="{738CD851-5D47-2E2B-325E-3028E4BDC45B}"/>
                </a:ext>
              </a:extLst>
            </p:cNvPr>
            <p:cNvGrpSpPr/>
            <p:nvPr/>
          </p:nvGrpSpPr>
          <p:grpSpPr>
            <a:xfrm>
              <a:off x="1098175" y="2689411"/>
              <a:ext cx="1340224" cy="1939737"/>
              <a:chOff x="862851" y="2482102"/>
              <a:chExt cx="1340224" cy="1939737"/>
            </a:xfrm>
          </p:grpSpPr>
          <p:sp>
            <p:nvSpPr>
              <p:cNvPr id="3" name="Rectangle: Rounded Corners 2">
                <a:extLst>
                  <a:ext uri="{FF2B5EF4-FFF2-40B4-BE49-F238E27FC236}">
                    <a16:creationId xmlns:a16="http://schemas.microsoft.com/office/drawing/2014/main" id="{41169247-8DE2-D6ED-7D2B-3B92F7EAC303}"/>
                  </a:ext>
                </a:extLst>
              </p:cNvPr>
              <p:cNvSpPr/>
              <p:nvPr/>
            </p:nvSpPr>
            <p:spPr>
              <a:xfrm>
                <a:off x="862852" y="2482102"/>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onsolas"/>
                    <a:cs typeface="Arial"/>
                  </a:rPr>
                  <a:t>x</a:t>
                </a:r>
                <a:r>
                  <a:rPr lang="en-US" sz="1400" baseline="-25000">
                    <a:solidFill>
                      <a:schemeClr val="tx1"/>
                    </a:solidFill>
                    <a:latin typeface="Consolas"/>
                    <a:cs typeface="Arial"/>
                  </a:rPr>
                  <a:t>1</a:t>
                </a:r>
                <a:r>
                  <a:rPr lang="en-US" sz="1400">
                    <a:solidFill>
                      <a:schemeClr val="tx1"/>
                    </a:solidFill>
                    <a:latin typeface="Consolas"/>
                    <a:cs typeface="Arial"/>
                  </a:rPr>
                  <a:t>,y</a:t>
                </a:r>
                <a:r>
                  <a:rPr lang="en-US" sz="1400" baseline="-25000">
                    <a:solidFill>
                      <a:schemeClr val="tx1"/>
                    </a:solidFill>
                    <a:latin typeface="Consolas"/>
                    <a:cs typeface="Arial"/>
                  </a:rPr>
                  <a:t>1</a:t>
                </a:r>
                <a:r>
                  <a:rPr lang="en-US" sz="1400">
                    <a:solidFill>
                      <a:schemeClr val="tx1"/>
                    </a:solidFill>
                    <a:latin typeface="Consolas"/>
                    <a:cs typeface="Arial"/>
                  </a:rPr>
                  <a:t>,z</a:t>
                </a:r>
                <a:r>
                  <a:rPr lang="en-US" sz="1400" baseline="-25000">
                    <a:solidFill>
                      <a:schemeClr val="tx1"/>
                    </a:solidFill>
                    <a:latin typeface="Consolas"/>
                    <a:cs typeface="Arial"/>
                  </a:rPr>
                  <a:t>1</a:t>
                </a:r>
                <a:r>
                  <a:rPr lang="en-US" sz="1400">
                    <a:solidFill>
                      <a:schemeClr val="tx1"/>
                    </a:solidFill>
                    <a:latin typeface="Consolas"/>
                    <a:cs typeface="Arial"/>
                  </a:rPr>
                  <a:t>,a</a:t>
                </a:r>
                <a:r>
                  <a:rPr lang="en-US" sz="1400" baseline="-25000">
                    <a:solidFill>
                      <a:schemeClr val="tx1"/>
                    </a:solidFill>
                    <a:latin typeface="Consolas"/>
                    <a:cs typeface="Arial"/>
                  </a:rPr>
                  <a:t>1</a:t>
                </a:r>
              </a:p>
            </p:txBody>
          </p:sp>
          <p:sp>
            <p:nvSpPr>
              <p:cNvPr id="7" name="Rectangle: Rounded Corners 6">
                <a:extLst>
                  <a:ext uri="{FF2B5EF4-FFF2-40B4-BE49-F238E27FC236}">
                    <a16:creationId xmlns:a16="http://schemas.microsoft.com/office/drawing/2014/main" id="{01F59B93-2DE1-DDE5-0EDC-E744ED1727F6}"/>
                  </a:ext>
                </a:extLst>
              </p:cNvPr>
              <p:cNvSpPr/>
              <p:nvPr/>
            </p:nvSpPr>
            <p:spPr>
              <a:xfrm>
                <a:off x="862852" y="2846293"/>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x</a:t>
                </a:r>
                <a:r>
                  <a:rPr lang="en-US" sz="1400" baseline="-25000">
                    <a:solidFill>
                      <a:schemeClr val="tx1"/>
                    </a:solidFill>
                    <a:latin typeface="Consolas"/>
                    <a:cs typeface="Arial"/>
                  </a:rPr>
                  <a:t>2</a:t>
                </a:r>
                <a:r>
                  <a:rPr lang="en-US" sz="1400">
                    <a:solidFill>
                      <a:schemeClr val="tx1"/>
                    </a:solidFill>
                    <a:latin typeface="Consolas"/>
                    <a:cs typeface="Arial"/>
                  </a:rPr>
                  <a:t>,y</a:t>
                </a:r>
                <a:r>
                  <a:rPr lang="en-US" sz="1400" baseline="-25000">
                    <a:solidFill>
                      <a:schemeClr val="tx1"/>
                    </a:solidFill>
                    <a:latin typeface="Consolas"/>
                    <a:cs typeface="Arial"/>
                  </a:rPr>
                  <a:t>2</a:t>
                </a:r>
                <a:r>
                  <a:rPr lang="en-US" sz="1400">
                    <a:solidFill>
                      <a:schemeClr val="tx1"/>
                    </a:solidFill>
                    <a:latin typeface="Consolas"/>
                    <a:cs typeface="Arial"/>
                  </a:rPr>
                  <a:t>,z</a:t>
                </a:r>
                <a:r>
                  <a:rPr lang="en-US" sz="1400" baseline="-25000">
                    <a:solidFill>
                      <a:schemeClr val="tx1"/>
                    </a:solidFill>
                    <a:latin typeface="Consolas"/>
                    <a:cs typeface="Arial"/>
                  </a:rPr>
                  <a:t>2</a:t>
                </a:r>
                <a:r>
                  <a:rPr lang="en-US" sz="1400">
                    <a:solidFill>
                      <a:schemeClr val="tx1"/>
                    </a:solidFill>
                    <a:latin typeface="Consolas"/>
                    <a:cs typeface="Arial"/>
                  </a:rPr>
                  <a:t>,a</a:t>
                </a:r>
                <a:r>
                  <a:rPr lang="en-US" sz="1400" baseline="-25000">
                    <a:solidFill>
                      <a:schemeClr val="tx1"/>
                    </a:solidFill>
                    <a:latin typeface="Consolas"/>
                    <a:cs typeface="Arial"/>
                  </a:rPr>
                  <a:t>2</a:t>
                </a:r>
              </a:p>
            </p:txBody>
          </p:sp>
          <p:sp>
            <p:nvSpPr>
              <p:cNvPr id="9" name="Rectangle: Rounded Corners 8">
                <a:extLst>
                  <a:ext uri="{FF2B5EF4-FFF2-40B4-BE49-F238E27FC236}">
                    <a16:creationId xmlns:a16="http://schemas.microsoft.com/office/drawing/2014/main" id="{7B36CB4E-89F7-4FFD-6D1E-7E5ECFDC4BF7}"/>
                  </a:ext>
                </a:extLst>
              </p:cNvPr>
              <p:cNvSpPr/>
              <p:nvPr/>
            </p:nvSpPr>
            <p:spPr>
              <a:xfrm>
                <a:off x="862851" y="3210483"/>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x</a:t>
                </a:r>
                <a:r>
                  <a:rPr lang="en-US" sz="1400" baseline="-25000">
                    <a:solidFill>
                      <a:schemeClr val="tx1"/>
                    </a:solidFill>
                    <a:latin typeface="Consolas"/>
                    <a:cs typeface="Arial"/>
                  </a:rPr>
                  <a:t>3</a:t>
                </a:r>
                <a:r>
                  <a:rPr lang="en-US" sz="1400">
                    <a:solidFill>
                      <a:schemeClr val="tx1"/>
                    </a:solidFill>
                    <a:latin typeface="Consolas"/>
                    <a:cs typeface="Arial"/>
                  </a:rPr>
                  <a:t>,y</a:t>
                </a:r>
                <a:r>
                  <a:rPr lang="en-US" sz="1400" baseline="-25000">
                    <a:solidFill>
                      <a:schemeClr val="tx1"/>
                    </a:solidFill>
                    <a:latin typeface="Consolas"/>
                    <a:cs typeface="Arial"/>
                  </a:rPr>
                  <a:t>3</a:t>
                </a:r>
                <a:r>
                  <a:rPr lang="en-US" sz="1400">
                    <a:solidFill>
                      <a:schemeClr val="tx1"/>
                    </a:solidFill>
                    <a:latin typeface="Consolas"/>
                    <a:cs typeface="Arial"/>
                  </a:rPr>
                  <a:t>,z</a:t>
                </a:r>
                <a:r>
                  <a:rPr lang="en-US" sz="1400" baseline="-25000">
                    <a:solidFill>
                      <a:schemeClr val="tx1"/>
                    </a:solidFill>
                    <a:latin typeface="Consolas"/>
                    <a:cs typeface="Arial"/>
                  </a:rPr>
                  <a:t>3</a:t>
                </a:r>
                <a:r>
                  <a:rPr lang="en-US" sz="1400">
                    <a:solidFill>
                      <a:schemeClr val="tx1"/>
                    </a:solidFill>
                    <a:latin typeface="Consolas"/>
                    <a:cs typeface="Arial"/>
                  </a:rPr>
                  <a:t>,a</a:t>
                </a:r>
                <a:r>
                  <a:rPr lang="en-US" sz="1400" baseline="-25000">
                    <a:solidFill>
                      <a:schemeClr val="tx1"/>
                    </a:solidFill>
                    <a:latin typeface="Consolas"/>
                    <a:cs typeface="Arial"/>
                  </a:rPr>
                  <a:t>3</a:t>
                </a:r>
              </a:p>
            </p:txBody>
          </p:sp>
          <p:sp>
            <p:nvSpPr>
              <p:cNvPr id="10" name="TextBox 9">
                <a:extLst>
                  <a:ext uri="{FF2B5EF4-FFF2-40B4-BE49-F238E27FC236}">
                    <a16:creationId xmlns:a16="http://schemas.microsoft.com/office/drawing/2014/main" id="{9B98EE90-660A-3C1E-6326-EEA8EDD17A2C}"/>
                  </a:ext>
                </a:extLst>
              </p:cNvPr>
              <p:cNvSpPr txBox="1"/>
              <p:nvPr/>
            </p:nvSpPr>
            <p:spPr>
              <a:xfrm rot="5400000">
                <a:off x="1467970" y="3497732"/>
                <a:ext cx="3787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Arial"/>
                  </a:rPr>
                  <a:t>…</a:t>
                </a:r>
              </a:p>
            </p:txBody>
          </p:sp>
          <p:sp>
            <p:nvSpPr>
              <p:cNvPr id="13" name="Rectangle: Rounded Corners 12">
                <a:extLst>
                  <a:ext uri="{FF2B5EF4-FFF2-40B4-BE49-F238E27FC236}">
                    <a16:creationId xmlns:a16="http://schemas.microsoft.com/office/drawing/2014/main" id="{41EEA993-5B33-8402-4B81-91C9BD604EDA}"/>
                  </a:ext>
                </a:extLst>
              </p:cNvPr>
              <p:cNvSpPr/>
              <p:nvPr/>
            </p:nvSpPr>
            <p:spPr>
              <a:xfrm>
                <a:off x="862851" y="4134968"/>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chemeClr val="tx1"/>
                    </a:solidFill>
                    <a:latin typeface="Consolas"/>
                    <a:cs typeface="Arial"/>
                  </a:rPr>
                  <a:t>x</a:t>
                </a:r>
                <a:r>
                  <a:rPr lang="en-US" sz="1400" baseline="-25000" err="1">
                    <a:solidFill>
                      <a:schemeClr val="tx1"/>
                    </a:solidFill>
                    <a:latin typeface="Consolas"/>
                    <a:cs typeface="Arial"/>
                  </a:rPr>
                  <a:t>n</a:t>
                </a:r>
                <a:r>
                  <a:rPr lang="en-US" sz="1400" err="1">
                    <a:solidFill>
                      <a:schemeClr val="tx1"/>
                    </a:solidFill>
                    <a:latin typeface="Consolas"/>
                    <a:cs typeface="Arial"/>
                  </a:rPr>
                  <a:t>,y</a:t>
                </a:r>
                <a:r>
                  <a:rPr lang="en-US" sz="1400" baseline="-25000" err="1">
                    <a:solidFill>
                      <a:schemeClr val="tx1"/>
                    </a:solidFill>
                    <a:latin typeface="Consolas"/>
                    <a:cs typeface="Arial"/>
                  </a:rPr>
                  <a:t>n</a:t>
                </a:r>
                <a:r>
                  <a:rPr lang="en-US" sz="1400" err="1">
                    <a:solidFill>
                      <a:schemeClr val="tx1"/>
                    </a:solidFill>
                    <a:latin typeface="Consolas"/>
                    <a:cs typeface="Arial"/>
                  </a:rPr>
                  <a:t>,z</a:t>
                </a:r>
                <a:r>
                  <a:rPr lang="en-US" sz="1400" baseline="-25000" err="1">
                    <a:solidFill>
                      <a:schemeClr val="tx1"/>
                    </a:solidFill>
                    <a:latin typeface="Consolas"/>
                    <a:cs typeface="Arial"/>
                  </a:rPr>
                  <a:t>n</a:t>
                </a:r>
                <a:r>
                  <a:rPr lang="en-US" sz="1400" err="1">
                    <a:solidFill>
                      <a:schemeClr val="tx1"/>
                    </a:solidFill>
                    <a:latin typeface="Consolas"/>
                    <a:cs typeface="Arial"/>
                  </a:rPr>
                  <a:t>,a</a:t>
                </a:r>
                <a:r>
                  <a:rPr lang="en-US" sz="1400" baseline="-25000" err="1">
                    <a:solidFill>
                      <a:schemeClr val="tx1"/>
                    </a:solidFill>
                    <a:latin typeface="Consolas"/>
                    <a:cs typeface="Arial"/>
                  </a:rPr>
                  <a:t>n</a:t>
                </a:r>
              </a:p>
            </p:txBody>
          </p:sp>
        </p:grpSp>
        <p:sp>
          <p:nvSpPr>
            <p:cNvPr id="15" name="TextBox 14">
              <a:extLst>
                <a:ext uri="{FF2B5EF4-FFF2-40B4-BE49-F238E27FC236}">
                  <a16:creationId xmlns:a16="http://schemas.microsoft.com/office/drawing/2014/main" id="{523FCD48-7386-136E-2AD9-341B43BF3B5F}"/>
                </a:ext>
              </a:extLst>
            </p:cNvPr>
            <p:cNvSpPr txBox="1"/>
            <p:nvPr/>
          </p:nvSpPr>
          <p:spPr>
            <a:xfrm rot="16200000">
              <a:off x="162470" y="3403761"/>
              <a:ext cx="1266265" cy="344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ndara"/>
                  <a:cs typeface="Arial"/>
                </a:rPr>
                <a:t>Sparse input</a:t>
              </a:r>
            </a:p>
          </p:txBody>
        </p:sp>
      </p:grpSp>
      <p:grpSp>
        <p:nvGrpSpPr>
          <p:cNvPr id="20" name="Group 19">
            <a:extLst>
              <a:ext uri="{FF2B5EF4-FFF2-40B4-BE49-F238E27FC236}">
                <a16:creationId xmlns:a16="http://schemas.microsoft.com/office/drawing/2014/main" id="{8C0B06A7-B3AD-BCCC-E54F-49F89E51AA3E}"/>
              </a:ext>
            </a:extLst>
          </p:cNvPr>
          <p:cNvGrpSpPr/>
          <p:nvPr/>
        </p:nvGrpSpPr>
        <p:grpSpPr>
          <a:xfrm>
            <a:off x="8024402" y="854321"/>
            <a:ext cx="878542" cy="1939737"/>
            <a:chOff x="862851" y="2482102"/>
            <a:chExt cx="878542" cy="1939737"/>
          </a:xfrm>
        </p:grpSpPr>
        <p:sp>
          <p:nvSpPr>
            <p:cNvPr id="21" name="Rectangle: Rounded Corners 20">
              <a:extLst>
                <a:ext uri="{FF2B5EF4-FFF2-40B4-BE49-F238E27FC236}">
                  <a16:creationId xmlns:a16="http://schemas.microsoft.com/office/drawing/2014/main" id="{58170C8C-48DA-ABE9-3B0F-C6805280D7D3}"/>
                </a:ext>
              </a:extLst>
            </p:cNvPr>
            <p:cNvSpPr/>
            <p:nvPr/>
          </p:nvSpPr>
          <p:spPr>
            <a:xfrm>
              <a:off x="862852" y="2482102"/>
              <a:ext cx="878541" cy="28687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p</a:t>
              </a:r>
              <a:r>
                <a:rPr lang="en-US" sz="1400" baseline="-25000">
                  <a:solidFill>
                    <a:schemeClr val="tx1"/>
                  </a:solidFill>
                  <a:latin typeface="Consolas"/>
                  <a:cs typeface="Arial"/>
                </a:rPr>
                <a:t>1</a:t>
              </a:r>
              <a:r>
                <a:rPr lang="en-US" sz="1400">
                  <a:solidFill>
                    <a:schemeClr val="tx1"/>
                  </a:solidFill>
                  <a:latin typeface="Consolas"/>
                  <a:cs typeface="Arial"/>
                </a:rPr>
                <a:t>=.92</a:t>
              </a:r>
              <a:endParaRPr lang="en-US">
                <a:solidFill>
                  <a:schemeClr val="tx1"/>
                </a:solidFill>
              </a:endParaRPr>
            </a:p>
          </p:txBody>
        </p:sp>
        <p:sp>
          <p:nvSpPr>
            <p:cNvPr id="22" name="Rectangle: Rounded Corners 21">
              <a:extLst>
                <a:ext uri="{FF2B5EF4-FFF2-40B4-BE49-F238E27FC236}">
                  <a16:creationId xmlns:a16="http://schemas.microsoft.com/office/drawing/2014/main" id="{9E7F8EC1-3E90-9F9E-FA18-67CC749D52EF}"/>
                </a:ext>
              </a:extLst>
            </p:cNvPr>
            <p:cNvSpPr/>
            <p:nvPr/>
          </p:nvSpPr>
          <p:spPr>
            <a:xfrm>
              <a:off x="862852" y="2846293"/>
              <a:ext cx="878541" cy="28687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p</a:t>
              </a:r>
              <a:r>
                <a:rPr lang="en-US" sz="1400" baseline="-25000">
                  <a:solidFill>
                    <a:schemeClr val="tx1"/>
                  </a:solidFill>
                  <a:latin typeface="Consolas"/>
                  <a:cs typeface="Arial"/>
                </a:rPr>
                <a:t>2</a:t>
              </a:r>
              <a:r>
                <a:rPr lang="en-US" sz="1400">
                  <a:solidFill>
                    <a:schemeClr val="tx1"/>
                  </a:solidFill>
                  <a:latin typeface="Consolas"/>
                  <a:cs typeface="Arial"/>
                </a:rPr>
                <a:t>=.03</a:t>
              </a:r>
            </a:p>
          </p:txBody>
        </p:sp>
        <p:sp>
          <p:nvSpPr>
            <p:cNvPr id="23" name="Rectangle: Rounded Corners 22">
              <a:extLst>
                <a:ext uri="{FF2B5EF4-FFF2-40B4-BE49-F238E27FC236}">
                  <a16:creationId xmlns:a16="http://schemas.microsoft.com/office/drawing/2014/main" id="{BB5FE10A-74AF-FAD4-72B2-93A3D97835D9}"/>
                </a:ext>
              </a:extLst>
            </p:cNvPr>
            <p:cNvSpPr/>
            <p:nvPr/>
          </p:nvSpPr>
          <p:spPr>
            <a:xfrm>
              <a:off x="862851" y="3210483"/>
              <a:ext cx="878541" cy="28687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p</a:t>
              </a:r>
              <a:r>
                <a:rPr lang="en-US" sz="1400" baseline="-25000">
                  <a:solidFill>
                    <a:schemeClr val="tx1"/>
                  </a:solidFill>
                  <a:latin typeface="Consolas"/>
                  <a:cs typeface="Arial"/>
                </a:rPr>
                <a:t>3</a:t>
              </a:r>
              <a:r>
                <a:rPr lang="en-US" sz="1400">
                  <a:solidFill>
                    <a:schemeClr val="tx1"/>
                  </a:solidFill>
                  <a:latin typeface="Consolas"/>
                  <a:cs typeface="Arial"/>
                </a:rPr>
                <a:t>=.12</a:t>
              </a:r>
              <a:endParaRPr lang="en-US" sz="1400">
                <a:solidFill>
                  <a:schemeClr val="tx1"/>
                </a:solidFill>
              </a:endParaRPr>
            </a:p>
          </p:txBody>
        </p:sp>
        <p:sp>
          <p:nvSpPr>
            <p:cNvPr id="24" name="TextBox 23">
              <a:extLst>
                <a:ext uri="{FF2B5EF4-FFF2-40B4-BE49-F238E27FC236}">
                  <a16:creationId xmlns:a16="http://schemas.microsoft.com/office/drawing/2014/main" id="{59B10A9D-E462-29B6-1D9A-EFEF3B71A838}"/>
                </a:ext>
              </a:extLst>
            </p:cNvPr>
            <p:cNvSpPr txBox="1"/>
            <p:nvPr/>
          </p:nvSpPr>
          <p:spPr>
            <a:xfrm rot="5400000">
              <a:off x="1025338" y="3503335"/>
              <a:ext cx="3787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Arial"/>
                </a:rPr>
                <a:t>…</a:t>
              </a:r>
            </a:p>
          </p:txBody>
        </p:sp>
        <p:sp>
          <p:nvSpPr>
            <p:cNvPr id="25" name="Rectangle: Rounded Corners 24">
              <a:extLst>
                <a:ext uri="{FF2B5EF4-FFF2-40B4-BE49-F238E27FC236}">
                  <a16:creationId xmlns:a16="http://schemas.microsoft.com/office/drawing/2014/main" id="{06C6D44A-5290-8956-5B4C-76C05F3E069F}"/>
                </a:ext>
              </a:extLst>
            </p:cNvPr>
            <p:cNvSpPr/>
            <p:nvPr/>
          </p:nvSpPr>
          <p:spPr>
            <a:xfrm>
              <a:off x="862851" y="4134968"/>
              <a:ext cx="878541" cy="28687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chemeClr val="tx1"/>
                  </a:solidFill>
                  <a:latin typeface="Consolas"/>
                  <a:cs typeface="Arial"/>
                </a:rPr>
                <a:t>p</a:t>
              </a:r>
              <a:r>
                <a:rPr lang="en-US" sz="1400" baseline="-25000" err="1">
                  <a:solidFill>
                    <a:schemeClr val="tx1"/>
                  </a:solidFill>
                  <a:latin typeface="Consolas"/>
                  <a:cs typeface="Arial"/>
                </a:rPr>
                <a:t>n</a:t>
              </a:r>
              <a:r>
                <a:rPr lang="en-US" sz="1400">
                  <a:solidFill>
                    <a:schemeClr val="tx1"/>
                  </a:solidFill>
                  <a:latin typeface="Consolas"/>
                  <a:cs typeface="Arial"/>
                </a:rPr>
                <a:t>=.99</a:t>
              </a:r>
              <a:endParaRPr lang="en-US" sz="1400">
                <a:solidFill>
                  <a:schemeClr val="tx1"/>
                </a:solidFill>
              </a:endParaRPr>
            </a:p>
          </p:txBody>
        </p:sp>
      </p:grpSp>
      <p:grpSp>
        <p:nvGrpSpPr>
          <p:cNvPr id="26" name="Group 25">
            <a:extLst>
              <a:ext uri="{FF2B5EF4-FFF2-40B4-BE49-F238E27FC236}">
                <a16:creationId xmlns:a16="http://schemas.microsoft.com/office/drawing/2014/main" id="{C2E72684-56D0-CC21-DC4A-FDA6A2C2638E}"/>
              </a:ext>
            </a:extLst>
          </p:cNvPr>
          <p:cNvGrpSpPr/>
          <p:nvPr/>
        </p:nvGrpSpPr>
        <p:grpSpPr>
          <a:xfrm>
            <a:off x="8024401" y="3874306"/>
            <a:ext cx="613477" cy="1939737"/>
            <a:chOff x="862851" y="2482102"/>
            <a:chExt cx="613477" cy="1939737"/>
          </a:xfrm>
        </p:grpSpPr>
        <p:sp>
          <p:nvSpPr>
            <p:cNvPr id="27" name="Rectangle: Rounded Corners 26">
              <a:extLst>
                <a:ext uri="{FF2B5EF4-FFF2-40B4-BE49-F238E27FC236}">
                  <a16:creationId xmlns:a16="http://schemas.microsoft.com/office/drawing/2014/main" id="{BF346458-50B5-F5CA-8AAA-D072AC96BB6F}"/>
                </a:ext>
              </a:extLst>
            </p:cNvPr>
            <p:cNvSpPr/>
            <p:nvPr/>
          </p:nvSpPr>
          <p:spPr>
            <a:xfrm>
              <a:off x="862852" y="2482102"/>
              <a:ext cx="458321" cy="2868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v</a:t>
              </a:r>
              <a:r>
                <a:rPr lang="en-US" sz="1400" baseline="-25000">
                  <a:solidFill>
                    <a:schemeClr val="tx1"/>
                  </a:solidFill>
                  <a:latin typeface="Consolas"/>
                  <a:cs typeface="Arial"/>
                </a:rPr>
                <a:t>1</a:t>
              </a:r>
              <a:endParaRPr lang="en-US">
                <a:solidFill>
                  <a:schemeClr val="tx1"/>
                </a:solidFill>
              </a:endParaRPr>
            </a:p>
          </p:txBody>
        </p:sp>
        <p:sp>
          <p:nvSpPr>
            <p:cNvPr id="28" name="Rectangle: Rounded Corners 27">
              <a:extLst>
                <a:ext uri="{FF2B5EF4-FFF2-40B4-BE49-F238E27FC236}">
                  <a16:creationId xmlns:a16="http://schemas.microsoft.com/office/drawing/2014/main" id="{4F15CD0B-9650-0BA2-9A41-EBD1919F2D87}"/>
                </a:ext>
              </a:extLst>
            </p:cNvPr>
            <p:cNvSpPr/>
            <p:nvPr/>
          </p:nvSpPr>
          <p:spPr>
            <a:xfrm>
              <a:off x="862852" y="2846293"/>
              <a:ext cx="458321" cy="2868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v</a:t>
              </a:r>
              <a:r>
                <a:rPr lang="en-US" sz="1400" baseline="-25000">
                  <a:solidFill>
                    <a:schemeClr val="tx1"/>
                  </a:solidFill>
                  <a:latin typeface="Consolas"/>
                  <a:cs typeface="Arial"/>
                </a:rPr>
                <a:t>2</a:t>
              </a:r>
            </a:p>
          </p:txBody>
        </p:sp>
        <p:sp>
          <p:nvSpPr>
            <p:cNvPr id="29" name="Rectangle: Rounded Corners 28">
              <a:extLst>
                <a:ext uri="{FF2B5EF4-FFF2-40B4-BE49-F238E27FC236}">
                  <a16:creationId xmlns:a16="http://schemas.microsoft.com/office/drawing/2014/main" id="{54029822-BB89-5ED7-0649-F383B923926E}"/>
                </a:ext>
              </a:extLst>
            </p:cNvPr>
            <p:cNvSpPr/>
            <p:nvPr/>
          </p:nvSpPr>
          <p:spPr>
            <a:xfrm>
              <a:off x="862851" y="3210483"/>
              <a:ext cx="458321" cy="2868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v</a:t>
              </a:r>
              <a:r>
                <a:rPr lang="en-US" sz="1400" baseline="-25000">
                  <a:solidFill>
                    <a:schemeClr val="tx1"/>
                  </a:solidFill>
                  <a:latin typeface="Consolas"/>
                  <a:cs typeface="Arial"/>
                </a:rPr>
                <a:t>3</a:t>
              </a:r>
            </a:p>
          </p:txBody>
        </p:sp>
        <p:sp>
          <p:nvSpPr>
            <p:cNvPr id="30" name="TextBox 29">
              <a:extLst>
                <a:ext uri="{FF2B5EF4-FFF2-40B4-BE49-F238E27FC236}">
                  <a16:creationId xmlns:a16="http://schemas.microsoft.com/office/drawing/2014/main" id="{F07B0094-49C1-9476-3DA1-30AFC51984F5}"/>
                </a:ext>
              </a:extLst>
            </p:cNvPr>
            <p:cNvSpPr txBox="1"/>
            <p:nvPr/>
          </p:nvSpPr>
          <p:spPr>
            <a:xfrm rot="5400000">
              <a:off x="1025338" y="3503335"/>
              <a:ext cx="3787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Arial"/>
                </a:rPr>
                <a:t>…</a:t>
              </a:r>
            </a:p>
          </p:txBody>
        </p:sp>
        <p:sp>
          <p:nvSpPr>
            <p:cNvPr id="31" name="Rectangle: Rounded Corners 30">
              <a:extLst>
                <a:ext uri="{FF2B5EF4-FFF2-40B4-BE49-F238E27FC236}">
                  <a16:creationId xmlns:a16="http://schemas.microsoft.com/office/drawing/2014/main" id="{36A2E138-7DDB-2633-9F33-AE7C53C9215B}"/>
                </a:ext>
              </a:extLst>
            </p:cNvPr>
            <p:cNvSpPr/>
            <p:nvPr/>
          </p:nvSpPr>
          <p:spPr>
            <a:xfrm>
              <a:off x="862851" y="4134968"/>
              <a:ext cx="458321" cy="2868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chemeClr val="tx1"/>
                  </a:solidFill>
                  <a:latin typeface="Consolas"/>
                  <a:cs typeface="Arial"/>
                </a:rPr>
                <a:t>v</a:t>
              </a:r>
              <a:r>
                <a:rPr lang="en-US" sz="1400" baseline="-25000" err="1">
                  <a:solidFill>
                    <a:schemeClr val="tx1"/>
                  </a:solidFill>
                  <a:latin typeface="Consolas"/>
                  <a:cs typeface="Arial"/>
                </a:rPr>
                <a:t>n</a:t>
              </a:r>
            </a:p>
          </p:txBody>
        </p:sp>
      </p:grpSp>
      <p:sp>
        <p:nvSpPr>
          <p:cNvPr id="35" name="Rectangle: Rounded Corners 34">
            <a:extLst>
              <a:ext uri="{FF2B5EF4-FFF2-40B4-BE49-F238E27FC236}">
                <a16:creationId xmlns:a16="http://schemas.microsoft.com/office/drawing/2014/main" id="{E67A73EE-E454-2230-CA29-DF4AA3794CA9}"/>
              </a:ext>
            </a:extLst>
          </p:cNvPr>
          <p:cNvSpPr/>
          <p:nvPr/>
        </p:nvSpPr>
        <p:spPr>
          <a:xfrm>
            <a:off x="9951814" y="2456762"/>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x</a:t>
            </a:r>
            <a:r>
              <a:rPr lang="en-US" sz="1400" baseline="-25000">
                <a:solidFill>
                  <a:schemeClr val="tx1"/>
                </a:solidFill>
                <a:latin typeface="Consolas"/>
                <a:cs typeface="Arial"/>
              </a:rPr>
              <a:t>1</a:t>
            </a:r>
            <a:r>
              <a:rPr lang="en-US" sz="1400">
                <a:solidFill>
                  <a:schemeClr val="tx1"/>
                </a:solidFill>
                <a:latin typeface="Consolas"/>
                <a:cs typeface="Arial"/>
              </a:rPr>
              <a:t>,y</a:t>
            </a:r>
            <a:r>
              <a:rPr lang="en-US" sz="1400" baseline="-25000">
                <a:solidFill>
                  <a:schemeClr val="tx1"/>
                </a:solidFill>
                <a:latin typeface="Consolas"/>
                <a:cs typeface="Arial"/>
              </a:rPr>
              <a:t>1</a:t>
            </a:r>
            <a:r>
              <a:rPr lang="en-US" sz="1400">
                <a:solidFill>
                  <a:schemeClr val="tx1"/>
                </a:solidFill>
                <a:latin typeface="Consolas"/>
                <a:cs typeface="Arial"/>
              </a:rPr>
              <a:t>,z</a:t>
            </a:r>
            <a:r>
              <a:rPr lang="en-US" sz="1400" baseline="-25000">
                <a:solidFill>
                  <a:schemeClr val="tx1"/>
                </a:solidFill>
                <a:latin typeface="Consolas"/>
                <a:cs typeface="Arial"/>
              </a:rPr>
              <a:t>1</a:t>
            </a:r>
            <a:r>
              <a:rPr lang="en-US" sz="1400">
                <a:solidFill>
                  <a:schemeClr val="tx1"/>
                </a:solidFill>
                <a:latin typeface="Consolas"/>
                <a:cs typeface="Arial"/>
              </a:rPr>
              <a:t>,v</a:t>
            </a:r>
            <a:r>
              <a:rPr lang="en-US" sz="1400" baseline="-25000">
                <a:solidFill>
                  <a:schemeClr val="tx1"/>
                </a:solidFill>
                <a:latin typeface="Consolas"/>
                <a:cs typeface="Arial"/>
              </a:rPr>
              <a:t>1</a:t>
            </a:r>
          </a:p>
        </p:txBody>
      </p:sp>
      <p:sp>
        <p:nvSpPr>
          <p:cNvPr id="36" name="Rectangle: Rounded Corners 35">
            <a:extLst>
              <a:ext uri="{FF2B5EF4-FFF2-40B4-BE49-F238E27FC236}">
                <a16:creationId xmlns:a16="http://schemas.microsoft.com/office/drawing/2014/main" id="{091D78C4-A592-6B5D-23A3-DC7F809D28B5}"/>
              </a:ext>
            </a:extLst>
          </p:cNvPr>
          <p:cNvSpPr/>
          <p:nvPr/>
        </p:nvSpPr>
        <p:spPr>
          <a:xfrm>
            <a:off x="9951814" y="2820953"/>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x</a:t>
            </a:r>
            <a:r>
              <a:rPr lang="en-US" sz="1400" baseline="-25000">
                <a:solidFill>
                  <a:schemeClr val="tx1"/>
                </a:solidFill>
                <a:latin typeface="Consolas"/>
                <a:cs typeface="Arial"/>
              </a:rPr>
              <a:t>2</a:t>
            </a:r>
            <a:r>
              <a:rPr lang="en-US" sz="1400">
                <a:solidFill>
                  <a:schemeClr val="tx1"/>
                </a:solidFill>
                <a:latin typeface="Consolas"/>
                <a:cs typeface="Arial"/>
              </a:rPr>
              <a:t>,y</a:t>
            </a:r>
            <a:r>
              <a:rPr lang="en-US" sz="1400" baseline="-25000">
                <a:solidFill>
                  <a:schemeClr val="tx1"/>
                </a:solidFill>
                <a:latin typeface="Consolas"/>
                <a:cs typeface="Arial"/>
              </a:rPr>
              <a:t>2</a:t>
            </a:r>
            <a:r>
              <a:rPr lang="en-US" sz="1400">
                <a:solidFill>
                  <a:schemeClr val="tx1"/>
                </a:solidFill>
                <a:latin typeface="Consolas"/>
                <a:cs typeface="Arial"/>
              </a:rPr>
              <a:t>,z</a:t>
            </a:r>
            <a:r>
              <a:rPr lang="en-US" sz="1400" baseline="-25000">
                <a:solidFill>
                  <a:schemeClr val="tx1"/>
                </a:solidFill>
                <a:latin typeface="Consolas"/>
                <a:cs typeface="Arial"/>
              </a:rPr>
              <a:t>2</a:t>
            </a:r>
            <a:r>
              <a:rPr lang="en-US" sz="1400">
                <a:solidFill>
                  <a:schemeClr val="tx1"/>
                </a:solidFill>
                <a:latin typeface="Consolas"/>
                <a:cs typeface="Arial"/>
              </a:rPr>
              <a:t>,v</a:t>
            </a:r>
            <a:r>
              <a:rPr lang="en-US" sz="1400" baseline="-25000">
                <a:solidFill>
                  <a:schemeClr val="tx1"/>
                </a:solidFill>
                <a:latin typeface="Consolas"/>
                <a:cs typeface="Arial"/>
              </a:rPr>
              <a:t>2</a:t>
            </a:r>
          </a:p>
        </p:txBody>
      </p:sp>
      <p:sp>
        <p:nvSpPr>
          <p:cNvPr id="37" name="Rectangle: Rounded Corners 36">
            <a:extLst>
              <a:ext uri="{FF2B5EF4-FFF2-40B4-BE49-F238E27FC236}">
                <a16:creationId xmlns:a16="http://schemas.microsoft.com/office/drawing/2014/main" id="{9C302F20-F682-6D96-C481-004A02C40F74}"/>
              </a:ext>
            </a:extLst>
          </p:cNvPr>
          <p:cNvSpPr/>
          <p:nvPr/>
        </p:nvSpPr>
        <p:spPr>
          <a:xfrm>
            <a:off x="9951813" y="3185143"/>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onsolas"/>
                <a:cs typeface="Arial"/>
              </a:rPr>
              <a:t>x</a:t>
            </a:r>
            <a:r>
              <a:rPr lang="en-US" sz="1400" baseline="-25000">
                <a:solidFill>
                  <a:schemeClr val="tx1"/>
                </a:solidFill>
                <a:latin typeface="Consolas"/>
                <a:cs typeface="Arial"/>
              </a:rPr>
              <a:t>3</a:t>
            </a:r>
            <a:r>
              <a:rPr lang="en-US" sz="1400">
                <a:solidFill>
                  <a:schemeClr val="tx1"/>
                </a:solidFill>
                <a:latin typeface="Consolas"/>
                <a:cs typeface="Arial"/>
              </a:rPr>
              <a:t>,y</a:t>
            </a:r>
            <a:r>
              <a:rPr lang="en-US" sz="1400" baseline="-25000">
                <a:solidFill>
                  <a:schemeClr val="tx1"/>
                </a:solidFill>
                <a:latin typeface="Consolas"/>
                <a:cs typeface="Arial"/>
              </a:rPr>
              <a:t>3</a:t>
            </a:r>
            <a:r>
              <a:rPr lang="en-US" sz="1400">
                <a:solidFill>
                  <a:schemeClr val="tx1"/>
                </a:solidFill>
                <a:latin typeface="Consolas"/>
                <a:cs typeface="Arial"/>
              </a:rPr>
              <a:t>,z</a:t>
            </a:r>
            <a:r>
              <a:rPr lang="en-US" sz="1400" baseline="-25000">
                <a:solidFill>
                  <a:schemeClr val="tx1"/>
                </a:solidFill>
                <a:latin typeface="Consolas"/>
                <a:cs typeface="Arial"/>
              </a:rPr>
              <a:t>3</a:t>
            </a:r>
            <a:r>
              <a:rPr lang="en-US" sz="1400">
                <a:solidFill>
                  <a:schemeClr val="tx1"/>
                </a:solidFill>
                <a:latin typeface="Consolas"/>
                <a:cs typeface="Arial"/>
              </a:rPr>
              <a:t>,v</a:t>
            </a:r>
            <a:r>
              <a:rPr lang="en-US" sz="1400" baseline="-25000">
                <a:solidFill>
                  <a:schemeClr val="tx1"/>
                </a:solidFill>
                <a:latin typeface="Consolas"/>
                <a:cs typeface="Arial"/>
              </a:rPr>
              <a:t>3</a:t>
            </a:r>
          </a:p>
        </p:txBody>
      </p:sp>
      <p:sp>
        <p:nvSpPr>
          <p:cNvPr id="38" name="TextBox 37">
            <a:extLst>
              <a:ext uri="{FF2B5EF4-FFF2-40B4-BE49-F238E27FC236}">
                <a16:creationId xmlns:a16="http://schemas.microsoft.com/office/drawing/2014/main" id="{64BAC352-7BB5-A9B3-BF2A-E1A3D2485E7F}"/>
              </a:ext>
            </a:extLst>
          </p:cNvPr>
          <p:cNvSpPr txBox="1"/>
          <p:nvPr/>
        </p:nvSpPr>
        <p:spPr>
          <a:xfrm rot="5400000">
            <a:off x="10556932" y="3472392"/>
            <a:ext cx="3787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Arial"/>
              </a:rPr>
              <a:t>…</a:t>
            </a:r>
          </a:p>
        </p:txBody>
      </p:sp>
      <p:sp>
        <p:nvSpPr>
          <p:cNvPr id="39" name="Rectangle: Rounded Corners 38">
            <a:extLst>
              <a:ext uri="{FF2B5EF4-FFF2-40B4-BE49-F238E27FC236}">
                <a16:creationId xmlns:a16="http://schemas.microsoft.com/office/drawing/2014/main" id="{61957EE8-29E0-8111-9C24-13138620C8AD}"/>
              </a:ext>
            </a:extLst>
          </p:cNvPr>
          <p:cNvSpPr/>
          <p:nvPr/>
        </p:nvSpPr>
        <p:spPr>
          <a:xfrm>
            <a:off x="9951813" y="4109628"/>
            <a:ext cx="1340223" cy="28687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chemeClr val="tx1"/>
                </a:solidFill>
                <a:latin typeface="Consolas"/>
                <a:cs typeface="Arial"/>
              </a:rPr>
              <a:t>x</a:t>
            </a:r>
            <a:r>
              <a:rPr lang="en-US" sz="1400" baseline="-25000" err="1">
                <a:solidFill>
                  <a:schemeClr val="tx1"/>
                </a:solidFill>
                <a:latin typeface="Consolas"/>
                <a:cs typeface="Arial"/>
              </a:rPr>
              <a:t>n</a:t>
            </a:r>
            <a:r>
              <a:rPr lang="en-US" sz="1400" err="1">
                <a:solidFill>
                  <a:schemeClr val="tx1"/>
                </a:solidFill>
                <a:latin typeface="Consolas"/>
                <a:cs typeface="Arial"/>
              </a:rPr>
              <a:t>,y</a:t>
            </a:r>
            <a:r>
              <a:rPr lang="en-US" sz="1400" baseline="-25000" err="1">
                <a:solidFill>
                  <a:schemeClr val="tx1"/>
                </a:solidFill>
                <a:latin typeface="Consolas"/>
                <a:cs typeface="Arial"/>
              </a:rPr>
              <a:t>n</a:t>
            </a:r>
            <a:r>
              <a:rPr lang="en-US" sz="1400" err="1">
                <a:solidFill>
                  <a:schemeClr val="tx1"/>
                </a:solidFill>
                <a:latin typeface="Consolas"/>
                <a:cs typeface="Arial"/>
              </a:rPr>
              <a:t>,z</a:t>
            </a:r>
            <a:r>
              <a:rPr lang="en-US" sz="1400" baseline="-25000" err="1">
                <a:solidFill>
                  <a:schemeClr val="tx1"/>
                </a:solidFill>
                <a:latin typeface="Consolas"/>
                <a:cs typeface="Arial"/>
              </a:rPr>
              <a:t>n</a:t>
            </a:r>
            <a:r>
              <a:rPr lang="en-US" sz="1400" err="1">
                <a:solidFill>
                  <a:schemeClr val="tx1"/>
                </a:solidFill>
                <a:latin typeface="Consolas"/>
                <a:cs typeface="Arial"/>
              </a:rPr>
              <a:t>,v</a:t>
            </a:r>
            <a:r>
              <a:rPr lang="en-US" sz="1400" baseline="-25000" err="1">
                <a:solidFill>
                  <a:schemeClr val="tx1"/>
                </a:solidFill>
                <a:latin typeface="Consolas"/>
                <a:cs typeface="Arial"/>
              </a:rPr>
              <a:t>n</a:t>
            </a:r>
          </a:p>
        </p:txBody>
      </p:sp>
      <p:sp>
        <p:nvSpPr>
          <p:cNvPr id="40" name="TextBox 39">
            <a:extLst>
              <a:ext uri="{FF2B5EF4-FFF2-40B4-BE49-F238E27FC236}">
                <a16:creationId xmlns:a16="http://schemas.microsoft.com/office/drawing/2014/main" id="{86E3349B-E79E-C399-65CC-F43B6C1C4009}"/>
              </a:ext>
            </a:extLst>
          </p:cNvPr>
          <p:cNvSpPr txBox="1"/>
          <p:nvPr/>
        </p:nvSpPr>
        <p:spPr>
          <a:xfrm rot="16200000">
            <a:off x="10904299" y="3241148"/>
            <a:ext cx="12438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ndara"/>
                <a:cs typeface="Arial"/>
              </a:rPr>
              <a:t>Sparse code</a:t>
            </a:r>
          </a:p>
        </p:txBody>
      </p:sp>
      <p:sp>
        <p:nvSpPr>
          <p:cNvPr id="42" name="TextBox 41">
            <a:extLst>
              <a:ext uri="{FF2B5EF4-FFF2-40B4-BE49-F238E27FC236}">
                <a16:creationId xmlns:a16="http://schemas.microsoft.com/office/drawing/2014/main" id="{DA71A937-3D68-EDAC-840F-9CE13E5428EF}"/>
              </a:ext>
            </a:extLst>
          </p:cNvPr>
          <p:cNvSpPr txBox="1"/>
          <p:nvPr/>
        </p:nvSpPr>
        <p:spPr>
          <a:xfrm>
            <a:off x="9268255" y="1453837"/>
            <a:ext cx="1910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Threshold = .9</a:t>
            </a:r>
            <a:endParaRPr lang="en-US"/>
          </a:p>
        </p:txBody>
      </p:sp>
      <p:grpSp>
        <p:nvGrpSpPr>
          <p:cNvPr id="6" name="Group 5">
            <a:extLst>
              <a:ext uri="{FF2B5EF4-FFF2-40B4-BE49-F238E27FC236}">
                <a16:creationId xmlns:a16="http://schemas.microsoft.com/office/drawing/2014/main" id="{3B6D3F44-039F-8490-E2FA-53E68E01D5A7}"/>
              </a:ext>
            </a:extLst>
          </p:cNvPr>
          <p:cNvGrpSpPr/>
          <p:nvPr/>
        </p:nvGrpSpPr>
        <p:grpSpPr>
          <a:xfrm>
            <a:off x="3786369" y="4399484"/>
            <a:ext cx="2629216" cy="1847144"/>
            <a:chOff x="3786369" y="4399484"/>
            <a:chExt cx="2629216" cy="1847144"/>
          </a:xfrm>
        </p:grpSpPr>
        <p:pic>
          <p:nvPicPr>
            <p:cNvPr id="2050" name="Picture 2" descr="GitHub - NVIDIA/MinkowskiEngine ...">
              <a:extLst>
                <a:ext uri="{FF2B5EF4-FFF2-40B4-BE49-F238E27FC236}">
                  <a16:creationId xmlns:a16="http://schemas.microsoft.com/office/drawing/2014/main" id="{E3B4FA09-B87C-3934-0D57-FB4EE0CD3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297" y="4807715"/>
              <a:ext cx="1107288" cy="14389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46F239-1EA2-0F40-4852-A0BCA2C72677}"/>
                </a:ext>
              </a:extLst>
            </p:cNvPr>
            <p:cNvSpPr txBox="1"/>
            <p:nvPr/>
          </p:nvSpPr>
          <p:spPr>
            <a:xfrm>
              <a:off x="3786369" y="4399484"/>
              <a:ext cx="21330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ndara"/>
                  <a:cs typeface="Arial"/>
                </a:rPr>
                <a:t>Implemented by </a:t>
              </a:r>
              <a:r>
                <a:rPr lang="en-US" b="1" dirty="0">
                  <a:latin typeface="Candara"/>
                  <a:cs typeface="Arial"/>
                  <a:hlinkClick r:id="rId4"/>
                </a:rPr>
                <a:t>MinkovskiEngine</a:t>
              </a:r>
              <a:r>
                <a:rPr lang="en-US" dirty="0">
                  <a:latin typeface="Candara"/>
                  <a:cs typeface="Arial"/>
                </a:rPr>
                <a:t> from NVIDIA</a:t>
              </a:r>
            </a:p>
          </p:txBody>
        </p:sp>
      </p:grpSp>
      <p:sp>
        <p:nvSpPr>
          <p:cNvPr id="11" name="TextBox 10">
            <a:extLst>
              <a:ext uri="{FF2B5EF4-FFF2-40B4-BE49-F238E27FC236}">
                <a16:creationId xmlns:a16="http://schemas.microsoft.com/office/drawing/2014/main" id="{3AAA9B1C-4214-654D-4DF2-F2BA4D90A082}"/>
              </a:ext>
            </a:extLst>
          </p:cNvPr>
          <p:cNvSpPr txBox="1"/>
          <p:nvPr/>
        </p:nvSpPr>
        <p:spPr>
          <a:xfrm>
            <a:off x="979054" y="415636"/>
            <a:ext cx="6687837" cy="1384995"/>
          </a:xfrm>
          <a:prstGeom prst="rect">
            <a:avLst/>
          </a:prstGeom>
          <a:noFill/>
        </p:spPr>
        <p:txBody>
          <a:bodyPr wrap="square" lIns="91440" tIns="45720" rIns="91440" bIns="45720" rtlCol="0" anchor="t">
            <a:spAutoFit/>
          </a:bodyPr>
          <a:lstStyle/>
          <a:p>
            <a:r>
              <a:rPr lang="en-US" sz="3600">
                <a:effectLst>
                  <a:outerShdw blurRad="38100" dist="38100" dir="2700000" algn="tl">
                    <a:srgbClr val="000000">
                      <a:alpha val="43137"/>
                    </a:srgbClr>
                  </a:outerShdw>
                </a:effectLst>
                <a:latin typeface="Candara" panose="020E0502030303020204" pitchFamily="34" charset="0"/>
              </a:rPr>
              <a:t>BCAE-VS</a:t>
            </a:r>
            <a:r>
              <a:rPr lang="en-US" sz="2800">
                <a:effectLst>
                  <a:outerShdw blurRad="38100" dist="38100" dir="2700000" algn="tl">
                    <a:srgbClr val="000000">
                      <a:alpha val="43137"/>
                    </a:srgbClr>
                  </a:outerShdw>
                </a:effectLst>
                <a:latin typeface="Candara" panose="020E0502030303020204" pitchFamily="34" charset="0"/>
              </a:rPr>
              <a:t> </a:t>
            </a:r>
          </a:p>
          <a:p>
            <a:r>
              <a:rPr lang="en-US" sz="2400" u="sng">
                <a:effectLst>
                  <a:outerShdw blurRad="38100" dist="38100" dir="2700000" algn="tl">
                    <a:srgbClr val="000000">
                      <a:alpha val="43137"/>
                    </a:srgbClr>
                  </a:outerShdw>
                </a:effectLst>
                <a:latin typeface="Candara"/>
              </a:rPr>
              <a:t>B</a:t>
            </a:r>
            <a:r>
              <a:rPr lang="en-US" sz="2400">
                <a:effectLst>
                  <a:outerShdw blurRad="38100" dist="38100" dir="2700000" algn="tl">
                    <a:srgbClr val="000000">
                      <a:alpha val="43137"/>
                    </a:srgbClr>
                  </a:outerShdw>
                </a:effectLst>
                <a:latin typeface="Candara"/>
              </a:rPr>
              <a:t>icephalous </a:t>
            </a:r>
            <a:r>
              <a:rPr lang="en-US" sz="2400" u="sng">
                <a:effectLst>
                  <a:outerShdw blurRad="38100" dist="38100" dir="2700000" algn="tl">
                    <a:srgbClr val="000000">
                      <a:alpha val="43137"/>
                    </a:srgbClr>
                  </a:outerShdw>
                </a:effectLst>
                <a:latin typeface="Candara"/>
              </a:rPr>
              <a:t>C</a:t>
            </a:r>
            <a:r>
              <a:rPr lang="en-US" sz="2400">
                <a:effectLst>
                  <a:outerShdw blurRad="38100" dist="38100" dir="2700000" algn="tl">
                    <a:srgbClr val="000000">
                      <a:alpha val="43137"/>
                    </a:srgbClr>
                  </a:outerShdw>
                </a:effectLst>
                <a:latin typeface="Candara"/>
              </a:rPr>
              <a:t>onvolutional </a:t>
            </a:r>
            <a:r>
              <a:rPr lang="en-US" sz="2400" u="sng">
                <a:effectLst>
                  <a:outerShdw blurRad="38100" dist="38100" dir="2700000" algn="tl">
                    <a:srgbClr val="000000">
                      <a:alpha val="43137"/>
                    </a:srgbClr>
                  </a:outerShdw>
                </a:effectLst>
                <a:latin typeface="Candara"/>
              </a:rPr>
              <a:t>A</a:t>
            </a:r>
            <a:r>
              <a:rPr lang="en-US" sz="2400">
                <a:effectLst>
                  <a:outerShdw blurRad="38100" dist="38100" dir="2700000" algn="tl">
                    <a:srgbClr val="000000">
                      <a:alpha val="43137"/>
                    </a:srgbClr>
                  </a:outerShdw>
                </a:effectLst>
                <a:latin typeface="Candara"/>
              </a:rPr>
              <a:t>uto</a:t>
            </a:r>
            <a:r>
              <a:rPr lang="en-US" sz="2400" u="sng">
                <a:effectLst>
                  <a:outerShdw blurRad="38100" dist="38100" dir="2700000" algn="tl">
                    <a:srgbClr val="000000">
                      <a:alpha val="43137"/>
                    </a:srgbClr>
                  </a:outerShdw>
                </a:effectLst>
                <a:latin typeface="Candara"/>
              </a:rPr>
              <a:t>e</a:t>
            </a:r>
            <a:r>
              <a:rPr lang="en-US" sz="2400">
                <a:effectLst>
                  <a:outerShdw blurRad="38100" dist="38100" dir="2700000" algn="tl">
                    <a:srgbClr val="000000">
                      <a:alpha val="43137"/>
                    </a:srgbClr>
                  </a:outerShdw>
                </a:effectLst>
                <a:latin typeface="Candara"/>
              </a:rPr>
              <a:t>ncoder with </a:t>
            </a:r>
            <a:r>
              <a:rPr lang="en-US" sz="2400" u="sng">
                <a:effectLst>
                  <a:outerShdw blurRad="38100" dist="38100" dir="2700000" algn="tl">
                    <a:srgbClr val="000000">
                      <a:alpha val="43137"/>
                    </a:srgbClr>
                  </a:outerShdw>
                </a:effectLst>
                <a:latin typeface="Candara"/>
              </a:rPr>
              <a:t>V</a:t>
            </a:r>
            <a:r>
              <a:rPr lang="en-US" sz="2400">
                <a:effectLst>
                  <a:outerShdw blurRad="38100" dist="38100" dir="2700000" algn="tl">
                    <a:srgbClr val="000000">
                      <a:alpha val="43137"/>
                    </a:srgbClr>
                  </a:outerShdw>
                </a:effectLst>
                <a:latin typeface="Candara"/>
              </a:rPr>
              <a:t>ariable ratio Compression for </a:t>
            </a:r>
            <a:r>
              <a:rPr lang="en-US" sz="2400" u="sng">
                <a:effectLst>
                  <a:outerShdw blurRad="38100" dist="38100" dir="2700000" algn="tl">
                    <a:srgbClr val="000000">
                      <a:alpha val="43137"/>
                    </a:srgbClr>
                  </a:outerShdw>
                </a:effectLst>
                <a:latin typeface="Candara"/>
              </a:rPr>
              <a:t>S</a:t>
            </a:r>
            <a:r>
              <a:rPr lang="en-US" sz="2400">
                <a:effectLst>
                  <a:outerShdw blurRad="38100" dist="38100" dir="2700000" algn="tl">
                    <a:srgbClr val="000000">
                      <a:alpha val="43137"/>
                    </a:srgbClr>
                  </a:outerShdw>
                </a:effectLst>
                <a:latin typeface="Candara"/>
              </a:rPr>
              <a:t>parse input</a:t>
            </a:r>
          </a:p>
        </p:txBody>
      </p:sp>
    </p:spTree>
    <p:extLst>
      <p:ext uri="{BB962C8B-B14F-4D97-AF65-F5344CB8AC3E}">
        <p14:creationId xmlns:p14="http://schemas.microsoft.com/office/powerpoint/2010/main" val="2813153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6" grpId="1" animBg="1"/>
      <p:bldP spid="37" grpId="0" animBg="1"/>
      <p:bldP spid="37" grpId="1" animBg="1"/>
      <p:bldP spid="38" grpId="0"/>
      <p:bldP spid="39" grpId="0" animBg="1"/>
      <p:bldP spid="40"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C8769-8D5B-E6A3-69BB-D84AA35BB8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6056E0-5C8F-7106-CED0-36A62823C75B}"/>
              </a:ext>
            </a:extLst>
          </p:cNvPr>
          <p:cNvSpPr>
            <a:spLocks noGrp="1"/>
          </p:cNvSpPr>
          <p:nvPr>
            <p:ph type="sldNum" sz="quarter" idx="4"/>
          </p:nvPr>
        </p:nvSpPr>
        <p:spPr/>
        <p:txBody>
          <a:bodyPr/>
          <a:lstStyle/>
          <a:p>
            <a:fld id="{933A556B-7C63-244D-9B7C-B0EA8042B330}" type="slidenum">
              <a:rPr lang="en-US" smtClean="0"/>
              <a:pPr/>
              <a:t>32</a:t>
            </a:fld>
            <a:endParaRPr lang="en-US" sz="1000" dirty="0"/>
          </a:p>
        </p:txBody>
      </p:sp>
      <p:grpSp>
        <p:nvGrpSpPr>
          <p:cNvPr id="14" name="Group 13">
            <a:extLst>
              <a:ext uri="{FF2B5EF4-FFF2-40B4-BE49-F238E27FC236}">
                <a16:creationId xmlns:a16="http://schemas.microsoft.com/office/drawing/2014/main" id="{7D3A8BC1-906A-6C4C-2E46-616666A39E86}"/>
              </a:ext>
            </a:extLst>
          </p:cNvPr>
          <p:cNvGrpSpPr/>
          <p:nvPr/>
        </p:nvGrpSpPr>
        <p:grpSpPr>
          <a:xfrm>
            <a:off x="1691258" y="1112077"/>
            <a:ext cx="8809483" cy="4999153"/>
            <a:chOff x="1691258" y="1500004"/>
            <a:chExt cx="8809483" cy="4999153"/>
          </a:xfrm>
        </p:grpSpPr>
        <p:pic>
          <p:nvPicPr>
            <p:cNvPr id="9" name="Picture 8">
              <a:extLst>
                <a:ext uri="{FF2B5EF4-FFF2-40B4-BE49-F238E27FC236}">
                  <a16:creationId xmlns:a16="http://schemas.microsoft.com/office/drawing/2014/main" id="{051AEE8D-0256-F31A-72CA-D572272D5AB1}"/>
                </a:ext>
              </a:extLst>
            </p:cNvPr>
            <p:cNvPicPr>
              <a:picLocks noChangeAspect="1"/>
            </p:cNvPicPr>
            <p:nvPr/>
          </p:nvPicPr>
          <p:blipFill>
            <a:blip r:embed="rId2"/>
            <a:stretch>
              <a:fillRect/>
            </a:stretch>
          </p:blipFill>
          <p:spPr>
            <a:xfrm>
              <a:off x="1691258" y="1500004"/>
              <a:ext cx="8809483" cy="4999153"/>
            </a:xfrm>
            <a:prstGeom prst="rect">
              <a:avLst/>
            </a:prstGeom>
          </p:spPr>
        </p:pic>
        <p:sp>
          <p:nvSpPr>
            <p:cNvPr id="11" name="Rectangle 10">
              <a:extLst>
                <a:ext uri="{FF2B5EF4-FFF2-40B4-BE49-F238E27FC236}">
                  <a16:creationId xmlns:a16="http://schemas.microsoft.com/office/drawing/2014/main" id="{FAD0B160-3236-F1CF-379B-762FA81EC0B2}"/>
                </a:ext>
              </a:extLst>
            </p:cNvPr>
            <p:cNvSpPr/>
            <p:nvPr/>
          </p:nvSpPr>
          <p:spPr>
            <a:xfrm>
              <a:off x="2752436" y="3387435"/>
              <a:ext cx="979055" cy="304801"/>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1CA618-41D0-096D-CC2E-7C5E2D95DAF5}"/>
                </a:ext>
              </a:extLst>
            </p:cNvPr>
            <p:cNvSpPr/>
            <p:nvPr/>
          </p:nvSpPr>
          <p:spPr>
            <a:xfrm>
              <a:off x="9023928" y="3387435"/>
              <a:ext cx="979055" cy="304801"/>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4A12C7E9-044F-68B4-9987-A74E2C7004D1}"/>
              </a:ext>
            </a:extLst>
          </p:cNvPr>
          <p:cNvSpPr txBox="1"/>
          <p:nvPr/>
        </p:nvSpPr>
        <p:spPr>
          <a:xfrm>
            <a:off x="655782" y="283092"/>
            <a:ext cx="5966690" cy="646331"/>
          </a:xfrm>
          <a:prstGeom prst="rect">
            <a:avLst/>
          </a:prstGeom>
          <a:noFill/>
        </p:spPr>
        <p:txBody>
          <a:bodyPr wrap="square" rtlCol="0">
            <a:spAutoFit/>
          </a:bodyPr>
          <a:lstStyle/>
          <a:p>
            <a:r>
              <a:rPr lang="en-US" sz="3600" dirty="0">
                <a:latin typeface="Candara" panose="020E0502030303020204" pitchFamily="34" charset="0"/>
              </a:rPr>
              <a:t>Reconstruction Accuracy</a:t>
            </a:r>
            <a:endParaRPr lang="en-US" sz="2800" dirty="0">
              <a:latin typeface="Candara" panose="020E0502030303020204" pitchFamily="34" charset="0"/>
            </a:endParaRPr>
          </a:p>
        </p:txBody>
      </p:sp>
    </p:spTree>
    <p:extLst>
      <p:ext uri="{BB962C8B-B14F-4D97-AF65-F5344CB8AC3E}">
        <p14:creationId xmlns:p14="http://schemas.microsoft.com/office/powerpoint/2010/main" val="3049204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FAAF050B-BF9B-64FF-B770-EDEB13228519}"/>
              </a:ext>
            </a:extLst>
          </p:cNvPr>
          <p:cNvPicPr>
            <a:picLocks noChangeAspect="1"/>
          </p:cNvPicPr>
          <p:nvPr/>
        </p:nvPicPr>
        <p:blipFill>
          <a:blip r:embed="rId2"/>
          <a:stretch>
            <a:fillRect/>
          </a:stretch>
        </p:blipFill>
        <p:spPr>
          <a:xfrm>
            <a:off x="938364" y="2537244"/>
            <a:ext cx="5175504" cy="3444970"/>
          </a:xfrm>
          <a:prstGeom prst="rect">
            <a:avLst/>
          </a:prstGeom>
        </p:spPr>
      </p:pic>
      <p:sp>
        <p:nvSpPr>
          <p:cNvPr id="2" name="Slide Number Placeholder 1">
            <a:extLst>
              <a:ext uri="{FF2B5EF4-FFF2-40B4-BE49-F238E27FC236}">
                <a16:creationId xmlns:a16="http://schemas.microsoft.com/office/drawing/2014/main" id="{CA93B055-C220-1950-5325-D9B54B016DE6}"/>
              </a:ext>
            </a:extLst>
          </p:cNvPr>
          <p:cNvSpPr>
            <a:spLocks noGrp="1"/>
          </p:cNvSpPr>
          <p:nvPr>
            <p:ph type="sldNum" sz="quarter" idx="4"/>
          </p:nvPr>
        </p:nvSpPr>
        <p:spPr/>
        <p:txBody>
          <a:bodyPr/>
          <a:lstStyle/>
          <a:p>
            <a:fld id="{933A556B-7C63-244D-9B7C-B0EA8042B330}" type="slidenum">
              <a:rPr lang="en-US" smtClean="0"/>
              <a:pPr/>
              <a:t>33</a:t>
            </a:fld>
            <a:endParaRPr lang="en-US" sz="1000"/>
          </a:p>
        </p:txBody>
      </p:sp>
      <p:sp>
        <p:nvSpPr>
          <p:cNvPr id="7" name="TextBox 6">
            <a:extLst>
              <a:ext uri="{FF2B5EF4-FFF2-40B4-BE49-F238E27FC236}">
                <a16:creationId xmlns:a16="http://schemas.microsoft.com/office/drawing/2014/main" id="{6283D3C8-5765-5B33-FB4C-855CA0C1857F}"/>
              </a:ext>
            </a:extLst>
          </p:cNvPr>
          <p:cNvSpPr txBox="1"/>
          <p:nvPr/>
        </p:nvSpPr>
        <p:spPr>
          <a:xfrm>
            <a:off x="687331" y="288274"/>
            <a:ext cx="8859470" cy="1200329"/>
          </a:xfrm>
          <a:prstGeom prst="rect">
            <a:avLst/>
          </a:prstGeom>
          <a:noFill/>
        </p:spPr>
        <p:txBody>
          <a:bodyPr wrap="square" lIns="91440" tIns="45720" rIns="91440" bIns="45720" rtlCol="0" anchor="t">
            <a:spAutoFit/>
          </a:bodyPr>
          <a:lstStyle/>
          <a:p>
            <a:r>
              <a:rPr lang="en-US" sz="3600">
                <a:effectLst>
                  <a:outerShdw blurRad="38100" dist="38100" dir="2700000" algn="tl">
                    <a:srgbClr val="000000">
                      <a:alpha val="43137"/>
                    </a:srgbClr>
                  </a:outerShdw>
                </a:effectLst>
                <a:latin typeface="Candara"/>
              </a:rPr>
              <a:t>Variable Compression Ratio and Throughput</a:t>
            </a:r>
          </a:p>
          <a:p>
            <a:r>
              <a:rPr lang="en-US" sz="3600">
                <a:effectLst>
                  <a:outerShdw blurRad="38100" dist="38100" dir="2700000" algn="tl">
                    <a:srgbClr val="000000">
                      <a:alpha val="43137"/>
                    </a:srgbClr>
                  </a:outerShdw>
                </a:effectLst>
                <a:latin typeface="Candara"/>
              </a:rPr>
              <a:t>as Function of Occupancy</a:t>
            </a:r>
          </a:p>
        </p:txBody>
      </p:sp>
      <p:grpSp>
        <p:nvGrpSpPr>
          <p:cNvPr id="14" name="Group 13">
            <a:extLst>
              <a:ext uri="{FF2B5EF4-FFF2-40B4-BE49-F238E27FC236}">
                <a16:creationId xmlns:a16="http://schemas.microsoft.com/office/drawing/2014/main" id="{D48A695A-DE56-7C53-BC65-B270A7A8CBD0}"/>
              </a:ext>
            </a:extLst>
          </p:cNvPr>
          <p:cNvGrpSpPr/>
          <p:nvPr/>
        </p:nvGrpSpPr>
        <p:grpSpPr>
          <a:xfrm>
            <a:off x="1504198" y="4943240"/>
            <a:ext cx="3924616" cy="523782"/>
            <a:chOff x="1460553" y="4554630"/>
            <a:chExt cx="3924616" cy="523782"/>
          </a:xfrm>
        </p:grpSpPr>
        <p:cxnSp>
          <p:nvCxnSpPr>
            <p:cNvPr id="12" name="Straight Arrow Connector 11">
              <a:extLst>
                <a:ext uri="{FF2B5EF4-FFF2-40B4-BE49-F238E27FC236}">
                  <a16:creationId xmlns:a16="http://schemas.microsoft.com/office/drawing/2014/main" id="{0A5B55F6-52C8-189E-AECD-C0ECF4A0B1F7}"/>
                </a:ext>
              </a:extLst>
            </p:cNvPr>
            <p:cNvCxnSpPr>
              <a:cxnSpLocks/>
            </p:cNvCxnSpPr>
            <p:nvPr/>
          </p:nvCxnSpPr>
          <p:spPr>
            <a:xfrm>
              <a:off x="1471537" y="4554630"/>
              <a:ext cx="3913632" cy="562"/>
            </a:xfrm>
            <a:prstGeom prst="straightConnector1">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5A4530-BCF3-9914-DE2E-2956D7C7341F}"/>
                </a:ext>
              </a:extLst>
            </p:cNvPr>
            <p:cNvSpPr txBox="1"/>
            <p:nvPr/>
          </p:nvSpPr>
          <p:spPr>
            <a:xfrm>
              <a:off x="1460553" y="4555192"/>
              <a:ext cx="28254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6600"/>
                  </a:solidFill>
                  <a:latin typeface="Candara"/>
                  <a:cs typeface="Arial"/>
                </a:rPr>
                <a:t>Compress ratio of dense BCAEs:</a:t>
              </a:r>
            </a:p>
            <a:p>
              <a:r>
                <a:rPr lang="en-US" sz="1400" b="1">
                  <a:solidFill>
                    <a:srgbClr val="FF6600"/>
                  </a:solidFill>
                  <a:latin typeface="Candara"/>
                  <a:cs typeface="Arial"/>
                </a:rPr>
                <a:t>Zero-padded Input size: code size</a:t>
              </a:r>
            </a:p>
          </p:txBody>
        </p:sp>
      </p:grpSp>
      <p:grpSp>
        <p:nvGrpSpPr>
          <p:cNvPr id="17" name="Group 16">
            <a:extLst>
              <a:ext uri="{FF2B5EF4-FFF2-40B4-BE49-F238E27FC236}">
                <a16:creationId xmlns:a16="http://schemas.microsoft.com/office/drawing/2014/main" id="{AC7EB8F2-3A40-5093-263E-7122A14E7A2F}"/>
              </a:ext>
            </a:extLst>
          </p:cNvPr>
          <p:cNvGrpSpPr/>
          <p:nvPr/>
        </p:nvGrpSpPr>
        <p:grpSpPr>
          <a:xfrm>
            <a:off x="1585088" y="1940503"/>
            <a:ext cx="4528780" cy="1076073"/>
            <a:chOff x="1493053" y="1587615"/>
            <a:chExt cx="4528780" cy="1076073"/>
          </a:xfrm>
        </p:grpSpPr>
        <p:sp>
          <p:nvSpPr>
            <p:cNvPr id="8" name="Rectangle: Rounded Corners 7">
              <a:extLst>
                <a:ext uri="{FF2B5EF4-FFF2-40B4-BE49-F238E27FC236}">
                  <a16:creationId xmlns:a16="http://schemas.microsoft.com/office/drawing/2014/main" id="{BB41D2D4-280C-BA4D-DA25-64C629BC8BF4}"/>
                </a:ext>
              </a:extLst>
            </p:cNvPr>
            <p:cNvSpPr/>
            <p:nvPr/>
          </p:nvSpPr>
          <p:spPr>
            <a:xfrm>
              <a:off x="2531358" y="2320787"/>
              <a:ext cx="2796989" cy="342901"/>
            </a:xfrm>
            <a:prstGeom prst="roundRect">
              <a:avLst/>
            </a:prstGeom>
            <a:noFill/>
            <a:ln w="28575">
              <a:solidFill>
                <a:srgbClr val="92D05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308F488-6F7D-BDEF-26FC-2AE08CD5515E}"/>
                </a:ext>
              </a:extLst>
            </p:cNvPr>
            <p:cNvSpPr txBox="1"/>
            <p:nvPr/>
          </p:nvSpPr>
          <p:spPr>
            <a:xfrm>
              <a:off x="1493053" y="1587615"/>
              <a:ext cx="45287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92D050"/>
                  </a:solidFill>
                  <a:latin typeface="Candara"/>
                  <a:cs typeface="Arial"/>
                </a:rPr>
                <a:t>fraction of signals saved to the persistent storage (~1/</a:t>
              </a:r>
              <a:r>
                <a:rPr lang="en-US" b="1" err="1">
                  <a:solidFill>
                    <a:srgbClr val="92D050"/>
                  </a:solidFill>
                  <a:latin typeface="Candara"/>
                  <a:cs typeface="Arial"/>
                </a:rPr>
                <a:t>compression_ratio</a:t>
              </a:r>
              <a:r>
                <a:rPr lang="en-US" b="1">
                  <a:solidFill>
                    <a:srgbClr val="92D050"/>
                  </a:solidFill>
                  <a:latin typeface="Candara"/>
                  <a:cs typeface="Arial"/>
                </a:rPr>
                <a:t> for ZS data)</a:t>
              </a:r>
            </a:p>
          </p:txBody>
        </p:sp>
      </p:grpSp>
      <p:sp>
        <p:nvSpPr>
          <p:cNvPr id="15" name="Rectangle: Rounded Corners 14">
            <a:extLst>
              <a:ext uri="{FF2B5EF4-FFF2-40B4-BE49-F238E27FC236}">
                <a16:creationId xmlns:a16="http://schemas.microsoft.com/office/drawing/2014/main" id="{7EB0A188-A990-CDA4-032D-6A3274345107}"/>
              </a:ext>
            </a:extLst>
          </p:cNvPr>
          <p:cNvSpPr/>
          <p:nvPr/>
        </p:nvSpPr>
        <p:spPr>
          <a:xfrm>
            <a:off x="5449566" y="2652857"/>
            <a:ext cx="693486" cy="2871216"/>
          </a:xfrm>
          <a:prstGeom prst="roundRect">
            <a:avLst>
              <a:gd name="adj"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54F7A77-D485-62A3-4020-DFBD8AB2B3DB}"/>
              </a:ext>
            </a:extLst>
          </p:cNvPr>
          <p:cNvGrpSpPr/>
          <p:nvPr/>
        </p:nvGrpSpPr>
        <p:grpSpPr>
          <a:xfrm>
            <a:off x="6345807" y="1069661"/>
            <a:ext cx="5846193" cy="5005512"/>
            <a:chOff x="6345807" y="1069661"/>
            <a:chExt cx="5846193" cy="5005512"/>
          </a:xfrm>
        </p:grpSpPr>
        <p:grpSp>
          <p:nvGrpSpPr>
            <p:cNvPr id="5" name="Group 4">
              <a:extLst>
                <a:ext uri="{FF2B5EF4-FFF2-40B4-BE49-F238E27FC236}">
                  <a16:creationId xmlns:a16="http://schemas.microsoft.com/office/drawing/2014/main" id="{8F7986CD-A136-A933-D02F-42E56FF6D358}"/>
                </a:ext>
              </a:extLst>
            </p:cNvPr>
            <p:cNvGrpSpPr/>
            <p:nvPr/>
          </p:nvGrpSpPr>
          <p:grpSpPr>
            <a:xfrm>
              <a:off x="6345807" y="1488603"/>
              <a:ext cx="5058450" cy="4586570"/>
              <a:chOff x="6129564" y="1135715"/>
              <a:chExt cx="5058450" cy="4586570"/>
            </a:xfrm>
          </p:grpSpPr>
          <p:pic>
            <p:nvPicPr>
              <p:cNvPr id="6" name="Picture 5" descr="Chart, bar chart, histogram&#10;&#10;Description automatically generated">
                <a:extLst>
                  <a:ext uri="{FF2B5EF4-FFF2-40B4-BE49-F238E27FC236}">
                    <a16:creationId xmlns:a16="http://schemas.microsoft.com/office/drawing/2014/main" id="{FE22DE01-7D35-D6FC-6C76-554C37F850AC}"/>
                  </a:ext>
                </a:extLst>
              </p:cNvPr>
              <p:cNvPicPr>
                <a:picLocks noChangeAspect="1"/>
              </p:cNvPicPr>
              <p:nvPr/>
            </p:nvPicPr>
            <p:blipFill>
              <a:blip r:embed="rId3"/>
              <a:srcRect l="3309"/>
              <a:stretch/>
            </p:blipFill>
            <p:spPr>
              <a:xfrm>
                <a:off x="6129564" y="1135715"/>
                <a:ext cx="5058450" cy="4586570"/>
              </a:xfrm>
              <a:prstGeom prst="rect">
                <a:avLst/>
              </a:prstGeom>
            </p:spPr>
          </p:pic>
          <p:sp>
            <p:nvSpPr>
              <p:cNvPr id="3" name="Rectangle 2">
                <a:extLst>
                  <a:ext uri="{FF2B5EF4-FFF2-40B4-BE49-F238E27FC236}">
                    <a16:creationId xmlns:a16="http://schemas.microsoft.com/office/drawing/2014/main" id="{0B347036-5934-EF57-7658-A01E83CAB141}"/>
                  </a:ext>
                </a:extLst>
              </p:cNvPr>
              <p:cNvSpPr/>
              <p:nvPr/>
            </p:nvSpPr>
            <p:spPr>
              <a:xfrm>
                <a:off x="8238836" y="2847107"/>
                <a:ext cx="979055" cy="204437"/>
              </a:xfrm>
              <a:prstGeom prst="rect">
                <a:avLst/>
              </a:prstGeom>
              <a:noFill/>
              <a:ln w="38100" cap="flat" cmpd="sng" algn="ctr">
                <a:solidFill>
                  <a:srgbClr val="2178C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
          <p:nvSpPr>
            <p:cNvPr id="18" name="TextBox 17">
              <a:extLst>
                <a:ext uri="{FF2B5EF4-FFF2-40B4-BE49-F238E27FC236}">
                  <a16:creationId xmlns:a16="http://schemas.microsoft.com/office/drawing/2014/main" id="{E843A357-FE86-9E34-395E-50E4F50B9871}"/>
                </a:ext>
              </a:extLst>
            </p:cNvPr>
            <p:cNvSpPr txBox="1"/>
            <p:nvPr/>
          </p:nvSpPr>
          <p:spPr>
            <a:xfrm>
              <a:off x="7133551" y="1069661"/>
              <a:ext cx="5058449" cy="523220"/>
            </a:xfrm>
            <a:prstGeom prst="rect">
              <a:avLst/>
            </a:prstGeom>
            <a:noFill/>
          </p:spPr>
          <p:txBody>
            <a:bodyPr wrap="square" rtlCol="0">
              <a:spAutoFit/>
            </a:bodyPr>
            <a:lstStyle/>
            <a:p>
              <a:r>
                <a:rPr lang="en-US" sz="1400" dirty="0">
                  <a:latin typeface="Candara" panose="020E0502030303020204" pitchFamily="34" charset="0"/>
                </a:rPr>
                <a:t>throughput = number of TPC wedges processed by one GPU per second. GPU we used is NVIDIA 6000 ADA.</a:t>
              </a:r>
            </a:p>
          </p:txBody>
        </p:sp>
      </p:grpSp>
    </p:spTree>
    <p:extLst>
      <p:ext uri="{BB962C8B-B14F-4D97-AF65-F5344CB8AC3E}">
        <p14:creationId xmlns:p14="http://schemas.microsoft.com/office/powerpoint/2010/main" val="33453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6F19A-6A26-C500-10AB-F56383EA051A}"/>
              </a:ext>
            </a:extLst>
          </p:cNvPr>
          <p:cNvSpPr>
            <a:spLocks noGrp="1"/>
          </p:cNvSpPr>
          <p:nvPr>
            <p:ph type="sldNum" sz="quarter" idx="4"/>
          </p:nvPr>
        </p:nvSpPr>
        <p:spPr/>
        <p:txBody>
          <a:bodyPr/>
          <a:lstStyle/>
          <a:p>
            <a:fld id="{933A556B-7C63-244D-9B7C-B0EA8042B330}" type="slidenum">
              <a:rPr lang="en-US" smtClean="0"/>
              <a:pPr/>
              <a:t>34</a:t>
            </a:fld>
            <a:endParaRPr lang="en-US" sz="1000" dirty="0"/>
          </a:p>
        </p:txBody>
      </p:sp>
      <p:pic>
        <p:nvPicPr>
          <p:cNvPr id="3" name="Picture 2">
            <a:extLst>
              <a:ext uri="{FF2B5EF4-FFF2-40B4-BE49-F238E27FC236}">
                <a16:creationId xmlns:a16="http://schemas.microsoft.com/office/drawing/2014/main" id="{BDA8063E-E488-638D-19EB-E62B81FCC2E1}"/>
              </a:ext>
            </a:extLst>
          </p:cNvPr>
          <p:cNvPicPr>
            <a:picLocks noChangeAspect="1"/>
          </p:cNvPicPr>
          <p:nvPr/>
        </p:nvPicPr>
        <p:blipFill>
          <a:blip r:embed="rId2"/>
          <a:stretch>
            <a:fillRect/>
          </a:stretch>
        </p:blipFill>
        <p:spPr>
          <a:xfrm>
            <a:off x="1825487" y="266556"/>
            <a:ext cx="8978214" cy="6050039"/>
          </a:xfrm>
          <a:prstGeom prst="rect">
            <a:avLst/>
          </a:prstGeom>
        </p:spPr>
      </p:pic>
    </p:spTree>
    <p:extLst>
      <p:ext uri="{BB962C8B-B14F-4D97-AF65-F5344CB8AC3E}">
        <p14:creationId xmlns:p14="http://schemas.microsoft.com/office/powerpoint/2010/main" val="2293678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6261D7-4F1F-72E1-5A04-35C6DE240E8F}"/>
              </a:ext>
            </a:extLst>
          </p:cNvPr>
          <p:cNvSpPr>
            <a:spLocks noGrp="1"/>
          </p:cNvSpPr>
          <p:nvPr>
            <p:ph type="sldNum" sz="quarter" idx="4"/>
          </p:nvPr>
        </p:nvSpPr>
        <p:spPr/>
        <p:txBody>
          <a:bodyPr/>
          <a:lstStyle/>
          <a:p>
            <a:fld id="{933A556B-7C63-244D-9B7C-B0EA8042B330}" type="slidenum">
              <a:rPr lang="en-US" smtClean="0"/>
              <a:pPr/>
              <a:t>35</a:t>
            </a:fld>
            <a:endParaRPr lang="en-US" sz="1000" dirty="0"/>
          </a:p>
        </p:txBody>
      </p:sp>
      <p:sp>
        <p:nvSpPr>
          <p:cNvPr id="4" name="TextBox 3">
            <a:extLst>
              <a:ext uri="{FF2B5EF4-FFF2-40B4-BE49-F238E27FC236}">
                <a16:creationId xmlns:a16="http://schemas.microsoft.com/office/drawing/2014/main" id="{8622C40F-59EB-3A39-F359-3EC44BD034D4}"/>
              </a:ext>
            </a:extLst>
          </p:cNvPr>
          <p:cNvSpPr txBox="1"/>
          <p:nvPr/>
        </p:nvSpPr>
        <p:spPr>
          <a:xfrm>
            <a:off x="5092014" y="5176200"/>
            <a:ext cx="6096000" cy="830997"/>
          </a:xfrm>
          <a:prstGeom prst="rect">
            <a:avLst/>
          </a:prstGeom>
          <a:noFill/>
        </p:spPr>
        <p:txBody>
          <a:bodyPr wrap="square">
            <a:spAutoFit/>
          </a:bodyPr>
          <a:lstStyle/>
          <a:p>
            <a:r>
              <a:rPr lang="en-US" sz="1600" dirty="0"/>
              <a:t>Huang, Y., Go, Y., Huang, J., Li, S., Luo, X., Marshall, T., ... &amp; Yoon, B. J. (2024). Variable Rate Neural Compression for Sparse Detector Data. </a:t>
            </a:r>
            <a:r>
              <a:rPr lang="en-US" sz="1600" i="1" dirty="0" err="1"/>
              <a:t>arXiv</a:t>
            </a:r>
            <a:r>
              <a:rPr lang="en-US" sz="1600" i="1" dirty="0"/>
              <a:t> preprint </a:t>
            </a:r>
            <a:r>
              <a:rPr lang="en-US" sz="1600" i="1" dirty="0">
                <a:hlinkClick r:id="rId3"/>
              </a:rPr>
              <a:t>arXiv:2411.11942</a:t>
            </a:r>
            <a:r>
              <a:rPr lang="en-US" sz="1600" dirty="0">
                <a:hlinkClick r:id="rId3"/>
              </a:rPr>
              <a:t>.</a:t>
            </a:r>
            <a:endParaRPr lang="en-US" sz="1600" dirty="0"/>
          </a:p>
        </p:txBody>
      </p:sp>
      <p:sp>
        <p:nvSpPr>
          <p:cNvPr id="5" name="TextBox 4">
            <a:extLst>
              <a:ext uri="{FF2B5EF4-FFF2-40B4-BE49-F238E27FC236}">
                <a16:creationId xmlns:a16="http://schemas.microsoft.com/office/drawing/2014/main" id="{29563E57-4176-137A-3F76-0F07C64F6B03}"/>
              </a:ext>
            </a:extLst>
          </p:cNvPr>
          <p:cNvSpPr txBox="1"/>
          <p:nvPr/>
        </p:nvSpPr>
        <p:spPr>
          <a:xfrm>
            <a:off x="687331" y="288274"/>
            <a:ext cx="8859470" cy="830997"/>
          </a:xfrm>
          <a:prstGeom prst="rect">
            <a:avLst/>
          </a:prstGeom>
          <a:noFill/>
        </p:spPr>
        <p:txBody>
          <a:bodyPr wrap="square" lIns="91440" tIns="45720" rIns="91440" bIns="45720" rtlCol="0" anchor="t">
            <a:spAutoFit/>
          </a:bodyPr>
          <a:lstStyle/>
          <a:p>
            <a:r>
              <a:rPr lang="en-US" sz="4800" dirty="0"/>
              <a:t>Performance comparison</a:t>
            </a:r>
            <a:endParaRPr lang="en-US" sz="4800" dirty="0">
              <a:effectLst>
                <a:outerShdw blurRad="38100" dist="38100" dir="2700000" algn="tl">
                  <a:srgbClr val="000000">
                    <a:alpha val="43137"/>
                  </a:srgbClr>
                </a:outerShdw>
              </a:effectLst>
              <a:latin typeface="Candara"/>
            </a:endParaRPr>
          </a:p>
        </p:txBody>
      </p:sp>
      <p:pic>
        <p:nvPicPr>
          <p:cNvPr id="3" name="Picture 2">
            <a:extLst>
              <a:ext uri="{FF2B5EF4-FFF2-40B4-BE49-F238E27FC236}">
                <a16:creationId xmlns:a16="http://schemas.microsoft.com/office/drawing/2014/main" id="{169E1C56-04BF-0C2F-0C8C-03DAA67E9698}"/>
              </a:ext>
            </a:extLst>
          </p:cNvPr>
          <p:cNvPicPr>
            <a:picLocks noChangeAspect="1"/>
          </p:cNvPicPr>
          <p:nvPr/>
        </p:nvPicPr>
        <p:blipFill>
          <a:blip r:embed="rId4"/>
          <a:srcRect t="13692"/>
          <a:stretch/>
        </p:blipFill>
        <p:spPr>
          <a:xfrm>
            <a:off x="1137490" y="2294312"/>
            <a:ext cx="10050524" cy="2522493"/>
          </a:xfrm>
          <a:prstGeom prst="rect">
            <a:avLst/>
          </a:prstGeom>
        </p:spPr>
      </p:pic>
    </p:spTree>
    <p:extLst>
      <p:ext uri="{BB962C8B-B14F-4D97-AF65-F5344CB8AC3E}">
        <p14:creationId xmlns:p14="http://schemas.microsoft.com/office/powerpoint/2010/main" val="2306060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550FF1-C93D-B6C5-8383-9131CA28382E}"/>
              </a:ext>
            </a:extLst>
          </p:cNvPr>
          <p:cNvSpPr>
            <a:spLocks noGrp="1"/>
          </p:cNvSpPr>
          <p:nvPr>
            <p:ph type="sldNum" sz="quarter" idx="4"/>
          </p:nvPr>
        </p:nvSpPr>
        <p:spPr/>
        <p:txBody>
          <a:bodyPr/>
          <a:lstStyle/>
          <a:p>
            <a:fld id="{933A556B-7C63-244D-9B7C-B0EA8042B330}" type="slidenum">
              <a:rPr lang="en-US" smtClean="0"/>
              <a:pPr/>
              <a:t>36</a:t>
            </a:fld>
            <a:endParaRPr lang="en-US" sz="1000" dirty="0"/>
          </a:p>
        </p:txBody>
      </p:sp>
      <p:sp>
        <p:nvSpPr>
          <p:cNvPr id="3" name="TextBox 2">
            <a:extLst>
              <a:ext uri="{FF2B5EF4-FFF2-40B4-BE49-F238E27FC236}">
                <a16:creationId xmlns:a16="http://schemas.microsoft.com/office/drawing/2014/main" id="{36D5F287-40AB-519E-C51A-3693FFA959D6}"/>
              </a:ext>
            </a:extLst>
          </p:cNvPr>
          <p:cNvSpPr txBox="1"/>
          <p:nvPr/>
        </p:nvSpPr>
        <p:spPr>
          <a:xfrm>
            <a:off x="687331" y="288274"/>
            <a:ext cx="8859470" cy="830997"/>
          </a:xfrm>
          <a:prstGeom prst="rect">
            <a:avLst/>
          </a:prstGeom>
          <a:noFill/>
        </p:spPr>
        <p:txBody>
          <a:bodyPr wrap="square" lIns="91440" tIns="45720" rIns="91440" bIns="45720" rtlCol="0" anchor="t">
            <a:spAutoFit/>
          </a:bodyPr>
          <a:lstStyle/>
          <a:p>
            <a:r>
              <a:rPr lang="en-US" sz="4800" dirty="0">
                <a:effectLst>
                  <a:outerShdw blurRad="38100" dist="38100" dir="2700000" algn="tl">
                    <a:srgbClr val="000000">
                      <a:alpha val="43137"/>
                    </a:srgbClr>
                  </a:outerShdw>
                </a:effectLst>
                <a:latin typeface="Candara"/>
              </a:rPr>
              <a:t>Summary</a:t>
            </a:r>
          </a:p>
        </p:txBody>
      </p:sp>
      <p:sp>
        <p:nvSpPr>
          <p:cNvPr id="5" name="TextBox 4">
            <a:extLst>
              <a:ext uri="{FF2B5EF4-FFF2-40B4-BE49-F238E27FC236}">
                <a16:creationId xmlns:a16="http://schemas.microsoft.com/office/drawing/2014/main" id="{BE98D92F-5093-8BB3-5109-6EEDD6878676}"/>
              </a:ext>
            </a:extLst>
          </p:cNvPr>
          <p:cNvSpPr txBox="1"/>
          <p:nvPr/>
        </p:nvSpPr>
        <p:spPr>
          <a:xfrm>
            <a:off x="571500" y="4980784"/>
            <a:ext cx="7451657" cy="1200329"/>
          </a:xfrm>
          <a:prstGeom prst="rect">
            <a:avLst/>
          </a:prstGeom>
          <a:noFill/>
        </p:spPr>
        <p:txBody>
          <a:bodyPr wrap="square">
            <a:spAutoFit/>
          </a:bodyPr>
          <a:lstStyle/>
          <a:p>
            <a:r>
              <a:rPr lang="en-US" sz="1800" dirty="0">
                <a:latin typeface="Candara" panose="020E0502030303020204" pitchFamily="34" charset="0"/>
              </a:rPr>
              <a:t>Source Code:</a:t>
            </a:r>
          </a:p>
          <a:p>
            <a:pPr marL="285750" indent="-285750">
              <a:buFont typeface="Arial" panose="020B0604020202020204" pitchFamily="34" charset="0"/>
              <a:buChar char="•"/>
            </a:pPr>
            <a:r>
              <a:rPr lang="en-US" sz="1800" dirty="0">
                <a:latin typeface="Candara" panose="020E0502030303020204" pitchFamily="34" charset="0"/>
              </a:rPr>
              <a:t>BCAE </a:t>
            </a:r>
            <a:r>
              <a:rPr lang="en-US" sz="1800" dirty="0">
                <a:solidFill>
                  <a:schemeClr val="bg1"/>
                </a:solidFill>
                <a:latin typeface="Candara" panose="020E0502030303020204" pitchFamily="34" charset="0"/>
                <a:hlinkClick r:id="rId2"/>
              </a:rPr>
              <a:t>https://github.com/BNL-DAQ-LDRD/NeuralCompression</a:t>
            </a:r>
            <a:endParaRPr lang="en-US" sz="1800" dirty="0">
              <a:solidFill>
                <a:schemeClr val="bg1"/>
              </a:solidFill>
              <a:latin typeface="Candara" panose="020E0502030303020204" pitchFamily="34" charset="0"/>
            </a:endParaRPr>
          </a:p>
          <a:p>
            <a:pPr marL="285750" indent="-285750">
              <a:buFont typeface="Arial" panose="020B0604020202020204" pitchFamily="34" charset="0"/>
              <a:buChar char="•"/>
            </a:pPr>
            <a:r>
              <a:rPr lang="en-US" dirty="0">
                <a:latin typeface="Candara" panose="020E0502030303020204" pitchFamily="34" charset="0"/>
              </a:rPr>
              <a:t>BCAE-2D</a:t>
            </a:r>
            <a:r>
              <a:rPr lang="en-US" dirty="0">
                <a:solidFill>
                  <a:schemeClr val="bg1"/>
                </a:solidFill>
                <a:latin typeface="Candara" panose="020E0502030303020204" pitchFamily="34" charset="0"/>
              </a:rPr>
              <a:t> </a:t>
            </a:r>
            <a:r>
              <a:rPr lang="en-US" dirty="0">
                <a:solidFill>
                  <a:schemeClr val="bg1"/>
                </a:solidFill>
                <a:latin typeface="Candara" panose="020E0502030303020204" pitchFamily="34" charset="0"/>
                <a:hlinkClick r:id="rId3"/>
              </a:rPr>
              <a:t>https://github.com/BNL-DAQ-LDRD/NeuralCompression_v2</a:t>
            </a:r>
            <a:endParaRPr lang="en-US" dirty="0">
              <a:solidFill>
                <a:schemeClr val="bg1"/>
              </a:solidFill>
              <a:latin typeface="Candara" panose="020E0502030303020204" pitchFamily="34" charset="0"/>
            </a:endParaRPr>
          </a:p>
          <a:p>
            <a:pPr marL="285750" indent="-285750">
              <a:buFont typeface="Arial" panose="020B0604020202020204" pitchFamily="34" charset="0"/>
              <a:buChar char="•"/>
            </a:pPr>
            <a:r>
              <a:rPr lang="en-US" sz="1800" dirty="0">
                <a:latin typeface="Candara" panose="020E0502030303020204" pitchFamily="34" charset="0"/>
              </a:rPr>
              <a:t>BCAE-VS</a:t>
            </a:r>
            <a:r>
              <a:rPr lang="en-US" sz="1800" dirty="0">
                <a:solidFill>
                  <a:schemeClr val="bg1"/>
                </a:solidFill>
                <a:latin typeface="Candara" panose="020E0502030303020204" pitchFamily="34" charset="0"/>
              </a:rPr>
              <a:t> </a:t>
            </a:r>
            <a:r>
              <a:rPr lang="en-US" sz="1800" dirty="0">
                <a:solidFill>
                  <a:schemeClr val="bg1"/>
                </a:solidFill>
                <a:latin typeface="Candara" panose="020E0502030303020204" pitchFamily="34" charset="0"/>
                <a:hlinkClick r:id="rId4"/>
              </a:rPr>
              <a:t>https://github.com/BNL-DAQ-LDRD/NeuralCompression_v3</a:t>
            </a:r>
            <a:endParaRPr lang="en-US" sz="1800" dirty="0">
              <a:solidFill>
                <a:schemeClr val="bg1"/>
              </a:solidFill>
              <a:latin typeface="Candara" panose="020E0502030303020204" pitchFamily="34" charset="0"/>
            </a:endParaRPr>
          </a:p>
        </p:txBody>
      </p:sp>
      <p:sp>
        <p:nvSpPr>
          <p:cNvPr id="6" name="TextBox 5">
            <a:extLst>
              <a:ext uri="{FF2B5EF4-FFF2-40B4-BE49-F238E27FC236}">
                <a16:creationId xmlns:a16="http://schemas.microsoft.com/office/drawing/2014/main" id="{E471629A-EBEE-A8BB-BA4B-E4046EF2099D}"/>
              </a:ext>
            </a:extLst>
          </p:cNvPr>
          <p:cNvSpPr txBox="1"/>
          <p:nvPr/>
        </p:nvSpPr>
        <p:spPr>
          <a:xfrm>
            <a:off x="654682" y="1119271"/>
            <a:ext cx="698567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Bicephalous Convolutional Auto-encoder (BCAE) for sparse TPC data</a:t>
            </a:r>
          </a:p>
          <a:p>
            <a:pPr marL="285750" indent="-285750">
              <a:buFont typeface="Arial" panose="020B0604020202020204" pitchFamily="34" charset="0"/>
              <a:buChar char="•"/>
            </a:pPr>
            <a:r>
              <a:rPr lang="en-US" sz="2400" dirty="0"/>
              <a:t>Faster BCAE-2D with Encoder-Decoder tradeoff</a:t>
            </a:r>
          </a:p>
          <a:p>
            <a:pPr marL="285750" indent="-285750">
              <a:buFont typeface="Arial" panose="020B0604020202020204" pitchFamily="34" charset="0"/>
              <a:buChar char="•"/>
            </a:pPr>
            <a:r>
              <a:rPr lang="en-US" sz="2400" dirty="0"/>
              <a:t>Variable compression rate and computation with BCAE-VS.</a:t>
            </a:r>
          </a:p>
          <a:p>
            <a:pPr marL="285750" indent="-285750">
              <a:buFont typeface="Arial" panose="020B0604020202020204" pitchFamily="34" charset="0"/>
              <a:buChar char="•"/>
            </a:pPr>
            <a:r>
              <a:rPr lang="en-US" sz="2400" dirty="0"/>
              <a:t>(Future) Improve BCAE-VS in low occupancy region</a:t>
            </a:r>
          </a:p>
          <a:p>
            <a:pPr marL="285750" indent="-285750">
              <a:buFont typeface="Arial" panose="020B0604020202020204" pitchFamily="34" charset="0"/>
              <a:buChar char="•"/>
            </a:pPr>
            <a:r>
              <a:rPr lang="en-US" sz="2400" dirty="0"/>
              <a:t>(Future) Improve throughput of BCAE-VS on GPU and other hardware</a:t>
            </a:r>
          </a:p>
          <a:p>
            <a:pPr marL="285750" indent="-285750">
              <a:buFont typeface="Arial" panose="020B0604020202020204" pitchFamily="34" charset="0"/>
              <a:buChar char="•"/>
            </a:pPr>
            <a:r>
              <a:rPr lang="en-US" sz="2400" dirty="0"/>
              <a:t>(Future) noise rejection, tracking efficiency, etc.</a:t>
            </a:r>
          </a:p>
        </p:txBody>
      </p:sp>
      <p:pic>
        <p:nvPicPr>
          <p:cNvPr id="13" name="Picture 12">
            <a:extLst>
              <a:ext uri="{FF2B5EF4-FFF2-40B4-BE49-F238E27FC236}">
                <a16:creationId xmlns:a16="http://schemas.microsoft.com/office/drawing/2014/main" id="{DCC97D46-B2AF-361C-D1D7-32D4A7F2F31C}"/>
              </a:ext>
            </a:extLst>
          </p:cNvPr>
          <p:cNvPicPr>
            <a:picLocks noChangeAspect="1"/>
          </p:cNvPicPr>
          <p:nvPr/>
        </p:nvPicPr>
        <p:blipFill>
          <a:blip r:embed="rId5"/>
          <a:stretch>
            <a:fillRect/>
          </a:stretch>
        </p:blipFill>
        <p:spPr>
          <a:xfrm>
            <a:off x="8438603" y="598086"/>
            <a:ext cx="2749411" cy="1373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5541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AA8-5BA4-2A31-347A-EFCFB14AE4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68191-B273-CB4C-1CB5-4D87B81C75E3}"/>
              </a:ext>
            </a:extLst>
          </p:cNvPr>
          <p:cNvSpPr>
            <a:spLocks noGrp="1"/>
          </p:cNvSpPr>
          <p:nvPr>
            <p:ph type="sldNum" sz="quarter" idx="4"/>
          </p:nvPr>
        </p:nvSpPr>
        <p:spPr/>
        <p:txBody>
          <a:bodyPr/>
          <a:lstStyle/>
          <a:p>
            <a:fld id="{933A556B-7C63-244D-9B7C-B0EA8042B330}" type="slidenum">
              <a:rPr lang="en-US" smtClean="0"/>
              <a:pPr/>
              <a:t>37</a:t>
            </a:fld>
            <a:endParaRPr lang="en-US" sz="1000" dirty="0"/>
          </a:p>
        </p:txBody>
      </p:sp>
      <p:sp>
        <p:nvSpPr>
          <p:cNvPr id="3" name="TextBox 2">
            <a:extLst>
              <a:ext uri="{FF2B5EF4-FFF2-40B4-BE49-F238E27FC236}">
                <a16:creationId xmlns:a16="http://schemas.microsoft.com/office/drawing/2014/main" id="{BBC7C40E-1977-CD45-14D2-84693953B30B}"/>
              </a:ext>
            </a:extLst>
          </p:cNvPr>
          <p:cNvSpPr txBox="1"/>
          <p:nvPr/>
        </p:nvSpPr>
        <p:spPr>
          <a:xfrm>
            <a:off x="687331" y="288274"/>
            <a:ext cx="8859470" cy="830997"/>
          </a:xfrm>
          <a:prstGeom prst="rect">
            <a:avLst/>
          </a:prstGeom>
          <a:noFill/>
        </p:spPr>
        <p:txBody>
          <a:bodyPr wrap="square" lIns="91440" tIns="45720" rIns="91440" bIns="45720" rtlCol="0" anchor="t">
            <a:spAutoFit/>
          </a:bodyPr>
          <a:lstStyle/>
          <a:p>
            <a:r>
              <a:rPr lang="en-US" sz="4800" dirty="0">
                <a:effectLst>
                  <a:outerShdw blurRad="38100" dist="38100" dir="2700000" algn="tl">
                    <a:srgbClr val="000000">
                      <a:alpha val="43137"/>
                    </a:srgbClr>
                  </a:outerShdw>
                </a:effectLst>
                <a:latin typeface="Candara"/>
              </a:rPr>
              <a:t>Summary</a:t>
            </a:r>
          </a:p>
        </p:txBody>
      </p:sp>
      <p:sp>
        <p:nvSpPr>
          <p:cNvPr id="5" name="TextBox 4">
            <a:extLst>
              <a:ext uri="{FF2B5EF4-FFF2-40B4-BE49-F238E27FC236}">
                <a16:creationId xmlns:a16="http://schemas.microsoft.com/office/drawing/2014/main" id="{7FB3760F-70C3-3007-B97D-88F27C8B803B}"/>
              </a:ext>
            </a:extLst>
          </p:cNvPr>
          <p:cNvSpPr txBox="1"/>
          <p:nvPr/>
        </p:nvSpPr>
        <p:spPr>
          <a:xfrm>
            <a:off x="415638" y="4779558"/>
            <a:ext cx="8299589" cy="1323439"/>
          </a:xfrm>
          <a:prstGeom prst="rect">
            <a:avLst/>
          </a:prstGeom>
          <a:noFill/>
        </p:spPr>
        <p:txBody>
          <a:bodyPr wrap="square">
            <a:spAutoFit/>
          </a:bodyPr>
          <a:lstStyle/>
          <a:p>
            <a:r>
              <a:rPr lang="en-US" sz="2000" b="1" dirty="0">
                <a:latin typeface="Candara" panose="020E0502030303020204" pitchFamily="34" charset="0"/>
              </a:rPr>
              <a:t>Feel free to try on your streaming detector data! </a:t>
            </a:r>
            <a:r>
              <a:rPr lang="en-US" sz="2000" dirty="0">
                <a:latin typeface="Candara" panose="020E0502030303020204" pitchFamily="34" charset="0"/>
              </a:rPr>
              <a:t>Source Code:</a:t>
            </a:r>
          </a:p>
          <a:p>
            <a:pPr marL="285750" indent="-285750">
              <a:buFont typeface="Arial" panose="020B0604020202020204" pitchFamily="34" charset="0"/>
              <a:buChar char="•"/>
            </a:pPr>
            <a:r>
              <a:rPr lang="en-US" sz="2000" dirty="0">
                <a:latin typeface="Candara" panose="020E0502030303020204" pitchFamily="34" charset="0"/>
              </a:rPr>
              <a:t>BCAE </a:t>
            </a:r>
            <a:r>
              <a:rPr lang="en-US" sz="2000" dirty="0">
                <a:solidFill>
                  <a:schemeClr val="bg1"/>
                </a:solidFill>
                <a:latin typeface="Candara" panose="020E0502030303020204" pitchFamily="34" charset="0"/>
                <a:hlinkClick r:id="rId2"/>
              </a:rPr>
              <a:t>https://github.com/BNL-DAQ-LDRD/NeuralCompression</a:t>
            </a:r>
            <a:endParaRPr lang="en-US" sz="2000" dirty="0">
              <a:solidFill>
                <a:schemeClr val="bg1"/>
              </a:solidFill>
              <a:latin typeface="Candara" panose="020E0502030303020204" pitchFamily="34" charset="0"/>
            </a:endParaRPr>
          </a:p>
          <a:p>
            <a:pPr marL="285750" indent="-285750">
              <a:buFont typeface="Arial" panose="020B0604020202020204" pitchFamily="34" charset="0"/>
              <a:buChar char="•"/>
            </a:pPr>
            <a:r>
              <a:rPr lang="en-US" sz="2000" dirty="0">
                <a:latin typeface="Candara" panose="020E0502030303020204" pitchFamily="34" charset="0"/>
              </a:rPr>
              <a:t>BCAE-2D</a:t>
            </a:r>
            <a:r>
              <a:rPr lang="en-US" sz="2000" dirty="0">
                <a:solidFill>
                  <a:schemeClr val="bg1"/>
                </a:solidFill>
                <a:latin typeface="Candara" panose="020E0502030303020204" pitchFamily="34" charset="0"/>
              </a:rPr>
              <a:t> </a:t>
            </a:r>
            <a:r>
              <a:rPr lang="en-US" sz="2000" dirty="0">
                <a:solidFill>
                  <a:schemeClr val="bg1"/>
                </a:solidFill>
                <a:latin typeface="Candara" panose="020E0502030303020204" pitchFamily="34" charset="0"/>
                <a:hlinkClick r:id="rId3"/>
              </a:rPr>
              <a:t>https://github.com/BNL-DAQ-LDRD/NeuralCompression_v2</a:t>
            </a:r>
            <a:endParaRPr lang="en-US" sz="2000" dirty="0">
              <a:solidFill>
                <a:schemeClr val="bg1"/>
              </a:solidFill>
              <a:latin typeface="Candara" panose="020E0502030303020204" pitchFamily="34" charset="0"/>
            </a:endParaRPr>
          </a:p>
          <a:p>
            <a:pPr marL="285750" indent="-285750">
              <a:buFont typeface="Arial" panose="020B0604020202020204" pitchFamily="34" charset="0"/>
              <a:buChar char="•"/>
            </a:pPr>
            <a:r>
              <a:rPr lang="en-US" sz="2000" dirty="0">
                <a:latin typeface="Candara" panose="020E0502030303020204" pitchFamily="34" charset="0"/>
              </a:rPr>
              <a:t>BCAE-VS</a:t>
            </a:r>
            <a:r>
              <a:rPr lang="en-US" sz="2000" dirty="0">
                <a:solidFill>
                  <a:schemeClr val="bg1"/>
                </a:solidFill>
                <a:latin typeface="Candara" panose="020E0502030303020204" pitchFamily="34" charset="0"/>
              </a:rPr>
              <a:t> </a:t>
            </a:r>
            <a:r>
              <a:rPr lang="en-US" sz="2000" dirty="0">
                <a:solidFill>
                  <a:schemeClr val="bg1"/>
                </a:solidFill>
                <a:latin typeface="Candara" panose="020E0502030303020204" pitchFamily="34" charset="0"/>
                <a:hlinkClick r:id="rId4"/>
              </a:rPr>
              <a:t>https://github.com/BNL-DAQ-LDRD/NeuralCompression_v3</a:t>
            </a:r>
            <a:endParaRPr lang="en-US" sz="2000" dirty="0">
              <a:solidFill>
                <a:schemeClr val="bg1"/>
              </a:solidFill>
              <a:latin typeface="Candara" panose="020E0502030303020204" pitchFamily="34" charset="0"/>
            </a:endParaRPr>
          </a:p>
        </p:txBody>
      </p:sp>
      <p:sp>
        <p:nvSpPr>
          <p:cNvPr id="6" name="TextBox 5">
            <a:extLst>
              <a:ext uri="{FF2B5EF4-FFF2-40B4-BE49-F238E27FC236}">
                <a16:creationId xmlns:a16="http://schemas.microsoft.com/office/drawing/2014/main" id="{7F7BC26A-5E25-2AB6-C606-4C265BB24A7A}"/>
              </a:ext>
            </a:extLst>
          </p:cNvPr>
          <p:cNvSpPr txBox="1"/>
          <p:nvPr/>
        </p:nvSpPr>
        <p:spPr>
          <a:xfrm>
            <a:off x="654682" y="1119271"/>
            <a:ext cx="7783921"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Bicephalous Convolutional Auto-encoder (BCAE) for sparse TPC data</a:t>
            </a:r>
          </a:p>
          <a:p>
            <a:pPr marL="285750" indent="-285750">
              <a:buFont typeface="Arial" panose="020B0604020202020204" pitchFamily="34" charset="0"/>
              <a:buChar char="•"/>
            </a:pPr>
            <a:r>
              <a:rPr lang="en-US" sz="2400" dirty="0"/>
              <a:t>Faster BCAE-2D with Encoder-Decoder tradeoff</a:t>
            </a:r>
          </a:p>
          <a:p>
            <a:pPr marL="285750" indent="-285750">
              <a:buFont typeface="Arial" panose="020B0604020202020204" pitchFamily="34" charset="0"/>
              <a:buChar char="•"/>
            </a:pPr>
            <a:r>
              <a:rPr lang="en-US" sz="2400" dirty="0"/>
              <a:t>Variable compression rate and computation with BCAE-VS.</a:t>
            </a:r>
          </a:p>
          <a:p>
            <a:pPr marL="285750" indent="-285750">
              <a:buFont typeface="Arial" panose="020B0604020202020204" pitchFamily="34" charset="0"/>
              <a:buChar char="•"/>
            </a:pPr>
            <a:r>
              <a:rPr lang="en-US" sz="2400" dirty="0"/>
              <a:t>(Future) Improve BCAE-VS in low occupancy region</a:t>
            </a:r>
          </a:p>
          <a:p>
            <a:pPr marL="285750" indent="-285750">
              <a:buFont typeface="Arial" panose="020B0604020202020204" pitchFamily="34" charset="0"/>
              <a:buChar char="•"/>
            </a:pPr>
            <a:r>
              <a:rPr lang="en-US" sz="2400" dirty="0"/>
              <a:t>(Future) Improve throughput of BCAE-VS on GPU and other hardware</a:t>
            </a:r>
          </a:p>
          <a:p>
            <a:pPr marL="285750" indent="-285750">
              <a:buFont typeface="Arial" panose="020B0604020202020204" pitchFamily="34" charset="0"/>
              <a:buChar char="•"/>
            </a:pPr>
            <a:r>
              <a:rPr lang="en-US" sz="2400" dirty="0"/>
              <a:t>(Future) noise rejection, tracking efficiency, etc.</a:t>
            </a:r>
          </a:p>
        </p:txBody>
      </p:sp>
      <p:pic>
        <p:nvPicPr>
          <p:cNvPr id="13" name="Picture 12">
            <a:extLst>
              <a:ext uri="{FF2B5EF4-FFF2-40B4-BE49-F238E27FC236}">
                <a16:creationId xmlns:a16="http://schemas.microsoft.com/office/drawing/2014/main" id="{8F2D51E4-11BF-0DFC-5FAC-75B02611E49B}"/>
              </a:ext>
            </a:extLst>
          </p:cNvPr>
          <p:cNvPicPr>
            <a:picLocks noChangeAspect="1"/>
          </p:cNvPicPr>
          <p:nvPr/>
        </p:nvPicPr>
        <p:blipFill>
          <a:blip r:embed="rId5"/>
          <a:stretch>
            <a:fillRect/>
          </a:stretch>
        </p:blipFill>
        <p:spPr>
          <a:xfrm>
            <a:off x="8871089" y="767728"/>
            <a:ext cx="2749411" cy="1373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804BD93B-ACA3-6D97-13C8-2A3DD16F2C83}"/>
              </a:ext>
            </a:extLst>
          </p:cNvPr>
          <p:cNvGrpSpPr/>
          <p:nvPr/>
        </p:nvGrpSpPr>
        <p:grpSpPr>
          <a:xfrm>
            <a:off x="8396178" y="2526391"/>
            <a:ext cx="3758101" cy="3306343"/>
            <a:chOff x="7506713" y="1773321"/>
            <a:chExt cx="5192481" cy="4568297"/>
          </a:xfrm>
        </p:grpSpPr>
        <p:pic>
          <p:nvPicPr>
            <p:cNvPr id="8" name="Picture 2">
              <a:extLst>
                <a:ext uri="{FF2B5EF4-FFF2-40B4-BE49-F238E27FC236}">
                  <a16:creationId xmlns:a16="http://schemas.microsoft.com/office/drawing/2014/main" id="{F6ADE53A-EEB1-4C8F-3CAE-90CBCF7A55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01" b="16389"/>
            <a:stretch/>
          </p:blipFill>
          <p:spPr bwMode="auto">
            <a:xfrm>
              <a:off x="7506713" y="1773321"/>
              <a:ext cx="4670322" cy="45682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D32CBA-B737-9E38-D1D6-C2BFF9FCCE21}"/>
                </a:ext>
              </a:extLst>
            </p:cNvPr>
            <p:cNvSpPr txBox="1"/>
            <p:nvPr/>
          </p:nvSpPr>
          <p:spPr>
            <a:xfrm>
              <a:off x="10565296" y="2944126"/>
              <a:ext cx="2127133" cy="611632"/>
            </a:xfrm>
            <a:prstGeom prst="roundRect">
              <a:avLst/>
            </a:prstGeom>
            <a:gradFill>
              <a:gsLst>
                <a:gs pos="33000">
                  <a:srgbClr val="92D050"/>
                </a:gs>
                <a:gs pos="0">
                  <a:schemeClr val="dk1">
                    <a:lumMod val="110000"/>
                    <a:satMod val="105000"/>
                    <a:tint val="67000"/>
                  </a:schemeClr>
                </a:gs>
                <a:gs pos="64000">
                  <a:srgbClr val="B5E61D"/>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r"/>
              <a:r>
                <a:rPr lang="en-US" sz="1000" dirty="0"/>
                <a:t>GPU RTX A6000</a:t>
              </a:r>
            </a:p>
            <a:p>
              <a:pPr algn="r"/>
              <a:r>
                <a:rPr lang="en-US" sz="1000" dirty="0"/>
                <a:t>x2 + </a:t>
              </a:r>
              <a:r>
                <a:rPr lang="en-US" sz="1000" dirty="0" err="1"/>
                <a:t>nvbridge</a:t>
              </a:r>
              <a:endParaRPr lang="en-US" sz="1000" dirty="0"/>
            </a:p>
          </p:txBody>
        </p:sp>
        <p:sp>
          <p:nvSpPr>
            <p:cNvPr id="10" name="TextBox 9">
              <a:extLst>
                <a:ext uri="{FF2B5EF4-FFF2-40B4-BE49-F238E27FC236}">
                  <a16:creationId xmlns:a16="http://schemas.microsoft.com/office/drawing/2014/main" id="{82D413A4-5576-1973-EE4B-5EF199BFEB1E}"/>
                </a:ext>
              </a:extLst>
            </p:cNvPr>
            <p:cNvSpPr txBox="1"/>
            <p:nvPr/>
          </p:nvSpPr>
          <p:spPr>
            <a:xfrm>
              <a:off x="10565296" y="3810439"/>
              <a:ext cx="2127133" cy="611632"/>
            </a:xfrm>
            <a:prstGeom prst="roundRect">
              <a:avLst/>
            </a:prstGeom>
            <a:gradFill>
              <a:gsLst>
                <a:gs pos="0">
                  <a:schemeClr val="dk1">
                    <a:lumMod val="110000"/>
                    <a:satMod val="105000"/>
                    <a:tint val="67000"/>
                  </a:schemeClr>
                </a:gs>
                <a:gs pos="50000">
                  <a:srgbClr val="FF0000">
                    <a:lumMod val="71000"/>
                    <a:lumOff val="29000"/>
                  </a:srgbClr>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r"/>
              <a:r>
                <a:rPr lang="en-US" sz="1000" dirty="0"/>
                <a:t>FPGA x2</a:t>
              </a:r>
            </a:p>
            <a:p>
              <a:pPr algn="r"/>
              <a:r>
                <a:rPr lang="en-US" sz="1000" dirty="0"/>
                <a:t>Xilinx ALVEO </a:t>
              </a:r>
            </a:p>
          </p:txBody>
        </p:sp>
        <p:sp>
          <p:nvSpPr>
            <p:cNvPr id="11" name="TextBox 10">
              <a:extLst>
                <a:ext uri="{FF2B5EF4-FFF2-40B4-BE49-F238E27FC236}">
                  <a16:creationId xmlns:a16="http://schemas.microsoft.com/office/drawing/2014/main" id="{09A7DF90-6668-B66D-166B-E8DF2B8C0A99}"/>
                </a:ext>
              </a:extLst>
            </p:cNvPr>
            <p:cNvSpPr txBox="1"/>
            <p:nvPr/>
          </p:nvSpPr>
          <p:spPr>
            <a:xfrm>
              <a:off x="10565296" y="4510080"/>
              <a:ext cx="2127133" cy="376389"/>
            </a:xfrm>
            <a:prstGeom prst="roundRect">
              <a:avLst/>
            </a:prstGeom>
            <a:gradFill>
              <a:gsLst>
                <a:gs pos="0">
                  <a:schemeClr val="dk1">
                    <a:lumMod val="110000"/>
                    <a:satMod val="105000"/>
                    <a:tint val="67000"/>
                  </a:schemeClr>
                </a:gs>
                <a:gs pos="50000">
                  <a:srgbClr val="97CBD5"/>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r"/>
              <a:r>
                <a:rPr lang="en-US" sz="1000" dirty="0" err="1"/>
                <a:t>Groq</a:t>
              </a:r>
              <a:r>
                <a:rPr lang="en-US" sz="1000" dirty="0"/>
                <a:t> card</a:t>
              </a:r>
            </a:p>
          </p:txBody>
        </p:sp>
        <p:sp>
          <p:nvSpPr>
            <p:cNvPr id="12" name="TextBox 11">
              <a:extLst>
                <a:ext uri="{FF2B5EF4-FFF2-40B4-BE49-F238E27FC236}">
                  <a16:creationId xmlns:a16="http://schemas.microsoft.com/office/drawing/2014/main" id="{4034D351-35CE-4753-8094-71215C24AA01}"/>
                </a:ext>
              </a:extLst>
            </p:cNvPr>
            <p:cNvSpPr txBox="1"/>
            <p:nvPr/>
          </p:nvSpPr>
          <p:spPr>
            <a:xfrm>
              <a:off x="10565296" y="5844704"/>
              <a:ext cx="2133898" cy="376389"/>
            </a:xfrm>
            <a:prstGeom prst="roundRect">
              <a:avLst/>
            </a:prstGeom>
            <a:gradFill>
              <a:gsLst>
                <a:gs pos="0">
                  <a:schemeClr val="dk1">
                    <a:lumMod val="110000"/>
                    <a:satMod val="105000"/>
                    <a:tint val="67000"/>
                  </a:schemeClr>
                </a:gs>
                <a:gs pos="50000">
                  <a:srgbClr val="92D050"/>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r"/>
              <a:r>
                <a:rPr lang="en-US" sz="1000" dirty="0"/>
                <a:t>GPU 6000 ADA </a:t>
              </a:r>
            </a:p>
          </p:txBody>
        </p:sp>
        <p:sp>
          <p:nvSpPr>
            <p:cNvPr id="14" name="TextBox 13">
              <a:extLst>
                <a:ext uri="{FF2B5EF4-FFF2-40B4-BE49-F238E27FC236}">
                  <a16:creationId xmlns:a16="http://schemas.microsoft.com/office/drawing/2014/main" id="{B887A8F9-9968-BCB6-F1EF-9CD310ABD8BE}"/>
                </a:ext>
              </a:extLst>
            </p:cNvPr>
            <p:cNvSpPr txBox="1"/>
            <p:nvPr/>
          </p:nvSpPr>
          <p:spPr>
            <a:xfrm>
              <a:off x="10565296" y="5372423"/>
              <a:ext cx="2110126" cy="376389"/>
            </a:xfrm>
            <a:prstGeom prst="roundRect">
              <a:avLst/>
            </a:prstGeom>
            <a:gradFill>
              <a:gsLst>
                <a:gs pos="0">
                  <a:schemeClr val="dk1">
                    <a:lumMod val="110000"/>
                    <a:satMod val="105000"/>
                    <a:tint val="67000"/>
                  </a:schemeClr>
                </a:gs>
                <a:gs pos="50000">
                  <a:srgbClr val="97CBD5"/>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r"/>
              <a:r>
                <a:rPr lang="en-US" sz="1000" dirty="0" err="1"/>
                <a:t>Tenstorrent</a:t>
              </a:r>
              <a:r>
                <a:rPr lang="en-US" sz="1000" dirty="0"/>
                <a:t> n300s</a:t>
              </a:r>
            </a:p>
          </p:txBody>
        </p:sp>
        <p:sp>
          <p:nvSpPr>
            <p:cNvPr id="16" name="TextBox 15">
              <a:extLst>
                <a:ext uri="{FF2B5EF4-FFF2-40B4-BE49-F238E27FC236}">
                  <a16:creationId xmlns:a16="http://schemas.microsoft.com/office/drawing/2014/main" id="{E4644991-0FA9-72C1-4389-18B293D929F9}"/>
                </a:ext>
              </a:extLst>
            </p:cNvPr>
            <p:cNvSpPr txBox="1"/>
            <p:nvPr/>
          </p:nvSpPr>
          <p:spPr>
            <a:xfrm>
              <a:off x="10565296" y="4886469"/>
              <a:ext cx="2127133" cy="376389"/>
            </a:xfrm>
            <a:prstGeom prst="roundRect">
              <a:avLst/>
            </a:prstGeom>
            <a:gradFill>
              <a:gsLst>
                <a:gs pos="0">
                  <a:schemeClr val="dk1">
                    <a:lumMod val="110000"/>
                    <a:satMod val="105000"/>
                    <a:tint val="67000"/>
                  </a:schemeClr>
                </a:gs>
                <a:gs pos="50000">
                  <a:srgbClr val="97CBD5"/>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lgn="r"/>
              <a:r>
                <a:rPr lang="en-US" sz="1000" dirty="0" err="1"/>
                <a:t>UntetherAI</a:t>
              </a:r>
              <a:r>
                <a:rPr lang="en-US" sz="1000" dirty="0"/>
                <a:t> </a:t>
              </a:r>
              <a:r>
                <a:rPr lang="en-US" sz="1000" dirty="0" err="1"/>
                <a:t>SpeedAI</a:t>
              </a:r>
              <a:endParaRPr lang="en-US" sz="1000" dirty="0"/>
            </a:p>
          </p:txBody>
        </p:sp>
      </p:grpSp>
    </p:spTree>
    <p:extLst>
      <p:ext uri="{BB962C8B-B14F-4D97-AF65-F5344CB8AC3E}">
        <p14:creationId xmlns:p14="http://schemas.microsoft.com/office/powerpoint/2010/main" val="2421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AF722-FF3B-7828-B278-CAF5B12D9649}"/>
              </a:ext>
            </a:extLst>
          </p:cNvPr>
          <p:cNvSpPr>
            <a:spLocks noGrp="1"/>
          </p:cNvSpPr>
          <p:nvPr>
            <p:ph type="sldNum" sz="quarter" idx="4"/>
          </p:nvPr>
        </p:nvSpPr>
        <p:spPr/>
        <p:txBody>
          <a:bodyPr/>
          <a:lstStyle/>
          <a:p>
            <a:fld id="{933A556B-7C63-244D-9B7C-B0EA8042B330}" type="slidenum">
              <a:rPr lang="en-US" smtClean="0"/>
              <a:pPr/>
              <a:t>38</a:t>
            </a:fld>
            <a:endParaRPr lang="en-US" dirty="0"/>
          </a:p>
        </p:txBody>
      </p:sp>
      <p:sp>
        <p:nvSpPr>
          <p:cNvPr id="3" name="Title 2">
            <a:extLst>
              <a:ext uri="{FF2B5EF4-FFF2-40B4-BE49-F238E27FC236}">
                <a16:creationId xmlns:a16="http://schemas.microsoft.com/office/drawing/2014/main" id="{6F023FF7-D2D9-124F-16A5-E37F33DEE4AF}"/>
              </a:ext>
            </a:extLst>
          </p:cNvPr>
          <p:cNvSpPr>
            <a:spLocks noGrp="1"/>
          </p:cNvSpPr>
          <p:nvPr>
            <p:ph type="ctrTitle"/>
          </p:nvPr>
        </p:nvSpPr>
        <p:spPr>
          <a:xfrm>
            <a:off x="853389" y="1821075"/>
            <a:ext cx="10334625" cy="1947460"/>
          </a:xfrm>
        </p:spPr>
        <p:txBody>
          <a:bodyPr/>
          <a:lstStyle/>
          <a:p>
            <a:pPr algn="ctr"/>
            <a:r>
              <a:rPr lang="en-US" dirty="0"/>
              <a:t>Thank you!</a:t>
            </a:r>
          </a:p>
        </p:txBody>
      </p:sp>
      <p:sp>
        <p:nvSpPr>
          <p:cNvPr id="6" name="TextBox 5">
            <a:extLst>
              <a:ext uri="{FF2B5EF4-FFF2-40B4-BE49-F238E27FC236}">
                <a16:creationId xmlns:a16="http://schemas.microsoft.com/office/drawing/2014/main" id="{685B4418-BCA9-E040-52B7-7EFC3C416491}"/>
              </a:ext>
            </a:extLst>
          </p:cNvPr>
          <p:cNvSpPr txBox="1"/>
          <p:nvPr/>
        </p:nvSpPr>
        <p:spPr>
          <a:xfrm>
            <a:off x="603736" y="4864487"/>
            <a:ext cx="11016764" cy="646331"/>
          </a:xfrm>
          <a:prstGeom prst="rect">
            <a:avLst/>
          </a:prstGeom>
          <a:noFill/>
        </p:spPr>
        <p:txBody>
          <a:bodyPr wrap="square">
            <a:spAutoFit/>
          </a:bodyPr>
          <a:lstStyle/>
          <a:p>
            <a:r>
              <a:rPr lang="en-US" sz="1800" b="1" dirty="0">
                <a:solidFill>
                  <a:schemeClr val="bg1"/>
                </a:solidFill>
                <a:latin typeface="Candara" panose="020E0502030303020204" pitchFamily="34" charset="0"/>
              </a:rPr>
              <a:t>Yi Huang</a:t>
            </a:r>
            <a:r>
              <a:rPr lang="en-US" sz="1800" dirty="0">
                <a:solidFill>
                  <a:schemeClr val="bg1"/>
                </a:solidFill>
                <a:latin typeface="Candara" panose="020E0502030303020204" pitchFamily="34" charset="0"/>
              </a:rPr>
              <a:t>, </a:t>
            </a:r>
            <a:r>
              <a:rPr lang="en-US" sz="1800" dirty="0" err="1">
                <a:solidFill>
                  <a:schemeClr val="bg1"/>
                </a:solidFill>
                <a:latin typeface="Candara" panose="020E0502030303020204" pitchFamily="34" charset="0"/>
              </a:rPr>
              <a:t>Yihui</a:t>
            </a:r>
            <a:r>
              <a:rPr lang="en-US" sz="1800" dirty="0">
                <a:solidFill>
                  <a:schemeClr val="bg1"/>
                </a:solidFill>
                <a:latin typeface="Candara" panose="020E0502030303020204" pitchFamily="34" charset="0"/>
              </a:rPr>
              <a:t> “Ray” Ren, </a:t>
            </a:r>
            <a:r>
              <a:rPr lang="en-US" sz="1800" dirty="0" err="1">
                <a:solidFill>
                  <a:schemeClr val="bg1"/>
                </a:solidFill>
                <a:latin typeface="Candara" panose="020E0502030303020204" pitchFamily="34" charset="0"/>
              </a:rPr>
              <a:t>Yeonju</a:t>
            </a:r>
            <a:r>
              <a:rPr lang="en-US" sz="1800" dirty="0">
                <a:solidFill>
                  <a:schemeClr val="bg1"/>
                </a:solidFill>
                <a:latin typeface="Candara" panose="020E0502030303020204" pitchFamily="34" charset="0"/>
              </a:rPr>
              <a:t> Go, </a:t>
            </a:r>
            <a:r>
              <a:rPr lang="en-US" sz="1800" dirty="0" err="1">
                <a:solidFill>
                  <a:schemeClr val="bg1"/>
                </a:solidFill>
                <a:latin typeface="Candara" panose="020E0502030303020204" pitchFamily="34" charset="0"/>
              </a:rPr>
              <a:t>Xihaier</a:t>
            </a:r>
            <a:r>
              <a:rPr lang="en-US" sz="1800" dirty="0">
                <a:solidFill>
                  <a:schemeClr val="bg1"/>
                </a:solidFill>
                <a:latin typeface="Candara" panose="020E0502030303020204" pitchFamily="34" charset="0"/>
              </a:rPr>
              <a:t> Luo, </a:t>
            </a:r>
            <a:r>
              <a:rPr lang="en-US" sz="1800" dirty="0" err="1">
                <a:solidFill>
                  <a:schemeClr val="bg1"/>
                </a:solidFill>
                <a:latin typeface="Candara" panose="020E0502030303020204" pitchFamily="34" charset="0"/>
              </a:rPr>
              <a:t>Shuhang</a:t>
            </a:r>
            <a:r>
              <a:rPr lang="en-US" sz="1800" dirty="0">
                <a:solidFill>
                  <a:schemeClr val="bg1"/>
                </a:solidFill>
                <a:latin typeface="Candara" panose="020E0502030303020204" pitchFamily="34" charset="0"/>
              </a:rPr>
              <a:t> Li, Thomas Marshall, Joseph D. Osborn, Christopher </a:t>
            </a:r>
            <a:r>
              <a:rPr lang="en-US" sz="1800" dirty="0" err="1">
                <a:solidFill>
                  <a:schemeClr val="bg1"/>
                </a:solidFill>
                <a:latin typeface="Candara" panose="020E0502030303020204" pitchFamily="34" charset="0"/>
              </a:rPr>
              <a:t>Pinkenburg</a:t>
            </a:r>
            <a:r>
              <a:rPr lang="en-US" sz="1800" dirty="0">
                <a:solidFill>
                  <a:schemeClr val="bg1"/>
                </a:solidFill>
                <a:latin typeface="Candara" panose="020E0502030303020204" pitchFamily="34" charset="0"/>
              </a:rPr>
              <a:t>, </a:t>
            </a:r>
            <a:r>
              <a:rPr lang="en-US" sz="1800" dirty="0" err="1">
                <a:solidFill>
                  <a:schemeClr val="bg1"/>
                </a:solidFill>
                <a:latin typeface="Candara" panose="020E0502030303020204" pitchFamily="34" charset="0"/>
              </a:rPr>
              <a:t>Evgeny</a:t>
            </a:r>
            <a:r>
              <a:rPr lang="en-US" sz="1800" dirty="0">
                <a:solidFill>
                  <a:schemeClr val="bg1"/>
                </a:solidFill>
                <a:latin typeface="Candara" panose="020E0502030303020204" pitchFamily="34" charset="0"/>
              </a:rPr>
              <a:t> </a:t>
            </a:r>
            <a:r>
              <a:rPr lang="en-US" sz="1800" dirty="0" err="1">
                <a:solidFill>
                  <a:schemeClr val="bg1"/>
                </a:solidFill>
                <a:latin typeface="Candara" panose="020E0502030303020204" pitchFamily="34" charset="0"/>
              </a:rPr>
              <a:t>Shulga</a:t>
            </a:r>
            <a:r>
              <a:rPr lang="en-US" sz="1800" dirty="0">
                <a:solidFill>
                  <a:schemeClr val="bg1"/>
                </a:solidFill>
                <a:latin typeface="Candara" panose="020E0502030303020204" pitchFamily="34" charset="0"/>
              </a:rPr>
              <a:t>, </a:t>
            </a:r>
            <a:r>
              <a:rPr lang="en-US" sz="1800" dirty="0" err="1">
                <a:solidFill>
                  <a:schemeClr val="bg1"/>
                </a:solidFill>
                <a:latin typeface="Candara" panose="020E0502030303020204" pitchFamily="34" charset="0"/>
              </a:rPr>
              <a:t>Shinjae</a:t>
            </a:r>
            <a:r>
              <a:rPr lang="en-US" sz="1800" dirty="0">
                <a:solidFill>
                  <a:schemeClr val="bg1"/>
                </a:solidFill>
                <a:latin typeface="Candara" panose="020E0502030303020204" pitchFamily="34" charset="0"/>
              </a:rPr>
              <a:t> Yoo, Byung-Jun Yoon, </a:t>
            </a:r>
            <a:r>
              <a:rPr lang="en-US" sz="1800" b="1" dirty="0">
                <a:solidFill>
                  <a:schemeClr val="bg1"/>
                </a:solidFill>
                <a:latin typeface="Candara" panose="020E0502030303020204" pitchFamily="34" charset="0"/>
              </a:rPr>
              <a:t>Jin Huang </a:t>
            </a:r>
            <a:r>
              <a:rPr lang="en-US" sz="1800" dirty="0">
                <a:solidFill>
                  <a:schemeClr val="bg1"/>
                </a:solidFill>
                <a:latin typeface="Candara" panose="020E0502030303020204" pitchFamily="34" charset="0"/>
              </a:rPr>
              <a:t>(PI)</a:t>
            </a:r>
          </a:p>
        </p:txBody>
      </p:sp>
      <p:sp>
        <p:nvSpPr>
          <p:cNvPr id="8" name="TextBox 7">
            <a:extLst>
              <a:ext uri="{FF2B5EF4-FFF2-40B4-BE49-F238E27FC236}">
                <a16:creationId xmlns:a16="http://schemas.microsoft.com/office/drawing/2014/main" id="{428C51E4-BC2E-6632-E6E0-1ADF856191A6}"/>
              </a:ext>
            </a:extLst>
          </p:cNvPr>
          <p:cNvSpPr txBox="1"/>
          <p:nvPr/>
        </p:nvSpPr>
        <p:spPr>
          <a:xfrm>
            <a:off x="3408447" y="2917027"/>
            <a:ext cx="5224507" cy="769441"/>
          </a:xfrm>
          <a:prstGeom prst="rect">
            <a:avLst/>
          </a:prstGeom>
          <a:noFill/>
        </p:spPr>
        <p:txBody>
          <a:bodyPr wrap="none" rtlCol="0">
            <a:spAutoFit/>
          </a:bodyPr>
          <a:lstStyle/>
          <a:p>
            <a:r>
              <a:rPr lang="ja-JP" altLang="en-US" sz="4400" b="1">
                <a:solidFill>
                  <a:schemeClr val="bg1"/>
                </a:solidFill>
              </a:rPr>
              <a:t>ありがとうございます</a:t>
            </a:r>
            <a:endParaRPr lang="en-US" sz="4400" b="1" dirty="0">
              <a:solidFill>
                <a:schemeClr val="bg1"/>
              </a:solidFill>
            </a:endParaRPr>
          </a:p>
        </p:txBody>
      </p:sp>
      <p:sp>
        <p:nvSpPr>
          <p:cNvPr id="10" name="TextBox 9">
            <a:extLst>
              <a:ext uri="{FF2B5EF4-FFF2-40B4-BE49-F238E27FC236}">
                <a16:creationId xmlns:a16="http://schemas.microsoft.com/office/drawing/2014/main" id="{8C791A05-E425-B72E-861C-7179A9AF6BC7}"/>
              </a:ext>
            </a:extLst>
          </p:cNvPr>
          <p:cNvSpPr txBox="1"/>
          <p:nvPr/>
        </p:nvSpPr>
        <p:spPr>
          <a:xfrm>
            <a:off x="4532172" y="3815982"/>
            <a:ext cx="3406483" cy="369332"/>
          </a:xfrm>
          <a:prstGeom prst="rect">
            <a:avLst/>
          </a:prstGeom>
          <a:noFill/>
        </p:spPr>
        <p:txBody>
          <a:bodyPr wrap="square">
            <a:spAutoFit/>
          </a:bodyPr>
          <a:lstStyle/>
          <a:p>
            <a:r>
              <a:rPr lang="en-US" dirty="0" err="1">
                <a:solidFill>
                  <a:schemeClr val="bg1"/>
                </a:solidFill>
                <a:latin typeface="Candara" panose="020E0502030303020204" pitchFamily="34" charset="0"/>
              </a:rPr>
              <a:t>Yihui</a:t>
            </a:r>
            <a:r>
              <a:rPr lang="en-US" dirty="0">
                <a:solidFill>
                  <a:schemeClr val="bg1"/>
                </a:solidFill>
                <a:latin typeface="Candara" panose="020E0502030303020204" pitchFamily="34" charset="0"/>
              </a:rPr>
              <a:t> “Ray” Ren (</a:t>
            </a:r>
            <a:r>
              <a:rPr lang="en-US" dirty="0" err="1">
                <a:solidFill>
                  <a:schemeClr val="bg1"/>
                </a:solidFill>
                <a:latin typeface="Candara" panose="020E0502030303020204" pitchFamily="34" charset="0"/>
              </a:rPr>
              <a:t>yren@</a:t>
            </a:r>
            <a:r>
              <a:rPr lang="en-US" sz="1800" dirty="0" err="1">
                <a:solidFill>
                  <a:schemeClr val="bg1"/>
                </a:solidFill>
                <a:latin typeface="Candara" panose="020E0502030303020204" pitchFamily="34" charset="0"/>
              </a:rPr>
              <a:t>bnl.gov</a:t>
            </a:r>
            <a:r>
              <a:rPr lang="en-US" sz="1800" dirty="0">
                <a:solidFill>
                  <a:schemeClr val="bg1"/>
                </a:solidFill>
                <a:latin typeface="Candara" panose="020E0502030303020204" pitchFamily="34" charset="0"/>
              </a:rPr>
              <a:t>)</a:t>
            </a:r>
            <a:endParaRPr lang="en-US" dirty="0"/>
          </a:p>
        </p:txBody>
      </p:sp>
      <p:pic>
        <p:nvPicPr>
          <p:cNvPr id="1026" name="Picture 2" descr="Yi Huang">
            <a:extLst>
              <a:ext uri="{FF2B5EF4-FFF2-40B4-BE49-F238E27FC236}">
                <a16:creationId xmlns:a16="http://schemas.microsoft.com/office/drawing/2014/main" id="{9C9F99A7-A210-DA3C-01E1-C081705F8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74" y="2061220"/>
            <a:ext cx="1467744" cy="21751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in Huang">
            <a:extLst>
              <a:ext uri="{FF2B5EF4-FFF2-40B4-BE49-F238E27FC236}">
                <a16:creationId xmlns:a16="http://schemas.microsoft.com/office/drawing/2014/main" id="{3AF20227-9780-F0B2-519D-24996D55D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0867" y="1994382"/>
            <a:ext cx="1467744" cy="217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02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39</a:t>
            </a:fld>
            <a:endParaRPr lang="en-US" sz="1000" dirty="0"/>
          </a:p>
        </p:txBody>
      </p:sp>
      <p:pic>
        <p:nvPicPr>
          <p:cNvPr id="5" name="Picture 4" descr="A blue and green cylindrical object&#10;&#10;Description automatically generated">
            <a:extLst>
              <a:ext uri="{FF2B5EF4-FFF2-40B4-BE49-F238E27FC236}">
                <a16:creationId xmlns:a16="http://schemas.microsoft.com/office/drawing/2014/main" id="{B95D5EB1-2C60-EDFD-D6CB-D1791FA751C0}"/>
              </a:ext>
            </a:extLst>
          </p:cNvPr>
          <p:cNvPicPr>
            <a:picLocks noChangeAspect="1"/>
          </p:cNvPicPr>
          <p:nvPr/>
        </p:nvPicPr>
        <p:blipFill rotWithShape="1">
          <a:blip r:embed="rId2"/>
          <a:srcRect l="24620" t="5857" r="32744" b="14720"/>
          <a:stretch/>
        </p:blipFill>
        <p:spPr>
          <a:xfrm>
            <a:off x="367748" y="471040"/>
            <a:ext cx="6898701" cy="6028117"/>
          </a:xfrm>
          <a:prstGeom prst="rect">
            <a:avLst/>
          </a:prstGeom>
        </p:spPr>
      </p:pic>
      <p:sp>
        <p:nvSpPr>
          <p:cNvPr id="6" name="Rectangle: Rounded Corners 5">
            <a:extLst>
              <a:ext uri="{FF2B5EF4-FFF2-40B4-BE49-F238E27FC236}">
                <a16:creationId xmlns:a16="http://schemas.microsoft.com/office/drawing/2014/main" id="{4A90AE21-2E9E-C4FB-A224-694E6ADA9865}"/>
              </a:ext>
            </a:extLst>
          </p:cNvPr>
          <p:cNvSpPr/>
          <p:nvPr/>
        </p:nvSpPr>
        <p:spPr>
          <a:xfrm>
            <a:off x="7266449" y="1495836"/>
            <a:ext cx="3914409" cy="3612876"/>
          </a:xfrm>
          <a:prstGeom prst="roundRect">
            <a:avLst>
              <a:gd name="adj" fmla="val 9514"/>
            </a:avLst>
          </a:prstGeom>
          <a:solidFill>
            <a:srgbClr val="65B68C">
              <a:alpha val="67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Candara" panose="020E0502030303020204" pitchFamily="34" charset="0"/>
              </a:rPr>
              <a:t>In this study, we are going to focus on the </a:t>
            </a:r>
            <a:r>
              <a:rPr lang="en-US" i="1" dirty="0">
                <a:effectLst>
                  <a:outerShdw blurRad="38100" dist="38100" dir="2700000" algn="tl">
                    <a:srgbClr val="000000">
                      <a:alpha val="43137"/>
                    </a:srgbClr>
                  </a:outerShdw>
                </a:effectLst>
                <a:latin typeface="Candara" panose="020E0502030303020204" pitchFamily="34" charset="0"/>
              </a:rPr>
              <a:t>outer layer group</a:t>
            </a:r>
            <a:r>
              <a:rPr lang="en-US" dirty="0">
                <a:latin typeface="Candara" panose="020E0502030303020204" pitchFamily="34" charset="0"/>
              </a:rPr>
              <a:t>:</a:t>
            </a:r>
          </a:p>
          <a:p>
            <a:pPr marL="285750" indent="-285750">
              <a:buFont typeface="Arial" panose="020B0604020202020204" pitchFamily="34" charset="0"/>
              <a:buChar char="•"/>
            </a:pPr>
            <a:endParaRPr lang="en-US" dirty="0">
              <a:latin typeface="Candara" panose="020E0502030303020204" pitchFamily="34" charset="0"/>
            </a:endParaRPr>
          </a:p>
          <a:p>
            <a:pPr marL="285750" indent="-285750">
              <a:buFont typeface="Arial" panose="020B0604020202020204" pitchFamily="34" charset="0"/>
              <a:buChar char="•"/>
            </a:pPr>
            <a:r>
              <a:rPr lang="en-US" dirty="0">
                <a:latin typeface="Candara" panose="020E0502030303020204" pitchFamily="34" charset="0"/>
              </a:rPr>
              <a:t>16 layers along the radial direction</a:t>
            </a:r>
          </a:p>
          <a:p>
            <a:pPr marL="285750" indent="-285750">
              <a:buFont typeface="Arial" panose="020B0604020202020204" pitchFamily="34" charset="0"/>
              <a:buChar char="•"/>
            </a:pPr>
            <a:r>
              <a:rPr lang="en-US" dirty="0">
                <a:latin typeface="Candara" panose="020E0502030303020204" pitchFamily="34" charset="0"/>
              </a:rPr>
              <a:t>2304 columns of sensor nodes along the azimuth direction</a:t>
            </a:r>
          </a:p>
          <a:p>
            <a:pPr marL="285750" indent="-285750">
              <a:buFont typeface="Arial" panose="020B0604020202020204" pitchFamily="34" charset="0"/>
              <a:buChar char="•"/>
            </a:pPr>
            <a:r>
              <a:rPr lang="en-US" dirty="0">
                <a:latin typeface="Candara" panose="020E0502030303020204" pitchFamily="34" charset="0"/>
              </a:rPr>
              <a:t>498 rows along the beam direction</a:t>
            </a:r>
          </a:p>
          <a:p>
            <a:endParaRPr lang="en-US" dirty="0">
              <a:latin typeface="Candara" panose="020E0502030303020204" pitchFamily="34" charset="0"/>
            </a:endParaRPr>
          </a:p>
          <a:p>
            <a:r>
              <a:rPr lang="en-US" dirty="0">
                <a:latin typeface="Candara" panose="020E0502030303020204" pitchFamily="34" charset="0"/>
              </a:rPr>
              <a:t>Subdivided into 24 </a:t>
            </a:r>
            <a:r>
              <a:rPr lang="en-US" i="1" dirty="0">
                <a:effectLst>
                  <a:outerShdw blurRad="38100" dist="38100" dir="2700000" algn="tl">
                    <a:srgbClr val="000000">
                      <a:alpha val="43137"/>
                    </a:srgbClr>
                  </a:outerShdw>
                </a:effectLst>
                <a:latin typeface="Candara" panose="020E0502030303020204" pitchFamily="34" charset="0"/>
              </a:rPr>
              <a:t>TPC wedges </a:t>
            </a:r>
            <a:r>
              <a:rPr lang="en-US" dirty="0">
                <a:latin typeface="Candara" panose="020E0502030303020204" pitchFamily="34" charset="0"/>
              </a:rPr>
              <a:t>of shape (16, 192, 249)</a:t>
            </a:r>
          </a:p>
        </p:txBody>
      </p:sp>
    </p:spTree>
    <p:extLst>
      <p:ext uri="{BB962C8B-B14F-4D97-AF65-F5344CB8AC3E}">
        <p14:creationId xmlns:p14="http://schemas.microsoft.com/office/powerpoint/2010/main" val="128194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65F405A7-58C9-AC46-9D45-15EDD7288B68}"/>
              </a:ext>
            </a:extLst>
          </p:cNvPr>
          <p:cNvGrpSpPr/>
          <p:nvPr/>
        </p:nvGrpSpPr>
        <p:grpSpPr>
          <a:xfrm>
            <a:off x="9171622" y="259038"/>
            <a:ext cx="3012507" cy="1600829"/>
            <a:chOff x="6194383" y="342651"/>
            <a:chExt cx="3012507" cy="1600829"/>
          </a:xfrm>
        </p:grpSpPr>
        <p:pic>
          <p:nvPicPr>
            <p:cNvPr id="107" name="Picture 106">
              <a:extLst>
                <a:ext uri="{FF2B5EF4-FFF2-40B4-BE49-F238E27FC236}">
                  <a16:creationId xmlns:a16="http://schemas.microsoft.com/office/drawing/2014/main" id="{E3548360-9B6D-5C41-90A7-A2A485BC82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9977" y="342651"/>
              <a:ext cx="2617532" cy="1576628"/>
            </a:xfrm>
            <a:prstGeom prst="rect">
              <a:avLst/>
            </a:prstGeom>
            <a:ln w="9525">
              <a:solidFill>
                <a:schemeClr val="bg1"/>
              </a:solidFill>
            </a:ln>
            <a:effectLst>
              <a:outerShdw blurRad="50800" dist="38100" dir="2700000" algn="tl" rotWithShape="0">
                <a:prstClr val="black">
                  <a:alpha val="40000"/>
                </a:prstClr>
              </a:outerShdw>
            </a:effectLst>
          </p:spPr>
        </p:pic>
        <p:sp>
          <p:nvSpPr>
            <p:cNvPr id="108" name="Rectangle 107">
              <a:extLst>
                <a:ext uri="{FF2B5EF4-FFF2-40B4-BE49-F238E27FC236}">
                  <a16:creationId xmlns:a16="http://schemas.microsoft.com/office/drawing/2014/main" id="{1EF2C2B5-EE46-9E4D-BEBF-B6D31AF5CF10}"/>
                </a:ext>
              </a:extLst>
            </p:cNvPr>
            <p:cNvSpPr/>
            <p:nvPr/>
          </p:nvSpPr>
          <p:spPr>
            <a:xfrm>
              <a:off x="7716757" y="365126"/>
              <a:ext cx="508248"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CT</a:t>
              </a:r>
            </a:p>
          </p:txBody>
        </p:sp>
        <p:sp>
          <p:nvSpPr>
            <p:cNvPr id="109" name="Rectangle 108">
              <a:extLst>
                <a:ext uri="{FF2B5EF4-FFF2-40B4-BE49-F238E27FC236}">
                  <a16:creationId xmlns:a16="http://schemas.microsoft.com/office/drawing/2014/main" id="{754D408B-ED8F-7445-B30F-8D1802B6B1CB}"/>
                </a:ext>
              </a:extLst>
            </p:cNvPr>
            <p:cNvSpPr/>
            <p:nvPr/>
          </p:nvSpPr>
          <p:spPr>
            <a:xfrm>
              <a:off x="6194383" y="1615668"/>
              <a:ext cx="508248"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NJ</a:t>
              </a:r>
            </a:p>
          </p:txBody>
        </p:sp>
        <p:sp>
          <p:nvSpPr>
            <p:cNvPr id="110" name="Rectangle 109">
              <a:extLst>
                <a:ext uri="{FF2B5EF4-FFF2-40B4-BE49-F238E27FC236}">
                  <a16:creationId xmlns:a16="http://schemas.microsoft.com/office/drawing/2014/main" id="{EB26D070-16A2-B847-A7E3-179DAADD6876}"/>
                </a:ext>
              </a:extLst>
            </p:cNvPr>
            <p:cNvSpPr/>
            <p:nvPr/>
          </p:nvSpPr>
          <p:spPr>
            <a:xfrm rot="20475913">
              <a:off x="7222840" y="1373135"/>
              <a:ext cx="1308944"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dirty="0">
                  <a:solidFill>
                    <a:schemeClr val="bg1"/>
                  </a:solidFill>
                  <a:cs typeface="Arial"/>
                </a:rPr>
                <a:t>Long Island</a:t>
              </a:r>
            </a:p>
          </p:txBody>
        </p:sp>
        <p:sp>
          <p:nvSpPr>
            <p:cNvPr id="111" name="Rectangle 110">
              <a:extLst>
                <a:ext uri="{FF2B5EF4-FFF2-40B4-BE49-F238E27FC236}">
                  <a16:creationId xmlns:a16="http://schemas.microsoft.com/office/drawing/2014/main" id="{2571BC78-6C02-DF45-9AE9-404B894AD17B}"/>
                </a:ext>
              </a:extLst>
            </p:cNvPr>
            <p:cNvSpPr/>
            <p:nvPr/>
          </p:nvSpPr>
          <p:spPr>
            <a:xfrm>
              <a:off x="6485396" y="1297981"/>
              <a:ext cx="654472"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NYC</a:t>
              </a:r>
            </a:p>
          </p:txBody>
        </p:sp>
        <p:sp>
          <p:nvSpPr>
            <p:cNvPr id="112" name="Rectangle 111">
              <a:extLst>
                <a:ext uri="{FF2B5EF4-FFF2-40B4-BE49-F238E27FC236}">
                  <a16:creationId xmlns:a16="http://schemas.microsoft.com/office/drawing/2014/main" id="{DB327492-6972-6641-A08B-396157FA3174}"/>
                </a:ext>
              </a:extLst>
            </p:cNvPr>
            <p:cNvSpPr/>
            <p:nvPr/>
          </p:nvSpPr>
          <p:spPr>
            <a:xfrm>
              <a:off x="7716757" y="1697259"/>
              <a:ext cx="1490133" cy="246221"/>
            </a:xfrm>
            <a:prstGeom prst="rect">
              <a:avLst/>
            </a:prstGeom>
            <a:effectLst>
              <a:outerShdw blurRad="50800" dist="38100" dir="2700000" algn="tl" rotWithShape="0">
                <a:srgbClr val="000000"/>
              </a:outerShdw>
            </a:effectLst>
          </p:spPr>
          <p:txBody>
            <a:bodyPr wrap="square">
              <a:spAutoFit/>
            </a:bodyPr>
            <a:lstStyle/>
            <a:p>
              <a:pPr algn="ctr">
                <a:spcBef>
                  <a:spcPts val="300"/>
                </a:spcBef>
              </a:pPr>
              <a:r>
                <a:rPr lang="en-US" altLang="en-US" sz="1000">
                  <a:solidFill>
                    <a:schemeClr val="bg1"/>
                  </a:solidFill>
                  <a:cs typeface="Arial"/>
                </a:rPr>
                <a:t>Atlantic Ocean</a:t>
              </a:r>
            </a:p>
          </p:txBody>
        </p:sp>
      </p:grpSp>
      <p:pic>
        <p:nvPicPr>
          <p:cNvPr id="6" name="Picture 5">
            <a:extLst>
              <a:ext uri="{FF2B5EF4-FFF2-40B4-BE49-F238E27FC236}">
                <a16:creationId xmlns:a16="http://schemas.microsoft.com/office/drawing/2014/main" id="{4E151861-61AF-7B8C-5A73-B25D6BCA5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6685" y="921541"/>
            <a:ext cx="363641" cy="366220"/>
          </a:xfrm>
          <a:prstGeom prst="rect">
            <a:avLst/>
          </a:prstGeom>
        </p:spPr>
      </p:pic>
      <p:pic>
        <p:nvPicPr>
          <p:cNvPr id="7" name="Picture 6">
            <a:extLst>
              <a:ext uri="{FF2B5EF4-FFF2-40B4-BE49-F238E27FC236}">
                <a16:creationId xmlns:a16="http://schemas.microsoft.com/office/drawing/2014/main" id="{48E1FE19-3D4F-2B0C-1667-5260E5CB4CAA}"/>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a:off x="273438" y="0"/>
            <a:ext cx="11891058" cy="6858000"/>
          </a:xfrm>
          <a:prstGeom prst="rect">
            <a:avLst/>
          </a:prstGeom>
        </p:spPr>
      </p:pic>
      <p:sp>
        <p:nvSpPr>
          <p:cNvPr id="13" name="Slide Number Placeholder 12">
            <a:extLst>
              <a:ext uri="{FF2B5EF4-FFF2-40B4-BE49-F238E27FC236}">
                <a16:creationId xmlns:a16="http://schemas.microsoft.com/office/drawing/2014/main" id="{3817E368-8D7A-46B5-99EB-5601A751D58B}"/>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grpSp>
        <p:nvGrpSpPr>
          <p:cNvPr id="16" name="Group 15">
            <a:extLst>
              <a:ext uri="{FF2B5EF4-FFF2-40B4-BE49-F238E27FC236}">
                <a16:creationId xmlns:a16="http://schemas.microsoft.com/office/drawing/2014/main" id="{FFD1E80C-5BC5-F1ED-B9FB-33120CFAC5FB}"/>
              </a:ext>
            </a:extLst>
          </p:cNvPr>
          <p:cNvGrpSpPr/>
          <p:nvPr/>
        </p:nvGrpSpPr>
        <p:grpSpPr>
          <a:xfrm>
            <a:off x="5318565" y="3579477"/>
            <a:ext cx="3645326" cy="954107"/>
            <a:chOff x="5318565" y="3579477"/>
            <a:chExt cx="3645326" cy="954107"/>
          </a:xfrm>
        </p:grpSpPr>
        <p:sp>
          <p:nvSpPr>
            <p:cNvPr id="14" name="Oval 13">
              <a:extLst>
                <a:ext uri="{FF2B5EF4-FFF2-40B4-BE49-F238E27FC236}">
                  <a16:creationId xmlns:a16="http://schemas.microsoft.com/office/drawing/2014/main" id="{0E8CDD97-F429-A481-29A9-BD08D907528E}"/>
                </a:ext>
              </a:extLst>
            </p:cNvPr>
            <p:cNvSpPr/>
            <p:nvPr/>
          </p:nvSpPr>
          <p:spPr>
            <a:xfrm>
              <a:off x="5318565" y="3711938"/>
              <a:ext cx="1415332" cy="689187"/>
            </a:xfrm>
            <a:prstGeom prst="ellipse">
              <a:avLst/>
            </a:prstGeom>
            <a:noFill/>
            <a:ln w="38100">
              <a:solidFill>
                <a:srgbClr val="C00000"/>
              </a:solidFill>
              <a:extLst>
                <a:ext uri="{C807C97D-BFC1-408E-A445-0C87EB9F89A2}">
                  <ask:lineSketchStyleProps xmlns:ask="http://schemas.microsoft.com/office/drawing/2018/sketchyshapes" sd="1219033472">
                    <a:custGeom>
                      <a:avLst/>
                      <a:gdLst>
                        <a:gd name="connsiteX0" fmla="*/ 0 w 3397683"/>
                        <a:gd name="connsiteY0" fmla="*/ 928223 h 1856445"/>
                        <a:gd name="connsiteX1" fmla="*/ 1698842 w 3397683"/>
                        <a:gd name="connsiteY1" fmla="*/ 0 h 1856445"/>
                        <a:gd name="connsiteX2" fmla="*/ 3397684 w 3397683"/>
                        <a:gd name="connsiteY2" fmla="*/ 928223 h 1856445"/>
                        <a:gd name="connsiteX3" fmla="*/ 1698842 w 3397683"/>
                        <a:gd name="connsiteY3" fmla="*/ 1856446 h 1856445"/>
                        <a:gd name="connsiteX4" fmla="*/ 0 w 3397683"/>
                        <a:gd name="connsiteY4" fmla="*/ 928223 h 185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683" h="1856445" extrusionOk="0">
                          <a:moveTo>
                            <a:pt x="0" y="928223"/>
                          </a:moveTo>
                          <a:cubicBezTo>
                            <a:pt x="-110515" y="347412"/>
                            <a:pt x="598714" y="60757"/>
                            <a:pt x="1698842" y="0"/>
                          </a:cubicBezTo>
                          <a:cubicBezTo>
                            <a:pt x="2755605" y="24951"/>
                            <a:pt x="3354327" y="416959"/>
                            <a:pt x="3397684" y="928223"/>
                          </a:cubicBezTo>
                          <a:cubicBezTo>
                            <a:pt x="3382156" y="1456030"/>
                            <a:pt x="2618987" y="1956490"/>
                            <a:pt x="1698842" y="1856446"/>
                          </a:cubicBezTo>
                          <a:cubicBezTo>
                            <a:pt x="656685" y="1799593"/>
                            <a:pt x="133475" y="1504642"/>
                            <a:pt x="0" y="92822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7">
              <a:extLst>
                <a:ext uri="{FF2B5EF4-FFF2-40B4-BE49-F238E27FC236}">
                  <a16:creationId xmlns:a16="http://schemas.microsoft.com/office/drawing/2014/main" id="{778DD803-CCB4-6582-2DF2-0CEB49A40A3A}"/>
                </a:ext>
              </a:extLst>
            </p:cNvPr>
            <p:cNvSpPr txBox="1">
              <a:spLocks noChangeArrowheads="1"/>
            </p:cNvSpPr>
            <p:nvPr/>
          </p:nvSpPr>
          <p:spPr bwMode="auto">
            <a:xfrm>
              <a:off x="6621187" y="3579477"/>
              <a:ext cx="2342704" cy="954107"/>
            </a:xfrm>
            <a:prstGeom prst="rect">
              <a:avLst/>
            </a:prstGeom>
            <a:noFill/>
            <a:ln>
              <a:noFill/>
            </a:ln>
            <a:effectLst>
              <a:outerShdw blurRad="50800" dist="38100" dir="2700000" algn="tl" rotWithShape="0">
                <a:srgbClr val="00000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algn="ctr" eaLnBrk="1" hangingPunct="1">
                <a:spcBef>
                  <a:spcPts val="0"/>
                </a:spcBef>
              </a:pPr>
              <a:r>
                <a:rPr lang="en-US" altLang="en-US" sz="1400" dirty="0">
                  <a:solidFill>
                    <a:schemeClr val="bg1"/>
                  </a:solidFill>
                  <a:latin typeface="Arial"/>
                  <a:cs typeface="Arial"/>
                </a:rPr>
                <a:t>Prev: Computational Science Initiative (CSI)  </a:t>
              </a:r>
            </a:p>
            <a:p>
              <a:pPr algn="ctr" eaLnBrk="1" hangingPunct="1">
                <a:spcBef>
                  <a:spcPts val="0"/>
                </a:spcBef>
              </a:pPr>
              <a:r>
                <a:rPr lang="en-US" altLang="en-US" sz="1400" dirty="0">
                  <a:solidFill>
                    <a:schemeClr val="bg1"/>
                  </a:solidFill>
                  <a:latin typeface="Arial"/>
                  <a:cs typeface="Arial"/>
                </a:rPr>
                <a:t>Now: Computing and Data Science (CDS)</a:t>
              </a:r>
              <a:endParaRPr lang="en-US" altLang="en-US" sz="1100" dirty="0">
                <a:solidFill>
                  <a:schemeClr val="bg1"/>
                </a:solidFill>
                <a:latin typeface="Arial"/>
                <a:cs typeface="Arial"/>
              </a:endParaRPr>
            </a:p>
          </p:txBody>
        </p:sp>
      </p:grpSp>
    </p:spTree>
    <p:extLst>
      <p:ext uri="{BB962C8B-B14F-4D97-AF65-F5344CB8AC3E}">
        <p14:creationId xmlns:p14="http://schemas.microsoft.com/office/powerpoint/2010/main" val="90439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40</a:t>
            </a:fld>
            <a:endParaRPr lang="en-US" sz="1000" dirty="0"/>
          </a:p>
        </p:txBody>
      </p:sp>
      <p:pic>
        <p:nvPicPr>
          <p:cNvPr id="5" name="Picture 4" descr="A blue and green cylindrical object&#10;&#10;Description automatically generated">
            <a:extLst>
              <a:ext uri="{FF2B5EF4-FFF2-40B4-BE49-F238E27FC236}">
                <a16:creationId xmlns:a16="http://schemas.microsoft.com/office/drawing/2014/main" id="{B95D5EB1-2C60-EDFD-D6CB-D1791FA751C0}"/>
              </a:ext>
            </a:extLst>
          </p:cNvPr>
          <p:cNvPicPr>
            <a:picLocks noChangeAspect="1"/>
          </p:cNvPicPr>
          <p:nvPr/>
        </p:nvPicPr>
        <p:blipFill rotWithShape="1">
          <a:blip r:embed="rId2">
            <a:alphaModFix amt="70000"/>
          </a:blip>
          <a:srcRect l="24620" t="5857" r="32744" b="14720"/>
          <a:stretch/>
        </p:blipFill>
        <p:spPr>
          <a:xfrm>
            <a:off x="8370405" y="137878"/>
            <a:ext cx="3708102" cy="3240157"/>
          </a:xfrm>
          <a:prstGeom prst="rect">
            <a:avLst/>
          </a:prstGeom>
        </p:spPr>
      </p:pic>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581D9EAB-B2A7-2775-DDFE-512D866ABD55}"/>
                  </a:ext>
                </a:extLst>
              </p:cNvPr>
              <p:cNvSpPr/>
              <p:nvPr/>
            </p:nvSpPr>
            <p:spPr>
              <a:xfrm>
                <a:off x="7205869" y="2985548"/>
                <a:ext cx="4414631" cy="3362769"/>
              </a:xfrm>
              <a:prstGeom prst="roundRect">
                <a:avLst>
                  <a:gd name="adj" fmla="val 9095"/>
                </a:avLst>
              </a:prstGeom>
              <a:solidFill>
                <a:srgbClr val="E5EC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2B616C"/>
                    </a:solidFill>
                    <a:latin typeface="Candara" panose="020E0502030303020204" pitchFamily="34" charset="0"/>
                  </a:rPr>
                  <a:t>Each sensor node output an analog-to-digit converter (ADC) value as an integer in [0, 1023]. </a:t>
                </a:r>
              </a:p>
              <a:p>
                <a:endParaRPr lang="en-US" dirty="0">
                  <a:solidFill>
                    <a:srgbClr val="2B616C"/>
                  </a:solidFill>
                  <a:latin typeface="Candara" panose="020E0502030303020204" pitchFamily="34" charset="0"/>
                </a:endParaRPr>
              </a:p>
              <a:p>
                <a:r>
                  <a:rPr lang="en-US" dirty="0">
                    <a:solidFill>
                      <a:srgbClr val="2B616C"/>
                    </a:solidFill>
                    <a:latin typeface="Candara" panose="020E0502030303020204" pitchFamily="34" charset="0"/>
                  </a:rPr>
                  <a:t>All ADC values below 64 are suppressed to 0 to increase sparsity.</a:t>
                </a:r>
              </a:p>
              <a:p>
                <a:endParaRPr lang="en-US" dirty="0">
                  <a:solidFill>
                    <a:srgbClr val="2B616C"/>
                  </a:solidFill>
                  <a:latin typeface="Candara" panose="020E0502030303020204" pitchFamily="34" charset="0"/>
                </a:endParaRPr>
              </a:p>
              <a:p>
                <a:r>
                  <a:rPr lang="en-US" dirty="0">
                    <a:solidFill>
                      <a:srgbClr val="2B616C"/>
                    </a:solidFill>
                    <a:latin typeface="Candara" panose="020E0502030303020204" pitchFamily="34" charset="0"/>
                  </a:rPr>
                  <a:t>In this study, we use </a:t>
                </a:r>
                <a:r>
                  <a:rPr lang="en-US" i="1" dirty="0">
                    <a:solidFill>
                      <a:srgbClr val="2B616C"/>
                    </a:solidFill>
                    <a:effectLst>
                      <a:outerShdw blurRad="38100" dist="38100" dir="2700000" algn="tl">
                        <a:srgbClr val="000000">
                          <a:alpha val="43137"/>
                        </a:srgbClr>
                      </a:outerShdw>
                    </a:effectLst>
                    <a:latin typeface="Candara" panose="020E0502030303020204" pitchFamily="34" charset="0"/>
                  </a:rPr>
                  <a:t>log scale ADC </a:t>
                </a:r>
                <a:r>
                  <a:rPr lang="en-US" dirty="0">
                    <a:solidFill>
                      <a:srgbClr val="2B616C"/>
                    </a:solidFill>
                    <a:latin typeface="Candara" panose="020E0502030303020204" pitchFamily="34" charset="0"/>
                  </a:rPr>
                  <a:t>value, i.e. </a:t>
                </a:r>
                <a14:m>
                  <m:oMath xmlns:m="http://schemas.openxmlformats.org/officeDocument/2006/math">
                    <m:sSub>
                      <m:sSubPr>
                        <m:ctrlPr>
                          <a:rPr lang="en-US" b="0" i="1" dirty="0" smtClean="0">
                            <a:solidFill>
                              <a:srgbClr val="2B616C"/>
                            </a:solidFill>
                            <a:latin typeface="Cambria Math" panose="02040503050406030204" pitchFamily="18" charset="0"/>
                          </a:rPr>
                        </m:ctrlPr>
                      </m:sSubPr>
                      <m:e>
                        <m:r>
                          <m:rPr>
                            <m:sty m:val="p"/>
                          </m:rPr>
                          <a:rPr lang="en-US" b="0" i="0" dirty="0" smtClean="0">
                            <a:solidFill>
                              <a:srgbClr val="2B616C"/>
                            </a:solidFill>
                            <a:latin typeface="Cambria Math" panose="02040503050406030204" pitchFamily="18" charset="0"/>
                          </a:rPr>
                          <m:t>log</m:t>
                        </m:r>
                      </m:e>
                      <m:sub>
                        <m:r>
                          <a:rPr lang="en-US" b="0" i="0" dirty="0" smtClean="0">
                            <a:solidFill>
                              <a:srgbClr val="2B616C"/>
                            </a:solidFill>
                            <a:latin typeface="Cambria Math" panose="02040503050406030204" pitchFamily="18" charset="0"/>
                          </a:rPr>
                          <m:t>2</m:t>
                        </m:r>
                      </m:sub>
                    </m:sSub>
                    <m:d>
                      <m:dPr>
                        <m:ctrlPr>
                          <a:rPr lang="en-US" b="0" i="1" dirty="0" smtClean="0">
                            <a:solidFill>
                              <a:srgbClr val="2B616C"/>
                            </a:solidFill>
                            <a:latin typeface="Cambria Math" panose="02040503050406030204" pitchFamily="18" charset="0"/>
                          </a:rPr>
                        </m:ctrlPr>
                      </m:dPr>
                      <m:e>
                        <m:r>
                          <m:rPr>
                            <m:nor/>
                          </m:rPr>
                          <a:rPr lang="en-US" i="0" dirty="0" smtClean="0">
                            <a:solidFill>
                              <a:srgbClr val="2B616C"/>
                            </a:solidFill>
                            <a:latin typeface="Cambria Math" panose="02040503050406030204" pitchFamily="18" charset="0"/>
                          </a:rPr>
                          <m:t>ADC</m:t>
                        </m:r>
                        <m:r>
                          <a:rPr lang="en-US" i="1" dirty="0" smtClean="0">
                            <a:solidFill>
                              <a:srgbClr val="2B616C"/>
                            </a:solidFill>
                            <a:latin typeface="Cambria Math" panose="02040503050406030204" pitchFamily="18" charset="0"/>
                          </a:rPr>
                          <m:t> + 1</m:t>
                        </m:r>
                      </m:e>
                    </m:d>
                    <m:r>
                      <a:rPr lang="en-US" b="0" i="1" dirty="0" smtClean="0">
                        <a:solidFill>
                          <a:srgbClr val="2B616C"/>
                        </a:solidFill>
                        <a:latin typeface="Cambria Math" panose="02040503050406030204" pitchFamily="18" charset="0"/>
                      </a:rPr>
                      <m:t> </m:t>
                    </m:r>
                  </m:oMath>
                </a14:m>
                <a:r>
                  <a:rPr lang="en-US" dirty="0">
                    <a:solidFill>
                      <a:srgbClr val="2B616C"/>
                    </a:solidFill>
                    <a:latin typeface="Candara" panose="020E0502030303020204" pitchFamily="34" charset="0"/>
                  </a:rPr>
                  <a:t>. A log scale ADC value is in [0, 10]. There is no value less 6 because of the zero suppression.</a:t>
                </a:r>
              </a:p>
            </p:txBody>
          </p:sp>
        </mc:Choice>
        <mc:Fallback xmlns="">
          <p:sp>
            <p:nvSpPr>
              <p:cNvPr id="9" name="Rectangle: Rounded Corners 8">
                <a:extLst>
                  <a:ext uri="{FF2B5EF4-FFF2-40B4-BE49-F238E27FC236}">
                    <a16:creationId xmlns:a16="http://schemas.microsoft.com/office/drawing/2014/main" id="{581D9EAB-B2A7-2775-DDFE-512D866ABD55}"/>
                  </a:ext>
                </a:extLst>
              </p:cNvPr>
              <p:cNvSpPr>
                <a:spLocks noRot="1" noChangeAspect="1" noMove="1" noResize="1" noEditPoints="1" noAdjustHandles="1" noChangeArrowheads="1" noChangeShapeType="1" noTextEdit="1"/>
              </p:cNvSpPr>
              <p:nvPr/>
            </p:nvSpPr>
            <p:spPr>
              <a:xfrm>
                <a:off x="7205869" y="2985548"/>
                <a:ext cx="4414631" cy="3362769"/>
              </a:xfrm>
              <a:prstGeom prst="roundRect">
                <a:avLst>
                  <a:gd name="adj" fmla="val 9095"/>
                </a:avLst>
              </a:prstGeom>
              <a:blipFill>
                <a:blip r:embed="rId3"/>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4" name="Picture 3" descr="A diagram of a graph&#10;&#10;Description automatically generated">
            <a:extLst>
              <a:ext uri="{FF2B5EF4-FFF2-40B4-BE49-F238E27FC236}">
                <a16:creationId xmlns:a16="http://schemas.microsoft.com/office/drawing/2014/main" id="{901E0947-A1FE-AF23-D30D-FE873F4B05AB}"/>
              </a:ext>
            </a:extLst>
          </p:cNvPr>
          <p:cNvPicPr>
            <a:picLocks noChangeAspect="1"/>
          </p:cNvPicPr>
          <p:nvPr/>
        </p:nvPicPr>
        <p:blipFill rotWithShape="1">
          <a:blip r:embed="rId4"/>
          <a:srcRect l="23967" t="13157" r="35190" b="10375"/>
          <a:stretch/>
        </p:blipFill>
        <p:spPr>
          <a:xfrm>
            <a:off x="685799" y="772947"/>
            <a:ext cx="6520070" cy="5726210"/>
          </a:xfrm>
          <a:prstGeom prst="rect">
            <a:avLst/>
          </a:prstGeom>
        </p:spPr>
      </p:pic>
      <p:sp>
        <p:nvSpPr>
          <p:cNvPr id="6" name="Rectangle: Rounded Corners 5">
            <a:extLst>
              <a:ext uri="{FF2B5EF4-FFF2-40B4-BE49-F238E27FC236}">
                <a16:creationId xmlns:a16="http://schemas.microsoft.com/office/drawing/2014/main" id="{4A90AE21-2E9E-C4FB-A224-694E6ADA9865}"/>
              </a:ext>
            </a:extLst>
          </p:cNvPr>
          <p:cNvSpPr/>
          <p:nvPr/>
        </p:nvSpPr>
        <p:spPr>
          <a:xfrm>
            <a:off x="685799" y="772947"/>
            <a:ext cx="4512366" cy="772910"/>
          </a:xfrm>
          <a:prstGeom prst="roundRect">
            <a:avLst>
              <a:gd name="adj" fmla="val 9514"/>
            </a:avLst>
          </a:prstGeom>
          <a:solidFill>
            <a:srgbClr val="E5EC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2B616C"/>
                </a:solidFill>
                <a:latin typeface="Candara" panose="020E0502030303020204" pitchFamily="34" charset="0"/>
              </a:rPr>
              <a:t>TPC wedges of shape (16, 192, 249)</a:t>
            </a:r>
          </a:p>
          <a:p>
            <a:r>
              <a:rPr lang="en-US" dirty="0">
                <a:solidFill>
                  <a:srgbClr val="2B616C"/>
                </a:solidFill>
                <a:latin typeface="Candara" panose="020E0502030303020204" pitchFamily="34" charset="0"/>
              </a:rPr>
              <a:t>Input to the neural compression algorithm</a:t>
            </a:r>
          </a:p>
        </p:txBody>
      </p:sp>
      <p:cxnSp>
        <p:nvCxnSpPr>
          <p:cNvPr id="8" name="Straight Arrow Connector 7">
            <a:extLst>
              <a:ext uri="{FF2B5EF4-FFF2-40B4-BE49-F238E27FC236}">
                <a16:creationId xmlns:a16="http://schemas.microsoft.com/office/drawing/2014/main" id="{52CD76D2-57D5-0387-B495-91DFDF23DAE0}"/>
              </a:ext>
            </a:extLst>
          </p:cNvPr>
          <p:cNvCxnSpPr>
            <a:cxnSpLocks/>
          </p:cNvCxnSpPr>
          <p:nvPr/>
        </p:nvCxnSpPr>
        <p:spPr>
          <a:xfrm flipH="1">
            <a:off x="6818243" y="1757956"/>
            <a:ext cx="4124740" cy="923305"/>
          </a:xfrm>
          <a:prstGeom prst="straightConnector1">
            <a:avLst/>
          </a:prstGeom>
          <a:ln w="38100">
            <a:solidFill>
              <a:srgbClr val="65B68C"/>
            </a:solidFill>
            <a:tailEnd type="triangle"/>
          </a:ln>
          <a:effectLst>
            <a:glow rad="63500">
              <a:srgbClr val="97CBD5">
                <a:alpha val="40000"/>
              </a:srgb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B5DBEE-C52B-947A-E9CD-1A7D795F5DD7}"/>
              </a:ext>
            </a:extLst>
          </p:cNvPr>
          <p:cNvSpPr txBox="1"/>
          <p:nvPr/>
        </p:nvSpPr>
        <p:spPr>
          <a:xfrm>
            <a:off x="4366591" y="5764695"/>
            <a:ext cx="1729409" cy="461665"/>
          </a:xfrm>
          <a:prstGeom prst="rect">
            <a:avLst/>
          </a:prstGeom>
          <a:noFill/>
        </p:spPr>
        <p:txBody>
          <a:bodyPr wrap="square" rtlCol="0">
            <a:spAutoFit/>
          </a:bodyPr>
          <a:lstStyle/>
          <a:p>
            <a:r>
              <a:rPr lang="en-US" sz="1200" dirty="0"/>
              <a:t>Fig. Log scale ADC value in a TPC wedge</a:t>
            </a:r>
          </a:p>
        </p:txBody>
      </p:sp>
    </p:spTree>
    <p:extLst>
      <p:ext uri="{BB962C8B-B14F-4D97-AF65-F5344CB8AC3E}">
        <p14:creationId xmlns:p14="http://schemas.microsoft.com/office/powerpoint/2010/main" val="2494241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graph of a logistic value&#10;&#10;Description automatically generated">
            <a:extLst>
              <a:ext uri="{FF2B5EF4-FFF2-40B4-BE49-F238E27FC236}">
                <a16:creationId xmlns:a16="http://schemas.microsoft.com/office/drawing/2014/main" id="{BE98E49B-666D-A886-A0DE-9B2C07B2EA39}"/>
              </a:ext>
            </a:extLst>
          </p:cNvPr>
          <p:cNvPicPr>
            <a:picLocks noChangeAspect="1"/>
          </p:cNvPicPr>
          <p:nvPr/>
        </p:nvPicPr>
        <p:blipFill>
          <a:blip r:embed="rId2"/>
          <a:stretch>
            <a:fillRect/>
          </a:stretch>
        </p:blipFill>
        <p:spPr>
          <a:xfrm>
            <a:off x="4459895" y="1305983"/>
            <a:ext cx="6389629" cy="4805721"/>
          </a:xfrm>
          <a:prstGeom prst="rect">
            <a:avLst/>
          </a:prstGeom>
        </p:spPr>
      </p:pic>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41</a:t>
            </a:fld>
            <a:endParaRPr lang="en-US" sz="1000" dirty="0"/>
          </a:p>
        </p:txBody>
      </p:sp>
      <p:pic>
        <p:nvPicPr>
          <p:cNvPr id="4" name="Picture 3" descr="A diagram of a graph&#10;&#10;Description automatically generated">
            <a:hlinkClick r:id="rId3" action="ppaction://hlinkfile"/>
            <a:extLst>
              <a:ext uri="{FF2B5EF4-FFF2-40B4-BE49-F238E27FC236}">
                <a16:creationId xmlns:a16="http://schemas.microsoft.com/office/drawing/2014/main" id="{901E0947-A1FE-AF23-D30D-FE873F4B05AB}"/>
              </a:ext>
            </a:extLst>
          </p:cNvPr>
          <p:cNvPicPr>
            <a:picLocks noChangeAspect="1"/>
          </p:cNvPicPr>
          <p:nvPr/>
        </p:nvPicPr>
        <p:blipFill rotWithShape="1">
          <a:blip r:embed="rId4"/>
          <a:srcRect l="23967" t="13157" r="35190" b="10375"/>
          <a:stretch/>
        </p:blipFill>
        <p:spPr>
          <a:xfrm>
            <a:off x="423406" y="1854735"/>
            <a:ext cx="3766929" cy="3308282"/>
          </a:xfrm>
          <a:prstGeom prst="rect">
            <a:avLst/>
          </a:prstGeom>
        </p:spPr>
      </p:pic>
      <p:sp>
        <p:nvSpPr>
          <p:cNvPr id="8" name="TextBox 7">
            <a:extLst>
              <a:ext uri="{FF2B5EF4-FFF2-40B4-BE49-F238E27FC236}">
                <a16:creationId xmlns:a16="http://schemas.microsoft.com/office/drawing/2014/main" id="{A610056B-C6A4-1D2F-931A-BAE1DEB8E73D}"/>
              </a:ext>
            </a:extLst>
          </p:cNvPr>
          <p:cNvSpPr txBox="1"/>
          <p:nvPr/>
        </p:nvSpPr>
        <p:spPr>
          <a:xfrm>
            <a:off x="5671128" y="844318"/>
            <a:ext cx="4858327" cy="461665"/>
          </a:xfrm>
          <a:prstGeom prst="rect">
            <a:avLst/>
          </a:prstGeom>
          <a:noFill/>
        </p:spPr>
        <p:txBody>
          <a:bodyPr wrap="square" rtlCol="0">
            <a:spAutoFit/>
          </a:bodyPr>
          <a:lstStyle/>
          <a:p>
            <a:r>
              <a:rPr lang="en-US" sz="2400" dirty="0">
                <a:latin typeface="Candara" panose="020E0502030303020204" pitchFamily="34" charset="0"/>
              </a:rPr>
              <a:t>Discontinuous, bi-modal distribution</a:t>
            </a:r>
          </a:p>
        </p:txBody>
      </p:sp>
    </p:spTree>
    <p:extLst>
      <p:ext uri="{BB962C8B-B14F-4D97-AF65-F5344CB8AC3E}">
        <p14:creationId xmlns:p14="http://schemas.microsoft.com/office/powerpoint/2010/main" val="46614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ADCDC-68B2-F43C-709C-A9C5F832B929}"/>
              </a:ext>
            </a:extLst>
          </p:cNvPr>
          <p:cNvSpPr>
            <a:spLocks noGrp="1"/>
          </p:cNvSpPr>
          <p:nvPr>
            <p:ph type="sldNum" sz="quarter" idx="4"/>
          </p:nvPr>
        </p:nvSpPr>
        <p:spPr/>
        <p:txBody>
          <a:bodyPr/>
          <a:lstStyle/>
          <a:p>
            <a:fld id="{933A556B-7C63-244D-9B7C-B0EA8042B330}" type="slidenum">
              <a:rPr lang="en-US" smtClean="0"/>
              <a:pPr/>
              <a:t>42</a:t>
            </a:fld>
            <a:endParaRPr lang="en-US" dirty="0"/>
          </a:p>
        </p:txBody>
      </p:sp>
      <p:sp>
        <p:nvSpPr>
          <p:cNvPr id="3" name="Title 2">
            <a:extLst>
              <a:ext uri="{FF2B5EF4-FFF2-40B4-BE49-F238E27FC236}">
                <a16:creationId xmlns:a16="http://schemas.microsoft.com/office/drawing/2014/main" id="{2F13055D-7615-1268-D049-DC8AF1286CDD}"/>
              </a:ext>
            </a:extLst>
          </p:cNvPr>
          <p:cNvSpPr>
            <a:spLocks noGrp="1"/>
          </p:cNvSpPr>
          <p:nvPr>
            <p:ph type="ctrTitle"/>
          </p:nvPr>
        </p:nvSpPr>
        <p:spPr/>
        <p:txBody>
          <a:bodyPr/>
          <a:lstStyle/>
          <a:p>
            <a:r>
              <a:rPr lang="en-US" dirty="0">
                <a:latin typeface="Candara" panose="020E0502030303020204" pitchFamily="34" charset="0"/>
              </a:rPr>
              <a:t>Neural Compression</a:t>
            </a:r>
          </a:p>
        </p:txBody>
      </p:sp>
      <p:sp>
        <p:nvSpPr>
          <p:cNvPr id="4" name="Text Placeholder 3">
            <a:extLst>
              <a:ext uri="{FF2B5EF4-FFF2-40B4-BE49-F238E27FC236}">
                <a16:creationId xmlns:a16="http://schemas.microsoft.com/office/drawing/2014/main" id="{C299E4EF-2C9B-36C6-6394-20EAD744417F}"/>
              </a:ext>
            </a:extLst>
          </p:cNvPr>
          <p:cNvSpPr>
            <a:spLocks noGrp="1"/>
          </p:cNvSpPr>
          <p:nvPr>
            <p:ph type="body" sz="quarter" idx="10"/>
          </p:nvPr>
        </p:nvSpPr>
        <p:spPr/>
        <p:txBody>
          <a:bodyPr/>
          <a:lstStyle/>
          <a:p>
            <a:r>
              <a:rPr lang="en-US" dirty="0">
                <a:latin typeface="Candara" panose="020E0502030303020204" pitchFamily="34" charset="0"/>
              </a:rPr>
              <a:t>Design neural compressor for discontinuous distribution</a:t>
            </a:r>
          </a:p>
        </p:txBody>
      </p:sp>
    </p:spTree>
    <p:extLst>
      <p:ext uri="{BB962C8B-B14F-4D97-AF65-F5344CB8AC3E}">
        <p14:creationId xmlns:p14="http://schemas.microsoft.com/office/powerpoint/2010/main" val="2765004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9C6A86-3600-CE37-D3B2-0C9A52F21C50}"/>
              </a:ext>
            </a:extLst>
          </p:cNvPr>
          <p:cNvSpPr/>
          <p:nvPr/>
        </p:nvSpPr>
        <p:spPr>
          <a:xfrm>
            <a:off x="243068" y="0"/>
            <a:ext cx="11948932"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43</a:t>
            </a:fld>
            <a:endParaRPr lang="en-US" sz="1000" dirty="0"/>
          </a:p>
        </p:txBody>
      </p:sp>
      <p:grpSp>
        <p:nvGrpSpPr>
          <p:cNvPr id="11" name="Group 10">
            <a:extLst>
              <a:ext uri="{FF2B5EF4-FFF2-40B4-BE49-F238E27FC236}">
                <a16:creationId xmlns:a16="http://schemas.microsoft.com/office/drawing/2014/main" id="{9F82BA9C-133C-ABA1-A320-B5F5E6D68FCA}"/>
              </a:ext>
            </a:extLst>
          </p:cNvPr>
          <p:cNvGrpSpPr/>
          <p:nvPr/>
        </p:nvGrpSpPr>
        <p:grpSpPr>
          <a:xfrm>
            <a:off x="441736" y="1452282"/>
            <a:ext cx="11308528" cy="4162695"/>
            <a:chOff x="994877" y="1757330"/>
            <a:chExt cx="10723888" cy="3657600"/>
          </a:xfrm>
        </p:grpSpPr>
        <p:pic>
          <p:nvPicPr>
            <p:cNvPr id="5" name="Picture 4" descr="A picture containing text&#10;&#10;Description automatically generated">
              <a:extLst>
                <a:ext uri="{FF2B5EF4-FFF2-40B4-BE49-F238E27FC236}">
                  <a16:creationId xmlns:a16="http://schemas.microsoft.com/office/drawing/2014/main" id="{D9B1C11B-2018-94E1-AED5-CAC67987057E}"/>
                </a:ext>
              </a:extLst>
            </p:cNvPr>
            <p:cNvPicPr>
              <a:picLocks noChangeAspect="1"/>
            </p:cNvPicPr>
            <p:nvPr/>
          </p:nvPicPr>
          <p:blipFill>
            <a:blip r:embed="rId3"/>
            <a:stretch>
              <a:fillRect/>
            </a:stretch>
          </p:blipFill>
          <p:spPr>
            <a:xfrm>
              <a:off x="994877" y="1757330"/>
              <a:ext cx="3250038" cy="36576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51A72FC2-709F-7A86-283F-EE4A485676E3}"/>
                </a:ext>
              </a:extLst>
            </p:cNvPr>
            <p:cNvPicPr>
              <a:picLocks noChangeAspect="1"/>
            </p:cNvPicPr>
            <p:nvPr/>
          </p:nvPicPr>
          <p:blipFill>
            <a:blip r:embed="rId4"/>
            <a:stretch>
              <a:fillRect/>
            </a:stretch>
          </p:blipFill>
          <p:spPr>
            <a:xfrm>
              <a:off x="4410718" y="1757330"/>
              <a:ext cx="3497255" cy="3657600"/>
            </a:xfrm>
            <a:prstGeom prst="rect">
              <a:avLst/>
            </a:prstGeom>
          </p:spPr>
        </p:pic>
        <p:pic>
          <p:nvPicPr>
            <p:cNvPr id="9" name="Picture 8" descr="Background pattern&#10;&#10;Description automatically generated with medium confidence">
              <a:extLst>
                <a:ext uri="{FF2B5EF4-FFF2-40B4-BE49-F238E27FC236}">
                  <a16:creationId xmlns:a16="http://schemas.microsoft.com/office/drawing/2014/main" id="{B7CEF323-7C35-9D4E-0639-35CCA1918F31}"/>
                </a:ext>
              </a:extLst>
            </p:cNvPr>
            <p:cNvPicPr>
              <a:picLocks noChangeAspect="1"/>
            </p:cNvPicPr>
            <p:nvPr/>
          </p:nvPicPr>
          <p:blipFill>
            <a:blip r:embed="rId5"/>
            <a:stretch>
              <a:fillRect/>
            </a:stretch>
          </p:blipFill>
          <p:spPr>
            <a:xfrm>
              <a:off x="8073777" y="1757330"/>
              <a:ext cx="3644988" cy="3657600"/>
            </a:xfrm>
            <a:prstGeom prst="rect">
              <a:avLst/>
            </a:prstGeom>
          </p:spPr>
        </p:pic>
      </p:grpSp>
      <p:sp>
        <p:nvSpPr>
          <p:cNvPr id="10" name="TextBox 9">
            <a:extLst>
              <a:ext uri="{FF2B5EF4-FFF2-40B4-BE49-F238E27FC236}">
                <a16:creationId xmlns:a16="http://schemas.microsoft.com/office/drawing/2014/main" id="{2093CFB3-804D-A286-B3F4-3E8C3BA83AE4}"/>
              </a:ext>
            </a:extLst>
          </p:cNvPr>
          <p:cNvSpPr txBox="1"/>
          <p:nvPr/>
        </p:nvSpPr>
        <p:spPr>
          <a:xfrm>
            <a:off x="230813" y="319535"/>
            <a:ext cx="7276290" cy="707886"/>
          </a:xfrm>
          <a:prstGeom prst="rect">
            <a:avLst/>
          </a:prstGeom>
          <a:noFill/>
        </p:spPr>
        <p:txBody>
          <a:bodyPr wrap="square" rtlCol="0">
            <a:spAutoFit/>
          </a:bodyPr>
          <a:lstStyle/>
          <a:p>
            <a:r>
              <a:rPr lang="en-US" sz="4000" dirty="0">
                <a:solidFill>
                  <a:schemeClr val="bg2"/>
                </a:solidFill>
                <a:latin typeface="Candara" panose="020E0502030303020204" pitchFamily="34" charset="0"/>
              </a:rPr>
              <a:t>Locate the most valuable signals </a:t>
            </a:r>
          </a:p>
        </p:txBody>
      </p:sp>
    </p:spTree>
    <p:extLst>
      <p:ext uri="{BB962C8B-B14F-4D97-AF65-F5344CB8AC3E}">
        <p14:creationId xmlns:p14="http://schemas.microsoft.com/office/powerpoint/2010/main" val="3134490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44</a:t>
            </a:fld>
            <a:endParaRPr lang="en-US" sz="1000" dirty="0"/>
          </a:p>
        </p:txBody>
      </p:sp>
      <p:pic>
        <p:nvPicPr>
          <p:cNvPr id="4" name="Picture 3" descr="Diagram&#10;&#10;Description automatically generated">
            <a:extLst>
              <a:ext uri="{FF2B5EF4-FFF2-40B4-BE49-F238E27FC236}">
                <a16:creationId xmlns:a16="http://schemas.microsoft.com/office/drawing/2014/main" id="{412C77CA-B447-732E-5F53-7807491E75F3}"/>
              </a:ext>
            </a:extLst>
          </p:cNvPr>
          <p:cNvPicPr>
            <a:picLocks noChangeAspect="1"/>
          </p:cNvPicPr>
          <p:nvPr/>
        </p:nvPicPr>
        <p:blipFill>
          <a:blip r:embed="rId2"/>
          <a:stretch>
            <a:fillRect/>
          </a:stretch>
        </p:blipFill>
        <p:spPr>
          <a:xfrm>
            <a:off x="1159956" y="176280"/>
            <a:ext cx="10200119" cy="6096829"/>
          </a:xfrm>
          <a:prstGeom prst="rect">
            <a:avLst/>
          </a:prstGeom>
        </p:spPr>
      </p:pic>
    </p:spTree>
    <p:extLst>
      <p:ext uri="{BB962C8B-B14F-4D97-AF65-F5344CB8AC3E}">
        <p14:creationId xmlns:p14="http://schemas.microsoft.com/office/powerpoint/2010/main" val="231692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45</a:t>
            </a:fld>
            <a:endParaRPr lang="en-US" sz="1000" dirty="0"/>
          </a:p>
        </p:txBody>
      </p:sp>
      <p:pic>
        <p:nvPicPr>
          <p:cNvPr id="4" name="Picture 3" descr="Diagram&#10;&#10;Description automatically generated">
            <a:extLst>
              <a:ext uri="{FF2B5EF4-FFF2-40B4-BE49-F238E27FC236}">
                <a16:creationId xmlns:a16="http://schemas.microsoft.com/office/drawing/2014/main" id="{412C77CA-B447-732E-5F53-7807491E75F3}"/>
              </a:ext>
            </a:extLst>
          </p:cNvPr>
          <p:cNvPicPr>
            <a:picLocks noChangeAspect="1"/>
          </p:cNvPicPr>
          <p:nvPr/>
        </p:nvPicPr>
        <p:blipFill>
          <a:blip r:embed="rId2"/>
          <a:stretch>
            <a:fillRect/>
          </a:stretch>
        </p:blipFill>
        <p:spPr>
          <a:xfrm>
            <a:off x="-6528391" y="-3338806"/>
            <a:ext cx="16080931" cy="9611916"/>
          </a:xfrm>
          <a:prstGeom prst="rect">
            <a:avLst/>
          </a:prstGeom>
        </p:spPr>
      </p:pic>
    </p:spTree>
    <p:extLst>
      <p:ext uri="{BB962C8B-B14F-4D97-AF65-F5344CB8AC3E}">
        <p14:creationId xmlns:p14="http://schemas.microsoft.com/office/powerpoint/2010/main" val="3565017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46</a:t>
            </a:fld>
            <a:endParaRPr lang="en-US" sz="1000" dirty="0"/>
          </a:p>
        </p:txBody>
      </p:sp>
      <p:grpSp>
        <p:nvGrpSpPr>
          <p:cNvPr id="13" name="Group 12">
            <a:extLst>
              <a:ext uri="{FF2B5EF4-FFF2-40B4-BE49-F238E27FC236}">
                <a16:creationId xmlns:a16="http://schemas.microsoft.com/office/drawing/2014/main" id="{555E8ED0-BBB4-AAF7-EF27-6B495877BD3C}"/>
              </a:ext>
            </a:extLst>
          </p:cNvPr>
          <p:cNvGrpSpPr/>
          <p:nvPr/>
        </p:nvGrpSpPr>
        <p:grpSpPr>
          <a:xfrm>
            <a:off x="758536" y="2286970"/>
            <a:ext cx="10972800" cy="3651039"/>
            <a:chOff x="647700" y="1603480"/>
            <a:chExt cx="10972800" cy="3651039"/>
          </a:xfrm>
        </p:grpSpPr>
        <p:pic>
          <p:nvPicPr>
            <p:cNvPr id="4" name="Picture 3" descr="Diagram&#10;&#10;Description automatically generated">
              <a:extLst>
                <a:ext uri="{FF2B5EF4-FFF2-40B4-BE49-F238E27FC236}">
                  <a16:creationId xmlns:a16="http://schemas.microsoft.com/office/drawing/2014/main" id="{59320B97-2E3C-16AD-11E3-D4F7DFF63D08}"/>
                </a:ext>
              </a:extLst>
            </p:cNvPr>
            <p:cNvPicPr>
              <a:picLocks noChangeAspect="1"/>
            </p:cNvPicPr>
            <p:nvPr/>
          </p:nvPicPr>
          <p:blipFill>
            <a:blip r:embed="rId2"/>
            <a:stretch>
              <a:fillRect/>
            </a:stretch>
          </p:blipFill>
          <p:spPr>
            <a:xfrm>
              <a:off x="647700" y="1603480"/>
              <a:ext cx="10972800" cy="3651039"/>
            </a:xfrm>
            <a:prstGeom prst="rect">
              <a:avLst/>
            </a:prstGeom>
          </p:spPr>
        </p:pic>
        <p:grpSp>
          <p:nvGrpSpPr>
            <p:cNvPr id="10" name="Group 9">
              <a:extLst>
                <a:ext uri="{FF2B5EF4-FFF2-40B4-BE49-F238E27FC236}">
                  <a16:creationId xmlns:a16="http://schemas.microsoft.com/office/drawing/2014/main" id="{61C2C70C-640D-9A29-503D-28AB9E95FC65}"/>
                </a:ext>
              </a:extLst>
            </p:cNvPr>
            <p:cNvGrpSpPr/>
            <p:nvPr/>
          </p:nvGrpSpPr>
          <p:grpSpPr>
            <a:xfrm>
              <a:off x="2018310" y="2087524"/>
              <a:ext cx="3335740" cy="2308986"/>
              <a:chOff x="2018310" y="2087524"/>
              <a:chExt cx="3335740" cy="2308986"/>
            </a:xfrm>
          </p:grpSpPr>
          <p:sp>
            <p:nvSpPr>
              <p:cNvPr id="6" name="Rectangle 5">
                <a:extLst>
                  <a:ext uri="{FF2B5EF4-FFF2-40B4-BE49-F238E27FC236}">
                    <a16:creationId xmlns:a16="http://schemas.microsoft.com/office/drawing/2014/main" id="{044E0DE7-4F29-E2BA-121A-FA29462BA2E3}"/>
                  </a:ext>
                </a:extLst>
              </p:cNvPr>
              <p:cNvSpPr/>
              <p:nvPr/>
            </p:nvSpPr>
            <p:spPr>
              <a:xfrm>
                <a:off x="3374642" y="2466110"/>
                <a:ext cx="1979408" cy="1930400"/>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7" name="TextBox 6">
                <a:extLst>
                  <a:ext uri="{FF2B5EF4-FFF2-40B4-BE49-F238E27FC236}">
                    <a16:creationId xmlns:a16="http://schemas.microsoft.com/office/drawing/2014/main" id="{8CEE489F-AD75-E702-738C-962E4F4DE9E9}"/>
                  </a:ext>
                </a:extLst>
              </p:cNvPr>
              <p:cNvSpPr txBox="1"/>
              <p:nvPr/>
            </p:nvSpPr>
            <p:spPr>
              <a:xfrm>
                <a:off x="2018310" y="2087524"/>
                <a:ext cx="1356332" cy="646331"/>
              </a:xfrm>
              <a:prstGeom prst="rect">
                <a:avLst/>
              </a:prstGeom>
              <a:noFill/>
            </p:spPr>
            <p:txBody>
              <a:bodyPr wrap="square" rtlCol="0">
                <a:spAutoFit/>
              </a:bodyPr>
              <a:lstStyle/>
              <a:p>
                <a:r>
                  <a:rPr lang="en-US" dirty="0">
                    <a:solidFill>
                      <a:srgbClr val="FF6600"/>
                    </a:solidFill>
                    <a:effectLst>
                      <a:outerShdw blurRad="38100" dist="38100" dir="2700000" algn="tl">
                        <a:srgbClr val="000000">
                          <a:alpha val="43137"/>
                        </a:srgbClr>
                      </a:outerShdw>
                    </a:effectLst>
                    <a:latin typeface="Candara" panose="020E0502030303020204" pitchFamily="34" charset="0"/>
                  </a:rPr>
                  <a:t>Sparse </a:t>
                </a:r>
              </a:p>
              <a:p>
                <a:r>
                  <a:rPr lang="en-US" dirty="0">
                    <a:solidFill>
                      <a:srgbClr val="FF6600"/>
                    </a:solidFill>
                    <a:effectLst>
                      <a:outerShdw blurRad="38100" dist="38100" dir="2700000" algn="tl">
                        <a:srgbClr val="000000">
                          <a:alpha val="43137"/>
                        </a:srgbClr>
                      </a:outerShdw>
                    </a:effectLst>
                    <a:latin typeface="Candara" panose="020E0502030303020204" pitchFamily="34" charset="0"/>
                  </a:rPr>
                  <a:t>Convolution</a:t>
                </a:r>
              </a:p>
            </p:txBody>
          </p:sp>
        </p:grpSp>
      </p:grpSp>
      <p:sp>
        <p:nvSpPr>
          <p:cNvPr id="12" name="TextBox 11">
            <a:extLst>
              <a:ext uri="{FF2B5EF4-FFF2-40B4-BE49-F238E27FC236}">
                <a16:creationId xmlns:a16="http://schemas.microsoft.com/office/drawing/2014/main" id="{473164CC-7F35-6C76-27CA-A64DF046D039}"/>
              </a:ext>
            </a:extLst>
          </p:cNvPr>
          <p:cNvSpPr txBox="1"/>
          <p:nvPr/>
        </p:nvSpPr>
        <p:spPr>
          <a:xfrm>
            <a:off x="979055" y="415636"/>
            <a:ext cx="5966690" cy="1015663"/>
          </a:xfrm>
          <a:prstGeom prst="rect">
            <a:avLst/>
          </a:prstGeom>
          <a:noFill/>
        </p:spPr>
        <p:txBody>
          <a:bodyPr wrap="square" rtlCol="0">
            <a:spAutoFit/>
          </a:bodyPr>
          <a:lstStyle/>
          <a:p>
            <a:r>
              <a:rPr lang="en-US" sz="3600" dirty="0">
                <a:latin typeface="Candara" panose="020E0502030303020204" pitchFamily="34" charset="0"/>
              </a:rPr>
              <a:t>BCAE-VS</a:t>
            </a:r>
            <a:r>
              <a:rPr lang="en-US" sz="2800" dirty="0">
                <a:latin typeface="Candara" panose="020E0502030303020204" pitchFamily="34" charset="0"/>
              </a:rPr>
              <a:t> </a:t>
            </a:r>
          </a:p>
          <a:p>
            <a:r>
              <a:rPr lang="en-US" sz="2400" u="sng" dirty="0">
                <a:latin typeface="Candara" panose="020E0502030303020204" pitchFamily="34" charset="0"/>
              </a:rPr>
              <a:t>V</a:t>
            </a:r>
            <a:r>
              <a:rPr lang="en-US" sz="2400" dirty="0">
                <a:latin typeface="Candara" panose="020E0502030303020204" pitchFamily="34" charset="0"/>
              </a:rPr>
              <a:t>ariable ratio Compression for </a:t>
            </a:r>
            <a:r>
              <a:rPr lang="en-US" sz="2400" u="sng" dirty="0">
                <a:latin typeface="Candara" panose="020E0502030303020204" pitchFamily="34" charset="0"/>
              </a:rPr>
              <a:t>S</a:t>
            </a:r>
            <a:r>
              <a:rPr lang="en-US" sz="2400" dirty="0">
                <a:latin typeface="Candara" panose="020E0502030303020204" pitchFamily="34" charset="0"/>
              </a:rPr>
              <a:t>parse input</a:t>
            </a:r>
          </a:p>
        </p:txBody>
      </p:sp>
    </p:spTree>
    <p:extLst>
      <p:ext uri="{BB962C8B-B14F-4D97-AF65-F5344CB8AC3E}">
        <p14:creationId xmlns:p14="http://schemas.microsoft.com/office/powerpoint/2010/main" val="2925931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47</a:t>
            </a:fld>
            <a:endParaRPr lang="en-US" sz="1000" dirty="0"/>
          </a:p>
        </p:txBody>
      </p:sp>
      <p:grpSp>
        <p:nvGrpSpPr>
          <p:cNvPr id="14" name="Group 13">
            <a:extLst>
              <a:ext uri="{FF2B5EF4-FFF2-40B4-BE49-F238E27FC236}">
                <a16:creationId xmlns:a16="http://schemas.microsoft.com/office/drawing/2014/main" id="{CF541AD2-9CBC-4B39-78B3-6120F6F8A138}"/>
              </a:ext>
            </a:extLst>
          </p:cNvPr>
          <p:cNvGrpSpPr/>
          <p:nvPr/>
        </p:nvGrpSpPr>
        <p:grpSpPr>
          <a:xfrm>
            <a:off x="1691258" y="1112077"/>
            <a:ext cx="8809483" cy="4999153"/>
            <a:chOff x="1691258" y="1500004"/>
            <a:chExt cx="8809483" cy="4999153"/>
          </a:xfrm>
        </p:grpSpPr>
        <p:pic>
          <p:nvPicPr>
            <p:cNvPr id="9" name="Picture 8">
              <a:extLst>
                <a:ext uri="{FF2B5EF4-FFF2-40B4-BE49-F238E27FC236}">
                  <a16:creationId xmlns:a16="http://schemas.microsoft.com/office/drawing/2014/main" id="{543A09E5-4473-0366-E5D6-47B7B3279789}"/>
                </a:ext>
              </a:extLst>
            </p:cNvPr>
            <p:cNvPicPr>
              <a:picLocks noChangeAspect="1"/>
            </p:cNvPicPr>
            <p:nvPr/>
          </p:nvPicPr>
          <p:blipFill>
            <a:blip r:embed="rId2"/>
            <a:stretch>
              <a:fillRect/>
            </a:stretch>
          </p:blipFill>
          <p:spPr>
            <a:xfrm>
              <a:off x="1691258" y="1500004"/>
              <a:ext cx="8809483" cy="4999153"/>
            </a:xfrm>
            <a:prstGeom prst="rect">
              <a:avLst/>
            </a:prstGeom>
          </p:spPr>
        </p:pic>
        <p:sp>
          <p:nvSpPr>
            <p:cNvPr id="11" name="Rectangle 10">
              <a:extLst>
                <a:ext uri="{FF2B5EF4-FFF2-40B4-BE49-F238E27FC236}">
                  <a16:creationId xmlns:a16="http://schemas.microsoft.com/office/drawing/2014/main" id="{7DA4E923-929D-7116-80F7-37AC3C64AE17}"/>
                </a:ext>
              </a:extLst>
            </p:cNvPr>
            <p:cNvSpPr/>
            <p:nvPr/>
          </p:nvSpPr>
          <p:spPr>
            <a:xfrm>
              <a:off x="2752436" y="3387435"/>
              <a:ext cx="979055" cy="304801"/>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2D47B3A-74FD-C90D-B4D2-5993CE8E4F8D}"/>
                </a:ext>
              </a:extLst>
            </p:cNvPr>
            <p:cNvSpPr/>
            <p:nvPr/>
          </p:nvSpPr>
          <p:spPr>
            <a:xfrm>
              <a:off x="9023928" y="3387435"/>
              <a:ext cx="979055" cy="304801"/>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31499FB-74E9-32BA-7B79-3717193151C4}"/>
              </a:ext>
            </a:extLst>
          </p:cNvPr>
          <p:cNvSpPr txBox="1"/>
          <p:nvPr/>
        </p:nvSpPr>
        <p:spPr>
          <a:xfrm>
            <a:off x="655782" y="283092"/>
            <a:ext cx="5966690" cy="646331"/>
          </a:xfrm>
          <a:prstGeom prst="rect">
            <a:avLst/>
          </a:prstGeom>
          <a:noFill/>
        </p:spPr>
        <p:txBody>
          <a:bodyPr wrap="square" rtlCol="0">
            <a:spAutoFit/>
          </a:bodyPr>
          <a:lstStyle/>
          <a:p>
            <a:r>
              <a:rPr lang="en-US" sz="3600" dirty="0">
                <a:latin typeface="Candara" panose="020E0502030303020204" pitchFamily="34" charset="0"/>
              </a:rPr>
              <a:t>Reconstruction Accuracy</a:t>
            </a:r>
            <a:endParaRPr lang="en-US" sz="2800" dirty="0">
              <a:latin typeface="Candara" panose="020E0502030303020204" pitchFamily="34" charset="0"/>
            </a:endParaRPr>
          </a:p>
        </p:txBody>
      </p:sp>
    </p:spTree>
    <p:extLst>
      <p:ext uri="{BB962C8B-B14F-4D97-AF65-F5344CB8AC3E}">
        <p14:creationId xmlns:p14="http://schemas.microsoft.com/office/powerpoint/2010/main" val="601818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93B055-C220-1950-5325-D9B54B016DE6}"/>
              </a:ext>
            </a:extLst>
          </p:cNvPr>
          <p:cNvSpPr>
            <a:spLocks noGrp="1"/>
          </p:cNvSpPr>
          <p:nvPr>
            <p:ph type="sldNum" sz="quarter" idx="4"/>
          </p:nvPr>
        </p:nvSpPr>
        <p:spPr/>
        <p:txBody>
          <a:bodyPr/>
          <a:lstStyle/>
          <a:p>
            <a:fld id="{933A556B-7C63-244D-9B7C-B0EA8042B330}" type="slidenum">
              <a:rPr lang="en-US" smtClean="0"/>
              <a:pPr/>
              <a:t>48</a:t>
            </a:fld>
            <a:endParaRPr lang="en-US" sz="1000" dirty="0"/>
          </a:p>
        </p:txBody>
      </p:sp>
      <p:sp>
        <p:nvSpPr>
          <p:cNvPr id="7" name="TextBox 6">
            <a:extLst>
              <a:ext uri="{FF2B5EF4-FFF2-40B4-BE49-F238E27FC236}">
                <a16:creationId xmlns:a16="http://schemas.microsoft.com/office/drawing/2014/main" id="{6283D3C8-5765-5B33-FB4C-855CA0C1857F}"/>
              </a:ext>
            </a:extLst>
          </p:cNvPr>
          <p:cNvSpPr txBox="1"/>
          <p:nvPr/>
        </p:nvSpPr>
        <p:spPr>
          <a:xfrm>
            <a:off x="979055" y="415636"/>
            <a:ext cx="5966690" cy="830997"/>
          </a:xfrm>
          <a:prstGeom prst="rect">
            <a:avLst/>
          </a:prstGeom>
          <a:noFill/>
        </p:spPr>
        <p:txBody>
          <a:bodyPr wrap="square" rtlCol="0">
            <a:spAutoFit/>
          </a:bodyPr>
          <a:lstStyle/>
          <a:p>
            <a:r>
              <a:rPr lang="en-US" sz="2400" dirty="0">
                <a:latin typeface="Candara" panose="020E0502030303020204" pitchFamily="34" charset="0"/>
              </a:rPr>
              <a:t>Variable compression ratio and Throughput</a:t>
            </a:r>
          </a:p>
          <a:p>
            <a:r>
              <a:rPr lang="en-US" sz="2400" dirty="0">
                <a:latin typeface="Candara" panose="020E0502030303020204" pitchFamily="34" charset="0"/>
              </a:rPr>
              <a:t>as function of sparsity</a:t>
            </a:r>
          </a:p>
        </p:txBody>
      </p:sp>
      <p:grpSp>
        <p:nvGrpSpPr>
          <p:cNvPr id="5" name="Group 4">
            <a:extLst>
              <a:ext uri="{FF2B5EF4-FFF2-40B4-BE49-F238E27FC236}">
                <a16:creationId xmlns:a16="http://schemas.microsoft.com/office/drawing/2014/main" id="{8F7986CD-A136-A933-D02F-42E56FF6D358}"/>
              </a:ext>
            </a:extLst>
          </p:cNvPr>
          <p:cNvGrpSpPr/>
          <p:nvPr/>
        </p:nvGrpSpPr>
        <p:grpSpPr>
          <a:xfrm>
            <a:off x="819915" y="1135715"/>
            <a:ext cx="10368099" cy="4586570"/>
            <a:chOff x="819915" y="1135715"/>
            <a:chExt cx="10368099" cy="4586570"/>
          </a:xfrm>
        </p:grpSpPr>
        <p:pic>
          <p:nvPicPr>
            <p:cNvPr id="4" name="Picture 3" descr="Chart&#10;&#10;Description automatically generated">
              <a:extLst>
                <a:ext uri="{FF2B5EF4-FFF2-40B4-BE49-F238E27FC236}">
                  <a16:creationId xmlns:a16="http://schemas.microsoft.com/office/drawing/2014/main" id="{91C4AFD6-31F3-910E-308C-711F06C780FC}"/>
                </a:ext>
              </a:extLst>
            </p:cNvPr>
            <p:cNvPicPr>
              <a:picLocks noChangeAspect="1"/>
            </p:cNvPicPr>
            <p:nvPr/>
          </p:nvPicPr>
          <p:blipFill>
            <a:blip r:embed="rId2"/>
            <a:stretch>
              <a:fillRect/>
            </a:stretch>
          </p:blipFill>
          <p:spPr>
            <a:xfrm>
              <a:off x="819915" y="2191599"/>
              <a:ext cx="5007393" cy="3442583"/>
            </a:xfrm>
            <a:prstGeom prst="rect">
              <a:avLst/>
            </a:prstGeom>
          </p:spPr>
        </p:pic>
        <p:pic>
          <p:nvPicPr>
            <p:cNvPr id="6" name="Picture 5" descr="Chart, bar chart, histogram&#10;&#10;Description automatically generated">
              <a:extLst>
                <a:ext uri="{FF2B5EF4-FFF2-40B4-BE49-F238E27FC236}">
                  <a16:creationId xmlns:a16="http://schemas.microsoft.com/office/drawing/2014/main" id="{FE22DE01-7D35-D6FC-6C76-554C37F850AC}"/>
                </a:ext>
              </a:extLst>
            </p:cNvPr>
            <p:cNvPicPr>
              <a:picLocks noChangeAspect="1"/>
            </p:cNvPicPr>
            <p:nvPr/>
          </p:nvPicPr>
          <p:blipFill>
            <a:blip r:embed="rId3"/>
            <a:stretch>
              <a:fillRect/>
            </a:stretch>
          </p:blipFill>
          <p:spPr>
            <a:xfrm>
              <a:off x="5956458" y="1135715"/>
              <a:ext cx="5231556" cy="4586570"/>
            </a:xfrm>
            <a:prstGeom prst="rect">
              <a:avLst/>
            </a:prstGeom>
          </p:spPr>
        </p:pic>
        <p:sp>
          <p:nvSpPr>
            <p:cNvPr id="3" name="Rectangle 2">
              <a:extLst>
                <a:ext uri="{FF2B5EF4-FFF2-40B4-BE49-F238E27FC236}">
                  <a16:creationId xmlns:a16="http://schemas.microsoft.com/office/drawing/2014/main" id="{0B347036-5934-EF57-7658-A01E83CAB141}"/>
                </a:ext>
              </a:extLst>
            </p:cNvPr>
            <p:cNvSpPr/>
            <p:nvPr/>
          </p:nvSpPr>
          <p:spPr>
            <a:xfrm>
              <a:off x="8238836" y="2847107"/>
              <a:ext cx="979055" cy="204437"/>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grpSp>
    </p:spTree>
    <p:extLst>
      <p:ext uri="{BB962C8B-B14F-4D97-AF65-F5344CB8AC3E}">
        <p14:creationId xmlns:p14="http://schemas.microsoft.com/office/powerpoint/2010/main" val="1769130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24160A-30F3-84DB-EE6A-495E5383F733}"/>
              </a:ext>
            </a:extLst>
          </p:cNvPr>
          <p:cNvSpPr>
            <a:spLocks noGrp="1"/>
          </p:cNvSpPr>
          <p:nvPr>
            <p:ph type="sldNum" sz="quarter" idx="4"/>
          </p:nvPr>
        </p:nvSpPr>
        <p:spPr>
          <a:xfrm>
            <a:off x="11195266" y="6357667"/>
            <a:ext cx="432486" cy="365125"/>
          </a:xfrm>
        </p:spPr>
        <p:txBody>
          <a:bodyPr/>
          <a:lstStyle/>
          <a:p>
            <a:fld id="{933A556B-7C63-244D-9B7C-B0EA8042B330}" type="slidenum">
              <a:rPr lang="en-US" smtClean="0"/>
              <a:pPr/>
              <a:t>49</a:t>
            </a:fld>
            <a:endParaRPr lang="en-US" sz="1000" dirty="0"/>
          </a:p>
        </p:txBody>
      </p:sp>
      <p:grpSp>
        <p:nvGrpSpPr>
          <p:cNvPr id="20" name="Group 19">
            <a:extLst>
              <a:ext uri="{FF2B5EF4-FFF2-40B4-BE49-F238E27FC236}">
                <a16:creationId xmlns:a16="http://schemas.microsoft.com/office/drawing/2014/main" id="{67F7DB8D-62DD-73E8-FC77-E0F6E70EFCB3}"/>
              </a:ext>
            </a:extLst>
          </p:cNvPr>
          <p:cNvGrpSpPr/>
          <p:nvPr/>
        </p:nvGrpSpPr>
        <p:grpSpPr>
          <a:xfrm>
            <a:off x="831612" y="139092"/>
            <a:ext cx="4904868" cy="6401137"/>
            <a:chOff x="831612" y="-10814"/>
            <a:chExt cx="4904868" cy="6401137"/>
          </a:xfrm>
          <a:gradFill>
            <a:gsLst>
              <a:gs pos="0">
                <a:schemeClr val="bg1">
                  <a:alpha val="0"/>
                </a:schemeClr>
              </a:gs>
              <a:gs pos="69000">
                <a:srgbClr val="FFFFFF">
                  <a:alpha val="25000"/>
                </a:srgbClr>
              </a:gs>
              <a:gs pos="89000">
                <a:schemeClr val="bg1"/>
              </a:gs>
            </a:gsLst>
            <a:lin ang="5400000" scaled="1"/>
          </a:gradFill>
        </p:grpSpPr>
        <p:grpSp>
          <p:nvGrpSpPr>
            <p:cNvPr id="10" name="Group 9">
              <a:extLst>
                <a:ext uri="{FF2B5EF4-FFF2-40B4-BE49-F238E27FC236}">
                  <a16:creationId xmlns:a16="http://schemas.microsoft.com/office/drawing/2014/main" id="{09B7FF31-3D4F-C850-C2BD-FBD4EB9E5704}"/>
                </a:ext>
              </a:extLst>
            </p:cNvPr>
            <p:cNvGrpSpPr/>
            <p:nvPr/>
          </p:nvGrpSpPr>
          <p:grpSpPr>
            <a:xfrm>
              <a:off x="831612" y="-10814"/>
              <a:ext cx="4904868" cy="6401137"/>
              <a:chOff x="4360100" y="184961"/>
              <a:chExt cx="4904868" cy="6401137"/>
            </a:xfrm>
            <a:grpFill/>
          </p:grpSpPr>
          <p:pic>
            <p:nvPicPr>
              <p:cNvPr id="7" name="Picture 6" descr="A close up of a document&#10;&#10;Description automatically generated">
                <a:extLst>
                  <a:ext uri="{FF2B5EF4-FFF2-40B4-BE49-F238E27FC236}">
                    <a16:creationId xmlns:a16="http://schemas.microsoft.com/office/drawing/2014/main" id="{C1F3A282-01C5-5A5F-69D0-11D23FB12817}"/>
                  </a:ext>
                </a:extLst>
              </p:cNvPr>
              <p:cNvPicPr>
                <a:picLocks noChangeAspect="1"/>
              </p:cNvPicPr>
              <p:nvPr/>
            </p:nvPicPr>
            <p:blipFill>
              <a:blip r:embed="rId3"/>
              <a:stretch>
                <a:fillRect/>
              </a:stretch>
            </p:blipFill>
            <p:spPr>
              <a:xfrm>
                <a:off x="4360100" y="271902"/>
                <a:ext cx="4904868" cy="6314196"/>
              </a:xfrm>
              <a:prstGeom prst="rect">
                <a:avLst/>
              </a:prstGeom>
              <a:grpFill/>
            </p:spPr>
          </p:pic>
          <p:sp>
            <p:nvSpPr>
              <p:cNvPr id="9" name="Rectangle 8">
                <a:extLst>
                  <a:ext uri="{FF2B5EF4-FFF2-40B4-BE49-F238E27FC236}">
                    <a16:creationId xmlns:a16="http://schemas.microsoft.com/office/drawing/2014/main" id="{5D4CDA1D-BDAD-5851-6C21-B5B2D32D2312}"/>
                  </a:ext>
                </a:extLst>
              </p:cNvPr>
              <p:cNvSpPr/>
              <p:nvPr/>
            </p:nvSpPr>
            <p:spPr>
              <a:xfrm>
                <a:off x="4360100" y="184961"/>
                <a:ext cx="4904868" cy="63141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9584D40-E4B5-0D09-6D7B-4A1E2A72B9B5}"/>
                </a:ext>
              </a:extLst>
            </p:cNvPr>
            <p:cNvSpPr txBox="1"/>
            <p:nvPr/>
          </p:nvSpPr>
          <p:spPr>
            <a:xfrm>
              <a:off x="965345" y="5809431"/>
              <a:ext cx="2677886" cy="246221"/>
            </a:xfrm>
            <a:prstGeom prst="rect">
              <a:avLst/>
            </a:prstGeom>
            <a:grpFill/>
          </p:spPr>
          <p:txBody>
            <a:bodyPr wrap="square" rtlCol="0">
              <a:spAutoFit/>
            </a:bodyPr>
            <a:lstStyle/>
            <a:p>
              <a:r>
                <a:rPr lang="en-US" sz="1000" dirty="0">
                  <a:hlinkClick r:id="rId4"/>
                </a:rPr>
                <a:t>https://arxiv.org/pdf/2111.05423.pdf</a:t>
              </a:r>
              <a:endParaRPr lang="en-US" sz="1000" dirty="0"/>
            </a:p>
          </p:txBody>
        </p:sp>
      </p:grpSp>
      <p:pic>
        <p:nvPicPr>
          <p:cNvPr id="18" name="Picture 17" descr="A diagram of a diagram&#10;&#10;Description automatically generated with medium confidence">
            <a:extLst>
              <a:ext uri="{FF2B5EF4-FFF2-40B4-BE49-F238E27FC236}">
                <a16:creationId xmlns:a16="http://schemas.microsoft.com/office/drawing/2014/main" id="{B4DAD968-C41A-89A9-9C59-809D04A16106}"/>
              </a:ext>
            </a:extLst>
          </p:cNvPr>
          <p:cNvPicPr>
            <a:picLocks noChangeAspect="1"/>
          </p:cNvPicPr>
          <p:nvPr/>
        </p:nvPicPr>
        <p:blipFill>
          <a:blip r:embed="rId5"/>
          <a:stretch>
            <a:fillRect/>
          </a:stretch>
        </p:blipFill>
        <p:spPr>
          <a:xfrm>
            <a:off x="3776964" y="1530883"/>
            <a:ext cx="7634545" cy="4783314"/>
          </a:xfrm>
          <a:prstGeom prst="rect">
            <a:avLst/>
          </a:prstGeom>
        </p:spPr>
      </p:pic>
      <p:sp>
        <p:nvSpPr>
          <p:cNvPr id="4" name="TextBox 3">
            <a:extLst>
              <a:ext uri="{FF2B5EF4-FFF2-40B4-BE49-F238E27FC236}">
                <a16:creationId xmlns:a16="http://schemas.microsoft.com/office/drawing/2014/main" id="{025E0EC4-CE4F-6901-B8C7-A18D0C90382B}"/>
              </a:ext>
            </a:extLst>
          </p:cNvPr>
          <p:cNvSpPr txBox="1"/>
          <p:nvPr/>
        </p:nvSpPr>
        <p:spPr>
          <a:xfrm>
            <a:off x="9568485" y="1115384"/>
            <a:ext cx="1626781" cy="830997"/>
          </a:xfrm>
          <a:prstGeom prst="rect">
            <a:avLst/>
          </a:prstGeom>
          <a:noFill/>
        </p:spPr>
        <p:txBody>
          <a:bodyPr wrap="square" rtlCol="0">
            <a:spAutoFit/>
          </a:bodyPr>
          <a:lstStyle/>
          <a:p>
            <a:r>
              <a:rPr lang="en-US" sz="4800" dirty="0">
                <a:latin typeface="Candara" panose="020E0502030303020204" pitchFamily="34" charset="0"/>
              </a:rPr>
              <a:t>BCAE</a:t>
            </a:r>
          </a:p>
        </p:txBody>
      </p:sp>
      <p:cxnSp>
        <p:nvCxnSpPr>
          <p:cNvPr id="6" name="Straight Connector 5">
            <a:extLst>
              <a:ext uri="{FF2B5EF4-FFF2-40B4-BE49-F238E27FC236}">
                <a16:creationId xmlns:a16="http://schemas.microsoft.com/office/drawing/2014/main" id="{8E6B213A-4073-DB39-BB1A-D15052D3A729}"/>
              </a:ext>
            </a:extLst>
          </p:cNvPr>
          <p:cNvCxnSpPr/>
          <p:nvPr/>
        </p:nvCxnSpPr>
        <p:spPr>
          <a:xfrm>
            <a:off x="1711842" y="1115384"/>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6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3C639A-4066-CE99-3F13-0F7B65C3BC7B}"/>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4" name="Picture 3" descr="Map&#10;&#10;Description automatically generated">
            <a:extLst>
              <a:ext uri="{FF2B5EF4-FFF2-40B4-BE49-F238E27FC236}">
                <a16:creationId xmlns:a16="http://schemas.microsoft.com/office/drawing/2014/main" id="{8C89DD54-9C53-9E94-40E6-6ADCAFBF05F8}"/>
              </a:ext>
            </a:extLst>
          </p:cNvPr>
          <p:cNvPicPr>
            <a:picLocks noChangeAspect="1"/>
          </p:cNvPicPr>
          <p:nvPr/>
        </p:nvPicPr>
        <p:blipFill>
          <a:blip r:embed="rId2"/>
          <a:srcRect b="6309"/>
          <a:stretch/>
        </p:blipFill>
        <p:spPr>
          <a:xfrm>
            <a:off x="240477" y="0"/>
            <a:ext cx="12015216" cy="6856826"/>
          </a:xfrm>
          <a:prstGeom prst="rect">
            <a:avLst/>
          </a:prstGeom>
        </p:spPr>
      </p:pic>
    </p:spTree>
    <p:extLst>
      <p:ext uri="{BB962C8B-B14F-4D97-AF65-F5344CB8AC3E}">
        <p14:creationId xmlns:p14="http://schemas.microsoft.com/office/powerpoint/2010/main" val="1418089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466C-1900-074B-B8CF-39E83D7F0220}"/>
              </a:ext>
            </a:extLst>
          </p:cNvPr>
          <p:cNvSpPr>
            <a:spLocks noGrp="1"/>
          </p:cNvSpPr>
          <p:nvPr>
            <p:ph type="title"/>
          </p:nvPr>
        </p:nvSpPr>
        <p:spPr>
          <a:xfrm>
            <a:off x="838200" y="365125"/>
            <a:ext cx="5151783" cy="1325563"/>
          </a:xfrm>
        </p:spPr>
        <p:txBody>
          <a:bodyPr>
            <a:normAutofit fontScale="90000"/>
          </a:bodyPr>
          <a:lstStyle/>
          <a:p>
            <a:r>
              <a:rPr lang="en-US" dirty="0"/>
              <a:t>Sanity Check </a:t>
            </a:r>
            <a:br>
              <a:rPr lang="en-US" dirty="0"/>
            </a:br>
            <a:r>
              <a:rPr lang="en-US" dirty="0"/>
              <a:t>with lossless compressions</a:t>
            </a:r>
          </a:p>
        </p:txBody>
      </p:sp>
      <p:sp>
        <p:nvSpPr>
          <p:cNvPr id="3" name="Content Placeholder 2">
            <a:extLst>
              <a:ext uri="{FF2B5EF4-FFF2-40B4-BE49-F238E27FC236}">
                <a16:creationId xmlns:a16="http://schemas.microsoft.com/office/drawing/2014/main" id="{13941D5B-3D03-7D45-AEB4-8FFE036CF0D0}"/>
              </a:ext>
            </a:extLst>
          </p:cNvPr>
          <p:cNvSpPr>
            <a:spLocks noGrp="1"/>
          </p:cNvSpPr>
          <p:nvPr>
            <p:ph idx="1"/>
          </p:nvPr>
        </p:nvSpPr>
        <p:spPr>
          <a:xfrm>
            <a:off x="571500" y="2459474"/>
            <a:ext cx="5537580" cy="1270767"/>
          </a:xfrm>
        </p:spPr>
        <p:txBody>
          <a:bodyPr/>
          <a:lstStyle/>
          <a:p>
            <a:pPr marL="457200" indent="-457200">
              <a:buFont typeface="Arial" panose="020B0604020202020204" pitchFamily="34" charset="0"/>
              <a:buChar char="•"/>
            </a:pPr>
            <a:r>
              <a:rPr lang="en-US" sz="2400" dirty="0"/>
              <a:t>Compare to lossless compression tools. More than twice compression ratio.</a:t>
            </a:r>
          </a:p>
        </p:txBody>
      </p:sp>
      <p:pic>
        <p:nvPicPr>
          <p:cNvPr id="6146" name="Picture 2">
            <a:extLst>
              <a:ext uri="{FF2B5EF4-FFF2-40B4-BE49-F238E27FC236}">
                <a16:creationId xmlns:a16="http://schemas.microsoft.com/office/drawing/2014/main" id="{CBB1B296-B2AF-6542-8ACC-B3432340B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41723"/>
            <a:ext cx="5524500" cy="305358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9815035-DBBF-6A4C-98FE-103C71E14E21}"/>
              </a:ext>
            </a:extLst>
          </p:cNvPr>
          <p:cNvGrpSpPr/>
          <p:nvPr/>
        </p:nvGrpSpPr>
        <p:grpSpPr>
          <a:xfrm>
            <a:off x="571500" y="3730241"/>
            <a:ext cx="11062080" cy="3053580"/>
            <a:chOff x="571500" y="3730241"/>
            <a:chExt cx="11062080" cy="3053580"/>
          </a:xfrm>
        </p:grpSpPr>
        <p:sp>
          <p:nvSpPr>
            <p:cNvPr id="5" name="Content Placeholder 2">
              <a:extLst>
                <a:ext uri="{FF2B5EF4-FFF2-40B4-BE49-F238E27FC236}">
                  <a16:creationId xmlns:a16="http://schemas.microsoft.com/office/drawing/2014/main" id="{10580E15-88E5-E94B-A843-994E515E5A90}"/>
                </a:ext>
              </a:extLst>
            </p:cNvPr>
            <p:cNvSpPr txBox="1">
              <a:spLocks/>
            </p:cNvSpPr>
            <p:nvPr/>
          </p:nvSpPr>
          <p:spPr>
            <a:xfrm>
              <a:off x="571500" y="4115694"/>
              <a:ext cx="5537580" cy="24375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Compressed code of BCAE can not be compressed further.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p:txBody>
        </p:sp>
        <p:pic>
          <p:nvPicPr>
            <p:cNvPr id="6" name="Picture 4" descr="zip ratio of BCAE-compressed data">
              <a:extLst>
                <a:ext uri="{FF2B5EF4-FFF2-40B4-BE49-F238E27FC236}">
                  <a16:creationId xmlns:a16="http://schemas.microsoft.com/office/drawing/2014/main" id="{1B2707D7-AD1B-C849-8A23-BE0025685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30241"/>
              <a:ext cx="5537580" cy="305358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AE8AC9B-679D-9A41-B273-729B82A60EED}"/>
              </a:ext>
            </a:extLst>
          </p:cNvPr>
          <p:cNvSpPr txBox="1"/>
          <p:nvPr/>
        </p:nvSpPr>
        <p:spPr>
          <a:xfrm>
            <a:off x="764832" y="5344013"/>
            <a:ext cx="4301177" cy="646331"/>
          </a:xfrm>
          <a:prstGeom prst="rect">
            <a:avLst/>
          </a:prstGeom>
          <a:noFill/>
        </p:spPr>
        <p:txBody>
          <a:bodyPr wrap="none" rtlCol="0">
            <a:spAutoFit/>
          </a:bodyPr>
          <a:lstStyle/>
          <a:p>
            <a:r>
              <a:rPr lang="en-US" b="1" dirty="0">
                <a:solidFill>
                  <a:srgbClr val="C00000"/>
                </a:solidFill>
              </a:rPr>
              <a:t>How is our model comparing to </a:t>
            </a:r>
          </a:p>
          <a:p>
            <a:r>
              <a:rPr lang="en-US" b="1" dirty="0">
                <a:solidFill>
                  <a:srgbClr val="C00000"/>
                </a:solidFill>
              </a:rPr>
              <a:t>other lossy compression algorithms?</a:t>
            </a:r>
          </a:p>
        </p:txBody>
      </p:sp>
    </p:spTree>
    <p:extLst>
      <p:ext uri="{BB962C8B-B14F-4D97-AF65-F5344CB8AC3E}">
        <p14:creationId xmlns:p14="http://schemas.microsoft.com/office/powerpoint/2010/main" val="29458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A32E-7D92-A400-F09F-F8B7C167E50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366DC4-6AED-B276-B761-8BA68F04AF88}"/>
              </a:ext>
            </a:extLst>
          </p:cNvPr>
          <p:cNvSpPr>
            <a:spLocks noGrp="1"/>
          </p:cNvSpPr>
          <p:nvPr>
            <p:ph idx="1"/>
          </p:nvPr>
        </p:nvSpPr>
        <p:spPr>
          <a:xfrm>
            <a:off x="609600" y="1481329"/>
            <a:ext cx="4953000" cy="3416858"/>
          </a:xfrm>
        </p:spPr>
        <p:txBody>
          <a:bodyPr>
            <a:normAutofit fontScale="92500" lnSpcReduction="10000"/>
          </a:bodyPr>
          <a:lstStyle/>
          <a:p>
            <a:r>
              <a:rPr lang="en-US" dirty="0"/>
              <a:t>Gpuserver0 upgrade yesterday</a:t>
            </a:r>
          </a:p>
          <a:p>
            <a:r>
              <a:rPr lang="en-US" dirty="0"/>
              <a:t>L40S removed for RMA</a:t>
            </a:r>
          </a:p>
          <a:p>
            <a:r>
              <a:rPr lang="en-US" dirty="0"/>
              <a:t>Three AI chips:</a:t>
            </a:r>
          </a:p>
          <a:p>
            <a:pPr lvl="1"/>
            <a:r>
              <a:rPr lang="en-US" dirty="0" err="1"/>
              <a:t>Groq</a:t>
            </a:r>
            <a:r>
              <a:rPr lang="en-US" dirty="0"/>
              <a:t>: TPU based </a:t>
            </a:r>
          </a:p>
          <a:p>
            <a:pPr lvl="1"/>
            <a:r>
              <a:rPr lang="en-US" dirty="0" err="1"/>
              <a:t>UntetherAI</a:t>
            </a:r>
            <a:r>
              <a:rPr lang="en-US" dirty="0"/>
              <a:t>:  INT8 optimizes </a:t>
            </a:r>
          </a:p>
          <a:p>
            <a:pPr lvl="1"/>
            <a:r>
              <a:rPr lang="en-US" dirty="0" err="1"/>
              <a:t>Tenstorrent</a:t>
            </a:r>
            <a:r>
              <a:rPr lang="en-US" dirty="0"/>
              <a:t>: RISC-V cores</a:t>
            </a:r>
          </a:p>
          <a:p>
            <a:r>
              <a:rPr lang="en-US" dirty="0"/>
              <a:t>More photos: </a:t>
            </a:r>
            <a:r>
              <a:rPr lang="en-US" dirty="0">
                <a:hlinkClick r:id="rId3"/>
              </a:rPr>
              <a:t>https://photos.app.goo.gl/z3AnNhfrd4bqZTeN6</a:t>
            </a:r>
            <a:r>
              <a:rPr lang="en-US" dirty="0"/>
              <a:t> </a:t>
            </a:r>
          </a:p>
        </p:txBody>
      </p:sp>
      <p:sp>
        <p:nvSpPr>
          <p:cNvPr id="3" name="Date Placeholder 2">
            <a:extLst>
              <a:ext uri="{FF2B5EF4-FFF2-40B4-BE49-F238E27FC236}">
                <a16:creationId xmlns:a16="http://schemas.microsoft.com/office/drawing/2014/main" id="{AA3EA79E-C33D-9947-2009-1CE2ABEF586C}"/>
              </a:ext>
            </a:extLst>
          </p:cNvPr>
          <p:cNvSpPr>
            <a:spLocks noGrp="1"/>
          </p:cNvSpPr>
          <p:nvPr>
            <p:ph type="dt" sz="half" idx="10"/>
          </p:nvPr>
        </p:nvSpPr>
        <p:spPr>
          <a:xfrm>
            <a:off x="8737600" y="6407944"/>
            <a:ext cx="2792096" cy="365760"/>
          </a:xfrm>
          <a:prstGeom prst="rect">
            <a:avLst/>
          </a:prstGeom>
        </p:spPr>
        <p:txBody>
          <a:bodyPr vert="horz" anchor="b"/>
          <a:lstStyle>
            <a:defPPr>
              <a:defRPr lang="en-US"/>
            </a:defPPr>
            <a:lvl1pPr marL="0" algn="ctr" defTabSz="914400" rtl="0" eaLnBrk="1" latinLnBrk="0" hangingPunct="1">
              <a:defRPr kumimoji="0" sz="900" kern="1200">
                <a:solidFill>
                  <a:schemeClr val="accent1">
                    <a:lumMod val="50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Collider Data and AI Meeting</a:t>
            </a:r>
            <a:endParaRPr lang="en-US" dirty="0"/>
          </a:p>
        </p:txBody>
      </p:sp>
      <p:sp>
        <p:nvSpPr>
          <p:cNvPr id="4" name="Footer Placeholder 3">
            <a:extLst>
              <a:ext uri="{FF2B5EF4-FFF2-40B4-BE49-F238E27FC236}">
                <a16:creationId xmlns:a16="http://schemas.microsoft.com/office/drawing/2014/main" id="{2B2DC2F3-2CAD-CBFC-0F06-D7500B0E2C52}"/>
              </a:ext>
            </a:extLst>
          </p:cNvPr>
          <p:cNvSpPr>
            <a:spLocks noGrp="1"/>
          </p:cNvSpPr>
          <p:nvPr>
            <p:ph type="ftr" sz="quarter" idx="11"/>
          </p:nvPr>
        </p:nvSpPr>
        <p:spPr>
          <a:xfrm>
            <a:off x="5994401" y="6407945"/>
            <a:ext cx="2743200" cy="365125"/>
          </a:xfrm>
          <a:prstGeom prst="rect">
            <a:avLst/>
          </a:prstGeom>
        </p:spPr>
        <p:txBody>
          <a:bodyPr vert="horz" anchor="b"/>
          <a:lstStyle>
            <a:defPPr>
              <a:defRPr lang="en-US"/>
            </a:defPPr>
            <a:lvl1pPr marL="0" algn="ctr" defTabSz="914400" rtl="0" eaLnBrk="1" latinLnBrk="0" hangingPunct="1">
              <a:defRPr kumimoji="0" sz="900" kern="1200">
                <a:solidFill>
                  <a:schemeClr val="accent1">
                    <a:lumMod val="50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t>Jin  Huang, Ray Ren</a:t>
            </a:r>
            <a:endParaRPr lang="en-US" dirty="0"/>
          </a:p>
        </p:txBody>
      </p:sp>
      <p:sp>
        <p:nvSpPr>
          <p:cNvPr id="5" name="Slide Number Placeholder 4">
            <a:extLst>
              <a:ext uri="{FF2B5EF4-FFF2-40B4-BE49-F238E27FC236}">
                <a16:creationId xmlns:a16="http://schemas.microsoft.com/office/drawing/2014/main" id="{8BDCBB7E-A948-33F9-19A4-0CD1D0840BA1}"/>
              </a:ext>
            </a:extLst>
          </p:cNvPr>
          <p:cNvSpPr>
            <a:spLocks noGrp="1"/>
          </p:cNvSpPr>
          <p:nvPr>
            <p:ph type="sldNum" sz="quarter" idx="12"/>
          </p:nvPr>
        </p:nvSpPr>
        <p:spPr>
          <a:xfrm>
            <a:off x="11529696" y="6407945"/>
            <a:ext cx="487680" cy="365125"/>
          </a:xfrm>
          <a:prstGeom prst="rect">
            <a:avLst/>
          </a:prstGeom>
        </p:spPr>
        <p:txBody>
          <a:bodyPr vert="horz" anchor="b"/>
          <a:lstStyle>
            <a:defPPr>
              <a:defRPr lang="en-US"/>
            </a:defPPr>
            <a:lvl1pPr marL="0" algn="r" defTabSz="914400" rtl="0" eaLnBrk="1" latinLnBrk="0" hangingPunct="1">
              <a:defRPr kumimoji="0" sz="900" b="0" kern="1200">
                <a:solidFill>
                  <a:schemeClr val="accent1">
                    <a:lumMod val="50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E73889-8752-428C-A11C-8679396BAC9B}" type="slidenum">
              <a:rPr lang="en-US" smtClean="0"/>
              <a:pPr/>
              <a:t>51</a:t>
            </a:fld>
            <a:endParaRPr lang="en-US" dirty="0"/>
          </a:p>
        </p:txBody>
      </p:sp>
      <p:sp>
        <p:nvSpPr>
          <p:cNvPr id="6" name="Title 5">
            <a:extLst>
              <a:ext uri="{FF2B5EF4-FFF2-40B4-BE49-F238E27FC236}">
                <a16:creationId xmlns:a16="http://schemas.microsoft.com/office/drawing/2014/main" id="{0CBFA08A-8936-D4F7-7895-480F201E82C4}"/>
              </a:ext>
            </a:extLst>
          </p:cNvPr>
          <p:cNvSpPr>
            <a:spLocks noGrp="1"/>
          </p:cNvSpPr>
          <p:nvPr>
            <p:ph type="title"/>
          </p:nvPr>
        </p:nvSpPr>
        <p:spPr/>
        <p:txBody>
          <a:bodyPr/>
          <a:lstStyle/>
          <a:p>
            <a:r>
              <a:rPr lang="en-US" dirty="0"/>
              <a:t>Real-time AI accelerator</a:t>
            </a:r>
          </a:p>
        </p:txBody>
      </p:sp>
      <p:pic>
        <p:nvPicPr>
          <p:cNvPr id="8" name="Picture 7">
            <a:extLst>
              <a:ext uri="{FF2B5EF4-FFF2-40B4-BE49-F238E27FC236}">
                <a16:creationId xmlns:a16="http://schemas.microsoft.com/office/drawing/2014/main" id="{7B42F657-5D2D-2FCF-7BD3-144832A0F462}"/>
              </a:ext>
            </a:extLst>
          </p:cNvPr>
          <p:cNvPicPr>
            <a:picLocks noChangeAspect="1"/>
          </p:cNvPicPr>
          <p:nvPr/>
        </p:nvPicPr>
        <p:blipFill>
          <a:blip r:embed="rId4"/>
          <a:stretch>
            <a:fillRect/>
          </a:stretch>
        </p:blipFill>
        <p:spPr>
          <a:xfrm>
            <a:off x="76200" y="5142932"/>
            <a:ext cx="5257800" cy="838097"/>
          </a:xfrm>
          <a:prstGeom prst="rect">
            <a:avLst/>
          </a:prstGeom>
        </p:spPr>
      </p:pic>
      <p:grpSp>
        <p:nvGrpSpPr>
          <p:cNvPr id="7" name="Group 6">
            <a:extLst>
              <a:ext uri="{FF2B5EF4-FFF2-40B4-BE49-F238E27FC236}">
                <a16:creationId xmlns:a16="http://schemas.microsoft.com/office/drawing/2014/main" id="{656B60F4-044C-2C06-5740-0E649193D8A1}"/>
              </a:ext>
            </a:extLst>
          </p:cNvPr>
          <p:cNvGrpSpPr/>
          <p:nvPr/>
        </p:nvGrpSpPr>
        <p:grpSpPr>
          <a:xfrm>
            <a:off x="5711225" y="1145049"/>
            <a:ext cx="6465810" cy="5196569"/>
            <a:chOff x="5711225" y="1145049"/>
            <a:chExt cx="6465810" cy="5196569"/>
          </a:xfrm>
        </p:grpSpPr>
        <p:pic>
          <p:nvPicPr>
            <p:cNvPr id="1026" name="Picture 2">
              <a:extLst>
                <a:ext uri="{FF2B5EF4-FFF2-40B4-BE49-F238E27FC236}">
                  <a16:creationId xmlns:a16="http://schemas.microsoft.com/office/drawing/2014/main" id="{AE35B7AD-BC59-2DAC-7EEA-D1E62C0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01" b="16389"/>
            <a:stretch/>
          </p:blipFill>
          <p:spPr bwMode="auto">
            <a:xfrm>
              <a:off x="7506713" y="1773321"/>
              <a:ext cx="4670322" cy="4568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A01BDE-DBAC-FF06-8F59-8B7C2A8D6A42}"/>
                </a:ext>
              </a:extLst>
            </p:cNvPr>
            <p:cNvSpPr txBox="1"/>
            <p:nvPr/>
          </p:nvSpPr>
          <p:spPr>
            <a:xfrm>
              <a:off x="5732008" y="3004550"/>
              <a:ext cx="2127132" cy="578882"/>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en-US" sz="1400" dirty="0"/>
                <a:t>GPU RTX A6000</a:t>
              </a:r>
            </a:p>
            <a:p>
              <a:pPr algn="r"/>
              <a:r>
                <a:rPr lang="en-US" sz="1400" dirty="0"/>
                <a:t>x2 + </a:t>
              </a:r>
              <a:r>
                <a:rPr lang="en-US" sz="1400" dirty="0" err="1"/>
                <a:t>nvbridge</a:t>
              </a:r>
              <a:endParaRPr lang="en-US" sz="1400" dirty="0"/>
            </a:p>
          </p:txBody>
        </p:sp>
        <p:sp>
          <p:nvSpPr>
            <p:cNvPr id="12" name="TextBox 11">
              <a:extLst>
                <a:ext uri="{FF2B5EF4-FFF2-40B4-BE49-F238E27FC236}">
                  <a16:creationId xmlns:a16="http://schemas.microsoft.com/office/drawing/2014/main" id="{439E9ABE-B847-4ACE-E2B2-C6F80BCA417C}"/>
                </a:ext>
              </a:extLst>
            </p:cNvPr>
            <p:cNvSpPr txBox="1"/>
            <p:nvPr/>
          </p:nvSpPr>
          <p:spPr>
            <a:xfrm>
              <a:off x="5711225" y="3810439"/>
              <a:ext cx="2127132" cy="578882"/>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en-US" sz="1400" dirty="0"/>
                <a:t>FPGA x2</a:t>
              </a:r>
            </a:p>
            <a:p>
              <a:pPr algn="r"/>
              <a:r>
                <a:rPr lang="en-US" sz="1400" dirty="0"/>
                <a:t>Xilinx ALVEO </a:t>
              </a:r>
            </a:p>
          </p:txBody>
        </p:sp>
        <p:sp>
          <p:nvSpPr>
            <p:cNvPr id="13" name="TextBox 12">
              <a:extLst>
                <a:ext uri="{FF2B5EF4-FFF2-40B4-BE49-F238E27FC236}">
                  <a16:creationId xmlns:a16="http://schemas.microsoft.com/office/drawing/2014/main" id="{A02448A4-079E-1359-A9F9-FF1F5704B9BF}"/>
                </a:ext>
              </a:extLst>
            </p:cNvPr>
            <p:cNvSpPr txBox="1"/>
            <p:nvPr/>
          </p:nvSpPr>
          <p:spPr>
            <a:xfrm>
              <a:off x="5714787" y="4557668"/>
              <a:ext cx="2127133" cy="340519"/>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en-US" sz="1400" dirty="0" err="1"/>
                <a:t>Groq</a:t>
              </a:r>
              <a:r>
                <a:rPr lang="en-US" sz="1400" dirty="0"/>
                <a:t> card</a:t>
              </a:r>
            </a:p>
          </p:txBody>
        </p:sp>
        <p:sp>
          <p:nvSpPr>
            <p:cNvPr id="14" name="TextBox 13">
              <a:extLst>
                <a:ext uri="{FF2B5EF4-FFF2-40B4-BE49-F238E27FC236}">
                  <a16:creationId xmlns:a16="http://schemas.microsoft.com/office/drawing/2014/main" id="{A1F348DE-6B3D-40EA-71EB-8BD39E545208}"/>
                </a:ext>
              </a:extLst>
            </p:cNvPr>
            <p:cNvSpPr txBox="1"/>
            <p:nvPr/>
          </p:nvSpPr>
          <p:spPr>
            <a:xfrm>
              <a:off x="5725242" y="5864003"/>
              <a:ext cx="2133897" cy="340519"/>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en-US" sz="1400" dirty="0"/>
                <a:t>GPU 6000 ADA </a:t>
              </a:r>
            </a:p>
          </p:txBody>
        </p:sp>
        <p:sp>
          <p:nvSpPr>
            <p:cNvPr id="15" name="TextBox 14">
              <a:extLst>
                <a:ext uri="{FF2B5EF4-FFF2-40B4-BE49-F238E27FC236}">
                  <a16:creationId xmlns:a16="http://schemas.microsoft.com/office/drawing/2014/main" id="{F77420AE-4ACF-8ACE-4569-9A590A1ACD26}"/>
                </a:ext>
              </a:extLst>
            </p:cNvPr>
            <p:cNvSpPr txBox="1"/>
            <p:nvPr/>
          </p:nvSpPr>
          <p:spPr>
            <a:xfrm>
              <a:off x="5732008" y="5391722"/>
              <a:ext cx="2110125" cy="340519"/>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en-US" sz="1400" dirty="0" err="1"/>
                <a:t>Tenstorrent</a:t>
              </a:r>
              <a:r>
                <a:rPr lang="en-US" sz="1400" dirty="0"/>
                <a:t> n300s</a:t>
              </a:r>
            </a:p>
          </p:txBody>
        </p:sp>
        <p:sp>
          <p:nvSpPr>
            <p:cNvPr id="24" name="TextBox 23">
              <a:extLst>
                <a:ext uri="{FF2B5EF4-FFF2-40B4-BE49-F238E27FC236}">
                  <a16:creationId xmlns:a16="http://schemas.microsoft.com/office/drawing/2014/main" id="{B656697C-03B4-635F-46E0-FE312DC947BA}"/>
                </a:ext>
              </a:extLst>
            </p:cNvPr>
            <p:cNvSpPr txBox="1"/>
            <p:nvPr/>
          </p:nvSpPr>
          <p:spPr>
            <a:xfrm>
              <a:off x="7542298" y="1145049"/>
              <a:ext cx="4179737" cy="369332"/>
            </a:xfrm>
            <a:prstGeom prst="rect">
              <a:avLst/>
            </a:prstGeom>
            <a:noFill/>
          </p:spPr>
          <p:txBody>
            <a:bodyPr wrap="square">
              <a:spAutoFit/>
            </a:bodyPr>
            <a:lstStyle/>
            <a:p>
              <a:r>
                <a:rPr lang="en-US" dirty="0"/>
                <a:t>gpuserver0.sphenix.bnl.gov</a:t>
              </a:r>
            </a:p>
          </p:txBody>
        </p:sp>
        <p:sp>
          <p:nvSpPr>
            <p:cNvPr id="10" name="TextBox 9">
              <a:extLst>
                <a:ext uri="{FF2B5EF4-FFF2-40B4-BE49-F238E27FC236}">
                  <a16:creationId xmlns:a16="http://schemas.microsoft.com/office/drawing/2014/main" id="{132402A2-4535-4F1E-36FA-1289009981AB}"/>
                </a:ext>
              </a:extLst>
            </p:cNvPr>
            <p:cNvSpPr txBox="1"/>
            <p:nvPr/>
          </p:nvSpPr>
          <p:spPr>
            <a:xfrm>
              <a:off x="5718018" y="4905769"/>
              <a:ext cx="2127133" cy="340519"/>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en-US" sz="1400" dirty="0" err="1"/>
                <a:t>UntetherAI</a:t>
              </a:r>
              <a:r>
                <a:rPr lang="en-US" sz="1400" dirty="0"/>
                <a:t> </a:t>
              </a:r>
              <a:r>
                <a:rPr lang="en-US" sz="1400" dirty="0" err="1"/>
                <a:t>SpeedAI</a:t>
              </a:r>
              <a:r>
                <a:rPr lang="en-US" sz="1400" dirty="0"/>
                <a:t> 240</a:t>
              </a:r>
            </a:p>
          </p:txBody>
        </p:sp>
      </p:grpSp>
      <p:cxnSp>
        <p:nvCxnSpPr>
          <p:cNvPr id="20" name="Straight Arrow Connector 19">
            <a:extLst>
              <a:ext uri="{FF2B5EF4-FFF2-40B4-BE49-F238E27FC236}">
                <a16:creationId xmlns:a16="http://schemas.microsoft.com/office/drawing/2014/main" id="{702FD598-DE8F-8000-9261-810346B68080}"/>
              </a:ext>
            </a:extLst>
          </p:cNvPr>
          <p:cNvCxnSpPr/>
          <p:nvPr/>
        </p:nvCxnSpPr>
        <p:spPr>
          <a:xfrm flipH="1">
            <a:off x="4685288" y="4114800"/>
            <a:ext cx="1025937" cy="1261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4BA6C3-6C8D-FE09-57E6-3E70BA4620DB}"/>
              </a:ext>
            </a:extLst>
          </p:cNvPr>
          <p:cNvCxnSpPr>
            <a:cxnSpLocks/>
          </p:cNvCxnSpPr>
          <p:nvPr/>
        </p:nvCxnSpPr>
        <p:spPr>
          <a:xfrm flipH="1">
            <a:off x="4822813" y="4719158"/>
            <a:ext cx="902429" cy="961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D093BF-E768-45D3-4B4E-624FEC91D0F2}"/>
              </a:ext>
            </a:extLst>
          </p:cNvPr>
          <p:cNvCxnSpPr>
            <a:cxnSpLocks/>
            <a:stCxn id="10" idx="1"/>
          </p:cNvCxnSpPr>
          <p:nvPr/>
        </p:nvCxnSpPr>
        <p:spPr>
          <a:xfrm flipH="1">
            <a:off x="4292494" y="5076029"/>
            <a:ext cx="1425524" cy="54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FE92F8-F330-6929-CED0-73CB046082FD}"/>
              </a:ext>
            </a:extLst>
          </p:cNvPr>
          <p:cNvCxnSpPr>
            <a:cxnSpLocks/>
          </p:cNvCxnSpPr>
          <p:nvPr/>
        </p:nvCxnSpPr>
        <p:spPr>
          <a:xfrm flipH="1">
            <a:off x="4419600" y="5580544"/>
            <a:ext cx="1348856" cy="312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220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AE4F-B957-9E03-2CA1-3AEC5D912C4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2BB448-BA53-8B3F-4C82-656587B48311}"/>
              </a:ext>
            </a:extLst>
          </p:cNvPr>
          <p:cNvSpPr>
            <a:spLocks noGrp="1"/>
          </p:cNvSpPr>
          <p:nvPr>
            <p:ph type="sldNum" sz="quarter" idx="4"/>
          </p:nvPr>
        </p:nvSpPr>
        <p:spPr/>
        <p:txBody>
          <a:bodyPr/>
          <a:lstStyle/>
          <a:p>
            <a:fld id="{933A556B-7C63-244D-9B7C-B0EA8042B330}" type="slidenum">
              <a:rPr lang="en-US" smtClean="0"/>
              <a:pPr/>
              <a:t>52</a:t>
            </a:fld>
            <a:endParaRPr lang="en-US" sz="1000" dirty="0"/>
          </a:p>
        </p:txBody>
      </p:sp>
      <p:sp>
        <p:nvSpPr>
          <p:cNvPr id="3" name="TextBox 2">
            <a:extLst>
              <a:ext uri="{FF2B5EF4-FFF2-40B4-BE49-F238E27FC236}">
                <a16:creationId xmlns:a16="http://schemas.microsoft.com/office/drawing/2014/main" id="{28686AF0-3689-0252-0C03-BA0EF068D3BD}"/>
              </a:ext>
            </a:extLst>
          </p:cNvPr>
          <p:cNvSpPr txBox="1"/>
          <p:nvPr/>
        </p:nvSpPr>
        <p:spPr>
          <a:xfrm>
            <a:off x="687331" y="288274"/>
            <a:ext cx="8859470" cy="830997"/>
          </a:xfrm>
          <a:prstGeom prst="rect">
            <a:avLst/>
          </a:prstGeom>
          <a:noFill/>
        </p:spPr>
        <p:txBody>
          <a:bodyPr wrap="square" lIns="91440" tIns="45720" rIns="91440" bIns="45720" rtlCol="0" anchor="t">
            <a:spAutoFit/>
          </a:bodyPr>
          <a:lstStyle/>
          <a:p>
            <a:r>
              <a:rPr lang="en-US" sz="4800" dirty="0">
                <a:effectLst>
                  <a:outerShdw blurRad="38100" dist="38100" dir="2700000" algn="tl">
                    <a:srgbClr val="000000">
                      <a:alpha val="43137"/>
                    </a:srgbClr>
                  </a:outerShdw>
                </a:effectLst>
                <a:latin typeface="Candara"/>
              </a:rPr>
              <a:t>Summary</a:t>
            </a:r>
          </a:p>
        </p:txBody>
      </p:sp>
      <p:sp>
        <p:nvSpPr>
          <p:cNvPr id="5" name="TextBox 4">
            <a:extLst>
              <a:ext uri="{FF2B5EF4-FFF2-40B4-BE49-F238E27FC236}">
                <a16:creationId xmlns:a16="http://schemas.microsoft.com/office/drawing/2014/main" id="{2B2008E5-A535-116F-86EB-81D6BF5C81F4}"/>
              </a:ext>
            </a:extLst>
          </p:cNvPr>
          <p:cNvSpPr txBox="1"/>
          <p:nvPr/>
        </p:nvSpPr>
        <p:spPr>
          <a:xfrm>
            <a:off x="571500" y="4980784"/>
            <a:ext cx="7451657" cy="1200329"/>
          </a:xfrm>
          <a:prstGeom prst="rect">
            <a:avLst/>
          </a:prstGeom>
          <a:noFill/>
        </p:spPr>
        <p:txBody>
          <a:bodyPr wrap="square">
            <a:spAutoFit/>
          </a:bodyPr>
          <a:lstStyle/>
          <a:p>
            <a:r>
              <a:rPr lang="en-US" sz="1800" dirty="0">
                <a:latin typeface="Candara" panose="020E0502030303020204" pitchFamily="34" charset="0"/>
              </a:rPr>
              <a:t>Source Code:</a:t>
            </a:r>
          </a:p>
          <a:p>
            <a:pPr marL="285750" indent="-285750">
              <a:buFont typeface="Arial" panose="020B0604020202020204" pitchFamily="34" charset="0"/>
              <a:buChar char="•"/>
            </a:pPr>
            <a:r>
              <a:rPr lang="en-US" sz="1800" dirty="0">
                <a:latin typeface="Candara" panose="020E0502030303020204" pitchFamily="34" charset="0"/>
              </a:rPr>
              <a:t>BCAE </a:t>
            </a:r>
            <a:r>
              <a:rPr lang="en-US" sz="1800" dirty="0">
                <a:solidFill>
                  <a:schemeClr val="bg1"/>
                </a:solidFill>
                <a:latin typeface="Candara" panose="020E0502030303020204" pitchFamily="34" charset="0"/>
                <a:hlinkClick r:id="rId2"/>
              </a:rPr>
              <a:t>https://github.com/BNL-DAQ-LDRD/NeuralCompression</a:t>
            </a:r>
            <a:endParaRPr lang="en-US" sz="1800" dirty="0">
              <a:solidFill>
                <a:schemeClr val="bg1"/>
              </a:solidFill>
              <a:latin typeface="Candara" panose="020E0502030303020204" pitchFamily="34" charset="0"/>
            </a:endParaRPr>
          </a:p>
          <a:p>
            <a:pPr marL="285750" indent="-285750">
              <a:buFont typeface="Arial" panose="020B0604020202020204" pitchFamily="34" charset="0"/>
              <a:buChar char="•"/>
            </a:pPr>
            <a:r>
              <a:rPr lang="en-US" dirty="0">
                <a:latin typeface="Candara" panose="020E0502030303020204" pitchFamily="34" charset="0"/>
              </a:rPr>
              <a:t>BCAE-2D</a:t>
            </a:r>
            <a:r>
              <a:rPr lang="en-US" dirty="0">
                <a:solidFill>
                  <a:schemeClr val="bg1"/>
                </a:solidFill>
                <a:latin typeface="Candara" panose="020E0502030303020204" pitchFamily="34" charset="0"/>
              </a:rPr>
              <a:t> </a:t>
            </a:r>
            <a:r>
              <a:rPr lang="en-US" dirty="0">
                <a:solidFill>
                  <a:schemeClr val="bg1"/>
                </a:solidFill>
                <a:latin typeface="Candara" panose="020E0502030303020204" pitchFamily="34" charset="0"/>
                <a:hlinkClick r:id="rId3"/>
              </a:rPr>
              <a:t>https://github.com/BNL-DAQ-LDRD/NeuralCompression_v2</a:t>
            </a:r>
            <a:endParaRPr lang="en-US" dirty="0">
              <a:solidFill>
                <a:schemeClr val="bg1"/>
              </a:solidFill>
              <a:latin typeface="Candara" panose="020E0502030303020204" pitchFamily="34" charset="0"/>
            </a:endParaRPr>
          </a:p>
          <a:p>
            <a:pPr marL="285750" indent="-285750">
              <a:buFont typeface="Arial" panose="020B0604020202020204" pitchFamily="34" charset="0"/>
              <a:buChar char="•"/>
            </a:pPr>
            <a:r>
              <a:rPr lang="en-US" sz="1800" dirty="0">
                <a:latin typeface="Candara" panose="020E0502030303020204" pitchFamily="34" charset="0"/>
              </a:rPr>
              <a:t>BCAE-VS</a:t>
            </a:r>
            <a:r>
              <a:rPr lang="en-US" sz="1800" dirty="0">
                <a:solidFill>
                  <a:schemeClr val="bg1"/>
                </a:solidFill>
                <a:latin typeface="Candara" panose="020E0502030303020204" pitchFamily="34" charset="0"/>
              </a:rPr>
              <a:t> </a:t>
            </a:r>
            <a:r>
              <a:rPr lang="en-US" sz="1800" dirty="0">
                <a:solidFill>
                  <a:schemeClr val="bg1"/>
                </a:solidFill>
                <a:latin typeface="Candara" panose="020E0502030303020204" pitchFamily="34" charset="0"/>
                <a:hlinkClick r:id="rId4"/>
              </a:rPr>
              <a:t>https://github.com/BNL-DAQ-LDRD/NeuralCompression_v3</a:t>
            </a:r>
            <a:endParaRPr lang="en-US" sz="1800" dirty="0">
              <a:solidFill>
                <a:schemeClr val="bg1"/>
              </a:solidFill>
              <a:latin typeface="Candara" panose="020E0502030303020204" pitchFamily="34" charset="0"/>
            </a:endParaRPr>
          </a:p>
        </p:txBody>
      </p:sp>
      <p:sp>
        <p:nvSpPr>
          <p:cNvPr id="6" name="TextBox 5">
            <a:extLst>
              <a:ext uri="{FF2B5EF4-FFF2-40B4-BE49-F238E27FC236}">
                <a16:creationId xmlns:a16="http://schemas.microsoft.com/office/drawing/2014/main" id="{51FAED54-E86D-8619-1BD5-ECF27A775AEA}"/>
              </a:ext>
            </a:extLst>
          </p:cNvPr>
          <p:cNvSpPr txBox="1"/>
          <p:nvPr/>
        </p:nvSpPr>
        <p:spPr>
          <a:xfrm>
            <a:off x="654682" y="1119271"/>
            <a:ext cx="698567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Bicephalous Convolutional Auto-encoder (BCAE) for sparse TPC data</a:t>
            </a:r>
          </a:p>
          <a:p>
            <a:pPr marL="285750" indent="-285750">
              <a:buFont typeface="Arial" panose="020B0604020202020204" pitchFamily="34" charset="0"/>
              <a:buChar char="•"/>
            </a:pPr>
            <a:r>
              <a:rPr lang="en-US" sz="2400" dirty="0"/>
              <a:t>Faster BCAE-2D with Encoder-Decoder tradeoff</a:t>
            </a:r>
          </a:p>
          <a:p>
            <a:pPr marL="285750" indent="-285750">
              <a:buFont typeface="Arial" panose="020B0604020202020204" pitchFamily="34" charset="0"/>
              <a:buChar char="•"/>
            </a:pPr>
            <a:r>
              <a:rPr lang="en-US" sz="2400" dirty="0"/>
              <a:t>Variable compression rate and computation with BCAE-VS.</a:t>
            </a:r>
          </a:p>
          <a:p>
            <a:pPr marL="285750" indent="-285750">
              <a:buFont typeface="Arial" panose="020B0604020202020204" pitchFamily="34" charset="0"/>
              <a:buChar char="•"/>
            </a:pPr>
            <a:r>
              <a:rPr lang="en-US" sz="2400" dirty="0"/>
              <a:t>(Future) Improve BCAE-VS in low occupancy region</a:t>
            </a:r>
          </a:p>
          <a:p>
            <a:pPr marL="285750" indent="-285750">
              <a:buFont typeface="Arial" panose="020B0604020202020204" pitchFamily="34" charset="0"/>
              <a:buChar char="•"/>
            </a:pPr>
            <a:r>
              <a:rPr lang="en-US" sz="2400" dirty="0"/>
              <a:t>(Future) Improve throughput of BCAE-VS on GPU and other hardware</a:t>
            </a:r>
          </a:p>
          <a:p>
            <a:pPr marL="285750" indent="-285750">
              <a:buFont typeface="Arial" panose="020B0604020202020204" pitchFamily="34" charset="0"/>
              <a:buChar char="•"/>
            </a:pPr>
            <a:r>
              <a:rPr lang="en-US" sz="2400" dirty="0"/>
              <a:t>(Future) noise rejection, tracking efficiency, etc.</a:t>
            </a:r>
          </a:p>
        </p:txBody>
      </p:sp>
      <p:pic>
        <p:nvPicPr>
          <p:cNvPr id="7" name="Picture 6">
            <a:extLst>
              <a:ext uri="{FF2B5EF4-FFF2-40B4-BE49-F238E27FC236}">
                <a16:creationId xmlns:a16="http://schemas.microsoft.com/office/drawing/2014/main" id="{A9492236-7443-4CBC-39D6-324688EE3934}"/>
              </a:ext>
            </a:extLst>
          </p:cNvPr>
          <p:cNvPicPr>
            <a:picLocks noChangeAspect="1"/>
          </p:cNvPicPr>
          <p:nvPr/>
        </p:nvPicPr>
        <p:blipFill rotWithShape="1">
          <a:blip r:embed="rId5"/>
          <a:srcRect t="14997"/>
          <a:stretch/>
        </p:blipFill>
        <p:spPr>
          <a:xfrm>
            <a:off x="8023157" y="2395461"/>
            <a:ext cx="3597343" cy="3416320"/>
          </a:xfrm>
          <a:prstGeom prst="rect">
            <a:avLst/>
          </a:prstGeom>
        </p:spPr>
      </p:pic>
      <p:pic>
        <p:nvPicPr>
          <p:cNvPr id="13" name="Picture 12">
            <a:extLst>
              <a:ext uri="{FF2B5EF4-FFF2-40B4-BE49-F238E27FC236}">
                <a16:creationId xmlns:a16="http://schemas.microsoft.com/office/drawing/2014/main" id="{C7F262D9-5319-EA0C-B225-9B7FB6C8AF2C}"/>
              </a:ext>
            </a:extLst>
          </p:cNvPr>
          <p:cNvPicPr>
            <a:picLocks noChangeAspect="1"/>
          </p:cNvPicPr>
          <p:nvPr/>
        </p:nvPicPr>
        <p:blipFill>
          <a:blip r:embed="rId6"/>
          <a:stretch>
            <a:fillRect/>
          </a:stretch>
        </p:blipFill>
        <p:spPr>
          <a:xfrm>
            <a:off x="8438603" y="598086"/>
            <a:ext cx="2749411" cy="1373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0656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62C2A-E18E-61DB-9A4B-BCD3482C915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43AEF7-C902-690C-52BD-F8228574D024}"/>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4" name="Picture 3" descr="Map&#10;&#10;Description automatically generated">
            <a:extLst>
              <a:ext uri="{FF2B5EF4-FFF2-40B4-BE49-F238E27FC236}">
                <a16:creationId xmlns:a16="http://schemas.microsoft.com/office/drawing/2014/main" id="{F51B8E23-66B0-00E0-1C72-645CA10DBF63}"/>
              </a:ext>
            </a:extLst>
          </p:cNvPr>
          <p:cNvPicPr>
            <a:picLocks noChangeAspect="1"/>
          </p:cNvPicPr>
          <p:nvPr/>
        </p:nvPicPr>
        <p:blipFill>
          <a:blip r:embed="rId2"/>
          <a:srcRect b="6309"/>
          <a:stretch/>
        </p:blipFill>
        <p:spPr>
          <a:xfrm>
            <a:off x="240476" y="-1"/>
            <a:ext cx="23252027" cy="13269433"/>
          </a:xfrm>
          <a:prstGeom prst="rect">
            <a:avLst/>
          </a:prstGeom>
        </p:spPr>
      </p:pic>
      <p:sp>
        <p:nvSpPr>
          <p:cNvPr id="3" name="TextBox 2">
            <a:extLst>
              <a:ext uri="{FF2B5EF4-FFF2-40B4-BE49-F238E27FC236}">
                <a16:creationId xmlns:a16="http://schemas.microsoft.com/office/drawing/2014/main" id="{3AE73464-1B91-B832-07C7-98B246BFE77E}"/>
              </a:ext>
            </a:extLst>
          </p:cNvPr>
          <p:cNvSpPr txBox="1"/>
          <p:nvPr/>
        </p:nvSpPr>
        <p:spPr>
          <a:xfrm>
            <a:off x="659218" y="3083442"/>
            <a:ext cx="574158" cy="1015663"/>
          </a:xfrm>
          <a:prstGeom prst="rect">
            <a:avLst/>
          </a:prstGeom>
          <a:noFill/>
        </p:spPr>
        <p:txBody>
          <a:bodyPr wrap="square" rtlCol="0">
            <a:spAutoFit/>
          </a:bodyPr>
          <a:lstStyle/>
          <a:p>
            <a:r>
              <a:rPr lang="en-US" sz="6000" dirty="0">
                <a:solidFill>
                  <a:schemeClr val="bg1"/>
                </a:solidFill>
              </a:rPr>
              <a:t>s</a:t>
            </a:r>
          </a:p>
        </p:txBody>
      </p:sp>
    </p:spTree>
    <p:extLst>
      <p:ext uri="{BB962C8B-B14F-4D97-AF65-F5344CB8AC3E}">
        <p14:creationId xmlns:p14="http://schemas.microsoft.com/office/powerpoint/2010/main" val="317639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21AA-8E57-4907-70B5-CAEFBD1AFDC0}"/>
              </a:ext>
            </a:extLst>
          </p:cNvPr>
          <p:cNvSpPr>
            <a:spLocks noGrp="1"/>
          </p:cNvSpPr>
          <p:nvPr>
            <p:ph type="title"/>
          </p:nvPr>
        </p:nvSpPr>
        <p:spPr/>
        <p:txBody>
          <a:bodyPr/>
          <a:lstStyle/>
          <a:p>
            <a:r>
              <a:rPr lang="en-US" dirty="0"/>
              <a:t>SPHENIX at BNL</a:t>
            </a:r>
          </a:p>
        </p:txBody>
      </p:sp>
      <p:sp>
        <p:nvSpPr>
          <p:cNvPr id="3" name="Slide Number Placeholder 2">
            <a:extLst>
              <a:ext uri="{FF2B5EF4-FFF2-40B4-BE49-F238E27FC236}">
                <a16:creationId xmlns:a16="http://schemas.microsoft.com/office/drawing/2014/main" id="{B2FFAE76-22CE-99C9-E06C-692F24E4BCF3}"/>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4" name="Picture 3">
            <a:extLst>
              <a:ext uri="{FF2B5EF4-FFF2-40B4-BE49-F238E27FC236}">
                <a16:creationId xmlns:a16="http://schemas.microsoft.com/office/drawing/2014/main" id="{00A2F1F4-DC7C-7031-B0A4-9F01CCFBA521}"/>
              </a:ext>
            </a:extLst>
          </p:cNvPr>
          <p:cNvPicPr>
            <a:picLocks noChangeAspect="1"/>
          </p:cNvPicPr>
          <p:nvPr/>
        </p:nvPicPr>
        <p:blipFill>
          <a:blip r:embed="rId2"/>
          <a:stretch>
            <a:fillRect/>
          </a:stretch>
        </p:blipFill>
        <p:spPr>
          <a:xfrm>
            <a:off x="972669" y="1690688"/>
            <a:ext cx="9472935" cy="4404710"/>
          </a:xfrm>
          <a:prstGeom prst="rect">
            <a:avLst/>
          </a:prstGeom>
        </p:spPr>
      </p:pic>
      <p:sp>
        <p:nvSpPr>
          <p:cNvPr id="6" name="TextBox 5">
            <a:extLst>
              <a:ext uri="{FF2B5EF4-FFF2-40B4-BE49-F238E27FC236}">
                <a16:creationId xmlns:a16="http://schemas.microsoft.com/office/drawing/2014/main" id="{FD6E399F-C2EA-FE09-666B-5B3F9E7E6F8C}"/>
              </a:ext>
            </a:extLst>
          </p:cNvPr>
          <p:cNvSpPr txBox="1"/>
          <p:nvPr/>
        </p:nvSpPr>
        <p:spPr>
          <a:xfrm>
            <a:off x="5427095" y="5172068"/>
            <a:ext cx="6096000" cy="923330"/>
          </a:xfrm>
          <a:prstGeom prst="rect">
            <a:avLst/>
          </a:prstGeom>
          <a:noFill/>
        </p:spPr>
        <p:txBody>
          <a:bodyPr wrap="square">
            <a:spAutoFit/>
          </a:bodyPr>
          <a:lstStyle/>
          <a:p>
            <a:r>
              <a:rPr lang="en-US" dirty="0"/>
              <a:t>Data taking began last year!</a:t>
            </a:r>
          </a:p>
          <a:p>
            <a:r>
              <a:rPr lang="en-US" dirty="0"/>
              <a:t>High-precision </a:t>
            </a:r>
            <a:r>
              <a:rPr lang="en-US" dirty="0">
                <a:solidFill>
                  <a:srgbClr val="C89A18"/>
                </a:solidFill>
              </a:rPr>
              <a:t>tracking system </a:t>
            </a:r>
            <a:r>
              <a:rPr lang="en-US" dirty="0"/>
              <a:t>+  Hermetic Electromagnetic &amp; Hadronic </a:t>
            </a:r>
            <a:r>
              <a:rPr lang="en-US" dirty="0">
                <a:solidFill>
                  <a:srgbClr val="144F86"/>
                </a:solidFill>
              </a:rPr>
              <a:t>calorimeters</a:t>
            </a:r>
          </a:p>
        </p:txBody>
      </p:sp>
      <p:pic>
        <p:nvPicPr>
          <p:cNvPr id="4098" name="Picture 2" descr="A technician installs cables on the new sPHENIX detector Brookhaven National Laboratory">
            <a:extLst>
              <a:ext uri="{FF2B5EF4-FFF2-40B4-BE49-F238E27FC236}">
                <a16:creationId xmlns:a16="http://schemas.microsoft.com/office/drawing/2014/main" id="{EE9B5C07-CD4A-3742-4E5E-805E435ED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5095" y="330894"/>
            <a:ext cx="3424518" cy="23743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761E17-AD7E-B1E3-0D00-B2EE31C1E34A}"/>
              </a:ext>
            </a:extLst>
          </p:cNvPr>
          <p:cNvSpPr txBox="1"/>
          <p:nvPr/>
        </p:nvSpPr>
        <p:spPr>
          <a:xfrm>
            <a:off x="9308686" y="2705226"/>
            <a:ext cx="2693110" cy="307777"/>
          </a:xfrm>
          <a:prstGeom prst="rect">
            <a:avLst/>
          </a:prstGeom>
          <a:noFill/>
        </p:spPr>
        <p:txBody>
          <a:bodyPr wrap="none" rtlCol="0">
            <a:spAutoFit/>
          </a:bodyPr>
          <a:lstStyle/>
          <a:p>
            <a:r>
              <a:rPr lang="en-US" sz="1400" dirty="0"/>
              <a:t>Scientific American, 03/01/2023</a:t>
            </a:r>
          </a:p>
        </p:txBody>
      </p:sp>
    </p:spTree>
    <p:extLst>
      <p:ext uri="{BB962C8B-B14F-4D97-AF65-F5344CB8AC3E}">
        <p14:creationId xmlns:p14="http://schemas.microsoft.com/office/powerpoint/2010/main" val="148744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generated image of a machine&#10;&#10;Description automatically generated">
            <a:extLst>
              <a:ext uri="{FF2B5EF4-FFF2-40B4-BE49-F238E27FC236}">
                <a16:creationId xmlns:a16="http://schemas.microsoft.com/office/drawing/2014/main" id="{648AABDA-4BDF-BE15-6376-EB8C67F40079}"/>
              </a:ext>
            </a:extLst>
          </p:cNvPr>
          <p:cNvPicPr>
            <a:picLocks noChangeAspect="1"/>
          </p:cNvPicPr>
          <p:nvPr/>
        </p:nvPicPr>
        <p:blipFill rotWithShape="1">
          <a:blip r:embed="rId3"/>
          <a:srcRect l="35472" t="38504" r="31871" b="28163"/>
          <a:stretch/>
        </p:blipFill>
        <p:spPr>
          <a:xfrm>
            <a:off x="247649" y="0"/>
            <a:ext cx="11944351" cy="6858000"/>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571500" y="365126"/>
            <a:ext cx="11049000" cy="1053128"/>
          </a:xfrm>
        </p:spPr>
        <p:txBody>
          <a:bodyPr/>
          <a:lstStyle/>
          <a:p>
            <a:r>
              <a:rPr lang="en-US" dirty="0">
                <a:solidFill>
                  <a:srgbClr val="E4E172"/>
                </a:solidFill>
              </a:rPr>
              <a:t>Time projection Chamber (TPC)</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93585CB6-79CB-2A07-DBA7-F85A128C97CF}"/>
                  </a:ext>
                </a:extLst>
              </p:cNvPr>
              <p:cNvSpPr/>
              <p:nvPr/>
            </p:nvSpPr>
            <p:spPr>
              <a:xfrm>
                <a:off x="8579128" y="2613991"/>
                <a:ext cx="3236013" cy="3859006"/>
              </a:xfrm>
              <a:prstGeom prst="roundRect">
                <a:avLst>
                  <a:gd name="adj" fmla="val 5991"/>
                </a:avLst>
              </a:prstGeom>
              <a:solidFill>
                <a:srgbClr val="E4E172">
                  <a:alpha val="75000"/>
                </a:srgb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1E434A"/>
                    </a:solidFill>
                    <a:latin typeface="Candara" panose="020E0502030303020204" pitchFamily="34" charset="0"/>
                  </a:rPr>
                  <a:t>A TPC is composed of 48 layers of rectangular grid of sensor nodes. It acts as a camera capturing 3D particle trajectories.</a:t>
                </a:r>
              </a:p>
              <a:p>
                <a:pPr marL="285750" indent="-285750">
                  <a:buFont typeface="Arial" panose="020B0604020202020204" pitchFamily="34" charset="0"/>
                  <a:buChar char="•"/>
                </a:pPr>
                <a:r>
                  <a:rPr lang="en-US" dirty="0">
                    <a:solidFill>
                      <a:srgbClr val="1E434A"/>
                    </a:solidFill>
                    <a:latin typeface="Candara" panose="020E0502030303020204" pitchFamily="34" charset="0"/>
                  </a:rPr>
                  <a:t>three layer groups, 16 layers each</a:t>
                </a:r>
              </a:p>
              <a:p>
                <a:pPr marL="285750" indent="-285750">
                  <a:buFont typeface="Arial" panose="020B0604020202020204" pitchFamily="34" charset="0"/>
                  <a:buChar char="•"/>
                </a:pPr>
                <a:r>
                  <a:rPr lang="en-US" dirty="0">
                    <a:solidFill>
                      <a:srgbClr val="1E434A"/>
                    </a:solidFill>
                    <a:latin typeface="Candara" panose="020E0502030303020204" pitchFamily="34" charset="0"/>
                  </a:rPr>
                  <a:t>two sides, divided by the transverse plane passing the collision point</a:t>
                </a:r>
              </a:p>
              <a:p>
                <a:pPr marL="285750" indent="-285750">
                  <a:buFont typeface="Arial" panose="020B0604020202020204" pitchFamily="34" charset="0"/>
                  <a:buChar char="•"/>
                </a:pPr>
                <a:r>
                  <a:rPr lang="en-US" dirty="0">
                    <a:solidFill>
                      <a:srgbClr val="1E434A"/>
                    </a:solidFill>
                    <a:latin typeface="Candara" panose="020E0502030303020204" pitchFamily="34" charset="0"/>
                  </a:rPr>
                  <a:t>12 sectors, </a:t>
                </a:r>
                <a14:m>
                  <m:oMath xmlns:m="http://schemas.openxmlformats.org/officeDocument/2006/math">
                    <m:r>
                      <a:rPr lang="en-US" i="1" dirty="0" smtClean="0">
                        <a:solidFill>
                          <a:srgbClr val="1E434A"/>
                        </a:solidFill>
                        <a:latin typeface="Cambria Math" panose="02040503050406030204" pitchFamily="18" charset="0"/>
                      </a:rPr>
                      <m:t>3</m:t>
                    </m:r>
                    <m:r>
                      <a:rPr lang="en-US" i="1" dirty="0">
                        <a:solidFill>
                          <a:srgbClr val="1E434A"/>
                        </a:solidFill>
                        <a:latin typeface="Cambria Math" panose="02040503050406030204" pitchFamily="18" charset="0"/>
                      </a:rPr>
                      <m:t>0</m:t>
                    </m:r>
                  </m:oMath>
                </a14:m>
                <a:r>
                  <a:rPr lang="en-US" dirty="0">
                    <a:solidFill>
                      <a:srgbClr val="1E434A"/>
                    </a:solidFill>
                    <a:latin typeface="Candara" panose="020E0502030303020204" pitchFamily="34" charset="0"/>
                  </a:rPr>
                  <a:t> degree each</a:t>
                </a:r>
              </a:p>
            </p:txBody>
          </p:sp>
        </mc:Choice>
        <mc:Fallback xmlns="">
          <p:sp>
            <p:nvSpPr>
              <p:cNvPr id="4" name="Rectangle: Rounded Corners 3">
                <a:extLst>
                  <a:ext uri="{FF2B5EF4-FFF2-40B4-BE49-F238E27FC236}">
                    <a16:creationId xmlns:a16="http://schemas.microsoft.com/office/drawing/2014/main" id="{93585CB6-79CB-2A07-DBA7-F85A128C97CF}"/>
                  </a:ext>
                </a:extLst>
              </p:cNvPr>
              <p:cNvSpPr>
                <a:spLocks noRot="1" noChangeAspect="1" noMove="1" noResize="1" noEditPoints="1" noAdjustHandles="1" noChangeArrowheads="1" noChangeShapeType="1" noTextEdit="1"/>
              </p:cNvSpPr>
              <p:nvPr/>
            </p:nvSpPr>
            <p:spPr>
              <a:xfrm>
                <a:off x="8579128" y="2613991"/>
                <a:ext cx="3236013" cy="3859006"/>
              </a:xfrm>
              <a:prstGeom prst="roundRect">
                <a:avLst>
                  <a:gd name="adj" fmla="val 5991"/>
                </a:avLst>
              </a:prstGeom>
              <a:blipFill>
                <a:blip r:embed="rId4"/>
                <a:stretch>
                  <a:fillRect/>
                </a:stretch>
              </a:blipFill>
              <a:ln>
                <a:noFill/>
              </a:ln>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933F868A-CED7-4F12-B93C-C6378F7DDF76}"/>
              </a:ext>
            </a:extLst>
          </p:cNvPr>
          <p:cNvGrpSpPr/>
          <p:nvPr/>
        </p:nvGrpSpPr>
        <p:grpSpPr>
          <a:xfrm>
            <a:off x="1784597" y="553143"/>
            <a:ext cx="6839780" cy="4601817"/>
            <a:chOff x="1784597" y="553143"/>
            <a:chExt cx="6839780" cy="4601817"/>
          </a:xfrm>
        </p:grpSpPr>
        <p:sp>
          <p:nvSpPr>
            <p:cNvPr id="9" name="Rectangle 8">
              <a:extLst>
                <a:ext uri="{FF2B5EF4-FFF2-40B4-BE49-F238E27FC236}">
                  <a16:creationId xmlns:a16="http://schemas.microsoft.com/office/drawing/2014/main" id="{4A450A48-7BBC-A487-7288-F8049EE44676}"/>
                </a:ext>
              </a:extLst>
            </p:cNvPr>
            <p:cNvSpPr/>
            <p:nvPr/>
          </p:nvSpPr>
          <p:spPr>
            <a:xfrm>
              <a:off x="3434382" y="553143"/>
              <a:ext cx="3329609" cy="4601817"/>
            </a:xfrm>
            <a:prstGeom prst="rect">
              <a:avLst/>
            </a:prstGeom>
            <a:solidFill>
              <a:schemeClr val="accent1">
                <a:alpha val="46000"/>
              </a:schemeClr>
            </a:solidFill>
            <a:ln>
              <a:noFill/>
            </a:ln>
            <a:scene3d>
              <a:camera prst="isometricRightUp">
                <a:rot lat="21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1FD4C37-D01B-1062-664B-D7A21283D899}"/>
                </a:ext>
              </a:extLst>
            </p:cNvPr>
            <p:cNvCxnSpPr>
              <a:cxnSpLocks/>
            </p:cNvCxnSpPr>
            <p:nvPr/>
          </p:nvCxnSpPr>
          <p:spPr>
            <a:xfrm>
              <a:off x="1784597" y="2038830"/>
              <a:ext cx="3374858" cy="947031"/>
            </a:xfrm>
            <a:prstGeom prst="line">
              <a:avLst/>
            </a:prstGeom>
            <a:ln>
              <a:solidFill>
                <a:srgbClr val="FF0000"/>
              </a:solidFill>
            </a:ln>
            <a:effectLst>
              <a:glow rad="101600">
                <a:srgbClr val="FF6600">
                  <a:alpha val="60000"/>
                </a:srgbClr>
              </a:glow>
            </a:effectLst>
          </p:spPr>
          <p:style>
            <a:lnRef idx="1">
              <a:schemeClr val="accent1"/>
            </a:lnRef>
            <a:fillRef idx="0">
              <a:schemeClr val="accent1"/>
            </a:fillRef>
            <a:effectRef idx="0">
              <a:schemeClr val="accent1"/>
            </a:effectRef>
            <a:fontRef idx="minor">
              <a:schemeClr val="tx1"/>
            </a:fontRef>
          </p:style>
        </p:cxnSp>
        <p:pic>
          <p:nvPicPr>
            <p:cNvPr id="23" name="Picture 22" descr="A colorful swirls on a black background&#10;&#10;Description automatically generated">
              <a:extLst>
                <a:ext uri="{FF2B5EF4-FFF2-40B4-BE49-F238E27FC236}">
                  <a16:creationId xmlns:a16="http://schemas.microsoft.com/office/drawing/2014/main" id="{3AD2DCB0-3B21-5E30-1DFA-396A6135BEAF}"/>
                </a:ext>
              </a:extLst>
            </p:cNvPr>
            <p:cNvPicPr>
              <a:picLocks noChangeAspect="1"/>
            </p:cNvPicPr>
            <p:nvPr/>
          </p:nvPicPr>
          <p:blipFill rotWithShape="1">
            <a:blip r:embed="rId5"/>
            <a:srcRect l="30001" t="18298" r="24258" b="14225"/>
            <a:stretch/>
          </p:blipFill>
          <p:spPr>
            <a:xfrm>
              <a:off x="2673626" y="1182756"/>
              <a:ext cx="5576679" cy="3859007"/>
            </a:xfrm>
            <a:prstGeom prst="rect">
              <a:avLst/>
            </a:prstGeom>
          </p:spPr>
        </p:pic>
        <p:cxnSp>
          <p:nvCxnSpPr>
            <p:cNvPr id="13" name="Straight Connector 12">
              <a:extLst>
                <a:ext uri="{FF2B5EF4-FFF2-40B4-BE49-F238E27FC236}">
                  <a16:creationId xmlns:a16="http://schemas.microsoft.com/office/drawing/2014/main" id="{5BB6B00F-6FBA-BE5C-45B1-86CB18026030}"/>
                </a:ext>
              </a:extLst>
            </p:cNvPr>
            <p:cNvCxnSpPr>
              <a:cxnSpLocks/>
            </p:cNvCxnSpPr>
            <p:nvPr/>
          </p:nvCxnSpPr>
          <p:spPr>
            <a:xfrm>
              <a:off x="5249519" y="3009861"/>
              <a:ext cx="3374858" cy="947031"/>
            </a:xfrm>
            <a:prstGeom prst="line">
              <a:avLst/>
            </a:prstGeom>
            <a:ln>
              <a:solidFill>
                <a:srgbClr val="FF0000"/>
              </a:solidFill>
            </a:ln>
            <a:effectLst>
              <a:glow rad="101600">
                <a:srgbClr val="FF6600">
                  <a:alpha val="60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568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3B0F8-23D9-B023-5D78-FF026DC682CE}"/>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5" name="Picture 4" descr="A screenshot of a computer generated image&#10;&#10;Description automatically generated">
            <a:extLst>
              <a:ext uri="{FF2B5EF4-FFF2-40B4-BE49-F238E27FC236}">
                <a16:creationId xmlns:a16="http://schemas.microsoft.com/office/drawing/2014/main" id="{43B0574B-78C6-F517-C6C0-E177BC8DDC5E}"/>
              </a:ext>
            </a:extLst>
          </p:cNvPr>
          <p:cNvPicPr>
            <a:picLocks noChangeAspect="1"/>
          </p:cNvPicPr>
          <p:nvPr/>
        </p:nvPicPr>
        <p:blipFill>
          <a:blip r:embed="rId2"/>
          <a:stretch>
            <a:fillRect/>
          </a:stretch>
        </p:blipFill>
        <p:spPr>
          <a:xfrm>
            <a:off x="-7189" y="-5198"/>
            <a:ext cx="12199189" cy="6863198"/>
          </a:xfrm>
          <a:prstGeom prst="rect">
            <a:avLst/>
          </a:prstGeom>
        </p:spPr>
      </p:pic>
    </p:spTree>
    <p:extLst>
      <p:ext uri="{BB962C8B-B14F-4D97-AF65-F5344CB8AC3E}">
        <p14:creationId xmlns:p14="http://schemas.microsoft.com/office/powerpoint/2010/main" val="254287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Template>
  <TotalTime>5846</TotalTime>
  <Words>2052</Words>
  <Application>Microsoft Macintosh PowerPoint</Application>
  <PresentationFormat>Widescreen</PresentationFormat>
  <Paragraphs>339</Paragraphs>
  <Slides>52</Slides>
  <Notes>8</Notes>
  <HiddenSlides>10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Cambria Math</vt:lpstr>
      <vt:lpstr>Candara</vt:lpstr>
      <vt:lpstr>Consolas</vt:lpstr>
      <vt:lpstr>Modern No. 20</vt:lpstr>
      <vt:lpstr>BNL</vt:lpstr>
      <vt:lpstr>Neural Compression for sPHENIX sparse TPC Data</vt:lpstr>
      <vt:lpstr>PowerPoint Presentation</vt:lpstr>
      <vt:lpstr>PowerPoint Presentation</vt:lpstr>
      <vt:lpstr>PowerPoint Presentation</vt:lpstr>
      <vt:lpstr>PowerPoint Presentation</vt:lpstr>
      <vt:lpstr>PowerPoint Presentation</vt:lpstr>
      <vt:lpstr>SPHENIX at BNL</vt:lpstr>
      <vt:lpstr>Time projection Chamber (TPC)</vt:lpstr>
      <vt:lpstr>PowerPoint Presentation</vt:lpstr>
      <vt:lpstr>TPC Data</vt:lpstr>
      <vt:lpstr>Neural Auto-Encoder</vt:lpstr>
      <vt:lpstr>Bicephalous Convolutional Auto-Encoder (BCAE)</vt:lpstr>
      <vt:lpstr>PowerPoint Presentation</vt:lpstr>
      <vt:lpstr>PowerPoint Presentation</vt:lpstr>
      <vt:lpstr>Results</vt:lpstr>
      <vt:lpstr>Other Lossy Compression Algorithms</vt:lpstr>
      <vt:lpstr>Results</vt:lpstr>
      <vt:lpstr>Results</vt:lpstr>
      <vt:lpstr>2D Encoder and Decoder</vt:lpstr>
      <vt:lpstr>PowerPoint Presentation</vt:lpstr>
      <vt:lpstr>Performance comparison original BCAE versus BCAE-2D</vt:lpstr>
      <vt:lpstr>PowerPoint Presentation</vt:lpstr>
      <vt:lpstr>PowerPoint Presentation</vt:lpstr>
      <vt:lpstr>PowerPoint Presentation</vt:lpstr>
      <vt:lpstr>Throughput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Neural Compression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Sanity Check  with lossless compressions</vt:lpstr>
      <vt:lpstr>Real-time AI accelerator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懿 黄</dc:creator>
  <cp:keywords/>
  <dc:description/>
  <cp:lastModifiedBy>Ren, Yihui (Ray)</cp:lastModifiedBy>
  <cp:revision>77</cp:revision>
  <dcterms:created xsi:type="dcterms:W3CDTF">2023-10-25T17:58:10Z</dcterms:created>
  <dcterms:modified xsi:type="dcterms:W3CDTF">2024-12-03T01:40:39Z</dcterms:modified>
  <cp:category/>
</cp:coreProperties>
</file>