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7" r:id="rId3"/>
    <p:sldId id="259" r:id="rId4"/>
    <p:sldId id="270" r:id="rId5"/>
    <p:sldId id="260" r:id="rId6"/>
    <p:sldId id="317" r:id="rId7"/>
    <p:sldId id="261" r:id="rId8"/>
    <p:sldId id="272" r:id="rId9"/>
    <p:sldId id="263" r:id="rId10"/>
    <p:sldId id="309" r:id="rId11"/>
    <p:sldId id="310" r:id="rId12"/>
    <p:sldId id="265" r:id="rId13"/>
    <p:sldId id="273" r:id="rId14"/>
    <p:sldId id="276" r:id="rId15"/>
    <p:sldId id="313" r:id="rId16"/>
    <p:sldId id="275" r:id="rId17"/>
    <p:sldId id="266" r:id="rId18"/>
    <p:sldId id="314" r:id="rId19"/>
    <p:sldId id="267" r:id="rId20"/>
    <p:sldId id="269" r:id="rId21"/>
    <p:sldId id="271" r:id="rId22"/>
    <p:sldId id="268" r:id="rId23"/>
    <p:sldId id="300" r:id="rId24"/>
    <p:sldId id="287" r:id="rId25"/>
    <p:sldId id="295" r:id="rId26"/>
    <p:sldId id="279" r:id="rId27"/>
    <p:sldId id="286" r:id="rId28"/>
    <p:sldId id="283" r:id="rId29"/>
    <p:sldId id="296" r:id="rId30"/>
    <p:sldId id="306" r:id="rId31"/>
    <p:sldId id="311" r:id="rId32"/>
    <p:sldId id="278" r:id="rId33"/>
    <p:sldId id="291" r:id="rId34"/>
    <p:sldId id="292" r:id="rId35"/>
    <p:sldId id="297" r:id="rId36"/>
    <p:sldId id="298" r:id="rId37"/>
    <p:sldId id="293" r:id="rId38"/>
    <p:sldId id="294" r:id="rId39"/>
    <p:sldId id="274" r:id="rId40"/>
    <p:sldId id="281" r:id="rId41"/>
    <p:sldId id="285" r:id="rId42"/>
    <p:sldId id="316" r:id="rId4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3" autoAdjust="0"/>
    <p:restoredTop sz="94651" autoAdjust="0"/>
  </p:normalViewPr>
  <p:slideViewPr>
    <p:cSldViewPr snapToGrid="0">
      <p:cViewPr varScale="1">
        <p:scale>
          <a:sx n="102" d="100"/>
          <a:sy n="102" d="100"/>
        </p:scale>
        <p:origin x="13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76A75C66-027B-4A37-8156-56D52881D366}" type="datetimeFigureOut">
              <a:rPr lang="en-US" smtClean="0"/>
              <a:t>12/1/2024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47B5155-8270-4247-A3F5-42B9927A3E48}" type="slidenum">
              <a:rPr lang="en-US" smtClean="0"/>
              <a:t>‹#›</a:t>
            </a:fld>
            <a:endParaRPr lang="en-US"/>
          </a:p>
        </p:txBody>
      </p:sp>
    </p:spTree>
    <p:extLst>
      <p:ext uri="{BB962C8B-B14F-4D97-AF65-F5344CB8AC3E}">
        <p14:creationId xmlns:p14="http://schemas.microsoft.com/office/powerpoint/2010/main" val="342361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6347" y="0"/>
            <a:ext cx="4028440" cy="352143"/>
          </a:xfrm>
          <a:prstGeom prst="rect">
            <a:avLst/>
          </a:prstGeom>
        </p:spPr>
        <p:txBody>
          <a:bodyPr vert="horz" lIns="93177" tIns="46589" rIns="93177" bIns="46589" rtlCol="0"/>
          <a:lstStyle>
            <a:lvl1pPr algn="r">
              <a:defRPr sz="1200"/>
            </a:lvl1pPr>
          </a:lstStyle>
          <a:p>
            <a:fld id="{EA9C3E82-846D-45A6-AB20-AD72D47C87A2}" type="datetimeFigureOut">
              <a:rPr lang="en-US" smtClean="0"/>
              <a:t>12/1/2024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a:lvl1pPr>
          </a:lstStyle>
          <a:p>
            <a:fld id="{2842429B-1FC0-40F3-8EBB-BAF3D32A70F3}" type="slidenum">
              <a:rPr lang="en-US" smtClean="0"/>
              <a:t>‹#›</a:t>
            </a:fld>
            <a:endParaRPr lang="en-US"/>
          </a:p>
        </p:txBody>
      </p:sp>
    </p:spTree>
    <p:extLst>
      <p:ext uri="{BB962C8B-B14F-4D97-AF65-F5344CB8AC3E}">
        <p14:creationId xmlns:p14="http://schemas.microsoft.com/office/powerpoint/2010/main" val="222967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5" descr="JLab_logo_text_white1.jpg"/>
          <p:cNvPicPr>
            <a:picLocks noChangeAspect="1"/>
          </p:cNvPicPr>
          <p:nvPr userDrawn="1"/>
        </p:nvPicPr>
        <p:blipFill>
          <a:blip r:embed="rId2" cstate="print">
            <a:extLst>
              <a:ext uri="{28A0092B-C50C-407E-A947-70E740481C1C}">
                <a14:useLocalDpi xmlns:a14="http://schemas.microsoft.com/office/drawing/2010/main" val="0"/>
              </a:ext>
            </a:extLst>
          </a:blip>
          <a:srcRect b="8675"/>
          <a:stretch>
            <a:fillRect/>
          </a:stretch>
        </p:blipFill>
        <p:spPr bwMode="auto">
          <a:xfrm>
            <a:off x="9972675" y="6405005"/>
            <a:ext cx="2166454" cy="44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a:xfrm>
            <a:off x="739346" y="6489613"/>
            <a:ext cx="2743200" cy="365125"/>
          </a:xfrm>
        </p:spPr>
        <p:txBody>
          <a:bodyPr/>
          <a:lstStyle>
            <a:lvl1pPr>
              <a:defRPr/>
            </a:lvl1pPr>
          </a:lstStyle>
          <a:p>
            <a:endParaRPr lang="en-US" dirty="0"/>
          </a:p>
        </p:txBody>
      </p:sp>
      <p:sp>
        <p:nvSpPr>
          <p:cNvPr id="5" name="Footer Placeholder 4"/>
          <p:cNvSpPr>
            <a:spLocks noGrp="1"/>
          </p:cNvSpPr>
          <p:nvPr>
            <p:ph type="ftr" sz="quarter" idx="11"/>
          </p:nvPr>
        </p:nvSpPr>
        <p:spPr>
          <a:xfrm>
            <a:off x="4038600" y="6489614"/>
            <a:ext cx="4114800" cy="365125"/>
          </a:xfrm>
        </p:spPr>
        <p:txBody>
          <a:bodyPr/>
          <a:lstStyle/>
          <a:p>
            <a:endParaRPr lang="en-US" dirty="0"/>
          </a:p>
        </p:txBody>
      </p:sp>
      <p:sp>
        <p:nvSpPr>
          <p:cNvPr id="6" name="Slide Number Placeholder 5"/>
          <p:cNvSpPr>
            <a:spLocks noGrp="1"/>
          </p:cNvSpPr>
          <p:nvPr>
            <p:ph type="sldNum" sz="quarter" idx="12"/>
          </p:nvPr>
        </p:nvSpPr>
        <p:spPr>
          <a:xfrm>
            <a:off x="9395929" y="6405005"/>
            <a:ext cx="2743200" cy="365125"/>
          </a:xfrm>
        </p:spPr>
        <p:txBody>
          <a:bodyPr/>
          <a:lstStyle/>
          <a:p>
            <a:fld id="{ED7F7473-35CC-4359-AC04-EFEE0D39A7D2}" type="slidenum">
              <a:rPr lang="en-US" smtClean="0"/>
              <a:t>‹#›</a:t>
            </a:fld>
            <a:endParaRPr lang="en-US" dirty="0"/>
          </a:p>
        </p:txBody>
      </p:sp>
      <p:pic>
        <p:nvPicPr>
          <p:cNvPr id="7" name="Pictur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68470" y="0"/>
            <a:ext cx="1570659" cy="113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183292" y="6519446"/>
            <a:ext cx="1377108" cy="338554"/>
          </a:xfrm>
          <a:prstGeom prst="rect">
            <a:avLst/>
          </a:prstGeom>
          <a:noFill/>
        </p:spPr>
        <p:txBody>
          <a:bodyPr wrap="none" rtlCol="0">
            <a:spAutoFit/>
          </a:bodyPr>
          <a:lstStyle/>
          <a:p>
            <a:r>
              <a:rPr lang="en-US" sz="1600" dirty="0" smtClean="0"/>
              <a:t>SRO-XII,</a:t>
            </a:r>
            <a:r>
              <a:rPr lang="en-US" sz="1600" baseline="0" dirty="0" smtClean="0"/>
              <a:t> Tokyo</a:t>
            </a:r>
            <a:endParaRPr lang="en-US" sz="1600" dirty="0"/>
          </a:p>
        </p:txBody>
      </p:sp>
      <p:sp>
        <p:nvSpPr>
          <p:cNvPr id="9" name="TextBox 8"/>
          <p:cNvSpPr txBox="1"/>
          <p:nvPr userDrawn="1"/>
        </p:nvSpPr>
        <p:spPr>
          <a:xfrm>
            <a:off x="4432627" y="6519446"/>
            <a:ext cx="2286588" cy="338554"/>
          </a:xfrm>
          <a:prstGeom prst="rect">
            <a:avLst/>
          </a:prstGeom>
          <a:noFill/>
        </p:spPr>
        <p:txBody>
          <a:bodyPr wrap="none" rtlCol="0">
            <a:spAutoFit/>
          </a:bodyPr>
          <a:lstStyle/>
          <a:p>
            <a:r>
              <a:rPr lang="en-US" sz="1600" dirty="0" smtClean="0"/>
              <a:t>William Gu, Jefferson Lab</a:t>
            </a:r>
            <a:endParaRPr lang="en-US" sz="1600" dirty="0"/>
          </a:p>
        </p:txBody>
      </p:sp>
      <p:pic>
        <p:nvPicPr>
          <p:cNvPr id="10" name="Picture 6" descr="DOE_Color_Seal_White_Background.jpg"/>
          <p:cNvPicPr>
            <a:picLocks noChangeAspect="1"/>
          </p:cNvPicPr>
          <p:nvPr userDrawn="1"/>
        </p:nvPicPr>
        <p:blipFill>
          <a:blip r:embed="rId4">
            <a:extLst>
              <a:ext uri="{28A0092B-C50C-407E-A947-70E740481C1C}">
                <a14:useLocalDpi xmlns:a14="http://schemas.microsoft.com/office/drawing/2010/main" val="0"/>
              </a:ext>
            </a:extLst>
          </a:blip>
          <a:srcRect l="14445" t="8992" r="14444" b="11816"/>
          <a:stretch>
            <a:fillRect/>
          </a:stretch>
        </p:blipFill>
        <p:spPr bwMode="auto">
          <a:xfrm>
            <a:off x="133351" y="101600"/>
            <a:ext cx="995234" cy="96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53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109506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69481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232692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155541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11871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123021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36396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41336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342941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F7473-35CC-4359-AC04-EFEE0D39A7D2}" type="slidenum">
              <a:rPr lang="en-US" smtClean="0"/>
              <a:t>‹#›</a:t>
            </a:fld>
            <a:endParaRPr lang="en-US"/>
          </a:p>
        </p:txBody>
      </p:sp>
    </p:spTree>
    <p:extLst>
      <p:ext uri="{BB962C8B-B14F-4D97-AF65-F5344CB8AC3E}">
        <p14:creationId xmlns:p14="http://schemas.microsoft.com/office/powerpoint/2010/main" val="190570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F7473-35CC-4359-AC04-EFEE0D39A7D2}" type="slidenum">
              <a:rPr lang="en-US" smtClean="0"/>
              <a:t>‹#›</a:t>
            </a:fld>
            <a:endParaRPr lang="en-US"/>
          </a:p>
        </p:txBody>
      </p:sp>
    </p:spTree>
    <p:extLst>
      <p:ext uri="{BB962C8B-B14F-4D97-AF65-F5344CB8AC3E}">
        <p14:creationId xmlns:p14="http://schemas.microsoft.com/office/powerpoint/2010/main" val="1359483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15687" y="1180407"/>
            <a:ext cx="8268393" cy="1066021"/>
          </a:xfrm>
        </p:spPr>
        <p:txBody>
          <a:bodyPr>
            <a:normAutofit/>
          </a:bodyPr>
          <a:lstStyle/>
          <a:p>
            <a:r>
              <a:rPr lang="en-US" sz="4800" b="1" dirty="0" err="1" smtClean="0"/>
              <a:t>ePIC</a:t>
            </a:r>
            <a:r>
              <a:rPr lang="en-US" sz="4800" b="1" dirty="0" smtClean="0"/>
              <a:t> Timing and Synchronization</a:t>
            </a:r>
            <a:endParaRPr lang="en-US" sz="4800" b="1" dirty="0"/>
          </a:p>
        </p:txBody>
      </p:sp>
      <p:sp>
        <p:nvSpPr>
          <p:cNvPr id="3" name="Subtitle 2"/>
          <p:cNvSpPr>
            <a:spLocks noGrp="1"/>
          </p:cNvSpPr>
          <p:nvPr>
            <p:ph type="subTitle" idx="4294967295"/>
          </p:nvPr>
        </p:nvSpPr>
        <p:spPr>
          <a:xfrm>
            <a:off x="1623753" y="2654387"/>
            <a:ext cx="3878803" cy="2070013"/>
          </a:xfrm>
        </p:spPr>
        <p:txBody>
          <a:bodyPr>
            <a:normAutofit/>
          </a:bodyPr>
          <a:lstStyle/>
          <a:p>
            <a:pPr marL="742950" indent="-742950">
              <a:lnSpc>
                <a:spcPct val="100000"/>
              </a:lnSpc>
              <a:spcBef>
                <a:spcPts val="0"/>
              </a:spcBef>
              <a:buAutoNum type="arabicPeriod"/>
            </a:pPr>
            <a:r>
              <a:rPr lang="en-US" dirty="0"/>
              <a:t>The requirements</a:t>
            </a:r>
          </a:p>
          <a:p>
            <a:pPr marL="742950" indent="-742950">
              <a:lnSpc>
                <a:spcPct val="100000"/>
              </a:lnSpc>
              <a:spcBef>
                <a:spcPts val="0"/>
              </a:spcBef>
              <a:buAutoNum type="arabicPeriod"/>
            </a:pPr>
            <a:r>
              <a:rPr lang="en-US" dirty="0"/>
              <a:t>The designs</a:t>
            </a:r>
          </a:p>
          <a:p>
            <a:pPr marL="742950" indent="-742950">
              <a:lnSpc>
                <a:spcPct val="100000"/>
              </a:lnSpc>
              <a:spcBef>
                <a:spcPts val="0"/>
              </a:spcBef>
              <a:buAutoNum type="arabicPeriod"/>
            </a:pPr>
            <a:r>
              <a:rPr lang="en-US" dirty="0"/>
              <a:t>Test results</a:t>
            </a:r>
          </a:p>
          <a:p>
            <a:pPr marL="742950" indent="-742950">
              <a:lnSpc>
                <a:spcPct val="100000"/>
              </a:lnSpc>
              <a:spcBef>
                <a:spcPts val="0"/>
              </a:spcBef>
              <a:buAutoNum type="arabicPeriod"/>
            </a:pPr>
            <a:r>
              <a:rPr lang="en-US" dirty="0" smtClean="0"/>
              <a:t>Summary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324" t="13875" r="19383" b="43433"/>
          <a:stretch/>
        </p:blipFill>
        <p:spPr>
          <a:xfrm>
            <a:off x="5342268" y="3747279"/>
            <a:ext cx="6366294" cy="2415396"/>
          </a:xfrm>
          <a:prstGeom prst="rect">
            <a:avLst/>
          </a:prstGeom>
        </p:spPr>
      </p:pic>
      <p:sp>
        <p:nvSpPr>
          <p:cNvPr id="5" name="Rectangle 4"/>
          <p:cNvSpPr/>
          <p:nvPr/>
        </p:nvSpPr>
        <p:spPr>
          <a:xfrm>
            <a:off x="5342268" y="3758238"/>
            <a:ext cx="6366294" cy="2415396"/>
          </a:xfrm>
          <a:prstGeom prst="rect">
            <a:avLst/>
          </a:prstGeom>
          <a:solidFill>
            <a:srgbClr val="7F7F7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ED7F7473-35CC-4359-AC04-EFEE0D39A7D2}" type="slidenum">
              <a:rPr lang="en-US" smtClean="0"/>
              <a:t>1</a:t>
            </a:fld>
            <a:endParaRPr lang="en-US" dirty="0"/>
          </a:p>
        </p:txBody>
      </p:sp>
    </p:spTree>
    <p:extLst>
      <p:ext uri="{BB962C8B-B14F-4D97-AF65-F5344CB8AC3E}">
        <p14:creationId xmlns:p14="http://schemas.microsoft.com/office/powerpoint/2010/main" val="1578226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015" y="864635"/>
            <a:ext cx="2847531" cy="400110"/>
          </a:xfrm>
          <a:prstGeom prst="rect">
            <a:avLst/>
          </a:prstGeom>
        </p:spPr>
        <p:txBody>
          <a:bodyPr wrap="square">
            <a:spAutoFit/>
          </a:bodyPr>
          <a:lstStyle/>
          <a:p>
            <a:pPr>
              <a:spcAft>
                <a:spcPts val="400"/>
              </a:spcAft>
            </a:pPr>
            <a:r>
              <a:rPr lang="en-US" sz="2000" dirty="0" smtClean="0">
                <a:solidFill>
                  <a:srgbClr val="000000"/>
                </a:solidFill>
              </a:rPr>
              <a:t>2.5 The risk mitigation</a:t>
            </a:r>
            <a:endParaRPr lang="en-US" sz="2000" dirty="0">
              <a:solidFill>
                <a:srgbClr val="000000"/>
              </a:solidFill>
            </a:endParaRPr>
          </a:p>
        </p:txBody>
      </p:sp>
      <p:sp>
        <p:nvSpPr>
          <p:cNvPr id="20" name="Title 1"/>
          <p:cNvSpPr txBox="1">
            <a:spLocks/>
          </p:cNvSpPr>
          <p:nvPr/>
        </p:nvSpPr>
        <p:spPr>
          <a:xfrm>
            <a:off x="1204913" y="319817"/>
            <a:ext cx="313848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18" name="Rectangle 17"/>
          <p:cNvSpPr/>
          <p:nvPr/>
        </p:nvSpPr>
        <p:spPr>
          <a:xfrm>
            <a:off x="825549" y="3028226"/>
            <a:ext cx="5965081" cy="3521934"/>
          </a:xfrm>
          <a:prstGeom prst="rect">
            <a:avLst/>
          </a:pr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p:cNvSpPr txBox="1"/>
          <p:nvPr/>
        </p:nvSpPr>
        <p:spPr>
          <a:xfrm>
            <a:off x="708937" y="1251690"/>
            <a:ext cx="4875622" cy="646331"/>
          </a:xfrm>
          <a:prstGeom prst="rect">
            <a:avLst/>
          </a:prstGeom>
          <a:noFill/>
        </p:spPr>
        <p:txBody>
          <a:bodyPr wrap="square" rtlCol="0">
            <a:spAutoFit/>
          </a:bodyPr>
          <a:lstStyle/>
          <a:p>
            <a:r>
              <a:rPr lang="en-US" dirty="0" smtClean="0"/>
              <a:t>2.5.1 Clock phase (RDO/</a:t>
            </a:r>
            <a:r>
              <a:rPr lang="en-US" dirty="0" err="1" smtClean="0"/>
              <a:t>lpGBT</a:t>
            </a:r>
            <a:r>
              <a:rPr lang="en-US" dirty="0" smtClean="0"/>
              <a:t> recovered clock versus electron beam) monitoring:</a:t>
            </a:r>
          </a:p>
        </p:txBody>
      </p:sp>
      <p:sp>
        <p:nvSpPr>
          <p:cNvPr id="32" name="Freeform 31"/>
          <p:cNvSpPr/>
          <p:nvPr/>
        </p:nvSpPr>
        <p:spPr>
          <a:xfrm>
            <a:off x="1185917" y="5519593"/>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3" name="Straight Connector 32"/>
          <p:cNvCxnSpPr/>
          <p:nvPr/>
        </p:nvCxnSpPr>
        <p:spPr>
          <a:xfrm flipV="1">
            <a:off x="1622870" y="6031775"/>
            <a:ext cx="564411"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0"/>
          </p:cNvCxnSpPr>
          <p:nvPr/>
        </p:nvCxnSpPr>
        <p:spPr>
          <a:xfrm flipH="1" flipV="1">
            <a:off x="764436" y="6031775"/>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2608762" y="5514598"/>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6" name="Straight Connector 35"/>
          <p:cNvCxnSpPr/>
          <p:nvPr/>
        </p:nvCxnSpPr>
        <p:spPr>
          <a:xfrm flipV="1">
            <a:off x="3045715" y="6031775"/>
            <a:ext cx="572041" cy="7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0"/>
          </p:cNvCxnSpPr>
          <p:nvPr/>
        </p:nvCxnSpPr>
        <p:spPr>
          <a:xfrm flipH="1" flipV="1">
            <a:off x="2187281" y="6026780"/>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4039237" y="5512567"/>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9" name="Straight Connector 38"/>
          <p:cNvCxnSpPr/>
          <p:nvPr/>
        </p:nvCxnSpPr>
        <p:spPr>
          <a:xfrm flipV="1">
            <a:off x="4476190" y="6031775"/>
            <a:ext cx="1142319" cy="5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p:cNvCxnSpPr>
          <p:nvPr/>
        </p:nvCxnSpPr>
        <p:spPr>
          <a:xfrm flipH="1" flipV="1">
            <a:off x="3617756" y="6024749"/>
            <a:ext cx="421481" cy="5556"/>
          </a:xfrm>
          <a:prstGeom prst="line">
            <a:avLst/>
          </a:prstGeom>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998057" y="5519593"/>
            <a:ext cx="436953" cy="899007"/>
          </a:xfrm>
          <a:custGeom>
            <a:avLst/>
            <a:gdLst>
              <a:gd name="connsiteX0" fmla="*/ 0 w 1233488"/>
              <a:gd name="connsiteY0" fmla="*/ 517738 h 899007"/>
              <a:gd name="connsiteX1" fmla="*/ 295275 w 1233488"/>
              <a:gd name="connsiteY1" fmla="*/ 8151 h 899007"/>
              <a:gd name="connsiteX2" fmla="*/ 778669 w 1233488"/>
              <a:gd name="connsiteY2" fmla="*/ 879688 h 899007"/>
              <a:gd name="connsiteX3" fmla="*/ 1233488 w 1233488"/>
              <a:gd name="connsiteY3" fmla="*/ 527263 h 899007"/>
            </a:gdLst>
            <a:ahLst/>
            <a:cxnLst>
              <a:cxn ang="0">
                <a:pos x="connsiteX0" y="connsiteY0"/>
              </a:cxn>
              <a:cxn ang="0">
                <a:pos x="connsiteX1" y="connsiteY1"/>
              </a:cxn>
              <a:cxn ang="0">
                <a:pos x="connsiteX2" y="connsiteY2"/>
              </a:cxn>
              <a:cxn ang="0">
                <a:pos x="connsiteX3" y="connsiteY3"/>
              </a:cxn>
            </a:cxnLst>
            <a:rect l="l" t="t" r="r" b="b"/>
            <a:pathLst>
              <a:path w="1233488" h="899007">
                <a:moveTo>
                  <a:pt x="0" y="517738"/>
                </a:moveTo>
                <a:cubicBezTo>
                  <a:pt x="82748" y="232782"/>
                  <a:pt x="165497" y="-52174"/>
                  <a:pt x="295275" y="8151"/>
                </a:cubicBezTo>
                <a:cubicBezTo>
                  <a:pt x="425053" y="68476"/>
                  <a:pt x="622300" y="793169"/>
                  <a:pt x="778669" y="879688"/>
                </a:cubicBezTo>
                <a:cubicBezTo>
                  <a:pt x="935038" y="966207"/>
                  <a:pt x="1084263" y="746735"/>
                  <a:pt x="1233488" y="5272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2" name="Straight Connector 41"/>
          <p:cNvCxnSpPr/>
          <p:nvPr/>
        </p:nvCxnSpPr>
        <p:spPr>
          <a:xfrm>
            <a:off x="6435010" y="6044475"/>
            <a:ext cx="5798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1" idx="0"/>
          </p:cNvCxnSpPr>
          <p:nvPr/>
        </p:nvCxnSpPr>
        <p:spPr>
          <a:xfrm flipH="1" flipV="1">
            <a:off x="5576576" y="6031775"/>
            <a:ext cx="421481" cy="5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465859" y="5865233"/>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594654" y="5865233"/>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26365" y="5292743"/>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505891" y="5045164"/>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509280" y="5038743"/>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34947" y="5037273"/>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25248" y="5299164"/>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908163" y="5043694"/>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08163" y="5045164"/>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633830" y="5043694"/>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2934" y="5302212"/>
            <a:ext cx="6829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105849" y="5046742"/>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05849" y="5048212"/>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831516" y="5046742"/>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633830" y="5292122"/>
            <a:ext cx="1204932" cy="15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838762" y="5051754"/>
            <a:ext cx="725667" cy="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38762" y="5053224"/>
            <a:ext cx="0" cy="25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564429" y="5051754"/>
            <a:ext cx="4704" cy="24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198370" y="5115233"/>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flipH="1">
            <a:off x="5319331" y="5119178"/>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flipH="1">
            <a:off x="5181037" y="5885433"/>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flipH="1">
            <a:off x="5301998" y="5889378"/>
            <a:ext cx="173922" cy="335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H="1">
            <a:off x="3517902" y="5135176"/>
            <a:ext cx="151897" cy="3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3646697" y="5135176"/>
            <a:ext cx="151897" cy="357251"/>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8125" y="5711387"/>
            <a:ext cx="1037967" cy="523220"/>
          </a:xfrm>
          <a:prstGeom prst="rect">
            <a:avLst/>
          </a:prstGeom>
          <a:noFill/>
        </p:spPr>
        <p:txBody>
          <a:bodyPr wrap="square" rtlCol="0">
            <a:spAutoFit/>
          </a:bodyPr>
          <a:lstStyle/>
          <a:p>
            <a:r>
              <a:rPr lang="en-US" sz="1400" dirty="0" smtClean="0"/>
              <a:t>e</a:t>
            </a:r>
            <a:r>
              <a:rPr lang="en-US" sz="1400" baseline="30000" dirty="0" smtClean="0"/>
              <a:t>-</a:t>
            </a:r>
            <a:r>
              <a:rPr lang="en-US" sz="1400" dirty="0" smtClean="0"/>
              <a:t> Beam </a:t>
            </a:r>
            <a:r>
              <a:rPr lang="en-US" sz="1400" dirty="0" smtClean="0"/>
              <a:t>pickup</a:t>
            </a:r>
            <a:endParaRPr lang="en-US" sz="1400" dirty="0"/>
          </a:p>
        </p:txBody>
      </p:sp>
      <p:sp>
        <p:nvSpPr>
          <p:cNvPr id="69" name="TextBox 68"/>
          <p:cNvSpPr txBox="1"/>
          <p:nvPr/>
        </p:nvSpPr>
        <p:spPr>
          <a:xfrm>
            <a:off x="321182" y="4984058"/>
            <a:ext cx="1405586" cy="307777"/>
          </a:xfrm>
          <a:prstGeom prst="rect">
            <a:avLst/>
          </a:prstGeom>
          <a:noFill/>
        </p:spPr>
        <p:txBody>
          <a:bodyPr wrap="square" rtlCol="0">
            <a:spAutoFit/>
          </a:bodyPr>
          <a:lstStyle/>
          <a:p>
            <a:r>
              <a:rPr lang="en-US" sz="1400" dirty="0" smtClean="0"/>
              <a:t>RDO(area) Clock</a:t>
            </a:r>
            <a:endParaRPr lang="en-US" sz="1400" dirty="0"/>
          </a:p>
        </p:txBody>
      </p:sp>
      <p:sp>
        <p:nvSpPr>
          <p:cNvPr id="70" name="Up Arrow 69"/>
          <p:cNvSpPr/>
          <p:nvPr/>
        </p:nvSpPr>
        <p:spPr>
          <a:xfrm>
            <a:off x="3261919" y="4320682"/>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1" name="Curved Connector 70"/>
          <p:cNvCxnSpPr/>
          <p:nvPr/>
        </p:nvCxnSpPr>
        <p:spPr>
          <a:xfrm rot="16200000" flipH="1">
            <a:off x="2238440" y="5432327"/>
            <a:ext cx="859638" cy="317958"/>
          </a:xfrm>
          <a:prstGeom prst="curvedConnector3">
            <a:avLst>
              <a:gd name="adj1" fmla="val 1099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47474" y="4033721"/>
            <a:ext cx="800219" cy="307777"/>
          </a:xfrm>
          <a:prstGeom prst="rect">
            <a:avLst/>
          </a:prstGeom>
          <a:noFill/>
        </p:spPr>
        <p:txBody>
          <a:bodyPr wrap="none" rtlCol="0">
            <a:spAutoFit/>
          </a:bodyPr>
          <a:lstStyle/>
          <a:p>
            <a:r>
              <a:rPr lang="en-US" sz="1400" dirty="0" smtClean="0"/>
              <a:t>Phase#1</a:t>
            </a:r>
            <a:endParaRPr lang="en-US" sz="1400" dirty="0"/>
          </a:p>
        </p:txBody>
      </p:sp>
      <p:cxnSp>
        <p:nvCxnSpPr>
          <p:cNvPr id="73" name="Curved Connector 72"/>
          <p:cNvCxnSpPr/>
          <p:nvPr/>
        </p:nvCxnSpPr>
        <p:spPr>
          <a:xfrm rot="16200000" flipH="1">
            <a:off x="806372" y="5446052"/>
            <a:ext cx="859638" cy="317958"/>
          </a:xfrm>
          <a:prstGeom prst="curvedConnector3">
            <a:avLst>
              <a:gd name="adj1" fmla="val 1099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p:nvPr/>
        </p:nvCxnSpPr>
        <p:spPr>
          <a:xfrm rot="16200000" flipH="1">
            <a:off x="3661585" y="5411710"/>
            <a:ext cx="833327" cy="332879"/>
          </a:xfrm>
          <a:prstGeom prst="curvedConnector3">
            <a:avLst>
              <a:gd name="adj1" fmla="val 2371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p:cNvCxnSpPr/>
          <p:nvPr/>
        </p:nvCxnSpPr>
        <p:spPr>
          <a:xfrm rot="16200000" flipH="1">
            <a:off x="5619377" y="5443964"/>
            <a:ext cx="821095" cy="362369"/>
          </a:xfrm>
          <a:prstGeom prst="curvedConnector3">
            <a:avLst>
              <a:gd name="adj1" fmla="val 16939"/>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064385" y="4025110"/>
            <a:ext cx="800219" cy="307777"/>
          </a:xfrm>
          <a:prstGeom prst="rect">
            <a:avLst/>
          </a:prstGeom>
          <a:noFill/>
        </p:spPr>
        <p:txBody>
          <a:bodyPr wrap="none" rtlCol="0">
            <a:spAutoFit/>
          </a:bodyPr>
          <a:lstStyle/>
          <a:p>
            <a:r>
              <a:rPr lang="en-US" sz="1400" dirty="0" smtClean="0"/>
              <a:t>Phase#2</a:t>
            </a:r>
            <a:endParaRPr lang="en-US" sz="1400" dirty="0"/>
          </a:p>
        </p:txBody>
      </p:sp>
      <p:sp>
        <p:nvSpPr>
          <p:cNvPr id="77" name="TextBox 76"/>
          <p:cNvSpPr txBox="1"/>
          <p:nvPr/>
        </p:nvSpPr>
        <p:spPr>
          <a:xfrm>
            <a:off x="3465859" y="4050662"/>
            <a:ext cx="1074333" cy="307777"/>
          </a:xfrm>
          <a:prstGeom prst="rect">
            <a:avLst/>
          </a:prstGeom>
          <a:noFill/>
        </p:spPr>
        <p:txBody>
          <a:bodyPr wrap="none" rtlCol="0">
            <a:spAutoFit/>
          </a:bodyPr>
          <a:lstStyle/>
          <a:p>
            <a:r>
              <a:rPr lang="en-US" sz="1400" dirty="0" smtClean="0"/>
              <a:t>Phase#1160</a:t>
            </a:r>
            <a:endParaRPr lang="en-US" sz="1400" dirty="0"/>
          </a:p>
        </p:txBody>
      </p:sp>
      <p:sp>
        <p:nvSpPr>
          <p:cNvPr id="78" name="TextBox 77"/>
          <p:cNvSpPr txBox="1"/>
          <p:nvPr/>
        </p:nvSpPr>
        <p:spPr>
          <a:xfrm>
            <a:off x="5417951" y="4050662"/>
            <a:ext cx="800219" cy="307777"/>
          </a:xfrm>
          <a:prstGeom prst="rect">
            <a:avLst/>
          </a:prstGeom>
          <a:noFill/>
        </p:spPr>
        <p:txBody>
          <a:bodyPr wrap="none" rtlCol="0">
            <a:spAutoFit/>
          </a:bodyPr>
          <a:lstStyle/>
          <a:p>
            <a:r>
              <a:rPr lang="en-US" sz="1400" dirty="0" smtClean="0"/>
              <a:t>Phase#1</a:t>
            </a:r>
            <a:endParaRPr lang="en-US" sz="1400" dirty="0"/>
          </a:p>
        </p:txBody>
      </p:sp>
      <p:sp>
        <p:nvSpPr>
          <p:cNvPr id="79" name="TextBox 78"/>
          <p:cNvSpPr txBox="1"/>
          <p:nvPr/>
        </p:nvSpPr>
        <p:spPr>
          <a:xfrm>
            <a:off x="2702608" y="3071871"/>
            <a:ext cx="1718547" cy="307777"/>
          </a:xfrm>
          <a:prstGeom prst="rect">
            <a:avLst/>
          </a:prstGeom>
          <a:noFill/>
        </p:spPr>
        <p:txBody>
          <a:bodyPr wrap="none" rtlCol="0">
            <a:spAutoFit/>
          </a:bodyPr>
          <a:lstStyle/>
          <a:p>
            <a:r>
              <a:rPr lang="en-US" sz="1400" dirty="0" err="1" smtClean="0"/>
              <a:t>PhaseOrbit</a:t>
            </a:r>
            <a:r>
              <a:rPr lang="en-US" sz="1400" dirty="0" smtClean="0"/>
              <a:t> (average)</a:t>
            </a:r>
            <a:endParaRPr lang="en-US" sz="1400" dirty="0"/>
          </a:p>
        </p:txBody>
      </p:sp>
      <p:sp>
        <p:nvSpPr>
          <p:cNvPr id="80" name="Up Arrow 79"/>
          <p:cNvSpPr/>
          <p:nvPr/>
        </p:nvSpPr>
        <p:spPr>
          <a:xfrm>
            <a:off x="3242229" y="3350057"/>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1" name="Up Arrow 80"/>
          <p:cNvSpPr/>
          <p:nvPr/>
        </p:nvSpPr>
        <p:spPr>
          <a:xfrm>
            <a:off x="3223543" y="2465199"/>
            <a:ext cx="484632" cy="653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2" name="TextBox 81"/>
          <p:cNvSpPr txBox="1"/>
          <p:nvPr/>
        </p:nvSpPr>
        <p:spPr>
          <a:xfrm>
            <a:off x="3025560" y="1962218"/>
            <a:ext cx="2819426" cy="584775"/>
          </a:xfrm>
          <a:prstGeom prst="rect">
            <a:avLst/>
          </a:prstGeom>
          <a:noFill/>
        </p:spPr>
        <p:txBody>
          <a:bodyPr wrap="none" rtlCol="0">
            <a:spAutoFit/>
          </a:bodyPr>
          <a:lstStyle/>
          <a:p>
            <a:r>
              <a:rPr lang="en-US" sz="3200" b="1" dirty="0" smtClean="0"/>
              <a:t>GTU</a:t>
            </a:r>
            <a:r>
              <a:rPr lang="en-US" sz="2000" dirty="0" smtClean="0"/>
              <a:t>: Phase Correction</a:t>
            </a:r>
            <a:endParaRPr lang="en-US" sz="3200" dirty="0"/>
          </a:p>
        </p:txBody>
      </p:sp>
      <p:sp>
        <p:nvSpPr>
          <p:cNvPr id="83" name="TextBox 82"/>
          <p:cNvSpPr txBox="1"/>
          <p:nvPr/>
        </p:nvSpPr>
        <p:spPr>
          <a:xfrm>
            <a:off x="5645665" y="2983104"/>
            <a:ext cx="1257075" cy="400110"/>
          </a:xfrm>
          <a:prstGeom prst="rect">
            <a:avLst/>
          </a:prstGeom>
          <a:noFill/>
        </p:spPr>
        <p:txBody>
          <a:bodyPr wrap="none" rtlCol="0">
            <a:spAutoFit/>
          </a:bodyPr>
          <a:lstStyle/>
          <a:p>
            <a:r>
              <a:rPr lang="en-US" sz="2000" b="1" dirty="0" smtClean="0"/>
              <a:t>RF-</a:t>
            </a:r>
            <a:r>
              <a:rPr lang="en-US" sz="2000" b="1" dirty="0" err="1" smtClean="0"/>
              <a:t>SoC</a:t>
            </a:r>
            <a:r>
              <a:rPr lang="en-US" sz="2000" b="1" dirty="0" smtClean="0"/>
              <a:t> (?)</a:t>
            </a:r>
            <a:endParaRPr lang="en-US" sz="2000" b="1" dirty="0"/>
          </a:p>
        </p:txBody>
      </p:sp>
      <p:sp>
        <p:nvSpPr>
          <p:cNvPr id="84" name="Rectangle 83"/>
          <p:cNvSpPr/>
          <p:nvPr/>
        </p:nvSpPr>
        <p:spPr>
          <a:xfrm>
            <a:off x="2934584" y="2048438"/>
            <a:ext cx="1029264" cy="434082"/>
          </a:xfrm>
          <a:prstGeom prst="rect">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5" name="Rectangle 84"/>
          <p:cNvSpPr/>
          <p:nvPr/>
        </p:nvSpPr>
        <p:spPr>
          <a:xfrm>
            <a:off x="8567706" y="2501202"/>
            <a:ext cx="3230880" cy="2149887"/>
          </a:xfrm>
          <a:prstGeom prst="rect">
            <a:avLst/>
          </a:prstGeom>
          <a:solidFill>
            <a:schemeClr val="accent6">
              <a:lumMod val="5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0400244" y="2441575"/>
            <a:ext cx="1498256" cy="523220"/>
          </a:xfrm>
          <a:prstGeom prst="rect">
            <a:avLst/>
          </a:prstGeom>
          <a:noFill/>
        </p:spPr>
        <p:txBody>
          <a:bodyPr wrap="square" rtlCol="0">
            <a:spAutoFit/>
          </a:bodyPr>
          <a:lstStyle/>
          <a:p>
            <a:r>
              <a:rPr lang="en-US" sz="1400" b="1" dirty="0" smtClean="0"/>
              <a:t>Optic Transceiver plugin module</a:t>
            </a:r>
            <a:endParaRPr lang="en-US" sz="1400" b="1" dirty="0"/>
          </a:p>
        </p:txBody>
      </p:sp>
      <p:sp>
        <p:nvSpPr>
          <p:cNvPr id="87" name="Rectangle 86"/>
          <p:cNvSpPr/>
          <p:nvPr/>
        </p:nvSpPr>
        <p:spPr>
          <a:xfrm>
            <a:off x="9912812" y="3741772"/>
            <a:ext cx="967708" cy="75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Clock fanout</a:t>
            </a:r>
            <a:endParaRPr lang="en-US" dirty="0"/>
          </a:p>
        </p:txBody>
      </p:sp>
      <p:sp>
        <p:nvSpPr>
          <p:cNvPr id="88" name="Rectangle 87"/>
          <p:cNvSpPr/>
          <p:nvPr/>
        </p:nvSpPr>
        <p:spPr>
          <a:xfrm>
            <a:off x="8526443" y="2536518"/>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9410363" y="2536518"/>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471552" y="2550894"/>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91" name="Rectangle 90"/>
          <p:cNvSpPr/>
          <p:nvPr/>
        </p:nvSpPr>
        <p:spPr>
          <a:xfrm>
            <a:off x="10686066" y="2895171"/>
            <a:ext cx="1055742" cy="521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Power</a:t>
            </a:r>
          </a:p>
          <a:p>
            <a:pPr algn="ctr"/>
            <a:r>
              <a:rPr lang="en-US" dirty="0" smtClean="0"/>
              <a:t>regulators</a:t>
            </a:r>
            <a:endParaRPr lang="en-US" dirty="0"/>
          </a:p>
        </p:txBody>
      </p:sp>
      <p:cxnSp>
        <p:nvCxnSpPr>
          <p:cNvPr id="92" name="Straight Connector 91"/>
          <p:cNvCxnSpPr/>
          <p:nvPr/>
        </p:nvCxnSpPr>
        <p:spPr>
          <a:xfrm flipV="1">
            <a:off x="7821332" y="4885887"/>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7821332" y="2501202"/>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023597" y="2519458"/>
            <a:ext cx="0" cy="623888"/>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38081" y="4229978"/>
            <a:ext cx="0" cy="623888"/>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769188" y="3218774"/>
            <a:ext cx="492443" cy="951543"/>
          </a:xfrm>
          <a:prstGeom prst="rect">
            <a:avLst/>
          </a:prstGeom>
          <a:noFill/>
        </p:spPr>
        <p:txBody>
          <a:bodyPr vert="vert270" wrap="none" rtlCol="0">
            <a:spAutoFit/>
          </a:bodyPr>
          <a:lstStyle/>
          <a:p>
            <a:r>
              <a:rPr lang="en-US" sz="2000" dirty="0" smtClean="0"/>
              <a:t>4 U high</a:t>
            </a:r>
            <a:endParaRPr lang="en-US" sz="2000" dirty="0"/>
          </a:p>
        </p:txBody>
      </p:sp>
      <p:sp>
        <p:nvSpPr>
          <p:cNvPr id="97" name="Rectangle 96"/>
          <p:cNvSpPr/>
          <p:nvPr/>
        </p:nvSpPr>
        <p:spPr>
          <a:xfrm>
            <a:off x="9044679" y="4581400"/>
            <a:ext cx="2288887" cy="12673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526441" y="2853779"/>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9410361" y="2853779"/>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8471550" y="2868155"/>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01" name="Rectangle 100"/>
          <p:cNvSpPr/>
          <p:nvPr/>
        </p:nvSpPr>
        <p:spPr>
          <a:xfrm>
            <a:off x="8526813" y="3166017"/>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410733" y="3166017"/>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8471922" y="3180393"/>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04" name="Rectangle 103"/>
          <p:cNvSpPr/>
          <p:nvPr/>
        </p:nvSpPr>
        <p:spPr>
          <a:xfrm>
            <a:off x="8526811" y="3483278"/>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9410731" y="3483278"/>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8471920" y="3497654"/>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07" name="Rectangle 106"/>
          <p:cNvSpPr/>
          <p:nvPr/>
        </p:nvSpPr>
        <p:spPr>
          <a:xfrm>
            <a:off x="8526441" y="3799476"/>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9410361" y="3799476"/>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8471550" y="3813852"/>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10" name="Rectangle 109"/>
          <p:cNvSpPr/>
          <p:nvPr/>
        </p:nvSpPr>
        <p:spPr>
          <a:xfrm>
            <a:off x="8526439" y="4116737"/>
            <a:ext cx="1036475" cy="306040"/>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9410359" y="4116737"/>
            <a:ext cx="152555" cy="306040"/>
          </a:xfrm>
          <a:prstGeom prst="rect">
            <a:avLst/>
          </a:prstGeom>
          <a:solidFill>
            <a:srgbClr val="0020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8471548" y="4131113"/>
            <a:ext cx="1019831" cy="230832"/>
          </a:xfrm>
          <a:prstGeom prst="rect">
            <a:avLst/>
          </a:prstGeom>
          <a:noFill/>
        </p:spPr>
        <p:txBody>
          <a:bodyPr wrap="none" rtlCol="0">
            <a:spAutoFit/>
          </a:bodyPr>
          <a:lstStyle/>
          <a:p>
            <a:r>
              <a:rPr lang="en-US" sz="900" b="1" dirty="0" smtClean="0"/>
              <a:t>Optic transmitter</a:t>
            </a:r>
            <a:endParaRPr lang="en-US" sz="900" b="1" dirty="0"/>
          </a:p>
        </p:txBody>
      </p:sp>
      <p:sp>
        <p:nvSpPr>
          <p:cNvPr id="113" name="TextBox 112"/>
          <p:cNvSpPr txBox="1"/>
          <p:nvPr/>
        </p:nvSpPr>
        <p:spPr>
          <a:xfrm>
            <a:off x="7943834" y="1902445"/>
            <a:ext cx="3416448" cy="553998"/>
          </a:xfrm>
          <a:prstGeom prst="rect">
            <a:avLst/>
          </a:prstGeom>
          <a:noFill/>
        </p:spPr>
        <p:txBody>
          <a:bodyPr wrap="none" rtlCol="0">
            <a:spAutoFit/>
          </a:bodyPr>
          <a:lstStyle/>
          <a:p>
            <a:r>
              <a:rPr lang="en-US" sz="1600" dirty="0" err="1" smtClean="0"/>
              <a:t>GTU_Optic</a:t>
            </a:r>
            <a:r>
              <a:rPr lang="en-US" sz="1600" dirty="0" smtClean="0"/>
              <a:t> Transmitter plugin modules</a:t>
            </a:r>
          </a:p>
          <a:p>
            <a:r>
              <a:rPr lang="en-US" sz="1200" dirty="0" smtClean="0"/>
              <a:t>Clock only, to TOF_RDO (optional)</a:t>
            </a:r>
            <a:r>
              <a:rPr lang="en-US" sz="1400" dirty="0" smtClean="0"/>
              <a:t> </a:t>
            </a:r>
            <a:endParaRPr lang="en-US" sz="1600" dirty="0"/>
          </a:p>
        </p:txBody>
      </p:sp>
      <p:cxnSp>
        <p:nvCxnSpPr>
          <p:cNvPr id="114" name="Straight Connector 113"/>
          <p:cNvCxnSpPr/>
          <p:nvPr/>
        </p:nvCxnSpPr>
        <p:spPr>
          <a:xfrm>
            <a:off x="3025560" y="4217941"/>
            <a:ext cx="440299"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904774" y="4231591"/>
            <a:ext cx="440299"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8261631" y="5098850"/>
            <a:ext cx="3680046" cy="1077218"/>
          </a:xfrm>
          <a:prstGeom prst="rect">
            <a:avLst/>
          </a:prstGeom>
          <a:noFill/>
        </p:spPr>
        <p:txBody>
          <a:bodyPr wrap="none" rtlCol="0">
            <a:spAutoFit/>
          </a:bodyPr>
          <a:lstStyle/>
          <a:p>
            <a:r>
              <a:rPr lang="en-US" dirty="0" smtClean="0"/>
              <a:t>Possible choice of Optic Transmitters:</a:t>
            </a:r>
          </a:p>
          <a:p>
            <a:r>
              <a:rPr lang="en-US" dirty="0" err="1" smtClean="0"/>
              <a:t>Samtec</a:t>
            </a:r>
            <a:r>
              <a:rPr lang="en-US" dirty="0" smtClean="0"/>
              <a:t> </a:t>
            </a:r>
            <a:r>
              <a:rPr lang="en-US" dirty="0" err="1" smtClean="0"/>
              <a:t>FireFly</a:t>
            </a:r>
            <a:r>
              <a:rPr lang="en-US" dirty="0" smtClean="0"/>
              <a:t>, 12 </a:t>
            </a:r>
            <a:r>
              <a:rPr lang="en-US" dirty="0" err="1" smtClean="0"/>
              <a:t>ch</a:t>
            </a:r>
            <a:r>
              <a:rPr lang="en-US" dirty="0" smtClean="0"/>
              <a:t> TX, </a:t>
            </a:r>
          </a:p>
          <a:p>
            <a:pPr marL="285750" indent="-285750">
              <a:buFont typeface="Arial" panose="020B0604020202020204" pitchFamily="34" charset="0"/>
              <a:buChar char="•"/>
            </a:pPr>
            <a:r>
              <a:rPr lang="en-US" sz="1400" dirty="0" smtClean="0"/>
              <a:t>MTP_12 at GTU</a:t>
            </a:r>
          </a:p>
          <a:p>
            <a:pPr marL="285750" indent="-285750">
              <a:buFont typeface="Arial" panose="020B0604020202020204" pitchFamily="34" charset="0"/>
              <a:buChar char="•"/>
            </a:pPr>
            <a:r>
              <a:rPr lang="en-US" sz="1400" dirty="0" smtClean="0"/>
              <a:t>LC at RDO</a:t>
            </a:r>
            <a:endParaRPr lang="en-US" sz="1400" dirty="0"/>
          </a:p>
        </p:txBody>
      </p:sp>
      <p:sp>
        <p:nvSpPr>
          <p:cNvPr id="117" name="Rectangle 116"/>
          <p:cNvSpPr/>
          <p:nvPr/>
        </p:nvSpPr>
        <p:spPr>
          <a:xfrm>
            <a:off x="7603910" y="1326888"/>
            <a:ext cx="3925843" cy="338554"/>
          </a:xfrm>
          <a:prstGeom prst="rect">
            <a:avLst/>
          </a:prstGeom>
        </p:spPr>
        <p:txBody>
          <a:bodyPr wrap="square">
            <a:spAutoFit/>
          </a:bodyPr>
          <a:lstStyle/>
          <a:p>
            <a:pPr>
              <a:spcAft>
                <a:spcPts val="400"/>
              </a:spcAft>
            </a:pPr>
            <a:r>
              <a:rPr lang="en-US" sz="1600" dirty="0" smtClean="0">
                <a:solidFill>
                  <a:srgbClr val="000000"/>
                </a:solidFill>
              </a:rPr>
              <a:t>2.5.2 Dedicated clock from GTU to TOF_RDO</a:t>
            </a:r>
          </a:p>
        </p:txBody>
      </p:sp>
      <p:sp>
        <p:nvSpPr>
          <p:cNvPr id="2" name="Slide Number Placeholder 1"/>
          <p:cNvSpPr>
            <a:spLocks noGrp="1"/>
          </p:cNvSpPr>
          <p:nvPr>
            <p:ph type="sldNum" sz="quarter" idx="12"/>
          </p:nvPr>
        </p:nvSpPr>
        <p:spPr/>
        <p:txBody>
          <a:bodyPr/>
          <a:lstStyle/>
          <a:p>
            <a:fld id="{ED7F7473-35CC-4359-AC04-EFEE0D39A7D2}" type="slidenum">
              <a:rPr lang="en-US" smtClean="0"/>
              <a:t>10</a:t>
            </a:fld>
            <a:endParaRPr lang="en-US" dirty="0"/>
          </a:p>
        </p:txBody>
      </p:sp>
    </p:spTree>
    <p:extLst>
      <p:ext uri="{BB962C8B-B14F-4D97-AF65-F5344CB8AC3E}">
        <p14:creationId xmlns:p14="http://schemas.microsoft.com/office/powerpoint/2010/main" val="3834563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015" y="864635"/>
            <a:ext cx="2847531" cy="400110"/>
          </a:xfrm>
          <a:prstGeom prst="rect">
            <a:avLst/>
          </a:prstGeom>
        </p:spPr>
        <p:txBody>
          <a:bodyPr wrap="square">
            <a:spAutoFit/>
          </a:bodyPr>
          <a:lstStyle/>
          <a:p>
            <a:pPr>
              <a:spcAft>
                <a:spcPts val="400"/>
              </a:spcAft>
            </a:pPr>
            <a:r>
              <a:rPr lang="en-US" sz="2000" dirty="0" smtClean="0">
                <a:solidFill>
                  <a:srgbClr val="000000"/>
                </a:solidFill>
              </a:rPr>
              <a:t>2.6 The data format</a:t>
            </a:r>
            <a:endParaRPr lang="en-US" sz="2000" dirty="0">
              <a:solidFill>
                <a:srgbClr val="000000"/>
              </a:solidFill>
            </a:endParaRPr>
          </a:p>
        </p:txBody>
      </p:sp>
      <p:sp>
        <p:nvSpPr>
          <p:cNvPr id="20" name="Title 1"/>
          <p:cNvSpPr txBox="1">
            <a:spLocks/>
          </p:cNvSpPr>
          <p:nvPr/>
        </p:nvSpPr>
        <p:spPr>
          <a:xfrm>
            <a:off x="1204913" y="319817"/>
            <a:ext cx="313848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18" name="Rectangle 17"/>
          <p:cNvSpPr/>
          <p:nvPr/>
        </p:nvSpPr>
        <p:spPr>
          <a:xfrm>
            <a:off x="2540743" y="2179346"/>
            <a:ext cx="957770" cy="28492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34658" y="1560500"/>
            <a:ext cx="1224581" cy="2464364"/>
          </a:xfrm>
          <a:prstGeom prst="rect">
            <a:avLst/>
          </a:prstGeom>
          <a:solidFill>
            <a:srgbClr val="FFC0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413525" y="3501643"/>
            <a:ext cx="824136" cy="523220"/>
          </a:xfrm>
          <a:prstGeom prst="rect">
            <a:avLst/>
          </a:prstGeom>
          <a:noFill/>
        </p:spPr>
        <p:txBody>
          <a:bodyPr wrap="none" rtlCol="0">
            <a:spAutoFit/>
          </a:bodyPr>
          <a:lstStyle/>
          <a:p>
            <a:r>
              <a:rPr lang="en-US" sz="2800" b="1" dirty="0" smtClean="0"/>
              <a:t>GTU</a:t>
            </a:r>
            <a:endParaRPr lang="en-US" sz="2800" b="1" dirty="0"/>
          </a:p>
        </p:txBody>
      </p:sp>
      <p:sp>
        <p:nvSpPr>
          <p:cNvPr id="33" name="Rectangle 32"/>
          <p:cNvSpPr/>
          <p:nvPr/>
        </p:nvSpPr>
        <p:spPr>
          <a:xfrm>
            <a:off x="9276750" y="1560500"/>
            <a:ext cx="1262514" cy="2464364"/>
          </a:xfrm>
          <a:prstGeom prst="rect">
            <a:avLst/>
          </a:prstGeom>
          <a:solidFill>
            <a:srgbClr val="FFC0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440763" y="3501643"/>
            <a:ext cx="934487" cy="523220"/>
          </a:xfrm>
          <a:prstGeom prst="rect">
            <a:avLst/>
          </a:prstGeom>
          <a:noFill/>
        </p:spPr>
        <p:txBody>
          <a:bodyPr wrap="none" rtlCol="0">
            <a:spAutoFit/>
          </a:bodyPr>
          <a:lstStyle/>
          <a:p>
            <a:r>
              <a:rPr lang="en-US" sz="2800" b="1" dirty="0" smtClean="0"/>
              <a:t>DAM</a:t>
            </a:r>
            <a:endParaRPr lang="en-US" sz="2800" b="1" dirty="0"/>
          </a:p>
        </p:txBody>
      </p:sp>
      <p:cxnSp>
        <p:nvCxnSpPr>
          <p:cNvPr id="35" name="Straight Arrow Connector 34"/>
          <p:cNvCxnSpPr/>
          <p:nvPr/>
        </p:nvCxnSpPr>
        <p:spPr>
          <a:xfrm>
            <a:off x="2459239" y="1858739"/>
            <a:ext cx="68175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10602" y="1560499"/>
            <a:ext cx="1949573" cy="369332"/>
          </a:xfrm>
          <a:prstGeom prst="rect">
            <a:avLst/>
          </a:prstGeom>
          <a:noFill/>
        </p:spPr>
        <p:txBody>
          <a:bodyPr wrap="none" rtlCol="0">
            <a:spAutoFit/>
          </a:bodyPr>
          <a:lstStyle/>
          <a:p>
            <a:r>
              <a:rPr lang="en-US" dirty="0" smtClean="0"/>
              <a:t>Clock @ </a:t>
            </a:r>
            <a:r>
              <a:rPr lang="en-US" b="1" dirty="0" smtClean="0"/>
              <a:t>9.85</a:t>
            </a:r>
            <a:r>
              <a:rPr lang="en-US" dirty="0" smtClean="0"/>
              <a:t> MHz</a:t>
            </a:r>
            <a:endParaRPr lang="en-US" dirty="0"/>
          </a:p>
        </p:txBody>
      </p:sp>
      <p:cxnSp>
        <p:nvCxnSpPr>
          <p:cNvPr id="37" name="Straight Arrow Connector 36"/>
          <p:cNvCxnSpPr/>
          <p:nvPr/>
        </p:nvCxnSpPr>
        <p:spPr>
          <a:xfrm>
            <a:off x="2437885" y="2464272"/>
            <a:ext cx="68175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402461" y="2161395"/>
            <a:ext cx="5935920" cy="307777"/>
          </a:xfrm>
          <a:prstGeom prst="rect">
            <a:avLst/>
          </a:prstGeom>
          <a:noFill/>
        </p:spPr>
        <p:txBody>
          <a:bodyPr wrap="none" rtlCol="0">
            <a:spAutoFit/>
          </a:bodyPr>
          <a:lstStyle/>
          <a:p>
            <a:r>
              <a:rPr lang="en-US" sz="1400" dirty="0" smtClean="0"/>
              <a:t>GTU_CONTROL, “(min) 8-bits (+ 1 </a:t>
            </a:r>
            <a:r>
              <a:rPr lang="en-US" sz="1400" dirty="0" err="1" smtClean="0"/>
              <a:t>k_bit</a:t>
            </a:r>
            <a:r>
              <a:rPr lang="en-US" sz="1400" dirty="0" smtClean="0"/>
              <a:t>) @ 98.5 MHz” &amp; “480-bits @9.85 MHz”</a:t>
            </a:r>
            <a:endParaRPr lang="en-US" sz="1400" dirty="0"/>
          </a:p>
        </p:txBody>
      </p:sp>
      <p:cxnSp>
        <p:nvCxnSpPr>
          <p:cNvPr id="39" name="Straight Arrow Connector 38"/>
          <p:cNvCxnSpPr/>
          <p:nvPr/>
        </p:nvCxnSpPr>
        <p:spPr>
          <a:xfrm>
            <a:off x="2437885" y="2798503"/>
            <a:ext cx="6817511" cy="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61483" y="2509248"/>
            <a:ext cx="6114944" cy="307777"/>
          </a:xfrm>
          <a:prstGeom prst="rect">
            <a:avLst/>
          </a:prstGeom>
          <a:noFill/>
        </p:spPr>
        <p:txBody>
          <a:bodyPr wrap="none" rtlCol="0">
            <a:spAutoFit/>
          </a:bodyPr>
          <a:lstStyle/>
          <a:p>
            <a:r>
              <a:rPr lang="en-US" sz="1400" dirty="0" smtClean="0"/>
              <a:t>DAM/RDO Status, “(min) 8-bits (+ 1 </a:t>
            </a:r>
            <a:r>
              <a:rPr lang="en-US" sz="1400" dirty="0" err="1" smtClean="0"/>
              <a:t>k_bit</a:t>
            </a:r>
            <a:r>
              <a:rPr lang="en-US" sz="1400" dirty="0" smtClean="0"/>
              <a:t>) @ 98.5 MHz” &amp;  “480-bits @9.85 MHz”</a:t>
            </a:r>
            <a:endParaRPr lang="en-US" sz="1400" dirty="0"/>
          </a:p>
        </p:txBody>
      </p:sp>
      <p:cxnSp>
        <p:nvCxnSpPr>
          <p:cNvPr id="41" name="Straight Arrow Connector 40"/>
          <p:cNvCxnSpPr/>
          <p:nvPr/>
        </p:nvCxnSpPr>
        <p:spPr>
          <a:xfrm>
            <a:off x="2437885" y="3305466"/>
            <a:ext cx="6817511" cy="0"/>
          </a:xfrm>
          <a:prstGeom prst="straightConnector1">
            <a:avLst/>
          </a:prstGeom>
          <a:ln w="38100">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40376" y="2979459"/>
            <a:ext cx="3347198" cy="369332"/>
          </a:xfrm>
          <a:prstGeom prst="rect">
            <a:avLst/>
          </a:prstGeom>
          <a:noFill/>
        </p:spPr>
        <p:txBody>
          <a:bodyPr wrap="none" rtlCol="0">
            <a:spAutoFit/>
          </a:bodyPr>
          <a:lstStyle/>
          <a:p>
            <a:r>
              <a:rPr lang="en-US" dirty="0" smtClean="0"/>
              <a:t>To fully use the DAM connection</a:t>
            </a:r>
            <a:endParaRPr lang="en-US" dirty="0"/>
          </a:p>
        </p:txBody>
      </p:sp>
      <p:sp>
        <p:nvSpPr>
          <p:cNvPr id="43" name="TextBox 42"/>
          <p:cNvSpPr txBox="1"/>
          <p:nvPr/>
        </p:nvSpPr>
        <p:spPr>
          <a:xfrm>
            <a:off x="1050798" y="2299205"/>
            <a:ext cx="1549593" cy="646331"/>
          </a:xfrm>
          <a:prstGeom prst="rect">
            <a:avLst/>
          </a:prstGeom>
          <a:noFill/>
        </p:spPr>
        <p:txBody>
          <a:bodyPr wrap="square" rtlCol="0">
            <a:spAutoFit/>
          </a:bodyPr>
          <a:lstStyle/>
          <a:p>
            <a:pPr algn="ctr"/>
            <a:r>
              <a:rPr lang="en-US" dirty="0" smtClean="0"/>
              <a:t>FPGA  MGT Transceivers</a:t>
            </a:r>
            <a:endParaRPr lang="en-US" dirty="0"/>
          </a:p>
        </p:txBody>
      </p:sp>
      <p:sp>
        <p:nvSpPr>
          <p:cNvPr id="44" name="TextBox 43"/>
          <p:cNvSpPr txBox="1"/>
          <p:nvPr/>
        </p:nvSpPr>
        <p:spPr>
          <a:xfrm>
            <a:off x="1267021" y="1547766"/>
            <a:ext cx="1378914" cy="584775"/>
          </a:xfrm>
          <a:prstGeom prst="rect">
            <a:avLst/>
          </a:prstGeom>
          <a:noFill/>
        </p:spPr>
        <p:txBody>
          <a:bodyPr wrap="square" rtlCol="0">
            <a:spAutoFit/>
          </a:bodyPr>
          <a:lstStyle/>
          <a:p>
            <a:pPr algn="ctr"/>
            <a:r>
              <a:rPr lang="en-US" sz="1600" dirty="0" smtClean="0"/>
              <a:t>PCB Transmitters</a:t>
            </a:r>
            <a:endParaRPr lang="en-US" sz="1600" dirty="0"/>
          </a:p>
        </p:txBody>
      </p:sp>
      <p:sp>
        <p:nvSpPr>
          <p:cNvPr id="45" name="TextBox 44"/>
          <p:cNvSpPr txBox="1"/>
          <p:nvPr/>
        </p:nvSpPr>
        <p:spPr>
          <a:xfrm>
            <a:off x="9246716" y="1521859"/>
            <a:ext cx="1208635" cy="646331"/>
          </a:xfrm>
          <a:prstGeom prst="rect">
            <a:avLst/>
          </a:prstGeom>
          <a:noFill/>
        </p:spPr>
        <p:txBody>
          <a:bodyPr wrap="square" rtlCol="0">
            <a:spAutoFit/>
          </a:bodyPr>
          <a:lstStyle/>
          <a:p>
            <a:r>
              <a:rPr lang="en-US" dirty="0" smtClean="0"/>
              <a:t>PCB Receiver</a:t>
            </a:r>
            <a:endParaRPr lang="en-US" dirty="0"/>
          </a:p>
        </p:txBody>
      </p:sp>
      <p:sp>
        <p:nvSpPr>
          <p:cNvPr id="46" name="TextBox 45"/>
          <p:cNvSpPr txBox="1"/>
          <p:nvPr/>
        </p:nvSpPr>
        <p:spPr>
          <a:xfrm>
            <a:off x="9157604" y="2302171"/>
            <a:ext cx="1372649" cy="646331"/>
          </a:xfrm>
          <a:prstGeom prst="rect">
            <a:avLst/>
          </a:prstGeom>
          <a:noFill/>
        </p:spPr>
        <p:txBody>
          <a:bodyPr wrap="square" rtlCol="0">
            <a:spAutoFit/>
          </a:bodyPr>
          <a:lstStyle/>
          <a:p>
            <a:pPr algn="ctr"/>
            <a:r>
              <a:rPr lang="en-US" dirty="0" smtClean="0"/>
              <a:t>FPGA_MGT Transceiver</a:t>
            </a:r>
            <a:endParaRPr lang="en-US" dirty="0"/>
          </a:p>
        </p:txBody>
      </p:sp>
      <p:sp>
        <p:nvSpPr>
          <p:cNvPr id="48" name="TextBox 47"/>
          <p:cNvSpPr txBox="1"/>
          <p:nvPr/>
        </p:nvSpPr>
        <p:spPr>
          <a:xfrm>
            <a:off x="2530812" y="2154812"/>
            <a:ext cx="871649" cy="307777"/>
          </a:xfrm>
          <a:prstGeom prst="rect">
            <a:avLst/>
          </a:prstGeom>
          <a:noFill/>
        </p:spPr>
        <p:txBody>
          <a:bodyPr wrap="none" rtlCol="0">
            <a:spAutoFit/>
          </a:bodyPr>
          <a:lstStyle/>
          <a:p>
            <a:r>
              <a:rPr lang="en-US" sz="1400" dirty="0" smtClean="0"/>
              <a:t>Downlink</a:t>
            </a:r>
            <a:endParaRPr lang="en-US" sz="1400" dirty="0"/>
          </a:p>
        </p:txBody>
      </p:sp>
      <p:sp>
        <p:nvSpPr>
          <p:cNvPr id="49" name="Rectangle 48"/>
          <p:cNvSpPr/>
          <p:nvPr/>
        </p:nvSpPr>
        <p:spPr>
          <a:xfrm>
            <a:off x="2660960" y="2528766"/>
            <a:ext cx="668455" cy="26973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675069" y="2537947"/>
            <a:ext cx="654346" cy="307777"/>
          </a:xfrm>
          <a:prstGeom prst="rect">
            <a:avLst/>
          </a:prstGeom>
        </p:spPr>
        <p:txBody>
          <a:bodyPr wrap="none">
            <a:spAutoFit/>
          </a:bodyPr>
          <a:lstStyle/>
          <a:p>
            <a:r>
              <a:rPr lang="en-US" sz="1400" dirty="0" smtClean="0"/>
              <a:t>Uplink</a:t>
            </a:r>
            <a:endParaRPr lang="en-US" sz="1400" dirty="0"/>
          </a:p>
        </p:txBody>
      </p:sp>
      <p:sp>
        <p:nvSpPr>
          <p:cNvPr id="51" name="TextBox 50"/>
          <p:cNvSpPr txBox="1"/>
          <p:nvPr/>
        </p:nvSpPr>
        <p:spPr>
          <a:xfrm>
            <a:off x="1157287" y="3031229"/>
            <a:ext cx="1336613" cy="646331"/>
          </a:xfrm>
          <a:prstGeom prst="rect">
            <a:avLst/>
          </a:prstGeom>
          <a:noFill/>
        </p:spPr>
        <p:txBody>
          <a:bodyPr wrap="square" rtlCol="0">
            <a:spAutoFit/>
          </a:bodyPr>
          <a:lstStyle/>
          <a:p>
            <a:pPr algn="ctr"/>
            <a:r>
              <a:rPr lang="en-US" dirty="0" smtClean="0"/>
              <a:t>FPGA  IOB Transceivers</a:t>
            </a:r>
            <a:endParaRPr lang="en-US" dirty="0"/>
          </a:p>
        </p:txBody>
      </p:sp>
      <p:sp>
        <p:nvSpPr>
          <p:cNvPr id="52" name="TextBox 51"/>
          <p:cNvSpPr txBox="1"/>
          <p:nvPr/>
        </p:nvSpPr>
        <p:spPr>
          <a:xfrm>
            <a:off x="9209669" y="2990174"/>
            <a:ext cx="1329595" cy="646331"/>
          </a:xfrm>
          <a:prstGeom prst="rect">
            <a:avLst/>
          </a:prstGeom>
          <a:noFill/>
        </p:spPr>
        <p:txBody>
          <a:bodyPr wrap="square" rtlCol="0">
            <a:spAutoFit/>
          </a:bodyPr>
          <a:lstStyle/>
          <a:p>
            <a:pPr algn="ctr"/>
            <a:r>
              <a:rPr lang="en-US" dirty="0" smtClean="0"/>
              <a:t>FPGA_MGT Transceiver</a:t>
            </a:r>
            <a:endParaRPr lang="en-US" dirty="0"/>
          </a:p>
        </p:txBody>
      </p:sp>
      <p:sp>
        <p:nvSpPr>
          <p:cNvPr id="53" name="Rectangle 52"/>
          <p:cNvSpPr/>
          <p:nvPr/>
        </p:nvSpPr>
        <p:spPr>
          <a:xfrm>
            <a:off x="771692" y="1159548"/>
            <a:ext cx="3454997" cy="369332"/>
          </a:xfrm>
          <a:prstGeom prst="rect">
            <a:avLst/>
          </a:prstGeom>
        </p:spPr>
        <p:txBody>
          <a:bodyPr wrap="square">
            <a:spAutoFit/>
          </a:bodyPr>
          <a:lstStyle/>
          <a:p>
            <a:pPr>
              <a:spcAft>
                <a:spcPts val="400"/>
              </a:spcAft>
            </a:pPr>
            <a:r>
              <a:rPr lang="en-US" dirty="0" smtClean="0">
                <a:solidFill>
                  <a:srgbClr val="000000"/>
                </a:solidFill>
              </a:rPr>
              <a:t>2.6.1  Between GTU and DAM</a:t>
            </a:r>
            <a:endParaRPr lang="en-US" dirty="0">
              <a:solidFill>
                <a:srgbClr val="000000"/>
              </a:solidFill>
            </a:endParaRPr>
          </a:p>
        </p:txBody>
      </p:sp>
      <p:sp>
        <p:nvSpPr>
          <p:cNvPr id="3" name="TextBox 2"/>
          <p:cNvSpPr txBox="1"/>
          <p:nvPr/>
        </p:nvSpPr>
        <p:spPr>
          <a:xfrm>
            <a:off x="1038488" y="4026842"/>
            <a:ext cx="9530814" cy="338554"/>
          </a:xfrm>
          <a:prstGeom prst="rect">
            <a:avLst/>
          </a:prstGeom>
          <a:noFill/>
        </p:spPr>
        <p:txBody>
          <a:bodyPr wrap="none" rtlCol="0">
            <a:spAutoFit/>
          </a:bodyPr>
          <a:lstStyle/>
          <a:p>
            <a:r>
              <a:rPr lang="en-US" sz="1600" dirty="0" smtClean="0"/>
              <a:t>The 9.85 MHz clock is also used to align the DAM boards by using the same (length, type) fibers (Synchronization)</a:t>
            </a:r>
            <a:endParaRPr lang="en-US" sz="1600" dirty="0"/>
          </a:p>
        </p:txBody>
      </p:sp>
      <p:sp>
        <p:nvSpPr>
          <p:cNvPr id="55" name="Rectangle 54"/>
          <p:cNvSpPr/>
          <p:nvPr/>
        </p:nvSpPr>
        <p:spPr>
          <a:xfrm>
            <a:off x="2530751" y="4900984"/>
            <a:ext cx="957770" cy="28492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234692" y="4860386"/>
            <a:ext cx="1224581" cy="1182234"/>
          </a:xfrm>
          <a:prstGeom prst="rect">
            <a:avLst/>
          </a:prstGeom>
          <a:solidFill>
            <a:srgbClr val="FFC0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434914" y="5525423"/>
            <a:ext cx="934487" cy="523220"/>
          </a:xfrm>
          <a:prstGeom prst="rect">
            <a:avLst/>
          </a:prstGeom>
          <a:noFill/>
        </p:spPr>
        <p:txBody>
          <a:bodyPr wrap="none" rtlCol="0">
            <a:spAutoFit/>
          </a:bodyPr>
          <a:lstStyle/>
          <a:p>
            <a:r>
              <a:rPr lang="en-US" sz="2800" b="1" dirty="0" smtClean="0"/>
              <a:t>DAM</a:t>
            </a:r>
            <a:endParaRPr lang="en-US" sz="2800" b="1" dirty="0"/>
          </a:p>
        </p:txBody>
      </p:sp>
      <p:sp>
        <p:nvSpPr>
          <p:cNvPr id="58" name="Rectangle 57"/>
          <p:cNvSpPr/>
          <p:nvPr/>
        </p:nvSpPr>
        <p:spPr>
          <a:xfrm>
            <a:off x="9276784" y="4860386"/>
            <a:ext cx="1262514" cy="1182234"/>
          </a:xfrm>
          <a:prstGeom prst="rect">
            <a:avLst/>
          </a:prstGeom>
          <a:solidFill>
            <a:srgbClr val="FFC0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9480645" y="5628182"/>
            <a:ext cx="854721" cy="523220"/>
          </a:xfrm>
          <a:prstGeom prst="rect">
            <a:avLst/>
          </a:prstGeom>
          <a:noFill/>
        </p:spPr>
        <p:txBody>
          <a:bodyPr wrap="none" rtlCol="0">
            <a:spAutoFit/>
          </a:bodyPr>
          <a:lstStyle/>
          <a:p>
            <a:r>
              <a:rPr lang="en-US" sz="2800" b="1" dirty="0" smtClean="0"/>
              <a:t>RDO</a:t>
            </a:r>
            <a:endParaRPr lang="en-US" sz="2800" b="1" dirty="0"/>
          </a:p>
        </p:txBody>
      </p:sp>
      <p:cxnSp>
        <p:nvCxnSpPr>
          <p:cNvPr id="60" name="Straight Arrow Connector 59"/>
          <p:cNvCxnSpPr/>
          <p:nvPr/>
        </p:nvCxnSpPr>
        <p:spPr>
          <a:xfrm>
            <a:off x="2427893" y="5185910"/>
            <a:ext cx="681751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392469" y="4883033"/>
            <a:ext cx="5981766" cy="307777"/>
          </a:xfrm>
          <a:prstGeom prst="rect">
            <a:avLst/>
          </a:prstGeom>
          <a:noFill/>
        </p:spPr>
        <p:txBody>
          <a:bodyPr wrap="none" rtlCol="0">
            <a:spAutoFit/>
          </a:bodyPr>
          <a:lstStyle/>
          <a:p>
            <a:r>
              <a:rPr lang="en-US" sz="1400" dirty="0" smtClean="0"/>
              <a:t>64-bit at 39.4 MHz for </a:t>
            </a:r>
            <a:r>
              <a:rPr lang="en-US" sz="1400" dirty="0" err="1" smtClean="0"/>
              <a:t>lpGBT</a:t>
            </a:r>
            <a:r>
              <a:rPr lang="en-US" sz="1400" dirty="0" smtClean="0"/>
              <a:t>, or 64-bit @ 98.5 MHz (for example) for non-</a:t>
            </a:r>
            <a:r>
              <a:rPr lang="en-US" sz="1400" dirty="0" err="1" smtClean="0"/>
              <a:t>lpGBT</a:t>
            </a:r>
            <a:endParaRPr lang="en-US" sz="1400" dirty="0"/>
          </a:p>
        </p:txBody>
      </p:sp>
      <p:cxnSp>
        <p:nvCxnSpPr>
          <p:cNvPr id="62" name="Straight Arrow Connector 61"/>
          <p:cNvCxnSpPr/>
          <p:nvPr/>
        </p:nvCxnSpPr>
        <p:spPr>
          <a:xfrm>
            <a:off x="2427893" y="5520141"/>
            <a:ext cx="6817511" cy="0"/>
          </a:xfrm>
          <a:prstGeom prst="straightConnector1">
            <a:avLst/>
          </a:prstGeom>
          <a:ln w="19050">
            <a:headEnd type="arrow"/>
            <a:tailEnd type="non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251491" y="5230886"/>
            <a:ext cx="6073137" cy="307777"/>
          </a:xfrm>
          <a:prstGeom prst="rect">
            <a:avLst/>
          </a:prstGeom>
          <a:noFill/>
        </p:spPr>
        <p:txBody>
          <a:bodyPr wrap="none" rtlCol="0">
            <a:spAutoFit/>
          </a:bodyPr>
          <a:lstStyle/>
          <a:p>
            <a:r>
              <a:rPr lang="en-US" sz="1400" dirty="0" smtClean="0"/>
              <a:t>256-bit at 39.4 MHz for </a:t>
            </a:r>
            <a:r>
              <a:rPr lang="en-US" sz="1400" dirty="0" err="1" smtClean="0"/>
              <a:t>lpGBT</a:t>
            </a:r>
            <a:r>
              <a:rPr lang="en-US" sz="1400" dirty="0" smtClean="0"/>
              <a:t>, or 64-bit @ 98.5 MHz (for example) for non-</a:t>
            </a:r>
            <a:r>
              <a:rPr lang="en-US" sz="1400" dirty="0" err="1" smtClean="0"/>
              <a:t>lpGBT</a:t>
            </a:r>
            <a:endParaRPr lang="en-US" sz="1400" dirty="0"/>
          </a:p>
        </p:txBody>
      </p:sp>
      <p:sp>
        <p:nvSpPr>
          <p:cNvPr id="64" name="TextBox 63"/>
          <p:cNvSpPr txBox="1"/>
          <p:nvPr/>
        </p:nvSpPr>
        <p:spPr>
          <a:xfrm>
            <a:off x="1040806" y="5020843"/>
            <a:ext cx="1549593" cy="646331"/>
          </a:xfrm>
          <a:prstGeom prst="rect">
            <a:avLst/>
          </a:prstGeom>
          <a:noFill/>
        </p:spPr>
        <p:txBody>
          <a:bodyPr wrap="square" rtlCol="0">
            <a:spAutoFit/>
          </a:bodyPr>
          <a:lstStyle/>
          <a:p>
            <a:pPr algn="ctr"/>
            <a:r>
              <a:rPr lang="en-US" dirty="0" smtClean="0"/>
              <a:t>FPGA  MGT Transceivers</a:t>
            </a:r>
            <a:endParaRPr lang="en-US" dirty="0"/>
          </a:p>
        </p:txBody>
      </p:sp>
      <p:sp>
        <p:nvSpPr>
          <p:cNvPr id="65" name="TextBox 64"/>
          <p:cNvSpPr txBox="1"/>
          <p:nvPr/>
        </p:nvSpPr>
        <p:spPr>
          <a:xfrm>
            <a:off x="9238826" y="4828137"/>
            <a:ext cx="1372649" cy="923330"/>
          </a:xfrm>
          <a:prstGeom prst="rect">
            <a:avLst/>
          </a:prstGeom>
          <a:noFill/>
        </p:spPr>
        <p:txBody>
          <a:bodyPr wrap="square" rtlCol="0">
            <a:spAutoFit/>
          </a:bodyPr>
          <a:lstStyle/>
          <a:p>
            <a:pPr algn="ctr"/>
            <a:r>
              <a:rPr lang="en-US" dirty="0" err="1" smtClean="0"/>
              <a:t>lp</a:t>
            </a:r>
            <a:r>
              <a:rPr lang="en-US" dirty="0" err="1" smtClean="0"/>
              <a:t>GBT</a:t>
            </a:r>
            <a:r>
              <a:rPr lang="en-US" dirty="0" smtClean="0"/>
              <a:t> or </a:t>
            </a:r>
            <a:r>
              <a:rPr lang="en-US" dirty="0" smtClean="0"/>
              <a:t>FPGA_MGT </a:t>
            </a:r>
            <a:r>
              <a:rPr lang="en-US" dirty="0" smtClean="0"/>
              <a:t>Transceiver</a:t>
            </a:r>
            <a:endParaRPr lang="en-US" dirty="0"/>
          </a:p>
        </p:txBody>
      </p:sp>
      <p:sp>
        <p:nvSpPr>
          <p:cNvPr id="66" name="TextBox 65"/>
          <p:cNvSpPr txBox="1"/>
          <p:nvPr/>
        </p:nvSpPr>
        <p:spPr>
          <a:xfrm>
            <a:off x="2520820" y="4876450"/>
            <a:ext cx="871649" cy="307777"/>
          </a:xfrm>
          <a:prstGeom prst="rect">
            <a:avLst/>
          </a:prstGeom>
          <a:noFill/>
        </p:spPr>
        <p:txBody>
          <a:bodyPr wrap="none" rtlCol="0">
            <a:spAutoFit/>
          </a:bodyPr>
          <a:lstStyle/>
          <a:p>
            <a:r>
              <a:rPr lang="en-US" sz="1400" dirty="0" smtClean="0"/>
              <a:t>Downlink</a:t>
            </a:r>
            <a:endParaRPr lang="en-US" sz="1400" dirty="0"/>
          </a:p>
        </p:txBody>
      </p:sp>
      <p:sp>
        <p:nvSpPr>
          <p:cNvPr id="67" name="Rectangle 66"/>
          <p:cNvSpPr/>
          <p:nvPr/>
        </p:nvSpPr>
        <p:spPr>
          <a:xfrm>
            <a:off x="2650968" y="5250404"/>
            <a:ext cx="668455" cy="269736"/>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665077" y="5259585"/>
            <a:ext cx="654346" cy="307777"/>
          </a:xfrm>
          <a:prstGeom prst="rect">
            <a:avLst/>
          </a:prstGeom>
        </p:spPr>
        <p:txBody>
          <a:bodyPr wrap="none">
            <a:spAutoFit/>
          </a:bodyPr>
          <a:lstStyle/>
          <a:p>
            <a:r>
              <a:rPr lang="en-US" sz="1400" dirty="0" smtClean="0"/>
              <a:t>Uplink</a:t>
            </a:r>
            <a:endParaRPr lang="en-US" sz="1400" dirty="0"/>
          </a:p>
        </p:txBody>
      </p:sp>
      <p:sp>
        <p:nvSpPr>
          <p:cNvPr id="69" name="Rectangle 68"/>
          <p:cNvSpPr/>
          <p:nvPr/>
        </p:nvSpPr>
        <p:spPr>
          <a:xfrm>
            <a:off x="771726" y="4459434"/>
            <a:ext cx="6215848" cy="369332"/>
          </a:xfrm>
          <a:prstGeom prst="rect">
            <a:avLst/>
          </a:prstGeom>
        </p:spPr>
        <p:txBody>
          <a:bodyPr wrap="square">
            <a:spAutoFit/>
          </a:bodyPr>
          <a:lstStyle/>
          <a:p>
            <a:pPr>
              <a:spcAft>
                <a:spcPts val="400"/>
              </a:spcAft>
            </a:pPr>
            <a:r>
              <a:rPr lang="en-US" dirty="0" smtClean="0">
                <a:solidFill>
                  <a:srgbClr val="000000"/>
                </a:solidFill>
              </a:rPr>
              <a:t>2.6.2  Between DAM and RDO/FEB (one-pair of fibers)</a:t>
            </a:r>
            <a:endParaRPr lang="en-US" dirty="0">
              <a:solidFill>
                <a:srgbClr val="000000"/>
              </a:solidFill>
            </a:endParaRPr>
          </a:p>
        </p:txBody>
      </p:sp>
      <p:sp>
        <p:nvSpPr>
          <p:cNvPr id="8" name="Rectangle 7"/>
          <p:cNvSpPr/>
          <p:nvPr/>
        </p:nvSpPr>
        <p:spPr>
          <a:xfrm>
            <a:off x="1038488" y="6001404"/>
            <a:ext cx="10211754" cy="584775"/>
          </a:xfrm>
          <a:prstGeom prst="rect">
            <a:avLst/>
          </a:prstGeom>
        </p:spPr>
        <p:txBody>
          <a:bodyPr wrap="square">
            <a:spAutoFit/>
          </a:bodyPr>
          <a:lstStyle/>
          <a:p>
            <a:r>
              <a:rPr lang="en-US" sz="1600" dirty="0" smtClean="0"/>
              <a:t>DAM aligns and repacks </a:t>
            </a:r>
            <a:r>
              <a:rPr lang="en-US" sz="1600" dirty="0"/>
              <a:t>the </a:t>
            </a:r>
            <a:r>
              <a:rPr lang="en-US" sz="1600" dirty="0" smtClean="0"/>
              <a:t>packet (from GTU), </a:t>
            </a:r>
            <a:r>
              <a:rPr lang="en-US" sz="1600" dirty="0"/>
              <a:t>and </a:t>
            </a:r>
            <a:r>
              <a:rPr lang="en-US" sz="1600" dirty="0" smtClean="0"/>
              <a:t>sends </a:t>
            </a:r>
            <a:r>
              <a:rPr lang="en-US" sz="1600" dirty="0"/>
              <a:t>the relevant information to the RDO at 39.4 MHz, or 98.5 </a:t>
            </a:r>
            <a:r>
              <a:rPr lang="en-US" sz="1600" dirty="0" smtClean="0"/>
              <a:t>MHz. The RDO receives the ‘downlink’ after a fixed (same) delay (relative to the GTU generation).</a:t>
            </a:r>
            <a:endParaRPr lang="en-US" sz="1600" dirty="0"/>
          </a:p>
        </p:txBody>
      </p:sp>
      <p:sp>
        <p:nvSpPr>
          <p:cNvPr id="2" name="Slide Number Placeholder 1"/>
          <p:cNvSpPr>
            <a:spLocks noGrp="1"/>
          </p:cNvSpPr>
          <p:nvPr>
            <p:ph type="sldNum" sz="quarter" idx="12"/>
          </p:nvPr>
        </p:nvSpPr>
        <p:spPr/>
        <p:txBody>
          <a:bodyPr/>
          <a:lstStyle/>
          <a:p>
            <a:fld id="{ED7F7473-35CC-4359-AC04-EFEE0D39A7D2}" type="slidenum">
              <a:rPr lang="en-US" smtClean="0"/>
              <a:t>11</a:t>
            </a:fld>
            <a:endParaRPr lang="en-US" dirty="0"/>
          </a:p>
        </p:txBody>
      </p:sp>
    </p:spTree>
    <p:extLst>
      <p:ext uri="{BB962C8B-B14F-4D97-AF65-F5344CB8AC3E}">
        <p14:creationId xmlns:p14="http://schemas.microsoft.com/office/powerpoint/2010/main" val="1758184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533498" y="5271795"/>
            <a:ext cx="3880563" cy="92333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377168" y="5271795"/>
            <a:ext cx="3023631" cy="923330"/>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1105775" y="382555"/>
            <a:ext cx="3777528"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3. Test results</a:t>
            </a:r>
            <a:endParaRPr lang="en-US" b="1" dirty="0"/>
          </a:p>
        </p:txBody>
      </p:sp>
      <p:sp>
        <p:nvSpPr>
          <p:cNvPr id="3" name="Rectangle 2"/>
          <p:cNvSpPr/>
          <p:nvPr/>
        </p:nvSpPr>
        <p:spPr>
          <a:xfrm>
            <a:off x="788230" y="897804"/>
            <a:ext cx="2580121" cy="400110"/>
          </a:xfrm>
          <a:prstGeom prst="rect">
            <a:avLst/>
          </a:prstGeom>
        </p:spPr>
        <p:txBody>
          <a:bodyPr wrap="square">
            <a:spAutoFit/>
          </a:bodyPr>
          <a:lstStyle/>
          <a:p>
            <a:pPr>
              <a:spcAft>
                <a:spcPts val="400"/>
              </a:spcAft>
            </a:pPr>
            <a:r>
              <a:rPr lang="en-US" sz="2000" dirty="0" smtClean="0">
                <a:solidFill>
                  <a:srgbClr val="000000"/>
                </a:solidFill>
              </a:rPr>
              <a:t>3.1 Clock distribution</a:t>
            </a:r>
            <a:endParaRPr lang="en-US" sz="2000" dirty="0">
              <a:solidFill>
                <a:srgbClr val="000000"/>
              </a:solidFill>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319" t="12528" b="14420"/>
          <a:stretch/>
        </p:blipFill>
        <p:spPr>
          <a:xfrm>
            <a:off x="1105775" y="1297914"/>
            <a:ext cx="9825135" cy="3097763"/>
          </a:xfrm>
          <a:prstGeom prst="rect">
            <a:avLst/>
          </a:prstGeom>
        </p:spPr>
      </p:pic>
      <p:cxnSp>
        <p:nvCxnSpPr>
          <p:cNvPr id="27" name="Straight Arrow Connector 26"/>
          <p:cNvCxnSpPr/>
          <p:nvPr/>
        </p:nvCxnSpPr>
        <p:spPr>
          <a:xfrm flipV="1">
            <a:off x="2078290" y="4096139"/>
            <a:ext cx="1215416" cy="12409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72797" y="5271795"/>
            <a:ext cx="1475084" cy="923330"/>
          </a:xfrm>
          <a:prstGeom prst="rect">
            <a:avLst/>
          </a:prstGeom>
          <a:noFill/>
        </p:spPr>
        <p:txBody>
          <a:bodyPr wrap="none" rtlCol="0">
            <a:spAutoFit/>
          </a:bodyPr>
          <a:lstStyle/>
          <a:p>
            <a:pPr algn="ctr"/>
            <a:r>
              <a:rPr lang="en-US" dirty="0" smtClean="0"/>
              <a:t>Si5344H</a:t>
            </a:r>
          </a:p>
          <a:p>
            <a:pPr algn="ctr"/>
            <a:r>
              <a:rPr lang="en-US" dirty="0" err="1" smtClean="0"/>
              <a:t>Clk</a:t>
            </a:r>
            <a:r>
              <a:rPr lang="en-US" dirty="0" smtClean="0"/>
              <a:t>: 98.5 MHz</a:t>
            </a:r>
          </a:p>
          <a:p>
            <a:pPr algn="ctr"/>
            <a:r>
              <a:rPr lang="en-US" dirty="0" err="1" smtClean="0"/>
              <a:t>Clk</a:t>
            </a:r>
            <a:r>
              <a:rPr lang="en-US" dirty="0" smtClean="0"/>
              <a:t>: 39.4 MHz</a:t>
            </a:r>
            <a:endParaRPr lang="en-US" dirty="0"/>
          </a:p>
        </p:txBody>
      </p:sp>
      <p:cxnSp>
        <p:nvCxnSpPr>
          <p:cNvPr id="30" name="Straight Arrow Connector 29"/>
          <p:cNvCxnSpPr/>
          <p:nvPr/>
        </p:nvCxnSpPr>
        <p:spPr>
          <a:xfrm flipH="1" flipV="1">
            <a:off x="5844073" y="3352802"/>
            <a:ext cx="3598507" cy="198430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493586" y="5267473"/>
            <a:ext cx="2002472" cy="923330"/>
          </a:xfrm>
          <a:prstGeom prst="rect">
            <a:avLst/>
          </a:prstGeom>
          <a:noFill/>
        </p:spPr>
        <p:txBody>
          <a:bodyPr wrap="none" rtlCol="0">
            <a:spAutoFit/>
          </a:bodyPr>
          <a:lstStyle/>
          <a:p>
            <a:pPr algn="ctr"/>
            <a:r>
              <a:rPr lang="en-US" dirty="0" smtClean="0"/>
              <a:t>Si5394A</a:t>
            </a:r>
          </a:p>
          <a:p>
            <a:pPr algn="ctr"/>
            <a:r>
              <a:rPr lang="en-US" dirty="0" smtClean="0"/>
              <a:t>(x10) </a:t>
            </a:r>
            <a:r>
              <a:rPr lang="en-US" dirty="0" err="1" smtClean="0"/>
              <a:t>Clk</a:t>
            </a:r>
            <a:r>
              <a:rPr lang="en-US" dirty="0" smtClean="0"/>
              <a:t>: 98.5 MHz</a:t>
            </a:r>
          </a:p>
          <a:p>
            <a:pPr algn="ctr"/>
            <a:r>
              <a:rPr lang="en-US" dirty="0" smtClean="0"/>
              <a:t>(x4) </a:t>
            </a:r>
            <a:r>
              <a:rPr lang="en-US" dirty="0" err="1" smtClean="0"/>
              <a:t>Clk</a:t>
            </a:r>
            <a:r>
              <a:rPr lang="en-US" dirty="0" smtClean="0"/>
              <a:t>: 39.4 MHz</a:t>
            </a:r>
            <a:endParaRPr lang="en-US" dirty="0"/>
          </a:p>
        </p:txBody>
      </p:sp>
      <p:cxnSp>
        <p:nvCxnSpPr>
          <p:cNvPr id="33" name="Straight Arrow Connector 32"/>
          <p:cNvCxnSpPr/>
          <p:nvPr/>
        </p:nvCxnSpPr>
        <p:spPr>
          <a:xfrm flipH="1" flipV="1">
            <a:off x="1750639" y="2472613"/>
            <a:ext cx="1991335" cy="286449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84891" y="5271795"/>
            <a:ext cx="1649811" cy="923330"/>
          </a:xfrm>
          <a:prstGeom prst="rect">
            <a:avLst/>
          </a:prstGeom>
          <a:noFill/>
        </p:spPr>
        <p:txBody>
          <a:bodyPr wrap="none" rtlCol="0">
            <a:spAutoFit/>
          </a:bodyPr>
          <a:lstStyle/>
          <a:p>
            <a:pPr algn="ctr"/>
            <a:r>
              <a:rPr lang="en-US" dirty="0" smtClean="0"/>
              <a:t>Jlab TI</a:t>
            </a:r>
          </a:p>
          <a:p>
            <a:pPr algn="ctr"/>
            <a:r>
              <a:rPr lang="en-US" dirty="0" smtClean="0"/>
              <a:t>(/10) 9.85 MHz </a:t>
            </a:r>
          </a:p>
          <a:p>
            <a:pPr algn="ctr"/>
            <a:r>
              <a:rPr lang="en-US" dirty="0" smtClean="0"/>
              <a:t>SYNC</a:t>
            </a:r>
          </a:p>
        </p:txBody>
      </p:sp>
      <p:cxnSp>
        <p:nvCxnSpPr>
          <p:cNvPr id="35" name="Straight Arrow Connector 34"/>
          <p:cNvCxnSpPr/>
          <p:nvPr/>
        </p:nvCxnSpPr>
        <p:spPr>
          <a:xfrm flipH="1" flipV="1">
            <a:off x="4015565" y="3554963"/>
            <a:ext cx="1900043" cy="178214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503895" y="5271795"/>
            <a:ext cx="1475084" cy="646331"/>
          </a:xfrm>
          <a:prstGeom prst="rect">
            <a:avLst/>
          </a:prstGeom>
          <a:noFill/>
        </p:spPr>
        <p:txBody>
          <a:bodyPr wrap="none" rtlCol="0">
            <a:spAutoFit/>
          </a:bodyPr>
          <a:lstStyle/>
          <a:p>
            <a:pPr algn="ctr"/>
            <a:r>
              <a:rPr lang="en-US" dirty="0" smtClean="0"/>
              <a:t>Optic </a:t>
            </a:r>
            <a:r>
              <a:rPr lang="en-US" dirty="0" err="1" smtClean="0"/>
              <a:t>Tx</a:t>
            </a:r>
            <a:r>
              <a:rPr lang="en-US" dirty="0" smtClean="0"/>
              <a:t>, Rx</a:t>
            </a:r>
          </a:p>
          <a:p>
            <a:pPr algn="ctr"/>
            <a:r>
              <a:rPr lang="en-US" dirty="0" err="1" smtClean="0"/>
              <a:t>Clk</a:t>
            </a:r>
            <a:r>
              <a:rPr lang="en-US" dirty="0" smtClean="0"/>
              <a:t>: 9.85 MHz</a:t>
            </a:r>
          </a:p>
        </p:txBody>
      </p:sp>
      <p:sp>
        <p:nvSpPr>
          <p:cNvPr id="42" name="Rectangle 41"/>
          <p:cNvSpPr/>
          <p:nvPr/>
        </p:nvSpPr>
        <p:spPr>
          <a:xfrm>
            <a:off x="1105775" y="5271795"/>
            <a:ext cx="1542106" cy="92333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330440" y="6142477"/>
            <a:ext cx="1093569" cy="369332"/>
          </a:xfrm>
          <a:prstGeom prst="rect">
            <a:avLst/>
          </a:prstGeom>
          <a:noFill/>
        </p:spPr>
        <p:txBody>
          <a:bodyPr wrap="none" rtlCol="0">
            <a:spAutoFit/>
          </a:bodyPr>
          <a:lstStyle/>
          <a:p>
            <a:r>
              <a:rPr lang="en-US" dirty="0" err="1" smtClean="0">
                <a:solidFill>
                  <a:srgbClr val="0070C0"/>
                </a:solidFill>
              </a:rPr>
              <a:t>EIC_Clock</a:t>
            </a:r>
            <a:endParaRPr lang="en-US" dirty="0">
              <a:solidFill>
                <a:srgbClr val="0070C0"/>
              </a:solidFill>
            </a:endParaRPr>
          </a:p>
        </p:txBody>
      </p:sp>
      <p:sp>
        <p:nvSpPr>
          <p:cNvPr id="46" name="TextBox 45"/>
          <p:cNvSpPr txBox="1"/>
          <p:nvPr/>
        </p:nvSpPr>
        <p:spPr>
          <a:xfrm>
            <a:off x="4384007" y="6142477"/>
            <a:ext cx="595484" cy="369332"/>
          </a:xfrm>
          <a:prstGeom prst="rect">
            <a:avLst/>
          </a:prstGeom>
          <a:noFill/>
        </p:spPr>
        <p:txBody>
          <a:bodyPr wrap="none" rtlCol="0">
            <a:spAutoFit/>
          </a:bodyPr>
          <a:lstStyle/>
          <a:p>
            <a:r>
              <a:rPr lang="en-US" b="1" dirty="0" smtClean="0">
                <a:solidFill>
                  <a:srgbClr val="FFC000"/>
                </a:solidFill>
              </a:rPr>
              <a:t>GTU</a:t>
            </a:r>
            <a:endParaRPr lang="en-US" b="1" dirty="0">
              <a:solidFill>
                <a:srgbClr val="FFC000"/>
              </a:solidFill>
            </a:endParaRPr>
          </a:p>
        </p:txBody>
      </p:sp>
      <p:sp>
        <p:nvSpPr>
          <p:cNvPr id="47" name="TextBox 46"/>
          <p:cNvSpPr txBox="1"/>
          <p:nvPr/>
        </p:nvSpPr>
        <p:spPr>
          <a:xfrm>
            <a:off x="7650545" y="6142477"/>
            <a:ext cx="654153" cy="369332"/>
          </a:xfrm>
          <a:prstGeom prst="rect">
            <a:avLst/>
          </a:prstGeom>
          <a:noFill/>
        </p:spPr>
        <p:txBody>
          <a:bodyPr wrap="none" rtlCol="0">
            <a:spAutoFit/>
          </a:bodyPr>
          <a:lstStyle/>
          <a:p>
            <a:r>
              <a:rPr lang="en-US" dirty="0" smtClean="0">
                <a:solidFill>
                  <a:srgbClr val="C00000"/>
                </a:solidFill>
              </a:rPr>
              <a:t>DAM</a:t>
            </a:r>
            <a:endParaRPr lang="en-US" dirty="0">
              <a:solidFill>
                <a:srgbClr val="C00000"/>
              </a:solidFill>
            </a:endParaRPr>
          </a:p>
        </p:txBody>
      </p:sp>
      <p:cxnSp>
        <p:nvCxnSpPr>
          <p:cNvPr id="49" name="Straight Arrow Connector 48"/>
          <p:cNvCxnSpPr/>
          <p:nvPr/>
        </p:nvCxnSpPr>
        <p:spPr>
          <a:xfrm>
            <a:off x="2565525" y="5730053"/>
            <a:ext cx="944342"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684991" y="5499220"/>
            <a:ext cx="638316" cy="461665"/>
          </a:xfrm>
          <a:prstGeom prst="rect">
            <a:avLst/>
          </a:prstGeom>
          <a:noFill/>
        </p:spPr>
        <p:txBody>
          <a:bodyPr wrap="none" rtlCol="0">
            <a:spAutoFit/>
          </a:bodyPr>
          <a:lstStyle/>
          <a:p>
            <a:pPr algn="ctr"/>
            <a:r>
              <a:rPr lang="en-US" sz="1200" dirty="0" smtClean="0"/>
              <a:t>Copper</a:t>
            </a:r>
          </a:p>
          <a:p>
            <a:pPr algn="ctr"/>
            <a:r>
              <a:rPr lang="en-US" sz="1200" dirty="0" smtClean="0"/>
              <a:t>cable</a:t>
            </a:r>
            <a:endParaRPr lang="en-US" sz="1200" dirty="0"/>
          </a:p>
        </p:txBody>
      </p:sp>
      <p:cxnSp>
        <p:nvCxnSpPr>
          <p:cNvPr id="52" name="Straight Connector 51"/>
          <p:cNvCxnSpPr/>
          <p:nvPr/>
        </p:nvCxnSpPr>
        <p:spPr>
          <a:xfrm>
            <a:off x="1492898" y="3352802"/>
            <a:ext cx="1501640" cy="224215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4" idx="1"/>
          </p:cNvCxnSpPr>
          <p:nvPr/>
        </p:nvCxnSpPr>
        <p:spPr>
          <a:xfrm>
            <a:off x="4964147" y="5755679"/>
            <a:ext cx="638316" cy="1170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964147" y="5524846"/>
            <a:ext cx="638316" cy="461665"/>
          </a:xfrm>
          <a:prstGeom prst="rect">
            <a:avLst/>
          </a:prstGeom>
          <a:noFill/>
        </p:spPr>
        <p:txBody>
          <a:bodyPr wrap="none" rtlCol="0">
            <a:spAutoFit/>
          </a:bodyPr>
          <a:lstStyle/>
          <a:p>
            <a:pPr algn="ctr"/>
            <a:r>
              <a:rPr lang="en-US" sz="1200" dirty="0" smtClean="0"/>
              <a:t>Copper</a:t>
            </a:r>
          </a:p>
          <a:p>
            <a:pPr algn="ctr"/>
            <a:r>
              <a:rPr lang="en-US" sz="1200" dirty="0" smtClean="0"/>
              <a:t>cable</a:t>
            </a:r>
            <a:endParaRPr lang="en-US" sz="1200" dirty="0"/>
          </a:p>
        </p:txBody>
      </p:sp>
      <p:cxnSp>
        <p:nvCxnSpPr>
          <p:cNvPr id="57" name="Straight Connector 56"/>
          <p:cNvCxnSpPr/>
          <p:nvPr/>
        </p:nvCxnSpPr>
        <p:spPr>
          <a:xfrm>
            <a:off x="2569817" y="3305175"/>
            <a:ext cx="2687730" cy="23158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233501" y="3398997"/>
            <a:ext cx="2169806" cy="15517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6191250" y="5081496"/>
            <a:ext cx="535193" cy="309510"/>
          </a:xfrm>
          <a:custGeom>
            <a:avLst/>
            <a:gdLst>
              <a:gd name="connsiteX0" fmla="*/ 0 w 535193"/>
              <a:gd name="connsiteY0" fmla="*/ 252504 h 309510"/>
              <a:gd name="connsiteX1" fmla="*/ 114300 w 535193"/>
              <a:gd name="connsiteY1" fmla="*/ 36604 h 309510"/>
              <a:gd name="connsiteX2" fmla="*/ 393700 w 535193"/>
              <a:gd name="connsiteY2" fmla="*/ 23904 h 309510"/>
              <a:gd name="connsiteX3" fmla="*/ 520700 w 535193"/>
              <a:gd name="connsiteY3" fmla="*/ 277904 h 309510"/>
              <a:gd name="connsiteX4" fmla="*/ 527050 w 535193"/>
              <a:gd name="connsiteY4" fmla="*/ 296954 h 30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93" h="309510">
                <a:moveTo>
                  <a:pt x="0" y="252504"/>
                </a:moveTo>
                <a:cubicBezTo>
                  <a:pt x="24341" y="163604"/>
                  <a:pt x="48683" y="74704"/>
                  <a:pt x="114300" y="36604"/>
                </a:cubicBezTo>
                <a:cubicBezTo>
                  <a:pt x="179917" y="-1496"/>
                  <a:pt x="325967" y="-16313"/>
                  <a:pt x="393700" y="23904"/>
                </a:cubicBezTo>
                <a:cubicBezTo>
                  <a:pt x="461433" y="64121"/>
                  <a:pt x="498475" y="232396"/>
                  <a:pt x="520700" y="277904"/>
                </a:cubicBezTo>
                <a:cubicBezTo>
                  <a:pt x="542925" y="323412"/>
                  <a:pt x="534987" y="310183"/>
                  <a:pt x="527050" y="29695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189199" y="4870973"/>
            <a:ext cx="476412" cy="461665"/>
          </a:xfrm>
          <a:prstGeom prst="rect">
            <a:avLst/>
          </a:prstGeom>
          <a:noFill/>
        </p:spPr>
        <p:txBody>
          <a:bodyPr wrap="none" rtlCol="0">
            <a:spAutoFit/>
          </a:bodyPr>
          <a:lstStyle/>
          <a:p>
            <a:pPr algn="ctr"/>
            <a:r>
              <a:rPr lang="en-US" sz="1200" dirty="0" smtClean="0"/>
              <a:t>MM</a:t>
            </a:r>
          </a:p>
          <a:p>
            <a:pPr algn="ctr"/>
            <a:r>
              <a:rPr lang="en-US" sz="1200" dirty="0" smtClean="0"/>
              <a:t>fiber</a:t>
            </a:r>
            <a:endParaRPr lang="en-US" sz="1200" dirty="0"/>
          </a:p>
        </p:txBody>
      </p:sp>
      <p:cxnSp>
        <p:nvCxnSpPr>
          <p:cNvPr id="64" name="Straight Arrow Connector 63"/>
          <p:cNvCxnSpPr/>
          <p:nvPr/>
        </p:nvCxnSpPr>
        <p:spPr>
          <a:xfrm>
            <a:off x="6902450" y="5730053"/>
            <a:ext cx="1600200"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371883" y="5498306"/>
            <a:ext cx="638316" cy="461665"/>
          </a:xfrm>
          <a:prstGeom prst="rect">
            <a:avLst/>
          </a:prstGeom>
          <a:noFill/>
        </p:spPr>
        <p:txBody>
          <a:bodyPr wrap="none" rtlCol="0">
            <a:spAutoFit/>
          </a:bodyPr>
          <a:lstStyle/>
          <a:p>
            <a:pPr algn="ctr"/>
            <a:r>
              <a:rPr lang="en-US" sz="1200" dirty="0" smtClean="0"/>
              <a:t>Copper</a:t>
            </a:r>
          </a:p>
          <a:p>
            <a:pPr algn="ctr"/>
            <a:r>
              <a:rPr lang="en-US" sz="1200" dirty="0" smtClean="0"/>
              <a:t>cable</a:t>
            </a:r>
            <a:endParaRPr lang="en-US" sz="1200" dirty="0"/>
          </a:p>
        </p:txBody>
      </p:sp>
      <p:cxnSp>
        <p:nvCxnSpPr>
          <p:cNvPr id="69" name="Straight Connector 68"/>
          <p:cNvCxnSpPr/>
          <p:nvPr/>
        </p:nvCxnSpPr>
        <p:spPr>
          <a:xfrm>
            <a:off x="5157446" y="2980429"/>
            <a:ext cx="2498150" cy="258751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460473" y="924110"/>
            <a:ext cx="1205138" cy="369332"/>
          </a:xfrm>
          <a:prstGeom prst="rect">
            <a:avLst/>
          </a:prstGeom>
          <a:noFill/>
        </p:spPr>
        <p:txBody>
          <a:bodyPr wrap="none" rtlCol="0">
            <a:spAutoFit/>
          </a:bodyPr>
          <a:lstStyle/>
          <a:p>
            <a:r>
              <a:rPr lang="en-US" dirty="0" smtClean="0"/>
              <a:t>Test SETUP</a:t>
            </a:r>
            <a:endParaRPr lang="en-US" dirty="0"/>
          </a:p>
        </p:txBody>
      </p:sp>
      <p:sp>
        <p:nvSpPr>
          <p:cNvPr id="4" name="Slide Number Placeholder 3"/>
          <p:cNvSpPr>
            <a:spLocks noGrp="1"/>
          </p:cNvSpPr>
          <p:nvPr>
            <p:ph type="sldNum" sz="quarter" idx="12"/>
          </p:nvPr>
        </p:nvSpPr>
        <p:spPr/>
        <p:txBody>
          <a:bodyPr/>
          <a:lstStyle/>
          <a:p>
            <a:fld id="{ED7F7473-35CC-4359-AC04-EFEE0D39A7D2}" type="slidenum">
              <a:rPr lang="en-US" smtClean="0"/>
              <a:t>12</a:t>
            </a:fld>
            <a:endParaRPr lang="en-US" dirty="0"/>
          </a:p>
        </p:txBody>
      </p:sp>
    </p:spTree>
    <p:extLst>
      <p:ext uri="{BB962C8B-B14F-4D97-AF65-F5344CB8AC3E}">
        <p14:creationId xmlns:p14="http://schemas.microsoft.com/office/powerpoint/2010/main" val="1220883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05775" y="382555"/>
            <a:ext cx="3777528"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3. Test results</a:t>
            </a:r>
            <a:endParaRPr lang="en-US" b="1" dirty="0"/>
          </a:p>
        </p:txBody>
      </p:sp>
      <p:sp>
        <p:nvSpPr>
          <p:cNvPr id="3" name="Rectangle 2"/>
          <p:cNvSpPr/>
          <p:nvPr/>
        </p:nvSpPr>
        <p:spPr>
          <a:xfrm>
            <a:off x="788230" y="897804"/>
            <a:ext cx="2580121" cy="400110"/>
          </a:xfrm>
          <a:prstGeom prst="rect">
            <a:avLst/>
          </a:prstGeom>
        </p:spPr>
        <p:txBody>
          <a:bodyPr wrap="square">
            <a:spAutoFit/>
          </a:bodyPr>
          <a:lstStyle/>
          <a:p>
            <a:pPr>
              <a:spcAft>
                <a:spcPts val="400"/>
              </a:spcAft>
            </a:pPr>
            <a:r>
              <a:rPr lang="en-US" sz="2000" dirty="0" smtClean="0">
                <a:solidFill>
                  <a:srgbClr val="000000"/>
                </a:solidFill>
              </a:rPr>
              <a:t>3.1 Clock distribution</a:t>
            </a:r>
            <a:endParaRPr lang="en-US" sz="2000" dirty="0">
              <a:solidFill>
                <a:srgbClr val="000000"/>
              </a:solidFill>
            </a:endParaRPr>
          </a:p>
        </p:txBody>
      </p:sp>
      <p:sp>
        <p:nvSpPr>
          <p:cNvPr id="71" name="TextBox 70"/>
          <p:cNvSpPr txBox="1"/>
          <p:nvPr/>
        </p:nvSpPr>
        <p:spPr>
          <a:xfrm>
            <a:off x="4746098" y="965936"/>
            <a:ext cx="1407052" cy="369332"/>
          </a:xfrm>
          <a:prstGeom prst="rect">
            <a:avLst/>
          </a:prstGeom>
          <a:noFill/>
        </p:spPr>
        <p:txBody>
          <a:bodyPr wrap="none" rtlCol="0">
            <a:spAutoFit/>
          </a:bodyPr>
          <a:lstStyle/>
          <a:p>
            <a:r>
              <a:rPr lang="en-US" dirty="0" smtClean="0"/>
              <a:t>Test SETTING</a:t>
            </a:r>
            <a:endParaRPr lang="en-US" dirty="0"/>
          </a:p>
        </p:txBody>
      </p:sp>
      <p:sp>
        <p:nvSpPr>
          <p:cNvPr id="4" name="TextBox 3"/>
          <p:cNvSpPr txBox="1"/>
          <p:nvPr/>
        </p:nvSpPr>
        <p:spPr>
          <a:xfrm>
            <a:off x="1285875" y="1332814"/>
            <a:ext cx="10402912" cy="677108"/>
          </a:xfrm>
          <a:prstGeom prst="rect">
            <a:avLst/>
          </a:prstGeom>
          <a:noFill/>
        </p:spPr>
        <p:txBody>
          <a:bodyPr wrap="none" rtlCol="0">
            <a:spAutoFit/>
          </a:bodyPr>
          <a:lstStyle/>
          <a:p>
            <a:r>
              <a:rPr lang="en-US" sz="2000" b="1" dirty="0" smtClean="0"/>
              <a:t>/10 SYNC</a:t>
            </a:r>
            <a:r>
              <a:rPr lang="en-US" dirty="0" smtClean="0"/>
              <a:t>: on the </a:t>
            </a:r>
            <a:r>
              <a:rPr lang="en-US" dirty="0" err="1" smtClean="0"/>
              <a:t>Jlab’s</a:t>
            </a:r>
            <a:r>
              <a:rPr lang="en-US" dirty="0" smtClean="0"/>
              <a:t> TI (GTU simulator) every 1,073,741,830 Clock_98.5 MHz cycles </a:t>
            </a:r>
            <a:r>
              <a:rPr lang="en-US" dirty="0" smtClean="0">
                <a:sym typeface="Wingdings" panose="05000000000000000000" pitchFamily="2" charset="2"/>
              </a:rPr>
              <a:t> ~ 11 seconds,</a:t>
            </a:r>
          </a:p>
          <a:p>
            <a:r>
              <a:rPr lang="en-US" dirty="0" smtClean="0">
                <a:sym typeface="Wingdings" panose="05000000000000000000" pitchFamily="2" charset="2"/>
              </a:rPr>
              <a:t>The Si5394A (DAM simulator) needs ~ 2 seconds to synchronize (0x001E[2], R divider reset) the X10, X4 clocks</a:t>
            </a:r>
            <a:endParaRPr lang="en-US" dirty="0"/>
          </a:p>
        </p:txBody>
      </p:sp>
      <p:sp>
        <p:nvSpPr>
          <p:cNvPr id="5" name="TextBox 4"/>
          <p:cNvSpPr txBox="1"/>
          <p:nvPr/>
        </p:nvSpPr>
        <p:spPr>
          <a:xfrm>
            <a:off x="371073" y="2192134"/>
            <a:ext cx="2391177" cy="2585323"/>
          </a:xfrm>
          <a:prstGeom prst="rect">
            <a:avLst/>
          </a:prstGeom>
          <a:noFill/>
        </p:spPr>
        <p:txBody>
          <a:bodyPr wrap="square" rtlCol="0">
            <a:spAutoFit/>
          </a:bodyPr>
          <a:lstStyle/>
          <a:p>
            <a:r>
              <a:rPr lang="en-US" dirty="0" smtClean="0"/>
              <a:t>Results:</a:t>
            </a:r>
          </a:p>
          <a:p>
            <a:r>
              <a:rPr lang="en-US" dirty="0" smtClean="0"/>
              <a:t>The “/10” or 9.85 MHz distribution works (DAM can recover the 98.5 MHz and 39.4 MHz clock synchronously)</a:t>
            </a:r>
          </a:p>
          <a:p>
            <a:r>
              <a:rPr lang="en-US" dirty="0" smtClean="0"/>
              <a:t>The phase stability (jitter): </a:t>
            </a:r>
            <a:r>
              <a:rPr lang="en-US" dirty="0" err="1" smtClean="0"/>
              <a:t>std</a:t>
            </a:r>
            <a:r>
              <a:rPr lang="en-US" dirty="0" smtClean="0"/>
              <a:t>: &lt; 1.5 ps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377" r="947" b="7912"/>
          <a:stretch/>
        </p:blipFill>
        <p:spPr>
          <a:xfrm>
            <a:off x="2994539" y="2009922"/>
            <a:ext cx="8650312" cy="4308616"/>
          </a:xfrm>
          <a:prstGeom prst="rect">
            <a:avLst/>
          </a:prstGeom>
        </p:spPr>
      </p:pic>
      <p:sp>
        <p:nvSpPr>
          <p:cNvPr id="8" name="TextBox 7"/>
          <p:cNvSpPr txBox="1"/>
          <p:nvPr/>
        </p:nvSpPr>
        <p:spPr>
          <a:xfrm>
            <a:off x="149057" y="5302345"/>
            <a:ext cx="2613193" cy="1200329"/>
          </a:xfrm>
          <a:prstGeom prst="rect">
            <a:avLst/>
          </a:prstGeom>
          <a:noFill/>
        </p:spPr>
        <p:txBody>
          <a:bodyPr wrap="square" rtlCol="0">
            <a:spAutoFit/>
          </a:bodyPr>
          <a:lstStyle/>
          <a:p>
            <a:r>
              <a:rPr lang="en-US" dirty="0" smtClean="0"/>
              <a:t>The tails (10s ps) are caused by the cable noises </a:t>
            </a:r>
            <a:r>
              <a:rPr lang="en-US" sz="1600" dirty="0" smtClean="0"/>
              <a:t>(more in BACKUP slides)</a:t>
            </a:r>
            <a:endParaRPr lang="en-US" dirty="0"/>
          </a:p>
        </p:txBody>
      </p:sp>
      <p:cxnSp>
        <p:nvCxnSpPr>
          <p:cNvPr id="10" name="Straight Arrow Connector 9"/>
          <p:cNvCxnSpPr/>
          <p:nvPr/>
        </p:nvCxnSpPr>
        <p:spPr>
          <a:xfrm flipV="1">
            <a:off x="1709738" y="4777457"/>
            <a:ext cx="1658613" cy="6184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ED7F7473-35CC-4359-AC04-EFEE0D39A7D2}" type="slidenum">
              <a:rPr lang="en-US" smtClean="0"/>
              <a:t>13</a:t>
            </a:fld>
            <a:endParaRPr lang="en-US" dirty="0"/>
          </a:p>
        </p:txBody>
      </p:sp>
    </p:spTree>
    <p:extLst>
      <p:ext uri="{BB962C8B-B14F-4D97-AF65-F5344CB8AC3E}">
        <p14:creationId xmlns:p14="http://schemas.microsoft.com/office/powerpoint/2010/main" val="656085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05775" y="382555"/>
            <a:ext cx="3777528"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3. Test results</a:t>
            </a:r>
            <a:endParaRPr lang="en-US" b="1" dirty="0"/>
          </a:p>
        </p:txBody>
      </p:sp>
      <p:sp>
        <p:nvSpPr>
          <p:cNvPr id="3" name="Rectangle 2"/>
          <p:cNvSpPr/>
          <p:nvPr/>
        </p:nvSpPr>
        <p:spPr>
          <a:xfrm>
            <a:off x="788230" y="897804"/>
            <a:ext cx="4189123" cy="400110"/>
          </a:xfrm>
          <a:prstGeom prst="rect">
            <a:avLst/>
          </a:prstGeom>
        </p:spPr>
        <p:txBody>
          <a:bodyPr wrap="square">
            <a:spAutoFit/>
          </a:bodyPr>
          <a:lstStyle/>
          <a:p>
            <a:pPr>
              <a:spcAft>
                <a:spcPts val="400"/>
              </a:spcAft>
            </a:pPr>
            <a:r>
              <a:rPr lang="en-US" sz="2000" dirty="0" smtClean="0">
                <a:solidFill>
                  <a:srgbClr val="000000"/>
                </a:solidFill>
              </a:rPr>
              <a:t>3.2 non-</a:t>
            </a:r>
            <a:r>
              <a:rPr lang="en-US" sz="2000" dirty="0" err="1" smtClean="0">
                <a:solidFill>
                  <a:srgbClr val="000000"/>
                </a:solidFill>
              </a:rPr>
              <a:t>lpGBT</a:t>
            </a:r>
            <a:r>
              <a:rPr lang="en-US" sz="2000" dirty="0" smtClean="0">
                <a:solidFill>
                  <a:srgbClr val="000000"/>
                </a:solidFill>
              </a:rPr>
              <a:t> RDO recovered clock</a:t>
            </a:r>
            <a:endParaRPr lang="en-US" sz="2000" dirty="0">
              <a:solidFill>
                <a:srgbClr val="000000"/>
              </a:solidFill>
            </a:endParaRPr>
          </a:p>
        </p:txBody>
      </p:sp>
      <p:sp>
        <p:nvSpPr>
          <p:cNvPr id="32" name="Rectangle 31"/>
          <p:cNvSpPr/>
          <p:nvPr/>
        </p:nvSpPr>
        <p:spPr>
          <a:xfrm>
            <a:off x="4276932" y="376933"/>
            <a:ext cx="5017484" cy="400110"/>
          </a:xfrm>
          <a:prstGeom prst="rect">
            <a:avLst/>
          </a:prstGeom>
        </p:spPr>
        <p:txBody>
          <a:bodyPr wrap="square">
            <a:spAutoFit/>
          </a:bodyPr>
          <a:lstStyle/>
          <a:p>
            <a:pPr>
              <a:spcAft>
                <a:spcPts val="400"/>
              </a:spcAft>
            </a:pPr>
            <a:r>
              <a:rPr lang="en-US" sz="2000" dirty="0" smtClean="0">
                <a:solidFill>
                  <a:srgbClr val="000000"/>
                </a:solidFill>
              </a:rPr>
              <a:t>3.2 DAM TX serialized clock/control</a:t>
            </a:r>
            <a:endParaRPr lang="en-US" sz="2000" dirty="0">
              <a:solidFill>
                <a:srgbClr val="000000"/>
              </a:solidFill>
            </a:endParaRPr>
          </a:p>
        </p:txBody>
      </p:sp>
      <p:sp>
        <p:nvSpPr>
          <p:cNvPr id="37" name="Rectangle 23"/>
          <p:cNvSpPr>
            <a:spLocks noChangeArrowheads="1"/>
          </p:cNvSpPr>
          <p:nvPr/>
        </p:nvSpPr>
        <p:spPr bwMode="auto">
          <a:xfrm>
            <a:off x="6401663" y="4899038"/>
            <a:ext cx="525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altLang="en-US" sz="1600" dirty="0" err="1" smtClean="0">
                <a:solidFill>
                  <a:prstClr val="black"/>
                </a:solidFill>
                <a:latin typeface="Calibri" panose="020F0502020204030204"/>
              </a:rPr>
              <a:t>Pseudo_Clock</a:t>
            </a:r>
            <a:r>
              <a:rPr lang="en-US" altLang="en-US" sz="1600" dirty="0" smtClean="0">
                <a:solidFill>
                  <a:prstClr val="black"/>
                </a:solidFill>
                <a:latin typeface="Calibri" panose="020F0502020204030204"/>
              </a:rPr>
              <a:t> (</a:t>
            </a:r>
            <a:r>
              <a:rPr lang="en-US" altLang="en-US" sz="1600" dirty="0" err="1" smtClean="0">
                <a:solidFill>
                  <a:prstClr val="black"/>
                </a:solidFill>
                <a:latin typeface="Calibri" panose="020F0502020204030204"/>
              </a:rPr>
              <a:t>TxSerializer</a:t>
            </a:r>
            <a:r>
              <a:rPr lang="en-US" altLang="en-US" sz="1600" dirty="0" smtClean="0">
                <a:solidFill>
                  <a:prstClr val="black"/>
                </a:solidFill>
                <a:latin typeface="Calibri" panose="020F0502020204030204"/>
              </a:rPr>
              <a:t> and </a:t>
            </a:r>
            <a:r>
              <a:rPr lang="en-US" altLang="en-US" sz="1600" dirty="0" err="1" smtClean="0">
                <a:solidFill>
                  <a:prstClr val="black"/>
                </a:solidFill>
                <a:latin typeface="Calibri" panose="020F0502020204030204"/>
              </a:rPr>
              <a:t>RDO_fanout</a:t>
            </a:r>
            <a:r>
              <a:rPr lang="en-US" altLang="en-US" sz="1600" dirty="0" smtClean="0">
                <a:solidFill>
                  <a:prstClr val="black"/>
                </a:solidFill>
                <a:latin typeface="Calibri" panose="020F0502020204030204"/>
              </a:rPr>
              <a:t>): Jitter: 3ps;  Phase: stable</a:t>
            </a:r>
            <a:endParaRPr lang="en-US" altLang="en-US" sz="1200" dirty="0">
              <a:solidFill>
                <a:prstClr val="black"/>
              </a:solidFill>
              <a:latin typeface="Calibri" panose="020F0502020204030204"/>
            </a:endParaRPr>
          </a:p>
        </p:txBody>
      </p:sp>
      <p:sp>
        <p:nvSpPr>
          <p:cNvPr id="38" name="TextBox 37"/>
          <p:cNvSpPr txBox="1"/>
          <p:nvPr/>
        </p:nvSpPr>
        <p:spPr>
          <a:xfrm>
            <a:off x="7429228" y="1106460"/>
            <a:ext cx="3698320" cy="646331"/>
          </a:xfrm>
          <a:prstGeom prst="rect">
            <a:avLst/>
          </a:prstGeom>
          <a:noFill/>
        </p:spPr>
        <p:txBody>
          <a:bodyPr wrap="none" rtlCol="0">
            <a:spAutoFit/>
          </a:bodyPr>
          <a:lstStyle/>
          <a:p>
            <a:pPr algn="ctr"/>
            <a:r>
              <a:rPr lang="en-US" dirty="0" smtClean="0">
                <a:solidFill>
                  <a:prstClr val="black"/>
                </a:solidFill>
                <a:latin typeface="Calibri" panose="020F0502020204030204"/>
                <a:sym typeface="Wingdings" panose="05000000000000000000" pitchFamily="2" charset="2"/>
              </a:rPr>
              <a:t>Si5344  FLX182  </a:t>
            </a:r>
            <a:r>
              <a:rPr lang="en-US" dirty="0" err="1" smtClean="0">
                <a:solidFill>
                  <a:prstClr val="black"/>
                </a:solidFill>
                <a:latin typeface="Calibri" panose="020F0502020204030204"/>
                <a:sym typeface="Wingdings" panose="05000000000000000000" pitchFamily="2" charset="2"/>
              </a:rPr>
              <a:t>ppRDO</a:t>
            </a:r>
            <a:endParaRPr lang="en-US" dirty="0" smtClean="0">
              <a:solidFill>
                <a:prstClr val="black"/>
              </a:solidFill>
              <a:latin typeface="Calibri" panose="020F0502020204030204"/>
              <a:sym typeface="Wingdings" panose="05000000000000000000" pitchFamily="2" charset="2"/>
            </a:endParaRPr>
          </a:p>
          <a:p>
            <a:pPr algn="ctr"/>
            <a:r>
              <a:rPr lang="en-US" dirty="0" smtClean="0">
                <a:solidFill>
                  <a:prstClr val="black"/>
                </a:solidFill>
                <a:latin typeface="Calibri" panose="020F0502020204030204"/>
                <a:sym typeface="Wingdings" panose="05000000000000000000" pitchFamily="2" charset="2"/>
              </a:rPr>
              <a:t>(</a:t>
            </a:r>
            <a:r>
              <a:rPr lang="en-US" sz="1400" dirty="0" err="1" smtClean="0">
                <a:solidFill>
                  <a:prstClr val="black"/>
                </a:solidFill>
                <a:latin typeface="Calibri" panose="020F0502020204030204"/>
                <a:sym typeface="Wingdings" panose="05000000000000000000" pitchFamily="2" charset="2"/>
              </a:rPr>
              <a:t>Reference_Clock</a:t>
            </a:r>
            <a:r>
              <a:rPr lang="en-US" sz="1400" dirty="0" smtClean="0">
                <a:solidFill>
                  <a:prstClr val="black"/>
                </a:solidFill>
                <a:latin typeface="Calibri" panose="020F0502020204030204"/>
                <a:sym typeface="Wingdings" panose="05000000000000000000" pitchFamily="2" charset="2"/>
              </a:rPr>
              <a:t>  </a:t>
            </a:r>
            <a:r>
              <a:rPr lang="en-US" sz="1400" dirty="0" err="1" smtClean="0">
                <a:solidFill>
                  <a:prstClr val="black"/>
                </a:solidFill>
                <a:latin typeface="Calibri" panose="020F0502020204030204"/>
                <a:sym typeface="Wingdings" panose="05000000000000000000" pitchFamily="2" charset="2"/>
              </a:rPr>
              <a:t>Txserilizer</a:t>
            </a:r>
            <a:r>
              <a:rPr lang="en-US" sz="1400" dirty="0" smtClean="0">
                <a:solidFill>
                  <a:prstClr val="black"/>
                </a:solidFill>
                <a:latin typeface="Calibri" panose="020F0502020204030204"/>
                <a:sym typeface="Wingdings" panose="05000000000000000000" pitchFamily="2" charset="2"/>
              </a:rPr>
              <a:t>  </a:t>
            </a:r>
            <a:r>
              <a:rPr lang="en-US" sz="1400" dirty="0" err="1" smtClean="0">
                <a:solidFill>
                  <a:prstClr val="black"/>
                </a:solidFill>
                <a:latin typeface="Calibri" panose="020F0502020204030204"/>
                <a:sym typeface="Wingdings" panose="05000000000000000000" pitchFamily="2" charset="2"/>
              </a:rPr>
              <a:t>PseudoClock</a:t>
            </a:r>
            <a:r>
              <a:rPr lang="en-US" dirty="0" smtClean="0">
                <a:solidFill>
                  <a:prstClr val="black"/>
                </a:solidFill>
                <a:latin typeface="Calibri" panose="020F0502020204030204"/>
                <a:sym typeface="Wingdings" panose="05000000000000000000" pitchFamily="2" charset="2"/>
              </a:rPr>
              <a:t>)</a:t>
            </a:r>
            <a:endParaRPr lang="en-US" dirty="0">
              <a:solidFill>
                <a:prstClr val="black"/>
              </a:solidFill>
              <a:latin typeface="Calibri" panose="020F0502020204030204"/>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328" y="1601308"/>
            <a:ext cx="3419271" cy="4768716"/>
          </a:xfrm>
          <a:prstGeom prst="rect">
            <a:avLst/>
          </a:prstGeom>
        </p:spPr>
      </p:pic>
      <p:cxnSp>
        <p:nvCxnSpPr>
          <p:cNvPr id="40" name="Straight Arrow Connector 39"/>
          <p:cNvCxnSpPr/>
          <p:nvPr/>
        </p:nvCxnSpPr>
        <p:spPr>
          <a:xfrm flipH="1">
            <a:off x="4102427" y="2157767"/>
            <a:ext cx="1437819" cy="225468"/>
          </a:xfrm>
          <a:prstGeom prst="straightConnector1">
            <a:avLst/>
          </a:prstGeom>
          <a:noFill/>
          <a:ln w="25400" cap="flat" cmpd="sng" algn="ctr">
            <a:solidFill>
              <a:srgbClr val="FF0000"/>
            </a:solidFill>
            <a:prstDash val="solid"/>
            <a:miter lim="800000"/>
            <a:tailEnd type="triangle"/>
          </a:ln>
          <a:effectLst/>
        </p:spPr>
      </p:cxnSp>
      <p:sp>
        <p:nvSpPr>
          <p:cNvPr id="41" name="Rectangle 40"/>
          <p:cNvSpPr/>
          <p:nvPr/>
        </p:nvSpPr>
        <p:spPr>
          <a:xfrm>
            <a:off x="735194" y="4415406"/>
            <a:ext cx="865943" cy="369332"/>
          </a:xfrm>
          <a:prstGeom prst="rect">
            <a:avLst/>
          </a:prstGeom>
        </p:spPr>
        <p:txBody>
          <a:bodyPr wrap="none">
            <a:spAutoFit/>
          </a:bodyPr>
          <a:lstStyle/>
          <a:p>
            <a:r>
              <a:rPr lang="en-US" b="1" dirty="0">
                <a:solidFill>
                  <a:prstClr val="black"/>
                </a:solidFill>
                <a:latin typeface="Calibri" panose="020F0502020204030204"/>
              </a:rPr>
              <a:t>FLX182</a:t>
            </a:r>
            <a:endParaRPr lang="en-US" dirty="0">
              <a:solidFill>
                <a:prstClr val="black"/>
              </a:solidFill>
              <a:latin typeface="Calibri" panose="020F0502020204030204"/>
            </a:endParaRPr>
          </a:p>
        </p:txBody>
      </p:sp>
      <p:sp>
        <p:nvSpPr>
          <p:cNvPr id="48" name="Rectangle 47"/>
          <p:cNvSpPr/>
          <p:nvPr/>
        </p:nvSpPr>
        <p:spPr>
          <a:xfrm>
            <a:off x="5297825" y="1838492"/>
            <a:ext cx="1170513" cy="615553"/>
          </a:xfrm>
          <a:prstGeom prst="rect">
            <a:avLst/>
          </a:prstGeom>
        </p:spPr>
        <p:txBody>
          <a:bodyPr wrap="none">
            <a:spAutoFit/>
          </a:bodyPr>
          <a:lstStyle/>
          <a:p>
            <a:r>
              <a:rPr lang="en-US" b="1" dirty="0" err="1" smtClean="0">
                <a:solidFill>
                  <a:prstClr val="black"/>
                </a:solidFill>
                <a:latin typeface="Calibri" panose="020F0502020204030204"/>
              </a:rPr>
              <a:t>ppRDO</a:t>
            </a:r>
            <a:endParaRPr lang="en-US" b="1" dirty="0" smtClean="0">
              <a:solidFill>
                <a:prstClr val="black"/>
              </a:solidFill>
              <a:latin typeface="Calibri" panose="020F0502020204030204"/>
            </a:endParaRPr>
          </a:p>
          <a:p>
            <a:r>
              <a:rPr lang="en-US" sz="1600" dirty="0" smtClean="0">
                <a:solidFill>
                  <a:prstClr val="black"/>
                </a:solidFill>
                <a:latin typeface="Calibri" panose="020F0502020204030204"/>
              </a:rPr>
              <a:t>(ADCLK944)</a:t>
            </a:r>
            <a:endParaRPr lang="en-US" sz="1600" dirty="0">
              <a:solidFill>
                <a:prstClr val="black"/>
              </a:solidFill>
              <a:latin typeface="Calibri" panose="020F0502020204030204"/>
            </a:endParaRPr>
          </a:p>
        </p:txBody>
      </p:sp>
      <p:cxnSp>
        <p:nvCxnSpPr>
          <p:cNvPr id="51" name="Straight Arrow Connector 50"/>
          <p:cNvCxnSpPr/>
          <p:nvPr/>
        </p:nvCxnSpPr>
        <p:spPr>
          <a:xfrm flipH="1">
            <a:off x="4533795" y="4448590"/>
            <a:ext cx="1094007" cy="151482"/>
          </a:xfrm>
          <a:prstGeom prst="straightConnector1">
            <a:avLst/>
          </a:prstGeom>
          <a:noFill/>
          <a:ln w="25400" cap="flat" cmpd="sng" algn="ctr">
            <a:solidFill>
              <a:srgbClr val="FF0000"/>
            </a:solidFill>
            <a:prstDash val="solid"/>
            <a:miter lim="800000"/>
            <a:tailEnd type="triangle"/>
          </a:ln>
          <a:effectLst/>
        </p:spPr>
      </p:cxnSp>
      <p:sp>
        <p:nvSpPr>
          <p:cNvPr id="55" name="Rectangle 54"/>
          <p:cNvSpPr/>
          <p:nvPr/>
        </p:nvSpPr>
        <p:spPr>
          <a:xfrm>
            <a:off x="5443165" y="4107629"/>
            <a:ext cx="1032975" cy="615553"/>
          </a:xfrm>
          <a:prstGeom prst="rect">
            <a:avLst/>
          </a:prstGeom>
        </p:spPr>
        <p:txBody>
          <a:bodyPr wrap="none">
            <a:spAutoFit/>
          </a:bodyPr>
          <a:lstStyle/>
          <a:p>
            <a:r>
              <a:rPr lang="en-US" b="1" dirty="0" smtClean="0">
                <a:solidFill>
                  <a:prstClr val="black"/>
                </a:solidFill>
                <a:latin typeface="Calibri" panose="020F0502020204030204"/>
              </a:rPr>
              <a:t>Si5344H</a:t>
            </a:r>
          </a:p>
          <a:p>
            <a:r>
              <a:rPr lang="en-US" sz="1600" dirty="0" smtClean="0">
                <a:solidFill>
                  <a:prstClr val="black"/>
                </a:solidFill>
                <a:latin typeface="Calibri" panose="020F0502020204030204"/>
              </a:rPr>
              <a:t>(ref Clock)</a:t>
            </a:r>
            <a:endParaRPr lang="en-US" sz="1600" dirty="0">
              <a:solidFill>
                <a:prstClr val="black"/>
              </a:solidFill>
              <a:latin typeface="Calibri" panose="020F0502020204030204"/>
            </a:endParaRPr>
          </a:p>
        </p:txBody>
      </p:sp>
      <p:cxnSp>
        <p:nvCxnSpPr>
          <p:cNvPr id="56" name="Straight Arrow Connector 55"/>
          <p:cNvCxnSpPr/>
          <p:nvPr/>
        </p:nvCxnSpPr>
        <p:spPr>
          <a:xfrm flipV="1">
            <a:off x="1281681" y="4133646"/>
            <a:ext cx="1206995" cy="575631"/>
          </a:xfrm>
          <a:prstGeom prst="straightConnector1">
            <a:avLst/>
          </a:prstGeom>
          <a:noFill/>
          <a:ln w="25400" cap="flat" cmpd="sng" algn="ctr">
            <a:solidFill>
              <a:srgbClr val="FF0000"/>
            </a:solidFill>
            <a:prstDash val="solid"/>
            <a:miter lim="800000"/>
            <a:tailEnd type="triangle"/>
          </a:ln>
          <a:effectLst/>
        </p:spPr>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838492"/>
            <a:ext cx="5006731" cy="2799081"/>
          </a:xfrm>
          <a:prstGeom prst="rect">
            <a:avLst/>
          </a:prstGeom>
        </p:spPr>
      </p:pic>
      <p:sp>
        <p:nvSpPr>
          <p:cNvPr id="19" name="Rectangle 23"/>
          <p:cNvSpPr>
            <a:spLocks noChangeArrowheads="1"/>
          </p:cNvSpPr>
          <p:nvPr/>
        </p:nvSpPr>
        <p:spPr bwMode="auto">
          <a:xfrm>
            <a:off x="6401663" y="5428601"/>
            <a:ext cx="56379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altLang="en-US" sz="1600" dirty="0" err="1" smtClean="0"/>
              <a:t>RxRECclk</a:t>
            </a:r>
            <a:r>
              <a:rPr lang="en-US" altLang="en-US" sz="1600" dirty="0" smtClean="0"/>
              <a:t> (from FPGA’s MGT) </a:t>
            </a:r>
            <a:r>
              <a:rPr lang="en-US" altLang="en-US" sz="1600" dirty="0"/>
              <a:t>jitter &lt; 3 </a:t>
            </a:r>
            <a:r>
              <a:rPr lang="en-US" altLang="en-US" sz="1600" dirty="0" smtClean="0"/>
              <a:t>ps.  </a:t>
            </a:r>
            <a:r>
              <a:rPr lang="en-US" altLang="en-US" sz="1400" dirty="0" err="1" smtClean="0"/>
              <a:t>RxRECclk</a:t>
            </a:r>
            <a:r>
              <a:rPr lang="en-US" altLang="en-US" sz="1400" dirty="0" smtClean="0"/>
              <a:t> </a:t>
            </a:r>
            <a:r>
              <a:rPr lang="en-US" altLang="en-US" sz="1400" dirty="0"/>
              <a:t>phase can be fixed at ~(0)ps precision (by measuring the phase difference between the </a:t>
            </a:r>
            <a:r>
              <a:rPr lang="en-US" altLang="en-US" sz="1400" dirty="0" err="1"/>
              <a:t>RxRECclk</a:t>
            </a:r>
            <a:r>
              <a:rPr lang="en-US" altLang="en-US" sz="1400" dirty="0"/>
              <a:t> and the </a:t>
            </a:r>
            <a:r>
              <a:rPr lang="en-US" altLang="en-US" sz="1400" dirty="0" err="1"/>
              <a:t>pseudoClock</a:t>
            </a:r>
            <a:r>
              <a:rPr lang="en-US" altLang="en-US" sz="1400" dirty="0"/>
              <a:t>, and resetting the </a:t>
            </a:r>
            <a:r>
              <a:rPr lang="en-US" altLang="en-US" sz="1400" dirty="0" err="1"/>
              <a:t>RxRECclk</a:t>
            </a:r>
            <a:r>
              <a:rPr lang="en-US" altLang="en-US" sz="1400" dirty="0"/>
              <a:t> CDR.)</a:t>
            </a:r>
          </a:p>
        </p:txBody>
      </p:sp>
      <p:sp>
        <p:nvSpPr>
          <p:cNvPr id="4" name="Slide Number Placeholder 3"/>
          <p:cNvSpPr>
            <a:spLocks noGrp="1"/>
          </p:cNvSpPr>
          <p:nvPr>
            <p:ph type="sldNum" sz="quarter" idx="12"/>
          </p:nvPr>
        </p:nvSpPr>
        <p:spPr/>
        <p:txBody>
          <a:bodyPr/>
          <a:lstStyle/>
          <a:p>
            <a:fld id="{ED7F7473-35CC-4359-AC04-EFEE0D39A7D2}" type="slidenum">
              <a:rPr lang="en-US" smtClean="0"/>
              <a:t>14</a:t>
            </a:fld>
            <a:endParaRPr lang="en-US" dirty="0"/>
          </a:p>
        </p:txBody>
      </p:sp>
    </p:spTree>
    <p:extLst>
      <p:ext uri="{BB962C8B-B14F-4D97-AF65-F5344CB8AC3E}">
        <p14:creationId xmlns:p14="http://schemas.microsoft.com/office/powerpoint/2010/main" val="1834990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05775" y="382555"/>
            <a:ext cx="3777528"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3. Test results</a:t>
            </a:r>
            <a:endParaRPr lang="en-US" b="1" dirty="0"/>
          </a:p>
        </p:txBody>
      </p:sp>
      <p:sp>
        <p:nvSpPr>
          <p:cNvPr id="3" name="Rectangle 2"/>
          <p:cNvSpPr/>
          <p:nvPr/>
        </p:nvSpPr>
        <p:spPr>
          <a:xfrm>
            <a:off x="694180" y="905221"/>
            <a:ext cx="4189123" cy="400110"/>
          </a:xfrm>
          <a:prstGeom prst="rect">
            <a:avLst/>
          </a:prstGeom>
        </p:spPr>
        <p:txBody>
          <a:bodyPr wrap="square">
            <a:spAutoFit/>
          </a:bodyPr>
          <a:lstStyle/>
          <a:p>
            <a:pPr>
              <a:spcAft>
                <a:spcPts val="400"/>
              </a:spcAft>
            </a:pPr>
            <a:r>
              <a:rPr lang="en-US" sz="2000" dirty="0" smtClean="0">
                <a:solidFill>
                  <a:srgbClr val="000000"/>
                </a:solidFill>
              </a:rPr>
              <a:t>3.3 test results from others</a:t>
            </a:r>
            <a:endParaRPr lang="en-US" sz="2000" dirty="0">
              <a:solidFill>
                <a:srgbClr val="000000"/>
              </a:solidFill>
            </a:endParaRPr>
          </a:p>
        </p:txBody>
      </p:sp>
      <p:sp>
        <p:nvSpPr>
          <p:cNvPr id="16" name="Rectangle 15"/>
          <p:cNvSpPr/>
          <p:nvPr/>
        </p:nvSpPr>
        <p:spPr>
          <a:xfrm>
            <a:off x="788230" y="1231179"/>
            <a:ext cx="4189123" cy="646331"/>
          </a:xfrm>
          <a:prstGeom prst="rect">
            <a:avLst/>
          </a:prstGeom>
        </p:spPr>
        <p:txBody>
          <a:bodyPr wrap="square">
            <a:spAutoFit/>
          </a:bodyPr>
          <a:lstStyle/>
          <a:p>
            <a:pPr>
              <a:spcAft>
                <a:spcPts val="400"/>
              </a:spcAft>
            </a:pPr>
            <a:r>
              <a:rPr lang="en-US" dirty="0" smtClean="0">
                <a:solidFill>
                  <a:srgbClr val="000000"/>
                </a:solidFill>
              </a:rPr>
              <a:t>3.3.1 results from </a:t>
            </a:r>
            <a:r>
              <a:rPr lang="en-US" dirty="0" err="1" smtClean="0">
                <a:solidFill>
                  <a:srgbClr val="000000"/>
                </a:solidFill>
              </a:rPr>
              <a:t>Jlab’s</a:t>
            </a:r>
            <a:r>
              <a:rPr lang="en-US" dirty="0" smtClean="0">
                <a:solidFill>
                  <a:srgbClr val="000000"/>
                </a:solidFill>
              </a:rPr>
              <a:t> 12 GeV upgrade: dedicated clock distribution</a:t>
            </a:r>
            <a:endParaRPr lang="en-US" dirty="0">
              <a:solidFill>
                <a:srgbClr val="000000"/>
              </a:solidFill>
            </a:endParaRPr>
          </a:p>
        </p:txBody>
      </p:sp>
      <p:sp>
        <p:nvSpPr>
          <p:cNvPr id="17" name="TextBox 16"/>
          <p:cNvSpPr txBox="1"/>
          <p:nvPr/>
        </p:nvSpPr>
        <p:spPr>
          <a:xfrm>
            <a:off x="1520240" y="1926220"/>
            <a:ext cx="1933927" cy="369332"/>
          </a:xfrm>
          <a:prstGeom prst="rect">
            <a:avLst/>
          </a:prstGeom>
          <a:noFill/>
        </p:spPr>
        <p:txBody>
          <a:bodyPr wrap="none" rtlCol="0">
            <a:spAutoFit/>
          </a:bodyPr>
          <a:lstStyle/>
          <a:p>
            <a:r>
              <a:rPr lang="en-US" b="1" dirty="0" smtClean="0">
                <a:solidFill>
                  <a:prstClr val="black"/>
                </a:solidFill>
                <a:latin typeface="Calibri" panose="020F0502020204030204"/>
              </a:rPr>
              <a:t>Trigger </a:t>
            </a:r>
            <a:r>
              <a:rPr lang="en-US" b="1" dirty="0" err="1" smtClean="0">
                <a:solidFill>
                  <a:prstClr val="black"/>
                </a:solidFill>
                <a:latin typeface="Calibri" panose="020F0502020204030204"/>
              </a:rPr>
              <a:t>SuperVisor</a:t>
            </a:r>
            <a:endParaRPr lang="en-US" b="1" dirty="0" smtClean="0">
              <a:solidFill>
                <a:prstClr val="black"/>
              </a:solidFill>
              <a:latin typeface="Calibri" panose="020F0502020204030204"/>
            </a:endParaRPr>
          </a:p>
        </p:txBody>
      </p:sp>
      <p:sp>
        <p:nvSpPr>
          <p:cNvPr id="18" name="TextBox 17"/>
          <p:cNvSpPr txBox="1"/>
          <p:nvPr/>
        </p:nvSpPr>
        <p:spPr>
          <a:xfrm>
            <a:off x="1573748" y="3116738"/>
            <a:ext cx="1843774" cy="369332"/>
          </a:xfrm>
          <a:prstGeom prst="rect">
            <a:avLst/>
          </a:prstGeom>
          <a:noFill/>
        </p:spPr>
        <p:txBody>
          <a:bodyPr wrap="none" rtlCol="0">
            <a:spAutoFit/>
          </a:bodyPr>
          <a:lstStyle/>
          <a:p>
            <a:r>
              <a:rPr lang="en-US" b="1" dirty="0" smtClean="0">
                <a:solidFill>
                  <a:prstClr val="black"/>
                </a:solidFill>
                <a:latin typeface="Calibri" panose="020F0502020204030204"/>
              </a:rPr>
              <a:t>Signal Distributor</a:t>
            </a:r>
          </a:p>
        </p:txBody>
      </p:sp>
      <p:sp>
        <p:nvSpPr>
          <p:cNvPr id="20" name="TextBox 19"/>
          <p:cNvSpPr txBox="1"/>
          <p:nvPr/>
        </p:nvSpPr>
        <p:spPr>
          <a:xfrm>
            <a:off x="1520240" y="4260369"/>
            <a:ext cx="1930721" cy="369332"/>
          </a:xfrm>
          <a:prstGeom prst="rect">
            <a:avLst/>
          </a:prstGeom>
          <a:noFill/>
        </p:spPr>
        <p:txBody>
          <a:bodyPr wrap="none" rtlCol="0">
            <a:spAutoFit/>
          </a:bodyPr>
          <a:lstStyle/>
          <a:p>
            <a:r>
              <a:rPr lang="en-US" b="1" dirty="0" smtClean="0">
                <a:solidFill>
                  <a:prstClr val="black"/>
                </a:solidFill>
                <a:latin typeface="Calibri" panose="020F0502020204030204"/>
              </a:rPr>
              <a:t>Trigger Distributor</a:t>
            </a:r>
          </a:p>
        </p:txBody>
      </p:sp>
      <p:sp>
        <p:nvSpPr>
          <p:cNvPr id="21" name="TextBox 20"/>
          <p:cNvSpPr txBox="1"/>
          <p:nvPr/>
        </p:nvSpPr>
        <p:spPr>
          <a:xfrm>
            <a:off x="1622544" y="5358556"/>
            <a:ext cx="1744132" cy="369332"/>
          </a:xfrm>
          <a:prstGeom prst="rect">
            <a:avLst/>
          </a:prstGeom>
          <a:noFill/>
        </p:spPr>
        <p:txBody>
          <a:bodyPr wrap="none" rtlCol="0">
            <a:spAutoFit/>
          </a:bodyPr>
          <a:lstStyle/>
          <a:p>
            <a:r>
              <a:rPr lang="en-US" b="1" dirty="0" smtClean="0">
                <a:solidFill>
                  <a:prstClr val="black"/>
                </a:solidFill>
                <a:latin typeface="Calibri" panose="020F0502020204030204"/>
              </a:rPr>
              <a:t>Trigger Interface</a:t>
            </a:r>
          </a:p>
        </p:txBody>
      </p:sp>
      <p:cxnSp>
        <p:nvCxnSpPr>
          <p:cNvPr id="22" name="Straight Arrow Connector 21"/>
          <p:cNvCxnSpPr>
            <a:stCxn id="17" idx="2"/>
            <a:endCxn id="18" idx="0"/>
          </p:cNvCxnSpPr>
          <p:nvPr/>
        </p:nvCxnSpPr>
        <p:spPr>
          <a:xfrm>
            <a:off x="2487204" y="2295552"/>
            <a:ext cx="8431" cy="821186"/>
          </a:xfrm>
          <a:prstGeom prst="straightConnector1">
            <a:avLst/>
          </a:prstGeom>
          <a:noFill/>
          <a:ln w="6350" cap="flat" cmpd="sng" algn="ctr">
            <a:solidFill>
              <a:srgbClr val="5B9BD5"/>
            </a:solidFill>
            <a:prstDash val="solid"/>
            <a:miter lim="800000"/>
            <a:tailEnd type="triangle"/>
          </a:ln>
          <a:effectLst/>
        </p:spPr>
      </p:cxnSp>
      <p:sp>
        <p:nvSpPr>
          <p:cNvPr id="23" name="TextBox 22"/>
          <p:cNvSpPr txBox="1"/>
          <p:nvPr/>
        </p:nvSpPr>
        <p:spPr>
          <a:xfrm>
            <a:off x="1789384" y="2382980"/>
            <a:ext cx="1572866" cy="523220"/>
          </a:xfrm>
          <a:prstGeom prst="rect">
            <a:avLst/>
          </a:prstGeom>
          <a:noFill/>
        </p:spPr>
        <p:txBody>
          <a:bodyPr wrap="none" rtlCol="0">
            <a:spAutoFit/>
          </a:bodyPr>
          <a:lstStyle/>
          <a:p>
            <a:r>
              <a:rPr lang="en-US" sz="1400" dirty="0" smtClean="0">
                <a:solidFill>
                  <a:prstClr val="black"/>
                </a:solidFill>
                <a:latin typeface="Calibri" panose="020F0502020204030204"/>
              </a:rPr>
              <a:t>PCB and backplane</a:t>
            </a:r>
          </a:p>
          <a:p>
            <a:r>
              <a:rPr lang="en-US" sz="1400" dirty="0" smtClean="0">
                <a:solidFill>
                  <a:prstClr val="black"/>
                </a:solidFill>
                <a:latin typeface="Calibri" panose="020F0502020204030204"/>
              </a:rPr>
              <a:t>Copper traces</a:t>
            </a:r>
            <a:endParaRPr lang="en-US" sz="1400" dirty="0">
              <a:solidFill>
                <a:prstClr val="black"/>
              </a:solidFill>
              <a:latin typeface="Calibri" panose="020F0502020204030204"/>
            </a:endParaRPr>
          </a:p>
        </p:txBody>
      </p:sp>
      <p:cxnSp>
        <p:nvCxnSpPr>
          <p:cNvPr id="24" name="Straight Arrow Connector 23"/>
          <p:cNvCxnSpPr>
            <a:stCxn id="18" idx="2"/>
            <a:endCxn id="20" idx="0"/>
          </p:cNvCxnSpPr>
          <p:nvPr/>
        </p:nvCxnSpPr>
        <p:spPr>
          <a:xfrm flipH="1">
            <a:off x="2485601" y="3486070"/>
            <a:ext cx="10034" cy="774299"/>
          </a:xfrm>
          <a:prstGeom prst="straightConnector1">
            <a:avLst/>
          </a:prstGeom>
          <a:noFill/>
          <a:ln w="6350" cap="flat" cmpd="sng" algn="ctr">
            <a:solidFill>
              <a:srgbClr val="5B9BD5"/>
            </a:solidFill>
            <a:prstDash val="solid"/>
            <a:miter lim="800000"/>
            <a:tailEnd type="triangle"/>
          </a:ln>
          <a:effectLst/>
        </p:spPr>
      </p:cxnSp>
      <p:sp>
        <p:nvSpPr>
          <p:cNvPr id="25" name="TextBox 24"/>
          <p:cNvSpPr txBox="1"/>
          <p:nvPr/>
        </p:nvSpPr>
        <p:spPr>
          <a:xfrm>
            <a:off x="1789384" y="4717130"/>
            <a:ext cx="1515287" cy="523220"/>
          </a:xfrm>
          <a:prstGeom prst="rect">
            <a:avLst/>
          </a:prstGeom>
          <a:noFill/>
        </p:spPr>
        <p:txBody>
          <a:bodyPr wrap="none" rtlCol="0">
            <a:spAutoFit/>
          </a:bodyPr>
          <a:lstStyle/>
          <a:p>
            <a:r>
              <a:rPr lang="en-US" sz="1400" dirty="0" smtClean="0">
                <a:solidFill>
                  <a:prstClr val="black"/>
                </a:solidFill>
                <a:latin typeface="Calibri" panose="020F0502020204030204"/>
              </a:rPr>
              <a:t>Optic Transceivers</a:t>
            </a:r>
          </a:p>
          <a:p>
            <a:r>
              <a:rPr lang="en-US" sz="1400" dirty="0" smtClean="0">
                <a:solidFill>
                  <a:prstClr val="black"/>
                </a:solidFill>
                <a:latin typeface="Calibri" panose="020F0502020204030204"/>
              </a:rPr>
              <a:t>Multi-Mode fibers</a:t>
            </a:r>
            <a:endParaRPr lang="en-US" sz="1400" dirty="0">
              <a:solidFill>
                <a:prstClr val="black"/>
              </a:solidFill>
              <a:latin typeface="Calibri" panose="020F0502020204030204"/>
            </a:endParaRPr>
          </a:p>
        </p:txBody>
      </p:sp>
      <p:cxnSp>
        <p:nvCxnSpPr>
          <p:cNvPr id="26" name="Straight Arrow Connector 25"/>
          <p:cNvCxnSpPr>
            <a:stCxn id="20" idx="2"/>
            <a:endCxn id="21" idx="0"/>
          </p:cNvCxnSpPr>
          <p:nvPr/>
        </p:nvCxnSpPr>
        <p:spPr>
          <a:xfrm>
            <a:off x="2485601" y="4629701"/>
            <a:ext cx="9009" cy="728855"/>
          </a:xfrm>
          <a:prstGeom prst="straightConnector1">
            <a:avLst/>
          </a:prstGeom>
          <a:noFill/>
          <a:ln w="6350" cap="flat" cmpd="sng" algn="ctr">
            <a:solidFill>
              <a:srgbClr val="5B9BD5"/>
            </a:solidFill>
            <a:prstDash val="solid"/>
            <a:miter lim="800000"/>
            <a:tailEnd type="triangle"/>
          </a:ln>
          <a:effectLst/>
        </p:spPr>
      </p:cxnSp>
      <p:sp>
        <p:nvSpPr>
          <p:cNvPr id="27" name="TextBox 26"/>
          <p:cNvSpPr txBox="1"/>
          <p:nvPr/>
        </p:nvSpPr>
        <p:spPr>
          <a:xfrm>
            <a:off x="1789384" y="3618943"/>
            <a:ext cx="1572866" cy="523220"/>
          </a:xfrm>
          <a:prstGeom prst="rect">
            <a:avLst/>
          </a:prstGeom>
          <a:noFill/>
        </p:spPr>
        <p:txBody>
          <a:bodyPr wrap="none" rtlCol="0">
            <a:spAutoFit/>
          </a:bodyPr>
          <a:lstStyle/>
          <a:p>
            <a:r>
              <a:rPr lang="en-US" sz="1400" dirty="0" smtClean="0">
                <a:solidFill>
                  <a:prstClr val="black"/>
                </a:solidFill>
                <a:latin typeface="Calibri" panose="020F0502020204030204"/>
              </a:rPr>
              <a:t>PCB and backplane</a:t>
            </a:r>
          </a:p>
          <a:p>
            <a:r>
              <a:rPr lang="en-US" sz="1400" dirty="0" smtClean="0">
                <a:solidFill>
                  <a:prstClr val="black"/>
                </a:solidFill>
                <a:latin typeface="Calibri" panose="020F0502020204030204"/>
              </a:rPr>
              <a:t>Copper traces</a:t>
            </a:r>
            <a:endParaRPr lang="en-US" sz="1400" dirty="0">
              <a:solidFill>
                <a:prstClr val="black"/>
              </a:solidFill>
              <a:latin typeface="Calibri" panose="020F0502020204030204"/>
            </a:endParaRPr>
          </a:p>
        </p:txBody>
      </p:sp>
      <p:sp>
        <p:nvSpPr>
          <p:cNvPr id="28" name="TextBox 27"/>
          <p:cNvSpPr txBox="1"/>
          <p:nvPr/>
        </p:nvSpPr>
        <p:spPr>
          <a:xfrm>
            <a:off x="396406" y="5844015"/>
            <a:ext cx="5931688" cy="646331"/>
          </a:xfrm>
          <a:prstGeom prst="rect">
            <a:avLst/>
          </a:prstGeom>
          <a:noFill/>
        </p:spPr>
        <p:txBody>
          <a:bodyPr wrap="none" rtlCol="0">
            <a:spAutoFit/>
          </a:bodyPr>
          <a:lstStyle/>
          <a:p>
            <a:r>
              <a:rPr lang="en-US" dirty="0" smtClean="0">
                <a:solidFill>
                  <a:prstClr val="black"/>
                </a:solidFill>
                <a:latin typeface="Calibri" panose="020F0502020204030204"/>
              </a:rPr>
              <a:t>Clock Jitter (from Trigger Interface) </a:t>
            </a:r>
            <a:r>
              <a:rPr lang="el-GR" dirty="0" smtClean="0">
                <a:solidFill>
                  <a:prstClr val="black"/>
                </a:solidFill>
                <a:latin typeface="Calibri" panose="020F0502020204030204"/>
              </a:rPr>
              <a:t>σ</a:t>
            </a:r>
            <a:r>
              <a:rPr lang="en-US" dirty="0" smtClean="0">
                <a:solidFill>
                  <a:prstClr val="black"/>
                </a:solidFill>
                <a:latin typeface="Calibri" panose="020F0502020204030204"/>
              </a:rPr>
              <a:t> &lt; 3ps</a:t>
            </a:r>
          </a:p>
          <a:p>
            <a:r>
              <a:rPr lang="en-US" dirty="0" smtClean="0">
                <a:solidFill>
                  <a:prstClr val="black"/>
                </a:solidFill>
                <a:latin typeface="Calibri" panose="020F0502020204030204"/>
              </a:rPr>
              <a:t>The synchronization (run control, busy feedback, etc.) works</a:t>
            </a:r>
            <a:endParaRPr lang="en-US" dirty="0">
              <a:solidFill>
                <a:prstClr val="black"/>
              </a:solidFill>
              <a:latin typeface="Calibri" panose="020F0502020204030204"/>
            </a:endParaRPr>
          </a:p>
        </p:txBody>
      </p:sp>
      <p:sp>
        <p:nvSpPr>
          <p:cNvPr id="29" name="Rectangle 28"/>
          <p:cNvSpPr/>
          <p:nvPr/>
        </p:nvSpPr>
        <p:spPr>
          <a:xfrm>
            <a:off x="1573748" y="1926220"/>
            <a:ext cx="2085860" cy="400110"/>
          </a:xfrm>
          <a:prstGeom prst="rect">
            <a:avLst/>
          </a:prstGeom>
          <a:solidFill>
            <a:srgbClr val="0070C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29"/>
          <p:cNvSpPr/>
          <p:nvPr/>
        </p:nvSpPr>
        <p:spPr>
          <a:xfrm>
            <a:off x="1573748" y="3126133"/>
            <a:ext cx="2085860" cy="400110"/>
          </a:xfrm>
          <a:prstGeom prst="rect">
            <a:avLst/>
          </a:prstGeom>
          <a:solidFill>
            <a:srgbClr val="0070C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p:cNvSpPr/>
          <p:nvPr/>
        </p:nvSpPr>
        <p:spPr>
          <a:xfrm>
            <a:off x="1546994" y="4279159"/>
            <a:ext cx="2085860" cy="400110"/>
          </a:xfrm>
          <a:prstGeom prst="rect">
            <a:avLst/>
          </a:prstGeom>
          <a:solidFill>
            <a:srgbClr val="0070C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Rectangle 32"/>
          <p:cNvSpPr/>
          <p:nvPr/>
        </p:nvSpPr>
        <p:spPr>
          <a:xfrm>
            <a:off x="1586736" y="5395195"/>
            <a:ext cx="2085860" cy="400110"/>
          </a:xfrm>
          <a:prstGeom prst="rect">
            <a:avLst/>
          </a:prstGeom>
          <a:solidFill>
            <a:srgbClr val="0070C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Rectangle 33"/>
          <p:cNvSpPr/>
          <p:nvPr/>
        </p:nvSpPr>
        <p:spPr>
          <a:xfrm>
            <a:off x="6369880" y="1309218"/>
            <a:ext cx="4745795" cy="369332"/>
          </a:xfrm>
          <a:prstGeom prst="rect">
            <a:avLst/>
          </a:prstGeom>
        </p:spPr>
        <p:txBody>
          <a:bodyPr wrap="square">
            <a:spAutoFit/>
          </a:bodyPr>
          <a:lstStyle/>
          <a:p>
            <a:pPr>
              <a:spcAft>
                <a:spcPts val="400"/>
              </a:spcAft>
            </a:pPr>
            <a:r>
              <a:rPr lang="en-US" dirty="0" smtClean="0">
                <a:solidFill>
                  <a:srgbClr val="000000"/>
                </a:solidFill>
              </a:rPr>
              <a:t>3.3.2 results from CERN (related) on the </a:t>
            </a:r>
            <a:r>
              <a:rPr lang="en-US" dirty="0" err="1" smtClean="0">
                <a:solidFill>
                  <a:srgbClr val="000000"/>
                </a:solidFill>
              </a:rPr>
              <a:t>lpGBT</a:t>
            </a:r>
            <a:endParaRPr lang="en-US" dirty="0" smtClean="0">
              <a:solidFill>
                <a:srgbClr val="0000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04" t="19100" r="378" b="1599"/>
          <a:stretch/>
        </p:blipFill>
        <p:spPr>
          <a:xfrm>
            <a:off x="5981699" y="1877510"/>
            <a:ext cx="5661335" cy="2621505"/>
          </a:xfrm>
          <a:prstGeom prst="rect">
            <a:avLst/>
          </a:prstGeom>
        </p:spPr>
      </p:pic>
      <p:sp>
        <p:nvSpPr>
          <p:cNvPr id="5" name="TextBox 4"/>
          <p:cNvSpPr txBox="1"/>
          <p:nvPr/>
        </p:nvSpPr>
        <p:spPr>
          <a:xfrm>
            <a:off x="7239000" y="4291146"/>
            <a:ext cx="1851725" cy="307777"/>
          </a:xfrm>
          <a:prstGeom prst="rect">
            <a:avLst/>
          </a:prstGeom>
          <a:noFill/>
        </p:spPr>
        <p:txBody>
          <a:bodyPr wrap="none" rtlCol="0">
            <a:spAutoFit/>
          </a:bodyPr>
          <a:lstStyle/>
          <a:p>
            <a:r>
              <a:rPr lang="en-US" sz="1400" dirty="0" smtClean="0"/>
              <a:t>schambachjj@ornl.gov</a:t>
            </a:r>
            <a:endParaRPr lang="en-US" sz="1400" dirty="0"/>
          </a:p>
        </p:txBody>
      </p:sp>
      <p:sp>
        <p:nvSpPr>
          <p:cNvPr id="6" name="TextBox 5"/>
          <p:cNvSpPr txBox="1"/>
          <p:nvPr/>
        </p:nvSpPr>
        <p:spPr>
          <a:xfrm>
            <a:off x="5981699" y="4994128"/>
            <a:ext cx="5536003" cy="923330"/>
          </a:xfrm>
          <a:prstGeom prst="rect">
            <a:avLst/>
          </a:prstGeom>
          <a:noFill/>
        </p:spPr>
        <p:txBody>
          <a:bodyPr wrap="none" rtlCol="0">
            <a:spAutoFit/>
          </a:bodyPr>
          <a:lstStyle/>
          <a:p>
            <a:r>
              <a:rPr lang="en-US" dirty="0" err="1" smtClean="0"/>
              <a:t>lpGBT</a:t>
            </a:r>
            <a:r>
              <a:rPr lang="en-US" dirty="0" smtClean="0"/>
              <a:t> recovered clock (through VTRX+ optic transceiver):</a:t>
            </a:r>
          </a:p>
          <a:p>
            <a:pPr marL="285750" indent="-285750">
              <a:buFont typeface="Arial" panose="020B0604020202020204" pitchFamily="34" charset="0"/>
              <a:buChar char="•"/>
            </a:pPr>
            <a:r>
              <a:rPr lang="en-US" dirty="0" smtClean="0"/>
              <a:t>TIE: </a:t>
            </a:r>
            <a:r>
              <a:rPr lang="el-GR" dirty="0" smtClean="0">
                <a:solidFill>
                  <a:prstClr val="black"/>
                </a:solidFill>
              </a:rPr>
              <a:t>σ</a:t>
            </a:r>
            <a:r>
              <a:rPr lang="en-US" dirty="0" smtClean="0">
                <a:solidFill>
                  <a:prstClr val="black"/>
                </a:solidFill>
              </a:rPr>
              <a:t> = 1.0 ps</a:t>
            </a:r>
            <a:endParaRPr lang="en-US" dirty="0" smtClean="0"/>
          </a:p>
          <a:p>
            <a:pPr marL="285750" indent="-285750">
              <a:buFont typeface="Arial" panose="020B0604020202020204" pitchFamily="34" charset="0"/>
              <a:buChar char="•"/>
            </a:pPr>
            <a:r>
              <a:rPr lang="en-US" dirty="0" smtClean="0"/>
              <a:t>Phase difference (jitter) : </a:t>
            </a:r>
            <a:r>
              <a:rPr lang="el-GR" dirty="0">
                <a:solidFill>
                  <a:prstClr val="black"/>
                </a:solidFill>
              </a:rPr>
              <a:t>σ</a:t>
            </a:r>
            <a:r>
              <a:rPr lang="en-US" dirty="0">
                <a:solidFill>
                  <a:prstClr val="black"/>
                </a:solidFill>
              </a:rPr>
              <a:t> </a:t>
            </a:r>
            <a:r>
              <a:rPr lang="en-US" dirty="0" smtClean="0">
                <a:solidFill>
                  <a:prstClr val="black"/>
                </a:solidFill>
              </a:rPr>
              <a:t>= 1.78 ps</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ED7F7473-35CC-4359-AC04-EFEE0D39A7D2}" type="slidenum">
              <a:rPr lang="en-US" smtClean="0"/>
              <a:t>15</a:t>
            </a:fld>
            <a:endParaRPr lang="en-US" dirty="0"/>
          </a:p>
        </p:txBody>
      </p:sp>
    </p:spTree>
    <p:extLst>
      <p:ext uri="{BB962C8B-B14F-4D97-AF65-F5344CB8AC3E}">
        <p14:creationId xmlns:p14="http://schemas.microsoft.com/office/powerpoint/2010/main" val="2103389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39571" y="285074"/>
            <a:ext cx="2862262"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4. Summary</a:t>
            </a:r>
            <a:endParaRPr lang="en-US" b="1" dirty="0"/>
          </a:p>
        </p:txBody>
      </p:sp>
      <p:sp>
        <p:nvSpPr>
          <p:cNvPr id="8" name="Rectangle 7"/>
          <p:cNvSpPr/>
          <p:nvPr/>
        </p:nvSpPr>
        <p:spPr>
          <a:xfrm>
            <a:off x="642646" y="1241479"/>
            <a:ext cx="4786439" cy="615553"/>
          </a:xfrm>
          <a:prstGeom prst="rect">
            <a:avLst/>
          </a:prstGeom>
        </p:spPr>
        <p:txBody>
          <a:bodyPr wrap="none">
            <a:spAutoFit/>
          </a:bodyPr>
          <a:lstStyle/>
          <a:p>
            <a:r>
              <a:rPr lang="en-US" altLang="en-US" dirty="0" smtClean="0">
                <a:solidFill>
                  <a:prstClr val="black"/>
                </a:solidFill>
                <a:latin typeface="Calibri" panose="020F0502020204030204"/>
              </a:rPr>
              <a:t>4.1.1 GTU: prototype is being considered</a:t>
            </a:r>
          </a:p>
          <a:p>
            <a:pPr lvl="1"/>
            <a:r>
              <a:rPr lang="en-US" altLang="en-US" sz="1600" b="1" dirty="0" smtClean="0">
                <a:solidFill>
                  <a:prstClr val="black"/>
                </a:solidFill>
                <a:latin typeface="Calibri" panose="020F0502020204030204"/>
              </a:rPr>
              <a:t>we plan on finalizing the development in 2025.</a:t>
            </a:r>
            <a:endParaRPr lang="en-US" altLang="en-US" sz="1600" b="1" dirty="0">
              <a:solidFill>
                <a:prstClr val="black"/>
              </a:solidFill>
              <a:latin typeface="Calibri" panose="020F0502020204030204"/>
            </a:endParaRPr>
          </a:p>
        </p:txBody>
      </p:sp>
      <p:sp>
        <p:nvSpPr>
          <p:cNvPr id="9" name="Rectangle 8"/>
          <p:cNvSpPr/>
          <p:nvPr/>
        </p:nvSpPr>
        <p:spPr>
          <a:xfrm>
            <a:off x="800502" y="841369"/>
            <a:ext cx="2574295" cy="400110"/>
          </a:xfrm>
          <a:prstGeom prst="rect">
            <a:avLst/>
          </a:prstGeom>
        </p:spPr>
        <p:txBody>
          <a:bodyPr wrap="square">
            <a:spAutoFit/>
          </a:bodyPr>
          <a:lstStyle/>
          <a:p>
            <a:pPr>
              <a:spcAft>
                <a:spcPts val="400"/>
              </a:spcAft>
            </a:pPr>
            <a:r>
              <a:rPr lang="en-US" sz="2000" dirty="0" smtClean="0">
                <a:solidFill>
                  <a:srgbClr val="000000"/>
                </a:solidFill>
              </a:rPr>
              <a:t>4.1 Status</a:t>
            </a:r>
            <a:endParaRPr lang="en-US" sz="2000" dirty="0">
              <a:solidFill>
                <a:srgbClr val="000000"/>
              </a:solidFill>
            </a:endParaRPr>
          </a:p>
        </p:txBody>
      </p:sp>
      <p:sp>
        <p:nvSpPr>
          <p:cNvPr id="7" name="Rectangle 6"/>
          <p:cNvSpPr/>
          <p:nvPr/>
        </p:nvSpPr>
        <p:spPr>
          <a:xfrm>
            <a:off x="6946519" y="1412708"/>
            <a:ext cx="4016044" cy="4189445"/>
          </a:xfrm>
          <a:prstGeom prst="rect">
            <a:avLst/>
          </a:prstGeom>
          <a:solidFill>
            <a:schemeClr val="accent6">
              <a:lumMod val="7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81767" y="2605571"/>
            <a:ext cx="823751" cy="77550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sp>
        <p:nvSpPr>
          <p:cNvPr id="11" name="Rectangle 10"/>
          <p:cNvSpPr/>
          <p:nvPr/>
        </p:nvSpPr>
        <p:spPr>
          <a:xfrm>
            <a:off x="7198445" y="169729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98445" y="1862391"/>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98445" y="2027819"/>
            <a:ext cx="773598" cy="755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98445" y="219291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98445" y="235801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98445" y="252311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198445" y="268854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98445" y="285364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198445" y="301874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98445" y="3183847"/>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98445" y="334927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98445" y="351437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198445" y="367947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98445" y="3844575"/>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98445" y="401000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98445" y="417510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198445" y="434020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98445" y="4505303"/>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198445" y="467073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198445" y="483583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198445" y="500093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98445" y="5166031"/>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98445" y="5331459"/>
            <a:ext cx="773598" cy="75544"/>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453673" y="4502415"/>
            <a:ext cx="1375628" cy="102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Power</a:t>
            </a:r>
          </a:p>
          <a:p>
            <a:pPr algn="ctr"/>
            <a:r>
              <a:rPr lang="en-US" dirty="0" smtClean="0"/>
              <a:t>supplies</a:t>
            </a:r>
            <a:endParaRPr lang="en-US" dirty="0"/>
          </a:p>
        </p:txBody>
      </p:sp>
      <p:sp>
        <p:nvSpPr>
          <p:cNvPr id="35" name="Rectangle 34"/>
          <p:cNvSpPr/>
          <p:nvPr/>
        </p:nvSpPr>
        <p:spPr>
          <a:xfrm>
            <a:off x="8626028" y="1525185"/>
            <a:ext cx="1901890" cy="83283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Clock</a:t>
            </a:r>
          </a:p>
          <a:p>
            <a:pPr algn="ctr"/>
            <a:r>
              <a:rPr lang="en-US" dirty="0" smtClean="0"/>
              <a:t>Receiver, control, distribution </a:t>
            </a:r>
            <a:endParaRPr lang="en-US" dirty="0"/>
          </a:p>
        </p:txBody>
      </p:sp>
      <p:sp>
        <p:nvSpPr>
          <p:cNvPr id="36" name="Rectangle 35"/>
          <p:cNvSpPr/>
          <p:nvPr/>
        </p:nvSpPr>
        <p:spPr>
          <a:xfrm>
            <a:off x="10177240" y="2614866"/>
            <a:ext cx="766378" cy="1741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Run Control</a:t>
            </a:r>
          </a:p>
          <a:p>
            <a:pPr algn="ctr"/>
            <a:r>
              <a:rPr lang="en-US" sz="1600" dirty="0" smtClean="0"/>
              <a:t>Memory</a:t>
            </a:r>
          </a:p>
          <a:p>
            <a:pPr algn="ctr"/>
            <a:r>
              <a:rPr lang="en-US" sz="1600" dirty="0" smtClean="0"/>
              <a:t>‘services’</a:t>
            </a:r>
            <a:endParaRPr lang="en-US" sz="1600" dirty="0"/>
          </a:p>
        </p:txBody>
      </p:sp>
      <p:sp>
        <p:nvSpPr>
          <p:cNvPr id="37" name="Rectangle 36"/>
          <p:cNvSpPr/>
          <p:nvPr/>
        </p:nvSpPr>
        <p:spPr>
          <a:xfrm>
            <a:off x="2647669" y="5034833"/>
            <a:ext cx="2285801" cy="1651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167609" y="2963093"/>
            <a:ext cx="3230880" cy="2149887"/>
          </a:xfrm>
          <a:prstGeom prst="rect">
            <a:avLst/>
          </a:prstGeom>
          <a:solidFill>
            <a:schemeClr val="accent6">
              <a:lumMod val="5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42930" y="5324027"/>
            <a:ext cx="1881028" cy="400110"/>
          </a:xfrm>
          <a:prstGeom prst="rect">
            <a:avLst/>
          </a:prstGeom>
          <a:noFill/>
        </p:spPr>
        <p:txBody>
          <a:bodyPr wrap="none" rtlCol="0">
            <a:spAutoFit/>
          </a:bodyPr>
          <a:lstStyle/>
          <a:p>
            <a:r>
              <a:rPr lang="en-US" sz="2000" b="1" dirty="0" smtClean="0"/>
              <a:t>GTU base board</a:t>
            </a:r>
            <a:endParaRPr lang="en-US" sz="2000" b="1" dirty="0"/>
          </a:p>
        </p:txBody>
      </p:sp>
      <p:sp>
        <p:nvSpPr>
          <p:cNvPr id="40" name="TextBox 39"/>
          <p:cNvSpPr txBox="1"/>
          <p:nvPr/>
        </p:nvSpPr>
        <p:spPr>
          <a:xfrm>
            <a:off x="4000147" y="2903466"/>
            <a:ext cx="1498256" cy="523220"/>
          </a:xfrm>
          <a:prstGeom prst="rect">
            <a:avLst/>
          </a:prstGeom>
          <a:noFill/>
        </p:spPr>
        <p:txBody>
          <a:bodyPr wrap="square" rtlCol="0">
            <a:spAutoFit/>
          </a:bodyPr>
          <a:lstStyle/>
          <a:p>
            <a:r>
              <a:rPr lang="en-US" sz="1400" b="1" dirty="0" smtClean="0"/>
              <a:t>Optic Transceiver plugin module</a:t>
            </a:r>
            <a:endParaRPr lang="en-US" sz="1400" b="1" dirty="0"/>
          </a:p>
        </p:txBody>
      </p:sp>
      <p:sp>
        <p:nvSpPr>
          <p:cNvPr id="41" name="Rectangle 40"/>
          <p:cNvSpPr/>
          <p:nvPr/>
        </p:nvSpPr>
        <p:spPr>
          <a:xfrm>
            <a:off x="3204084" y="4539205"/>
            <a:ext cx="670405" cy="45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Clock fanout</a:t>
            </a:r>
            <a:endParaRPr lang="en-US" dirty="0"/>
          </a:p>
        </p:txBody>
      </p:sp>
      <p:sp>
        <p:nvSpPr>
          <p:cNvPr id="42" name="Rectangle 41"/>
          <p:cNvSpPr/>
          <p:nvPr/>
        </p:nvSpPr>
        <p:spPr>
          <a:xfrm>
            <a:off x="4027669" y="4535634"/>
            <a:ext cx="708506" cy="452580"/>
          </a:xfrm>
          <a:prstGeom prst="rect">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t>Possible buffers</a:t>
            </a:r>
            <a:endParaRPr lang="en-US" sz="1400" dirty="0"/>
          </a:p>
        </p:txBody>
      </p:sp>
      <p:sp>
        <p:nvSpPr>
          <p:cNvPr id="43" name="Rectangle 42"/>
          <p:cNvSpPr/>
          <p:nvPr/>
        </p:nvSpPr>
        <p:spPr>
          <a:xfrm>
            <a:off x="2126346" y="2998409"/>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010266" y="2998409"/>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56233" y="2963093"/>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46" name="Rectangle 45"/>
          <p:cNvSpPr/>
          <p:nvPr/>
        </p:nvSpPr>
        <p:spPr>
          <a:xfrm>
            <a:off x="4285969" y="3357062"/>
            <a:ext cx="1055742" cy="521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Power</a:t>
            </a:r>
          </a:p>
          <a:p>
            <a:pPr algn="ctr"/>
            <a:r>
              <a:rPr lang="en-US" dirty="0" smtClean="0"/>
              <a:t>regulators</a:t>
            </a:r>
            <a:endParaRPr lang="en-US" dirty="0"/>
          </a:p>
        </p:txBody>
      </p:sp>
      <p:sp>
        <p:nvSpPr>
          <p:cNvPr id="47" name="Rectangle 46"/>
          <p:cNvSpPr/>
          <p:nvPr/>
        </p:nvSpPr>
        <p:spPr>
          <a:xfrm>
            <a:off x="2126346" y="3179664"/>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010266" y="3179664"/>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056233" y="3144348"/>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50" name="Rectangle 49"/>
          <p:cNvSpPr/>
          <p:nvPr/>
        </p:nvSpPr>
        <p:spPr>
          <a:xfrm>
            <a:off x="2126346" y="3361492"/>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010266" y="3361492"/>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056233" y="3326176"/>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53" name="Rectangle 52"/>
          <p:cNvSpPr/>
          <p:nvPr/>
        </p:nvSpPr>
        <p:spPr>
          <a:xfrm>
            <a:off x="2126346" y="3542747"/>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010266" y="3542747"/>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056233" y="3507431"/>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56" name="Rectangle 55"/>
          <p:cNvSpPr/>
          <p:nvPr/>
        </p:nvSpPr>
        <p:spPr>
          <a:xfrm>
            <a:off x="2126346" y="3724575"/>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010266" y="3724575"/>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056233" y="3689259"/>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59" name="Rectangle 58"/>
          <p:cNvSpPr/>
          <p:nvPr/>
        </p:nvSpPr>
        <p:spPr>
          <a:xfrm>
            <a:off x="2126346" y="3905830"/>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010266" y="3905830"/>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056233" y="3870514"/>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62" name="Rectangle 61"/>
          <p:cNvSpPr/>
          <p:nvPr/>
        </p:nvSpPr>
        <p:spPr>
          <a:xfrm>
            <a:off x="2126346" y="4087658"/>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10266" y="4087658"/>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056233" y="4052342"/>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65" name="Rectangle 64"/>
          <p:cNvSpPr/>
          <p:nvPr/>
        </p:nvSpPr>
        <p:spPr>
          <a:xfrm>
            <a:off x="2126346" y="4268913"/>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010266" y="4268913"/>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056233" y="4233597"/>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68" name="Rectangle 67"/>
          <p:cNvSpPr/>
          <p:nvPr/>
        </p:nvSpPr>
        <p:spPr>
          <a:xfrm>
            <a:off x="2126346" y="4445214"/>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010266" y="4445214"/>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056233" y="4409898"/>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71" name="Rectangle 70"/>
          <p:cNvSpPr/>
          <p:nvPr/>
        </p:nvSpPr>
        <p:spPr>
          <a:xfrm>
            <a:off x="2126346" y="4626469"/>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010266" y="4626469"/>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2056233" y="4591153"/>
            <a:ext cx="926857" cy="230832"/>
          </a:xfrm>
          <a:prstGeom prst="rect">
            <a:avLst/>
          </a:prstGeom>
          <a:noFill/>
        </p:spPr>
        <p:txBody>
          <a:bodyPr wrap="none" rtlCol="0">
            <a:spAutoFit/>
          </a:bodyPr>
          <a:lstStyle/>
          <a:p>
            <a:r>
              <a:rPr lang="en-US" sz="900" b="1" dirty="0" smtClean="0"/>
              <a:t>Quad optic TRX</a:t>
            </a:r>
            <a:endParaRPr lang="en-US" sz="900" b="1" dirty="0"/>
          </a:p>
        </p:txBody>
      </p:sp>
      <p:sp>
        <p:nvSpPr>
          <p:cNvPr id="74" name="Rectangle 73"/>
          <p:cNvSpPr/>
          <p:nvPr/>
        </p:nvSpPr>
        <p:spPr>
          <a:xfrm>
            <a:off x="2126346" y="4808297"/>
            <a:ext cx="1036475" cy="178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010266" y="4808297"/>
            <a:ext cx="152555" cy="1786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2056233" y="4772981"/>
            <a:ext cx="926857" cy="230832"/>
          </a:xfrm>
          <a:prstGeom prst="rect">
            <a:avLst/>
          </a:prstGeom>
          <a:noFill/>
        </p:spPr>
        <p:txBody>
          <a:bodyPr wrap="none" rtlCol="0">
            <a:spAutoFit/>
          </a:bodyPr>
          <a:lstStyle/>
          <a:p>
            <a:r>
              <a:rPr lang="en-US" sz="900" b="1" dirty="0" smtClean="0"/>
              <a:t>Quad optic TRX</a:t>
            </a:r>
            <a:endParaRPr lang="en-US" sz="900" b="1" dirty="0"/>
          </a:p>
        </p:txBody>
      </p:sp>
      <p:cxnSp>
        <p:nvCxnSpPr>
          <p:cNvPr id="78" name="Straight Connector 77"/>
          <p:cNvCxnSpPr/>
          <p:nvPr/>
        </p:nvCxnSpPr>
        <p:spPr>
          <a:xfrm flipV="1">
            <a:off x="10748742" y="1326731"/>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0748742" y="5665626"/>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1421235" y="5347778"/>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421235" y="2963093"/>
            <a:ext cx="575242" cy="20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86" idx="0"/>
          </p:cNvCxnSpPr>
          <p:nvPr/>
        </p:nvCxnSpPr>
        <p:spPr>
          <a:xfrm>
            <a:off x="11237271" y="1326731"/>
            <a:ext cx="10086" cy="1021384"/>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87" idx="0"/>
          </p:cNvCxnSpPr>
          <p:nvPr/>
        </p:nvCxnSpPr>
        <p:spPr>
          <a:xfrm>
            <a:off x="1616617" y="2977970"/>
            <a:ext cx="2742" cy="252976"/>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7" idx="2"/>
          </p:cNvCxnSpPr>
          <p:nvPr/>
        </p:nvCxnSpPr>
        <p:spPr>
          <a:xfrm>
            <a:off x="1619359" y="4927564"/>
            <a:ext cx="11018" cy="403895"/>
          </a:xfrm>
          <a:prstGeom prst="line">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86" idx="2"/>
          </p:cNvCxnSpPr>
          <p:nvPr/>
        </p:nvCxnSpPr>
        <p:spPr>
          <a:xfrm>
            <a:off x="11247357" y="4543075"/>
            <a:ext cx="0" cy="1122551"/>
          </a:xfrm>
          <a:prstGeom prst="line">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1001135" y="2348115"/>
            <a:ext cx="492443" cy="2194960"/>
          </a:xfrm>
          <a:prstGeom prst="rect">
            <a:avLst/>
          </a:prstGeom>
          <a:noFill/>
        </p:spPr>
        <p:txBody>
          <a:bodyPr vert="vert270" wrap="none" rtlCol="0">
            <a:spAutoFit/>
          </a:bodyPr>
          <a:lstStyle/>
          <a:p>
            <a:r>
              <a:rPr lang="en-US" sz="2000" dirty="0" smtClean="0"/>
              <a:t>16.8 inch wide </a:t>
            </a:r>
            <a:r>
              <a:rPr lang="en-US" dirty="0" smtClean="0"/>
              <a:t>(max)</a:t>
            </a:r>
            <a:endParaRPr lang="en-US" dirty="0"/>
          </a:p>
        </p:txBody>
      </p:sp>
      <p:sp>
        <p:nvSpPr>
          <p:cNvPr id="87" name="TextBox 86"/>
          <p:cNvSpPr txBox="1"/>
          <p:nvPr/>
        </p:nvSpPr>
        <p:spPr>
          <a:xfrm>
            <a:off x="1388526" y="3230946"/>
            <a:ext cx="461665" cy="1696618"/>
          </a:xfrm>
          <a:prstGeom prst="rect">
            <a:avLst/>
          </a:prstGeom>
          <a:noFill/>
        </p:spPr>
        <p:txBody>
          <a:bodyPr vert="vert270" wrap="none" rtlCol="0">
            <a:spAutoFit/>
          </a:bodyPr>
          <a:lstStyle/>
          <a:p>
            <a:r>
              <a:rPr lang="en-US" dirty="0" smtClean="0"/>
              <a:t>4 U/7” high </a:t>
            </a:r>
            <a:r>
              <a:rPr lang="en-US" sz="1600" dirty="0" smtClean="0"/>
              <a:t>(max)</a:t>
            </a:r>
            <a:endParaRPr lang="en-US" sz="1600" dirty="0"/>
          </a:p>
        </p:txBody>
      </p:sp>
      <p:sp>
        <p:nvSpPr>
          <p:cNvPr id="88" name="TextBox 87"/>
          <p:cNvSpPr txBox="1"/>
          <p:nvPr/>
        </p:nvSpPr>
        <p:spPr>
          <a:xfrm>
            <a:off x="6399017" y="5744884"/>
            <a:ext cx="6109312" cy="646331"/>
          </a:xfrm>
          <a:prstGeom prst="rect">
            <a:avLst/>
          </a:prstGeom>
          <a:noFill/>
        </p:spPr>
        <p:txBody>
          <a:bodyPr wrap="square" rtlCol="0">
            <a:spAutoFit/>
          </a:bodyPr>
          <a:lstStyle/>
          <a:p>
            <a:r>
              <a:rPr lang="en-US" dirty="0" smtClean="0"/>
              <a:t>All the electrical signals are differential signals (PCB</a:t>
            </a:r>
            <a:r>
              <a:rPr lang="en-US" dirty="0"/>
              <a:t> </a:t>
            </a:r>
            <a:r>
              <a:rPr lang="en-US" dirty="0" smtClean="0"/>
              <a:t>and connector).  </a:t>
            </a:r>
            <a:r>
              <a:rPr lang="en-US" dirty="0"/>
              <a:t>T</a:t>
            </a:r>
            <a:r>
              <a:rPr lang="en-US" dirty="0" smtClean="0"/>
              <a:t>hree FPGAs with fast interconnect.</a:t>
            </a:r>
            <a:endParaRPr lang="en-US" dirty="0"/>
          </a:p>
        </p:txBody>
      </p:sp>
      <p:sp>
        <p:nvSpPr>
          <p:cNvPr id="89" name="Rectangle 88"/>
          <p:cNvSpPr/>
          <p:nvPr/>
        </p:nvSpPr>
        <p:spPr>
          <a:xfrm>
            <a:off x="9351739" y="3221619"/>
            <a:ext cx="598504" cy="89258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rgbClr val="FF0000"/>
                </a:solidFill>
              </a:rPr>
              <a:t>FPGA </a:t>
            </a:r>
            <a:r>
              <a:rPr lang="en-US" sz="1400" dirty="0" smtClean="0">
                <a:solidFill>
                  <a:srgbClr val="FF0000"/>
                </a:solidFill>
              </a:rPr>
              <a:t>(SOM)</a:t>
            </a:r>
            <a:endParaRPr lang="en-US" sz="1400" dirty="0">
              <a:solidFill>
                <a:srgbClr val="FF0000"/>
              </a:solidFill>
            </a:endParaRPr>
          </a:p>
        </p:txBody>
      </p:sp>
      <p:sp>
        <p:nvSpPr>
          <p:cNvPr id="90" name="Rectangle 89"/>
          <p:cNvSpPr/>
          <p:nvPr/>
        </p:nvSpPr>
        <p:spPr>
          <a:xfrm>
            <a:off x="8285552" y="3952028"/>
            <a:ext cx="819966" cy="78705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FPGA</a:t>
            </a:r>
            <a:endParaRPr lang="en-US" dirty="0">
              <a:solidFill>
                <a:srgbClr val="FF0000"/>
              </a:solidFill>
            </a:endParaRPr>
          </a:p>
        </p:txBody>
      </p:sp>
      <p:cxnSp>
        <p:nvCxnSpPr>
          <p:cNvPr id="91" name="Straight Arrow Connector 90"/>
          <p:cNvCxnSpPr/>
          <p:nvPr/>
        </p:nvCxnSpPr>
        <p:spPr>
          <a:xfrm flipH="1">
            <a:off x="7972043" y="4739079"/>
            <a:ext cx="309724" cy="63738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7961958" y="4541617"/>
            <a:ext cx="323594" cy="52136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7956614" y="4639050"/>
            <a:ext cx="328938" cy="58902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7959077" y="4468719"/>
            <a:ext cx="319921" cy="42475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90" idx="1"/>
            <a:endCxn id="29" idx="3"/>
          </p:cNvCxnSpPr>
          <p:nvPr/>
        </p:nvCxnSpPr>
        <p:spPr>
          <a:xfrm flipH="1">
            <a:off x="7972043" y="4345554"/>
            <a:ext cx="313509" cy="3629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28" idx="3"/>
          </p:cNvCxnSpPr>
          <p:nvPr/>
        </p:nvCxnSpPr>
        <p:spPr>
          <a:xfrm flipH="1">
            <a:off x="7972043" y="4268905"/>
            <a:ext cx="306945" cy="274170"/>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7967295" y="4188134"/>
            <a:ext cx="318247" cy="19102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26" idx="3"/>
          </p:cNvCxnSpPr>
          <p:nvPr/>
        </p:nvCxnSpPr>
        <p:spPr>
          <a:xfrm flipH="1">
            <a:off x="7972043" y="4114202"/>
            <a:ext cx="326618" cy="9867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25" idx="3"/>
          </p:cNvCxnSpPr>
          <p:nvPr/>
        </p:nvCxnSpPr>
        <p:spPr>
          <a:xfrm flipH="1">
            <a:off x="7972043" y="4029501"/>
            <a:ext cx="326049" cy="1827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22" idx="3"/>
          </p:cNvCxnSpPr>
          <p:nvPr/>
        </p:nvCxnSpPr>
        <p:spPr>
          <a:xfrm flipH="1">
            <a:off x="7972043" y="3265276"/>
            <a:ext cx="313499" cy="286871"/>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20" idx="3"/>
          </p:cNvCxnSpPr>
          <p:nvPr/>
        </p:nvCxnSpPr>
        <p:spPr>
          <a:xfrm flipH="1">
            <a:off x="7972043" y="3079635"/>
            <a:ext cx="306945" cy="14198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21" idx="3"/>
          </p:cNvCxnSpPr>
          <p:nvPr/>
        </p:nvCxnSpPr>
        <p:spPr>
          <a:xfrm flipH="1">
            <a:off x="7972043" y="3162298"/>
            <a:ext cx="315963" cy="22474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0" idx="1"/>
            <a:endCxn id="19" idx="3"/>
          </p:cNvCxnSpPr>
          <p:nvPr/>
        </p:nvCxnSpPr>
        <p:spPr>
          <a:xfrm flipH="1">
            <a:off x="7972043" y="2993322"/>
            <a:ext cx="309724" cy="6319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18" idx="3"/>
          </p:cNvCxnSpPr>
          <p:nvPr/>
        </p:nvCxnSpPr>
        <p:spPr>
          <a:xfrm flipH="1">
            <a:off x="7972043" y="2884485"/>
            <a:ext cx="299639" cy="6934"/>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17" idx="3"/>
          </p:cNvCxnSpPr>
          <p:nvPr/>
        </p:nvCxnSpPr>
        <p:spPr>
          <a:xfrm flipH="1" flipV="1">
            <a:off x="7972043" y="2726319"/>
            <a:ext cx="306946" cy="8544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16" idx="3"/>
          </p:cNvCxnSpPr>
          <p:nvPr/>
        </p:nvCxnSpPr>
        <p:spPr>
          <a:xfrm flipH="1" flipV="1">
            <a:off x="7972043" y="2560891"/>
            <a:ext cx="306945" cy="194845"/>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endCxn id="15" idx="3"/>
          </p:cNvCxnSpPr>
          <p:nvPr/>
        </p:nvCxnSpPr>
        <p:spPr>
          <a:xfrm flipH="1" flipV="1">
            <a:off x="7972043" y="2395791"/>
            <a:ext cx="306945" cy="278688"/>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flipV="1">
            <a:off x="7981772" y="2240678"/>
            <a:ext cx="297217" cy="371017"/>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endCxn id="24" idx="3"/>
          </p:cNvCxnSpPr>
          <p:nvPr/>
        </p:nvCxnSpPr>
        <p:spPr>
          <a:xfrm flipH="1" flipV="1">
            <a:off x="7972043" y="3882347"/>
            <a:ext cx="315963" cy="60883"/>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23" idx="3"/>
          </p:cNvCxnSpPr>
          <p:nvPr/>
        </p:nvCxnSpPr>
        <p:spPr>
          <a:xfrm flipH="1">
            <a:off x="7972043" y="3366008"/>
            <a:ext cx="313499" cy="351239"/>
          </a:xfrm>
          <a:prstGeom prst="straightConnector1">
            <a:avLst/>
          </a:prstGeom>
          <a:ln w="25400">
            <a:solidFill>
              <a:srgbClr val="7030A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flipV="1">
            <a:off x="7974466" y="1730018"/>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7974466" y="1899026"/>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flipV="1">
            <a:off x="7981772" y="2070533"/>
            <a:ext cx="651562" cy="5045"/>
          </a:xfrm>
          <a:prstGeom prst="straightConnector1">
            <a:avLst/>
          </a:prstGeom>
          <a:ln w="1270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8293604" y="3472121"/>
            <a:ext cx="548389" cy="404980"/>
          </a:xfrm>
          <a:prstGeom prst="rect">
            <a:avLst/>
          </a:prstGeom>
          <a:solidFill>
            <a:srgbClr val="FFFF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FF0000"/>
                </a:solidFill>
              </a:rPr>
              <a:t>Clock fanout</a:t>
            </a:r>
            <a:endParaRPr lang="en-US" sz="1400" dirty="0">
              <a:solidFill>
                <a:srgbClr val="FF0000"/>
              </a:solidFill>
            </a:endParaRPr>
          </a:p>
        </p:txBody>
      </p:sp>
      <p:cxnSp>
        <p:nvCxnSpPr>
          <p:cNvPr id="115" name="Straight Arrow Connector 114"/>
          <p:cNvCxnSpPr>
            <a:endCxn id="14" idx="3"/>
          </p:cNvCxnSpPr>
          <p:nvPr/>
        </p:nvCxnSpPr>
        <p:spPr>
          <a:xfrm flipH="1" flipV="1">
            <a:off x="7972043" y="2230691"/>
            <a:ext cx="321561" cy="13448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endCxn id="17" idx="3"/>
          </p:cNvCxnSpPr>
          <p:nvPr/>
        </p:nvCxnSpPr>
        <p:spPr>
          <a:xfrm flipH="1" flipV="1">
            <a:off x="7972043" y="2726319"/>
            <a:ext cx="326048" cy="82582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15" idx="3"/>
          </p:cNvCxnSpPr>
          <p:nvPr/>
        </p:nvCxnSpPr>
        <p:spPr>
          <a:xfrm flipH="1" flipV="1">
            <a:off x="7972043" y="2395791"/>
            <a:ext cx="313499" cy="11563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16" idx="3"/>
          </p:cNvCxnSpPr>
          <p:nvPr/>
        </p:nvCxnSpPr>
        <p:spPr>
          <a:xfrm flipH="1" flipV="1">
            <a:off x="7972043" y="2560891"/>
            <a:ext cx="320779" cy="99125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endCxn id="19" idx="3"/>
          </p:cNvCxnSpPr>
          <p:nvPr/>
        </p:nvCxnSpPr>
        <p:spPr>
          <a:xfrm flipH="1" flipV="1">
            <a:off x="7972043" y="3056519"/>
            <a:ext cx="313091" cy="49235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endCxn id="18" idx="3"/>
          </p:cNvCxnSpPr>
          <p:nvPr/>
        </p:nvCxnSpPr>
        <p:spPr>
          <a:xfrm flipH="1" flipV="1">
            <a:off x="7972043" y="2891419"/>
            <a:ext cx="319581" cy="66072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endCxn id="25" idx="3"/>
          </p:cNvCxnSpPr>
          <p:nvPr/>
        </p:nvCxnSpPr>
        <p:spPr>
          <a:xfrm flipH="1">
            <a:off x="7972043" y="3796076"/>
            <a:ext cx="315963" cy="25169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7973937" y="3551386"/>
            <a:ext cx="320778" cy="147571"/>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a:off x="7982951" y="3787850"/>
            <a:ext cx="302183" cy="9449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7981721" y="3794595"/>
            <a:ext cx="309804" cy="74702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endCxn id="26" idx="3"/>
          </p:cNvCxnSpPr>
          <p:nvPr/>
        </p:nvCxnSpPr>
        <p:spPr>
          <a:xfrm flipH="1">
            <a:off x="7972043" y="3798366"/>
            <a:ext cx="320371" cy="41450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7979852" y="3792574"/>
            <a:ext cx="318239" cy="585549"/>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7979852" y="3540940"/>
            <a:ext cx="314918" cy="13823"/>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flipV="1">
            <a:off x="7975035" y="3214486"/>
            <a:ext cx="316490" cy="33690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7983097" y="3379604"/>
            <a:ext cx="308428" cy="176555"/>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endCxn id="31" idx="3"/>
          </p:cNvCxnSpPr>
          <p:nvPr/>
        </p:nvCxnSpPr>
        <p:spPr>
          <a:xfrm flipH="1">
            <a:off x="7972043" y="3788513"/>
            <a:ext cx="309552" cy="1250190"/>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endCxn id="29" idx="3"/>
          </p:cNvCxnSpPr>
          <p:nvPr/>
        </p:nvCxnSpPr>
        <p:spPr>
          <a:xfrm flipH="1">
            <a:off x="7972043" y="3786129"/>
            <a:ext cx="323594" cy="922374"/>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endCxn id="30" idx="3"/>
          </p:cNvCxnSpPr>
          <p:nvPr/>
        </p:nvCxnSpPr>
        <p:spPr>
          <a:xfrm flipH="1">
            <a:off x="7972043" y="3795131"/>
            <a:ext cx="322672" cy="1078472"/>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endCxn id="32" idx="3"/>
          </p:cNvCxnSpPr>
          <p:nvPr/>
        </p:nvCxnSpPr>
        <p:spPr>
          <a:xfrm flipH="1">
            <a:off x="7972043" y="3786066"/>
            <a:ext cx="326048" cy="1417737"/>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14" idx="1"/>
          </p:cNvCxnSpPr>
          <p:nvPr/>
        </p:nvCxnSpPr>
        <p:spPr>
          <a:xfrm flipH="1">
            <a:off x="7973913" y="3674611"/>
            <a:ext cx="319691" cy="1684188"/>
          </a:xfrm>
          <a:prstGeom prst="straightConnector1">
            <a:avLst/>
          </a:prstGeom>
          <a:ln w="6350">
            <a:solidFill>
              <a:srgbClr val="FF0000"/>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8961953" y="3378325"/>
            <a:ext cx="6791" cy="582931"/>
          </a:xfrm>
          <a:prstGeom prst="straightConnector1">
            <a:avLst/>
          </a:prstGeom>
          <a:ln w="25400">
            <a:solidFill>
              <a:srgbClr val="0070C0"/>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flipV="1">
            <a:off x="9115603" y="3292274"/>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flipV="1">
            <a:off x="9115603" y="4040307"/>
            <a:ext cx="236137" cy="1"/>
          </a:xfrm>
          <a:prstGeom prst="straightConnector1">
            <a:avLst/>
          </a:prstGeom>
          <a:ln w="25400">
            <a:solidFill>
              <a:srgbClr val="0070C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35" idx="2"/>
          </p:cNvCxnSpPr>
          <p:nvPr/>
        </p:nvCxnSpPr>
        <p:spPr>
          <a:xfrm flipV="1">
            <a:off x="9565703" y="2358019"/>
            <a:ext cx="11270" cy="877071"/>
          </a:xfrm>
          <a:prstGeom prst="straightConnector1">
            <a:avLst/>
          </a:prstGeom>
          <a:ln w="25400">
            <a:solidFill>
              <a:srgbClr val="C00000">
                <a:alpha val="40000"/>
              </a:srgb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flipV="1">
            <a:off x="9943025" y="3485635"/>
            <a:ext cx="236137" cy="1"/>
          </a:xfrm>
          <a:prstGeom prst="straightConnector1">
            <a:avLst/>
          </a:prstGeom>
          <a:ln w="25400">
            <a:solidFill>
              <a:srgbClr val="C00000">
                <a:alpha val="55000"/>
              </a:srgb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40" name="Elbow Connector 139"/>
          <p:cNvCxnSpPr/>
          <p:nvPr/>
        </p:nvCxnSpPr>
        <p:spPr>
          <a:xfrm rot="5400000">
            <a:off x="8407173" y="2792843"/>
            <a:ext cx="1288745" cy="419097"/>
          </a:xfrm>
          <a:prstGeom prst="bentConnector3">
            <a:avLst>
              <a:gd name="adj1" fmla="val 99889"/>
            </a:avLst>
          </a:prstGeom>
          <a:ln w="15875">
            <a:solidFill>
              <a:srgbClr val="FF0000"/>
            </a:solidFill>
            <a:headEnd w="sm" len="sm"/>
            <a:tailEnd type="triangle" w="sm" len="med"/>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014194" y="5367168"/>
            <a:ext cx="4848805" cy="55399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Possible choice of Optic Transceivers: </a:t>
            </a:r>
            <a:r>
              <a:rPr lang="en-US" sz="1400" dirty="0" smtClean="0"/>
              <a:t> </a:t>
            </a:r>
            <a:r>
              <a:rPr lang="en-US" sz="1400" dirty="0" err="1" smtClean="0"/>
              <a:t>Finisar</a:t>
            </a:r>
            <a:r>
              <a:rPr lang="en-US" sz="1400" dirty="0" smtClean="0"/>
              <a:t> FTL410Q,  or SAMTEC firefly B04-14</a:t>
            </a:r>
            <a:endParaRPr lang="en-US" sz="1100" dirty="0"/>
          </a:p>
        </p:txBody>
      </p:sp>
      <p:sp>
        <p:nvSpPr>
          <p:cNvPr id="142" name="TextBox 141"/>
          <p:cNvSpPr txBox="1"/>
          <p:nvPr/>
        </p:nvSpPr>
        <p:spPr>
          <a:xfrm>
            <a:off x="1019080" y="5846442"/>
            <a:ext cx="4270913"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Possible choice of plugin connector: PCIe x16</a:t>
            </a:r>
            <a:endParaRPr lang="en-US" sz="1100" dirty="0"/>
          </a:p>
        </p:txBody>
      </p:sp>
      <p:sp>
        <p:nvSpPr>
          <p:cNvPr id="3" name="Rectangle 2"/>
          <p:cNvSpPr/>
          <p:nvPr/>
        </p:nvSpPr>
        <p:spPr>
          <a:xfrm>
            <a:off x="813861" y="1855961"/>
            <a:ext cx="5640748" cy="923330"/>
          </a:xfrm>
          <a:prstGeom prst="rect">
            <a:avLst/>
          </a:prstGeom>
        </p:spPr>
        <p:txBody>
          <a:bodyPr wrap="square">
            <a:spAutoFit/>
          </a:bodyPr>
          <a:lstStyle/>
          <a:p>
            <a:r>
              <a:rPr lang="en-US" dirty="0" smtClean="0"/>
              <a:t>A 4U (high, 19 inch wide) </a:t>
            </a:r>
            <a:r>
              <a:rPr lang="en-US" dirty="0" smtClean="0"/>
              <a:t>rack </a:t>
            </a:r>
            <a:r>
              <a:rPr lang="en-US" dirty="0" smtClean="0"/>
              <a:t>mounted </a:t>
            </a:r>
            <a:r>
              <a:rPr lang="en-US" dirty="0" smtClean="0"/>
              <a:t>box consisting of one </a:t>
            </a:r>
            <a:r>
              <a:rPr lang="en-US" b="1" dirty="0"/>
              <a:t>GTU base </a:t>
            </a:r>
            <a:r>
              <a:rPr lang="en-US" b="1" dirty="0" smtClean="0"/>
              <a:t>board </a:t>
            </a:r>
            <a:r>
              <a:rPr lang="en-US" dirty="0" smtClean="0"/>
              <a:t>(16.8 inch wide max), </a:t>
            </a:r>
            <a:r>
              <a:rPr lang="en-US" dirty="0" smtClean="0"/>
              <a:t>and many </a:t>
            </a:r>
            <a:r>
              <a:rPr lang="en-US" b="1" dirty="0" smtClean="0"/>
              <a:t>Optic </a:t>
            </a:r>
            <a:r>
              <a:rPr lang="en-US" b="1" dirty="0"/>
              <a:t>transceiver plugin modules </a:t>
            </a:r>
            <a:r>
              <a:rPr lang="en-US" dirty="0" smtClean="0"/>
              <a:t>(4U high max, to </a:t>
            </a:r>
            <a:r>
              <a:rPr lang="en-US" dirty="0"/>
              <a:t>DAM</a:t>
            </a:r>
            <a:r>
              <a:rPr lang="en-US" dirty="0" smtClean="0"/>
              <a:t>)</a:t>
            </a:r>
            <a:endParaRPr lang="en-US" dirty="0"/>
          </a:p>
        </p:txBody>
      </p:sp>
      <p:sp>
        <p:nvSpPr>
          <p:cNvPr id="4" name="Slide Number Placeholder 3"/>
          <p:cNvSpPr>
            <a:spLocks noGrp="1"/>
          </p:cNvSpPr>
          <p:nvPr>
            <p:ph type="sldNum" sz="quarter" idx="12"/>
          </p:nvPr>
        </p:nvSpPr>
        <p:spPr/>
        <p:txBody>
          <a:bodyPr/>
          <a:lstStyle/>
          <a:p>
            <a:fld id="{ED7F7473-35CC-4359-AC04-EFEE0D39A7D2}" type="slidenum">
              <a:rPr lang="en-US" smtClean="0"/>
              <a:t>16</a:t>
            </a:fld>
            <a:endParaRPr lang="en-US" dirty="0"/>
          </a:p>
        </p:txBody>
      </p:sp>
    </p:spTree>
    <p:extLst>
      <p:ext uri="{BB962C8B-B14F-4D97-AF65-F5344CB8AC3E}">
        <p14:creationId xmlns:p14="http://schemas.microsoft.com/office/powerpoint/2010/main" val="2973299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39571" y="285074"/>
            <a:ext cx="2862262"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4. Summary</a:t>
            </a:r>
            <a:endParaRPr lang="en-US" b="1" dirty="0"/>
          </a:p>
        </p:txBody>
      </p:sp>
      <p:sp>
        <p:nvSpPr>
          <p:cNvPr id="4" name="TextBox 12"/>
          <p:cNvSpPr txBox="1">
            <a:spLocks noChangeArrowheads="1"/>
          </p:cNvSpPr>
          <p:nvPr/>
        </p:nvSpPr>
        <p:spPr bwMode="auto">
          <a:xfrm>
            <a:off x="1378572" y="1692007"/>
            <a:ext cx="4517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smtClean="0">
                <a:solidFill>
                  <a:prstClr val="black"/>
                </a:solidFill>
                <a:latin typeface="Calibri" panose="020F0502020204030204"/>
              </a:rPr>
              <a:t>FLX155: Designed for </a:t>
            </a:r>
            <a:r>
              <a:rPr lang="en-US" altLang="en-US" b="1" dirty="0" smtClean="0">
                <a:solidFill>
                  <a:prstClr val="black"/>
                </a:solidFill>
                <a:latin typeface="Calibri" panose="020F0502020204030204"/>
              </a:rPr>
              <a:t>ATLAS</a:t>
            </a:r>
            <a:r>
              <a:rPr lang="en-US" altLang="en-US" dirty="0" smtClean="0">
                <a:solidFill>
                  <a:prstClr val="black"/>
                </a:solidFill>
                <a:latin typeface="Calibri" panose="020F0502020204030204"/>
              </a:rPr>
              <a:t> </a:t>
            </a:r>
            <a:r>
              <a:rPr lang="en-US" altLang="en-US" dirty="0">
                <a:solidFill>
                  <a:prstClr val="black"/>
                </a:solidFill>
                <a:latin typeface="Calibri" panose="020F0502020204030204"/>
              </a:rPr>
              <a:t>FELIX </a:t>
            </a:r>
            <a:r>
              <a:rPr lang="en-US" altLang="en-US" dirty="0" smtClean="0">
                <a:solidFill>
                  <a:prstClr val="black"/>
                </a:solidFill>
                <a:latin typeface="Calibri" panose="020F0502020204030204"/>
              </a:rPr>
              <a:t>upgrade,</a:t>
            </a:r>
          </a:p>
          <a:p>
            <a:pPr lvl="1"/>
            <a:r>
              <a:rPr lang="en-US" altLang="en-US" dirty="0" smtClean="0">
                <a:solidFill>
                  <a:prstClr val="black"/>
                </a:solidFill>
                <a:latin typeface="Calibri" panose="020F0502020204030204"/>
              </a:rPr>
              <a:t> </a:t>
            </a:r>
            <a:r>
              <a:rPr lang="en-US" altLang="en-US" sz="1600" b="1" dirty="0" smtClean="0">
                <a:solidFill>
                  <a:prstClr val="black"/>
                </a:solidFill>
                <a:latin typeface="Calibri" panose="020F0502020204030204"/>
              </a:rPr>
              <a:t>it is consistent with EIC/</a:t>
            </a:r>
            <a:r>
              <a:rPr lang="en-US" altLang="en-US" sz="1600" b="1" dirty="0" err="1" smtClean="0">
                <a:solidFill>
                  <a:prstClr val="black"/>
                </a:solidFill>
                <a:latin typeface="Calibri" panose="020F0502020204030204"/>
              </a:rPr>
              <a:t>ePIC</a:t>
            </a:r>
            <a:r>
              <a:rPr lang="en-US" altLang="en-US" sz="1600" b="1" dirty="0" smtClean="0">
                <a:solidFill>
                  <a:prstClr val="black"/>
                </a:solidFill>
                <a:latin typeface="Calibri" panose="020F0502020204030204"/>
              </a:rPr>
              <a:t> schedule.</a:t>
            </a:r>
            <a:endParaRPr lang="en-US" altLang="en-US" sz="1600" b="1" dirty="0">
              <a:solidFill>
                <a:prstClr val="black"/>
              </a:solidFill>
              <a:latin typeface="Calibri" panose="020F0502020204030204"/>
            </a:endParaRPr>
          </a:p>
        </p:txBody>
      </p:sp>
      <p:sp>
        <p:nvSpPr>
          <p:cNvPr id="5" name="Rectangle 4"/>
          <p:cNvSpPr/>
          <p:nvPr/>
        </p:nvSpPr>
        <p:spPr>
          <a:xfrm>
            <a:off x="1026087" y="1291897"/>
            <a:ext cx="11013513" cy="369332"/>
          </a:xfrm>
          <a:prstGeom prst="rect">
            <a:avLst/>
          </a:prstGeom>
        </p:spPr>
        <p:txBody>
          <a:bodyPr wrap="square">
            <a:spAutoFit/>
          </a:bodyPr>
          <a:lstStyle/>
          <a:p>
            <a:r>
              <a:rPr lang="en-US" altLang="en-US" dirty="0" smtClean="0">
                <a:solidFill>
                  <a:prstClr val="black"/>
                </a:solidFill>
                <a:latin typeface="Calibri" panose="020F0502020204030204"/>
              </a:rPr>
              <a:t>4.1.2 DAM: </a:t>
            </a:r>
            <a:r>
              <a:rPr lang="en-US" altLang="en-US" dirty="0" smtClean="0">
                <a:solidFill>
                  <a:prstClr val="black"/>
                </a:solidFill>
                <a:latin typeface="Calibri" panose="020F0502020204030204"/>
              </a:rPr>
              <a:t>FLX155 </a:t>
            </a:r>
            <a:r>
              <a:rPr lang="en-US" altLang="en-US" dirty="0">
                <a:solidFill>
                  <a:prstClr val="black"/>
                </a:solidFill>
                <a:latin typeface="Calibri" panose="020F0502020204030204"/>
              </a:rPr>
              <a:t>(</a:t>
            </a:r>
            <a:r>
              <a:rPr lang="en-US" altLang="en-US" dirty="0" err="1">
                <a:solidFill>
                  <a:prstClr val="black"/>
                </a:solidFill>
                <a:latin typeface="Calibri" panose="020F0502020204030204"/>
              </a:rPr>
              <a:t>ePIC</a:t>
            </a:r>
            <a:r>
              <a:rPr lang="en-US" altLang="en-US" dirty="0">
                <a:solidFill>
                  <a:prstClr val="black"/>
                </a:solidFill>
                <a:latin typeface="Calibri" panose="020F0502020204030204"/>
              </a:rPr>
              <a:t> DAM) </a:t>
            </a:r>
            <a:r>
              <a:rPr lang="en-US" altLang="en-US" dirty="0" smtClean="0">
                <a:solidFill>
                  <a:prstClr val="black"/>
                </a:solidFill>
                <a:latin typeface="Calibri" panose="020F0502020204030204"/>
              </a:rPr>
              <a:t>engineering article is </a:t>
            </a:r>
            <a:r>
              <a:rPr lang="en-US" altLang="en-US" dirty="0" smtClean="0">
                <a:solidFill>
                  <a:prstClr val="black"/>
                </a:solidFill>
                <a:latin typeface="Calibri" panose="020F0502020204030204"/>
              </a:rPr>
              <a:t>expected early next year </a:t>
            </a:r>
            <a:r>
              <a:rPr lang="en-US" altLang="en-US" sz="1600" dirty="0" smtClean="0">
                <a:solidFill>
                  <a:prstClr val="black"/>
                </a:solidFill>
                <a:latin typeface="Calibri" panose="020F0502020204030204"/>
              </a:rPr>
              <a:t>(after the tests in BNL going on right now)</a:t>
            </a:r>
            <a:endParaRPr lang="en-US" altLang="en-US" sz="1600" dirty="0">
              <a:solidFill>
                <a:prstClr val="black"/>
              </a:solidFill>
              <a:latin typeface="Calibri" panose="020F0502020204030204"/>
            </a:endParaRPr>
          </a:p>
        </p:txBody>
      </p:sp>
      <p:sp>
        <p:nvSpPr>
          <p:cNvPr id="9" name="Rectangle 8"/>
          <p:cNvSpPr/>
          <p:nvPr/>
        </p:nvSpPr>
        <p:spPr>
          <a:xfrm>
            <a:off x="913623" y="891787"/>
            <a:ext cx="2074674" cy="400110"/>
          </a:xfrm>
          <a:prstGeom prst="rect">
            <a:avLst/>
          </a:prstGeom>
        </p:spPr>
        <p:txBody>
          <a:bodyPr wrap="square">
            <a:spAutoFit/>
          </a:bodyPr>
          <a:lstStyle/>
          <a:p>
            <a:pPr>
              <a:spcAft>
                <a:spcPts val="400"/>
              </a:spcAft>
            </a:pPr>
            <a:r>
              <a:rPr lang="en-US" sz="2000" dirty="0" smtClean="0">
                <a:solidFill>
                  <a:srgbClr val="000000"/>
                </a:solidFill>
              </a:rPr>
              <a:t>4.1 Status</a:t>
            </a:r>
            <a:endParaRPr lang="en-US" sz="2000" dirty="0">
              <a:solidFill>
                <a:srgbClr val="00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39" b="888"/>
          <a:stretch/>
        </p:blipFill>
        <p:spPr>
          <a:xfrm>
            <a:off x="1378572" y="2816341"/>
            <a:ext cx="10058400" cy="3158837"/>
          </a:xfrm>
          <a:prstGeom prst="rect">
            <a:avLst/>
          </a:prstGeom>
        </p:spPr>
      </p:pic>
      <p:cxnSp>
        <p:nvCxnSpPr>
          <p:cNvPr id="8" name="Straight Arrow Connector 7"/>
          <p:cNvCxnSpPr/>
          <p:nvPr/>
        </p:nvCxnSpPr>
        <p:spPr>
          <a:xfrm flipH="1">
            <a:off x="2333626" y="2604136"/>
            <a:ext cx="679449" cy="122555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96975" y="4467861"/>
            <a:ext cx="974725" cy="41275"/>
          </a:xfrm>
          <a:prstGeom prst="straightConnector1">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196975" y="4623436"/>
            <a:ext cx="974724" cy="25400"/>
          </a:xfrm>
          <a:prstGeom prst="straightConnector1">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96975" y="4783773"/>
            <a:ext cx="949325" cy="1588"/>
          </a:xfrm>
          <a:prstGeom prst="straightConnector1">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96975" y="4897553"/>
            <a:ext cx="974724" cy="22745"/>
          </a:xfrm>
          <a:prstGeom prst="straightConnector1">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3120" y="4528221"/>
            <a:ext cx="604653" cy="369332"/>
          </a:xfrm>
          <a:prstGeom prst="rect">
            <a:avLst/>
          </a:prstGeom>
          <a:noFill/>
        </p:spPr>
        <p:txBody>
          <a:bodyPr wrap="none" rtlCol="0">
            <a:spAutoFit/>
          </a:bodyPr>
          <a:lstStyle/>
          <a:p>
            <a:r>
              <a:rPr lang="en-US" dirty="0" smtClean="0"/>
              <a:t>RDO</a:t>
            </a:r>
            <a:endParaRPr lang="en-US" dirty="0"/>
          </a:p>
        </p:txBody>
      </p:sp>
      <p:sp>
        <p:nvSpPr>
          <p:cNvPr id="23" name="Rectangle 22"/>
          <p:cNvSpPr/>
          <p:nvPr/>
        </p:nvSpPr>
        <p:spPr>
          <a:xfrm>
            <a:off x="758825" y="4601211"/>
            <a:ext cx="438150" cy="231775"/>
          </a:xfrm>
          <a:prstGeom prst="rect">
            <a:avLst/>
          </a:prstGeom>
          <a:solidFill>
            <a:srgbClr val="FFC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18295" y="2336695"/>
            <a:ext cx="589072" cy="369332"/>
          </a:xfrm>
          <a:prstGeom prst="rect">
            <a:avLst/>
          </a:prstGeom>
          <a:noFill/>
        </p:spPr>
        <p:txBody>
          <a:bodyPr wrap="none" rtlCol="0">
            <a:spAutoFit/>
          </a:bodyPr>
          <a:lstStyle/>
          <a:p>
            <a:r>
              <a:rPr lang="en-US" dirty="0" smtClean="0"/>
              <a:t>GTU</a:t>
            </a:r>
            <a:endParaRPr lang="en-US" dirty="0"/>
          </a:p>
        </p:txBody>
      </p:sp>
      <p:sp>
        <p:nvSpPr>
          <p:cNvPr id="25" name="Rectangle 24"/>
          <p:cNvSpPr/>
          <p:nvPr/>
        </p:nvSpPr>
        <p:spPr>
          <a:xfrm>
            <a:off x="2769222" y="2418289"/>
            <a:ext cx="438150" cy="231775"/>
          </a:xfrm>
          <a:prstGeom prst="rect">
            <a:avLst/>
          </a:prstGeom>
          <a:solidFill>
            <a:srgbClr val="FFC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923250" y="6083849"/>
            <a:ext cx="2278572" cy="369332"/>
          </a:xfrm>
          <a:prstGeom prst="rect">
            <a:avLst/>
          </a:prstGeom>
          <a:noFill/>
        </p:spPr>
        <p:txBody>
          <a:bodyPr wrap="none" rtlCol="0">
            <a:spAutoFit/>
          </a:bodyPr>
          <a:lstStyle/>
          <a:p>
            <a:r>
              <a:rPr lang="en-US" dirty="0" smtClean="0"/>
              <a:t>PCIe to host computer</a:t>
            </a:r>
            <a:endParaRPr lang="en-US" dirty="0"/>
          </a:p>
        </p:txBody>
      </p:sp>
      <p:sp>
        <p:nvSpPr>
          <p:cNvPr id="27" name="Rectangle 26"/>
          <p:cNvSpPr/>
          <p:nvPr/>
        </p:nvSpPr>
        <p:spPr>
          <a:xfrm>
            <a:off x="4003674" y="6171735"/>
            <a:ext cx="2117725" cy="231775"/>
          </a:xfrm>
          <a:prstGeom prst="rect">
            <a:avLst/>
          </a:prstGeom>
          <a:solidFill>
            <a:srgbClr val="FFC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flipV="1">
            <a:off x="4991100" y="5902792"/>
            <a:ext cx="241300" cy="284591"/>
          </a:xfrm>
          <a:prstGeom prst="straightConnector1">
            <a:avLst/>
          </a:prstGeom>
          <a:ln w="28575">
            <a:solidFill>
              <a:srgbClr val="7030A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2" name="Slide Number Placeholder 31"/>
          <p:cNvSpPr>
            <a:spLocks noGrp="1"/>
          </p:cNvSpPr>
          <p:nvPr>
            <p:ph type="sldNum" sz="quarter" idx="12"/>
          </p:nvPr>
        </p:nvSpPr>
        <p:spPr/>
        <p:txBody>
          <a:bodyPr/>
          <a:lstStyle/>
          <a:p>
            <a:fld id="{ED7F7473-35CC-4359-AC04-EFEE0D39A7D2}" type="slidenum">
              <a:rPr lang="en-US" smtClean="0"/>
              <a:t>17</a:t>
            </a:fld>
            <a:endParaRPr lang="en-US" dirty="0"/>
          </a:p>
        </p:txBody>
      </p:sp>
    </p:spTree>
    <p:extLst>
      <p:ext uri="{BB962C8B-B14F-4D97-AF65-F5344CB8AC3E}">
        <p14:creationId xmlns:p14="http://schemas.microsoft.com/office/powerpoint/2010/main" val="2964827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39571" y="285074"/>
            <a:ext cx="2862262"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4. Summary</a:t>
            </a:r>
            <a:endParaRPr lang="en-US"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865" r="9519" b="55468"/>
          <a:stretch/>
        </p:blipFill>
        <p:spPr>
          <a:xfrm>
            <a:off x="2770715" y="2296611"/>
            <a:ext cx="3792010" cy="3702084"/>
          </a:xfrm>
          <a:prstGeom prst="rect">
            <a:avLst/>
          </a:prstGeom>
        </p:spPr>
      </p:pic>
      <p:sp>
        <p:nvSpPr>
          <p:cNvPr id="7" name="Rectangle 6"/>
          <p:cNvSpPr/>
          <p:nvPr/>
        </p:nvSpPr>
        <p:spPr>
          <a:xfrm>
            <a:off x="1000540" y="1291897"/>
            <a:ext cx="2870401" cy="369332"/>
          </a:xfrm>
          <a:prstGeom prst="rect">
            <a:avLst/>
          </a:prstGeom>
        </p:spPr>
        <p:txBody>
          <a:bodyPr wrap="none">
            <a:spAutoFit/>
          </a:bodyPr>
          <a:lstStyle/>
          <a:p>
            <a:r>
              <a:rPr lang="en-US" altLang="en-US" dirty="0" smtClean="0">
                <a:solidFill>
                  <a:prstClr val="black"/>
                </a:solidFill>
                <a:latin typeface="Calibri" panose="020F0502020204030204"/>
              </a:rPr>
              <a:t>4.1.3 RDO: </a:t>
            </a:r>
            <a:r>
              <a:rPr lang="en-US" altLang="en-US" dirty="0" err="1" smtClean="0">
                <a:solidFill>
                  <a:prstClr val="black"/>
                </a:solidFill>
                <a:latin typeface="Calibri" panose="020F0502020204030204"/>
              </a:rPr>
              <a:t>preprotype</a:t>
            </a:r>
            <a:r>
              <a:rPr lang="en-US" altLang="en-US" dirty="0" smtClean="0">
                <a:solidFill>
                  <a:prstClr val="black"/>
                </a:solidFill>
                <a:latin typeface="Calibri" panose="020F0502020204030204"/>
              </a:rPr>
              <a:t> RDO</a:t>
            </a:r>
            <a:endParaRPr lang="en-US" altLang="en-US" b="1" dirty="0">
              <a:solidFill>
                <a:prstClr val="black"/>
              </a:solidFill>
              <a:latin typeface="Calibri" panose="020F0502020204030204"/>
            </a:endParaRPr>
          </a:p>
        </p:txBody>
      </p:sp>
      <p:sp>
        <p:nvSpPr>
          <p:cNvPr id="9" name="Rectangle 8"/>
          <p:cNvSpPr/>
          <p:nvPr/>
        </p:nvSpPr>
        <p:spPr>
          <a:xfrm>
            <a:off x="913623" y="891787"/>
            <a:ext cx="2074674" cy="400110"/>
          </a:xfrm>
          <a:prstGeom prst="rect">
            <a:avLst/>
          </a:prstGeom>
        </p:spPr>
        <p:txBody>
          <a:bodyPr wrap="square">
            <a:spAutoFit/>
          </a:bodyPr>
          <a:lstStyle/>
          <a:p>
            <a:pPr>
              <a:spcAft>
                <a:spcPts val="400"/>
              </a:spcAft>
            </a:pPr>
            <a:r>
              <a:rPr lang="en-US" sz="2000" dirty="0" smtClean="0">
                <a:solidFill>
                  <a:srgbClr val="000000"/>
                </a:solidFill>
              </a:rPr>
              <a:t>4.1 Status</a:t>
            </a:r>
            <a:endParaRPr lang="en-US" sz="2000" dirty="0">
              <a:solidFill>
                <a:srgbClr val="000000"/>
              </a:solidFill>
            </a:endParaRPr>
          </a:p>
        </p:txBody>
      </p:sp>
      <p:sp>
        <p:nvSpPr>
          <p:cNvPr id="8" name="TextBox 7"/>
          <p:cNvSpPr txBox="1"/>
          <p:nvPr/>
        </p:nvSpPr>
        <p:spPr>
          <a:xfrm>
            <a:off x="1428750" y="1692007"/>
            <a:ext cx="8875378" cy="369332"/>
          </a:xfrm>
          <a:prstGeom prst="rect">
            <a:avLst/>
          </a:prstGeom>
          <a:noFill/>
        </p:spPr>
        <p:txBody>
          <a:bodyPr wrap="none" rtlCol="0">
            <a:spAutoFit/>
          </a:bodyPr>
          <a:lstStyle/>
          <a:p>
            <a:r>
              <a:rPr lang="en-US" dirty="0" smtClean="0"/>
              <a:t>Clock reconstruction is tested.  Moving on to </a:t>
            </a:r>
            <a:r>
              <a:rPr lang="en-US" dirty="0" err="1" smtClean="0"/>
              <a:t>VTRx</a:t>
            </a:r>
            <a:r>
              <a:rPr lang="en-US" dirty="0" smtClean="0"/>
              <a:t>+ and </a:t>
            </a:r>
            <a:r>
              <a:rPr lang="en-US" dirty="0" err="1" smtClean="0"/>
              <a:t>lpGBT</a:t>
            </a:r>
            <a:r>
              <a:rPr lang="en-US" dirty="0" smtClean="0"/>
              <a:t> compatible design and testing</a:t>
            </a:r>
            <a:endParaRPr lang="en-US" dirty="0"/>
          </a:p>
        </p:txBody>
      </p:sp>
      <p:sp>
        <p:nvSpPr>
          <p:cNvPr id="3" name="Slide Number Placeholder 2"/>
          <p:cNvSpPr>
            <a:spLocks noGrp="1"/>
          </p:cNvSpPr>
          <p:nvPr>
            <p:ph type="sldNum" sz="quarter" idx="12"/>
          </p:nvPr>
        </p:nvSpPr>
        <p:spPr/>
        <p:txBody>
          <a:bodyPr/>
          <a:lstStyle/>
          <a:p>
            <a:fld id="{ED7F7473-35CC-4359-AC04-EFEE0D39A7D2}" type="slidenum">
              <a:rPr lang="en-US" smtClean="0"/>
              <a:t>18</a:t>
            </a:fld>
            <a:endParaRPr lang="en-US" dirty="0"/>
          </a:p>
        </p:txBody>
      </p:sp>
    </p:spTree>
    <p:extLst>
      <p:ext uri="{BB962C8B-B14F-4D97-AF65-F5344CB8AC3E}">
        <p14:creationId xmlns:p14="http://schemas.microsoft.com/office/powerpoint/2010/main" val="1962959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852" t="8359" r="3448" b="50401"/>
          <a:stretch/>
        </p:blipFill>
        <p:spPr>
          <a:xfrm>
            <a:off x="4697605" y="5016338"/>
            <a:ext cx="5829301" cy="1490904"/>
          </a:xfrm>
          <a:prstGeom prst="rect">
            <a:avLst/>
          </a:prstGeom>
        </p:spPr>
      </p:pic>
      <p:sp>
        <p:nvSpPr>
          <p:cNvPr id="3" name="Rectangle 2"/>
          <p:cNvSpPr/>
          <p:nvPr/>
        </p:nvSpPr>
        <p:spPr>
          <a:xfrm>
            <a:off x="4697605" y="5016338"/>
            <a:ext cx="5829301" cy="1490904"/>
          </a:xfrm>
          <a:prstGeom prst="rect">
            <a:avLst/>
          </a:prstGeom>
          <a:solidFill>
            <a:srgbClr val="FFFF00">
              <a:alpha val="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61" r="7046" b="28944"/>
          <a:stretch/>
        </p:blipFill>
        <p:spPr>
          <a:xfrm>
            <a:off x="4697606" y="1747338"/>
            <a:ext cx="5829301" cy="2463369"/>
          </a:xfrm>
          <a:prstGeom prst="rect">
            <a:avLst/>
          </a:prstGeom>
        </p:spPr>
      </p:pic>
      <p:sp>
        <p:nvSpPr>
          <p:cNvPr id="5" name="Rectangle 4"/>
          <p:cNvSpPr/>
          <p:nvPr/>
        </p:nvSpPr>
        <p:spPr>
          <a:xfrm>
            <a:off x="879549" y="888994"/>
            <a:ext cx="5017484" cy="400110"/>
          </a:xfrm>
          <a:prstGeom prst="rect">
            <a:avLst/>
          </a:prstGeom>
        </p:spPr>
        <p:txBody>
          <a:bodyPr wrap="square">
            <a:spAutoFit/>
          </a:bodyPr>
          <a:lstStyle/>
          <a:p>
            <a:pPr>
              <a:spcAft>
                <a:spcPts val="400"/>
              </a:spcAft>
            </a:pPr>
            <a:r>
              <a:rPr lang="en-US" sz="2000" dirty="0" smtClean="0">
                <a:solidFill>
                  <a:srgbClr val="000000"/>
                </a:solidFill>
              </a:rPr>
              <a:t>4.2 Conclusion</a:t>
            </a:r>
            <a:endParaRPr lang="en-US" sz="2000" dirty="0">
              <a:solidFill>
                <a:srgbClr val="000000"/>
              </a:solidFill>
            </a:endParaRPr>
          </a:p>
        </p:txBody>
      </p:sp>
      <p:sp>
        <p:nvSpPr>
          <p:cNvPr id="6" name="Rectangle 5"/>
          <p:cNvSpPr/>
          <p:nvPr/>
        </p:nvSpPr>
        <p:spPr>
          <a:xfrm>
            <a:off x="4697606" y="1747339"/>
            <a:ext cx="5829301" cy="2516741"/>
          </a:xfrm>
          <a:prstGeom prst="rect">
            <a:avLst/>
          </a:prstGeom>
          <a:solidFill>
            <a:srgbClr val="FFFF00">
              <a:alpha val="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1102995" y="1281484"/>
            <a:ext cx="10703874" cy="584775"/>
          </a:xfrm>
          <a:prstGeom prst="rect">
            <a:avLst/>
          </a:prstGeom>
          <a:noFill/>
        </p:spPr>
        <p:txBody>
          <a:bodyPr wrap="square" rtlCol="0">
            <a:spAutoFit/>
          </a:bodyPr>
          <a:lstStyle/>
          <a:p>
            <a:pPr lvl="1" indent="-457200"/>
            <a:r>
              <a:rPr lang="en-US" sz="1600" dirty="0" smtClean="0"/>
              <a:t>4.2.1 The design can satisfy all these four requirements, the tests and other </a:t>
            </a:r>
            <a:r>
              <a:rPr lang="en-US" sz="1600" dirty="0" smtClean="0"/>
              <a:t>experiments’ implementations </a:t>
            </a:r>
            <a:r>
              <a:rPr lang="en-US" sz="1600" dirty="0" smtClean="0"/>
              <a:t>proved that the requirements can be met.</a:t>
            </a:r>
            <a:endParaRPr lang="en-US" sz="1600" dirty="0"/>
          </a:p>
        </p:txBody>
      </p:sp>
      <p:sp>
        <p:nvSpPr>
          <p:cNvPr id="8" name="TextBox 7"/>
          <p:cNvSpPr txBox="1"/>
          <p:nvPr/>
        </p:nvSpPr>
        <p:spPr>
          <a:xfrm>
            <a:off x="1102994" y="4378190"/>
            <a:ext cx="10703875" cy="584775"/>
          </a:xfrm>
          <a:prstGeom prst="rect">
            <a:avLst/>
          </a:prstGeom>
          <a:noFill/>
        </p:spPr>
        <p:txBody>
          <a:bodyPr wrap="square" rtlCol="0">
            <a:spAutoFit/>
          </a:bodyPr>
          <a:lstStyle/>
          <a:p>
            <a:pPr lvl="1" indent="-457200"/>
            <a:r>
              <a:rPr lang="en-US" sz="1600" dirty="0" smtClean="0"/>
              <a:t>4.2.2 More tests are needed to see if the risk mitigations (designed for </a:t>
            </a:r>
            <a:r>
              <a:rPr lang="en-US" sz="1600" i="1" dirty="0" smtClean="0"/>
              <a:t>requirement 1.3</a:t>
            </a:r>
            <a:r>
              <a:rPr lang="en-US" sz="1600" dirty="0" smtClean="0"/>
              <a:t>) are needed.  The tests are expected to finish in 2025 with the new hardware.</a:t>
            </a:r>
            <a:endParaRPr lang="en-US" sz="1600" dirty="0"/>
          </a:p>
        </p:txBody>
      </p:sp>
      <p:sp>
        <p:nvSpPr>
          <p:cNvPr id="9" name="Title 1"/>
          <p:cNvSpPr txBox="1">
            <a:spLocks/>
          </p:cNvSpPr>
          <p:nvPr/>
        </p:nvSpPr>
        <p:spPr>
          <a:xfrm>
            <a:off x="1239571" y="285074"/>
            <a:ext cx="2862262"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4. Summary</a:t>
            </a:r>
            <a:endParaRPr lang="en-US" b="1" dirty="0"/>
          </a:p>
        </p:txBody>
      </p:sp>
      <p:sp>
        <p:nvSpPr>
          <p:cNvPr id="10" name="Slide Number Placeholder 9"/>
          <p:cNvSpPr>
            <a:spLocks noGrp="1"/>
          </p:cNvSpPr>
          <p:nvPr>
            <p:ph type="sldNum" sz="quarter" idx="12"/>
          </p:nvPr>
        </p:nvSpPr>
        <p:spPr/>
        <p:txBody>
          <a:bodyPr/>
          <a:lstStyle/>
          <a:p>
            <a:fld id="{ED7F7473-35CC-4359-AC04-EFEE0D39A7D2}" type="slidenum">
              <a:rPr lang="en-US" smtClean="0"/>
              <a:t>19</a:t>
            </a:fld>
            <a:endParaRPr lang="en-US" dirty="0"/>
          </a:p>
        </p:txBody>
      </p:sp>
    </p:spTree>
    <p:extLst>
      <p:ext uri="{BB962C8B-B14F-4D97-AF65-F5344CB8AC3E}">
        <p14:creationId xmlns:p14="http://schemas.microsoft.com/office/powerpoint/2010/main" val="2931232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11542" y="2642678"/>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23350" y="2647407"/>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64788" y="2653263"/>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76596" y="2657992"/>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691019" y="2654671"/>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102827" y="2659400"/>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97119" y="2647407"/>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90613" y="2135527"/>
            <a:ext cx="1627433" cy="369332"/>
          </a:xfrm>
          <a:prstGeom prst="rect">
            <a:avLst/>
          </a:prstGeom>
          <a:noFill/>
        </p:spPr>
        <p:txBody>
          <a:bodyPr wrap="none" rtlCol="0">
            <a:spAutoFit/>
          </a:bodyPr>
          <a:lstStyle/>
          <a:p>
            <a:r>
              <a:rPr lang="en-US" dirty="0" smtClean="0"/>
              <a:t>Streaming Data</a:t>
            </a:r>
            <a:endParaRPr lang="en-US" dirty="0"/>
          </a:p>
        </p:txBody>
      </p:sp>
      <p:sp>
        <p:nvSpPr>
          <p:cNvPr id="14" name="TextBox 13"/>
          <p:cNvSpPr txBox="1"/>
          <p:nvPr/>
        </p:nvSpPr>
        <p:spPr>
          <a:xfrm>
            <a:off x="10124085" y="2707572"/>
            <a:ext cx="1353960" cy="276999"/>
          </a:xfrm>
          <a:prstGeom prst="rect">
            <a:avLst/>
          </a:prstGeom>
          <a:noFill/>
        </p:spPr>
        <p:txBody>
          <a:bodyPr wrap="none" rtlCol="0">
            <a:spAutoFit/>
          </a:bodyPr>
          <a:lstStyle/>
          <a:p>
            <a:r>
              <a:rPr lang="en-US" sz="1200" dirty="0" smtClean="0"/>
              <a:t>Time Frame M+5</a:t>
            </a:r>
            <a:endParaRPr lang="en-US" sz="1200" dirty="0"/>
          </a:p>
        </p:txBody>
      </p:sp>
      <p:sp>
        <p:nvSpPr>
          <p:cNvPr id="15" name="TextBox 14"/>
          <p:cNvSpPr txBox="1"/>
          <p:nvPr/>
        </p:nvSpPr>
        <p:spPr>
          <a:xfrm>
            <a:off x="1205006" y="2693286"/>
            <a:ext cx="1333122" cy="276999"/>
          </a:xfrm>
          <a:prstGeom prst="rect">
            <a:avLst/>
          </a:prstGeom>
          <a:noFill/>
        </p:spPr>
        <p:txBody>
          <a:bodyPr wrap="none" rtlCol="0">
            <a:spAutoFit/>
          </a:bodyPr>
          <a:lstStyle/>
          <a:p>
            <a:r>
              <a:rPr lang="en-US" sz="1200" dirty="0" smtClean="0"/>
              <a:t>Time Frame 1 …</a:t>
            </a:r>
            <a:endParaRPr lang="en-US" sz="1200" dirty="0"/>
          </a:p>
        </p:txBody>
      </p:sp>
      <p:sp>
        <p:nvSpPr>
          <p:cNvPr id="16" name="TextBox 15"/>
          <p:cNvSpPr txBox="1"/>
          <p:nvPr/>
        </p:nvSpPr>
        <p:spPr>
          <a:xfrm>
            <a:off x="8709662" y="2720597"/>
            <a:ext cx="1353960" cy="276999"/>
          </a:xfrm>
          <a:prstGeom prst="rect">
            <a:avLst/>
          </a:prstGeom>
          <a:noFill/>
        </p:spPr>
        <p:txBody>
          <a:bodyPr wrap="none" rtlCol="0">
            <a:spAutoFit/>
          </a:bodyPr>
          <a:lstStyle/>
          <a:p>
            <a:r>
              <a:rPr lang="en-US" sz="1200" dirty="0" smtClean="0"/>
              <a:t>Time Frame M+4</a:t>
            </a:r>
            <a:endParaRPr lang="en-US" sz="1200" dirty="0"/>
          </a:p>
        </p:txBody>
      </p:sp>
      <p:sp>
        <p:nvSpPr>
          <p:cNvPr id="17" name="TextBox 16"/>
          <p:cNvSpPr txBox="1"/>
          <p:nvPr/>
        </p:nvSpPr>
        <p:spPr>
          <a:xfrm>
            <a:off x="7303253" y="2713447"/>
            <a:ext cx="1353960" cy="276999"/>
          </a:xfrm>
          <a:prstGeom prst="rect">
            <a:avLst/>
          </a:prstGeom>
          <a:noFill/>
        </p:spPr>
        <p:txBody>
          <a:bodyPr wrap="none" rtlCol="0">
            <a:spAutoFit/>
          </a:bodyPr>
          <a:lstStyle/>
          <a:p>
            <a:r>
              <a:rPr lang="en-US" sz="1200" dirty="0" smtClean="0"/>
              <a:t>Time Frame M+3</a:t>
            </a:r>
            <a:endParaRPr lang="en-US" sz="1200" dirty="0"/>
          </a:p>
        </p:txBody>
      </p:sp>
      <p:sp>
        <p:nvSpPr>
          <p:cNvPr id="18" name="TextBox 17"/>
          <p:cNvSpPr txBox="1"/>
          <p:nvPr/>
        </p:nvSpPr>
        <p:spPr>
          <a:xfrm>
            <a:off x="5876493" y="2707572"/>
            <a:ext cx="1353960" cy="276999"/>
          </a:xfrm>
          <a:prstGeom prst="rect">
            <a:avLst/>
          </a:prstGeom>
          <a:noFill/>
        </p:spPr>
        <p:txBody>
          <a:bodyPr wrap="none" rtlCol="0">
            <a:spAutoFit/>
          </a:bodyPr>
          <a:lstStyle/>
          <a:p>
            <a:r>
              <a:rPr lang="en-US" sz="1200" dirty="0" smtClean="0"/>
              <a:t>Time Frame M+2</a:t>
            </a:r>
            <a:endParaRPr lang="en-US" sz="1200" dirty="0"/>
          </a:p>
        </p:txBody>
      </p:sp>
      <p:sp>
        <p:nvSpPr>
          <p:cNvPr id="19" name="TextBox 18"/>
          <p:cNvSpPr txBox="1"/>
          <p:nvPr/>
        </p:nvSpPr>
        <p:spPr>
          <a:xfrm>
            <a:off x="3976766" y="2693286"/>
            <a:ext cx="1353960" cy="276999"/>
          </a:xfrm>
          <a:prstGeom prst="rect">
            <a:avLst/>
          </a:prstGeom>
          <a:noFill/>
        </p:spPr>
        <p:txBody>
          <a:bodyPr wrap="none" rtlCol="0">
            <a:spAutoFit/>
          </a:bodyPr>
          <a:lstStyle/>
          <a:p>
            <a:r>
              <a:rPr lang="en-US" sz="1200" dirty="0" smtClean="0"/>
              <a:t>Time Frame M+1</a:t>
            </a:r>
            <a:endParaRPr lang="en-US" sz="1200" dirty="0"/>
          </a:p>
        </p:txBody>
      </p:sp>
      <p:sp>
        <p:nvSpPr>
          <p:cNvPr id="20" name="TextBox 19"/>
          <p:cNvSpPr txBox="1"/>
          <p:nvPr/>
        </p:nvSpPr>
        <p:spPr>
          <a:xfrm>
            <a:off x="2659487" y="2690162"/>
            <a:ext cx="1179234" cy="276999"/>
          </a:xfrm>
          <a:prstGeom prst="rect">
            <a:avLst/>
          </a:prstGeom>
          <a:noFill/>
        </p:spPr>
        <p:txBody>
          <a:bodyPr wrap="none" rtlCol="0">
            <a:spAutoFit/>
          </a:bodyPr>
          <a:lstStyle/>
          <a:p>
            <a:r>
              <a:rPr lang="en-US" sz="1200" dirty="0" smtClean="0"/>
              <a:t>Time Frame M</a:t>
            </a:r>
            <a:endParaRPr lang="en-US" sz="1200" dirty="0"/>
          </a:p>
        </p:txBody>
      </p:sp>
      <p:cxnSp>
        <p:nvCxnSpPr>
          <p:cNvPr id="21" name="Straight Connector 20"/>
          <p:cNvCxnSpPr/>
          <p:nvPr/>
        </p:nvCxnSpPr>
        <p:spPr>
          <a:xfrm>
            <a:off x="1195720" y="3231965"/>
            <a:ext cx="89487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97625" y="3161480"/>
            <a:ext cx="0" cy="1428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90594" y="3231965"/>
            <a:ext cx="89487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11932" y="3146466"/>
            <a:ext cx="0" cy="1428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85468" y="3231965"/>
            <a:ext cx="89487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80342" y="3231965"/>
            <a:ext cx="1557431" cy="283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15537" y="3153914"/>
            <a:ext cx="0" cy="1428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857218" y="3159830"/>
            <a:ext cx="0" cy="1428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62950" y="3235512"/>
            <a:ext cx="1013957" cy="13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76907" y="3236887"/>
            <a:ext cx="89487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69256" y="3160404"/>
            <a:ext cx="0" cy="1428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71781" y="3236888"/>
            <a:ext cx="3298045" cy="203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682033" y="3162397"/>
            <a:ext cx="0" cy="1428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41991" y="3240448"/>
            <a:ext cx="564450" cy="276999"/>
          </a:xfrm>
          <a:prstGeom prst="rect">
            <a:avLst/>
          </a:prstGeom>
          <a:noFill/>
        </p:spPr>
        <p:txBody>
          <a:bodyPr wrap="none" rtlCol="0">
            <a:spAutoFit/>
          </a:bodyPr>
          <a:lstStyle/>
          <a:p>
            <a:r>
              <a:rPr lang="en-US" sz="1200" dirty="0" smtClean="0">
                <a:solidFill>
                  <a:srgbClr val="00B050"/>
                </a:solidFill>
              </a:rPr>
              <a:t>START</a:t>
            </a:r>
            <a:endParaRPr lang="en-US" sz="1200" dirty="0">
              <a:solidFill>
                <a:srgbClr val="00B050"/>
              </a:solidFill>
            </a:endParaRPr>
          </a:p>
        </p:txBody>
      </p:sp>
      <p:sp>
        <p:nvSpPr>
          <p:cNvPr id="35" name="TextBox 34"/>
          <p:cNvSpPr txBox="1"/>
          <p:nvPr/>
        </p:nvSpPr>
        <p:spPr>
          <a:xfrm>
            <a:off x="2268668" y="3222011"/>
            <a:ext cx="769634" cy="276999"/>
          </a:xfrm>
          <a:prstGeom prst="rect">
            <a:avLst/>
          </a:prstGeom>
          <a:noFill/>
        </p:spPr>
        <p:txBody>
          <a:bodyPr wrap="none" rtlCol="0">
            <a:spAutoFit/>
          </a:bodyPr>
          <a:lstStyle/>
          <a:p>
            <a:r>
              <a:rPr lang="en-US" sz="1200" dirty="0" smtClean="0">
                <a:solidFill>
                  <a:srgbClr val="7030A0"/>
                </a:solidFill>
              </a:rPr>
              <a:t>RE-START</a:t>
            </a:r>
            <a:endParaRPr lang="en-US" sz="1200" dirty="0">
              <a:solidFill>
                <a:srgbClr val="7030A0"/>
              </a:solidFill>
            </a:endParaRPr>
          </a:p>
        </p:txBody>
      </p:sp>
      <p:sp>
        <p:nvSpPr>
          <p:cNvPr id="36" name="TextBox 35"/>
          <p:cNvSpPr txBox="1"/>
          <p:nvPr/>
        </p:nvSpPr>
        <p:spPr>
          <a:xfrm>
            <a:off x="3627025" y="3231965"/>
            <a:ext cx="769634" cy="276999"/>
          </a:xfrm>
          <a:prstGeom prst="rect">
            <a:avLst/>
          </a:prstGeom>
          <a:noFill/>
        </p:spPr>
        <p:txBody>
          <a:bodyPr wrap="none" rtlCol="0">
            <a:spAutoFit/>
          </a:bodyPr>
          <a:lstStyle/>
          <a:p>
            <a:r>
              <a:rPr lang="en-US" sz="1200" dirty="0" smtClean="0">
                <a:solidFill>
                  <a:srgbClr val="7030A0"/>
                </a:solidFill>
              </a:rPr>
              <a:t>RE-START</a:t>
            </a:r>
            <a:endParaRPr lang="en-US" sz="1200" dirty="0">
              <a:solidFill>
                <a:srgbClr val="7030A0"/>
              </a:solidFill>
            </a:endParaRPr>
          </a:p>
        </p:txBody>
      </p:sp>
      <p:sp>
        <p:nvSpPr>
          <p:cNvPr id="37" name="TextBox 36"/>
          <p:cNvSpPr txBox="1"/>
          <p:nvPr/>
        </p:nvSpPr>
        <p:spPr>
          <a:xfrm>
            <a:off x="5596341" y="3230889"/>
            <a:ext cx="564450" cy="276999"/>
          </a:xfrm>
          <a:prstGeom prst="rect">
            <a:avLst/>
          </a:prstGeom>
          <a:noFill/>
        </p:spPr>
        <p:txBody>
          <a:bodyPr wrap="none" rtlCol="0">
            <a:spAutoFit/>
          </a:bodyPr>
          <a:lstStyle/>
          <a:p>
            <a:r>
              <a:rPr lang="en-US" sz="1200" dirty="0" smtClean="0">
                <a:solidFill>
                  <a:srgbClr val="00B050"/>
                </a:solidFill>
              </a:rPr>
              <a:t>START</a:t>
            </a:r>
            <a:endParaRPr lang="en-US" sz="1200" dirty="0">
              <a:solidFill>
                <a:srgbClr val="00B050"/>
              </a:solidFill>
            </a:endParaRPr>
          </a:p>
        </p:txBody>
      </p:sp>
      <p:sp>
        <p:nvSpPr>
          <p:cNvPr id="38" name="TextBox 37"/>
          <p:cNvSpPr txBox="1"/>
          <p:nvPr/>
        </p:nvSpPr>
        <p:spPr>
          <a:xfrm>
            <a:off x="6903308" y="3230889"/>
            <a:ext cx="769634" cy="276999"/>
          </a:xfrm>
          <a:prstGeom prst="rect">
            <a:avLst/>
          </a:prstGeom>
          <a:noFill/>
        </p:spPr>
        <p:txBody>
          <a:bodyPr wrap="none" rtlCol="0">
            <a:spAutoFit/>
          </a:bodyPr>
          <a:lstStyle/>
          <a:p>
            <a:r>
              <a:rPr lang="en-US" sz="1200" dirty="0" smtClean="0">
                <a:solidFill>
                  <a:srgbClr val="7030A0"/>
                </a:solidFill>
              </a:rPr>
              <a:t>RE-START</a:t>
            </a:r>
            <a:endParaRPr lang="en-US" sz="1200" dirty="0">
              <a:solidFill>
                <a:srgbClr val="7030A0"/>
              </a:solidFill>
            </a:endParaRPr>
          </a:p>
        </p:txBody>
      </p:sp>
      <p:sp>
        <p:nvSpPr>
          <p:cNvPr id="39" name="TextBox 38"/>
          <p:cNvSpPr txBox="1"/>
          <p:nvPr/>
        </p:nvSpPr>
        <p:spPr>
          <a:xfrm>
            <a:off x="8304803" y="3240448"/>
            <a:ext cx="769634" cy="276999"/>
          </a:xfrm>
          <a:prstGeom prst="rect">
            <a:avLst/>
          </a:prstGeom>
          <a:noFill/>
        </p:spPr>
        <p:txBody>
          <a:bodyPr wrap="none" rtlCol="0">
            <a:spAutoFit/>
          </a:bodyPr>
          <a:lstStyle/>
          <a:p>
            <a:r>
              <a:rPr lang="en-US" sz="1200" dirty="0" smtClean="0">
                <a:solidFill>
                  <a:srgbClr val="7030A0"/>
                </a:solidFill>
              </a:rPr>
              <a:t>RE-START</a:t>
            </a:r>
            <a:endParaRPr lang="en-US" sz="1200" dirty="0">
              <a:solidFill>
                <a:srgbClr val="7030A0"/>
              </a:solidFill>
            </a:endParaRPr>
          </a:p>
        </p:txBody>
      </p:sp>
      <p:cxnSp>
        <p:nvCxnSpPr>
          <p:cNvPr id="40" name="Straight Connector 39"/>
          <p:cNvCxnSpPr/>
          <p:nvPr/>
        </p:nvCxnSpPr>
        <p:spPr>
          <a:xfrm>
            <a:off x="5436374" y="3167283"/>
            <a:ext cx="0" cy="1428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169251" y="3274639"/>
            <a:ext cx="507896" cy="276999"/>
          </a:xfrm>
          <a:prstGeom prst="rect">
            <a:avLst/>
          </a:prstGeom>
          <a:noFill/>
        </p:spPr>
        <p:txBody>
          <a:bodyPr wrap="none" rtlCol="0">
            <a:spAutoFit/>
          </a:bodyPr>
          <a:lstStyle/>
          <a:p>
            <a:r>
              <a:rPr lang="en-US" sz="1200" dirty="0" smtClean="0">
                <a:solidFill>
                  <a:srgbClr val="FF0000"/>
                </a:solidFill>
              </a:rPr>
              <a:t>STOP</a:t>
            </a:r>
            <a:endParaRPr lang="en-US" sz="1200" dirty="0">
              <a:solidFill>
                <a:srgbClr val="FF0000"/>
              </a:solidFill>
            </a:endParaRPr>
          </a:p>
        </p:txBody>
      </p:sp>
      <p:cxnSp>
        <p:nvCxnSpPr>
          <p:cNvPr id="42" name="Straight Connector 41"/>
          <p:cNvCxnSpPr/>
          <p:nvPr/>
        </p:nvCxnSpPr>
        <p:spPr>
          <a:xfrm flipV="1">
            <a:off x="5434976" y="3232185"/>
            <a:ext cx="426576" cy="47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836930" y="3731924"/>
            <a:ext cx="358140" cy="17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534642" y="3576729"/>
            <a:ext cx="3568221" cy="276999"/>
          </a:xfrm>
          <a:prstGeom prst="rect">
            <a:avLst/>
          </a:prstGeom>
          <a:noFill/>
        </p:spPr>
        <p:txBody>
          <a:bodyPr wrap="none" rtlCol="0">
            <a:spAutoFit/>
          </a:bodyPr>
          <a:lstStyle/>
          <a:p>
            <a:r>
              <a:rPr lang="en-US" sz="1200" dirty="0" smtClean="0">
                <a:solidFill>
                  <a:srgbClr val="7030A0"/>
                </a:solidFill>
              </a:rPr>
              <a:t>RE-START: </a:t>
            </a:r>
            <a:r>
              <a:rPr lang="en-US" sz="1200" dirty="0" smtClean="0">
                <a:solidFill>
                  <a:srgbClr val="002060"/>
                </a:solidFill>
              </a:rPr>
              <a:t>STOP and START at the same Beam Crossing</a:t>
            </a:r>
            <a:endParaRPr lang="en-US" sz="1200" dirty="0">
              <a:solidFill>
                <a:srgbClr val="002060"/>
              </a:solidFill>
            </a:endParaRPr>
          </a:p>
        </p:txBody>
      </p:sp>
      <p:sp>
        <p:nvSpPr>
          <p:cNvPr id="45" name="TextBox 44"/>
          <p:cNvSpPr txBox="1"/>
          <p:nvPr/>
        </p:nvSpPr>
        <p:spPr>
          <a:xfrm>
            <a:off x="6195070" y="3610207"/>
            <a:ext cx="1831784" cy="276999"/>
          </a:xfrm>
          <a:prstGeom prst="rect">
            <a:avLst/>
          </a:prstGeom>
          <a:noFill/>
        </p:spPr>
        <p:txBody>
          <a:bodyPr wrap="none" rtlCol="0">
            <a:spAutoFit/>
          </a:bodyPr>
          <a:lstStyle/>
          <a:p>
            <a:r>
              <a:rPr lang="en-US" sz="1200" dirty="0" smtClean="0"/>
              <a:t>Whole detector dead time</a:t>
            </a:r>
            <a:endParaRPr lang="en-US" sz="1200" dirty="0"/>
          </a:p>
        </p:txBody>
      </p:sp>
      <p:cxnSp>
        <p:nvCxnSpPr>
          <p:cNvPr id="46" name="Straight Connector 45"/>
          <p:cNvCxnSpPr/>
          <p:nvPr/>
        </p:nvCxnSpPr>
        <p:spPr>
          <a:xfrm>
            <a:off x="10103817" y="3184104"/>
            <a:ext cx="0" cy="1428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37869" y="3254589"/>
            <a:ext cx="769634" cy="276999"/>
          </a:xfrm>
          <a:prstGeom prst="rect">
            <a:avLst/>
          </a:prstGeom>
          <a:noFill/>
        </p:spPr>
        <p:txBody>
          <a:bodyPr wrap="none" rtlCol="0">
            <a:spAutoFit/>
          </a:bodyPr>
          <a:lstStyle/>
          <a:p>
            <a:r>
              <a:rPr lang="en-US" sz="1200" dirty="0" smtClean="0">
                <a:solidFill>
                  <a:srgbClr val="7030A0"/>
                </a:solidFill>
              </a:rPr>
              <a:t>RE-START</a:t>
            </a:r>
            <a:endParaRPr lang="en-US" sz="1200" dirty="0">
              <a:solidFill>
                <a:srgbClr val="7030A0"/>
              </a:solidFill>
            </a:endParaRPr>
          </a:p>
        </p:txBody>
      </p:sp>
      <p:sp>
        <p:nvSpPr>
          <p:cNvPr id="48" name="Rectangle 47"/>
          <p:cNvSpPr/>
          <p:nvPr/>
        </p:nvSpPr>
        <p:spPr>
          <a:xfrm>
            <a:off x="941991" y="1622771"/>
            <a:ext cx="3005951" cy="400110"/>
          </a:xfrm>
          <a:prstGeom prst="rect">
            <a:avLst/>
          </a:prstGeom>
        </p:spPr>
        <p:txBody>
          <a:bodyPr wrap="none">
            <a:spAutoFit/>
          </a:bodyPr>
          <a:lstStyle/>
          <a:p>
            <a:pPr lvl="0">
              <a:spcAft>
                <a:spcPts val="400"/>
              </a:spcAft>
            </a:pPr>
            <a:r>
              <a:rPr lang="en-US" sz="2000" dirty="0" smtClean="0">
                <a:solidFill>
                  <a:srgbClr val="000000"/>
                </a:solidFill>
              </a:rPr>
              <a:t>1.1 Synchronized control</a:t>
            </a:r>
            <a:endParaRPr lang="en-US" sz="2000" dirty="0">
              <a:solidFill>
                <a:srgbClr val="000000"/>
              </a:solidFill>
            </a:endParaRPr>
          </a:p>
        </p:txBody>
      </p:sp>
      <p:sp>
        <p:nvSpPr>
          <p:cNvPr id="49" name="Rectangle 48"/>
          <p:cNvSpPr/>
          <p:nvPr/>
        </p:nvSpPr>
        <p:spPr>
          <a:xfrm>
            <a:off x="941990" y="4026589"/>
            <a:ext cx="7767671" cy="400110"/>
          </a:xfrm>
          <a:prstGeom prst="rect">
            <a:avLst/>
          </a:prstGeom>
        </p:spPr>
        <p:txBody>
          <a:bodyPr wrap="square">
            <a:spAutoFit/>
          </a:bodyPr>
          <a:lstStyle/>
          <a:p>
            <a:pPr>
              <a:spcAft>
                <a:spcPts val="400"/>
              </a:spcAft>
            </a:pPr>
            <a:r>
              <a:rPr lang="en-US" sz="2000" dirty="0" smtClean="0">
                <a:solidFill>
                  <a:srgbClr val="000000"/>
                </a:solidFill>
              </a:rPr>
              <a:t>1.2 J</a:t>
            </a:r>
            <a:r>
              <a:rPr lang="en-US" sz="2000" dirty="0" smtClean="0"/>
              <a:t>itter </a:t>
            </a:r>
            <a:r>
              <a:rPr lang="en-US" sz="2000" dirty="0"/>
              <a:t>of the </a:t>
            </a:r>
            <a:r>
              <a:rPr lang="en-US" sz="2000" dirty="0" smtClean="0"/>
              <a:t>FEB/ASIC </a:t>
            </a:r>
            <a:r>
              <a:rPr lang="en-US" sz="2000" dirty="0"/>
              <a:t>received clock: less than </a:t>
            </a:r>
            <a:r>
              <a:rPr lang="en-US" sz="2000" dirty="0" smtClean="0"/>
              <a:t>5ps;</a:t>
            </a:r>
            <a:endParaRPr lang="en-US" sz="2000" dirty="0">
              <a:solidFill>
                <a:srgbClr val="000000"/>
              </a:solidFill>
            </a:endParaRPr>
          </a:p>
        </p:txBody>
      </p:sp>
      <p:sp>
        <p:nvSpPr>
          <p:cNvPr id="50" name="Rectangle 49"/>
          <p:cNvSpPr/>
          <p:nvPr/>
        </p:nvSpPr>
        <p:spPr>
          <a:xfrm>
            <a:off x="941991" y="4527725"/>
            <a:ext cx="10127835" cy="707886"/>
          </a:xfrm>
          <a:prstGeom prst="rect">
            <a:avLst/>
          </a:prstGeom>
        </p:spPr>
        <p:txBody>
          <a:bodyPr wrap="square">
            <a:spAutoFit/>
          </a:bodyPr>
          <a:lstStyle/>
          <a:p>
            <a:pPr lvl="1" indent="-457200">
              <a:spcAft>
                <a:spcPts val="400"/>
              </a:spcAft>
            </a:pPr>
            <a:r>
              <a:rPr lang="en-US" sz="2000" dirty="0" smtClean="0">
                <a:solidFill>
                  <a:srgbClr val="000000"/>
                </a:solidFill>
              </a:rPr>
              <a:t>1.3 </a:t>
            </a:r>
            <a:r>
              <a:rPr lang="en-US" sz="2000" dirty="0" smtClean="0"/>
              <a:t>For </a:t>
            </a:r>
            <a:r>
              <a:rPr lang="en-US" sz="2000" dirty="0"/>
              <a:t>TOF detectors, the phase of the clock relative to the beam crossing center point is stable </a:t>
            </a:r>
            <a:r>
              <a:rPr lang="en-US" sz="2000" dirty="0" smtClean="0"/>
              <a:t>(less than </a:t>
            </a:r>
            <a:r>
              <a:rPr lang="en-US" sz="2000" dirty="0"/>
              <a:t>5ps</a:t>
            </a:r>
            <a:r>
              <a:rPr lang="en-US" sz="2000" dirty="0" smtClean="0"/>
              <a:t>);</a:t>
            </a:r>
            <a:endParaRPr lang="en-US" sz="2000" dirty="0"/>
          </a:p>
        </p:txBody>
      </p:sp>
      <p:sp>
        <p:nvSpPr>
          <p:cNvPr id="51" name="Rectangle 50"/>
          <p:cNvSpPr/>
          <p:nvPr/>
        </p:nvSpPr>
        <p:spPr>
          <a:xfrm>
            <a:off x="941990" y="5224249"/>
            <a:ext cx="10127835" cy="707886"/>
          </a:xfrm>
          <a:prstGeom prst="rect">
            <a:avLst/>
          </a:prstGeom>
        </p:spPr>
        <p:txBody>
          <a:bodyPr wrap="square">
            <a:spAutoFit/>
          </a:bodyPr>
          <a:lstStyle/>
          <a:p>
            <a:pPr lvl="1" indent="-457200">
              <a:spcAft>
                <a:spcPts val="400"/>
              </a:spcAft>
            </a:pPr>
            <a:r>
              <a:rPr lang="en-US" sz="2000" dirty="0" smtClean="0">
                <a:solidFill>
                  <a:srgbClr val="000000"/>
                </a:solidFill>
              </a:rPr>
              <a:t>1.4 </a:t>
            </a:r>
            <a:r>
              <a:rPr lang="en-US" sz="2000" dirty="0" smtClean="0"/>
              <a:t>For </a:t>
            </a:r>
            <a:r>
              <a:rPr lang="en-US" sz="2000" dirty="0" err="1" smtClean="0"/>
              <a:t>dRICH</a:t>
            </a:r>
            <a:r>
              <a:rPr lang="en-US" sz="2000" dirty="0" smtClean="0"/>
              <a:t> detector, </a:t>
            </a:r>
            <a:r>
              <a:rPr lang="en-US" sz="2000" dirty="0"/>
              <a:t>the phase of the clock relative to the beam crossing center point is stable </a:t>
            </a:r>
            <a:r>
              <a:rPr lang="en-US" sz="2000" dirty="0" smtClean="0"/>
              <a:t>(&lt; ~100ps) for shutter implementation (zero </a:t>
            </a:r>
            <a:r>
              <a:rPr lang="en-US" sz="2000" dirty="0"/>
              <a:t>suppression</a:t>
            </a:r>
            <a:r>
              <a:rPr lang="en-US" sz="2000" dirty="0" smtClean="0"/>
              <a:t>)</a:t>
            </a:r>
            <a:endParaRPr lang="en-US" sz="2000" dirty="0"/>
          </a:p>
        </p:txBody>
      </p:sp>
      <p:sp>
        <p:nvSpPr>
          <p:cNvPr id="52" name="Title 1"/>
          <p:cNvSpPr txBox="1">
            <a:spLocks/>
          </p:cNvSpPr>
          <p:nvPr/>
        </p:nvSpPr>
        <p:spPr>
          <a:xfrm>
            <a:off x="941990" y="752085"/>
            <a:ext cx="4388736"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1. The requirements</a:t>
            </a:r>
            <a:endParaRPr lang="en-US" b="1" dirty="0"/>
          </a:p>
        </p:txBody>
      </p:sp>
      <p:sp>
        <p:nvSpPr>
          <p:cNvPr id="2" name="Slide Number Placeholder 1"/>
          <p:cNvSpPr>
            <a:spLocks noGrp="1"/>
          </p:cNvSpPr>
          <p:nvPr>
            <p:ph type="sldNum" sz="quarter" idx="12"/>
          </p:nvPr>
        </p:nvSpPr>
        <p:spPr/>
        <p:txBody>
          <a:bodyPr/>
          <a:lstStyle/>
          <a:p>
            <a:fld id="{ED7F7473-35CC-4359-AC04-EFEE0D39A7D2}" type="slidenum">
              <a:rPr lang="en-US" smtClean="0"/>
              <a:t>2</a:t>
            </a:fld>
            <a:endParaRPr lang="en-US" dirty="0"/>
          </a:p>
        </p:txBody>
      </p:sp>
    </p:spTree>
    <p:extLst>
      <p:ext uri="{BB962C8B-B14F-4D97-AF65-F5344CB8AC3E}">
        <p14:creationId xmlns:p14="http://schemas.microsoft.com/office/powerpoint/2010/main" val="1933764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94911-5073-8841-BAF8-E1E38EDC05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9534" y="2971800"/>
            <a:ext cx="10685151" cy="3112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495675" y="1504950"/>
            <a:ext cx="4057906" cy="1200329"/>
          </a:xfrm>
          <a:prstGeom prst="rect">
            <a:avLst/>
          </a:prstGeom>
          <a:noFill/>
        </p:spPr>
        <p:txBody>
          <a:bodyPr wrap="none" rtlCol="0">
            <a:spAutoFit/>
          </a:bodyPr>
          <a:lstStyle/>
          <a:p>
            <a:r>
              <a:rPr lang="en-US" sz="7200" dirty="0" smtClean="0"/>
              <a:t>Thank you</a:t>
            </a:r>
            <a:endParaRPr lang="en-US" sz="7200" dirty="0"/>
          </a:p>
        </p:txBody>
      </p:sp>
      <p:sp>
        <p:nvSpPr>
          <p:cNvPr id="4" name="Slide Number Placeholder 3"/>
          <p:cNvSpPr>
            <a:spLocks noGrp="1"/>
          </p:cNvSpPr>
          <p:nvPr>
            <p:ph type="sldNum" sz="quarter" idx="12"/>
          </p:nvPr>
        </p:nvSpPr>
        <p:spPr/>
        <p:txBody>
          <a:bodyPr/>
          <a:lstStyle/>
          <a:p>
            <a:fld id="{ED7F7473-35CC-4359-AC04-EFEE0D39A7D2}" type="slidenum">
              <a:rPr lang="en-US" smtClean="0"/>
              <a:t>20</a:t>
            </a:fld>
            <a:endParaRPr lang="en-US" dirty="0"/>
          </a:p>
        </p:txBody>
      </p:sp>
    </p:spTree>
    <p:extLst>
      <p:ext uri="{BB962C8B-B14F-4D97-AF65-F5344CB8AC3E}">
        <p14:creationId xmlns:p14="http://schemas.microsoft.com/office/powerpoint/2010/main" val="628460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1133344" y="309680"/>
            <a:ext cx="4752975" cy="8183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55" name="Rectangle 54"/>
          <p:cNvSpPr/>
          <p:nvPr/>
        </p:nvSpPr>
        <p:spPr>
          <a:xfrm>
            <a:off x="865659" y="934978"/>
            <a:ext cx="2872206" cy="400110"/>
          </a:xfrm>
          <a:prstGeom prst="rect">
            <a:avLst/>
          </a:prstGeom>
        </p:spPr>
        <p:txBody>
          <a:bodyPr wrap="square">
            <a:spAutoFit/>
          </a:bodyPr>
          <a:lstStyle/>
          <a:p>
            <a:pPr>
              <a:spcAft>
                <a:spcPts val="400"/>
              </a:spcAft>
            </a:pPr>
            <a:r>
              <a:rPr lang="en-US" sz="2000" dirty="0" smtClean="0">
                <a:solidFill>
                  <a:srgbClr val="000000"/>
                </a:solidFill>
              </a:rPr>
              <a:t>2.2 The </a:t>
            </a:r>
            <a:r>
              <a:rPr lang="en-US" sz="2000" dirty="0" err="1" smtClean="0">
                <a:solidFill>
                  <a:srgbClr val="000000"/>
                </a:solidFill>
              </a:rPr>
              <a:t>ePIC</a:t>
            </a:r>
            <a:r>
              <a:rPr lang="en-US" sz="2000" dirty="0">
                <a:solidFill>
                  <a:srgbClr val="000000"/>
                </a:solidFill>
              </a:rPr>
              <a:t> </a:t>
            </a:r>
            <a:r>
              <a:rPr lang="en-US" sz="2000" dirty="0" smtClean="0">
                <a:solidFill>
                  <a:srgbClr val="000000"/>
                </a:solidFill>
              </a:rPr>
              <a:t>clocks</a:t>
            </a:r>
            <a:endParaRPr lang="en-US" sz="2000" dirty="0">
              <a:solidFill>
                <a:srgbClr val="000000"/>
              </a:solidFill>
            </a:endParaRPr>
          </a:p>
        </p:txBody>
      </p:sp>
      <p:cxnSp>
        <p:nvCxnSpPr>
          <p:cNvPr id="73" name="Straight Connector 72"/>
          <p:cNvCxnSpPr/>
          <p:nvPr/>
        </p:nvCxnSpPr>
        <p:spPr>
          <a:xfrm>
            <a:off x="2874202" y="1621884"/>
            <a:ext cx="1328" cy="12769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442322" y="1621884"/>
            <a:ext cx="10504" cy="12769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65659" y="1621884"/>
            <a:ext cx="2045625" cy="369332"/>
          </a:xfrm>
          <a:prstGeom prst="rect">
            <a:avLst/>
          </a:prstGeom>
          <a:noFill/>
        </p:spPr>
        <p:txBody>
          <a:bodyPr wrap="none" rtlCol="0">
            <a:spAutoFit/>
          </a:bodyPr>
          <a:lstStyle/>
          <a:p>
            <a:r>
              <a:rPr lang="en-US" dirty="0" err="1" smtClean="0"/>
              <a:t>BX_Clock</a:t>
            </a:r>
            <a:r>
              <a:rPr lang="en-US" dirty="0" smtClean="0"/>
              <a:t>, 98.5 MHz</a:t>
            </a:r>
            <a:endParaRPr lang="en-US" dirty="0"/>
          </a:p>
        </p:txBody>
      </p:sp>
      <p:sp>
        <p:nvSpPr>
          <p:cNvPr id="121" name="TextBox 120"/>
          <p:cNvSpPr txBox="1"/>
          <p:nvPr/>
        </p:nvSpPr>
        <p:spPr>
          <a:xfrm>
            <a:off x="658844" y="1969145"/>
            <a:ext cx="2289666" cy="369332"/>
          </a:xfrm>
          <a:prstGeom prst="rect">
            <a:avLst/>
          </a:prstGeom>
          <a:noFill/>
        </p:spPr>
        <p:txBody>
          <a:bodyPr wrap="none" rtlCol="0">
            <a:spAutoFit/>
          </a:bodyPr>
          <a:lstStyle/>
          <a:p>
            <a:r>
              <a:rPr lang="en-US" dirty="0" smtClean="0"/>
              <a:t>GTU</a:t>
            </a:r>
            <a:r>
              <a:rPr lang="en-US" dirty="0" smtClean="0">
                <a:sym typeface="Wingdings" panose="05000000000000000000" pitchFamily="2" charset="2"/>
              </a:rPr>
              <a:t>DAM</a:t>
            </a:r>
            <a:r>
              <a:rPr lang="en-US" dirty="0" smtClean="0"/>
              <a:t>, 9.85 MHz</a:t>
            </a:r>
            <a:endParaRPr lang="en-US" dirty="0"/>
          </a:p>
        </p:txBody>
      </p:sp>
      <p:sp>
        <p:nvSpPr>
          <p:cNvPr id="122" name="TextBox 121"/>
          <p:cNvSpPr txBox="1"/>
          <p:nvPr/>
        </p:nvSpPr>
        <p:spPr>
          <a:xfrm>
            <a:off x="583886" y="2282982"/>
            <a:ext cx="2357761" cy="369332"/>
          </a:xfrm>
          <a:prstGeom prst="rect">
            <a:avLst/>
          </a:prstGeom>
          <a:noFill/>
        </p:spPr>
        <p:txBody>
          <a:bodyPr wrap="none" rtlCol="0">
            <a:spAutoFit/>
          </a:bodyPr>
          <a:lstStyle/>
          <a:p>
            <a:r>
              <a:rPr lang="en-US" dirty="0" err="1" smtClean="0"/>
              <a:t>lpGBT_Clock</a:t>
            </a:r>
            <a:r>
              <a:rPr lang="en-US" dirty="0" smtClean="0"/>
              <a:t>, 39.4 MHz</a:t>
            </a:r>
            <a:endParaRPr lang="en-US" dirty="0"/>
          </a:p>
        </p:txBody>
      </p:sp>
      <p:sp>
        <p:nvSpPr>
          <p:cNvPr id="123" name="TextBox 122"/>
          <p:cNvSpPr txBox="1"/>
          <p:nvPr/>
        </p:nvSpPr>
        <p:spPr>
          <a:xfrm>
            <a:off x="1173517" y="2574748"/>
            <a:ext cx="1723549" cy="369332"/>
          </a:xfrm>
          <a:prstGeom prst="rect">
            <a:avLst/>
          </a:prstGeom>
          <a:noFill/>
        </p:spPr>
        <p:txBody>
          <a:bodyPr wrap="none" rtlCol="0">
            <a:spAutoFit/>
          </a:bodyPr>
          <a:lstStyle/>
          <a:p>
            <a:r>
              <a:rPr lang="en-US" dirty="0" smtClean="0"/>
              <a:t>Any other clocks</a:t>
            </a:r>
            <a:endParaRPr lang="en-US" dirty="0"/>
          </a:p>
        </p:txBody>
      </p:sp>
      <p:cxnSp>
        <p:nvCxnSpPr>
          <p:cNvPr id="6" name="Elbow Connector 5"/>
          <p:cNvCxnSpPr/>
          <p:nvPr/>
        </p:nvCxnSpPr>
        <p:spPr>
          <a:xfrm>
            <a:off x="2874869" y="1764530"/>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4" name="Elbow Connector 123"/>
          <p:cNvCxnSpPr/>
          <p:nvPr/>
        </p:nvCxnSpPr>
        <p:spPr>
          <a:xfrm>
            <a:off x="3052405" y="1765543"/>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049846" y="176453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3218297" y="176569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Elbow Connector 125"/>
          <p:cNvCxnSpPr/>
          <p:nvPr/>
        </p:nvCxnSpPr>
        <p:spPr>
          <a:xfrm>
            <a:off x="3218178" y="1764530"/>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7" name="Elbow Connector 126"/>
          <p:cNvCxnSpPr/>
          <p:nvPr/>
        </p:nvCxnSpPr>
        <p:spPr>
          <a:xfrm>
            <a:off x="3395714" y="1765543"/>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3393155" y="176453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561606" y="176569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Elbow Connector 129"/>
          <p:cNvCxnSpPr/>
          <p:nvPr/>
        </p:nvCxnSpPr>
        <p:spPr>
          <a:xfrm>
            <a:off x="3562888" y="1765022"/>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1" name="Elbow Connector 130"/>
          <p:cNvCxnSpPr/>
          <p:nvPr/>
        </p:nvCxnSpPr>
        <p:spPr>
          <a:xfrm>
            <a:off x="3740424" y="1766035"/>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3737865" y="1765022"/>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3906316" y="1766187"/>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Elbow Connector 133"/>
          <p:cNvCxnSpPr/>
          <p:nvPr/>
        </p:nvCxnSpPr>
        <p:spPr>
          <a:xfrm>
            <a:off x="3906197" y="1765022"/>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5" name="Elbow Connector 134"/>
          <p:cNvCxnSpPr/>
          <p:nvPr/>
        </p:nvCxnSpPr>
        <p:spPr>
          <a:xfrm>
            <a:off x="4083733" y="1766035"/>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081174" y="1765022"/>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49625" y="1766187"/>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Elbow Connector 137"/>
          <p:cNvCxnSpPr/>
          <p:nvPr/>
        </p:nvCxnSpPr>
        <p:spPr>
          <a:xfrm>
            <a:off x="4257377" y="1763318"/>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9" name="Elbow Connector 138"/>
          <p:cNvCxnSpPr/>
          <p:nvPr/>
        </p:nvCxnSpPr>
        <p:spPr>
          <a:xfrm>
            <a:off x="4434913" y="1764331"/>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4432354" y="1763318"/>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4600805" y="1764483"/>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Elbow Connector 141"/>
          <p:cNvCxnSpPr/>
          <p:nvPr/>
        </p:nvCxnSpPr>
        <p:spPr>
          <a:xfrm>
            <a:off x="4600686" y="1763318"/>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3" name="Elbow Connector 142"/>
          <p:cNvCxnSpPr/>
          <p:nvPr/>
        </p:nvCxnSpPr>
        <p:spPr>
          <a:xfrm>
            <a:off x="4778222" y="1764331"/>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775663" y="1763318"/>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944114" y="1764483"/>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Elbow Connector 145"/>
          <p:cNvCxnSpPr/>
          <p:nvPr/>
        </p:nvCxnSpPr>
        <p:spPr>
          <a:xfrm>
            <a:off x="4945396" y="1763810"/>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7" name="Elbow Connector 146"/>
          <p:cNvCxnSpPr/>
          <p:nvPr/>
        </p:nvCxnSpPr>
        <p:spPr>
          <a:xfrm>
            <a:off x="5122932" y="1764823"/>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5120373" y="176381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5288824" y="176497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p:nvPr/>
        </p:nvCxnSpPr>
        <p:spPr>
          <a:xfrm>
            <a:off x="5288705" y="1763810"/>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1" name="Elbow Connector 150"/>
          <p:cNvCxnSpPr/>
          <p:nvPr/>
        </p:nvCxnSpPr>
        <p:spPr>
          <a:xfrm>
            <a:off x="5466241" y="1764823"/>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5463682" y="176381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5632133" y="176497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Elbow Connector 153"/>
          <p:cNvCxnSpPr/>
          <p:nvPr/>
        </p:nvCxnSpPr>
        <p:spPr>
          <a:xfrm>
            <a:off x="2877970" y="2105517"/>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596285" y="2106682"/>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Elbow Connector 155"/>
          <p:cNvCxnSpPr/>
          <p:nvPr/>
        </p:nvCxnSpPr>
        <p:spPr>
          <a:xfrm>
            <a:off x="4589957" y="2111484"/>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7" name="Elbow Connector 156"/>
          <p:cNvCxnSpPr/>
          <p:nvPr/>
        </p:nvCxnSpPr>
        <p:spPr>
          <a:xfrm>
            <a:off x="2865836" y="2421134"/>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3291209" y="2417050"/>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Elbow Connector 158"/>
          <p:cNvCxnSpPr/>
          <p:nvPr/>
        </p:nvCxnSpPr>
        <p:spPr>
          <a:xfrm>
            <a:off x="3293747" y="2415731"/>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0" name="Elbow Connector 159"/>
          <p:cNvCxnSpPr/>
          <p:nvPr/>
        </p:nvCxnSpPr>
        <p:spPr>
          <a:xfrm>
            <a:off x="3725667" y="2414683"/>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4153991" y="2401493"/>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a:off x="4156529" y="2400174"/>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3727415" y="2421134"/>
            <a:ext cx="854" cy="112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588889" y="2400174"/>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Elbow Connector 174"/>
          <p:cNvCxnSpPr/>
          <p:nvPr/>
        </p:nvCxnSpPr>
        <p:spPr>
          <a:xfrm>
            <a:off x="4589052" y="2397934"/>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5014425" y="2393850"/>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p:nvPr/>
        </p:nvCxnSpPr>
        <p:spPr>
          <a:xfrm>
            <a:off x="5016963" y="2392531"/>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8" name="Elbow Connector 177"/>
          <p:cNvCxnSpPr/>
          <p:nvPr/>
        </p:nvCxnSpPr>
        <p:spPr>
          <a:xfrm>
            <a:off x="5448883" y="2391483"/>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5877207" y="2378293"/>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Elbow Connector 179"/>
          <p:cNvCxnSpPr/>
          <p:nvPr/>
        </p:nvCxnSpPr>
        <p:spPr>
          <a:xfrm>
            <a:off x="5879745" y="2376974"/>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5450631" y="2397934"/>
            <a:ext cx="854" cy="112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Elbow Connector 182"/>
          <p:cNvCxnSpPr/>
          <p:nvPr/>
        </p:nvCxnSpPr>
        <p:spPr>
          <a:xfrm>
            <a:off x="2871203" y="2716460"/>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3586431" y="2715412"/>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Elbow Connector 186"/>
          <p:cNvCxnSpPr/>
          <p:nvPr/>
        </p:nvCxnSpPr>
        <p:spPr>
          <a:xfrm>
            <a:off x="3582300" y="2713349"/>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97528" y="2712301"/>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Elbow Connector 188"/>
          <p:cNvCxnSpPr/>
          <p:nvPr/>
        </p:nvCxnSpPr>
        <p:spPr>
          <a:xfrm>
            <a:off x="4294796" y="2717919"/>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5010024" y="2716871"/>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Elbow Connector 191"/>
          <p:cNvCxnSpPr/>
          <p:nvPr/>
        </p:nvCxnSpPr>
        <p:spPr>
          <a:xfrm>
            <a:off x="8460594" y="1761999"/>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3" name="Elbow Connector 192"/>
          <p:cNvCxnSpPr/>
          <p:nvPr/>
        </p:nvCxnSpPr>
        <p:spPr>
          <a:xfrm>
            <a:off x="8638130" y="1763012"/>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8635571" y="176199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8804022" y="176316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Elbow Connector 195"/>
          <p:cNvCxnSpPr/>
          <p:nvPr/>
        </p:nvCxnSpPr>
        <p:spPr>
          <a:xfrm>
            <a:off x="8803903" y="1761999"/>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7" name="Elbow Connector 196"/>
          <p:cNvCxnSpPr/>
          <p:nvPr/>
        </p:nvCxnSpPr>
        <p:spPr>
          <a:xfrm>
            <a:off x="8981439" y="1763012"/>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a:off x="8978880" y="176199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9147331" y="176316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Elbow Connector 199"/>
          <p:cNvCxnSpPr/>
          <p:nvPr/>
        </p:nvCxnSpPr>
        <p:spPr>
          <a:xfrm>
            <a:off x="9148613" y="1762491"/>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1" name="Elbow Connector 200"/>
          <p:cNvCxnSpPr/>
          <p:nvPr/>
        </p:nvCxnSpPr>
        <p:spPr>
          <a:xfrm>
            <a:off x="7595630" y="1766527"/>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7761522" y="176667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Elbow Connector 203"/>
          <p:cNvCxnSpPr/>
          <p:nvPr/>
        </p:nvCxnSpPr>
        <p:spPr>
          <a:xfrm>
            <a:off x="7761403" y="1765514"/>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5" name="Elbow Connector 204"/>
          <p:cNvCxnSpPr/>
          <p:nvPr/>
        </p:nvCxnSpPr>
        <p:spPr>
          <a:xfrm>
            <a:off x="7938939" y="1766527"/>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7936380" y="176551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8104831" y="176667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Elbow Connector 207"/>
          <p:cNvCxnSpPr/>
          <p:nvPr/>
        </p:nvCxnSpPr>
        <p:spPr>
          <a:xfrm>
            <a:off x="8112583" y="1763810"/>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9" name="Elbow Connector 208"/>
          <p:cNvCxnSpPr/>
          <p:nvPr/>
        </p:nvCxnSpPr>
        <p:spPr>
          <a:xfrm>
            <a:off x="8290119" y="1764823"/>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8287560" y="176381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8456011" y="176497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Elbow Connector 211"/>
          <p:cNvCxnSpPr/>
          <p:nvPr/>
        </p:nvCxnSpPr>
        <p:spPr>
          <a:xfrm>
            <a:off x="6724827" y="2103944"/>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8451491" y="210717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Elbow Connector 213"/>
          <p:cNvCxnSpPr/>
          <p:nvPr/>
        </p:nvCxnSpPr>
        <p:spPr>
          <a:xfrm>
            <a:off x="8441449" y="2376264"/>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8866822" y="2372180"/>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Elbow Connector 215"/>
          <p:cNvCxnSpPr/>
          <p:nvPr/>
        </p:nvCxnSpPr>
        <p:spPr>
          <a:xfrm>
            <a:off x="8869360" y="2370861"/>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7" name="Elbow Connector 216"/>
          <p:cNvCxnSpPr/>
          <p:nvPr/>
        </p:nvCxnSpPr>
        <p:spPr>
          <a:xfrm>
            <a:off x="7581172" y="2390658"/>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8009496" y="2377468"/>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Elbow Connector 218"/>
          <p:cNvCxnSpPr/>
          <p:nvPr/>
        </p:nvCxnSpPr>
        <p:spPr>
          <a:xfrm>
            <a:off x="8012034" y="2376149"/>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8444394" y="2376149"/>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Elbow Connector 221"/>
          <p:cNvCxnSpPr/>
          <p:nvPr/>
        </p:nvCxnSpPr>
        <p:spPr>
          <a:xfrm>
            <a:off x="8445955" y="2706457"/>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7728917" y="2711188"/>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Elbow Connector 223"/>
          <p:cNvCxnSpPr/>
          <p:nvPr/>
        </p:nvCxnSpPr>
        <p:spPr>
          <a:xfrm>
            <a:off x="7724786" y="2709125"/>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8440014" y="2708077"/>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Elbow Connector 225"/>
          <p:cNvCxnSpPr/>
          <p:nvPr/>
        </p:nvCxnSpPr>
        <p:spPr>
          <a:xfrm>
            <a:off x="8458700" y="2098958"/>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5663333" y="1819206"/>
            <a:ext cx="192464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6273363" y="2422620"/>
            <a:ext cx="1301574" cy="1975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6304774" y="2171429"/>
            <a:ext cx="420053" cy="148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032884" y="2778145"/>
            <a:ext cx="269164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1747795" y="3283002"/>
            <a:ext cx="3714222" cy="369332"/>
          </a:xfrm>
          <a:prstGeom prst="rect">
            <a:avLst/>
          </a:prstGeom>
          <a:noFill/>
        </p:spPr>
        <p:txBody>
          <a:bodyPr wrap="none" rtlCol="0">
            <a:spAutoFit/>
          </a:bodyPr>
          <a:lstStyle/>
          <a:p>
            <a:r>
              <a:rPr lang="en-US" dirty="0" smtClean="0">
                <a:solidFill>
                  <a:prstClr val="black"/>
                </a:solidFill>
                <a:latin typeface="Calibri" panose="020F0502020204030204"/>
              </a:rPr>
              <a:t>One orbit cycle = 1260 Beam Crossing</a:t>
            </a:r>
            <a:endParaRPr lang="en-US" dirty="0">
              <a:solidFill>
                <a:prstClr val="black"/>
              </a:solidFill>
              <a:latin typeface="Calibri" panose="020F0502020204030204"/>
            </a:endParaRPr>
          </a:p>
        </p:txBody>
      </p:sp>
      <p:sp>
        <p:nvSpPr>
          <p:cNvPr id="227" name="Rectangle 226"/>
          <p:cNvSpPr/>
          <p:nvPr/>
        </p:nvSpPr>
        <p:spPr>
          <a:xfrm>
            <a:off x="2472017" y="3775147"/>
            <a:ext cx="5447325" cy="2139047"/>
          </a:xfrm>
          <a:prstGeom prst="rect">
            <a:avLst/>
          </a:prstGeom>
        </p:spPr>
        <p:txBody>
          <a:bodyPr wrap="none">
            <a:spAutoFit/>
          </a:bodyPr>
          <a:lstStyle/>
          <a:p>
            <a:pPr>
              <a:spcBef>
                <a:spcPts val="600"/>
              </a:spcBef>
            </a:pPr>
            <a:r>
              <a:rPr lang="en-US" dirty="0" smtClean="0">
                <a:solidFill>
                  <a:prstClr val="black"/>
                </a:solidFill>
                <a:latin typeface="Calibri" panose="020F0502020204030204"/>
              </a:rPr>
              <a:t>1260 = 2x2 x 3x3 x 5 x 7 ;  1160 + 100 = 2x2 x 5 x (58 + 5)</a:t>
            </a:r>
          </a:p>
          <a:p>
            <a:pPr marL="285750" indent="-285750">
              <a:spcBef>
                <a:spcPts val="600"/>
              </a:spcBef>
              <a:buFont typeface="Arial" panose="020B0604020202020204" pitchFamily="34" charset="0"/>
              <a:buChar char="•"/>
            </a:pPr>
            <a:r>
              <a:rPr lang="en-US" dirty="0" smtClean="0">
                <a:solidFill>
                  <a:prstClr val="black"/>
                </a:solidFill>
                <a:latin typeface="Calibri" panose="020F0502020204030204"/>
              </a:rPr>
              <a:t>BX: 98.525 MHz,</a:t>
            </a:r>
          </a:p>
          <a:p>
            <a:pPr marL="285750" indent="-285750">
              <a:spcBef>
                <a:spcPts val="600"/>
              </a:spcBef>
              <a:buFont typeface="Arial" panose="020B0604020202020204" pitchFamily="34" charset="0"/>
              <a:buChar char="•"/>
            </a:pPr>
            <a:r>
              <a:rPr lang="en-US" dirty="0" err="1" smtClean="0">
                <a:solidFill>
                  <a:prstClr val="black"/>
                </a:solidFill>
                <a:latin typeface="Calibri" panose="020F0502020204030204"/>
              </a:rPr>
              <a:t>lpGBT</a:t>
            </a:r>
            <a:r>
              <a:rPr lang="en-US" dirty="0" smtClean="0">
                <a:solidFill>
                  <a:prstClr val="black"/>
                </a:solidFill>
                <a:latin typeface="Calibri" panose="020F0502020204030204"/>
              </a:rPr>
              <a:t>: 98.525 x 2 / 5 = 39.41 (MHz)</a:t>
            </a:r>
          </a:p>
          <a:p>
            <a:pPr marL="285750" indent="-285750">
              <a:spcBef>
                <a:spcPts val="600"/>
              </a:spcBef>
              <a:buFont typeface="Arial" panose="020B0604020202020204" pitchFamily="34" charset="0"/>
              <a:buChar char="•"/>
            </a:pPr>
            <a:r>
              <a:rPr lang="en-US" dirty="0" smtClean="0">
                <a:solidFill>
                  <a:prstClr val="black"/>
                </a:solidFill>
                <a:latin typeface="Calibri" panose="020F0502020204030204"/>
              </a:rPr>
              <a:t>SALSA: 98.525 / 2 = 49.26 (MHz)</a:t>
            </a:r>
          </a:p>
          <a:p>
            <a:pPr marL="285750" indent="-285750">
              <a:spcBef>
                <a:spcPts val="600"/>
              </a:spcBef>
              <a:buFont typeface="Arial" panose="020B0604020202020204" pitchFamily="34" charset="0"/>
              <a:buChar char="•"/>
            </a:pPr>
            <a:r>
              <a:rPr lang="en-US" dirty="0" err="1" smtClean="0">
                <a:solidFill>
                  <a:prstClr val="black"/>
                </a:solidFill>
                <a:latin typeface="Calibri" panose="020F0502020204030204"/>
              </a:rPr>
              <a:t>dRICH</a:t>
            </a:r>
            <a:r>
              <a:rPr lang="en-US" dirty="0" smtClean="0">
                <a:solidFill>
                  <a:prstClr val="black"/>
                </a:solidFill>
                <a:latin typeface="Calibri" panose="020F0502020204030204"/>
              </a:rPr>
              <a:t>: 98.525 *4 = 394.1 (MHz)</a:t>
            </a:r>
          </a:p>
          <a:p>
            <a:pPr marL="285750" indent="-285750">
              <a:spcBef>
                <a:spcPts val="600"/>
              </a:spcBef>
              <a:buFont typeface="Arial" panose="020B0604020202020204" pitchFamily="34" charset="0"/>
              <a:buChar char="•"/>
            </a:pPr>
            <a:r>
              <a:rPr lang="en-US" dirty="0" smtClean="0">
                <a:solidFill>
                  <a:prstClr val="black"/>
                </a:solidFill>
                <a:latin typeface="Calibri" panose="020F0502020204030204"/>
              </a:rPr>
              <a:t>……</a:t>
            </a:r>
            <a:endParaRPr lang="en-US" dirty="0">
              <a:solidFill>
                <a:prstClr val="black"/>
              </a:solidFill>
              <a:latin typeface="Calibri" panose="020F0502020204030204"/>
            </a:endParaRPr>
          </a:p>
        </p:txBody>
      </p:sp>
      <p:sp>
        <p:nvSpPr>
          <p:cNvPr id="105" name="TextBox 104"/>
          <p:cNvSpPr txBox="1"/>
          <p:nvPr/>
        </p:nvSpPr>
        <p:spPr>
          <a:xfrm>
            <a:off x="3218178" y="1150490"/>
            <a:ext cx="5032532" cy="369332"/>
          </a:xfrm>
          <a:prstGeom prst="rect">
            <a:avLst/>
          </a:prstGeom>
          <a:noFill/>
        </p:spPr>
        <p:txBody>
          <a:bodyPr wrap="none" rtlCol="0">
            <a:spAutoFit/>
          </a:bodyPr>
          <a:lstStyle/>
          <a:p>
            <a:r>
              <a:rPr lang="en-US" dirty="0" smtClean="0">
                <a:solidFill>
                  <a:prstClr val="black"/>
                </a:solidFill>
                <a:latin typeface="Calibri" panose="020F0502020204030204"/>
              </a:rPr>
              <a:t>Single clock source, distributed to the whole system</a:t>
            </a:r>
            <a:endParaRPr lang="en-US" dirty="0">
              <a:solidFill>
                <a:prstClr val="black"/>
              </a:solidFill>
              <a:latin typeface="Calibri" panose="020F0502020204030204"/>
            </a:endParaRPr>
          </a:p>
        </p:txBody>
      </p:sp>
      <p:sp>
        <p:nvSpPr>
          <p:cNvPr id="2" name="Slide Number Placeholder 1"/>
          <p:cNvSpPr>
            <a:spLocks noGrp="1"/>
          </p:cNvSpPr>
          <p:nvPr>
            <p:ph type="sldNum" sz="quarter" idx="12"/>
          </p:nvPr>
        </p:nvSpPr>
        <p:spPr/>
        <p:txBody>
          <a:bodyPr/>
          <a:lstStyle/>
          <a:p>
            <a:fld id="{ED7F7473-35CC-4359-AC04-EFEE0D39A7D2}" type="slidenum">
              <a:rPr lang="en-US" smtClean="0"/>
              <a:t>21</a:t>
            </a:fld>
            <a:endParaRPr lang="en-US" dirty="0"/>
          </a:p>
        </p:txBody>
      </p:sp>
    </p:spTree>
    <p:extLst>
      <p:ext uri="{BB962C8B-B14F-4D97-AF65-F5344CB8AC3E}">
        <p14:creationId xmlns:p14="http://schemas.microsoft.com/office/powerpoint/2010/main" val="197502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468572" y="3447910"/>
            <a:ext cx="1148035" cy="438641"/>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34009" y="1883251"/>
            <a:ext cx="1633537" cy="72122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20549" y="4895845"/>
            <a:ext cx="1126514" cy="624270"/>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81621" y="972392"/>
            <a:ext cx="1095375" cy="49530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2367" y="1009527"/>
            <a:ext cx="818429" cy="369332"/>
          </a:xfrm>
          <a:prstGeom prst="rect">
            <a:avLst/>
          </a:prstGeom>
          <a:noFill/>
        </p:spPr>
        <p:txBody>
          <a:bodyPr wrap="none" rtlCol="0">
            <a:spAutoFit/>
          </a:bodyPr>
          <a:lstStyle/>
          <a:p>
            <a:r>
              <a:rPr lang="en-US" dirty="0" smtClean="0"/>
              <a:t>EIC, RF</a:t>
            </a:r>
            <a:endParaRPr lang="en-US" dirty="0"/>
          </a:p>
        </p:txBody>
      </p:sp>
      <p:sp>
        <p:nvSpPr>
          <p:cNvPr id="7" name="Rectangle 6"/>
          <p:cNvSpPr/>
          <p:nvPr/>
        </p:nvSpPr>
        <p:spPr>
          <a:xfrm>
            <a:off x="3381621" y="1871052"/>
            <a:ext cx="3838575" cy="81584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01418" y="2419811"/>
            <a:ext cx="751755" cy="369332"/>
          </a:xfrm>
          <a:prstGeom prst="rect">
            <a:avLst/>
          </a:prstGeom>
          <a:noFill/>
        </p:spPr>
        <p:txBody>
          <a:bodyPr wrap="square" rtlCol="0">
            <a:spAutoFit/>
          </a:bodyPr>
          <a:lstStyle/>
          <a:p>
            <a:r>
              <a:rPr lang="en-US" dirty="0" smtClean="0"/>
              <a:t>GTU</a:t>
            </a:r>
            <a:endParaRPr lang="en-US" dirty="0"/>
          </a:p>
        </p:txBody>
      </p:sp>
      <p:sp>
        <p:nvSpPr>
          <p:cNvPr id="9" name="Rectangle 8"/>
          <p:cNvSpPr/>
          <p:nvPr/>
        </p:nvSpPr>
        <p:spPr>
          <a:xfrm>
            <a:off x="5943846" y="753317"/>
            <a:ext cx="1276350" cy="714375"/>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3846" y="787338"/>
            <a:ext cx="1370879" cy="646331"/>
          </a:xfrm>
          <a:prstGeom prst="rect">
            <a:avLst/>
          </a:prstGeom>
          <a:noFill/>
        </p:spPr>
        <p:txBody>
          <a:bodyPr wrap="square" rtlCol="0">
            <a:spAutoFit/>
          </a:bodyPr>
          <a:lstStyle/>
          <a:p>
            <a:r>
              <a:rPr lang="en-US" dirty="0" err="1" smtClean="0"/>
              <a:t>RunControl</a:t>
            </a:r>
            <a:r>
              <a:rPr lang="en-US" dirty="0" smtClean="0"/>
              <a:t> computer</a:t>
            </a:r>
            <a:endParaRPr lang="en-US" dirty="0"/>
          </a:p>
        </p:txBody>
      </p:sp>
      <p:sp>
        <p:nvSpPr>
          <p:cNvPr id="11" name="TextBox 10"/>
          <p:cNvSpPr txBox="1"/>
          <p:nvPr/>
        </p:nvSpPr>
        <p:spPr>
          <a:xfrm>
            <a:off x="3381621" y="1883887"/>
            <a:ext cx="1475725" cy="738664"/>
          </a:xfrm>
          <a:prstGeom prst="rect">
            <a:avLst/>
          </a:prstGeom>
          <a:noFill/>
        </p:spPr>
        <p:txBody>
          <a:bodyPr wrap="none" rtlCol="0">
            <a:spAutoFit/>
          </a:bodyPr>
          <a:lstStyle/>
          <a:p>
            <a:r>
              <a:rPr lang="en-US" sz="1400" dirty="0" smtClean="0"/>
              <a:t>System clock </a:t>
            </a:r>
          </a:p>
          <a:p>
            <a:r>
              <a:rPr lang="en-US" sz="1400" dirty="0" smtClean="0"/>
              <a:t>(98.5MHz /10)</a:t>
            </a:r>
          </a:p>
          <a:p>
            <a:r>
              <a:rPr lang="en-US" sz="1400" dirty="0" smtClean="0"/>
              <a:t>Two-level </a:t>
            </a:r>
            <a:r>
              <a:rPr lang="en-US" sz="1400" dirty="0" err="1" smtClean="0"/>
              <a:t>fanouts</a:t>
            </a:r>
            <a:endParaRPr lang="en-US" sz="1400" dirty="0"/>
          </a:p>
        </p:txBody>
      </p:sp>
      <p:sp>
        <p:nvSpPr>
          <p:cNvPr id="12" name="TextBox 11"/>
          <p:cNvSpPr txBox="1"/>
          <p:nvPr/>
        </p:nvSpPr>
        <p:spPr>
          <a:xfrm>
            <a:off x="4562720" y="1883251"/>
            <a:ext cx="781050" cy="523220"/>
          </a:xfrm>
          <a:prstGeom prst="rect">
            <a:avLst/>
          </a:prstGeom>
          <a:noFill/>
        </p:spPr>
        <p:txBody>
          <a:bodyPr wrap="square" rtlCol="0">
            <a:spAutoFit/>
          </a:bodyPr>
          <a:lstStyle/>
          <a:p>
            <a:r>
              <a:rPr lang="en-US" sz="1400" dirty="0" smtClean="0"/>
              <a:t>Beam orbit</a:t>
            </a:r>
            <a:endParaRPr lang="en-US" sz="1400" dirty="0"/>
          </a:p>
        </p:txBody>
      </p:sp>
      <p:sp>
        <p:nvSpPr>
          <p:cNvPr id="14" name="Rectangle 13"/>
          <p:cNvSpPr/>
          <p:nvPr/>
        </p:nvSpPr>
        <p:spPr>
          <a:xfrm>
            <a:off x="5503402" y="1888907"/>
            <a:ext cx="1633537" cy="72122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3" idx="0"/>
          </p:cNvCxnSpPr>
          <p:nvPr/>
        </p:nvCxnSpPr>
        <p:spPr>
          <a:xfrm>
            <a:off x="4250777" y="1467692"/>
            <a:ext cx="1" cy="415559"/>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10571" y="1467692"/>
            <a:ext cx="9525" cy="41555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58270" y="1504371"/>
            <a:ext cx="822789" cy="307777"/>
          </a:xfrm>
          <a:prstGeom prst="rect">
            <a:avLst/>
          </a:prstGeom>
          <a:noFill/>
        </p:spPr>
        <p:txBody>
          <a:bodyPr wrap="none" rtlCol="0">
            <a:spAutoFit/>
          </a:bodyPr>
          <a:lstStyle/>
          <a:p>
            <a:r>
              <a:rPr lang="en-US" sz="1400" dirty="0">
                <a:solidFill>
                  <a:srgbClr val="FF0000"/>
                </a:solidFill>
              </a:rPr>
              <a:t>E</a:t>
            </a:r>
            <a:r>
              <a:rPr lang="en-US" sz="1400" dirty="0" smtClean="0">
                <a:solidFill>
                  <a:srgbClr val="FF0000"/>
                </a:solidFill>
              </a:rPr>
              <a:t>thernet</a:t>
            </a:r>
            <a:endParaRPr lang="en-US" sz="1400" dirty="0">
              <a:solidFill>
                <a:srgbClr val="FF0000"/>
              </a:solidFill>
            </a:endParaRPr>
          </a:p>
        </p:txBody>
      </p:sp>
      <p:cxnSp>
        <p:nvCxnSpPr>
          <p:cNvPr id="18" name="Straight Arrow Connector 17"/>
          <p:cNvCxnSpPr/>
          <p:nvPr/>
        </p:nvCxnSpPr>
        <p:spPr>
          <a:xfrm>
            <a:off x="5067546" y="2053480"/>
            <a:ext cx="435856" cy="2381"/>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67546" y="2418670"/>
            <a:ext cx="435856" cy="0"/>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81621" y="3424886"/>
            <a:ext cx="3838575" cy="81584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789001" y="3370111"/>
            <a:ext cx="751755" cy="369332"/>
          </a:xfrm>
          <a:prstGeom prst="rect">
            <a:avLst/>
          </a:prstGeom>
          <a:noFill/>
        </p:spPr>
        <p:txBody>
          <a:bodyPr wrap="square" rtlCol="0">
            <a:spAutoFit/>
          </a:bodyPr>
          <a:lstStyle/>
          <a:p>
            <a:r>
              <a:rPr lang="en-US" dirty="0" smtClean="0"/>
              <a:t>DAM</a:t>
            </a:r>
            <a:endParaRPr lang="en-US" dirty="0"/>
          </a:p>
        </p:txBody>
      </p:sp>
      <p:sp>
        <p:nvSpPr>
          <p:cNvPr id="22" name="TextBox 21"/>
          <p:cNvSpPr txBox="1"/>
          <p:nvPr/>
        </p:nvSpPr>
        <p:spPr>
          <a:xfrm>
            <a:off x="3357326" y="3471919"/>
            <a:ext cx="1371600" cy="369332"/>
          </a:xfrm>
          <a:prstGeom prst="rect">
            <a:avLst/>
          </a:prstGeom>
          <a:noFill/>
        </p:spPr>
        <p:txBody>
          <a:bodyPr wrap="square" lIns="0" tIns="0" rIns="0" bIns="0" rtlCol="0">
            <a:spAutoFit/>
          </a:bodyPr>
          <a:lstStyle/>
          <a:p>
            <a:pPr algn="ctr"/>
            <a:r>
              <a:rPr lang="en-US" sz="1400" dirty="0" smtClean="0"/>
              <a:t>Clock reconstruct</a:t>
            </a:r>
          </a:p>
          <a:p>
            <a:pPr algn="ctr"/>
            <a:r>
              <a:rPr lang="en-US" sz="1000" dirty="0" smtClean="0"/>
              <a:t>(</a:t>
            </a:r>
            <a:r>
              <a:rPr lang="en-US" sz="1000" dirty="0" smtClean="0"/>
              <a:t>Si5395A</a:t>
            </a:r>
            <a:r>
              <a:rPr lang="en-US" sz="1000" dirty="0" smtClean="0"/>
              <a:t>, ZDM)</a:t>
            </a:r>
            <a:endParaRPr lang="en-US" sz="1000" dirty="0"/>
          </a:p>
        </p:txBody>
      </p:sp>
      <p:sp>
        <p:nvSpPr>
          <p:cNvPr id="24" name="TextBox 23"/>
          <p:cNvSpPr txBox="1"/>
          <p:nvPr/>
        </p:nvSpPr>
        <p:spPr>
          <a:xfrm>
            <a:off x="6462764" y="3420335"/>
            <a:ext cx="554629" cy="307777"/>
          </a:xfrm>
          <a:prstGeom prst="rect">
            <a:avLst/>
          </a:prstGeom>
          <a:noFill/>
        </p:spPr>
        <p:txBody>
          <a:bodyPr wrap="square" rtlCol="0">
            <a:spAutoFit/>
          </a:bodyPr>
          <a:lstStyle/>
          <a:p>
            <a:r>
              <a:rPr lang="en-US" sz="1400" dirty="0" smtClean="0"/>
              <a:t>DAQ</a:t>
            </a:r>
            <a:endParaRPr lang="en-US" sz="1400" dirty="0"/>
          </a:p>
        </p:txBody>
      </p:sp>
      <p:sp>
        <p:nvSpPr>
          <p:cNvPr id="25" name="Rectangle 24"/>
          <p:cNvSpPr/>
          <p:nvPr/>
        </p:nvSpPr>
        <p:spPr>
          <a:xfrm>
            <a:off x="6426552" y="3443266"/>
            <a:ext cx="539853" cy="32809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21828" y="1795870"/>
            <a:ext cx="1779590" cy="861774"/>
          </a:xfrm>
          <a:prstGeom prst="rect">
            <a:avLst/>
          </a:prstGeom>
          <a:noFill/>
        </p:spPr>
        <p:txBody>
          <a:bodyPr wrap="none" rtlCol="0">
            <a:spAutoFit/>
          </a:bodyPr>
          <a:lstStyle/>
          <a:p>
            <a:r>
              <a:rPr lang="en-US" sz="1600" dirty="0" smtClean="0"/>
              <a:t>PCB and </a:t>
            </a:r>
            <a:r>
              <a:rPr lang="en-US" sz="1600" dirty="0" err="1" smtClean="0"/>
              <a:t>fanouts</a:t>
            </a:r>
            <a:r>
              <a:rPr lang="en-US" sz="1600" dirty="0" smtClean="0"/>
              <a:t>:</a:t>
            </a:r>
          </a:p>
          <a:p>
            <a:r>
              <a:rPr lang="en-US" sz="1600" dirty="0" smtClean="0"/>
              <a:t>Additive Jitter &lt;1ps</a:t>
            </a:r>
          </a:p>
          <a:p>
            <a:r>
              <a:rPr lang="en-US" sz="1600" dirty="0" smtClean="0"/>
              <a:t>Phase: fixed</a:t>
            </a:r>
            <a:endParaRPr lang="en-US" sz="1600" dirty="0"/>
          </a:p>
        </p:txBody>
      </p:sp>
      <p:sp>
        <p:nvSpPr>
          <p:cNvPr id="27" name="TextBox 26"/>
          <p:cNvSpPr txBox="1"/>
          <p:nvPr/>
        </p:nvSpPr>
        <p:spPr>
          <a:xfrm>
            <a:off x="1555351" y="2622113"/>
            <a:ext cx="1779590" cy="861774"/>
          </a:xfrm>
          <a:prstGeom prst="rect">
            <a:avLst/>
          </a:prstGeom>
          <a:noFill/>
        </p:spPr>
        <p:txBody>
          <a:bodyPr wrap="none" rtlCol="0">
            <a:spAutoFit/>
          </a:bodyPr>
          <a:lstStyle/>
          <a:p>
            <a:r>
              <a:rPr lang="en-US" sz="1600" dirty="0" smtClean="0"/>
              <a:t>Dedicated fiber:</a:t>
            </a:r>
          </a:p>
          <a:p>
            <a:r>
              <a:rPr lang="en-US" sz="1600" dirty="0" smtClean="0"/>
              <a:t>Additive Jitter &lt;1ps</a:t>
            </a:r>
          </a:p>
          <a:p>
            <a:r>
              <a:rPr lang="en-US" sz="1600" dirty="0" smtClean="0"/>
              <a:t>Phase: fixed</a:t>
            </a:r>
            <a:endParaRPr lang="en-US" sz="1600" dirty="0"/>
          </a:p>
        </p:txBody>
      </p:sp>
      <p:sp>
        <p:nvSpPr>
          <p:cNvPr id="28" name="TextBox 27"/>
          <p:cNvSpPr txBox="1"/>
          <p:nvPr/>
        </p:nvSpPr>
        <p:spPr>
          <a:xfrm>
            <a:off x="1152261" y="3360847"/>
            <a:ext cx="1779590" cy="861774"/>
          </a:xfrm>
          <a:prstGeom prst="rect">
            <a:avLst/>
          </a:prstGeom>
          <a:noFill/>
        </p:spPr>
        <p:txBody>
          <a:bodyPr wrap="none" rtlCol="0">
            <a:spAutoFit/>
          </a:bodyPr>
          <a:lstStyle/>
          <a:p>
            <a:r>
              <a:rPr lang="en-US" sz="1600" dirty="0" smtClean="0"/>
              <a:t>PCB and </a:t>
            </a:r>
            <a:r>
              <a:rPr lang="en-US" sz="1600" dirty="0" err="1" smtClean="0"/>
              <a:t>fanouts</a:t>
            </a:r>
            <a:r>
              <a:rPr lang="en-US" sz="1600" dirty="0" smtClean="0"/>
              <a:t>:</a:t>
            </a:r>
          </a:p>
          <a:p>
            <a:r>
              <a:rPr lang="en-US" sz="1600" dirty="0" smtClean="0"/>
              <a:t>Additive Jitter &lt;1ps</a:t>
            </a:r>
          </a:p>
          <a:p>
            <a:r>
              <a:rPr lang="en-US" sz="1600" dirty="0" smtClean="0"/>
              <a:t>Phase: fixed</a:t>
            </a:r>
            <a:endParaRPr lang="en-US" sz="1600" dirty="0"/>
          </a:p>
        </p:txBody>
      </p:sp>
      <p:sp>
        <p:nvSpPr>
          <p:cNvPr id="29" name="Rectangle 28"/>
          <p:cNvSpPr/>
          <p:nvPr/>
        </p:nvSpPr>
        <p:spPr>
          <a:xfrm>
            <a:off x="3400945" y="4889428"/>
            <a:ext cx="3838575" cy="81584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020742" y="5438187"/>
            <a:ext cx="751755" cy="369332"/>
          </a:xfrm>
          <a:prstGeom prst="rect">
            <a:avLst/>
          </a:prstGeom>
          <a:noFill/>
        </p:spPr>
        <p:txBody>
          <a:bodyPr wrap="square" rtlCol="0">
            <a:spAutoFit/>
          </a:bodyPr>
          <a:lstStyle/>
          <a:p>
            <a:r>
              <a:rPr lang="en-US" dirty="0" smtClean="0"/>
              <a:t>RDO</a:t>
            </a:r>
            <a:endParaRPr lang="en-US" dirty="0"/>
          </a:p>
        </p:txBody>
      </p:sp>
      <p:sp>
        <p:nvSpPr>
          <p:cNvPr id="31" name="TextBox 30"/>
          <p:cNvSpPr txBox="1"/>
          <p:nvPr/>
        </p:nvSpPr>
        <p:spPr>
          <a:xfrm>
            <a:off x="3358954" y="4836543"/>
            <a:ext cx="1273105" cy="661720"/>
          </a:xfrm>
          <a:prstGeom prst="rect">
            <a:avLst/>
          </a:prstGeom>
          <a:noFill/>
        </p:spPr>
        <p:txBody>
          <a:bodyPr wrap="none" rtlCol="0">
            <a:spAutoFit/>
          </a:bodyPr>
          <a:lstStyle/>
          <a:p>
            <a:r>
              <a:rPr lang="en-US" sz="1400" dirty="0"/>
              <a:t>C</a:t>
            </a:r>
            <a:r>
              <a:rPr lang="en-US" sz="1400" dirty="0" smtClean="0"/>
              <a:t>lock recovery</a:t>
            </a:r>
          </a:p>
          <a:p>
            <a:r>
              <a:rPr lang="en-US" sz="900" dirty="0" smtClean="0"/>
              <a:t>(optional </a:t>
            </a:r>
            <a:r>
              <a:rPr lang="en-US" sz="900" dirty="0" err="1"/>
              <a:t>i</a:t>
            </a:r>
            <a:r>
              <a:rPr lang="en-US" sz="900" dirty="0" err="1" smtClean="0"/>
              <a:t>itter</a:t>
            </a:r>
            <a:r>
              <a:rPr lang="en-US" sz="900" dirty="0" smtClean="0"/>
              <a:t> cleaner)</a:t>
            </a:r>
          </a:p>
          <a:p>
            <a:r>
              <a:rPr lang="en-US" sz="1400" dirty="0" smtClean="0"/>
              <a:t>Clock </a:t>
            </a:r>
            <a:r>
              <a:rPr lang="en-US" sz="1400" dirty="0" err="1" smtClean="0"/>
              <a:t>fanouts</a:t>
            </a:r>
            <a:endParaRPr lang="en-US" sz="1400" dirty="0"/>
          </a:p>
        </p:txBody>
      </p:sp>
      <p:sp>
        <p:nvSpPr>
          <p:cNvPr id="32" name="TextBox 31"/>
          <p:cNvSpPr txBox="1"/>
          <p:nvPr/>
        </p:nvSpPr>
        <p:spPr>
          <a:xfrm>
            <a:off x="6299752" y="4847905"/>
            <a:ext cx="781050" cy="738664"/>
          </a:xfrm>
          <a:prstGeom prst="rect">
            <a:avLst/>
          </a:prstGeom>
          <a:noFill/>
        </p:spPr>
        <p:txBody>
          <a:bodyPr wrap="square" rtlCol="0">
            <a:spAutoFit/>
          </a:bodyPr>
          <a:lstStyle/>
          <a:p>
            <a:r>
              <a:rPr lang="en-US" sz="1400" dirty="0" smtClean="0"/>
              <a:t>Control</a:t>
            </a:r>
          </a:p>
          <a:p>
            <a:r>
              <a:rPr lang="en-US" sz="1400" dirty="0" smtClean="0"/>
              <a:t>Config</a:t>
            </a:r>
          </a:p>
          <a:p>
            <a:r>
              <a:rPr lang="en-US" sz="1400" dirty="0" smtClean="0"/>
              <a:t>DAQ</a:t>
            </a:r>
            <a:endParaRPr lang="en-US" sz="1400" dirty="0"/>
          </a:p>
        </p:txBody>
      </p:sp>
      <p:sp>
        <p:nvSpPr>
          <p:cNvPr id="33" name="Rectangle 32"/>
          <p:cNvSpPr/>
          <p:nvPr/>
        </p:nvSpPr>
        <p:spPr>
          <a:xfrm>
            <a:off x="6161180" y="4901627"/>
            <a:ext cx="1058194" cy="72122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4539607" y="5010691"/>
            <a:ext cx="250453" cy="7097"/>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369046" y="5520115"/>
            <a:ext cx="0" cy="476108"/>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68630" y="4156014"/>
            <a:ext cx="1779590" cy="861774"/>
          </a:xfrm>
          <a:prstGeom prst="rect">
            <a:avLst/>
          </a:prstGeom>
          <a:noFill/>
        </p:spPr>
        <p:txBody>
          <a:bodyPr wrap="none" rtlCol="0">
            <a:spAutoFit/>
          </a:bodyPr>
          <a:lstStyle/>
          <a:p>
            <a:r>
              <a:rPr lang="en-US" sz="1600" dirty="0" smtClean="0"/>
              <a:t>Optic fiber cable:</a:t>
            </a:r>
          </a:p>
          <a:p>
            <a:r>
              <a:rPr lang="en-US" sz="1600" dirty="0" smtClean="0"/>
              <a:t>Additive Jitter &lt;1ps</a:t>
            </a:r>
          </a:p>
          <a:p>
            <a:r>
              <a:rPr lang="en-US" sz="1600" dirty="0" smtClean="0"/>
              <a:t>Phase: fixed</a:t>
            </a:r>
            <a:endParaRPr lang="en-US" sz="1600" dirty="0"/>
          </a:p>
        </p:txBody>
      </p:sp>
      <p:sp>
        <p:nvSpPr>
          <p:cNvPr id="37" name="TextBox 36"/>
          <p:cNvSpPr txBox="1"/>
          <p:nvPr/>
        </p:nvSpPr>
        <p:spPr>
          <a:xfrm>
            <a:off x="1065011" y="4901202"/>
            <a:ext cx="2318199" cy="1077218"/>
          </a:xfrm>
          <a:prstGeom prst="rect">
            <a:avLst/>
          </a:prstGeom>
          <a:noFill/>
        </p:spPr>
        <p:txBody>
          <a:bodyPr wrap="none" rtlCol="0">
            <a:spAutoFit/>
          </a:bodyPr>
          <a:lstStyle/>
          <a:p>
            <a:r>
              <a:rPr lang="en-US" sz="1600" dirty="0" smtClean="0"/>
              <a:t>GTY Rec Clock:</a:t>
            </a:r>
          </a:p>
          <a:p>
            <a:pPr lvl="1"/>
            <a:r>
              <a:rPr lang="en-US" sz="1600" dirty="0" smtClean="0"/>
              <a:t>Additive Jitter &lt;3 ps</a:t>
            </a:r>
          </a:p>
          <a:p>
            <a:r>
              <a:rPr lang="en-US" sz="1600" dirty="0" err="1" smtClean="0"/>
              <a:t>lpGBT</a:t>
            </a:r>
            <a:r>
              <a:rPr lang="en-US" sz="1600" dirty="0" smtClean="0"/>
              <a:t> rec Clock:</a:t>
            </a:r>
          </a:p>
          <a:p>
            <a:pPr lvl="1"/>
            <a:r>
              <a:rPr lang="en-US" sz="1600" dirty="0" smtClean="0"/>
              <a:t>Additive jitter &lt; 3 ps</a:t>
            </a:r>
          </a:p>
        </p:txBody>
      </p:sp>
      <p:cxnSp>
        <p:nvCxnSpPr>
          <p:cNvPr id="38" name="Straight Arrow Connector 37"/>
          <p:cNvCxnSpPr/>
          <p:nvPr/>
        </p:nvCxnSpPr>
        <p:spPr>
          <a:xfrm>
            <a:off x="4054086" y="2686892"/>
            <a:ext cx="0" cy="73799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89240" y="1857942"/>
            <a:ext cx="4418042" cy="584775"/>
          </a:xfrm>
          <a:prstGeom prst="rect">
            <a:avLst/>
          </a:prstGeom>
          <a:noFill/>
        </p:spPr>
        <p:txBody>
          <a:bodyPr wrap="square" rtlCol="0">
            <a:spAutoFit/>
          </a:bodyPr>
          <a:lstStyle/>
          <a:p>
            <a:pPr marL="457200" indent="-457200"/>
            <a:r>
              <a:rPr lang="en-US" dirty="0" err="1" smtClean="0"/>
              <a:t>RunControl</a:t>
            </a:r>
            <a:r>
              <a:rPr lang="en-US" dirty="0" smtClean="0"/>
              <a:t>: </a:t>
            </a:r>
            <a:r>
              <a:rPr lang="en-US" sz="1400" dirty="0" err="1" smtClean="0"/>
              <a:t>Run_Start</a:t>
            </a:r>
            <a:r>
              <a:rPr lang="en-US" sz="1400" dirty="0" smtClean="0"/>
              <a:t>/Stop, </a:t>
            </a:r>
            <a:r>
              <a:rPr lang="en-US" sz="1400" dirty="0" err="1" smtClean="0"/>
              <a:t>Run_type</a:t>
            </a:r>
            <a:r>
              <a:rPr lang="en-US" sz="1400" dirty="0" smtClean="0"/>
              <a:t>, config, Reset, Synchronization, SRO </a:t>
            </a:r>
            <a:r>
              <a:rPr lang="en-US" sz="1400" dirty="0" err="1" smtClean="0"/>
              <a:t>time_start</a:t>
            </a:r>
            <a:r>
              <a:rPr lang="en-US" sz="1400" dirty="0" smtClean="0"/>
              <a:t>/stop, </a:t>
            </a:r>
            <a:r>
              <a:rPr lang="en-US" sz="1400" dirty="0" smtClean="0"/>
              <a:t>Throttling</a:t>
            </a:r>
            <a:r>
              <a:rPr lang="en-US" sz="1400" dirty="0" smtClean="0"/>
              <a:t>…</a:t>
            </a:r>
            <a:endParaRPr lang="en-US" sz="1400" dirty="0"/>
          </a:p>
        </p:txBody>
      </p:sp>
      <p:sp>
        <p:nvSpPr>
          <p:cNvPr id="40" name="TextBox 39"/>
          <p:cNvSpPr txBox="1"/>
          <p:nvPr/>
        </p:nvSpPr>
        <p:spPr>
          <a:xfrm>
            <a:off x="7220196" y="2332643"/>
            <a:ext cx="2718949" cy="369332"/>
          </a:xfrm>
          <a:prstGeom prst="rect">
            <a:avLst/>
          </a:prstGeom>
          <a:noFill/>
        </p:spPr>
        <p:txBody>
          <a:bodyPr wrap="none" rtlCol="0">
            <a:spAutoFit/>
          </a:bodyPr>
          <a:lstStyle/>
          <a:p>
            <a:r>
              <a:rPr lang="en-US" dirty="0" smtClean="0"/>
              <a:t>Status: </a:t>
            </a:r>
            <a:r>
              <a:rPr lang="en-US" sz="1400" dirty="0" smtClean="0"/>
              <a:t>Buffer busy, out of sync </a:t>
            </a:r>
            <a:r>
              <a:rPr lang="en-US" sz="1100" dirty="0" smtClean="0"/>
              <a:t>…</a:t>
            </a:r>
            <a:endParaRPr lang="en-US" sz="1100" dirty="0"/>
          </a:p>
        </p:txBody>
      </p:sp>
      <p:sp>
        <p:nvSpPr>
          <p:cNvPr id="41" name="TextBox 40"/>
          <p:cNvSpPr txBox="1"/>
          <p:nvPr/>
        </p:nvSpPr>
        <p:spPr>
          <a:xfrm>
            <a:off x="4928080" y="3990492"/>
            <a:ext cx="487762" cy="307777"/>
          </a:xfrm>
          <a:prstGeom prst="rect">
            <a:avLst/>
          </a:prstGeom>
          <a:noFill/>
        </p:spPr>
        <p:txBody>
          <a:bodyPr wrap="square" rtlCol="0">
            <a:spAutoFit/>
          </a:bodyPr>
          <a:lstStyle/>
          <a:p>
            <a:r>
              <a:rPr lang="en-US" sz="1400" dirty="0" smtClean="0"/>
              <a:t>GTY</a:t>
            </a:r>
            <a:endParaRPr lang="en-US" sz="1400" dirty="0"/>
          </a:p>
        </p:txBody>
      </p:sp>
      <p:sp>
        <p:nvSpPr>
          <p:cNvPr id="42" name="Rectangle 41"/>
          <p:cNvSpPr/>
          <p:nvPr/>
        </p:nvSpPr>
        <p:spPr>
          <a:xfrm>
            <a:off x="4669046" y="3821858"/>
            <a:ext cx="1178950" cy="42528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506172" y="3368214"/>
            <a:ext cx="1027282" cy="461665"/>
          </a:xfrm>
          <a:prstGeom prst="rect">
            <a:avLst/>
          </a:prstGeom>
          <a:noFill/>
        </p:spPr>
        <p:txBody>
          <a:bodyPr wrap="square" rtlCol="0">
            <a:spAutoFit/>
          </a:bodyPr>
          <a:lstStyle/>
          <a:p>
            <a:r>
              <a:rPr lang="en-US" sz="1200" dirty="0" smtClean="0"/>
              <a:t>Control config, status</a:t>
            </a:r>
            <a:endParaRPr lang="en-US" sz="1200" dirty="0"/>
          </a:p>
        </p:txBody>
      </p:sp>
      <p:sp>
        <p:nvSpPr>
          <p:cNvPr id="44" name="Rectangle 43"/>
          <p:cNvSpPr/>
          <p:nvPr/>
        </p:nvSpPr>
        <p:spPr>
          <a:xfrm>
            <a:off x="5609277" y="3442637"/>
            <a:ext cx="817010" cy="32809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67011" y="2814194"/>
            <a:ext cx="851142" cy="368312"/>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867011" y="2801971"/>
            <a:ext cx="909864" cy="369332"/>
          </a:xfrm>
          <a:prstGeom prst="rect">
            <a:avLst/>
          </a:prstGeom>
          <a:noFill/>
        </p:spPr>
        <p:txBody>
          <a:bodyPr wrap="none" rtlCol="0">
            <a:spAutoFit/>
          </a:bodyPr>
          <a:lstStyle/>
          <a:p>
            <a:r>
              <a:rPr lang="en-US" dirty="0" smtClean="0"/>
              <a:t>Host PC</a:t>
            </a:r>
            <a:endParaRPr lang="en-US" dirty="0"/>
          </a:p>
        </p:txBody>
      </p:sp>
      <p:cxnSp>
        <p:nvCxnSpPr>
          <p:cNvPr id="47" name="Straight Arrow Connector 46"/>
          <p:cNvCxnSpPr/>
          <p:nvPr/>
        </p:nvCxnSpPr>
        <p:spPr>
          <a:xfrm flipH="1">
            <a:off x="6507318" y="3171303"/>
            <a:ext cx="629620" cy="248507"/>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943846" y="2686892"/>
            <a:ext cx="0" cy="7329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339494" y="2701975"/>
            <a:ext cx="18776" cy="71783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331667" y="3867433"/>
            <a:ext cx="648147" cy="307777"/>
          </a:xfrm>
          <a:prstGeom prst="rect">
            <a:avLst/>
          </a:prstGeom>
          <a:noFill/>
        </p:spPr>
        <p:txBody>
          <a:bodyPr wrap="square" rtlCol="0">
            <a:spAutoFit/>
          </a:bodyPr>
          <a:lstStyle/>
          <a:p>
            <a:r>
              <a:rPr lang="en-US" sz="1400" dirty="0" smtClean="0"/>
              <a:t>TX/RX</a:t>
            </a:r>
            <a:endParaRPr lang="en-US" sz="1400" dirty="0"/>
          </a:p>
        </p:txBody>
      </p:sp>
      <p:sp>
        <p:nvSpPr>
          <p:cNvPr id="51" name="TextBox 50"/>
          <p:cNvSpPr txBox="1"/>
          <p:nvPr/>
        </p:nvSpPr>
        <p:spPr>
          <a:xfrm>
            <a:off x="4579847" y="3777775"/>
            <a:ext cx="746796" cy="307777"/>
          </a:xfrm>
          <a:prstGeom prst="rect">
            <a:avLst/>
          </a:prstGeom>
          <a:noFill/>
        </p:spPr>
        <p:txBody>
          <a:bodyPr wrap="square" rtlCol="0">
            <a:spAutoFit/>
          </a:bodyPr>
          <a:lstStyle/>
          <a:p>
            <a:r>
              <a:rPr lang="en-US" sz="1400" dirty="0" err="1" smtClean="0"/>
              <a:t>RefClk</a:t>
            </a:r>
            <a:endParaRPr lang="en-US" sz="1400" dirty="0"/>
          </a:p>
        </p:txBody>
      </p:sp>
      <p:sp>
        <p:nvSpPr>
          <p:cNvPr id="52" name="TextBox 51"/>
          <p:cNvSpPr txBox="1"/>
          <p:nvPr/>
        </p:nvSpPr>
        <p:spPr>
          <a:xfrm>
            <a:off x="5836430" y="1863928"/>
            <a:ext cx="1166840" cy="707886"/>
          </a:xfrm>
          <a:prstGeom prst="rect">
            <a:avLst/>
          </a:prstGeom>
          <a:noFill/>
        </p:spPr>
        <p:txBody>
          <a:bodyPr wrap="square" rtlCol="0">
            <a:spAutoFit/>
          </a:bodyPr>
          <a:lstStyle/>
          <a:p>
            <a:pPr algn="ctr"/>
            <a:r>
              <a:rPr lang="en-US" sz="1200" dirty="0" smtClean="0"/>
              <a:t>Beam Orbit </a:t>
            </a:r>
            <a:r>
              <a:rPr lang="en-US" sz="1400" dirty="0" smtClean="0"/>
              <a:t>synchronized </a:t>
            </a:r>
            <a:r>
              <a:rPr lang="en-US" sz="1400" dirty="0" err="1" smtClean="0"/>
              <a:t>RunControl</a:t>
            </a:r>
            <a:endParaRPr lang="en-US" sz="1400" dirty="0"/>
          </a:p>
        </p:txBody>
      </p:sp>
      <p:cxnSp>
        <p:nvCxnSpPr>
          <p:cNvPr id="53" name="Elbow Connector 52"/>
          <p:cNvCxnSpPr/>
          <p:nvPr/>
        </p:nvCxnSpPr>
        <p:spPr>
          <a:xfrm>
            <a:off x="4369046" y="3886551"/>
            <a:ext cx="300000" cy="59693"/>
          </a:xfrm>
          <a:prstGeom prst="bentConnector3">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847995" y="3777775"/>
            <a:ext cx="572101" cy="35244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616607" y="3667894"/>
            <a:ext cx="1029944" cy="73"/>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206948" y="5099218"/>
            <a:ext cx="487762" cy="307777"/>
          </a:xfrm>
          <a:prstGeom prst="rect">
            <a:avLst/>
          </a:prstGeom>
          <a:noFill/>
        </p:spPr>
        <p:txBody>
          <a:bodyPr wrap="square" rtlCol="0">
            <a:spAutoFit/>
          </a:bodyPr>
          <a:lstStyle/>
          <a:p>
            <a:r>
              <a:rPr lang="en-US" sz="1400" dirty="0" smtClean="0"/>
              <a:t>GTY</a:t>
            </a:r>
            <a:endParaRPr lang="en-US" sz="1400" dirty="0"/>
          </a:p>
        </p:txBody>
      </p:sp>
      <p:sp>
        <p:nvSpPr>
          <p:cNvPr id="57" name="Rectangle 56"/>
          <p:cNvSpPr/>
          <p:nvPr/>
        </p:nvSpPr>
        <p:spPr>
          <a:xfrm>
            <a:off x="4782097" y="4891653"/>
            <a:ext cx="1056435" cy="425286"/>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335236" y="4883413"/>
            <a:ext cx="648147" cy="276999"/>
          </a:xfrm>
          <a:prstGeom prst="rect">
            <a:avLst/>
          </a:prstGeom>
          <a:noFill/>
        </p:spPr>
        <p:txBody>
          <a:bodyPr wrap="square" rtlCol="0">
            <a:spAutoFit/>
          </a:bodyPr>
          <a:lstStyle/>
          <a:p>
            <a:r>
              <a:rPr lang="en-US" sz="1200" dirty="0" smtClean="0"/>
              <a:t>TX/RX</a:t>
            </a:r>
            <a:endParaRPr lang="en-US" sz="1200" dirty="0"/>
          </a:p>
        </p:txBody>
      </p:sp>
      <p:sp>
        <p:nvSpPr>
          <p:cNvPr id="59" name="TextBox 58"/>
          <p:cNvSpPr txBox="1"/>
          <p:nvPr/>
        </p:nvSpPr>
        <p:spPr>
          <a:xfrm>
            <a:off x="4704033" y="4862497"/>
            <a:ext cx="746796" cy="276999"/>
          </a:xfrm>
          <a:prstGeom prst="rect">
            <a:avLst/>
          </a:prstGeom>
          <a:noFill/>
        </p:spPr>
        <p:txBody>
          <a:bodyPr wrap="square" rtlCol="0">
            <a:spAutoFit/>
          </a:bodyPr>
          <a:lstStyle/>
          <a:p>
            <a:r>
              <a:rPr lang="en-US" sz="1200" dirty="0" err="1" smtClean="0"/>
              <a:t>RefClk</a:t>
            </a:r>
            <a:endParaRPr lang="en-US" sz="1200" dirty="0"/>
          </a:p>
        </p:txBody>
      </p:sp>
      <p:sp>
        <p:nvSpPr>
          <p:cNvPr id="60" name="TextBox 59"/>
          <p:cNvSpPr txBox="1"/>
          <p:nvPr/>
        </p:nvSpPr>
        <p:spPr>
          <a:xfrm>
            <a:off x="4697101" y="5089718"/>
            <a:ext cx="746796" cy="276999"/>
          </a:xfrm>
          <a:prstGeom prst="rect">
            <a:avLst/>
          </a:prstGeom>
          <a:noFill/>
        </p:spPr>
        <p:txBody>
          <a:bodyPr wrap="square" rtlCol="0">
            <a:spAutoFit/>
          </a:bodyPr>
          <a:lstStyle/>
          <a:p>
            <a:r>
              <a:rPr lang="en-US" sz="1200" dirty="0" err="1" smtClean="0"/>
              <a:t>RecClk</a:t>
            </a:r>
            <a:endParaRPr lang="en-US" sz="1400" dirty="0"/>
          </a:p>
        </p:txBody>
      </p:sp>
      <p:cxnSp>
        <p:nvCxnSpPr>
          <p:cNvPr id="61" name="Straight Arrow Connector 60"/>
          <p:cNvCxnSpPr/>
          <p:nvPr/>
        </p:nvCxnSpPr>
        <p:spPr>
          <a:xfrm flipH="1">
            <a:off x="5579590" y="4249510"/>
            <a:ext cx="1" cy="61983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547063" y="5236722"/>
            <a:ext cx="242744" cy="12836"/>
          </a:xfrm>
          <a:prstGeom prst="straightConnector1">
            <a:avLst/>
          </a:prstGeom>
          <a:ln w="15875">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543819" y="5462843"/>
            <a:ext cx="1617361" cy="4507"/>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837872" y="5017788"/>
            <a:ext cx="317029"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391026" y="5996223"/>
            <a:ext cx="3838575" cy="233033"/>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732250" y="5924202"/>
            <a:ext cx="1040247" cy="369332"/>
          </a:xfrm>
          <a:prstGeom prst="rect">
            <a:avLst/>
          </a:prstGeom>
          <a:noFill/>
        </p:spPr>
        <p:txBody>
          <a:bodyPr wrap="square" rtlCol="0">
            <a:spAutoFit/>
          </a:bodyPr>
          <a:lstStyle/>
          <a:p>
            <a:r>
              <a:rPr lang="en-US" dirty="0" smtClean="0"/>
              <a:t>FEE/ASIC</a:t>
            </a:r>
            <a:endParaRPr lang="en-US" dirty="0"/>
          </a:p>
        </p:txBody>
      </p:sp>
      <p:cxnSp>
        <p:nvCxnSpPr>
          <p:cNvPr id="67" name="Straight Arrow Connector 66"/>
          <p:cNvCxnSpPr/>
          <p:nvPr/>
        </p:nvCxnSpPr>
        <p:spPr>
          <a:xfrm>
            <a:off x="6462764" y="5622853"/>
            <a:ext cx="0" cy="3733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919913" y="5622853"/>
            <a:ext cx="0" cy="3733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90818" y="898382"/>
            <a:ext cx="2779287" cy="400110"/>
          </a:xfrm>
          <a:prstGeom prst="rect">
            <a:avLst/>
          </a:prstGeom>
          <a:noFill/>
        </p:spPr>
        <p:txBody>
          <a:bodyPr wrap="none" rtlCol="0">
            <a:spAutoFit/>
          </a:bodyPr>
          <a:lstStyle/>
          <a:p>
            <a:r>
              <a:rPr lang="en-US" sz="2000" b="1" dirty="0" smtClean="0"/>
              <a:t>2.3 </a:t>
            </a:r>
            <a:r>
              <a:rPr lang="en-US" sz="2000" b="1" dirty="0" err="1" smtClean="0"/>
              <a:t>RunControl</a:t>
            </a:r>
            <a:r>
              <a:rPr lang="en-US" sz="2000" b="1" dirty="0" smtClean="0"/>
              <a:t> and DAQ</a:t>
            </a:r>
            <a:endParaRPr lang="en-US" sz="2000" b="1" dirty="0"/>
          </a:p>
        </p:txBody>
      </p:sp>
      <p:sp>
        <p:nvSpPr>
          <p:cNvPr id="70" name="TextBox 69"/>
          <p:cNvSpPr txBox="1"/>
          <p:nvPr/>
        </p:nvSpPr>
        <p:spPr>
          <a:xfrm>
            <a:off x="7166441" y="3374842"/>
            <a:ext cx="4418042" cy="584775"/>
          </a:xfrm>
          <a:prstGeom prst="rect">
            <a:avLst/>
          </a:prstGeom>
          <a:noFill/>
        </p:spPr>
        <p:txBody>
          <a:bodyPr wrap="square" rtlCol="0">
            <a:spAutoFit/>
          </a:bodyPr>
          <a:lstStyle/>
          <a:p>
            <a:pPr marL="457200" indent="-457200"/>
            <a:r>
              <a:rPr lang="en-US" dirty="0" err="1" smtClean="0"/>
              <a:t>RunControl</a:t>
            </a:r>
            <a:r>
              <a:rPr lang="en-US" dirty="0" smtClean="0"/>
              <a:t>: </a:t>
            </a:r>
            <a:r>
              <a:rPr lang="en-US" sz="1400" dirty="0" smtClean="0"/>
              <a:t>forward or ‘hijack’ the GTU control;</a:t>
            </a:r>
          </a:p>
          <a:p>
            <a:pPr marL="457200" indent="-457200"/>
            <a:r>
              <a:rPr lang="en-US" sz="1400" dirty="0" smtClean="0"/>
              <a:t>DAM, RDO, FEE/ASIC configuration, readout backpressure</a:t>
            </a:r>
          </a:p>
        </p:txBody>
      </p:sp>
      <p:sp>
        <p:nvSpPr>
          <p:cNvPr id="71" name="TextBox 70"/>
          <p:cNvSpPr txBox="1"/>
          <p:nvPr/>
        </p:nvSpPr>
        <p:spPr>
          <a:xfrm>
            <a:off x="7157422" y="3894837"/>
            <a:ext cx="2065630" cy="369332"/>
          </a:xfrm>
          <a:prstGeom prst="rect">
            <a:avLst/>
          </a:prstGeom>
          <a:noFill/>
        </p:spPr>
        <p:txBody>
          <a:bodyPr wrap="none" rtlCol="0">
            <a:spAutoFit/>
          </a:bodyPr>
          <a:lstStyle/>
          <a:p>
            <a:r>
              <a:rPr lang="en-US" dirty="0" smtClean="0"/>
              <a:t>Status: </a:t>
            </a:r>
            <a:r>
              <a:rPr lang="en-US" sz="1400" dirty="0" smtClean="0"/>
              <a:t>Buffer, sync, etc.</a:t>
            </a:r>
            <a:endParaRPr lang="en-US" sz="1100" dirty="0"/>
          </a:p>
        </p:txBody>
      </p:sp>
      <p:sp>
        <p:nvSpPr>
          <p:cNvPr id="72" name="TextBox 71"/>
          <p:cNvSpPr txBox="1"/>
          <p:nvPr/>
        </p:nvSpPr>
        <p:spPr>
          <a:xfrm>
            <a:off x="7220197" y="4867064"/>
            <a:ext cx="4387086" cy="646331"/>
          </a:xfrm>
          <a:prstGeom prst="rect">
            <a:avLst/>
          </a:prstGeom>
          <a:noFill/>
        </p:spPr>
        <p:txBody>
          <a:bodyPr wrap="square" rtlCol="0">
            <a:spAutoFit/>
          </a:bodyPr>
          <a:lstStyle/>
          <a:p>
            <a:r>
              <a:rPr lang="en-US" dirty="0" smtClean="0"/>
              <a:t>Config synchronized with </a:t>
            </a:r>
            <a:r>
              <a:rPr lang="en-US" b="1" dirty="0" smtClean="0"/>
              <a:t>beam </a:t>
            </a:r>
            <a:r>
              <a:rPr lang="en-US" b="1" dirty="0" smtClean="0"/>
              <a:t>crossing /10</a:t>
            </a:r>
            <a:r>
              <a:rPr lang="en-US" dirty="0" smtClean="0"/>
              <a:t>, </a:t>
            </a:r>
            <a:r>
              <a:rPr lang="en-US" dirty="0" smtClean="0"/>
              <a:t>FEE/ASIC readout and control</a:t>
            </a:r>
          </a:p>
        </p:txBody>
      </p:sp>
      <p:sp>
        <p:nvSpPr>
          <p:cNvPr id="73" name="TextBox 72"/>
          <p:cNvSpPr txBox="1"/>
          <p:nvPr/>
        </p:nvSpPr>
        <p:spPr>
          <a:xfrm>
            <a:off x="7222082" y="5369937"/>
            <a:ext cx="2065630" cy="369332"/>
          </a:xfrm>
          <a:prstGeom prst="rect">
            <a:avLst/>
          </a:prstGeom>
          <a:noFill/>
        </p:spPr>
        <p:txBody>
          <a:bodyPr wrap="none" rtlCol="0">
            <a:spAutoFit/>
          </a:bodyPr>
          <a:lstStyle/>
          <a:p>
            <a:r>
              <a:rPr lang="en-US" dirty="0" smtClean="0"/>
              <a:t>Status: </a:t>
            </a:r>
            <a:r>
              <a:rPr lang="en-US" sz="1400" dirty="0" smtClean="0"/>
              <a:t>Buffer, sync, etc.</a:t>
            </a:r>
            <a:endParaRPr lang="en-US" sz="1100" dirty="0"/>
          </a:p>
        </p:txBody>
      </p:sp>
      <p:sp>
        <p:nvSpPr>
          <p:cNvPr id="74" name="Title 1"/>
          <p:cNvSpPr txBox="1">
            <a:spLocks/>
          </p:cNvSpPr>
          <p:nvPr/>
        </p:nvSpPr>
        <p:spPr>
          <a:xfrm>
            <a:off x="1204913" y="319817"/>
            <a:ext cx="384333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75" name="Rectangle 74"/>
          <p:cNvSpPr/>
          <p:nvPr/>
        </p:nvSpPr>
        <p:spPr>
          <a:xfrm>
            <a:off x="451826" y="967376"/>
            <a:ext cx="2617853" cy="707886"/>
          </a:xfrm>
          <a:prstGeom prst="rect">
            <a:avLst/>
          </a:prstGeom>
        </p:spPr>
        <p:txBody>
          <a:bodyPr wrap="square">
            <a:spAutoFit/>
          </a:bodyPr>
          <a:lstStyle/>
          <a:p>
            <a:pPr>
              <a:spcAft>
                <a:spcPts val="400"/>
              </a:spcAft>
            </a:pPr>
            <a:r>
              <a:rPr lang="en-US" sz="2000" dirty="0" smtClean="0">
                <a:solidFill>
                  <a:srgbClr val="000000"/>
                </a:solidFill>
              </a:rPr>
              <a:t>2.3 The </a:t>
            </a:r>
            <a:r>
              <a:rPr lang="en-US" sz="2000" dirty="0" err="1" smtClean="0">
                <a:solidFill>
                  <a:srgbClr val="000000"/>
                </a:solidFill>
              </a:rPr>
              <a:t>ePIC</a:t>
            </a:r>
            <a:r>
              <a:rPr lang="en-US" sz="2000" dirty="0" smtClean="0">
                <a:solidFill>
                  <a:srgbClr val="000000"/>
                </a:solidFill>
              </a:rPr>
              <a:t> Timing Control distribution</a:t>
            </a:r>
            <a:endParaRPr lang="en-US" sz="2000" dirty="0">
              <a:solidFill>
                <a:srgbClr val="000000"/>
              </a:solidFill>
            </a:endParaRPr>
          </a:p>
        </p:txBody>
      </p:sp>
      <p:sp>
        <p:nvSpPr>
          <p:cNvPr id="77" name="TextBox 76"/>
          <p:cNvSpPr txBox="1"/>
          <p:nvPr/>
        </p:nvSpPr>
        <p:spPr>
          <a:xfrm>
            <a:off x="3575040" y="2885019"/>
            <a:ext cx="979755" cy="338554"/>
          </a:xfrm>
          <a:prstGeom prst="rect">
            <a:avLst/>
          </a:prstGeom>
          <a:noFill/>
        </p:spPr>
        <p:txBody>
          <a:bodyPr wrap="none" rtlCol="0">
            <a:spAutoFit/>
          </a:bodyPr>
          <a:lstStyle/>
          <a:p>
            <a:r>
              <a:rPr lang="en-US" sz="1600" dirty="0" smtClean="0"/>
              <a:t>9.85 MHz</a:t>
            </a:r>
            <a:endParaRPr lang="en-US" sz="1600" dirty="0"/>
          </a:p>
        </p:txBody>
      </p:sp>
      <p:sp>
        <p:nvSpPr>
          <p:cNvPr id="78" name="TextBox 77"/>
          <p:cNvSpPr txBox="1"/>
          <p:nvPr/>
        </p:nvSpPr>
        <p:spPr>
          <a:xfrm>
            <a:off x="5473980" y="2880803"/>
            <a:ext cx="1018805" cy="338554"/>
          </a:xfrm>
          <a:prstGeom prst="rect">
            <a:avLst/>
          </a:prstGeom>
          <a:noFill/>
        </p:spPr>
        <p:txBody>
          <a:bodyPr wrap="none" rtlCol="0">
            <a:spAutoFit/>
          </a:bodyPr>
          <a:lstStyle/>
          <a:p>
            <a:r>
              <a:rPr lang="en-US" sz="1600" dirty="0" smtClean="0"/>
              <a:t>7.88 </a:t>
            </a:r>
            <a:r>
              <a:rPr lang="en-US" sz="1600" dirty="0" err="1" smtClean="0"/>
              <a:t>Gbps</a:t>
            </a:r>
            <a:endParaRPr lang="en-US" sz="1600" dirty="0"/>
          </a:p>
        </p:txBody>
      </p:sp>
      <p:sp>
        <p:nvSpPr>
          <p:cNvPr id="79" name="TextBox 78"/>
          <p:cNvSpPr txBox="1"/>
          <p:nvPr/>
        </p:nvSpPr>
        <p:spPr>
          <a:xfrm>
            <a:off x="3628899" y="3839104"/>
            <a:ext cx="825415" cy="466281"/>
          </a:xfrm>
          <a:prstGeom prst="rect">
            <a:avLst/>
          </a:prstGeom>
          <a:noFill/>
        </p:spPr>
        <p:txBody>
          <a:bodyPr wrap="square" rtlCol="0">
            <a:spAutoFit/>
          </a:bodyPr>
          <a:lstStyle/>
          <a:p>
            <a:pPr>
              <a:lnSpc>
                <a:spcPct val="90000"/>
              </a:lnSpc>
            </a:pPr>
            <a:r>
              <a:rPr lang="en-US" sz="900" dirty="0" smtClean="0"/>
              <a:t>9.85 MHz, 98.5 MHz, 39.4 MHz</a:t>
            </a:r>
            <a:endParaRPr lang="en-US" sz="900" dirty="0"/>
          </a:p>
        </p:txBody>
      </p:sp>
      <p:sp>
        <p:nvSpPr>
          <p:cNvPr id="80" name="TextBox 79"/>
          <p:cNvSpPr txBox="1"/>
          <p:nvPr/>
        </p:nvSpPr>
        <p:spPr>
          <a:xfrm>
            <a:off x="5511511" y="4380302"/>
            <a:ext cx="2710999" cy="400110"/>
          </a:xfrm>
          <a:prstGeom prst="rect">
            <a:avLst/>
          </a:prstGeom>
          <a:noFill/>
        </p:spPr>
        <p:txBody>
          <a:bodyPr wrap="none" rtlCol="0">
            <a:spAutoFit/>
          </a:bodyPr>
          <a:lstStyle/>
          <a:p>
            <a:r>
              <a:rPr lang="en-US" sz="1000" dirty="0" err="1" smtClean="0"/>
              <a:t>lpGBT</a:t>
            </a:r>
            <a:r>
              <a:rPr lang="en-US" sz="1000" dirty="0"/>
              <a:t> </a:t>
            </a:r>
            <a:r>
              <a:rPr lang="en-US" sz="1000" dirty="0" smtClean="0"/>
              <a:t>compatible: </a:t>
            </a:r>
            <a:r>
              <a:rPr lang="en-US" sz="1000" dirty="0" err="1" smtClean="0"/>
              <a:t>Tx</a:t>
            </a:r>
            <a:r>
              <a:rPr lang="en-US" sz="1000" dirty="0" smtClean="0"/>
              <a:t>: 2.52 </a:t>
            </a:r>
            <a:r>
              <a:rPr lang="en-US" sz="1000" dirty="0" err="1" smtClean="0"/>
              <a:t>Gbps</a:t>
            </a:r>
            <a:r>
              <a:rPr lang="en-US" sz="1000" dirty="0" smtClean="0"/>
              <a:t>, Rx: 10.09 </a:t>
            </a:r>
            <a:r>
              <a:rPr lang="en-US" sz="1000" dirty="0" err="1" smtClean="0"/>
              <a:t>Gbps</a:t>
            </a:r>
            <a:endParaRPr lang="en-US" sz="1000" dirty="0" smtClean="0"/>
          </a:p>
          <a:p>
            <a:r>
              <a:rPr lang="en-US" sz="1000" dirty="0" smtClean="0"/>
              <a:t>Non-</a:t>
            </a:r>
            <a:r>
              <a:rPr lang="en-US" sz="1000" dirty="0" err="1" smtClean="0"/>
              <a:t>lpGBT</a:t>
            </a:r>
            <a:r>
              <a:rPr lang="en-US" sz="1000" dirty="0" smtClean="0"/>
              <a:t>: </a:t>
            </a:r>
            <a:r>
              <a:rPr lang="en-US" sz="1000" dirty="0" err="1" smtClean="0"/>
              <a:t>Tx</a:t>
            </a:r>
            <a:r>
              <a:rPr lang="en-US" sz="1000" dirty="0" smtClean="0"/>
              <a:t>: 3.94/7.88 </a:t>
            </a:r>
            <a:r>
              <a:rPr lang="en-US" sz="1000" dirty="0" err="1" smtClean="0"/>
              <a:t>Gbps</a:t>
            </a:r>
            <a:r>
              <a:rPr lang="en-US" sz="1000" dirty="0" smtClean="0"/>
              <a:t>, Rx: 7.88 </a:t>
            </a:r>
            <a:r>
              <a:rPr lang="en-US" sz="1000" dirty="0" err="1" smtClean="0"/>
              <a:t>Gbps</a:t>
            </a:r>
            <a:endParaRPr lang="en-US" sz="1000" dirty="0"/>
          </a:p>
        </p:txBody>
      </p:sp>
      <p:sp>
        <p:nvSpPr>
          <p:cNvPr id="81" name="TextBox 80"/>
          <p:cNvSpPr txBox="1"/>
          <p:nvPr/>
        </p:nvSpPr>
        <p:spPr>
          <a:xfrm>
            <a:off x="5364696" y="5163418"/>
            <a:ext cx="737125" cy="369332"/>
          </a:xfrm>
          <a:prstGeom prst="rect">
            <a:avLst/>
          </a:prstGeom>
          <a:noFill/>
        </p:spPr>
        <p:txBody>
          <a:bodyPr wrap="none" rtlCol="0">
            <a:spAutoFit/>
          </a:bodyPr>
          <a:lstStyle/>
          <a:p>
            <a:r>
              <a:rPr lang="en-US" dirty="0" err="1" smtClean="0">
                <a:solidFill>
                  <a:srgbClr val="FF0000"/>
                </a:solidFill>
              </a:rPr>
              <a:t>lpGBT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ED7F7473-35CC-4359-AC04-EFEE0D39A7D2}" type="slidenum">
              <a:rPr lang="en-US" smtClean="0"/>
              <a:t>22</a:t>
            </a:fld>
            <a:endParaRPr lang="en-US" dirty="0"/>
          </a:p>
        </p:txBody>
      </p:sp>
    </p:spTree>
    <p:extLst>
      <p:ext uri="{BB962C8B-B14F-4D97-AF65-F5344CB8AC3E}">
        <p14:creationId xmlns:p14="http://schemas.microsoft.com/office/powerpoint/2010/main" val="67809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a:spLocks noChangeArrowheads="1"/>
          </p:cNvSpPr>
          <p:nvPr/>
        </p:nvSpPr>
        <p:spPr bwMode="auto">
          <a:xfrm>
            <a:off x="3385894" y="893743"/>
            <a:ext cx="3176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500">
                <a:solidFill>
                  <a:schemeClr val="tx1"/>
                </a:solidFill>
                <a:latin typeface="Times" panose="02020603050405020304" pitchFamily="18" charset="0"/>
              </a:defRPr>
            </a:lvl1pPr>
            <a:lvl2pPr marL="742950" indent="-285750">
              <a:defRPr sz="11500">
                <a:solidFill>
                  <a:schemeClr val="tx1"/>
                </a:solidFill>
                <a:latin typeface="Times" panose="02020603050405020304" pitchFamily="18" charset="0"/>
              </a:defRPr>
            </a:lvl2pPr>
            <a:lvl3pPr marL="1143000" indent="-228600">
              <a:defRPr sz="11500">
                <a:solidFill>
                  <a:schemeClr val="tx1"/>
                </a:solidFill>
                <a:latin typeface="Times" panose="02020603050405020304" pitchFamily="18" charset="0"/>
              </a:defRPr>
            </a:lvl3pPr>
            <a:lvl4pPr marL="1600200" indent="-228600">
              <a:defRPr sz="11500">
                <a:solidFill>
                  <a:schemeClr val="tx1"/>
                </a:solidFill>
                <a:latin typeface="Times" panose="02020603050405020304" pitchFamily="18" charset="0"/>
              </a:defRPr>
            </a:lvl4pPr>
            <a:lvl5pPr marL="2057400" indent="-228600">
              <a:defRPr sz="11500">
                <a:solidFill>
                  <a:schemeClr val="tx1"/>
                </a:solidFill>
                <a:latin typeface="Times" panose="02020603050405020304" pitchFamily="18" charset="0"/>
              </a:defRPr>
            </a:lvl5pPr>
            <a:lvl6pPr marL="2514600" indent="-228600" eaLnBrk="0" fontAlgn="base" hangingPunct="0">
              <a:spcBef>
                <a:spcPct val="0"/>
              </a:spcBef>
              <a:spcAft>
                <a:spcPct val="0"/>
              </a:spcAft>
              <a:defRPr sz="11500">
                <a:solidFill>
                  <a:schemeClr val="tx1"/>
                </a:solidFill>
                <a:latin typeface="Times" panose="02020603050405020304" pitchFamily="18" charset="0"/>
              </a:defRPr>
            </a:lvl6pPr>
            <a:lvl7pPr marL="2971800" indent="-228600" eaLnBrk="0" fontAlgn="base" hangingPunct="0">
              <a:spcBef>
                <a:spcPct val="0"/>
              </a:spcBef>
              <a:spcAft>
                <a:spcPct val="0"/>
              </a:spcAft>
              <a:defRPr sz="11500">
                <a:solidFill>
                  <a:schemeClr val="tx1"/>
                </a:solidFill>
                <a:latin typeface="Times" panose="02020603050405020304" pitchFamily="18" charset="0"/>
              </a:defRPr>
            </a:lvl7pPr>
            <a:lvl8pPr marL="3429000" indent="-228600" eaLnBrk="0" fontAlgn="base" hangingPunct="0">
              <a:spcBef>
                <a:spcPct val="0"/>
              </a:spcBef>
              <a:spcAft>
                <a:spcPct val="0"/>
              </a:spcAft>
              <a:defRPr sz="11500">
                <a:solidFill>
                  <a:schemeClr val="tx1"/>
                </a:solidFill>
                <a:latin typeface="Times" panose="02020603050405020304" pitchFamily="18" charset="0"/>
              </a:defRPr>
            </a:lvl8pPr>
            <a:lvl9pPr marL="3886200" indent="-228600" eaLnBrk="0" fontAlgn="base" hangingPunct="0">
              <a:spcBef>
                <a:spcPct val="0"/>
              </a:spcBef>
              <a:spcAft>
                <a:spcPct val="0"/>
              </a:spcAft>
              <a:defRPr sz="11500">
                <a:solidFill>
                  <a:schemeClr val="tx1"/>
                </a:solidFill>
                <a:latin typeface="Times" panose="02020603050405020304" pitchFamily="18" charset="0"/>
              </a:defRPr>
            </a:lvl9pPr>
          </a:lstStyle>
          <a:p>
            <a:r>
              <a:rPr lang="en-US" altLang="en-US" sz="1800" dirty="0" smtClean="0"/>
              <a:t>Synced </a:t>
            </a:r>
            <a:r>
              <a:rPr lang="en-US" altLang="en-US" sz="1800" dirty="0"/>
              <a:t>CONTROL Distribution</a:t>
            </a:r>
          </a:p>
        </p:txBody>
      </p:sp>
      <p:sp>
        <p:nvSpPr>
          <p:cNvPr id="4" name="Rectangle 25"/>
          <p:cNvSpPr>
            <a:spLocks noChangeArrowheads="1"/>
          </p:cNvSpPr>
          <p:nvPr/>
        </p:nvSpPr>
        <p:spPr bwMode="auto">
          <a:xfrm>
            <a:off x="855662" y="1218029"/>
            <a:ext cx="10344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500">
                <a:solidFill>
                  <a:schemeClr val="tx1"/>
                </a:solidFill>
                <a:latin typeface="Times" panose="02020603050405020304" pitchFamily="18" charset="0"/>
              </a:defRPr>
            </a:lvl1pPr>
            <a:lvl2pPr marL="742950" indent="-285750">
              <a:defRPr sz="11500">
                <a:solidFill>
                  <a:schemeClr val="tx1"/>
                </a:solidFill>
                <a:latin typeface="Times" panose="02020603050405020304" pitchFamily="18" charset="0"/>
              </a:defRPr>
            </a:lvl2pPr>
            <a:lvl3pPr marL="1143000" indent="-228600">
              <a:defRPr sz="11500">
                <a:solidFill>
                  <a:schemeClr val="tx1"/>
                </a:solidFill>
                <a:latin typeface="Times" panose="02020603050405020304" pitchFamily="18" charset="0"/>
              </a:defRPr>
            </a:lvl3pPr>
            <a:lvl4pPr marL="1600200" indent="-228600">
              <a:defRPr sz="11500">
                <a:solidFill>
                  <a:schemeClr val="tx1"/>
                </a:solidFill>
                <a:latin typeface="Times" panose="02020603050405020304" pitchFamily="18" charset="0"/>
              </a:defRPr>
            </a:lvl4pPr>
            <a:lvl5pPr marL="2057400" indent="-228600">
              <a:defRPr sz="11500">
                <a:solidFill>
                  <a:schemeClr val="tx1"/>
                </a:solidFill>
                <a:latin typeface="Times" panose="02020603050405020304" pitchFamily="18" charset="0"/>
              </a:defRPr>
            </a:lvl5pPr>
            <a:lvl6pPr marL="2514600" indent="-228600" eaLnBrk="0" fontAlgn="base" hangingPunct="0">
              <a:spcBef>
                <a:spcPct val="0"/>
              </a:spcBef>
              <a:spcAft>
                <a:spcPct val="0"/>
              </a:spcAft>
              <a:defRPr sz="11500">
                <a:solidFill>
                  <a:schemeClr val="tx1"/>
                </a:solidFill>
                <a:latin typeface="Times" panose="02020603050405020304" pitchFamily="18" charset="0"/>
              </a:defRPr>
            </a:lvl6pPr>
            <a:lvl7pPr marL="2971800" indent="-228600" eaLnBrk="0" fontAlgn="base" hangingPunct="0">
              <a:spcBef>
                <a:spcPct val="0"/>
              </a:spcBef>
              <a:spcAft>
                <a:spcPct val="0"/>
              </a:spcAft>
              <a:defRPr sz="11500">
                <a:solidFill>
                  <a:schemeClr val="tx1"/>
                </a:solidFill>
                <a:latin typeface="Times" panose="02020603050405020304" pitchFamily="18" charset="0"/>
              </a:defRPr>
            </a:lvl7pPr>
            <a:lvl8pPr marL="3429000" indent="-228600" eaLnBrk="0" fontAlgn="base" hangingPunct="0">
              <a:spcBef>
                <a:spcPct val="0"/>
              </a:spcBef>
              <a:spcAft>
                <a:spcPct val="0"/>
              </a:spcAft>
              <a:defRPr sz="11500">
                <a:solidFill>
                  <a:schemeClr val="tx1"/>
                </a:solidFill>
                <a:latin typeface="Times" panose="02020603050405020304" pitchFamily="18" charset="0"/>
              </a:defRPr>
            </a:lvl8pPr>
            <a:lvl9pPr marL="3886200" indent="-228600" eaLnBrk="0" fontAlgn="base" hangingPunct="0">
              <a:spcBef>
                <a:spcPct val="0"/>
              </a:spcBef>
              <a:spcAft>
                <a:spcPct val="0"/>
              </a:spcAft>
              <a:defRPr sz="11500">
                <a:solidFill>
                  <a:schemeClr val="tx1"/>
                </a:solidFill>
                <a:latin typeface="Times" panose="02020603050405020304" pitchFamily="18" charset="0"/>
              </a:defRPr>
            </a:lvl9pPr>
          </a:lstStyle>
          <a:p>
            <a:pPr marL="285750" indent="-285750">
              <a:buFont typeface="Arial" panose="020B0604020202020204" pitchFamily="34" charset="0"/>
              <a:buChar char="•"/>
            </a:pPr>
            <a:r>
              <a:rPr lang="en-US" altLang="en-US" sz="1600" b="1" dirty="0" smtClean="0"/>
              <a:t>Fixed </a:t>
            </a:r>
            <a:r>
              <a:rPr lang="en-US" altLang="en-US" sz="1600" b="1" dirty="0"/>
              <a:t>latency from GTU to DAM, and  RDO</a:t>
            </a:r>
          </a:p>
          <a:p>
            <a:r>
              <a:rPr lang="en-US" altLang="en-US" sz="1600" dirty="0"/>
              <a:t>The fibers from GTU to DAM will be the same length/delay routed in the DAQ computer racks.</a:t>
            </a:r>
          </a:p>
          <a:p>
            <a:r>
              <a:rPr lang="en-US" altLang="en-US" sz="1600" dirty="0"/>
              <a:t>The fiber delays from DAM to RDO will be measured individually, and saved on the RDO.  The RDO will delay the received GTU control commands (compensating for the fiber latency), so that all the RDOs will send the GTU commands at the SAME </a:t>
            </a:r>
            <a:r>
              <a:rPr lang="en-US" altLang="en-US" sz="1600" dirty="0" smtClean="0"/>
              <a:t>time.  It is easier using the same length fibers.</a:t>
            </a:r>
            <a:endParaRPr lang="en-US" altLang="en-US" sz="1600" dirty="0"/>
          </a:p>
        </p:txBody>
      </p:sp>
      <p:sp>
        <p:nvSpPr>
          <p:cNvPr id="5" name="Rectangle 25"/>
          <p:cNvSpPr>
            <a:spLocks noChangeArrowheads="1"/>
          </p:cNvSpPr>
          <p:nvPr/>
        </p:nvSpPr>
        <p:spPr bwMode="auto">
          <a:xfrm>
            <a:off x="855662" y="2620943"/>
            <a:ext cx="10344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500">
                <a:solidFill>
                  <a:schemeClr val="tx1"/>
                </a:solidFill>
                <a:latin typeface="Times" panose="02020603050405020304" pitchFamily="18" charset="0"/>
              </a:defRPr>
            </a:lvl1pPr>
            <a:lvl2pPr marL="742950" indent="-285750">
              <a:defRPr sz="11500">
                <a:solidFill>
                  <a:schemeClr val="tx1"/>
                </a:solidFill>
                <a:latin typeface="Times" panose="02020603050405020304" pitchFamily="18" charset="0"/>
              </a:defRPr>
            </a:lvl2pPr>
            <a:lvl3pPr marL="1143000" indent="-228600">
              <a:defRPr sz="11500">
                <a:solidFill>
                  <a:schemeClr val="tx1"/>
                </a:solidFill>
                <a:latin typeface="Times" panose="02020603050405020304" pitchFamily="18" charset="0"/>
              </a:defRPr>
            </a:lvl3pPr>
            <a:lvl4pPr marL="1600200" indent="-228600">
              <a:defRPr sz="11500">
                <a:solidFill>
                  <a:schemeClr val="tx1"/>
                </a:solidFill>
                <a:latin typeface="Times" panose="02020603050405020304" pitchFamily="18" charset="0"/>
              </a:defRPr>
            </a:lvl4pPr>
            <a:lvl5pPr marL="2057400" indent="-228600">
              <a:defRPr sz="11500">
                <a:solidFill>
                  <a:schemeClr val="tx1"/>
                </a:solidFill>
                <a:latin typeface="Times" panose="02020603050405020304" pitchFamily="18" charset="0"/>
              </a:defRPr>
            </a:lvl5pPr>
            <a:lvl6pPr marL="2514600" indent="-228600" eaLnBrk="0" fontAlgn="base" hangingPunct="0">
              <a:spcBef>
                <a:spcPct val="0"/>
              </a:spcBef>
              <a:spcAft>
                <a:spcPct val="0"/>
              </a:spcAft>
              <a:defRPr sz="11500">
                <a:solidFill>
                  <a:schemeClr val="tx1"/>
                </a:solidFill>
                <a:latin typeface="Times" panose="02020603050405020304" pitchFamily="18" charset="0"/>
              </a:defRPr>
            </a:lvl6pPr>
            <a:lvl7pPr marL="2971800" indent="-228600" eaLnBrk="0" fontAlgn="base" hangingPunct="0">
              <a:spcBef>
                <a:spcPct val="0"/>
              </a:spcBef>
              <a:spcAft>
                <a:spcPct val="0"/>
              </a:spcAft>
              <a:defRPr sz="11500">
                <a:solidFill>
                  <a:schemeClr val="tx1"/>
                </a:solidFill>
                <a:latin typeface="Times" panose="02020603050405020304" pitchFamily="18" charset="0"/>
              </a:defRPr>
            </a:lvl7pPr>
            <a:lvl8pPr marL="3429000" indent="-228600" eaLnBrk="0" fontAlgn="base" hangingPunct="0">
              <a:spcBef>
                <a:spcPct val="0"/>
              </a:spcBef>
              <a:spcAft>
                <a:spcPct val="0"/>
              </a:spcAft>
              <a:defRPr sz="11500">
                <a:solidFill>
                  <a:schemeClr val="tx1"/>
                </a:solidFill>
                <a:latin typeface="Times" panose="02020603050405020304" pitchFamily="18" charset="0"/>
              </a:defRPr>
            </a:lvl8pPr>
            <a:lvl9pPr marL="3886200" indent="-228600" eaLnBrk="0" fontAlgn="base" hangingPunct="0">
              <a:spcBef>
                <a:spcPct val="0"/>
              </a:spcBef>
              <a:spcAft>
                <a:spcPct val="0"/>
              </a:spcAft>
              <a:defRPr sz="11500">
                <a:solidFill>
                  <a:schemeClr val="tx1"/>
                </a:solidFill>
                <a:latin typeface="Times" panose="02020603050405020304" pitchFamily="18" charset="0"/>
              </a:defRPr>
            </a:lvl9pPr>
          </a:lstStyle>
          <a:p>
            <a:pPr marL="285750" indent="-285750">
              <a:buFont typeface="Arial" panose="020B0604020202020204" pitchFamily="34" charset="0"/>
              <a:buChar char="•"/>
            </a:pPr>
            <a:r>
              <a:rPr lang="en-US" altLang="en-US" sz="1600" b="1" dirty="0" smtClean="0"/>
              <a:t>Beam </a:t>
            </a:r>
            <a:r>
              <a:rPr lang="en-US" altLang="en-US" sz="1600" b="1" dirty="0"/>
              <a:t>orbit information is embedded in GTU control command</a:t>
            </a:r>
          </a:p>
          <a:p>
            <a:r>
              <a:rPr lang="en-US" altLang="en-US" sz="1600" dirty="0"/>
              <a:t>The GTU, DAM and RDO will all keep (at least) two counters, Beam Crossing counter (11-bit from 1 to </a:t>
            </a:r>
            <a:r>
              <a:rPr lang="en-US" altLang="en-US" sz="1600" dirty="0" smtClean="0"/>
              <a:t>1260, 9-bit from 1 to 504 with </a:t>
            </a:r>
            <a:r>
              <a:rPr lang="en-US" altLang="en-US" sz="1600" dirty="0" err="1" smtClean="0"/>
              <a:t>lpGBT</a:t>
            </a:r>
            <a:r>
              <a:rPr lang="en-US" altLang="en-US" sz="1600" dirty="0" smtClean="0"/>
              <a:t>), </a:t>
            </a:r>
            <a:r>
              <a:rPr lang="en-US" altLang="en-US" sz="1600" dirty="0"/>
              <a:t>and Beam Orbit counter (at least 5-bit, for a total time period of about 400 µs)</a:t>
            </a:r>
          </a:p>
          <a:p>
            <a:r>
              <a:rPr lang="en-US" altLang="en-US" sz="1600" dirty="0"/>
              <a:t>The GTU will send SRO (Streaming </a:t>
            </a:r>
            <a:r>
              <a:rPr lang="en-US" altLang="en-US" sz="1600" dirty="0" err="1"/>
              <a:t>ReadOut</a:t>
            </a:r>
            <a:r>
              <a:rPr lang="en-US" altLang="en-US" sz="1600" dirty="0"/>
              <a:t>) time window start command and some other SYNC commands on the </a:t>
            </a:r>
            <a:r>
              <a:rPr lang="en-US" altLang="en-US" sz="1600" dirty="0" smtClean="0"/>
              <a:t>first, eleventh, …(every tenth) </a:t>
            </a:r>
            <a:r>
              <a:rPr lang="en-US" altLang="en-US" sz="1600" dirty="0"/>
              <a:t>beam crossing of the orbit.  The size of RDO time window can be set on the GTU.</a:t>
            </a:r>
          </a:p>
        </p:txBody>
      </p:sp>
      <p:sp>
        <p:nvSpPr>
          <p:cNvPr id="6" name="Rectangle 25"/>
          <p:cNvSpPr>
            <a:spLocks noChangeArrowheads="1"/>
          </p:cNvSpPr>
          <p:nvPr/>
        </p:nvSpPr>
        <p:spPr bwMode="auto">
          <a:xfrm>
            <a:off x="855662" y="4107895"/>
            <a:ext cx="1034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500">
                <a:solidFill>
                  <a:schemeClr val="tx1"/>
                </a:solidFill>
                <a:latin typeface="Times" panose="02020603050405020304" pitchFamily="18" charset="0"/>
              </a:defRPr>
            </a:lvl1pPr>
            <a:lvl2pPr marL="742950" indent="-285750">
              <a:defRPr sz="11500">
                <a:solidFill>
                  <a:schemeClr val="tx1"/>
                </a:solidFill>
                <a:latin typeface="Times" panose="02020603050405020304" pitchFamily="18" charset="0"/>
              </a:defRPr>
            </a:lvl2pPr>
            <a:lvl3pPr marL="1143000" indent="-228600">
              <a:defRPr sz="11500">
                <a:solidFill>
                  <a:schemeClr val="tx1"/>
                </a:solidFill>
                <a:latin typeface="Times" panose="02020603050405020304" pitchFamily="18" charset="0"/>
              </a:defRPr>
            </a:lvl3pPr>
            <a:lvl4pPr marL="1600200" indent="-228600">
              <a:defRPr sz="11500">
                <a:solidFill>
                  <a:schemeClr val="tx1"/>
                </a:solidFill>
                <a:latin typeface="Times" panose="02020603050405020304" pitchFamily="18" charset="0"/>
              </a:defRPr>
            </a:lvl4pPr>
            <a:lvl5pPr marL="2057400" indent="-228600">
              <a:defRPr sz="11500">
                <a:solidFill>
                  <a:schemeClr val="tx1"/>
                </a:solidFill>
                <a:latin typeface="Times" panose="02020603050405020304" pitchFamily="18" charset="0"/>
              </a:defRPr>
            </a:lvl5pPr>
            <a:lvl6pPr marL="2514600" indent="-228600" eaLnBrk="0" fontAlgn="base" hangingPunct="0">
              <a:spcBef>
                <a:spcPct val="0"/>
              </a:spcBef>
              <a:spcAft>
                <a:spcPct val="0"/>
              </a:spcAft>
              <a:defRPr sz="11500">
                <a:solidFill>
                  <a:schemeClr val="tx1"/>
                </a:solidFill>
                <a:latin typeface="Times" panose="02020603050405020304" pitchFamily="18" charset="0"/>
              </a:defRPr>
            </a:lvl6pPr>
            <a:lvl7pPr marL="2971800" indent="-228600" eaLnBrk="0" fontAlgn="base" hangingPunct="0">
              <a:spcBef>
                <a:spcPct val="0"/>
              </a:spcBef>
              <a:spcAft>
                <a:spcPct val="0"/>
              </a:spcAft>
              <a:defRPr sz="11500">
                <a:solidFill>
                  <a:schemeClr val="tx1"/>
                </a:solidFill>
                <a:latin typeface="Times" panose="02020603050405020304" pitchFamily="18" charset="0"/>
              </a:defRPr>
            </a:lvl7pPr>
            <a:lvl8pPr marL="3429000" indent="-228600" eaLnBrk="0" fontAlgn="base" hangingPunct="0">
              <a:spcBef>
                <a:spcPct val="0"/>
              </a:spcBef>
              <a:spcAft>
                <a:spcPct val="0"/>
              </a:spcAft>
              <a:defRPr sz="11500">
                <a:solidFill>
                  <a:schemeClr val="tx1"/>
                </a:solidFill>
                <a:latin typeface="Times" panose="02020603050405020304" pitchFamily="18" charset="0"/>
              </a:defRPr>
            </a:lvl8pPr>
            <a:lvl9pPr marL="3886200" indent="-228600" eaLnBrk="0" fontAlgn="base" hangingPunct="0">
              <a:spcBef>
                <a:spcPct val="0"/>
              </a:spcBef>
              <a:spcAft>
                <a:spcPct val="0"/>
              </a:spcAft>
              <a:defRPr sz="11500">
                <a:solidFill>
                  <a:schemeClr val="tx1"/>
                </a:solidFill>
                <a:latin typeface="Times" panose="02020603050405020304" pitchFamily="18" charset="0"/>
              </a:defRPr>
            </a:lvl9pPr>
          </a:lstStyle>
          <a:p>
            <a:pPr marL="285750" indent="-285750">
              <a:buFont typeface="Arial" panose="020B0604020202020204" pitchFamily="34" charset="0"/>
              <a:buChar char="•"/>
            </a:pPr>
            <a:r>
              <a:rPr lang="en-US" altLang="en-US" sz="1600" b="1" dirty="0" smtClean="0"/>
              <a:t>DAQ </a:t>
            </a:r>
            <a:r>
              <a:rPr lang="en-US" altLang="en-US" sz="1600" b="1" dirty="0"/>
              <a:t>data flow control</a:t>
            </a:r>
          </a:p>
          <a:p>
            <a:r>
              <a:rPr lang="en-US" altLang="en-US" sz="1600" dirty="0"/>
              <a:t>There are data buffers on DAMs and RDOs.  The buffer status is monitored by GTU, DAM and RDO. </a:t>
            </a:r>
          </a:p>
        </p:txBody>
      </p:sp>
      <p:pic>
        <p:nvPicPr>
          <p:cNvPr id="8" name="Picture 12"/>
          <p:cNvPicPr>
            <a:picLocks noChangeAspect="1"/>
          </p:cNvPicPr>
          <p:nvPr/>
        </p:nvPicPr>
        <p:blipFill>
          <a:blip r:embed="rId2">
            <a:extLst>
              <a:ext uri="{28A0092B-C50C-407E-A947-70E740481C1C}">
                <a14:useLocalDpi xmlns:a14="http://schemas.microsoft.com/office/drawing/2010/main" val="0"/>
              </a:ext>
            </a:extLst>
          </a:blip>
          <a:srcRect l="12424" t="42444" r="23183" b="36006"/>
          <a:stretch>
            <a:fillRect/>
          </a:stretch>
        </p:blipFill>
        <p:spPr bwMode="auto">
          <a:xfrm>
            <a:off x="895350" y="4692670"/>
            <a:ext cx="91757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43528" y="752296"/>
            <a:ext cx="2119555" cy="369332"/>
          </a:xfrm>
          <a:prstGeom prst="rect">
            <a:avLst/>
          </a:prstGeom>
          <a:noFill/>
        </p:spPr>
        <p:txBody>
          <a:bodyPr wrap="none" rtlCol="0">
            <a:spAutoFit/>
          </a:bodyPr>
          <a:lstStyle/>
          <a:p>
            <a:r>
              <a:rPr lang="en-US" b="1" dirty="0"/>
              <a:t>2</a:t>
            </a:r>
            <a:r>
              <a:rPr lang="en-US" b="1" dirty="0" smtClean="0"/>
              <a:t>.3: Synchronization</a:t>
            </a:r>
            <a:endParaRPr lang="en-US" b="1" dirty="0"/>
          </a:p>
        </p:txBody>
      </p:sp>
      <p:sp>
        <p:nvSpPr>
          <p:cNvPr id="2" name="Slide Number Placeholder 1"/>
          <p:cNvSpPr>
            <a:spLocks noGrp="1"/>
          </p:cNvSpPr>
          <p:nvPr>
            <p:ph type="sldNum" sz="quarter" idx="12"/>
          </p:nvPr>
        </p:nvSpPr>
        <p:spPr/>
        <p:txBody>
          <a:bodyPr/>
          <a:lstStyle/>
          <a:p>
            <a:fld id="{ED7F7473-35CC-4359-AC04-EFEE0D39A7D2}" type="slidenum">
              <a:rPr lang="en-US" smtClean="0"/>
              <a:t>23</a:t>
            </a:fld>
            <a:endParaRPr lang="en-US" dirty="0"/>
          </a:p>
        </p:txBody>
      </p:sp>
    </p:spTree>
    <p:extLst>
      <p:ext uri="{BB962C8B-B14F-4D97-AF65-F5344CB8AC3E}">
        <p14:creationId xmlns:p14="http://schemas.microsoft.com/office/powerpoint/2010/main" val="1022403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6096" y="3670802"/>
            <a:ext cx="3641384" cy="2720340"/>
          </a:xfrm>
          <a:prstGeom prst="rect">
            <a:avLst/>
          </a:prstGeom>
          <a:solidFill>
            <a:srgbClr val="92D05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p:cNvCxnSpPr/>
          <p:nvPr/>
        </p:nvCxnSpPr>
        <p:spPr>
          <a:xfrm>
            <a:off x="1724922" y="2473167"/>
            <a:ext cx="1420448" cy="77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724922" y="2138628"/>
            <a:ext cx="1599303" cy="646331"/>
          </a:xfrm>
          <a:prstGeom prst="rect">
            <a:avLst/>
          </a:prstGeom>
          <a:noFill/>
        </p:spPr>
        <p:txBody>
          <a:bodyPr wrap="square" rtlCol="0">
            <a:spAutoFit/>
          </a:bodyPr>
          <a:lstStyle/>
          <a:p>
            <a:r>
              <a:rPr lang="en-US" dirty="0" smtClean="0">
                <a:solidFill>
                  <a:srgbClr val="002060"/>
                </a:solidFill>
              </a:rPr>
              <a:t>Beam synced Clock, orbit</a:t>
            </a:r>
            <a:endParaRPr lang="en-US" dirty="0">
              <a:solidFill>
                <a:srgbClr val="002060"/>
              </a:solidFill>
            </a:endParaRPr>
          </a:p>
        </p:txBody>
      </p:sp>
      <p:sp>
        <p:nvSpPr>
          <p:cNvPr id="5" name="TextBox 4"/>
          <p:cNvSpPr txBox="1"/>
          <p:nvPr/>
        </p:nvSpPr>
        <p:spPr>
          <a:xfrm>
            <a:off x="692077" y="2012276"/>
            <a:ext cx="1166954" cy="923330"/>
          </a:xfrm>
          <a:prstGeom prst="rect">
            <a:avLst/>
          </a:prstGeom>
          <a:noFill/>
        </p:spPr>
        <p:txBody>
          <a:bodyPr wrap="square" rtlCol="0">
            <a:spAutoFit/>
          </a:bodyPr>
          <a:lstStyle/>
          <a:p>
            <a:pPr algn="ctr"/>
            <a:r>
              <a:rPr lang="en-US" dirty="0" smtClean="0"/>
              <a:t>EIC common platform</a:t>
            </a:r>
            <a:endParaRPr lang="en-US" dirty="0"/>
          </a:p>
        </p:txBody>
      </p:sp>
      <p:sp>
        <p:nvSpPr>
          <p:cNvPr id="6" name="Rectangle 5"/>
          <p:cNvSpPr/>
          <p:nvPr/>
        </p:nvSpPr>
        <p:spPr>
          <a:xfrm>
            <a:off x="838200" y="2073472"/>
            <a:ext cx="901445" cy="812470"/>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1147782"/>
            <a:ext cx="901445" cy="645838"/>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3968" y="1147649"/>
            <a:ext cx="932070" cy="584775"/>
          </a:xfrm>
          <a:prstGeom prst="rect">
            <a:avLst/>
          </a:prstGeom>
          <a:noFill/>
        </p:spPr>
        <p:txBody>
          <a:bodyPr wrap="square" rtlCol="0">
            <a:spAutoFit/>
          </a:bodyPr>
          <a:lstStyle/>
          <a:p>
            <a:r>
              <a:rPr lang="en-US" dirty="0" smtClean="0"/>
              <a:t>Online </a:t>
            </a:r>
            <a:r>
              <a:rPr lang="en-US" sz="1400" dirty="0" smtClean="0"/>
              <a:t>computer</a:t>
            </a:r>
            <a:endParaRPr lang="en-US" sz="1400" dirty="0"/>
          </a:p>
        </p:txBody>
      </p:sp>
      <p:sp>
        <p:nvSpPr>
          <p:cNvPr id="9" name="Rectangle 8"/>
          <p:cNvSpPr/>
          <p:nvPr/>
        </p:nvSpPr>
        <p:spPr>
          <a:xfrm>
            <a:off x="3145370" y="1147782"/>
            <a:ext cx="4143394" cy="44455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GTU</a:t>
            </a:r>
            <a:endParaRPr lang="en-US" sz="3600" dirty="0">
              <a:solidFill>
                <a:srgbClr val="FF0000"/>
              </a:solidFill>
            </a:endParaRPr>
          </a:p>
        </p:txBody>
      </p:sp>
      <p:sp>
        <p:nvSpPr>
          <p:cNvPr id="10" name="TextBox 9"/>
          <p:cNvSpPr txBox="1"/>
          <p:nvPr/>
        </p:nvSpPr>
        <p:spPr>
          <a:xfrm>
            <a:off x="967402" y="409700"/>
            <a:ext cx="5381473" cy="523220"/>
          </a:xfrm>
          <a:prstGeom prst="rect">
            <a:avLst/>
          </a:prstGeom>
          <a:noFill/>
        </p:spPr>
        <p:txBody>
          <a:bodyPr wrap="none" rtlCol="0">
            <a:spAutoFit/>
          </a:bodyPr>
          <a:lstStyle/>
          <a:p>
            <a:r>
              <a:rPr lang="en-US" sz="2800" dirty="0" smtClean="0"/>
              <a:t>2.4.1. GTU design: </a:t>
            </a:r>
            <a:r>
              <a:rPr lang="en-US" sz="2400" dirty="0" smtClean="0"/>
              <a:t>Inputs and Outputs</a:t>
            </a:r>
          </a:p>
        </p:txBody>
      </p:sp>
      <p:sp>
        <p:nvSpPr>
          <p:cNvPr id="11" name="TextBox 10"/>
          <p:cNvSpPr txBox="1"/>
          <p:nvPr/>
        </p:nvSpPr>
        <p:spPr>
          <a:xfrm>
            <a:off x="3123364" y="1304164"/>
            <a:ext cx="567784" cy="369332"/>
          </a:xfrm>
          <a:prstGeom prst="rect">
            <a:avLst/>
          </a:prstGeom>
          <a:noFill/>
        </p:spPr>
        <p:txBody>
          <a:bodyPr wrap="none" rtlCol="0">
            <a:spAutoFit/>
          </a:bodyPr>
          <a:lstStyle/>
          <a:p>
            <a:r>
              <a:rPr lang="en-US" dirty="0" smtClean="0"/>
              <a:t>GBE</a:t>
            </a:r>
            <a:endParaRPr lang="en-US" dirty="0"/>
          </a:p>
        </p:txBody>
      </p:sp>
      <p:cxnSp>
        <p:nvCxnSpPr>
          <p:cNvPr id="12" name="Straight Arrow Connector 11"/>
          <p:cNvCxnSpPr>
            <a:stCxn id="11" idx="1"/>
          </p:cNvCxnSpPr>
          <p:nvPr/>
        </p:nvCxnSpPr>
        <p:spPr>
          <a:xfrm flipH="1">
            <a:off x="1739645" y="1488830"/>
            <a:ext cx="1383719" cy="0"/>
          </a:xfrm>
          <a:prstGeom prst="straightConnector1">
            <a:avLst/>
          </a:prstGeom>
          <a:ln w="222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02551" y="1190890"/>
            <a:ext cx="1299330" cy="369332"/>
          </a:xfrm>
          <a:prstGeom prst="rect">
            <a:avLst/>
          </a:prstGeom>
          <a:noFill/>
        </p:spPr>
        <p:txBody>
          <a:bodyPr wrap="none" rtlCol="0">
            <a:spAutoFit/>
          </a:bodyPr>
          <a:lstStyle/>
          <a:p>
            <a:r>
              <a:rPr lang="en-US" dirty="0" smtClean="0"/>
              <a:t>Run Control</a:t>
            </a:r>
            <a:endParaRPr lang="en-US" dirty="0"/>
          </a:p>
        </p:txBody>
      </p:sp>
      <p:sp>
        <p:nvSpPr>
          <p:cNvPr id="14" name="TextBox 13"/>
          <p:cNvSpPr txBox="1"/>
          <p:nvPr/>
        </p:nvSpPr>
        <p:spPr>
          <a:xfrm>
            <a:off x="3145370" y="2150001"/>
            <a:ext cx="1510193" cy="646331"/>
          </a:xfrm>
          <a:prstGeom prst="rect">
            <a:avLst/>
          </a:prstGeom>
          <a:noFill/>
        </p:spPr>
        <p:txBody>
          <a:bodyPr wrap="square" rtlCol="0">
            <a:spAutoFit/>
          </a:bodyPr>
          <a:lstStyle/>
          <a:p>
            <a:r>
              <a:rPr lang="en-US" dirty="0" smtClean="0"/>
              <a:t>CLOCK distribution</a:t>
            </a:r>
            <a:endParaRPr lang="en-US" dirty="0"/>
          </a:p>
        </p:txBody>
      </p:sp>
      <p:sp>
        <p:nvSpPr>
          <p:cNvPr id="15" name="TextBox 14"/>
          <p:cNvSpPr txBox="1"/>
          <p:nvPr/>
        </p:nvSpPr>
        <p:spPr>
          <a:xfrm>
            <a:off x="6676096" y="1286035"/>
            <a:ext cx="612668" cy="369332"/>
          </a:xfrm>
          <a:prstGeom prst="rect">
            <a:avLst/>
          </a:prstGeom>
          <a:noFill/>
        </p:spPr>
        <p:txBody>
          <a:bodyPr wrap="none" rtlCol="0">
            <a:spAutoFit/>
          </a:bodyPr>
          <a:lstStyle/>
          <a:p>
            <a:r>
              <a:rPr lang="en-US" dirty="0" smtClean="0"/>
              <a:t>MTP</a:t>
            </a:r>
            <a:endParaRPr lang="en-US" dirty="0"/>
          </a:p>
        </p:txBody>
      </p:sp>
      <p:sp>
        <p:nvSpPr>
          <p:cNvPr id="16" name="Rectangle 15"/>
          <p:cNvSpPr/>
          <p:nvPr/>
        </p:nvSpPr>
        <p:spPr>
          <a:xfrm>
            <a:off x="9243536" y="1284185"/>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309304" y="1284052"/>
            <a:ext cx="734332" cy="369332"/>
          </a:xfrm>
          <a:prstGeom prst="rect">
            <a:avLst/>
          </a:prstGeom>
          <a:noFill/>
        </p:spPr>
        <p:txBody>
          <a:bodyPr wrap="square" rtlCol="0">
            <a:spAutoFit/>
          </a:bodyPr>
          <a:lstStyle/>
          <a:p>
            <a:r>
              <a:rPr lang="en-US" dirty="0" smtClean="0"/>
              <a:t>DAM</a:t>
            </a:r>
            <a:endParaRPr lang="en-US" sz="1400" dirty="0"/>
          </a:p>
        </p:txBody>
      </p:sp>
      <p:cxnSp>
        <p:nvCxnSpPr>
          <p:cNvPr id="18" name="Straight Arrow Connector 17"/>
          <p:cNvCxnSpPr/>
          <p:nvPr/>
        </p:nvCxnSpPr>
        <p:spPr>
          <a:xfrm>
            <a:off x="7288764" y="1488830"/>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88764" y="1190890"/>
            <a:ext cx="2041881" cy="338554"/>
          </a:xfrm>
          <a:prstGeom prst="rect">
            <a:avLst/>
          </a:prstGeom>
          <a:noFill/>
        </p:spPr>
        <p:txBody>
          <a:bodyPr wrap="square" rtlCol="0">
            <a:spAutoFit/>
          </a:bodyPr>
          <a:lstStyle/>
          <a:p>
            <a:r>
              <a:rPr lang="en-US" sz="1600" dirty="0" smtClean="0"/>
              <a:t>Clock, Control, status</a:t>
            </a:r>
            <a:endParaRPr lang="en-US" sz="1600" dirty="0"/>
          </a:p>
        </p:txBody>
      </p:sp>
      <p:sp>
        <p:nvSpPr>
          <p:cNvPr id="20" name="TextBox 19"/>
          <p:cNvSpPr txBox="1"/>
          <p:nvPr/>
        </p:nvSpPr>
        <p:spPr>
          <a:xfrm>
            <a:off x="6676096" y="1685295"/>
            <a:ext cx="612668" cy="369332"/>
          </a:xfrm>
          <a:prstGeom prst="rect">
            <a:avLst/>
          </a:prstGeom>
          <a:noFill/>
        </p:spPr>
        <p:txBody>
          <a:bodyPr wrap="none" rtlCol="0">
            <a:spAutoFit/>
          </a:bodyPr>
          <a:lstStyle/>
          <a:p>
            <a:r>
              <a:rPr lang="en-US" dirty="0" smtClean="0"/>
              <a:t>MTP</a:t>
            </a:r>
            <a:endParaRPr lang="en-US" dirty="0"/>
          </a:p>
        </p:txBody>
      </p:sp>
      <p:sp>
        <p:nvSpPr>
          <p:cNvPr id="21" name="Rectangle 20"/>
          <p:cNvSpPr/>
          <p:nvPr/>
        </p:nvSpPr>
        <p:spPr>
          <a:xfrm>
            <a:off x="9243536" y="1683445"/>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309304" y="1683312"/>
            <a:ext cx="734332" cy="369332"/>
          </a:xfrm>
          <a:prstGeom prst="rect">
            <a:avLst/>
          </a:prstGeom>
          <a:noFill/>
        </p:spPr>
        <p:txBody>
          <a:bodyPr wrap="square" rtlCol="0">
            <a:spAutoFit/>
          </a:bodyPr>
          <a:lstStyle/>
          <a:p>
            <a:r>
              <a:rPr lang="en-US" dirty="0" smtClean="0"/>
              <a:t>DAM</a:t>
            </a:r>
            <a:endParaRPr lang="en-US" sz="1400" dirty="0"/>
          </a:p>
        </p:txBody>
      </p:sp>
      <p:cxnSp>
        <p:nvCxnSpPr>
          <p:cNvPr id="23" name="Straight Arrow Connector 22"/>
          <p:cNvCxnSpPr/>
          <p:nvPr/>
        </p:nvCxnSpPr>
        <p:spPr>
          <a:xfrm>
            <a:off x="7288764" y="1888090"/>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88764" y="1590150"/>
            <a:ext cx="2041881" cy="338554"/>
          </a:xfrm>
          <a:prstGeom prst="rect">
            <a:avLst/>
          </a:prstGeom>
          <a:noFill/>
        </p:spPr>
        <p:txBody>
          <a:bodyPr wrap="square" rtlCol="0">
            <a:spAutoFit/>
          </a:bodyPr>
          <a:lstStyle/>
          <a:p>
            <a:r>
              <a:rPr lang="en-US" sz="1600" dirty="0" smtClean="0"/>
              <a:t>Clock, Control, status</a:t>
            </a:r>
            <a:endParaRPr lang="en-US" sz="1600" dirty="0"/>
          </a:p>
        </p:txBody>
      </p:sp>
      <p:sp>
        <p:nvSpPr>
          <p:cNvPr id="25" name="TextBox 24"/>
          <p:cNvSpPr txBox="1"/>
          <p:nvPr/>
        </p:nvSpPr>
        <p:spPr>
          <a:xfrm>
            <a:off x="6676096" y="2445729"/>
            <a:ext cx="612668" cy="369332"/>
          </a:xfrm>
          <a:prstGeom prst="rect">
            <a:avLst/>
          </a:prstGeom>
          <a:noFill/>
        </p:spPr>
        <p:txBody>
          <a:bodyPr wrap="none" rtlCol="0">
            <a:spAutoFit/>
          </a:bodyPr>
          <a:lstStyle/>
          <a:p>
            <a:r>
              <a:rPr lang="en-US" dirty="0" smtClean="0"/>
              <a:t>MTP</a:t>
            </a:r>
            <a:endParaRPr lang="en-US" dirty="0"/>
          </a:p>
        </p:txBody>
      </p:sp>
      <p:sp>
        <p:nvSpPr>
          <p:cNvPr id="26" name="Rectangle 25"/>
          <p:cNvSpPr/>
          <p:nvPr/>
        </p:nvSpPr>
        <p:spPr>
          <a:xfrm>
            <a:off x="9243536" y="2443879"/>
            <a:ext cx="901445"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309304" y="2443746"/>
            <a:ext cx="734332" cy="369332"/>
          </a:xfrm>
          <a:prstGeom prst="rect">
            <a:avLst/>
          </a:prstGeom>
          <a:noFill/>
        </p:spPr>
        <p:txBody>
          <a:bodyPr wrap="square" rtlCol="0">
            <a:spAutoFit/>
          </a:bodyPr>
          <a:lstStyle/>
          <a:p>
            <a:r>
              <a:rPr lang="en-US" dirty="0" smtClean="0"/>
              <a:t>DAM</a:t>
            </a:r>
            <a:endParaRPr lang="en-US" sz="1400" dirty="0"/>
          </a:p>
        </p:txBody>
      </p:sp>
      <p:cxnSp>
        <p:nvCxnSpPr>
          <p:cNvPr id="28" name="Straight Arrow Connector 27"/>
          <p:cNvCxnSpPr/>
          <p:nvPr/>
        </p:nvCxnSpPr>
        <p:spPr>
          <a:xfrm>
            <a:off x="7288764" y="2648524"/>
            <a:ext cx="1954772" cy="0"/>
          </a:xfrm>
          <a:prstGeom prst="straightConnector1">
            <a:avLst/>
          </a:prstGeom>
          <a:ln w="254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88764" y="2350584"/>
            <a:ext cx="2041881" cy="338554"/>
          </a:xfrm>
          <a:prstGeom prst="rect">
            <a:avLst/>
          </a:prstGeom>
          <a:noFill/>
        </p:spPr>
        <p:txBody>
          <a:bodyPr wrap="square" rtlCol="0">
            <a:spAutoFit/>
          </a:bodyPr>
          <a:lstStyle/>
          <a:p>
            <a:r>
              <a:rPr lang="en-US" sz="1600" dirty="0" smtClean="0"/>
              <a:t>Clock, Control, status</a:t>
            </a:r>
            <a:endParaRPr lang="en-US" sz="1600" dirty="0"/>
          </a:p>
        </p:txBody>
      </p:sp>
      <p:cxnSp>
        <p:nvCxnSpPr>
          <p:cNvPr id="30" name="Straight Connector 29"/>
          <p:cNvCxnSpPr/>
          <p:nvPr/>
        </p:nvCxnSpPr>
        <p:spPr>
          <a:xfrm>
            <a:off x="8175625" y="1974717"/>
            <a:ext cx="0" cy="412750"/>
          </a:xfrm>
          <a:prstGeom prst="line">
            <a:avLst/>
          </a:prstGeom>
          <a:ln w="3492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69398" y="2005095"/>
            <a:ext cx="651140" cy="369332"/>
          </a:xfrm>
          <a:prstGeom prst="rect">
            <a:avLst/>
          </a:prstGeom>
          <a:noFill/>
        </p:spPr>
        <p:txBody>
          <a:bodyPr wrap="none" rtlCol="0">
            <a:spAutoFit/>
          </a:bodyPr>
          <a:lstStyle/>
          <a:p>
            <a:r>
              <a:rPr lang="en-US" dirty="0" smtClean="0"/>
              <a:t>~150</a:t>
            </a:r>
            <a:endParaRPr lang="en-US" dirty="0"/>
          </a:p>
        </p:txBody>
      </p:sp>
      <p:sp>
        <p:nvSpPr>
          <p:cNvPr id="32" name="TextBox 31"/>
          <p:cNvSpPr txBox="1"/>
          <p:nvPr/>
        </p:nvSpPr>
        <p:spPr>
          <a:xfrm>
            <a:off x="6907594" y="4407947"/>
            <a:ext cx="403380" cy="369332"/>
          </a:xfrm>
          <a:prstGeom prst="rect">
            <a:avLst/>
          </a:prstGeom>
          <a:noFill/>
        </p:spPr>
        <p:txBody>
          <a:bodyPr wrap="none" rtlCol="0">
            <a:spAutoFit/>
          </a:bodyPr>
          <a:lstStyle/>
          <a:p>
            <a:r>
              <a:rPr lang="en-US" dirty="0" smtClean="0"/>
              <a:t>LC</a:t>
            </a:r>
            <a:endParaRPr lang="en-US" dirty="0"/>
          </a:p>
        </p:txBody>
      </p:sp>
      <p:sp>
        <p:nvSpPr>
          <p:cNvPr id="33" name="Rectangle 32"/>
          <p:cNvSpPr/>
          <p:nvPr/>
        </p:nvSpPr>
        <p:spPr>
          <a:xfrm>
            <a:off x="8930312" y="4390272"/>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944108" y="4390139"/>
            <a:ext cx="1120790" cy="369332"/>
          </a:xfrm>
          <a:prstGeom prst="rect">
            <a:avLst/>
          </a:prstGeom>
          <a:noFill/>
        </p:spPr>
        <p:txBody>
          <a:bodyPr wrap="square" rtlCol="0">
            <a:spAutoFit/>
          </a:bodyPr>
          <a:lstStyle/>
          <a:p>
            <a:r>
              <a:rPr lang="en-US" dirty="0" smtClean="0"/>
              <a:t>TOF_RDO</a:t>
            </a:r>
            <a:endParaRPr lang="en-US" sz="1400" dirty="0"/>
          </a:p>
        </p:txBody>
      </p:sp>
      <p:cxnSp>
        <p:nvCxnSpPr>
          <p:cNvPr id="35" name="Straight Arrow Connector 34"/>
          <p:cNvCxnSpPr/>
          <p:nvPr/>
        </p:nvCxnSpPr>
        <p:spPr>
          <a:xfrm>
            <a:off x="7321503" y="4592613"/>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73904" y="4313723"/>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sp>
        <p:nvSpPr>
          <p:cNvPr id="37" name="TextBox 36"/>
          <p:cNvSpPr txBox="1"/>
          <p:nvPr/>
        </p:nvSpPr>
        <p:spPr>
          <a:xfrm>
            <a:off x="6897065" y="5205624"/>
            <a:ext cx="403380" cy="369332"/>
          </a:xfrm>
          <a:prstGeom prst="rect">
            <a:avLst/>
          </a:prstGeom>
          <a:noFill/>
        </p:spPr>
        <p:txBody>
          <a:bodyPr wrap="none" rtlCol="0">
            <a:spAutoFit/>
          </a:bodyPr>
          <a:lstStyle/>
          <a:p>
            <a:r>
              <a:rPr lang="en-US" dirty="0" smtClean="0"/>
              <a:t>LC</a:t>
            </a:r>
            <a:endParaRPr lang="en-US" dirty="0"/>
          </a:p>
        </p:txBody>
      </p:sp>
      <p:sp>
        <p:nvSpPr>
          <p:cNvPr id="38" name="Rectangle 37"/>
          <p:cNvSpPr/>
          <p:nvPr/>
        </p:nvSpPr>
        <p:spPr>
          <a:xfrm>
            <a:off x="8919783" y="5187949"/>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933579" y="5187816"/>
            <a:ext cx="1120790" cy="369332"/>
          </a:xfrm>
          <a:prstGeom prst="rect">
            <a:avLst/>
          </a:prstGeom>
          <a:noFill/>
        </p:spPr>
        <p:txBody>
          <a:bodyPr wrap="square" rtlCol="0">
            <a:spAutoFit/>
          </a:bodyPr>
          <a:lstStyle/>
          <a:p>
            <a:r>
              <a:rPr lang="en-US" dirty="0" smtClean="0"/>
              <a:t>TOF_RDO</a:t>
            </a:r>
            <a:endParaRPr lang="en-US" sz="1400" dirty="0"/>
          </a:p>
        </p:txBody>
      </p:sp>
      <p:cxnSp>
        <p:nvCxnSpPr>
          <p:cNvPr id="40" name="Straight Arrow Connector 39"/>
          <p:cNvCxnSpPr/>
          <p:nvPr/>
        </p:nvCxnSpPr>
        <p:spPr>
          <a:xfrm>
            <a:off x="7310974" y="5390290"/>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463375" y="5111400"/>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sp>
        <p:nvSpPr>
          <p:cNvPr id="42" name="TextBox 41"/>
          <p:cNvSpPr txBox="1"/>
          <p:nvPr/>
        </p:nvSpPr>
        <p:spPr>
          <a:xfrm>
            <a:off x="6907594" y="4000711"/>
            <a:ext cx="403380" cy="369332"/>
          </a:xfrm>
          <a:prstGeom prst="rect">
            <a:avLst/>
          </a:prstGeom>
          <a:noFill/>
        </p:spPr>
        <p:txBody>
          <a:bodyPr wrap="none" rtlCol="0">
            <a:spAutoFit/>
          </a:bodyPr>
          <a:lstStyle/>
          <a:p>
            <a:r>
              <a:rPr lang="en-US" dirty="0" smtClean="0"/>
              <a:t>LC</a:t>
            </a:r>
            <a:endParaRPr lang="en-US" dirty="0"/>
          </a:p>
        </p:txBody>
      </p:sp>
      <p:sp>
        <p:nvSpPr>
          <p:cNvPr id="43" name="Rectangle 42"/>
          <p:cNvSpPr/>
          <p:nvPr/>
        </p:nvSpPr>
        <p:spPr>
          <a:xfrm>
            <a:off x="8930312" y="3983036"/>
            <a:ext cx="1124057" cy="369199"/>
          </a:xfrm>
          <a:prstGeom prst="rect">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944108" y="3982903"/>
            <a:ext cx="1120790" cy="369332"/>
          </a:xfrm>
          <a:prstGeom prst="rect">
            <a:avLst/>
          </a:prstGeom>
          <a:noFill/>
        </p:spPr>
        <p:txBody>
          <a:bodyPr wrap="square" rtlCol="0">
            <a:spAutoFit/>
          </a:bodyPr>
          <a:lstStyle/>
          <a:p>
            <a:r>
              <a:rPr lang="en-US" dirty="0" smtClean="0"/>
              <a:t>TOF_RDO</a:t>
            </a:r>
            <a:endParaRPr lang="en-US" sz="1400" dirty="0"/>
          </a:p>
        </p:txBody>
      </p:sp>
      <p:cxnSp>
        <p:nvCxnSpPr>
          <p:cNvPr id="45" name="Straight Arrow Connector 44"/>
          <p:cNvCxnSpPr/>
          <p:nvPr/>
        </p:nvCxnSpPr>
        <p:spPr>
          <a:xfrm>
            <a:off x="7321503" y="4185377"/>
            <a:ext cx="1598280" cy="0"/>
          </a:xfrm>
          <a:prstGeom prst="straightConnector1">
            <a:avLst/>
          </a:prstGeom>
          <a:ln w="25400">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473904" y="3906487"/>
            <a:ext cx="639430" cy="338554"/>
          </a:xfrm>
          <a:prstGeom prst="rect">
            <a:avLst/>
          </a:prstGeom>
          <a:noFill/>
        </p:spPr>
        <p:txBody>
          <a:bodyPr wrap="square" rtlCol="0">
            <a:spAutoFit/>
          </a:bodyPr>
          <a:lstStyle/>
          <a:p>
            <a:r>
              <a:rPr lang="en-US" sz="1600" dirty="0" smtClean="0">
                <a:solidFill>
                  <a:schemeClr val="accent6">
                    <a:lumMod val="75000"/>
                  </a:schemeClr>
                </a:solidFill>
              </a:rPr>
              <a:t>Clock</a:t>
            </a:r>
            <a:endParaRPr lang="en-US" sz="1600" dirty="0">
              <a:solidFill>
                <a:schemeClr val="accent6">
                  <a:lumMod val="75000"/>
                </a:schemeClr>
              </a:solidFill>
            </a:endParaRPr>
          </a:p>
        </p:txBody>
      </p:sp>
      <p:cxnSp>
        <p:nvCxnSpPr>
          <p:cNvPr id="47" name="Straight Connector 46"/>
          <p:cNvCxnSpPr/>
          <p:nvPr/>
        </p:nvCxnSpPr>
        <p:spPr>
          <a:xfrm>
            <a:off x="8108828" y="4749328"/>
            <a:ext cx="0" cy="412750"/>
          </a:xfrm>
          <a:prstGeom prst="line">
            <a:avLst/>
          </a:prstGeom>
          <a:ln w="3492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102601" y="4779706"/>
            <a:ext cx="651140" cy="369332"/>
          </a:xfrm>
          <a:prstGeom prst="rect">
            <a:avLst/>
          </a:prstGeom>
          <a:noFill/>
        </p:spPr>
        <p:txBody>
          <a:bodyPr wrap="none" rtlCol="0">
            <a:spAutoFit/>
          </a:bodyPr>
          <a:lstStyle/>
          <a:p>
            <a:r>
              <a:rPr lang="en-US" dirty="0" smtClean="0"/>
              <a:t>~600</a:t>
            </a:r>
            <a:endParaRPr lang="en-US" dirty="0"/>
          </a:p>
        </p:txBody>
      </p:sp>
      <p:sp>
        <p:nvSpPr>
          <p:cNvPr id="49" name="TextBox 48"/>
          <p:cNvSpPr txBox="1"/>
          <p:nvPr/>
        </p:nvSpPr>
        <p:spPr>
          <a:xfrm>
            <a:off x="7236902" y="5834627"/>
            <a:ext cx="2827996" cy="584775"/>
          </a:xfrm>
          <a:prstGeom prst="rect">
            <a:avLst/>
          </a:prstGeom>
          <a:noFill/>
        </p:spPr>
        <p:txBody>
          <a:bodyPr wrap="square" rtlCol="0">
            <a:spAutoFit/>
          </a:bodyPr>
          <a:lstStyle/>
          <a:p>
            <a:r>
              <a:rPr lang="en-US" sz="1600" dirty="0" smtClean="0"/>
              <a:t>Risk mitigation for extremely stringent requirement by TOF</a:t>
            </a:r>
            <a:endParaRPr lang="en-US" sz="1600" dirty="0"/>
          </a:p>
        </p:txBody>
      </p:sp>
      <p:sp>
        <p:nvSpPr>
          <p:cNvPr id="50" name="TextBox 49"/>
          <p:cNvSpPr txBox="1"/>
          <p:nvPr/>
        </p:nvSpPr>
        <p:spPr>
          <a:xfrm>
            <a:off x="668708" y="3993364"/>
            <a:ext cx="1166954" cy="646331"/>
          </a:xfrm>
          <a:prstGeom prst="rect">
            <a:avLst/>
          </a:prstGeom>
          <a:noFill/>
        </p:spPr>
        <p:txBody>
          <a:bodyPr wrap="square" rtlCol="0">
            <a:spAutoFit/>
          </a:bodyPr>
          <a:lstStyle/>
          <a:p>
            <a:pPr algn="ctr"/>
            <a:r>
              <a:rPr lang="en-US" dirty="0" smtClean="0"/>
              <a:t>Beam monitor</a:t>
            </a:r>
            <a:endParaRPr lang="en-US" dirty="0"/>
          </a:p>
        </p:txBody>
      </p:sp>
      <p:sp>
        <p:nvSpPr>
          <p:cNvPr id="51" name="Rectangle 50"/>
          <p:cNvSpPr/>
          <p:nvPr/>
        </p:nvSpPr>
        <p:spPr>
          <a:xfrm>
            <a:off x="823477" y="4000711"/>
            <a:ext cx="916168" cy="651566"/>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1739645" y="4352235"/>
            <a:ext cx="1543257" cy="17808"/>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738873" y="4000711"/>
            <a:ext cx="1221357" cy="646331"/>
          </a:xfrm>
          <a:prstGeom prst="rect">
            <a:avLst/>
          </a:prstGeom>
          <a:noFill/>
        </p:spPr>
        <p:txBody>
          <a:bodyPr wrap="square" rtlCol="0">
            <a:spAutoFit/>
          </a:bodyPr>
          <a:lstStyle/>
          <a:p>
            <a:r>
              <a:rPr lang="en-US" dirty="0" smtClean="0">
                <a:solidFill>
                  <a:srgbClr val="002060"/>
                </a:solidFill>
              </a:rPr>
              <a:t>RDO clock phase </a:t>
            </a:r>
            <a:endParaRPr lang="en-US" dirty="0">
              <a:solidFill>
                <a:srgbClr val="002060"/>
              </a:solidFill>
            </a:endParaRPr>
          </a:p>
        </p:txBody>
      </p:sp>
      <p:cxnSp>
        <p:nvCxnSpPr>
          <p:cNvPr id="54" name="Elbow Connector 53"/>
          <p:cNvCxnSpPr/>
          <p:nvPr/>
        </p:nvCxnSpPr>
        <p:spPr>
          <a:xfrm rot="5400000" flipH="1" flipV="1">
            <a:off x="2642330" y="3379174"/>
            <a:ext cx="1597970" cy="316825"/>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573995" y="665762"/>
            <a:ext cx="2359492" cy="369332"/>
          </a:xfrm>
          <a:prstGeom prst="rect">
            <a:avLst/>
          </a:prstGeom>
          <a:noFill/>
        </p:spPr>
        <p:txBody>
          <a:bodyPr wrap="none" rtlCol="0">
            <a:spAutoFit/>
          </a:bodyPr>
          <a:lstStyle/>
          <a:p>
            <a:r>
              <a:rPr lang="en-US" dirty="0" smtClean="0"/>
              <a:t>MTP fibers, ~10 meters</a:t>
            </a:r>
            <a:endParaRPr lang="en-US" dirty="0"/>
          </a:p>
        </p:txBody>
      </p:sp>
      <p:sp>
        <p:nvSpPr>
          <p:cNvPr id="56" name="TextBox 55"/>
          <p:cNvSpPr txBox="1"/>
          <p:nvPr/>
        </p:nvSpPr>
        <p:spPr>
          <a:xfrm>
            <a:off x="7395357" y="3515529"/>
            <a:ext cx="2267224" cy="369332"/>
          </a:xfrm>
          <a:prstGeom prst="rect">
            <a:avLst/>
          </a:prstGeom>
          <a:noFill/>
        </p:spPr>
        <p:txBody>
          <a:bodyPr wrap="none" rtlCol="0">
            <a:spAutoFit/>
          </a:bodyPr>
          <a:lstStyle/>
          <a:p>
            <a:r>
              <a:rPr lang="en-US" dirty="0" smtClean="0"/>
              <a:t>LC fibers, ~100 meters</a:t>
            </a:r>
            <a:endParaRPr lang="en-US" dirty="0"/>
          </a:p>
        </p:txBody>
      </p:sp>
      <p:sp>
        <p:nvSpPr>
          <p:cNvPr id="57" name="TextBox 56"/>
          <p:cNvSpPr txBox="1"/>
          <p:nvPr/>
        </p:nvSpPr>
        <p:spPr>
          <a:xfrm>
            <a:off x="10268575" y="1809709"/>
            <a:ext cx="1750800" cy="338554"/>
          </a:xfrm>
          <a:prstGeom prst="rect">
            <a:avLst/>
          </a:prstGeom>
          <a:noFill/>
        </p:spPr>
        <p:txBody>
          <a:bodyPr wrap="none" rtlCol="0">
            <a:spAutoFit/>
          </a:bodyPr>
          <a:lstStyle/>
          <a:p>
            <a:r>
              <a:rPr lang="en-US" sz="1600" dirty="0" smtClean="0"/>
              <a:t>Clock @ 9.85 MHz</a:t>
            </a:r>
            <a:endParaRPr lang="en-US" sz="1600" dirty="0"/>
          </a:p>
        </p:txBody>
      </p:sp>
      <p:cxnSp>
        <p:nvCxnSpPr>
          <p:cNvPr id="58" name="Straight Arrow Connector 57"/>
          <p:cNvCxnSpPr/>
          <p:nvPr/>
        </p:nvCxnSpPr>
        <p:spPr>
          <a:xfrm>
            <a:off x="10330738" y="2070810"/>
            <a:ext cx="1684770" cy="18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0330739" y="2296193"/>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0312177" y="2012073"/>
            <a:ext cx="1612301" cy="369332"/>
          </a:xfrm>
          <a:prstGeom prst="rect">
            <a:avLst/>
          </a:prstGeom>
        </p:spPr>
        <p:txBody>
          <a:bodyPr wrap="none">
            <a:spAutoFit/>
          </a:bodyPr>
          <a:lstStyle/>
          <a:p>
            <a:r>
              <a:rPr lang="en-US" dirty="0" smtClean="0"/>
              <a:t>GTU_CONTROL</a:t>
            </a:r>
            <a:endParaRPr lang="en-US" dirty="0"/>
          </a:p>
        </p:txBody>
      </p:sp>
      <p:cxnSp>
        <p:nvCxnSpPr>
          <p:cNvPr id="61" name="Straight Arrow Connector 60"/>
          <p:cNvCxnSpPr/>
          <p:nvPr/>
        </p:nvCxnSpPr>
        <p:spPr>
          <a:xfrm flipV="1">
            <a:off x="10327965" y="2515851"/>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305427" y="2236034"/>
            <a:ext cx="1793761" cy="369332"/>
          </a:xfrm>
          <a:prstGeom prst="rect">
            <a:avLst/>
          </a:prstGeom>
        </p:spPr>
        <p:txBody>
          <a:bodyPr wrap="none">
            <a:spAutoFit/>
          </a:bodyPr>
          <a:lstStyle/>
          <a:p>
            <a:r>
              <a:rPr lang="en-US" dirty="0" smtClean="0"/>
              <a:t>DAM/RDO Status</a:t>
            </a:r>
            <a:endParaRPr lang="en-US" dirty="0"/>
          </a:p>
        </p:txBody>
      </p:sp>
      <p:sp>
        <p:nvSpPr>
          <p:cNvPr id="63" name="Rectangle 62"/>
          <p:cNvSpPr/>
          <p:nvPr/>
        </p:nvSpPr>
        <p:spPr>
          <a:xfrm>
            <a:off x="10367905" y="2662526"/>
            <a:ext cx="1555362" cy="369332"/>
          </a:xfrm>
          <a:prstGeom prst="rect">
            <a:avLst/>
          </a:prstGeom>
        </p:spPr>
        <p:txBody>
          <a:bodyPr wrap="none">
            <a:spAutoFit/>
          </a:bodyPr>
          <a:lstStyle/>
          <a:p>
            <a:r>
              <a:rPr lang="en-US" dirty="0" smtClean="0"/>
              <a:t>Optional/extra</a:t>
            </a:r>
            <a:endParaRPr lang="en-US" dirty="0"/>
          </a:p>
        </p:txBody>
      </p:sp>
      <p:cxnSp>
        <p:nvCxnSpPr>
          <p:cNvPr id="64" name="Straight Arrow Connector 63"/>
          <p:cNvCxnSpPr/>
          <p:nvPr/>
        </p:nvCxnSpPr>
        <p:spPr>
          <a:xfrm flipV="1">
            <a:off x="10330287" y="2940841"/>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330739" y="2755666"/>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0305427" y="1375556"/>
            <a:ext cx="1583575" cy="369332"/>
          </a:xfrm>
          <a:prstGeom prst="rect">
            <a:avLst/>
          </a:prstGeom>
        </p:spPr>
        <p:txBody>
          <a:bodyPr wrap="none">
            <a:spAutoFit/>
          </a:bodyPr>
          <a:lstStyle/>
          <a:p>
            <a:r>
              <a:rPr lang="en-US" dirty="0" smtClean="0"/>
              <a:t>MTP: 4 </a:t>
            </a:r>
            <a:r>
              <a:rPr lang="en-US" dirty="0" err="1" smtClean="0"/>
              <a:t>Tx</a:t>
            </a:r>
            <a:r>
              <a:rPr lang="en-US" dirty="0" smtClean="0"/>
              <a:t>/4 Rx</a:t>
            </a:r>
            <a:endParaRPr lang="en-US" dirty="0"/>
          </a:p>
        </p:txBody>
      </p:sp>
      <p:sp>
        <p:nvSpPr>
          <p:cNvPr id="67" name="Slide Number Placeholder 66"/>
          <p:cNvSpPr>
            <a:spLocks noGrp="1"/>
          </p:cNvSpPr>
          <p:nvPr>
            <p:ph type="sldNum" sz="quarter" idx="12"/>
          </p:nvPr>
        </p:nvSpPr>
        <p:spPr/>
        <p:txBody>
          <a:bodyPr/>
          <a:lstStyle/>
          <a:p>
            <a:fld id="{ED7F7473-35CC-4359-AC04-EFEE0D39A7D2}" type="slidenum">
              <a:rPr lang="en-US" smtClean="0"/>
              <a:t>24</a:t>
            </a:fld>
            <a:endParaRPr lang="en-US" dirty="0"/>
          </a:p>
        </p:txBody>
      </p:sp>
    </p:spTree>
    <p:extLst>
      <p:ext uri="{BB962C8B-B14F-4D97-AF65-F5344CB8AC3E}">
        <p14:creationId xmlns:p14="http://schemas.microsoft.com/office/powerpoint/2010/main" val="3346442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0941" y="980555"/>
            <a:ext cx="4202625" cy="400110"/>
          </a:xfrm>
          <a:prstGeom prst="rect">
            <a:avLst/>
          </a:prstGeom>
          <a:noFill/>
        </p:spPr>
        <p:txBody>
          <a:bodyPr wrap="none" rtlCol="0">
            <a:spAutoFit/>
          </a:bodyPr>
          <a:lstStyle/>
          <a:p>
            <a:r>
              <a:rPr lang="en-US" sz="2000" b="1" dirty="0" smtClean="0"/>
              <a:t>2.4.1 GTU detailed design: </a:t>
            </a:r>
            <a:r>
              <a:rPr lang="en-US" dirty="0" smtClean="0"/>
              <a:t>clock ‘area’</a:t>
            </a:r>
          </a:p>
        </p:txBody>
      </p:sp>
      <p:sp>
        <p:nvSpPr>
          <p:cNvPr id="3" name="Rectangle 2"/>
          <p:cNvSpPr/>
          <p:nvPr/>
        </p:nvSpPr>
        <p:spPr>
          <a:xfrm>
            <a:off x="1017154" y="1521753"/>
            <a:ext cx="11049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EIC common platform interface</a:t>
            </a:r>
            <a:endParaRPr lang="en-US" dirty="0"/>
          </a:p>
        </p:txBody>
      </p:sp>
      <p:sp>
        <p:nvSpPr>
          <p:cNvPr id="4" name="Rectangle 3"/>
          <p:cNvSpPr/>
          <p:nvPr/>
        </p:nvSpPr>
        <p:spPr>
          <a:xfrm>
            <a:off x="2503054" y="1521753"/>
            <a:ext cx="939800"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OSC</a:t>
            </a:r>
            <a:endParaRPr lang="en-US" dirty="0"/>
          </a:p>
        </p:txBody>
      </p:sp>
      <p:sp>
        <p:nvSpPr>
          <p:cNvPr id="5" name="Rectangle 4"/>
          <p:cNvSpPr/>
          <p:nvPr/>
        </p:nvSpPr>
        <p:spPr>
          <a:xfrm>
            <a:off x="4128654" y="2055153"/>
            <a:ext cx="11811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AD9510</a:t>
            </a:r>
            <a:endParaRPr lang="en-US" dirty="0"/>
          </a:p>
        </p:txBody>
      </p:sp>
      <p:sp>
        <p:nvSpPr>
          <p:cNvPr id="6" name="Rectangle 5"/>
          <p:cNvSpPr/>
          <p:nvPr/>
        </p:nvSpPr>
        <p:spPr>
          <a:xfrm>
            <a:off x="6135254" y="1521753"/>
            <a:ext cx="11811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Si5395</a:t>
            </a:r>
            <a:endParaRPr lang="en-US" dirty="0"/>
          </a:p>
        </p:txBody>
      </p:sp>
      <p:sp>
        <p:nvSpPr>
          <p:cNvPr id="7" name="Rectangle 6"/>
          <p:cNvSpPr/>
          <p:nvPr/>
        </p:nvSpPr>
        <p:spPr>
          <a:xfrm>
            <a:off x="1569604" y="4950327"/>
            <a:ext cx="8369300" cy="149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FPGA (SOM)</a:t>
            </a:r>
            <a:endParaRPr lang="en-US" dirty="0"/>
          </a:p>
        </p:txBody>
      </p:sp>
      <p:sp>
        <p:nvSpPr>
          <p:cNvPr id="8" name="TextBox 7"/>
          <p:cNvSpPr txBox="1"/>
          <p:nvPr/>
        </p:nvSpPr>
        <p:spPr>
          <a:xfrm>
            <a:off x="4128654" y="2049030"/>
            <a:ext cx="508473" cy="369332"/>
          </a:xfrm>
          <a:prstGeom prst="rect">
            <a:avLst/>
          </a:prstGeom>
          <a:noFill/>
        </p:spPr>
        <p:txBody>
          <a:bodyPr wrap="none" rtlCol="0">
            <a:spAutoFit/>
          </a:bodyPr>
          <a:lstStyle/>
          <a:p>
            <a:r>
              <a:rPr lang="en-US" dirty="0" smtClean="0"/>
              <a:t>IN1</a:t>
            </a:r>
            <a:endParaRPr lang="en-US" dirty="0"/>
          </a:p>
        </p:txBody>
      </p:sp>
      <p:sp>
        <p:nvSpPr>
          <p:cNvPr id="9" name="TextBox 8"/>
          <p:cNvSpPr txBox="1"/>
          <p:nvPr/>
        </p:nvSpPr>
        <p:spPr>
          <a:xfrm>
            <a:off x="4128653" y="3009915"/>
            <a:ext cx="508473" cy="369332"/>
          </a:xfrm>
          <a:prstGeom prst="rect">
            <a:avLst/>
          </a:prstGeom>
          <a:noFill/>
        </p:spPr>
        <p:txBody>
          <a:bodyPr wrap="none" rtlCol="0">
            <a:spAutoFit/>
          </a:bodyPr>
          <a:lstStyle/>
          <a:p>
            <a:r>
              <a:rPr lang="en-US" dirty="0" smtClean="0"/>
              <a:t>IN0</a:t>
            </a:r>
            <a:endParaRPr lang="en-US" dirty="0"/>
          </a:p>
        </p:txBody>
      </p:sp>
      <p:cxnSp>
        <p:nvCxnSpPr>
          <p:cNvPr id="10" name="Straight Arrow Connector 9"/>
          <p:cNvCxnSpPr>
            <a:endCxn id="8" idx="1"/>
          </p:cNvCxnSpPr>
          <p:nvPr/>
        </p:nvCxnSpPr>
        <p:spPr>
          <a:xfrm flipV="1">
            <a:off x="3442854" y="2233696"/>
            <a:ext cx="685800" cy="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9" idx="1"/>
          </p:cNvCxnSpPr>
          <p:nvPr/>
        </p:nvCxnSpPr>
        <p:spPr>
          <a:xfrm>
            <a:off x="2122054" y="3194581"/>
            <a:ext cx="20065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16612" y="2061957"/>
            <a:ext cx="713657" cy="369332"/>
          </a:xfrm>
          <a:prstGeom prst="rect">
            <a:avLst/>
          </a:prstGeom>
          <a:noFill/>
        </p:spPr>
        <p:txBody>
          <a:bodyPr wrap="none" rtlCol="0">
            <a:spAutoFit/>
          </a:bodyPr>
          <a:lstStyle/>
          <a:p>
            <a:r>
              <a:rPr lang="en-US" dirty="0" smtClean="0"/>
              <a:t>OUT0</a:t>
            </a:r>
            <a:endParaRPr lang="en-US" dirty="0"/>
          </a:p>
        </p:txBody>
      </p:sp>
      <p:sp>
        <p:nvSpPr>
          <p:cNvPr id="13" name="TextBox 12"/>
          <p:cNvSpPr txBox="1"/>
          <p:nvPr/>
        </p:nvSpPr>
        <p:spPr>
          <a:xfrm>
            <a:off x="6135254" y="2055607"/>
            <a:ext cx="508473" cy="369332"/>
          </a:xfrm>
          <a:prstGeom prst="rect">
            <a:avLst/>
          </a:prstGeom>
          <a:noFill/>
        </p:spPr>
        <p:txBody>
          <a:bodyPr wrap="none" rtlCol="0">
            <a:spAutoFit/>
          </a:bodyPr>
          <a:lstStyle/>
          <a:p>
            <a:r>
              <a:rPr lang="en-US" dirty="0" smtClean="0"/>
              <a:t>IN0</a:t>
            </a:r>
            <a:endParaRPr lang="en-US" dirty="0"/>
          </a:p>
        </p:txBody>
      </p:sp>
      <p:cxnSp>
        <p:nvCxnSpPr>
          <p:cNvPr id="14" name="Straight Arrow Connector 13"/>
          <p:cNvCxnSpPr>
            <a:stCxn id="12" idx="3"/>
            <a:endCxn id="13" idx="1"/>
          </p:cNvCxnSpPr>
          <p:nvPr/>
        </p:nvCxnSpPr>
        <p:spPr>
          <a:xfrm flipV="1">
            <a:off x="5330269" y="2240273"/>
            <a:ext cx="804985"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56954" y="3807753"/>
            <a:ext cx="14288" cy="1142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36855" y="4389114"/>
            <a:ext cx="668773" cy="369332"/>
          </a:xfrm>
          <a:prstGeom prst="rect">
            <a:avLst/>
          </a:prstGeom>
          <a:noFill/>
        </p:spPr>
        <p:txBody>
          <a:bodyPr wrap="none" rtlCol="0">
            <a:spAutoFit/>
          </a:bodyPr>
          <a:lstStyle/>
          <a:p>
            <a:r>
              <a:rPr lang="en-US" dirty="0" smtClean="0"/>
              <a:t>Orbit</a:t>
            </a:r>
            <a:endParaRPr lang="en-US" dirty="0"/>
          </a:p>
        </p:txBody>
      </p:sp>
      <p:sp>
        <p:nvSpPr>
          <p:cNvPr id="17" name="TextBox 16"/>
          <p:cNvSpPr txBox="1"/>
          <p:nvPr/>
        </p:nvSpPr>
        <p:spPr>
          <a:xfrm>
            <a:off x="2477300" y="2912404"/>
            <a:ext cx="899477" cy="369332"/>
          </a:xfrm>
          <a:prstGeom prst="rect">
            <a:avLst/>
          </a:prstGeom>
          <a:noFill/>
        </p:spPr>
        <p:txBody>
          <a:bodyPr wrap="none" rtlCol="0">
            <a:spAutoFit/>
          </a:bodyPr>
          <a:lstStyle/>
          <a:p>
            <a:r>
              <a:rPr lang="en-US" dirty="0" err="1" smtClean="0"/>
              <a:t>BXclock</a:t>
            </a:r>
            <a:endParaRPr lang="en-US" dirty="0"/>
          </a:p>
        </p:txBody>
      </p:sp>
      <p:sp>
        <p:nvSpPr>
          <p:cNvPr id="18" name="TextBox 17"/>
          <p:cNvSpPr txBox="1"/>
          <p:nvPr/>
        </p:nvSpPr>
        <p:spPr>
          <a:xfrm>
            <a:off x="3511471" y="1917107"/>
            <a:ext cx="838681" cy="646331"/>
          </a:xfrm>
          <a:prstGeom prst="rect">
            <a:avLst/>
          </a:prstGeom>
          <a:noFill/>
        </p:spPr>
        <p:txBody>
          <a:bodyPr wrap="square" rtlCol="0">
            <a:spAutoFit/>
          </a:bodyPr>
          <a:lstStyle/>
          <a:p>
            <a:r>
              <a:rPr lang="en-US" dirty="0" smtClean="0"/>
              <a:t>98.5 MHz</a:t>
            </a:r>
            <a:endParaRPr lang="en-US" dirty="0"/>
          </a:p>
        </p:txBody>
      </p:sp>
      <p:sp>
        <p:nvSpPr>
          <p:cNvPr id="19" name="TextBox 18"/>
          <p:cNvSpPr txBox="1"/>
          <p:nvPr/>
        </p:nvSpPr>
        <p:spPr>
          <a:xfrm>
            <a:off x="5380299" y="1914784"/>
            <a:ext cx="713925" cy="646331"/>
          </a:xfrm>
          <a:prstGeom prst="rect">
            <a:avLst/>
          </a:prstGeom>
          <a:noFill/>
        </p:spPr>
        <p:txBody>
          <a:bodyPr wrap="square" rtlCol="0">
            <a:spAutoFit/>
          </a:bodyPr>
          <a:lstStyle/>
          <a:p>
            <a:r>
              <a:rPr lang="en-US" dirty="0" smtClean="0"/>
              <a:t>9.85 MHz</a:t>
            </a:r>
            <a:endParaRPr lang="en-US" dirty="0"/>
          </a:p>
        </p:txBody>
      </p:sp>
      <p:sp>
        <p:nvSpPr>
          <p:cNvPr id="20" name="TextBox 19"/>
          <p:cNvSpPr txBox="1"/>
          <p:nvPr/>
        </p:nvSpPr>
        <p:spPr>
          <a:xfrm>
            <a:off x="3864676" y="4156031"/>
            <a:ext cx="461665" cy="374461"/>
          </a:xfrm>
          <a:prstGeom prst="rect">
            <a:avLst/>
          </a:prstGeom>
          <a:noFill/>
        </p:spPr>
        <p:txBody>
          <a:bodyPr vert="vert270" wrap="none" rtlCol="0">
            <a:spAutoFit/>
          </a:bodyPr>
          <a:lstStyle/>
          <a:p>
            <a:r>
              <a:rPr lang="en-US" dirty="0" smtClean="0"/>
              <a:t>SPI</a:t>
            </a:r>
            <a:endParaRPr lang="en-US" dirty="0"/>
          </a:p>
        </p:txBody>
      </p:sp>
      <p:cxnSp>
        <p:nvCxnSpPr>
          <p:cNvPr id="21" name="Straight Arrow Connector 20"/>
          <p:cNvCxnSpPr/>
          <p:nvPr/>
        </p:nvCxnSpPr>
        <p:spPr>
          <a:xfrm flipV="1">
            <a:off x="4199062" y="3655354"/>
            <a:ext cx="0" cy="1288396"/>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5" idx="2"/>
          </p:cNvCxnSpPr>
          <p:nvPr/>
        </p:nvCxnSpPr>
        <p:spPr>
          <a:xfrm flipV="1">
            <a:off x="4719204" y="3655353"/>
            <a:ext cx="0" cy="1149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85779" y="3839517"/>
            <a:ext cx="461665" cy="1134670"/>
          </a:xfrm>
          <a:prstGeom prst="rect">
            <a:avLst/>
          </a:prstGeom>
          <a:noFill/>
        </p:spPr>
        <p:txBody>
          <a:bodyPr vert="vert270" wrap="none" rtlCol="0">
            <a:spAutoFit/>
          </a:bodyPr>
          <a:lstStyle/>
          <a:p>
            <a:r>
              <a:rPr lang="en-US" dirty="0" err="1" smtClean="0"/>
              <a:t>Clock_Sync</a:t>
            </a:r>
            <a:endParaRPr lang="en-US" dirty="0"/>
          </a:p>
        </p:txBody>
      </p:sp>
      <p:sp>
        <p:nvSpPr>
          <p:cNvPr id="24" name="TextBox 23"/>
          <p:cNvSpPr txBox="1"/>
          <p:nvPr/>
        </p:nvSpPr>
        <p:spPr>
          <a:xfrm>
            <a:off x="4606837" y="3061006"/>
            <a:ext cx="713657" cy="369332"/>
          </a:xfrm>
          <a:prstGeom prst="rect">
            <a:avLst/>
          </a:prstGeom>
          <a:noFill/>
        </p:spPr>
        <p:txBody>
          <a:bodyPr wrap="none" rtlCol="0">
            <a:spAutoFit/>
          </a:bodyPr>
          <a:lstStyle/>
          <a:p>
            <a:r>
              <a:rPr lang="en-US" dirty="0" smtClean="0"/>
              <a:t>OUT4</a:t>
            </a:r>
            <a:endParaRPr lang="en-US" dirty="0"/>
          </a:p>
        </p:txBody>
      </p:sp>
      <p:sp>
        <p:nvSpPr>
          <p:cNvPr id="25" name="TextBox 24"/>
          <p:cNvSpPr txBox="1"/>
          <p:nvPr/>
        </p:nvSpPr>
        <p:spPr>
          <a:xfrm>
            <a:off x="4603913" y="3356989"/>
            <a:ext cx="713657" cy="369332"/>
          </a:xfrm>
          <a:prstGeom prst="rect">
            <a:avLst/>
          </a:prstGeom>
          <a:noFill/>
        </p:spPr>
        <p:txBody>
          <a:bodyPr wrap="none" rtlCol="0">
            <a:spAutoFit/>
          </a:bodyPr>
          <a:lstStyle/>
          <a:p>
            <a:r>
              <a:rPr lang="en-US" dirty="0" smtClean="0"/>
              <a:t>OUT5</a:t>
            </a:r>
            <a:endParaRPr lang="en-US" dirty="0"/>
          </a:p>
        </p:txBody>
      </p:sp>
      <p:sp>
        <p:nvSpPr>
          <p:cNvPr id="26" name="Rectangle 25"/>
          <p:cNvSpPr/>
          <p:nvPr/>
        </p:nvSpPr>
        <p:spPr>
          <a:xfrm>
            <a:off x="5260522" y="4049549"/>
            <a:ext cx="717550" cy="425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Fanout</a:t>
            </a:r>
            <a:endParaRPr lang="en-US" dirty="0"/>
          </a:p>
        </p:txBody>
      </p:sp>
      <p:cxnSp>
        <p:nvCxnSpPr>
          <p:cNvPr id="27" name="Elbow Connector 26"/>
          <p:cNvCxnSpPr>
            <a:stCxn id="25" idx="3"/>
          </p:cNvCxnSpPr>
          <p:nvPr/>
        </p:nvCxnSpPr>
        <p:spPr>
          <a:xfrm>
            <a:off x="5317570" y="3541655"/>
            <a:ext cx="115291" cy="5165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4" idx="3"/>
          </p:cNvCxnSpPr>
          <p:nvPr/>
        </p:nvCxnSpPr>
        <p:spPr>
          <a:xfrm>
            <a:off x="5320494" y="3245672"/>
            <a:ext cx="344634" cy="80599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5215" y="4474999"/>
            <a:ext cx="0" cy="468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32527" y="4474999"/>
            <a:ext cx="0" cy="468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43029" y="4419035"/>
            <a:ext cx="1044197" cy="369332"/>
          </a:xfrm>
          <a:prstGeom prst="rect">
            <a:avLst/>
          </a:prstGeom>
          <a:noFill/>
        </p:spPr>
        <p:txBody>
          <a:bodyPr wrap="none" rtlCol="0">
            <a:spAutoFit/>
          </a:bodyPr>
          <a:lstStyle/>
          <a:p>
            <a:r>
              <a:rPr lang="en-US" dirty="0" smtClean="0"/>
              <a:t>To FPGAs</a:t>
            </a:r>
            <a:endParaRPr lang="en-US" dirty="0"/>
          </a:p>
        </p:txBody>
      </p:sp>
      <p:sp>
        <p:nvSpPr>
          <p:cNvPr id="32" name="TextBox 31"/>
          <p:cNvSpPr txBox="1"/>
          <p:nvPr/>
        </p:nvSpPr>
        <p:spPr>
          <a:xfrm>
            <a:off x="6265918" y="4133591"/>
            <a:ext cx="461665" cy="390492"/>
          </a:xfrm>
          <a:prstGeom prst="rect">
            <a:avLst/>
          </a:prstGeom>
          <a:noFill/>
        </p:spPr>
        <p:txBody>
          <a:bodyPr vert="vert270" wrap="none" rtlCol="0">
            <a:spAutoFit/>
          </a:bodyPr>
          <a:lstStyle/>
          <a:p>
            <a:r>
              <a:rPr lang="en-US" dirty="0" smtClean="0"/>
              <a:t>I2C</a:t>
            </a:r>
            <a:endParaRPr lang="en-US" dirty="0"/>
          </a:p>
        </p:txBody>
      </p:sp>
      <p:cxnSp>
        <p:nvCxnSpPr>
          <p:cNvPr id="33" name="Straight Arrow Connector 32"/>
          <p:cNvCxnSpPr/>
          <p:nvPr/>
        </p:nvCxnSpPr>
        <p:spPr>
          <a:xfrm flipV="1">
            <a:off x="6600304" y="3648945"/>
            <a:ext cx="0" cy="1288396"/>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23212" y="1743326"/>
            <a:ext cx="713657" cy="369332"/>
          </a:xfrm>
          <a:prstGeom prst="rect">
            <a:avLst/>
          </a:prstGeom>
          <a:noFill/>
        </p:spPr>
        <p:txBody>
          <a:bodyPr wrap="none" rtlCol="0">
            <a:spAutoFit/>
          </a:bodyPr>
          <a:lstStyle/>
          <a:p>
            <a:r>
              <a:rPr lang="en-US" dirty="0" smtClean="0"/>
              <a:t>OUT0</a:t>
            </a:r>
            <a:endParaRPr lang="en-US" dirty="0"/>
          </a:p>
        </p:txBody>
      </p:sp>
      <p:sp>
        <p:nvSpPr>
          <p:cNvPr id="35" name="TextBox 34"/>
          <p:cNvSpPr txBox="1"/>
          <p:nvPr/>
        </p:nvSpPr>
        <p:spPr>
          <a:xfrm>
            <a:off x="6623212" y="1987713"/>
            <a:ext cx="713657" cy="369332"/>
          </a:xfrm>
          <a:prstGeom prst="rect">
            <a:avLst/>
          </a:prstGeom>
          <a:noFill/>
        </p:spPr>
        <p:txBody>
          <a:bodyPr wrap="none" rtlCol="0">
            <a:spAutoFit/>
          </a:bodyPr>
          <a:lstStyle/>
          <a:p>
            <a:r>
              <a:rPr lang="en-US" dirty="0" smtClean="0"/>
              <a:t>OUT1</a:t>
            </a:r>
            <a:endParaRPr lang="en-US" dirty="0"/>
          </a:p>
        </p:txBody>
      </p:sp>
      <p:sp>
        <p:nvSpPr>
          <p:cNvPr id="36" name="TextBox 35"/>
          <p:cNvSpPr txBox="1"/>
          <p:nvPr/>
        </p:nvSpPr>
        <p:spPr>
          <a:xfrm>
            <a:off x="6623211" y="2248866"/>
            <a:ext cx="713657" cy="369332"/>
          </a:xfrm>
          <a:prstGeom prst="rect">
            <a:avLst/>
          </a:prstGeom>
          <a:noFill/>
        </p:spPr>
        <p:txBody>
          <a:bodyPr wrap="none" rtlCol="0">
            <a:spAutoFit/>
          </a:bodyPr>
          <a:lstStyle/>
          <a:p>
            <a:r>
              <a:rPr lang="en-US" dirty="0" smtClean="0"/>
              <a:t>OUT2</a:t>
            </a:r>
            <a:endParaRPr lang="en-US" dirty="0"/>
          </a:p>
        </p:txBody>
      </p:sp>
      <p:sp>
        <p:nvSpPr>
          <p:cNvPr id="37" name="TextBox 36"/>
          <p:cNvSpPr txBox="1"/>
          <p:nvPr/>
        </p:nvSpPr>
        <p:spPr>
          <a:xfrm>
            <a:off x="6643726" y="2691674"/>
            <a:ext cx="713657" cy="369332"/>
          </a:xfrm>
          <a:prstGeom prst="rect">
            <a:avLst/>
          </a:prstGeom>
          <a:noFill/>
        </p:spPr>
        <p:txBody>
          <a:bodyPr wrap="none" rtlCol="0">
            <a:spAutoFit/>
          </a:bodyPr>
          <a:lstStyle/>
          <a:p>
            <a:r>
              <a:rPr lang="en-US" dirty="0" smtClean="0"/>
              <a:t>OUT3</a:t>
            </a:r>
            <a:endParaRPr lang="en-US" dirty="0"/>
          </a:p>
        </p:txBody>
      </p:sp>
      <p:sp>
        <p:nvSpPr>
          <p:cNvPr id="38" name="TextBox 37"/>
          <p:cNvSpPr txBox="1"/>
          <p:nvPr/>
        </p:nvSpPr>
        <p:spPr>
          <a:xfrm>
            <a:off x="6637985" y="3008306"/>
            <a:ext cx="713657" cy="369332"/>
          </a:xfrm>
          <a:prstGeom prst="rect">
            <a:avLst/>
          </a:prstGeom>
          <a:noFill/>
        </p:spPr>
        <p:txBody>
          <a:bodyPr wrap="none" rtlCol="0">
            <a:spAutoFit/>
          </a:bodyPr>
          <a:lstStyle/>
          <a:p>
            <a:r>
              <a:rPr lang="en-US" dirty="0" smtClean="0"/>
              <a:t>OUT4</a:t>
            </a:r>
            <a:endParaRPr lang="en-US" dirty="0"/>
          </a:p>
        </p:txBody>
      </p:sp>
      <p:sp>
        <p:nvSpPr>
          <p:cNvPr id="39" name="TextBox 38"/>
          <p:cNvSpPr txBox="1"/>
          <p:nvPr/>
        </p:nvSpPr>
        <p:spPr>
          <a:xfrm>
            <a:off x="6623211" y="1468418"/>
            <a:ext cx="713657" cy="369332"/>
          </a:xfrm>
          <a:prstGeom prst="rect">
            <a:avLst/>
          </a:prstGeom>
          <a:noFill/>
        </p:spPr>
        <p:txBody>
          <a:bodyPr wrap="none" rtlCol="0">
            <a:spAutoFit/>
          </a:bodyPr>
          <a:lstStyle/>
          <a:p>
            <a:r>
              <a:rPr lang="en-US" dirty="0" smtClean="0"/>
              <a:t>OUT9</a:t>
            </a:r>
            <a:endParaRPr lang="en-US" dirty="0"/>
          </a:p>
        </p:txBody>
      </p:sp>
      <p:sp>
        <p:nvSpPr>
          <p:cNvPr id="40" name="TextBox 39"/>
          <p:cNvSpPr txBox="1"/>
          <p:nvPr/>
        </p:nvSpPr>
        <p:spPr>
          <a:xfrm>
            <a:off x="6094225" y="1499088"/>
            <a:ext cx="508473" cy="369332"/>
          </a:xfrm>
          <a:prstGeom prst="rect">
            <a:avLst/>
          </a:prstGeom>
          <a:noFill/>
        </p:spPr>
        <p:txBody>
          <a:bodyPr wrap="none" rtlCol="0">
            <a:spAutoFit/>
          </a:bodyPr>
          <a:lstStyle/>
          <a:p>
            <a:r>
              <a:rPr lang="en-US" dirty="0" smtClean="0"/>
              <a:t>IN3</a:t>
            </a:r>
            <a:endParaRPr lang="en-US" dirty="0"/>
          </a:p>
        </p:txBody>
      </p:sp>
      <p:cxnSp>
        <p:nvCxnSpPr>
          <p:cNvPr id="41" name="Straight Connector 40"/>
          <p:cNvCxnSpPr>
            <a:stCxn id="40" idx="1"/>
          </p:cNvCxnSpPr>
          <p:nvPr/>
        </p:nvCxnSpPr>
        <p:spPr>
          <a:xfrm flipH="1">
            <a:off x="5845280" y="1683754"/>
            <a:ext cx="248945" cy="0"/>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845280" y="1309254"/>
            <a:ext cx="0" cy="37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845280" y="1309254"/>
            <a:ext cx="1768118" cy="1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613398" y="1309254"/>
            <a:ext cx="5216" cy="343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9" idx="3"/>
          </p:cNvCxnSpPr>
          <p:nvPr/>
        </p:nvCxnSpPr>
        <p:spPr>
          <a:xfrm flipH="1">
            <a:off x="7336868" y="1653084"/>
            <a:ext cx="281746"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389490" y="1070142"/>
            <a:ext cx="532518" cy="307777"/>
          </a:xfrm>
          <a:prstGeom prst="rect">
            <a:avLst/>
          </a:prstGeom>
          <a:noFill/>
        </p:spPr>
        <p:txBody>
          <a:bodyPr wrap="none" rtlCol="0">
            <a:spAutoFit/>
          </a:bodyPr>
          <a:lstStyle/>
          <a:p>
            <a:r>
              <a:rPr lang="en-US" sz="1400" dirty="0" smtClean="0"/>
              <a:t>ZDM</a:t>
            </a:r>
            <a:endParaRPr lang="en-US" sz="1400" dirty="0"/>
          </a:p>
        </p:txBody>
      </p:sp>
      <p:cxnSp>
        <p:nvCxnSpPr>
          <p:cNvPr id="47" name="Straight Arrow Connector 46"/>
          <p:cNvCxnSpPr>
            <a:stCxn id="37" idx="3"/>
          </p:cNvCxnSpPr>
          <p:nvPr/>
        </p:nvCxnSpPr>
        <p:spPr>
          <a:xfrm flipV="1">
            <a:off x="7357383" y="2869456"/>
            <a:ext cx="1248630" cy="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347126" y="3199856"/>
            <a:ext cx="12588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9822653" y="3007094"/>
            <a:ext cx="152876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781624" y="2669858"/>
            <a:ext cx="1542441" cy="646331"/>
          </a:xfrm>
          <a:prstGeom prst="rect">
            <a:avLst/>
          </a:prstGeom>
          <a:noFill/>
        </p:spPr>
        <p:txBody>
          <a:bodyPr wrap="square" rtlCol="0">
            <a:spAutoFit/>
          </a:bodyPr>
          <a:lstStyle/>
          <a:p>
            <a:r>
              <a:rPr lang="en-US" dirty="0" smtClean="0"/>
              <a:t>To plugin optic transceivers</a:t>
            </a:r>
            <a:endParaRPr lang="en-US" dirty="0"/>
          </a:p>
        </p:txBody>
      </p:sp>
      <p:cxnSp>
        <p:nvCxnSpPr>
          <p:cNvPr id="51" name="Straight Arrow Connector 50"/>
          <p:cNvCxnSpPr/>
          <p:nvPr/>
        </p:nvCxnSpPr>
        <p:spPr>
          <a:xfrm>
            <a:off x="7324719" y="2144496"/>
            <a:ext cx="1788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318978" y="1822946"/>
            <a:ext cx="1542441" cy="646331"/>
          </a:xfrm>
          <a:prstGeom prst="rect">
            <a:avLst/>
          </a:prstGeom>
          <a:noFill/>
        </p:spPr>
        <p:txBody>
          <a:bodyPr wrap="square" rtlCol="0">
            <a:spAutoFit/>
          </a:bodyPr>
          <a:lstStyle/>
          <a:p>
            <a:r>
              <a:rPr lang="en-US" dirty="0" smtClean="0"/>
              <a:t>To plugin optic transmitters</a:t>
            </a:r>
            <a:endParaRPr lang="en-US" dirty="0"/>
          </a:p>
        </p:txBody>
      </p:sp>
      <p:sp>
        <p:nvSpPr>
          <p:cNvPr id="53" name="TextBox 52"/>
          <p:cNvSpPr txBox="1"/>
          <p:nvPr/>
        </p:nvSpPr>
        <p:spPr>
          <a:xfrm>
            <a:off x="8484754" y="4106993"/>
            <a:ext cx="2423420" cy="369332"/>
          </a:xfrm>
          <a:prstGeom prst="rect">
            <a:avLst/>
          </a:prstGeom>
          <a:noFill/>
        </p:spPr>
        <p:txBody>
          <a:bodyPr wrap="none" rtlCol="0">
            <a:spAutoFit/>
          </a:bodyPr>
          <a:lstStyle/>
          <a:p>
            <a:r>
              <a:rPr lang="en-US" dirty="0" smtClean="0"/>
              <a:t>Beam Phase monitoring</a:t>
            </a:r>
            <a:endParaRPr lang="en-US" dirty="0"/>
          </a:p>
        </p:txBody>
      </p:sp>
      <p:cxnSp>
        <p:nvCxnSpPr>
          <p:cNvPr id="54" name="Elbow Connector 53"/>
          <p:cNvCxnSpPr>
            <a:stCxn id="53" idx="1"/>
          </p:cNvCxnSpPr>
          <p:nvPr/>
        </p:nvCxnSpPr>
        <p:spPr>
          <a:xfrm rot="10800000" flipV="1">
            <a:off x="7919080" y="4291659"/>
            <a:ext cx="565675" cy="644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660271" y="3589575"/>
            <a:ext cx="738664" cy="1313540"/>
          </a:xfrm>
          <a:prstGeom prst="rect">
            <a:avLst/>
          </a:prstGeom>
          <a:noFill/>
        </p:spPr>
        <p:txBody>
          <a:bodyPr vert="vert270" wrap="square" rtlCol="0">
            <a:spAutoFit/>
          </a:bodyPr>
          <a:lstStyle/>
          <a:p>
            <a:r>
              <a:rPr lang="en-US" dirty="0" smtClean="0"/>
              <a:t>Clock phase adjustment</a:t>
            </a:r>
            <a:endParaRPr lang="en-US" dirty="0"/>
          </a:p>
        </p:txBody>
      </p:sp>
      <p:cxnSp>
        <p:nvCxnSpPr>
          <p:cNvPr id="56" name="Straight Arrow Connector 55"/>
          <p:cNvCxnSpPr/>
          <p:nvPr/>
        </p:nvCxnSpPr>
        <p:spPr>
          <a:xfrm flipV="1">
            <a:off x="7019511" y="3661368"/>
            <a:ext cx="0" cy="1288396"/>
          </a:xfrm>
          <a:prstGeom prst="straightConnector1">
            <a:avLst/>
          </a:prstGeom>
          <a:ln w="19050">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8606013" y="2599293"/>
            <a:ext cx="1181100" cy="40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AD5330x</a:t>
            </a:r>
            <a:endParaRPr lang="en-US" dirty="0"/>
          </a:p>
        </p:txBody>
      </p:sp>
      <p:sp>
        <p:nvSpPr>
          <p:cNvPr id="58" name="Rectangle 57"/>
          <p:cNvSpPr/>
          <p:nvPr/>
        </p:nvSpPr>
        <p:spPr>
          <a:xfrm>
            <a:off x="8606013" y="3061006"/>
            <a:ext cx="1181100" cy="391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AD5330x</a:t>
            </a:r>
            <a:endParaRPr lang="en-US" dirty="0"/>
          </a:p>
        </p:txBody>
      </p:sp>
      <p:sp>
        <p:nvSpPr>
          <p:cNvPr id="59" name="Title 1"/>
          <p:cNvSpPr txBox="1">
            <a:spLocks/>
          </p:cNvSpPr>
          <p:nvPr/>
        </p:nvSpPr>
        <p:spPr>
          <a:xfrm>
            <a:off x="1221819" y="284258"/>
            <a:ext cx="3233803"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60" name="Slide Number Placeholder 59"/>
          <p:cNvSpPr>
            <a:spLocks noGrp="1"/>
          </p:cNvSpPr>
          <p:nvPr>
            <p:ph type="sldNum" sz="quarter" idx="12"/>
          </p:nvPr>
        </p:nvSpPr>
        <p:spPr/>
        <p:txBody>
          <a:bodyPr/>
          <a:lstStyle/>
          <a:p>
            <a:fld id="{ED7F7473-35CC-4359-AC04-EFEE0D39A7D2}" type="slidenum">
              <a:rPr lang="en-US" smtClean="0"/>
              <a:t>25</a:t>
            </a:fld>
            <a:endParaRPr lang="en-US" dirty="0"/>
          </a:p>
        </p:txBody>
      </p:sp>
    </p:spTree>
    <p:extLst>
      <p:ext uri="{BB962C8B-B14F-4D97-AF65-F5344CB8AC3E}">
        <p14:creationId xmlns:p14="http://schemas.microsoft.com/office/powerpoint/2010/main" val="2963017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D9510 Functional Block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r="3504" b="3024"/>
          <a:stretch/>
        </p:blipFill>
        <p:spPr bwMode="auto">
          <a:xfrm>
            <a:off x="7305773" y="1362219"/>
            <a:ext cx="3791789" cy="47650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19754" y="5062903"/>
            <a:ext cx="6381945" cy="646331"/>
          </a:xfrm>
          <a:prstGeom prst="rect">
            <a:avLst/>
          </a:prstGeom>
          <a:noFill/>
        </p:spPr>
        <p:txBody>
          <a:bodyPr wrap="square" rtlCol="0">
            <a:spAutoFit/>
          </a:bodyPr>
          <a:lstStyle/>
          <a:p>
            <a:r>
              <a:rPr lang="en-US" dirty="0" smtClean="0">
                <a:solidFill>
                  <a:prstClr val="black"/>
                </a:solidFill>
                <a:latin typeface="Calibri" panose="020F0502020204030204"/>
              </a:rPr>
              <a:t>Used on the </a:t>
            </a:r>
            <a:r>
              <a:rPr lang="en-US" dirty="0" err="1" smtClean="0">
                <a:solidFill>
                  <a:prstClr val="black"/>
                </a:solidFill>
                <a:latin typeface="Calibri" panose="020F0502020204030204"/>
              </a:rPr>
              <a:t>Jlab’s</a:t>
            </a:r>
            <a:r>
              <a:rPr lang="en-US" dirty="0" smtClean="0">
                <a:solidFill>
                  <a:prstClr val="black"/>
                </a:solidFill>
                <a:latin typeface="Calibri" panose="020F0502020204030204"/>
              </a:rPr>
              <a:t> Trigger </a:t>
            </a:r>
            <a:r>
              <a:rPr lang="en-US" dirty="0" smtClean="0">
                <a:solidFill>
                  <a:prstClr val="black"/>
                </a:solidFill>
                <a:latin typeface="Calibri" panose="020F0502020204030204"/>
              </a:rPr>
              <a:t>Interface </a:t>
            </a:r>
            <a:r>
              <a:rPr lang="en-US" dirty="0" smtClean="0">
                <a:solidFill>
                  <a:prstClr val="black"/>
                </a:solidFill>
                <a:latin typeface="Calibri" panose="020F0502020204030204"/>
              </a:rPr>
              <a:t>(</a:t>
            </a:r>
            <a:r>
              <a:rPr lang="en-US" b="1" dirty="0" smtClean="0">
                <a:solidFill>
                  <a:prstClr val="black"/>
                </a:solidFill>
                <a:latin typeface="Calibri" panose="020F0502020204030204"/>
              </a:rPr>
              <a:t>TI</a:t>
            </a:r>
            <a:r>
              <a:rPr lang="en-US" dirty="0" smtClean="0">
                <a:solidFill>
                  <a:prstClr val="black"/>
                </a:solidFill>
                <a:latin typeface="Calibri" panose="020F0502020204030204"/>
              </a:rPr>
              <a:t>) modules </a:t>
            </a:r>
            <a:r>
              <a:rPr lang="en-US" dirty="0" smtClean="0">
                <a:solidFill>
                  <a:prstClr val="black"/>
                </a:solidFill>
                <a:latin typeface="Calibri" panose="020F0502020204030204"/>
              </a:rPr>
              <a:t>to generate </a:t>
            </a:r>
            <a:r>
              <a:rPr lang="en-US" b="1" dirty="0" smtClean="0">
                <a:solidFill>
                  <a:prstClr val="black"/>
                </a:solidFill>
                <a:latin typeface="Calibri" panose="020F0502020204030204"/>
              </a:rPr>
              <a:t>SYNCHRONIZED</a:t>
            </a:r>
            <a:r>
              <a:rPr lang="en-US" dirty="0" smtClean="0">
                <a:solidFill>
                  <a:prstClr val="black"/>
                </a:solidFill>
                <a:latin typeface="Calibri" panose="020F0502020204030204"/>
              </a:rPr>
              <a:t> /2, /4, /6 and /8 lower frequency </a:t>
            </a:r>
            <a:r>
              <a:rPr lang="en-US" dirty="0" smtClean="0">
                <a:solidFill>
                  <a:prstClr val="black"/>
                </a:solidFill>
                <a:latin typeface="Calibri" panose="020F0502020204030204"/>
              </a:rPr>
              <a:t>clocks.</a:t>
            </a:r>
            <a:endParaRPr lang="en-US" dirty="0">
              <a:solidFill>
                <a:prstClr val="black"/>
              </a:solidFill>
              <a:latin typeface="Calibri" panose="020F0502020204030204"/>
            </a:endParaRPr>
          </a:p>
        </p:txBody>
      </p:sp>
      <p:sp>
        <p:nvSpPr>
          <p:cNvPr id="4" name="Rectangle 3"/>
          <p:cNvSpPr/>
          <p:nvPr/>
        </p:nvSpPr>
        <p:spPr>
          <a:xfrm>
            <a:off x="2143324" y="2463040"/>
            <a:ext cx="2664346" cy="369332"/>
          </a:xfrm>
          <a:prstGeom prst="rect">
            <a:avLst/>
          </a:prstGeom>
        </p:spPr>
        <p:txBody>
          <a:bodyPr wrap="square">
            <a:spAutoFit/>
          </a:bodyPr>
          <a:lstStyle/>
          <a:p>
            <a:r>
              <a:rPr lang="en-US" b="1" dirty="0" smtClean="0">
                <a:solidFill>
                  <a:prstClr val="black"/>
                </a:solidFill>
                <a:latin typeface="Calibri" panose="020F0502020204030204"/>
              </a:rPr>
              <a:t>Analog Devices AD9510</a:t>
            </a:r>
            <a:endParaRPr lang="en-US" b="1" dirty="0">
              <a:solidFill>
                <a:prstClr val="black"/>
              </a:solidFill>
              <a:latin typeface="Calibri" panose="020F0502020204030204"/>
            </a:endParaRPr>
          </a:p>
        </p:txBody>
      </p:sp>
      <p:sp>
        <p:nvSpPr>
          <p:cNvPr id="5" name="TextBox 4"/>
          <p:cNvSpPr txBox="1"/>
          <p:nvPr/>
        </p:nvSpPr>
        <p:spPr>
          <a:xfrm>
            <a:off x="2341288" y="2821393"/>
            <a:ext cx="2843454" cy="923330"/>
          </a:xfrm>
          <a:prstGeom prst="rect">
            <a:avLst/>
          </a:prstGeom>
          <a:noFill/>
        </p:spPr>
        <p:txBody>
          <a:bodyPr wrap="square" rtlCol="0">
            <a:spAutoFit/>
          </a:bodyPr>
          <a:lstStyle/>
          <a:p>
            <a:r>
              <a:rPr lang="en-US" dirty="0" smtClean="0">
                <a:solidFill>
                  <a:prstClr val="black"/>
                </a:solidFill>
                <a:latin typeface="Calibri" panose="020F0502020204030204"/>
              </a:rPr>
              <a:t>Additive output jitter (</a:t>
            </a:r>
            <a:r>
              <a:rPr lang="en-US" dirty="0" err="1" smtClean="0">
                <a:solidFill>
                  <a:prstClr val="black"/>
                </a:solidFill>
                <a:latin typeface="Calibri" panose="020F0502020204030204"/>
              </a:rPr>
              <a:t>rms</a:t>
            </a:r>
            <a:r>
              <a:rPr lang="en-US" dirty="0" smtClean="0">
                <a:solidFill>
                  <a:prstClr val="black"/>
                </a:solidFill>
                <a:latin typeface="Calibri" panose="020F0502020204030204"/>
              </a:rPr>
              <a:t>)</a:t>
            </a:r>
          </a:p>
          <a:p>
            <a:r>
              <a:rPr lang="en-US" dirty="0" smtClean="0">
                <a:solidFill>
                  <a:prstClr val="black"/>
                </a:solidFill>
                <a:latin typeface="Calibri" panose="020F0502020204030204"/>
              </a:rPr>
              <a:t>LVPECL: 225 fs</a:t>
            </a:r>
          </a:p>
          <a:p>
            <a:r>
              <a:rPr lang="en-US" dirty="0" smtClean="0">
                <a:solidFill>
                  <a:prstClr val="black"/>
                </a:solidFill>
                <a:latin typeface="Calibri" panose="020F0502020204030204"/>
              </a:rPr>
              <a:t>LVDS/CMOS: 275 fs</a:t>
            </a:r>
            <a:endParaRPr lang="en-US" dirty="0">
              <a:solidFill>
                <a:prstClr val="black"/>
              </a:solidFill>
              <a:latin typeface="Calibri" panose="020F0502020204030204"/>
            </a:endParaRPr>
          </a:p>
        </p:txBody>
      </p:sp>
      <p:sp>
        <p:nvSpPr>
          <p:cNvPr id="7" name="TextBox 6"/>
          <p:cNvSpPr txBox="1"/>
          <p:nvPr/>
        </p:nvSpPr>
        <p:spPr>
          <a:xfrm>
            <a:off x="866356" y="1103103"/>
            <a:ext cx="7286995" cy="400110"/>
          </a:xfrm>
          <a:prstGeom prst="rect">
            <a:avLst/>
          </a:prstGeom>
          <a:noFill/>
        </p:spPr>
        <p:txBody>
          <a:bodyPr wrap="none" rtlCol="0">
            <a:spAutoFit/>
          </a:bodyPr>
          <a:lstStyle/>
          <a:p>
            <a:r>
              <a:rPr lang="en-US" sz="2000" dirty="0" smtClean="0"/>
              <a:t>2.4.1 GTU detailed design</a:t>
            </a:r>
            <a:r>
              <a:rPr lang="en-US" sz="2000" b="1" dirty="0" smtClean="0"/>
              <a:t>: </a:t>
            </a:r>
            <a:r>
              <a:rPr lang="en-US" dirty="0" smtClean="0"/>
              <a:t>AD9510 synchronous clock divider (clk1 input)</a:t>
            </a:r>
          </a:p>
        </p:txBody>
      </p:sp>
      <p:sp>
        <p:nvSpPr>
          <p:cNvPr id="6" name="Slide Number Placeholder 5"/>
          <p:cNvSpPr>
            <a:spLocks noGrp="1"/>
          </p:cNvSpPr>
          <p:nvPr>
            <p:ph type="sldNum" sz="quarter" idx="12"/>
          </p:nvPr>
        </p:nvSpPr>
        <p:spPr/>
        <p:txBody>
          <a:bodyPr/>
          <a:lstStyle/>
          <a:p>
            <a:fld id="{ED7F7473-35CC-4359-AC04-EFEE0D39A7D2}" type="slidenum">
              <a:rPr lang="en-US" smtClean="0"/>
              <a:t>26</a:t>
            </a:fld>
            <a:endParaRPr lang="en-US" dirty="0"/>
          </a:p>
        </p:txBody>
      </p:sp>
    </p:spTree>
    <p:extLst>
      <p:ext uri="{BB962C8B-B14F-4D97-AF65-F5344CB8AC3E}">
        <p14:creationId xmlns:p14="http://schemas.microsoft.com/office/powerpoint/2010/main" val="707873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9603" y="555208"/>
            <a:ext cx="4531305" cy="461665"/>
          </a:xfrm>
          <a:prstGeom prst="rect">
            <a:avLst/>
          </a:prstGeom>
          <a:noFill/>
        </p:spPr>
        <p:txBody>
          <a:bodyPr wrap="none" rtlCol="0">
            <a:spAutoFit/>
          </a:bodyPr>
          <a:lstStyle/>
          <a:p>
            <a:r>
              <a:rPr lang="en-US" sz="2400" dirty="0" smtClean="0"/>
              <a:t>2.4.2 DAM (FLX155) clock interface</a:t>
            </a:r>
          </a:p>
        </p:txBody>
      </p:sp>
      <p:sp>
        <p:nvSpPr>
          <p:cNvPr id="3" name="TextBox 2"/>
          <p:cNvSpPr txBox="1"/>
          <p:nvPr/>
        </p:nvSpPr>
        <p:spPr>
          <a:xfrm>
            <a:off x="726352" y="1016873"/>
            <a:ext cx="3762505"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Dedicated Clock input, </a:t>
            </a:r>
          </a:p>
          <a:p>
            <a:pPr marL="342900" indent="-342900">
              <a:buFont typeface="Arial" panose="020B0604020202020204" pitchFamily="34" charset="0"/>
              <a:buChar char="•"/>
            </a:pPr>
            <a:r>
              <a:rPr lang="en-US" sz="2000" dirty="0" smtClean="0"/>
              <a:t>up to three MGT lanes (</a:t>
            </a:r>
            <a:r>
              <a:rPr lang="en-US" sz="2000" dirty="0" err="1" smtClean="0"/>
              <a:t>Tx</a:t>
            </a:r>
            <a:r>
              <a:rPr lang="en-US" sz="2000" dirty="0" smtClean="0"/>
              <a:t>/Rx)</a:t>
            </a:r>
          </a:p>
          <a:p>
            <a:pPr marL="342900" indent="-342900">
              <a:buFont typeface="Arial" panose="020B0604020202020204" pitchFamily="34" charset="0"/>
              <a:buChar char="•"/>
            </a:pPr>
            <a:r>
              <a:rPr lang="en-US" sz="2000" dirty="0" smtClean="0"/>
              <a:t>MTP multimode 850µm optical</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5" t="4625" r="1299" b="7739"/>
          <a:stretch/>
        </p:blipFill>
        <p:spPr>
          <a:xfrm>
            <a:off x="746449" y="2908896"/>
            <a:ext cx="8752114" cy="37746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13" r="2004" b="3276"/>
          <a:stretch/>
        </p:blipFill>
        <p:spPr>
          <a:xfrm>
            <a:off x="5122506" y="891976"/>
            <a:ext cx="6460533" cy="2281120"/>
          </a:xfrm>
          <a:prstGeom prst="rect">
            <a:avLst/>
          </a:prstGeom>
        </p:spPr>
      </p:pic>
      <p:sp>
        <p:nvSpPr>
          <p:cNvPr id="6" name="TextBox 5"/>
          <p:cNvSpPr txBox="1"/>
          <p:nvPr/>
        </p:nvSpPr>
        <p:spPr>
          <a:xfrm>
            <a:off x="9677400" y="5410200"/>
            <a:ext cx="2514600" cy="584775"/>
          </a:xfrm>
          <a:prstGeom prst="rect">
            <a:avLst/>
          </a:prstGeom>
          <a:noFill/>
        </p:spPr>
        <p:txBody>
          <a:bodyPr wrap="square" rtlCol="0">
            <a:spAutoFit/>
          </a:bodyPr>
          <a:lstStyle/>
          <a:p>
            <a:r>
              <a:rPr lang="en-US" sz="1600" dirty="0" smtClean="0"/>
              <a:t>* These two diagrams are from FLX155 presentations</a:t>
            </a:r>
            <a:endParaRPr lang="en-US" sz="1600" dirty="0"/>
          </a:p>
        </p:txBody>
      </p:sp>
      <p:sp>
        <p:nvSpPr>
          <p:cNvPr id="7" name="Slide Number Placeholder 6"/>
          <p:cNvSpPr>
            <a:spLocks noGrp="1"/>
          </p:cNvSpPr>
          <p:nvPr>
            <p:ph type="sldNum" sz="quarter" idx="12"/>
          </p:nvPr>
        </p:nvSpPr>
        <p:spPr/>
        <p:txBody>
          <a:bodyPr/>
          <a:lstStyle/>
          <a:p>
            <a:fld id="{ED7F7473-35CC-4359-AC04-EFEE0D39A7D2}" type="slidenum">
              <a:rPr lang="en-US" smtClean="0"/>
              <a:t>27</a:t>
            </a:fld>
            <a:endParaRPr lang="en-US" dirty="0"/>
          </a:p>
        </p:txBody>
      </p:sp>
    </p:spTree>
    <p:extLst>
      <p:ext uri="{BB962C8B-B14F-4D97-AF65-F5344CB8AC3E}">
        <p14:creationId xmlns:p14="http://schemas.microsoft.com/office/powerpoint/2010/main" val="2710944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4981" y="552537"/>
            <a:ext cx="3392805" cy="369332"/>
          </a:xfrm>
          <a:prstGeom prst="rect">
            <a:avLst/>
          </a:prstGeom>
          <a:noFill/>
        </p:spPr>
        <p:txBody>
          <a:bodyPr wrap="square" rtlCol="0">
            <a:spAutoFit/>
          </a:bodyPr>
          <a:lstStyle/>
          <a:p>
            <a:r>
              <a:rPr lang="en-US" dirty="0" smtClean="0"/>
              <a:t>3.2 </a:t>
            </a:r>
            <a:r>
              <a:rPr lang="en-US" dirty="0" err="1" smtClean="0"/>
              <a:t>ppRDO</a:t>
            </a:r>
            <a:r>
              <a:rPr lang="en-US" dirty="0" smtClean="0"/>
              <a:t> clock design</a:t>
            </a:r>
          </a:p>
        </p:txBody>
      </p:sp>
      <p:sp>
        <p:nvSpPr>
          <p:cNvPr id="6" name="Rectangle 5"/>
          <p:cNvSpPr/>
          <p:nvPr/>
        </p:nvSpPr>
        <p:spPr>
          <a:xfrm>
            <a:off x="1590675" y="1355022"/>
            <a:ext cx="10067925" cy="5010151"/>
          </a:xfrm>
          <a:prstGeom prst="rect">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590675" y="1355022"/>
            <a:ext cx="10067925" cy="5010151"/>
          </a:xfrm>
          <a:prstGeom prst="rect">
            <a:avLst/>
          </a:prstGeom>
          <a:solidFill>
            <a:srgbClr val="FF00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72536" y="2109831"/>
            <a:ext cx="1296955" cy="1548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72536" y="2561105"/>
            <a:ext cx="1259633" cy="646331"/>
          </a:xfrm>
          <a:prstGeom prst="rect">
            <a:avLst/>
          </a:prstGeom>
          <a:noFill/>
        </p:spPr>
        <p:txBody>
          <a:bodyPr wrap="square" rtlCol="0">
            <a:spAutoFit/>
          </a:bodyPr>
          <a:lstStyle/>
          <a:p>
            <a:pPr algn="ctr"/>
            <a:r>
              <a:rPr lang="en-US" dirty="0" smtClean="0"/>
              <a:t>Optic transceiver</a:t>
            </a:r>
            <a:endParaRPr lang="en-US" dirty="0"/>
          </a:p>
        </p:txBody>
      </p:sp>
      <p:sp>
        <p:nvSpPr>
          <p:cNvPr id="10" name="TextBox 9"/>
          <p:cNvSpPr txBox="1"/>
          <p:nvPr/>
        </p:nvSpPr>
        <p:spPr>
          <a:xfrm>
            <a:off x="2758226" y="2265044"/>
            <a:ext cx="429926" cy="369332"/>
          </a:xfrm>
          <a:prstGeom prst="rect">
            <a:avLst/>
          </a:prstGeom>
          <a:noFill/>
        </p:spPr>
        <p:txBody>
          <a:bodyPr wrap="none" rtlCol="0">
            <a:spAutoFit/>
          </a:bodyPr>
          <a:lstStyle/>
          <a:p>
            <a:pPr algn="r"/>
            <a:r>
              <a:rPr lang="en-US" dirty="0" smtClean="0"/>
              <a:t>RX</a:t>
            </a:r>
            <a:endParaRPr lang="en-US" dirty="0"/>
          </a:p>
        </p:txBody>
      </p:sp>
      <p:sp>
        <p:nvSpPr>
          <p:cNvPr id="11" name="TextBox 10"/>
          <p:cNvSpPr txBox="1"/>
          <p:nvPr/>
        </p:nvSpPr>
        <p:spPr>
          <a:xfrm>
            <a:off x="2771050" y="3248408"/>
            <a:ext cx="417102" cy="369332"/>
          </a:xfrm>
          <a:prstGeom prst="rect">
            <a:avLst/>
          </a:prstGeom>
          <a:noFill/>
        </p:spPr>
        <p:txBody>
          <a:bodyPr wrap="none" rtlCol="0">
            <a:spAutoFit/>
          </a:bodyPr>
          <a:lstStyle/>
          <a:p>
            <a:r>
              <a:rPr lang="en-US" dirty="0" smtClean="0"/>
              <a:t>TX</a:t>
            </a:r>
            <a:endParaRPr lang="en-US" dirty="0"/>
          </a:p>
        </p:txBody>
      </p:sp>
      <p:sp>
        <p:nvSpPr>
          <p:cNvPr id="12" name="Rectangle 11"/>
          <p:cNvSpPr/>
          <p:nvPr/>
        </p:nvSpPr>
        <p:spPr>
          <a:xfrm>
            <a:off x="4226961" y="1561844"/>
            <a:ext cx="917175" cy="1548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133839" y="2012460"/>
            <a:ext cx="1086896" cy="615553"/>
          </a:xfrm>
          <a:prstGeom prst="rect">
            <a:avLst/>
          </a:prstGeom>
          <a:noFill/>
        </p:spPr>
        <p:txBody>
          <a:bodyPr wrap="square" rtlCol="0">
            <a:spAutoFit/>
          </a:bodyPr>
          <a:lstStyle/>
          <a:p>
            <a:pPr algn="ctr"/>
            <a:r>
              <a:rPr lang="en-US" dirty="0" smtClean="0"/>
              <a:t>1:4 </a:t>
            </a:r>
            <a:r>
              <a:rPr lang="en-US" sz="1600" dirty="0" smtClean="0"/>
              <a:t>ADCLK944</a:t>
            </a:r>
            <a:endParaRPr lang="en-US" sz="1600" dirty="0"/>
          </a:p>
        </p:txBody>
      </p:sp>
      <p:sp>
        <p:nvSpPr>
          <p:cNvPr id="14" name="TextBox 13"/>
          <p:cNvSpPr txBox="1"/>
          <p:nvPr/>
        </p:nvSpPr>
        <p:spPr>
          <a:xfrm>
            <a:off x="4491393" y="1725041"/>
            <a:ext cx="652744" cy="369332"/>
          </a:xfrm>
          <a:prstGeom prst="rect">
            <a:avLst/>
          </a:prstGeom>
          <a:noFill/>
        </p:spPr>
        <p:txBody>
          <a:bodyPr wrap="none" rtlCol="0">
            <a:spAutoFit/>
          </a:bodyPr>
          <a:lstStyle/>
          <a:p>
            <a:pPr algn="r"/>
            <a:r>
              <a:rPr lang="en-US" dirty="0" smtClean="0"/>
              <a:t>Out1</a:t>
            </a:r>
            <a:endParaRPr lang="en-US" dirty="0"/>
          </a:p>
        </p:txBody>
      </p:sp>
      <p:sp>
        <p:nvSpPr>
          <p:cNvPr id="15" name="TextBox 14"/>
          <p:cNvSpPr txBox="1"/>
          <p:nvPr/>
        </p:nvSpPr>
        <p:spPr>
          <a:xfrm>
            <a:off x="4491393" y="2695622"/>
            <a:ext cx="652743" cy="369332"/>
          </a:xfrm>
          <a:prstGeom prst="rect">
            <a:avLst/>
          </a:prstGeom>
          <a:noFill/>
        </p:spPr>
        <p:txBody>
          <a:bodyPr wrap="none" rtlCol="0">
            <a:spAutoFit/>
          </a:bodyPr>
          <a:lstStyle/>
          <a:p>
            <a:r>
              <a:rPr lang="en-US" dirty="0" smtClean="0"/>
              <a:t>Out0</a:t>
            </a:r>
            <a:endParaRPr lang="en-US" dirty="0"/>
          </a:p>
        </p:txBody>
      </p:sp>
      <p:cxnSp>
        <p:nvCxnSpPr>
          <p:cNvPr id="16" name="Straight Arrow Connector 15"/>
          <p:cNvCxnSpPr>
            <a:stCxn id="10" idx="3"/>
          </p:cNvCxnSpPr>
          <p:nvPr/>
        </p:nvCxnSpPr>
        <p:spPr>
          <a:xfrm>
            <a:off x="3188152" y="2449710"/>
            <a:ext cx="1038809"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072161" y="3353658"/>
            <a:ext cx="4449854" cy="2824362"/>
          </a:xfrm>
          <a:prstGeom prst="rect">
            <a:avLst/>
          </a:prstGeom>
          <a:solidFill>
            <a:srgbClr val="00B0F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037252" y="5585307"/>
            <a:ext cx="1259633" cy="400110"/>
          </a:xfrm>
          <a:prstGeom prst="rect">
            <a:avLst/>
          </a:prstGeom>
          <a:noFill/>
        </p:spPr>
        <p:txBody>
          <a:bodyPr wrap="square" rtlCol="0">
            <a:spAutoFit/>
          </a:bodyPr>
          <a:lstStyle/>
          <a:p>
            <a:pPr algn="ctr"/>
            <a:r>
              <a:rPr lang="en-US" sz="2000" b="1" dirty="0" smtClean="0"/>
              <a:t>FPGA</a:t>
            </a:r>
          </a:p>
        </p:txBody>
      </p:sp>
      <p:sp>
        <p:nvSpPr>
          <p:cNvPr id="19" name="Rectangle 18"/>
          <p:cNvSpPr/>
          <p:nvPr/>
        </p:nvSpPr>
        <p:spPr>
          <a:xfrm>
            <a:off x="6074324" y="3353658"/>
            <a:ext cx="1294703" cy="1133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32602" y="3773931"/>
            <a:ext cx="806540" cy="400110"/>
          </a:xfrm>
          <a:prstGeom prst="rect">
            <a:avLst/>
          </a:prstGeom>
          <a:noFill/>
        </p:spPr>
        <p:txBody>
          <a:bodyPr wrap="square" rtlCol="0">
            <a:spAutoFit/>
          </a:bodyPr>
          <a:lstStyle/>
          <a:p>
            <a:pPr algn="ctr"/>
            <a:r>
              <a:rPr lang="en-US" sz="2000" dirty="0" smtClean="0"/>
              <a:t>GTY</a:t>
            </a:r>
            <a:endParaRPr lang="en-US" sz="2000" dirty="0"/>
          </a:p>
        </p:txBody>
      </p:sp>
      <p:sp>
        <p:nvSpPr>
          <p:cNvPr id="21" name="TextBox 20"/>
          <p:cNvSpPr txBox="1"/>
          <p:nvPr/>
        </p:nvSpPr>
        <p:spPr>
          <a:xfrm>
            <a:off x="6068287" y="3386080"/>
            <a:ext cx="429926" cy="369332"/>
          </a:xfrm>
          <a:prstGeom prst="rect">
            <a:avLst/>
          </a:prstGeom>
          <a:noFill/>
        </p:spPr>
        <p:txBody>
          <a:bodyPr wrap="none" rtlCol="0">
            <a:spAutoFit/>
          </a:bodyPr>
          <a:lstStyle/>
          <a:p>
            <a:pPr algn="r"/>
            <a:r>
              <a:rPr lang="en-US" dirty="0" smtClean="0"/>
              <a:t>RX</a:t>
            </a:r>
            <a:endParaRPr lang="en-US" dirty="0"/>
          </a:p>
        </p:txBody>
      </p:sp>
      <p:sp>
        <p:nvSpPr>
          <p:cNvPr id="22" name="TextBox 21"/>
          <p:cNvSpPr txBox="1"/>
          <p:nvPr/>
        </p:nvSpPr>
        <p:spPr>
          <a:xfrm>
            <a:off x="6044315" y="4039115"/>
            <a:ext cx="417102" cy="369332"/>
          </a:xfrm>
          <a:prstGeom prst="rect">
            <a:avLst/>
          </a:prstGeom>
          <a:noFill/>
        </p:spPr>
        <p:txBody>
          <a:bodyPr wrap="none" rtlCol="0">
            <a:spAutoFit/>
          </a:bodyPr>
          <a:lstStyle/>
          <a:p>
            <a:r>
              <a:rPr lang="en-US" dirty="0" smtClean="0"/>
              <a:t>TX</a:t>
            </a:r>
            <a:endParaRPr lang="en-US" dirty="0"/>
          </a:p>
        </p:txBody>
      </p:sp>
      <p:cxnSp>
        <p:nvCxnSpPr>
          <p:cNvPr id="23" name="Elbow Connector 22"/>
          <p:cNvCxnSpPr>
            <a:stCxn id="15" idx="3"/>
            <a:endCxn id="21" idx="1"/>
          </p:cNvCxnSpPr>
          <p:nvPr/>
        </p:nvCxnSpPr>
        <p:spPr>
          <a:xfrm>
            <a:off x="5144136" y="2880288"/>
            <a:ext cx="924151" cy="69045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2" idx="1"/>
            <a:endCxn id="11" idx="3"/>
          </p:cNvCxnSpPr>
          <p:nvPr/>
        </p:nvCxnSpPr>
        <p:spPr>
          <a:xfrm rot="10800000">
            <a:off x="3188153" y="3433075"/>
            <a:ext cx="2856163" cy="7907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821271" y="1618084"/>
            <a:ext cx="1296955" cy="12670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21271" y="2069357"/>
            <a:ext cx="1259633" cy="369332"/>
          </a:xfrm>
          <a:prstGeom prst="rect">
            <a:avLst/>
          </a:prstGeom>
          <a:noFill/>
        </p:spPr>
        <p:txBody>
          <a:bodyPr wrap="square" rtlCol="0">
            <a:spAutoFit/>
          </a:bodyPr>
          <a:lstStyle/>
          <a:p>
            <a:pPr algn="ctr"/>
            <a:r>
              <a:rPr lang="en-US" dirty="0" smtClean="0"/>
              <a:t>Si5345</a:t>
            </a:r>
            <a:endParaRPr lang="en-US" dirty="0"/>
          </a:p>
        </p:txBody>
      </p:sp>
      <p:sp>
        <p:nvSpPr>
          <p:cNvPr id="27" name="TextBox 26"/>
          <p:cNvSpPr txBox="1"/>
          <p:nvPr/>
        </p:nvSpPr>
        <p:spPr>
          <a:xfrm>
            <a:off x="9532839" y="1627446"/>
            <a:ext cx="652744" cy="369332"/>
          </a:xfrm>
          <a:prstGeom prst="rect">
            <a:avLst/>
          </a:prstGeom>
          <a:noFill/>
        </p:spPr>
        <p:txBody>
          <a:bodyPr wrap="none" rtlCol="0">
            <a:spAutoFit/>
          </a:bodyPr>
          <a:lstStyle/>
          <a:p>
            <a:pPr algn="r"/>
            <a:r>
              <a:rPr lang="en-US" dirty="0" smtClean="0"/>
              <a:t>Out0</a:t>
            </a:r>
            <a:endParaRPr lang="en-US" dirty="0"/>
          </a:p>
        </p:txBody>
      </p:sp>
      <p:sp>
        <p:nvSpPr>
          <p:cNvPr id="28" name="TextBox 27"/>
          <p:cNvSpPr txBox="1"/>
          <p:nvPr/>
        </p:nvSpPr>
        <p:spPr>
          <a:xfrm>
            <a:off x="9679870" y="2638662"/>
            <a:ext cx="652743" cy="369332"/>
          </a:xfrm>
          <a:prstGeom prst="rect">
            <a:avLst/>
          </a:prstGeom>
          <a:noFill/>
        </p:spPr>
        <p:txBody>
          <a:bodyPr wrap="none" rtlCol="0">
            <a:spAutoFit/>
          </a:bodyPr>
          <a:lstStyle/>
          <a:p>
            <a:r>
              <a:rPr lang="en-US" dirty="0" smtClean="0"/>
              <a:t>Out2</a:t>
            </a:r>
            <a:endParaRPr lang="en-US" dirty="0"/>
          </a:p>
        </p:txBody>
      </p:sp>
      <p:sp>
        <p:nvSpPr>
          <p:cNvPr id="29" name="TextBox 28"/>
          <p:cNvSpPr txBox="1"/>
          <p:nvPr/>
        </p:nvSpPr>
        <p:spPr>
          <a:xfrm>
            <a:off x="9540613" y="1845196"/>
            <a:ext cx="652744" cy="369332"/>
          </a:xfrm>
          <a:prstGeom prst="rect">
            <a:avLst/>
          </a:prstGeom>
          <a:noFill/>
        </p:spPr>
        <p:txBody>
          <a:bodyPr wrap="none" rtlCol="0">
            <a:spAutoFit/>
          </a:bodyPr>
          <a:lstStyle/>
          <a:p>
            <a:pPr algn="r"/>
            <a:r>
              <a:rPr lang="en-US" dirty="0" smtClean="0"/>
              <a:t>Out1</a:t>
            </a:r>
            <a:endParaRPr lang="en-US" dirty="0"/>
          </a:p>
        </p:txBody>
      </p:sp>
      <p:sp>
        <p:nvSpPr>
          <p:cNvPr id="30" name="TextBox 29"/>
          <p:cNvSpPr txBox="1"/>
          <p:nvPr/>
        </p:nvSpPr>
        <p:spPr>
          <a:xfrm>
            <a:off x="8727190" y="2323779"/>
            <a:ext cx="508473" cy="369332"/>
          </a:xfrm>
          <a:prstGeom prst="rect">
            <a:avLst/>
          </a:prstGeom>
          <a:noFill/>
        </p:spPr>
        <p:txBody>
          <a:bodyPr wrap="none" rtlCol="0">
            <a:spAutoFit/>
          </a:bodyPr>
          <a:lstStyle/>
          <a:p>
            <a:r>
              <a:rPr lang="en-US" dirty="0" smtClean="0"/>
              <a:t>IN2</a:t>
            </a:r>
            <a:endParaRPr lang="en-US" dirty="0"/>
          </a:p>
        </p:txBody>
      </p:sp>
      <p:sp>
        <p:nvSpPr>
          <p:cNvPr id="31" name="TextBox 30"/>
          <p:cNvSpPr txBox="1"/>
          <p:nvPr/>
        </p:nvSpPr>
        <p:spPr>
          <a:xfrm>
            <a:off x="6445587" y="3519896"/>
            <a:ext cx="930832" cy="338554"/>
          </a:xfrm>
          <a:prstGeom prst="rect">
            <a:avLst/>
          </a:prstGeom>
          <a:noFill/>
        </p:spPr>
        <p:txBody>
          <a:bodyPr wrap="none" rtlCol="0">
            <a:spAutoFit/>
          </a:bodyPr>
          <a:lstStyle/>
          <a:p>
            <a:r>
              <a:rPr lang="en-US" sz="1600" dirty="0" err="1" smtClean="0"/>
              <a:t>RxRECclk</a:t>
            </a:r>
            <a:endParaRPr lang="en-US" sz="1600" dirty="0"/>
          </a:p>
        </p:txBody>
      </p:sp>
      <p:cxnSp>
        <p:nvCxnSpPr>
          <p:cNvPr id="32" name="Elbow Connector 31"/>
          <p:cNvCxnSpPr>
            <a:stCxn id="31" idx="3"/>
          </p:cNvCxnSpPr>
          <p:nvPr/>
        </p:nvCxnSpPr>
        <p:spPr>
          <a:xfrm flipV="1">
            <a:off x="7376419" y="2525468"/>
            <a:ext cx="1444852" cy="11637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7" idx="3"/>
            <a:endCxn id="77" idx="0"/>
          </p:cNvCxnSpPr>
          <p:nvPr/>
        </p:nvCxnSpPr>
        <p:spPr>
          <a:xfrm>
            <a:off x="10185583" y="1812112"/>
            <a:ext cx="1056531" cy="7133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5400000">
            <a:off x="9499293" y="2956086"/>
            <a:ext cx="468571" cy="3265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486081" y="3362069"/>
            <a:ext cx="1296955" cy="8202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486081" y="3258952"/>
            <a:ext cx="1259633" cy="923330"/>
          </a:xfrm>
          <a:prstGeom prst="rect">
            <a:avLst/>
          </a:prstGeom>
          <a:noFill/>
        </p:spPr>
        <p:txBody>
          <a:bodyPr wrap="square" rtlCol="0">
            <a:spAutoFit/>
          </a:bodyPr>
          <a:lstStyle/>
          <a:p>
            <a:pPr algn="ctr"/>
            <a:r>
              <a:rPr lang="en-US" dirty="0" smtClean="0"/>
              <a:t>Phase difference detection</a:t>
            </a:r>
            <a:endParaRPr lang="en-US" dirty="0"/>
          </a:p>
        </p:txBody>
      </p:sp>
      <p:cxnSp>
        <p:nvCxnSpPr>
          <p:cNvPr id="37" name="Straight Connector 36"/>
          <p:cNvCxnSpPr>
            <a:stCxn id="14" idx="3"/>
          </p:cNvCxnSpPr>
          <p:nvPr/>
        </p:nvCxnSpPr>
        <p:spPr>
          <a:xfrm flipV="1">
            <a:off x="5144137" y="1908413"/>
            <a:ext cx="1811136" cy="1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944475" y="1925165"/>
            <a:ext cx="10798" cy="959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40436" y="2880288"/>
            <a:ext cx="1664505" cy="3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63" idx="2"/>
          </p:cNvCxnSpPr>
          <p:nvPr/>
        </p:nvCxnSpPr>
        <p:spPr>
          <a:xfrm flipH="1">
            <a:off x="8604941" y="2880288"/>
            <a:ext cx="897" cy="510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353375" y="4097338"/>
            <a:ext cx="1132706" cy="9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154080" y="2634376"/>
            <a:ext cx="7184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1107427" y="2745771"/>
            <a:ext cx="765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7935" y="2320742"/>
            <a:ext cx="660758" cy="369332"/>
          </a:xfrm>
          <a:prstGeom prst="rect">
            <a:avLst/>
          </a:prstGeom>
          <a:noFill/>
        </p:spPr>
        <p:txBody>
          <a:bodyPr wrap="none" rtlCol="0">
            <a:spAutoFit/>
          </a:bodyPr>
          <a:lstStyle/>
          <a:p>
            <a:r>
              <a:rPr lang="en-US" dirty="0" smtClean="0"/>
              <a:t>Fiber</a:t>
            </a:r>
            <a:endParaRPr lang="en-US" dirty="0"/>
          </a:p>
        </p:txBody>
      </p:sp>
      <p:sp>
        <p:nvSpPr>
          <p:cNvPr id="45" name="Rectangle 44"/>
          <p:cNvSpPr/>
          <p:nvPr/>
        </p:nvSpPr>
        <p:spPr>
          <a:xfrm>
            <a:off x="6395436" y="1473422"/>
            <a:ext cx="1229395" cy="1071990"/>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optional emergency circuit I</a:t>
            </a:r>
            <a:r>
              <a:rPr lang="en-US" baseline="30000" dirty="0" smtClean="0"/>
              <a:t>2</a:t>
            </a:r>
            <a:r>
              <a:rPr lang="en-US" dirty="0" smtClean="0"/>
              <a:t>C</a:t>
            </a:r>
            <a:endParaRPr lang="en-US" dirty="0"/>
          </a:p>
        </p:txBody>
      </p:sp>
      <p:sp>
        <p:nvSpPr>
          <p:cNvPr id="46" name="TextBox 45"/>
          <p:cNvSpPr txBox="1"/>
          <p:nvPr/>
        </p:nvSpPr>
        <p:spPr>
          <a:xfrm>
            <a:off x="1586801" y="5774539"/>
            <a:ext cx="1508746" cy="646331"/>
          </a:xfrm>
          <a:prstGeom prst="rect">
            <a:avLst/>
          </a:prstGeom>
          <a:noFill/>
        </p:spPr>
        <p:txBody>
          <a:bodyPr wrap="none" rtlCol="0">
            <a:spAutoFit/>
          </a:bodyPr>
          <a:lstStyle/>
          <a:p>
            <a:r>
              <a:rPr lang="en-US" sz="3600" dirty="0" err="1" smtClean="0"/>
              <a:t>ppRDO</a:t>
            </a:r>
            <a:endParaRPr lang="en-US" sz="3600" dirty="0"/>
          </a:p>
        </p:txBody>
      </p:sp>
      <p:cxnSp>
        <p:nvCxnSpPr>
          <p:cNvPr id="47" name="Straight Connector 46"/>
          <p:cNvCxnSpPr/>
          <p:nvPr/>
        </p:nvCxnSpPr>
        <p:spPr>
          <a:xfrm flipH="1">
            <a:off x="10343437" y="2069357"/>
            <a:ext cx="10628" cy="2351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7353375" y="4411475"/>
            <a:ext cx="2990063" cy="9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199343" y="1473558"/>
            <a:ext cx="1640193" cy="338554"/>
          </a:xfrm>
          <a:prstGeom prst="rect">
            <a:avLst/>
          </a:prstGeom>
          <a:noFill/>
        </p:spPr>
        <p:txBody>
          <a:bodyPr wrap="none" rtlCol="0">
            <a:spAutoFit/>
          </a:bodyPr>
          <a:lstStyle/>
          <a:p>
            <a:r>
              <a:rPr lang="en-US" sz="1600" dirty="0" smtClean="0"/>
              <a:t>(N/M)* 98.5 MHz</a:t>
            </a:r>
            <a:endParaRPr lang="en-US" sz="1600" dirty="0"/>
          </a:p>
        </p:txBody>
      </p:sp>
      <p:sp>
        <p:nvSpPr>
          <p:cNvPr id="50" name="TextBox 49"/>
          <p:cNvSpPr txBox="1"/>
          <p:nvPr/>
        </p:nvSpPr>
        <p:spPr>
          <a:xfrm>
            <a:off x="7913523" y="2266654"/>
            <a:ext cx="835485" cy="523220"/>
          </a:xfrm>
          <a:prstGeom prst="rect">
            <a:avLst/>
          </a:prstGeom>
          <a:noFill/>
        </p:spPr>
        <p:txBody>
          <a:bodyPr wrap="none" rtlCol="0">
            <a:spAutoFit/>
          </a:bodyPr>
          <a:lstStyle/>
          <a:p>
            <a:r>
              <a:rPr lang="en-US" sz="1400" dirty="0" smtClean="0"/>
              <a:t>197 or </a:t>
            </a:r>
          </a:p>
          <a:p>
            <a:r>
              <a:rPr lang="en-US" sz="1400" dirty="0" smtClean="0"/>
              <a:t>394 MHz</a:t>
            </a:r>
            <a:endParaRPr lang="en-US" sz="1400" dirty="0"/>
          </a:p>
        </p:txBody>
      </p:sp>
      <p:sp>
        <p:nvSpPr>
          <p:cNvPr id="51" name="TextBox 50"/>
          <p:cNvSpPr txBox="1"/>
          <p:nvPr/>
        </p:nvSpPr>
        <p:spPr>
          <a:xfrm>
            <a:off x="7727653" y="3854124"/>
            <a:ext cx="777200" cy="338554"/>
          </a:xfrm>
          <a:prstGeom prst="rect">
            <a:avLst/>
          </a:prstGeom>
          <a:noFill/>
        </p:spPr>
        <p:txBody>
          <a:bodyPr wrap="none" rtlCol="0">
            <a:spAutoFit/>
          </a:bodyPr>
          <a:lstStyle/>
          <a:p>
            <a:r>
              <a:rPr lang="en-US" sz="1600" dirty="0" smtClean="0"/>
              <a:t>control</a:t>
            </a:r>
            <a:endParaRPr lang="en-US" sz="1600" dirty="0"/>
          </a:p>
        </p:txBody>
      </p:sp>
      <p:sp>
        <p:nvSpPr>
          <p:cNvPr id="52" name="TextBox 51"/>
          <p:cNvSpPr txBox="1"/>
          <p:nvPr/>
        </p:nvSpPr>
        <p:spPr>
          <a:xfrm>
            <a:off x="6782706" y="4174041"/>
            <a:ext cx="705065" cy="338554"/>
          </a:xfrm>
          <a:prstGeom prst="rect">
            <a:avLst/>
          </a:prstGeom>
          <a:noFill/>
        </p:spPr>
        <p:txBody>
          <a:bodyPr wrap="none" rtlCol="0">
            <a:spAutoFit/>
          </a:bodyPr>
          <a:lstStyle/>
          <a:p>
            <a:r>
              <a:rPr lang="en-US" sz="1600" dirty="0" err="1" smtClean="0"/>
              <a:t>ClkRef</a:t>
            </a:r>
            <a:endParaRPr lang="en-US" sz="1600" dirty="0"/>
          </a:p>
        </p:txBody>
      </p:sp>
      <p:sp>
        <p:nvSpPr>
          <p:cNvPr id="53" name="Rectangle 52"/>
          <p:cNvSpPr/>
          <p:nvPr/>
        </p:nvSpPr>
        <p:spPr>
          <a:xfrm>
            <a:off x="5124372" y="1656033"/>
            <a:ext cx="1226618" cy="523220"/>
          </a:xfrm>
          <a:prstGeom prst="rect">
            <a:avLst/>
          </a:prstGeom>
        </p:spPr>
        <p:txBody>
          <a:bodyPr wrap="none">
            <a:spAutoFit/>
          </a:bodyPr>
          <a:lstStyle/>
          <a:p>
            <a:r>
              <a:rPr lang="en-US" sz="1400" dirty="0" err="1" smtClean="0">
                <a:latin typeface="Book Antiqua" panose="02040602050305030304" pitchFamily="18" charset="0"/>
              </a:rPr>
              <a:t>pseudoClock</a:t>
            </a:r>
            <a:endParaRPr lang="en-US" sz="1400" dirty="0" smtClean="0">
              <a:latin typeface="Book Antiqua" panose="02040602050305030304" pitchFamily="18" charset="0"/>
            </a:endParaRPr>
          </a:p>
          <a:p>
            <a:r>
              <a:rPr lang="en-US" sz="1400" dirty="0" smtClean="0">
                <a:latin typeface="Book Antiqua" panose="02040602050305030304" pitchFamily="18" charset="0"/>
              </a:rPr>
              <a:t> </a:t>
            </a:r>
            <a:r>
              <a:rPr lang="en-US" sz="1400" dirty="0">
                <a:latin typeface="Book Antiqua" panose="02040602050305030304" pitchFamily="18" charset="0"/>
              </a:rPr>
              <a:t>98.5 MHz</a:t>
            </a:r>
            <a:endParaRPr lang="en-US" sz="1400" dirty="0"/>
          </a:p>
        </p:txBody>
      </p:sp>
      <p:sp>
        <p:nvSpPr>
          <p:cNvPr id="54" name="TextBox 53"/>
          <p:cNvSpPr txBox="1"/>
          <p:nvPr/>
        </p:nvSpPr>
        <p:spPr>
          <a:xfrm>
            <a:off x="9246426" y="1513824"/>
            <a:ext cx="652743" cy="369332"/>
          </a:xfrm>
          <a:prstGeom prst="rect">
            <a:avLst/>
          </a:prstGeom>
          <a:noFill/>
        </p:spPr>
        <p:txBody>
          <a:bodyPr wrap="none" rtlCol="0">
            <a:spAutoFit/>
          </a:bodyPr>
          <a:lstStyle/>
          <a:p>
            <a:pPr algn="r"/>
            <a:r>
              <a:rPr lang="en-US" dirty="0" smtClean="0"/>
              <a:t>Out9</a:t>
            </a:r>
            <a:endParaRPr lang="en-US" dirty="0"/>
          </a:p>
        </p:txBody>
      </p:sp>
      <p:sp>
        <p:nvSpPr>
          <p:cNvPr id="55" name="TextBox 54"/>
          <p:cNvSpPr txBox="1"/>
          <p:nvPr/>
        </p:nvSpPr>
        <p:spPr>
          <a:xfrm>
            <a:off x="8742413" y="1512423"/>
            <a:ext cx="508474" cy="369332"/>
          </a:xfrm>
          <a:prstGeom prst="rect">
            <a:avLst/>
          </a:prstGeom>
          <a:noFill/>
        </p:spPr>
        <p:txBody>
          <a:bodyPr wrap="none" rtlCol="0">
            <a:spAutoFit/>
          </a:bodyPr>
          <a:lstStyle/>
          <a:p>
            <a:pPr algn="r"/>
            <a:r>
              <a:rPr lang="en-US" dirty="0" smtClean="0"/>
              <a:t>IN3</a:t>
            </a:r>
            <a:endParaRPr lang="en-US" dirty="0"/>
          </a:p>
        </p:txBody>
      </p:sp>
      <p:cxnSp>
        <p:nvCxnSpPr>
          <p:cNvPr id="56" name="Straight Connector 55"/>
          <p:cNvCxnSpPr/>
          <p:nvPr/>
        </p:nvCxnSpPr>
        <p:spPr>
          <a:xfrm flipV="1">
            <a:off x="9739386" y="1473422"/>
            <a:ext cx="0" cy="14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905528" y="1465259"/>
            <a:ext cx="0" cy="144662"/>
          </a:xfrm>
          <a:prstGeom prst="line">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905528" y="1473422"/>
            <a:ext cx="826085"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8793892" y="1237976"/>
            <a:ext cx="1176028" cy="307777"/>
          </a:xfrm>
          <a:prstGeom prst="rect">
            <a:avLst/>
          </a:prstGeom>
          <a:noFill/>
        </p:spPr>
        <p:txBody>
          <a:bodyPr wrap="none" rtlCol="0">
            <a:spAutoFit/>
          </a:bodyPr>
          <a:lstStyle/>
          <a:p>
            <a:r>
              <a:rPr lang="en-US" sz="1400" dirty="0" smtClean="0"/>
              <a:t>Zero Delay FB</a:t>
            </a:r>
            <a:endParaRPr lang="en-US" sz="1400" dirty="0"/>
          </a:p>
        </p:txBody>
      </p:sp>
      <p:cxnSp>
        <p:nvCxnSpPr>
          <p:cNvPr id="60" name="Straight Connector 59"/>
          <p:cNvCxnSpPr/>
          <p:nvPr/>
        </p:nvCxnSpPr>
        <p:spPr>
          <a:xfrm flipH="1">
            <a:off x="10118226" y="2069969"/>
            <a:ext cx="225357"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91147" y="2251586"/>
            <a:ext cx="550507" cy="783771"/>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545344" y="2420542"/>
            <a:ext cx="654153" cy="369332"/>
          </a:xfrm>
          <a:prstGeom prst="rect">
            <a:avLst/>
          </a:prstGeom>
          <a:noFill/>
        </p:spPr>
        <p:txBody>
          <a:bodyPr wrap="none" rtlCol="0">
            <a:spAutoFit/>
          </a:bodyPr>
          <a:lstStyle/>
          <a:p>
            <a:r>
              <a:rPr lang="en-US" dirty="0" smtClean="0"/>
              <a:t>DAM</a:t>
            </a:r>
            <a:endParaRPr lang="en-US" dirty="0"/>
          </a:p>
        </p:txBody>
      </p:sp>
      <p:sp>
        <p:nvSpPr>
          <p:cNvPr id="63" name="TextBox 62"/>
          <p:cNvSpPr txBox="1"/>
          <p:nvPr/>
        </p:nvSpPr>
        <p:spPr>
          <a:xfrm>
            <a:off x="8220059" y="3113882"/>
            <a:ext cx="769763" cy="276999"/>
          </a:xfrm>
          <a:prstGeom prst="rect">
            <a:avLst/>
          </a:prstGeom>
          <a:noFill/>
        </p:spPr>
        <p:txBody>
          <a:bodyPr wrap="none" rtlCol="0">
            <a:spAutoFit/>
          </a:bodyPr>
          <a:lstStyle/>
          <a:p>
            <a:r>
              <a:rPr lang="en-US" sz="1200" dirty="0" smtClean="0">
                <a:solidFill>
                  <a:srgbClr val="FF0000"/>
                </a:solidFill>
              </a:rPr>
              <a:t>W16/Y16</a:t>
            </a:r>
            <a:endParaRPr lang="en-US" sz="1200" dirty="0">
              <a:solidFill>
                <a:srgbClr val="FF0000"/>
              </a:solidFill>
            </a:endParaRPr>
          </a:p>
        </p:txBody>
      </p:sp>
      <p:sp>
        <p:nvSpPr>
          <p:cNvPr id="64" name="TextBox 63"/>
          <p:cNvSpPr txBox="1"/>
          <p:nvPr/>
        </p:nvSpPr>
        <p:spPr>
          <a:xfrm>
            <a:off x="9175564" y="3107253"/>
            <a:ext cx="830677" cy="276999"/>
          </a:xfrm>
          <a:prstGeom prst="rect">
            <a:avLst/>
          </a:prstGeom>
          <a:noFill/>
        </p:spPr>
        <p:txBody>
          <a:bodyPr wrap="none" rtlCol="0">
            <a:spAutoFit/>
          </a:bodyPr>
          <a:lstStyle/>
          <a:p>
            <a:r>
              <a:rPr lang="en-US" sz="1200" dirty="0" smtClean="0">
                <a:solidFill>
                  <a:srgbClr val="FF0000"/>
                </a:solidFill>
              </a:rPr>
              <a:t>W17/W18</a:t>
            </a:r>
            <a:endParaRPr lang="en-US" sz="1200" dirty="0">
              <a:solidFill>
                <a:srgbClr val="FF0000"/>
              </a:solidFill>
            </a:endParaRPr>
          </a:p>
        </p:txBody>
      </p:sp>
      <p:sp>
        <p:nvSpPr>
          <p:cNvPr id="65" name="TextBox 64"/>
          <p:cNvSpPr txBox="1"/>
          <p:nvPr/>
        </p:nvSpPr>
        <p:spPr>
          <a:xfrm>
            <a:off x="7284324" y="3494623"/>
            <a:ext cx="561372" cy="276999"/>
          </a:xfrm>
          <a:prstGeom prst="rect">
            <a:avLst/>
          </a:prstGeom>
          <a:noFill/>
        </p:spPr>
        <p:txBody>
          <a:bodyPr wrap="none" rtlCol="0">
            <a:spAutoFit/>
          </a:bodyPr>
          <a:lstStyle/>
          <a:p>
            <a:r>
              <a:rPr lang="en-US" sz="1200" dirty="0" smtClean="0">
                <a:solidFill>
                  <a:srgbClr val="FF0000"/>
                </a:solidFill>
              </a:rPr>
              <a:t>K5/K6</a:t>
            </a:r>
            <a:endParaRPr lang="en-US" sz="1200" dirty="0">
              <a:solidFill>
                <a:srgbClr val="FF0000"/>
              </a:solidFill>
            </a:endParaRPr>
          </a:p>
        </p:txBody>
      </p:sp>
      <p:sp>
        <p:nvSpPr>
          <p:cNvPr id="66" name="TextBox 65"/>
          <p:cNvSpPr txBox="1"/>
          <p:nvPr/>
        </p:nvSpPr>
        <p:spPr>
          <a:xfrm>
            <a:off x="7426890" y="4201160"/>
            <a:ext cx="663964" cy="276999"/>
          </a:xfrm>
          <a:prstGeom prst="rect">
            <a:avLst/>
          </a:prstGeom>
          <a:noFill/>
        </p:spPr>
        <p:txBody>
          <a:bodyPr wrap="none" rtlCol="0">
            <a:spAutoFit/>
          </a:bodyPr>
          <a:lstStyle/>
          <a:p>
            <a:r>
              <a:rPr lang="en-US" sz="1200" dirty="0" smtClean="0">
                <a:solidFill>
                  <a:srgbClr val="FF0000"/>
                </a:solidFill>
              </a:rPr>
              <a:t>M5/M6</a:t>
            </a:r>
            <a:endParaRPr lang="en-US" sz="1200" dirty="0">
              <a:solidFill>
                <a:srgbClr val="FF0000"/>
              </a:solidFill>
            </a:endParaRPr>
          </a:p>
        </p:txBody>
      </p:sp>
      <p:sp>
        <p:nvSpPr>
          <p:cNvPr id="67" name="TextBox 66"/>
          <p:cNvSpPr txBox="1"/>
          <p:nvPr/>
        </p:nvSpPr>
        <p:spPr>
          <a:xfrm>
            <a:off x="5586045" y="3348523"/>
            <a:ext cx="593432" cy="276999"/>
          </a:xfrm>
          <a:prstGeom prst="rect">
            <a:avLst/>
          </a:prstGeom>
          <a:noFill/>
        </p:spPr>
        <p:txBody>
          <a:bodyPr wrap="none" rtlCol="0">
            <a:spAutoFit/>
          </a:bodyPr>
          <a:lstStyle/>
          <a:p>
            <a:r>
              <a:rPr lang="en-US" sz="1200" dirty="0" smtClean="0">
                <a:solidFill>
                  <a:srgbClr val="FF0000"/>
                </a:solidFill>
              </a:rPr>
              <a:t>H1/H2</a:t>
            </a:r>
            <a:endParaRPr lang="en-US" sz="1200" dirty="0">
              <a:solidFill>
                <a:srgbClr val="FF0000"/>
              </a:solidFill>
            </a:endParaRPr>
          </a:p>
        </p:txBody>
      </p:sp>
      <p:sp>
        <p:nvSpPr>
          <p:cNvPr id="68" name="TextBox 67"/>
          <p:cNvSpPr txBox="1"/>
          <p:nvPr/>
        </p:nvSpPr>
        <p:spPr>
          <a:xfrm>
            <a:off x="5566683" y="4012843"/>
            <a:ext cx="596638" cy="276999"/>
          </a:xfrm>
          <a:prstGeom prst="rect">
            <a:avLst/>
          </a:prstGeom>
          <a:noFill/>
        </p:spPr>
        <p:txBody>
          <a:bodyPr wrap="none" rtlCol="0">
            <a:spAutoFit/>
          </a:bodyPr>
          <a:lstStyle/>
          <a:p>
            <a:r>
              <a:rPr lang="en-US" sz="1200" dirty="0" smtClean="0">
                <a:solidFill>
                  <a:srgbClr val="FF0000"/>
                </a:solidFill>
              </a:rPr>
              <a:t>G3/G4</a:t>
            </a:r>
            <a:endParaRPr lang="en-US" sz="1200" dirty="0">
              <a:solidFill>
                <a:srgbClr val="FF0000"/>
              </a:solidFill>
            </a:endParaRPr>
          </a:p>
        </p:txBody>
      </p:sp>
      <p:sp>
        <p:nvSpPr>
          <p:cNvPr id="69" name="TextBox 68"/>
          <p:cNvSpPr txBox="1"/>
          <p:nvPr/>
        </p:nvSpPr>
        <p:spPr>
          <a:xfrm>
            <a:off x="8360210" y="2272869"/>
            <a:ext cx="558166" cy="276999"/>
          </a:xfrm>
          <a:prstGeom prst="rect">
            <a:avLst/>
          </a:prstGeom>
          <a:noFill/>
        </p:spPr>
        <p:txBody>
          <a:bodyPr wrap="none" rtlCol="0">
            <a:spAutoFit/>
          </a:bodyPr>
          <a:lstStyle/>
          <a:p>
            <a:r>
              <a:rPr lang="en-US" sz="1200" dirty="0" smtClean="0">
                <a:solidFill>
                  <a:srgbClr val="FF0000"/>
                </a:solidFill>
              </a:rPr>
              <a:t>14/15</a:t>
            </a:r>
            <a:endParaRPr lang="en-US" sz="1200" dirty="0">
              <a:solidFill>
                <a:srgbClr val="FF0000"/>
              </a:solidFill>
            </a:endParaRPr>
          </a:p>
        </p:txBody>
      </p:sp>
      <p:sp>
        <p:nvSpPr>
          <p:cNvPr id="70" name="TextBox 69"/>
          <p:cNvSpPr txBox="1"/>
          <p:nvPr/>
        </p:nvSpPr>
        <p:spPr>
          <a:xfrm>
            <a:off x="10045241" y="1631414"/>
            <a:ext cx="558166" cy="276999"/>
          </a:xfrm>
          <a:prstGeom prst="rect">
            <a:avLst/>
          </a:prstGeom>
          <a:noFill/>
        </p:spPr>
        <p:txBody>
          <a:bodyPr wrap="none" rtlCol="0">
            <a:spAutoFit/>
          </a:bodyPr>
          <a:lstStyle/>
          <a:p>
            <a:r>
              <a:rPr lang="en-US" sz="1200" dirty="0" smtClean="0">
                <a:solidFill>
                  <a:srgbClr val="FF0000"/>
                </a:solidFill>
              </a:rPr>
              <a:t>23/24</a:t>
            </a:r>
            <a:endParaRPr lang="en-US" sz="1200" dirty="0">
              <a:solidFill>
                <a:srgbClr val="FF0000"/>
              </a:solidFill>
            </a:endParaRPr>
          </a:p>
        </p:txBody>
      </p:sp>
      <p:sp>
        <p:nvSpPr>
          <p:cNvPr id="71" name="TextBox 70"/>
          <p:cNvSpPr txBox="1"/>
          <p:nvPr/>
        </p:nvSpPr>
        <p:spPr>
          <a:xfrm>
            <a:off x="10044168" y="1996171"/>
            <a:ext cx="558166" cy="276999"/>
          </a:xfrm>
          <a:prstGeom prst="rect">
            <a:avLst/>
          </a:prstGeom>
          <a:noFill/>
        </p:spPr>
        <p:txBody>
          <a:bodyPr wrap="none" rtlCol="0">
            <a:spAutoFit/>
          </a:bodyPr>
          <a:lstStyle/>
          <a:p>
            <a:r>
              <a:rPr lang="en-US" sz="1200" dirty="0" smtClean="0">
                <a:solidFill>
                  <a:srgbClr val="FF0000"/>
                </a:solidFill>
              </a:rPr>
              <a:t>27/28</a:t>
            </a:r>
            <a:endParaRPr lang="en-US" sz="1200" dirty="0">
              <a:solidFill>
                <a:srgbClr val="FF0000"/>
              </a:solidFill>
            </a:endParaRPr>
          </a:p>
        </p:txBody>
      </p:sp>
      <p:sp>
        <p:nvSpPr>
          <p:cNvPr id="72" name="TextBox 71"/>
          <p:cNvSpPr txBox="1"/>
          <p:nvPr/>
        </p:nvSpPr>
        <p:spPr>
          <a:xfrm>
            <a:off x="9627417" y="2790834"/>
            <a:ext cx="558166" cy="276999"/>
          </a:xfrm>
          <a:prstGeom prst="rect">
            <a:avLst/>
          </a:prstGeom>
          <a:noFill/>
        </p:spPr>
        <p:txBody>
          <a:bodyPr wrap="none" rtlCol="0">
            <a:spAutoFit/>
          </a:bodyPr>
          <a:lstStyle/>
          <a:p>
            <a:r>
              <a:rPr lang="en-US" sz="1200" dirty="0" smtClean="0">
                <a:solidFill>
                  <a:srgbClr val="FF0000"/>
                </a:solidFill>
              </a:rPr>
              <a:t>30/31</a:t>
            </a:r>
            <a:endParaRPr lang="en-US" sz="1200" dirty="0">
              <a:solidFill>
                <a:srgbClr val="FF0000"/>
              </a:solidFill>
            </a:endParaRPr>
          </a:p>
        </p:txBody>
      </p:sp>
      <p:cxnSp>
        <p:nvCxnSpPr>
          <p:cNvPr id="73" name="Straight Arrow Connector 72"/>
          <p:cNvCxnSpPr/>
          <p:nvPr/>
        </p:nvCxnSpPr>
        <p:spPr>
          <a:xfrm>
            <a:off x="9570292" y="3433074"/>
            <a:ext cx="0" cy="1495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996650" y="4691410"/>
            <a:ext cx="1215397" cy="646331"/>
          </a:xfrm>
          <a:prstGeom prst="rect">
            <a:avLst/>
          </a:prstGeom>
          <a:noFill/>
        </p:spPr>
        <p:txBody>
          <a:bodyPr wrap="none" rtlCol="0">
            <a:spAutoFit/>
          </a:bodyPr>
          <a:lstStyle/>
          <a:p>
            <a:r>
              <a:rPr lang="en-US" dirty="0" err="1" smtClean="0"/>
              <a:t>ePIC_Clock</a:t>
            </a:r>
            <a:endParaRPr lang="en-US" dirty="0" smtClean="0"/>
          </a:p>
          <a:p>
            <a:r>
              <a:rPr lang="en-US" dirty="0" smtClean="0"/>
              <a:t>( </a:t>
            </a:r>
            <a:r>
              <a:rPr lang="en-US" dirty="0" err="1" smtClean="0"/>
              <a:t>Pll_cc</a:t>
            </a:r>
            <a:r>
              <a:rPr lang="en-US" dirty="0" smtClean="0"/>
              <a:t> )</a:t>
            </a:r>
            <a:endParaRPr lang="en-US" dirty="0"/>
          </a:p>
        </p:txBody>
      </p:sp>
      <p:sp>
        <p:nvSpPr>
          <p:cNvPr id="75" name="Rectangle 74"/>
          <p:cNvSpPr/>
          <p:nvPr/>
        </p:nvSpPr>
        <p:spPr>
          <a:xfrm>
            <a:off x="9044120" y="4792958"/>
            <a:ext cx="1156105" cy="472789"/>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887990" y="3972976"/>
            <a:ext cx="562975" cy="261610"/>
          </a:xfrm>
          <a:prstGeom prst="rect">
            <a:avLst/>
          </a:prstGeom>
          <a:noFill/>
        </p:spPr>
        <p:txBody>
          <a:bodyPr wrap="none" rtlCol="0">
            <a:spAutoFit/>
          </a:bodyPr>
          <a:lstStyle/>
          <a:p>
            <a:r>
              <a:rPr lang="en-US" sz="1100" dirty="0" smtClean="0"/>
              <a:t>(reset)</a:t>
            </a:r>
            <a:endParaRPr lang="en-US" sz="1100" dirty="0"/>
          </a:p>
        </p:txBody>
      </p:sp>
      <p:sp>
        <p:nvSpPr>
          <p:cNvPr id="77" name="Rectangle 76"/>
          <p:cNvSpPr/>
          <p:nvPr/>
        </p:nvSpPr>
        <p:spPr>
          <a:xfrm>
            <a:off x="10826775" y="2525468"/>
            <a:ext cx="830677" cy="65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0803656" y="2690074"/>
            <a:ext cx="928459" cy="369332"/>
          </a:xfrm>
          <a:prstGeom prst="rect">
            <a:avLst/>
          </a:prstGeom>
          <a:noFill/>
        </p:spPr>
        <p:txBody>
          <a:bodyPr wrap="none" rtlCol="0">
            <a:spAutoFit/>
          </a:bodyPr>
          <a:lstStyle/>
          <a:p>
            <a:r>
              <a:rPr lang="en-US" dirty="0" smtClean="0"/>
              <a:t>Si53302</a:t>
            </a:r>
            <a:endParaRPr lang="en-US" dirty="0"/>
          </a:p>
        </p:txBody>
      </p:sp>
      <p:sp>
        <p:nvSpPr>
          <p:cNvPr id="79" name="TextBox 78"/>
          <p:cNvSpPr txBox="1"/>
          <p:nvPr/>
        </p:nvSpPr>
        <p:spPr>
          <a:xfrm>
            <a:off x="4666694" y="960977"/>
            <a:ext cx="3501471" cy="276999"/>
          </a:xfrm>
          <a:prstGeom prst="rect">
            <a:avLst/>
          </a:prstGeom>
          <a:noFill/>
        </p:spPr>
        <p:txBody>
          <a:bodyPr wrap="none" rtlCol="0">
            <a:spAutoFit/>
          </a:bodyPr>
          <a:lstStyle/>
          <a:p>
            <a:r>
              <a:rPr lang="en-US" sz="1200" dirty="0" smtClean="0">
                <a:solidFill>
                  <a:srgbClr val="FF0000"/>
                </a:solidFill>
              </a:rPr>
              <a:t>RED/RED: FPGA package pins, or Si5345 package pins</a:t>
            </a:r>
            <a:endParaRPr lang="en-US" sz="1200" dirty="0">
              <a:solidFill>
                <a:srgbClr val="FF0000"/>
              </a:solidFill>
            </a:endParaRPr>
          </a:p>
        </p:txBody>
      </p:sp>
      <p:sp>
        <p:nvSpPr>
          <p:cNvPr id="80" name="Rectangle 79"/>
          <p:cNvSpPr/>
          <p:nvPr/>
        </p:nvSpPr>
        <p:spPr>
          <a:xfrm>
            <a:off x="6569874" y="4730962"/>
            <a:ext cx="1210082" cy="4620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6459446" y="4645713"/>
            <a:ext cx="1448089" cy="646331"/>
          </a:xfrm>
          <a:prstGeom prst="rect">
            <a:avLst/>
          </a:prstGeom>
          <a:noFill/>
        </p:spPr>
        <p:txBody>
          <a:bodyPr wrap="none" rtlCol="0">
            <a:spAutoFit/>
          </a:bodyPr>
          <a:lstStyle/>
          <a:p>
            <a:r>
              <a:rPr lang="en-US" dirty="0" smtClean="0"/>
              <a:t>Data/control</a:t>
            </a:r>
          </a:p>
          <a:p>
            <a:r>
              <a:rPr lang="en-US" dirty="0" smtClean="0"/>
              <a:t>To/from MGT</a:t>
            </a:r>
            <a:endParaRPr lang="en-US" dirty="0"/>
          </a:p>
        </p:txBody>
      </p:sp>
      <p:cxnSp>
        <p:nvCxnSpPr>
          <p:cNvPr id="82" name="Straight Arrow Connector 81"/>
          <p:cNvCxnSpPr/>
          <p:nvPr/>
        </p:nvCxnSpPr>
        <p:spPr>
          <a:xfrm flipV="1">
            <a:off x="6840849" y="4478159"/>
            <a:ext cx="0" cy="2528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5" idx="1"/>
          </p:cNvCxnSpPr>
          <p:nvPr/>
        </p:nvCxnSpPr>
        <p:spPr>
          <a:xfrm flipH="1" flipV="1">
            <a:off x="7779956" y="5005003"/>
            <a:ext cx="1264164" cy="2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6064769" y="5307317"/>
            <a:ext cx="1294703" cy="868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046478" y="5870478"/>
            <a:ext cx="417102" cy="369332"/>
          </a:xfrm>
          <a:prstGeom prst="rect">
            <a:avLst/>
          </a:prstGeom>
          <a:noFill/>
        </p:spPr>
        <p:txBody>
          <a:bodyPr wrap="none" rtlCol="0">
            <a:spAutoFit/>
          </a:bodyPr>
          <a:lstStyle/>
          <a:p>
            <a:r>
              <a:rPr lang="en-US" dirty="0" smtClean="0"/>
              <a:t>TX</a:t>
            </a:r>
            <a:endParaRPr lang="en-US" dirty="0"/>
          </a:p>
        </p:txBody>
      </p:sp>
      <p:sp>
        <p:nvSpPr>
          <p:cNvPr id="86" name="TextBox 85"/>
          <p:cNvSpPr txBox="1"/>
          <p:nvPr/>
        </p:nvSpPr>
        <p:spPr>
          <a:xfrm>
            <a:off x="6044315" y="5234037"/>
            <a:ext cx="429926" cy="369332"/>
          </a:xfrm>
          <a:prstGeom prst="rect">
            <a:avLst/>
          </a:prstGeom>
          <a:noFill/>
        </p:spPr>
        <p:txBody>
          <a:bodyPr wrap="none" rtlCol="0">
            <a:spAutoFit/>
          </a:bodyPr>
          <a:lstStyle/>
          <a:p>
            <a:r>
              <a:rPr lang="en-US" dirty="0"/>
              <a:t>R</a:t>
            </a:r>
            <a:r>
              <a:rPr lang="en-US" dirty="0" smtClean="0"/>
              <a:t>X</a:t>
            </a:r>
            <a:endParaRPr lang="en-US" dirty="0"/>
          </a:p>
        </p:txBody>
      </p:sp>
      <p:sp>
        <p:nvSpPr>
          <p:cNvPr id="87" name="TextBox 86"/>
          <p:cNvSpPr txBox="1"/>
          <p:nvPr/>
        </p:nvSpPr>
        <p:spPr>
          <a:xfrm>
            <a:off x="6575926" y="5834402"/>
            <a:ext cx="887102" cy="369332"/>
          </a:xfrm>
          <a:prstGeom prst="rect">
            <a:avLst/>
          </a:prstGeom>
          <a:noFill/>
        </p:spPr>
        <p:txBody>
          <a:bodyPr wrap="none" rtlCol="0">
            <a:spAutoFit/>
          </a:bodyPr>
          <a:lstStyle/>
          <a:p>
            <a:r>
              <a:rPr lang="en-US" dirty="0" smtClean="0"/>
              <a:t>ClkRef0</a:t>
            </a:r>
            <a:endParaRPr lang="en-US" dirty="0"/>
          </a:p>
        </p:txBody>
      </p:sp>
      <p:sp>
        <p:nvSpPr>
          <p:cNvPr id="88" name="TextBox 87"/>
          <p:cNvSpPr txBox="1"/>
          <p:nvPr/>
        </p:nvSpPr>
        <p:spPr>
          <a:xfrm>
            <a:off x="6572840" y="5254774"/>
            <a:ext cx="887102" cy="369332"/>
          </a:xfrm>
          <a:prstGeom prst="rect">
            <a:avLst/>
          </a:prstGeom>
          <a:noFill/>
        </p:spPr>
        <p:txBody>
          <a:bodyPr wrap="none" rtlCol="0">
            <a:spAutoFit/>
          </a:bodyPr>
          <a:lstStyle/>
          <a:p>
            <a:r>
              <a:rPr lang="en-US" dirty="0" smtClean="0"/>
              <a:t>ClkRef1</a:t>
            </a:r>
            <a:endParaRPr lang="en-US" dirty="0"/>
          </a:p>
        </p:txBody>
      </p:sp>
      <p:cxnSp>
        <p:nvCxnSpPr>
          <p:cNvPr id="89" name="Elbow Connector 88"/>
          <p:cNvCxnSpPr>
            <a:stCxn id="88" idx="1"/>
          </p:cNvCxnSpPr>
          <p:nvPr/>
        </p:nvCxnSpPr>
        <p:spPr>
          <a:xfrm rot="10800000">
            <a:off x="6498214" y="4487354"/>
            <a:ext cx="74627" cy="952087"/>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215772" y="4230194"/>
            <a:ext cx="604653" cy="307777"/>
          </a:xfrm>
          <a:prstGeom prst="rect">
            <a:avLst/>
          </a:prstGeom>
          <a:noFill/>
        </p:spPr>
        <p:txBody>
          <a:bodyPr wrap="none" rtlCol="0">
            <a:spAutoFit/>
          </a:bodyPr>
          <a:lstStyle/>
          <a:p>
            <a:r>
              <a:rPr lang="en-US" sz="1400" dirty="0" err="1" smtClean="0">
                <a:solidFill>
                  <a:srgbClr val="7030A0"/>
                </a:solidFill>
              </a:rPr>
              <a:t>RxPLL</a:t>
            </a:r>
            <a:endParaRPr lang="en-US" sz="1400" dirty="0">
              <a:solidFill>
                <a:srgbClr val="7030A0"/>
              </a:solidFill>
            </a:endParaRPr>
          </a:p>
        </p:txBody>
      </p:sp>
      <p:sp>
        <p:nvSpPr>
          <p:cNvPr id="91" name="TextBox 90"/>
          <p:cNvSpPr txBox="1"/>
          <p:nvPr/>
        </p:nvSpPr>
        <p:spPr>
          <a:xfrm>
            <a:off x="5396466" y="5216693"/>
            <a:ext cx="754822" cy="276999"/>
          </a:xfrm>
          <a:prstGeom prst="rect">
            <a:avLst/>
          </a:prstGeom>
          <a:noFill/>
        </p:spPr>
        <p:txBody>
          <a:bodyPr wrap="none" rtlCol="0">
            <a:spAutoFit/>
          </a:bodyPr>
          <a:lstStyle/>
          <a:p>
            <a:r>
              <a:rPr lang="en-US" sz="1200" dirty="0" smtClean="0">
                <a:solidFill>
                  <a:srgbClr val="FF0000"/>
                </a:solidFill>
              </a:rPr>
              <a:t>AA4/AA3</a:t>
            </a:r>
            <a:endParaRPr lang="en-US" sz="1200" dirty="0">
              <a:solidFill>
                <a:srgbClr val="FF0000"/>
              </a:solidFill>
            </a:endParaRPr>
          </a:p>
        </p:txBody>
      </p:sp>
      <p:sp>
        <p:nvSpPr>
          <p:cNvPr id="92" name="TextBox 91"/>
          <p:cNvSpPr txBox="1"/>
          <p:nvPr/>
        </p:nvSpPr>
        <p:spPr>
          <a:xfrm>
            <a:off x="5552706" y="5847425"/>
            <a:ext cx="551754" cy="276999"/>
          </a:xfrm>
          <a:prstGeom prst="rect">
            <a:avLst/>
          </a:prstGeom>
          <a:noFill/>
        </p:spPr>
        <p:txBody>
          <a:bodyPr wrap="none" rtlCol="0">
            <a:spAutoFit/>
          </a:bodyPr>
          <a:lstStyle/>
          <a:p>
            <a:r>
              <a:rPr lang="en-US" sz="1200" dirty="0" smtClean="0">
                <a:solidFill>
                  <a:srgbClr val="FF0000"/>
                </a:solidFill>
              </a:rPr>
              <a:t>Y6/Y5</a:t>
            </a:r>
            <a:endParaRPr lang="en-US" sz="1200" dirty="0">
              <a:solidFill>
                <a:srgbClr val="FF0000"/>
              </a:solidFill>
            </a:endParaRPr>
          </a:p>
        </p:txBody>
      </p:sp>
      <p:sp>
        <p:nvSpPr>
          <p:cNvPr id="93" name="TextBox 92"/>
          <p:cNvSpPr txBox="1"/>
          <p:nvPr/>
        </p:nvSpPr>
        <p:spPr>
          <a:xfrm>
            <a:off x="7266691" y="5313756"/>
            <a:ext cx="561372" cy="276999"/>
          </a:xfrm>
          <a:prstGeom prst="rect">
            <a:avLst/>
          </a:prstGeom>
          <a:noFill/>
        </p:spPr>
        <p:txBody>
          <a:bodyPr wrap="none" rtlCol="0">
            <a:spAutoFit/>
          </a:bodyPr>
          <a:lstStyle/>
          <a:p>
            <a:r>
              <a:rPr lang="en-US" sz="1200" dirty="0" smtClean="0">
                <a:solidFill>
                  <a:srgbClr val="FF0000"/>
                </a:solidFill>
              </a:rPr>
              <a:t>P6/P5</a:t>
            </a:r>
            <a:endParaRPr lang="en-US" sz="1200" dirty="0">
              <a:solidFill>
                <a:srgbClr val="FF0000"/>
              </a:solidFill>
            </a:endParaRPr>
          </a:p>
        </p:txBody>
      </p:sp>
      <p:sp>
        <p:nvSpPr>
          <p:cNvPr id="94" name="TextBox 93"/>
          <p:cNvSpPr txBox="1"/>
          <p:nvPr/>
        </p:nvSpPr>
        <p:spPr>
          <a:xfrm>
            <a:off x="7284324" y="5875948"/>
            <a:ext cx="574196" cy="276999"/>
          </a:xfrm>
          <a:prstGeom prst="rect">
            <a:avLst/>
          </a:prstGeom>
          <a:noFill/>
        </p:spPr>
        <p:txBody>
          <a:bodyPr wrap="none" rtlCol="0">
            <a:spAutoFit/>
          </a:bodyPr>
          <a:lstStyle/>
          <a:p>
            <a:r>
              <a:rPr lang="en-US" sz="1200" dirty="0" smtClean="0">
                <a:solidFill>
                  <a:srgbClr val="FF0000"/>
                </a:solidFill>
              </a:rPr>
              <a:t>V6/V5</a:t>
            </a:r>
            <a:endParaRPr lang="en-US" sz="1200" dirty="0">
              <a:solidFill>
                <a:srgbClr val="FF0000"/>
              </a:solidFill>
            </a:endParaRPr>
          </a:p>
        </p:txBody>
      </p:sp>
      <p:sp>
        <p:nvSpPr>
          <p:cNvPr id="95" name="Rectangle 94"/>
          <p:cNvSpPr/>
          <p:nvPr/>
        </p:nvSpPr>
        <p:spPr>
          <a:xfrm>
            <a:off x="1883207" y="4254912"/>
            <a:ext cx="1296955" cy="1548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883207" y="4706186"/>
            <a:ext cx="1259633" cy="646331"/>
          </a:xfrm>
          <a:prstGeom prst="rect">
            <a:avLst/>
          </a:prstGeom>
          <a:noFill/>
        </p:spPr>
        <p:txBody>
          <a:bodyPr wrap="square" rtlCol="0">
            <a:spAutoFit/>
          </a:bodyPr>
          <a:lstStyle/>
          <a:p>
            <a:pPr algn="ctr"/>
            <a:r>
              <a:rPr lang="en-US" dirty="0" smtClean="0"/>
              <a:t>Optic transceiver</a:t>
            </a:r>
            <a:endParaRPr lang="en-US" dirty="0"/>
          </a:p>
        </p:txBody>
      </p:sp>
      <p:sp>
        <p:nvSpPr>
          <p:cNvPr id="97" name="TextBox 96"/>
          <p:cNvSpPr txBox="1"/>
          <p:nvPr/>
        </p:nvSpPr>
        <p:spPr>
          <a:xfrm>
            <a:off x="2768897" y="4410125"/>
            <a:ext cx="429926" cy="369332"/>
          </a:xfrm>
          <a:prstGeom prst="rect">
            <a:avLst/>
          </a:prstGeom>
          <a:noFill/>
        </p:spPr>
        <p:txBody>
          <a:bodyPr wrap="none" rtlCol="0">
            <a:spAutoFit/>
          </a:bodyPr>
          <a:lstStyle/>
          <a:p>
            <a:pPr algn="r"/>
            <a:r>
              <a:rPr lang="en-US" dirty="0" smtClean="0"/>
              <a:t>RX</a:t>
            </a:r>
            <a:endParaRPr lang="en-US" dirty="0"/>
          </a:p>
        </p:txBody>
      </p:sp>
      <p:sp>
        <p:nvSpPr>
          <p:cNvPr id="98" name="TextBox 97"/>
          <p:cNvSpPr txBox="1"/>
          <p:nvPr/>
        </p:nvSpPr>
        <p:spPr>
          <a:xfrm>
            <a:off x="2781721" y="5393489"/>
            <a:ext cx="417102" cy="369332"/>
          </a:xfrm>
          <a:prstGeom prst="rect">
            <a:avLst/>
          </a:prstGeom>
          <a:noFill/>
        </p:spPr>
        <p:txBody>
          <a:bodyPr wrap="none" rtlCol="0">
            <a:spAutoFit/>
          </a:bodyPr>
          <a:lstStyle/>
          <a:p>
            <a:r>
              <a:rPr lang="en-US" dirty="0" smtClean="0"/>
              <a:t>TX</a:t>
            </a:r>
            <a:endParaRPr lang="en-US" dirty="0"/>
          </a:p>
        </p:txBody>
      </p:sp>
      <p:cxnSp>
        <p:nvCxnSpPr>
          <p:cNvPr id="99" name="Elbow Connector 98"/>
          <p:cNvCxnSpPr/>
          <p:nvPr/>
        </p:nvCxnSpPr>
        <p:spPr>
          <a:xfrm>
            <a:off x="3198823" y="4645713"/>
            <a:ext cx="2845492" cy="793729"/>
          </a:xfrm>
          <a:prstGeom prst="bentConnector3">
            <a:avLst>
              <a:gd name="adj1" fmla="val 5937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Elbow Connector 99"/>
          <p:cNvCxnSpPr>
            <a:endCxn id="98" idx="3"/>
          </p:cNvCxnSpPr>
          <p:nvPr/>
        </p:nvCxnSpPr>
        <p:spPr>
          <a:xfrm rot="10800000">
            <a:off x="3198823" y="5578155"/>
            <a:ext cx="2961700" cy="449456"/>
          </a:xfrm>
          <a:prstGeom prst="bentConnector3">
            <a:avLst>
              <a:gd name="adj1" fmla="val 62864"/>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0621155" y="5292044"/>
            <a:ext cx="830677" cy="65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10630772" y="5501146"/>
            <a:ext cx="811441" cy="369332"/>
          </a:xfrm>
          <a:prstGeom prst="rect">
            <a:avLst/>
          </a:prstGeom>
          <a:noFill/>
        </p:spPr>
        <p:txBody>
          <a:bodyPr wrap="none" rtlCol="0">
            <a:spAutoFit/>
          </a:bodyPr>
          <a:lstStyle/>
          <a:p>
            <a:r>
              <a:rPr lang="en-US" dirty="0" smtClean="0"/>
              <a:t>Si5338</a:t>
            </a:r>
            <a:endParaRPr lang="en-US" dirty="0"/>
          </a:p>
        </p:txBody>
      </p:sp>
      <p:cxnSp>
        <p:nvCxnSpPr>
          <p:cNvPr id="103" name="Elbow Connector 102"/>
          <p:cNvCxnSpPr/>
          <p:nvPr/>
        </p:nvCxnSpPr>
        <p:spPr>
          <a:xfrm rot="10800000">
            <a:off x="7450965" y="5439441"/>
            <a:ext cx="3170190" cy="128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rot="10800000" flipV="1">
            <a:off x="7376420" y="5847424"/>
            <a:ext cx="3225915" cy="2528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0200651" y="5253040"/>
            <a:ext cx="558166" cy="276999"/>
          </a:xfrm>
          <a:prstGeom prst="rect">
            <a:avLst/>
          </a:prstGeom>
          <a:noFill/>
        </p:spPr>
        <p:txBody>
          <a:bodyPr wrap="none" rtlCol="0">
            <a:spAutoFit/>
          </a:bodyPr>
          <a:lstStyle/>
          <a:p>
            <a:r>
              <a:rPr lang="en-US" sz="1200" dirty="0" smtClean="0">
                <a:solidFill>
                  <a:srgbClr val="FF0000"/>
                </a:solidFill>
              </a:rPr>
              <a:t>17/18</a:t>
            </a:r>
            <a:endParaRPr lang="en-US" sz="1200" dirty="0">
              <a:solidFill>
                <a:srgbClr val="FF0000"/>
              </a:solidFill>
            </a:endParaRPr>
          </a:p>
        </p:txBody>
      </p:sp>
      <p:sp>
        <p:nvSpPr>
          <p:cNvPr id="106" name="TextBox 105"/>
          <p:cNvSpPr txBox="1"/>
          <p:nvPr/>
        </p:nvSpPr>
        <p:spPr>
          <a:xfrm>
            <a:off x="10212047" y="5681589"/>
            <a:ext cx="479618" cy="276999"/>
          </a:xfrm>
          <a:prstGeom prst="rect">
            <a:avLst/>
          </a:prstGeom>
          <a:noFill/>
        </p:spPr>
        <p:txBody>
          <a:bodyPr wrap="none" rtlCol="0">
            <a:spAutoFit/>
          </a:bodyPr>
          <a:lstStyle/>
          <a:p>
            <a:r>
              <a:rPr lang="en-US" sz="1200" dirty="0" smtClean="0">
                <a:solidFill>
                  <a:srgbClr val="FF0000"/>
                </a:solidFill>
              </a:rPr>
              <a:t>9/10</a:t>
            </a:r>
            <a:endParaRPr lang="en-US" sz="1200" dirty="0">
              <a:solidFill>
                <a:srgbClr val="FF0000"/>
              </a:solidFill>
            </a:endParaRPr>
          </a:p>
        </p:txBody>
      </p:sp>
      <p:sp>
        <p:nvSpPr>
          <p:cNvPr id="107" name="TextBox 106"/>
          <p:cNvSpPr txBox="1"/>
          <p:nvPr/>
        </p:nvSpPr>
        <p:spPr>
          <a:xfrm>
            <a:off x="1748693" y="922352"/>
            <a:ext cx="1865382" cy="276999"/>
          </a:xfrm>
          <a:prstGeom prst="rect">
            <a:avLst/>
          </a:prstGeom>
          <a:noFill/>
        </p:spPr>
        <p:txBody>
          <a:bodyPr wrap="none" rtlCol="0">
            <a:spAutoFit/>
          </a:bodyPr>
          <a:lstStyle/>
          <a:p>
            <a:r>
              <a:rPr lang="en-US" sz="1200" dirty="0" smtClean="0">
                <a:solidFill>
                  <a:srgbClr val="7030A0"/>
                </a:solidFill>
              </a:rPr>
              <a:t>SMA cables to oscilloscope</a:t>
            </a:r>
            <a:endParaRPr lang="en-US" sz="1200" dirty="0">
              <a:solidFill>
                <a:srgbClr val="7030A0"/>
              </a:solidFill>
            </a:endParaRPr>
          </a:p>
        </p:txBody>
      </p:sp>
      <p:sp>
        <p:nvSpPr>
          <p:cNvPr id="108" name="Oval 107"/>
          <p:cNvSpPr/>
          <p:nvPr/>
        </p:nvSpPr>
        <p:spPr>
          <a:xfrm>
            <a:off x="10421895" y="4846455"/>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09" name="Oval 108"/>
          <p:cNvSpPr/>
          <p:nvPr/>
        </p:nvSpPr>
        <p:spPr>
          <a:xfrm>
            <a:off x="5087337" y="2246780"/>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10" name="Oval 109"/>
          <p:cNvSpPr/>
          <p:nvPr/>
        </p:nvSpPr>
        <p:spPr>
          <a:xfrm>
            <a:off x="9941808" y="2240664"/>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11" name="Oval 110"/>
          <p:cNvSpPr/>
          <p:nvPr/>
        </p:nvSpPr>
        <p:spPr>
          <a:xfrm>
            <a:off x="10421896" y="4498532"/>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12" name="Oval 111"/>
          <p:cNvSpPr/>
          <p:nvPr/>
        </p:nvSpPr>
        <p:spPr>
          <a:xfrm>
            <a:off x="9941809" y="2459960"/>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13" name="Oval 112"/>
          <p:cNvSpPr/>
          <p:nvPr/>
        </p:nvSpPr>
        <p:spPr>
          <a:xfrm>
            <a:off x="5081657" y="2490767"/>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114" name="Oval 113"/>
          <p:cNvSpPr/>
          <p:nvPr/>
        </p:nvSpPr>
        <p:spPr>
          <a:xfrm>
            <a:off x="1791063" y="926715"/>
            <a:ext cx="339013" cy="32191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FFFF00"/>
                </a:solidFill>
              </a:rPr>
              <a:t>SMA</a:t>
            </a:r>
            <a:endParaRPr lang="en-US" sz="1000" dirty="0">
              <a:solidFill>
                <a:srgbClr val="FFFF00"/>
              </a:solidFill>
            </a:endParaRPr>
          </a:p>
        </p:txBody>
      </p:sp>
      <p:sp>
        <p:nvSpPr>
          <p:cNvPr id="2" name="Slide Number Placeholder 1"/>
          <p:cNvSpPr>
            <a:spLocks noGrp="1"/>
          </p:cNvSpPr>
          <p:nvPr>
            <p:ph type="sldNum" sz="quarter" idx="12"/>
          </p:nvPr>
        </p:nvSpPr>
        <p:spPr/>
        <p:txBody>
          <a:bodyPr/>
          <a:lstStyle/>
          <a:p>
            <a:fld id="{ED7F7473-35CC-4359-AC04-EFEE0D39A7D2}" type="slidenum">
              <a:rPr lang="en-US" smtClean="0"/>
              <a:t>28</a:t>
            </a:fld>
            <a:endParaRPr lang="en-US" dirty="0"/>
          </a:p>
        </p:txBody>
      </p:sp>
    </p:spTree>
    <p:extLst>
      <p:ext uri="{BB962C8B-B14F-4D97-AF65-F5344CB8AC3E}">
        <p14:creationId xmlns:p14="http://schemas.microsoft.com/office/powerpoint/2010/main" val="2251113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581" y="566994"/>
            <a:ext cx="5878404" cy="400110"/>
          </a:xfrm>
          <a:prstGeom prst="rect">
            <a:avLst/>
          </a:prstGeom>
          <a:noFill/>
        </p:spPr>
        <p:txBody>
          <a:bodyPr wrap="none" rtlCol="0">
            <a:spAutoFit/>
          </a:bodyPr>
          <a:lstStyle/>
          <a:p>
            <a:r>
              <a:rPr lang="en-US" sz="2000" dirty="0" smtClean="0"/>
              <a:t>2.6.1 GTU </a:t>
            </a:r>
            <a:r>
              <a:rPr lang="en-US" sz="2000" dirty="0" smtClean="0">
                <a:sym typeface="Wingdings" panose="05000000000000000000" pitchFamily="2" charset="2"/>
              </a:rPr>
              <a:t> </a:t>
            </a:r>
            <a:r>
              <a:rPr lang="en-US" sz="2000" dirty="0" smtClean="0"/>
              <a:t>DAM communication </a:t>
            </a:r>
            <a:r>
              <a:rPr lang="en-US" dirty="0" smtClean="0"/>
              <a:t>(Downlink, example) </a:t>
            </a:r>
          </a:p>
        </p:txBody>
      </p:sp>
      <p:graphicFrame>
        <p:nvGraphicFramePr>
          <p:cNvPr id="3" name="Table 2"/>
          <p:cNvGraphicFramePr>
            <a:graphicFrameLocks noGrp="1"/>
          </p:cNvGraphicFramePr>
          <p:nvPr>
            <p:extLst>
              <p:ext uri="{D42A27DB-BD31-4B8C-83A1-F6EECF244321}">
                <p14:modId xmlns:p14="http://schemas.microsoft.com/office/powerpoint/2010/main" val="4123695051"/>
              </p:ext>
            </p:extLst>
          </p:nvPr>
        </p:nvGraphicFramePr>
        <p:xfrm>
          <a:off x="955675" y="1100666"/>
          <a:ext cx="10455280" cy="2575560"/>
        </p:xfrm>
        <a:graphic>
          <a:graphicData uri="http://schemas.openxmlformats.org/drawingml/2006/table">
            <a:tbl>
              <a:tblPr firstRow="1" bandRow="1">
                <a:tableStyleId>{5C22544A-7EE6-4342-B048-85BDC9FD1C3A}</a:tableStyleId>
              </a:tblPr>
              <a:tblGrid>
                <a:gridCol w="950480">
                  <a:extLst>
                    <a:ext uri="{9D8B030D-6E8A-4147-A177-3AD203B41FA5}">
                      <a16:colId xmlns:a16="http://schemas.microsoft.com/office/drawing/2014/main" val="954555114"/>
                    </a:ext>
                  </a:extLst>
                </a:gridCol>
                <a:gridCol w="950480">
                  <a:extLst>
                    <a:ext uri="{9D8B030D-6E8A-4147-A177-3AD203B41FA5}">
                      <a16:colId xmlns:a16="http://schemas.microsoft.com/office/drawing/2014/main" val="2871948538"/>
                    </a:ext>
                  </a:extLst>
                </a:gridCol>
                <a:gridCol w="950480">
                  <a:extLst>
                    <a:ext uri="{9D8B030D-6E8A-4147-A177-3AD203B41FA5}">
                      <a16:colId xmlns:a16="http://schemas.microsoft.com/office/drawing/2014/main" val="269577124"/>
                    </a:ext>
                  </a:extLst>
                </a:gridCol>
                <a:gridCol w="950480">
                  <a:extLst>
                    <a:ext uri="{9D8B030D-6E8A-4147-A177-3AD203B41FA5}">
                      <a16:colId xmlns:a16="http://schemas.microsoft.com/office/drawing/2014/main" val="388485334"/>
                    </a:ext>
                  </a:extLst>
                </a:gridCol>
                <a:gridCol w="950480">
                  <a:extLst>
                    <a:ext uri="{9D8B030D-6E8A-4147-A177-3AD203B41FA5}">
                      <a16:colId xmlns:a16="http://schemas.microsoft.com/office/drawing/2014/main" val="3176033182"/>
                    </a:ext>
                  </a:extLst>
                </a:gridCol>
                <a:gridCol w="950480">
                  <a:extLst>
                    <a:ext uri="{9D8B030D-6E8A-4147-A177-3AD203B41FA5}">
                      <a16:colId xmlns:a16="http://schemas.microsoft.com/office/drawing/2014/main" val="99299251"/>
                    </a:ext>
                  </a:extLst>
                </a:gridCol>
                <a:gridCol w="950480">
                  <a:extLst>
                    <a:ext uri="{9D8B030D-6E8A-4147-A177-3AD203B41FA5}">
                      <a16:colId xmlns:a16="http://schemas.microsoft.com/office/drawing/2014/main" val="1031936861"/>
                    </a:ext>
                  </a:extLst>
                </a:gridCol>
                <a:gridCol w="950480">
                  <a:extLst>
                    <a:ext uri="{9D8B030D-6E8A-4147-A177-3AD203B41FA5}">
                      <a16:colId xmlns:a16="http://schemas.microsoft.com/office/drawing/2014/main" val="1654465719"/>
                    </a:ext>
                  </a:extLst>
                </a:gridCol>
                <a:gridCol w="950480">
                  <a:extLst>
                    <a:ext uri="{9D8B030D-6E8A-4147-A177-3AD203B41FA5}">
                      <a16:colId xmlns:a16="http://schemas.microsoft.com/office/drawing/2014/main" val="2411036233"/>
                    </a:ext>
                  </a:extLst>
                </a:gridCol>
                <a:gridCol w="950480">
                  <a:extLst>
                    <a:ext uri="{9D8B030D-6E8A-4147-A177-3AD203B41FA5}">
                      <a16:colId xmlns:a16="http://schemas.microsoft.com/office/drawing/2014/main" val="1373834790"/>
                    </a:ext>
                  </a:extLst>
                </a:gridCol>
                <a:gridCol w="950480">
                  <a:extLst>
                    <a:ext uri="{9D8B030D-6E8A-4147-A177-3AD203B41FA5}">
                      <a16:colId xmlns:a16="http://schemas.microsoft.com/office/drawing/2014/main" val="3811367657"/>
                    </a:ext>
                  </a:extLst>
                </a:gridCol>
              </a:tblGrid>
              <a:tr h="370840">
                <a:tc>
                  <a:txBody>
                    <a:bodyPr/>
                    <a:lstStyle/>
                    <a:p>
                      <a:pPr algn="ctr"/>
                      <a:r>
                        <a:rPr lang="en-US" dirty="0" smtClean="0"/>
                        <a:t>packet</a:t>
                      </a:r>
                      <a:endParaRPr lang="en-US" dirty="0"/>
                    </a:p>
                  </a:txBody>
                  <a:tcPr marL="0" marR="0" marT="0" marB="0"/>
                </a:tc>
                <a:tc gridSpan="10">
                  <a:txBody>
                    <a:bodyPr/>
                    <a:lstStyle/>
                    <a:p>
                      <a:pPr algn="ctr"/>
                      <a:r>
                        <a:rPr lang="en-US" dirty="0" smtClean="0"/>
                        <a:t>One packet at </a:t>
                      </a:r>
                      <a:r>
                        <a:rPr lang="en-US" baseline="0" dirty="0" smtClean="0"/>
                        <a:t>9.85 MHz, or 10 ( one word at 98.5 MHz)</a:t>
                      </a:r>
                      <a:endParaRPr lang="en-US"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370840">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370840">
                <a:tc>
                  <a:txBody>
                    <a:bodyPr/>
                    <a:lstStyle/>
                    <a:p>
                      <a:pPr algn="ctr"/>
                      <a:r>
                        <a:rPr lang="en-US" dirty="0" smtClean="0"/>
                        <a:t>Bit(9:0)</a:t>
                      </a:r>
                    </a:p>
                    <a:p>
                      <a:pPr algn="ctr"/>
                      <a:r>
                        <a:rPr lang="en-US" sz="1400" dirty="0" err="1" smtClean="0"/>
                        <a:t>abcdeifghj</a:t>
                      </a:r>
                      <a:r>
                        <a:rPr lang="en-US" sz="1400" dirty="0" smtClean="0"/>
                        <a:t>-</a:t>
                      </a:r>
                      <a:endParaRPr lang="en-US" sz="1400" dirty="0"/>
                    </a:p>
                  </a:txBody>
                  <a:tcPr marL="0" marR="0" marT="0" marB="0"/>
                </a:tc>
                <a:tc>
                  <a:txBody>
                    <a:bodyPr/>
                    <a:lstStyle/>
                    <a:p>
                      <a:pPr algn="ctr"/>
                      <a:r>
                        <a:rPr lang="en-US" dirty="0" smtClean="0"/>
                        <a:t>K28.1_3C</a:t>
                      </a:r>
                    </a:p>
                    <a:p>
                      <a:pPr algn="ctr"/>
                      <a:r>
                        <a:rPr lang="en-US" sz="1200" dirty="0" smtClean="0"/>
                        <a:t>0011111001</a:t>
                      </a:r>
                    </a:p>
                    <a:p>
                      <a:pPr algn="ctr"/>
                      <a:r>
                        <a:rPr lang="en-US" sz="1200" dirty="0" smtClean="0"/>
                        <a:t>x0111110xx</a:t>
                      </a:r>
                      <a:endParaRPr lang="en-US" sz="1200" dirty="0"/>
                    </a:p>
                  </a:txBody>
                  <a:tcPr marL="0" marR="0" marT="0" marB="0"/>
                </a:tc>
                <a:tc>
                  <a:txBody>
                    <a:bodyPr/>
                    <a:lstStyle/>
                    <a:p>
                      <a:pPr algn="ctr"/>
                      <a:r>
                        <a:rPr lang="en-US" dirty="0" smtClean="0"/>
                        <a:t>K28.2_5C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0011110101</a:t>
                      </a:r>
                    </a:p>
                  </a:txBody>
                  <a:tcPr marL="0" marR="0" marT="0" marB="0"/>
                </a:tc>
                <a:tc>
                  <a:txBody>
                    <a:bodyPr/>
                    <a:lstStyle/>
                    <a:p>
                      <a:pPr algn="ctr"/>
                      <a:r>
                        <a:rPr lang="en-US" dirty="0" smtClean="0"/>
                        <a:t>K28.3_7C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0011110011</a:t>
                      </a:r>
                    </a:p>
                  </a:txBody>
                  <a:tcPr marL="0" marR="0" marT="0" marB="0"/>
                </a:tc>
                <a:tc>
                  <a:txBody>
                    <a:bodyPr/>
                    <a:lstStyle/>
                    <a:p>
                      <a:pPr algn="ctr"/>
                      <a:r>
                        <a:rPr lang="en-US" dirty="0" smtClean="0"/>
                        <a:t>K28.4_9C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0011110010</a:t>
                      </a:r>
                    </a:p>
                  </a:txBody>
                  <a:tcPr marL="0" marR="0" marT="0" marB="0"/>
                </a:tc>
                <a:tc>
                  <a:txBody>
                    <a:bodyPr/>
                    <a:lstStyle/>
                    <a:p>
                      <a:pPr algn="ctr"/>
                      <a:r>
                        <a:rPr lang="en-US" dirty="0" smtClean="0"/>
                        <a:t>K28.5_BC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0011111010 x0111110xx</a:t>
                      </a:r>
                    </a:p>
                  </a:txBody>
                  <a:tcPr marL="0" marR="0" marT="0" marB="0"/>
                </a:tc>
                <a:tc>
                  <a:txBody>
                    <a:bodyPr/>
                    <a:lstStyle/>
                    <a:p>
                      <a:pPr algn="ctr"/>
                      <a:r>
                        <a:rPr lang="en-US" dirty="0" smtClean="0"/>
                        <a:t>K28.6_DC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0011110110</a:t>
                      </a:r>
                    </a:p>
                  </a:txBody>
                  <a:tcPr marL="0" marR="0" marT="0" marB="0"/>
                </a:tc>
                <a:tc>
                  <a:txBody>
                    <a:bodyPr/>
                    <a:lstStyle/>
                    <a:p>
                      <a:pPr algn="ctr"/>
                      <a:r>
                        <a:rPr lang="en-US" dirty="0" smtClean="0"/>
                        <a:t>K28.7_FC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0011111000 x0111110xx</a:t>
                      </a:r>
                    </a:p>
                  </a:txBody>
                  <a:tcPr marL="0" marR="0" marT="0" marB="0"/>
                </a:tc>
                <a:tc>
                  <a:txBody>
                    <a:bodyPr/>
                    <a:lstStyle/>
                    <a:p>
                      <a:pPr algn="ctr"/>
                      <a:r>
                        <a:rPr lang="en-US" dirty="0" smtClean="0"/>
                        <a:t>K23.7_F7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1110101000</a:t>
                      </a:r>
                    </a:p>
                  </a:txBody>
                  <a:tcPr marL="0" marR="0" marT="0" marB="0"/>
                </a:tc>
                <a:tc>
                  <a:txBody>
                    <a:bodyPr/>
                    <a:lstStyle/>
                    <a:p>
                      <a:pPr algn="ctr"/>
                      <a:r>
                        <a:rPr lang="en-US" dirty="0" smtClean="0"/>
                        <a:t>K27.7_FB</a:t>
                      </a:r>
                    </a:p>
                    <a:p>
                      <a:pPr algn="ctr"/>
                      <a:r>
                        <a:rPr lang="en-US" sz="1200" dirty="0" smtClean="0"/>
                        <a:t>1101101000</a:t>
                      </a:r>
                    </a:p>
                  </a:txBody>
                  <a:tcPr marL="0" marR="0" marT="0" marB="0"/>
                </a:tc>
                <a:tc>
                  <a:txBody>
                    <a:bodyPr/>
                    <a:lstStyle/>
                    <a:p>
                      <a:pPr algn="ctr"/>
                      <a:r>
                        <a:rPr lang="en-US" dirty="0" smtClean="0"/>
                        <a:t>K28.0_1C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0011110100</a:t>
                      </a:r>
                    </a:p>
                  </a:txBody>
                  <a:tcPr marL="0" marR="0" marT="0" marB="0"/>
                </a:tc>
                <a:extLst>
                  <a:ext uri="{0D108BD9-81ED-4DB2-BD59-A6C34878D82A}">
                    <a16:rowId xmlns:a16="http://schemas.microsoft.com/office/drawing/2014/main" val="2236157531"/>
                  </a:ext>
                </a:extLst>
              </a:tr>
              <a:tr h="370840">
                <a:tc>
                  <a:txBody>
                    <a:bodyPr/>
                    <a:lstStyle/>
                    <a:p>
                      <a:pPr algn="ctr"/>
                      <a:r>
                        <a:rPr lang="en-US" dirty="0" smtClean="0"/>
                        <a:t>Bit(19:10)</a:t>
                      </a:r>
                      <a:endParaRPr lang="en-US" dirty="0"/>
                    </a:p>
                  </a:txBody>
                  <a:tcPr marL="0" marR="0" marT="0" marB="0"/>
                </a:tc>
                <a:tc>
                  <a:txBody>
                    <a:bodyPr/>
                    <a:lstStyle/>
                    <a:p>
                      <a:pPr algn="ctr"/>
                      <a:r>
                        <a:rPr lang="en-US" dirty="0" smtClean="0"/>
                        <a:t>GTU_RC</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GTU_RC</a:t>
                      </a:r>
                    </a:p>
                  </a:txBody>
                  <a:tcPr marL="0" marR="0" marT="0" marB="0"/>
                </a:tc>
                <a:extLst>
                  <a:ext uri="{0D108BD9-81ED-4DB2-BD59-A6C34878D82A}">
                    <a16:rowId xmlns:a16="http://schemas.microsoft.com/office/drawing/2014/main" val="2555251632"/>
                  </a:ext>
                </a:extLst>
              </a:tr>
              <a:tr h="92710">
                <a:tc>
                  <a:txBody>
                    <a:bodyPr/>
                    <a:lstStyle/>
                    <a:p>
                      <a:pPr algn="ctr"/>
                      <a:r>
                        <a:rPr lang="en-US" dirty="0" smtClean="0"/>
                        <a:t>Bit(29:20)</a:t>
                      </a:r>
                      <a:endParaRPr lang="en-US" dirty="0"/>
                    </a:p>
                  </a:txBody>
                  <a:tcPr marL="0" marR="0" marT="0" marB="0"/>
                </a:tc>
                <a:tc>
                  <a:txBody>
                    <a:bodyPr/>
                    <a:lstStyle/>
                    <a:p>
                      <a:pPr algn="ctr"/>
                      <a:r>
                        <a:rPr lang="en-US" dirty="0" smtClean="0"/>
                        <a:t>BX(7:0)</a:t>
                      </a:r>
                      <a:endParaRPr lang="en-US" dirty="0"/>
                    </a:p>
                  </a:txBody>
                  <a:tcPr marL="0" marR="0" marT="0" marB="0"/>
                </a:tc>
                <a:tc>
                  <a:txBody>
                    <a:bodyPr/>
                    <a:lstStyle/>
                    <a:p>
                      <a:pPr algn="ctr"/>
                      <a:r>
                        <a:rPr lang="en-US" dirty="0" smtClean="0"/>
                        <a:t>BX(15:8)</a:t>
                      </a:r>
                      <a:endParaRPr lang="en-US" dirty="0"/>
                    </a:p>
                  </a:txBody>
                  <a:tcPr marL="0" marR="0" marT="0" marB="0"/>
                </a:tc>
                <a:tc>
                  <a:txBody>
                    <a:bodyPr/>
                    <a:lstStyle/>
                    <a:p>
                      <a:pPr algn="ctr"/>
                      <a:r>
                        <a:rPr lang="en-US" dirty="0" err="1" smtClean="0"/>
                        <a:t>Obx</a:t>
                      </a:r>
                      <a:r>
                        <a:rPr lang="en-US" dirty="0" smtClean="0"/>
                        <a:t>(7:0)</a:t>
                      </a:r>
                      <a:endParaRPr lang="en-US" dirty="0"/>
                    </a:p>
                  </a:txBody>
                  <a:tcPr marL="0" marR="0" marT="0" marB="0"/>
                </a:tc>
                <a:tc>
                  <a:txBody>
                    <a:bodyPr/>
                    <a:lstStyle/>
                    <a:p>
                      <a:pPr algn="ctr"/>
                      <a:r>
                        <a:rPr lang="en-US" dirty="0" err="1" smtClean="0"/>
                        <a:t>Obx</a:t>
                      </a:r>
                      <a:r>
                        <a:rPr lang="en-US" dirty="0" smtClean="0"/>
                        <a:t>(15:8)</a:t>
                      </a:r>
                      <a:endParaRPr lang="en-US" dirty="0"/>
                    </a:p>
                  </a:txBody>
                  <a:tcPr marL="0" marR="0" marT="0" marB="0"/>
                </a:tc>
                <a:tc gridSpan="6">
                  <a:txBody>
                    <a:bodyPr/>
                    <a:lstStyle/>
                    <a:p>
                      <a:pPr algn="ctr"/>
                      <a:r>
                        <a:rPr lang="en-US" dirty="0" smtClean="0"/>
                        <a:t>Orbit(47:0),</a:t>
                      </a:r>
                      <a:r>
                        <a:rPr lang="en-US" baseline="0" dirty="0" smtClean="0"/>
                        <a:t> BX(63:16), etc.</a:t>
                      </a: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extLst>
                  <a:ext uri="{0D108BD9-81ED-4DB2-BD59-A6C34878D82A}">
                    <a16:rowId xmlns:a16="http://schemas.microsoft.com/office/drawing/2014/main" val="3836332455"/>
                  </a:ext>
                </a:extLst>
              </a:tr>
              <a:tr h="181610">
                <a:tc>
                  <a:txBody>
                    <a:bodyPr/>
                    <a:lstStyle/>
                    <a:p>
                      <a:pPr algn="ctr"/>
                      <a:r>
                        <a:rPr lang="en-US" dirty="0" smtClean="0"/>
                        <a:t>Bit(39:30)</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tc>
                  <a:txBody>
                    <a:bodyPr/>
                    <a:lstStyle/>
                    <a:p>
                      <a:pPr algn="ctr"/>
                      <a:r>
                        <a:rPr lang="en-US" dirty="0" smtClean="0"/>
                        <a:t>DAM</a:t>
                      </a:r>
                      <a:endParaRPr lang="en-US" dirty="0"/>
                    </a:p>
                  </a:txBody>
                  <a:tcPr marL="0" marR="0" marT="0" marB="0"/>
                </a:tc>
                <a:extLst>
                  <a:ext uri="{0D108BD9-81ED-4DB2-BD59-A6C34878D82A}">
                    <a16:rowId xmlns:a16="http://schemas.microsoft.com/office/drawing/2014/main" val="3559565242"/>
                  </a:ext>
                </a:extLst>
              </a:tr>
              <a:tr h="0">
                <a:tc>
                  <a:txBody>
                    <a:bodyPr/>
                    <a:lstStyle/>
                    <a:p>
                      <a:pPr algn="ctr"/>
                      <a:r>
                        <a:rPr lang="en-US" dirty="0" smtClean="0"/>
                        <a:t>Bit(79:40)</a:t>
                      </a:r>
                      <a:endParaRPr lang="en-US" dirty="0"/>
                    </a:p>
                  </a:txBody>
                  <a:tcPr marL="0" marR="0" marT="0" marB="0"/>
                </a:tc>
                <a:tc>
                  <a:txBody>
                    <a:bodyPr/>
                    <a:lstStyle/>
                    <a:p>
                      <a:pPr algn="ctr"/>
                      <a:r>
                        <a:rPr lang="en-US" dirty="0" smtClean="0"/>
                        <a:t>USER</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USER</a:t>
                      </a:r>
                    </a:p>
                  </a:txBody>
                  <a:tcPr marL="0" marR="0" marT="0" marB="0"/>
                </a:tc>
                <a:extLst>
                  <a:ext uri="{0D108BD9-81ED-4DB2-BD59-A6C34878D82A}">
                    <a16:rowId xmlns:a16="http://schemas.microsoft.com/office/drawing/2014/main" val="35562417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89486343"/>
              </p:ext>
            </p:extLst>
          </p:nvPr>
        </p:nvGraphicFramePr>
        <p:xfrm>
          <a:off x="955675" y="4315206"/>
          <a:ext cx="10455280" cy="2026920"/>
        </p:xfrm>
        <a:graphic>
          <a:graphicData uri="http://schemas.openxmlformats.org/drawingml/2006/table">
            <a:tbl>
              <a:tblPr firstRow="1" bandRow="1">
                <a:tableStyleId>{5C22544A-7EE6-4342-B048-85BDC9FD1C3A}</a:tableStyleId>
              </a:tblPr>
              <a:tblGrid>
                <a:gridCol w="950480">
                  <a:extLst>
                    <a:ext uri="{9D8B030D-6E8A-4147-A177-3AD203B41FA5}">
                      <a16:colId xmlns:a16="http://schemas.microsoft.com/office/drawing/2014/main" val="954555114"/>
                    </a:ext>
                  </a:extLst>
                </a:gridCol>
                <a:gridCol w="950480">
                  <a:extLst>
                    <a:ext uri="{9D8B030D-6E8A-4147-A177-3AD203B41FA5}">
                      <a16:colId xmlns:a16="http://schemas.microsoft.com/office/drawing/2014/main" val="2871948538"/>
                    </a:ext>
                  </a:extLst>
                </a:gridCol>
                <a:gridCol w="950480">
                  <a:extLst>
                    <a:ext uri="{9D8B030D-6E8A-4147-A177-3AD203B41FA5}">
                      <a16:colId xmlns:a16="http://schemas.microsoft.com/office/drawing/2014/main" val="269577124"/>
                    </a:ext>
                  </a:extLst>
                </a:gridCol>
                <a:gridCol w="950480">
                  <a:extLst>
                    <a:ext uri="{9D8B030D-6E8A-4147-A177-3AD203B41FA5}">
                      <a16:colId xmlns:a16="http://schemas.microsoft.com/office/drawing/2014/main" val="388485334"/>
                    </a:ext>
                  </a:extLst>
                </a:gridCol>
                <a:gridCol w="950480">
                  <a:extLst>
                    <a:ext uri="{9D8B030D-6E8A-4147-A177-3AD203B41FA5}">
                      <a16:colId xmlns:a16="http://schemas.microsoft.com/office/drawing/2014/main" val="3176033182"/>
                    </a:ext>
                  </a:extLst>
                </a:gridCol>
                <a:gridCol w="950480">
                  <a:extLst>
                    <a:ext uri="{9D8B030D-6E8A-4147-A177-3AD203B41FA5}">
                      <a16:colId xmlns:a16="http://schemas.microsoft.com/office/drawing/2014/main" val="99299251"/>
                    </a:ext>
                  </a:extLst>
                </a:gridCol>
                <a:gridCol w="950480">
                  <a:extLst>
                    <a:ext uri="{9D8B030D-6E8A-4147-A177-3AD203B41FA5}">
                      <a16:colId xmlns:a16="http://schemas.microsoft.com/office/drawing/2014/main" val="1031936861"/>
                    </a:ext>
                  </a:extLst>
                </a:gridCol>
                <a:gridCol w="950480">
                  <a:extLst>
                    <a:ext uri="{9D8B030D-6E8A-4147-A177-3AD203B41FA5}">
                      <a16:colId xmlns:a16="http://schemas.microsoft.com/office/drawing/2014/main" val="1654465719"/>
                    </a:ext>
                  </a:extLst>
                </a:gridCol>
                <a:gridCol w="950480">
                  <a:extLst>
                    <a:ext uri="{9D8B030D-6E8A-4147-A177-3AD203B41FA5}">
                      <a16:colId xmlns:a16="http://schemas.microsoft.com/office/drawing/2014/main" val="2411036233"/>
                    </a:ext>
                  </a:extLst>
                </a:gridCol>
                <a:gridCol w="950480">
                  <a:extLst>
                    <a:ext uri="{9D8B030D-6E8A-4147-A177-3AD203B41FA5}">
                      <a16:colId xmlns:a16="http://schemas.microsoft.com/office/drawing/2014/main" val="1373834790"/>
                    </a:ext>
                  </a:extLst>
                </a:gridCol>
                <a:gridCol w="950480">
                  <a:extLst>
                    <a:ext uri="{9D8B030D-6E8A-4147-A177-3AD203B41FA5}">
                      <a16:colId xmlns:a16="http://schemas.microsoft.com/office/drawing/2014/main" val="3811367657"/>
                    </a:ext>
                  </a:extLst>
                </a:gridCol>
              </a:tblGrid>
              <a:tr h="370840">
                <a:tc>
                  <a:txBody>
                    <a:bodyPr/>
                    <a:lstStyle/>
                    <a:p>
                      <a:pPr algn="ctr"/>
                      <a:r>
                        <a:rPr lang="en-US" dirty="0" smtClean="0"/>
                        <a:t>packet</a:t>
                      </a:r>
                      <a:endParaRPr lang="en-US" dirty="0"/>
                    </a:p>
                  </a:txBody>
                  <a:tcPr marL="0" marR="0" marT="0" marB="0"/>
                </a:tc>
                <a:tc gridSpan="10">
                  <a:txBody>
                    <a:bodyPr/>
                    <a:lstStyle/>
                    <a:p>
                      <a:pPr algn="ctr"/>
                      <a:r>
                        <a:rPr lang="en-US" dirty="0" smtClean="0"/>
                        <a:t>One packet at </a:t>
                      </a:r>
                      <a:r>
                        <a:rPr lang="en-US" baseline="0" dirty="0" smtClean="0"/>
                        <a:t>9.85 MHz, or ten (single word at 98.5 MHz)</a:t>
                      </a:r>
                      <a:endParaRPr lang="en-US"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370840">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370840">
                <a:tc>
                  <a:txBody>
                    <a:bodyPr/>
                    <a:lstStyle/>
                    <a:p>
                      <a:pPr algn="ctr"/>
                      <a:r>
                        <a:rPr lang="en-US" dirty="0" smtClean="0"/>
                        <a:t>Bit(9:0)</a:t>
                      </a:r>
                    </a:p>
                    <a:p>
                      <a:pPr algn="ctr"/>
                      <a:r>
                        <a:rPr lang="en-US" sz="1400" dirty="0" err="1" smtClean="0"/>
                        <a:t>abcdeifghj</a:t>
                      </a:r>
                      <a:r>
                        <a:rPr lang="en-US" sz="1400" dirty="0" smtClean="0"/>
                        <a:t>-</a:t>
                      </a:r>
                      <a:endParaRPr lang="en-US" sz="1400" dirty="0"/>
                    </a:p>
                  </a:txBody>
                  <a:tcPr marL="0" marR="0" marT="0" marB="0"/>
                </a:tc>
                <a:tc>
                  <a:txBody>
                    <a:bodyPr/>
                    <a:lstStyle/>
                    <a:p>
                      <a:pPr algn="ctr"/>
                      <a:r>
                        <a:rPr lang="en-US" dirty="0" smtClean="0"/>
                        <a:t>K28.1/3C</a:t>
                      </a:r>
                    </a:p>
                    <a:p>
                      <a:pPr algn="ctr"/>
                      <a:r>
                        <a:rPr lang="en-US" sz="1200" dirty="0" smtClean="0"/>
                        <a:t>0011111001</a:t>
                      </a:r>
                    </a:p>
                    <a:p>
                      <a:pPr algn="ctr"/>
                      <a:r>
                        <a:rPr lang="en-US" sz="1200" dirty="0" smtClean="0"/>
                        <a:t>x0111110xx</a:t>
                      </a:r>
                      <a:endParaRPr lang="en-US" sz="1200" dirty="0"/>
                    </a:p>
                  </a:txBody>
                  <a:tcPr marL="0" marR="0" marT="0" marB="0"/>
                </a:tc>
                <a:tc>
                  <a:txBody>
                    <a:bodyPr/>
                    <a:lstStyle/>
                    <a:p>
                      <a:pPr algn="ctr"/>
                      <a:r>
                        <a:rPr lang="en-US" dirty="0" smtClean="0"/>
                        <a:t>K28.2/5C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0011110101</a:t>
                      </a:r>
                    </a:p>
                  </a:txBody>
                  <a:tcPr marL="0" marR="0" marT="0" marB="0"/>
                </a:tc>
                <a:tc>
                  <a:txBody>
                    <a:bodyPr/>
                    <a:lstStyle/>
                    <a:p>
                      <a:pPr algn="ctr"/>
                      <a:r>
                        <a:rPr lang="en-US" dirty="0" smtClean="0"/>
                        <a:t>K28.3/7C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0011110011</a:t>
                      </a:r>
                    </a:p>
                  </a:txBody>
                  <a:tcPr marL="0" marR="0" marT="0" marB="0"/>
                </a:tc>
                <a:tc>
                  <a:txBody>
                    <a:bodyPr/>
                    <a:lstStyle/>
                    <a:p>
                      <a:pPr algn="ctr"/>
                      <a:r>
                        <a:rPr lang="en-US" dirty="0" smtClean="0"/>
                        <a:t>K28.4/9C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0011110010</a:t>
                      </a:r>
                    </a:p>
                  </a:txBody>
                  <a:tcPr marL="0" marR="0" marT="0" marB="0"/>
                </a:tc>
                <a:tc>
                  <a:txBody>
                    <a:bodyPr/>
                    <a:lstStyle/>
                    <a:p>
                      <a:pPr algn="ctr"/>
                      <a:r>
                        <a:rPr lang="en-US" dirty="0" smtClean="0"/>
                        <a:t>K28.5/BC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0011111010 x0111110xx</a:t>
                      </a:r>
                    </a:p>
                  </a:txBody>
                  <a:tcPr marL="0" marR="0" marT="0" marB="0"/>
                </a:tc>
                <a:tc>
                  <a:txBody>
                    <a:bodyPr/>
                    <a:lstStyle/>
                    <a:p>
                      <a:pPr algn="ctr"/>
                      <a:r>
                        <a:rPr lang="en-US" dirty="0" smtClean="0"/>
                        <a:t>K28.6/DC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0011110110</a:t>
                      </a:r>
                    </a:p>
                  </a:txBody>
                  <a:tcPr marL="0" marR="0" marT="0" marB="0"/>
                </a:tc>
                <a:tc>
                  <a:txBody>
                    <a:bodyPr/>
                    <a:lstStyle/>
                    <a:p>
                      <a:pPr algn="ctr"/>
                      <a:r>
                        <a:rPr lang="en-US" dirty="0" smtClean="0"/>
                        <a:t>K28.7/FC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0011111000 x0111110xx</a:t>
                      </a:r>
                    </a:p>
                  </a:txBody>
                  <a:tcPr marL="0" marR="0" marT="0" marB="0"/>
                </a:tc>
                <a:tc>
                  <a:txBody>
                    <a:bodyPr/>
                    <a:lstStyle/>
                    <a:p>
                      <a:pPr algn="ctr"/>
                      <a:r>
                        <a:rPr lang="en-US" dirty="0" smtClean="0"/>
                        <a:t>K23.7/F7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1110101000</a:t>
                      </a:r>
                    </a:p>
                  </a:txBody>
                  <a:tcPr marL="0" marR="0" marT="0" marB="0"/>
                </a:tc>
                <a:tc>
                  <a:txBody>
                    <a:bodyPr/>
                    <a:lstStyle/>
                    <a:p>
                      <a:pPr algn="ctr"/>
                      <a:r>
                        <a:rPr lang="en-US" dirty="0" smtClean="0"/>
                        <a:t>K27.7/FB</a:t>
                      </a:r>
                    </a:p>
                    <a:p>
                      <a:pPr algn="ctr"/>
                      <a:r>
                        <a:rPr lang="en-US" sz="1200" dirty="0" smtClean="0"/>
                        <a:t>1101101000</a:t>
                      </a:r>
                    </a:p>
                  </a:txBody>
                  <a:tcPr marL="0" marR="0" marT="0" marB="0"/>
                </a:tc>
                <a:tc>
                  <a:txBody>
                    <a:bodyPr/>
                    <a:lstStyle/>
                    <a:p>
                      <a:pPr algn="ctr"/>
                      <a:r>
                        <a:rPr lang="en-US" dirty="0" smtClean="0"/>
                        <a:t>K28.0/1C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0011110100</a:t>
                      </a:r>
                    </a:p>
                  </a:txBody>
                  <a:tcPr marL="0" marR="0" marT="0" marB="0"/>
                </a:tc>
                <a:extLst>
                  <a:ext uri="{0D108BD9-81ED-4DB2-BD59-A6C34878D82A}">
                    <a16:rowId xmlns:a16="http://schemas.microsoft.com/office/drawing/2014/main" val="2236157531"/>
                  </a:ext>
                </a:extLst>
              </a:tr>
              <a:tr h="370840">
                <a:tc>
                  <a:txBody>
                    <a:bodyPr/>
                    <a:lstStyle/>
                    <a:p>
                      <a:pPr algn="ctr"/>
                      <a:r>
                        <a:rPr lang="en-US" dirty="0" smtClean="0"/>
                        <a:t>Bit(39:10)</a:t>
                      </a:r>
                      <a:endParaRPr lang="en-US" dirty="0"/>
                    </a:p>
                  </a:txBody>
                  <a:tcPr marL="0" marR="0" marT="0" marB="0"/>
                </a:tc>
                <a:tc>
                  <a:txBody>
                    <a:bodyPr/>
                    <a:lstStyle/>
                    <a:p>
                      <a:pPr algn="ctr"/>
                      <a:r>
                        <a:rPr lang="en-US" dirty="0" smtClean="0"/>
                        <a:t>Status</a:t>
                      </a:r>
                      <a:endParaRPr lang="en-US"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Status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2555251632"/>
                  </a:ext>
                </a:extLst>
              </a:tr>
              <a:tr h="0">
                <a:tc>
                  <a:txBody>
                    <a:bodyPr/>
                    <a:lstStyle/>
                    <a:p>
                      <a:pPr algn="ctr"/>
                      <a:r>
                        <a:rPr lang="en-US" dirty="0" smtClean="0"/>
                        <a:t>Bit(79:40)</a:t>
                      </a:r>
                      <a:endParaRPr lang="en-US" dirty="0"/>
                    </a:p>
                  </a:txBody>
                  <a:tcPr marL="0" marR="0" marT="0" marB="0"/>
                </a:tc>
                <a:tc>
                  <a:txBody>
                    <a:bodyPr/>
                    <a:lstStyle/>
                    <a:p>
                      <a:pPr algn="ctr"/>
                      <a:r>
                        <a:rPr lang="en-US" sz="1600" dirty="0" smtClean="0"/>
                        <a:t>RDO/ASIC</a:t>
                      </a:r>
                      <a:endParaRPr lang="en-US" sz="16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RDO/ASIC</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355624177"/>
                  </a:ext>
                </a:extLst>
              </a:tr>
            </a:tbl>
          </a:graphicData>
        </a:graphic>
      </p:graphicFrame>
      <p:sp>
        <p:nvSpPr>
          <p:cNvPr id="6" name="TextBox 5"/>
          <p:cNvSpPr txBox="1"/>
          <p:nvPr/>
        </p:nvSpPr>
        <p:spPr>
          <a:xfrm>
            <a:off x="958922" y="3915096"/>
            <a:ext cx="6051721" cy="400110"/>
          </a:xfrm>
          <a:prstGeom prst="rect">
            <a:avLst/>
          </a:prstGeom>
          <a:noFill/>
        </p:spPr>
        <p:txBody>
          <a:bodyPr wrap="none" rtlCol="0">
            <a:spAutoFit/>
          </a:bodyPr>
          <a:lstStyle/>
          <a:p>
            <a:r>
              <a:rPr lang="en-US" sz="2000" dirty="0" smtClean="0"/>
              <a:t>2.6.1 DAM </a:t>
            </a:r>
            <a:r>
              <a:rPr lang="en-US" sz="2000" dirty="0" smtClean="0">
                <a:sym typeface="Wingdings" panose="05000000000000000000" pitchFamily="2" charset="2"/>
              </a:rPr>
              <a:t> GTU</a:t>
            </a:r>
            <a:r>
              <a:rPr lang="en-US" sz="2000" dirty="0" smtClean="0"/>
              <a:t> communication</a:t>
            </a:r>
            <a:r>
              <a:rPr lang="en-US" sz="2000" dirty="0"/>
              <a:t> </a:t>
            </a:r>
            <a:r>
              <a:rPr lang="en-US" sz="2000" dirty="0" smtClean="0"/>
              <a:t>(uplink, for example)</a:t>
            </a:r>
            <a:r>
              <a:rPr lang="en-US" sz="2000" b="1" dirty="0" smtClean="0"/>
              <a:t> </a:t>
            </a:r>
            <a:endParaRPr lang="en-US" dirty="0" smtClean="0"/>
          </a:p>
        </p:txBody>
      </p:sp>
      <p:sp>
        <p:nvSpPr>
          <p:cNvPr id="7" name="Slide Number Placeholder 6"/>
          <p:cNvSpPr>
            <a:spLocks noGrp="1"/>
          </p:cNvSpPr>
          <p:nvPr>
            <p:ph type="sldNum" sz="quarter" idx="12"/>
          </p:nvPr>
        </p:nvSpPr>
        <p:spPr/>
        <p:txBody>
          <a:bodyPr/>
          <a:lstStyle/>
          <a:p>
            <a:fld id="{ED7F7473-35CC-4359-AC04-EFEE0D39A7D2}" type="slidenum">
              <a:rPr lang="en-US" smtClean="0"/>
              <a:t>29</a:t>
            </a:fld>
            <a:endParaRPr lang="en-US" dirty="0"/>
          </a:p>
        </p:txBody>
      </p:sp>
    </p:spTree>
    <p:extLst>
      <p:ext uri="{BB962C8B-B14F-4D97-AF65-F5344CB8AC3E}">
        <p14:creationId xmlns:p14="http://schemas.microsoft.com/office/powerpoint/2010/main" val="4229935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5">
            <a:extLst>
              <a:ext uri="{FF2B5EF4-FFF2-40B4-BE49-F238E27FC236}">
                <a16:creationId xmlns:a16="http://schemas.microsoft.com/office/drawing/2014/main" id="{01437A1A-AB63-C44B-963A-23E3F388C055}"/>
              </a:ext>
            </a:extLst>
          </p:cNvPr>
          <p:cNvGraphicFramePr>
            <a:graphicFrameLocks/>
          </p:cNvGraphicFramePr>
          <p:nvPr>
            <p:extLst>
              <p:ext uri="{D42A27DB-BD31-4B8C-83A1-F6EECF244321}">
                <p14:modId xmlns:p14="http://schemas.microsoft.com/office/powerpoint/2010/main" val="3016951165"/>
              </p:ext>
            </p:extLst>
          </p:nvPr>
        </p:nvGraphicFramePr>
        <p:xfrm>
          <a:off x="1315386" y="4665537"/>
          <a:ext cx="6203332" cy="1854200"/>
        </p:xfrm>
        <a:graphic>
          <a:graphicData uri="http://schemas.openxmlformats.org/drawingml/2006/table">
            <a:tbl>
              <a:tblPr firstRow="1" bandRow="1"/>
              <a:tblGrid>
                <a:gridCol w="2975409">
                  <a:extLst>
                    <a:ext uri="{9D8B030D-6E8A-4147-A177-3AD203B41FA5}">
                      <a16:colId xmlns:a16="http://schemas.microsoft.com/office/drawing/2014/main" val="2333280335"/>
                    </a:ext>
                  </a:extLst>
                </a:gridCol>
                <a:gridCol w="1516150">
                  <a:extLst>
                    <a:ext uri="{9D8B030D-6E8A-4147-A177-3AD203B41FA5}">
                      <a16:colId xmlns:a16="http://schemas.microsoft.com/office/drawing/2014/main" val="887112599"/>
                    </a:ext>
                  </a:extLst>
                </a:gridCol>
                <a:gridCol w="1711773">
                  <a:extLst>
                    <a:ext uri="{9D8B030D-6E8A-4147-A177-3AD203B41FA5}">
                      <a16:colId xmlns:a16="http://schemas.microsoft.com/office/drawing/2014/main" val="4266322476"/>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solidFill>
                          <a:schemeClr val="tx1">
                            <a:lumMod val="95000"/>
                            <a:lumOff val="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solidFill>
                            <a:schemeClr val="tx1">
                              <a:lumMod val="95000"/>
                              <a:lumOff val="5000"/>
                            </a:schemeClr>
                          </a:solidFill>
                        </a:rPr>
                        <a:t>ESR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solidFill>
                            <a:schemeClr val="tx1">
                              <a:lumMod val="95000"/>
                              <a:lumOff val="5000"/>
                            </a:schemeClr>
                          </a:solidFill>
                        </a:rPr>
                        <a:t>HSR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53864366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solidFill>
                            <a:schemeClr val="tx1">
                              <a:lumMod val="95000"/>
                              <a:lumOff val="5000"/>
                            </a:schemeClr>
                          </a:solidFill>
                        </a:rPr>
                        <a:t>RMS bunch length </a:t>
                      </a:r>
                      <a:r>
                        <a:rPr lang="en-US" dirty="0" err="1">
                          <a:solidFill>
                            <a:schemeClr val="tx1">
                              <a:lumMod val="95000"/>
                              <a:lumOff val="5000"/>
                            </a:schemeClr>
                          </a:solidFill>
                          <a:latin typeface="Symbol" pitchFamily="2" charset="2"/>
                        </a:rPr>
                        <a:t>s</a:t>
                      </a:r>
                      <a:r>
                        <a:rPr lang="en-US" baseline="-25000" dirty="0" err="1">
                          <a:solidFill>
                            <a:schemeClr val="tx1">
                              <a:lumMod val="95000"/>
                              <a:lumOff val="5000"/>
                            </a:schemeClr>
                          </a:solidFill>
                          <a:latin typeface="Calibri" panose="020F0502020204030204" pitchFamily="34" charset="0"/>
                          <a:cs typeface="Calibri" panose="020F0502020204030204" pitchFamily="34" charset="0"/>
                        </a:rPr>
                        <a:t>z</a:t>
                      </a:r>
                      <a:r>
                        <a:rPr lang="en-US" sz="1400" baseline="0" dirty="0">
                          <a:solidFill>
                            <a:schemeClr val="tx1">
                              <a:lumMod val="95000"/>
                              <a:lumOff val="5000"/>
                            </a:schemeClr>
                          </a:solidFill>
                          <a:latin typeface="Calibri" panose="020F0502020204030204" pitchFamily="34" charset="0"/>
                          <a:cs typeface="Calibri" panose="020F0502020204030204" pitchFamily="34" charset="0"/>
                        </a:rPr>
                        <a:t> [</a:t>
                      </a:r>
                      <a:r>
                        <a:rPr lang="en-US" sz="1400" dirty="0">
                          <a:solidFill>
                            <a:schemeClr val="tx1">
                              <a:lumMod val="95000"/>
                              <a:lumOff val="5000"/>
                            </a:schemeClr>
                          </a:solidFill>
                        </a:rPr>
                        <a:t>mm/</a:t>
                      </a:r>
                      <a:r>
                        <a:rPr lang="en-US" sz="1400" dirty="0" err="1">
                          <a:solidFill>
                            <a:schemeClr val="tx1">
                              <a:lumMod val="95000"/>
                              <a:lumOff val="5000"/>
                            </a:schemeClr>
                          </a:solidFill>
                        </a:rPr>
                        <a:t>ps</a:t>
                      </a:r>
                      <a:r>
                        <a:rPr lang="en-US" sz="1400" dirty="0">
                          <a:solidFill>
                            <a:schemeClr val="tx1">
                              <a:lumMod val="95000"/>
                              <a:lumOff val="5000"/>
                            </a:schemeClr>
                          </a:solidFill>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chemeClr val="tx1">
                              <a:lumMod val="95000"/>
                              <a:lumOff val="5000"/>
                            </a:schemeClr>
                          </a:solidFill>
                        </a:rPr>
                        <a:t>7-9/23-30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chemeClr val="tx1">
                              <a:lumMod val="95000"/>
                              <a:lumOff val="5000"/>
                            </a:schemeClr>
                          </a:solidFill>
                        </a:rPr>
                        <a:t>75-60/250-200</a:t>
                      </a:r>
                      <a:endParaRPr lang="en-US" baseline="-25000" dirty="0">
                        <a:solidFill>
                          <a:schemeClr val="tx1">
                            <a:lumMod val="95000"/>
                            <a:lumOff val="5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750570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t>RMS momentum spread </a:t>
                      </a:r>
                      <a:r>
                        <a:rPr lang="en-US" sz="1400" dirty="0"/>
                        <a:t>[10</a:t>
                      </a:r>
                      <a:r>
                        <a:rPr lang="en-US" sz="1400" baseline="30000" dirty="0"/>
                        <a:t>-4</a:t>
                      </a:r>
                      <a:r>
                        <a:rPr lang="en-US" sz="14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5.8-10.9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10.3-6.8</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09672705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t>RMS horiz beam size </a:t>
                      </a:r>
                      <a:r>
                        <a:rPr lang="en-US" sz="1800">
                          <a:latin typeface="Symbol" pitchFamily="2" charset="2"/>
                        </a:rPr>
                        <a:t>s</a:t>
                      </a:r>
                      <a:r>
                        <a:rPr lang="en-US" sz="1800" baseline="-25000">
                          <a:latin typeface="Calibri" panose="020F0502020204030204" pitchFamily="34" charset="0"/>
                          <a:cs typeface="Calibri" panose="020F0502020204030204" pitchFamily="34" charset="0"/>
                        </a:rPr>
                        <a:t>x</a:t>
                      </a:r>
                      <a:r>
                        <a:rPr lang="en-US" sz="1400" baseline="-25000">
                          <a:latin typeface="Calibri" panose="020F0502020204030204" pitchFamily="34" charset="0"/>
                          <a:cs typeface="Calibri" panose="020F0502020204030204" pitchFamily="34" charset="0"/>
                        </a:rPr>
                        <a:t> </a:t>
                      </a:r>
                      <a:r>
                        <a:rPr lang="en-US" sz="1400"/>
                        <a:t>[um]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100-250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p>
                      <a:pPr algn="ctr"/>
                      <a:endParaRPr lang="en-US"/>
                    </a:p>
                  </a:txBody>
                  <a:tcPr/>
                </a:tc>
                <a:extLst>
                  <a:ext uri="{0D108BD9-81ED-4DB2-BD59-A6C34878D82A}">
                    <a16:rowId xmlns:a16="http://schemas.microsoft.com/office/drawing/2014/main" val="296336318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Symbol" pitchFamily="2" charset="2"/>
                        </a:rPr>
                        <a:t>s</a:t>
                      </a:r>
                      <a:r>
                        <a:rPr lang="en-US" baseline="-25000">
                          <a:latin typeface="Calibri" panose="020F0502020204030204" pitchFamily="34" charset="0"/>
                          <a:cs typeface="Calibri" panose="020F0502020204030204" pitchFamily="34" charset="0"/>
                        </a:rPr>
                        <a:t>z</a:t>
                      </a:r>
                      <a:r>
                        <a:rPr lang="en-US" sz="1800"/>
                        <a:t>/</a:t>
                      </a:r>
                      <a:r>
                        <a:rPr lang="en-US" sz="1800">
                          <a:latin typeface="Symbol" pitchFamily="2" charset="2"/>
                        </a:rPr>
                        <a:t>s</a:t>
                      </a:r>
                      <a:r>
                        <a:rPr lang="en-US" sz="1800" baseline="-25000">
                          <a:latin typeface="Calibri" panose="020F0502020204030204" pitchFamily="34" charset="0"/>
                          <a:cs typeface="Calibri" panose="020F0502020204030204" pitchFamily="34" charset="0"/>
                        </a:rPr>
                        <a:t>x</a:t>
                      </a:r>
                      <a:r>
                        <a:rPr lang="en-US" sz="1800"/>
                        <a:t> ratio </a:t>
                      </a:r>
                      <a:r>
                        <a:rPr lang="en-US" sz="140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28-90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240-750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728019271"/>
                  </a:ext>
                </a:extLst>
              </a:tr>
            </a:tbl>
          </a:graphicData>
        </a:graphic>
      </p:graphicFrame>
      <p:sp>
        <p:nvSpPr>
          <p:cNvPr id="54" name="Title 1"/>
          <p:cNvSpPr txBox="1">
            <a:spLocks/>
          </p:cNvSpPr>
          <p:nvPr/>
        </p:nvSpPr>
        <p:spPr>
          <a:xfrm>
            <a:off x="1133344" y="309680"/>
            <a:ext cx="4752975" cy="8183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55" name="Rectangle 54"/>
          <p:cNvSpPr/>
          <p:nvPr/>
        </p:nvSpPr>
        <p:spPr>
          <a:xfrm>
            <a:off x="865659" y="934978"/>
            <a:ext cx="7767671" cy="400110"/>
          </a:xfrm>
          <a:prstGeom prst="rect">
            <a:avLst/>
          </a:prstGeom>
        </p:spPr>
        <p:txBody>
          <a:bodyPr wrap="square">
            <a:spAutoFit/>
          </a:bodyPr>
          <a:lstStyle/>
          <a:p>
            <a:pPr>
              <a:spcAft>
                <a:spcPts val="400"/>
              </a:spcAft>
            </a:pPr>
            <a:r>
              <a:rPr lang="en-US" sz="2000" dirty="0" smtClean="0">
                <a:solidFill>
                  <a:srgbClr val="000000"/>
                </a:solidFill>
              </a:rPr>
              <a:t>2.1 The EIC beam crossing</a:t>
            </a:r>
            <a:endParaRPr lang="en-US" sz="2000" dirty="0">
              <a:solidFill>
                <a:srgbClr val="000000"/>
              </a:solidFill>
            </a:endParaRPr>
          </a:p>
        </p:txBody>
      </p:sp>
      <p:graphicFrame>
        <p:nvGraphicFramePr>
          <p:cNvPr id="56" name="Content Placeholder 5">
            <a:extLst>
              <a:ext uri="{FF2B5EF4-FFF2-40B4-BE49-F238E27FC236}">
                <a16:creationId xmlns:a16="http://schemas.microsoft.com/office/drawing/2014/main" id="{9B753AC1-D295-8047-A39E-C2FDCEF26442}"/>
              </a:ext>
            </a:extLst>
          </p:cNvPr>
          <p:cNvGraphicFramePr>
            <a:graphicFrameLocks/>
          </p:cNvGraphicFramePr>
          <p:nvPr>
            <p:extLst>
              <p:ext uri="{D42A27DB-BD31-4B8C-83A1-F6EECF244321}">
                <p14:modId xmlns:p14="http://schemas.microsoft.com/office/powerpoint/2010/main" val="3979185279"/>
              </p:ext>
            </p:extLst>
          </p:nvPr>
        </p:nvGraphicFramePr>
        <p:xfrm>
          <a:off x="1278470" y="1321101"/>
          <a:ext cx="8063172" cy="3707568"/>
        </p:xfrm>
        <a:graphic>
          <a:graphicData uri="http://schemas.openxmlformats.org/drawingml/2006/table">
            <a:tbl>
              <a:tblPr firstRow="1" bandRow="1"/>
              <a:tblGrid>
                <a:gridCol w="3024447">
                  <a:extLst>
                    <a:ext uri="{9D8B030D-6E8A-4147-A177-3AD203B41FA5}">
                      <a16:colId xmlns:a16="http://schemas.microsoft.com/office/drawing/2014/main" val="2333280335"/>
                    </a:ext>
                  </a:extLst>
                </a:gridCol>
                <a:gridCol w="1543050">
                  <a:extLst>
                    <a:ext uri="{9D8B030D-6E8A-4147-A177-3AD203B41FA5}">
                      <a16:colId xmlns:a16="http://schemas.microsoft.com/office/drawing/2014/main" val="887112599"/>
                    </a:ext>
                  </a:extLst>
                </a:gridCol>
                <a:gridCol w="1666875">
                  <a:extLst>
                    <a:ext uri="{9D8B030D-6E8A-4147-A177-3AD203B41FA5}">
                      <a16:colId xmlns:a16="http://schemas.microsoft.com/office/drawing/2014/main" val="1635295104"/>
                    </a:ext>
                  </a:extLst>
                </a:gridCol>
                <a:gridCol w="1828800">
                  <a:extLst>
                    <a:ext uri="{9D8B030D-6E8A-4147-A177-3AD203B41FA5}">
                      <a16:colId xmlns:a16="http://schemas.microsoft.com/office/drawing/2014/main" val="2933255690"/>
                    </a:ext>
                  </a:extLst>
                </a:gridCol>
              </a:tblGrid>
              <a:tr h="3690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t>Electron Storage Ring (ESR)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t>Hadron Storage Ring (HSR) (</a:t>
                      </a:r>
                      <a:r>
                        <a:rPr lang="en-US" dirty="0" err="1" smtClean="0"/>
                        <a:t>N</a:t>
                      </a:r>
                      <a:r>
                        <a:rPr lang="en-US" baseline="-25000" dirty="0" err="1" smtClean="0"/>
                        <a:t>b</a:t>
                      </a:r>
                      <a:r>
                        <a:rPr lang="en-US" dirty="0" smtClean="0"/>
                        <a:t>=290</a:t>
                      </a:r>
                      <a:r>
                        <a:rPr lang="en-US" dirty="0"/>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t>HSR (N</a:t>
                      </a:r>
                      <a:r>
                        <a:rPr lang="en-US" baseline="-25000"/>
                        <a:t>b</a:t>
                      </a:r>
                      <a:r>
                        <a:rPr lang="en-US"/>
                        <a:t>=1160)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538643664"/>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t>Circumference C </a:t>
                      </a:r>
                      <a:r>
                        <a:rPr lang="en-US" sz="1400"/>
                        <a:t>[m]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3833.940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match T</a:t>
                      </a:r>
                      <a:r>
                        <a:rPr lang="en-US" baseline="-25000"/>
                        <a:t>rev</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match T</a:t>
                      </a:r>
                      <a:r>
                        <a:rPr lang="en-US" baseline="-25000" dirty="0"/>
                        <a:t>rev</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75057006"/>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t>Revolution period T</a:t>
                      </a:r>
                      <a:r>
                        <a:rPr lang="en-US" baseline="-25000" dirty="0"/>
                        <a:t>rev</a:t>
                      </a:r>
                      <a:r>
                        <a:rPr lang="en-US" dirty="0"/>
                        <a:t>=C/c </a:t>
                      </a:r>
                      <a:r>
                        <a:rPr lang="en-US" sz="1400" dirty="0" smtClean="0"/>
                        <a:t>[</a:t>
                      </a:r>
                      <a:r>
                        <a:rPr lang="en-US" sz="1400" dirty="0"/>
                        <a:t>µ</a:t>
                      </a:r>
                      <a:r>
                        <a:rPr lang="en-US" sz="1400" dirty="0" smtClean="0"/>
                        <a:t>s</a:t>
                      </a:r>
                      <a:r>
                        <a:rPr lang="en-US" sz="14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12.7886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517404"/>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t>RF harmonic number h </a:t>
                      </a:r>
                      <a:r>
                        <a:rPr lang="en-US" sz="140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match HSR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2520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7560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096727057"/>
                  </a:ext>
                </a:extLst>
              </a:tr>
              <a:tr h="5762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t>RF bucket spacing T</a:t>
                      </a:r>
                      <a:r>
                        <a:rPr lang="en-US" baseline="-25000"/>
                        <a:t>b</a:t>
                      </a:r>
                      <a:r>
                        <a:rPr lang="en-US" baseline="0"/>
                        <a:t>=T</a:t>
                      </a:r>
                      <a:r>
                        <a:rPr lang="en-US" baseline="-25000"/>
                        <a:t>rev</a:t>
                      </a:r>
                      <a:r>
                        <a:rPr lang="en-US" baseline="0"/>
                        <a:t>/h </a:t>
                      </a:r>
                      <a:r>
                        <a:rPr lang="en-US" sz="1400" baseline="0"/>
                        <a:t>[ns]</a:t>
                      </a:r>
                    </a:p>
                    <a:p>
                      <a:r>
                        <a:rPr lang="en-US" sz="1400" baseline="0"/>
                        <a:t>          NOT bunch spacing!!!</a:t>
                      </a:r>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match HSR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5.075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1.692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008129013"/>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t>Number of bunches N</a:t>
                      </a:r>
                      <a:r>
                        <a:rPr lang="en-US" baseline="-25000"/>
                        <a:t>b</a:t>
                      </a:r>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a:t>match HSR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t>290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1160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112655883"/>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chemeClr val="tx1">
                              <a:lumMod val="95000"/>
                              <a:lumOff val="5000"/>
                            </a:schemeClr>
                          </a:solidFill>
                        </a:rPr>
                        <a:t>Bunch spacing </a:t>
                      </a:r>
                      <a:r>
                        <a:rPr lang="en-US" b="0" dirty="0" err="1">
                          <a:solidFill>
                            <a:schemeClr val="tx1">
                              <a:lumMod val="95000"/>
                              <a:lumOff val="5000"/>
                            </a:schemeClr>
                          </a:solidFill>
                        </a:rPr>
                        <a:t>T</a:t>
                      </a:r>
                      <a:r>
                        <a:rPr lang="en-US" b="0" baseline="-25000" dirty="0" err="1">
                          <a:solidFill>
                            <a:schemeClr val="tx1">
                              <a:lumMod val="95000"/>
                              <a:lumOff val="5000"/>
                            </a:schemeClr>
                          </a:solidFill>
                        </a:rPr>
                        <a:t>bun</a:t>
                      </a:r>
                      <a:r>
                        <a:rPr lang="en-US" b="0" baseline="0" dirty="0">
                          <a:solidFill>
                            <a:schemeClr val="tx1">
                              <a:lumMod val="95000"/>
                              <a:lumOff val="5000"/>
                            </a:schemeClr>
                          </a:solidFill>
                        </a:rPr>
                        <a:t> </a:t>
                      </a:r>
                      <a:r>
                        <a:rPr lang="en-US" sz="1400" b="0" baseline="0" dirty="0">
                          <a:solidFill>
                            <a:schemeClr val="tx1">
                              <a:lumMod val="95000"/>
                              <a:lumOff val="5000"/>
                            </a:schemeClr>
                          </a:solidFill>
                        </a:rPr>
                        <a:t>[ns]</a:t>
                      </a:r>
                      <a:endParaRPr lang="en-US" sz="1400" b="0" baseline="-25000" dirty="0">
                        <a:solidFill>
                          <a:schemeClr val="tx1">
                            <a:lumMod val="95000"/>
                            <a:lumOff val="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b="0" dirty="0">
                          <a:solidFill>
                            <a:schemeClr val="tx1">
                              <a:lumMod val="95000"/>
                              <a:lumOff val="5000"/>
                            </a:schemeClr>
                          </a:solidFill>
                        </a:rPr>
                        <a:t>match HSR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0" dirty="0">
                          <a:solidFill>
                            <a:schemeClr val="tx1">
                              <a:lumMod val="95000"/>
                              <a:lumOff val="5000"/>
                            </a:schemeClr>
                          </a:solidFill>
                        </a:rPr>
                        <a:t>40.599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0">
                          <a:solidFill>
                            <a:schemeClr val="tx1">
                              <a:lumMod val="95000"/>
                              <a:lumOff val="5000"/>
                            </a:schemeClr>
                          </a:solidFill>
                        </a:rPr>
                        <a:t>10.150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61129642"/>
                  </a:ext>
                </a:extLst>
              </a:tr>
              <a:tr h="3690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b="0" baseline="0">
                          <a:solidFill>
                            <a:schemeClr val="tx1">
                              <a:lumMod val="95000"/>
                              <a:lumOff val="5000"/>
                            </a:schemeClr>
                          </a:solidFill>
                        </a:rPr>
                        <a:t>Gap length </a:t>
                      </a:r>
                      <a:r>
                        <a:rPr lang="en-US" sz="1400" b="0" baseline="0">
                          <a:solidFill>
                            <a:schemeClr val="tx1">
                              <a:lumMod val="95000"/>
                              <a:lumOff val="5000"/>
                            </a:schemeClr>
                          </a:solidFill>
                        </a:rPr>
                        <a:t>[ns]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700" b="0">
                          <a:solidFill>
                            <a:schemeClr val="tx1">
                              <a:lumMod val="95000"/>
                              <a:lumOff val="5000"/>
                            </a:schemeClr>
                          </a:solidFill>
                        </a:rPr>
                        <a:t>match HSR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0" dirty="0">
                          <a:solidFill>
                            <a:schemeClr val="tx1">
                              <a:lumMod val="95000"/>
                              <a:lumOff val="5000"/>
                            </a:schemeClr>
                          </a:solidFill>
                        </a:rPr>
                        <a:t>1015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0" dirty="0">
                          <a:solidFill>
                            <a:schemeClr val="tx1">
                              <a:lumMod val="95000"/>
                              <a:lumOff val="5000"/>
                            </a:schemeClr>
                          </a:solidFill>
                        </a:rPr>
                        <a:t>1015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246966476"/>
                  </a:ext>
                </a:extLst>
              </a:tr>
            </a:tbl>
          </a:graphicData>
        </a:graphic>
      </p:graphicFrame>
      <p:sp>
        <p:nvSpPr>
          <p:cNvPr id="57" name="TextBox 56"/>
          <p:cNvSpPr txBox="1"/>
          <p:nvPr/>
        </p:nvSpPr>
        <p:spPr>
          <a:xfrm>
            <a:off x="9180070" y="2897121"/>
            <a:ext cx="3088130" cy="1323439"/>
          </a:xfrm>
          <a:prstGeom prst="rect">
            <a:avLst/>
          </a:prstGeom>
          <a:noFill/>
        </p:spPr>
        <p:txBody>
          <a:bodyPr wrap="square" rtlCol="0">
            <a:spAutoFit/>
          </a:bodyPr>
          <a:lstStyle/>
          <a:p>
            <a:pPr marL="365760" lvl="4" indent="-365760"/>
            <a:r>
              <a:rPr lang="en-US" sz="2000" b="1" dirty="0" smtClean="0">
                <a:solidFill>
                  <a:srgbClr val="C00000"/>
                </a:solidFill>
                <a:latin typeface="Calibri" panose="020F0502020204030204"/>
              </a:rPr>
              <a:t>Beam crossing: 98.525 MHz or 10.150ns</a:t>
            </a:r>
          </a:p>
          <a:p>
            <a:pPr marL="365760" lvl="4" indent="-365760"/>
            <a:r>
              <a:rPr lang="en-US" sz="2000" b="1" dirty="0" smtClean="0">
                <a:solidFill>
                  <a:srgbClr val="C00000"/>
                </a:solidFill>
                <a:latin typeface="Calibri" panose="020F0502020204030204"/>
              </a:rPr>
              <a:t>Orbit period: 12.7886 µs or 1260 Beam Crossing</a:t>
            </a:r>
            <a:endParaRPr lang="en-US" sz="2000" b="1" dirty="0">
              <a:solidFill>
                <a:srgbClr val="C00000"/>
              </a:solidFill>
              <a:latin typeface="Calibri" panose="020F0502020204030204"/>
            </a:endParaRPr>
          </a:p>
        </p:txBody>
      </p:sp>
      <p:cxnSp>
        <p:nvCxnSpPr>
          <p:cNvPr id="58" name="Straight Connector 57"/>
          <p:cNvCxnSpPr/>
          <p:nvPr/>
        </p:nvCxnSpPr>
        <p:spPr>
          <a:xfrm>
            <a:off x="9495942" y="5011822"/>
            <a:ext cx="0" cy="1659471"/>
          </a:xfrm>
          <a:prstGeom prst="line">
            <a:avLst/>
          </a:prstGeom>
          <a:noFill/>
          <a:ln w="6350" cap="flat" cmpd="sng" algn="ctr">
            <a:solidFill>
              <a:srgbClr val="5B9BD5"/>
            </a:solidFill>
            <a:prstDash val="solid"/>
            <a:miter lim="800000"/>
          </a:ln>
          <a:effectLst/>
        </p:spPr>
      </p:cxnSp>
      <p:sp>
        <p:nvSpPr>
          <p:cNvPr id="59" name="Oval 58"/>
          <p:cNvSpPr/>
          <p:nvPr/>
        </p:nvSpPr>
        <p:spPr>
          <a:xfrm>
            <a:off x="9180070" y="6258115"/>
            <a:ext cx="1884453" cy="60006"/>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0" name="Oval 59"/>
          <p:cNvSpPr/>
          <p:nvPr/>
        </p:nvSpPr>
        <p:spPr>
          <a:xfrm>
            <a:off x="7905748" y="5521886"/>
            <a:ext cx="1884453" cy="60006"/>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1" name="Oval 60"/>
          <p:cNvSpPr/>
          <p:nvPr/>
        </p:nvSpPr>
        <p:spPr>
          <a:xfrm>
            <a:off x="8179287" y="5671692"/>
            <a:ext cx="1884453" cy="60006"/>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2" name="Oval 61"/>
          <p:cNvSpPr/>
          <p:nvPr/>
        </p:nvSpPr>
        <p:spPr>
          <a:xfrm>
            <a:off x="8543174" y="5841558"/>
            <a:ext cx="1884453" cy="60006"/>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3" name="Oval 62"/>
          <p:cNvSpPr/>
          <p:nvPr/>
        </p:nvSpPr>
        <p:spPr>
          <a:xfrm>
            <a:off x="8941699" y="6052984"/>
            <a:ext cx="1884453" cy="60006"/>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4" name="Oval 63"/>
          <p:cNvSpPr/>
          <p:nvPr/>
        </p:nvSpPr>
        <p:spPr>
          <a:xfrm>
            <a:off x="9812488" y="5678835"/>
            <a:ext cx="240506" cy="4571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panose="020F0502020204030204"/>
              <a:ea typeface="+mn-ea"/>
              <a:cs typeface="+mn-cs"/>
            </a:endParaRPr>
          </a:p>
        </p:txBody>
      </p:sp>
      <p:sp>
        <p:nvSpPr>
          <p:cNvPr id="65" name="Oval 64"/>
          <p:cNvSpPr/>
          <p:nvPr/>
        </p:nvSpPr>
        <p:spPr>
          <a:xfrm>
            <a:off x="8788580" y="6265259"/>
            <a:ext cx="240506" cy="4571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panose="020F0502020204030204"/>
              <a:ea typeface="+mn-ea"/>
              <a:cs typeface="+mn-cs"/>
            </a:endParaRPr>
          </a:p>
        </p:txBody>
      </p:sp>
      <p:sp>
        <p:nvSpPr>
          <p:cNvPr id="66" name="Oval 65"/>
          <p:cNvSpPr/>
          <p:nvPr/>
        </p:nvSpPr>
        <p:spPr>
          <a:xfrm>
            <a:off x="8973487" y="6053759"/>
            <a:ext cx="240506" cy="4571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panose="020F0502020204030204"/>
              <a:ea typeface="+mn-ea"/>
              <a:cs typeface="+mn-cs"/>
            </a:endParaRPr>
          </a:p>
        </p:txBody>
      </p:sp>
      <p:sp>
        <p:nvSpPr>
          <p:cNvPr id="67" name="Oval 66"/>
          <p:cNvSpPr/>
          <p:nvPr/>
        </p:nvSpPr>
        <p:spPr>
          <a:xfrm>
            <a:off x="9958674" y="5529029"/>
            <a:ext cx="240506" cy="4571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panose="020F0502020204030204"/>
              <a:ea typeface="+mn-ea"/>
              <a:cs typeface="+mn-cs"/>
            </a:endParaRPr>
          </a:p>
        </p:txBody>
      </p:sp>
      <p:sp>
        <p:nvSpPr>
          <p:cNvPr id="68" name="Oval 67"/>
          <p:cNvSpPr/>
          <p:nvPr/>
        </p:nvSpPr>
        <p:spPr>
          <a:xfrm>
            <a:off x="9365147" y="5841558"/>
            <a:ext cx="240506" cy="4571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panose="020F0502020204030204"/>
              <a:ea typeface="+mn-ea"/>
              <a:cs typeface="+mn-cs"/>
            </a:endParaRPr>
          </a:p>
        </p:txBody>
      </p:sp>
      <p:sp>
        <p:nvSpPr>
          <p:cNvPr id="69" name="Rectangle 68"/>
          <p:cNvSpPr/>
          <p:nvPr/>
        </p:nvSpPr>
        <p:spPr bwMode="auto">
          <a:xfrm>
            <a:off x="1315386" y="5414792"/>
            <a:ext cx="6203332" cy="1048211"/>
          </a:xfrm>
          <a:prstGeom prst="rect">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a:rPr>
              <a:t>Electron Beam Energy: 5 – 18 GeV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a:rPr>
              <a:t>Proton Beam Energy: 41, </a:t>
            </a:r>
            <a:r>
              <a:rPr kumimoji="0" lang="en-US" sz="1800" b="0" i="0" u="none" strike="noStrike" kern="0" cap="none" spc="0" normalizeH="0" baseline="0" noProof="0" dirty="0" smtClean="0">
                <a:ln>
                  <a:noFill/>
                </a:ln>
                <a:solidFill>
                  <a:prstClr val="black"/>
                </a:solidFill>
                <a:effectLst/>
                <a:uLnTx/>
                <a:uFillTx/>
                <a:latin typeface="Times"/>
              </a:rPr>
              <a:t>100</a:t>
            </a:r>
            <a:r>
              <a:rPr lang="en-US" kern="0" noProof="0" dirty="0">
                <a:solidFill>
                  <a:prstClr val="black"/>
                </a:solidFill>
                <a:latin typeface="Times"/>
              </a:rPr>
              <a:t> </a:t>
            </a:r>
            <a:r>
              <a:rPr lang="en-US" kern="0" dirty="0" smtClean="0">
                <a:solidFill>
                  <a:prstClr val="black"/>
                </a:solidFill>
                <a:latin typeface="Times"/>
              </a:rPr>
              <a:t>– </a:t>
            </a:r>
            <a:r>
              <a:rPr kumimoji="0" lang="en-US" sz="1800" b="0" i="0" u="none" strike="noStrike" kern="0" cap="none" spc="0" normalizeH="0" baseline="0" noProof="0" dirty="0" smtClean="0">
                <a:ln>
                  <a:noFill/>
                </a:ln>
                <a:solidFill>
                  <a:prstClr val="black"/>
                </a:solidFill>
                <a:effectLst/>
                <a:uLnTx/>
                <a:uFillTx/>
                <a:latin typeface="Times"/>
              </a:rPr>
              <a:t>275 </a:t>
            </a:r>
            <a:r>
              <a:rPr kumimoji="0" lang="en-US" sz="1800" b="0" i="0" u="none" strike="noStrike" kern="0" cap="none" spc="0" normalizeH="0" baseline="0" noProof="0" dirty="0">
                <a:ln>
                  <a:noFill/>
                </a:ln>
                <a:solidFill>
                  <a:prstClr val="black"/>
                </a:solidFill>
                <a:effectLst/>
                <a:uLnTx/>
                <a:uFillTx/>
                <a:latin typeface="Times"/>
              </a:rPr>
              <a:t>GeV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a:rPr>
              <a:t>Luminosity:  10</a:t>
            </a:r>
            <a:r>
              <a:rPr kumimoji="0" lang="en-US" sz="1800" b="0" i="0" u="none" strike="noStrike" kern="0" cap="none" spc="0" normalizeH="0" baseline="30000" noProof="0" dirty="0">
                <a:ln>
                  <a:noFill/>
                </a:ln>
                <a:solidFill>
                  <a:prstClr val="black"/>
                </a:solidFill>
                <a:effectLst/>
                <a:uLnTx/>
                <a:uFillTx/>
                <a:latin typeface="Times"/>
              </a:rPr>
              <a:t>34</a:t>
            </a:r>
            <a:r>
              <a:rPr kumimoji="0" lang="en-US" sz="1800" b="0" i="0" u="none" strike="noStrike" kern="0" cap="none" spc="0" normalizeH="0" baseline="0" noProof="0" dirty="0">
                <a:ln>
                  <a:noFill/>
                </a:ln>
                <a:solidFill>
                  <a:prstClr val="black"/>
                </a:solidFill>
                <a:effectLst/>
                <a:uLnTx/>
                <a:uFillTx/>
                <a:latin typeface="Times"/>
              </a:rPr>
              <a:t> cm</a:t>
            </a:r>
            <a:r>
              <a:rPr kumimoji="0" lang="en-US" sz="1800" b="0" i="0" u="none" strike="noStrike" kern="0" cap="none" spc="0" normalizeH="0" baseline="30000" noProof="0" dirty="0">
                <a:ln>
                  <a:noFill/>
                </a:ln>
                <a:solidFill>
                  <a:prstClr val="black"/>
                </a:solidFill>
                <a:effectLst/>
                <a:uLnTx/>
                <a:uFillTx/>
                <a:latin typeface="Times"/>
              </a:rPr>
              <a:t>-2</a:t>
            </a:r>
            <a:r>
              <a:rPr kumimoji="0" lang="en-US" sz="1800" b="0" i="0" u="none" strike="noStrike" kern="0" cap="none" spc="0" normalizeH="0" baseline="0" noProof="0" dirty="0">
                <a:ln>
                  <a:noFill/>
                </a:ln>
                <a:solidFill>
                  <a:prstClr val="black"/>
                </a:solidFill>
                <a:effectLst/>
                <a:uLnTx/>
                <a:uFillTx/>
                <a:latin typeface="Times"/>
              </a:rPr>
              <a:t>s</a:t>
            </a:r>
            <a:r>
              <a:rPr kumimoji="0" lang="en-US" sz="1800" b="0" i="0" u="none" strike="noStrike" kern="0" cap="none" spc="0" normalizeH="0" baseline="30000" noProof="0" dirty="0">
                <a:ln>
                  <a:noFill/>
                </a:ln>
                <a:solidFill>
                  <a:prstClr val="black"/>
                </a:solidFill>
                <a:effectLst/>
                <a:uLnTx/>
                <a:uFillTx/>
                <a:latin typeface="Times"/>
              </a:rPr>
              <a:t>-1</a:t>
            </a:r>
          </a:p>
        </p:txBody>
      </p:sp>
      <p:sp>
        <p:nvSpPr>
          <p:cNvPr id="2" name="Slide Number Placeholder 1"/>
          <p:cNvSpPr>
            <a:spLocks noGrp="1"/>
          </p:cNvSpPr>
          <p:nvPr>
            <p:ph type="sldNum" sz="quarter" idx="12"/>
          </p:nvPr>
        </p:nvSpPr>
        <p:spPr/>
        <p:txBody>
          <a:bodyPr/>
          <a:lstStyle/>
          <a:p>
            <a:fld id="{ED7F7473-35CC-4359-AC04-EFEE0D39A7D2}" type="slidenum">
              <a:rPr lang="en-US" smtClean="0"/>
              <a:t>3</a:t>
            </a:fld>
            <a:endParaRPr lang="en-US" dirty="0"/>
          </a:p>
        </p:txBody>
      </p:sp>
    </p:spTree>
    <p:extLst>
      <p:ext uri="{BB962C8B-B14F-4D97-AF65-F5344CB8AC3E}">
        <p14:creationId xmlns:p14="http://schemas.microsoft.com/office/powerpoint/2010/main" val="103065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08932" y="992566"/>
            <a:ext cx="5084000" cy="1477328"/>
          </a:xfrm>
          <a:prstGeom prst="rect">
            <a:avLst/>
          </a:prstGeom>
          <a:noFill/>
        </p:spPr>
        <p:txBody>
          <a:bodyPr wrap="square" rtlCol="0">
            <a:spAutoFit/>
          </a:bodyPr>
          <a:lstStyle/>
          <a:p>
            <a:r>
              <a:rPr lang="en-US" dirty="0" smtClean="0"/>
              <a:t>DAM to GTU:</a:t>
            </a:r>
          </a:p>
          <a:p>
            <a:r>
              <a:rPr lang="en-US" dirty="0" smtClean="0"/>
              <a:t>Bit(9:0</a:t>
            </a:r>
            <a:r>
              <a:rPr lang="en-US" dirty="0" smtClean="0"/>
              <a:t>): 8b/10b encoded, used as word count, and word alignment in the receiver</a:t>
            </a:r>
          </a:p>
          <a:p>
            <a:r>
              <a:rPr lang="en-US" dirty="0" smtClean="0"/>
              <a:t>Bit(39:10): DAM status, 24-bit at 98.5 MHz</a:t>
            </a:r>
          </a:p>
          <a:p>
            <a:r>
              <a:rPr lang="en-US" dirty="0" smtClean="0"/>
              <a:t>Bit(79:40): RDO/ASIC status, 32-bit at 98.5 MHz</a:t>
            </a:r>
          </a:p>
        </p:txBody>
      </p:sp>
      <p:sp>
        <p:nvSpPr>
          <p:cNvPr id="5" name="TextBox 4"/>
          <p:cNvSpPr txBox="1"/>
          <p:nvPr/>
        </p:nvSpPr>
        <p:spPr>
          <a:xfrm>
            <a:off x="6924950" y="4477061"/>
            <a:ext cx="4329404" cy="923330"/>
          </a:xfrm>
          <a:prstGeom prst="rect">
            <a:avLst/>
          </a:prstGeom>
          <a:noFill/>
        </p:spPr>
        <p:txBody>
          <a:bodyPr wrap="square" rtlCol="0">
            <a:spAutoFit/>
          </a:bodyPr>
          <a:lstStyle/>
          <a:p>
            <a:r>
              <a:rPr lang="en-US" dirty="0" smtClean="0"/>
              <a:t>The Streaming Readout time window will be 65530 (or 6553 if counting on 9.85 MHz), instead of 65536 (2</a:t>
            </a:r>
            <a:r>
              <a:rPr lang="en-US" baseline="30000" dirty="0" smtClean="0"/>
              <a:t>16</a:t>
            </a:r>
            <a:r>
              <a:rPr lang="en-US" dirty="0" smtClean="0"/>
              <a:t>) BX.</a:t>
            </a:r>
          </a:p>
        </p:txBody>
      </p:sp>
      <p:sp>
        <p:nvSpPr>
          <p:cNvPr id="6" name="TextBox 5"/>
          <p:cNvSpPr txBox="1"/>
          <p:nvPr/>
        </p:nvSpPr>
        <p:spPr>
          <a:xfrm>
            <a:off x="1034302" y="4477061"/>
            <a:ext cx="5674630" cy="1754326"/>
          </a:xfrm>
          <a:prstGeom prst="rect">
            <a:avLst/>
          </a:prstGeom>
          <a:noFill/>
        </p:spPr>
        <p:txBody>
          <a:bodyPr wrap="none" rtlCol="0">
            <a:spAutoFit/>
          </a:bodyPr>
          <a:lstStyle/>
          <a:p>
            <a:r>
              <a:rPr lang="en-US" dirty="0" smtClean="0"/>
              <a:t>Available on DAM: (</a:t>
            </a:r>
            <a:r>
              <a:rPr lang="en-US" sz="1600" dirty="0" smtClean="0"/>
              <a:t>MTP, </a:t>
            </a:r>
            <a:r>
              <a:rPr lang="en-US" sz="1600" dirty="0"/>
              <a:t>8 </a:t>
            </a:r>
            <a:r>
              <a:rPr lang="en-US" sz="1600" dirty="0" smtClean="0"/>
              <a:t>fibers can be used)</a:t>
            </a:r>
            <a:endParaRPr lang="en-US" dirty="0" smtClean="0"/>
          </a:p>
          <a:p>
            <a:pPr lvl="1"/>
            <a:r>
              <a:rPr lang="en-US" dirty="0" smtClean="0"/>
              <a:t>4 MGT (MultiGigabit Transceivers) (One Rx for Clock)</a:t>
            </a:r>
          </a:p>
          <a:p>
            <a:r>
              <a:rPr lang="en-US" dirty="0" smtClean="0"/>
              <a:t>Design on GTU: (</a:t>
            </a:r>
            <a:r>
              <a:rPr lang="en-US" sz="1600" dirty="0" smtClean="0"/>
              <a:t>MTP, 5 fibers used)</a:t>
            </a:r>
            <a:endParaRPr lang="en-US" dirty="0" smtClean="0"/>
          </a:p>
          <a:p>
            <a:pPr lvl="1"/>
            <a:r>
              <a:rPr lang="en-US" dirty="0" smtClean="0"/>
              <a:t>Clock, </a:t>
            </a:r>
          </a:p>
          <a:p>
            <a:pPr lvl="1"/>
            <a:r>
              <a:rPr lang="en-US" dirty="0" smtClean="0"/>
              <a:t>1 </a:t>
            </a:r>
            <a:r>
              <a:rPr lang="en-US" dirty="0" err="1" smtClean="0"/>
              <a:t>Tx</a:t>
            </a:r>
            <a:r>
              <a:rPr lang="en-US" dirty="0" smtClean="0"/>
              <a:t> and 1 Rx using FPGA’s MGT;</a:t>
            </a:r>
          </a:p>
          <a:p>
            <a:pPr lvl="1"/>
            <a:r>
              <a:rPr lang="en-US" dirty="0" smtClean="0"/>
              <a:t>1 </a:t>
            </a:r>
            <a:r>
              <a:rPr lang="en-US" dirty="0" err="1" smtClean="0"/>
              <a:t>Tx</a:t>
            </a:r>
            <a:r>
              <a:rPr lang="en-US" dirty="0" smtClean="0"/>
              <a:t> and 1 Rx using FPGA’s regular IO (HPIO/XPIO)</a:t>
            </a:r>
          </a:p>
        </p:txBody>
      </p:sp>
      <p:sp>
        <p:nvSpPr>
          <p:cNvPr id="7" name="TextBox 6"/>
          <p:cNvSpPr txBox="1"/>
          <p:nvPr/>
        </p:nvSpPr>
        <p:spPr>
          <a:xfrm>
            <a:off x="1049944" y="967623"/>
            <a:ext cx="5454551" cy="2862322"/>
          </a:xfrm>
          <a:prstGeom prst="rect">
            <a:avLst/>
          </a:prstGeom>
          <a:noFill/>
        </p:spPr>
        <p:txBody>
          <a:bodyPr wrap="square" rtlCol="0">
            <a:spAutoFit/>
          </a:bodyPr>
          <a:lstStyle/>
          <a:p>
            <a:r>
              <a:rPr lang="en-US" dirty="0" smtClean="0"/>
              <a:t>GTU to DAM:</a:t>
            </a:r>
          </a:p>
          <a:p>
            <a:r>
              <a:rPr lang="en-US" dirty="0" smtClean="0"/>
              <a:t>Bit(9:0</a:t>
            </a:r>
            <a:r>
              <a:rPr lang="en-US" dirty="0" smtClean="0"/>
              <a:t>): 8b/10b encoded, used as word count, and word alignment in the receiver</a:t>
            </a:r>
          </a:p>
          <a:p>
            <a:r>
              <a:rPr lang="en-US" dirty="0" smtClean="0"/>
              <a:t>Bit(19:10): GTU run-control, 8-bit at 98.5 MHz</a:t>
            </a:r>
          </a:p>
          <a:p>
            <a:r>
              <a:rPr lang="en-US" dirty="0" smtClean="0"/>
              <a:t>Bit(29:20): Clock sync counters, </a:t>
            </a:r>
          </a:p>
          <a:p>
            <a:pPr marL="285750" indent="-285750">
              <a:buFont typeface="Arial" panose="020B0604020202020204" pitchFamily="34" charset="0"/>
              <a:buChar char="•"/>
            </a:pPr>
            <a:r>
              <a:rPr lang="en-US" dirty="0" smtClean="0"/>
              <a:t>BX(63:0): Beam Crossing counter; </a:t>
            </a:r>
          </a:p>
          <a:p>
            <a:pPr marL="285750" indent="-285750">
              <a:buFont typeface="Arial" panose="020B0604020202020204" pitchFamily="34" charset="0"/>
              <a:buChar char="•"/>
            </a:pPr>
            <a:r>
              <a:rPr lang="en-US" dirty="0" err="1" smtClean="0"/>
              <a:t>Obx</a:t>
            </a:r>
            <a:r>
              <a:rPr lang="en-US" dirty="0" smtClean="0"/>
              <a:t>(15:0): beam crossing counter within the orbit; </a:t>
            </a:r>
          </a:p>
          <a:p>
            <a:pPr marL="285750" indent="-285750">
              <a:buFont typeface="Arial" panose="020B0604020202020204" pitchFamily="34" charset="0"/>
              <a:buChar char="•"/>
            </a:pPr>
            <a:r>
              <a:rPr lang="en-US" dirty="0" smtClean="0"/>
              <a:t>Orbit(47:0): Orbit counter</a:t>
            </a:r>
          </a:p>
          <a:p>
            <a:r>
              <a:rPr lang="en-US" dirty="0" smtClean="0"/>
              <a:t>Bit(39:30): DAM specific, 8-bit at 98.5 MHz;</a:t>
            </a:r>
          </a:p>
          <a:p>
            <a:r>
              <a:rPr lang="en-US" dirty="0" smtClean="0"/>
              <a:t>Bit(79:40): User-specific, 32-bit at 98.5 MHz;</a:t>
            </a:r>
            <a:endParaRPr lang="en-US" dirty="0"/>
          </a:p>
        </p:txBody>
      </p:sp>
      <p:sp>
        <p:nvSpPr>
          <p:cNvPr id="8" name="TextBox 7"/>
          <p:cNvSpPr txBox="1"/>
          <p:nvPr/>
        </p:nvSpPr>
        <p:spPr>
          <a:xfrm>
            <a:off x="1049944" y="567513"/>
            <a:ext cx="4033027" cy="400110"/>
          </a:xfrm>
          <a:prstGeom prst="rect">
            <a:avLst/>
          </a:prstGeom>
          <a:noFill/>
        </p:spPr>
        <p:txBody>
          <a:bodyPr wrap="none" rtlCol="0">
            <a:spAutoFit/>
          </a:bodyPr>
          <a:lstStyle/>
          <a:p>
            <a:r>
              <a:rPr lang="en-US" sz="2000" dirty="0" smtClean="0"/>
              <a:t>2.6.1 GTU </a:t>
            </a:r>
            <a:r>
              <a:rPr lang="en-US" sz="2000" dirty="0" smtClean="0">
                <a:sym typeface="Wingdings" panose="05000000000000000000" pitchFamily="2" charset="2"/>
              </a:rPr>
              <a:t> </a:t>
            </a:r>
            <a:r>
              <a:rPr lang="en-US" sz="2000" dirty="0" smtClean="0"/>
              <a:t>DAM </a:t>
            </a:r>
            <a:r>
              <a:rPr lang="en-US" sz="2000" dirty="0" smtClean="0"/>
              <a:t>communication</a:t>
            </a:r>
            <a:endParaRPr lang="en-US" dirty="0" smtClean="0"/>
          </a:p>
        </p:txBody>
      </p:sp>
      <p:sp>
        <p:nvSpPr>
          <p:cNvPr id="9" name="Slide Number Placeholder 8"/>
          <p:cNvSpPr>
            <a:spLocks noGrp="1"/>
          </p:cNvSpPr>
          <p:nvPr>
            <p:ph type="sldNum" sz="quarter" idx="12"/>
          </p:nvPr>
        </p:nvSpPr>
        <p:spPr/>
        <p:txBody>
          <a:bodyPr/>
          <a:lstStyle/>
          <a:p>
            <a:fld id="{ED7F7473-35CC-4359-AC04-EFEE0D39A7D2}" type="slidenum">
              <a:rPr lang="en-US" smtClean="0"/>
              <a:t>30</a:t>
            </a:fld>
            <a:endParaRPr lang="en-US" dirty="0"/>
          </a:p>
        </p:txBody>
      </p:sp>
    </p:spTree>
    <p:extLst>
      <p:ext uri="{BB962C8B-B14F-4D97-AF65-F5344CB8AC3E}">
        <p14:creationId xmlns:p14="http://schemas.microsoft.com/office/powerpoint/2010/main" val="2335450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1195" t="29030" r="16919" b="20859"/>
          <a:stretch/>
        </p:blipFill>
        <p:spPr>
          <a:xfrm>
            <a:off x="4823679" y="4873744"/>
            <a:ext cx="6118642" cy="1739491"/>
          </a:xfrm>
          <a:prstGeom prst="rect">
            <a:avLst/>
          </a:prstGeom>
        </p:spPr>
      </p:pic>
      <p:sp>
        <p:nvSpPr>
          <p:cNvPr id="2" name="TextBox 1"/>
          <p:cNvSpPr txBox="1"/>
          <p:nvPr/>
        </p:nvSpPr>
        <p:spPr>
          <a:xfrm>
            <a:off x="1045581" y="566994"/>
            <a:ext cx="6251135" cy="400110"/>
          </a:xfrm>
          <a:prstGeom prst="rect">
            <a:avLst/>
          </a:prstGeom>
          <a:noFill/>
        </p:spPr>
        <p:txBody>
          <a:bodyPr wrap="none" rtlCol="0">
            <a:spAutoFit/>
          </a:bodyPr>
          <a:lstStyle/>
          <a:p>
            <a:r>
              <a:rPr lang="en-US" sz="2000" dirty="0" smtClean="0"/>
              <a:t>2.6.2 DAM </a:t>
            </a:r>
            <a:r>
              <a:rPr lang="en-US" sz="2000" dirty="0" smtClean="0">
                <a:sym typeface="Wingdings" panose="05000000000000000000" pitchFamily="2" charset="2"/>
              </a:rPr>
              <a:t> RDO</a:t>
            </a:r>
            <a:r>
              <a:rPr lang="en-US" sz="2000" dirty="0" smtClean="0"/>
              <a:t> communication </a:t>
            </a:r>
            <a:r>
              <a:rPr lang="en-US" dirty="0" smtClean="0"/>
              <a:t>(alignment, example) </a:t>
            </a:r>
          </a:p>
        </p:txBody>
      </p:sp>
      <p:graphicFrame>
        <p:nvGraphicFramePr>
          <p:cNvPr id="3" name="Table 2"/>
          <p:cNvGraphicFramePr>
            <a:graphicFrameLocks noGrp="1"/>
          </p:cNvGraphicFramePr>
          <p:nvPr>
            <p:extLst>
              <p:ext uri="{D42A27DB-BD31-4B8C-83A1-F6EECF244321}">
                <p14:modId xmlns:p14="http://schemas.microsoft.com/office/powerpoint/2010/main" val="379999622"/>
              </p:ext>
            </p:extLst>
          </p:nvPr>
        </p:nvGraphicFramePr>
        <p:xfrm>
          <a:off x="955675" y="1100666"/>
          <a:ext cx="9986647" cy="2091312"/>
        </p:xfrm>
        <a:graphic>
          <a:graphicData uri="http://schemas.openxmlformats.org/drawingml/2006/table">
            <a:tbl>
              <a:tblPr firstRow="1" bandRow="1">
                <a:tableStyleId>{5C22544A-7EE6-4342-B048-85BDC9FD1C3A}</a:tableStyleId>
              </a:tblPr>
              <a:tblGrid>
                <a:gridCol w="907877">
                  <a:extLst>
                    <a:ext uri="{9D8B030D-6E8A-4147-A177-3AD203B41FA5}">
                      <a16:colId xmlns:a16="http://schemas.microsoft.com/office/drawing/2014/main" val="954555114"/>
                    </a:ext>
                  </a:extLst>
                </a:gridCol>
                <a:gridCol w="907877">
                  <a:extLst>
                    <a:ext uri="{9D8B030D-6E8A-4147-A177-3AD203B41FA5}">
                      <a16:colId xmlns:a16="http://schemas.microsoft.com/office/drawing/2014/main" val="2871948538"/>
                    </a:ext>
                  </a:extLst>
                </a:gridCol>
                <a:gridCol w="907877">
                  <a:extLst>
                    <a:ext uri="{9D8B030D-6E8A-4147-A177-3AD203B41FA5}">
                      <a16:colId xmlns:a16="http://schemas.microsoft.com/office/drawing/2014/main" val="269577124"/>
                    </a:ext>
                  </a:extLst>
                </a:gridCol>
                <a:gridCol w="907877">
                  <a:extLst>
                    <a:ext uri="{9D8B030D-6E8A-4147-A177-3AD203B41FA5}">
                      <a16:colId xmlns:a16="http://schemas.microsoft.com/office/drawing/2014/main" val="388485334"/>
                    </a:ext>
                  </a:extLst>
                </a:gridCol>
                <a:gridCol w="907877">
                  <a:extLst>
                    <a:ext uri="{9D8B030D-6E8A-4147-A177-3AD203B41FA5}">
                      <a16:colId xmlns:a16="http://schemas.microsoft.com/office/drawing/2014/main" val="3176033182"/>
                    </a:ext>
                  </a:extLst>
                </a:gridCol>
                <a:gridCol w="907877">
                  <a:extLst>
                    <a:ext uri="{9D8B030D-6E8A-4147-A177-3AD203B41FA5}">
                      <a16:colId xmlns:a16="http://schemas.microsoft.com/office/drawing/2014/main" val="99299251"/>
                    </a:ext>
                  </a:extLst>
                </a:gridCol>
                <a:gridCol w="907877">
                  <a:extLst>
                    <a:ext uri="{9D8B030D-6E8A-4147-A177-3AD203B41FA5}">
                      <a16:colId xmlns:a16="http://schemas.microsoft.com/office/drawing/2014/main" val="1031936861"/>
                    </a:ext>
                  </a:extLst>
                </a:gridCol>
                <a:gridCol w="907877">
                  <a:extLst>
                    <a:ext uri="{9D8B030D-6E8A-4147-A177-3AD203B41FA5}">
                      <a16:colId xmlns:a16="http://schemas.microsoft.com/office/drawing/2014/main" val="1654465719"/>
                    </a:ext>
                  </a:extLst>
                </a:gridCol>
                <a:gridCol w="907877">
                  <a:extLst>
                    <a:ext uri="{9D8B030D-6E8A-4147-A177-3AD203B41FA5}">
                      <a16:colId xmlns:a16="http://schemas.microsoft.com/office/drawing/2014/main" val="2411036233"/>
                    </a:ext>
                  </a:extLst>
                </a:gridCol>
                <a:gridCol w="907877">
                  <a:extLst>
                    <a:ext uri="{9D8B030D-6E8A-4147-A177-3AD203B41FA5}">
                      <a16:colId xmlns:a16="http://schemas.microsoft.com/office/drawing/2014/main" val="1373834790"/>
                    </a:ext>
                  </a:extLst>
                </a:gridCol>
                <a:gridCol w="907877">
                  <a:extLst>
                    <a:ext uri="{9D8B030D-6E8A-4147-A177-3AD203B41FA5}">
                      <a16:colId xmlns:a16="http://schemas.microsoft.com/office/drawing/2014/main" val="3811367657"/>
                    </a:ext>
                  </a:extLst>
                </a:gridCol>
              </a:tblGrid>
              <a:tr h="298498">
                <a:tc>
                  <a:txBody>
                    <a:bodyPr/>
                    <a:lstStyle/>
                    <a:p>
                      <a:pPr algn="ctr"/>
                      <a:r>
                        <a:rPr lang="en-US" dirty="0" smtClean="0"/>
                        <a:t>Packet</a:t>
                      </a:r>
                      <a:endParaRPr lang="en-US" dirty="0"/>
                    </a:p>
                  </a:txBody>
                  <a:tcPr marL="0" marR="0" marT="0" marB="0"/>
                </a:tc>
                <a:tc gridSpan="10">
                  <a:txBody>
                    <a:bodyPr/>
                    <a:lstStyle/>
                    <a:p>
                      <a:pPr algn="ctr"/>
                      <a:r>
                        <a:rPr lang="en-US" b="1" dirty="0" smtClean="0"/>
                        <a:t>(GTU </a:t>
                      </a:r>
                      <a:r>
                        <a:rPr lang="en-US" b="1" dirty="0" smtClean="0">
                          <a:sym typeface="Wingdings" panose="05000000000000000000" pitchFamily="2" charset="2"/>
                        </a:rPr>
                        <a:t> DAM) </a:t>
                      </a:r>
                      <a:r>
                        <a:rPr lang="en-US" dirty="0" smtClean="0"/>
                        <a:t>One packet at </a:t>
                      </a:r>
                      <a:r>
                        <a:rPr lang="en-US" baseline="0" dirty="0" smtClean="0"/>
                        <a:t>9.85 MHz, or 10 ( one word at 98.5 MHz)</a:t>
                      </a:r>
                      <a:endParaRPr lang="en-US"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298498">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515215">
                <a:tc>
                  <a:txBody>
                    <a:bodyPr/>
                    <a:lstStyle/>
                    <a:p>
                      <a:pPr algn="ctr"/>
                      <a:r>
                        <a:rPr lang="en-US" sz="1400" dirty="0" smtClean="0"/>
                        <a:t>Bit(9:0)</a:t>
                      </a:r>
                    </a:p>
                    <a:p>
                      <a:pPr algn="ctr"/>
                      <a:r>
                        <a:rPr lang="en-US" sz="1100" dirty="0" err="1" smtClean="0"/>
                        <a:t>abcdeifghj</a:t>
                      </a:r>
                      <a:r>
                        <a:rPr lang="en-US" sz="1100" dirty="0" smtClean="0"/>
                        <a:t>-</a:t>
                      </a:r>
                      <a:endParaRPr lang="en-US" sz="1100" dirty="0"/>
                    </a:p>
                  </a:txBody>
                  <a:tcPr marL="0" marR="0" marT="0" marB="0"/>
                </a:tc>
                <a:tc>
                  <a:txBody>
                    <a:bodyPr/>
                    <a:lstStyle/>
                    <a:p>
                      <a:pPr algn="ctr"/>
                      <a:r>
                        <a:rPr lang="en-US" sz="1400" dirty="0" smtClean="0"/>
                        <a:t>K28.1_3C</a:t>
                      </a:r>
                    </a:p>
                    <a:p>
                      <a:pPr algn="ctr"/>
                      <a:r>
                        <a:rPr lang="en-US" sz="1050" dirty="0" smtClean="0"/>
                        <a:t>0011111001</a:t>
                      </a:r>
                    </a:p>
                    <a:p>
                      <a:pPr algn="ctr"/>
                      <a:r>
                        <a:rPr lang="en-US" sz="1050" dirty="0" smtClean="0"/>
                        <a:t>x0111110xx</a:t>
                      </a:r>
                      <a:endParaRPr lang="en-US" sz="1050" dirty="0"/>
                    </a:p>
                  </a:txBody>
                  <a:tcPr marL="0" marR="0" marT="0" marB="0"/>
                </a:tc>
                <a:tc>
                  <a:txBody>
                    <a:bodyPr/>
                    <a:lstStyle/>
                    <a:p>
                      <a:pPr algn="ctr"/>
                      <a:r>
                        <a:rPr lang="en-US" sz="1400" dirty="0" smtClean="0"/>
                        <a:t>K28.2_5C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0011110101</a:t>
                      </a:r>
                    </a:p>
                  </a:txBody>
                  <a:tcPr marL="0" marR="0" marT="0" marB="0"/>
                </a:tc>
                <a:tc>
                  <a:txBody>
                    <a:bodyPr/>
                    <a:lstStyle/>
                    <a:p>
                      <a:pPr algn="ctr"/>
                      <a:r>
                        <a:rPr lang="en-US" sz="1400" dirty="0" smtClean="0"/>
                        <a:t>K28.3_7C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0011110011</a:t>
                      </a:r>
                    </a:p>
                  </a:txBody>
                  <a:tcPr marL="0" marR="0" marT="0" marB="0"/>
                </a:tc>
                <a:tc>
                  <a:txBody>
                    <a:bodyPr/>
                    <a:lstStyle/>
                    <a:p>
                      <a:pPr algn="ctr"/>
                      <a:r>
                        <a:rPr lang="en-US" sz="1400" dirty="0" smtClean="0"/>
                        <a:t>K28.4_9C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0011110010</a:t>
                      </a:r>
                    </a:p>
                  </a:txBody>
                  <a:tcPr marL="0" marR="0" marT="0" marB="0"/>
                </a:tc>
                <a:tc>
                  <a:txBody>
                    <a:bodyPr/>
                    <a:lstStyle/>
                    <a:p>
                      <a:pPr algn="ctr"/>
                      <a:r>
                        <a:rPr lang="en-US" sz="1400" dirty="0" smtClean="0"/>
                        <a:t>K28.5_BC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0011111010 x0111110xx</a:t>
                      </a:r>
                    </a:p>
                  </a:txBody>
                  <a:tcPr marL="0" marR="0" marT="0" marB="0"/>
                </a:tc>
                <a:tc>
                  <a:txBody>
                    <a:bodyPr/>
                    <a:lstStyle/>
                    <a:p>
                      <a:pPr algn="ctr"/>
                      <a:r>
                        <a:rPr lang="en-US" sz="1400" dirty="0" smtClean="0"/>
                        <a:t>K28.6_DC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0011110110</a:t>
                      </a:r>
                    </a:p>
                  </a:txBody>
                  <a:tcPr marL="0" marR="0" marT="0" marB="0"/>
                </a:tc>
                <a:tc>
                  <a:txBody>
                    <a:bodyPr/>
                    <a:lstStyle/>
                    <a:p>
                      <a:pPr algn="ctr"/>
                      <a:r>
                        <a:rPr lang="en-US" sz="1400" dirty="0" smtClean="0"/>
                        <a:t>K28.7_FC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0011111000 x0111110xx</a:t>
                      </a:r>
                    </a:p>
                  </a:txBody>
                  <a:tcPr marL="0" marR="0" marT="0" marB="0"/>
                </a:tc>
                <a:tc>
                  <a:txBody>
                    <a:bodyPr/>
                    <a:lstStyle/>
                    <a:p>
                      <a:pPr algn="ctr"/>
                      <a:r>
                        <a:rPr lang="en-US" sz="1400" dirty="0" smtClean="0"/>
                        <a:t>K23.7_F7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1110101000</a:t>
                      </a:r>
                    </a:p>
                  </a:txBody>
                  <a:tcPr marL="0" marR="0" marT="0" marB="0"/>
                </a:tc>
                <a:tc>
                  <a:txBody>
                    <a:bodyPr/>
                    <a:lstStyle/>
                    <a:p>
                      <a:pPr algn="ctr"/>
                      <a:r>
                        <a:rPr lang="en-US" sz="1400" dirty="0" smtClean="0"/>
                        <a:t>K27.7_FB</a:t>
                      </a:r>
                    </a:p>
                    <a:p>
                      <a:pPr algn="ctr"/>
                      <a:r>
                        <a:rPr lang="en-US" sz="1050" dirty="0" smtClean="0"/>
                        <a:t>1101101000</a:t>
                      </a:r>
                    </a:p>
                  </a:txBody>
                  <a:tcPr marL="0" marR="0" marT="0" marB="0"/>
                </a:tc>
                <a:tc>
                  <a:txBody>
                    <a:bodyPr/>
                    <a:lstStyle/>
                    <a:p>
                      <a:pPr algn="ctr"/>
                      <a:r>
                        <a:rPr lang="en-US" sz="1400" dirty="0" smtClean="0"/>
                        <a:t>K28.0_1C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t>0011110100</a:t>
                      </a:r>
                    </a:p>
                  </a:txBody>
                  <a:tcPr marL="0" marR="0" marT="0" marB="0"/>
                </a:tc>
                <a:extLst>
                  <a:ext uri="{0D108BD9-81ED-4DB2-BD59-A6C34878D82A}">
                    <a16:rowId xmlns:a16="http://schemas.microsoft.com/office/drawing/2014/main" val="2236157531"/>
                  </a:ext>
                </a:extLst>
              </a:tr>
              <a:tr h="298498">
                <a:tc>
                  <a:txBody>
                    <a:bodyPr/>
                    <a:lstStyle/>
                    <a:p>
                      <a:pPr algn="ctr"/>
                      <a:r>
                        <a:rPr lang="en-US" sz="1400" dirty="0" smtClean="0"/>
                        <a:t>Bit(19:10)</a:t>
                      </a:r>
                      <a:endParaRPr lang="en-US" sz="1400" dirty="0"/>
                    </a:p>
                  </a:txBody>
                  <a:tcPr marL="0" marR="0" marT="0" marB="0"/>
                </a:tc>
                <a:tc>
                  <a:txBody>
                    <a:bodyPr/>
                    <a:lstStyle/>
                    <a:p>
                      <a:pPr algn="ctr"/>
                      <a:r>
                        <a:rPr lang="en-US" sz="1400" dirty="0" smtClean="0"/>
                        <a:t>GTU_RC</a:t>
                      </a:r>
                      <a:endParaRPr lang="en-US" sz="14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GTU_RC</a:t>
                      </a:r>
                    </a:p>
                  </a:txBody>
                  <a:tcPr marL="0" marR="0" marT="0" marB="0"/>
                </a:tc>
                <a:extLst>
                  <a:ext uri="{0D108BD9-81ED-4DB2-BD59-A6C34878D82A}">
                    <a16:rowId xmlns:a16="http://schemas.microsoft.com/office/drawing/2014/main" val="2555251632"/>
                  </a:ext>
                </a:extLst>
              </a:tr>
              <a:tr h="220806">
                <a:tc>
                  <a:txBody>
                    <a:bodyPr/>
                    <a:lstStyle/>
                    <a:p>
                      <a:pPr algn="ctr"/>
                      <a:r>
                        <a:rPr lang="en-US" sz="1400" dirty="0" smtClean="0"/>
                        <a:t>Bit(29:20)</a:t>
                      </a:r>
                      <a:endParaRPr lang="en-US" sz="1400" dirty="0"/>
                    </a:p>
                  </a:txBody>
                  <a:tcPr marL="0" marR="0" marT="0" marB="0"/>
                </a:tc>
                <a:tc>
                  <a:txBody>
                    <a:bodyPr/>
                    <a:lstStyle/>
                    <a:p>
                      <a:pPr algn="ctr"/>
                      <a:r>
                        <a:rPr lang="en-US" sz="1400" dirty="0" smtClean="0"/>
                        <a:t>BX(7:0)</a:t>
                      </a:r>
                      <a:endParaRPr lang="en-US" sz="1400" dirty="0"/>
                    </a:p>
                  </a:txBody>
                  <a:tcPr marL="0" marR="0" marT="0" marB="0"/>
                </a:tc>
                <a:tc>
                  <a:txBody>
                    <a:bodyPr/>
                    <a:lstStyle/>
                    <a:p>
                      <a:pPr algn="ctr"/>
                      <a:r>
                        <a:rPr lang="en-US" sz="1400" dirty="0" smtClean="0"/>
                        <a:t>BX(15:8)</a:t>
                      </a:r>
                      <a:endParaRPr lang="en-US" sz="1400" dirty="0"/>
                    </a:p>
                  </a:txBody>
                  <a:tcPr marL="0" marR="0" marT="0" marB="0"/>
                </a:tc>
                <a:tc>
                  <a:txBody>
                    <a:bodyPr/>
                    <a:lstStyle/>
                    <a:p>
                      <a:pPr algn="ctr"/>
                      <a:r>
                        <a:rPr lang="en-US" sz="1400" dirty="0" err="1" smtClean="0"/>
                        <a:t>Obx</a:t>
                      </a:r>
                      <a:r>
                        <a:rPr lang="en-US" sz="1400" dirty="0" smtClean="0"/>
                        <a:t>(7:0)</a:t>
                      </a:r>
                      <a:endParaRPr lang="en-US" sz="1400" dirty="0"/>
                    </a:p>
                  </a:txBody>
                  <a:tcPr marL="0" marR="0" marT="0" marB="0"/>
                </a:tc>
                <a:tc>
                  <a:txBody>
                    <a:bodyPr/>
                    <a:lstStyle/>
                    <a:p>
                      <a:pPr algn="ctr"/>
                      <a:r>
                        <a:rPr lang="en-US" sz="1400" dirty="0" err="1" smtClean="0"/>
                        <a:t>Obx</a:t>
                      </a:r>
                      <a:r>
                        <a:rPr lang="en-US" sz="1400" dirty="0" smtClean="0"/>
                        <a:t>(15:8)</a:t>
                      </a:r>
                      <a:endParaRPr lang="en-US" sz="1400" dirty="0"/>
                    </a:p>
                  </a:txBody>
                  <a:tcPr marL="0" marR="0" marT="0" marB="0"/>
                </a:tc>
                <a:tc gridSpan="6">
                  <a:txBody>
                    <a:bodyPr/>
                    <a:lstStyle/>
                    <a:p>
                      <a:pPr algn="ctr"/>
                      <a:r>
                        <a:rPr lang="en-US" sz="1400" dirty="0" smtClean="0"/>
                        <a:t>Orbit(47:0),</a:t>
                      </a:r>
                      <a:r>
                        <a:rPr lang="en-US" sz="1400" baseline="0" dirty="0" smtClean="0"/>
                        <a:t> BX(63:16), etc.</a:t>
                      </a:r>
                      <a:endParaRPr lang="en-US" sz="1400"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tc hMerge="1">
                  <a:txBody>
                    <a:bodyPr/>
                    <a:lstStyle/>
                    <a:p>
                      <a:pPr algn="ctr"/>
                      <a:endParaRPr lang="en-US" dirty="0"/>
                    </a:p>
                  </a:txBody>
                  <a:tcPr marL="0" marR="0" marT="0" marB="0"/>
                </a:tc>
                <a:extLst>
                  <a:ext uri="{0D108BD9-81ED-4DB2-BD59-A6C34878D82A}">
                    <a16:rowId xmlns:a16="http://schemas.microsoft.com/office/drawing/2014/main" val="3836332455"/>
                  </a:ext>
                </a:extLst>
              </a:tr>
              <a:tr h="220806">
                <a:tc>
                  <a:txBody>
                    <a:bodyPr/>
                    <a:lstStyle/>
                    <a:p>
                      <a:pPr algn="ctr"/>
                      <a:r>
                        <a:rPr lang="en-US" sz="1400" dirty="0" smtClean="0"/>
                        <a:t>Bit(39:30)</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tc>
                  <a:txBody>
                    <a:bodyPr/>
                    <a:lstStyle/>
                    <a:p>
                      <a:pPr algn="ctr"/>
                      <a:r>
                        <a:rPr lang="en-US" sz="1400" dirty="0" smtClean="0"/>
                        <a:t>DAM</a:t>
                      </a:r>
                      <a:endParaRPr lang="en-US" sz="1400" dirty="0"/>
                    </a:p>
                  </a:txBody>
                  <a:tcPr marL="0" marR="0" marT="0" marB="0"/>
                </a:tc>
                <a:extLst>
                  <a:ext uri="{0D108BD9-81ED-4DB2-BD59-A6C34878D82A}">
                    <a16:rowId xmlns:a16="http://schemas.microsoft.com/office/drawing/2014/main" val="3559565242"/>
                  </a:ext>
                </a:extLst>
              </a:tr>
              <a:tr h="220806">
                <a:tc>
                  <a:txBody>
                    <a:bodyPr/>
                    <a:lstStyle/>
                    <a:p>
                      <a:pPr algn="ctr"/>
                      <a:r>
                        <a:rPr lang="en-US" sz="1400" dirty="0" smtClean="0"/>
                        <a:t>Bit(79:40)</a:t>
                      </a:r>
                      <a:endParaRPr lang="en-US" sz="1400" dirty="0"/>
                    </a:p>
                  </a:txBody>
                  <a:tcPr marL="0" marR="0" marT="0" marB="0"/>
                </a:tc>
                <a:tc>
                  <a:txBody>
                    <a:bodyPr/>
                    <a:lstStyle/>
                    <a:p>
                      <a:pPr algn="ctr"/>
                      <a:r>
                        <a:rPr lang="en-US" sz="1400" dirty="0" smtClean="0"/>
                        <a:t>USER</a:t>
                      </a:r>
                      <a:endParaRPr lang="en-US" sz="140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USER</a:t>
                      </a:r>
                    </a:p>
                  </a:txBody>
                  <a:tcPr marL="0" marR="0" marT="0" marB="0"/>
                </a:tc>
                <a:extLst>
                  <a:ext uri="{0D108BD9-81ED-4DB2-BD59-A6C34878D82A}">
                    <a16:rowId xmlns:a16="http://schemas.microsoft.com/office/drawing/2014/main" val="35562417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11274127"/>
              </p:ext>
            </p:extLst>
          </p:nvPr>
        </p:nvGraphicFramePr>
        <p:xfrm>
          <a:off x="955676" y="2494187"/>
          <a:ext cx="9986645" cy="1193992"/>
        </p:xfrm>
        <a:graphic>
          <a:graphicData uri="http://schemas.openxmlformats.org/drawingml/2006/table">
            <a:tbl>
              <a:tblPr firstRow="1" bandRow="1">
                <a:tableStyleId>{5C22544A-7EE6-4342-B048-85BDC9FD1C3A}</a:tableStyleId>
              </a:tblPr>
              <a:tblGrid>
                <a:gridCol w="907877">
                  <a:extLst>
                    <a:ext uri="{9D8B030D-6E8A-4147-A177-3AD203B41FA5}">
                      <a16:colId xmlns:a16="http://schemas.microsoft.com/office/drawing/2014/main" val="954555114"/>
                    </a:ext>
                  </a:extLst>
                </a:gridCol>
                <a:gridCol w="2269692">
                  <a:extLst>
                    <a:ext uri="{9D8B030D-6E8A-4147-A177-3AD203B41FA5}">
                      <a16:colId xmlns:a16="http://schemas.microsoft.com/office/drawing/2014/main" val="2871948538"/>
                    </a:ext>
                  </a:extLst>
                </a:gridCol>
                <a:gridCol w="2269692">
                  <a:extLst>
                    <a:ext uri="{9D8B030D-6E8A-4147-A177-3AD203B41FA5}">
                      <a16:colId xmlns:a16="http://schemas.microsoft.com/office/drawing/2014/main" val="173853170"/>
                    </a:ext>
                  </a:extLst>
                </a:gridCol>
                <a:gridCol w="2269692">
                  <a:extLst>
                    <a:ext uri="{9D8B030D-6E8A-4147-A177-3AD203B41FA5}">
                      <a16:colId xmlns:a16="http://schemas.microsoft.com/office/drawing/2014/main" val="1031936861"/>
                    </a:ext>
                  </a:extLst>
                </a:gridCol>
                <a:gridCol w="2269692">
                  <a:extLst>
                    <a:ext uri="{9D8B030D-6E8A-4147-A177-3AD203B41FA5}">
                      <a16:colId xmlns:a16="http://schemas.microsoft.com/office/drawing/2014/main" val="3130035504"/>
                    </a:ext>
                  </a:extLst>
                </a:gridCol>
              </a:tblGrid>
              <a:tr h="298498">
                <a:tc>
                  <a:txBody>
                    <a:bodyPr/>
                    <a:lstStyle/>
                    <a:p>
                      <a:pPr algn="ctr"/>
                      <a:r>
                        <a:rPr lang="en-US" dirty="0" smtClean="0"/>
                        <a:t>Packet</a:t>
                      </a:r>
                      <a:endParaRPr lang="en-US" dirty="0"/>
                    </a:p>
                  </a:txBody>
                  <a:tcPr marL="0" marR="0" marT="0" marB="0"/>
                </a:tc>
                <a:tc gridSpan="4">
                  <a:txBody>
                    <a:bodyPr/>
                    <a:lstStyle/>
                    <a:p>
                      <a:pPr algn="ctr"/>
                      <a:r>
                        <a:rPr lang="en-US" sz="1600" dirty="0" err="1" smtClean="0"/>
                        <a:t>lpGBT</a:t>
                      </a:r>
                      <a:r>
                        <a:rPr lang="en-US" sz="1600" dirty="0" smtClean="0"/>
                        <a:t> compatible (DAM </a:t>
                      </a:r>
                      <a:r>
                        <a:rPr lang="en-US" sz="1600" dirty="0" smtClean="0">
                          <a:sym typeface="Wingdings" panose="05000000000000000000" pitchFamily="2" charset="2"/>
                        </a:rPr>
                        <a:t> RDO) </a:t>
                      </a:r>
                      <a:r>
                        <a:rPr lang="en-US" sz="1600" dirty="0" smtClean="0"/>
                        <a:t>One packet at 9.85</a:t>
                      </a:r>
                      <a:r>
                        <a:rPr lang="en-US" sz="1600" baseline="0" dirty="0" smtClean="0"/>
                        <a:t> MHz, or 4 ( one word at 39.4 MHz)</a:t>
                      </a:r>
                      <a:endParaRPr lang="en-US" sz="1600" dirty="0"/>
                    </a:p>
                  </a:txBody>
                  <a:tcPr marL="0" marR="0" marT="0" marB="0"/>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3286665337"/>
                  </a:ext>
                </a:extLst>
              </a:tr>
              <a:tr h="298498">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extLst>
                  <a:ext uri="{0D108BD9-81ED-4DB2-BD59-A6C34878D82A}">
                    <a16:rowId xmlns:a16="http://schemas.microsoft.com/office/drawing/2014/main" val="3396379908"/>
                  </a:ext>
                </a:extLst>
              </a:tr>
              <a:tr h="298498">
                <a:tc>
                  <a:txBody>
                    <a:bodyPr/>
                    <a:lstStyle/>
                    <a:p>
                      <a:pPr algn="ctr"/>
                      <a:r>
                        <a:rPr lang="en-US" sz="1400" dirty="0" smtClean="0"/>
                        <a:t>Bit(63:0)</a:t>
                      </a:r>
                      <a:endParaRPr lang="en-US" sz="1400" dirty="0"/>
                    </a:p>
                  </a:txBody>
                  <a:tcPr marL="0" marR="0" marT="0" marB="0"/>
                </a:tc>
                <a:tc>
                  <a:txBody>
                    <a:bodyPr/>
                    <a:lstStyle/>
                    <a:p>
                      <a:pPr algn="ctr"/>
                      <a:r>
                        <a:rPr lang="en-US" sz="1400" dirty="0" smtClean="0"/>
                        <a:t>Downlink#1</a:t>
                      </a:r>
                      <a:endParaRPr lang="en-US" sz="1400" dirty="0"/>
                    </a:p>
                  </a:txBody>
                  <a:tcPr marL="0" marR="0" marT="0" marB="0"/>
                </a:tc>
                <a:tc>
                  <a:txBody>
                    <a:bodyPr/>
                    <a:lstStyle/>
                    <a:p>
                      <a:pPr algn="ctr"/>
                      <a:r>
                        <a:rPr lang="en-US" sz="1400" dirty="0" smtClean="0"/>
                        <a:t>Downlink#2</a:t>
                      </a:r>
                      <a:endParaRPr lang="en-US" sz="1400" dirty="0"/>
                    </a:p>
                  </a:txBody>
                  <a:tcPr marL="0" marR="0" marT="0" marB="0"/>
                </a:tc>
                <a:tc>
                  <a:txBody>
                    <a:bodyPr/>
                    <a:lstStyle/>
                    <a:p>
                      <a:pPr algn="ctr"/>
                      <a:r>
                        <a:rPr lang="en-US" sz="1400" dirty="0" smtClean="0"/>
                        <a:t>Downlink#3</a:t>
                      </a:r>
                      <a:endParaRPr lang="en-US" sz="1400" dirty="0"/>
                    </a:p>
                  </a:txBody>
                  <a:tcPr marL="0" marR="0" marT="0" marB="0"/>
                </a:tc>
                <a:tc>
                  <a:txBody>
                    <a:bodyPr/>
                    <a:lstStyle/>
                    <a:p>
                      <a:pPr algn="ctr"/>
                      <a:r>
                        <a:rPr lang="en-US" sz="1400" dirty="0" smtClean="0"/>
                        <a:t>Downlink#4</a:t>
                      </a:r>
                      <a:endParaRPr lang="en-US" sz="1400" dirty="0"/>
                    </a:p>
                  </a:txBody>
                  <a:tcPr marL="0" marR="0" marT="0" marB="0"/>
                </a:tc>
                <a:extLst>
                  <a:ext uri="{0D108BD9-81ED-4DB2-BD59-A6C34878D82A}">
                    <a16:rowId xmlns:a16="http://schemas.microsoft.com/office/drawing/2014/main" val="2236157531"/>
                  </a:ext>
                </a:extLst>
              </a:tr>
              <a:tr h="298498">
                <a:tc>
                  <a:txBody>
                    <a:bodyPr/>
                    <a:lstStyle/>
                    <a:p>
                      <a:pPr algn="ctr"/>
                      <a:r>
                        <a:rPr lang="en-US" sz="1400" dirty="0" smtClean="0"/>
                        <a:t>Bit(255:0)</a:t>
                      </a:r>
                      <a:endParaRPr lang="en-US" sz="1400" dirty="0"/>
                    </a:p>
                  </a:txBody>
                  <a:tcPr marL="0" marR="0" marT="0" marB="0"/>
                </a:tc>
                <a:tc>
                  <a:txBody>
                    <a:bodyPr/>
                    <a:lstStyle/>
                    <a:p>
                      <a:pPr algn="ctr"/>
                      <a:r>
                        <a:rPr lang="en-US" sz="1400" dirty="0" smtClean="0"/>
                        <a:t>Uplink#1</a:t>
                      </a:r>
                      <a:endParaRPr lang="en-US" sz="1400" dirty="0"/>
                    </a:p>
                  </a:txBody>
                  <a:tcPr marL="0" marR="0" marT="0" marB="0"/>
                </a:tc>
                <a:tc>
                  <a:txBody>
                    <a:bodyPr/>
                    <a:lstStyle/>
                    <a:p>
                      <a:pPr algn="ctr"/>
                      <a:r>
                        <a:rPr lang="en-US" sz="1400" dirty="0" smtClean="0"/>
                        <a:t>Uplink#2</a:t>
                      </a:r>
                      <a:endParaRPr lang="en-US" sz="1400" dirty="0"/>
                    </a:p>
                  </a:txBody>
                  <a:tcPr marL="0" marR="0" marT="0" marB="0"/>
                </a:tc>
                <a:tc>
                  <a:txBody>
                    <a:bodyPr/>
                    <a:lstStyle/>
                    <a:p>
                      <a:pPr algn="ctr"/>
                      <a:r>
                        <a:rPr lang="en-US" sz="1400" dirty="0" smtClean="0"/>
                        <a:t>Uplink#3</a:t>
                      </a:r>
                      <a:endParaRPr lang="en-US" sz="1400" dirty="0"/>
                    </a:p>
                  </a:txBody>
                  <a:tcPr marL="0" marR="0" marT="0" marB="0"/>
                </a:tc>
                <a:tc>
                  <a:txBody>
                    <a:bodyPr/>
                    <a:lstStyle/>
                    <a:p>
                      <a:pPr algn="ctr"/>
                      <a:r>
                        <a:rPr lang="en-US" sz="1400" dirty="0" smtClean="0"/>
                        <a:t>Uplink#4</a:t>
                      </a:r>
                      <a:endParaRPr lang="en-US" sz="1400" dirty="0"/>
                    </a:p>
                  </a:txBody>
                  <a:tcPr marL="0" marR="0" marT="0" marB="0"/>
                </a:tc>
                <a:extLst>
                  <a:ext uri="{0D108BD9-81ED-4DB2-BD59-A6C34878D82A}">
                    <a16:rowId xmlns:a16="http://schemas.microsoft.com/office/drawing/2014/main" val="255525163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0680489"/>
              </p:ext>
            </p:extLst>
          </p:nvPr>
        </p:nvGraphicFramePr>
        <p:xfrm>
          <a:off x="955676" y="3782144"/>
          <a:ext cx="9986647" cy="1116300"/>
        </p:xfrm>
        <a:graphic>
          <a:graphicData uri="http://schemas.openxmlformats.org/drawingml/2006/table">
            <a:tbl>
              <a:tblPr firstRow="1" bandRow="1">
                <a:tableStyleId>{5C22544A-7EE6-4342-B048-85BDC9FD1C3A}</a:tableStyleId>
              </a:tblPr>
              <a:tblGrid>
                <a:gridCol w="907877">
                  <a:extLst>
                    <a:ext uri="{9D8B030D-6E8A-4147-A177-3AD203B41FA5}">
                      <a16:colId xmlns:a16="http://schemas.microsoft.com/office/drawing/2014/main" val="954555114"/>
                    </a:ext>
                  </a:extLst>
                </a:gridCol>
                <a:gridCol w="907877">
                  <a:extLst>
                    <a:ext uri="{9D8B030D-6E8A-4147-A177-3AD203B41FA5}">
                      <a16:colId xmlns:a16="http://schemas.microsoft.com/office/drawing/2014/main" val="2871948538"/>
                    </a:ext>
                  </a:extLst>
                </a:gridCol>
                <a:gridCol w="907877">
                  <a:extLst>
                    <a:ext uri="{9D8B030D-6E8A-4147-A177-3AD203B41FA5}">
                      <a16:colId xmlns:a16="http://schemas.microsoft.com/office/drawing/2014/main" val="269577124"/>
                    </a:ext>
                  </a:extLst>
                </a:gridCol>
                <a:gridCol w="907877">
                  <a:extLst>
                    <a:ext uri="{9D8B030D-6E8A-4147-A177-3AD203B41FA5}">
                      <a16:colId xmlns:a16="http://schemas.microsoft.com/office/drawing/2014/main" val="388485334"/>
                    </a:ext>
                  </a:extLst>
                </a:gridCol>
                <a:gridCol w="907877">
                  <a:extLst>
                    <a:ext uri="{9D8B030D-6E8A-4147-A177-3AD203B41FA5}">
                      <a16:colId xmlns:a16="http://schemas.microsoft.com/office/drawing/2014/main" val="3176033182"/>
                    </a:ext>
                  </a:extLst>
                </a:gridCol>
                <a:gridCol w="907877">
                  <a:extLst>
                    <a:ext uri="{9D8B030D-6E8A-4147-A177-3AD203B41FA5}">
                      <a16:colId xmlns:a16="http://schemas.microsoft.com/office/drawing/2014/main" val="99299251"/>
                    </a:ext>
                  </a:extLst>
                </a:gridCol>
                <a:gridCol w="907877">
                  <a:extLst>
                    <a:ext uri="{9D8B030D-6E8A-4147-A177-3AD203B41FA5}">
                      <a16:colId xmlns:a16="http://schemas.microsoft.com/office/drawing/2014/main" val="1031936861"/>
                    </a:ext>
                  </a:extLst>
                </a:gridCol>
                <a:gridCol w="907877">
                  <a:extLst>
                    <a:ext uri="{9D8B030D-6E8A-4147-A177-3AD203B41FA5}">
                      <a16:colId xmlns:a16="http://schemas.microsoft.com/office/drawing/2014/main" val="1654465719"/>
                    </a:ext>
                  </a:extLst>
                </a:gridCol>
                <a:gridCol w="907877">
                  <a:extLst>
                    <a:ext uri="{9D8B030D-6E8A-4147-A177-3AD203B41FA5}">
                      <a16:colId xmlns:a16="http://schemas.microsoft.com/office/drawing/2014/main" val="2411036233"/>
                    </a:ext>
                  </a:extLst>
                </a:gridCol>
                <a:gridCol w="907877">
                  <a:extLst>
                    <a:ext uri="{9D8B030D-6E8A-4147-A177-3AD203B41FA5}">
                      <a16:colId xmlns:a16="http://schemas.microsoft.com/office/drawing/2014/main" val="1373834790"/>
                    </a:ext>
                  </a:extLst>
                </a:gridCol>
                <a:gridCol w="907877">
                  <a:extLst>
                    <a:ext uri="{9D8B030D-6E8A-4147-A177-3AD203B41FA5}">
                      <a16:colId xmlns:a16="http://schemas.microsoft.com/office/drawing/2014/main" val="3811367657"/>
                    </a:ext>
                  </a:extLst>
                </a:gridCol>
              </a:tblGrid>
              <a:tr h="298498">
                <a:tc>
                  <a:txBody>
                    <a:bodyPr/>
                    <a:lstStyle/>
                    <a:p>
                      <a:pPr algn="ctr"/>
                      <a:r>
                        <a:rPr lang="en-US" dirty="0" smtClean="0"/>
                        <a:t>Packet</a:t>
                      </a:r>
                      <a:endParaRPr lang="en-US" dirty="0"/>
                    </a:p>
                  </a:txBody>
                  <a:tcPr marL="0" marR="0" marT="0" marB="0"/>
                </a:tc>
                <a:tc gridSpan="10">
                  <a:txBody>
                    <a:bodyPr/>
                    <a:lstStyle/>
                    <a:p>
                      <a:pPr algn="ctr"/>
                      <a:r>
                        <a:rPr lang="en-US" sz="1600" dirty="0" smtClean="0"/>
                        <a:t>Non-</a:t>
                      </a:r>
                      <a:r>
                        <a:rPr lang="en-US" sz="1600" dirty="0" err="1" smtClean="0"/>
                        <a:t>lpGBT</a:t>
                      </a:r>
                      <a:r>
                        <a:rPr lang="en-US" sz="1600" dirty="0" smtClean="0"/>
                        <a:t> (8b/10b</a:t>
                      </a:r>
                      <a:r>
                        <a:rPr lang="en-US" sz="1600" baseline="0" dirty="0" smtClean="0"/>
                        <a:t> encoded)</a:t>
                      </a:r>
                      <a:r>
                        <a:rPr lang="en-US" sz="1600" dirty="0" smtClean="0"/>
                        <a:t> (DAM </a:t>
                      </a:r>
                      <a:r>
                        <a:rPr lang="en-US" sz="1600" dirty="0" smtClean="0">
                          <a:sym typeface="Wingdings" panose="05000000000000000000" pitchFamily="2" charset="2"/>
                        </a:rPr>
                        <a:t> RDO)  </a:t>
                      </a:r>
                      <a:r>
                        <a:rPr lang="en-US" sz="1600" dirty="0" smtClean="0"/>
                        <a:t>One packet at </a:t>
                      </a:r>
                      <a:r>
                        <a:rPr lang="en-US" sz="1600" baseline="0" dirty="0" smtClean="0"/>
                        <a:t>9.85 MHz, or 10 ( one word at 98.5 MHz)</a:t>
                      </a:r>
                      <a:endParaRPr lang="en-US" sz="1600" dirty="0"/>
                    </a:p>
                  </a:txBody>
                  <a:tcPr marL="0" marR="0"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86665337"/>
                  </a:ext>
                </a:extLst>
              </a:tr>
              <a:tr h="298498">
                <a:tc>
                  <a:txBody>
                    <a:bodyPr/>
                    <a:lstStyle/>
                    <a:p>
                      <a:pPr algn="ctr"/>
                      <a:r>
                        <a:rPr lang="en-US" dirty="0" smtClean="0"/>
                        <a:t>word</a:t>
                      </a:r>
                      <a:endParaRPr lang="en-US" dirty="0"/>
                    </a:p>
                  </a:txBody>
                  <a:tcPr marL="0" marR="0" marT="0" marB="0"/>
                </a:tc>
                <a:tc>
                  <a:txBody>
                    <a:bodyPr/>
                    <a:lstStyle/>
                    <a:p>
                      <a:pPr algn="ctr"/>
                      <a:r>
                        <a:rPr lang="en-US" dirty="0" smtClean="0"/>
                        <a:t>1</a:t>
                      </a:r>
                      <a:endParaRPr lang="en-US" dirty="0"/>
                    </a:p>
                  </a:txBody>
                  <a:tcPr marL="0" marR="0" marT="0" marB="0"/>
                </a:tc>
                <a:tc>
                  <a:txBody>
                    <a:bodyPr/>
                    <a:lstStyle/>
                    <a:p>
                      <a:pPr algn="ctr"/>
                      <a:r>
                        <a:rPr lang="en-US" dirty="0" smtClean="0"/>
                        <a:t>2</a:t>
                      </a:r>
                      <a:endParaRPr lang="en-US" dirty="0"/>
                    </a:p>
                  </a:txBody>
                  <a:tcPr marL="0" marR="0" marT="0" marB="0"/>
                </a:tc>
                <a:tc>
                  <a:txBody>
                    <a:bodyPr/>
                    <a:lstStyle/>
                    <a:p>
                      <a:pPr algn="ctr"/>
                      <a:r>
                        <a:rPr lang="en-US" dirty="0" smtClean="0"/>
                        <a:t>3</a:t>
                      </a:r>
                      <a:endParaRPr lang="en-US" dirty="0"/>
                    </a:p>
                  </a:txBody>
                  <a:tcPr marL="0" marR="0" marT="0" marB="0"/>
                </a:tc>
                <a:tc>
                  <a:txBody>
                    <a:bodyPr/>
                    <a:lstStyle/>
                    <a:p>
                      <a:pPr algn="ctr"/>
                      <a:r>
                        <a:rPr lang="en-US" dirty="0" smtClean="0"/>
                        <a:t>4</a:t>
                      </a:r>
                      <a:endParaRPr lang="en-US" dirty="0"/>
                    </a:p>
                  </a:txBody>
                  <a:tcPr marL="0" marR="0" marT="0" marB="0"/>
                </a:tc>
                <a:tc>
                  <a:txBody>
                    <a:bodyPr/>
                    <a:lstStyle/>
                    <a:p>
                      <a:pPr algn="ctr"/>
                      <a:r>
                        <a:rPr lang="en-US" dirty="0" smtClean="0"/>
                        <a:t>5</a:t>
                      </a:r>
                      <a:endParaRPr lang="en-US" dirty="0"/>
                    </a:p>
                  </a:txBody>
                  <a:tcPr marL="0" marR="0" marT="0" marB="0"/>
                </a:tc>
                <a:tc>
                  <a:txBody>
                    <a:bodyPr/>
                    <a:lstStyle/>
                    <a:p>
                      <a:pPr algn="ctr"/>
                      <a:r>
                        <a:rPr lang="en-US" dirty="0" smtClean="0"/>
                        <a:t>6</a:t>
                      </a:r>
                      <a:endParaRPr lang="en-US" dirty="0"/>
                    </a:p>
                  </a:txBody>
                  <a:tcPr marL="0" marR="0" marT="0" marB="0"/>
                </a:tc>
                <a:tc>
                  <a:txBody>
                    <a:bodyPr/>
                    <a:lstStyle/>
                    <a:p>
                      <a:pPr algn="ctr"/>
                      <a:r>
                        <a:rPr lang="en-US" dirty="0" smtClean="0"/>
                        <a:t>7</a:t>
                      </a:r>
                      <a:endParaRPr lang="en-US" dirty="0"/>
                    </a:p>
                  </a:txBody>
                  <a:tcPr marL="0" marR="0" marT="0" marB="0"/>
                </a:tc>
                <a:tc>
                  <a:txBody>
                    <a:bodyPr/>
                    <a:lstStyle/>
                    <a:p>
                      <a:pPr algn="ctr"/>
                      <a:r>
                        <a:rPr lang="en-US" dirty="0" smtClean="0"/>
                        <a:t>8</a:t>
                      </a:r>
                      <a:endParaRPr lang="en-US" dirty="0"/>
                    </a:p>
                  </a:txBody>
                  <a:tcPr marL="0" marR="0" marT="0" marB="0"/>
                </a:tc>
                <a:tc>
                  <a:txBody>
                    <a:bodyPr/>
                    <a:lstStyle/>
                    <a:p>
                      <a:pPr algn="ctr"/>
                      <a:r>
                        <a:rPr lang="en-US" dirty="0" smtClean="0"/>
                        <a:t>9</a:t>
                      </a:r>
                      <a:endParaRPr lang="en-US" dirty="0"/>
                    </a:p>
                  </a:txBody>
                  <a:tcPr marL="0" marR="0" marT="0" marB="0"/>
                </a:tc>
                <a:tc>
                  <a:txBody>
                    <a:bodyPr/>
                    <a:lstStyle/>
                    <a:p>
                      <a:pPr algn="ctr"/>
                      <a:r>
                        <a:rPr lang="en-US" dirty="0" smtClean="0"/>
                        <a:t>10</a:t>
                      </a:r>
                      <a:endParaRPr lang="en-US" dirty="0"/>
                    </a:p>
                  </a:txBody>
                  <a:tcPr marL="0" marR="0" marT="0" marB="0"/>
                </a:tc>
                <a:extLst>
                  <a:ext uri="{0D108BD9-81ED-4DB2-BD59-A6C34878D82A}">
                    <a16:rowId xmlns:a16="http://schemas.microsoft.com/office/drawing/2014/main" val="3396379908"/>
                  </a:ext>
                </a:extLst>
              </a:tr>
              <a:tr h="298498">
                <a:tc>
                  <a:txBody>
                    <a:bodyPr/>
                    <a:lstStyle/>
                    <a:p>
                      <a:pPr algn="ctr"/>
                      <a:r>
                        <a:rPr lang="en-US" sz="1400" dirty="0" smtClean="0"/>
                        <a:t>Bit(79:0)</a:t>
                      </a:r>
                    </a:p>
                  </a:txBody>
                  <a:tcPr marL="0" marR="0" marT="0" marB="0"/>
                </a:tc>
                <a:tc>
                  <a:txBody>
                    <a:bodyPr/>
                    <a:lstStyle/>
                    <a:p>
                      <a:pPr algn="ctr"/>
                      <a:r>
                        <a:rPr lang="en-US" sz="1400" dirty="0" smtClean="0"/>
                        <a:t>Downlink#1</a:t>
                      </a:r>
                      <a:endParaRPr lang="en-US" sz="1050" dirty="0"/>
                    </a:p>
                  </a:txBody>
                  <a:tcPr marL="0" marR="0" marT="0" marB="0"/>
                </a:tc>
                <a:tc>
                  <a:txBody>
                    <a:bodyPr/>
                    <a:lstStyle/>
                    <a:p>
                      <a:pPr algn="ctr"/>
                      <a:r>
                        <a:rPr lang="en-US" sz="1400" dirty="0" smtClean="0"/>
                        <a:t>Downlink#2</a:t>
                      </a:r>
                      <a:endParaRPr lang="en-US" sz="1050" dirty="0" smtClean="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Downlink#3</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Downlink#4</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Downlink#5</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Downlink#6</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Downlink#7</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Downlink#8</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Downlink#9</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Downlink</a:t>
                      </a: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#10</a:t>
                      </a:r>
                      <a:endParaRPr kumimoji="0" lang="en-US" sz="9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2555251632"/>
                  </a:ext>
                </a:extLst>
              </a:tr>
              <a:tr h="220806">
                <a:tc>
                  <a:txBody>
                    <a:bodyPr/>
                    <a:lstStyle/>
                    <a:p>
                      <a:pPr algn="ctr"/>
                      <a:r>
                        <a:rPr lang="en-US" sz="1400" dirty="0" smtClean="0"/>
                        <a:t>Bit(79:0)</a:t>
                      </a:r>
                    </a:p>
                  </a:txBody>
                  <a:tcPr marL="0" marR="0" marT="0" marB="0"/>
                </a:tc>
                <a:tc>
                  <a:txBody>
                    <a:bodyPr/>
                    <a:lstStyle/>
                    <a:p>
                      <a:pPr algn="ctr"/>
                      <a:r>
                        <a:rPr lang="en-US" sz="1400" dirty="0" smtClean="0"/>
                        <a:t>uplink#1</a:t>
                      </a:r>
                      <a:endParaRPr lang="en-US" sz="1050" dirty="0"/>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uplink#2</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uplink#3</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uplink#4</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uplink#5</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uplink#7</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uplink#8</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uplink#9</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uplink#10</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0" marR="0" marT="0" marB="0"/>
                </a:tc>
                <a:extLst>
                  <a:ext uri="{0D108BD9-81ED-4DB2-BD59-A6C34878D82A}">
                    <a16:rowId xmlns:a16="http://schemas.microsoft.com/office/drawing/2014/main" val="3836332455"/>
                  </a:ext>
                </a:extLst>
              </a:tr>
            </a:tbl>
          </a:graphicData>
        </a:graphic>
      </p:graphicFrame>
      <p:sp>
        <p:nvSpPr>
          <p:cNvPr id="10" name="Rectangle 9"/>
          <p:cNvSpPr/>
          <p:nvPr/>
        </p:nvSpPr>
        <p:spPr>
          <a:xfrm>
            <a:off x="955676" y="2494187"/>
            <a:ext cx="9986645" cy="2379557"/>
          </a:xfrm>
          <a:prstGeom prst="rect">
            <a:avLst/>
          </a:prstGeom>
          <a:solidFill>
            <a:srgbClr val="FF0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9000" y="4967709"/>
            <a:ext cx="4311266" cy="923330"/>
          </a:xfrm>
          <a:prstGeom prst="rect">
            <a:avLst/>
          </a:prstGeom>
        </p:spPr>
        <p:txBody>
          <a:bodyPr wrap="square">
            <a:spAutoFit/>
          </a:bodyPr>
          <a:lstStyle/>
          <a:p>
            <a:r>
              <a:rPr lang="en-US" dirty="0" smtClean="0"/>
              <a:t>“DAM </a:t>
            </a:r>
            <a:r>
              <a:rPr lang="en-US" dirty="0" smtClean="0">
                <a:sym typeface="Wingdings" panose="05000000000000000000" pitchFamily="2" charset="2"/>
              </a:rPr>
              <a:t> RDO” packets are synchronized (same timing on all the DAMs, and same timing on all the RDOs)</a:t>
            </a:r>
          </a:p>
        </p:txBody>
      </p:sp>
      <p:sp>
        <p:nvSpPr>
          <p:cNvPr id="13" name="TextBox 12"/>
          <p:cNvSpPr txBox="1"/>
          <p:nvPr/>
        </p:nvSpPr>
        <p:spPr>
          <a:xfrm>
            <a:off x="1136205" y="3004625"/>
            <a:ext cx="4064061" cy="369332"/>
          </a:xfrm>
          <a:prstGeom prst="rect">
            <a:avLst/>
          </a:prstGeom>
          <a:noFill/>
        </p:spPr>
        <p:txBody>
          <a:bodyPr wrap="none" rtlCol="0">
            <a:spAutoFit/>
          </a:bodyPr>
          <a:lstStyle/>
          <a:p>
            <a:r>
              <a:rPr lang="en-US" dirty="0" smtClean="0"/>
              <a:t>2.5.2 between DAM and non-</a:t>
            </a:r>
            <a:r>
              <a:rPr lang="en-US" dirty="0" err="1" smtClean="0"/>
              <a:t>lpGBT</a:t>
            </a:r>
            <a:r>
              <a:rPr lang="en-US" dirty="0" smtClean="0"/>
              <a:t> RODs</a:t>
            </a:r>
            <a:endParaRPr lang="en-US" sz="1600" dirty="0" smtClean="0"/>
          </a:p>
        </p:txBody>
      </p:sp>
      <p:cxnSp>
        <p:nvCxnSpPr>
          <p:cNvPr id="16" name="Elbow Connector 15"/>
          <p:cNvCxnSpPr/>
          <p:nvPr/>
        </p:nvCxnSpPr>
        <p:spPr>
          <a:xfrm>
            <a:off x="6512718" y="5810403"/>
            <a:ext cx="2274093" cy="69265"/>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0800000" flipV="1">
            <a:off x="5676899" y="5809136"/>
            <a:ext cx="835819" cy="76965"/>
          </a:xfrm>
          <a:prstGeom prst="bentConnector3">
            <a:avLst>
              <a:gd name="adj1" fmla="val 39744"/>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39942" y="5721924"/>
            <a:ext cx="1511952" cy="246221"/>
          </a:xfrm>
          <a:prstGeom prst="rect">
            <a:avLst/>
          </a:prstGeom>
          <a:noFill/>
        </p:spPr>
        <p:txBody>
          <a:bodyPr wrap="none" rtlCol="0">
            <a:spAutoFit/>
          </a:bodyPr>
          <a:lstStyle/>
          <a:p>
            <a:r>
              <a:rPr lang="en-US" sz="1000" dirty="0" smtClean="0">
                <a:solidFill>
                  <a:srgbClr val="FF0000"/>
                </a:solidFill>
              </a:rPr>
              <a:t>00: Pseudo-clock </a:t>
            </a:r>
            <a:r>
              <a:rPr lang="en-US" sz="900" dirty="0" smtClean="0">
                <a:solidFill>
                  <a:srgbClr val="FF0000"/>
                </a:solidFill>
              </a:rPr>
              <a:t>(pattern)</a:t>
            </a:r>
            <a:endParaRPr lang="en-US" sz="900" dirty="0">
              <a:solidFill>
                <a:srgbClr val="FF0000"/>
              </a:solidFill>
            </a:endParaRPr>
          </a:p>
        </p:txBody>
      </p:sp>
      <p:sp>
        <p:nvSpPr>
          <p:cNvPr id="25" name="Slide Number Placeholder 24"/>
          <p:cNvSpPr>
            <a:spLocks noGrp="1"/>
          </p:cNvSpPr>
          <p:nvPr>
            <p:ph type="sldNum" sz="quarter" idx="12"/>
          </p:nvPr>
        </p:nvSpPr>
        <p:spPr/>
        <p:txBody>
          <a:bodyPr/>
          <a:lstStyle/>
          <a:p>
            <a:fld id="{ED7F7473-35CC-4359-AC04-EFEE0D39A7D2}" type="slidenum">
              <a:rPr lang="en-US" smtClean="0"/>
              <a:t>31</a:t>
            </a:fld>
            <a:endParaRPr lang="en-US" dirty="0"/>
          </a:p>
        </p:txBody>
      </p:sp>
    </p:spTree>
    <p:extLst>
      <p:ext uri="{BB962C8B-B14F-4D97-AF65-F5344CB8AC3E}">
        <p14:creationId xmlns:p14="http://schemas.microsoft.com/office/powerpoint/2010/main" val="1719450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43652" y="295025"/>
            <a:ext cx="8750797" cy="4803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Jitter and Phase measurement using an oscilloscope</a:t>
            </a:r>
            <a:endParaRPr lang="en-US" sz="3200" dirty="0"/>
          </a:p>
        </p:txBody>
      </p:sp>
      <p:sp>
        <p:nvSpPr>
          <p:cNvPr id="3" name="TextBox 2"/>
          <p:cNvSpPr txBox="1"/>
          <p:nvPr/>
        </p:nvSpPr>
        <p:spPr>
          <a:xfrm>
            <a:off x="884922" y="851564"/>
            <a:ext cx="5515100" cy="646331"/>
          </a:xfrm>
          <a:prstGeom prst="rect">
            <a:avLst/>
          </a:prstGeom>
          <a:noFill/>
        </p:spPr>
        <p:txBody>
          <a:bodyPr wrap="none" rtlCol="0">
            <a:spAutoFit/>
          </a:bodyPr>
          <a:lstStyle/>
          <a:p>
            <a:r>
              <a:rPr lang="en-US" dirty="0" smtClean="0">
                <a:solidFill>
                  <a:prstClr val="black"/>
                </a:solidFill>
                <a:latin typeface="Calibri" panose="020F0502020204030204"/>
              </a:rPr>
              <a:t>EIC/Common Platform/GTU clock:  Si5344H as reference;</a:t>
            </a:r>
          </a:p>
          <a:p>
            <a:endParaRPr lang="en-US" dirty="0" smtClean="0">
              <a:solidFill>
                <a:prstClr val="black"/>
              </a:solidFill>
              <a:latin typeface="Calibri" panose="020F0502020204030204"/>
            </a:endParaRPr>
          </a:p>
        </p:txBody>
      </p:sp>
      <p:cxnSp>
        <p:nvCxnSpPr>
          <p:cNvPr id="4" name="Straight Arrow Connector 3"/>
          <p:cNvCxnSpPr/>
          <p:nvPr/>
        </p:nvCxnSpPr>
        <p:spPr>
          <a:xfrm>
            <a:off x="9270501" y="6109681"/>
            <a:ext cx="0" cy="335404"/>
          </a:xfrm>
          <a:prstGeom prst="straightConnector1">
            <a:avLst/>
          </a:prstGeom>
          <a:noFill/>
          <a:ln w="38100" cap="flat" cmpd="sng" algn="ctr">
            <a:solidFill>
              <a:srgbClr val="7030A0"/>
            </a:solidFill>
            <a:prstDash val="solid"/>
            <a:miter lim="800000"/>
            <a:tailEnd type="triangle"/>
          </a:ln>
          <a:effectLst/>
        </p:spPr>
      </p:cxnSp>
      <p:sp>
        <p:nvSpPr>
          <p:cNvPr id="5" name="TextBox 4"/>
          <p:cNvSpPr txBox="1"/>
          <p:nvPr/>
        </p:nvSpPr>
        <p:spPr>
          <a:xfrm>
            <a:off x="9270501" y="6070770"/>
            <a:ext cx="2046522" cy="369332"/>
          </a:xfrm>
          <a:prstGeom prst="rect">
            <a:avLst/>
          </a:prstGeom>
          <a:noFill/>
        </p:spPr>
        <p:txBody>
          <a:bodyPr wrap="none" rtlCol="0">
            <a:spAutoFit/>
          </a:bodyPr>
          <a:lstStyle/>
          <a:p>
            <a:r>
              <a:rPr lang="en-US" dirty="0" smtClean="0">
                <a:solidFill>
                  <a:prstClr val="black"/>
                </a:solidFill>
                <a:latin typeface="Calibri" panose="020F0502020204030204"/>
              </a:rPr>
              <a:t>Oscilloscope Probes</a:t>
            </a:r>
            <a:endParaRPr lang="en-US" dirty="0">
              <a:solidFill>
                <a:prstClr val="black"/>
              </a:solidFill>
              <a:latin typeface="Calibri" panose="020F0502020204030204"/>
            </a:endParaRPr>
          </a:p>
        </p:txBody>
      </p:sp>
      <p:sp>
        <p:nvSpPr>
          <p:cNvPr id="6" name="Rectangle 5"/>
          <p:cNvSpPr/>
          <p:nvPr/>
        </p:nvSpPr>
        <p:spPr>
          <a:xfrm>
            <a:off x="6793269" y="1232652"/>
            <a:ext cx="1284790" cy="1145894"/>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957808" y="1620933"/>
            <a:ext cx="955711" cy="369332"/>
          </a:xfrm>
          <a:prstGeom prst="rect">
            <a:avLst/>
          </a:prstGeom>
          <a:noFill/>
        </p:spPr>
        <p:txBody>
          <a:bodyPr wrap="none" rtlCol="0">
            <a:spAutoFit/>
          </a:bodyPr>
          <a:lstStyle/>
          <a:p>
            <a:r>
              <a:rPr lang="en-US" dirty="0" smtClean="0">
                <a:solidFill>
                  <a:prstClr val="black"/>
                </a:solidFill>
                <a:latin typeface="Calibri" panose="020F0502020204030204"/>
              </a:rPr>
              <a:t>Si5344H</a:t>
            </a:r>
            <a:endParaRPr lang="en-US" dirty="0">
              <a:solidFill>
                <a:prstClr val="black"/>
              </a:solidFill>
              <a:latin typeface="Calibri" panose="020F0502020204030204"/>
            </a:endParaRPr>
          </a:p>
        </p:txBody>
      </p:sp>
      <p:sp>
        <p:nvSpPr>
          <p:cNvPr id="8" name="Rectangle 7"/>
          <p:cNvSpPr/>
          <p:nvPr/>
        </p:nvSpPr>
        <p:spPr>
          <a:xfrm>
            <a:off x="10238383" y="3912719"/>
            <a:ext cx="1671109" cy="163101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0402923" y="4301001"/>
            <a:ext cx="918072" cy="369332"/>
          </a:xfrm>
          <a:prstGeom prst="rect">
            <a:avLst/>
          </a:prstGeom>
          <a:noFill/>
        </p:spPr>
        <p:txBody>
          <a:bodyPr wrap="none" rtlCol="0">
            <a:spAutoFit/>
          </a:bodyPr>
          <a:lstStyle/>
          <a:p>
            <a:r>
              <a:rPr lang="en-US" dirty="0" smtClean="0">
                <a:solidFill>
                  <a:prstClr val="black"/>
                </a:solidFill>
                <a:latin typeface="Calibri" panose="020F0502020204030204"/>
              </a:rPr>
              <a:t>KCU105</a:t>
            </a:r>
            <a:endParaRPr lang="en-US" dirty="0">
              <a:solidFill>
                <a:prstClr val="black"/>
              </a:solidFill>
              <a:latin typeface="Calibri" panose="020F0502020204030204"/>
            </a:endParaRPr>
          </a:p>
        </p:txBody>
      </p:sp>
      <p:sp>
        <p:nvSpPr>
          <p:cNvPr id="10" name="Rectangle 9"/>
          <p:cNvSpPr/>
          <p:nvPr/>
        </p:nvSpPr>
        <p:spPr>
          <a:xfrm>
            <a:off x="6806772" y="3912721"/>
            <a:ext cx="1284790" cy="1145894"/>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971311" y="4301002"/>
            <a:ext cx="944489" cy="369332"/>
          </a:xfrm>
          <a:prstGeom prst="rect">
            <a:avLst/>
          </a:prstGeom>
          <a:noFill/>
        </p:spPr>
        <p:txBody>
          <a:bodyPr wrap="none" rtlCol="0">
            <a:spAutoFit/>
          </a:bodyPr>
          <a:lstStyle/>
          <a:p>
            <a:r>
              <a:rPr lang="en-US" dirty="0" smtClean="0">
                <a:solidFill>
                  <a:prstClr val="black"/>
                </a:solidFill>
                <a:latin typeface="Calibri" panose="020F0502020204030204"/>
              </a:rPr>
              <a:t>Si5394A</a:t>
            </a:r>
            <a:endParaRPr lang="en-US" dirty="0">
              <a:solidFill>
                <a:prstClr val="black"/>
              </a:solidFill>
              <a:latin typeface="Calibri" panose="020F0502020204030204"/>
            </a:endParaRPr>
          </a:p>
        </p:txBody>
      </p:sp>
      <p:sp>
        <p:nvSpPr>
          <p:cNvPr id="12" name="Rectangle 11"/>
          <p:cNvSpPr/>
          <p:nvPr/>
        </p:nvSpPr>
        <p:spPr>
          <a:xfrm>
            <a:off x="10238384" y="1232652"/>
            <a:ext cx="1284790" cy="1145894"/>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0402923" y="1620933"/>
            <a:ext cx="859531" cy="369332"/>
          </a:xfrm>
          <a:prstGeom prst="rect">
            <a:avLst/>
          </a:prstGeom>
          <a:noFill/>
        </p:spPr>
        <p:txBody>
          <a:bodyPr wrap="none" rtlCol="0">
            <a:spAutoFit/>
          </a:bodyPr>
          <a:lstStyle/>
          <a:p>
            <a:r>
              <a:rPr lang="en-US" dirty="0" smtClean="0">
                <a:solidFill>
                  <a:prstClr val="black"/>
                </a:solidFill>
                <a:latin typeface="Calibri" panose="020F0502020204030204"/>
              </a:rPr>
              <a:t>FLX182</a:t>
            </a:r>
            <a:endParaRPr lang="en-US" dirty="0">
              <a:solidFill>
                <a:prstClr val="black"/>
              </a:solidFill>
              <a:latin typeface="Calibri" panose="020F0502020204030204"/>
            </a:endParaRPr>
          </a:p>
        </p:txBody>
      </p:sp>
      <p:cxnSp>
        <p:nvCxnSpPr>
          <p:cNvPr id="14" name="Straight Arrow Connector 13"/>
          <p:cNvCxnSpPr/>
          <p:nvPr/>
        </p:nvCxnSpPr>
        <p:spPr>
          <a:xfrm>
            <a:off x="8078059" y="1479530"/>
            <a:ext cx="2160325" cy="0"/>
          </a:xfrm>
          <a:prstGeom prst="straightConnector1">
            <a:avLst/>
          </a:prstGeom>
          <a:noFill/>
          <a:ln w="6350" cap="flat" cmpd="sng" algn="ctr">
            <a:solidFill>
              <a:srgbClr val="5B9BD5"/>
            </a:solidFill>
            <a:prstDash val="solid"/>
            <a:miter lim="800000"/>
            <a:tailEnd type="triangle"/>
          </a:ln>
          <a:effectLst/>
        </p:spPr>
      </p:cxnSp>
      <p:sp>
        <p:nvSpPr>
          <p:cNvPr id="15" name="TextBox 14"/>
          <p:cNvSpPr txBox="1"/>
          <p:nvPr/>
        </p:nvSpPr>
        <p:spPr>
          <a:xfrm>
            <a:off x="8418503" y="1174730"/>
            <a:ext cx="989373" cy="369332"/>
          </a:xfrm>
          <a:prstGeom prst="rect">
            <a:avLst/>
          </a:prstGeom>
          <a:noFill/>
        </p:spPr>
        <p:txBody>
          <a:bodyPr wrap="none" rtlCol="0">
            <a:spAutoFit/>
          </a:bodyPr>
          <a:lstStyle/>
          <a:p>
            <a:r>
              <a:rPr lang="en-US" dirty="0" smtClean="0">
                <a:solidFill>
                  <a:prstClr val="black"/>
                </a:solidFill>
                <a:latin typeface="Calibri" panose="020F0502020204030204"/>
              </a:rPr>
              <a:t>Clk_98.6</a:t>
            </a:r>
            <a:endParaRPr lang="en-US" dirty="0">
              <a:solidFill>
                <a:prstClr val="black"/>
              </a:solidFill>
              <a:latin typeface="Calibri" panose="020F0502020204030204"/>
            </a:endParaRPr>
          </a:p>
        </p:txBody>
      </p:sp>
      <p:cxnSp>
        <p:nvCxnSpPr>
          <p:cNvPr id="16" name="Straight Arrow Connector 15"/>
          <p:cNvCxnSpPr/>
          <p:nvPr/>
        </p:nvCxnSpPr>
        <p:spPr>
          <a:xfrm>
            <a:off x="11262454" y="2378546"/>
            <a:ext cx="0" cy="1534174"/>
          </a:xfrm>
          <a:prstGeom prst="straightConnector1">
            <a:avLst/>
          </a:prstGeom>
          <a:noFill/>
          <a:ln w="6350" cap="flat" cmpd="sng" algn="ctr">
            <a:solidFill>
              <a:srgbClr val="5B9BD5"/>
            </a:solidFill>
            <a:prstDash val="solid"/>
            <a:miter lim="800000"/>
            <a:tailEnd type="triangle"/>
          </a:ln>
          <a:effectLst/>
        </p:spPr>
      </p:cxnSp>
      <p:sp>
        <p:nvSpPr>
          <p:cNvPr id="17" name="TextBox 16"/>
          <p:cNvSpPr txBox="1"/>
          <p:nvPr/>
        </p:nvSpPr>
        <p:spPr>
          <a:xfrm>
            <a:off x="10724553" y="3086986"/>
            <a:ext cx="1184940" cy="369332"/>
          </a:xfrm>
          <a:prstGeom prst="rect">
            <a:avLst/>
          </a:prstGeom>
          <a:noFill/>
        </p:spPr>
        <p:txBody>
          <a:bodyPr wrap="none" rtlCol="0">
            <a:spAutoFit/>
          </a:bodyPr>
          <a:lstStyle/>
          <a:p>
            <a:r>
              <a:rPr lang="en-US" dirty="0" smtClean="0">
                <a:solidFill>
                  <a:prstClr val="black"/>
                </a:solidFill>
                <a:latin typeface="Calibri" panose="020F0502020204030204"/>
              </a:rPr>
              <a:t>Fiber_7.89</a:t>
            </a:r>
            <a:endParaRPr lang="en-US" dirty="0">
              <a:solidFill>
                <a:prstClr val="black"/>
              </a:solidFill>
              <a:latin typeface="Calibri" panose="020F0502020204030204"/>
            </a:endParaRPr>
          </a:p>
        </p:txBody>
      </p:sp>
      <p:cxnSp>
        <p:nvCxnSpPr>
          <p:cNvPr id="18" name="Straight Arrow Connector 17"/>
          <p:cNvCxnSpPr/>
          <p:nvPr/>
        </p:nvCxnSpPr>
        <p:spPr>
          <a:xfrm flipH="1">
            <a:off x="8078059" y="4832024"/>
            <a:ext cx="2160325" cy="15240"/>
          </a:xfrm>
          <a:prstGeom prst="straightConnector1">
            <a:avLst/>
          </a:prstGeom>
          <a:noFill/>
          <a:ln w="6350" cap="flat" cmpd="sng" algn="ctr">
            <a:solidFill>
              <a:srgbClr val="5B9BD5"/>
            </a:solidFill>
            <a:prstDash val="solid"/>
            <a:miter lim="800000"/>
            <a:tailEnd type="triangle"/>
          </a:ln>
          <a:effectLst/>
        </p:spPr>
      </p:cxnSp>
      <p:sp>
        <p:nvSpPr>
          <p:cNvPr id="19" name="TextBox 18"/>
          <p:cNvSpPr txBox="1"/>
          <p:nvPr/>
        </p:nvSpPr>
        <p:spPr>
          <a:xfrm>
            <a:off x="8383267" y="4560114"/>
            <a:ext cx="1665008" cy="369332"/>
          </a:xfrm>
          <a:prstGeom prst="rect">
            <a:avLst/>
          </a:prstGeom>
          <a:noFill/>
        </p:spPr>
        <p:txBody>
          <a:bodyPr wrap="none" rtlCol="0">
            <a:spAutoFit/>
          </a:bodyPr>
          <a:lstStyle/>
          <a:p>
            <a:r>
              <a:rPr lang="en-US" dirty="0" smtClean="0">
                <a:solidFill>
                  <a:prstClr val="black"/>
                </a:solidFill>
                <a:latin typeface="Calibri" panose="020F0502020204030204"/>
              </a:rPr>
              <a:t>RxRecClk_197.3</a:t>
            </a:r>
            <a:endParaRPr lang="en-US" dirty="0">
              <a:solidFill>
                <a:prstClr val="black"/>
              </a:solidFill>
              <a:latin typeface="Calibri" panose="020F0502020204030204"/>
            </a:endParaRPr>
          </a:p>
        </p:txBody>
      </p:sp>
      <p:cxnSp>
        <p:nvCxnSpPr>
          <p:cNvPr id="20" name="Straight Arrow Connector 19"/>
          <p:cNvCxnSpPr/>
          <p:nvPr/>
        </p:nvCxnSpPr>
        <p:spPr>
          <a:xfrm>
            <a:off x="8090727" y="4348763"/>
            <a:ext cx="2160325" cy="0"/>
          </a:xfrm>
          <a:prstGeom prst="straightConnector1">
            <a:avLst/>
          </a:prstGeom>
          <a:noFill/>
          <a:ln w="6350" cap="flat" cmpd="sng" algn="ctr">
            <a:solidFill>
              <a:srgbClr val="5B9BD5"/>
            </a:solidFill>
            <a:prstDash val="solid"/>
            <a:miter lim="800000"/>
            <a:tailEnd type="triangle"/>
          </a:ln>
          <a:effectLst/>
        </p:spPr>
      </p:cxnSp>
      <p:sp>
        <p:nvSpPr>
          <p:cNvPr id="21" name="TextBox 20"/>
          <p:cNvSpPr txBox="1"/>
          <p:nvPr/>
        </p:nvSpPr>
        <p:spPr>
          <a:xfrm>
            <a:off x="8431171" y="4043963"/>
            <a:ext cx="1284198" cy="369332"/>
          </a:xfrm>
          <a:prstGeom prst="rect">
            <a:avLst/>
          </a:prstGeom>
          <a:noFill/>
        </p:spPr>
        <p:txBody>
          <a:bodyPr wrap="none" rtlCol="0">
            <a:spAutoFit/>
          </a:bodyPr>
          <a:lstStyle/>
          <a:p>
            <a:r>
              <a:rPr lang="en-US" dirty="0" smtClean="0">
                <a:solidFill>
                  <a:prstClr val="black"/>
                </a:solidFill>
                <a:latin typeface="Calibri" panose="020F0502020204030204"/>
              </a:rPr>
              <a:t>ClkSys_98.6</a:t>
            </a:r>
            <a:endParaRPr lang="en-US" dirty="0">
              <a:solidFill>
                <a:prstClr val="black"/>
              </a:solidFill>
              <a:latin typeface="Calibri" panose="020F0502020204030204"/>
            </a:endParaRPr>
          </a:p>
        </p:txBody>
      </p:sp>
      <p:cxnSp>
        <p:nvCxnSpPr>
          <p:cNvPr id="22" name="Elbow Connector 21"/>
          <p:cNvCxnSpPr/>
          <p:nvPr/>
        </p:nvCxnSpPr>
        <p:spPr>
          <a:xfrm>
            <a:off x="8078059" y="2033322"/>
            <a:ext cx="2146822" cy="1930288"/>
          </a:xfrm>
          <a:prstGeom prst="bentConnector3">
            <a:avLst>
              <a:gd name="adj1" fmla="val 32253"/>
            </a:avLst>
          </a:prstGeom>
          <a:noFill/>
          <a:ln w="6350" cap="flat" cmpd="sng" algn="ctr">
            <a:solidFill>
              <a:srgbClr val="5B9BD5"/>
            </a:solidFill>
            <a:prstDash val="solid"/>
            <a:miter lim="800000"/>
            <a:tailEnd type="triangle"/>
          </a:ln>
          <a:effectLst/>
        </p:spPr>
      </p:cxnSp>
      <p:sp>
        <p:nvSpPr>
          <p:cNvPr id="23" name="TextBox 22"/>
          <p:cNvSpPr txBox="1"/>
          <p:nvPr/>
        </p:nvSpPr>
        <p:spPr>
          <a:xfrm>
            <a:off x="9066916" y="3651242"/>
            <a:ext cx="1250663" cy="369332"/>
          </a:xfrm>
          <a:prstGeom prst="rect">
            <a:avLst/>
          </a:prstGeom>
          <a:noFill/>
        </p:spPr>
        <p:txBody>
          <a:bodyPr wrap="none" rtlCol="0">
            <a:spAutoFit/>
          </a:bodyPr>
          <a:lstStyle/>
          <a:p>
            <a:r>
              <a:rPr lang="en-US" dirty="0" smtClean="0">
                <a:solidFill>
                  <a:prstClr val="black"/>
                </a:solidFill>
                <a:latin typeface="Calibri" panose="020F0502020204030204"/>
              </a:rPr>
              <a:t>ClkPD_98.6</a:t>
            </a:r>
            <a:endParaRPr lang="en-US" dirty="0">
              <a:solidFill>
                <a:prstClr val="black"/>
              </a:solidFill>
              <a:latin typeface="Calibri" panose="020F0502020204030204"/>
            </a:endParaRPr>
          </a:p>
        </p:txBody>
      </p:sp>
      <p:sp>
        <p:nvSpPr>
          <p:cNvPr id="24" name="Rectangle 23"/>
          <p:cNvSpPr/>
          <p:nvPr/>
        </p:nvSpPr>
        <p:spPr>
          <a:xfrm>
            <a:off x="10238382" y="3937497"/>
            <a:ext cx="434998" cy="447416"/>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0158193" y="3915971"/>
            <a:ext cx="598947" cy="461665"/>
          </a:xfrm>
          <a:prstGeom prst="rect">
            <a:avLst/>
          </a:prstGeom>
          <a:noFill/>
        </p:spPr>
        <p:txBody>
          <a:bodyPr wrap="none" rtlCol="0">
            <a:spAutoFit/>
          </a:bodyPr>
          <a:lstStyle/>
          <a:p>
            <a:r>
              <a:rPr lang="en-US" sz="1200" dirty="0" smtClean="0">
                <a:solidFill>
                  <a:prstClr val="black"/>
                </a:solidFill>
                <a:latin typeface="Calibri" panose="020F0502020204030204"/>
              </a:rPr>
              <a:t>Phase</a:t>
            </a:r>
          </a:p>
          <a:p>
            <a:r>
              <a:rPr lang="en-US" sz="1200" dirty="0" smtClean="0">
                <a:solidFill>
                  <a:prstClr val="black"/>
                </a:solidFill>
                <a:latin typeface="Calibri" panose="020F0502020204030204"/>
              </a:rPr>
              <a:t>Detect</a:t>
            </a:r>
            <a:endParaRPr lang="en-US" sz="1200" dirty="0">
              <a:solidFill>
                <a:prstClr val="black"/>
              </a:solidFill>
              <a:latin typeface="Calibri" panose="020F0502020204030204"/>
            </a:endParaRPr>
          </a:p>
        </p:txBody>
      </p:sp>
      <p:cxnSp>
        <p:nvCxnSpPr>
          <p:cNvPr id="26" name="Straight Arrow Connector 25"/>
          <p:cNvCxnSpPr/>
          <p:nvPr/>
        </p:nvCxnSpPr>
        <p:spPr>
          <a:xfrm>
            <a:off x="7913519" y="2378546"/>
            <a:ext cx="0" cy="335404"/>
          </a:xfrm>
          <a:prstGeom prst="straightConnector1">
            <a:avLst/>
          </a:prstGeom>
          <a:noFill/>
          <a:ln w="38100" cap="flat" cmpd="sng" algn="ctr">
            <a:solidFill>
              <a:srgbClr val="7030A0"/>
            </a:solidFill>
            <a:prstDash val="solid"/>
            <a:miter lim="800000"/>
            <a:tailEnd type="triangle"/>
          </a:ln>
          <a:effectLst/>
        </p:spPr>
      </p:cxnSp>
      <p:cxnSp>
        <p:nvCxnSpPr>
          <p:cNvPr id="27" name="Straight Arrow Connector 26"/>
          <p:cNvCxnSpPr/>
          <p:nvPr/>
        </p:nvCxnSpPr>
        <p:spPr>
          <a:xfrm>
            <a:off x="7932789" y="5058615"/>
            <a:ext cx="0" cy="335404"/>
          </a:xfrm>
          <a:prstGeom prst="straightConnector1">
            <a:avLst/>
          </a:prstGeom>
          <a:noFill/>
          <a:ln w="38100" cap="flat" cmpd="sng" algn="ctr">
            <a:solidFill>
              <a:srgbClr val="7030A0"/>
            </a:solidFill>
            <a:prstDash val="solid"/>
            <a:miter lim="800000"/>
            <a:tailEnd type="triangle"/>
          </a:ln>
          <a:effectLst/>
        </p:spPr>
      </p:cxnSp>
      <p:cxnSp>
        <p:nvCxnSpPr>
          <p:cNvPr id="28" name="Straight Arrow Connector 27"/>
          <p:cNvCxnSpPr/>
          <p:nvPr/>
        </p:nvCxnSpPr>
        <p:spPr>
          <a:xfrm>
            <a:off x="10387793" y="2363244"/>
            <a:ext cx="0" cy="335404"/>
          </a:xfrm>
          <a:prstGeom prst="straightConnector1">
            <a:avLst/>
          </a:prstGeom>
          <a:noFill/>
          <a:ln w="38100" cap="flat" cmpd="sng" algn="ctr">
            <a:solidFill>
              <a:srgbClr val="7030A0"/>
            </a:solidFill>
            <a:prstDash val="solid"/>
            <a:miter lim="800000"/>
            <a:tailEnd type="triangle"/>
          </a:ln>
          <a:effectLst/>
        </p:spPr>
      </p:cxnSp>
      <p:cxnSp>
        <p:nvCxnSpPr>
          <p:cNvPr id="29" name="Straight Arrow Connector 28"/>
          <p:cNvCxnSpPr/>
          <p:nvPr/>
        </p:nvCxnSpPr>
        <p:spPr>
          <a:xfrm>
            <a:off x="10450911" y="5543730"/>
            <a:ext cx="0" cy="335404"/>
          </a:xfrm>
          <a:prstGeom prst="straightConnector1">
            <a:avLst/>
          </a:prstGeom>
          <a:noFill/>
          <a:ln w="38100" cap="flat" cmpd="sng" algn="ctr">
            <a:solidFill>
              <a:srgbClr val="7030A0"/>
            </a:solidFill>
            <a:prstDash val="solid"/>
            <a:miter lim="800000"/>
            <a:tailEnd type="triangle"/>
          </a:ln>
          <a:effectLst/>
        </p:spPr>
      </p:cxnSp>
      <p:sp>
        <p:nvSpPr>
          <p:cNvPr id="30" name="TextBox 29"/>
          <p:cNvSpPr txBox="1"/>
          <p:nvPr/>
        </p:nvSpPr>
        <p:spPr>
          <a:xfrm>
            <a:off x="7571117" y="2613614"/>
            <a:ext cx="684803" cy="369332"/>
          </a:xfrm>
          <a:prstGeom prst="rect">
            <a:avLst/>
          </a:prstGeom>
          <a:noFill/>
        </p:spPr>
        <p:txBody>
          <a:bodyPr wrap="none" rtlCol="0">
            <a:spAutoFit/>
          </a:bodyPr>
          <a:lstStyle/>
          <a:p>
            <a:r>
              <a:rPr lang="en-US" dirty="0" smtClean="0">
                <a:solidFill>
                  <a:srgbClr val="7030A0"/>
                </a:solidFill>
                <a:latin typeface="Calibri" panose="020F0502020204030204"/>
              </a:rPr>
              <a:t>CH#1</a:t>
            </a:r>
            <a:endParaRPr lang="en-US" dirty="0">
              <a:solidFill>
                <a:srgbClr val="7030A0"/>
              </a:solidFill>
              <a:latin typeface="Calibri" panose="020F0502020204030204"/>
            </a:endParaRPr>
          </a:p>
        </p:txBody>
      </p:sp>
      <p:sp>
        <p:nvSpPr>
          <p:cNvPr id="31" name="TextBox 30"/>
          <p:cNvSpPr txBox="1"/>
          <p:nvPr/>
        </p:nvSpPr>
        <p:spPr>
          <a:xfrm>
            <a:off x="10027169" y="2575969"/>
            <a:ext cx="684803" cy="369332"/>
          </a:xfrm>
          <a:prstGeom prst="rect">
            <a:avLst/>
          </a:prstGeom>
          <a:noFill/>
        </p:spPr>
        <p:txBody>
          <a:bodyPr wrap="none" rtlCol="0">
            <a:spAutoFit/>
          </a:bodyPr>
          <a:lstStyle/>
          <a:p>
            <a:r>
              <a:rPr lang="en-US" dirty="0" smtClean="0">
                <a:solidFill>
                  <a:srgbClr val="7030A0"/>
                </a:solidFill>
                <a:latin typeface="Calibri" panose="020F0502020204030204"/>
              </a:rPr>
              <a:t>CH#2</a:t>
            </a:r>
            <a:endParaRPr lang="en-US" dirty="0">
              <a:solidFill>
                <a:srgbClr val="7030A0"/>
              </a:solidFill>
              <a:latin typeface="Calibri" panose="020F0502020204030204"/>
            </a:endParaRPr>
          </a:p>
        </p:txBody>
      </p:sp>
      <p:sp>
        <p:nvSpPr>
          <p:cNvPr id="32" name="TextBox 31"/>
          <p:cNvSpPr txBox="1"/>
          <p:nvPr/>
        </p:nvSpPr>
        <p:spPr>
          <a:xfrm>
            <a:off x="7590387" y="5242457"/>
            <a:ext cx="684803" cy="369332"/>
          </a:xfrm>
          <a:prstGeom prst="rect">
            <a:avLst/>
          </a:prstGeom>
          <a:noFill/>
        </p:spPr>
        <p:txBody>
          <a:bodyPr wrap="none" rtlCol="0">
            <a:spAutoFit/>
          </a:bodyPr>
          <a:lstStyle/>
          <a:p>
            <a:r>
              <a:rPr lang="en-US" dirty="0" smtClean="0">
                <a:solidFill>
                  <a:srgbClr val="7030A0"/>
                </a:solidFill>
                <a:latin typeface="Calibri" panose="020F0502020204030204"/>
              </a:rPr>
              <a:t>CH#3</a:t>
            </a:r>
            <a:endParaRPr lang="en-US" dirty="0">
              <a:solidFill>
                <a:srgbClr val="7030A0"/>
              </a:solidFill>
              <a:latin typeface="Calibri" panose="020F0502020204030204"/>
            </a:endParaRPr>
          </a:p>
        </p:txBody>
      </p:sp>
      <p:cxnSp>
        <p:nvCxnSpPr>
          <p:cNvPr id="33" name="Straight Arrow Connector 32"/>
          <p:cNvCxnSpPr/>
          <p:nvPr/>
        </p:nvCxnSpPr>
        <p:spPr>
          <a:xfrm>
            <a:off x="7203399" y="2373384"/>
            <a:ext cx="0" cy="335404"/>
          </a:xfrm>
          <a:prstGeom prst="straightConnector1">
            <a:avLst/>
          </a:prstGeom>
          <a:noFill/>
          <a:ln w="38100" cap="flat" cmpd="sng" algn="ctr">
            <a:solidFill>
              <a:srgbClr val="7030A0"/>
            </a:solidFill>
            <a:prstDash val="solid"/>
            <a:miter lim="800000"/>
            <a:tailEnd type="triangle"/>
          </a:ln>
          <a:effectLst/>
        </p:spPr>
      </p:cxnSp>
      <p:sp>
        <p:nvSpPr>
          <p:cNvPr id="34" name="TextBox 33"/>
          <p:cNvSpPr txBox="1"/>
          <p:nvPr/>
        </p:nvSpPr>
        <p:spPr>
          <a:xfrm>
            <a:off x="6860997" y="2608452"/>
            <a:ext cx="684803" cy="369332"/>
          </a:xfrm>
          <a:prstGeom prst="rect">
            <a:avLst/>
          </a:prstGeom>
          <a:noFill/>
        </p:spPr>
        <p:txBody>
          <a:bodyPr wrap="none" rtlCol="0">
            <a:spAutoFit/>
          </a:bodyPr>
          <a:lstStyle/>
          <a:p>
            <a:r>
              <a:rPr lang="en-US" dirty="0" smtClean="0">
                <a:solidFill>
                  <a:srgbClr val="7030A0"/>
                </a:solidFill>
                <a:latin typeface="Calibri" panose="020F0502020204030204"/>
              </a:rPr>
              <a:t>CH#3</a:t>
            </a:r>
            <a:endParaRPr lang="en-US" dirty="0">
              <a:solidFill>
                <a:srgbClr val="7030A0"/>
              </a:solidFill>
              <a:latin typeface="Calibri" panose="020F0502020204030204"/>
            </a:endParaRPr>
          </a:p>
        </p:txBody>
      </p:sp>
      <p:sp>
        <p:nvSpPr>
          <p:cNvPr id="35" name="Rectangle 34"/>
          <p:cNvSpPr/>
          <p:nvPr/>
        </p:nvSpPr>
        <p:spPr>
          <a:xfrm>
            <a:off x="11076669" y="3919262"/>
            <a:ext cx="342669" cy="212376"/>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1021204" y="3854638"/>
            <a:ext cx="488467" cy="276999"/>
          </a:xfrm>
          <a:prstGeom prst="rect">
            <a:avLst/>
          </a:prstGeom>
          <a:noFill/>
        </p:spPr>
        <p:txBody>
          <a:bodyPr wrap="none" rtlCol="0">
            <a:spAutoFit/>
          </a:bodyPr>
          <a:lstStyle/>
          <a:p>
            <a:r>
              <a:rPr lang="en-US" sz="1200" dirty="0" smtClean="0">
                <a:solidFill>
                  <a:prstClr val="black"/>
                </a:solidFill>
                <a:latin typeface="Calibri" panose="020F0502020204030204"/>
              </a:rPr>
              <a:t>MGT</a:t>
            </a:r>
            <a:endParaRPr lang="en-US" sz="1200" dirty="0">
              <a:solidFill>
                <a:prstClr val="black"/>
              </a:solidFill>
              <a:latin typeface="Calibri" panose="020F0502020204030204"/>
            </a:endParaRPr>
          </a:p>
        </p:txBody>
      </p:sp>
      <p:sp>
        <p:nvSpPr>
          <p:cNvPr id="37" name="Rectangle 36"/>
          <p:cNvSpPr/>
          <p:nvPr/>
        </p:nvSpPr>
        <p:spPr>
          <a:xfrm>
            <a:off x="10944137" y="2589353"/>
            <a:ext cx="372886" cy="187513"/>
          </a:xfrm>
          <a:prstGeom prst="rect">
            <a:avLst/>
          </a:prstGeom>
          <a:noFill/>
          <a:ln w="12700" cap="flat" cmpd="sng" algn="ctr">
            <a:solidFill>
              <a:srgbClr val="5B9BD5">
                <a:shade val="50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10933585" y="2538245"/>
            <a:ext cx="383438" cy="276999"/>
          </a:xfrm>
          <a:prstGeom prst="rect">
            <a:avLst/>
          </a:prstGeom>
          <a:noFill/>
        </p:spPr>
        <p:txBody>
          <a:bodyPr wrap="none" rtlCol="0">
            <a:spAutoFit/>
          </a:bodyPr>
          <a:lstStyle/>
          <a:p>
            <a:r>
              <a:rPr lang="en-US" sz="1200" dirty="0" smtClean="0">
                <a:solidFill>
                  <a:prstClr val="black"/>
                </a:solidFill>
                <a:latin typeface="Calibri" panose="020F0502020204030204"/>
              </a:rPr>
              <a:t>1:2</a:t>
            </a:r>
            <a:endParaRPr lang="en-US" sz="1200" dirty="0">
              <a:solidFill>
                <a:prstClr val="black"/>
              </a:solidFill>
              <a:latin typeface="Calibri" panose="020F0502020204030204"/>
            </a:endParaRPr>
          </a:p>
        </p:txBody>
      </p:sp>
      <p:cxnSp>
        <p:nvCxnSpPr>
          <p:cNvPr id="39" name="Elbow Connector 38"/>
          <p:cNvCxnSpPr>
            <a:stCxn id="38" idx="2"/>
          </p:cNvCxnSpPr>
          <p:nvPr/>
        </p:nvCxnSpPr>
        <p:spPr>
          <a:xfrm rot="5400000">
            <a:off x="10012607" y="2850913"/>
            <a:ext cx="1148366" cy="1077029"/>
          </a:xfrm>
          <a:prstGeom prst="bentConnector3">
            <a:avLst>
              <a:gd name="adj1" fmla="val 23873"/>
            </a:avLst>
          </a:prstGeom>
          <a:noFill/>
          <a:ln w="6350" cap="flat" cmpd="sng" algn="ctr">
            <a:solidFill>
              <a:srgbClr val="5B9BD5"/>
            </a:solidFill>
            <a:prstDash val="dash"/>
            <a:miter lim="800000"/>
            <a:tailEnd type="triangle"/>
          </a:ln>
          <a:effectLst/>
        </p:spPr>
      </p:cxnSp>
      <p:cxnSp>
        <p:nvCxnSpPr>
          <p:cNvPr id="40" name="Elbow Connector 39"/>
          <p:cNvCxnSpPr>
            <a:stCxn id="36" idx="2"/>
          </p:cNvCxnSpPr>
          <p:nvPr/>
        </p:nvCxnSpPr>
        <p:spPr>
          <a:xfrm rot="5400000">
            <a:off x="10441316" y="4007901"/>
            <a:ext cx="700387" cy="947859"/>
          </a:xfrm>
          <a:prstGeom prst="bentConnector2">
            <a:avLst/>
          </a:prstGeom>
          <a:noFill/>
          <a:ln w="6350" cap="flat" cmpd="sng" algn="ctr">
            <a:solidFill>
              <a:srgbClr val="FF0000"/>
            </a:solidFill>
            <a:prstDash val="dash"/>
            <a:miter lim="800000"/>
            <a:tailEnd type="triangle"/>
          </a:ln>
          <a:effectLst/>
        </p:spPr>
      </p:cxnSp>
      <p:cxnSp>
        <p:nvCxnSpPr>
          <p:cNvPr id="41" name="Straight Connector 40"/>
          <p:cNvCxnSpPr/>
          <p:nvPr/>
        </p:nvCxnSpPr>
        <p:spPr>
          <a:xfrm>
            <a:off x="2727304" y="1225694"/>
            <a:ext cx="2053171" cy="0"/>
          </a:xfrm>
          <a:prstGeom prst="line">
            <a:avLst/>
          </a:prstGeom>
          <a:noFill/>
          <a:ln w="25400" cap="flat" cmpd="sng" algn="ctr">
            <a:solidFill>
              <a:srgbClr val="C00000"/>
            </a:solidFill>
            <a:prstDash val="solid"/>
            <a:miter lim="800000"/>
          </a:ln>
          <a:effectLst/>
        </p:spPr>
      </p:cxnSp>
      <p:cxnSp>
        <p:nvCxnSpPr>
          <p:cNvPr id="42" name="Straight Connector 41"/>
          <p:cNvCxnSpPr/>
          <p:nvPr/>
        </p:nvCxnSpPr>
        <p:spPr>
          <a:xfrm>
            <a:off x="2727305" y="1231697"/>
            <a:ext cx="0" cy="444954"/>
          </a:xfrm>
          <a:prstGeom prst="line">
            <a:avLst/>
          </a:prstGeom>
          <a:noFill/>
          <a:ln w="38100" cap="flat" cmpd="sng" algn="ctr">
            <a:solidFill>
              <a:srgbClr val="FF0000"/>
            </a:solidFill>
            <a:prstDash val="solid"/>
            <a:miter lim="800000"/>
          </a:ln>
          <a:effectLst/>
        </p:spPr>
      </p:cxnSp>
      <p:cxnSp>
        <p:nvCxnSpPr>
          <p:cNvPr id="43" name="Straight Connector 42"/>
          <p:cNvCxnSpPr/>
          <p:nvPr/>
        </p:nvCxnSpPr>
        <p:spPr>
          <a:xfrm>
            <a:off x="1503875" y="1676651"/>
            <a:ext cx="1223429" cy="0"/>
          </a:xfrm>
          <a:prstGeom prst="line">
            <a:avLst/>
          </a:prstGeom>
          <a:noFill/>
          <a:ln w="25400" cap="flat" cmpd="sng" algn="ctr">
            <a:solidFill>
              <a:srgbClr val="C00000"/>
            </a:solidFill>
            <a:prstDash val="solid"/>
            <a:miter lim="800000"/>
          </a:ln>
          <a:effectLst/>
        </p:spPr>
      </p:cxnSp>
      <p:sp>
        <p:nvSpPr>
          <p:cNvPr id="44" name="TextBox 43"/>
          <p:cNvSpPr txBox="1"/>
          <p:nvPr/>
        </p:nvSpPr>
        <p:spPr>
          <a:xfrm>
            <a:off x="1317911" y="1291230"/>
            <a:ext cx="2818785" cy="338554"/>
          </a:xfrm>
          <a:prstGeom prst="rect">
            <a:avLst/>
          </a:prstGeom>
          <a:noFill/>
        </p:spPr>
        <p:txBody>
          <a:bodyPr wrap="none" rtlCol="0">
            <a:spAutoFit/>
          </a:bodyPr>
          <a:lstStyle/>
          <a:p>
            <a:r>
              <a:rPr lang="en-US" sz="1600" dirty="0" smtClean="0">
                <a:solidFill>
                  <a:srgbClr val="FF0000"/>
                </a:solidFill>
                <a:latin typeface="Calibri" panose="020F0502020204030204"/>
              </a:rPr>
              <a:t>Beam Crossing/Reference Clock</a:t>
            </a:r>
            <a:endParaRPr lang="en-US" sz="1200" dirty="0">
              <a:solidFill>
                <a:srgbClr val="FF0000"/>
              </a:solidFill>
              <a:latin typeface="Calibri" panose="020F0502020204030204"/>
            </a:endParaRPr>
          </a:p>
        </p:txBody>
      </p:sp>
      <p:sp>
        <p:nvSpPr>
          <p:cNvPr id="45" name="TextBox 44"/>
          <p:cNvSpPr txBox="1"/>
          <p:nvPr/>
        </p:nvSpPr>
        <p:spPr>
          <a:xfrm>
            <a:off x="884922" y="2033322"/>
            <a:ext cx="5113836" cy="646331"/>
          </a:xfrm>
          <a:prstGeom prst="rect">
            <a:avLst/>
          </a:prstGeom>
          <a:noFill/>
        </p:spPr>
        <p:txBody>
          <a:bodyPr wrap="none" rtlCol="0">
            <a:spAutoFit/>
          </a:bodyPr>
          <a:lstStyle/>
          <a:p>
            <a:r>
              <a:rPr lang="en-US" dirty="0" smtClean="0">
                <a:solidFill>
                  <a:prstClr val="black"/>
                </a:solidFill>
                <a:latin typeface="Calibri" panose="020F0502020204030204"/>
              </a:rPr>
              <a:t>DAM MGT_TX output:  FLX182/KCU105 </a:t>
            </a:r>
            <a:r>
              <a:rPr lang="en-US" dirty="0" err="1" smtClean="0">
                <a:solidFill>
                  <a:prstClr val="black"/>
                </a:solidFill>
                <a:latin typeface="Calibri" panose="020F0502020204030204"/>
              </a:rPr>
              <a:t>pseudoClock</a:t>
            </a:r>
            <a:endParaRPr lang="en-US" dirty="0" smtClean="0">
              <a:solidFill>
                <a:prstClr val="black"/>
              </a:solidFill>
              <a:latin typeface="Calibri" panose="020F0502020204030204"/>
            </a:endParaRPr>
          </a:p>
          <a:p>
            <a:endParaRPr lang="en-US" dirty="0" smtClean="0">
              <a:solidFill>
                <a:prstClr val="black"/>
              </a:solidFill>
              <a:latin typeface="Calibri" panose="020F0502020204030204"/>
            </a:endParaRPr>
          </a:p>
        </p:txBody>
      </p:sp>
      <p:cxnSp>
        <p:nvCxnSpPr>
          <p:cNvPr id="46" name="Straight Connector 45"/>
          <p:cNvCxnSpPr/>
          <p:nvPr/>
        </p:nvCxnSpPr>
        <p:spPr>
          <a:xfrm>
            <a:off x="2727304" y="2407452"/>
            <a:ext cx="2053171" cy="0"/>
          </a:xfrm>
          <a:prstGeom prst="line">
            <a:avLst/>
          </a:prstGeom>
          <a:noFill/>
          <a:ln w="25400" cap="flat" cmpd="sng" algn="ctr">
            <a:solidFill>
              <a:srgbClr val="7030A0"/>
            </a:solidFill>
            <a:prstDash val="solid"/>
            <a:miter lim="800000"/>
          </a:ln>
          <a:effectLst/>
        </p:spPr>
      </p:cxnSp>
      <p:cxnSp>
        <p:nvCxnSpPr>
          <p:cNvPr id="47" name="Straight Connector 46"/>
          <p:cNvCxnSpPr/>
          <p:nvPr/>
        </p:nvCxnSpPr>
        <p:spPr>
          <a:xfrm>
            <a:off x="2727305" y="2413455"/>
            <a:ext cx="0" cy="444954"/>
          </a:xfrm>
          <a:prstGeom prst="line">
            <a:avLst/>
          </a:prstGeom>
          <a:noFill/>
          <a:ln w="38100" cap="flat" cmpd="sng" algn="ctr">
            <a:solidFill>
              <a:srgbClr val="7030A0"/>
            </a:solidFill>
            <a:prstDash val="solid"/>
            <a:miter lim="800000"/>
          </a:ln>
          <a:effectLst/>
        </p:spPr>
      </p:cxnSp>
      <p:cxnSp>
        <p:nvCxnSpPr>
          <p:cNvPr id="48" name="Straight Connector 47"/>
          <p:cNvCxnSpPr/>
          <p:nvPr/>
        </p:nvCxnSpPr>
        <p:spPr>
          <a:xfrm>
            <a:off x="1503875" y="2858409"/>
            <a:ext cx="1223429" cy="0"/>
          </a:xfrm>
          <a:prstGeom prst="line">
            <a:avLst/>
          </a:prstGeom>
          <a:noFill/>
          <a:ln w="25400" cap="flat" cmpd="sng" algn="ctr">
            <a:solidFill>
              <a:srgbClr val="7030A0"/>
            </a:solidFill>
            <a:prstDash val="solid"/>
            <a:miter lim="800000"/>
          </a:ln>
          <a:effectLst/>
        </p:spPr>
      </p:cxnSp>
      <p:sp>
        <p:nvSpPr>
          <p:cNvPr id="49" name="TextBox 48"/>
          <p:cNvSpPr txBox="1"/>
          <p:nvPr/>
        </p:nvSpPr>
        <p:spPr>
          <a:xfrm>
            <a:off x="1274105" y="2472988"/>
            <a:ext cx="1394805" cy="338554"/>
          </a:xfrm>
          <a:prstGeom prst="rect">
            <a:avLst/>
          </a:prstGeom>
          <a:noFill/>
        </p:spPr>
        <p:txBody>
          <a:bodyPr wrap="none" rtlCol="0">
            <a:spAutoFit/>
          </a:bodyPr>
          <a:lstStyle/>
          <a:p>
            <a:r>
              <a:rPr lang="en-US" sz="1600" dirty="0" smtClean="0">
                <a:solidFill>
                  <a:srgbClr val="7030A0"/>
                </a:solidFill>
                <a:latin typeface="Calibri" panose="020F0502020204030204"/>
              </a:rPr>
              <a:t>Encoded Clock</a:t>
            </a:r>
            <a:endParaRPr lang="en-US" sz="1200" dirty="0">
              <a:solidFill>
                <a:srgbClr val="7030A0"/>
              </a:solidFill>
              <a:latin typeface="Calibri" panose="020F0502020204030204"/>
            </a:endParaRPr>
          </a:p>
        </p:txBody>
      </p:sp>
      <p:sp>
        <p:nvSpPr>
          <p:cNvPr id="50" name="TextBox 49"/>
          <p:cNvSpPr txBox="1"/>
          <p:nvPr/>
        </p:nvSpPr>
        <p:spPr>
          <a:xfrm>
            <a:off x="884922" y="3278471"/>
            <a:ext cx="5769336" cy="646331"/>
          </a:xfrm>
          <a:prstGeom prst="rect">
            <a:avLst/>
          </a:prstGeom>
          <a:noFill/>
        </p:spPr>
        <p:txBody>
          <a:bodyPr wrap="none" rtlCol="0">
            <a:spAutoFit/>
          </a:bodyPr>
          <a:lstStyle/>
          <a:p>
            <a:r>
              <a:rPr lang="en-US" dirty="0" smtClean="0">
                <a:solidFill>
                  <a:prstClr val="black"/>
                </a:solidFill>
                <a:latin typeface="Calibri" panose="020F0502020204030204"/>
              </a:rPr>
              <a:t>RDO/FEB Recovered Clock:  XEM8320/KCU105 plus Si5394A</a:t>
            </a:r>
          </a:p>
          <a:p>
            <a:endParaRPr lang="en-US" dirty="0" smtClean="0">
              <a:solidFill>
                <a:prstClr val="black"/>
              </a:solidFill>
              <a:latin typeface="Calibri" panose="020F0502020204030204"/>
            </a:endParaRPr>
          </a:p>
        </p:txBody>
      </p:sp>
      <p:cxnSp>
        <p:nvCxnSpPr>
          <p:cNvPr id="51" name="Straight Connector 50"/>
          <p:cNvCxnSpPr/>
          <p:nvPr/>
        </p:nvCxnSpPr>
        <p:spPr>
          <a:xfrm>
            <a:off x="2727304" y="3652601"/>
            <a:ext cx="2053171" cy="0"/>
          </a:xfrm>
          <a:prstGeom prst="line">
            <a:avLst/>
          </a:prstGeom>
          <a:noFill/>
          <a:ln w="25400" cap="flat" cmpd="sng" algn="ctr">
            <a:solidFill>
              <a:srgbClr val="00B050"/>
            </a:solidFill>
            <a:prstDash val="solid"/>
            <a:miter lim="800000"/>
          </a:ln>
          <a:effectLst/>
        </p:spPr>
      </p:cxnSp>
      <p:cxnSp>
        <p:nvCxnSpPr>
          <p:cNvPr id="52" name="Straight Connector 51"/>
          <p:cNvCxnSpPr/>
          <p:nvPr/>
        </p:nvCxnSpPr>
        <p:spPr>
          <a:xfrm>
            <a:off x="2727305" y="3658604"/>
            <a:ext cx="0" cy="444954"/>
          </a:xfrm>
          <a:prstGeom prst="line">
            <a:avLst/>
          </a:prstGeom>
          <a:noFill/>
          <a:ln w="38100" cap="flat" cmpd="sng" algn="ctr">
            <a:solidFill>
              <a:srgbClr val="00B050"/>
            </a:solidFill>
            <a:prstDash val="solid"/>
            <a:miter lim="800000"/>
          </a:ln>
          <a:effectLst/>
        </p:spPr>
      </p:cxnSp>
      <p:cxnSp>
        <p:nvCxnSpPr>
          <p:cNvPr id="53" name="Straight Connector 52"/>
          <p:cNvCxnSpPr/>
          <p:nvPr/>
        </p:nvCxnSpPr>
        <p:spPr>
          <a:xfrm>
            <a:off x="1503875" y="4103558"/>
            <a:ext cx="1223429" cy="0"/>
          </a:xfrm>
          <a:prstGeom prst="line">
            <a:avLst/>
          </a:prstGeom>
          <a:noFill/>
          <a:ln w="25400" cap="flat" cmpd="sng" algn="ctr">
            <a:solidFill>
              <a:srgbClr val="00B050"/>
            </a:solidFill>
            <a:prstDash val="solid"/>
            <a:miter lim="800000"/>
          </a:ln>
          <a:effectLst/>
        </p:spPr>
      </p:cxnSp>
      <p:sp>
        <p:nvSpPr>
          <p:cNvPr id="54" name="TextBox 53"/>
          <p:cNvSpPr txBox="1"/>
          <p:nvPr/>
        </p:nvSpPr>
        <p:spPr>
          <a:xfrm>
            <a:off x="1200664" y="3736380"/>
            <a:ext cx="1552348" cy="338554"/>
          </a:xfrm>
          <a:prstGeom prst="rect">
            <a:avLst/>
          </a:prstGeom>
          <a:noFill/>
        </p:spPr>
        <p:txBody>
          <a:bodyPr wrap="none" rtlCol="0">
            <a:spAutoFit/>
          </a:bodyPr>
          <a:lstStyle/>
          <a:p>
            <a:r>
              <a:rPr lang="en-US" sz="1600" dirty="0" smtClean="0">
                <a:solidFill>
                  <a:srgbClr val="00B050"/>
                </a:solidFill>
                <a:latin typeface="Calibri" panose="020F0502020204030204"/>
              </a:rPr>
              <a:t>Recovered Clock</a:t>
            </a:r>
            <a:endParaRPr lang="en-US" sz="1200" dirty="0">
              <a:solidFill>
                <a:srgbClr val="00B050"/>
              </a:solidFill>
              <a:latin typeface="Calibri" panose="020F0502020204030204"/>
            </a:endParaRPr>
          </a:p>
        </p:txBody>
      </p:sp>
      <p:sp>
        <p:nvSpPr>
          <p:cNvPr id="55" name="TextBox 54"/>
          <p:cNvSpPr txBox="1"/>
          <p:nvPr/>
        </p:nvSpPr>
        <p:spPr>
          <a:xfrm>
            <a:off x="616475" y="4800055"/>
            <a:ext cx="7096780" cy="1477328"/>
          </a:xfrm>
          <a:prstGeom prst="rect">
            <a:avLst/>
          </a:prstGeom>
          <a:noFill/>
        </p:spPr>
        <p:txBody>
          <a:bodyPr wrap="square" rtlCol="0">
            <a:spAutoFit/>
          </a:bodyPr>
          <a:lstStyle/>
          <a:p>
            <a:r>
              <a:rPr lang="en-US" dirty="0" smtClean="0">
                <a:solidFill>
                  <a:prstClr val="black"/>
                </a:solidFill>
                <a:latin typeface="Calibri" panose="020F0502020204030204"/>
              </a:rPr>
              <a:t>Phase/Jitter measuring method using a scope (Tektronix MSO64):</a:t>
            </a:r>
          </a:p>
          <a:p>
            <a:endParaRPr lang="en-US" dirty="0">
              <a:solidFill>
                <a:prstClr val="black"/>
              </a:solidFill>
              <a:latin typeface="Calibri" panose="020F0502020204030204"/>
            </a:endParaRPr>
          </a:p>
          <a:p>
            <a:r>
              <a:rPr lang="en-US" dirty="0" smtClean="0">
                <a:solidFill>
                  <a:srgbClr val="0070C0"/>
                </a:solidFill>
                <a:latin typeface="Calibri" panose="020F0502020204030204"/>
              </a:rPr>
              <a:t>Phase difference == WIDTH </a:t>
            </a:r>
            <a:r>
              <a:rPr lang="en-US" dirty="0" smtClean="0">
                <a:solidFill>
                  <a:prstClr val="black"/>
                </a:solidFill>
                <a:latin typeface="Calibri" panose="020F0502020204030204"/>
              </a:rPr>
              <a:t>of the difference of the two signals</a:t>
            </a:r>
          </a:p>
          <a:p>
            <a:r>
              <a:rPr lang="en-US" dirty="0" smtClean="0">
                <a:solidFill>
                  <a:srgbClr val="0070C0"/>
                </a:solidFill>
                <a:latin typeface="Calibri" panose="020F0502020204030204"/>
              </a:rPr>
              <a:t>Jitter == uncertainty of the WIDTH </a:t>
            </a:r>
            <a:r>
              <a:rPr lang="en-US" dirty="0" smtClean="0">
                <a:solidFill>
                  <a:prstClr val="black"/>
                </a:solidFill>
                <a:latin typeface="Calibri" panose="020F0502020204030204"/>
              </a:rPr>
              <a:t>of the difference of the two signals assuming the reference clock is perfect.</a:t>
            </a:r>
            <a:endParaRPr lang="en-US" dirty="0">
              <a:solidFill>
                <a:prstClr val="black"/>
              </a:solidFill>
              <a:latin typeface="Calibri" panose="020F0502020204030204"/>
            </a:endParaRPr>
          </a:p>
        </p:txBody>
      </p:sp>
      <p:sp>
        <p:nvSpPr>
          <p:cNvPr id="56" name="Slide Number Placeholder 55"/>
          <p:cNvSpPr>
            <a:spLocks noGrp="1"/>
          </p:cNvSpPr>
          <p:nvPr>
            <p:ph type="sldNum" sz="quarter" idx="12"/>
          </p:nvPr>
        </p:nvSpPr>
        <p:spPr/>
        <p:txBody>
          <a:bodyPr/>
          <a:lstStyle/>
          <a:p>
            <a:fld id="{ED7F7473-35CC-4359-AC04-EFEE0D39A7D2}" type="slidenum">
              <a:rPr lang="en-US" smtClean="0"/>
              <a:t>32</a:t>
            </a:fld>
            <a:endParaRPr lang="en-US" dirty="0"/>
          </a:p>
        </p:txBody>
      </p:sp>
    </p:spTree>
    <p:extLst>
      <p:ext uri="{BB962C8B-B14F-4D97-AF65-F5344CB8AC3E}">
        <p14:creationId xmlns:p14="http://schemas.microsoft.com/office/powerpoint/2010/main" val="2838212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972" y="465671"/>
            <a:ext cx="2903102" cy="461665"/>
          </a:xfrm>
          <a:prstGeom prst="rect">
            <a:avLst/>
          </a:prstGeom>
          <a:noFill/>
        </p:spPr>
        <p:txBody>
          <a:bodyPr wrap="none" rtlCol="0">
            <a:spAutoFit/>
          </a:bodyPr>
          <a:lstStyle/>
          <a:p>
            <a:r>
              <a:rPr lang="en-US" sz="2400" dirty="0" smtClean="0"/>
              <a:t>3.1</a:t>
            </a:r>
            <a:r>
              <a:rPr lang="en-US" sz="2400" dirty="0"/>
              <a:t> </a:t>
            </a:r>
            <a:r>
              <a:rPr lang="en-US" sz="2400" dirty="0" smtClean="0"/>
              <a:t>Clock distribution</a:t>
            </a:r>
            <a:endParaRPr lang="en-US"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291" t="1206" r="14371"/>
          <a:stretch/>
        </p:blipFill>
        <p:spPr>
          <a:xfrm rot="16200000">
            <a:off x="4814596" y="-2547255"/>
            <a:ext cx="2453951" cy="9937100"/>
          </a:xfrm>
          <a:prstGeom prst="rect">
            <a:avLst/>
          </a:prstGeom>
        </p:spPr>
      </p:pic>
      <p:sp>
        <p:nvSpPr>
          <p:cNvPr id="4" name="Rectangle 3"/>
          <p:cNvSpPr/>
          <p:nvPr/>
        </p:nvSpPr>
        <p:spPr>
          <a:xfrm>
            <a:off x="1866122" y="4460033"/>
            <a:ext cx="1091682" cy="1101012"/>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Si5344H</a:t>
            </a:r>
          </a:p>
          <a:p>
            <a:pPr algn="ctr"/>
            <a:r>
              <a:rPr lang="en-US" sz="1200" dirty="0" smtClean="0">
                <a:solidFill>
                  <a:schemeClr val="tx1"/>
                </a:solidFill>
              </a:rPr>
              <a:t>O3: 197 MHz</a:t>
            </a:r>
          </a:p>
          <a:p>
            <a:pPr algn="ctr"/>
            <a:r>
              <a:rPr lang="en-US" sz="1200" dirty="0" smtClean="0">
                <a:solidFill>
                  <a:schemeClr val="tx1"/>
                </a:solidFill>
              </a:rPr>
              <a:t>O1: 9.85 MHz</a:t>
            </a:r>
          </a:p>
          <a:p>
            <a:pPr algn="ctr"/>
            <a:r>
              <a:rPr lang="en-US" sz="1200" dirty="0" smtClean="0">
                <a:solidFill>
                  <a:schemeClr val="tx1"/>
                </a:solidFill>
              </a:rPr>
              <a:t>O2: 98.5 MHz</a:t>
            </a:r>
          </a:p>
          <a:p>
            <a:pPr algn="ctr"/>
            <a:r>
              <a:rPr lang="en-US" sz="1200" dirty="0" smtClean="0">
                <a:solidFill>
                  <a:schemeClr val="tx1"/>
                </a:solidFill>
              </a:rPr>
              <a:t>O0: 39.4 MHz</a:t>
            </a:r>
            <a:endParaRPr lang="en-US" sz="1200" dirty="0">
              <a:solidFill>
                <a:schemeClr val="tx1"/>
              </a:solidFill>
            </a:endParaRPr>
          </a:p>
        </p:txBody>
      </p:sp>
      <p:cxnSp>
        <p:nvCxnSpPr>
          <p:cNvPr id="5" name="Straight Arrow Connector 4"/>
          <p:cNvCxnSpPr>
            <a:stCxn id="4" idx="0"/>
          </p:cNvCxnSpPr>
          <p:nvPr/>
        </p:nvCxnSpPr>
        <p:spPr>
          <a:xfrm flipV="1">
            <a:off x="2411963" y="1847461"/>
            <a:ext cx="3629608" cy="2612572"/>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750905" y="4460033"/>
            <a:ext cx="681136" cy="912067"/>
          </a:xfrm>
          <a:prstGeom prst="rect">
            <a:avLst/>
          </a:prstGeom>
          <a:solidFill>
            <a:srgbClr val="00B05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QSFP</a:t>
            </a:r>
          </a:p>
          <a:p>
            <a:pPr algn="ctr"/>
            <a:r>
              <a:rPr lang="en-US" sz="1200" dirty="0" smtClean="0">
                <a:solidFill>
                  <a:schemeClr val="tx1"/>
                </a:solidFill>
              </a:rPr>
              <a:t>TX0</a:t>
            </a:r>
            <a:endParaRPr lang="en-US" sz="1200" dirty="0">
              <a:solidFill>
                <a:schemeClr val="tx1"/>
              </a:solidFill>
            </a:endParaRPr>
          </a:p>
        </p:txBody>
      </p:sp>
      <p:cxnSp>
        <p:nvCxnSpPr>
          <p:cNvPr id="7" name="Straight Arrow Connector 6"/>
          <p:cNvCxnSpPr/>
          <p:nvPr/>
        </p:nvCxnSpPr>
        <p:spPr>
          <a:xfrm flipV="1">
            <a:off x="2859351" y="5057775"/>
            <a:ext cx="1110669" cy="1573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225142" y="4460033"/>
            <a:ext cx="681136" cy="912067"/>
          </a:xfrm>
          <a:prstGeom prst="rect">
            <a:avLst/>
          </a:prstGeom>
          <a:solidFill>
            <a:srgbClr val="00B05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QSFP</a:t>
            </a:r>
          </a:p>
          <a:p>
            <a:pPr algn="ctr"/>
            <a:r>
              <a:rPr lang="en-US" sz="1200" dirty="0" smtClean="0">
                <a:solidFill>
                  <a:schemeClr val="tx1"/>
                </a:solidFill>
              </a:rPr>
              <a:t>RX0</a:t>
            </a:r>
            <a:endParaRPr lang="en-US" sz="1200" dirty="0">
              <a:solidFill>
                <a:schemeClr val="tx1"/>
              </a:solidFill>
            </a:endParaRPr>
          </a:p>
        </p:txBody>
      </p:sp>
      <p:cxnSp>
        <p:nvCxnSpPr>
          <p:cNvPr id="9" name="Straight Arrow Connector 8"/>
          <p:cNvCxnSpPr/>
          <p:nvPr/>
        </p:nvCxnSpPr>
        <p:spPr>
          <a:xfrm>
            <a:off x="4311787" y="5044174"/>
            <a:ext cx="496855" cy="0"/>
          </a:xfrm>
          <a:prstGeom prst="straightConnector1">
            <a:avLst/>
          </a:prstGeom>
          <a:ln>
            <a:solidFill>
              <a:srgbClr val="7030A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54712" y="5045826"/>
            <a:ext cx="496855" cy="0"/>
          </a:xfrm>
          <a:prstGeom prst="straightConnector1">
            <a:avLst/>
          </a:prstGeom>
          <a:ln>
            <a:solidFill>
              <a:srgbClr val="7030A0"/>
            </a:solidFill>
            <a:tailEnd type="triangle" w="sm"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21653" y="4926569"/>
            <a:ext cx="242888" cy="233363"/>
          </a:xfrm>
          <a:prstGeom prst="rect">
            <a:avLst/>
          </a:prstGeom>
          <a:solidFill>
            <a:srgbClr val="0070C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6" idx="0"/>
          </p:cNvCxnSpPr>
          <p:nvPr/>
        </p:nvCxnSpPr>
        <p:spPr>
          <a:xfrm flipV="1">
            <a:off x="4091473" y="2495941"/>
            <a:ext cx="2671569" cy="196409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79560" y="2495941"/>
            <a:ext cx="1197332" cy="196409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p:cNvCxnSpPr>
          <p:nvPr/>
        </p:nvCxnSpPr>
        <p:spPr>
          <a:xfrm flipV="1">
            <a:off x="4843097" y="2965096"/>
            <a:ext cx="3790363" cy="1961473"/>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066504" y="4460033"/>
            <a:ext cx="1094516" cy="1308306"/>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Si5394A</a:t>
            </a:r>
          </a:p>
          <a:p>
            <a:pPr algn="ctr"/>
            <a:r>
              <a:rPr lang="en-US" sz="1200" dirty="0" smtClean="0">
                <a:solidFill>
                  <a:schemeClr val="tx1"/>
                </a:solidFill>
              </a:rPr>
              <a:t>IN0: 9.85 MHz</a:t>
            </a:r>
          </a:p>
          <a:p>
            <a:pPr algn="ctr"/>
            <a:r>
              <a:rPr lang="en-US" sz="1200" dirty="0" smtClean="0">
                <a:solidFill>
                  <a:schemeClr val="tx1"/>
                </a:solidFill>
              </a:rPr>
              <a:t>O0: 39.4 MHz</a:t>
            </a:r>
          </a:p>
          <a:p>
            <a:pPr algn="ctr"/>
            <a:r>
              <a:rPr lang="en-US" sz="1200" dirty="0" smtClean="0">
                <a:solidFill>
                  <a:schemeClr val="tx1"/>
                </a:solidFill>
              </a:rPr>
              <a:t>O1: 9.85 MHz</a:t>
            </a:r>
          </a:p>
          <a:p>
            <a:pPr algn="ctr"/>
            <a:r>
              <a:rPr lang="en-US" sz="1200" dirty="0" smtClean="0">
                <a:solidFill>
                  <a:schemeClr val="tx1"/>
                </a:solidFill>
              </a:rPr>
              <a:t>O2: 98.5 MHz</a:t>
            </a:r>
          </a:p>
          <a:p>
            <a:pPr algn="ctr"/>
            <a:r>
              <a:rPr lang="en-US" sz="1200" dirty="0" smtClean="0">
                <a:solidFill>
                  <a:schemeClr val="tx1"/>
                </a:solidFill>
              </a:rPr>
              <a:t>O3 </a:t>
            </a:r>
            <a:r>
              <a:rPr lang="en-US" sz="1200" dirty="0" smtClean="0">
                <a:solidFill>
                  <a:schemeClr val="tx1"/>
                </a:solidFill>
                <a:sym typeface="Wingdings" panose="05000000000000000000" pitchFamily="2" charset="2"/>
              </a:rPr>
              <a:t> IN3 </a:t>
            </a:r>
            <a:r>
              <a:rPr lang="en-US" sz="1200" dirty="0" smtClean="0">
                <a:solidFill>
                  <a:schemeClr val="tx1"/>
                </a:solidFill>
              </a:rPr>
              <a:t>ZDM</a:t>
            </a:r>
            <a:endParaRPr lang="en-US" sz="1200" dirty="0">
              <a:solidFill>
                <a:schemeClr val="tx1"/>
              </a:solidFill>
            </a:endParaRPr>
          </a:p>
        </p:txBody>
      </p:sp>
      <p:cxnSp>
        <p:nvCxnSpPr>
          <p:cNvPr id="16" name="Straight Arrow Connector 15"/>
          <p:cNvCxnSpPr/>
          <p:nvPr/>
        </p:nvCxnSpPr>
        <p:spPr>
          <a:xfrm flipV="1">
            <a:off x="5737860" y="4869181"/>
            <a:ext cx="1409700" cy="18859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79303" y="5010539"/>
            <a:ext cx="1094516" cy="13083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MSO64</a:t>
            </a:r>
          </a:p>
          <a:p>
            <a:pPr algn="ctr"/>
            <a:r>
              <a:rPr lang="en-US" sz="1200" dirty="0" smtClean="0">
                <a:solidFill>
                  <a:schemeClr val="tx1"/>
                </a:solidFill>
              </a:rPr>
              <a:t>CH4</a:t>
            </a:r>
          </a:p>
          <a:p>
            <a:pPr algn="ctr"/>
            <a:r>
              <a:rPr lang="en-US" sz="1200" dirty="0" smtClean="0">
                <a:solidFill>
                  <a:schemeClr val="tx1"/>
                </a:solidFill>
              </a:rPr>
              <a:t>CH3</a:t>
            </a:r>
          </a:p>
          <a:p>
            <a:pPr algn="ctr"/>
            <a:r>
              <a:rPr lang="en-US" sz="1200" dirty="0" smtClean="0">
                <a:solidFill>
                  <a:schemeClr val="tx1"/>
                </a:solidFill>
              </a:rPr>
              <a:t>CH2</a:t>
            </a:r>
          </a:p>
          <a:p>
            <a:pPr algn="ctr"/>
            <a:r>
              <a:rPr lang="en-US" sz="1200" dirty="0" smtClean="0">
                <a:solidFill>
                  <a:schemeClr val="tx1"/>
                </a:solidFill>
              </a:rPr>
              <a:t>CH1</a:t>
            </a:r>
          </a:p>
        </p:txBody>
      </p:sp>
      <p:cxnSp>
        <p:nvCxnSpPr>
          <p:cNvPr id="18" name="Straight Arrow Connector 17"/>
          <p:cNvCxnSpPr/>
          <p:nvPr/>
        </p:nvCxnSpPr>
        <p:spPr>
          <a:xfrm>
            <a:off x="8046720" y="5433060"/>
            <a:ext cx="1203960" cy="2316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46720" y="5089731"/>
            <a:ext cx="1203960" cy="4591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2859351" y="5433060"/>
            <a:ext cx="6391329" cy="662940"/>
          </a:xfrm>
          <a:prstGeom prst="bentConnector3">
            <a:avLst>
              <a:gd name="adj1" fmla="val 707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2859351" y="5261156"/>
            <a:ext cx="6391329" cy="636724"/>
          </a:xfrm>
          <a:prstGeom prst="bentConnector3">
            <a:avLst>
              <a:gd name="adj1" fmla="val 1085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0"/>
          </p:cNvCxnSpPr>
          <p:nvPr/>
        </p:nvCxnSpPr>
        <p:spPr>
          <a:xfrm flipH="1" flipV="1">
            <a:off x="4843097" y="2085085"/>
            <a:ext cx="2770665" cy="23749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6654" y="6220397"/>
            <a:ext cx="2849242" cy="523220"/>
          </a:xfrm>
          <a:prstGeom prst="rect">
            <a:avLst/>
          </a:prstGeom>
          <a:noFill/>
        </p:spPr>
        <p:txBody>
          <a:bodyPr wrap="none" rtlCol="0">
            <a:spAutoFit/>
          </a:bodyPr>
          <a:lstStyle/>
          <a:p>
            <a:r>
              <a:rPr lang="en-US" sz="1400" dirty="0" smtClean="0"/>
              <a:t>MATH1 = CH1 – CH4, </a:t>
            </a:r>
            <a:r>
              <a:rPr lang="en-US" sz="1400" b="1" dirty="0" smtClean="0"/>
              <a:t>39.4 MHz clock</a:t>
            </a:r>
          </a:p>
          <a:p>
            <a:r>
              <a:rPr lang="en-US" sz="1400" dirty="0" smtClean="0"/>
              <a:t>MATH2 = CH2 – CH3, </a:t>
            </a:r>
            <a:r>
              <a:rPr lang="en-US" sz="1400" b="1" dirty="0" smtClean="0"/>
              <a:t>98.5 MHz clock</a:t>
            </a:r>
            <a:endParaRPr lang="en-US" sz="1400" b="1" dirty="0"/>
          </a:p>
        </p:txBody>
      </p:sp>
      <p:sp>
        <p:nvSpPr>
          <p:cNvPr id="24" name="Rectangle 23"/>
          <p:cNvSpPr/>
          <p:nvPr/>
        </p:nvSpPr>
        <p:spPr>
          <a:xfrm>
            <a:off x="1446738" y="4222864"/>
            <a:ext cx="3067074" cy="1997533"/>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163020" y="4222863"/>
            <a:ext cx="3067074" cy="1583717"/>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194176" y="4009896"/>
            <a:ext cx="1752600" cy="646331"/>
          </a:xfrm>
          <a:prstGeom prst="rect">
            <a:avLst/>
          </a:prstGeom>
          <a:noFill/>
        </p:spPr>
        <p:txBody>
          <a:bodyPr wrap="square" rtlCol="0">
            <a:spAutoFit/>
          </a:bodyPr>
          <a:lstStyle/>
          <a:p>
            <a:r>
              <a:rPr lang="en-US" dirty="0" smtClean="0"/>
              <a:t>10 M loopback </a:t>
            </a:r>
            <a:r>
              <a:rPr lang="en-US" dirty="0" smtClean="0">
                <a:sym typeface="Wingdings" panose="05000000000000000000" pitchFamily="2" charset="2"/>
              </a:rPr>
              <a:t> 20 meters</a:t>
            </a:r>
            <a:endParaRPr lang="en-US" dirty="0"/>
          </a:p>
        </p:txBody>
      </p:sp>
      <p:cxnSp>
        <p:nvCxnSpPr>
          <p:cNvPr id="27" name="Straight Arrow Connector 26"/>
          <p:cNvCxnSpPr/>
          <p:nvPr/>
        </p:nvCxnSpPr>
        <p:spPr>
          <a:xfrm flipH="1" flipV="1">
            <a:off x="8472706" y="2421296"/>
            <a:ext cx="1280894" cy="1686452"/>
          </a:xfrm>
          <a:prstGeom prst="straightConnector1">
            <a:avLst/>
          </a:prstGeom>
          <a:ln w="19050">
            <a:solidFill>
              <a:srgbClr val="BD13A9"/>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62394" y="5862651"/>
            <a:ext cx="845744" cy="400110"/>
          </a:xfrm>
          <a:prstGeom prst="rect">
            <a:avLst/>
          </a:prstGeom>
          <a:noFill/>
        </p:spPr>
        <p:txBody>
          <a:bodyPr wrap="none" rtlCol="0">
            <a:spAutoFit/>
          </a:bodyPr>
          <a:lstStyle/>
          <a:p>
            <a:r>
              <a:rPr lang="en-US" sz="2000" dirty="0" smtClean="0"/>
              <a:t>“GTU”</a:t>
            </a:r>
            <a:endParaRPr lang="en-US" sz="2000" dirty="0"/>
          </a:p>
        </p:txBody>
      </p:sp>
      <p:sp>
        <p:nvSpPr>
          <p:cNvPr id="29" name="TextBox 28"/>
          <p:cNvSpPr txBox="1"/>
          <p:nvPr/>
        </p:nvSpPr>
        <p:spPr>
          <a:xfrm>
            <a:off x="5130828" y="5473324"/>
            <a:ext cx="921471" cy="400110"/>
          </a:xfrm>
          <a:prstGeom prst="rect">
            <a:avLst/>
          </a:prstGeom>
          <a:noFill/>
        </p:spPr>
        <p:txBody>
          <a:bodyPr wrap="none" rtlCol="0">
            <a:spAutoFit/>
          </a:bodyPr>
          <a:lstStyle/>
          <a:p>
            <a:r>
              <a:rPr lang="en-US" sz="2000" dirty="0" smtClean="0"/>
              <a:t>“DAM”</a:t>
            </a:r>
            <a:endParaRPr lang="en-US" sz="2000" dirty="0"/>
          </a:p>
        </p:txBody>
      </p:sp>
      <p:sp>
        <p:nvSpPr>
          <p:cNvPr id="30" name="Rectangle 29"/>
          <p:cNvSpPr/>
          <p:nvPr/>
        </p:nvSpPr>
        <p:spPr>
          <a:xfrm>
            <a:off x="1143201" y="803630"/>
            <a:ext cx="4082208" cy="369332"/>
          </a:xfrm>
          <a:prstGeom prst="rect">
            <a:avLst/>
          </a:prstGeom>
        </p:spPr>
        <p:txBody>
          <a:bodyPr wrap="none">
            <a:spAutoFit/>
          </a:bodyPr>
          <a:lstStyle/>
          <a:p>
            <a:r>
              <a:rPr lang="en-US" dirty="0"/>
              <a:t>3.1.1 9.85 MHz clock distribution via fiber</a:t>
            </a:r>
          </a:p>
        </p:txBody>
      </p:sp>
      <p:sp>
        <p:nvSpPr>
          <p:cNvPr id="31" name="Slide Number Placeholder 30"/>
          <p:cNvSpPr>
            <a:spLocks noGrp="1"/>
          </p:cNvSpPr>
          <p:nvPr>
            <p:ph type="sldNum" sz="quarter" idx="12"/>
          </p:nvPr>
        </p:nvSpPr>
        <p:spPr/>
        <p:txBody>
          <a:bodyPr/>
          <a:lstStyle/>
          <a:p>
            <a:fld id="{ED7F7473-35CC-4359-AC04-EFEE0D39A7D2}" type="slidenum">
              <a:rPr lang="en-US" smtClean="0"/>
              <a:t>33</a:t>
            </a:fld>
            <a:endParaRPr lang="en-US" dirty="0"/>
          </a:p>
        </p:txBody>
      </p:sp>
    </p:spTree>
    <p:extLst>
      <p:ext uri="{BB962C8B-B14F-4D97-AF65-F5344CB8AC3E}">
        <p14:creationId xmlns:p14="http://schemas.microsoft.com/office/powerpoint/2010/main" val="3323828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291" y="468190"/>
            <a:ext cx="2392322" cy="400110"/>
          </a:xfrm>
          <a:prstGeom prst="rect">
            <a:avLst/>
          </a:prstGeom>
          <a:noFill/>
        </p:spPr>
        <p:txBody>
          <a:bodyPr wrap="none" rtlCol="0">
            <a:spAutoFit/>
          </a:bodyPr>
          <a:lstStyle/>
          <a:p>
            <a:r>
              <a:rPr lang="en-US" sz="2000" dirty="0"/>
              <a:t>3.1 Clock </a:t>
            </a:r>
            <a:r>
              <a:rPr lang="en-US" sz="2000" dirty="0" smtClean="0"/>
              <a:t>distribution</a:t>
            </a:r>
            <a:endParaRPr lang="en-US" sz="2000"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2638"/>
          <a:stretch/>
        </p:blipFill>
        <p:spPr>
          <a:xfrm>
            <a:off x="3545633" y="1069910"/>
            <a:ext cx="8256201" cy="5146723"/>
          </a:xfrm>
          <a:prstGeom prst="rect">
            <a:avLst/>
          </a:prstGeom>
        </p:spPr>
      </p:pic>
      <p:sp>
        <p:nvSpPr>
          <p:cNvPr id="4" name="TextBox 3"/>
          <p:cNvSpPr txBox="1"/>
          <p:nvPr/>
        </p:nvSpPr>
        <p:spPr>
          <a:xfrm>
            <a:off x="419878" y="1073020"/>
            <a:ext cx="3125755" cy="2339102"/>
          </a:xfrm>
          <a:prstGeom prst="rect">
            <a:avLst/>
          </a:prstGeom>
          <a:noFill/>
        </p:spPr>
        <p:txBody>
          <a:bodyPr wrap="square" rtlCol="0">
            <a:spAutoFit/>
          </a:bodyPr>
          <a:lstStyle/>
          <a:p>
            <a:r>
              <a:rPr lang="en-US" sz="1600" b="1" dirty="0" smtClean="0"/>
              <a:t>Clock: 39.4 MHz</a:t>
            </a:r>
          </a:p>
          <a:p>
            <a:pPr marL="285750" indent="-285750">
              <a:buFont typeface="Arial" panose="020B0604020202020204" pitchFamily="34" charset="0"/>
              <a:buChar char="•"/>
            </a:pPr>
            <a:r>
              <a:rPr lang="en-US" sz="1600" dirty="0" smtClean="0"/>
              <a:t>Period:</a:t>
            </a:r>
            <a:r>
              <a:rPr lang="en-US" sz="1600" dirty="0"/>
              <a:t> 25.3805ns </a:t>
            </a:r>
            <a:endParaRPr lang="en-US" sz="1600" dirty="0" smtClean="0"/>
          </a:p>
          <a:p>
            <a:r>
              <a:rPr lang="en-US" sz="1600" dirty="0" smtClean="0"/>
              <a:t>MATH1 = CH1 – CH4</a:t>
            </a:r>
          </a:p>
          <a:p>
            <a:pPr marL="285750" indent="-285750">
              <a:buFont typeface="Arial" panose="020B0604020202020204" pitchFamily="34" charset="0"/>
              <a:buChar char="•"/>
            </a:pPr>
            <a:r>
              <a:rPr lang="en-US" sz="1600" dirty="0" smtClean="0"/>
              <a:t>Positive width: 2.1725 ns</a:t>
            </a:r>
          </a:p>
          <a:p>
            <a:pPr marL="285750" indent="-285750">
              <a:buFont typeface="Arial" panose="020B0604020202020204" pitchFamily="34" charset="0"/>
              <a:buChar char="•"/>
            </a:pPr>
            <a:r>
              <a:rPr lang="en-US" sz="1600" dirty="0" smtClean="0"/>
              <a:t>FWHM: 4 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solidFill>
                  <a:srgbClr val="FF0000"/>
                </a:solidFill>
              </a:rPr>
              <a:t>σ</a:t>
            </a:r>
            <a:r>
              <a:rPr lang="en-US" sz="1600" dirty="0" smtClean="0">
                <a:solidFill>
                  <a:srgbClr val="FF0000"/>
                </a:solidFill>
              </a:rPr>
              <a:t>: 1.51 ps</a:t>
            </a:r>
          </a:p>
          <a:p>
            <a:pPr marL="285750" indent="-285750">
              <a:buFont typeface="Arial" panose="020B0604020202020204" pitchFamily="34" charset="0"/>
              <a:buChar char="•"/>
            </a:pPr>
            <a:r>
              <a:rPr lang="en-US" sz="1600" dirty="0" smtClean="0"/>
              <a:t>Negative </a:t>
            </a:r>
            <a:r>
              <a:rPr lang="en-US" sz="1600" dirty="0"/>
              <a:t>width: </a:t>
            </a:r>
            <a:r>
              <a:rPr lang="en-US" sz="1600" dirty="0" smtClean="0"/>
              <a:t>2.1788ns</a:t>
            </a:r>
            <a:endParaRPr lang="en-US" sz="1600" dirty="0"/>
          </a:p>
          <a:p>
            <a:pPr marL="285750" indent="-285750">
              <a:buFont typeface="Arial" panose="020B0604020202020204" pitchFamily="34" charset="0"/>
              <a:buChar char="•"/>
            </a:pPr>
            <a:r>
              <a:rPr lang="en-US" sz="1600" dirty="0"/>
              <a:t>FWHM: </a:t>
            </a:r>
            <a:r>
              <a:rPr lang="en-US" sz="1600" dirty="0" smtClean="0"/>
              <a:t>4 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1.56 ps</a:t>
            </a:r>
            <a:endParaRPr lang="en-US" sz="1600" dirty="0"/>
          </a:p>
        </p:txBody>
      </p:sp>
      <p:sp>
        <p:nvSpPr>
          <p:cNvPr id="5" name="TextBox 4"/>
          <p:cNvSpPr txBox="1"/>
          <p:nvPr/>
        </p:nvSpPr>
        <p:spPr>
          <a:xfrm>
            <a:off x="419879" y="3412122"/>
            <a:ext cx="2757662" cy="2339102"/>
          </a:xfrm>
          <a:prstGeom prst="rect">
            <a:avLst/>
          </a:prstGeom>
          <a:noFill/>
        </p:spPr>
        <p:txBody>
          <a:bodyPr wrap="square" rtlCol="0">
            <a:spAutoFit/>
          </a:bodyPr>
          <a:lstStyle/>
          <a:p>
            <a:r>
              <a:rPr lang="en-US" sz="1600" b="1" dirty="0" smtClean="0"/>
              <a:t>Clock: 98.5 MHz</a:t>
            </a:r>
          </a:p>
          <a:p>
            <a:pPr marL="285750" indent="-285750">
              <a:buFont typeface="Arial" panose="020B0604020202020204" pitchFamily="34" charset="0"/>
              <a:buChar char="•"/>
            </a:pPr>
            <a:r>
              <a:rPr lang="en-US" sz="1600" dirty="0" smtClean="0"/>
              <a:t>Period: 10.1522 ns</a:t>
            </a:r>
          </a:p>
          <a:p>
            <a:r>
              <a:rPr lang="en-US" sz="1600" dirty="0" smtClean="0"/>
              <a:t>MATH2 = CH2 – CH3</a:t>
            </a:r>
          </a:p>
          <a:p>
            <a:pPr marL="285750" indent="-285750">
              <a:buFont typeface="Arial" panose="020B0604020202020204" pitchFamily="34" charset="0"/>
              <a:buChar char="•"/>
            </a:pPr>
            <a:r>
              <a:rPr lang="en-US" sz="1600" dirty="0" smtClean="0"/>
              <a:t>Positive width: 2.877ns</a:t>
            </a:r>
          </a:p>
          <a:p>
            <a:pPr marL="285750" indent="-285750">
              <a:buFont typeface="Arial" panose="020B0604020202020204" pitchFamily="34" charset="0"/>
              <a:buChar char="•"/>
            </a:pPr>
            <a:r>
              <a:rPr lang="en-US" sz="1600" dirty="0" smtClean="0"/>
              <a:t>FWHM: 3.5ps</a:t>
            </a:r>
          </a:p>
          <a:p>
            <a:pPr marL="285750" indent="-285750">
              <a:buFont typeface="Arial" panose="020B0604020202020204" pitchFamily="34" charset="0"/>
              <a:buChar char="•"/>
            </a:pPr>
            <a:r>
              <a:rPr lang="en-US" sz="1600" dirty="0" smtClean="0"/>
              <a:t>40 </a:t>
            </a:r>
            <a:r>
              <a:rPr lang="el-GR" sz="1600" dirty="0" smtClean="0"/>
              <a:t>µ</a:t>
            </a:r>
            <a:r>
              <a:rPr lang="en-US" sz="1600" dirty="0" smtClean="0"/>
              <a:t>s data: </a:t>
            </a:r>
            <a:r>
              <a:rPr lang="el-GR" sz="1600" dirty="0" smtClean="0">
                <a:solidFill>
                  <a:srgbClr val="FF0000"/>
                </a:solidFill>
              </a:rPr>
              <a:t>σ</a:t>
            </a:r>
            <a:r>
              <a:rPr lang="en-US" sz="1600" dirty="0" smtClean="0">
                <a:solidFill>
                  <a:srgbClr val="FF0000"/>
                </a:solidFill>
              </a:rPr>
              <a:t>: 1.64 ps</a:t>
            </a:r>
          </a:p>
          <a:p>
            <a:pPr marL="285750" indent="-285750">
              <a:buFont typeface="Arial" panose="020B0604020202020204" pitchFamily="34" charset="0"/>
              <a:buChar char="•"/>
            </a:pPr>
            <a:r>
              <a:rPr lang="en-US" sz="1600" dirty="0"/>
              <a:t>Positive width: 2.7ns</a:t>
            </a:r>
          </a:p>
          <a:p>
            <a:pPr marL="285750" indent="-285750">
              <a:buFont typeface="Arial" panose="020B0604020202020204" pitchFamily="34" charset="0"/>
              <a:buChar char="•"/>
            </a:pPr>
            <a:r>
              <a:rPr lang="en-US" sz="1600" dirty="0"/>
              <a:t>FWHM: </a:t>
            </a:r>
            <a:r>
              <a:rPr lang="en-US" sz="1600" dirty="0" smtClean="0"/>
              <a:t>3 ps</a:t>
            </a:r>
            <a:endParaRPr lang="en-US" sz="1600" dirty="0"/>
          </a:p>
          <a:p>
            <a:pPr marL="285750" indent="-285750">
              <a:buFont typeface="Arial" panose="020B0604020202020204" pitchFamily="34" charset="0"/>
              <a:buChar char="•"/>
            </a:pPr>
            <a:r>
              <a:rPr lang="en-US" sz="1600" dirty="0"/>
              <a:t>40 </a:t>
            </a:r>
            <a:r>
              <a:rPr lang="el-GR" sz="1600" dirty="0"/>
              <a:t>µ</a:t>
            </a:r>
            <a:r>
              <a:rPr lang="en-US" sz="1600" dirty="0"/>
              <a:t>s data: </a:t>
            </a:r>
            <a:r>
              <a:rPr lang="el-GR" sz="1600" dirty="0"/>
              <a:t>σ</a:t>
            </a:r>
            <a:r>
              <a:rPr lang="en-US" sz="1600" dirty="0"/>
              <a:t>: </a:t>
            </a:r>
            <a:r>
              <a:rPr lang="en-US" sz="1600" dirty="0" smtClean="0"/>
              <a:t>1.34 ps</a:t>
            </a:r>
            <a:endParaRPr lang="en-US" sz="1600" dirty="0"/>
          </a:p>
        </p:txBody>
      </p:sp>
      <p:sp>
        <p:nvSpPr>
          <p:cNvPr id="6" name="Rectangle 5"/>
          <p:cNvSpPr/>
          <p:nvPr/>
        </p:nvSpPr>
        <p:spPr>
          <a:xfrm>
            <a:off x="336612" y="6216633"/>
            <a:ext cx="2771400" cy="369332"/>
          </a:xfrm>
          <a:prstGeom prst="rect">
            <a:avLst/>
          </a:prstGeom>
        </p:spPr>
        <p:txBody>
          <a:bodyPr wrap="none">
            <a:spAutoFit/>
          </a:bodyPr>
          <a:lstStyle/>
          <a:p>
            <a:r>
              <a:rPr lang="en-US" dirty="0" smtClean="0"/>
              <a:t>* ~ one </a:t>
            </a:r>
            <a:r>
              <a:rPr lang="en-US" dirty="0"/>
              <a:t>hour </a:t>
            </a:r>
            <a:r>
              <a:rPr lang="en-US" dirty="0" smtClean="0"/>
              <a:t>accumulation</a:t>
            </a:r>
            <a:endParaRPr lang="en-US" sz="1600" dirty="0"/>
          </a:p>
        </p:txBody>
      </p:sp>
      <p:sp>
        <p:nvSpPr>
          <p:cNvPr id="8" name="Rectangle 7"/>
          <p:cNvSpPr/>
          <p:nvPr/>
        </p:nvSpPr>
        <p:spPr>
          <a:xfrm>
            <a:off x="1121802" y="785994"/>
            <a:ext cx="3643241" cy="338554"/>
          </a:xfrm>
          <a:prstGeom prst="rect">
            <a:avLst/>
          </a:prstGeom>
        </p:spPr>
        <p:txBody>
          <a:bodyPr wrap="none">
            <a:spAutoFit/>
          </a:bodyPr>
          <a:lstStyle/>
          <a:p>
            <a:r>
              <a:rPr lang="en-US" sz="1600" dirty="0" smtClean="0"/>
              <a:t>3.1.1 9.85 </a:t>
            </a:r>
            <a:r>
              <a:rPr lang="en-US" sz="1600" dirty="0"/>
              <a:t>MHz clock distribution via fiber</a:t>
            </a:r>
          </a:p>
        </p:txBody>
      </p:sp>
      <p:sp>
        <p:nvSpPr>
          <p:cNvPr id="7" name="Slide Number Placeholder 6"/>
          <p:cNvSpPr>
            <a:spLocks noGrp="1"/>
          </p:cNvSpPr>
          <p:nvPr>
            <p:ph type="sldNum" sz="quarter" idx="12"/>
          </p:nvPr>
        </p:nvSpPr>
        <p:spPr/>
        <p:txBody>
          <a:bodyPr/>
          <a:lstStyle/>
          <a:p>
            <a:fld id="{ED7F7473-35CC-4359-AC04-EFEE0D39A7D2}" type="slidenum">
              <a:rPr lang="en-US" smtClean="0"/>
              <a:t>34</a:t>
            </a:fld>
            <a:endParaRPr lang="en-US" dirty="0"/>
          </a:p>
        </p:txBody>
      </p:sp>
    </p:spTree>
    <p:extLst>
      <p:ext uri="{BB962C8B-B14F-4D97-AF65-F5344CB8AC3E}">
        <p14:creationId xmlns:p14="http://schemas.microsoft.com/office/powerpoint/2010/main" val="34391087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1037622" y="1057141"/>
            <a:ext cx="4356129" cy="400110"/>
          </a:xfrm>
          <a:prstGeom prst="rect">
            <a:avLst/>
          </a:prstGeom>
          <a:noFill/>
        </p:spPr>
        <p:txBody>
          <a:bodyPr wrap="none" rtlCol="0">
            <a:spAutoFit/>
          </a:bodyPr>
          <a:lstStyle/>
          <a:p>
            <a:r>
              <a:rPr lang="en-US" sz="2000" dirty="0" smtClean="0"/>
              <a:t>3.1.2 long term stability test (&gt;15 hours)</a:t>
            </a:r>
            <a:endParaRPr lang="en-US" sz="1600" dirty="0" smtClean="0"/>
          </a:p>
        </p:txBody>
      </p:sp>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t="12841" r="1526" b="14023"/>
          <a:stretch/>
        </p:blipFill>
        <p:spPr>
          <a:xfrm>
            <a:off x="1606324" y="1457251"/>
            <a:ext cx="9517225" cy="4085133"/>
          </a:xfrm>
          <a:prstGeom prst="rect">
            <a:avLst/>
          </a:prstGeom>
        </p:spPr>
      </p:pic>
      <p:sp>
        <p:nvSpPr>
          <p:cNvPr id="61" name="TextBox 60"/>
          <p:cNvSpPr txBox="1"/>
          <p:nvPr/>
        </p:nvSpPr>
        <p:spPr>
          <a:xfrm>
            <a:off x="1763486" y="5542384"/>
            <a:ext cx="8377935" cy="584775"/>
          </a:xfrm>
          <a:prstGeom prst="rect">
            <a:avLst/>
          </a:prstGeom>
          <a:noFill/>
        </p:spPr>
        <p:txBody>
          <a:bodyPr wrap="none" rtlCol="0">
            <a:spAutoFit/>
          </a:bodyPr>
          <a:lstStyle/>
          <a:p>
            <a:r>
              <a:rPr lang="en-US" sz="1600" dirty="0" smtClean="0"/>
              <a:t>Setup in CC_F110, room (AC) temp 72</a:t>
            </a:r>
            <a:r>
              <a:rPr lang="en-US" sz="1600" baseline="30000" dirty="0" smtClean="0"/>
              <a:t>o</a:t>
            </a:r>
            <a:r>
              <a:rPr lang="en-US" sz="1600" dirty="0" smtClean="0"/>
              <a:t>F.</a:t>
            </a:r>
          </a:p>
          <a:p>
            <a:r>
              <a:rPr lang="en-US" sz="1600" dirty="0" smtClean="0"/>
              <a:t>No phase drift (differences of Si5394A outputs and Si5344H outputs) </a:t>
            </a:r>
            <a:r>
              <a:rPr lang="en-US" sz="1600" dirty="0" smtClean="0">
                <a:sym typeface="Wingdings" panose="05000000000000000000" pitchFamily="2" charset="2"/>
              </a:rPr>
              <a:t> Fiber and QSFP are stable.</a:t>
            </a:r>
            <a:endParaRPr lang="en-US" sz="1600" dirty="0"/>
          </a:p>
        </p:txBody>
      </p:sp>
      <p:sp>
        <p:nvSpPr>
          <p:cNvPr id="5" name="TextBox 4"/>
          <p:cNvSpPr txBox="1"/>
          <p:nvPr/>
        </p:nvSpPr>
        <p:spPr>
          <a:xfrm>
            <a:off x="1037622" y="590738"/>
            <a:ext cx="2392322" cy="400110"/>
          </a:xfrm>
          <a:prstGeom prst="rect">
            <a:avLst/>
          </a:prstGeom>
          <a:noFill/>
        </p:spPr>
        <p:txBody>
          <a:bodyPr wrap="none" rtlCol="0">
            <a:spAutoFit/>
          </a:bodyPr>
          <a:lstStyle/>
          <a:p>
            <a:r>
              <a:rPr lang="en-US" sz="2000" dirty="0"/>
              <a:t>3.1 Clock </a:t>
            </a:r>
            <a:r>
              <a:rPr lang="en-US" sz="2000" dirty="0" smtClean="0"/>
              <a:t>distribution</a:t>
            </a:r>
            <a:endParaRPr lang="en-US" sz="2000" dirty="0"/>
          </a:p>
        </p:txBody>
      </p:sp>
      <p:sp>
        <p:nvSpPr>
          <p:cNvPr id="2" name="Slide Number Placeholder 1"/>
          <p:cNvSpPr>
            <a:spLocks noGrp="1"/>
          </p:cNvSpPr>
          <p:nvPr>
            <p:ph type="sldNum" sz="quarter" idx="12"/>
          </p:nvPr>
        </p:nvSpPr>
        <p:spPr/>
        <p:txBody>
          <a:bodyPr/>
          <a:lstStyle/>
          <a:p>
            <a:fld id="{ED7F7473-35CC-4359-AC04-EFEE0D39A7D2}" type="slidenum">
              <a:rPr lang="en-US" smtClean="0"/>
              <a:t>35</a:t>
            </a:fld>
            <a:endParaRPr lang="en-US" dirty="0"/>
          </a:p>
        </p:txBody>
      </p:sp>
    </p:spTree>
    <p:extLst>
      <p:ext uri="{BB962C8B-B14F-4D97-AF65-F5344CB8AC3E}">
        <p14:creationId xmlns:p14="http://schemas.microsoft.com/office/powerpoint/2010/main" val="2282740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8416" y="5692695"/>
            <a:ext cx="1027300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Overnight accumulation (9/25-9/26), very stable</a:t>
            </a:r>
          </a:p>
          <a:p>
            <a:pPr marL="285750" indent="-285750">
              <a:buFont typeface="Arial" panose="020B0604020202020204" pitchFamily="34" charset="0"/>
              <a:buChar char="•"/>
            </a:pPr>
            <a:r>
              <a:rPr lang="en-US" dirty="0" smtClean="0"/>
              <a:t>The Phase measurement (</a:t>
            </a:r>
            <a:r>
              <a:rPr lang="en-US" dirty="0" err="1" smtClean="0"/>
              <a:t>meas</a:t>
            </a:r>
            <a:r>
              <a:rPr lang="en-US" dirty="0" smtClean="0"/>
              <a:t> 9/10), and the skew measurement (meas19/20) gave the similar results as MATH widths measurement (</a:t>
            </a:r>
            <a:r>
              <a:rPr lang="en-US" dirty="0" err="1" smtClean="0"/>
              <a:t>meas</a:t>
            </a:r>
            <a:r>
              <a:rPr lang="en-US" dirty="0" smtClean="0"/>
              <a:t> 5/6/7/8)</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638"/>
          <a:stretch/>
        </p:blipFill>
        <p:spPr>
          <a:xfrm>
            <a:off x="3474213" y="1284312"/>
            <a:ext cx="7937125" cy="4346827"/>
          </a:xfrm>
          <a:prstGeom prst="rect">
            <a:avLst/>
          </a:prstGeom>
        </p:spPr>
      </p:pic>
      <p:sp>
        <p:nvSpPr>
          <p:cNvPr id="5" name="TextBox 4"/>
          <p:cNvSpPr txBox="1"/>
          <p:nvPr/>
        </p:nvSpPr>
        <p:spPr>
          <a:xfrm>
            <a:off x="990488" y="884203"/>
            <a:ext cx="3938001" cy="369332"/>
          </a:xfrm>
          <a:prstGeom prst="rect">
            <a:avLst/>
          </a:prstGeom>
          <a:noFill/>
        </p:spPr>
        <p:txBody>
          <a:bodyPr wrap="none" rtlCol="0">
            <a:spAutoFit/>
          </a:bodyPr>
          <a:lstStyle/>
          <a:p>
            <a:r>
              <a:rPr lang="en-US" dirty="0" smtClean="0"/>
              <a:t>3.1.2 long term stability test (&gt;15 hours)</a:t>
            </a:r>
            <a:endParaRPr lang="en-US" sz="1400" dirty="0" smtClean="0"/>
          </a:p>
        </p:txBody>
      </p:sp>
      <p:sp>
        <p:nvSpPr>
          <p:cNvPr id="6" name="TextBox 5"/>
          <p:cNvSpPr txBox="1"/>
          <p:nvPr/>
        </p:nvSpPr>
        <p:spPr>
          <a:xfrm>
            <a:off x="990488" y="484093"/>
            <a:ext cx="2392322" cy="400110"/>
          </a:xfrm>
          <a:prstGeom prst="rect">
            <a:avLst/>
          </a:prstGeom>
          <a:noFill/>
        </p:spPr>
        <p:txBody>
          <a:bodyPr wrap="none" rtlCol="0">
            <a:spAutoFit/>
          </a:bodyPr>
          <a:lstStyle/>
          <a:p>
            <a:r>
              <a:rPr lang="en-US" sz="2000" dirty="0"/>
              <a:t>3.1 Clock </a:t>
            </a:r>
            <a:r>
              <a:rPr lang="en-US" sz="2000" dirty="0" smtClean="0"/>
              <a:t>distribution</a:t>
            </a:r>
            <a:endParaRPr lang="en-US" sz="2000" dirty="0"/>
          </a:p>
        </p:txBody>
      </p:sp>
      <p:sp>
        <p:nvSpPr>
          <p:cNvPr id="7" name="TextBox 6"/>
          <p:cNvSpPr txBox="1"/>
          <p:nvPr/>
        </p:nvSpPr>
        <p:spPr>
          <a:xfrm>
            <a:off x="1300899" y="3195687"/>
            <a:ext cx="1144993" cy="461665"/>
          </a:xfrm>
          <a:prstGeom prst="rect">
            <a:avLst/>
          </a:prstGeom>
          <a:noFill/>
        </p:spPr>
        <p:txBody>
          <a:bodyPr wrap="none" rtlCol="0">
            <a:spAutoFit/>
          </a:bodyPr>
          <a:lstStyle/>
          <a:p>
            <a:r>
              <a:rPr lang="el-GR" sz="2400" dirty="0" smtClean="0">
                <a:solidFill>
                  <a:srgbClr val="FF0000"/>
                </a:solidFill>
              </a:rPr>
              <a:t>σ</a:t>
            </a:r>
            <a:r>
              <a:rPr lang="en-US" sz="2400" dirty="0" smtClean="0">
                <a:solidFill>
                  <a:srgbClr val="FF0000"/>
                </a:solidFill>
              </a:rPr>
              <a:t> &lt; 2 ps</a:t>
            </a: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ED7F7473-35CC-4359-AC04-EFEE0D39A7D2}" type="slidenum">
              <a:rPr lang="en-US" smtClean="0"/>
              <a:t>36</a:t>
            </a:fld>
            <a:endParaRPr lang="en-US" dirty="0"/>
          </a:p>
        </p:txBody>
      </p:sp>
    </p:spTree>
    <p:extLst>
      <p:ext uri="{BB962C8B-B14F-4D97-AF65-F5344CB8AC3E}">
        <p14:creationId xmlns:p14="http://schemas.microsoft.com/office/powerpoint/2010/main" val="284873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1" y="1469387"/>
            <a:ext cx="4842866" cy="1446245"/>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151" t="27394" r="5030" b="17333"/>
          <a:stretch/>
        </p:blipFill>
        <p:spPr>
          <a:xfrm>
            <a:off x="6035204" y="1322953"/>
            <a:ext cx="5586992" cy="3790604"/>
          </a:xfrm>
          <a:prstGeom prst="rect">
            <a:avLst/>
          </a:prstGeom>
        </p:spPr>
      </p:pic>
      <p:sp>
        <p:nvSpPr>
          <p:cNvPr id="6" name="Rectangle 5"/>
          <p:cNvSpPr/>
          <p:nvPr/>
        </p:nvSpPr>
        <p:spPr>
          <a:xfrm>
            <a:off x="1747396" y="1902074"/>
            <a:ext cx="687965"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MC100 EP57</a:t>
            </a:r>
            <a:endParaRPr lang="en-US" dirty="0"/>
          </a:p>
        </p:txBody>
      </p:sp>
      <p:sp>
        <p:nvSpPr>
          <p:cNvPr id="7" name="Rectangle 6"/>
          <p:cNvSpPr/>
          <p:nvPr/>
        </p:nvSpPr>
        <p:spPr>
          <a:xfrm>
            <a:off x="2924026" y="1902074"/>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AD9510 (/8)</a:t>
            </a:r>
            <a:endParaRPr lang="en-US" dirty="0"/>
          </a:p>
        </p:txBody>
      </p:sp>
      <p:sp>
        <p:nvSpPr>
          <p:cNvPr id="8" name="Rectangle 7"/>
          <p:cNvSpPr/>
          <p:nvPr/>
        </p:nvSpPr>
        <p:spPr>
          <a:xfrm>
            <a:off x="4504010" y="1902074"/>
            <a:ext cx="903147"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SY58607 1:2</a:t>
            </a:r>
            <a:endParaRPr lang="en-US" dirty="0"/>
          </a:p>
        </p:txBody>
      </p:sp>
      <p:cxnSp>
        <p:nvCxnSpPr>
          <p:cNvPr id="9" name="Straight Arrow Connector 8"/>
          <p:cNvCxnSpPr>
            <a:stCxn id="6" idx="3"/>
            <a:endCxn id="7" idx="1"/>
          </p:cNvCxnSpPr>
          <p:nvPr/>
        </p:nvCxnSpPr>
        <p:spPr>
          <a:xfrm>
            <a:off x="2435361" y="2355118"/>
            <a:ext cx="488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3"/>
            <a:endCxn id="8" idx="1"/>
          </p:cNvCxnSpPr>
          <p:nvPr/>
        </p:nvCxnSpPr>
        <p:spPr>
          <a:xfrm>
            <a:off x="3827173" y="2355118"/>
            <a:ext cx="6768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5003" y="2067273"/>
            <a:ext cx="676837" cy="584775"/>
          </a:xfrm>
          <a:prstGeom prst="rect">
            <a:avLst/>
          </a:prstGeom>
          <a:noFill/>
        </p:spPr>
        <p:txBody>
          <a:bodyPr wrap="square" rtlCol="0">
            <a:spAutoFit/>
          </a:bodyPr>
          <a:lstStyle/>
          <a:p>
            <a:pPr algn="ctr"/>
            <a:r>
              <a:rPr lang="en-US" sz="1600" dirty="0" smtClean="0"/>
              <a:t>9.85 MHz</a:t>
            </a:r>
            <a:endParaRPr lang="en-US" sz="1600" dirty="0"/>
          </a:p>
        </p:txBody>
      </p:sp>
      <p:sp>
        <p:nvSpPr>
          <p:cNvPr id="12" name="TextBox 11"/>
          <p:cNvSpPr txBox="1"/>
          <p:nvPr/>
        </p:nvSpPr>
        <p:spPr>
          <a:xfrm>
            <a:off x="801579" y="1399643"/>
            <a:ext cx="458780" cy="523220"/>
          </a:xfrm>
          <a:prstGeom prst="rect">
            <a:avLst/>
          </a:prstGeom>
          <a:noFill/>
        </p:spPr>
        <p:txBody>
          <a:bodyPr wrap="none" rtlCol="0">
            <a:spAutoFit/>
          </a:bodyPr>
          <a:lstStyle/>
          <a:p>
            <a:r>
              <a:rPr lang="en-US" sz="2800" b="1" dirty="0" smtClean="0"/>
              <a:t>TI</a:t>
            </a:r>
            <a:endParaRPr lang="en-US" sz="2800" b="1" dirty="0"/>
          </a:p>
        </p:txBody>
      </p:sp>
      <p:cxnSp>
        <p:nvCxnSpPr>
          <p:cNvPr id="13" name="Straight Arrow Connector 12"/>
          <p:cNvCxnSpPr/>
          <p:nvPr/>
        </p:nvCxnSpPr>
        <p:spPr>
          <a:xfrm>
            <a:off x="5531737" y="2508846"/>
            <a:ext cx="928040" cy="143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55220" y="3672795"/>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Si5394A</a:t>
            </a:r>
            <a:endParaRPr lang="en-US" dirty="0">
              <a:solidFill>
                <a:schemeClr val="tx1"/>
              </a:solidFill>
            </a:endParaRPr>
          </a:p>
        </p:txBody>
      </p:sp>
      <p:cxnSp>
        <p:nvCxnSpPr>
          <p:cNvPr id="15" name="Straight Arrow Connector 14"/>
          <p:cNvCxnSpPr>
            <a:stCxn id="14" idx="0"/>
          </p:cNvCxnSpPr>
          <p:nvPr/>
        </p:nvCxnSpPr>
        <p:spPr>
          <a:xfrm flipH="1" flipV="1">
            <a:off x="4886230" y="2803727"/>
            <a:ext cx="20564" cy="869068"/>
          </a:xfrm>
          <a:prstGeom prst="straightConnector1">
            <a:avLst/>
          </a:prstGeom>
          <a:ln w="38100">
            <a:solidFill>
              <a:srgbClr val="FFC000"/>
            </a:solidFill>
            <a:headEnd type="arrow" w="sm" len="med"/>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980219" y="4603683"/>
            <a:ext cx="223969" cy="731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3"/>
          </p:cNvCxnSpPr>
          <p:nvPr/>
        </p:nvCxnSpPr>
        <p:spPr>
          <a:xfrm>
            <a:off x="5358367" y="4125839"/>
            <a:ext cx="1819040" cy="315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94930" y="3102153"/>
            <a:ext cx="1227937" cy="2298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64117" y="3785741"/>
            <a:ext cx="1173714" cy="1448732"/>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Tektronix MSO64</a:t>
            </a:r>
            <a:endParaRPr lang="en-US" dirty="0">
              <a:solidFill>
                <a:schemeClr val="tx1"/>
              </a:solidFill>
            </a:endParaRPr>
          </a:p>
        </p:txBody>
      </p:sp>
      <p:cxnSp>
        <p:nvCxnSpPr>
          <p:cNvPr id="20" name="Straight Arrow Connector 19"/>
          <p:cNvCxnSpPr/>
          <p:nvPr/>
        </p:nvCxnSpPr>
        <p:spPr>
          <a:xfrm flipH="1" flipV="1">
            <a:off x="3637832" y="4126719"/>
            <a:ext cx="817388" cy="41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11870" y="3107477"/>
            <a:ext cx="782587" cy="276999"/>
          </a:xfrm>
          <a:prstGeom prst="rect">
            <a:avLst/>
          </a:prstGeom>
          <a:noFill/>
        </p:spPr>
        <p:txBody>
          <a:bodyPr wrap="none" rtlCol="0">
            <a:spAutoFit/>
          </a:bodyPr>
          <a:lstStyle/>
          <a:p>
            <a:r>
              <a:rPr lang="en-US" sz="1200" dirty="0" smtClean="0">
                <a:solidFill>
                  <a:srgbClr val="FF9900"/>
                </a:solidFill>
              </a:rPr>
              <a:t>9.85 MHz</a:t>
            </a:r>
            <a:endParaRPr lang="en-US" sz="1200" dirty="0">
              <a:solidFill>
                <a:srgbClr val="FF9900"/>
              </a:solidFill>
            </a:endParaRPr>
          </a:p>
        </p:txBody>
      </p:sp>
      <p:sp>
        <p:nvSpPr>
          <p:cNvPr id="22" name="TextBox 21"/>
          <p:cNvSpPr txBox="1"/>
          <p:nvPr/>
        </p:nvSpPr>
        <p:spPr>
          <a:xfrm>
            <a:off x="3637200" y="4108368"/>
            <a:ext cx="732893" cy="600164"/>
          </a:xfrm>
          <a:prstGeom prst="rect">
            <a:avLst/>
          </a:prstGeom>
          <a:noFill/>
        </p:spPr>
        <p:txBody>
          <a:bodyPr wrap="none" rtlCol="0">
            <a:spAutoFit/>
          </a:bodyPr>
          <a:lstStyle/>
          <a:p>
            <a:r>
              <a:rPr lang="en-US" sz="1100" dirty="0" smtClean="0"/>
              <a:t>9.85 MHz</a:t>
            </a:r>
          </a:p>
          <a:p>
            <a:r>
              <a:rPr lang="en-US" sz="1100" dirty="0" smtClean="0"/>
              <a:t>98.5 MHz</a:t>
            </a:r>
          </a:p>
          <a:p>
            <a:r>
              <a:rPr lang="en-US" sz="1100" dirty="0" smtClean="0"/>
              <a:t>39.4 MHz</a:t>
            </a:r>
          </a:p>
        </p:txBody>
      </p:sp>
      <p:sp>
        <p:nvSpPr>
          <p:cNvPr id="23" name="Rectangle 22"/>
          <p:cNvSpPr/>
          <p:nvPr/>
        </p:nvSpPr>
        <p:spPr>
          <a:xfrm>
            <a:off x="767344" y="3785741"/>
            <a:ext cx="903147" cy="90608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Si5344H</a:t>
            </a:r>
            <a:endParaRPr lang="en-US" dirty="0">
              <a:solidFill>
                <a:schemeClr val="tx1"/>
              </a:solidFill>
            </a:endParaRPr>
          </a:p>
        </p:txBody>
      </p:sp>
      <p:sp>
        <p:nvSpPr>
          <p:cNvPr id="24" name="Rectangle 23"/>
          <p:cNvSpPr/>
          <p:nvPr/>
        </p:nvSpPr>
        <p:spPr>
          <a:xfrm>
            <a:off x="720963" y="1897640"/>
            <a:ext cx="649092" cy="9060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MC100 EP90</a:t>
            </a:r>
            <a:endParaRPr lang="en-US" sz="1600" dirty="0"/>
          </a:p>
        </p:txBody>
      </p:sp>
      <p:cxnSp>
        <p:nvCxnSpPr>
          <p:cNvPr id="25" name="Straight Arrow Connector 24"/>
          <p:cNvCxnSpPr/>
          <p:nvPr/>
        </p:nvCxnSpPr>
        <p:spPr>
          <a:xfrm>
            <a:off x="1646728" y="4119651"/>
            <a:ext cx="813755" cy="70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58012" y="2803727"/>
            <a:ext cx="0" cy="9820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53813" y="4108368"/>
            <a:ext cx="732893" cy="600164"/>
          </a:xfrm>
          <a:prstGeom prst="rect">
            <a:avLst/>
          </a:prstGeom>
          <a:noFill/>
        </p:spPr>
        <p:txBody>
          <a:bodyPr wrap="none" rtlCol="0">
            <a:spAutoFit/>
          </a:bodyPr>
          <a:lstStyle/>
          <a:p>
            <a:r>
              <a:rPr lang="en-US" sz="1100" dirty="0" smtClean="0"/>
              <a:t>9.85 MHz</a:t>
            </a:r>
          </a:p>
          <a:p>
            <a:r>
              <a:rPr lang="en-US" sz="1100" dirty="0" smtClean="0"/>
              <a:t>98.5 MHz</a:t>
            </a:r>
          </a:p>
          <a:p>
            <a:r>
              <a:rPr lang="en-US" sz="1100" dirty="0" smtClean="0"/>
              <a:t>39.4 MHz</a:t>
            </a:r>
          </a:p>
        </p:txBody>
      </p:sp>
      <p:sp>
        <p:nvSpPr>
          <p:cNvPr id="28" name="TextBox 27"/>
          <p:cNvSpPr txBox="1"/>
          <p:nvPr/>
        </p:nvSpPr>
        <p:spPr>
          <a:xfrm>
            <a:off x="893912" y="3083699"/>
            <a:ext cx="782587" cy="276999"/>
          </a:xfrm>
          <a:prstGeom prst="rect">
            <a:avLst/>
          </a:prstGeom>
          <a:noFill/>
        </p:spPr>
        <p:txBody>
          <a:bodyPr wrap="none" rtlCol="0">
            <a:spAutoFit/>
          </a:bodyPr>
          <a:lstStyle/>
          <a:p>
            <a:r>
              <a:rPr lang="en-US" sz="1200" dirty="0" smtClean="0"/>
              <a:t>78.8 MHz</a:t>
            </a:r>
          </a:p>
        </p:txBody>
      </p:sp>
      <p:cxnSp>
        <p:nvCxnSpPr>
          <p:cNvPr id="29" name="Straight Arrow Connector 28"/>
          <p:cNvCxnSpPr>
            <a:stCxn id="24" idx="3"/>
            <a:endCxn id="6" idx="1"/>
          </p:cNvCxnSpPr>
          <p:nvPr/>
        </p:nvCxnSpPr>
        <p:spPr>
          <a:xfrm>
            <a:off x="1370055" y="2350684"/>
            <a:ext cx="377341" cy="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667482" y="3509401"/>
            <a:ext cx="1536706" cy="18253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393798" y="5234473"/>
            <a:ext cx="1963999" cy="369332"/>
          </a:xfrm>
          <a:prstGeom prst="rect">
            <a:avLst/>
          </a:prstGeom>
          <a:noFill/>
        </p:spPr>
        <p:txBody>
          <a:bodyPr wrap="none" rtlCol="0">
            <a:spAutoFit/>
          </a:bodyPr>
          <a:lstStyle/>
          <a:p>
            <a:r>
              <a:rPr lang="en-US" dirty="0" smtClean="0"/>
              <a:t>Si5344H @</a:t>
            </a:r>
            <a:r>
              <a:rPr lang="en-US" sz="1600" dirty="0" smtClean="0"/>
              <a:t>78.8MHz</a:t>
            </a:r>
            <a:endParaRPr lang="en-US" sz="1600" dirty="0"/>
          </a:p>
        </p:txBody>
      </p:sp>
      <p:sp>
        <p:nvSpPr>
          <p:cNvPr id="32" name="Rectangle 31"/>
          <p:cNvSpPr/>
          <p:nvPr/>
        </p:nvSpPr>
        <p:spPr>
          <a:xfrm>
            <a:off x="7456516" y="5304928"/>
            <a:ext cx="840429" cy="29887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33" name="TextBox 32"/>
          <p:cNvSpPr txBox="1"/>
          <p:nvPr/>
        </p:nvSpPr>
        <p:spPr>
          <a:xfrm>
            <a:off x="767344" y="5837449"/>
            <a:ext cx="5439502" cy="461665"/>
          </a:xfrm>
          <a:prstGeom prst="rect">
            <a:avLst/>
          </a:prstGeom>
          <a:noFill/>
        </p:spPr>
        <p:txBody>
          <a:bodyPr wrap="none" rtlCol="0">
            <a:spAutoFit/>
          </a:bodyPr>
          <a:lstStyle/>
          <a:p>
            <a:r>
              <a:rPr lang="en-US" dirty="0" smtClean="0"/>
              <a:t>Phase stability (phase shift and jitter): </a:t>
            </a:r>
            <a:r>
              <a:rPr lang="en-US" sz="2400" b="1" dirty="0" smtClean="0">
                <a:solidFill>
                  <a:srgbClr val="FF0000"/>
                </a:solidFill>
              </a:rPr>
              <a:t>FWHM &lt; 4 ps</a:t>
            </a:r>
            <a:endParaRPr lang="en-US" sz="2400" b="1" dirty="0">
              <a:solidFill>
                <a:srgbClr val="FF0000"/>
              </a:solidFill>
            </a:endParaRPr>
          </a:p>
        </p:txBody>
      </p:sp>
      <p:sp>
        <p:nvSpPr>
          <p:cNvPr id="34" name="TextBox 33"/>
          <p:cNvSpPr txBox="1"/>
          <p:nvPr/>
        </p:nvSpPr>
        <p:spPr>
          <a:xfrm>
            <a:off x="1112972" y="465671"/>
            <a:ext cx="2903102" cy="461665"/>
          </a:xfrm>
          <a:prstGeom prst="rect">
            <a:avLst/>
          </a:prstGeom>
          <a:noFill/>
        </p:spPr>
        <p:txBody>
          <a:bodyPr wrap="none" rtlCol="0">
            <a:spAutoFit/>
          </a:bodyPr>
          <a:lstStyle/>
          <a:p>
            <a:r>
              <a:rPr lang="en-US" sz="2400" dirty="0" smtClean="0"/>
              <a:t>3.1</a:t>
            </a:r>
            <a:r>
              <a:rPr lang="en-US" sz="2400" dirty="0"/>
              <a:t> </a:t>
            </a:r>
            <a:r>
              <a:rPr lang="en-US" sz="2400" dirty="0" smtClean="0"/>
              <a:t>Clock distribution</a:t>
            </a:r>
            <a:endParaRPr lang="en-US" dirty="0" smtClean="0"/>
          </a:p>
        </p:txBody>
      </p:sp>
      <p:sp>
        <p:nvSpPr>
          <p:cNvPr id="35" name="Rectangle 34"/>
          <p:cNvSpPr/>
          <p:nvPr/>
        </p:nvSpPr>
        <p:spPr>
          <a:xfrm>
            <a:off x="1143201" y="803630"/>
            <a:ext cx="2677336" cy="369332"/>
          </a:xfrm>
          <a:prstGeom prst="rect">
            <a:avLst/>
          </a:prstGeom>
        </p:spPr>
        <p:txBody>
          <a:bodyPr wrap="none">
            <a:spAutoFit/>
          </a:bodyPr>
          <a:lstStyle/>
          <a:p>
            <a:r>
              <a:rPr lang="en-US" dirty="0" smtClean="0"/>
              <a:t>3.1.3 AD9510 clock divider</a:t>
            </a:r>
            <a:endParaRPr lang="en-US" dirty="0"/>
          </a:p>
        </p:txBody>
      </p:sp>
      <p:sp>
        <p:nvSpPr>
          <p:cNvPr id="4" name="Slide Number Placeholder 3"/>
          <p:cNvSpPr>
            <a:spLocks noGrp="1"/>
          </p:cNvSpPr>
          <p:nvPr>
            <p:ph type="sldNum" sz="quarter" idx="12"/>
          </p:nvPr>
        </p:nvSpPr>
        <p:spPr/>
        <p:txBody>
          <a:bodyPr/>
          <a:lstStyle/>
          <a:p>
            <a:fld id="{ED7F7473-35CC-4359-AC04-EFEE0D39A7D2}" type="slidenum">
              <a:rPr lang="en-US" smtClean="0"/>
              <a:t>37</a:t>
            </a:fld>
            <a:endParaRPr lang="en-US" dirty="0"/>
          </a:p>
        </p:txBody>
      </p:sp>
    </p:spTree>
    <p:extLst>
      <p:ext uri="{BB962C8B-B14F-4D97-AF65-F5344CB8AC3E}">
        <p14:creationId xmlns:p14="http://schemas.microsoft.com/office/powerpoint/2010/main" val="759738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01" t="4688"/>
          <a:stretch/>
        </p:blipFill>
        <p:spPr>
          <a:xfrm>
            <a:off x="207818" y="1869497"/>
            <a:ext cx="7198821" cy="413027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73"/>
          <a:stretch/>
        </p:blipFill>
        <p:spPr>
          <a:xfrm>
            <a:off x="3275215" y="1346277"/>
            <a:ext cx="8700538" cy="4878062"/>
          </a:xfrm>
          <a:prstGeom prst="rect">
            <a:avLst/>
          </a:prstGeom>
        </p:spPr>
      </p:pic>
      <p:sp>
        <p:nvSpPr>
          <p:cNvPr id="6" name="TextBox 5"/>
          <p:cNvSpPr txBox="1"/>
          <p:nvPr/>
        </p:nvSpPr>
        <p:spPr>
          <a:xfrm>
            <a:off x="284857" y="5927387"/>
            <a:ext cx="3062505" cy="369332"/>
          </a:xfrm>
          <a:prstGeom prst="rect">
            <a:avLst/>
          </a:prstGeom>
          <a:noFill/>
        </p:spPr>
        <p:txBody>
          <a:bodyPr wrap="none" rtlCol="0">
            <a:spAutoFit/>
          </a:bodyPr>
          <a:lstStyle/>
          <a:p>
            <a:r>
              <a:rPr lang="en-US" sz="1600" dirty="0" smtClean="0"/>
              <a:t>Meas19: </a:t>
            </a:r>
            <a:r>
              <a:rPr lang="en-US" dirty="0" smtClean="0"/>
              <a:t>FWHM</a:t>
            </a:r>
            <a:r>
              <a:rPr lang="en-US" baseline="-25000" dirty="0" smtClean="0"/>
              <a:t>_Ch1-Ch4 </a:t>
            </a:r>
            <a:r>
              <a:rPr lang="en-US" dirty="0" smtClean="0"/>
              <a:t>~ 3.4 ps</a:t>
            </a:r>
            <a:endParaRPr lang="en-US" dirty="0"/>
          </a:p>
        </p:txBody>
      </p:sp>
      <p:sp>
        <p:nvSpPr>
          <p:cNvPr id="7" name="TextBox 6"/>
          <p:cNvSpPr txBox="1"/>
          <p:nvPr/>
        </p:nvSpPr>
        <p:spPr>
          <a:xfrm>
            <a:off x="293837" y="6224339"/>
            <a:ext cx="3062505" cy="369332"/>
          </a:xfrm>
          <a:prstGeom prst="rect">
            <a:avLst/>
          </a:prstGeom>
          <a:noFill/>
        </p:spPr>
        <p:txBody>
          <a:bodyPr wrap="none" rtlCol="0">
            <a:spAutoFit/>
          </a:bodyPr>
          <a:lstStyle/>
          <a:p>
            <a:r>
              <a:rPr lang="en-US" sz="1600" dirty="0" smtClean="0"/>
              <a:t>Meas20:</a:t>
            </a:r>
            <a:r>
              <a:rPr lang="en-US" dirty="0" smtClean="0"/>
              <a:t> FWHM</a:t>
            </a:r>
            <a:r>
              <a:rPr lang="en-US" baseline="-25000" dirty="0" smtClean="0"/>
              <a:t>_Ch2-Ch3 </a:t>
            </a:r>
            <a:r>
              <a:rPr lang="en-US" dirty="0" smtClean="0"/>
              <a:t>~ 3.4 ps</a:t>
            </a:r>
            <a:endParaRPr lang="en-US" dirty="0"/>
          </a:p>
        </p:txBody>
      </p:sp>
      <p:sp>
        <p:nvSpPr>
          <p:cNvPr id="8" name="TextBox 7"/>
          <p:cNvSpPr txBox="1"/>
          <p:nvPr/>
        </p:nvSpPr>
        <p:spPr>
          <a:xfrm>
            <a:off x="1056411" y="638986"/>
            <a:ext cx="2903102" cy="461665"/>
          </a:xfrm>
          <a:prstGeom prst="rect">
            <a:avLst/>
          </a:prstGeom>
          <a:noFill/>
        </p:spPr>
        <p:txBody>
          <a:bodyPr wrap="none" rtlCol="0">
            <a:spAutoFit/>
          </a:bodyPr>
          <a:lstStyle/>
          <a:p>
            <a:r>
              <a:rPr lang="en-US" sz="2400" dirty="0" smtClean="0"/>
              <a:t>3.1</a:t>
            </a:r>
            <a:r>
              <a:rPr lang="en-US" sz="2400" dirty="0"/>
              <a:t> </a:t>
            </a:r>
            <a:r>
              <a:rPr lang="en-US" sz="2400" dirty="0" smtClean="0"/>
              <a:t>Clock distribution</a:t>
            </a:r>
            <a:endParaRPr lang="en-US" dirty="0" smtClean="0"/>
          </a:p>
        </p:txBody>
      </p:sp>
      <p:sp>
        <p:nvSpPr>
          <p:cNvPr id="9" name="Rectangle 8"/>
          <p:cNvSpPr/>
          <p:nvPr/>
        </p:nvSpPr>
        <p:spPr>
          <a:xfrm>
            <a:off x="1086640" y="976945"/>
            <a:ext cx="2677336" cy="369332"/>
          </a:xfrm>
          <a:prstGeom prst="rect">
            <a:avLst/>
          </a:prstGeom>
        </p:spPr>
        <p:txBody>
          <a:bodyPr wrap="none">
            <a:spAutoFit/>
          </a:bodyPr>
          <a:lstStyle/>
          <a:p>
            <a:r>
              <a:rPr lang="en-US" dirty="0" smtClean="0"/>
              <a:t>3.1.3 AD9510 clock divider</a:t>
            </a:r>
            <a:endParaRPr lang="en-US" dirty="0"/>
          </a:p>
        </p:txBody>
      </p:sp>
      <p:sp>
        <p:nvSpPr>
          <p:cNvPr id="3" name="Slide Number Placeholder 2"/>
          <p:cNvSpPr>
            <a:spLocks noGrp="1"/>
          </p:cNvSpPr>
          <p:nvPr>
            <p:ph type="sldNum" sz="quarter" idx="12"/>
          </p:nvPr>
        </p:nvSpPr>
        <p:spPr/>
        <p:txBody>
          <a:bodyPr/>
          <a:lstStyle/>
          <a:p>
            <a:fld id="{ED7F7473-35CC-4359-AC04-EFEE0D39A7D2}" type="slidenum">
              <a:rPr lang="en-US" smtClean="0"/>
              <a:t>38</a:t>
            </a:fld>
            <a:endParaRPr lang="en-US" dirty="0"/>
          </a:p>
        </p:txBody>
      </p:sp>
    </p:spTree>
    <p:extLst>
      <p:ext uri="{BB962C8B-B14F-4D97-AF65-F5344CB8AC3E}">
        <p14:creationId xmlns:p14="http://schemas.microsoft.com/office/powerpoint/2010/main" val="133821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473" y="690472"/>
            <a:ext cx="2765675" cy="400110"/>
          </a:xfrm>
          <a:prstGeom prst="rect">
            <a:avLst/>
          </a:prstGeom>
        </p:spPr>
        <p:txBody>
          <a:bodyPr wrap="square">
            <a:spAutoFit/>
          </a:bodyPr>
          <a:lstStyle/>
          <a:p>
            <a:pPr>
              <a:spcAft>
                <a:spcPts val="400"/>
              </a:spcAft>
            </a:pPr>
            <a:r>
              <a:rPr lang="en-US" sz="2000" dirty="0" smtClean="0">
                <a:solidFill>
                  <a:srgbClr val="000000"/>
                </a:solidFill>
              </a:rPr>
              <a:t>3.1 Clock distribution</a:t>
            </a:r>
            <a:endParaRPr lang="en-US" sz="2000" dirty="0">
              <a:solidFill>
                <a:srgbClr val="000000"/>
              </a:solidFill>
            </a:endParaRPr>
          </a:p>
        </p:txBody>
      </p:sp>
      <p:sp>
        <p:nvSpPr>
          <p:cNvPr id="71" name="TextBox 70"/>
          <p:cNvSpPr txBox="1"/>
          <p:nvPr/>
        </p:nvSpPr>
        <p:spPr>
          <a:xfrm>
            <a:off x="1105775" y="1375692"/>
            <a:ext cx="9927985" cy="646331"/>
          </a:xfrm>
          <a:prstGeom prst="rect">
            <a:avLst/>
          </a:prstGeom>
          <a:noFill/>
        </p:spPr>
        <p:txBody>
          <a:bodyPr wrap="square" rtlCol="0">
            <a:spAutoFit/>
          </a:bodyPr>
          <a:lstStyle/>
          <a:p>
            <a:r>
              <a:rPr lang="en-US" dirty="0" smtClean="0"/>
              <a:t>Bypassing the TI and the optic transceivers, Si5344H generates 9.85 MHz, and the Si5394A reconstruct the 98.5 MHz, and 39.4 MHz clock, </a:t>
            </a:r>
            <a:r>
              <a:rPr lang="en-US" b="1" dirty="0" smtClean="0"/>
              <a:t>Phase stability (jitter): ~ 1 ps</a:t>
            </a:r>
            <a:r>
              <a:rPr lang="en-US" dirty="0" smtClean="0"/>
              <a:t>, P_P: ~ 9 ps.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745" r="93" b="7970"/>
          <a:stretch/>
        </p:blipFill>
        <p:spPr>
          <a:xfrm>
            <a:off x="1880466" y="2192134"/>
            <a:ext cx="8001174" cy="4022054"/>
          </a:xfrm>
          <a:prstGeom prst="rect">
            <a:avLst/>
          </a:prstGeom>
        </p:spPr>
      </p:pic>
      <p:sp>
        <p:nvSpPr>
          <p:cNvPr id="6" name="Rectangle 5"/>
          <p:cNvSpPr/>
          <p:nvPr/>
        </p:nvSpPr>
        <p:spPr>
          <a:xfrm>
            <a:off x="1105775" y="1097859"/>
            <a:ext cx="6046014" cy="338554"/>
          </a:xfrm>
          <a:prstGeom prst="rect">
            <a:avLst/>
          </a:prstGeom>
        </p:spPr>
        <p:txBody>
          <a:bodyPr wrap="none">
            <a:spAutoFit/>
          </a:bodyPr>
          <a:lstStyle/>
          <a:p>
            <a:r>
              <a:rPr lang="en-US" sz="1600" dirty="0" smtClean="0"/>
              <a:t>3.1.4  9.85 </a:t>
            </a:r>
            <a:r>
              <a:rPr lang="en-US" sz="1600" dirty="0"/>
              <a:t>MHz clock distribution </a:t>
            </a:r>
            <a:r>
              <a:rPr lang="en-US" sz="1600" dirty="0" smtClean="0"/>
              <a:t>via SMA cables (best signal integrity)</a:t>
            </a:r>
            <a:endParaRPr lang="en-US" sz="1600" dirty="0"/>
          </a:p>
        </p:txBody>
      </p:sp>
      <p:sp>
        <p:nvSpPr>
          <p:cNvPr id="2" name="Slide Number Placeholder 1"/>
          <p:cNvSpPr>
            <a:spLocks noGrp="1"/>
          </p:cNvSpPr>
          <p:nvPr>
            <p:ph type="sldNum" sz="quarter" idx="12"/>
          </p:nvPr>
        </p:nvSpPr>
        <p:spPr/>
        <p:txBody>
          <a:bodyPr/>
          <a:lstStyle/>
          <a:p>
            <a:fld id="{ED7F7473-35CC-4359-AC04-EFEE0D39A7D2}" type="slidenum">
              <a:rPr lang="en-US" smtClean="0"/>
              <a:t>39</a:t>
            </a:fld>
            <a:endParaRPr lang="en-US" dirty="0"/>
          </a:p>
        </p:txBody>
      </p:sp>
    </p:spTree>
    <p:extLst>
      <p:ext uri="{BB962C8B-B14F-4D97-AF65-F5344CB8AC3E}">
        <p14:creationId xmlns:p14="http://schemas.microsoft.com/office/powerpoint/2010/main" val="694918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1133344" y="309680"/>
            <a:ext cx="4752975" cy="8183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55" name="Rectangle 54"/>
          <p:cNvSpPr/>
          <p:nvPr/>
        </p:nvSpPr>
        <p:spPr>
          <a:xfrm>
            <a:off x="865659" y="934978"/>
            <a:ext cx="3058641" cy="400110"/>
          </a:xfrm>
          <a:prstGeom prst="rect">
            <a:avLst/>
          </a:prstGeom>
        </p:spPr>
        <p:txBody>
          <a:bodyPr wrap="square">
            <a:spAutoFit/>
          </a:bodyPr>
          <a:lstStyle/>
          <a:p>
            <a:pPr>
              <a:spcAft>
                <a:spcPts val="400"/>
              </a:spcAft>
            </a:pPr>
            <a:r>
              <a:rPr lang="en-US" sz="2000" dirty="0" smtClean="0">
                <a:solidFill>
                  <a:srgbClr val="000000"/>
                </a:solidFill>
              </a:rPr>
              <a:t>2.2 The </a:t>
            </a:r>
            <a:r>
              <a:rPr lang="en-US" sz="2000" dirty="0" err="1" smtClean="0">
                <a:solidFill>
                  <a:srgbClr val="000000"/>
                </a:solidFill>
              </a:rPr>
              <a:t>ePIC</a:t>
            </a:r>
            <a:r>
              <a:rPr lang="en-US" sz="2000" dirty="0" smtClean="0">
                <a:solidFill>
                  <a:srgbClr val="000000"/>
                </a:solidFill>
              </a:rPr>
              <a:t> </a:t>
            </a:r>
            <a:r>
              <a:rPr lang="en-US" sz="2000" dirty="0" smtClean="0">
                <a:solidFill>
                  <a:srgbClr val="000000"/>
                </a:solidFill>
              </a:rPr>
              <a:t>clocks:</a:t>
            </a:r>
            <a:endParaRPr lang="en-US" sz="2000" dirty="0">
              <a:solidFill>
                <a:srgbClr val="000000"/>
              </a:solidFill>
            </a:endParaRPr>
          </a:p>
        </p:txBody>
      </p:sp>
      <p:sp>
        <p:nvSpPr>
          <p:cNvPr id="19" name="Rectangle 18"/>
          <p:cNvSpPr/>
          <p:nvPr/>
        </p:nvSpPr>
        <p:spPr>
          <a:xfrm>
            <a:off x="2281710"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462683"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38896"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19869"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79417"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160390"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36603"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17576"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29582"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10555"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86768"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867741"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27289"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208262"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384475"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565448" y="2749929"/>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48803" y="2748666"/>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929776" y="2748666"/>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105989" y="2748666"/>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286962" y="2748666"/>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65634" y="275600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346607" y="275600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522820" y="275600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703793" y="275600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236398" y="3437947"/>
            <a:ext cx="1544012" cy="369332"/>
          </a:xfrm>
          <a:prstGeom prst="rect">
            <a:avLst/>
          </a:prstGeom>
          <a:noFill/>
        </p:spPr>
        <p:txBody>
          <a:bodyPr wrap="none" rtlCol="0">
            <a:spAutoFit/>
          </a:bodyPr>
          <a:lstStyle/>
          <a:p>
            <a:r>
              <a:rPr lang="en-US" dirty="0" smtClean="0"/>
              <a:t>1 2 3 4  5 6 7 8</a:t>
            </a:r>
            <a:endParaRPr lang="en-US" dirty="0"/>
          </a:p>
        </p:txBody>
      </p:sp>
      <p:sp>
        <p:nvSpPr>
          <p:cNvPr id="44" name="TextBox 43"/>
          <p:cNvSpPr txBox="1"/>
          <p:nvPr/>
        </p:nvSpPr>
        <p:spPr>
          <a:xfrm>
            <a:off x="4260527" y="3423270"/>
            <a:ext cx="2276585" cy="369332"/>
          </a:xfrm>
          <a:prstGeom prst="rect">
            <a:avLst/>
          </a:prstGeom>
          <a:noFill/>
        </p:spPr>
        <p:txBody>
          <a:bodyPr wrap="none" rtlCol="0">
            <a:spAutoFit/>
          </a:bodyPr>
          <a:lstStyle/>
          <a:p>
            <a:r>
              <a:rPr lang="en-US" dirty="0" smtClean="0"/>
              <a:t>3 4 5  6 7 8 9 0  1 2 3 4</a:t>
            </a:r>
            <a:endParaRPr lang="en-US" dirty="0"/>
          </a:p>
        </p:txBody>
      </p:sp>
      <p:sp>
        <p:nvSpPr>
          <p:cNvPr id="45" name="TextBox 44"/>
          <p:cNvSpPr txBox="1"/>
          <p:nvPr/>
        </p:nvSpPr>
        <p:spPr>
          <a:xfrm>
            <a:off x="4271948" y="3238604"/>
            <a:ext cx="2329484" cy="369332"/>
          </a:xfrm>
          <a:prstGeom prst="rect">
            <a:avLst/>
          </a:prstGeom>
          <a:noFill/>
        </p:spPr>
        <p:txBody>
          <a:bodyPr wrap="none" rtlCol="0">
            <a:spAutoFit/>
          </a:bodyPr>
          <a:lstStyle/>
          <a:p>
            <a:r>
              <a:rPr lang="en-US" dirty="0" smtClean="0"/>
              <a:t>5 5 5  5 5 5 5 6  6 6 6 6</a:t>
            </a:r>
            <a:endParaRPr lang="en-US" dirty="0"/>
          </a:p>
        </p:txBody>
      </p:sp>
      <p:sp>
        <p:nvSpPr>
          <p:cNvPr id="46" name="TextBox 45"/>
          <p:cNvSpPr txBox="1"/>
          <p:nvPr/>
        </p:nvSpPr>
        <p:spPr>
          <a:xfrm>
            <a:off x="4271948" y="3039262"/>
            <a:ext cx="2276585" cy="369332"/>
          </a:xfrm>
          <a:prstGeom prst="rect">
            <a:avLst/>
          </a:prstGeom>
          <a:noFill/>
        </p:spPr>
        <p:txBody>
          <a:bodyPr wrap="none" rtlCol="0">
            <a:spAutoFit/>
          </a:bodyPr>
          <a:lstStyle/>
          <a:p>
            <a:r>
              <a:rPr lang="en-US" dirty="0" smtClean="0"/>
              <a:t>1 1 1  1 1 1 1 1  1 1 1 1</a:t>
            </a:r>
            <a:endParaRPr lang="en-US" dirty="0"/>
          </a:p>
        </p:txBody>
      </p:sp>
      <p:sp>
        <p:nvSpPr>
          <p:cNvPr id="47" name="TextBox 46"/>
          <p:cNvSpPr txBox="1"/>
          <p:nvPr/>
        </p:nvSpPr>
        <p:spPr>
          <a:xfrm>
            <a:off x="4271947" y="2854596"/>
            <a:ext cx="2276585" cy="369332"/>
          </a:xfrm>
          <a:prstGeom prst="rect">
            <a:avLst/>
          </a:prstGeom>
          <a:noFill/>
        </p:spPr>
        <p:txBody>
          <a:bodyPr wrap="none" rtlCol="0">
            <a:spAutoFit/>
          </a:bodyPr>
          <a:lstStyle/>
          <a:p>
            <a:r>
              <a:rPr lang="en-US" dirty="0" smtClean="0"/>
              <a:t>1 1 1  1 1 1 1 1  1 1 1 1</a:t>
            </a:r>
            <a:endParaRPr lang="en-US" dirty="0"/>
          </a:p>
        </p:txBody>
      </p:sp>
      <p:sp>
        <p:nvSpPr>
          <p:cNvPr id="48" name="TextBox 47"/>
          <p:cNvSpPr txBox="1"/>
          <p:nvPr/>
        </p:nvSpPr>
        <p:spPr>
          <a:xfrm>
            <a:off x="7105883" y="3073242"/>
            <a:ext cx="811441" cy="369332"/>
          </a:xfrm>
          <a:prstGeom prst="rect">
            <a:avLst/>
          </a:prstGeom>
          <a:noFill/>
        </p:spPr>
        <p:txBody>
          <a:bodyPr wrap="none" rtlCol="0">
            <a:spAutoFit/>
          </a:bodyPr>
          <a:lstStyle/>
          <a:p>
            <a:r>
              <a:rPr lang="en-US" dirty="0" smtClean="0"/>
              <a:t>2 2 2 2</a:t>
            </a:r>
            <a:endParaRPr lang="en-US" dirty="0"/>
          </a:p>
        </p:txBody>
      </p:sp>
      <p:sp>
        <p:nvSpPr>
          <p:cNvPr id="49" name="TextBox 48"/>
          <p:cNvSpPr txBox="1"/>
          <p:nvPr/>
        </p:nvSpPr>
        <p:spPr>
          <a:xfrm>
            <a:off x="7105882" y="2888576"/>
            <a:ext cx="811441" cy="369332"/>
          </a:xfrm>
          <a:prstGeom prst="rect">
            <a:avLst/>
          </a:prstGeom>
          <a:noFill/>
        </p:spPr>
        <p:txBody>
          <a:bodyPr wrap="none" rtlCol="0">
            <a:spAutoFit/>
          </a:bodyPr>
          <a:lstStyle/>
          <a:p>
            <a:r>
              <a:rPr lang="en-US" dirty="0" smtClean="0"/>
              <a:t>1 1 1 1</a:t>
            </a:r>
            <a:endParaRPr lang="en-US" dirty="0"/>
          </a:p>
        </p:txBody>
      </p:sp>
      <p:sp>
        <p:nvSpPr>
          <p:cNvPr id="50" name="TextBox 49"/>
          <p:cNvSpPr txBox="1"/>
          <p:nvPr/>
        </p:nvSpPr>
        <p:spPr>
          <a:xfrm>
            <a:off x="7105883" y="3432572"/>
            <a:ext cx="811441" cy="369332"/>
          </a:xfrm>
          <a:prstGeom prst="rect">
            <a:avLst/>
          </a:prstGeom>
          <a:noFill/>
        </p:spPr>
        <p:txBody>
          <a:bodyPr wrap="none" rtlCol="0">
            <a:spAutoFit/>
          </a:bodyPr>
          <a:lstStyle/>
          <a:p>
            <a:r>
              <a:rPr lang="en-US" dirty="0" smtClean="0"/>
              <a:t>7 8 9 0</a:t>
            </a:r>
            <a:endParaRPr lang="en-US" dirty="0"/>
          </a:p>
        </p:txBody>
      </p:sp>
      <p:sp>
        <p:nvSpPr>
          <p:cNvPr id="51" name="TextBox 50"/>
          <p:cNvSpPr txBox="1"/>
          <p:nvPr/>
        </p:nvSpPr>
        <p:spPr>
          <a:xfrm>
            <a:off x="7105882" y="3247906"/>
            <a:ext cx="811441" cy="369332"/>
          </a:xfrm>
          <a:prstGeom prst="rect">
            <a:avLst/>
          </a:prstGeom>
          <a:noFill/>
        </p:spPr>
        <p:txBody>
          <a:bodyPr wrap="none" rtlCol="0">
            <a:spAutoFit/>
          </a:bodyPr>
          <a:lstStyle/>
          <a:p>
            <a:r>
              <a:rPr lang="en-US" dirty="0" smtClean="0"/>
              <a:t>5 5 5 6</a:t>
            </a:r>
            <a:endParaRPr lang="en-US" dirty="0"/>
          </a:p>
        </p:txBody>
      </p:sp>
      <p:sp>
        <p:nvSpPr>
          <p:cNvPr id="52" name="Rectangle 51"/>
          <p:cNvSpPr/>
          <p:nvPr/>
        </p:nvSpPr>
        <p:spPr>
          <a:xfrm>
            <a:off x="2469344" y="2747777"/>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149575" y="2745061"/>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197785" y="2745061"/>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513888" y="2756004"/>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281710" y="2854596"/>
            <a:ext cx="15126" cy="27127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736843" y="2777937"/>
            <a:ext cx="0" cy="1290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863627" y="2854596"/>
            <a:ext cx="16379" cy="27127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7880361" y="2752054"/>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8061334" y="2752054"/>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237547" y="2752054"/>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418520" y="2752054"/>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067995" y="2749902"/>
            <a:ext cx="176213" cy="958989"/>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580901" y="275205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761874" y="275205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938087" y="275205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119060" y="2752054"/>
            <a:ext cx="176213" cy="958989"/>
          </a:xfrm>
          <a:prstGeom prst="rect">
            <a:avLst/>
          </a:prstGeom>
          <a:solidFill>
            <a:srgbClr val="92D05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1521150" y="3069292"/>
            <a:ext cx="811441" cy="369332"/>
          </a:xfrm>
          <a:prstGeom prst="rect">
            <a:avLst/>
          </a:prstGeom>
          <a:noFill/>
        </p:spPr>
        <p:txBody>
          <a:bodyPr wrap="none" rtlCol="0">
            <a:spAutoFit/>
          </a:bodyPr>
          <a:lstStyle/>
          <a:p>
            <a:r>
              <a:rPr lang="en-US" dirty="0" smtClean="0"/>
              <a:t>2 2 2 2</a:t>
            </a:r>
            <a:endParaRPr lang="en-US" dirty="0"/>
          </a:p>
        </p:txBody>
      </p:sp>
      <p:sp>
        <p:nvSpPr>
          <p:cNvPr id="86" name="TextBox 85"/>
          <p:cNvSpPr txBox="1"/>
          <p:nvPr/>
        </p:nvSpPr>
        <p:spPr>
          <a:xfrm>
            <a:off x="1521149" y="2884626"/>
            <a:ext cx="811441" cy="369332"/>
          </a:xfrm>
          <a:prstGeom prst="rect">
            <a:avLst/>
          </a:prstGeom>
          <a:noFill/>
        </p:spPr>
        <p:txBody>
          <a:bodyPr wrap="none" rtlCol="0">
            <a:spAutoFit/>
          </a:bodyPr>
          <a:lstStyle/>
          <a:p>
            <a:r>
              <a:rPr lang="en-US" dirty="0" smtClean="0"/>
              <a:t>1 1 1 1</a:t>
            </a:r>
            <a:endParaRPr lang="en-US" dirty="0"/>
          </a:p>
        </p:txBody>
      </p:sp>
      <p:sp>
        <p:nvSpPr>
          <p:cNvPr id="87" name="TextBox 86"/>
          <p:cNvSpPr txBox="1"/>
          <p:nvPr/>
        </p:nvSpPr>
        <p:spPr>
          <a:xfrm>
            <a:off x="1521150" y="3428622"/>
            <a:ext cx="811441" cy="369332"/>
          </a:xfrm>
          <a:prstGeom prst="rect">
            <a:avLst/>
          </a:prstGeom>
          <a:noFill/>
        </p:spPr>
        <p:txBody>
          <a:bodyPr wrap="none" rtlCol="0">
            <a:spAutoFit/>
          </a:bodyPr>
          <a:lstStyle/>
          <a:p>
            <a:r>
              <a:rPr lang="en-US" dirty="0" smtClean="0"/>
              <a:t>7 8 9 0</a:t>
            </a:r>
            <a:endParaRPr lang="en-US" dirty="0"/>
          </a:p>
        </p:txBody>
      </p:sp>
      <p:sp>
        <p:nvSpPr>
          <p:cNvPr id="88" name="TextBox 87"/>
          <p:cNvSpPr txBox="1"/>
          <p:nvPr/>
        </p:nvSpPr>
        <p:spPr>
          <a:xfrm>
            <a:off x="1521149" y="3243956"/>
            <a:ext cx="811441" cy="369332"/>
          </a:xfrm>
          <a:prstGeom prst="rect">
            <a:avLst/>
          </a:prstGeom>
          <a:noFill/>
        </p:spPr>
        <p:txBody>
          <a:bodyPr wrap="none" rtlCol="0">
            <a:spAutoFit/>
          </a:bodyPr>
          <a:lstStyle/>
          <a:p>
            <a:r>
              <a:rPr lang="en-US" dirty="0" smtClean="0"/>
              <a:t>5 5 5 6</a:t>
            </a:r>
            <a:endParaRPr lang="en-US" dirty="0"/>
          </a:p>
        </p:txBody>
      </p:sp>
      <p:sp>
        <p:nvSpPr>
          <p:cNvPr id="89" name="TextBox 88"/>
          <p:cNvSpPr txBox="1"/>
          <p:nvPr/>
        </p:nvSpPr>
        <p:spPr>
          <a:xfrm>
            <a:off x="7841343" y="3413938"/>
            <a:ext cx="811441" cy="369332"/>
          </a:xfrm>
          <a:prstGeom prst="rect">
            <a:avLst/>
          </a:prstGeom>
          <a:noFill/>
        </p:spPr>
        <p:txBody>
          <a:bodyPr wrap="none" rtlCol="0">
            <a:spAutoFit/>
          </a:bodyPr>
          <a:lstStyle/>
          <a:p>
            <a:r>
              <a:rPr lang="en-US" dirty="0" smtClean="0"/>
              <a:t>1 2 3 4</a:t>
            </a:r>
            <a:endParaRPr lang="en-US" dirty="0"/>
          </a:p>
        </p:txBody>
      </p:sp>
      <p:cxnSp>
        <p:nvCxnSpPr>
          <p:cNvPr id="90" name="Straight Connector 89"/>
          <p:cNvCxnSpPr/>
          <p:nvPr/>
        </p:nvCxnSpPr>
        <p:spPr>
          <a:xfrm>
            <a:off x="8652784" y="3345546"/>
            <a:ext cx="542889"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29058" y="3345546"/>
            <a:ext cx="542889"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548532" y="3345546"/>
            <a:ext cx="542889" cy="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78260" y="3345546"/>
            <a:ext cx="542889" cy="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295273" y="4068602"/>
            <a:ext cx="5584733"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718292" y="3758733"/>
            <a:ext cx="2749471" cy="369332"/>
          </a:xfrm>
          <a:prstGeom prst="rect">
            <a:avLst/>
          </a:prstGeom>
          <a:noFill/>
        </p:spPr>
        <p:txBody>
          <a:bodyPr wrap="none" rtlCol="0">
            <a:spAutoFit/>
          </a:bodyPr>
          <a:lstStyle/>
          <a:p>
            <a:r>
              <a:rPr lang="en-US" dirty="0" smtClean="0"/>
              <a:t>1160 (all or 1/4 with beam)</a:t>
            </a:r>
            <a:endParaRPr lang="en-US" dirty="0"/>
          </a:p>
        </p:txBody>
      </p:sp>
      <p:sp>
        <p:nvSpPr>
          <p:cNvPr id="96" name="TextBox 95"/>
          <p:cNvSpPr txBox="1"/>
          <p:nvPr/>
        </p:nvSpPr>
        <p:spPr>
          <a:xfrm>
            <a:off x="5821317" y="3773268"/>
            <a:ext cx="2051908" cy="369332"/>
          </a:xfrm>
          <a:prstGeom prst="rect">
            <a:avLst/>
          </a:prstGeom>
          <a:noFill/>
        </p:spPr>
        <p:txBody>
          <a:bodyPr wrap="none" rtlCol="0">
            <a:spAutoFit/>
          </a:bodyPr>
          <a:lstStyle/>
          <a:p>
            <a:r>
              <a:rPr lang="en-US" dirty="0" smtClean="0"/>
              <a:t>100 (no-beam /gap)</a:t>
            </a:r>
            <a:endParaRPr lang="en-US" dirty="0"/>
          </a:p>
        </p:txBody>
      </p:sp>
      <p:cxnSp>
        <p:nvCxnSpPr>
          <p:cNvPr id="99" name="Straight Connector 98"/>
          <p:cNvCxnSpPr/>
          <p:nvPr/>
        </p:nvCxnSpPr>
        <p:spPr>
          <a:xfrm>
            <a:off x="1184073" y="2319839"/>
            <a:ext cx="9481885" cy="1295"/>
          </a:xfrm>
          <a:prstGeom prst="line">
            <a:avLst/>
          </a:prstGeom>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2547767" y="1842578"/>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959575" y="1847307"/>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5360439" y="1844730"/>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772247" y="1849459"/>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8186670" y="1846138"/>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9598478" y="1850867"/>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133344" y="1847307"/>
            <a:ext cx="1414423" cy="47040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1221451" y="1515119"/>
            <a:ext cx="1627433" cy="369332"/>
          </a:xfrm>
          <a:prstGeom prst="rect">
            <a:avLst/>
          </a:prstGeom>
          <a:noFill/>
        </p:spPr>
        <p:txBody>
          <a:bodyPr wrap="none" rtlCol="0">
            <a:spAutoFit/>
          </a:bodyPr>
          <a:lstStyle/>
          <a:p>
            <a:r>
              <a:rPr lang="en-US" dirty="0" smtClean="0"/>
              <a:t>Streaming Data</a:t>
            </a:r>
            <a:endParaRPr lang="en-US" dirty="0"/>
          </a:p>
        </p:txBody>
      </p:sp>
      <p:sp>
        <p:nvSpPr>
          <p:cNvPr id="108" name="TextBox 107"/>
          <p:cNvSpPr txBox="1"/>
          <p:nvPr/>
        </p:nvSpPr>
        <p:spPr>
          <a:xfrm>
            <a:off x="1329170" y="2400789"/>
            <a:ext cx="4049763" cy="369332"/>
          </a:xfrm>
          <a:prstGeom prst="rect">
            <a:avLst/>
          </a:prstGeom>
          <a:noFill/>
        </p:spPr>
        <p:txBody>
          <a:bodyPr wrap="none" rtlCol="0">
            <a:spAutoFit/>
          </a:bodyPr>
          <a:lstStyle/>
          <a:p>
            <a:r>
              <a:rPr lang="en-US" dirty="0" smtClean="0"/>
              <a:t>Beam crossing  ( * electron ion collision ) </a:t>
            </a:r>
            <a:endParaRPr lang="en-US" dirty="0"/>
          </a:p>
        </p:txBody>
      </p:sp>
      <p:sp>
        <p:nvSpPr>
          <p:cNvPr id="109" name="TextBox 108"/>
          <p:cNvSpPr txBox="1"/>
          <p:nvPr/>
        </p:nvSpPr>
        <p:spPr>
          <a:xfrm>
            <a:off x="9619736" y="1899039"/>
            <a:ext cx="1447832" cy="338554"/>
          </a:xfrm>
          <a:prstGeom prst="rect">
            <a:avLst/>
          </a:prstGeom>
          <a:noFill/>
        </p:spPr>
        <p:txBody>
          <a:bodyPr wrap="none" rtlCol="0">
            <a:spAutoFit/>
          </a:bodyPr>
          <a:lstStyle/>
          <a:p>
            <a:r>
              <a:rPr lang="en-US" sz="1600" dirty="0" smtClean="0"/>
              <a:t>Time Slice M+5</a:t>
            </a:r>
            <a:endParaRPr lang="en-US" sz="1600" dirty="0"/>
          </a:p>
        </p:txBody>
      </p:sp>
      <p:sp>
        <p:nvSpPr>
          <p:cNvPr id="110" name="TextBox 109"/>
          <p:cNvSpPr txBox="1"/>
          <p:nvPr/>
        </p:nvSpPr>
        <p:spPr>
          <a:xfrm>
            <a:off x="1141231" y="1893186"/>
            <a:ext cx="1407758" cy="338554"/>
          </a:xfrm>
          <a:prstGeom prst="rect">
            <a:avLst/>
          </a:prstGeom>
          <a:noFill/>
        </p:spPr>
        <p:txBody>
          <a:bodyPr wrap="none" rtlCol="0">
            <a:spAutoFit/>
          </a:bodyPr>
          <a:lstStyle/>
          <a:p>
            <a:r>
              <a:rPr lang="en-US" sz="1600" dirty="0" smtClean="0"/>
              <a:t>Time Slice M-1</a:t>
            </a:r>
            <a:endParaRPr lang="en-US" sz="1600" dirty="0"/>
          </a:p>
        </p:txBody>
      </p:sp>
      <p:sp>
        <p:nvSpPr>
          <p:cNvPr id="111" name="TextBox 110"/>
          <p:cNvSpPr txBox="1"/>
          <p:nvPr/>
        </p:nvSpPr>
        <p:spPr>
          <a:xfrm>
            <a:off x="8205313" y="1912064"/>
            <a:ext cx="1447832" cy="338554"/>
          </a:xfrm>
          <a:prstGeom prst="rect">
            <a:avLst/>
          </a:prstGeom>
          <a:noFill/>
        </p:spPr>
        <p:txBody>
          <a:bodyPr wrap="none" rtlCol="0">
            <a:spAutoFit/>
          </a:bodyPr>
          <a:lstStyle/>
          <a:p>
            <a:r>
              <a:rPr lang="en-US" sz="1600" dirty="0" smtClean="0"/>
              <a:t>Time Slice M+4</a:t>
            </a:r>
            <a:endParaRPr lang="en-US" sz="1600" dirty="0"/>
          </a:p>
        </p:txBody>
      </p:sp>
      <p:sp>
        <p:nvSpPr>
          <p:cNvPr id="112" name="TextBox 111"/>
          <p:cNvSpPr txBox="1"/>
          <p:nvPr/>
        </p:nvSpPr>
        <p:spPr>
          <a:xfrm>
            <a:off x="6798904" y="1904914"/>
            <a:ext cx="1447832" cy="338554"/>
          </a:xfrm>
          <a:prstGeom prst="rect">
            <a:avLst/>
          </a:prstGeom>
          <a:noFill/>
        </p:spPr>
        <p:txBody>
          <a:bodyPr wrap="none" rtlCol="0">
            <a:spAutoFit/>
          </a:bodyPr>
          <a:lstStyle/>
          <a:p>
            <a:r>
              <a:rPr lang="en-US" sz="1600" dirty="0" smtClean="0"/>
              <a:t>Time Slice M+3</a:t>
            </a:r>
            <a:endParaRPr lang="en-US" sz="1600" dirty="0"/>
          </a:p>
        </p:txBody>
      </p:sp>
      <p:sp>
        <p:nvSpPr>
          <p:cNvPr id="113" name="TextBox 112"/>
          <p:cNvSpPr txBox="1"/>
          <p:nvPr/>
        </p:nvSpPr>
        <p:spPr>
          <a:xfrm>
            <a:off x="5372144" y="1899039"/>
            <a:ext cx="1447832" cy="338554"/>
          </a:xfrm>
          <a:prstGeom prst="rect">
            <a:avLst/>
          </a:prstGeom>
          <a:noFill/>
        </p:spPr>
        <p:txBody>
          <a:bodyPr wrap="none" rtlCol="0">
            <a:spAutoFit/>
          </a:bodyPr>
          <a:lstStyle/>
          <a:p>
            <a:r>
              <a:rPr lang="en-US" sz="1600" dirty="0" smtClean="0"/>
              <a:t>Time Slice M+2</a:t>
            </a:r>
            <a:endParaRPr lang="en-US" sz="1600" dirty="0"/>
          </a:p>
        </p:txBody>
      </p:sp>
      <p:sp>
        <p:nvSpPr>
          <p:cNvPr id="114" name="TextBox 113"/>
          <p:cNvSpPr txBox="1"/>
          <p:nvPr/>
        </p:nvSpPr>
        <p:spPr>
          <a:xfrm>
            <a:off x="3912991" y="1893186"/>
            <a:ext cx="1447832" cy="338554"/>
          </a:xfrm>
          <a:prstGeom prst="rect">
            <a:avLst/>
          </a:prstGeom>
          <a:noFill/>
        </p:spPr>
        <p:txBody>
          <a:bodyPr wrap="none" rtlCol="0">
            <a:spAutoFit/>
          </a:bodyPr>
          <a:lstStyle/>
          <a:p>
            <a:r>
              <a:rPr lang="en-US" sz="1600" dirty="0" smtClean="0"/>
              <a:t>Time Slice M+1</a:t>
            </a:r>
            <a:endParaRPr lang="en-US" sz="1600" dirty="0"/>
          </a:p>
        </p:txBody>
      </p:sp>
      <p:sp>
        <p:nvSpPr>
          <p:cNvPr id="115" name="TextBox 114"/>
          <p:cNvSpPr txBox="1"/>
          <p:nvPr/>
        </p:nvSpPr>
        <p:spPr>
          <a:xfrm>
            <a:off x="2595712" y="1890062"/>
            <a:ext cx="1241045" cy="338554"/>
          </a:xfrm>
          <a:prstGeom prst="rect">
            <a:avLst/>
          </a:prstGeom>
          <a:noFill/>
        </p:spPr>
        <p:txBody>
          <a:bodyPr wrap="none" rtlCol="0">
            <a:spAutoFit/>
          </a:bodyPr>
          <a:lstStyle/>
          <a:p>
            <a:r>
              <a:rPr lang="en-US" sz="1600" dirty="0" smtClean="0"/>
              <a:t>Time Slice M</a:t>
            </a:r>
            <a:endParaRPr lang="en-US" sz="1600" dirty="0"/>
          </a:p>
        </p:txBody>
      </p:sp>
      <p:sp>
        <p:nvSpPr>
          <p:cNvPr id="116" name="TextBox 115"/>
          <p:cNvSpPr txBox="1"/>
          <p:nvPr/>
        </p:nvSpPr>
        <p:spPr>
          <a:xfrm>
            <a:off x="9722438" y="3345546"/>
            <a:ext cx="2482924" cy="2677656"/>
          </a:xfrm>
          <a:prstGeom prst="rect">
            <a:avLst/>
          </a:prstGeom>
          <a:noFill/>
        </p:spPr>
        <p:txBody>
          <a:bodyPr wrap="none" rtlCol="0">
            <a:spAutoFit/>
          </a:bodyPr>
          <a:lstStyle/>
          <a:p>
            <a:r>
              <a:rPr lang="en-US" sz="2000" dirty="0" smtClean="0"/>
              <a:t>SRO data header:</a:t>
            </a:r>
          </a:p>
          <a:p>
            <a:pPr marL="342900" indent="-342900">
              <a:buFont typeface="Arial" panose="020B0604020202020204" pitchFamily="34" charset="0"/>
              <a:buChar char="•"/>
            </a:pPr>
            <a:r>
              <a:rPr lang="en-US" sz="1600" dirty="0" smtClean="0"/>
              <a:t>Packet number,</a:t>
            </a:r>
          </a:p>
          <a:p>
            <a:pPr marL="342900" indent="-342900">
              <a:buFont typeface="Arial" panose="020B0604020202020204" pitchFamily="34" charset="0"/>
              <a:buChar char="•"/>
            </a:pPr>
            <a:r>
              <a:rPr lang="en-US" sz="1600" dirty="0" smtClean="0"/>
              <a:t>Data source ID,</a:t>
            </a:r>
          </a:p>
          <a:p>
            <a:pPr marL="342900" indent="-342900">
              <a:buFont typeface="Arial" panose="020B0604020202020204" pitchFamily="34" charset="0"/>
              <a:buChar char="•"/>
            </a:pPr>
            <a:r>
              <a:rPr lang="en-US" sz="1600" dirty="0" smtClean="0"/>
              <a:t>Starting orbit count</a:t>
            </a:r>
          </a:p>
          <a:p>
            <a:pPr marL="342900" indent="-342900">
              <a:buFont typeface="Arial" panose="020B0604020202020204" pitchFamily="34" charset="0"/>
              <a:buChar char="•"/>
            </a:pPr>
            <a:r>
              <a:rPr lang="en-US" sz="1600" dirty="0" smtClean="0"/>
              <a:t>Starting BX count</a:t>
            </a:r>
          </a:p>
          <a:p>
            <a:r>
              <a:rPr lang="en-US" sz="2000" dirty="0" smtClean="0"/>
              <a:t>SRO data trailer:</a:t>
            </a:r>
          </a:p>
          <a:p>
            <a:pPr marL="285750" indent="-285750">
              <a:buFont typeface="Arial" panose="020B0604020202020204" pitchFamily="34" charset="0"/>
              <a:buChar char="•"/>
            </a:pPr>
            <a:r>
              <a:rPr lang="en-US" sz="1600" dirty="0" smtClean="0"/>
              <a:t>Ending orbit count</a:t>
            </a:r>
          </a:p>
          <a:p>
            <a:pPr marL="285750" indent="-285750">
              <a:buFont typeface="Arial" panose="020B0604020202020204" pitchFamily="34" charset="0"/>
              <a:buChar char="•"/>
            </a:pPr>
            <a:r>
              <a:rPr lang="en-US" sz="1600" dirty="0" smtClean="0"/>
              <a:t>Ending BX count</a:t>
            </a:r>
          </a:p>
          <a:p>
            <a:pPr marL="285750" indent="-285750">
              <a:buFont typeface="Arial" panose="020B0604020202020204" pitchFamily="34" charset="0"/>
              <a:buChar char="•"/>
            </a:pPr>
            <a:r>
              <a:rPr lang="en-US" sz="1600" dirty="0" smtClean="0"/>
              <a:t>Sync/Error/buffer status</a:t>
            </a:r>
          </a:p>
          <a:p>
            <a:pPr marL="285750" indent="-285750">
              <a:buFont typeface="Arial" panose="020B0604020202020204" pitchFamily="34" charset="0"/>
              <a:buChar char="•"/>
            </a:pPr>
            <a:r>
              <a:rPr lang="en-US" sz="1600" dirty="0" smtClean="0"/>
              <a:t>Total word count</a:t>
            </a:r>
          </a:p>
        </p:txBody>
      </p:sp>
      <p:sp>
        <p:nvSpPr>
          <p:cNvPr id="118" name="TextBox 117"/>
          <p:cNvSpPr txBox="1"/>
          <p:nvPr/>
        </p:nvSpPr>
        <p:spPr>
          <a:xfrm>
            <a:off x="2244332" y="2687180"/>
            <a:ext cx="1478290" cy="369332"/>
          </a:xfrm>
          <a:prstGeom prst="rect">
            <a:avLst/>
          </a:prstGeom>
          <a:noFill/>
        </p:spPr>
        <p:txBody>
          <a:bodyPr wrap="none" rtlCol="0">
            <a:spAutoFit/>
          </a:bodyPr>
          <a:lstStyle/>
          <a:p>
            <a:r>
              <a:rPr lang="en-US" dirty="0" smtClean="0"/>
              <a:t>* </a:t>
            </a:r>
            <a:r>
              <a:rPr lang="en-US" b="1" dirty="0" smtClean="0"/>
              <a:t>* </a:t>
            </a:r>
            <a:r>
              <a:rPr lang="en-US" dirty="0" smtClean="0"/>
              <a:t>* * * </a:t>
            </a:r>
            <a:r>
              <a:rPr lang="en-US" b="1" dirty="0" smtClean="0"/>
              <a:t>* </a:t>
            </a:r>
            <a:r>
              <a:rPr lang="en-US" dirty="0" smtClean="0"/>
              <a:t>* *</a:t>
            </a:r>
            <a:endParaRPr lang="en-US" dirty="0"/>
          </a:p>
        </p:txBody>
      </p:sp>
      <p:sp>
        <p:nvSpPr>
          <p:cNvPr id="119" name="TextBox 118"/>
          <p:cNvSpPr txBox="1"/>
          <p:nvPr/>
        </p:nvSpPr>
        <p:spPr>
          <a:xfrm>
            <a:off x="4295992" y="2687180"/>
            <a:ext cx="1478290" cy="369332"/>
          </a:xfrm>
          <a:prstGeom prst="rect">
            <a:avLst/>
          </a:prstGeom>
          <a:noFill/>
        </p:spPr>
        <p:txBody>
          <a:bodyPr wrap="none" rtlCol="0">
            <a:spAutoFit/>
          </a:bodyPr>
          <a:lstStyle/>
          <a:p>
            <a:r>
              <a:rPr lang="en-US" dirty="0" smtClean="0"/>
              <a:t>* </a:t>
            </a:r>
            <a:r>
              <a:rPr lang="en-US" b="1" dirty="0" smtClean="0"/>
              <a:t>* </a:t>
            </a:r>
            <a:r>
              <a:rPr lang="en-US" dirty="0" smtClean="0"/>
              <a:t>* * * </a:t>
            </a:r>
            <a:r>
              <a:rPr lang="en-US" b="1" dirty="0" smtClean="0"/>
              <a:t>* </a:t>
            </a:r>
            <a:r>
              <a:rPr lang="en-US" dirty="0" smtClean="0"/>
              <a:t>* *</a:t>
            </a:r>
            <a:endParaRPr lang="en-US" dirty="0"/>
          </a:p>
        </p:txBody>
      </p:sp>
      <p:sp>
        <p:nvSpPr>
          <p:cNvPr id="120" name="TextBox 119"/>
          <p:cNvSpPr txBox="1"/>
          <p:nvPr/>
        </p:nvSpPr>
        <p:spPr>
          <a:xfrm>
            <a:off x="7841343" y="2699681"/>
            <a:ext cx="1478290" cy="369332"/>
          </a:xfrm>
          <a:prstGeom prst="rect">
            <a:avLst/>
          </a:prstGeom>
          <a:noFill/>
        </p:spPr>
        <p:txBody>
          <a:bodyPr wrap="none" rtlCol="0">
            <a:spAutoFit/>
          </a:bodyPr>
          <a:lstStyle/>
          <a:p>
            <a:r>
              <a:rPr lang="en-US" dirty="0" smtClean="0"/>
              <a:t>* </a:t>
            </a:r>
            <a:r>
              <a:rPr lang="en-US" b="1" dirty="0" smtClean="0"/>
              <a:t>* </a:t>
            </a:r>
            <a:r>
              <a:rPr lang="en-US" dirty="0" smtClean="0"/>
              <a:t>* * * </a:t>
            </a:r>
            <a:r>
              <a:rPr lang="en-US" b="1" dirty="0" smtClean="0"/>
              <a:t>* </a:t>
            </a:r>
            <a:r>
              <a:rPr lang="en-US" dirty="0" smtClean="0"/>
              <a:t>* *</a:t>
            </a:r>
            <a:endParaRPr lang="en-US" dirty="0"/>
          </a:p>
        </p:txBody>
      </p:sp>
      <p:sp>
        <p:nvSpPr>
          <p:cNvPr id="3" name="TextBox 2"/>
          <p:cNvSpPr txBox="1"/>
          <p:nvPr/>
        </p:nvSpPr>
        <p:spPr>
          <a:xfrm>
            <a:off x="286965" y="4290439"/>
            <a:ext cx="2045625" cy="369332"/>
          </a:xfrm>
          <a:prstGeom prst="rect">
            <a:avLst/>
          </a:prstGeom>
          <a:noFill/>
        </p:spPr>
        <p:txBody>
          <a:bodyPr wrap="none" rtlCol="0">
            <a:spAutoFit/>
          </a:bodyPr>
          <a:lstStyle/>
          <a:p>
            <a:r>
              <a:rPr lang="en-US" dirty="0" err="1" smtClean="0"/>
              <a:t>BX_Clock</a:t>
            </a:r>
            <a:r>
              <a:rPr lang="en-US" dirty="0" smtClean="0"/>
              <a:t>, 98.5 MHz</a:t>
            </a:r>
            <a:endParaRPr lang="en-US" dirty="0"/>
          </a:p>
        </p:txBody>
      </p:sp>
      <p:sp>
        <p:nvSpPr>
          <p:cNvPr id="121" name="TextBox 120"/>
          <p:cNvSpPr txBox="1"/>
          <p:nvPr/>
        </p:nvSpPr>
        <p:spPr>
          <a:xfrm>
            <a:off x="80150" y="4637700"/>
            <a:ext cx="2289666" cy="369332"/>
          </a:xfrm>
          <a:prstGeom prst="rect">
            <a:avLst/>
          </a:prstGeom>
          <a:noFill/>
        </p:spPr>
        <p:txBody>
          <a:bodyPr wrap="none" rtlCol="0">
            <a:spAutoFit/>
          </a:bodyPr>
          <a:lstStyle/>
          <a:p>
            <a:r>
              <a:rPr lang="en-US" dirty="0" smtClean="0"/>
              <a:t>GTU</a:t>
            </a:r>
            <a:r>
              <a:rPr lang="en-US" dirty="0" smtClean="0">
                <a:sym typeface="Wingdings" panose="05000000000000000000" pitchFamily="2" charset="2"/>
              </a:rPr>
              <a:t>DAM</a:t>
            </a:r>
            <a:r>
              <a:rPr lang="en-US" dirty="0" smtClean="0"/>
              <a:t>, 9.85 MHz</a:t>
            </a:r>
            <a:endParaRPr lang="en-US" dirty="0"/>
          </a:p>
        </p:txBody>
      </p:sp>
      <p:sp>
        <p:nvSpPr>
          <p:cNvPr id="122" name="TextBox 121"/>
          <p:cNvSpPr txBox="1"/>
          <p:nvPr/>
        </p:nvSpPr>
        <p:spPr>
          <a:xfrm>
            <a:off x="5192" y="4951537"/>
            <a:ext cx="2357761" cy="369332"/>
          </a:xfrm>
          <a:prstGeom prst="rect">
            <a:avLst/>
          </a:prstGeom>
          <a:noFill/>
        </p:spPr>
        <p:txBody>
          <a:bodyPr wrap="none" rtlCol="0">
            <a:spAutoFit/>
          </a:bodyPr>
          <a:lstStyle/>
          <a:p>
            <a:r>
              <a:rPr lang="en-US" dirty="0" err="1" smtClean="0"/>
              <a:t>lpGBT_Clock</a:t>
            </a:r>
            <a:r>
              <a:rPr lang="en-US" dirty="0" smtClean="0"/>
              <a:t>, 39.4 MHz</a:t>
            </a:r>
            <a:endParaRPr lang="en-US" dirty="0"/>
          </a:p>
        </p:txBody>
      </p:sp>
      <p:sp>
        <p:nvSpPr>
          <p:cNvPr id="123" name="TextBox 122"/>
          <p:cNvSpPr txBox="1"/>
          <p:nvPr/>
        </p:nvSpPr>
        <p:spPr>
          <a:xfrm>
            <a:off x="594823" y="5243303"/>
            <a:ext cx="1723549" cy="369332"/>
          </a:xfrm>
          <a:prstGeom prst="rect">
            <a:avLst/>
          </a:prstGeom>
          <a:noFill/>
        </p:spPr>
        <p:txBody>
          <a:bodyPr wrap="none" rtlCol="0">
            <a:spAutoFit/>
          </a:bodyPr>
          <a:lstStyle/>
          <a:p>
            <a:r>
              <a:rPr lang="en-US" dirty="0" smtClean="0"/>
              <a:t>Any other clocks</a:t>
            </a:r>
            <a:endParaRPr lang="en-US" dirty="0"/>
          </a:p>
        </p:txBody>
      </p:sp>
      <p:cxnSp>
        <p:nvCxnSpPr>
          <p:cNvPr id="6" name="Elbow Connector 5"/>
          <p:cNvCxnSpPr/>
          <p:nvPr/>
        </p:nvCxnSpPr>
        <p:spPr>
          <a:xfrm>
            <a:off x="2296175" y="4433085"/>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4" name="Elbow Connector 123"/>
          <p:cNvCxnSpPr/>
          <p:nvPr/>
        </p:nvCxnSpPr>
        <p:spPr>
          <a:xfrm>
            <a:off x="2473711" y="4434098"/>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471152" y="443308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639603" y="443425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Elbow Connector 125"/>
          <p:cNvCxnSpPr/>
          <p:nvPr/>
        </p:nvCxnSpPr>
        <p:spPr>
          <a:xfrm>
            <a:off x="2639484" y="4433085"/>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7" name="Elbow Connector 126"/>
          <p:cNvCxnSpPr/>
          <p:nvPr/>
        </p:nvCxnSpPr>
        <p:spPr>
          <a:xfrm>
            <a:off x="2817020" y="4434098"/>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814461" y="443308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2982912" y="443425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Elbow Connector 129"/>
          <p:cNvCxnSpPr/>
          <p:nvPr/>
        </p:nvCxnSpPr>
        <p:spPr>
          <a:xfrm>
            <a:off x="2984194" y="4433577"/>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1" name="Elbow Connector 130"/>
          <p:cNvCxnSpPr/>
          <p:nvPr/>
        </p:nvCxnSpPr>
        <p:spPr>
          <a:xfrm>
            <a:off x="3161730" y="4434590"/>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3159171" y="4433577"/>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3327622" y="4434742"/>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Elbow Connector 133"/>
          <p:cNvCxnSpPr/>
          <p:nvPr/>
        </p:nvCxnSpPr>
        <p:spPr>
          <a:xfrm>
            <a:off x="3327503" y="4433577"/>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5" name="Elbow Connector 134"/>
          <p:cNvCxnSpPr/>
          <p:nvPr/>
        </p:nvCxnSpPr>
        <p:spPr>
          <a:xfrm>
            <a:off x="3505039" y="4434590"/>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3502480" y="4433577"/>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670931" y="4434742"/>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Elbow Connector 137"/>
          <p:cNvCxnSpPr/>
          <p:nvPr/>
        </p:nvCxnSpPr>
        <p:spPr>
          <a:xfrm>
            <a:off x="3678683" y="4431873"/>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9" name="Elbow Connector 138"/>
          <p:cNvCxnSpPr/>
          <p:nvPr/>
        </p:nvCxnSpPr>
        <p:spPr>
          <a:xfrm>
            <a:off x="3856219" y="4432886"/>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853660" y="4431873"/>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4022111" y="4433038"/>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Elbow Connector 141"/>
          <p:cNvCxnSpPr/>
          <p:nvPr/>
        </p:nvCxnSpPr>
        <p:spPr>
          <a:xfrm>
            <a:off x="4021992" y="4431873"/>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3" name="Elbow Connector 142"/>
          <p:cNvCxnSpPr/>
          <p:nvPr/>
        </p:nvCxnSpPr>
        <p:spPr>
          <a:xfrm>
            <a:off x="4199528" y="4432886"/>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196969" y="4431873"/>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365420" y="4433038"/>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Elbow Connector 145"/>
          <p:cNvCxnSpPr/>
          <p:nvPr/>
        </p:nvCxnSpPr>
        <p:spPr>
          <a:xfrm>
            <a:off x="4366702" y="4432365"/>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7" name="Elbow Connector 146"/>
          <p:cNvCxnSpPr/>
          <p:nvPr/>
        </p:nvCxnSpPr>
        <p:spPr>
          <a:xfrm>
            <a:off x="4544238" y="4433378"/>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4541679" y="443236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4710130" y="443353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p:nvPr/>
        </p:nvCxnSpPr>
        <p:spPr>
          <a:xfrm>
            <a:off x="4710011" y="4432365"/>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1" name="Elbow Connector 150"/>
          <p:cNvCxnSpPr/>
          <p:nvPr/>
        </p:nvCxnSpPr>
        <p:spPr>
          <a:xfrm>
            <a:off x="4887547" y="4433378"/>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4884988" y="443236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5053439" y="443353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Elbow Connector 153"/>
          <p:cNvCxnSpPr/>
          <p:nvPr/>
        </p:nvCxnSpPr>
        <p:spPr>
          <a:xfrm>
            <a:off x="2299276" y="4774072"/>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017591" y="4775237"/>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Elbow Connector 155"/>
          <p:cNvCxnSpPr/>
          <p:nvPr/>
        </p:nvCxnSpPr>
        <p:spPr>
          <a:xfrm>
            <a:off x="4011263" y="4780039"/>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7" name="Elbow Connector 156"/>
          <p:cNvCxnSpPr/>
          <p:nvPr/>
        </p:nvCxnSpPr>
        <p:spPr>
          <a:xfrm>
            <a:off x="2287142" y="5089689"/>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2712515" y="5085605"/>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Elbow Connector 158"/>
          <p:cNvCxnSpPr/>
          <p:nvPr/>
        </p:nvCxnSpPr>
        <p:spPr>
          <a:xfrm>
            <a:off x="2715053" y="5084286"/>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0" name="Elbow Connector 159"/>
          <p:cNvCxnSpPr/>
          <p:nvPr/>
        </p:nvCxnSpPr>
        <p:spPr>
          <a:xfrm>
            <a:off x="3146973" y="5083238"/>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3575297" y="5070048"/>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a:off x="3577835" y="5068729"/>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3148721" y="5089689"/>
            <a:ext cx="854" cy="112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010195" y="5068729"/>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Elbow Connector 174"/>
          <p:cNvCxnSpPr/>
          <p:nvPr/>
        </p:nvCxnSpPr>
        <p:spPr>
          <a:xfrm>
            <a:off x="4010358" y="5066489"/>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435731" y="5062405"/>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p:nvPr/>
        </p:nvCxnSpPr>
        <p:spPr>
          <a:xfrm>
            <a:off x="4438269" y="5061086"/>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8" name="Elbow Connector 177"/>
          <p:cNvCxnSpPr/>
          <p:nvPr/>
        </p:nvCxnSpPr>
        <p:spPr>
          <a:xfrm>
            <a:off x="4870189" y="5060038"/>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5298513" y="5046848"/>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Elbow Connector 179"/>
          <p:cNvCxnSpPr/>
          <p:nvPr/>
        </p:nvCxnSpPr>
        <p:spPr>
          <a:xfrm>
            <a:off x="5301051" y="5045529"/>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4871937" y="5066489"/>
            <a:ext cx="854" cy="112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Elbow Connector 182"/>
          <p:cNvCxnSpPr/>
          <p:nvPr/>
        </p:nvCxnSpPr>
        <p:spPr>
          <a:xfrm>
            <a:off x="2292509" y="5385015"/>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3007737" y="5383967"/>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Elbow Connector 186"/>
          <p:cNvCxnSpPr/>
          <p:nvPr/>
        </p:nvCxnSpPr>
        <p:spPr>
          <a:xfrm>
            <a:off x="3003606" y="5381904"/>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3718834" y="5380856"/>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Elbow Connector 188"/>
          <p:cNvCxnSpPr/>
          <p:nvPr/>
        </p:nvCxnSpPr>
        <p:spPr>
          <a:xfrm>
            <a:off x="3716102" y="5386474"/>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4431330" y="5385426"/>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Elbow Connector 191"/>
          <p:cNvCxnSpPr/>
          <p:nvPr/>
        </p:nvCxnSpPr>
        <p:spPr>
          <a:xfrm>
            <a:off x="7881900" y="4430554"/>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3" name="Elbow Connector 192"/>
          <p:cNvCxnSpPr/>
          <p:nvPr/>
        </p:nvCxnSpPr>
        <p:spPr>
          <a:xfrm>
            <a:off x="8059436" y="4431567"/>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8056877" y="443055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8225328" y="443171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Elbow Connector 195"/>
          <p:cNvCxnSpPr/>
          <p:nvPr/>
        </p:nvCxnSpPr>
        <p:spPr>
          <a:xfrm>
            <a:off x="8225209" y="4430554"/>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7" name="Elbow Connector 196"/>
          <p:cNvCxnSpPr/>
          <p:nvPr/>
        </p:nvCxnSpPr>
        <p:spPr>
          <a:xfrm>
            <a:off x="8402745" y="4431567"/>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a:off x="8400186" y="443055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8568637" y="443171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Elbow Connector 199"/>
          <p:cNvCxnSpPr/>
          <p:nvPr/>
        </p:nvCxnSpPr>
        <p:spPr>
          <a:xfrm>
            <a:off x="8569919" y="4431046"/>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1" name="Elbow Connector 200"/>
          <p:cNvCxnSpPr/>
          <p:nvPr/>
        </p:nvCxnSpPr>
        <p:spPr>
          <a:xfrm>
            <a:off x="7016936" y="4435082"/>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8744896" y="4431046"/>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7182828" y="443523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Elbow Connector 203"/>
          <p:cNvCxnSpPr/>
          <p:nvPr/>
        </p:nvCxnSpPr>
        <p:spPr>
          <a:xfrm>
            <a:off x="7182709" y="4434069"/>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5" name="Elbow Connector 204"/>
          <p:cNvCxnSpPr/>
          <p:nvPr/>
        </p:nvCxnSpPr>
        <p:spPr>
          <a:xfrm>
            <a:off x="7360245" y="4435082"/>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7357686" y="443406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7526137" y="4435234"/>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Elbow Connector 207"/>
          <p:cNvCxnSpPr/>
          <p:nvPr/>
        </p:nvCxnSpPr>
        <p:spPr>
          <a:xfrm>
            <a:off x="7533889" y="4432365"/>
            <a:ext cx="174977"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9" name="Elbow Connector 208"/>
          <p:cNvCxnSpPr/>
          <p:nvPr/>
        </p:nvCxnSpPr>
        <p:spPr>
          <a:xfrm>
            <a:off x="7711425" y="4433378"/>
            <a:ext cx="170254" cy="11472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7708866" y="4432365"/>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7877317" y="4433530"/>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Elbow Connector 211"/>
          <p:cNvCxnSpPr/>
          <p:nvPr/>
        </p:nvCxnSpPr>
        <p:spPr>
          <a:xfrm>
            <a:off x="6146133" y="4772499"/>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7872797" y="4775729"/>
            <a:ext cx="1335"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Elbow Connector 213"/>
          <p:cNvCxnSpPr/>
          <p:nvPr/>
        </p:nvCxnSpPr>
        <p:spPr>
          <a:xfrm>
            <a:off x="7862755" y="5044819"/>
            <a:ext cx="425372" cy="118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8288128" y="5040735"/>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Elbow Connector 215"/>
          <p:cNvCxnSpPr/>
          <p:nvPr/>
        </p:nvCxnSpPr>
        <p:spPr>
          <a:xfrm>
            <a:off x="8290666" y="5039416"/>
            <a:ext cx="431920" cy="1146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7" name="Elbow Connector 216"/>
          <p:cNvCxnSpPr/>
          <p:nvPr/>
        </p:nvCxnSpPr>
        <p:spPr>
          <a:xfrm>
            <a:off x="7002478" y="5059213"/>
            <a:ext cx="428900" cy="10905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7430802" y="5046023"/>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Elbow Connector 218"/>
          <p:cNvCxnSpPr/>
          <p:nvPr/>
        </p:nvCxnSpPr>
        <p:spPr>
          <a:xfrm>
            <a:off x="7433340" y="5044704"/>
            <a:ext cx="430586" cy="115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8724334" y="5044819"/>
            <a:ext cx="854" cy="112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7865700" y="5044704"/>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Elbow Connector 221"/>
          <p:cNvCxnSpPr/>
          <p:nvPr/>
        </p:nvCxnSpPr>
        <p:spPr>
          <a:xfrm>
            <a:off x="7867261" y="5375012"/>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7150223" y="5379743"/>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Elbow Connector 223"/>
          <p:cNvCxnSpPr/>
          <p:nvPr/>
        </p:nvCxnSpPr>
        <p:spPr>
          <a:xfrm>
            <a:off x="7146092" y="5377680"/>
            <a:ext cx="715895" cy="12337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7861320" y="5376632"/>
            <a:ext cx="1334" cy="11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Elbow Connector 225"/>
          <p:cNvCxnSpPr/>
          <p:nvPr/>
        </p:nvCxnSpPr>
        <p:spPr>
          <a:xfrm>
            <a:off x="7880006" y="4767513"/>
            <a:ext cx="1726310" cy="11989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877909" y="6050523"/>
            <a:ext cx="9028497" cy="400110"/>
          </a:xfrm>
          <a:prstGeom prst="rect">
            <a:avLst/>
          </a:prstGeom>
          <a:noFill/>
        </p:spPr>
        <p:txBody>
          <a:bodyPr wrap="none" rtlCol="0">
            <a:spAutoFit/>
          </a:bodyPr>
          <a:lstStyle/>
          <a:p>
            <a:r>
              <a:rPr lang="en-US" sz="2000" dirty="0" smtClean="0"/>
              <a:t>Nominal Time Slice: 65530 (~2</a:t>
            </a:r>
            <a:r>
              <a:rPr lang="en-US" sz="2000" baseline="30000" dirty="0" smtClean="0"/>
              <a:t>16</a:t>
            </a:r>
            <a:r>
              <a:rPr lang="en-US" sz="2000" dirty="0" smtClean="0"/>
              <a:t>) BX, ~0.6 </a:t>
            </a:r>
            <a:r>
              <a:rPr lang="en-US" sz="2000" dirty="0" err="1" smtClean="0"/>
              <a:t>ms</a:t>
            </a:r>
            <a:r>
              <a:rPr lang="en-US" sz="2000" dirty="0" smtClean="0"/>
              <a:t>, settable in </a:t>
            </a:r>
            <a:r>
              <a:rPr lang="en-US" sz="2000" dirty="0" smtClean="0"/>
              <a:t>GTU (Synchronization check)</a:t>
            </a:r>
            <a:endParaRPr lang="en-US" sz="2000" dirty="0"/>
          </a:p>
        </p:txBody>
      </p:sp>
      <p:cxnSp>
        <p:nvCxnSpPr>
          <p:cNvPr id="230" name="Straight Connector 229"/>
          <p:cNvCxnSpPr/>
          <p:nvPr/>
        </p:nvCxnSpPr>
        <p:spPr>
          <a:xfrm>
            <a:off x="5084639" y="4487761"/>
            <a:ext cx="192464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5694669" y="5091175"/>
            <a:ext cx="1301574" cy="1975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5726080" y="4839984"/>
            <a:ext cx="420053" cy="148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454190" y="5446700"/>
            <a:ext cx="269164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877909" y="5723319"/>
            <a:ext cx="4157228" cy="400110"/>
          </a:xfrm>
          <a:prstGeom prst="rect">
            <a:avLst/>
          </a:prstGeom>
          <a:noFill/>
        </p:spPr>
        <p:txBody>
          <a:bodyPr wrap="none" rtlCol="0">
            <a:spAutoFit/>
          </a:bodyPr>
          <a:lstStyle/>
          <a:p>
            <a:r>
              <a:rPr lang="en-US" sz="2000" dirty="0" smtClean="0"/>
              <a:t>All the clocks are phase aligned (fixed)</a:t>
            </a:r>
            <a:endParaRPr lang="en-US" sz="2000" dirty="0"/>
          </a:p>
        </p:txBody>
      </p:sp>
      <p:sp>
        <p:nvSpPr>
          <p:cNvPr id="191" name="TextBox 190"/>
          <p:cNvSpPr txBox="1"/>
          <p:nvPr/>
        </p:nvSpPr>
        <p:spPr>
          <a:xfrm>
            <a:off x="2996082" y="951589"/>
            <a:ext cx="4488345" cy="338554"/>
          </a:xfrm>
          <a:prstGeom prst="rect">
            <a:avLst/>
          </a:prstGeom>
          <a:noFill/>
        </p:spPr>
        <p:txBody>
          <a:bodyPr wrap="none" rtlCol="0">
            <a:spAutoFit/>
          </a:bodyPr>
          <a:lstStyle/>
          <a:p>
            <a:r>
              <a:rPr lang="en-US" sz="1600" dirty="0" smtClean="0">
                <a:solidFill>
                  <a:prstClr val="black"/>
                </a:solidFill>
                <a:latin typeface="Calibri" panose="020F0502020204030204"/>
              </a:rPr>
              <a:t>Single clock source, distributed to the whole system</a:t>
            </a:r>
            <a:endParaRPr lang="en-US" sz="1600" dirty="0">
              <a:solidFill>
                <a:prstClr val="black"/>
              </a:solidFill>
              <a:latin typeface="Calibri" panose="020F0502020204030204"/>
            </a:endParaRPr>
          </a:p>
        </p:txBody>
      </p:sp>
      <p:sp>
        <p:nvSpPr>
          <p:cNvPr id="2" name="Slide Number Placeholder 1"/>
          <p:cNvSpPr>
            <a:spLocks noGrp="1"/>
          </p:cNvSpPr>
          <p:nvPr>
            <p:ph type="sldNum" sz="quarter" idx="12"/>
          </p:nvPr>
        </p:nvSpPr>
        <p:spPr/>
        <p:txBody>
          <a:bodyPr/>
          <a:lstStyle/>
          <a:p>
            <a:fld id="{ED7F7473-35CC-4359-AC04-EFEE0D39A7D2}" type="slidenum">
              <a:rPr lang="en-US" smtClean="0"/>
              <a:t>4</a:t>
            </a:fld>
            <a:endParaRPr lang="en-US" dirty="0"/>
          </a:p>
        </p:txBody>
      </p:sp>
    </p:spTree>
    <p:extLst>
      <p:ext uri="{BB962C8B-B14F-4D97-AF65-F5344CB8AC3E}">
        <p14:creationId xmlns:p14="http://schemas.microsoft.com/office/powerpoint/2010/main" val="2603590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796" y="1345468"/>
            <a:ext cx="4941994" cy="523220"/>
          </a:xfrm>
          <a:prstGeom prst="rect">
            <a:avLst/>
          </a:prstGeom>
          <a:noFill/>
        </p:spPr>
        <p:txBody>
          <a:bodyPr wrap="none" rtlCol="0">
            <a:spAutoFit/>
          </a:bodyPr>
          <a:lstStyle/>
          <a:p>
            <a:r>
              <a:rPr lang="en-US" sz="2800" b="1" dirty="0" smtClean="0"/>
              <a:t>RDO clock </a:t>
            </a:r>
            <a:r>
              <a:rPr lang="en-US" sz="2800" b="1" dirty="0" smtClean="0"/>
              <a:t>recovery </a:t>
            </a:r>
            <a:r>
              <a:rPr lang="en-US" sz="2800" dirty="0" smtClean="0"/>
              <a:t>(non-</a:t>
            </a:r>
            <a:r>
              <a:rPr lang="en-US" sz="2800" dirty="0" err="1" smtClean="0"/>
              <a:t>lpGBT</a:t>
            </a:r>
            <a:r>
              <a:rPr lang="en-US" sz="2800" dirty="0" smtClean="0"/>
              <a:t>)</a:t>
            </a:r>
            <a:endParaRPr lang="en-US" sz="2800" dirty="0" smtClean="0"/>
          </a:p>
        </p:txBody>
      </p:sp>
      <p:sp>
        <p:nvSpPr>
          <p:cNvPr id="3" name="TextBox 2"/>
          <p:cNvSpPr txBox="1"/>
          <p:nvPr/>
        </p:nvSpPr>
        <p:spPr>
          <a:xfrm>
            <a:off x="856442" y="1816331"/>
            <a:ext cx="10640291" cy="1200329"/>
          </a:xfrm>
          <a:prstGeom prst="rect">
            <a:avLst/>
          </a:prstGeom>
          <a:noFill/>
        </p:spPr>
        <p:txBody>
          <a:bodyPr wrap="square" rtlCol="0">
            <a:spAutoFit/>
          </a:bodyPr>
          <a:lstStyle/>
          <a:p>
            <a:r>
              <a:rPr lang="en-US" dirty="0" smtClean="0"/>
              <a:t>RDO clock recovery procedure: During this procedure, the DAM sends pseudo-clock of 98.5MHz</a:t>
            </a:r>
          </a:p>
          <a:p>
            <a:pPr lvl="1" indent="-457200"/>
            <a:r>
              <a:rPr lang="en-US" dirty="0" smtClean="0"/>
              <a:t>Step 1: Measure the clock phase difference between the </a:t>
            </a:r>
            <a:r>
              <a:rPr lang="en-US" dirty="0" err="1" smtClean="0"/>
              <a:t>PseudoClock</a:t>
            </a:r>
            <a:r>
              <a:rPr lang="en-US" dirty="0" smtClean="0"/>
              <a:t> and the clock output from the AD9510.</a:t>
            </a:r>
          </a:p>
          <a:p>
            <a:pPr marL="457200" lvl="2" indent="-457200"/>
            <a:r>
              <a:rPr lang="en-US" dirty="0" smtClean="0"/>
              <a:t>Step 2: If the phase difference is not the preset value (nominal serial data UI), do the MGT </a:t>
            </a:r>
            <a:r>
              <a:rPr lang="en-US" dirty="0" err="1" smtClean="0"/>
              <a:t>RxRECclk</a:t>
            </a:r>
            <a:r>
              <a:rPr lang="en-US" dirty="0" smtClean="0"/>
              <a:t> reset, and go back to step 1.  If the phase difference is the preset </a:t>
            </a:r>
            <a:r>
              <a:rPr lang="en-US" dirty="0" smtClean="0"/>
              <a:t>value</a:t>
            </a:r>
            <a:r>
              <a:rPr lang="en-US" dirty="0" smtClean="0"/>
              <a:t>, the RDO clock recovery is finished.</a:t>
            </a:r>
          </a:p>
        </p:txBody>
      </p:sp>
      <p:sp>
        <p:nvSpPr>
          <p:cNvPr id="4" name="TextBox 3"/>
          <p:cNvSpPr txBox="1"/>
          <p:nvPr/>
        </p:nvSpPr>
        <p:spPr>
          <a:xfrm>
            <a:off x="856442" y="3140827"/>
            <a:ext cx="10698480" cy="923330"/>
          </a:xfrm>
          <a:prstGeom prst="rect">
            <a:avLst/>
          </a:prstGeom>
          <a:noFill/>
        </p:spPr>
        <p:txBody>
          <a:bodyPr wrap="square" rtlCol="0">
            <a:spAutoFit/>
          </a:bodyPr>
          <a:lstStyle/>
          <a:p>
            <a:r>
              <a:rPr lang="en-US" dirty="0" smtClean="0"/>
              <a:t>Before the run start, the GTU will send a </a:t>
            </a:r>
            <a:r>
              <a:rPr lang="en-US" dirty="0" err="1" smtClean="0"/>
              <a:t>clock_sync</a:t>
            </a:r>
            <a:r>
              <a:rPr lang="en-US" dirty="0" smtClean="0"/>
              <a:t> command.  When the RDO receives this command, the RDO sends the </a:t>
            </a:r>
            <a:r>
              <a:rPr lang="en-US" dirty="0" err="1" smtClean="0"/>
              <a:t>Clock_Sync</a:t>
            </a:r>
            <a:r>
              <a:rPr lang="en-US" dirty="0" smtClean="0"/>
              <a:t> to the AD9510, so that all the slower clocks are synchronized (by re-align the rising edges of AD9510 outputs).</a:t>
            </a:r>
          </a:p>
        </p:txBody>
      </p:sp>
      <p:sp>
        <p:nvSpPr>
          <p:cNvPr id="5" name="Rectangle 4"/>
          <p:cNvSpPr/>
          <p:nvPr/>
        </p:nvSpPr>
        <p:spPr>
          <a:xfrm>
            <a:off x="713796" y="980735"/>
            <a:ext cx="2765675" cy="400110"/>
          </a:xfrm>
          <a:prstGeom prst="rect">
            <a:avLst/>
          </a:prstGeom>
        </p:spPr>
        <p:txBody>
          <a:bodyPr wrap="square">
            <a:spAutoFit/>
          </a:bodyPr>
          <a:lstStyle/>
          <a:p>
            <a:pPr>
              <a:spcAft>
                <a:spcPts val="400"/>
              </a:spcAft>
            </a:pPr>
            <a:r>
              <a:rPr lang="en-US" sz="2000" dirty="0" smtClean="0">
                <a:solidFill>
                  <a:srgbClr val="000000"/>
                </a:solidFill>
              </a:rPr>
              <a:t>3.2 Clock distribution</a:t>
            </a:r>
            <a:endParaRPr lang="en-US" sz="2000" dirty="0">
              <a:solidFill>
                <a:srgbClr val="000000"/>
              </a:solidFill>
            </a:endParaRPr>
          </a:p>
        </p:txBody>
      </p:sp>
      <p:sp>
        <p:nvSpPr>
          <p:cNvPr id="6" name="Slide Number Placeholder 5"/>
          <p:cNvSpPr>
            <a:spLocks noGrp="1"/>
          </p:cNvSpPr>
          <p:nvPr>
            <p:ph type="sldNum" sz="quarter" idx="12"/>
          </p:nvPr>
        </p:nvSpPr>
        <p:spPr/>
        <p:txBody>
          <a:bodyPr/>
          <a:lstStyle/>
          <a:p>
            <a:fld id="{ED7F7473-35CC-4359-AC04-EFEE0D39A7D2}" type="slidenum">
              <a:rPr lang="en-US" smtClean="0"/>
              <a:t>40</a:t>
            </a:fld>
            <a:endParaRPr lang="en-US" dirty="0"/>
          </a:p>
        </p:txBody>
      </p:sp>
    </p:spTree>
    <p:extLst>
      <p:ext uri="{BB962C8B-B14F-4D97-AF65-F5344CB8AC3E}">
        <p14:creationId xmlns:p14="http://schemas.microsoft.com/office/powerpoint/2010/main" val="23064543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4" y="987716"/>
            <a:ext cx="8467726" cy="338554"/>
          </a:xfrm>
          <a:prstGeom prst="rect">
            <a:avLst/>
          </a:prstGeom>
          <a:noFill/>
        </p:spPr>
        <p:txBody>
          <a:bodyPr wrap="square" rtlCol="0">
            <a:spAutoFit/>
          </a:bodyPr>
          <a:lstStyle/>
          <a:p>
            <a:r>
              <a:rPr lang="en-US" sz="1600" dirty="0" smtClean="0"/>
              <a:t>June 24, 2024: SMA output with </a:t>
            </a:r>
            <a:r>
              <a:rPr lang="en-US" sz="1600" dirty="0" err="1" smtClean="0"/>
              <a:t>ppRDO</a:t>
            </a:r>
            <a:r>
              <a:rPr lang="en-US" sz="1600" dirty="0" smtClean="0"/>
              <a:t>, at 98.5 MHz, checking with different FLX182 TX patterns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630"/>
          <a:stretch/>
        </p:blipFill>
        <p:spPr>
          <a:xfrm>
            <a:off x="1149350" y="1510611"/>
            <a:ext cx="4385284" cy="239921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15" t="3692" b="313"/>
          <a:stretch/>
        </p:blipFill>
        <p:spPr>
          <a:xfrm>
            <a:off x="1149350" y="3991403"/>
            <a:ext cx="4385284" cy="24118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144" y="1516183"/>
            <a:ext cx="4380081" cy="239567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47" t="701" r="1987" b="1336"/>
          <a:stretch/>
        </p:blipFill>
        <p:spPr>
          <a:xfrm>
            <a:off x="6945144" y="3985528"/>
            <a:ext cx="4380081" cy="2419241"/>
          </a:xfrm>
          <a:prstGeom prst="rect">
            <a:avLst/>
          </a:prstGeom>
        </p:spPr>
      </p:pic>
      <p:sp>
        <p:nvSpPr>
          <p:cNvPr id="7" name="TextBox 6"/>
          <p:cNvSpPr txBox="1"/>
          <p:nvPr/>
        </p:nvSpPr>
        <p:spPr>
          <a:xfrm>
            <a:off x="5607591" y="2872497"/>
            <a:ext cx="1420238" cy="3477875"/>
          </a:xfrm>
          <a:prstGeom prst="rect">
            <a:avLst/>
          </a:prstGeom>
          <a:noFill/>
        </p:spPr>
        <p:txBody>
          <a:bodyPr wrap="square" rtlCol="0">
            <a:spAutoFit/>
          </a:bodyPr>
          <a:lstStyle/>
          <a:p>
            <a:r>
              <a:rPr lang="en-US" dirty="0" smtClean="0"/>
              <a:t>FLX182 TX output</a:t>
            </a:r>
          </a:p>
          <a:p>
            <a:endParaRPr lang="en-US" dirty="0"/>
          </a:p>
          <a:p>
            <a:r>
              <a:rPr lang="en-US" dirty="0" smtClean="0"/>
              <a:t>“10”  “01”</a:t>
            </a:r>
          </a:p>
          <a:p>
            <a:r>
              <a:rPr lang="en-US" dirty="0" smtClean="0"/>
              <a:t>“11”  “00”</a:t>
            </a:r>
          </a:p>
          <a:p>
            <a:endParaRPr lang="en-US" dirty="0"/>
          </a:p>
          <a:p>
            <a:r>
              <a:rPr lang="en-US" sz="1600" dirty="0" smtClean="0"/>
              <a:t>The Si5345 output shifted 20ps even after the pattern went back to “00”, </a:t>
            </a:r>
            <a:r>
              <a:rPr lang="en-US" sz="1600" dirty="0" err="1" smtClean="0"/>
              <a:t>pseudoclock</a:t>
            </a:r>
            <a:r>
              <a:rPr lang="en-US" sz="1600" dirty="0" smtClean="0"/>
              <a:t>.</a:t>
            </a:r>
            <a:endParaRPr lang="en-US" sz="1600" dirty="0"/>
          </a:p>
        </p:txBody>
      </p:sp>
      <p:cxnSp>
        <p:nvCxnSpPr>
          <p:cNvPr id="8" name="Straight Arrow Connector 7"/>
          <p:cNvCxnSpPr/>
          <p:nvPr/>
        </p:nvCxnSpPr>
        <p:spPr>
          <a:xfrm flipH="1" flipV="1">
            <a:off x="4013200" y="2917825"/>
            <a:ext cx="1731262" cy="951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628842" y="3086209"/>
            <a:ext cx="3404158" cy="783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18160" y="4217184"/>
            <a:ext cx="3449765" cy="1222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149725" y="4193961"/>
            <a:ext cx="1600540" cy="1245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62023" y="613655"/>
            <a:ext cx="4189123" cy="400110"/>
          </a:xfrm>
          <a:prstGeom prst="rect">
            <a:avLst/>
          </a:prstGeom>
        </p:spPr>
        <p:txBody>
          <a:bodyPr wrap="square">
            <a:spAutoFit/>
          </a:bodyPr>
          <a:lstStyle/>
          <a:p>
            <a:pPr>
              <a:spcAft>
                <a:spcPts val="400"/>
              </a:spcAft>
            </a:pPr>
            <a:r>
              <a:rPr lang="en-US" sz="2000" dirty="0" smtClean="0">
                <a:solidFill>
                  <a:srgbClr val="000000"/>
                </a:solidFill>
              </a:rPr>
              <a:t>3.2 non-</a:t>
            </a:r>
            <a:r>
              <a:rPr lang="en-US" sz="2000" dirty="0" err="1" smtClean="0">
                <a:solidFill>
                  <a:srgbClr val="000000"/>
                </a:solidFill>
              </a:rPr>
              <a:t>lpGBT</a:t>
            </a:r>
            <a:r>
              <a:rPr lang="en-US" sz="2000" dirty="0" smtClean="0">
                <a:solidFill>
                  <a:srgbClr val="000000"/>
                </a:solidFill>
              </a:rPr>
              <a:t> RDO recovered clock</a:t>
            </a:r>
            <a:endParaRPr lang="en-US" sz="2000" dirty="0">
              <a:solidFill>
                <a:srgbClr val="000000"/>
              </a:solidFill>
            </a:endParaRPr>
          </a:p>
        </p:txBody>
      </p:sp>
      <p:sp>
        <p:nvSpPr>
          <p:cNvPr id="12" name="Slide Number Placeholder 11"/>
          <p:cNvSpPr>
            <a:spLocks noGrp="1"/>
          </p:cNvSpPr>
          <p:nvPr>
            <p:ph type="sldNum" sz="quarter" idx="12"/>
          </p:nvPr>
        </p:nvSpPr>
        <p:spPr/>
        <p:txBody>
          <a:bodyPr/>
          <a:lstStyle/>
          <a:p>
            <a:fld id="{ED7F7473-35CC-4359-AC04-EFEE0D39A7D2}" type="slidenum">
              <a:rPr lang="en-US" smtClean="0"/>
              <a:t>41</a:t>
            </a:fld>
            <a:endParaRPr lang="en-US" dirty="0"/>
          </a:p>
        </p:txBody>
      </p:sp>
    </p:spTree>
    <p:extLst>
      <p:ext uri="{BB962C8B-B14F-4D97-AF65-F5344CB8AC3E}">
        <p14:creationId xmlns:p14="http://schemas.microsoft.com/office/powerpoint/2010/main" val="3532446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62023" y="613655"/>
            <a:ext cx="4189123" cy="400110"/>
          </a:xfrm>
          <a:prstGeom prst="rect">
            <a:avLst/>
          </a:prstGeom>
        </p:spPr>
        <p:txBody>
          <a:bodyPr wrap="square">
            <a:spAutoFit/>
          </a:bodyPr>
          <a:lstStyle/>
          <a:p>
            <a:pPr>
              <a:spcAft>
                <a:spcPts val="400"/>
              </a:spcAft>
            </a:pPr>
            <a:r>
              <a:rPr lang="en-US" sz="2000" dirty="0" smtClean="0">
                <a:solidFill>
                  <a:srgbClr val="000000"/>
                </a:solidFill>
              </a:rPr>
              <a:t>3.2 non-</a:t>
            </a:r>
            <a:r>
              <a:rPr lang="en-US" sz="2000" dirty="0" err="1" smtClean="0">
                <a:solidFill>
                  <a:srgbClr val="000000"/>
                </a:solidFill>
              </a:rPr>
              <a:t>lpGBT</a:t>
            </a:r>
            <a:r>
              <a:rPr lang="en-US" sz="2000" dirty="0" smtClean="0">
                <a:solidFill>
                  <a:srgbClr val="000000"/>
                </a:solidFill>
              </a:rPr>
              <a:t> RDO recovered clock</a:t>
            </a:r>
            <a:endParaRPr lang="en-US" sz="2000" dirty="0">
              <a:solidFill>
                <a:srgbClr val="000000"/>
              </a:solidFill>
            </a:endParaRPr>
          </a:p>
        </p:txBody>
      </p:sp>
      <p:pic>
        <p:nvPicPr>
          <p:cNvPr id="1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05529"/>
            <a:ext cx="5084483" cy="51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2"/>
          <p:cNvSpPr txBox="1">
            <a:spLocks noChangeArrowheads="1"/>
          </p:cNvSpPr>
          <p:nvPr/>
        </p:nvSpPr>
        <p:spPr bwMode="auto">
          <a:xfrm>
            <a:off x="9057270" y="3682833"/>
            <a:ext cx="157660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~one hour’s accumulation</a:t>
            </a:r>
          </a:p>
          <a:p>
            <a:endParaRPr lang="en-US" altLang="en-US" dirty="0"/>
          </a:p>
          <a:p>
            <a:r>
              <a:rPr lang="en-US" altLang="en-US" sz="1400" dirty="0"/>
              <a:t>Positive Width: 1.557ns ± 2.5ps;</a:t>
            </a:r>
          </a:p>
          <a:p>
            <a:r>
              <a:rPr lang="en-US" altLang="en-US" sz="1400" dirty="0"/>
              <a:t>Negative Width: 1.546ns ± 2.7ps;</a:t>
            </a:r>
          </a:p>
        </p:txBody>
      </p:sp>
      <p:pic>
        <p:nvPicPr>
          <p:cNvPr id="15" name="Picture 24"/>
          <p:cNvPicPr>
            <a:picLocks noChangeAspect="1"/>
          </p:cNvPicPr>
          <p:nvPr/>
        </p:nvPicPr>
        <p:blipFill>
          <a:blip r:embed="rId3" cstate="print">
            <a:extLst>
              <a:ext uri="{28A0092B-C50C-407E-A947-70E740481C1C}">
                <a14:useLocalDpi xmlns:a14="http://schemas.microsoft.com/office/drawing/2010/main" val="0"/>
              </a:ext>
            </a:extLst>
          </a:blip>
          <a:srcRect l="11961" t="1566" r="50014" b="71780"/>
          <a:stretch>
            <a:fillRect/>
          </a:stretch>
        </p:blipFill>
        <p:spPr bwMode="auto">
          <a:xfrm>
            <a:off x="6398674" y="1205529"/>
            <a:ext cx="2191009" cy="1606740"/>
          </a:xfrm>
          <a:prstGeom prst="rect">
            <a:avLst/>
          </a:prstGeom>
          <a:solidFill>
            <a:srgbClr val="FF00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TextBox 25"/>
          <p:cNvSpPr txBox="1">
            <a:spLocks noChangeArrowheads="1"/>
          </p:cNvSpPr>
          <p:nvPr/>
        </p:nvSpPr>
        <p:spPr bwMode="auto">
          <a:xfrm>
            <a:off x="9100919" y="2509887"/>
            <a:ext cx="1275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t>7.88 Gb/ps</a:t>
            </a:r>
          </a:p>
          <a:p>
            <a:r>
              <a:rPr lang="en-US" altLang="en-US" sz="1600" dirty="0"/>
              <a:t>Serial Data,</a:t>
            </a:r>
          </a:p>
          <a:p>
            <a:r>
              <a:rPr lang="en-US" altLang="en-US" sz="1600" dirty="0" err="1"/>
              <a:t>PseudoClock</a:t>
            </a:r>
            <a:endParaRPr lang="en-US" altLang="en-US" sz="1600" dirty="0"/>
          </a:p>
        </p:txBody>
      </p:sp>
      <p:cxnSp>
        <p:nvCxnSpPr>
          <p:cNvPr id="18" name="Straight Arrow Connector 27"/>
          <p:cNvCxnSpPr>
            <a:cxnSpLocks noChangeShapeType="1"/>
          </p:cNvCxnSpPr>
          <p:nvPr/>
        </p:nvCxnSpPr>
        <p:spPr bwMode="auto">
          <a:xfrm flipH="1" flipV="1">
            <a:off x="7861300" y="2480103"/>
            <a:ext cx="1270000" cy="310722"/>
          </a:xfrm>
          <a:prstGeom prst="straightConnector1">
            <a:avLst/>
          </a:prstGeom>
          <a:noFill/>
          <a:ln w="38100" algn="ctr">
            <a:solidFill>
              <a:srgbClr val="92D050"/>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102"/>
          <p:cNvCxnSpPr>
            <a:cxnSpLocks noChangeShapeType="1"/>
          </p:cNvCxnSpPr>
          <p:nvPr/>
        </p:nvCxnSpPr>
        <p:spPr bwMode="auto">
          <a:xfrm flipH="1" flipV="1">
            <a:off x="5048252" y="2480104"/>
            <a:ext cx="4083048" cy="704738"/>
          </a:xfrm>
          <a:prstGeom prst="straightConnector1">
            <a:avLst/>
          </a:prstGeom>
          <a:noFill/>
          <a:ln w="38100" algn="ctr">
            <a:solidFill>
              <a:srgbClr val="92D050"/>
            </a:solidFill>
            <a:round/>
            <a:headEnd/>
            <a:tailEnd type="triangle" w="med" len="med"/>
          </a:ln>
          <a:extLst>
            <a:ext uri="{909E8E84-426E-40DD-AFC4-6F175D3DCCD1}">
              <a14:hiddenFill xmlns:a14="http://schemas.microsoft.com/office/drawing/2010/main">
                <a:noFill/>
              </a14:hiddenFill>
            </a:ext>
          </a:extLst>
        </p:spPr>
      </p:cxnSp>
      <p:pic>
        <p:nvPicPr>
          <p:cNvPr id="20" name="Picture 29"/>
          <p:cNvPicPr>
            <a:picLocks noChangeAspect="1"/>
          </p:cNvPicPr>
          <p:nvPr/>
        </p:nvPicPr>
        <p:blipFill>
          <a:blip r:embed="rId4" cstate="print">
            <a:extLst>
              <a:ext uri="{28A0092B-C50C-407E-A947-70E740481C1C}">
                <a14:useLocalDpi xmlns:a14="http://schemas.microsoft.com/office/drawing/2010/main" val="0"/>
              </a:ext>
            </a:extLst>
          </a:blip>
          <a:srcRect l="24509" t="48094" r="49020" b="3902"/>
          <a:stretch>
            <a:fillRect/>
          </a:stretch>
        </p:blipFill>
        <p:spPr bwMode="auto">
          <a:xfrm>
            <a:off x="2249310" y="3673655"/>
            <a:ext cx="1332090" cy="251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D7F7473-35CC-4359-AC04-EFEE0D39A7D2}" type="slidenum">
              <a:rPr lang="en-US" smtClean="0"/>
              <a:t>42</a:t>
            </a:fld>
            <a:endParaRPr lang="en-US" dirty="0"/>
          </a:p>
        </p:txBody>
      </p:sp>
    </p:spTree>
    <p:extLst>
      <p:ext uri="{BB962C8B-B14F-4D97-AF65-F5344CB8AC3E}">
        <p14:creationId xmlns:p14="http://schemas.microsoft.com/office/powerpoint/2010/main" val="128166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04913" y="319817"/>
            <a:ext cx="313848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3" name="Rectangle 2"/>
          <p:cNvSpPr/>
          <p:nvPr/>
        </p:nvSpPr>
        <p:spPr>
          <a:xfrm>
            <a:off x="451825" y="967376"/>
            <a:ext cx="5186415" cy="400110"/>
          </a:xfrm>
          <a:prstGeom prst="rect">
            <a:avLst/>
          </a:prstGeom>
        </p:spPr>
        <p:txBody>
          <a:bodyPr wrap="square">
            <a:spAutoFit/>
          </a:bodyPr>
          <a:lstStyle/>
          <a:p>
            <a:pPr>
              <a:spcAft>
                <a:spcPts val="400"/>
              </a:spcAft>
            </a:pPr>
            <a:r>
              <a:rPr lang="en-US" sz="2000" dirty="0" smtClean="0">
                <a:solidFill>
                  <a:srgbClr val="000000"/>
                </a:solidFill>
              </a:rPr>
              <a:t>2.3 The </a:t>
            </a:r>
            <a:r>
              <a:rPr lang="en-US" sz="2000" dirty="0" err="1" smtClean="0">
                <a:solidFill>
                  <a:srgbClr val="000000"/>
                </a:solidFill>
              </a:rPr>
              <a:t>ePIC</a:t>
            </a:r>
            <a:r>
              <a:rPr lang="en-US" sz="2000" dirty="0" smtClean="0">
                <a:solidFill>
                  <a:srgbClr val="000000"/>
                </a:solidFill>
              </a:rPr>
              <a:t> Timing/Control distribution</a:t>
            </a:r>
            <a:endParaRPr lang="en-US" sz="2000" dirty="0">
              <a:solidFill>
                <a:srgbClr val="000000"/>
              </a:solidFill>
            </a:endParaRPr>
          </a:p>
        </p:txBody>
      </p:sp>
      <p:sp>
        <p:nvSpPr>
          <p:cNvPr id="4" name="Rectangle 3"/>
          <p:cNvSpPr/>
          <p:nvPr/>
        </p:nvSpPr>
        <p:spPr>
          <a:xfrm>
            <a:off x="6082082" y="1901210"/>
            <a:ext cx="835677" cy="634264"/>
          </a:xfrm>
          <a:prstGeom prst="rect">
            <a:avLst/>
          </a:prstGeom>
          <a:solidFill>
            <a:srgbClr val="FF0000">
              <a:alpha val="3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7183041" y="1219233"/>
            <a:ext cx="4409814" cy="1178838"/>
          </a:xfrm>
          <a:prstGeom prst="rect">
            <a:avLst/>
          </a:prstGeom>
          <a:solidFill>
            <a:srgbClr val="FFFF00">
              <a:alpha val="2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Rectangle 5"/>
          <p:cNvSpPr/>
          <p:nvPr/>
        </p:nvSpPr>
        <p:spPr>
          <a:xfrm>
            <a:off x="6059798" y="4729026"/>
            <a:ext cx="5505595" cy="824272"/>
          </a:xfrm>
          <a:prstGeom prst="rect">
            <a:avLst/>
          </a:prstGeom>
          <a:solidFill>
            <a:srgbClr val="FFFF00">
              <a:alpha val="2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Rectangle 6"/>
          <p:cNvSpPr/>
          <p:nvPr/>
        </p:nvSpPr>
        <p:spPr>
          <a:xfrm>
            <a:off x="6059798" y="3434157"/>
            <a:ext cx="5533057" cy="1049903"/>
          </a:xfrm>
          <a:prstGeom prst="rect">
            <a:avLst/>
          </a:prstGeom>
          <a:solidFill>
            <a:srgbClr val="FFFF00">
              <a:alpha val="2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p:cNvSpPr/>
          <p:nvPr/>
        </p:nvSpPr>
        <p:spPr>
          <a:xfrm>
            <a:off x="7680842" y="1348718"/>
            <a:ext cx="1449847" cy="9028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GTU</a:t>
            </a:r>
          </a:p>
        </p:txBody>
      </p:sp>
      <p:cxnSp>
        <p:nvCxnSpPr>
          <p:cNvPr id="9" name="Straight Arrow Connector 8"/>
          <p:cNvCxnSpPr/>
          <p:nvPr/>
        </p:nvCxnSpPr>
        <p:spPr>
          <a:xfrm>
            <a:off x="6974259" y="2158170"/>
            <a:ext cx="706582" cy="0"/>
          </a:xfrm>
          <a:prstGeom prst="straightConnector1">
            <a:avLst/>
          </a:prstGeom>
          <a:noFill/>
          <a:ln w="25400" cap="flat" cmpd="sng" algn="ctr">
            <a:solidFill>
              <a:srgbClr val="70AD47">
                <a:lumMod val="75000"/>
              </a:srgbClr>
            </a:solidFill>
            <a:prstDash val="solid"/>
            <a:miter lim="800000"/>
            <a:tailEnd type="triangle"/>
          </a:ln>
          <a:effectLst/>
        </p:spPr>
      </p:cxnSp>
      <p:sp>
        <p:nvSpPr>
          <p:cNvPr id="10" name="TextBox 9"/>
          <p:cNvSpPr txBox="1"/>
          <p:nvPr/>
        </p:nvSpPr>
        <p:spPr>
          <a:xfrm>
            <a:off x="6917760" y="1882259"/>
            <a:ext cx="684803" cy="369332"/>
          </a:xfrm>
          <a:prstGeom prst="rect">
            <a:avLst/>
          </a:prstGeom>
          <a:noFill/>
        </p:spPr>
        <p:txBody>
          <a:bodyPr wrap="none" rtlCol="0">
            <a:spAutoFit/>
          </a:bodyPr>
          <a:lstStyle/>
          <a:p>
            <a:r>
              <a:rPr lang="en-US" dirty="0" smtClean="0">
                <a:solidFill>
                  <a:srgbClr val="70AD47">
                    <a:lumMod val="75000"/>
                  </a:srgbClr>
                </a:solidFill>
                <a:latin typeface="Calibri" panose="020F0502020204030204"/>
              </a:rPr>
              <a:t>Clock</a:t>
            </a:r>
            <a:endParaRPr lang="en-US" dirty="0">
              <a:solidFill>
                <a:srgbClr val="70AD47">
                  <a:lumMod val="75000"/>
                </a:srgbClr>
              </a:solidFill>
              <a:latin typeface="Calibri" panose="020F0502020204030204"/>
            </a:endParaRPr>
          </a:p>
        </p:txBody>
      </p:sp>
      <p:cxnSp>
        <p:nvCxnSpPr>
          <p:cNvPr id="11" name="Straight Arrow Connector 10"/>
          <p:cNvCxnSpPr/>
          <p:nvPr/>
        </p:nvCxnSpPr>
        <p:spPr>
          <a:xfrm>
            <a:off x="6974259" y="1830977"/>
            <a:ext cx="706582" cy="0"/>
          </a:xfrm>
          <a:prstGeom prst="straightConnector1">
            <a:avLst/>
          </a:prstGeom>
          <a:noFill/>
          <a:ln w="25400" cap="flat" cmpd="sng" algn="ctr">
            <a:solidFill>
              <a:srgbClr val="7030A0"/>
            </a:solidFill>
            <a:prstDash val="solid"/>
            <a:miter lim="800000"/>
            <a:tailEnd type="triangle"/>
          </a:ln>
          <a:effectLst/>
        </p:spPr>
      </p:cxnSp>
      <p:sp>
        <p:nvSpPr>
          <p:cNvPr id="12" name="TextBox 11"/>
          <p:cNvSpPr txBox="1"/>
          <p:nvPr/>
        </p:nvSpPr>
        <p:spPr>
          <a:xfrm>
            <a:off x="6830618" y="1531878"/>
            <a:ext cx="877741" cy="369332"/>
          </a:xfrm>
          <a:prstGeom prst="rect">
            <a:avLst/>
          </a:prstGeom>
          <a:noFill/>
        </p:spPr>
        <p:txBody>
          <a:bodyPr wrap="none" rtlCol="0">
            <a:spAutoFit/>
          </a:bodyPr>
          <a:lstStyle/>
          <a:p>
            <a:r>
              <a:rPr lang="en-US" dirty="0" smtClean="0">
                <a:solidFill>
                  <a:srgbClr val="7030A0"/>
                </a:solidFill>
                <a:latin typeface="Calibri" panose="020F0502020204030204"/>
              </a:rPr>
              <a:t>Control</a:t>
            </a:r>
            <a:endParaRPr lang="en-US" dirty="0">
              <a:solidFill>
                <a:srgbClr val="7030A0"/>
              </a:solidFill>
              <a:latin typeface="Calibri" panose="020F0502020204030204"/>
            </a:endParaRPr>
          </a:p>
        </p:txBody>
      </p:sp>
      <p:cxnSp>
        <p:nvCxnSpPr>
          <p:cNvPr id="13" name="Straight Arrow Connector 12"/>
          <p:cNvCxnSpPr/>
          <p:nvPr/>
        </p:nvCxnSpPr>
        <p:spPr>
          <a:xfrm>
            <a:off x="6974259" y="1431968"/>
            <a:ext cx="706582" cy="0"/>
          </a:xfrm>
          <a:prstGeom prst="straightConnector1">
            <a:avLst/>
          </a:prstGeom>
          <a:noFill/>
          <a:ln w="25400" cap="flat" cmpd="sng" algn="ctr">
            <a:solidFill>
              <a:srgbClr val="00B050"/>
            </a:solidFill>
            <a:prstDash val="solid"/>
            <a:miter lim="800000"/>
            <a:headEnd type="triangle"/>
            <a:tailEnd type="none"/>
          </a:ln>
          <a:effectLst/>
        </p:spPr>
      </p:cxnSp>
      <p:sp>
        <p:nvSpPr>
          <p:cNvPr id="14" name="TextBox 13"/>
          <p:cNvSpPr txBox="1"/>
          <p:nvPr/>
        </p:nvSpPr>
        <p:spPr>
          <a:xfrm>
            <a:off x="6946740" y="1137619"/>
            <a:ext cx="761619" cy="369332"/>
          </a:xfrm>
          <a:prstGeom prst="rect">
            <a:avLst/>
          </a:prstGeom>
          <a:noFill/>
        </p:spPr>
        <p:txBody>
          <a:bodyPr wrap="none" rtlCol="0">
            <a:spAutoFit/>
          </a:bodyPr>
          <a:lstStyle/>
          <a:p>
            <a:r>
              <a:rPr lang="en-US" dirty="0" smtClean="0">
                <a:solidFill>
                  <a:srgbClr val="00B050"/>
                </a:solidFill>
                <a:latin typeface="Calibri" panose="020F0502020204030204"/>
              </a:rPr>
              <a:t>Status</a:t>
            </a:r>
            <a:endParaRPr lang="en-US" dirty="0">
              <a:solidFill>
                <a:srgbClr val="00B050"/>
              </a:solidFill>
              <a:latin typeface="Calibri" panose="020F0502020204030204"/>
            </a:endParaRPr>
          </a:p>
        </p:txBody>
      </p:sp>
      <p:sp>
        <p:nvSpPr>
          <p:cNvPr id="15" name="Rectangle 14"/>
          <p:cNvSpPr/>
          <p:nvPr/>
        </p:nvSpPr>
        <p:spPr>
          <a:xfrm>
            <a:off x="8705926" y="3782259"/>
            <a:ext cx="1324724"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DAM</a:t>
            </a:r>
          </a:p>
        </p:txBody>
      </p:sp>
      <p:sp>
        <p:nvSpPr>
          <p:cNvPr id="16" name="Rectangle 15"/>
          <p:cNvSpPr/>
          <p:nvPr/>
        </p:nvSpPr>
        <p:spPr>
          <a:xfrm>
            <a:off x="6686423" y="3788935"/>
            <a:ext cx="1324724"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DAM</a:t>
            </a:r>
          </a:p>
        </p:txBody>
      </p:sp>
      <p:sp>
        <p:nvSpPr>
          <p:cNvPr id="17" name="Rectangle 16"/>
          <p:cNvSpPr/>
          <p:nvPr/>
        </p:nvSpPr>
        <p:spPr>
          <a:xfrm>
            <a:off x="9596497" y="4849155"/>
            <a:ext cx="694659"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RDO</a:t>
            </a:r>
          </a:p>
        </p:txBody>
      </p:sp>
      <p:sp>
        <p:nvSpPr>
          <p:cNvPr id="18" name="Rectangle 17"/>
          <p:cNvSpPr/>
          <p:nvPr/>
        </p:nvSpPr>
        <p:spPr>
          <a:xfrm>
            <a:off x="8574670" y="4849155"/>
            <a:ext cx="626888"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RDO</a:t>
            </a:r>
          </a:p>
        </p:txBody>
      </p:sp>
      <p:sp>
        <p:nvSpPr>
          <p:cNvPr id="19" name="Rectangle 18"/>
          <p:cNvSpPr/>
          <p:nvPr/>
        </p:nvSpPr>
        <p:spPr>
          <a:xfrm>
            <a:off x="7340084" y="4828835"/>
            <a:ext cx="603250"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RDO</a:t>
            </a:r>
          </a:p>
        </p:txBody>
      </p:sp>
      <p:sp>
        <p:nvSpPr>
          <p:cNvPr id="20" name="Rectangle 19"/>
          <p:cNvSpPr/>
          <p:nvPr/>
        </p:nvSpPr>
        <p:spPr>
          <a:xfrm>
            <a:off x="6255397" y="4828835"/>
            <a:ext cx="666109" cy="589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RDO</a:t>
            </a:r>
          </a:p>
        </p:txBody>
      </p:sp>
      <p:cxnSp>
        <p:nvCxnSpPr>
          <p:cNvPr id="21" name="Straight Arrow Connector 20"/>
          <p:cNvCxnSpPr>
            <a:endCxn id="15" idx="0"/>
          </p:cNvCxnSpPr>
          <p:nvPr/>
        </p:nvCxnSpPr>
        <p:spPr>
          <a:xfrm>
            <a:off x="8810998" y="1963750"/>
            <a:ext cx="557290" cy="1818509"/>
          </a:xfrm>
          <a:prstGeom prst="straightConnector1">
            <a:avLst/>
          </a:prstGeom>
          <a:noFill/>
          <a:ln w="22225" cap="flat" cmpd="sng" algn="ctr">
            <a:solidFill>
              <a:srgbClr val="C00000"/>
            </a:solidFill>
            <a:prstDash val="solid"/>
            <a:miter lim="800000"/>
            <a:headEnd type="triangle"/>
            <a:tailEnd type="triangle"/>
          </a:ln>
          <a:effectLst/>
        </p:spPr>
      </p:cxnSp>
      <p:cxnSp>
        <p:nvCxnSpPr>
          <p:cNvPr id="22" name="Straight Arrow Connector 21"/>
          <p:cNvCxnSpPr>
            <a:endCxn id="18" idx="0"/>
          </p:cNvCxnSpPr>
          <p:nvPr/>
        </p:nvCxnSpPr>
        <p:spPr>
          <a:xfrm flipH="1">
            <a:off x="8888114" y="4371481"/>
            <a:ext cx="197018" cy="477674"/>
          </a:xfrm>
          <a:prstGeom prst="straightConnector1">
            <a:avLst/>
          </a:prstGeom>
          <a:noFill/>
          <a:ln w="22225" cap="flat" cmpd="sng" algn="ctr">
            <a:solidFill>
              <a:srgbClr val="7030A0"/>
            </a:solidFill>
            <a:prstDash val="solid"/>
            <a:miter lim="800000"/>
            <a:headEnd type="triangle"/>
            <a:tailEnd type="triangle"/>
          </a:ln>
          <a:effectLst/>
        </p:spPr>
      </p:cxnSp>
      <p:cxnSp>
        <p:nvCxnSpPr>
          <p:cNvPr id="23" name="Straight Arrow Connector 22"/>
          <p:cNvCxnSpPr>
            <a:endCxn id="20" idx="0"/>
          </p:cNvCxnSpPr>
          <p:nvPr/>
        </p:nvCxnSpPr>
        <p:spPr>
          <a:xfrm flipH="1">
            <a:off x="6588452" y="4361445"/>
            <a:ext cx="365090" cy="467390"/>
          </a:xfrm>
          <a:prstGeom prst="straightConnector1">
            <a:avLst/>
          </a:prstGeom>
          <a:noFill/>
          <a:ln w="22225" cap="flat" cmpd="sng" algn="ctr">
            <a:solidFill>
              <a:srgbClr val="7030A0"/>
            </a:solidFill>
            <a:prstDash val="solid"/>
            <a:miter lim="800000"/>
            <a:headEnd type="triangle"/>
            <a:tailEnd type="triangle"/>
          </a:ln>
          <a:effectLst/>
        </p:spPr>
      </p:cxnSp>
      <p:cxnSp>
        <p:nvCxnSpPr>
          <p:cNvPr id="24" name="Straight Arrow Connector 23"/>
          <p:cNvCxnSpPr>
            <a:endCxn id="19" idx="0"/>
          </p:cNvCxnSpPr>
          <p:nvPr/>
        </p:nvCxnSpPr>
        <p:spPr>
          <a:xfrm>
            <a:off x="7519745" y="4371481"/>
            <a:ext cx="121964" cy="457354"/>
          </a:xfrm>
          <a:prstGeom prst="straightConnector1">
            <a:avLst/>
          </a:prstGeom>
          <a:noFill/>
          <a:ln w="22225" cap="flat" cmpd="sng" algn="ctr">
            <a:solidFill>
              <a:srgbClr val="7030A0"/>
            </a:solidFill>
            <a:prstDash val="solid"/>
            <a:miter lim="800000"/>
            <a:headEnd type="triangle"/>
            <a:tailEnd type="triangle"/>
          </a:ln>
          <a:effectLst/>
        </p:spPr>
      </p:cxnSp>
      <p:cxnSp>
        <p:nvCxnSpPr>
          <p:cNvPr id="25" name="Straight Arrow Connector 24"/>
          <p:cNvCxnSpPr>
            <a:endCxn id="17" idx="0"/>
          </p:cNvCxnSpPr>
          <p:nvPr/>
        </p:nvCxnSpPr>
        <p:spPr>
          <a:xfrm>
            <a:off x="9809791" y="4361445"/>
            <a:ext cx="134036" cy="487710"/>
          </a:xfrm>
          <a:prstGeom prst="straightConnector1">
            <a:avLst/>
          </a:prstGeom>
          <a:noFill/>
          <a:ln w="22225" cap="flat" cmpd="sng" algn="ctr">
            <a:solidFill>
              <a:srgbClr val="7030A0"/>
            </a:solidFill>
            <a:prstDash val="solid"/>
            <a:miter lim="800000"/>
            <a:headEnd type="triangle"/>
            <a:tailEnd type="triangle"/>
          </a:ln>
          <a:effectLst/>
        </p:spPr>
      </p:cxnSp>
      <p:cxnSp>
        <p:nvCxnSpPr>
          <p:cNvPr id="26" name="Straight Arrow Connector 25"/>
          <p:cNvCxnSpPr>
            <a:endCxn id="16" idx="0"/>
          </p:cNvCxnSpPr>
          <p:nvPr/>
        </p:nvCxnSpPr>
        <p:spPr>
          <a:xfrm flipH="1">
            <a:off x="7348785" y="1967321"/>
            <a:ext cx="574045" cy="1821614"/>
          </a:xfrm>
          <a:prstGeom prst="straightConnector1">
            <a:avLst/>
          </a:prstGeom>
          <a:noFill/>
          <a:ln w="22225" cap="flat" cmpd="sng" algn="ctr">
            <a:solidFill>
              <a:srgbClr val="C00000"/>
            </a:solidFill>
            <a:prstDash val="solid"/>
            <a:miter lim="800000"/>
            <a:headEnd type="triangle"/>
            <a:tailEnd type="triangle"/>
          </a:ln>
          <a:effectLst/>
        </p:spPr>
      </p:cxnSp>
      <p:cxnSp>
        <p:nvCxnSpPr>
          <p:cNvPr id="27" name="Straight Connector 26"/>
          <p:cNvCxnSpPr/>
          <p:nvPr/>
        </p:nvCxnSpPr>
        <p:spPr>
          <a:xfrm>
            <a:off x="9697884" y="3264789"/>
            <a:ext cx="298450" cy="5884"/>
          </a:xfrm>
          <a:prstGeom prst="line">
            <a:avLst/>
          </a:prstGeom>
          <a:noFill/>
          <a:ln w="47625" cap="flat" cmpd="sng" algn="ctr">
            <a:solidFill>
              <a:srgbClr val="5B9BD5"/>
            </a:solidFill>
            <a:prstDash val="sysDot"/>
            <a:miter lim="800000"/>
          </a:ln>
          <a:effectLst/>
        </p:spPr>
      </p:cxnSp>
      <p:cxnSp>
        <p:nvCxnSpPr>
          <p:cNvPr id="28" name="Straight Connector 27"/>
          <p:cNvCxnSpPr/>
          <p:nvPr/>
        </p:nvCxnSpPr>
        <p:spPr>
          <a:xfrm>
            <a:off x="8217689" y="2832926"/>
            <a:ext cx="298450" cy="5884"/>
          </a:xfrm>
          <a:prstGeom prst="line">
            <a:avLst/>
          </a:prstGeom>
          <a:noFill/>
          <a:ln w="47625" cap="flat" cmpd="sng" algn="ctr">
            <a:solidFill>
              <a:srgbClr val="C00000"/>
            </a:solidFill>
            <a:prstDash val="sysDot"/>
            <a:miter lim="800000"/>
          </a:ln>
          <a:effectLst/>
        </p:spPr>
      </p:cxnSp>
      <p:cxnSp>
        <p:nvCxnSpPr>
          <p:cNvPr id="29" name="Straight Connector 28"/>
          <p:cNvCxnSpPr/>
          <p:nvPr/>
        </p:nvCxnSpPr>
        <p:spPr>
          <a:xfrm>
            <a:off x="7093846" y="4589256"/>
            <a:ext cx="298450" cy="5884"/>
          </a:xfrm>
          <a:prstGeom prst="line">
            <a:avLst/>
          </a:prstGeom>
          <a:noFill/>
          <a:ln w="47625" cap="flat" cmpd="sng" algn="ctr">
            <a:solidFill>
              <a:srgbClr val="7030A0"/>
            </a:solidFill>
            <a:prstDash val="sysDot"/>
            <a:miter lim="800000"/>
          </a:ln>
          <a:effectLst/>
        </p:spPr>
      </p:cxnSp>
      <p:cxnSp>
        <p:nvCxnSpPr>
          <p:cNvPr id="30" name="Straight Connector 29"/>
          <p:cNvCxnSpPr/>
          <p:nvPr/>
        </p:nvCxnSpPr>
        <p:spPr>
          <a:xfrm>
            <a:off x="9334545" y="4583372"/>
            <a:ext cx="298450" cy="5884"/>
          </a:xfrm>
          <a:prstGeom prst="line">
            <a:avLst/>
          </a:prstGeom>
          <a:noFill/>
          <a:ln w="47625" cap="flat" cmpd="sng" algn="ctr">
            <a:solidFill>
              <a:srgbClr val="7030A0"/>
            </a:solidFill>
            <a:prstDash val="sysDot"/>
            <a:miter lim="800000"/>
          </a:ln>
          <a:effectLst/>
        </p:spPr>
      </p:cxnSp>
      <p:sp>
        <p:nvSpPr>
          <p:cNvPr id="31" name="Rectangle 30"/>
          <p:cNvSpPr/>
          <p:nvPr/>
        </p:nvSpPr>
        <p:spPr>
          <a:xfrm>
            <a:off x="9407682" y="2635773"/>
            <a:ext cx="1245936" cy="500138"/>
          </a:xfrm>
          <a:prstGeom prst="rect">
            <a:avLst/>
          </a:prstGeom>
          <a:solidFill>
            <a:srgbClr val="4472C4">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Data Acquisition</a:t>
            </a:r>
          </a:p>
        </p:txBody>
      </p:sp>
      <p:cxnSp>
        <p:nvCxnSpPr>
          <p:cNvPr id="32" name="Straight Arrow Connector 31"/>
          <p:cNvCxnSpPr/>
          <p:nvPr/>
        </p:nvCxnSpPr>
        <p:spPr>
          <a:xfrm flipH="1">
            <a:off x="9726402" y="3142141"/>
            <a:ext cx="816665" cy="637397"/>
          </a:xfrm>
          <a:prstGeom prst="straightConnector1">
            <a:avLst/>
          </a:prstGeom>
          <a:noFill/>
          <a:ln w="19050" cap="flat" cmpd="sng" algn="ctr">
            <a:solidFill>
              <a:srgbClr val="5B9BD5">
                <a:lumMod val="75000"/>
              </a:srgbClr>
            </a:solidFill>
            <a:prstDash val="solid"/>
            <a:miter lim="800000"/>
            <a:headEnd type="triangle"/>
            <a:tailEnd type="none"/>
          </a:ln>
          <a:effectLst/>
        </p:spPr>
      </p:cxnSp>
      <p:cxnSp>
        <p:nvCxnSpPr>
          <p:cNvPr id="33" name="Straight Arrow Connector 32"/>
          <p:cNvCxnSpPr/>
          <p:nvPr/>
        </p:nvCxnSpPr>
        <p:spPr>
          <a:xfrm flipH="1">
            <a:off x="7839055" y="3135911"/>
            <a:ext cx="1757442" cy="640186"/>
          </a:xfrm>
          <a:prstGeom prst="straightConnector1">
            <a:avLst/>
          </a:prstGeom>
          <a:noFill/>
          <a:ln w="19050" cap="flat" cmpd="sng" algn="ctr">
            <a:solidFill>
              <a:srgbClr val="5B9BD5">
                <a:lumMod val="75000"/>
              </a:srgbClr>
            </a:solidFill>
            <a:prstDash val="solid"/>
            <a:miter lim="800000"/>
            <a:headEnd type="triangle"/>
            <a:tailEnd type="none"/>
          </a:ln>
          <a:effectLst/>
        </p:spPr>
      </p:cxnSp>
      <p:sp>
        <p:nvSpPr>
          <p:cNvPr id="34" name="TextBox 33"/>
          <p:cNvSpPr txBox="1"/>
          <p:nvPr/>
        </p:nvSpPr>
        <p:spPr>
          <a:xfrm>
            <a:off x="10410211" y="3492548"/>
            <a:ext cx="1188146" cy="954107"/>
          </a:xfrm>
          <a:prstGeom prst="rect">
            <a:avLst/>
          </a:prstGeom>
          <a:noFill/>
        </p:spPr>
        <p:txBody>
          <a:bodyPr wrap="none" rtlCol="0">
            <a:spAutoFit/>
          </a:bodyPr>
          <a:lstStyle/>
          <a:p>
            <a:pPr algn="ctr"/>
            <a:r>
              <a:rPr lang="en-US" sz="2800" dirty="0" smtClean="0">
                <a:solidFill>
                  <a:prstClr val="black"/>
                </a:solidFill>
                <a:latin typeface="Calibri" panose="020F0502020204030204"/>
              </a:rPr>
              <a:t>DAM</a:t>
            </a:r>
          </a:p>
          <a:p>
            <a:pPr algn="ctr"/>
            <a:r>
              <a:rPr lang="en-US" sz="2800" dirty="0" smtClean="0">
                <a:solidFill>
                  <a:prstClr val="black"/>
                </a:solidFill>
                <a:latin typeface="Calibri" panose="020F0502020204030204"/>
              </a:rPr>
              <a:t>(O)100</a:t>
            </a:r>
            <a:endParaRPr lang="en-US" sz="2800" dirty="0">
              <a:solidFill>
                <a:prstClr val="black"/>
              </a:solidFill>
              <a:latin typeface="Calibri" panose="020F0502020204030204"/>
            </a:endParaRPr>
          </a:p>
        </p:txBody>
      </p:sp>
      <p:sp>
        <p:nvSpPr>
          <p:cNvPr id="35" name="TextBox 34"/>
          <p:cNvSpPr txBox="1"/>
          <p:nvPr/>
        </p:nvSpPr>
        <p:spPr>
          <a:xfrm>
            <a:off x="10265615" y="4634238"/>
            <a:ext cx="1370888" cy="954107"/>
          </a:xfrm>
          <a:prstGeom prst="rect">
            <a:avLst/>
          </a:prstGeom>
          <a:noFill/>
        </p:spPr>
        <p:txBody>
          <a:bodyPr wrap="none" rtlCol="0">
            <a:spAutoFit/>
          </a:bodyPr>
          <a:lstStyle/>
          <a:p>
            <a:pPr algn="ctr"/>
            <a:r>
              <a:rPr lang="en-US" sz="2800" dirty="0" smtClean="0">
                <a:solidFill>
                  <a:prstClr val="black"/>
                </a:solidFill>
                <a:latin typeface="Calibri" panose="020F0502020204030204"/>
              </a:rPr>
              <a:t>RDO</a:t>
            </a:r>
          </a:p>
          <a:p>
            <a:pPr algn="ctr"/>
            <a:r>
              <a:rPr lang="en-US" sz="2800" dirty="0" smtClean="0">
                <a:solidFill>
                  <a:prstClr val="black"/>
                </a:solidFill>
                <a:latin typeface="Calibri" panose="020F0502020204030204"/>
              </a:rPr>
              <a:t>(O)1000</a:t>
            </a:r>
            <a:endParaRPr lang="en-US" sz="2800" dirty="0">
              <a:solidFill>
                <a:prstClr val="black"/>
              </a:solidFill>
              <a:latin typeface="Calibri" panose="020F0502020204030204"/>
            </a:endParaRPr>
          </a:p>
        </p:txBody>
      </p:sp>
      <p:sp>
        <p:nvSpPr>
          <p:cNvPr id="36" name="TextBox 35"/>
          <p:cNvSpPr txBox="1"/>
          <p:nvPr/>
        </p:nvSpPr>
        <p:spPr>
          <a:xfrm>
            <a:off x="10265982" y="1335831"/>
            <a:ext cx="997154" cy="954107"/>
          </a:xfrm>
          <a:prstGeom prst="rect">
            <a:avLst/>
          </a:prstGeom>
          <a:noFill/>
        </p:spPr>
        <p:txBody>
          <a:bodyPr wrap="square" rtlCol="0">
            <a:spAutoFit/>
          </a:bodyPr>
          <a:lstStyle/>
          <a:p>
            <a:pPr algn="ctr"/>
            <a:r>
              <a:rPr lang="en-US" sz="2800" dirty="0" smtClean="0">
                <a:solidFill>
                  <a:prstClr val="black"/>
                </a:solidFill>
                <a:latin typeface="Calibri" panose="020F0502020204030204"/>
              </a:rPr>
              <a:t>GTU (O)1</a:t>
            </a:r>
            <a:endParaRPr lang="en-US" sz="2800" dirty="0">
              <a:solidFill>
                <a:prstClr val="black"/>
              </a:solidFill>
              <a:latin typeface="Calibri" panose="020F0502020204030204"/>
            </a:endParaRPr>
          </a:p>
        </p:txBody>
      </p:sp>
      <p:sp>
        <p:nvSpPr>
          <p:cNvPr id="38" name="TextBox 37"/>
          <p:cNvSpPr txBox="1"/>
          <p:nvPr/>
        </p:nvSpPr>
        <p:spPr>
          <a:xfrm>
            <a:off x="6076565" y="1808652"/>
            <a:ext cx="849913" cy="800219"/>
          </a:xfrm>
          <a:prstGeom prst="rect">
            <a:avLst/>
          </a:prstGeom>
          <a:noFill/>
        </p:spPr>
        <p:txBody>
          <a:bodyPr wrap="none" rtlCol="0">
            <a:spAutoFit/>
          </a:bodyPr>
          <a:lstStyle/>
          <a:p>
            <a:pPr algn="ctr"/>
            <a:r>
              <a:rPr lang="en-US" dirty="0" smtClean="0">
                <a:solidFill>
                  <a:prstClr val="black"/>
                </a:solidFill>
                <a:latin typeface="Calibri" panose="020F0502020204030204"/>
              </a:rPr>
              <a:t>EIC</a:t>
            </a:r>
          </a:p>
          <a:p>
            <a:pPr algn="ctr"/>
            <a:r>
              <a:rPr lang="en-US" sz="1400" dirty="0" smtClean="0">
                <a:solidFill>
                  <a:prstClr val="black"/>
                </a:solidFill>
                <a:latin typeface="Calibri" panose="020F0502020204030204"/>
              </a:rPr>
              <a:t>Common</a:t>
            </a:r>
          </a:p>
          <a:p>
            <a:pPr algn="ctr"/>
            <a:r>
              <a:rPr lang="en-US" sz="1400" dirty="0" smtClean="0">
                <a:solidFill>
                  <a:prstClr val="black"/>
                </a:solidFill>
                <a:latin typeface="Calibri" panose="020F0502020204030204"/>
              </a:rPr>
              <a:t>Platform</a:t>
            </a:r>
            <a:endParaRPr lang="en-US" sz="1400" dirty="0">
              <a:solidFill>
                <a:prstClr val="black"/>
              </a:solidFill>
              <a:latin typeface="Calibri" panose="020F0502020204030204"/>
            </a:endParaRPr>
          </a:p>
        </p:txBody>
      </p:sp>
      <p:sp>
        <p:nvSpPr>
          <p:cNvPr id="39" name="Rectangle 38"/>
          <p:cNvSpPr/>
          <p:nvPr/>
        </p:nvSpPr>
        <p:spPr>
          <a:xfrm>
            <a:off x="5980560" y="1223464"/>
            <a:ext cx="835677" cy="682096"/>
          </a:xfrm>
          <a:prstGeom prst="rect">
            <a:avLst/>
          </a:prstGeom>
          <a:solidFill>
            <a:srgbClr val="FF0000">
              <a:alpha val="1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5999606" y="1243038"/>
            <a:ext cx="894910" cy="584775"/>
          </a:xfrm>
          <a:prstGeom prst="rect">
            <a:avLst/>
          </a:prstGeom>
          <a:noFill/>
        </p:spPr>
        <p:txBody>
          <a:bodyPr wrap="square" rtlCol="0">
            <a:spAutoFit/>
          </a:bodyPr>
          <a:lstStyle/>
          <a:p>
            <a:pPr algn="ctr"/>
            <a:r>
              <a:rPr lang="en-US" dirty="0" smtClean="0">
                <a:solidFill>
                  <a:prstClr val="black"/>
                </a:solidFill>
                <a:latin typeface="Calibri" panose="020F0502020204030204"/>
              </a:rPr>
              <a:t>Online </a:t>
            </a:r>
            <a:r>
              <a:rPr lang="en-US" sz="1400" dirty="0" smtClean="0">
                <a:solidFill>
                  <a:prstClr val="black"/>
                </a:solidFill>
                <a:latin typeface="Calibri" panose="020F0502020204030204"/>
              </a:rPr>
              <a:t>computer</a:t>
            </a:r>
            <a:endParaRPr lang="en-US" sz="1400" dirty="0">
              <a:solidFill>
                <a:prstClr val="black"/>
              </a:solidFill>
              <a:latin typeface="Calibri" panose="020F0502020204030204"/>
            </a:endParaRPr>
          </a:p>
        </p:txBody>
      </p:sp>
      <p:sp>
        <p:nvSpPr>
          <p:cNvPr id="41" name="Rectangle 40"/>
          <p:cNvSpPr/>
          <p:nvPr/>
        </p:nvSpPr>
        <p:spPr>
          <a:xfrm>
            <a:off x="6058200" y="5743362"/>
            <a:ext cx="5505595" cy="617147"/>
          </a:xfrm>
          <a:prstGeom prst="rect">
            <a:avLst/>
          </a:prstGeom>
          <a:solidFill>
            <a:srgbClr val="FFFF00">
              <a:alpha val="26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2" name="Rectangle 41"/>
          <p:cNvSpPr/>
          <p:nvPr/>
        </p:nvSpPr>
        <p:spPr>
          <a:xfrm>
            <a:off x="7717412" y="5909173"/>
            <a:ext cx="603250" cy="39082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FEB</a:t>
            </a:r>
          </a:p>
        </p:txBody>
      </p:sp>
      <p:sp>
        <p:nvSpPr>
          <p:cNvPr id="43" name="Rectangle 42"/>
          <p:cNvSpPr/>
          <p:nvPr/>
        </p:nvSpPr>
        <p:spPr>
          <a:xfrm>
            <a:off x="6632725" y="5909173"/>
            <a:ext cx="666109" cy="39082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FEB</a:t>
            </a:r>
          </a:p>
        </p:txBody>
      </p:sp>
      <p:cxnSp>
        <p:nvCxnSpPr>
          <p:cNvPr id="44" name="Straight Arrow Connector 43"/>
          <p:cNvCxnSpPr/>
          <p:nvPr/>
        </p:nvCxnSpPr>
        <p:spPr>
          <a:xfrm flipH="1">
            <a:off x="7051448" y="5405790"/>
            <a:ext cx="365090" cy="467390"/>
          </a:xfrm>
          <a:prstGeom prst="straightConnector1">
            <a:avLst/>
          </a:prstGeom>
          <a:noFill/>
          <a:ln w="22225" cap="flat" cmpd="sng" algn="ctr">
            <a:solidFill>
              <a:srgbClr val="C00000"/>
            </a:solidFill>
            <a:prstDash val="solid"/>
            <a:miter lim="800000"/>
            <a:headEnd type="triangle"/>
            <a:tailEnd type="triangle"/>
          </a:ln>
          <a:effectLst/>
        </p:spPr>
      </p:cxnSp>
      <p:cxnSp>
        <p:nvCxnSpPr>
          <p:cNvPr id="45" name="Straight Arrow Connector 44"/>
          <p:cNvCxnSpPr>
            <a:endCxn id="42" idx="0"/>
          </p:cNvCxnSpPr>
          <p:nvPr/>
        </p:nvCxnSpPr>
        <p:spPr>
          <a:xfrm>
            <a:off x="7869391" y="5418057"/>
            <a:ext cx="149646" cy="491116"/>
          </a:xfrm>
          <a:prstGeom prst="straightConnector1">
            <a:avLst/>
          </a:prstGeom>
          <a:noFill/>
          <a:ln w="22225" cap="flat" cmpd="sng" algn="ctr">
            <a:solidFill>
              <a:srgbClr val="C00000"/>
            </a:solidFill>
            <a:prstDash val="solid"/>
            <a:miter lim="800000"/>
            <a:headEnd type="triangle"/>
            <a:tailEnd type="triangle"/>
          </a:ln>
          <a:effectLst/>
        </p:spPr>
      </p:cxnSp>
      <p:cxnSp>
        <p:nvCxnSpPr>
          <p:cNvPr id="46" name="Straight Connector 45"/>
          <p:cNvCxnSpPr/>
          <p:nvPr/>
        </p:nvCxnSpPr>
        <p:spPr>
          <a:xfrm>
            <a:off x="7471174" y="5669594"/>
            <a:ext cx="298450" cy="5884"/>
          </a:xfrm>
          <a:prstGeom prst="line">
            <a:avLst/>
          </a:prstGeom>
          <a:noFill/>
          <a:ln w="47625" cap="flat" cmpd="sng" algn="ctr">
            <a:solidFill>
              <a:srgbClr val="C00000"/>
            </a:solidFill>
            <a:prstDash val="sysDot"/>
            <a:miter lim="800000"/>
          </a:ln>
          <a:effectLst/>
        </p:spPr>
      </p:cxnSp>
      <p:sp>
        <p:nvSpPr>
          <p:cNvPr id="47" name="TextBox 46"/>
          <p:cNvSpPr txBox="1"/>
          <p:nvPr/>
        </p:nvSpPr>
        <p:spPr>
          <a:xfrm>
            <a:off x="10543067" y="5709420"/>
            <a:ext cx="720069" cy="523220"/>
          </a:xfrm>
          <a:prstGeom prst="rect">
            <a:avLst/>
          </a:prstGeom>
          <a:noFill/>
        </p:spPr>
        <p:txBody>
          <a:bodyPr wrap="none" rtlCol="0">
            <a:spAutoFit/>
          </a:bodyPr>
          <a:lstStyle/>
          <a:p>
            <a:r>
              <a:rPr lang="en-US" sz="2800" dirty="0" smtClean="0">
                <a:solidFill>
                  <a:prstClr val="black"/>
                </a:solidFill>
                <a:latin typeface="Calibri" panose="020F0502020204030204"/>
              </a:rPr>
              <a:t>FEB</a:t>
            </a:r>
            <a:endParaRPr lang="en-US" sz="2800" dirty="0">
              <a:solidFill>
                <a:prstClr val="black"/>
              </a:solidFill>
              <a:latin typeface="Calibri" panose="020F0502020204030204"/>
            </a:endParaRPr>
          </a:p>
        </p:txBody>
      </p:sp>
      <p:sp>
        <p:nvSpPr>
          <p:cNvPr id="49" name="TextBox 48"/>
          <p:cNvSpPr txBox="1"/>
          <p:nvPr/>
        </p:nvSpPr>
        <p:spPr>
          <a:xfrm>
            <a:off x="471841" y="1464387"/>
            <a:ext cx="5572719" cy="3939540"/>
          </a:xfrm>
          <a:prstGeom prst="rect">
            <a:avLst/>
          </a:prstGeom>
          <a:noFill/>
        </p:spPr>
        <p:txBody>
          <a:bodyPr wrap="square" rtlCol="0">
            <a:spAutoFit/>
          </a:bodyPr>
          <a:lstStyle/>
          <a:p>
            <a:r>
              <a:rPr lang="en-US" b="1" dirty="0" smtClean="0">
                <a:solidFill>
                  <a:prstClr val="black"/>
                </a:solidFill>
                <a:latin typeface="Calibri" panose="020F0502020204030204"/>
              </a:rPr>
              <a:t>GTU: Global Timing Unit </a:t>
            </a:r>
          </a:p>
          <a:p>
            <a:pPr lvl="1"/>
            <a:r>
              <a:rPr lang="en-US" sz="1600" dirty="0" smtClean="0">
                <a:solidFill>
                  <a:prstClr val="black"/>
                </a:solidFill>
                <a:latin typeface="Calibri" panose="020F0502020204030204"/>
              </a:rPr>
              <a:t>control encoding, status decoding.</a:t>
            </a:r>
            <a:endParaRPr lang="en-US" sz="1600" dirty="0">
              <a:solidFill>
                <a:prstClr val="black"/>
              </a:solidFill>
              <a:latin typeface="Calibri" panose="020F0502020204030204"/>
            </a:endParaRPr>
          </a:p>
          <a:p>
            <a:pPr lvl="1"/>
            <a:r>
              <a:rPr lang="en-US" sz="1600" dirty="0" smtClean="0">
                <a:solidFill>
                  <a:prstClr val="black"/>
                </a:solidFill>
                <a:latin typeface="Calibri" panose="020F0502020204030204"/>
              </a:rPr>
              <a:t>The interface for machine clock source, </a:t>
            </a:r>
          </a:p>
          <a:p>
            <a:pPr lvl="1"/>
            <a:r>
              <a:rPr lang="en-US" sz="1600" dirty="0" smtClean="0">
                <a:solidFill>
                  <a:prstClr val="black"/>
                </a:solidFill>
                <a:latin typeface="Calibri" panose="020F0502020204030204"/>
              </a:rPr>
              <a:t>Data acquisition control and monitor etc.  </a:t>
            </a:r>
          </a:p>
          <a:p>
            <a:r>
              <a:rPr lang="en-US" b="1" dirty="0" smtClean="0">
                <a:solidFill>
                  <a:prstClr val="black"/>
                </a:solidFill>
                <a:latin typeface="Calibri" panose="020F0502020204030204"/>
              </a:rPr>
              <a:t>DAM: Data Aggregation Module: </a:t>
            </a:r>
          </a:p>
          <a:p>
            <a:pPr lvl="1"/>
            <a:r>
              <a:rPr lang="en-US" sz="1600" dirty="0" smtClean="0">
                <a:solidFill>
                  <a:prstClr val="black"/>
                </a:solidFill>
                <a:latin typeface="Calibri" panose="020F0502020204030204"/>
              </a:rPr>
              <a:t>The clock/control </a:t>
            </a:r>
            <a:r>
              <a:rPr lang="en-US" sz="1600" dirty="0" err="1" smtClean="0">
                <a:solidFill>
                  <a:prstClr val="black"/>
                </a:solidFill>
                <a:latin typeface="Calibri" panose="020F0502020204030204"/>
              </a:rPr>
              <a:t>fanout</a:t>
            </a:r>
            <a:r>
              <a:rPr lang="en-US" sz="1600" dirty="0" smtClean="0">
                <a:solidFill>
                  <a:prstClr val="black"/>
                </a:solidFill>
                <a:latin typeface="Calibri" panose="020F0502020204030204"/>
              </a:rPr>
              <a:t>, and status/busy accumulation.  </a:t>
            </a:r>
          </a:p>
          <a:p>
            <a:pPr lvl="1"/>
            <a:r>
              <a:rPr lang="en-US" sz="1600" dirty="0" smtClean="0">
                <a:solidFill>
                  <a:prstClr val="black"/>
                </a:solidFill>
                <a:latin typeface="Calibri" panose="020F0502020204030204"/>
              </a:rPr>
              <a:t>local control over the RDO boards connected, though the main function of the DAM is for Data Acquisition.</a:t>
            </a:r>
          </a:p>
          <a:p>
            <a:r>
              <a:rPr lang="en-US" b="1" dirty="0" smtClean="0">
                <a:solidFill>
                  <a:prstClr val="black"/>
                </a:solidFill>
                <a:latin typeface="Calibri" panose="020F0502020204030204"/>
              </a:rPr>
              <a:t>RDO: optical interface of detector </a:t>
            </a:r>
            <a:r>
              <a:rPr lang="en-US" b="1" dirty="0" err="1" smtClean="0">
                <a:solidFill>
                  <a:prstClr val="black"/>
                </a:solidFill>
                <a:latin typeface="Calibri" panose="020F0502020204030204"/>
              </a:rPr>
              <a:t>ReaDOut</a:t>
            </a:r>
            <a:endParaRPr lang="en-US" b="1" dirty="0">
              <a:solidFill>
                <a:prstClr val="black"/>
              </a:solidFill>
              <a:latin typeface="Calibri" panose="020F0502020204030204"/>
            </a:endParaRPr>
          </a:p>
          <a:p>
            <a:pPr lvl="1"/>
            <a:r>
              <a:rPr lang="en-US" sz="1600" dirty="0" smtClean="0">
                <a:solidFill>
                  <a:prstClr val="black"/>
                </a:solidFill>
                <a:latin typeface="Calibri" panose="020F0502020204030204"/>
              </a:rPr>
              <a:t>control decoding, status encoding.</a:t>
            </a:r>
          </a:p>
          <a:p>
            <a:pPr lvl="1"/>
            <a:r>
              <a:rPr lang="en-US" sz="1600" dirty="0" smtClean="0">
                <a:solidFill>
                  <a:prstClr val="black"/>
                </a:solidFill>
                <a:latin typeface="Calibri" panose="020F0502020204030204"/>
              </a:rPr>
              <a:t>The clock/control interface to the front end electronics. </a:t>
            </a:r>
          </a:p>
          <a:p>
            <a:pPr lvl="1"/>
            <a:r>
              <a:rPr lang="en-US" sz="1600" dirty="0" smtClean="0">
                <a:solidFill>
                  <a:prstClr val="black"/>
                </a:solidFill>
                <a:latin typeface="Calibri" panose="020F0502020204030204"/>
              </a:rPr>
              <a:t>Data collection from Frontend boards, and data transmission to the DAM</a:t>
            </a:r>
          </a:p>
          <a:p>
            <a:r>
              <a:rPr lang="en-US" b="1" dirty="0" smtClean="0">
                <a:solidFill>
                  <a:prstClr val="black"/>
                </a:solidFill>
                <a:latin typeface="Calibri" panose="020F0502020204030204"/>
              </a:rPr>
              <a:t>FEB: </a:t>
            </a:r>
          </a:p>
          <a:p>
            <a:pPr lvl="1"/>
            <a:r>
              <a:rPr lang="en-US" dirty="0" smtClean="0">
                <a:solidFill>
                  <a:prstClr val="black"/>
                </a:solidFill>
                <a:latin typeface="Calibri" panose="020F0502020204030204"/>
              </a:rPr>
              <a:t>Detector dependent Front End / ASIC  carrier boards</a:t>
            </a:r>
            <a:r>
              <a:rPr lang="en-US" sz="1600" dirty="0" smtClean="0">
                <a:solidFill>
                  <a:prstClr val="black"/>
                </a:solidFill>
                <a:latin typeface="Calibri" panose="020F0502020204030204"/>
              </a:rPr>
              <a:t>.</a:t>
            </a:r>
            <a:endParaRPr lang="en-US" sz="1600" dirty="0">
              <a:solidFill>
                <a:prstClr val="black"/>
              </a:solidFill>
              <a:latin typeface="Calibri" panose="020F0502020204030204"/>
            </a:endParaRPr>
          </a:p>
        </p:txBody>
      </p:sp>
      <p:sp>
        <p:nvSpPr>
          <p:cNvPr id="50" name="Rectangle 13"/>
          <p:cNvSpPr>
            <a:spLocks noChangeArrowheads="1"/>
          </p:cNvSpPr>
          <p:nvPr/>
        </p:nvSpPr>
        <p:spPr bwMode="auto">
          <a:xfrm>
            <a:off x="555171" y="1534555"/>
            <a:ext cx="530680" cy="249131"/>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Calibri" panose="020F0502020204030204"/>
            </a:endParaRPr>
          </a:p>
        </p:txBody>
      </p:sp>
      <p:sp>
        <p:nvSpPr>
          <p:cNvPr id="51" name="Rectangle 13"/>
          <p:cNvSpPr>
            <a:spLocks noChangeArrowheads="1"/>
          </p:cNvSpPr>
          <p:nvPr/>
        </p:nvSpPr>
        <p:spPr bwMode="auto">
          <a:xfrm>
            <a:off x="555167" y="4787672"/>
            <a:ext cx="487822" cy="249131"/>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Calibri" panose="020F0502020204030204"/>
            </a:endParaRPr>
          </a:p>
        </p:txBody>
      </p:sp>
      <p:sp>
        <p:nvSpPr>
          <p:cNvPr id="52" name="Rectangle 13"/>
          <p:cNvSpPr>
            <a:spLocks noChangeArrowheads="1"/>
          </p:cNvSpPr>
          <p:nvPr/>
        </p:nvSpPr>
        <p:spPr bwMode="auto">
          <a:xfrm>
            <a:off x="555168" y="3546124"/>
            <a:ext cx="530684" cy="249131"/>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Calibri" panose="020F0502020204030204"/>
            </a:endParaRPr>
          </a:p>
        </p:txBody>
      </p:sp>
      <p:sp>
        <p:nvSpPr>
          <p:cNvPr id="53" name="Rectangle 13"/>
          <p:cNvSpPr>
            <a:spLocks noChangeArrowheads="1"/>
          </p:cNvSpPr>
          <p:nvPr/>
        </p:nvSpPr>
        <p:spPr bwMode="auto">
          <a:xfrm>
            <a:off x="555168" y="2537584"/>
            <a:ext cx="581717" cy="249131"/>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Calibri" panose="020F0502020204030204"/>
            </a:endParaRPr>
          </a:p>
        </p:txBody>
      </p:sp>
      <p:sp>
        <p:nvSpPr>
          <p:cNvPr id="54" name="Rectangle 53"/>
          <p:cNvSpPr/>
          <p:nvPr/>
        </p:nvSpPr>
        <p:spPr>
          <a:xfrm>
            <a:off x="5978717" y="690346"/>
            <a:ext cx="3204019" cy="461665"/>
          </a:xfrm>
          <a:prstGeom prst="rect">
            <a:avLst/>
          </a:prstGeom>
        </p:spPr>
        <p:txBody>
          <a:bodyPr wrap="none">
            <a:spAutoFit/>
          </a:bodyPr>
          <a:lstStyle/>
          <a:p>
            <a:r>
              <a:rPr lang="en-US" sz="2400" b="1" dirty="0"/>
              <a:t>System Clock: </a:t>
            </a:r>
            <a:r>
              <a:rPr lang="en-US" sz="2400" b="1" dirty="0" smtClean="0">
                <a:solidFill>
                  <a:srgbClr val="FF0000"/>
                </a:solidFill>
              </a:rPr>
              <a:t>9.85</a:t>
            </a:r>
            <a:r>
              <a:rPr lang="en-US" sz="2400" b="1" dirty="0" smtClean="0"/>
              <a:t> MHz</a:t>
            </a:r>
            <a:endParaRPr lang="en-US" sz="2400" b="1" dirty="0"/>
          </a:p>
        </p:txBody>
      </p:sp>
      <p:sp>
        <p:nvSpPr>
          <p:cNvPr id="55" name="TextBox 54"/>
          <p:cNvSpPr txBox="1"/>
          <p:nvPr/>
        </p:nvSpPr>
        <p:spPr>
          <a:xfrm>
            <a:off x="871947" y="6281142"/>
            <a:ext cx="8835496" cy="369332"/>
          </a:xfrm>
          <a:prstGeom prst="rect">
            <a:avLst/>
          </a:prstGeom>
          <a:noFill/>
        </p:spPr>
        <p:txBody>
          <a:bodyPr wrap="none" rtlCol="0">
            <a:spAutoFit/>
          </a:bodyPr>
          <a:lstStyle/>
          <a:p>
            <a:r>
              <a:rPr lang="en-US" b="1" dirty="0" smtClean="0">
                <a:solidFill>
                  <a:srgbClr val="C00000"/>
                </a:solidFill>
              </a:rPr>
              <a:t>GTU distributes 9.85 MHz clock, and DAM reconstructs the 98.5 MHz, (and) 39.4 MHz clock</a:t>
            </a:r>
            <a:endParaRPr lang="en-US" b="1" dirty="0">
              <a:solidFill>
                <a:srgbClr val="C00000"/>
              </a:solidFill>
            </a:endParaRPr>
          </a:p>
        </p:txBody>
      </p:sp>
      <p:sp>
        <p:nvSpPr>
          <p:cNvPr id="37" name="Slide Number Placeholder 36"/>
          <p:cNvSpPr>
            <a:spLocks noGrp="1"/>
          </p:cNvSpPr>
          <p:nvPr>
            <p:ph type="sldNum" sz="quarter" idx="12"/>
          </p:nvPr>
        </p:nvSpPr>
        <p:spPr/>
        <p:txBody>
          <a:bodyPr/>
          <a:lstStyle/>
          <a:p>
            <a:fld id="{ED7F7473-35CC-4359-AC04-EFEE0D39A7D2}" type="slidenum">
              <a:rPr lang="en-US" smtClean="0"/>
              <a:t>5</a:t>
            </a:fld>
            <a:endParaRPr lang="en-US" dirty="0"/>
          </a:p>
        </p:txBody>
      </p:sp>
    </p:spTree>
    <p:extLst>
      <p:ext uri="{BB962C8B-B14F-4D97-AF65-F5344CB8AC3E}">
        <p14:creationId xmlns:p14="http://schemas.microsoft.com/office/powerpoint/2010/main" val="429049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3528" y="752296"/>
            <a:ext cx="2119555" cy="369332"/>
          </a:xfrm>
          <a:prstGeom prst="rect">
            <a:avLst/>
          </a:prstGeom>
          <a:noFill/>
        </p:spPr>
        <p:txBody>
          <a:bodyPr wrap="none" rtlCol="0">
            <a:spAutoFit/>
          </a:bodyPr>
          <a:lstStyle/>
          <a:p>
            <a:r>
              <a:rPr lang="en-US" b="1" dirty="0"/>
              <a:t>2</a:t>
            </a:r>
            <a:r>
              <a:rPr lang="en-US" b="1" dirty="0" smtClean="0"/>
              <a:t>.3: Synchronization</a:t>
            </a:r>
            <a:endParaRPr lang="en-US" b="1" dirty="0"/>
          </a:p>
        </p:txBody>
      </p:sp>
      <p:sp>
        <p:nvSpPr>
          <p:cNvPr id="3" name="TextBox 2"/>
          <p:cNvSpPr txBox="1"/>
          <p:nvPr/>
        </p:nvSpPr>
        <p:spPr>
          <a:xfrm>
            <a:off x="416189" y="1287728"/>
            <a:ext cx="6943506" cy="483209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DAM/RDO to implement time measurement, so that RDOs can compensate the fiber length delay to within one clock period</a:t>
            </a:r>
            <a:r>
              <a:rPr lang="en-US" sz="1400" dirty="0" smtClean="0"/>
              <a:t>; but, it is easier to use </a:t>
            </a:r>
            <a:r>
              <a:rPr lang="en-US" sz="1400" b="1" dirty="0" smtClean="0"/>
              <a:t>same-length fibers</a:t>
            </a:r>
            <a:r>
              <a:rPr lang="en-US" sz="1400" dirty="0" smtClean="0"/>
              <a:t>.</a:t>
            </a:r>
            <a:endParaRPr lang="en-US" sz="1400" dirty="0" smtClean="0"/>
          </a:p>
          <a:p>
            <a:pPr marL="285750" indent="-285750">
              <a:buFont typeface="Arial" panose="020B0604020202020204" pitchFamily="34" charset="0"/>
              <a:buChar char="•"/>
            </a:pPr>
            <a:r>
              <a:rPr lang="en-US" sz="1400" dirty="0" smtClean="0"/>
              <a:t>GTU/DAM to keep a 11-bit beam crossing counter (terminates at 1260), synchronization check with streaming readout time slice (start/stop) commands; online/offline check with beam orbit structure (collision or no collision);</a:t>
            </a:r>
          </a:p>
          <a:p>
            <a:pPr marL="285750" indent="-285750">
              <a:buFont typeface="Arial" panose="020B0604020202020204" pitchFamily="34" charset="0"/>
              <a:buChar char="•"/>
            </a:pPr>
            <a:r>
              <a:rPr lang="en-US" sz="1400" dirty="0" smtClean="0"/>
              <a:t>RDO to keep a 11-bit beam crossing counter (terminates at 1260), or a 9-bit beam crossing counter (terminate at 504 for </a:t>
            </a:r>
            <a:r>
              <a:rPr lang="en-US" sz="1400" dirty="0" err="1" smtClean="0"/>
              <a:t>lpGBT</a:t>
            </a:r>
            <a:r>
              <a:rPr lang="en-US" sz="1400" dirty="0" smtClean="0"/>
              <a:t> protocol), and a </a:t>
            </a:r>
            <a:r>
              <a:rPr lang="en-US" sz="1400" dirty="0"/>
              <a:t>6</a:t>
            </a:r>
            <a:r>
              <a:rPr lang="en-US" sz="1400" dirty="0" smtClean="0"/>
              <a:t>-bit (min.  ~818 </a:t>
            </a:r>
            <a:r>
              <a:rPr lang="en-US" sz="1400" dirty="0" err="1" smtClean="0"/>
              <a:t>ms</a:t>
            </a:r>
            <a:r>
              <a:rPr lang="en-US" sz="1400" dirty="0" smtClean="0"/>
              <a:t>), 21-bit (preferred,  ~26seconds), or 32-bit (over 15 hours) beam orbit counter; </a:t>
            </a:r>
          </a:p>
          <a:p>
            <a:pPr marL="285750" indent="-285750">
              <a:buFont typeface="Arial" panose="020B0604020202020204" pitchFamily="34" charset="0"/>
              <a:buChar char="•"/>
            </a:pPr>
            <a:r>
              <a:rPr lang="en-US" sz="1400" dirty="0" smtClean="0"/>
              <a:t>GTU and DAM should keep a larger beam orbit counter;</a:t>
            </a:r>
          </a:p>
          <a:p>
            <a:pPr marL="285750" indent="-285750">
              <a:buFont typeface="Arial" panose="020B0604020202020204" pitchFamily="34" charset="0"/>
              <a:buChar char="•"/>
            </a:pPr>
            <a:r>
              <a:rPr lang="en-US" sz="1400" dirty="0" smtClean="0"/>
              <a:t>RDO to keep a 16-bit (min), or 32-bit (preferred) time slice counter.  This counter should not overflow for the maximum DAQ computer buffer.</a:t>
            </a:r>
          </a:p>
          <a:p>
            <a:pPr marL="285750" indent="-285750">
              <a:buFont typeface="Arial" panose="020B0604020202020204" pitchFamily="34" charset="0"/>
              <a:buChar char="•"/>
            </a:pPr>
            <a:r>
              <a:rPr lang="en-US" sz="1400" dirty="0" smtClean="0"/>
              <a:t>RDO should assert buffer </a:t>
            </a:r>
            <a:r>
              <a:rPr lang="en-US" sz="1400" dirty="0" err="1" smtClean="0"/>
              <a:t>high_marker</a:t>
            </a:r>
            <a:r>
              <a:rPr lang="en-US" sz="1400" dirty="0" smtClean="0"/>
              <a:t> no later than one orbit period before it is full and starts to lose data.</a:t>
            </a:r>
          </a:p>
          <a:p>
            <a:pPr marL="285750" indent="-285750">
              <a:buFont typeface="Arial" panose="020B0604020202020204" pitchFamily="34" charset="0"/>
              <a:buChar char="•"/>
            </a:pPr>
            <a:r>
              <a:rPr lang="en-US" sz="1400" dirty="0" smtClean="0"/>
              <a:t>RDO starts a new data packet upon receiving time-</a:t>
            </a:r>
            <a:r>
              <a:rPr lang="en-US" sz="1400" dirty="0" err="1" smtClean="0"/>
              <a:t>slice_start</a:t>
            </a:r>
            <a:r>
              <a:rPr lang="en-US" sz="1400" dirty="0" smtClean="0"/>
              <a:t>, and end the current packet upon receiving time-</a:t>
            </a:r>
            <a:r>
              <a:rPr lang="en-US" sz="1400" dirty="0" err="1" smtClean="0"/>
              <a:t>slice_end</a:t>
            </a:r>
            <a:r>
              <a:rPr lang="en-US" sz="1400" dirty="0"/>
              <a:t> </a:t>
            </a:r>
            <a:r>
              <a:rPr lang="en-US" sz="1400" dirty="0" smtClean="0"/>
              <a:t>or upon receiving a new time-</a:t>
            </a:r>
            <a:r>
              <a:rPr lang="en-US" sz="1400" dirty="0" err="1" smtClean="0"/>
              <a:t>slice_start</a:t>
            </a:r>
            <a:r>
              <a:rPr lang="en-US" sz="1400" dirty="0" smtClean="0"/>
              <a:t>.</a:t>
            </a:r>
          </a:p>
          <a:p>
            <a:pPr marL="285750" indent="-285750">
              <a:buFont typeface="Arial" panose="020B0604020202020204" pitchFamily="34" charset="0"/>
              <a:buChar char="•"/>
            </a:pPr>
            <a:r>
              <a:rPr lang="en-US" sz="1400" dirty="0" smtClean="0"/>
              <a:t>RDO to hold data if the DAM is busy (potential buffer full), and the DAM to hold data if the host computer/Network switch is busy.</a:t>
            </a:r>
          </a:p>
          <a:p>
            <a:pPr marL="285750" indent="-285750">
              <a:buFont typeface="Arial" panose="020B0604020202020204" pitchFamily="34" charset="0"/>
              <a:buChar char="•"/>
            </a:pPr>
            <a:r>
              <a:rPr lang="en-US" sz="1400" dirty="0" smtClean="0"/>
              <a:t>The GTU can record dead time by sending </a:t>
            </a:r>
            <a:r>
              <a:rPr lang="en-US" sz="1400" dirty="0" err="1"/>
              <a:t>T</a:t>
            </a:r>
            <a:r>
              <a:rPr lang="en-US" sz="1400" dirty="0" err="1" smtClean="0"/>
              <a:t>imeSlice_end</a:t>
            </a:r>
            <a:r>
              <a:rPr lang="en-US" sz="1400" dirty="0" smtClean="0"/>
              <a:t>, and holding </a:t>
            </a:r>
            <a:r>
              <a:rPr lang="en-US" sz="1400" dirty="0" err="1" smtClean="0"/>
              <a:t>TimeSlice_start</a:t>
            </a:r>
            <a:r>
              <a:rPr lang="en-US" sz="1400" dirty="0" smtClean="0"/>
              <a:t> in responding to RDO busy.</a:t>
            </a:r>
          </a:p>
          <a:p>
            <a:pPr marL="285750" indent="-285750">
              <a:buFont typeface="Arial" panose="020B0604020202020204" pitchFamily="34" charset="0"/>
              <a:buChar char="•"/>
            </a:pPr>
            <a:r>
              <a:rPr lang="en-US" sz="1400" dirty="0" smtClean="0"/>
              <a:t>RDO should generate one packet on every readout time slice.  The RDO can discard detector data to avoid buffer overflow, or out of synchronization, but this occurrence must be recorded in the data package/trailer.</a:t>
            </a:r>
          </a:p>
        </p:txBody>
      </p:sp>
      <p:sp>
        <p:nvSpPr>
          <p:cNvPr id="4" name="Rectangle 3"/>
          <p:cNvSpPr/>
          <p:nvPr/>
        </p:nvSpPr>
        <p:spPr>
          <a:xfrm>
            <a:off x="8298873" y="857131"/>
            <a:ext cx="1247775" cy="733425"/>
          </a:xfrm>
          <a:prstGeom prst="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560256" y="993010"/>
            <a:ext cx="725007" cy="461665"/>
          </a:xfrm>
          <a:prstGeom prst="rect">
            <a:avLst/>
          </a:prstGeom>
          <a:noFill/>
        </p:spPr>
        <p:txBody>
          <a:bodyPr wrap="none" rtlCol="0">
            <a:spAutoFit/>
          </a:bodyPr>
          <a:lstStyle/>
          <a:p>
            <a:r>
              <a:rPr lang="en-US" sz="2400" dirty="0" smtClean="0"/>
              <a:t>GTU</a:t>
            </a:r>
            <a:endParaRPr lang="en-US" sz="2400" dirty="0"/>
          </a:p>
        </p:txBody>
      </p:sp>
      <p:sp>
        <p:nvSpPr>
          <p:cNvPr id="6" name="Rectangle 5"/>
          <p:cNvSpPr/>
          <p:nvPr/>
        </p:nvSpPr>
        <p:spPr>
          <a:xfrm>
            <a:off x="8037490" y="4715110"/>
            <a:ext cx="1247775" cy="733425"/>
          </a:xfrm>
          <a:prstGeom prst="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298873" y="4850989"/>
            <a:ext cx="744114" cy="461665"/>
          </a:xfrm>
          <a:prstGeom prst="rect">
            <a:avLst/>
          </a:prstGeom>
          <a:noFill/>
        </p:spPr>
        <p:txBody>
          <a:bodyPr wrap="none" rtlCol="0">
            <a:spAutoFit/>
          </a:bodyPr>
          <a:lstStyle/>
          <a:p>
            <a:r>
              <a:rPr lang="en-US" sz="2400" dirty="0" smtClean="0"/>
              <a:t>RDO</a:t>
            </a:r>
            <a:endParaRPr lang="en-US" sz="2400" dirty="0"/>
          </a:p>
        </p:txBody>
      </p:sp>
      <p:sp>
        <p:nvSpPr>
          <p:cNvPr id="8" name="Rectangle 7"/>
          <p:cNvSpPr/>
          <p:nvPr/>
        </p:nvSpPr>
        <p:spPr>
          <a:xfrm>
            <a:off x="8037490" y="3146014"/>
            <a:ext cx="1247775" cy="733425"/>
          </a:xfrm>
          <a:prstGeom prst="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298873" y="3281893"/>
            <a:ext cx="810158" cy="461665"/>
          </a:xfrm>
          <a:prstGeom prst="rect">
            <a:avLst/>
          </a:prstGeom>
          <a:noFill/>
        </p:spPr>
        <p:txBody>
          <a:bodyPr wrap="none" rtlCol="0">
            <a:spAutoFit/>
          </a:bodyPr>
          <a:lstStyle/>
          <a:p>
            <a:r>
              <a:rPr lang="en-US" sz="2400" dirty="0" smtClean="0"/>
              <a:t>DAM</a:t>
            </a:r>
            <a:endParaRPr lang="en-US" sz="2400" dirty="0"/>
          </a:p>
        </p:txBody>
      </p:sp>
      <p:sp>
        <p:nvSpPr>
          <p:cNvPr id="10" name="Rectangle 9"/>
          <p:cNvSpPr/>
          <p:nvPr/>
        </p:nvSpPr>
        <p:spPr>
          <a:xfrm>
            <a:off x="7252552" y="1763920"/>
            <a:ext cx="1247775" cy="733425"/>
          </a:xfrm>
          <a:prstGeom prst="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440220" y="1872787"/>
            <a:ext cx="750590" cy="461665"/>
          </a:xfrm>
          <a:prstGeom prst="rect">
            <a:avLst/>
          </a:prstGeom>
          <a:noFill/>
        </p:spPr>
        <p:txBody>
          <a:bodyPr wrap="none" rtlCol="0">
            <a:spAutoFit/>
          </a:bodyPr>
          <a:lstStyle/>
          <a:p>
            <a:r>
              <a:rPr lang="en-US" sz="2400" dirty="0" smtClean="0"/>
              <a:t>DAQ</a:t>
            </a:r>
            <a:endParaRPr lang="en-US" sz="2400" dirty="0"/>
          </a:p>
        </p:txBody>
      </p:sp>
      <p:cxnSp>
        <p:nvCxnSpPr>
          <p:cNvPr id="12" name="Straight Arrow Connector 11"/>
          <p:cNvCxnSpPr>
            <a:stCxn id="10" idx="2"/>
          </p:cNvCxnSpPr>
          <p:nvPr/>
        </p:nvCxnSpPr>
        <p:spPr>
          <a:xfrm>
            <a:off x="7876440" y="2497345"/>
            <a:ext cx="422433" cy="648669"/>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298873" y="3873411"/>
            <a:ext cx="0" cy="841697"/>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810603" y="3873411"/>
            <a:ext cx="0" cy="83567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 idx="2"/>
          </p:cNvCxnSpPr>
          <p:nvPr/>
        </p:nvCxnSpPr>
        <p:spPr>
          <a:xfrm flipV="1">
            <a:off x="8810603" y="1590556"/>
            <a:ext cx="112158" cy="155545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042987" y="1590554"/>
            <a:ext cx="242276" cy="15554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103101" y="3873411"/>
            <a:ext cx="0" cy="84169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479143" y="2335681"/>
            <a:ext cx="328007" cy="5882"/>
          </a:xfrm>
          <a:prstGeom prst="straightConnector1">
            <a:avLst/>
          </a:prstGeom>
          <a:ln w="2540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479143" y="3403910"/>
            <a:ext cx="328007" cy="522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485002" y="4574377"/>
            <a:ext cx="328007" cy="15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84859" y="2151015"/>
            <a:ext cx="2013441" cy="646331"/>
          </a:xfrm>
          <a:prstGeom prst="rect">
            <a:avLst/>
          </a:prstGeom>
          <a:noFill/>
        </p:spPr>
        <p:txBody>
          <a:bodyPr wrap="square" rtlCol="0">
            <a:spAutoFit/>
          </a:bodyPr>
          <a:lstStyle/>
          <a:p>
            <a:r>
              <a:rPr lang="en-US" dirty="0" smtClean="0"/>
              <a:t>Data Buffer ‘FULL’ backpressure</a:t>
            </a:r>
            <a:endParaRPr lang="en-US" dirty="0"/>
          </a:p>
        </p:txBody>
      </p:sp>
      <p:sp>
        <p:nvSpPr>
          <p:cNvPr id="22" name="TextBox 21"/>
          <p:cNvSpPr txBox="1"/>
          <p:nvPr/>
        </p:nvSpPr>
        <p:spPr>
          <a:xfrm>
            <a:off x="9784858" y="3204469"/>
            <a:ext cx="2407142" cy="1107996"/>
          </a:xfrm>
          <a:prstGeom prst="rect">
            <a:avLst/>
          </a:prstGeom>
          <a:noFill/>
        </p:spPr>
        <p:txBody>
          <a:bodyPr wrap="square" rtlCol="0">
            <a:spAutoFit/>
          </a:bodyPr>
          <a:lstStyle/>
          <a:p>
            <a:r>
              <a:rPr lang="en-US" dirty="0" smtClean="0"/>
              <a:t>Status accumulation:</a:t>
            </a:r>
          </a:p>
          <a:p>
            <a:r>
              <a:rPr lang="en-US" sz="1600" dirty="0" smtClean="0"/>
              <a:t>Data Buffer conditions, Out of Sync, </a:t>
            </a:r>
            <a:r>
              <a:rPr lang="en-US" sz="1600" dirty="0" err="1" smtClean="0"/>
              <a:t>Reset_request</a:t>
            </a:r>
            <a:r>
              <a:rPr lang="en-US" sz="1600" dirty="0" smtClean="0"/>
              <a:t>, etc.</a:t>
            </a:r>
            <a:endParaRPr lang="en-US" sz="1600" dirty="0"/>
          </a:p>
        </p:txBody>
      </p:sp>
      <p:sp>
        <p:nvSpPr>
          <p:cNvPr id="23" name="TextBox 22"/>
          <p:cNvSpPr txBox="1"/>
          <p:nvPr/>
        </p:nvSpPr>
        <p:spPr>
          <a:xfrm>
            <a:off x="9784858" y="4386745"/>
            <a:ext cx="2254742" cy="923330"/>
          </a:xfrm>
          <a:prstGeom prst="rect">
            <a:avLst/>
          </a:prstGeom>
          <a:noFill/>
        </p:spPr>
        <p:txBody>
          <a:bodyPr wrap="square" rtlCol="0">
            <a:spAutoFit/>
          </a:bodyPr>
          <a:lstStyle/>
          <a:p>
            <a:r>
              <a:rPr lang="en-US" dirty="0" err="1" smtClean="0"/>
              <a:t>Run_control</a:t>
            </a:r>
            <a:r>
              <a:rPr lang="en-US" dirty="0" smtClean="0"/>
              <a:t>:</a:t>
            </a:r>
          </a:p>
          <a:p>
            <a:r>
              <a:rPr lang="en-US" dirty="0" err="1" smtClean="0"/>
              <a:t>SRO_time_start</a:t>
            </a:r>
            <a:r>
              <a:rPr lang="en-US" dirty="0" smtClean="0"/>
              <a:t>/stop, RESETs, etc.</a:t>
            </a:r>
            <a:endParaRPr lang="en-US" dirty="0"/>
          </a:p>
        </p:txBody>
      </p:sp>
      <p:cxnSp>
        <p:nvCxnSpPr>
          <p:cNvPr id="24" name="Straight Arrow Connector 23"/>
          <p:cNvCxnSpPr/>
          <p:nvPr/>
        </p:nvCxnSpPr>
        <p:spPr>
          <a:xfrm flipV="1">
            <a:off x="8509830" y="3873411"/>
            <a:ext cx="0" cy="83567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8190810" y="2497345"/>
            <a:ext cx="274570" cy="6486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9479143" y="1872787"/>
            <a:ext cx="328007"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784858" y="1681963"/>
            <a:ext cx="1082925" cy="369332"/>
          </a:xfrm>
          <a:prstGeom prst="rect">
            <a:avLst/>
          </a:prstGeom>
        </p:spPr>
        <p:txBody>
          <a:bodyPr wrap="none">
            <a:spAutoFit/>
          </a:bodyPr>
          <a:lstStyle/>
          <a:p>
            <a:r>
              <a:rPr lang="en-US" dirty="0" smtClean="0"/>
              <a:t>Data flow</a:t>
            </a:r>
            <a:endParaRPr lang="en-US" dirty="0"/>
          </a:p>
        </p:txBody>
      </p:sp>
      <p:sp>
        <p:nvSpPr>
          <p:cNvPr id="28" name="Title 1"/>
          <p:cNvSpPr txBox="1">
            <a:spLocks/>
          </p:cNvSpPr>
          <p:nvPr/>
        </p:nvSpPr>
        <p:spPr>
          <a:xfrm>
            <a:off x="1204913" y="319817"/>
            <a:ext cx="313848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29" name="Slide Number Placeholder 28"/>
          <p:cNvSpPr>
            <a:spLocks noGrp="1"/>
          </p:cNvSpPr>
          <p:nvPr>
            <p:ph type="sldNum" sz="quarter" idx="12"/>
          </p:nvPr>
        </p:nvSpPr>
        <p:spPr/>
        <p:txBody>
          <a:bodyPr/>
          <a:lstStyle/>
          <a:p>
            <a:fld id="{ED7F7473-35CC-4359-AC04-EFEE0D39A7D2}" type="slidenum">
              <a:rPr lang="en-US" smtClean="0"/>
              <a:t>6</a:t>
            </a:fld>
            <a:endParaRPr lang="en-US" dirty="0"/>
          </a:p>
        </p:txBody>
      </p:sp>
    </p:spTree>
    <p:extLst>
      <p:ext uri="{BB962C8B-B14F-4D97-AF65-F5344CB8AC3E}">
        <p14:creationId xmlns:p14="http://schemas.microsoft.com/office/powerpoint/2010/main" val="2351957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015" y="864635"/>
            <a:ext cx="2847531" cy="400110"/>
          </a:xfrm>
          <a:prstGeom prst="rect">
            <a:avLst/>
          </a:prstGeom>
        </p:spPr>
        <p:txBody>
          <a:bodyPr wrap="square">
            <a:spAutoFit/>
          </a:bodyPr>
          <a:lstStyle/>
          <a:p>
            <a:pPr>
              <a:spcAft>
                <a:spcPts val="400"/>
              </a:spcAft>
            </a:pPr>
            <a:r>
              <a:rPr lang="en-US" sz="2000" dirty="0" smtClean="0">
                <a:solidFill>
                  <a:srgbClr val="000000"/>
                </a:solidFill>
              </a:rPr>
              <a:t>2.4 The hardware design</a:t>
            </a:r>
            <a:endParaRPr lang="en-US" sz="2000" dirty="0">
              <a:solidFill>
                <a:srgbClr val="000000"/>
              </a:solidFill>
            </a:endParaRPr>
          </a:p>
        </p:txBody>
      </p:sp>
      <p:sp>
        <p:nvSpPr>
          <p:cNvPr id="5" name="Rectangle 4"/>
          <p:cNvSpPr/>
          <p:nvPr/>
        </p:nvSpPr>
        <p:spPr>
          <a:xfrm>
            <a:off x="487965" y="1264745"/>
            <a:ext cx="1234890" cy="338554"/>
          </a:xfrm>
          <a:prstGeom prst="rect">
            <a:avLst/>
          </a:prstGeom>
        </p:spPr>
        <p:txBody>
          <a:bodyPr wrap="none">
            <a:spAutoFit/>
          </a:bodyPr>
          <a:lstStyle/>
          <a:p>
            <a:pPr marL="227012" lvl="1">
              <a:spcAft>
                <a:spcPts val="400"/>
              </a:spcAft>
            </a:pPr>
            <a:r>
              <a:rPr lang="en-US" sz="1600" dirty="0" smtClean="0">
                <a:solidFill>
                  <a:srgbClr val="000000"/>
                </a:solidFill>
              </a:rPr>
              <a:t>2.4.1 GTU</a:t>
            </a:r>
            <a:endParaRPr lang="en-US" sz="1600" dirty="0">
              <a:solidFill>
                <a:srgbClr val="000000"/>
              </a:solidFill>
            </a:endParaRPr>
          </a:p>
        </p:txBody>
      </p:sp>
      <p:sp>
        <p:nvSpPr>
          <p:cNvPr id="6" name="Rectangle 13"/>
          <p:cNvSpPr>
            <a:spLocks noChangeArrowheads="1"/>
          </p:cNvSpPr>
          <p:nvPr/>
        </p:nvSpPr>
        <p:spPr bwMode="auto">
          <a:xfrm>
            <a:off x="950198" y="1669938"/>
            <a:ext cx="333481" cy="249131"/>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Calibri" panose="020F0502020204030204"/>
            </a:endParaRPr>
          </a:p>
        </p:txBody>
      </p:sp>
      <p:sp>
        <p:nvSpPr>
          <p:cNvPr id="7" name="TextBox 76"/>
          <p:cNvSpPr txBox="1">
            <a:spLocks noChangeArrowheads="1"/>
          </p:cNvSpPr>
          <p:nvPr/>
        </p:nvSpPr>
        <p:spPr bwMode="auto">
          <a:xfrm>
            <a:off x="878830" y="1664855"/>
            <a:ext cx="243587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400" dirty="0">
                <a:solidFill>
                  <a:prstClr val="black"/>
                </a:solidFill>
                <a:latin typeface="Calibri" panose="020F0502020204030204"/>
              </a:rPr>
              <a:t>GTU </a:t>
            </a:r>
            <a:r>
              <a:rPr lang="en-US" altLang="en-US" sz="1400" dirty="0" smtClean="0">
                <a:solidFill>
                  <a:prstClr val="black"/>
                </a:solidFill>
                <a:latin typeface="Calibri" panose="020F0502020204030204"/>
              </a:rPr>
              <a:t>required:</a:t>
            </a:r>
          </a:p>
          <a:p>
            <a:pPr marL="182880" indent="-182880">
              <a:buFont typeface="Arial" panose="020B0604020202020204" pitchFamily="34" charset="0"/>
              <a:buChar char="•"/>
            </a:pPr>
            <a:r>
              <a:rPr lang="en-US" altLang="en-US" sz="1200" dirty="0" smtClean="0">
                <a:solidFill>
                  <a:prstClr val="black"/>
                </a:solidFill>
                <a:latin typeface="Calibri" panose="020F0502020204030204"/>
              </a:rPr>
              <a:t>EIC common platform interface;</a:t>
            </a:r>
          </a:p>
          <a:p>
            <a:pPr marL="182880" indent="-182880">
              <a:buFont typeface="Arial" panose="020B0604020202020204" pitchFamily="34" charset="0"/>
              <a:buChar char="•"/>
            </a:pPr>
            <a:r>
              <a:rPr lang="en-US" altLang="en-US" sz="1200" dirty="0" smtClean="0">
                <a:solidFill>
                  <a:prstClr val="black"/>
                </a:solidFill>
                <a:latin typeface="Calibri" panose="020F0502020204030204"/>
              </a:rPr>
              <a:t>Run Control;</a:t>
            </a:r>
          </a:p>
          <a:p>
            <a:pPr marL="182880" indent="-182880">
              <a:buFont typeface="Arial" panose="020B0604020202020204" pitchFamily="34" charset="0"/>
              <a:buChar char="•"/>
            </a:pPr>
            <a:r>
              <a:rPr lang="en-US" altLang="en-US" sz="1200" dirty="0" smtClean="0">
                <a:solidFill>
                  <a:prstClr val="black"/>
                </a:solidFill>
                <a:latin typeface="Calibri" panose="020F0502020204030204"/>
              </a:rPr>
              <a:t>~150 DAM interface</a:t>
            </a:r>
          </a:p>
          <a:p>
            <a:endParaRPr lang="en-US" altLang="en-US" sz="1400" dirty="0">
              <a:solidFill>
                <a:prstClr val="black"/>
              </a:solidFill>
              <a:latin typeface="Calibri" panose="020F0502020204030204"/>
            </a:endParaRPr>
          </a:p>
          <a:p>
            <a:r>
              <a:rPr lang="en-US" altLang="en-US" sz="1400" dirty="0" smtClean="0">
                <a:solidFill>
                  <a:prstClr val="black"/>
                </a:solidFill>
                <a:latin typeface="Calibri" panose="020F0502020204030204"/>
              </a:rPr>
              <a:t>Risk mitigation:</a:t>
            </a:r>
          </a:p>
          <a:p>
            <a:pPr marL="182880" indent="-182880">
              <a:buFont typeface="Arial" panose="020B0604020202020204" pitchFamily="34" charset="0"/>
              <a:buChar char="•"/>
            </a:pPr>
            <a:r>
              <a:rPr lang="en-US" altLang="en-US" sz="1200" dirty="0" smtClean="0">
                <a:solidFill>
                  <a:prstClr val="black"/>
                </a:solidFill>
                <a:latin typeface="Calibri" panose="020F0502020204030204"/>
              </a:rPr>
              <a:t>Beam vs clock phase monitoring;</a:t>
            </a:r>
          </a:p>
          <a:p>
            <a:pPr marL="182880" indent="-182880">
              <a:buFont typeface="Arial" panose="020B0604020202020204" pitchFamily="34" charset="0"/>
              <a:buChar char="•"/>
            </a:pPr>
            <a:r>
              <a:rPr lang="en-US" altLang="en-US" sz="1200" dirty="0" smtClean="0">
                <a:solidFill>
                  <a:prstClr val="black"/>
                </a:solidFill>
                <a:latin typeface="Calibri" panose="020F0502020204030204"/>
              </a:rPr>
              <a:t>Dedicated clock fanout to TOF</a:t>
            </a:r>
            <a:endParaRPr lang="en-US" altLang="en-US" sz="1400" dirty="0" smtClean="0">
              <a:solidFill>
                <a:prstClr val="black"/>
              </a:solidFill>
              <a:latin typeface="Calibri" panose="020F0502020204030204"/>
            </a:endParaRPr>
          </a:p>
        </p:txBody>
      </p:sp>
      <p:sp>
        <p:nvSpPr>
          <p:cNvPr id="20" name="Title 1"/>
          <p:cNvSpPr txBox="1">
            <a:spLocks/>
          </p:cNvSpPr>
          <p:nvPr/>
        </p:nvSpPr>
        <p:spPr>
          <a:xfrm>
            <a:off x="1204913" y="319817"/>
            <a:ext cx="3138487"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8050" t="15488" r="6344" b="6229"/>
          <a:stretch/>
        </p:blipFill>
        <p:spPr>
          <a:xfrm>
            <a:off x="3162299" y="1603299"/>
            <a:ext cx="8610601" cy="4429125"/>
          </a:xfrm>
          <a:prstGeom prst="rect">
            <a:avLst/>
          </a:prstGeom>
        </p:spPr>
      </p:pic>
      <p:sp>
        <p:nvSpPr>
          <p:cNvPr id="22" name="TextBox 21"/>
          <p:cNvSpPr txBox="1"/>
          <p:nvPr/>
        </p:nvSpPr>
        <p:spPr>
          <a:xfrm>
            <a:off x="697901" y="4640311"/>
            <a:ext cx="1326004" cy="276999"/>
          </a:xfrm>
          <a:prstGeom prst="rect">
            <a:avLst/>
          </a:prstGeom>
          <a:noFill/>
        </p:spPr>
        <p:txBody>
          <a:bodyPr wrap="none" rtlCol="0">
            <a:spAutoFit/>
          </a:bodyPr>
          <a:lstStyle/>
          <a:p>
            <a:r>
              <a:rPr lang="en-US" sz="1200" dirty="0" smtClean="0"/>
              <a:t>Clock @ 9.85 MHz</a:t>
            </a:r>
            <a:endParaRPr lang="en-US" sz="1200" dirty="0"/>
          </a:p>
        </p:txBody>
      </p:sp>
      <p:cxnSp>
        <p:nvCxnSpPr>
          <p:cNvPr id="23" name="Straight Arrow Connector 22"/>
          <p:cNvCxnSpPr/>
          <p:nvPr/>
        </p:nvCxnSpPr>
        <p:spPr>
          <a:xfrm>
            <a:off x="668263" y="4875397"/>
            <a:ext cx="1684770" cy="18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68264" y="5100780"/>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41503" y="4842675"/>
            <a:ext cx="1297728" cy="307777"/>
          </a:xfrm>
          <a:prstGeom prst="rect">
            <a:avLst/>
          </a:prstGeom>
        </p:spPr>
        <p:txBody>
          <a:bodyPr wrap="none">
            <a:spAutoFit/>
          </a:bodyPr>
          <a:lstStyle/>
          <a:p>
            <a:r>
              <a:rPr lang="en-US" sz="1400" dirty="0" smtClean="0"/>
              <a:t>GTU_CONTROL</a:t>
            </a:r>
            <a:endParaRPr lang="en-US" sz="1400" dirty="0"/>
          </a:p>
        </p:txBody>
      </p:sp>
      <p:cxnSp>
        <p:nvCxnSpPr>
          <p:cNvPr id="26" name="Straight Arrow Connector 25"/>
          <p:cNvCxnSpPr/>
          <p:nvPr/>
        </p:nvCxnSpPr>
        <p:spPr>
          <a:xfrm flipV="1">
            <a:off x="665490" y="5320438"/>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34753" y="5066636"/>
            <a:ext cx="1438151" cy="307777"/>
          </a:xfrm>
          <a:prstGeom prst="rect">
            <a:avLst/>
          </a:prstGeom>
        </p:spPr>
        <p:txBody>
          <a:bodyPr wrap="none">
            <a:spAutoFit/>
          </a:bodyPr>
          <a:lstStyle/>
          <a:p>
            <a:r>
              <a:rPr lang="en-US" sz="1400" dirty="0" smtClean="0"/>
              <a:t>DAM/RDO Status</a:t>
            </a:r>
            <a:endParaRPr lang="en-US" sz="1400" dirty="0"/>
          </a:p>
        </p:txBody>
      </p:sp>
      <p:sp>
        <p:nvSpPr>
          <p:cNvPr id="28" name="Rectangle 27"/>
          <p:cNvSpPr/>
          <p:nvPr/>
        </p:nvSpPr>
        <p:spPr>
          <a:xfrm>
            <a:off x="797231" y="5493128"/>
            <a:ext cx="1255215" cy="307777"/>
          </a:xfrm>
          <a:prstGeom prst="rect">
            <a:avLst/>
          </a:prstGeom>
        </p:spPr>
        <p:txBody>
          <a:bodyPr wrap="none">
            <a:spAutoFit/>
          </a:bodyPr>
          <a:lstStyle/>
          <a:p>
            <a:r>
              <a:rPr lang="en-US" sz="1400" dirty="0" smtClean="0"/>
              <a:t>Optional/extra</a:t>
            </a:r>
            <a:endParaRPr lang="en-US" sz="1400" dirty="0"/>
          </a:p>
        </p:txBody>
      </p:sp>
      <p:cxnSp>
        <p:nvCxnSpPr>
          <p:cNvPr id="29" name="Straight Arrow Connector 28"/>
          <p:cNvCxnSpPr/>
          <p:nvPr/>
        </p:nvCxnSpPr>
        <p:spPr>
          <a:xfrm flipV="1">
            <a:off x="667812" y="5745428"/>
            <a:ext cx="1692701" cy="2413"/>
          </a:xfrm>
          <a:prstGeom prst="straightConnector1">
            <a:avLst/>
          </a:prstGeom>
          <a:ln w="127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68264" y="5560253"/>
            <a:ext cx="1687152" cy="451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06100" y="3652641"/>
            <a:ext cx="2556199" cy="954107"/>
          </a:xfrm>
          <a:prstGeom prst="rect">
            <a:avLst/>
          </a:prstGeom>
        </p:spPr>
        <p:txBody>
          <a:bodyPr wrap="square">
            <a:spAutoFit/>
          </a:bodyPr>
          <a:lstStyle/>
          <a:p>
            <a:r>
              <a:rPr lang="en-US" sz="1400" dirty="0" smtClean="0"/>
              <a:t>Between GTU and DAM</a:t>
            </a:r>
          </a:p>
          <a:p>
            <a:r>
              <a:rPr lang="en-US" sz="1400" dirty="0" smtClean="0"/>
              <a:t>Same-length Multimode </a:t>
            </a:r>
            <a:r>
              <a:rPr lang="en-US" sz="1400" dirty="0" smtClean="0"/>
              <a:t>fibers: 4 </a:t>
            </a:r>
            <a:r>
              <a:rPr lang="en-US" sz="1400" dirty="0" err="1" smtClean="0"/>
              <a:t>Tx</a:t>
            </a:r>
            <a:r>
              <a:rPr lang="en-US" sz="1400" dirty="0" smtClean="0"/>
              <a:t>/4 </a:t>
            </a:r>
            <a:r>
              <a:rPr lang="en-US" sz="1400" dirty="0" smtClean="0"/>
              <a:t>Rx (</a:t>
            </a:r>
            <a:r>
              <a:rPr lang="en-US" sz="1200" dirty="0" smtClean="0"/>
              <a:t>inexpensive, standard, commercially available</a:t>
            </a:r>
            <a:r>
              <a:rPr lang="en-US" sz="1400" dirty="0" smtClean="0"/>
              <a:t>)</a:t>
            </a:r>
            <a:endParaRPr lang="en-US" sz="1400" dirty="0"/>
          </a:p>
        </p:txBody>
      </p:sp>
      <p:sp>
        <p:nvSpPr>
          <p:cNvPr id="2" name="TextBox 1"/>
          <p:cNvSpPr txBox="1"/>
          <p:nvPr/>
        </p:nvSpPr>
        <p:spPr>
          <a:xfrm>
            <a:off x="299350" y="4989007"/>
            <a:ext cx="461665" cy="496739"/>
          </a:xfrm>
          <a:prstGeom prst="rect">
            <a:avLst/>
          </a:prstGeom>
          <a:noFill/>
        </p:spPr>
        <p:txBody>
          <a:bodyPr vert="vert270" wrap="none" rtlCol="0">
            <a:spAutoFit/>
          </a:bodyPr>
          <a:lstStyle/>
          <a:p>
            <a:r>
              <a:rPr lang="en-US" dirty="0" smtClean="0"/>
              <a:t>GTU</a:t>
            </a:r>
            <a:endParaRPr lang="en-US" dirty="0"/>
          </a:p>
        </p:txBody>
      </p:sp>
      <p:sp>
        <p:nvSpPr>
          <p:cNvPr id="19" name="TextBox 18"/>
          <p:cNvSpPr txBox="1"/>
          <p:nvPr/>
        </p:nvSpPr>
        <p:spPr>
          <a:xfrm>
            <a:off x="2312491" y="5066636"/>
            <a:ext cx="461665" cy="561820"/>
          </a:xfrm>
          <a:prstGeom prst="rect">
            <a:avLst/>
          </a:prstGeom>
          <a:noFill/>
        </p:spPr>
        <p:txBody>
          <a:bodyPr vert="vert270" wrap="none" rtlCol="0">
            <a:spAutoFit/>
          </a:bodyPr>
          <a:lstStyle/>
          <a:p>
            <a:r>
              <a:rPr lang="en-US" dirty="0" smtClean="0"/>
              <a:t>DAM</a:t>
            </a:r>
            <a:endParaRPr lang="en-US" dirty="0"/>
          </a:p>
        </p:txBody>
      </p:sp>
      <p:sp>
        <p:nvSpPr>
          <p:cNvPr id="3" name="Rectangle 2"/>
          <p:cNvSpPr/>
          <p:nvPr/>
        </p:nvSpPr>
        <p:spPr>
          <a:xfrm>
            <a:off x="2426784" y="4842675"/>
            <a:ext cx="295163" cy="958230"/>
          </a:xfrm>
          <a:prstGeom prst="rect">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1150" y="4842675"/>
            <a:ext cx="295163" cy="958230"/>
          </a:xfrm>
          <a:prstGeom prst="rect">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ED7F7473-35CC-4359-AC04-EFEE0D39A7D2}" type="slidenum">
              <a:rPr lang="en-US" smtClean="0"/>
              <a:t>7</a:t>
            </a:fld>
            <a:endParaRPr lang="en-US" dirty="0"/>
          </a:p>
        </p:txBody>
      </p:sp>
    </p:spTree>
    <p:extLst>
      <p:ext uri="{BB962C8B-B14F-4D97-AF65-F5344CB8AC3E}">
        <p14:creationId xmlns:p14="http://schemas.microsoft.com/office/powerpoint/2010/main" val="3017971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70" t="16750" r="10496" b="2002"/>
          <a:stretch/>
        </p:blipFill>
        <p:spPr>
          <a:xfrm>
            <a:off x="4300573" y="988580"/>
            <a:ext cx="7634599" cy="3967983"/>
          </a:xfrm>
          <a:prstGeom prst="rect">
            <a:avLst/>
          </a:prstGeom>
        </p:spPr>
      </p:pic>
      <p:sp>
        <p:nvSpPr>
          <p:cNvPr id="3" name="Title 1"/>
          <p:cNvSpPr txBox="1">
            <a:spLocks/>
          </p:cNvSpPr>
          <p:nvPr/>
        </p:nvSpPr>
        <p:spPr>
          <a:xfrm>
            <a:off x="1221819" y="284258"/>
            <a:ext cx="4079189"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4" name="Rectangle 3"/>
          <p:cNvSpPr/>
          <p:nvPr/>
        </p:nvSpPr>
        <p:spPr>
          <a:xfrm>
            <a:off x="761015" y="864635"/>
            <a:ext cx="5186415" cy="400110"/>
          </a:xfrm>
          <a:prstGeom prst="rect">
            <a:avLst/>
          </a:prstGeom>
        </p:spPr>
        <p:txBody>
          <a:bodyPr wrap="square">
            <a:spAutoFit/>
          </a:bodyPr>
          <a:lstStyle/>
          <a:p>
            <a:pPr>
              <a:spcAft>
                <a:spcPts val="400"/>
              </a:spcAft>
            </a:pPr>
            <a:r>
              <a:rPr lang="en-US" sz="2000" dirty="0" smtClean="0">
                <a:solidFill>
                  <a:srgbClr val="000000"/>
                </a:solidFill>
              </a:rPr>
              <a:t>2.4 The hardware design</a:t>
            </a:r>
            <a:endParaRPr lang="en-US" sz="2000" dirty="0">
              <a:solidFill>
                <a:srgbClr val="000000"/>
              </a:solidFill>
            </a:endParaRPr>
          </a:p>
        </p:txBody>
      </p:sp>
      <p:sp>
        <p:nvSpPr>
          <p:cNvPr id="5" name="Rectangle 4"/>
          <p:cNvSpPr/>
          <p:nvPr/>
        </p:nvSpPr>
        <p:spPr>
          <a:xfrm>
            <a:off x="761015" y="1264745"/>
            <a:ext cx="1292213" cy="338554"/>
          </a:xfrm>
          <a:prstGeom prst="rect">
            <a:avLst/>
          </a:prstGeom>
        </p:spPr>
        <p:txBody>
          <a:bodyPr wrap="none">
            <a:spAutoFit/>
          </a:bodyPr>
          <a:lstStyle/>
          <a:p>
            <a:pPr marL="227012" lvl="1">
              <a:spcAft>
                <a:spcPts val="400"/>
              </a:spcAft>
            </a:pPr>
            <a:r>
              <a:rPr lang="en-US" sz="1600" dirty="0" smtClean="0">
                <a:solidFill>
                  <a:srgbClr val="000000"/>
                </a:solidFill>
              </a:rPr>
              <a:t>2.4.2 DAM</a:t>
            </a:r>
            <a:endParaRPr lang="en-US" sz="1600" dirty="0">
              <a:solidFill>
                <a:srgbClr val="000000"/>
              </a:solidFill>
            </a:endParaRPr>
          </a:p>
        </p:txBody>
      </p:sp>
      <p:sp>
        <p:nvSpPr>
          <p:cNvPr id="17" name="TextBox 78"/>
          <p:cNvSpPr txBox="1">
            <a:spLocks noChangeArrowheads="1"/>
          </p:cNvSpPr>
          <p:nvPr/>
        </p:nvSpPr>
        <p:spPr bwMode="auto">
          <a:xfrm>
            <a:off x="1005704" y="1603299"/>
            <a:ext cx="3842107"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solidFill>
                  <a:prstClr val="black"/>
                </a:solidFill>
                <a:latin typeface="Calibri" panose="020F0502020204030204"/>
              </a:rPr>
              <a:t>DAM </a:t>
            </a:r>
            <a:r>
              <a:rPr lang="en-US" altLang="en-US" dirty="0" smtClean="0">
                <a:solidFill>
                  <a:prstClr val="black"/>
                </a:solidFill>
                <a:latin typeface="Calibri" panose="020F0502020204030204"/>
              </a:rPr>
              <a:t>clock reconstruct,</a:t>
            </a:r>
          </a:p>
          <a:p>
            <a:pPr marL="182880" indent="-182880">
              <a:buFont typeface="Arial" panose="020B0604020202020204" pitchFamily="34" charset="0"/>
              <a:buChar char="•"/>
            </a:pPr>
            <a:r>
              <a:rPr lang="en-US" altLang="en-US" sz="1600" dirty="0" smtClean="0">
                <a:solidFill>
                  <a:prstClr val="black"/>
                </a:solidFill>
                <a:latin typeface="Calibri" panose="020F0502020204030204"/>
              </a:rPr>
              <a:t>98.5 MHz and 39.4 MHz,</a:t>
            </a:r>
          </a:p>
          <a:p>
            <a:pPr marL="182880" indent="-182880">
              <a:buFont typeface="Arial" panose="020B0604020202020204" pitchFamily="34" charset="0"/>
              <a:buChar char="•"/>
            </a:pPr>
            <a:r>
              <a:rPr lang="en-US" altLang="en-US" sz="1600" dirty="0" smtClean="0">
                <a:solidFill>
                  <a:prstClr val="black"/>
                </a:solidFill>
                <a:latin typeface="Calibri" panose="020F0502020204030204"/>
              </a:rPr>
              <a:t>Phase aligned with the 9.85 MHz clock,</a:t>
            </a:r>
            <a:endParaRPr lang="en-US" altLang="en-US" sz="1600" dirty="0">
              <a:solidFill>
                <a:prstClr val="black"/>
              </a:solidFill>
              <a:latin typeface="Calibri" panose="020F0502020204030204"/>
            </a:endParaRPr>
          </a:p>
          <a:p>
            <a:pPr marL="182880" indent="-182880">
              <a:buFont typeface="Arial" panose="020B0604020202020204" pitchFamily="34" charset="0"/>
              <a:buChar char="•"/>
            </a:pPr>
            <a:r>
              <a:rPr lang="en-US" altLang="en-US" sz="1600" dirty="0">
                <a:solidFill>
                  <a:prstClr val="black"/>
                </a:solidFill>
                <a:latin typeface="Calibri" panose="020F0502020204030204"/>
              </a:rPr>
              <a:t>Additive Jitter </a:t>
            </a:r>
            <a:r>
              <a:rPr lang="en-US" altLang="en-US" sz="1600" dirty="0" smtClean="0">
                <a:solidFill>
                  <a:prstClr val="black"/>
                </a:solidFill>
                <a:latin typeface="Calibri" panose="020F0502020204030204"/>
              </a:rPr>
              <a:t>~1ps;  </a:t>
            </a:r>
          </a:p>
          <a:p>
            <a:pPr marL="182880" indent="-182880">
              <a:buFont typeface="Arial" panose="020B0604020202020204" pitchFamily="34" charset="0"/>
              <a:buChar char="•"/>
            </a:pPr>
            <a:r>
              <a:rPr lang="en-US" altLang="en-US" sz="1600" dirty="0" smtClean="0">
                <a:solidFill>
                  <a:prstClr val="black"/>
                </a:solidFill>
                <a:latin typeface="Calibri" panose="020F0502020204030204"/>
              </a:rPr>
              <a:t>Phase</a:t>
            </a:r>
            <a:r>
              <a:rPr lang="en-US" altLang="en-US" sz="1600" dirty="0">
                <a:solidFill>
                  <a:prstClr val="black"/>
                </a:solidFill>
                <a:latin typeface="Calibri" panose="020F0502020204030204"/>
              </a:rPr>
              <a:t>: fixed</a:t>
            </a:r>
          </a:p>
        </p:txBody>
      </p:sp>
      <p:sp>
        <p:nvSpPr>
          <p:cNvPr id="19" name="Rectangle 83"/>
          <p:cNvSpPr>
            <a:spLocks noChangeArrowheads="1"/>
          </p:cNvSpPr>
          <p:nvPr/>
        </p:nvSpPr>
        <p:spPr bwMode="auto">
          <a:xfrm>
            <a:off x="1005704" y="1638572"/>
            <a:ext cx="585749" cy="250284"/>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smtClean="0">
              <a:ln>
                <a:noFill/>
              </a:ln>
              <a:solidFill>
                <a:prstClr val="black"/>
              </a:solidFill>
              <a:effectLst/>
              <a:uLnTx/>
              <a:uFillTx/>
              <a:latin typeface="Calibri" panose="020F0502020204030204"/>
            </a:endParaRPr>
          </a:p>
        </p:txBody>
      </p:sp>
      <p:sp>
        <p:nvSpPr>
          <p:cNvPr id="22" name="TextBox 21"/>
          <p:cNvSpPr txBox="1"/>
          <p:nvPr/>
        </p:nvSpPr>
        <p:spPr>
          <a:xfrm>
            <a:off x="306310" y="5530061"/>
            <a:ext cx="6173185"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DAM will have one MTP fiber port connects to GTU, 48 ports (duplex) connect to 48 RDOs (one port each), and PCIexpress to host PC.</a:t>
            </a:r>
            <a:endParaRPr lang="en-US" sz="1600" dirty="0">
              <a:latin typeface="Calibri" panose="020F0502020204030204" pitchFamily="34" charset="0"/>
              <a:cs typeface="Calibri" panose="020F0502020204030204" pitchFamily="34" charset="0"/>
            </a:endParaRPr>
          </a:p>
        </p:txBody>
      </p:sp>
      <p:sp>
        <p:nvSpPr>
          <p:cNvPr id="27" name="Oval 26"/>
          <p:cNvSpPr/>
          <p:nvPr/>
        </p:nvSpPr>
        <p:spPr>
          <a:xfrm>
            <a:off x="11008373" y="2931060"/>
            <a:ext cx="364066" cy="558800"/>
          </a:xfrm>
          <a:prstGeom prst="ellipse">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5704" y="3006376"/>
            <a:ext cx="3775846" cy="1354217"/>
          </a:xfrm>
          <a:prstGeom prst="rect">
            <a:avLst/>
          </a:prstGeom>
        </p:spPr>
        <p:txBody>
          <a:bodyPr wrap="square">
            <a:spAutoFit/>
          </a:bodyPr>
          <a:lstStyle/>
          <a:p>
            <a:r>
              <a:rPr lang="en-US" altLang="en-US" dirty="0" smtClean="0">
                <a:solidFill>
                  <a:prstClr val="black"/>
                </a:solidFill>
              </a:rPr>
              <a:t>Run control</a:t>
            </a:r>
            <a:endParaRPr lang="en-US" altLang="en-US" dirty="0">
              <a:solidFill>
                <a:prstClr val="black"/>
              </a:solidFill>
            </a:endParaRPr>
          </a:p>
          <a:p>
            <a:pPr marL="182880" indent="-182880">
              <a:buFont typeface="Arial" panose="020B0604020202020204" pitchFamily="34" charset="0"/>
              <a:buChar char="•"/>
            </a:pPr>
            <a:r>
              <a:rPr lang="en-US" altLang="en-US" sz="1600" dirty="0" smtClean="0">
                <a:solidFill>
                  <a:prstClr val="black"/>
                </a:solidFill>
              </a:rPr>
              <a:t>SYNC the run control from GTU and repack in </a:t>
            </a:r>
            <a:r>
              <a:rPr lang="en-US" altLang="en-US" sz="1600" dirty="0" err="1" smtClean="0">
                <a:solidFill>
                  <a:prstClr val="black"/>
                </a:solidFill>
              </a:rPr>
              <a:t>lpGBT</a:t>
            </a:r>
            <a:r>
              <a:rPr lang="en-US" altLang="en-US" sz="1600" dirty="0" smtClean="0">
                <a:solidFill>
                  <a:prstClr val="black"/>
                </a:solidFill>
              </a:rPr>
              <a:t> format at 39.4 MHz, or non-</a:t>
            </a:r>
            <a:r>
              <a:rPr lang="en-US" altLang="en-US" sz="1600" dirty="0" err="1" smtClean="0">
                <a:solidFill>
                  <a:prstClr val="black"/>
                </a:solidFill>
              </a:rPr>
              <a:t>lpGBT</a:t>
            </a:r>
            <a:r>
              <a:rPr lang="en-US" altLang="en-US" sz="1600" dirty="0" smtClean="0">
                <a:solidFill>
                  <a:prstClr val="black"/>
                </a:solidFill>
              </a:rPr>
              <a:t> format at 98.5 MHz</a:t>
            </a:r>
            <a:endParaRPr lang="en-US" altLang="en-US" sz="1600" dirty="0">
              <a:solidFill>
                <a:prstClr val="black"/>
              </a:solidFill>
            </a:endParaRPr>
          </a:p>
          <a:p>
            <a:pPr marL="182880" indent="-182880">
              <a:buFont typeface="Arial" panose="020B0604020202020204" pitchFamily="34" charset="0"/>
              <a:buChar char="•"/>
            </a:pPr>
            <a:r>
              <a:rPr lang="en-US" altLang="en-US" sz="1600" dirty="0" smtClean="0">
                <a:solidFill>
                  <a:prstClr val="black"/>
                </a:solidFill>
              </a:rPr>
              <a:t>ASIC setup, and RDO/FEB monitoring</a:t>
            </a:r>
            <a:endParaRPr lang="en-US" altLang="en-US" sz="1600" dirty="0">
              <a:solidFill>
                <a:prstClr val="black"/>
              </a:solidFill>
            </a:endParaRPr>
          </a:p>
        </p:txBody>
      </p:sp>
      <p:sp>
        <p:nvSpPr>
          <p:cNvPr id="7" name="Slide Number Placeholder 6"/>
          <p:cNvSpPr>
            <a:spLocks noGrp="1"/>
          </p:cNvSpPr>
          <p:nvPr>
            <p:ph type="sldNum" sz="quarter" idx="12"/>
          </p:nvPr>
        </p:nvSpPr>
        <p:spPr/>
        <p:txBody>
          <a:bodyPr/>
          <a:lstStyle/>
          <a:p>
            <a:fld id="{ED7F7473-35CC-4359-AC04-EFEE0D39A7D2}" type="slidenum">
              <a:rPr lang="en-US" smtClean="0"/>
              <a:t>8</a:t>
            </a:fld>
            <a:endParaRPr lang="en-US" dirty="0"/>
          </a:p>
        </p:txBody>
      </p:sp>
    </p:spTree>
    <p:extLst>
      <p:ext uri="{BB962C8B-B14F-4D97-AF65-F5344CB8AC3E}">
        <p14:creationId xmlns:p14="http://schemas.microsoft.com/office/powerpoint/2010/main" val="2143469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515" t="20035" r="947" b="5891"/>
          <a:stretch/>
        </p:blipFill>
        <p:spPr>
          <a:xfrm>
            <a:off x="3586038" y="1135358"/>
            <a:ext cx="8320734" cy="3554489"/>
          </a:xfrm>
          <a:prstGeom prst="rect">
            <a:avLst/>
          </a:prstGeom>
        </p:spPr>
      </p:pic>
      <p:sp>
        <p:nvSpPr>
          <p:cNvPr id="2" name="Title 1"/>
          <p:cNvSpPr txBox="1">
            <a:spLocks/>
          </p:cNvSpPr>
          <p:nvPr/>
        </p:nvSpPr>
        <p:spPr>
          <a:xfrm>
            <a:off x="1221819" y="284258"/>
            <a:ext cx="4079189" cy="480349"/>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2. The designs</a:t>
            </a:r>
            <a:endParaRPr lang="en-US" b="1" dirty="0"/>
          </a:p>
        </p:txBody>
      </p:sp>
      <p:sp>
        <p:nvSpPr>
          <p:cNvPr id="3" name="Rectangle 2"/>
          <p:cNvSpPr/>
          <p:nvPr/>
        </p:nvSpPr>
        <p:spPr>
          <a:xfrm>
            <a:off x="761015" y="864635"/>
            <a:ext cx="5186415" cy="400110"/>
          </a:xfrm>
          <a:prstGeom prst="rect">
            <a:avLst/>
          </a:prstGeom>
        </p:spPr>
        <p:txBody>
          <a:bodyPr wrap="square">
            <a:spAutoFit/>
          </a:bodyPr>
          <a:lstStyle/>
          <a:p>
            <a:pPr>
              <a:spcAft>
                <a:spcPts val="400"/>
              </a:spcAft>
            </a:pPr>
            <a:r>
              <a:rPr lang="en-US" sz="2000" dirty="0" smtClean="0">
                <a:solidFill>
                  <a:srgbClr val="000000"/>
                </a:solidFill>
              </a:rPr>
              <a:t>2.4 The hardware design</a:t>
            </a:r>
            <a:endParaRPr lang="en-US" sz="2000" dirty="0">
              <a:solidFill>
                <a:srgbClr val="000000"/>
              </a:solidFill>
            </a:endParaRPr>
          </a:p>
        </p:txBody>
      </p:sp>
      <p:sp>
        <p:nvSpPr>
          <p:cNvPr id="4" name="Rectangle 3"/>
          <p:cNvSpPr/>
          <p:nvPr/>
        </p:nvSpPr>
        <p:spPr>
          <a:xfrm>
            <a:off x="761015" y="1264745"/>
            <a:ext cx="1250342" cy="338554"/>
          </a:xfrm>
          <a:prstGeom prst="rect">
            <a:avLst/>
          </a:prstGeom>
        </p:spPr>
        <p:txBody>
          <a:bodyPr wrap="none">
            <a:spAutoFit/>
          </a:bodyPr>
          <a:lstStyle/>
          <a:p>
            <a:pPr marL="227012" lvl="1">
              <a:spcAft>
                <a:spcPts val="400"/>
              </a:spcAft>
            </a:pPr>
            <a:r>
              <a:rPr lang="en-US" sz="1600" dirty="0" smtClean="0">
                <a:solidFill>
                  <a:srgbClr val="000000"/>
                </a:solidFill>
              </a:rPr>
              <a:t>2.4.3 RDO</a:t>
            </a:r>
            <a:endParaRPr lang="en-US" sz="1600" dirty="0">
              <a:solidFill>
                <a:srgbClr val="000000"/>
              </a:solidFill>
            </a:endParaRPr>
          </a:p>
        </p:txBody>
      </p:sp>
      <p:sp>
        <p:nvSpPr>
          <p:cNvPr id="12" name="TextBox 11"/>
          <p:cNvSpPr txBox="1"/>
          <p:nvPr/>
        </p:nvSpPr>
        <p:spPr>
          <a:xfrm>
            <a:off x="938412" y="4752596"/>
            <a:ext cx="3664568"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RDO will have one fiber port (two fibers) connect to the DAM, and several ports connect to FEB/ASIC</a:t>
            </a:r>
            <a:endParaRPr lang="en-US" sz="1600" dirty="0">
              <a:latin typeface="Calibri" panose="020F0502020204030204" pitchFamily="34" charset="0"/>
              <a:cs typeface="Calibri" panose="020F0502020204030204" pitchFamily="34" charset="0"/>
            </a:endParaRPr>
          </a:p>
        </p:txBody>
      </p:sp>
      <p:sp>
        <p:nvSpPr>
          <p:cNvPr id="14" name="TextBox 80"/>
          <p:cNvSpPr txBox="1">
            <a:spLocks noChangeArrowheads="1"/>
          </p:cNvSpPr>
          <p:nvPr/>
        </p:nvSpPr>
        <p:spPr bwMode="auto">
          <a:xfrm>
            <a:off x="1142959" y="1934205"/>
            <a:ext cx="31630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solidFill>
                  <a:prstClr val="black"/>
                </a:solidFill>
                <a:latin typeface="Calibri" panose="020F0502020204030204"/>
              </a:rPr>
              <a:t>RDO </a:t>
            </a:r>
            <a:r>
              <a:rPr lang="en-US" altLang="en-US" sz="1600" dirty="0" smtClean="0">
                <a:solidFill>
                  <a:prstClr val="black"/>
                </a:solidFill>
                <a:latin typeface="Calibri" panose="020F0502020204030204"/>
              </a:rPr>
              <a:t>MGT </a:t>
            </a:r>
            <a:r>
              <a:rPr lang="en-US" altLang="en-US" sz="1600" dirty="0" err="1" smtClean="0">
                <a:solidFill>
                  <a:prstClr val="black"/>
                </a:solidFill>
                <a:latin typeface="Calibri" panose="020F0502020204030204"/>
              </a:rPr>
              <a:t>RECovered</a:t>
            </a:r>
            <a:r>
              <a:rPr lang="en-US" altLang="en-US" sz="1600" dirty="0" smtClean="0">
                <a:solidFill>
                  <a:prstClr val="black"/>
                </a:solidFill>
                <a:latin typeface="Calibri" panose="020F0502020204030204"/>
              </a:rPr>
              <a:t> </a:t>
            </a:r>
            <a:r>
              <a:rPr lang="en-US" altLang="en-US" sz="1600" dirty="0">
                <a:solidFill>
                  <a:prstClr val="black"/>
                </a:solidFill>
                <a:latin typeface="Calibri" panose="020F0502020204030204"/>
              </a:rPr>
              <a:t>Clock:</a:t>
            </a:r>
          </a:p>
          <a:p>
            <a:r>
              <a:rPr lang="en-US" altLang="en-US" sz="1600" dirty="0">
                <a:solidFill>
                  <a:prstClr val="black"/>
                </a:solidFill>
                <a:latin typeface="Calibri" panose="020F0502020204030204"/>
              </a:rPr>
              <a:t>Additive Jitter &lt;</a:t>
            </a:r>
            <a:r>
              <a:rPr lang="en-US" altLang="en-US" sz="1600" dirty="0" smtClean="0">
                <a:solidFill>
                  <a:prstClr val="black"/>
                </a:solidFill>
                <a:latin typeface="Calibri" panose="020F0502020204030204"/>
              </a:rPr>
              <a:t>3ps; </a:t>
            </a:r>
          </a:p>
          <a:p>
            <a:r>
              <a:rPr lang="en-US" altLang="en-US" sz="1600" dirty="0" smtClean="0">
                <a:solidFill>
                  <a:prstClr val="black"/>
                </a:solidFill>
                <a:latin typeface="Calibri" panose="020F0502020204030204"/>
              </a:rPr>
              <a:t>Phase</a:t>
            </a:r>
            <a:r>
              <a:rPr lang="en-US" altLang="en-US" sz="1600" dirty="0">
                <a:solidFill>
                  <a:prstClr val="black"/>
                </a:solidFill>
                <a:latin typeface="Calibri" panose="020F0502020204030204"/>
              </a:rPr>
              <a:t>: stable, </a:t>
            </a:r>
          </a:p>
          <a:p>
            <a:r>
              <a:rPr lang="en-US" altLang="en-US" sz="1600" dirty="0">
                <a:solidFill>
                  <a:prstClr val="black"/>
                </a:solidFill>
                <a:latin typeface="Calibri" panose="020F0502020204030204"/>
              </a:rPr>
              <a:t>fixed with </a:t>
            </a:r>
            <a:r>
              <a:rPr lang="en-US" altLang="en-US" sz="1600" dirty="0" err="1" smtClean="0">
                <a:solidFill>
                  <a:prstClr val="black"/>
                </a:solidFill>
                <a:latin typeface="Calibri" panose="020F0502020204030204"/>
              </a:rPr>
              <a:t>PseudoClock</a:t>
            </a:r>
            <a:r>
              <a:rPr lang="en-US" altLang="en-US" sz="1600" dirty="0" smtClean="0">
                <a:solidFill>
                  <a:prstClr val="black"/>
                </a:solidFill>
                <a:latin typeface="Calibri" panose="020F0502020204030204"/>
              </a:rPr>
              <a:t>  (serialized clock/control from DAM)</a:t>
            </a:r>
            <a:endParaRPr lang="en-US" altLang="en-US" sz="1600" dirty="0">
              <a:solidFill>
                <a:srgbClr val="7030A0"/>
              </a:solidFill>
              <a:latin typeface="Calibri" panose="020F0502020204030204"/>
            </a:endParaRPr>
          </a:p>
        </p:txBody>
      </p:sp>
      <p:sp>
        <p:nvSpPr>
          <p:cNvPr id="15" name="Rectangle 82"/>
          <p:cNvSpPr>
            <a:spLocks noChangeArrowheads="1"/>
          </p:cNvSpPr>
          <p:nvPr/>
        </p:nvSpPr>
        <p:spPr bwMode="auto">
          <a:xfrm>
            <a:off x="1227624" y="1958275"/>
            <a:ext cx="430887" cy="250285"/>
          </a:xfrm>
          <a:prstGeom prst="rect">
            <a:avLst/>
          </a:prstGeom>
          <a:solidFill>
            <a:srgbClr val="0070C0">
              <a:alpha val="33000"/>
            </a:srgbClr>
          </a:solidFill>
          <a:ln w="952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smtClean="0">
              <a:ln>
                <a:noFill/>
              </a:ln>
              <a:solidFill>
                <a:prstClr val="black"/>
              </a:solidFill>
              <a:effectLst/>
              <a:uLnTx/>
              <a:uFillTx/>
              <a:latin typeface="Calibri" panose="020F0502020204030204"/>
            </a:endParaRPr>
          </a:p>
        </p:txBody>
      </p:sp>
      <p:sp>
        <p:nvSpPr>
          <p:cNvPr id="16" name="Rectangle 15"/>
          <p:cNvSpPr/>
          <p:nvPr/>
        </p:nvSpPr>
        <p:spPr>
          <a:xfrm>
            <a:off x="1142959" y="3366409"/>
            <a:ext cx="3255474" cy="1323439"/>
          </a:xfrm>
          <a:prstGeom prst="rect">
            <a:avLst/>
          </a:prstGeom>
        </p:spPr>
        <p:txBody>
          <a:bodyPr wrap="square">
            <a:spAutoFit/>
          </a:bodyPr>
          <a:lstStyle/>
          <a:p>
            <a:r>
              <a:rPr lang="en-US" altLang="en-US" sz="1600" dirty="0" smtClean="0">
                <a:solidFill>
                  <a:prstClr val="black"/>
                </a:solidFill>
                <a:latin typeface="Calibri" panose="020F0502020204030204"/>
              </a:rPr>
              <a:t>The RDO de-codes the control synchronously, and the RDO/FEB/ASIC configuration;</a:t>
            </a:r>
          </a:p>
          <a:p>
            <a:r>
              <a:rPr lang="en-US" sz="1600" dirty="0" smtClean="0">
                <a:solidFill>
                  <a:prstClr val="black"/>
                </a:solidFill>
                <a:latin typeface="Calibri" panose="020F0502020204030204"/>
              </a:rPr>
              <a:t>Assemble time-frame data, also RDO/FEB/ASIC status</a:t>
            </a:r>
            <a:endParaRPr lang="en-US" sz="1600" dirty="0"/>
          </a:p>
        </p:txBody>
      </p:sp>
      <p:sp>
        <p:nvSpPr>
          <p:cNvPr id="17" name="Rectangle 16"/>
          <p:cNvSpPr/>
          <p:nvPr/>
        </p:nvSpPr>
        <p:spPr>
          <a:xfrm>
            <a:off x="4398433" y="4798612"/>
            <a:ext cx="5744619" cy="605294"/>
          </a:xfrm>
          <a:prstGeom prst="rect">
            <a:avLst/>
          </a:prstGeom>
        </p:spPr>
        <p:txBody>
          <a:bodyPr wrap="square">
            <a:spAutoFit/>
          </a:bodyPr>
          <a:lstStyle/>
          <a:p>
            <a:pPr marL="227012" lvl="1">
              <a:spcAft>
                <a:spcPts val="400"/>
              </a:spcAft>
            </a:pPr>
            <a:r>
              <a:rPr lang="en-US" sz="1600" dirty="0" smtClean="0">
                <a:solidFill>
                  <a:srgbClr val="000000"/>
                </a:solidFill>
                <a:latin typeface="Calibri" panose="020F0502020204030204" pitchFamily="34" charset="0"/>
                <a:cs typeface="Calibri" panose="020F0502020204030204" pitchFamily="34" charset="0"/>
              </a:rPr>
              <a:t>VTRX+ on the RDO for radiation</a:t>
            </a:r>
          </a:p>
          <a:p>
            <a:pPr marL="684212" lvl="2">
              <a:spcAft>
                <a:spcPts val="400"/>
              </a:spcAft>
            </a:pPr>
            <a:r>
              <a:rPr lang="en-US" sz="1400" dirty="0">
                <a:solidFill>
                  <a:srgbClr val="000000"/>
                </a:solidFill>
                <a:latin typeface="Calibri" panose="020F0502020204030204" pitchFamily="34" charset="0"/>
                <a:cs typeface="Calibri" panose="020F0502020204030204" pitchFamily="34" charset="0"/>
              </a:rPr>
              <a:t>T</a:t>
            </a:r>
            <a:r>
              <a:rPr lang="en-US" sz="1400" dirty="0" smtClean="0">
                <a:solidFill>
                  <a:srgbClr val="000000"/>
                </a:solidFill>
                <a:latin typeface="Calibri" panose="020F0502020204030204" pitchFamily="34" charset="0"/>
                <a:cs typeface="Calibri" panose="020F0502020204030204" pitchFamily="34" charset="0"/>
              </a:rPr>
              <a:t>his (3.94 Gb/s stream) can also be received by 7.88 Gb/s receivers</a:t>
            </a:r>
            <a:endParaRPr lang="en-US" sz="1400" dirty="0">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a:off x="1003448" y="5815468"/>
            <a:ext cx="10090391" cy="369332"/>
          </a:xfrm>
          <a:prstGeom prst="rect">
            <a:avLst/>
          </a:prstGeom>
          <a:noFill/>
        </p:spPr>
        <p:txBody>
          <a:bodyPr wrap="none" rtlCol="0">
            <a:spAutoFit/>
          </a:bodyPr>
          <a:lstStyle/>
          <a:p>
            <a:r>
              <a:rPr lang="en-US" b="1" dirty="0" smtClean="0"/>
              <a:t>For </a:t>
            </a:r>
            <a:r>
              <a:rPr lang="en-US" b="1" dirty="0" err="1" smtClean="0"/>
              <a:t>lpGBT</a:t>
            </a:r>
            <a:r>
              <a:rPr lang="en-US" b="1" dirty="0" smtClean="0"/>
              <a:t> (on the RDO or FEB), the RDO will pass on the downlink (in </a:t>
            </a:r>
            <a:r>
              <a:rPr lang="en-US" b="1" dirty="0" err="1" smtClean="0"/>
              <a:t>lpGBT</a:t>
            </a:r>
            <a:r>
              <a:rPr lang="en-US" b="1" dirty="0" smtClean="0"/>
              <a:t> format) from DAM to </a:t>
            </a:r>
            <a:r>
              <a:rPr lang="en-US" b="1" dirty="0" err="1" smtClean="0"/>
              <a:t>lpGBT</a:t>
            </a:r>
            <a:endParaRPr lang="en-US" b="1" dirty="0"/>
          </a:p>
        </p:txBody>
      </p:sp>
      <p:sp>
        <p:nvSpPr>
          <p:cNvPr id="9" name="TextBox 8"/>
          <p:cNvSpPr txBox="1"/>
          <p:nvPr/>
        </p:nvSpPr>
        <p:spPr>
          <a:xfrm>
            <a:off x="4942667" y="4306129"/>
            <a:ext cx="2472472" cy="369332"/>
          </a:xfrm>
          <a:prstGeom prst="rect">
            <a:avLst/>
          </a:prstGeom>
          <a:noFill/>
        </p:spPr>
        <p:txBody>
          <a:bodyPr wrap="none" rtlCol="0">
            <a:spAutoFit/>
          </a:bodyPr>
          <a:lstStyle/>
          <a:p>
            <a:r>
              <a:rPr lang="en-US" dirty="0" smtClean="0"/>
              <a:t>(non-</a:t>
            </a:r>
            <a:r>
              <a:rPr lang="en-US" dirty="0" err="1" smtClean="0"/>
              <a:t>lpGBT</a:t>
            </a:r>
            <a:r>
              <a:rPr lang="en-US" dirty="0" smtClean="0"/>
              <a:t> data format)</a:t>
            </a:r>
            <a:endParaRPr lang="en-US" dirty="0"/>
          </a:p>
        </p:txBody>
      </p:sp>
      <p:sp>
        <p:nvSpPr>
          <p:cNvPr id="13" name="TextBox 12"/>
          <p:cNvSpPr txBox="1"/>
          <p:nvPr/>
        </p:nvSpPr>
        <p:spPr>
          <a:xfrm>
            <a:off x="1134425" y="1603299"/>
            <a:ext cx="1590051" cy="369332"/>
          </a:xfrm>
          <a:prstGeom prst="rect">
            <a:avLst/>
          </a:prstGeom>
          <a:noFill/>
        </p:spPr>
        <p:txBody>
          <a:bodyPr wrap="none" rtlCol="0">
            <a:spAutoFit/>
          </a:bodyPr>
          <a:lstStyle/>
          <a:p>
            <a:r>
              <a:rPr lang="en-US" b="1" dirty="0" smtClean="0"/>
              <a:t>For </a:t>
            </a:r>
            <a:r>
              <a:rPr lang="en-US" b="1" dirty="0" smtClean="0"/>
              <a:t>non-</a:t>
            </a:r>
            <a:r>
              <a:rPr lang="en-US" b="1" dirty="0" err="1" smtClean="0"/>
              <a:t>lpGBT</a:t>
            </a:r>
            <a:r>
              <a:rPr lang="en-US" b="1" dirty="0" smtClean="0"/>
              <a:t>,</a:t>
            </a:r>
            <a:endParaRPr lang="en-US" b="1" dirty="0"/>
          </a:p>
        </p:txBody>
      </p:sp>
      <p:sp>
        <p:nvSpPr>
          <p:cNvPr id="5" name="Slide Number Placeholder 4"/>
          <p:cNvSpPr>
            <a:spLocks noGrp="1"/>
          </p:cNvSpPr>
          <p:nvPr>
            <p:ph type="sldNum" sz="quarter" idx="12"/>
          </p:nvPr>
        </p:nvSpPr>
        <p:spPr/>
        <p:txBody>
          <a:bodyPr/>
          <a:lstStyle/>
          <a:p>
            <a:fld id="{ED7F7473-35CC-4359-AC04-EFEE0D39A7D2}" type="slidenum">
              <a:rPr lang="en-US" smtClean="0"/>
              <a:t>9</a:t>
            </a:fld>
            <a:endParaRPr lang="en-US" dirty="0"/>
          </a:p>
        </p:txBody>
      </p:sp>
    </p:spTree>
    <p:extLst>
      <p:ext uri="{BB962C8B-B14F-4D97-AF65-F5344CB8AC3E}">
        <p14:creationId xmlns:p14="http://schemas.microsoft.com/office/powerpoint/2010/main" val="1738906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23911</TotalTime>
  <Words>4714</Words>
  <Application>Microsoft Office PowerPoint</Application>
  <PresentationFormat>Widescreen</PresentationFormat>
  <Paragraphs>1120</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Book Antiqua</vt:lpstr>
      <vt:lpstr>Calibri</vt:lpstr>
      <vt:lpstr>Calibri Light</vt:lpstr>
      <vt:lpstr>Symbol</vt:lpstr>
      <vt:lpstr>Times</vt:lpstr>
      <vt:lpstr>Wingdings</vt:lpstr>
      <vt:lpstr>Office Theme</vt:lpstr>
      <vt:lpstr>ePIC Timing and Synchronization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Gu</dc:creator>
  <cp:lastModifiedBy>William Gu</cp:lastModifiedBy>
  <cp:revision>205</cp:revision>
  <cp:lastPrinted>2024-11-25T19:53:14Z</cp:lastPrinted>
  <dcterms:created xsi:type="dcterms:W3CDTF">2024-11-15T15:29:01Z</dcterms:created>
  <dcterms:modified xsi:type="dcterms:W3CDTF">2024-12-02T17:46:33Z</dcterms:modified>
</cp:coreProperties>
</file>