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328" r:id="rId5"/>
    <p:sldId id="270" r:id="rId6"/>
    <p:sldId id="260" r:id="rId7"/>
    <p:sldId id="342" r:id="rId8"/>
    <p:sldId id="345" r:id="rId9"/>
    <p:sldId id="330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/>
    <p:restoredTop sz="94777"/>
  </p:normalViewPr>
  <p:slideViewPr>
    <p:cSldViewPr snapToGrid="0">
      <p:cViewPr varScale="1">
        <p:scale>
          <a:sx n="102" d="100"/>
          <a:sy n="102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12F1A-A7CD-6D49-BD74-A6AC629C83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BEC0-BFC9-9A4E-9209-8E48F1FE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5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C12D-9EF6-691E-3C0F-F655C2359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264FE-8635-BA6F-4E3B-82949085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BB0BA-8224-65FB-AFA7-EA0D4F2A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6631-9A27-0F4D-9C3D-279D6D1A17FC}" type="datetime1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1E601-CB80-CEB0-EEF2-4BAD921E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4B71-4B42-3591-71D8-DBE5EBA7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4830-2DB4-6F0C-DE49-5C9808C8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B7596-2B0C-CE63-AF26-59469041F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4E64D-934C-6A47-51C8-6EF94B48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E963-4AD0-554F-970F-74D705D301CF}" type="datetime1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D34FA-C4C4-B4C3-81B1-BC277B62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0955-2B0F-C6E5-B7DB-B70816E9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0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630DD-1F4E-8892-7DA3-AE16FCD7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83297-2E96-561D-6FA2-3934333DA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D9C35-1B39-61D3-BDC2-091AE385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9BE9-8632-7442-B3D9-B48D8C8C7A43}" type="datetime1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D3AC7-74B4-CF0D-663D-00F0B329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079AE-78AD-EDA0-84AB-814E56D0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0F83-C971-E00B-953F-23E12661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3E51-B899-CEFA-1435-15531658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71AD0-A7A1-F236-870E-78E7F5F6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A73F-064C-E743-A6B6-6F4AB528B126}" type="datetime1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D0726-3EAF-5A43-CDF6-F45E7B6F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F5B1E-7CB9-5965-3FCB-57F6C0CD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9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D1BE-D1F4-B14F-CA5A-9E82C394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27081-2D88-6746-FE2F-125322B22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8D878-9357-81B8-F17B-DAAE1268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46F8-9089-4B4C-946B-8A27E6D14AF5}" type="datetime1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F2330-75F8-DAE4-9241-418A75F4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CA780-EC4E-D56B-FACD-AAA4BCC1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D060-5B09-A70E-82D0-A0DEDFDF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681D-731B-11DD-38BF-C12A7F1EA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E1EDA-245A-071B-F77D-48436E706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089B6-96E2-4724-43A3-D54E88F9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E24F-2122-414C-8CD3-9DE4DF95EFD0}" type="datetime1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76B4E-FB35-2C9D-0B96-BDCCAE5A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B5E8C-1813-DBEB-5216-73B85B25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101B-0BA7-F4D5-BA84-85106D23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73BA-8202-C5A7-A73A-BCAA1870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BC08F-0757-C89C-6A73-AC9524186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35425-110C-010F-A2A0-D04C3C924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37471-D8B6-FED3-556A-6F5A11685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D2482-69BD-74A3-3C8F-FB09B756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3E33-FAFB-614C-BC93-0E0DA6C2C94E}" type="datetime1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D09EC-0145-F6C0-2E74-7AE7103D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BDF08-ECA8-B7A5-49A3-117CA6BF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2043-4509-1814-D717-5853191E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B7A7A-7A50-64F1-B8CC-67797EDC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4AE7-4B25-0E4A-B7DE-6533D38860D2}" type="datetime1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ADF81-D866-0AD3-5EB2-1E87829C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F6A62-C665-CA50-E9EF-A17E1949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4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7740A-A874-A7D8-1E96-DC5FFCD7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1D1-D585-E040-9687-432CE413CB7F}" type="datetime1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407C8-968F-B8A1-E79E-8DB4DDF2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269D5-E378-3C00-6E8B-D16549EE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43B6-3653-98D4-6645-ED1A41DC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A6F47-42F9-7FB0-69BA-C1BB9B98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0302E-FC03-FB36-5399-E051D842E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5127D-663B-5C76-2796-84BA2789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970-86AB-EF4E-B507-4300A99369D3}" type="datetime1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4D8AB-AB92-B98A-4568-DB39350A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77A1C-0F36-A157-46AC-9D4BD1C8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B117-B49A-A4BF-BFCC-F67949DF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96A88-2572-B11F-B466-A97E8D6FD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FBF75-079B-B5C8-B13D-7AE578E6E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269F0-ACE9-5ED9-A482-E68CA74D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1A3C-D397-A24B-9353-D9CA50396EC1}" type="datetime1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4BF11-E486-4EE8-65AB-5571EAD6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189EB-A484-8851-DFED-2A9B9A49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3DA39-60EE-7740-491E-EF0D2DF8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09AFB-9FB9-75F6-DFC8-2B15086C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1BB01-B1AC-3858-7B6D-C9B2FE5A9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A4586-AC47-0B4D-896A-90BE3FB72C8F}" type="datetime1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35695-8E14-CF08-BFCD-05915B594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0065F-C2CF-639B-138C-90DD6A72B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32671E-ACFC-FD47-AF02-48BE4526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642F-9C78-C9FC-442B-465891C54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ProtoDUNE</a:t>
            </a:r>
            <a:r>
              <a:rPr lang="en-US" sz="4800" dirty="0"/>
              <a:t> HD Updates,</a:t>
            </a:r>
            <a:br>
              <a:rPr lang="en-US" sz="4800" dirty="0"/>
            </a:br>
            <a:r>
              <a:rPr lang="en-US" sz="4800" dirty="0"/>
              <a:t>Field Response &amp; Signal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378F1-466B-4734-D683-CFFB80AA19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Gu, </a:t>
            </a:r>
            <a:r>
              <a:rPr lang="en-US" dirty="0" err="1"/>
              <a:t>Xuyang</a:t>
            </a:r>
            <a:r>
              <a:rPr lang="en-US" dirty="0"/>
              <a:t> 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6D6DE-4A59-F8FC-4ADB-AD5AFA8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40B6-9F70-DB05-1EE7-28D15F1F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parameters used in ROI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373-57BE-A74E-9FF6-0E809B379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troi_col_th_factor</a:t>
            </a:r>
            <a:r>
              <a:rPr lang="en-US" dirty="0"/>
              <a:t>: 2.0,  // default 5 </a:t>
            </a:r>
          </a:p>
          <a:p>
            <a:pPr lvl="1"/>
            <a:r>
              <a:rPr lang="en-US" dirty="0"/>
              <a:t>ROI formation:: </a:t>
            </a:r>
            <a:r>
              <a:rPr lang="en-US" dirty="0" err="1"/>
              <a:t>find_ROI_by_decon_itself</a:t>
            </a:r>
            <a:r>
              <a:rPr lang="en-US" dirty="0"/>
              <a:t>() </a:t>
            </a:r>
            <a:r>
              <a:rPr lang="en-US" dirty="0">
                <a:solidFill>
                  <a:srgbClr val="00B0F0"/>
                </a:solidFill>
              </a:rPr>
              <a:t>// self ROIs, i.e. tight ROIs</a:t>
            </a:r>
          </a:p>
          <a:p>
            <a:pPr lvl="1"/>
            <a:r>
              <a:rPr lang="en-US" b="1" dirty="0" err="1">
                <a:effectLst/>
                <a:latin typeface="Menlo" panose="020B0609030804020204" pitchFamily="49" charset="0"/>
              </a:rPr>
              <a:t>self_rois_u</a:t>
            </a:r>
            <a:r>
              <a:rPr lang="en-US" b="1" dirty="0">
                <a:effectLst/>
                <a:latin typeface="Menlo" panose="020B0609030804020204" pitchFamily="49" charset="0"/>
              </a:rPr>
              <a:t>, v, w:</a:t>
            </a:r>
            <a:endParaRPr lang="en-US" dirty="0">
              <a:solidFill>
                <a:srgbClr val="00B0F0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US" dirty="0" err="1">
                <a:solidFill>
                  <a:srgbClr val="00B0F0"/>
                </a:solidFill>
                <a:latin typeface="Menlo" panose="020B0609030804020204" pitchFamily="49" charset="0"/>
              </a:rPr>
              <a:t>extend_ROI_self</a:t>
            </a:r>
            <a:r>
              <a:rPr lang="en-US" dirty="0">
                <a:solidFill>
                  <a:srgbClr val="00B0F0"/>
                </a:solidFill>
                <a:latin typeface="Menlo" panose="020B0609030804020204" pitchFamily="49" charset="0"/>
              </a:rPr>
              <a:t>(int plane),</a:t>
            </a:r>
            <a:r>
              <a:rPr lang="en-US" b="1" dirty="0">
                <a:solidFill>
                  <a:srgbClr val="00B0F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Menlo" panose="020B0609030804020204" pitchFamily="49" charset="0"/>
              </a:rPr>
              <a:t>create_ROI_connect_info</a:t>
            </a:r>
            <a:r>
              <a:rPr lang="en-US" dirty="0">
                <a:solidFill>
                  <a:srgbClr val="00B0F0"/>
                </a:solidFill>
                <a:latin typeface="Menlo" panose="020B0609030804020204" pitchFamily="49" charset="0"/>
              </a:rPr>
              <a:t> (int plane), </a:t>
            </a:r>
            <a:r>
              <a:rPr lang="en-US" dirty="0" err="1">
                <a:solidFill>
                  <a:srgbClr val="00B0F0"/>
                </a:solidFill>
                <a:latin typeface="Menlo" panose="020B0609030804020204" pitchFamily="49" charset="0"/>
              </a:rPr>
              <a:t>extend_ROI_loose</a:t>
            </a:r>
            <a:r>
              <a:rPr lang="en-US" dirty="0">
                <a:solidFill>
                  <a:srgbClr val="00B0F0"/>
                </a:solidFill>
                <a:latin typeface="Menlo" panose="020B0609030804020204" pitchFamily="49" charset="0"/>
              </a:rPr>
              <a:t>(plane, </a:t>
            </a:r>
            <a:r>
              <a:rPr lang="en-US" dirty="0" err="1">
                <a:solidFill>
                  <a:srgbClr val="00B0F0"/>
                </a:solidFill>
                <a:latin typeface="Menlo" panose="020B0609030804020204" pitchFamily="49" charset="0"/>
              </a:rPr>
              <a:t>r_data</a:t>
            </a:r>
            <a:r>
              <a:rPr lang="en-US" dirty="0">
                <a:solidFill>
                  <a:srgbClr val="00B0F0"/>
                </a:solidFill>
                <a:latin typeface="Menlo" panose="020B0609030804020204" pitchFamily="49" charset="0"/>
              </a:rPr>
              <a:t>) </a:t>
            </a:r>
            <a:endParaRPr lang="en-US" dirty="0"/>
          </a:p>
          <a:p>
            <a:r>
              <a:rPr lang="en-US" dirty="0" err="1"/>
              <a:t>lroi_th_factor</a:t>
            </a:r>
            <a:r>
              <a:rPr lang="en-US" dirty="0"/>
              <a:t>: 3.5, // default 3.5 </a:t>
            </a:r>
          </a:p>
          <a:p>
            <a:pPr lvl="1"/>
            <a:r>
              <a:rPr lang="en-US" dirty="0"/>
              <a:t>ROI formation:: </a:t>
            </a:r>
            <a:r>
              <a:rPr lang="en-US" dirty="0" err="1"/>
              <a:t>find_ROI_loose</a:t>
            </a:r>
            <a:r>
              <a:rPr lang="en-US" dirty="0"/>
              <a:t>()</a:t>
            </a:r>
          </a:p>
          <a:p>
            <a:pPr lvl="1"/>
            <a:r>
              <a:rPr lang="en-US" b="1" dirty="0" err="1">
                <a:effectLst/>
                <a:latin typeface="Menlo" panose="020B0609030804020204" pitchFamily="49" charset="0"/>
              </a:rPr>
              <a:t>loose_rois_u,v,w</a:t>
            </a:r>
            <a:r>
              <a:rPr lang="en-US" b="1" dirty="0">
                <a:effectLst/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B0F0"/>
                </a:solidFill>
                <a:effectLst/>
                <a:latin typeface="Menlo" panose="020B0609030804020204" pitchFamily="49" charset="0"/>
              </a:rPr>
              <a:t>extend_ROI_loose</a:t>
            </a:r>
            <a:r>
              <a:rPr lang="en-US" dirty="0">
                <a:solidFill>
                  <a:srgbClr val="00B0F0"/>
                </a:solidFill>
                <a:effectLst/>
                <a:latin typeface="Menlo" panose="020B0609030804020204" pitchFamily="49" charset="0"/>
              </a:rPr>
              <a:t>(plane, </a:t>
            </a:r>
            <a:r>
              <a:rPr lang="en-US" dirty="0" err="1">
                <a:solidFill>
                  <a:srgbClr val="00B0F0"/>
                </a:solidFill>
                <a:effectLst/>
                <a:latin typeface="Menlo" panose="020B0609030804020204" pitchFamily="49" charset="0"/>
              </a:rPr>
              <a:t>r_data</a:t>
            </a:r>
            <a:r>
              <a:rPr lang="en-US" dirty="0">
                <a:solidFill>
                  <a:srgbClr val="00B0F0"/>
                </a:solidFill>
                <a:effectLst/>
                <a:latin typeface="Menlo" panose="020B0609030804020204" pitchFamily="49" charset="0"/>
              </a:rPr>
              <a:t>) </a:t>
            </a: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-&gt; ensure loose ROI can contain tight ROI</a:t>
            </a:r>
          </a:p>
          <a:p>
            <a:pPr lvl="1"/>
            <a:endParaRPr lang="en-US" dirty="0"/>
          </a:p>
          <a:p>
            <a:r>
              <a:rPr lang="en-US" dirty="0" err="1"/>
              <a:t>r_th_factor</a:t>
            </a:r>
            <a:r>
              <a:rPr lang="en-US" dirty="0"/>
              <a:t>: 3.0,  // default 3</a:t>
            </a:r>
          </a:p>
          <a:p>
            <a:pPr lvl="1"/>
            <a:r>
              <a:rPr lang="en-US" dirty="0"/>
              <a:t>ROI refinement:: load(), </a:t>
            </a:r>
            <a:r>
              <a:rPr lang="en-US" dirty="0" err="1"/>
              <a:t>checkROIs</a:t>
            </a:r>
            <a:r>
              <a:rPr lang="en-US" dirty="0"/>
              <a:t>(), </a:t>
            </a:r>
            <a:r>
              <a:rPr lang="en-US" dirty="0" err="1"/>
              <a:t>shrinkROI</a:t>
            </a:r>
            <a:r>
              <a:rPr lang="en-US" dirty="0"/>
              <a:t>(),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E190B-CFB6-C84C-64C0-B96D83D8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8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668E-7D4B-D4C1-3170-AD16D910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26B5-E0EA-DA67-DD54-231C58C80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Over the past two weeks, we have had stable beam condition and detector performance, with few beam downs but nothing exceptional.</a:t>
            </a:r>
          </a:p>
          <a:p>
            <a:pPr algn="l"/>
            <a:endParaRPr lang="en-US" sz="2400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pPr algn="l"/>
            <a:r>
              <a:rPr lang="en-US" sz="2400" dirty="0">
                <a:solidFill>
                  <a:srgbClr val="212121"/>
                </a:solidFill>
                <a:latin typeface="Aptos" panose="020B0004020202020204" pitchFamily="34" charset="0"/>
              </a:rPr>
              <a:t>There is no beam this week, but it will be followed by </a:t>
            </a: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 continuous 5-week beam period.</a:t>
            </a:r>
          </a:p>
          <a:p>
            <a:pPr algn="l"/>
            <a:endParaRPr lang="en-US" sz="24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US" sz="2400" dirty="0">
                <a:solidFill>
                  <a:srgbClr val="212121"/>
                </a:solidFill>
                <a:latin typeface="Aptos" panose="020B0004020202020204" pitchFamily="34" charset="0"/>
              </a:rPr>
              <a:t>The run plan will focus on +/- 1GeV/c for pion cross-sections and one work of kaons at +5GeV/c.</a:t>
            </a:r>
          </a:p>
          <a:p>
            <a:pPr marL="0" indent="0" algn="l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16A33-478C-AE42-1245-87CFF4AD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7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EB777F-F2A7-94D8-26DA-CDB1BC80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Response in APA1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A633D-2F52-47FD-F9D4-BBBF4DD96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FA241-035D-1C13-8A0F-E2F81BD5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7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30C32-72FE-1630-03F0-228572D54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2762" r="14372" b="11567"/>
          <a:stretch/>
        </p:blipFill>
        <p:spPr>
          <a:xfrm>
            <a:off x="104445" y="1045029"/>
            <a:ext cx="4328211" cy="518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B6637-068D-431E-E043-4BE114D6E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28" t="18476" r="45193"/>
          <a:stretch/>
        </p:blipFill>
        <p:spPr>
          <a:xfrm>
            <a:off x="5181600" y="1436913"/>
            <a:ext cx="640080" cy="5590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FB5B2-BCED-8302-8E66-A52E21651F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19" t="18476" r="44663"/>
          <a:stretch/>
        </p:blipFill>
        <p:spPr>
          <a:xfrm>
            <a:off x="6477003" y="1436913"/>
            <a:ext cx="679269" cy="5590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7DA2F-C3D6-638E-EE98-EDE51996D7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62" t="18572" r="44820"/>
          <a:stretch/>
        </p:blipFill>
        <p:spPr>
          <a:xfrm>
            <a:off x="7759345" y="1436913"/>
            <a:ext cx="679269" cy="5584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D85A8-A09F-CA56-1832-65270B618E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701" t="18476" r="44741"/>
          <a:stretch/>
        </p:blipFill>
        <p:spPr>
          <a:xfrm>
            <a:off x="9041686" y="1436913"/>
            <a:ext cx="718458" cy="5590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8B5C7-7306-0E74-3E38-0AC092419A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948" t="18476" r="44495"/>
          <a:stretch/>
        </p:blipFill>
        <p:spPr>
          <a:xfrm>
            <a:off x="10363219" y="1436911"/>
            <a:ext cx="718459" cy="5590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1AE14-0A89-7CB3-2F3B-F93BA2DDAF7A}"/>
              </a:ext>
            </a:extLst>
          </p:cNvPr>
          <p:cNvSpPr txBox="1"/>
          <p:nvPr/>
        </p:nvSpPr>
        <p:spPr>
          <a:xfrm>
            <a:off x="2134683" y="5865222"/>
            <a:ext cx="116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0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FC11C-977B-AF95-1BB1-1A97B622F406}"/>
              </a:ext>
            </a:extLst>
          </p:cNvPr>
          <p:cNvSpPr txBox="1"/>
          <p:nvPr/>
        </p:nvSpPr>
        <p:spPr>
          <a:xfrm>
            <a:off x="4591589" y="5726722"/>
            <a:ext cx="156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0.471 mm</a:t>
            </a:r>
          </a:p>
          <a:p>
            <a:r>
              <a:rPr lang="en-US" dirty="0"/>
              <a:t>(1/10 pitch)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0EA1E-F6AD-9468-9D5E-BF050BE98B4C}"/>
              </a:ext>
            </a:extLst>
          </p:cNvPr>
          <p:cNvSpPr txBox="1"/>
          <p:nvPr/>
        </p:nvSpPr>
        <p:spPr>
          <a:xfrm>
            <a:off x="6370322" y="5726722"/>
            <a:ext cx="117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0.942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BC995-82A3-3B8C-F407-FC3A383D01A0}"/>
              </a:ext>
            </a:extLst>
          </p:cNvPr>
          <p:cNvSpPr txBox="1"/>
          <p:nvPr/>
        </p:nvSpPr>
        <p:spPr>
          <a:xfrm>
            <a:off x="7581912" y="5726722"/>
            <a:ext cx="117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1.413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AF9EF8-015C-9A9D-5D53-BC39ADBA89E5}"/>
              </a:ext>
            </a:extLst>
          </p:cNvPr>
          <p:cNvSpPr txBox="1"/>
          <p:nvPr/>
        </p:nvSpPr>
        <p:spPr>
          <a:xfrm>
            <a:off x="8905624" y="5726722"/>
            <a:ext cx="117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1.884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B1AF3-80A5-C4ED-C20E-FA98DF17672D}"/>
              </a:ext>
            </a:extLst>
          </p:cNvPr>
          <p:cNvSpPr txBox="1"/>
          <p:nvPr/>
        </p:nvSpPr>
        <p:spPr>
          <a:xfrm>
            <a:off x="10229336" y="5726722"/>
            <a:ext cx="163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2.355</a:t>
            </a:r>
          </a:p>
          <a:p>
            <a:r>
              <a:rPr lang="en-US" dirty="0"/>
              <a:t>(1/2 pitch)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7B348-17E3-34C0-5EA6-93A47DDFFE01}"/>
              </a:ext>
            </a:extLst>
          </p:cNvPr>
          <p:cNvSpPr txBox="1"/>
          <p:nvPr/>
        </p:nvSpPr>
        <p:spPr>
          <a:xfrm>
            <a:off x="8726485" y="1059244"/>
            <a:ext cx="153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 collected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3C5B64-D97A-762A-497E-7B3BE3FEB294}"/>
              </a:ext>
            </a:extLst>
          </p:cNvPr>
          <p:cNvSpPr txBox="1"/>
          <p:nvPr/>
        </p:nvSpPr>
        <p:spPr>
          <a:xfrm>
            <a:off x="10199681" y="1056549"/>
            <a:ext cx="17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Mesh collected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16799-3507-2CDF-015F-B4BB498FEBDA}"/>
              </a:ext>
            </a:extLst>
          </p:cNvPr>
          <p:cNvSpPr txBox="1"/>
          <p:nvPr/>
        </p:nvSpPr>
        <p:spPr>
          <a:xfrm>
            <a:off x="3154140" y="1580606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Yichen Li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B40065D-2038-FC72-0C61-87510A3B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41"/>
          </a:xfrm>
        </p:spPr>
        <p:txBody>
          <a:bodyPr>
            <a:normAutofit/>
          </a:bodyPr>
          <a:lstStyle/>
          <a:p>
            <a:r>
              <a:rPr lang="en-US" dirty="0"/>
              <a:t>Electron drift simulation in GARFIELD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62605-F458-6E14-0475-BD4E5B9C8772}"/>
              </a:ext>
            </a:extLst>
          </p:cNvPr>
          <p:cNvSpPr txBox="1"/>
          <p:nvPr/>
        </p:nvSpPr>
        <p:spPr>
          <a:xfrm>
            <a:off x="8662120" y="6465850"/>
            <a:ext cx="307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Replace with total induction?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119C8-8755-5E9E-7616-53B7B4AB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5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aph of a function&#10;&#10;Description automatically generated">
            <a:extLst>
              <a:ext uri="{FF2B5EF4-FFF2-40B4-BE49-F238E27FC236}">
                <a16:creationId xmlns:a16="http://schemas.microsoft.com/office/drawing/2014/main" id="{68ACC0C6-F245-EF3A-3D1A-43C608046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4"/>
          <a:stretch/>
        </p:blipFill>
        <p:spPr>
          <a:xfrm>
            <a:off x="8115307" y="2090451"/>
            <a:ext cx="3821900" cy="3346913"/>
          </a:xfrm>
          <a:prstGeom prst="rect">
            <a:avLst/>
          </a:prstGeom>
        </p:spPr>
      </p:pic>
      <p:pic>
        <p:nvPicPr>
          <p:cNvPr id="18" name="Picture 17" descr="A graph of a graph&#10;&#10;Description automatically generated">
            <a:extLst>
              <a:ext uri="{FF2B5EF4-FFF2-40B4-BE49-F238E27FC236}">
                <a16:creationId xmlns:a16="http://schemas.microsoft.com/office/drawing/2014/main" id="{1AD7F3CB-A7F0-3487-5DA4-E00F94628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14"/>
          <a:stretch/>
        </p:blipFill>
        <p:spPr>
          <a:xfrm>
            <a:off x="4108436" y="2090453"/>
            <a:ext cx="3774292" cy="3346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616B2-9837-A99B-2F27-3D3DBC7D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response: central path electron (x=0)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B80682-E10F-8D20-8C07-34788070579C}"/>
              </a:ext>
            </a:extLst>
          </p:cNvPr>
          <p:cNvSpPr txBox="1"/>
          <p:nvPr/>
        </p:nvSpPr>
        <p:spPr>
          <a:xfrm>
            <a:off x="4559474" y="5837129"/>
            <a:ext cx="355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Normalize central path electron’s FR integral to 1 electron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139DC-8340-BE4D-0887-15CEB351859F}"/>
              </a:ext>
            </a:extLst>
          </p:cNvPr>
          <p:cNvSpPr txBox="1"/>
          <p:nvPr/>
        </p:nvSpPr>
        <p:spPr>
          <a:xfrm>
            <a:off x="4736220" y="3437148"/>
            <a:ext cx="23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current: 2.3E-4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E39778-E8F2-125A-961B-4ED10E004B06}"/>
              </a:ext>
            </a:extLst>
          </p:cNvPr>
          <p:cNvCxnSpPr>
            <a:cxnSpLocks/>
          </p:cNvCxnSpPr>
          <p:nvPr/>
        </p:nvCxnSpPr>
        <p:spPr>
          <a:xfrm>
            <a:off x="6638794" y="3806480"/>
            <a:ext cx="0" cy="899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9A332EE-5166-4B1F-5DA6-D2F346FCFB21}"/>
              </a:ext>
            </a:extLst>
          </p:cNvPr>
          <p:cNvSpPr txBox="1"/>
          <p:nvPr/>
        </p:nvSpPr>
        <p:spPr>
          <a:xfrm>
            <a:off x="8977302" y="4271631"/>
            <a:ext cx="230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current: 1.9E-5</a:t>
            </a:r>
          </a:p>
        </p:txBody>
      </p:sp>
      <p:pic>
        <p:nvPicPr>
          <p:cNvPr id="26" name="Picture 25" descr="A graph with a line graph&#10;&#10;Description automatically generated">
            <a:extLst>
              <a:ext uri="{FF2B5EF4-FFF2-40B4-BE49-F238E27FC236}">
                <a16:creationId xmlns:a16="http://schemas.microsoft.com/office/drawing/2014/main" id="{AA39D461-2889-90D4-16E4-BCEC0C574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497" y="2345277"/>
            <a:ext cx="1589933" cy="147499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CBF44D-4B9C-A8F9-FE65-40A0CB2DC4F2}"/>
              </a:ext>
            </a:extLst>
          </p:cNvPr>
          <p:cNvCxnSpPr>
            <a:cxnSpLocks/>
          </p:cNvCxnSpPr>
          <p:nvPr/>
        </p:nvCxnSpPr>
        <p:spPr>
          <a:xfrm flipV="1">
            <a:off x="9895562" y="2993721"/>
            <a:ext cx="0" cy="1122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E10F18-FD94-5216-6081-4C8604536F19}"/>
              </a:ext>
            </a:extLst>
          </p:cNvPr>
          <p:cNvSpPr txBox="1"/>
          <p:nvPr/>
        </p:nvSpPr>
        <p:spPr>
          <a:xfrm>
            <a:off x="8668011" y="5837129"/>
            <a:ext cx="352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Compared with other APA’s V wire, APA1’s W wire only have 1/10 of max transient current</a:t>
            </a:r>
          </a:p>
        </p:txBody>
      </p:sp>
      <p:pic>
        <p:nvPicPr>
          <p:cNvPr id="16" name="Picture 15" descr="A graph of a graph&#10;&#10;Description automatically generated">
            <a:extLst>
              <a:ext uri="{FF2B5EF4-FFF2-40B4-BE49-F238E27FC236}">
                <a16:creationId xmlns:a16="http://schemas.microsoft.com/office/drawing/2014/main" id="{8BD5AB04-9013-0343-AE2A-2359F6D827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09"/>
          <a:stretch/>
        </p:blipFill>
        <p:spPr>
          <a:xfrm>
            <a:off x="132735" y="1989498"/>
            <a:ext cx="3678261" cy="35344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EFF912-F09A-CA3D-9330-1074A369E997}"/>
              </a:ext>
            </a:extLst>
          </p:cNvPr>
          <p:cNvGrpSpPr/>
          <p:nvPr/>
        </p:nvGrpSpPr>
        <p:grpSpPr>
          <a:xfrm>
            <a:off x="662836" y="4667888"/>
            <a:ext cx="1684625" cy="523220"/>
            <a:chOff x="838200" y="4809018"/>
            <a:chExt cx="1684625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3DEC3D-E564-59CD-C5D7-3283E3D7A22D}"/>
                </a:ext>
              </a:extLst>
            </p:cNvPr>
            <p:cNvSpPr txBox="1"/>
            <p:nvPr/>
          </p:nvSpPr>
          <p:spPr>
            <a:xfrm>
              <a:off x="1255906" y="4809018"/>
              <a:ext cx="1266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Helvetica" pitchFamily="2" charset="0"/>
                </a:rPr>
                <a:t>APA 1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Helvetica" pitchFamily="2" charset="0"/>
                </a:rPr>
                <a:t>Other APA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83130A-8170-165B-D959-FBAAD10A10F8}"/>
                </a:ext>
              </a:extLst>
            </p:cNvPr>
            <p:cNvCxnSpPr/>
            <p:nvPr/>
          </p:nvCxnSpPr>
          <p:spPr>
            <a:xfrm flipH="1">
              <a:off x="838200" y="4935255"/>
              <a:ext cx="36250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43BEBC-E82A-D174-856A-B6ED3145B027}"/>
                </a:ext>
              </a:extLst>
            </p:cNvPr>
            <p:cNvCxnSpPr/>
            <p:nvPr/>
          </p:nvCxnSpPr>
          <p:spPr>
            <a:xfrm flipH="1">
              <a:off x="838200" y="5200389"/>
              <a:ext cx="362509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08FAE1-59F4-B8FD-63AD-CD5BE5D701B7}"/>
              </a:ext>
            </a:extLst>
          </p:cNvPr>
          <p:cNvSpPr txBox="1"/>
          <p:nvPr/>
        </p:nvSpPr>
        <p:spPr>
          <a:xfrm>
            <a:off x="662836" y="5837129"/>
            <a:ext cx="300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 speed 1.6mm/us used in the APA1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1704A-BABD-FB89-BECF-36081953DB26}"/>
              </a:ext>
            </a:extLst>
          </p:cNvPr>
          <p:cNvSpPr txBox="1"/>
          <p:nvPr/>
        </p:nvSpPr>
        <p:spPr>
          <a:xfrm>
            <a:off x="8681113" y="66315"/>
            <a:ext cx="351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plots w/o electronics response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F745C-FAB8-B6D6-9D5F-0F27FB81EDB4}"/>
              </a:ext>
            </a:extLst>
          </p:cNvPr>
          <p:cNvSpPr txBox="1"/>
          <p:nvPr/>
        </p:nvSpPr>
        <p:spPr>
          <a:xfrm>
            <a:off x="1657029" y="1721119"/>
            <a:ext cx="1018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 plane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91E67-37DF-2987-8C51-58843005995F}"/>
              </a:ext>
            </a:extLst>
          </p:cNvPr>
          <p:cNvSpPr txBox="1"/>
          <p:nvPr/>
        </p:nvSpPr>
        <p:spPr>
          <a:xfrm>
            <a:off x="5619891" y="1721119"/>
            <a:ext cx="1018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V plane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82CBF-BCFD-B682-2206-4725DD2BF278}"/>
              </a:ext>
            </a:extLst>
          </p:cNvPr>
          <p:cNvSpPr txBox="1"/>
          <p:nvPr/>
        </p:nvSpPr>
        <p:spPr>
          <a:xfrm>
            <a:off x="9793463" y="1704568"/>
            <a:ext cx="12446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 plane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E4C7B83-B808-B1E1-9DE3-EA2B55CA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0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CE19-17C9-9B8C-B031-5E628881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in APA1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E3648-4027-9517-27C2-E9CEAB29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C3E5B-EC72-12BF-AD1A-047E9331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32D878E9-3D05-2145-EAAA-AEEACC814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38"/>
          <a:stretch/>
        </p:blipFill>
        <p:spPr>
          <a:xfrm>
            <a:off x="7850806" y="2847702"/>
            <a:ext cx="4341195" cy="40102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78BAF-DF98-6D9C-929E-AEE9CB28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3860A807-2759-A59E-BAE2-6B6943C52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8"/>
          <a:stretch/>
        </p:blipFill>
        <p:spPr>
          <a:xfrm>
            <a:off x="0" y="2847702"/>
            <a:ext cx="4300623" cy="4010297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BFB4FC7-07B1-94AF-2EE6-D2F94138DF7E}"/>
              </a:ext>
            </a:extLst>
          </p:cNvPr>
          <p:cNvSpPr/>
          <p:nvPr/>
        </p:nvSpPr>
        <p:spPr>
          <a:xfrm>
            <a:off x="4869180" y="4983480"/>
            <a:ext cx="2560320" cy="5486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A3264-8BFE-28E6-6510-463E7DBC59AB}"/>
              </a:ext>
            </a:extLst>
          </p:cNvPr>
          <p:cNvSpPr txBox="1"/>
          <p:nvPr/>
        </p:nvSpPr>
        <p:spPr>
          <a:xfrm>
            <a:off x="4721929" y="3808284"/>
            <a:ext cx="312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signal processing</a:t>
            </a:r>
          </a:p>
          <a:p>
            <a:r>
              <a:rPr lang="en-US" sz="2400" dirty="0"/>
              <a:t>w/ </a:t>
            </a:r>
            <a:r>
              <a:rPr lang="en-US" sz="2400" b="1" dirty="0"/>
              <a:t>2.5*RMS </a:t>
            </a:r>
            <a:r>
              <a:rPr lang="en-US" sz="2400" dirty="0"/>
              <a:t>threshold for tight ROI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38BD7-F06C-953D-AC23-F8FB7A566FFC}"/>
              </a:ext>
            </a:extLst>
          </p:cNvPr>
          <p:cNvSpPr txBox="1"/>
          <p:nvPr/>
        </p:nvSpPr>
        <p:spPr>
          <a:xfrm>
            <a:off x="2062444" y="6085579"/>
            <a:ext cx="178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Raw Waveform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479C6-2E5F-5334-15F2-1D4A4898927C}"/>
              </a:ext>
            </a:extLst>
          </p:cNvPr>
          <p:cNvSpPr txBox="1"/>
          <p:nvPr/>
        </p:nvSpPr>
        <p:spPr>
          <a:xfrm>
            <a:off x="9928065" y="6085579"/>
            <a:ext cx="178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Deconvolution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FCF98-BFDF-96A7-E561-903E5009C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09"/>
          <a:stretch/>
        </p:blipFill>
        <p:spPr>
          <a:xfrm>
            <a:off x="7967323" y="77096"/>
            <a:ext cx="2855087" cy="264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2B571B-AF75-546F-4DE2-40DC7B3F8E36}"/>
              </a:ext>
            </a:extLst>
          </p:cNvPr>
          <p:cNvSpPr txBox="1"/>
          <p:nvPr/>
        </p:nvSpPr>
        <p:spPr>
          <a:xfrm rot="20286604">
            <a:off x="4701868" y="931323"/>
            <a:ext cx="312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signal processing</a:t>
            </a:r>
          </a:p>
          <a:p>
            <a:r>
              <a:rPr lang="en-US" sz="2400" dirty="0"/>
              <a:t>w/ </a:t>
            </a:r>
            <a:r>
              <a:rPr lang="en-US" sz="2400" b="1" dirty="0"/>
              <a:t>2*RMS </a:t>
            </a:r>
            <a:r>
              <a:rPr lang="en-US" sz="2400" dirty="0"/>
              <a:t>threshold for tight ROI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DB820E7-1BE4-10E8-FAFC-81024A21931B}"/>
              </a:ext>
            </a:extLst>
          </p:cNvPr>
          <p:cNvSpPr/>
          <p:nvPr/>
        </p:nvSpPr>
        <p:spPr>
          <a:xfrm rot="20209443">
            <a:off x="4912522" y="2268700"/>
            <a:ext cx="2707571" cy="5486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272D0-256F-49F4-C25E-C0337CE7E390}"/>
              </a:ext>
            </a:extLst>
          </p:cNvPr>
          <p:cNvSpPr txBox="1"/>
          <p:nvPr/>
        </p:nvSpPr>
        <p:spPr>
          <a:xfrm>
            <a:off x="8805798" y="2204581"/>
            <a:ext cx="1798230" cy="37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Deconvolution</a:t>
            </a:r>
          </a:p>
        </p:txBody>
      </p:sp>
    </p:spTree>
    <p:extLst>
      <p:ext uri="{BB962C8B-B14F-4D97-AF65-F5344CB8AC3E}">
        <p14:creationId xmlns:p14="http://schemas.microsoft.com/office/powerpoint/2010/main" val="266993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EB479-96B8-57DE-A368-E345E1B8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Calorimetry in APA1’s W 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D50EC-1BBE-D447-740D-19BB1EA3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A8E1C6-1FD4-C7A0-2516-07C82D28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3B47-35A5-D940-B914-75E30F406BBC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C7069DE-B760-332A-42CA-39B45406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07" y="1825625"/>
            <a:ext cx="4170707" cy="3941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A0BA87-E0BE-BC43-B18F-439FDFF8803B}"/>
              </a:ext>
            </a:extLst>
          </p:cNvPr>
          <p:cNvSpPr txBox="1"/>
          <p:nvPr/>
        </p:nvSpPr>
        <p:spPr>
          <a:xfrm>
            <a:off x="3735370" y="1996906"/>
            <a:ext cx="179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APA1</a:t>
            </a:r>
          </a:p>
          <a:p>
            <a:r>
              <a:rPr lang="en-US" dirty="0"/>
              <a:t>W view</a:t>
            </a:r>
          </a:p>
        </p:txBody>
      </p:sp>
      <p:pic>
        <p:nvPicPr>
          <p:cNvPr id="14" name="Picture 13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B60D889A-FC0F-BD7E-90BC-14345CDF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612" y="1743583"/>
            <a:ext cx="4235116" cy="4023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DD3D7E-3635-67C8-8887-03354561CE02}"/>
              </a:ext>
            </a:extLst>
          </p:cNvPr>
          <p:cNvSpPr txBox="1"/>
          <p:nvPr/>
        </p:nvSpPr>
        <p:spPr>
          <a:xfrm>
            <a:off x="9388272" y="1976628"/>
            <a:ext cx="179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APA1</a:t>
            </a:r>
          </a:p>
          <a:p>
            <a:r>
              <a:rPr lang="en-US" dirty="0"/>
              <a:t>W 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0E28C-D0C9-9928-437F-DBCF7D3DCB4B}"/>
              </a:ext>
            </a:extLst>
          </p:cNvPr>
          <p:cNvSpPr txBox="1"/>
          <p:nvPr/>
        </p:nvSpPr>
        <p:spPr>
          <a:xfrm>
            <a:off x="8020335" y="5828495"/>
            <a:ext cx="209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Previous version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02965-8647-A82D-F79F-5B24EC3296FE}"/>
              </a:ext>
            </a:extLst>
          </p:cNvPr>
          <p:cNvSpPr txBox="1"/>
          <p:nvPr/>
        </p:nvSpPr>
        <p:spPr>
          <a:xfrm>
            <a:off x="1959387" y="5827975"/>
            <a:ext cx="331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Updated signal processing</a:t>
            </a:r>
          </a:p>
        </p:txBody>
      </p:sp>
      <p:pic>
        <p:nvPicPr>
          <p:cNvPr id="6" name="Content Placeholder 5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D9CF97C6-2727-EA16-2EFD-D6EA692C9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8"/>
          <a:stretch/>
        </p:blipFill>
        <p:spPr>
          <a:xfrm>
            <a:off x="3287935" y="2778174"/>
            <a:ext cx="1794752" cy="1657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41618-EA67-F270-18AE-5A160CDFE9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95"/>
          <a:stretch/>
        </p:blipFill>
        <p:spPr>
          <a:xfrm>
            <a:off x="8744237" y="2675854"/>
            <a:ext cx="1916301" cy="17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9394-C848-96AA-5C8F-1D453AAB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CD904-A6CD-1074-81D7-51A1FE0FF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703" y="1825625"/>
            <a:ext cx="3537061" cy="4351338"/>
          </a:xfrm>
        </p:spPr>
        <p:txBody>
          <a:bodyPr/>
          <a:lstStyle/>
          <a:p>
            <a:r>
              <a:rPr lang="en-US" dirty="0"/>
              <a:t>Filters</a:t>
            </a:r>
          </a:p>
          <a:p>
            <a:r>
              <a:rPr lang="en-US" dirty="0"/>
              <a:t>Threshold for tight/loose ROI</a:t>
            </a:r>
          </a:p>
          <a:p>
            <a:r>
              <a:rPr lang="en-US" dirty="0"/>
              <a:t>Separate treatment for </a:t>
            </a:r>
            <a:r>
              <a:rPr lang="en-US" dirty="0" err="1"/>
              <a:t>ind</a:t>
            </a:r>
            <a:r>
              <a:rPr lang="en-US" dirty="0"/>
              <a:t>/col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82A46-9D81-2615-3307-AB13FFE0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671E-ACFC-FD47-AF02-48BE452698D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00BE2-05BF-F75A-E260-9A689BC6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35" y="1690688"/>
            <a:ext cx="7772400" cy="47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4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429</Words>
  <Application>Microsoft Macintosh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Helvetica</vt:lpstr>
      <vt:lpstr>Menlo</vt:lpstr>
      <vt:lpstr>Office Theme</vt:lpstr>
      <vt:lpstr>ProtoDUNE HD Updates, Field Response &amp; Signal Processing</vt:lpstr>
      <vt:lpstr>News</vt:lpstr>
      <vt:lpstr>Field Response in APA1</vt:lpstr>
      <vt:lpstr>Electron drift simulation in GARFIELD</vt:lpstr>
      <vt:lpstr>Field response: central path electron (x=0)</vt:lpstr>
      <vt:lpstr>Signal Processing in APA1</vt:lpstr>
      <vt:lpstr>PowerPoint Presentation</vt:lpstr>
      <vt:lpstr>Calorimetry in APA1’s W view</vt:lpstr>
      <vt:lpstr>What’s next?</vt:lpstr>
      <vt:lpstr>Threshold parameters used in ROI finding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14</cp:revision>
  <dcterms:created xsi:type="dcterms:W3CDTF">2024-07-24T13:42:00Z</dcterms:created>
  <dcterms:modified xsi:type="dcterms:W3CDTF">2024-07-25T16:58:18Z</dcterms:modified>
</cp:coreProperties>
</file>