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26"/>
  </p:notesMasterIdLst>
  <p:sldIdLst>
    <p:sldId id="277" r:id="rId3"/>
    <p:sldId id="448" r:id="rId4"/>
    <p:sldId id="426" r:id="rId5"/>
    <p:sldId id="413" r:id="rId6"/>
    <p:sldId id="455" r:id="rId7"/>
    <p:sldId id="451" r:id="rId8"/>
    <p:sldId id="452" r:id="rId9"/>
    <p:sldId id="454" r:id="rId10"/>
    <p:sldId id="463" r:id="rId11"/>
    <p:sldId id="456" r:id="rId12"/>
    <p:sldId id="449" r:id="rId13"/>
    <p:sldId id="436" r:id="rId14"/>
    <p:sldId id="437" r:id="rId15"/>
    <p:sldId id="422" r:id="rId16"/>
    <p:sldId id="428" r:id="rId17"/>
    <p:sldId id="438" r:id="rId18"/>
    <p:sldId id="430" r:id="rId19"/>
    <p:sldId id="461" r:id="rId20"/>
    <p:sldId id="462" r:id="rId21"/>
    <p:sldId id="460" r:id="rId22"/>
    <p:sldId id="442" r:id="rId23"/>
    <p:sldId id="445" r:id="rId24"/>
    <p:sldId id="41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64"/>
    <a:srgbClr val="EB0F1E"/>
    <a:srgbClr val="000F7E"/>
    <a:srgbClr val="09198D"/>
    <a:srgbClr val="FF9129"/>
    <a:srgbClr val="1A70B8"/>
    <a:srgbClr val="0A197E"/>
    <a:srgbClr val="000000"/>
    <a:srgbClr val="69C3FF"/>
    <a:srgbClr val="00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95912"/>
  </p:normalViewPr>
  <p:slideViewPr>
    <p:cSldViewPr snapToGrid="0" snapToObjects="1" showGuides="1">
      <p:cViewPr varScale="1">
        <p:scale>
          <a:sx n="147" d="100"/>
          <a:sy n="147" d="100"/>
        </p:scale>
        <p:origin x="216" y="872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10209B-88E3-BF46-9F95-91064F802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10/31/24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521" y="4751400"/>
            <a:ext cx="59809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0CF37B-5EB6-BB4B-B71C-92850D6AD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81D3D8-EF53-B742-9503-445BBEA0B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7643A51-B237-7547-995A-CDF40F66D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33A5F4-4B8C-E24E-A945-D0CF5E42F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F027FF86-7DDC-6340-91C6-1FB3ACD79838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10/31/24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2973388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2973388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16383-F938-0C4F-8A6E-698428B70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3207C3C-A2F8-9743-BB53-40A9B905E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207C3C-A2F8-9743-BB53-40A9B905E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33A5F4-4B8C-E24E-A945-D0CF5E42F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588F3D-C3FA-9E48-8758-4B1C37426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B45068-AF7C-AD4F-B69A-E94A7B442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A152A-9C21-0D44-8A36-C5AF5536E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4C81F0B-8618-5048-B4DE-BD368EF15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10/31/24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A82B3-C28E-1643-B3C3-E443796547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686" r:id="rId4"/>
    <p:sldLayoutId id="2147483690" r:id="rId5"/>
    <p:sldLayoutId id="2147483667" r:id="rId6"/>
    <p:sldLayoutId id="2147483688" r:id="rId7"/>
    <p:sldLayoutId id="2147483674" r:id="rId8"/>
    <p:sldLayoutId id="2147483684" r:id="rId9"/>
    <p:sldLayoutId id="2147483678" r:id="rId10"/>
    <p:sldLayoutId id="2147483680" r:id="rId11"/>
    <p:sldLayoutId id="2147483682" r:id="rId12"/>
    <p:sldLayoutId id="214748368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A0CA6E-9264-BA46-BFA5-E22A76E42D5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1A740-AF18-3546-8642-3792820998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10/31/24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4" r:id="rId2"/>
    <p:sldLayoutId id="2147483705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-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TIXGeneral-Regular" pitchFamily="2" charset="2"/>
        <a:buChar char="⎯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joy/ENDFt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joy/ACEt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github.com/njoy/NJOY20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95F5E5-11C7-244B-97AC-DBA569AA0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73" y="1486403"/>
            <a:ext cx="7745333" cy="1169551"/>
          </a:xfrm>
        </p:spPr>
        <p:txBody>
          <a:bodyPr/>
          <a:lstStyle/>
          <a:p>
            <a:r>
              <a:rPr lang="en-US" sz="2000" dirty="0"/>
              <a:t>NJOY for ENDF/B-VIII.1 and ENDF/B-IX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D4B9028-6B0D-974D-9068-0A9279DE8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71309"/>
            <a:ext cx="6286326" cy="485140"/>
          </a:xfrm>
        </p:spPr>
        <p:txBody>
          <a:bodyPr/>
          <a:lstStyle/>
          <a:p>
            <a:r>
              <a:rPr lang="en-US" dirty="0"/>
              <a:t>W. </a:t>
            </a:r>
            <a:r>
              <a:rPr lang="en-US" dirty="0" err="1"/>
              <a:t>Haeck</a:t>
            </a:r>
            <a:r>
              <a:rPr lang="en-US" dirty="0"/>
              <a:t>, C. Josey, N. Gibson, P. </a:t>
            </a:r>
            <a:r>
              <a:rPr lang="en-US" dirty="0" err="1"/>
              <a:t>Talou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08CD6F-94BE-4B40-A8E9-2DDBDAD07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297127"/>
            <a:ext cx="3487119" cy="243609"/>
          </a:xfrm>
        </p:spPr>
        <p:txBody>
          <a:bodyPr>
            <a:normAutofit/>
          </a:bodyPr>
          <a:lstStyle/>
          <a:p>
            <a:r>
              <a:rPr lang="en-US" dirty="0"/>
              <a:t>CSEWG, November 4 – </a:t>
            </a:r>
            <a:r>
              <a:rPr lang="en-US"/>
              <a:t>November 8, </a:t>
            </a:r>
            <a:r>
              <a:rPr lang="en-US" dirty="0"/>
              <a:t>2024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564BDD-8E20-3B4E-82DD-542066FEC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1146A-D201-33DA-9A86-95A03EA2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9D0B2-6F65-0FE5-E621-85FB42695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Future MCNP libraries for ENDF/B-VIII.1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DBBAF-F245-8B21-A55A-550358E1F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eprdata24 : </a:t>
            </a:r>
            <a:r>
              <a:rPr lang="en-US" dirty="0" err="1"/>
              <a:t>photoatomic</a:t>
            </a:r>
            <a:r>
              <a:rPr lang="en-US" dirty="0"/>
              <a:t> and </a:t>
            </a:r>
            <a:r>
              <a:rPr lang="en-US" dirty="0" err="1"/>
              <a:t>electroatomic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NJOY2016 does not process this type of ACE library</a:t>
            </a:r>
          </a:p>
          <a:p>
            <a:pPr lvl="1"/>
            <a:r>
              <a:rPr lang="en-US" dirty="0"/>
              <a:t>We are using this as a first application for a modern NJOY</a:t>
            </a:r>
          </a:p>
          <a:p>
            <a:pPr lvl="1"/>
            <a:endParaRPr lang="en-US" dirty="0"/>
          </a:p>
          <a:p>
            <a:r>
              <a:rPr lang="en-US" dirty="0"/>
              <a:t>Incident charged particle and photonuclear files</a:t>
            </a:r>
          </a:p>
          <a:p>
            <a:pPr lvl="1"/>
            <a:r>
              <a:rPr lang="en-US" dirty="0"/>
              <a:t>We processed these for beta4 but may release these as a regular MCNP library</a:t>
            </a:r>
          </a:p>
          <a:p>
            <a:pPr lvl="1"/>
            <a:r>
              <a:rPr lang="en-US" dirty="0"/>
              <a:t>Photonuclear files will need work in NJOY2016</a:t>
            </a:r>
          </a:p>
          <a:p>
            <a:pPr lvl="2"/>
            <a:r>
              <a:rPr lang="en-US" dirty="0"/>
              <a:t>Y89, Rh103, Tb159, Ho165, Tm169, Ta181 fail with inconsistent XSS locators</a:t>
            </a:r>
          </a:p>
          <a:p>
            <a:pPr lvl="2"/>
            <a:endParaRPr lang="en-US" dirty="0"/>
          </a:p>
          <a:p>
            <a:r>
              <a:rPr lang="en-US" dirty="0"/>
              <a:t>We foresee a release of the eprdata24 library next year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7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CE8AE-59F7-E4E7-A63E-5EEF309C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53FE4-A5AB-315F-5566-3399A1B69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Why do we need to modernize our processing code?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69A1-261E-F51D-6A07-67641256D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8229600" cy="3483244"/>
          </a:xfrm>
        </p:spPr>
        <p:txBody>
          <a:bodyPr/>
          <a:lstStyle/>
          <a:p>
            <a:r>
              <a:rPr lang="en-GB" dirty="0"/>
              <a:t>New nuclear data features are hard to introduce in NJOY2016</a:t>
            </a:r>
          </a:p>
          <a:p>
            <a:pPr lvl="1"/>
            <a:r>
              <a:rPr lang="en-GB" dirty="0"/>
              <a:t>Energy dependent fission yield data</a:t>
            </a:r>
          </a:p>
          <a:p>
            <a:pPr lvl="1"/>
            <a:r>
              <a:rPr lang="en-GB" dirty="0"/>
              <a:t>Incident charged particle resonance parameters</a:t>
            </a:r>
          </a:p>
          <a:p>
            <a:pPr lvl="1"/>
            <a:r>
              <a:rPr lang="en-GB" dirty="0"/>
              <a:t>Thermal scattering covariance data</a:t>
            </a:r>
            <a:endParaRPr lang="en-US" dirty="0"/>
          </a:p>
          <a:p>
            <a:pPr lvl="1"/>
            <a:endParaRPr lang="en-GB" dirty="0"/>
          </a:p>
          <a:p>
            <a:r>
              <a:rPr lang="en-US" dirty="0"/>
              <a:t>Better knowledge of implemented methods</a:t>
            </a:r>
          </a:p>
          <a:p>
            <a:pPr lvl="1"/>
            <a:r>
              <a:rPr lang="en-US" dirty="0"/>
              <a:t>Modernization allows us to explore different methods and identify shortcomings</a:t>
            </a:r>
          </a:p>
          <a:p>
            <a:pPr lvl="1"/>
            <a:endParaRPr lang="en-GB" dirty="0"/>
          </a:p>
          <a:p>
            <a:r>
              <a:rPr lang="en-GB" dirty="0"/>
              <a:t>NJOY is too closely linked to the ENDF format</a:t>
            </a:r>
          </a:p>
          <a:p>
            <a:pPr lvl="1"/>
            <a:r>
              <a:rPr lang="en-GB" dirty="0"/>
              <a:t>Introducing new evaluation formats like GNDS is “impossible” in NJOY2016</a:t>
            </a:r>
          </a:p>
          <a:p>
            <a:pPr lvl="1"/>
            <a:endParaRPr lang="en-GB" dirty="0"/>
          </a:p>
          <a:p>
            <a:r>
              <a:rPr lang="en-GB" dirty="0"/>
              <a:t>Our users have needs that NJOY2016 does not provide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3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7239-0B6A-6313-19F7-C6DFC6042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4BE7F-4230-887B-3E2E-3BDF395A0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Example: linearize a Legendre angular distribution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22820-BD6C-AA5F-7BE6-FC2487B303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4630119" cy="3195638"/>
          </a:xfrm>
        </p:spPr>
        <p:txBody>
          <a:bodyPr/>
          <a:lstStyle/>
          <a:p>
            <a:r>
              <a:rPr lang="en-GB" dirty="0"/>
              <a:t>The general process of linearization:</a:t>
            </a:r>
          </a:p>
          <a:p>
            <a:pPr lvl="1"/>
            <a:r>
              <a:rPr lang="en-GB" dirty="0"/>
              <a:t>Generate the initial grid</a:t>
            </a:r>
          </a:p>
          <a:p>
            <a:pPr lvl="2"/>
            <a:r>
              <a:rPr lang="en-GB" dirty="0"/>
              <a:t>Ideally the minima, maxima and inflection points</a:t>
            </a:r>
          </a:p>
          <a:p>
            <a:pPr lvl="2"/>
            <a:r>
              <a:rPr lang="en-GB" dirty="0"/>
              <a:t>Any points to ensure the interpolation does not intersect with the function</a:t>
            </a:r>
          </a:p>
          <a:p>
            <a:pPr lvl="1"/>
            <a:r>
              <a:rPr lang="en-GB" dirty="0"/>
              <a:t>For each interval in the grid:</a:t>
            </a:r>
          </a:p>
          <a:p>
            <a:pPr lvl="2"/>
            <a:r>
              <a:rPr lang="en-GB" dirty="0"/>
              <a:t>Evaluate the function at a point in the interval</a:t>
            </a:r>
          </a:p>
          <a:p>
            <a:pPr lvl="3"/>
            <a:r>
              <a:rPr lang="en-GB" dirty="0"/>
              <a:t>This is generally the midpoint of the interval</a:t>
            </a:r>
          </a:p>
          <a:p>
            <a:pPr lvl="2"/>
            <a:r>
              <a:rPr lang="en-GB" dirty="0"/>
              <a:t>Verify convergence:</a:t>
            </a:r>
          </a:p>
          <a:p>
            <a:pPr lvl="3"/>
            <a:r>
              <a:rPr lang="en-GB" dirty="0"/>
              <a:t>If converged: move to the next interval</a:t>
            </a:r>
          </a:p>
          <a:p>
            <a:pPr lvl="3"/>
            <a:r>
              <a:rPr lang="en-GB" dirty="0"/>
              <a:t>Else: add the point to the grid and move to the previous interval</a:t>
            </a:r>
          </a:p>
          <a:p>
            <a:pPr lvl="2"/>
            <a:r>
              <a:rPr lang="en-GB" dirty="0"/>
              <a:t>Repeat until there are no intervals left</a:t>
            </a:r>
          </a:p>
          <a:p>
            <a:endParaRPr lang="en-GB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222D41B-59EB-C62F-2A2B-29FAE3E3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319" y="1219563"/>
            <a:ext cx="4056681" cy="30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7F7A-D81A-BFD1-3552-8E48571C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A2695-6BF9-7757-C6C1-90BEA174D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Example: linearize a Legendre angular distribution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65482BA-0E8E-A8D3-282F-94AFA940A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319" y="1219563"/>
            <a:ext cx="4056681" cy="30425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ED5C1-B5AC-B367-7920-C4C3C25E1B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4703736" cy="3195638"/>
          </a:xfrm>
        </p:spPr>
        <p:txBody>
          <a:bodyPr/>
          <a:lstStyle/>
          <a:p>
            <a:r>
              <a:rPr lang="en-US" dirty="0"/>
              <a:t>Potential shortcomings in NJOY2016:</a:t>
            </a:r>
          </a:p>
          <a:p>
            <a:pPr lvl="1"/>
            <a:r>
              <a:rPr lang="en-US" dirty="0"/>
              <a:t>Only -1 and 1 are chosen for the initial grid</a:t>
            </a:r>
          </a:p>
          <a:p>
            <a:pPr lvl="2"/>
            <a:r>
              <a:rPr lang="en-US" dirty="0"/>
              <a:t>This can cause potential false convergence</a:t>
            </a:r>
          </a:p>
          <a:p>
            <a:pPr lvl="2"/>
            <a:r>
              <a:rPr lang="en-US" dirty="0"/>
              <a:t>Alleviated by using a smaller tolerance (0.02%) and thinning the final grid using a 0.2 % tolerance</a:t>
            </a:r>
          </a:p>
          <a:p>
            <a:pPr lvl="1"/>
            <a:r>
              <a:rPr lang="en-US" dirty="0"/>
              <a:t>Tolerances cannot be changed by the user</a:t>
            </a:r>
          </a:p>
          <a:p>
            <a:pPr lvl="1"/>
            <a:r>
              <a:rPr lang="en-US" dirty="0"/>
              <a:t>Legendre series evaluation is not as efficient as it could be</a:t>
            </a:r>
          </a:p>
          <a:p>
            <a:pPr lvl="1"/>
            <a:endParaRPr lang="en-US" dirty="0"/>
          </a:p>
          <a:p>
            <a:r>
              <a:rPr lang="en-US" dirty="0"/>
              <a:t>Improvements in a modern NJOY:</a:t>
            </a:r>
          </a:p>
          <a:p>
            <a:pPr lvl="1"/>
            <a:r>
              <a:rPr lang="en-US" dirty="0"/>
              <a:t>Use minima, maxima and inflection points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Clenshaw</a:t>
            </a:r>
            <a:r>
              <a:rPr lang="en-US" dirty="0"/>
              <a:t> recursion for series evaluation</a:t>
            </a:r>
          </a:p>
          <a:p>
            <a:pPr lvl="1"/>
            <a:r>
              <a:rPr lang="en-US" dirty="0"/>
              <a:t>Minimize grid size by optimizing panel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2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D47FA4-F8D2-4237-E892-629DC605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13" y="2796179"/>
            <a:ext cx="3077994" cy="2286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8E125-992A-1AFB-ADD7-A4AEA466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93" y="2796179"/>
            <a:ext cx="3077995" cy="22865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A3C8E-323C-4045-BD07-2DAFA8E5C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component based modernization strategy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1EFE-D436-8049-B75D-F8CC337E9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Modernized modules are built from components</a:t>
            </a:r>
          </a:p>
          <a:p>
            <a:pPr lvl="1"/>
            <a:r>
              <a:rPr lang="en-US" dirty="0"/>
              <a:t>Format components: ENDF, ACE, GNDS, NDI, etc.</a:t>
            </a:r>
          </a:p>
          <a:p>
            <a:pPr lvl="1"/>
            <a:r>
              <a:rPr lang="en-US" dirty="0"/>
              <a:t>Processing components: resonance reconstruction, linearization, etc.</a:t>
            </a:r>
          </a:p>
          <a:p>
            <a:r>
              <a:rPr lang="en-US" dirty="0"/>
              <a:t>Components can be developed and deployed faster than modules</a:t>
            </a:r>
          </a:p>
          <a:p>
            <a:pPr lvl="1"/>
            <a:r>
              <a:rPr lang="en-US" dirty="0"/>
              <a:t>Using a C++ and Python API at the same time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15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energy and electricity&#10;&#10;Description automatically generated">
            <a:extLst>
              <a:ext uri="{FF2B5EF4-FFF2-40B4-BE49-F238E27FC236}">
                <a16:creationId xmlns:a16="http://schemas.microsoft.com/office/drawing/2014/main" id="{F0DE06A7-DB40-C29A-C8C9-D16C8E51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620326"/>
            <a:ext cx="4064002" cy="30480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A3C8E-323C-4045-BD07-2DAFA8E5C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ENDFtk</a:t>
            </a:r>
            <a:r>
              <a:rPr lang="en-GB" dirty="0"/>
              <a:t> : an ENDF format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1EFE-D436-8049-B75D-F8CC337E9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4622799" cy="3195638"/>
          </a:xfrm>
        </p:spPr>
        <p:txBody>
          <a:bodyPr/>
          <a:lstStyle/>
          <a:p>
            <a:r>
              <a:rPr lang="en-GB" dirty="0"/>
              <a:t>Latest release is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ENDFtk</a:t>
            </a:r>
            <a:r>
              <a:rPr lang="en-GB" dirty="0"/>
              <a:t> v1.1.0</a:t>
            </a:r>
          </a:p>
          <a:p>
            <a:pPr lvl="1"/>
            <a:r>
              <a:rPr lang="en-GB" dirty="0"/>
              <a:t>Fixing a parser issue where numbers are sometimes off by a very small value</a:t>
            </a:r>
          </a:p>
          <a:p>
            <a:pPr lvl="1"/>
            <a:r>
              <a:rPr lang="en-GB" dirty="0"/>
              <a:t>Parsing ENDF files is now 10-20% faster</a:t>
            </a:r>
          </a:p>
          <a:p>
            <a:pPr lvl="1"/>
            <a:r>
              <a:rPr lang="en-GB" dirty="0">
                <a:hlinkClick r:id="rId3"/>
              </a:rPr>
              <a:t>https://github.com/njoy/ENDFtk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ENDFtk</a:t>
            </a:r>
            <a:r>
              <a:rPr lang="en-GB" dirty="0"/>
              <a:t> v1.2.0 will be released soon</a:t>
            </a:r>
          </a:p>
          <a:p>
            <a:pPr lvl="1"/>
            <a:r>
              <a:rPr lang="en-GB" dirty="0"/>
              <a:t>Significantly faster compilation</a:t>
            </a:r>
          </a:p>
          <a:p>
            <a:pPr lvl="1"/>
            <a:r>
              <a:rPr lang="en-GB" dirty="0"/>
              <a:t>Reduced memory usage during compilation</a:t>
            </a:r>
          </a:p>
          <a:p>
            <a:pPr lvl="1"/>
            <a:r>
              <a:rPr lang="en-GB" dirty="0"/>
              <a:t>Several bug fixes and interface extensions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800" dirty="0"/>
              <a:t>W. </a:t>
            </a:r>
            <a:r>
              <a:rPr lang="en-GB" sz="800" dirty="0" err="1"/>
              <a:t>Haeck</a:t>
            </a:r>
            <a:r>
              <a:rPr lang="en-GB" sz="800" dirty="0"/>
              <a:t>, N. Gibson, P. </a:t>
            </a:r>
            <a:r>
              <a:rPr lang="en-GB" sz="800" dirty="0" err="1"/>
              <a:t>Talou</a:t>
            </a:r>
            <a:r>
              <a:rPr lang="en-GB" sz="800" dirty="0"/>
              <a:t>, “</a:t>
            </a:r>
            <a:r>
              <a:rPr lang="en-GB" sz="800" dirty="0" err="1"/>
              <a:t>ENDFtk</a:t>
            </a:r>
            <a:r>
              <a:rPr lang="en-GB" sz="800" dirty="0"/>
              <a:t>: A robust tool for reading and writing ENDF-formatted nuclear data,” Comp. Phys. Comm., 303 (2024), DOI: 10.1016/j.cpc.2024.109245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F1A84-BF9C-D6DA-7EBD-0C9CB6F1A3B6}"/>
              </a:ext>
            </a:extLst>
          </p:cNvPr>
          <p:cNvSpPr txBox="1"/>
          <p:nvPr/>
        </p:nvSpPr>
        <p:spPr>
          <a:xfrm>
            <a:off x="5080001" y="3668328"/>
            <a:ext cx="406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Courier" panose="02070309020205020404" pitchFamily="49" charset="0"/>
              </a:rPr>
              <a:t>import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ENDFtk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# open an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endf</a:t>
            </a:r>
            <a:r>
              <a:rPr lang="en-US" sz="800" dirty="0">
                <a:effectLst/>
                <a:latin typeface="Courier" panose="02070309020205020404" pitchFamily="49" charset="0"/>
              </a:rPr>
              <a:t> file and extract elastic and fission</a:t>
            </a: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tape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ENDFtk.tree.Tape.from_file</a:t>
            </a:r>
            <a:r>
              <a:rPr lang="en-US" sz="800" dirty="0">
                <a:effectLst/>
                <a:latin typeface="Courier" panose="02070309020205020404" pitchFamily="49" charset="0"/>
              </a:rPr>
              <a:t>( '94239.pendf' )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elastic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tape.materials.front</a:t>
            </a:r>
            <a:r>
              <a:rPr lang="en-US" sz="800" dirty="0">
                <a:effectLst/>
                <a:latin typeface="Courier" panose="02070309020205020404" pitchFamily="49" charset="0"/>
              </a:rPr>
              <a:t>().section( 3, 2 ).parse()</a:t>
            </a: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fission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tape.materials.front</a:t>
            </a:r>
            <a:r>
              <a:rPr lang="en-US" sz="800" dirty="0">
                <a:effectLst/>
                <a:latin typeface="Courier" panose="02070309020205020404" pitchFamily="49" charset="0"/>
              </a:rPr>
              <a:t>().section( 3, 18 ).parse()</a:t>
            </a:r>
          </a:p>
        </p:txBody>
      </p:sp>
    </p:spTree>
    <p:extLst>
      <p:ext uri="{BB962C8B-B14F-4D97-AF65-F5344CB8AC3E}">
        <p14:creationId xmlns:p14="http://schemas.microsoft.com/office/powerpoint/2010/main" val="84254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B463-9A68-7F52-569B-ABE5BD62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energy and electricity&#10;&#10;Description automatically generated">
            <a:extLst>
              <a:ext uri="{FF2B5EF4-FFF2-40B4-BE49-F238E27FC236}">
                <a16:creationId xmlns:a16="http://schemas.microsoft.com/office/drawing/2014/main" id="{148268EA-819D-96D0-74E6-9CC2865F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620326"/>
            <a:ext cx="4064002" cy="30480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B2EB5C-C38F-C4C6-6926-0FA94A28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ACEtk</a:t>
            </a:r>
            <a:r>
              <a:rPr lang="en-GB" dirty="0"/>
              <a:t> : an ACE format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C1694-B5AC-0A98-EE9A-C34E2E34C3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4622800" cy="3195638"/>
          </a:xfrm>
        </p:spPr>
        <p:txBody>
          <a:bodyPr/>
          <a:lstStyle/>
          <a:p>
            <a:r>
              <a:rPr lang="en-GB" dirty="0"/>
              <a:t>Latest release is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ACEtk</a:t>
            </a:r>
            <a:r>
              <a:rPr lang="en-GB" dirty="0"/>
              <a:t> v1.0.2</a:t>
            </a:r>
          </a:p>
          <a:p>
            <a:pPr lvl="1"/>
            <a:r>
              <a:rPr lang="en-GB" dirty="0"/>
              <a:t>Several bug fixes and interface extensions </a:t>
            </a:r>
          </a:p>
          <a:p>
            <a:pPr lvl="1"/>
            <a:r>
              <a:rPr lang="en-GB" dirty="0">
                <a:hlinkClick r:id="rId3"/>
              </a:rPr>
              <a:t>https://github.com/njoy/ACEtk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Supported ACE format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neutron and charged particles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photonuclear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thermal scattering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photoatomic</a:t>
            </a:r>
            <a:r>
              <a:rPr lang="en-US" dirty="0"/>
              <a:t> and </a:t>
            </a:r>
            <a:r>
              <a:rPr lang="en-US" dirty="0" err="1"/>
              <a:t>electroatomic</a:t>
            </a:r>
            <a:r>
              <a:rPr lang="en-US" dirty="0"/>
              <a:t> files (</a:t>
            </a:r>
            <a:r>
              <a:rPr lang="en-US" dirty="0" err="1"/>
              <a:t>eprdata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dosimetry files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5B9C0-2624-DA27-8D99-0CDB1736D042}"/>
              </a:ext>
            </a:extLst>
          </p:cNvPr>
          <p:cNvSpPr txBox="1"/>
          <p:nvPr/>
        </p:nvSpPr>
        <p:spPr>
          <a:xfrm>
            <a:off x="5080000" y="3668328"/>
            <a:ext cx="40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Courier" panose="02070309020205020404" pitchFamily="49" charset="0"/>
              </a:rPr>
              <a:t>import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ACEtk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# open an ace file and extract elastic and fission</a:t>
            </a: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table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ACEtk.ContinuousEnergyTable.from_file</a:t>
            </a:r>
            <a:r>
              <a:rPr lang="en-US" sz="800" dirty="0">
                <a:effectLst/>
                <a:latin typeface="Courier" panose="02070309020205020404" pitchFamily="49" charset="0"/>
              </a:rPr>
              <a:t>( '94239.710nc' )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index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table.reaction_number_block.index</a:t>
            </a:r>
            <a:r>
              <a:rPr lang="en-US" sz="800" dirty="0">
                <a:effectLst/>
                <a:latin typeface="Courier" panose="02070309020205020404" pitchFamily="49" charset="0"/>
              </a:rPr>
              <a:t>(18)</a:t>
            </a: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energies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table.principal_cross_section_block.energies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elastic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table.principal_cross_section_block.elastic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fission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table.cross_section_block.cross_sections</a:t>
            </a:r>
            <a:r>
              <a:rPr lang="en-US" sz="800" dirty="0">
                <a:effectLst/>
                <a:latin typeface="Courier" panose="02070309020205020404" pitchFamily="49" charset="0"/>
              </a:rPr>
              <a:t>(index)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6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A283B82-63C8-0DAE-85CE-2DDC4D9F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729740"/>
            <a:ext cx="4064000" cy="304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A3C8E-323C-4045-BD07-2DAFA8E5C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scion</a:t>
            </a:r>
            <a:r>
              <a:rPr lang="en-GB" dirty="0"/>
              <a:t> : the mathematical core of a modern NJOY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1EFE-D436-8049-B75D-F8CC337E9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Most NJOY modules need to perform a common set of operations:</a:t>
            </a:r>
          </a:p>
          <a:p>
            <a:pPr lvl="1"/>
            <a:r>
              <a:rPr lang="en-GB" dirty="0"/>
              <a:t>Interpretation of various data representations (tables, analytical functions, etc.)</a:t>
            </a:r>
          </a:p>
          <a:p>
            <a:pPr lvl="1"/>
            <a:r>
              <a:rPr lang="en-GB" dirty="0"/>
              <a:t>Linearisation of various data representations</a:t>
            </a:r>
          </a:p>
          <a:p>
            <a:pPr lvl="1"/>
            <a:r>
              <a:rPr lang="en-GB" dirty="0"/>
              <a:t>Unionisation of data on a common energy grid</a:t>
            </a:r>
          </a:p>
          <a:p>
            <a:pPr lvl="1"/>
            <a:r>
              <a:rPr lang="en-GB" dirty="0"/>
              <a:t>Differentiation and integration of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75B2B55C-02C1-04D0-81DA-24E2EF3A4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48" y="1138638"/>
                <a:ext cx="4704812" cy="319563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182880" indent="-182880" algn="l" defTabSz="6858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7013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−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8975" indent="-231775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914400" indent="-227013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−"/>
                  <a:defRPr sz="1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New capabilities since last year:</a:t>
                </a:r>
              </a:p>
              <a:p>
                <a:pPr lvl="1"/>
                <a:r>
                  <a:rPr lang="en-GB" dirty="0"/>
                  <a:t>Analytical integration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(mean or first raw moment) for tabulated data</a:t>
                </a:r>
              </a:p>
              <a:p>
                <a:pPr lvl="1"/>
                <a:r>
                  <a:rPr lang="en-GB" dirty="0"/>
                  <a:t>Tabulated two-dimensional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The basis for our format agnostic interface </a:t>
                </a:r>
              </a:p>
              <a:p>
                <a:pPr marL="230187" lvl="1" indent="0">
                  <a:buNone/>
                </a:pPr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75B2B55C-02C1-04D0-81DA-24E2EF3A4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48" y="1138638"/>
                <a:ext cx="4704812" cy="3195638"/>
              </a:xfrm>
              <a:prstGeom prst="rect">
                <a:avLst/>
              </a:prstGeom>
              <a:blipFill>
                <a:blip r:embed="rId3"/>
                <a:stretch>
                  <a:fillRect l="-2957" r="-161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13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5CCC-0BFA-E3A7-6E70-89FCADFA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energy and electrons&#10;&#10;Description automatically generated with medium confidence">
            <a:extLst>
              <a:ext uri="{FF2B5EF4-FFF2-40B4-BE49-F238E27FC236}">
                <a16:creationId xmlns:a16="http://schemas.microsoft.com/office/drawing/2014/main" id="{94E255C3-BF1E-6E17-09F7-0C3B7031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620327"/>
            <a:ext cx="4064001" cy="3048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E8B21-CD3D-E880-9383-2893B26A5E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dryad</a:t>
            </a:r>
            <a:r>
              <a:rPr lang="en-GB" dirty="0"/>
              <a:t> : a format agnostic data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72B6-7B00-98CF-B9C2-40F4936833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4622799" cy="3195638"/>
          </a:xfrm>
        </p:spPr>
        <p:txBody>
          <a:bodyPr/>
          <a:lstStyle/>
          <a:p>
            <a:r>
              <a:rPr lang="en-GB" dirty="0"/>
              <a:t>As a nuclear data user, you should not have to worry about format details</a:t>
            </a:r>
          </a:p>
          <a:p>
            <a:pPr lvl="1"/>
            <a:endParaRPr lang="en-GB" dirty="0"/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Nuclear data is represented in its most generic form using consistent units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Conversion at read time to the base units</a:t>
            </a:r>
          </a:p>
          <a:p>
            <a:pPr lvl="1"/>
            <a:r>
              <a:rPr lang="en-GB" dirty="0"/>
              <a:t>ACE files in MeV and ENDF in eV</a:t>
            </a:r>
          </a:p>
          <a:p>
            <a:pPr lvl="1"/>
            <a:endParaRPr lang="en-GB" dirty="0"/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dryad</a:t>
            </a:r>
            <a:r>
              <a:rPr lang="en-GB" dirty="0"/>
              <a:t> classes built upon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scion</a:t>
            </a:r>
            <a:r>
              <a:rPr lang="en-GB" dirty="0"/>
              <a:t> classes</a:t>
            </a:r>
          </a:p>
          <a:p>
            <a:pPr lvl="1"/>
            <a:r>
              <a:rPr lang="en-GB" dirty="0"/>
              <a:t>Makes basic operations available</a:t>
            </a:r>
          </a:p>
          <a:p>
            <a:pPr lvl="1"/>
            <a:r>
              <a:rPr lang="en-GB" dirty="0"/>
              <a:t>Linearization of Legendre distributions</a:t>
            </a:r>
          </a:p>
          <a:p>
            <a:pPr lvl="1"/>
            <a:r>
              <a:rPr lang="en-GB" dirty="0"/>
              <a:t>Operations on tabulated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91392-0C03-F028-E6AF-706680844AC0}"/>
              </a:ext>
            </a:extLst>
          </p:cNvPr>
          <p:cNvSpPr txBox="1"/>
          <p:nvPr/>
        </p:nvSpPr>
        <p:spPr>
          <a:xfrm>
            <a:off x="5080001" y="3668328"/>
            <a:ext cx="406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Courier" panose="02070309020205020404" pitchFamily="49" charset="0"/>
              </a:rPr>
              <a:t>import dryad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# open an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endf</a:t>
            </a:r>
            <a:r>
              <a:rPr lang="en-US" sz="800" dirty="0">
                <a:effectLst/>
                <a:latin typeface="Courier" panose="02070309020205020404" pitchFamily="49" charset="0"/>
              </a:rPr>
              <a:t> file and extract elastic and fission</a:t>
            </a: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pt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dryad.ProjectileTarget.from_endf_file</a:t>
            </a:r>
            <a:r>
              <a:rPr lang="en-US" sz="800" dirty="0">
                <a:effectLst/>
                <a:latin typeface="Courier" panose="02070309020205020404" pitchFamily="49" charset="0"/>
              </a:rPr>
              <a:t>( '94239.pendf' )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elastic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pt.reaction</a:t>
            </a:r>
            <a:r>
              <a:rPr lang="en-US" sz="800" dirty="0">
                <a:effectLst/>
                <a:latin typeface="Courier" panose="02070309020205020404" pitchFamily="49" charset="0"/>
              </a:rPr>
              <a:t>('2').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cross_section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fission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pt.reaction</a:t>
            </a:r>
            <a:r>
              <a:rPr lang="en-US" sz="800" dirty="0">
                <a:effectLst/>
                <a:latin typeface="Courier" panose="02070309020205020404" pitchFamily="49" charset="0"/>
              </a:rPr>
              <a:t>('18').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cross_section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latin typeface="Courier" panose="02070309020205020404" pitchFamily="49" charset="0"/>
              </a:rPr>
              <a:t>sum = elastic + fission</a:t>
            </a:r>
            <a:endParaRPr lang="en-US" sz="800" dirty="0">
              <a:effectLst/>
              <a:latin typeface="Courier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4358-CD95-96FF-B603-7B45EF7F2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energy and electrons&#10;&#10;Description automatically generated with medium confidence">
            <a:extLst>
              <a:ext uri="{FF2B5EF4-FFF2-40B4-BE49-F238E27FC236}">
                <a16:creationId xmlns:a16="http://schemas.microsoft.com/office/drawing/2014/main" id="{6CB9E46F-EF64-9D3B-8EA7-69F050D3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620327"/>
            <a:ext cx="4064001" cy="3048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14E6B-61F8-3A3B-45CD-8558DD290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dryad</a:t>
            </a:r>
            <a:r>
              <a:rPr lang="en-GB" dirty="0"/>
              <a:t> : a format agnostic data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D3AC6-E94F-0AD5-F583-0E237383DE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4622799" cy="3195638"/>
          </a:xfrm>
        </p:spPr>
        <p:txBody>
          <a:bodyPr/>
          <a:lstStyle/>
          <a:p>
            <a:r>
              <a:rPr lang="en-GB" dirty="0"/>
              <a:t>Neutron, charged particles and photonuclear data</a:t>
            </a:r>
          </a:p>
          <a:p>
            <a:pPr lvl="1"/>
            <a:r>
              <a:rPr lang="en-GB" dirty="0"/>
              <a:t>Reading from ENDF only</a:t>
            </a:r>
          </a:p>
          <a:p>
            <a:pPr lvl="1"/>
            <a:r>
              <a:rPr lang="en-GB" dirty="0"/>
              <a:t>Cross section data</a:t>
            </a:r>
          </a:p>
          <a:p>
            <a:pPr lvl="1"/>
            <a:r>
              <a:rPr lang="en-GB" dirty="0"/>
              <a:t>Limited outgoing particle distribution support</a:t>
            </a:r>
          </a:p>
          <a:p>
            <a:r>
              <a:rPr lang="en-GB" dirty="0"/>
              <a:t>Atomic relaxation data</a:t>
            </a:r>
          </a:p>
          <a:p>
            <a:pPr lvl="1"/>
            <a:r>
              <a:rPr lang="en-GB" dirty="0"/>
              <a:t>Reading from ENDF only</a:t>
            </a:r>
          </a:p>
          <a:p>
            <a:pPr lvl="1"/>
            <a:r>
              <a:rPr lang="en-GB" dirty="0"/>
              <a:t>Full capability</a:t>
            </a:r>
          </a:p>
          <a:p>
            <a:r>
              <a:rPr lang="en-GB" dirty="0" err="1"/>
              <a:t>Photoatomic</a:t>
            </a:r>
            <a:r>
              <a:rPr lang="en-GB" dirty="0"/>
              <a:t> and </a:t>
            </a:r>
            <a:r>
              <a:rPr lang="en-GB" dirty="0" err="1"/>
              <a:t>electroatomic</a:t>
            </a:r>
            <a:r>
              <a:rPr lang="en-GB" dirty="0"/>
              <a:t> data</a:t>
            </a:r>
          </a:p>
          <a:p>
            <a:pPr lvl="1"/>
            <a:r>
              <a:rPr lang="en-GB" dirty="0"/>
              <a:t>Reading from both ENDF and ACE</a:t>
            </a:r>
          </a:p>
          <a:p>
            <a:pPr lvl="1"/>
            <a:r>
              <a:rPr lang="en-GB" dirty="0"/>
              <a:t>Cross section data</a:t>
            </a:r>
          </a:p>
          <a:p>
            <a:pPr lvl="1"/>
            <a:r>
              <a:rPr lang="en-GB" dirty="0"/>
              <a:t>Full distribution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01235-0DCB-2A8E-22AE-BA7482F13496}"/>
              </a:ext>
            </a:extLst>
          </p:cNvPr>
          <p:cNvSpPr txBox="1"/>
          <p:nvPr/>
        </p:nvSpPr>
        <p:spPr>
          <a:xfrm>
            <a:off x="5080001" y="3668328"/>
            <a:ext cx="406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Courier" panose="02070309020205020404" pitchFamily="49" charset="0"/>
              </a:rPr>
              <a:t>import dryad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# open an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endf</a:t>
            </a:r>
            <a:r>
              <a:rPr lang="en-US" sz="800" dirty="0">
                <a:effectLst/>
                <a:latin typeface="Courier" panose="02070309020205020404" pitchFamily="49" charset="0"/>
              </a:rPr>
              <a:t> file and extract elastic and fission</a:t>
            </a: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pt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dryad.ProjectileTarget.from_endf_file</a:t>
            </a:r>
            <a:r>
              <a:rPr lang="en-US" sz="800" dirty="0">
                <a:effectLst/>
                <a:latin typeface="Courier" panose="02070309020205020404" pitchFamily="49" charset="0"/>
              </a:rPr>
              <a:t>( '94239.pendf' )</a:t>
            </a: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elastic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pt.reaction</a:t>
            </a:r>
            <a:r>
              <a:rPr lang="en-US" sz="800" dirty="0">
                <a:effectLst/>
                <a:latin typeface="Courier" panose="02070309020205020404" pitchFamily="49" charset="0"/>
              </a:rPr>
              <a:t>('2').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cross_section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effectLst/>
                <a:latin typeface="Courier" panose="02070309020205020404" pitchFamily="49" charset="0"/>
              </a:rPr>
              <a:t>fission = 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pt.reaction</a:t>
            </a:r>
            <a:r>
              <a:rPr lang="en-US" sz="800" dirty="0">
                <a:effectLst/>
                <a:latin typeface="Courier" panose="02070309020205020404" pitchFamily="49" charset="0"/>
              </a:rPr>
              <a:t>('18').</a:t>
            </a:r>
            <a:r>
              <a:rPr lang="en-US" sz="800" dirty="0" err="1">
                <a:effectLst/>
                <a:latin typeface="Courier" panose="02070309020205020404" pitchFamily="49" charset="0"/>
              </a:rPr>
              <a:t>cross_section</a:t>
            </a:r>
            <a:endParaRPr lang="en-US" sz="800" dirty="0">
              <a:effectLst/>
              <a:latin typeface="Courier" panose="02070309020205020404" pitchFamily="49" charset="0"/>
            </a:endParaRPr>
          </a:p>
          <a:p>
            <a:endParaRPr lang="en-US" sz="800" dirty="0">
              <a:effectLst/>
              <a:latin typeface="Courier" panose="02070309020205020404" pitchFamily="49" charset="0"/>
            </a:endParaRPr>
          </a:p>
          <a:p>
            <a:r>
              <a:rPr lang="en-US" sz="800" dirty="0">
                <a:latin typeface="Courier" panose="02070309020205020404" pitchFamily="49" charset="0"/>
              </a:rPr>
              <a:t>sum = elastic + fission</a:t>
            </a:r>
            <a:endParaRPr lang="en-US" sz="800" dirty="0">
              <a:effectLst/>
              <a:latin typeface="Courier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1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504E-65EE-1285-0AC3-8A8507D20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E4F8E-F603-E077-2958-1A6798ECC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NJOY2016 updates</a:t>
            </a:r>
          </a:p>
          <a:p>
            <a:r>
              <a:rPr lang="en-GB" dirty="0"/>
              <a:t>ENDF/B-VIII.1 libraries for MCNP</a:t>
            </a:r>
          </a:p>
          <a:p>
            <a:pPr lvl="1"/>
            <a:r>
              <a:rPr lang="en-GB" dirty="0"/>
              <a:t>Lib80 and ENDF81SaB</a:t>
            </a:r>
          </a:p>
          <a:p>
            <a:pPr lvl="1"/>
            <a:r>
              <a:rPr lang="en-GB" dirty="0"/>
              <a:t>eprdata24</a:t>
            </a:r>
          </a:p>
          <a:p>
            <a:r>
              <a:rPr lang="en-GB" dirty="0"/>
              <a:t>A modernization update</a:t>
            </a:r>
          </a:p>
          <a:p>
            <a:pPr lvl="1"/>
            <a:r>
              <a:rPr lang="en-GB" dirty="0"/>
              <a:t>Why modernize</a:t>
            </a:r>
          </a:p>
          <a:p>
            <a:pPr lvl="1"/>
            <a:r>
              <a:rPr lang="en-GB" dirty="0"/>
              <a:t>Format components</a:t>
            </a:r>
          </a:p>
          <a:p>
            <a:pPr lvl="1"/>
            <a:r>
              <a:rPr lang="en-GB" dirty="0"/>
              <a:t>The math core and a format agnostic interface</a:t>
            </a:r>
          </a:p>
          <a:p>
            <a:pPr lvl="1"/>
            <a:r>
              <a:rPr lang="en-GB" dirty="0"/>
              <a:t>Putting it all together</a:t>
            </a:r>
          </a:p>
          <a:p>
            <a:r>
              <a:rPr lang="en-GB" dirty="0"/>
              <a:t>Conclusions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10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3C11A-8046-4716-0281-D09A7C0DD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549A3-094F-6EF1-1BEA-8D5FCA1E9A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dryad</a:t>
            </a:r>
            <a:r>
              <a:rPr lang="en-GB" dirty="0"/>
              <a:t> : a format agnostic data interface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4A863-583A-FE22-B721-69FA7DA18847}"/>
              </a:ext>
            </a:extLst>
          </p:cNvPr>
          <p:cNvSpPr txBox="1">
            <a:spLocks noChangeAspect="1"/>
          </p:cNvSpPr>
          <p:nvPr/>
        </p:nvSpPr>
        <p:spPr>
          <a:xfrm>
            <a:off x="457200" y="1310741"/>
            <a:ext cx="2316997" cy="33077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ProjectileTarget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FE09F-A098-E599-AFBD-030819239F2C}"/>
              </a:ext>
            </a:extLst>
          </p:cNvPr>
          <p:cNvSpPr txBox="1">
            <a:spLocks noChangeAspect="1"/>
          </p:cNvSpPr>
          <p:nvPr/>
        </p:nvSpPr>
        <p:spPr>
          <a:xfrm>
            <a:off x="717217" y="2396191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reaction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F5AA3-9E20-2AE0-5905-3B87CD8C30E7}"/>
              </a:ext>
            </a:extLst>
          </p:cNvPr>
          <p:cNvSpPr txBox="1">
            <a:spLocks noChangeAspect="1"/>
          </p:cNvSpPr>
          <p:nvPr/>
        </p:nvSpPr>
        <p:spPr>
          <a:xfrm>
            <a:off x="717217" y="3057606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reaction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DF90E-B60F-2018-31CF-14EAA2E109B5}"/>
              </a:ext>
            </a:extLst>
          </p:cNvPr>
          <p:cNvSpPr txBox="1">
            <a:spLocks noChangeAspect="1"/>
          </p:cNvSpPr>
          <p:nvPr/>
        </p:nvSpPr>
        <p:spPr>
          <a:xfrm>
            <a:off x="717217" y="3809839"/>
            <a:ext cx="1797384" cy="66141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CovarianceData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covariance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52278-8CCF-E2D3-BA57-DC8B3325B7C2}"/>
              </a:ext>
            </a:extLst>
          </p:cNvPr>
          <p:cNvSpPr txBox="1">
            <a:spLocks noChangeAspect="1"/>
          </p:cNvSpPr>
          <p:nvPr/>
        </p:nvSpPr>
        <p:spPr>
          <a:xfrm>
            <a:off x="717217" y="1616835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ResonanceParameters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resonance 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0D17D-DACE-24AA-6C0D-9BC14D6FBF46}"/>
              </a:ext>
            </a:extLst>
          </p:cNvPr>
          <p:cNvSpPr txBox="1">
            <a:spLocks noChangeAspect="1"/>
          </p:cNvSpPr>
          <p:nvPr/>
        </p:nvSpPr>
        <p:spPr>
          <a:xfrm>
            <a:off x="3413082" y="1310741"/>
            <a:ext cx="2316997" cy="33077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3286E-5121-B624-B0C5-C4493C5CE3E6}"/>
              </a:ext>
            </a:extLst>
          </p:cNvPr>
          <p:cNvSpPr txBox="1">
            <a:spLocks noChangeAspect="1"/>
          </p:cNvSpPr>
          <p:nvPr/>
        </p:nvSpPr>
        <p:spPr>
          <a:xfrm>
            <a:off x="3673099" y="3148424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ReactionProduct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reaction product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E6D71-1EF1-5D9A-9719-B04F476992F8}"/>
              </a:ext>
            </a:extLst>
          </p:cNvPr>
          <p:cNvSpPr txBox="1">
            <a:spLocks noChangeAspect="1"/>
          </p:cNvSpPr>
          <p:nvPr/>
        </p:nvSpPr>
        <p:spPr>
          <a:xfrm>
            <a:off x="3673099" y="3809839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ReactionProduct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reaction product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9AB27-E8D4-FDEB-B342-B9CDDA8E956D}"/>
              </a:ext>
            </a:extLst>
          </p:cNvPr>
          <p:cNvSpPr txBox="1">
            <a:spLocks noChangeAspect="1"/>
          </p:cNvSpPr>
          <p:nvPr/>
        </p:nvSpPr>
        <p:spPr>
          <a:xfrm>
            <a:off x="3673099" y="2396191"/>
            <a:ext cx="1797384" cy="2790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TabulatedCrossSection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544D8-AC2A-D274-AFBF-E83F11E2FF06}"/>
              </a:ext>
            </a:extLst>
          </p:cNvPr>
          <p:cNvSpPr txBox="1">
            <a:spLocks noChangeAspect="1"/>
          </p:cNvSpPr>
          <p:nvPr/>
        </p:nvSpPr>
        <p:spPr>
          <a:xfrm>
            <a:off x="3673099" y="1616834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 metadata such as the identifier, reaction type, etc.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A0A40-9F84-C898-2184-A95FABA2F747}"/>
              </a:ext>
            </a:extLst>
          </p:cNvPr>
          <p:cNvSpPr txBox="1">
            <a:spLocks noChangeAspect="1"/>
          </p:cNvSpPr>
          <p:nvPr/>
        </p:nvSpPr>
        <p:spPr>
          <a:xfrm>
            <a:off x="3673099" y="2772307"/>
            <a:ext cx="1797384" cy="2790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Q value information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47A3BB-B015-0253-C940-F0665BDCA11F}"/>
              </a:ext>
            </a:extLst>
          </p:cNvPr>
          <p:cNvCxnSpPr>
            <a:cxnSpLocks/>
          </p:cNvCxnSpPr>
          <p:nvPr/>
        </p:nvCxnSpPr>
        <p:spPr>
          <a:xfrm flipV="1">
            <a:off x="2514601" y="1310741"/>
            <a:ext cx="898481" cy="1085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E1BA50-538D-1E7F-C708-7158016AF03F}"/>
              </a:ext>
            </a:extLst>
          </p:cNvPr>
          <p:cNvCxnSpPr>
            <a:cxnSpLocks/>
          </p:cNvCxnSpPr>
          <p:nvPr/>
        </p:nvCxnSpPr>
        <p:spPr>
          <a:xfrm>
            <a:off x="2514601" y="3051384"/>
            <a:ext cx="898481" cy="156711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EACDBB-01E3-FBA7-7F6E-4A1419247E95}"/>
              </a:ext>
            </a:extLst>
          </p:cNvPr>
          <p:cNvSpPr txBox="1">
            <a:spLocks noChangeAspect="1"/>
          </p:cNvSpPr>
          <p:nvPr/>
        </p:nvSpPr>
        <p:spPr>
          <a:xfrm>
            <a:off x="6369803" y="1310741"/>
            <a:ext cx="2316997" cy="33077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ReactionProduct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FD9AB9-6045-C38F-3731-D6167506065A}"/>
              </a:ext>
            </a:extLst>
          </p:cNvPr>
          <p:cNvSpPr txBox="1">
            <a:spLocks noChangeAspect="1"/>
          </p:cNvSpPr>
          <p:nvPr/>
        </p:nvSpPr>
        <p:spPr>
          <a:xfrm>
            <a:off x="6629399" y="2772307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Distribution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Various distribution representations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A8FF68-9618-8A9B-C375-BBF5B39ED49C}"/>
              </a:ext>
            </a:extLst>
          </p:cNvPr>
          <p:cNvSpPr txBox="1">
            <a:spLocks noChangeAspect="1"/>
          </p:cNvSpPr>
          <p:nvPr/>
        </p:nvSpPr>
        <p:spPr>
          <a:xfrm>
            <a:off x="6629820" y="3530761"/>
            <a:ext cx="1797384" cy="94049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Derived data such as average energy and cosine, damage and heating numbers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E67930-EE5C-C8E1-1DC2-CAB06DD86EBC}"/>
              </a:ext>
            </a:extLst>
          </p:cNvPr>
          <p:cNvSpPr txBox="1">
            <a:spLocks noChangeAspect="1"/>
          </p:cNvSpPr>
          <p:nvPr/>
        </p:nvSpPr>
        <p:spPr>
          <a:xfrm>
            <a:off x="6629820" y="2396191"/>
            <a:ext cx="1797384" cy="2790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Multiplicity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DA75DB-375C-2D43-9570-EF0C73C486F7}"/>
              </a:ext>
            </a:extLst>
          </p:cNvPr>
          <p:cNvSpPr txBox="1">
            <a:spLocks noChangeAspect="1"/>
          </p:cNvSpPr>
          <p:nvPr/>
        </p:nvSpPr>
        <p:spPr>
          <a:xfrm>
            <a:off x="6629820" y="1616834"/>
            <a:ext cx="1797384" cy="6614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 product metadata such as the identifier, etc.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22007A-59ED-0262-C9B8-5DEC8BA6C926}"/>
              </a:ext>
            </a:extLst>
          </p:cNvPr>
          <p:cNvCxnSpPr>
            <a:cxnSpLocks/>
          </p:cNvCxnSpPr>
          <p:nvPr/>
        </p:nvCxnSpPr>
        <p:spPr>
          <a:xfrm flipV="1">
            <a:off x="5478433" y="1310741"/>
            <a:ext cx="890531" cy="18376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EB6F82-3840-B448-728C-22447965515D}"/>
              </a:ext>
            </a:extLst>
          </p:cNvPr>
          <p:cNvCxnSpPr>
            <a:cxnSpLocks/>
          </p:cNvCxnSpPr>
          <p:nvPr/>
        </p:nvCxnSpPr>
        <p:spPr>
          <a:xfrm>
            <a:off x="5470483" y="3786419"/>
            <a:ext cx="898481" cy="83207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09B7-FD5D-6730-09F1-7738412D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E0A76-06CA-0566-E8A6-D1E289301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dryad</a:t>
            </a:r>
            <a:r>
              <a:rPr lang="en-GB" dirty="0"/>
              <a:t> : a format agnostic data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A94B5-7837-602A-9E6E-6BB24DBF4CE5}"/>
              </a:ext>
            </a:extLst>
          </p:cNvPr>
          <p:cNvSpPr txBox="1"/>
          <p:nvPr/>
        </p:nvSpPr>
        <p:spPr>
          <a:xfrm>
            <a:off x="457200" y="1249972"/>
            <a:ext cx="4622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dryad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ENDF/B-VIII.1 Pu239 data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pt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dryad.ProjectileTarget.from_endf_file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'n-094_Pu_239.endf' )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get elastic angular distribution data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elastic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pt.reaction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('2')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angular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elastic.products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[0].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distribution_data.angle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linearise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the distribution pdf at 0.5, 5 and 30 MeV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linearised1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angular.distributions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[8].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pdf.linearise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linearised2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angular.distributions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[22].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pdf.linearise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linearised3 =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angular.distributions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[-1].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pdf.linearise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plot the distributions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plot.figure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plot.plot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linearised1.cosines, linearised1.values )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plot.plot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linearised2.cosines, linearised2.values )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plot.plot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linearised3.cosines, linearised3.values )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plot.xlabel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'Cosine' )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plot.ylabel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'Probability' )</a:t>
            </a:r>
          </a:p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plot.show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8C04F7E-C412-A1D7-06BC-CD602ACA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84" y="916986"/>
            <a:ext cx="4622316" cy="34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7A6458-5BF8-6D46-53AF-2BF9DE38C136}"/>
              </a:ext>
            </a:extLst>
          </p:cNvPr>
          <p:cNvSpPr txBox="1">
            <a:spLocks noChangeAspect="1"/>
          </p:cNvSpPr>
          <p:nvPr/>
        </p:nvSpPr>
        <p:spPr>
          <a:xfrm>
            <a:off x="646387" y="1915976"/>
            <a:ext cx="8229599" cy="132443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ProjectileTarget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8431E-4C74-1DC0-C163-ADCAD5E0FE77}"/>
              </a:ext>
            </a:extLst>
          </p:cNvPr>
          <p:cNvSpPr txBox="1">
            <a:spLocks noChangeAspect="1"/>
          </p:cNvSpPr>
          <p:nvPr/>
        </p:nvSpPr>
        <p:spPr>
          <a:xfrm>
            <a:off x="2963804" y="2222070"/>
            <a:ext cx="1797384" cy="8852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reaction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4CE6E-DB82-6A8A-EBA1-E3ED56EC75F9}"/>
              </a:ext>
            </a:extLst>
          </p:cNvPr>
          <p:cNvSpPr txBox="1">
            <a:spLocks noChangeAspect="1"/>
          </p:cNvSpPr>
          <p:nvPr/>
        </p:nvSpPr>
        <p:spPr>
          <a:xfrm>
            <a:off x="4761188" y="2222070"/>
            <a:ext cx="1797384" cy="8852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Reaction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reaction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F6A12-75E9-E4D7-723C-AB853DD21E21}"/>
              </a:ext>
            </a:extLst>
          </p:cNvPr>
          <p:cNvSpPr txBox="1">
            <a:spLocks/>
          </p:cNvSpPr>
          <p:nvPr/>
        </p:nvSpPr>
        <p:spPr>
          <a:xfrm>
            <a:off x="1218653" y="4266384"/>
            <a:ext cx="1332511" cy="34766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ENDF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A8144-85F2-843E-FE9A-8EC65591E3FA}"/>
              </a:ext>
            </a:extLst>
          </p:cNvPr>
          <p:cNvSpPr txBox="1">
            <a:spLocks noChangeAspect="1"/>
          </p:cNvSpPr>
          <p:nvPr/>
        </p:nvSpPr>
        <p:spPr>
          <a:xfrm>
            <a:off x="1218653" y="3535617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ENDFtk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EDA494-A0E2-C4E1-FE87-99040AAE188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884909" y="3240411"/>
            <a:ext cx="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56A1C4-8C47-C208-0EE6-4D351F4EBF53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1883759" y="3971178"/>
            <a:ext cx="115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6D77AD4-E439-0474-72CB-A00CC95849C7}"/>
              </a:ext>
            </a:extLst>
          </p:cNvPr>
          <p:cNvSpPr txBox="1">
            <a:spLocks/>
          </p:cNvSpPr>
          <p:nvPr/>
        </p:nvSpPr>
        <p:spPr>
          <a:xfrm>
            <a:off x="3130021" y="4266384"/>
            <a:ext cx="1332511" cy="34766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GNDS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DE004-3FCD-DADD-803F-7437E1F84667}"/>
              </a:ext>
            </a:extLst>
          </p:cNvPr>
          <p:cNvSpPr txBox="1">
            <a:spLocks noChangeAspect="1"/>
          </p:cNvSpPr>
          <p:nvPr/>
        </p:nvSpPr>
        <p:spPr>
          <a:xfrm>
            <a:off x="3130021" y="3535617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GNDStk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9FDE0E-61FA-FFB3-FE71-617BD962C47C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3796277" y="3240411"/>
            <a:ext cx="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E71ADD-C867-CF0B-74A8-92390F2D1CE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3795127" y="3971178"/>
            <a:ext cx="115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4EA86A-4DF0-6C04-EB2A-0264CACBFEF7}"/>
              </a:ext>
            </a:extLst>
          </p:cNvPr>
          <p:cNvSpPr txBox="1">
            <a:spLocks/>
          </p:cNvSpPr>
          <p:nvPr/>
        </p:nvSpPr>
        <p:spPr>
          <a:xfrm>
            <a:off x="5040239" y="4264851"/>
            <a:ext cx="1332511" cy="34766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C8722-9805-6934-3635-B56CEA9401AD}"/>
              </a:ext>
            </a:extLst>
          </p:cNvPr>
          <p:cNvSpPr txBox="1">
            <a:spLocks noChangeAspect="1"/>
          </p:cNvSpPr>
          <p:nvPr/>
        </p:nvSpPr>
        <p:spPr>
          <a:xfrm>
            <a:off x="5040239" y="3534084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ACEtk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8317FB-32CC-D05F-08A9-3C6BCDDCFD59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5706495" y="3238878"/>
            <a:ext cx="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76D82D-319B-9B3A-EB47-739401834598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705345" y="3969645"/>
            <a:ext cx="115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6726364-7C81-697A-D750-46E1A6F351D7}"/>
              </a:ext>
            </a:extLst>
          </p:cNvPr>
          <p:cNvSpPr txBox="1">
            <a:spLocks noChangeAspect="1"/>
          </p:cNvSpPr>
          <p:nvPr/>
        </p:nvSpPr>
        <p:spPr>
          <a:xfrm>
            <a:off x="1111260" y="1126356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Resonance reconstruction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545EFD-B029-AFBD-7EAB-A3D805BE7B17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1777516" y="1561916"/>
            <a:ext cx="0" cy="35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1E324D-037B-377F-E519-F510E9BF6450}"/>
              </a:ext>
            </a:extLst>
          </p:cNvPr>
          <p:cNvSpPr txBox="1">
            <a:spLocks noChangeAspect="1"/>
          </p:cNvSpPr>
          <p:nvPr/>
        </p:nvSpPr>
        <p:spPr>
          <a:xfrm>
            <a:off x="6818586" y="2219548"/>
            <a:ext cx="1797384" cy="8852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CovarianceData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covariance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49F57-1E07-865E-E4F3-F024C1873AA0}"/>
              </a:ext>
            </a:extLst>
          </p:cNvPr>
          <p:cNvSpPr txBox="1">
            <a:spLocks noChangeAspect="1"/>
          </p:cNvSpPr>
          <p:nvPr/>
        </p:nvSpPr>
        <p:spPr>
          <a:xfrm>
            <a:off x="906404" y="2222070"/>
            <a:ext cx="1797384" cy="8852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ResonanceParameters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Internal storage for resonance parameter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B5A60-E449-0D47-6B58-C0261C342775}"/>
              </a:ext>
            </a:extLst>
          </p:cNvPr>
          <p:cNvSpPr txBox="1">
            <a:spLocks noChangeAspect="1"/>
          </p:cNvSpPr>
          <p:nvPr/>
        </p:nvSpPr>
        <p:spPr>
          <a:xfrm>
            <a:off x="2603095" y="1126356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Doppler broadening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40128-E3C6-2ECB-C2D2-7AF91A1B9D2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3269351" y="1561916"/>
            <a:ext cx="0" cy="35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430975-6028-B4EA-A55F-66EA8D52C177}"/>
              </a:ext>
            </a:extLst>
          </p:cNvPr>
          <p:cNvSpPr txBox="1">
            <a:spLocks/>
          </p:cNvSpPr>
          <p:nvPr/>
        </p:nvSpPr>
        <p:spPr>
          <a:xfrm>
            <a:off x="7037751" y="4264851"/>
            <a:ext cx="1332511" cy="34766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NDI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D3AE2-0A6F-74F2-F698-4BA08F249C37}"/>
              </a:ext>
            </a:extLst>
          </p:cNvPr>
          <p:cNvSpPr txBox="1">
            <a:spLocks noChangeAspect="1"/>
          </p:cNvSpPr>
          <p:nvPr/>
        </p:nvSpPr>
        <p:spPr>
          <a:xfrm>
            <a:off x="7037751" y="3534084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NDItk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35E9B5-F1D5-DC30-2AAB-BA7A354DD448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704007" y="3238878"/>
            <a:ext cx="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7C253A-5BF6-2C51-1FD7-9A29B00238F1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7702857" y="3969645"/>
            <a:ext cx="1150" cy="29520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3FF5AD-D2B8-DA24-1CCD-F273EC91B5FB}"/>
              </a:ext>
            </a:extLst>
          </p:cNvPr>
          <p:cNvSpPr txBox="1">
            <a:spLocks noChangeAspect="1"/>
          </p:cNvSpPr>
          <p:nvPr/>
        </p:nvSpPr>
        <p:spPr>
          <a:xfrm>
            <a:off x="4094930" y="1126356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Heating and damage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FB4FB1-7DA3-9110-04B5-836824FBCC0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761186" y="1561916"/>
            <a:ext cx="0" cy="35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8C0D0BE-994E-42EB-1889-82A2C104A3EB}"/>
              </a:ext>
            </a:extLst>
          </p:cNvPr>
          <p:cNvSpPr txBox="1">
            <a:spLocks noChangeAspect="1"/>
          </p:cNvSpPr>
          <p:nvPr/>
        </p:nvSpPr>
        <p:spPr>
          <a:xfrm>
            <a:off x="5586764" y="1129121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Unresolved probability tables</a:t>
            </a:r>
            <a:endParaRPr lang="en-US" sz="1200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E6FCFC-F42D-42F1-3C8B-E7597062A3C6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6253020" y="1564681"/>
            <a:ext cx="0" cy="35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D239E53-EAA4-FB52-0DFB-BBB9AC16138B}"/>
              </a:ext>
            </a:extLst>
          </p:cNvPr>
          <p:cNvSpPr txBox="1">
            <a:spLocks noChangeAspect="1"/>
          </p:cNvSpPr>
          <p:nvPr/>
        </p:nvSpPr>
        <p:spPr>
          <a:xfrm>
            <a:off x="7078596" y="1132754"/>
            <a:ext cx="1332511" cy="4355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Covariance processing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4680-D3DE-6E88-CF41-DDA79FCE5A06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744852" y="1568314"/>
            <a:ext cx="0" cy="35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08379-8139-B557-8CE5-4CF549739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8229600" cy="669156"/>
          </a:xfrm>
        </p:spPr>
        <p:txBody>
          <a:bodyPr/>
          <a:lstStyle/>
          <a:p>
            <a:r>
              <a:rPr lang="en-GB" dirty="0"/>
              <a:t>Putting it all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7BC65-52DC-850A-A080-F1DBFE872DB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-230271" y="2362219"/>
            <a:ext cx="1322903" cy="43041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dryad &amp; scion</a:t>
            </a:r>
            <a:endParaRPr lang="en-US" sz="1200" i="1" dirty="0"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2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A3C8E-323C-4045-BD07-2DAFA8E5C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Conclusions and future work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1EFE-D436-8049-B75D-F8CC337E9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NJOY2016 can process ENDF/B-VIII.1</a:t>
            </a:r>
          </a:p>
          <a:p>
            <a:pPr lvl="1"/>
            <a:r>
              <a:rPr lang="en-GB" dirty="0"/>
              <a:t>Fix issues in NJOY2016 as soon as they become apparent</a:t>
            </a:r>
          </a:p>
          <a:p>
            <a:pPr lvl="1"/>
            <a:r>
              <a:rPr lang="en-GB" dirty="0"/>
              <a:t>Known issues: some photonuclear data processing</a:t>
            </a:r>
          </a:p>
          <a:p>
            <a:pPr lvl="1"/>
            <a:endParaRPr lang="en-GB" dirty="0"/>
          </a:p>
          <a:p>
            <a:r>
              <a:rPr lang="en-GB" dirty="0"/>
              <a:t>We continue our work on NJOY modernisation</a:t>
            </a:r>
          </a:p>
          <a:p>
            <a:pPr lvl="1"/>
            <a:r>
              <a:rPr lang="en-GB" dirty="0"/>
              <a:t>A format agnostic data interface developed for </a:t>
            </a:r>
            <a:r>
              <a:rPr lang="en-GB" dirty="0" err="1"/>
              <a:t>photoatomic</a:t>
            </a:r>
            <a:r>
              <a:rPr lang="en-GB" dirty="0"/>
              <a:t> and </a:t>
            </a:r>
            <a:r>
              <a:rPr lang="en-GB" dirty="0" err="1"/>
              <a:t>electroatomic</a:t>
            </a:r>
            <a:r>
              <a:rPr lang="en-GB" dirty="0"/>
              <a:t> data</a:t>
            </a:r>
          </a:p>
          <a:p>
            <a:pPr lvl="1"/>
            <a:r>
              <a:rPr lang="en-GB" dirty="0"/>
              <a:t>Identified potential improvements in </a:t>
            </a:r>
            <a:r>
              <a:rPr lang="en-GB" dirty="0" err="1"/>
              <a:t>photoatomic</a:t>
            </a:r>
            <a:r>
              <a:rPr lang="en-GB" dirty="0"/>
              <a:t> physics in MCNP</a:t>
            </a:r>
          </a:p>
          <a:p>
            <a:pPr lvl="1"/>
            <a:endParaRPr lang="en-GB" dirty="0"/>
          </a:p>
          <a:p>
            <a:r>
              <a:rPr lang="en-GB" dirty="0"/>
              <a:t>Future work</a:t>
            </a:r>
          </a:p>
          <a:p>
            <a:pPr lvl="1"/>
            <a:r>
              <a:rPr lang="en-GB" dirty="0"/>
              <a:t>A first modern NJOY version to process </a:t>
            </a:r>
            <a:r>
              <a:rPr lang="en-GB" dirty="0" err="1"/>
              <a:t>eprdata</a:t>
            </a:r>
            <a:r>
              <a:rPr lang="en-GB" dirty="0"/>
              <a:t> ACE files</a:t>
            </a:r>
          </a:p>
          <a:p>
            <a:pPr lvl="1"/>
            <a:r>
              <a:rPr lang="en-GB" dirty="0"/>
              <a:t>Further development of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dryad</a:t>
            </a:r>
            <a:r>
              <a:rPr lang="en-GB" dirty="0"/>
              <a:t> interface (secondary distribution types)</a:t>
            </a:r>
          </a:p>
          <a:p>
            <a:pPr lvl="1"/>
            <a:r>
              <a:rPr lang="en-GB" dirty="0"/>
              <a:t>A new physics testing module for a modern NJOY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93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3579B-94AC-CB46-9022-254BB2B0E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Our main objective: smooth processing of ENDF/B-VIII.1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671A-6AAB-4140-AA6E-BAA4A62BAD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Over the last 5 years we have worked towards this goal</a:t>
            </a:r>
          </a:p>
          <a:p>
            <a:pPr lvl="1"/>
            <a:r>
              <a:rPr lang="en-US" dirty="0"/>
              <a:t>This represents 26 updates to NJOY2016</a:t>
            </a:r>
          </a:p>
          <a:p>
            <a:pPr lvl="1"/>
            <a:endParaRPr lang="en-GB" dirty="0"/>
          </a:p>
          <a:p>
            <a:r>
              <a:rPr lang="en-GB" dirty="0"/>
              <a:t>Every ENDF/B generation makes changes and so did ENDF/B-VIII.1</a:t>
            </a:r>
          </a:p>
          <a:p>
            <a:pPr lvl="1"/>
            <a:r>
              <a:rPr lang="en-GB" dirty="0"/>
              <a:t>Mixed mode thermal scattering (coherent and incoherent elastic scattering)</a:t>
            </a:r>
          </a:p>
          <a:p>
            <a:pPr lvl="1"/>
            <a:r>
              <a:rPr lang="en-GB" dirty="0"/>
              <a:t>Thermal scattering information in MF7 MT451</a:t>
            </a:r>
          </a:p>
          <a:p>
            <a:pPr lvl="1"/>
            <a:r>
              <a:rPr lang="en-GB" dirty="0"/>
              <a:t>Background R-matrix elements for resonance parameters in MF2 MT151</a:t>
            </a:r>
          </a:p>
          <a:p>
            <a:pPr lvl="1"/>
            <a:endParaRPr lang="en-GB" dirty="0"/>
          </a:p>
          <a:p>
            <a:r>
              <a:rPr lang="en-GB" dirty="0"/>
              <a:t>New features that require changes in MCNP have been prioritized</a:t>
            </a:r>
            <a:endParaRPr lang="en-US" dirty="0"/>
          </a:p>
          <a:p>
            <a:pPr lvl="1"/>
            <a:r>
              <a:rPr lang="en-GB" dirty="0"/>
              <a:t>We can say that MCNP6.3 is now ENDF/B-VIII.1 ready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D5974-99F1-F71E-74CE-4834BCCECA22}"/>
              </a:ext>
            </a:extLst>
          </p:cNvPr>
          <p:cNvSpPr txBox="1"/>
          <p:nvPr/>
        </p:nvSpPr>
        <p:spPr>
          <a:xfrm>
            <a:off x="1379349" y="4316081"/>
            <a:ext cx="638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 objective: smooth processing of ENDF/B-IX.0</a:t>
            </a:r>
          </a:p>
        </p:txBody>
      </p:sp>
    </p:spTree>
    <p:extLst>
      <p:ext uri="{BB962C8B-B14F-4D97-AF65-F5344CB8AC3E}">
        <p14:creationId xmlns:p14="http://schemas.microsoft.com/office/powerpoint/2010/main" val="12462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4E9980-1EFC-BDB8-A61E-87FF36BA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17" y="1427216"/>
            <a:ext cx="3398221" cy="26266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1EFE-D436-8049-B75D-F8CC337E9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8229600" cy="3483244"/>
          </a:xfrm>
        </p:spPr>
        <p:txBody>
          <a:bodyPr/>
          <a:lstStyle/>
          <a:p>
            <a:r>
              <a:rPr lang="en-US" dirty="0"/>
              <a:t>Get it at </a:t>
            </a:r>
            <a:r>
              <a:rPr lang="en-US" dirty="0">
                <a:hlinkClick r:id="rId4"/>
              </a:rPr>
              <a:t>https://github.com/njoy/NJOY2016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Latest version is NJOY2016.77 (October 2024)</a:t>
            </a:r>
          </a:p>
          <a:p>
            <a:pPr lvl="1"/>
            <a:r>
              <a:rPr lang="en-US" dirty="0"/>
              <a:t>We aim to release updates every three months – even if the changes are minor</a:t>
            </a:r>
          </a:p>
          <a:p>
            <a:pPr lvl="1"/>
            <a:r>
              <a:rPr lang="en-US" dirty="0"/>
              <a:t>This coincides with quarterly reports that we give to our funding sources</a:t>
            </a:r>
          </a:p>
          <a:p>
            <a:pPr lvl="1"/>
            <a:endParaRPr lang="en-US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89049-EBF2-4541-FC71-936D95DC4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79" y="1427217"/>
            <a:ext cx="3398220" cy="262663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A3C8E-323C-4045-BD07-2DAFA8E5C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Maintaining our production version</a:t>
            </a:r>
          </a:p>
        </p:txBody>
      </p:sp>
    </p:spTree>
    <p:extLst>
      <p:ext uri="{BB962C8B-B14F-4D97-AF65-F5344CB8AC3E}">
        <p14:creationId xmlns:p14="http://schemas.microsoft.com/office/powerpoint/2010/main" val="12516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FCAF-82AF-34CD-9571-FDAAFCA8F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E39B0-2F24-1A1C-AD56-641039369A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Noteworthy updates to NJOY2016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E2BF7-CC50-B20C-8C95-DC58E008AC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NJOY2016.77: </a:t>
            </a:r>
          </a:p>
          <a:p>
            <a:pPr lvl="1"/>
            <a:r>
              <a:rPr lang="en-US" dirty="0"/>
              <a:t>Fixed an issue where cross sections for some reactions in the URR where zero for evaluations with both a RRR using LRF=7 and URR</a:t>
            </a:r>
          </a:p>
          <a:p>
            <a:pPr lvl="2"/>
            <a:r>
              <a:rPr lang="en-US" dirty="0"/>
              <a:t>Only when the RRR has resonances for a reaction other than elastic, capture and fission</a:t>
            </a:r>
          </a:p>
          <a:p>
            <a:pPr lvl="2"/>
            <a:r>
              <a:rPr lang="en-US" dirty="0"/>
              <a:t>This does NOT occur in ENDF/B-VIII.1</a:t>
            </a:r>
          </a:p>
          <a:p>
            <a:pPr lvl="1"/>
            <a:endParaRPr lang="en-US" dirty="0"/>
          </a:p>
          <a:p>
            <a:r>
              <a:rPr lang="en-US" dirty="0"/>
              <a:t>NJOY2016.75:</a:t>
            </a:r>
          </a:p>
          <a:p>
            <a:pPr lvl="1"/>
            <a:r>
              <a:rPr lang="en-US" dirty="0"/>
              <a:t>ACE file updates:</a:t>
            </a:r>
          </a:p>
          <a:p>
            <a:pPr lvl="2"/>
            <a:r>
              <a:rPr lang="en-US" dirty="0"/>
              <a:t>Adding isomeric state S, atom number Z and mass number A to the NXS array</a:t>
            </a:r>
          </a:p>
          <a:p>
            <a:pPr lvl="2"/>
            <a:r>
              <a:rPr lang="en-US" dirty="0"/>
              <a:t>MCNP ZA naming conventions for metastable states (e.g. 95642 for Am242g)</a:t>
            </a:r>
          </a:p>
          <a:p>
            <a:pPr lvl="1"/>
            <a:endParaRPr lang="en-US" dirty="0"/>
          </a:p>
          <a:p>
            <a:r>
              <a:rPr lang="en-US" dirty="0"/>
              <a:t>NJOY2016.74</a:t>
            </a:r>
          </a:p>
          <a:p>
            <a:pPr lvl="1"/>
            <a:r>
              <a:rPr lang="en-US" dirty="0"/>
              <a:t>Corrected value for the Euler-</a:t>
            </a:r>
            <a:r>
              <a:rPr lang="en-US" dirty="0" err="1"/>
              <a:t>Mascheroni</a:t>
            </a:r>
            <a:r>
              <a:rPr lang="en-US" dirty="0"/>
              <a:t> constant (impacts Coulomb wave functions)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8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90F4-8388-EA7A-26D5-35046EAB0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9670A3-747B-6FA1-F1BD-65F1EE1A0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MCNP libraries for ENDF/B-VIII.1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D55D-3558-010A-EAFE-9F87E38D0B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Lib81 : incident neutron files</a:t>
            </a:r>
          </a:p>
          <a:p>
            <a:pPr lvl="1"/>
            <a:r>
              <a:rPr lang="en-US" dirty="0"/>
              <a:t>557 targets</a:t>
            </a:r>
          </a:p>
          <a:p>
            <a:pPr lvl="1"/>
            <a:r>
              <a:rPr lang="en-US" dirty="0"/>
              <a:t>8 temperatures : 293.6 K, 600 K, 900 K, 1200 K, 2500 K, 0.1 K, 233.15 K, 273.15 K</a:t>
            </a:r>
          </a:p>
          <a:p>
            <a:pPr lvl="1"/>
            <a:r>
              <a:rPr lang="en-US" dirty="0"/>
              <a:t>Extensions : 10c to 17c</a:t>
            </a:r>
          </a:p>
          <a:p>
            <a:pPr lvl="1"/>
            <a:endParaRPr lang="en-US" dirty="0"/>
          </a:p>
          <a:p>
            <a:r>
              <a:rPr lang="en-US" dirty="0"/>
              <a:t>ENDF81SaB : thermal scattering files</a:t>
            </a:r>
          </a:p>
          <a:p>
            <a:pPr lvl="1"/>
            <a:r>
              <a:rPr lang="en-US" dirty="0"/>
              <a:t>103 materials</a:t>
            </a:r>
          </a:p>
          <a:p>
            <a:pPr lvl="1"/>
            <a:r>
              <a:rPr lang="en-US" dirty="0"/>
              <a:t>Extensions : 70t to 89t depending on the material</a:t>
            </a:r>
          </a:p>
          <a:p>
            <a:pPr lvl="1"/>
            <a:r>
              <a:rPr lang="en-US" dirty="0"/>
              <a:t>70t will either be room temperature or the lowest available temperature</a:t>
            </a:r>
          </a:p>
          <a:p>
            <a:pPr lvl="1"/>
            <a:r>
              <a:rPr lang="en-US" dirty="0"/>
              <a:t>This is a big library at over 40 GB</a:t>
            </a:r>
          </a:p>
          <a:p>
            <a:pPr lvl="1"/>
            <a:endParaRPr lang="en-US" dirty="0"/>
          </a:p>
          <a:p>
            <a:r>
              <a:rPr lang="en-US" dirty="0"/>
              <a:t>We foresee a release of these files before the end of the year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4B319-BABE-34E0-2FBB-3C2AA7D6E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7DD3FE-1593-6206-5A15-423F8C12B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MCNP libraries for ENDF/B-VIII.1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2BD1D-EE05-0966-EE9F-E45791F8D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Important notes concerning the content of Lib81</a:t>
            </a:r>
          </a:p>
          <a:p>
            <a:pPr lvl="1"/>
            <a:r>
              <a:rPr lang="en-US" dirty="0"/>
              <a:t>Neutron on neutron is not included</a:t>
            </a:r>
          </a:p>
          <a:p>
            <a:pPr lvl="1"/>
            <a:r>
              <a:rPr lang="en-US" dirty="0"/>
              <a:t>We may add Am239 as an extension to Lib81</a:t>
            </a:r>
          </a:p>
          <a:p>
            <a:pPr lvl="1"/>
            <a:endParaRPr lang="en-US" dirty="0"/>
          </a:p>
          <a:p>
            <a:r>
              <a:rPr lang="en-US" dirty="0"/>
              <a:t>Important notes concerning the content of ENDF81SaB</a:t>
            </a:r>
          </a:p>
          <a:p>
            <a:pPr lvl="1"/>
            <a:r>
              <a:rPr lang="en-US" dirty="0"/>
              <a:t>H in H2O : only 19 out of 94 temperatures (ENDF/B-VIII.0 temperatures + 273.15 K)</a:t>
            </a:r>
          </a:p>
          <a:p>
            <a:pPr lvl="1"/>
            <a:r>
              <a:rPr lang="en-US" dirty="0"/>
              <a:t>Only the graphite and Be with Sd effects are included (consultation with ORNL)</a:t>
            </a:r>
          </a:p>
          <a:p>
            <a:pPr lvl="1"/>
            <a:r>
              <a:rPr lang="en-US" dirty="0"/>
              <a:t>H and Zr in </a:t>
            </a:r>
            <a:r>
              <a:rPr lang="en-US" dirty="0" err="1"/>
              <a:t>ZrH</a:t>
            </a:r>
            <a:r>
              <a:rPr lang="en-US" dirty="0"/>
              <a:t> : only the epsilon and delta phase </a:t>
            </a:r>
            <a:r>
              <a:rPr lang="en-US" dirty="0" err="1"/>
              <a:t>ZrH</a:t>
            </a:r>
            <a:r>
              <a:rPr lang="en-US" dirty="0"/>
              <a:t> materials are included</a:t>
            </a:r>
          </a:p>
          <a:p>
            <a:pPr lvl="1"/>
            <a:r>
              <a:rPr lang="en-US" dirty="0"/>
              <a:t>SiO2 is replaced with O and Si in SiO2 (alpha quartz)</a:t>
            </a:r>
          </a:p>
          <a:p>
            <a:pPr lvl="1"/>
            <a:r>
              <a:rPr lang="en-US" dirty="0"/>
              <a:t>No CaH2 materials are included</a:t>
            </a:r>
          </a:p>
          <a:p>
            <a:pPr lvl="1"/>
            <a:r>
              <a:rPr lang="en-US" dirty="0"/>
              <a:t>Older mixed moderators like benzene, liquid and solid methane are not included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8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FEB3-D5DB-E140-32DF-BBCE94A6E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663B09-8806-6558-7ECC-D43A45C9F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MCNP libraries for ENDF/B-VIII.1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FD5342-0E18-57CA-F8CE-EF9D267C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21694"/>
              </p:ext>
            </p:extLst>
          </p:nvPr>
        </p:nvGraphicFramePr>
        <p:xfrm>
          <a:off x="182880" y="823037"/>
          <a:ext cx="8778240" cy="386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412864729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98191348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783310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9985277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67375533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5632302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0173841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26899049"/>
                    </a:ext>
                  </a:extLst>
                </a:gridCol>
              </a:tblGrid>
              <a:tr h="23614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400392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Aluminium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orthod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Ortho-D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zrc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</a:t>
                      </a:r>
                      <a:r>
                        <a:rPr lang="en-US" sz="800" dirty="0" err="1"/>
                        <a:t>ZrC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n-un1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n-un6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 in UN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02821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fe-56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orthoh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Ortho-H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d-7ld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 in 7LiD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o-sap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sapphire (Al2O3)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76796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be-met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parad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Para-D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bef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 in BeF2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mgo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MgO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4592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beo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 in </a:t>
                      </a:r>
                      <a:r>
                        <a:rPr lang="en-US" sz="800" dirty="0" err="1"/>
                        <a:t>BeO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parah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Para-H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ptfe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 in </a:t>
                      </a:r>
                      <a:r>
                        <a:rPr lang="en-US" sz="800" dirty="0" err="1"/>
                        <a:t>teflon</a:t>
                      </a:r>
                      <a:r>
                        <a:rPr lang="en-US" sz="800" dirty="0"/>
                        <a:t> (CF2)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puo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PuO2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06386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</a:t>
                      </a:r>
                      <a:r>
                        <a:rPr lang="en-US" sz="800" dirty="0" err="1"/>
                        <a:t>SiC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grph10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10% porous graphite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flb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 in </a:t>
                      </a:r>
                      <a:r>
                        <a:rPr lang="en-US" sz="800" dirty="0" err="1"/>
                        <a:t>FLiBe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aqu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alpha quartz (SiO2)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57267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d-d2o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 in heavy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grph30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30% porous graphite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f-hf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 in HF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o-uo1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o-uo6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UO2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6178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luci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</a:t>
                      </a:r>
                      <a:r>
                        <a:rPr lang="en-US" sz="800" dirty="0" err="1"/>
                        <a:t>lucite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7l-7ld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7Li in 7LiD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mgf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 in MgF2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pu-puo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Pu in PuO2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228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h-poly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polyethylene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7l-7lh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7Li in 7LiH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h-7lh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7LiH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si-aqu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 in alpha quartz (SiO2)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67008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h-h2o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light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al-sap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Al in sapphire (Al2O3)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styr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styrene (C8H8)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u-met1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u-met6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 in U metal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32147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bec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 in Be2C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h-hf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HF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u-uc1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u-uc6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 in UC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85307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h-yh2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YH2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bef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 in BeF2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poil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paraffinic oil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u-un1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u-un6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 in UN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874562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beo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</a:t>
                      </a:r>
                      <a:r>
                        <a:rPr lang="en-US" sz="800" dirty="0" err="1"/>
                        <a:t>BeO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flb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 in </a:t>
                      </a:r>
                      <a:r>
                        <a:rPr lang="en-US" sz="800" dirty="0" err="1"/>
                        <a:t>FLiBe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h-uh3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UH3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u-uo1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u-uo6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 in UO2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90341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o-d2o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heavy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bec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Be2C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ezh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epsilon ZrH2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zr-zrc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Zr in </a:t>
                      </a:r>
                      <a:r>
                        <a:rPr lang="en-US" sz="800" dirty="0" err="1"/>
                        <a:t>ZrC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81387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o-ice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 in 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luci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</a:t>
                      </a:r>
                      <a:r>
                        <a:rPr lang="en-US" sz="800" dirty="0" err="1"/>
                        <a:t>lucite</a:t>
                      </a:r>
                      <a:r>
                        <a:rPr lang="en-US" sz="800" dirty="0"/>
                        <a:t> (C5O2H8)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dzh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 in delta </a:t>
                      </a:r>
                      <a:r>
                        <a:rPr lang="en-US" sz="800" dirty="0" err="1"/>
                        <a:t>ZrHx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zr-ezh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Zr in epsilon ZrH2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8024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 in </a:t>
                      </a:r>
                      <a:r>
                        <a:rPr lang="en-US" sz="800" dirty="0" err="1"/>
                        <a:t>SiC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styr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styrene (C8H8)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flb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Li in </a:t>
                      </a:r>
                      <a:r>
                        <a:rPr lang="en-US" sz="800" dirty="0" err="1"/>
                        <a:t>FLiBe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zr-dzh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Zr in delta </a:t>
                      </a:r>
                      <a:r>
                        <a:rPr lang="en-US" sz="800" dirty="0" err="1"/>
                        <a:t>ZrHx</a:t>
                      </a:r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2248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y-yh2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Y in YH2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ptfe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</a:t>
                      </a:r>
                      <a:r>
                        <a:rPr lang="en-US" sz="800" dirty="0" err="1"/>
                        <a:t>teflon</a:t>
                      </a:r>
                      <a:r>
                        <a:rPr lang="en-US" sz="800" dirty="0"/>
                        <a:t> (CF2)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mg-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mgf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Mg in MgF2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grph20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20% porous graphite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35951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grph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Graphite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c-uc1</a:t>
                      </a:r>
                      <a:r>
                        <a:rPr lang="en-US" sz="800" dirty="0">
                          <a:latin typeface="+mn-lt"/>
                          <a:cs typeface="Courier New" panose="02070309020205020404" pitchFamily="49" charset="0"/>
                        </a:rPr>
                        <a:t> – </a:t>
                      </a:r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c-uc6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 in UC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mg-</a:t>
                      </a:r>
                      <a:r>
                        <a:rPr lang="en-US" sz="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mgo</a:t>
                      </a:r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Mg in MgO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2867-CE33-FE42-143D-622BAE14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5B8369-B5F9-BA2D-C2AA-34DE8D5A87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MCNP libraries for ENDF/B-VIII.1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53546D8-D9E1-C87F-E599-46061A36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236"/>
            <a:ext cx="4663440" cy="310896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FF2009-CDF6-E382-E9A7-A943E342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309236"/>
            <a:ext cx="46634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1177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34065</TotalTime>
  <Words>2324</Words>
  <Application>Microsoft Macintosh PowerPoint</Application>
  <PresentationFormat>On-screen Show (16:9)</PresentationFormat>
  <Paragraphs>484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Acumin Pro</vt:lpstr>
      <vt:lpstr>Arial</vt:lpstr>
      <vt:lpstr>Calibri</vt:lpstr>
      <vt:lpstr>Cambria Math</vt:lpstr>
      <vt:lpstr>Courier</vt:lpstr>
      <vt:lpstr>Courier New</vt:lpstr>
      <vt:lpstr>STIXGeneral-Regular</vt:lpstr>
      <vt:lpstr>System Font Regular</vt:lpstr>
      <vt:lpstr>Wingdings</vt:lpstr>
      <vt:lpstr>Main</vt:lpstr>
      <vt:lpstr>Custom Design</vt:lpstr>
      <vt:lpstr>NJOY for ENDF/B-VIII.1 and ENDF/B-IX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Haeck, Wim</cp:lastModifiedBy>
  <cp:revision>532</cp:revision>
  <dcterms:created xsi:type="dcterms:W3CDTF">2020-12-17T00:35:24Z</dcterms:created>
  <dcterms:modified xsi:type="dcterms:W3CDTF">2024-10-31T19:04:58Z</dcterms:modified>
</cp:coreProperties>
</file>