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4.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493" r:id="rId2"/>
    <p:sldId id="268" r:id="rId3"/>
    <p:sldId id="271" r:id="rId4"/>
    <p:sldId id="1684" r:id="rId5"/>
    <p:sldId id="1686" r:id="rId6"/>
    <p:sldId id="1636" r:id="rId7"/>
    <p:sldId id="1682" r:id="rId8"/>
    <p:sldId id="1680" r:id="rId9"/>
    <p:sldId id="1685" r:id="rId10"/>
    <p:sldId id="1688" r:id="rId11"/>
    <p:sldId id="1687" r:id="rId12"/>
    <p:sldId id="1689" r:id="rId13"/>
    <p:sldId id="481" r:id="rId14"/>
    <p:sldId id="1677" r:id="rId15"/>
    <p:sldId id="269" r:id="rId16"/>
    <p:sldId id="1683" r:id="rId17"/>
    <p:sldId id="266" r:id="rId18"/>
    <p:sldId id="262" r:id="rId19"/>
    <p:sldId id="2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p:restoredTop sz="94694"/>
  </p:normalViewPr>
  <p:slideViewPr>
    <p:cSldViewPr snapToGrid="0">
      <p:cViewPr varScale="1">
        <p:scale>
          <a:sx n="121" d="100"/>
          <a:sy n="121" d="100"/>
        </p:scale>
        <p:origin x="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1T20:59:19.280"/>
    </inkml:context>
    <inkml:brush xml:id="br0">
      <inkml:brushProperty name="width" value="0.025" units="cm"/>
      <inkml:brushProperty name="height" value="0.025" units="cm"/>
    </inkml:brush>
  </inkml:definitions>
  <inkml:trace contextRef="#ctx0" brushRef="#br0">1 1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1T21:46:59.396"/>
    </inkml:context>
    <inkml:brush xml:id="br0">
      <inkml:brushProperty name="width" value="0.025" units="cm"/>
      <inkml:brushProperty name="height" value="0.025" units="cm"/>
    </inkml:brush>
  </inkml:definitions>
  <inkml:trace contextRef="#ctx0" brushRef="#br0">175 1 24575,'-3'5'0,"3"0"0,-5 0 0,3 1 0,-4 1 0,-1 1 0,1 0 0,-12 16 0,8-13 0,-14 26 0,15-23 0,-8 14 0,4 9 0,2-12 0,-5 37 0,12-29 0,0 7 0,-1 3 0,0 2 0,2 7 0,1-1 0,-2-13 0,3 8 0,2 1 0,-1-12 0,0 5 0,0 0 0,0 2 0,0-7 0,2-1 0,1-1 0,6 27 0,1-21 0,6 20 0,-7-20 0,12 12 0,-9-27 0,6 7 0,3 0 0,-4-9 0,5 10 0,0-2 0,-9-18 0,16 23 0,-19-31 0,9 10 0,-15-11 0,3 0 0,-7-1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1T21:47:00.972"/>
    </inkml:context>
    <inkml:brush xml:id="br0">
      <inkml:brushProperty name="width" value="0.025" units="cm"/>
      <inkml:brushProperty name="height" value="0.025" units="cm"/>
    </inkml:brush>
  </inkml:definitions>
  <inkml:trace contextRef="#ctx0" brushRef="#br0">1 1 24575,'3'5'0,"2"2"0,-3 2 0,5 5 0,-3-2 0,3 6 0,-1-2 0,1 6 0,-1-6 0,6 19 0,-8-20 0,6 20 0,-7-25 0,2 13 0,-2-13 0,0 5 0,-1-1 0,-1-7 0,3 10 0,-4-10 0,3 7 0,-3-8 0,2 4 0,-1-5 0,1 0 0,-2 1 0,-2-4 0,-1-2 0,0-2 0,-1-1 0,1-2 0,-1 0 0,0-7 0,3 2 0,-3-8 0,4 9 0,0-3 0,0 2 0,3-5 0,-2 3 0,6-12 0,-4 14 0,9-16 0,-6 16 0,13-24 0,-11 23 0,11-17 0,-15 21 0,12-13 0,-11 13 0,12-9 0,-11 12 0,8-8 0,-8 11 0,9-6 0,-9 6 0,4-3 0,-5 3 0,1-1 0,-1 2 0,0-3 0,0 3 0,-2-2 0,-1 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1T21:47:02.026"/>
    </inkml:context>
    <inkml:brush xml:id="br0">
      <inkml:brushProperty name="width" value="0.025" units="cm"/>
      <inkml:brushProperty name="height" value="0.025" units="cm"/>
    </inkml:brush>
  </inkml:definitions>
  <inkml:trace contextRef="#ctx0" brushRef="#br0">39 0 24575,'6'3'0,"-1"4"0,0-3 0,4 10 0,-3-1 0,7 7 0,-6 0 0,4 16 0,-7-12 0,1 18 0,-8-26 0,-7 8 0,1-14 0,-9 4 0,10-10 0,-4 3 0,6-7 0,1 4 0,0-3 0,2 1 0,-2-2 0,2 3 0,-1-2 0,1 1 0,-3 0 0,2-1 0,1 1 0,0-2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1T21:47:04.597"/>
    </inkml:context>
    <inkml:brush xml:id="br0">
      <inkml:brushProperty name="width" value="0.025" units="cm"/>
      <inkml:brushProperty name="height" value="0.025" units="cm"/>
    </inkml:brush>
  </inkml:definitions>
  <inkml:trace contextRef="#ctx0" brushRef="#br0">50 54 24575,'6'0'0,"6"0"0,1 0 0,14 0 0,3 0 0,13-2 0,5 0 0,18-5 0,-7 1 0,11-1 0,-10 2 0,-21 1 0,-2 0 0,32-4 0,-10 2 0,-42 6 0,-6-3 0,-16 3 0,-1 3 0,-1-3 0,-1 3 0,-3-1 0,-12 0 0,-7 1 0,1 0 0,-19-3 0,21 0 0,-27 0 0,23 0 0,-4 2 0,18-1 0,-11 4 0,15-4 0,-18 4 0,20-5 0,-8 3 0,5-1 0,3 1 0,-19 2 0,15 1 0,-28-1 0,20-1 0,-19 1 0,26-4 0,-14 4 0,20-4 0,-10 3 0,12-3 0,-3 1 0,7-2 0,1 2 0,0 2 0,3 0 0,3-1 0,-3 2 0,5 3 0,-5 0 0,6 18 0,-3-8 0,4 36 0,-3-32 0,-2 14 0,2-2 0,-1-12 0,1 37 0,2-37 0,-3 45 0,1-39 0,0 11 0,-1 0 0,-2-13 0,6 19 0,-4-12 0,1-9 0,1 23 0,-5-29 0,4 17 0,-3-22 0,4 2 0,-4-5 0,1-5 0,-2 3 0,0-3 0,2-2 0,-2 1 0,3 0 0,-3 0 0,0 2 0,0-1 0,2-3 0,1 1 0,3-3 0,0 0 0,14-4 0,-2 3 0,18-6 0,-13 6 0,23-4 0,-22 3 0,27-1 0,-32 3 0,25 0 0,-30 0 0,32 0 0,-31 0 0,20 0 0,-26 0 0,12 0 0,-11 0 0,12 0 0,-7 3 0,1-1 0,3 0 0,-10-2 0,5 0 0,-10 0 0,0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1T21:47:05.843"/>
    </inkml:context>
    <inkml:brush xml:id="br0">
      <inkml:brushProperty name="width" value="0.025" units="cm"/>
      <inkml:brushProperty name="height" value="0.025" units="cm"/>
    </inkml:brush>
  </inkml:definitions>
  <inkml:trace contextRef="#ctx0" brushRef="#br0">1 16 24575,'5'0'0,"0"0"0,0 0 0,3 0 0,0 0 0,6 0 0,6-2 0,-2 1 0,5-1 0,-14 0 0,5 2 0,-6-3 0,0 3 0,2-2 0,-4 1 0,1-1 0,8 2 0,-8 0 0,15 0 0,-11 0 0,5 0 0,-6 0 0,-2 0 0,-3 0 0,2 0 0,-1 0 0,6 0 0,-6 0 0,4 0 0,-4 0 0,-1 0 0,-2 2 0,-1 1 0,-2 0 0,0-1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1T21:47:07.619"/>
    </inkml:context>
    <inkml:brush xml:id="br0">
      <inkml:brushProperty name="width" value="0.025" units="cm"/>
      <inkml:brushProperty name="height" value="0.025" units="cm"/>
    </inkml:brush>
  </inkml:definitions>
  <inkml:trace contextRef="#ctx0" brushRef="#br0">188 4 24575,'5'0'0,"-2"-3"0,1 3 0,-3 0 0,4 5 0,-2 3 0,3 7 0,5 8 0,7 24 0,-3-6 0,-2-4 0,-2-1 0,-1-3 0,4 30 0,-8-39 0,3 36 0,-4-34 0,-1 29 0,-4-16 0,0-5 0,0 1 0,0 9 0,0 16 0,0-38 0,0 13 0,0-5 0,0 6 0,0 1 0,0 1 0,0-1 0,0 19 0,0-21 0,-2 26 0,-1-32 0,-1 8 0,2-16 0,0-6 0,-1-5 0,-3 10 0,1-3 0,-6 17 0,1-17 0,-5 14 0,4-18 0,-2 8 0,5-11 0,-4 6 0,6-9 0,-11 7 0,10-7 0,-12 10 0,9-9 0,-9 15 0,7-14 0,-5 10 0,9-12 0,-7 5 0,8-6 0,-7 3 0,8-3 0,-9 4 0,9-4 0,-3 1 0,3-4 0,1 2 0,2-3 0,-3 4 0,4-1 0,-5 0 0,5-2 0,-2 2 0,2-2 0,2-1 0,0 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3:25:35.892"/>
    </inkml:context>
    <inkml:brush xml:id="br0">
      <inkml:brushProperty name="width" value="0.025" units="cm"/>
      <inkml:brushProperty name="height" value="0.025" units="cm"/>
    </inkml:brush>
  </inkml:definitions>
  <inkml:trace contextRef="#ctx0" brushRef="#br0">1 425 24575,'0'-19'0,"0"-8"0,4-13 0,4-5 0,-1 8 0,4 7 0,-2 5 0,1 3 0,4-4 0,-2 3 0,1 1 0,0 1 0,-3 4 0,0 4 0,-1 2 0,1 1 0,1 1 0,-1 1 0,-3 2 0,-3 0 0,0 2 0,-2 2 0,-1 0 0,-3 2 0,-7 3 0,-6 6 0,-1 1 0,-4 7 0,2 1 0,1 0 0,2 0 0,2-5 0,2-3 0,4-2 0,1-2 0,4-1 0,1 3 0,1 4 0,0 0 0,0 3 0,0 1 0,0 0 0,0 0 0,0-2 0,0-4 0,0-3 0,0-2 0,0-3 0,0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3:25:36.821"/>
    </inkml:context>
    <inkml:brush xml:id="br0">
      <inkml:brushProperty name="width" value="0.025" units="cm"/>
      <inkml:brushProperty name="height" value="0.025" units="cm"/>
    </inkml:brush>
  </inkml:definitions>
  <inkml:trace contextRef="#ctx0" brushRef="#br0">1 0 24575,'0'2'0,"0"0"0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3:25:42.296"/>
    </inkml:context>
    <inkml:brush xml:id="br0">
      <inkml:brushProperty name="width" value="0.025" units="cm"/>
      <inkml:brushProperty name="height" value="0.025" units="cm"/>
    </inkml:brush>
  </inkml:definitions>
  <inkml:trace contextRef="#ctx0" brushRef="#br0">0 1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1T21:47:37.017"/>
    </inkml:context>
    <inkml:brush xml:id="br0">
      <inkml:brushProperty name="width" value="0.025" units="cm"/>
      <inkml:brushProperty name="height" value="0.025" units="cm"/>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1T21:27:25.350"/>
    </inkml:context>
    <inkml:brush xml:id="br0">
      <inkml:brushProperty name="width" value="0.025" units="cm"/>
      <inkml:brushProperty name="height" value="0.025" units="cm"/>
    </inkml:brush>
  </inkml:definitions>
  <inkml:trace contextRef="#ctx0" brushRef="#br0">933 1644 24575,'-10'-4'0,"0"-2"0,-4-3 0,3-6 0,-7 4 0,7-3 0,-8 5 0,4-1 0,0 0 0,-13 0 0,15 0 0,-27-4 0,26 3 0,-31-3 0,27 9 0,-28-8 0,28 11 0,-27-7 0,27 4 0,-24 4 0,20-3 0,-23 4 0,21 0 0,-31 0 0,36 0 0,-25 0 0,27 0 0,-11 0 0,13 4 0,-4-3 0,9 4 0,-13-1 0,11 2 0,-15 12 0,10-2 0,-2 4 0,9-1 0,1-4 0,4 0 0,-5 3 0,0 6 0,0-2 0,-1 32 0,1-28 0,4 36 0,1-38 0,5 22 0,5-29 0,-4 15 0,12-16 0,-7 8 0,8-13 0,5 6 0,-7-15 0,15 16 0,-15-16 0,28 11 0,-20-12 0,30 4 0,-27-5 0,10 0 0,-10 4 0,-2-7 0,3 6 0,-9-12 0,4 8 0,9-12 0,-5 2 0,18-8 0,-19 3 0,15-11 0,-20 14 0,24-27 0,-23 26 0,24-35 0,-25 33 0,15-37 0,-20 34 0,9-41 0,-9 27 0,3-50 0,-3 38 0,6-49 0,-9 36 0,13-41 0,-19 10 0,16-37 0,-18 34 0,4 15 0,-2 4 0,-3 5 0,0-7 0,0 3 0,0 23 0,0-36 0,0 22 0,0 19 0,0-44 0,-4 52 0,3-17 0,-4 34 0,1-1 0,3 1 0,-8-1 0,4 0 0,-5 1 0,0 4 0,0 5 0,5 1 0,-4 8 0,4-3 0,-5 4 0,0 0 0,0 0 0,5 4 0,-4 1 0,4 5 0,-5 4 0,0 2 0,-1 11 0,1-5 0,-7 77 0,4-53 0,2 36 0,2 0 0,1-37 0,3 40 0,2 3 0,3-25 0,3 13 0,0-1 0,-2-15 0,10 58 0,-5-76 0,0 32 0,0-1 0,4-35 0,-3 31 0,-3 1 0,2-30 0,3 54 0,-8-60 0,13 36 0,-12-48 0,17 39 0,-17-46 0,11 30 0,-7-28 0,8 20 0,-3-19 0,7 18 0,-7-23 0,3 14 0,-4-16 0,0 3 0,0-4 0,-1-1 0,1 6 0,0-4 0,13 16 0,-10-14 0,23 23 0,-19-23 0,20 14 0,-19-16 0,13 3 0,-23-9 0,5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30T16:34:52.629"/>
    </inkml:context>
    <inkml:brush xml:id="br0">
      <inkml:brushProperty name="width" value="0.05" units="cm"/>
      <inkml:brushProperty name="height" value="0.05" units="cm"/>
    </inkml:brush>
  </inkml:definitions>
  <inkml:trace contextRef="#ctx0" brushRef="#br0">0 40 24575,'8'-4'0,"-7"-3"0,10 6 0,-10-6 0,6 6 0,-6-6 0,6 6 0,-2-6 0,6 6 0,2-3 0,3 4 0,21 0 0,-19 0 0,29 0 0,-36 0 0,19 0 0,-20 0 0,8 0 0,-9 0 0,9 26 0,9-12 0,-1 21 0,5-25 0,-4 8 0,-9-12 0,12 16 0,-19-12 0,11 20 0,-21-19 0,7 26 0,-8-25 0,0 21 0,0-22 0,0 11 0,0-13 0,-8 6 0,7-6 0,-10 3 0,10-4 0,-3 0 0,4 0 0,0 0 0,0 0 0,0 4 0,0-3 0,0 10 0,0-6 0,0 3 0,0-4 0,0-4 0,0 0 0,8 0 0,-7 0 0,10-3 0,-6-2 0,3-3 0,0 0 0,-4 4 0,3 0 0,-2 1 0,3-2 0,7-3 0,-5 0 0,16 7 0,-15-5 0,8 5 0,-11-7 0,0 0 0,3 0 0,2 0 0,-1 0 0,0 0 0,-4 0 0,7 0 0,-5 0 0,5 0 0,-10-7 0,6-5 0,-6 2 0,14-5 0,-13 11 0,12 0 0,-13 0 0,11 4 0,-7 0 0,9 0 0,-8 0 0,9 0 0,-10 0 0,13 0 0,-11 0 0,8 0 0,-7 0 0,-3 7 0,2-5 0,-3 5 0,4 4 0,-3-8 0,10 18 0,-9-11 0,8 13 0,-12-9 0,5 12 0,-7-16 0,0 20 0,0-19 0,-4 15 0,0-17 0,0 10 0,0-10 0,0 7 0,0-8 0,0 4 0,0-4 0,0 0 0,0 0 0,0 0 0,0 0 0,0 0 0,0 1 0,0-1 0,4-4 0,-3 3 0,6-6 0,-3 3 0,4-4 0,0 0 0,0 0 0,4 0 0,-7 3 0,17 9 0,-5-6 0,5 5 0,-4-11 0,-10 0 0,0 0 0,0 0 0,0 0 0,0 0 0,0 0 0,0 0 0,0 0 0,0 0 0,0 0 0,8 0 0,-7 0 0,14-7 0,-13 1 0,12-9 0,-12 10 0,5-2 0,-7 7 0,0 0 0,0 0 0,0 0 0,-3 7 0,2-5 0,-2 8 0,6-5 0,-2-1 0,17 7 0,-14-6 0,21 18 0,-22-12 0,8 11 0,-15-13 0,0 3 0,-4-4 0,3-4 0,-2 7 0,3-6 0,-1 11 0,-2-8 0,3 4 0,-4-4 0,0 4 0,0-3 0,0 6 0,0-6 0,0 6 0,-26-9 0,20 8 0,-20-9 0,23 7 0,2-4 0,-3 7 0,4-5 0,0 5 0,0-7 0,0 0 0,0 1 0,0-1 0,0 0 0,0 0 0,7-4 0,-5 7 0,5-6 0,-3 7 0,-3-4 0,6-3 0,-2-2 0,6-3 0,2 4 0,6-3 0,-5 2 0,8-3 0,-12 0 0,5 0 0,-7 0 0,1 0 0,-1 0 0,0 0 0,0 0 0,0 0 0,0 0 0,0 0 0,0-7 0,0 5 0,0-5 0,0 7 0,0 0 0,0 0 0,4 0 0,-3 0 0,6 0 0,-6-4 0,3 4 0,-4-4 0,0 4 0,0 0 0,4 0 0,-3 0 0,6 0 0,7 0 0,-17 0 0,10 0 0,-22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30T16:34:54.451"/>
    </inkml:context>
    <inkml:brush xml:id="br0">
      <inkml:brushProperty name="width" value="0.05" units="cm"/>
      <inkml:brushProperty name="height" value="0.05" units="cm"/>
    </inkml:brush>
  </inkml:definitions>
  <inkml:trace contextRef="#ctx0" brushRef="#br0">39 1 24575,'4'12'0,"4"3"0,-4-2 0,5 10 0,-4-9 0,3 8 0,-3-6 0,-1-3 0,0 2 0,-4-6 0,3-5 0,-2 3 0,3-2 0,-1-1 0,-2 3 0,6-2 0,-2 3 0,3-4 0,0 0 0,-4-1 0,4-2 0,-4 7 0,4 0 0,-3 1 0,5 2 0,-8-3 0,-2-3 0,-2 2 0,-8-6 0,9 6 0,-3-3 0,1 1 0,2 2 0,-7-6 0,8 6 0,-11 1 0,5-2 0,-9 4 0,10-5 0,-6 6 0,7-5 0,-4 5 0,3-7 0,-2 4 0,2-3 0,1 2 0,-3-6 0,2 2 0,1 1 0,-3-3 0,6 6 0,-6-6 0,6 6 0,-6-6 0,2 6 0,-3-6 0,3 3 0,2-4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4T20:21:26.782"/>
    </inkml:context>
    <inkml:brush xml:id="br0">
      <inkml:brushProperty name="width" value="0.025" units="cm"/>
      <inkml:brushProperty name="height" value="0.025" units="cm"/>
      <inkml:brushProperty name="color" value="#E71224"/>
    </inkml:brush>
  </inkml:definitions>
  <inkml:trace contextRef="#ctx0" brushRef="#br0">1 3131 24575,'5'-4'0,"1"2"0,-5-5 0,3 5 0,-3-5 0,3 7 0,-1-4 0,-1-2 0,2 6 0,-1-3 0,0-1 0,5-5 0,-4 0 0,7-4 0,-6 7 0,2 3 0,2-5 0,-5 1 0,9 0 0,-10 3 0,7-5 0,-6 7 0,3-13 0,-2 13 0,2-10 0,-4 8 0,6-13 0,-6 6 0,6-2 0,2-3 0,-4 7 0,4-6 0,-4 0 0,-4 10 0,5-12 0,-6 6 0,4-5 0,-3 3 0,1-2 0,-1-20 0,-1 21 0,0-18 0,-1 23 0,1 2 0,0-2 0,-1-1 0,1 1 0,0-4 0,0 4 0,3-22 0,0 20 0,2-31 0,-2 29 0,2-24 0,-2 17 0,2-17 0,-2 17 0,8-52 0,-8 43 0,10-54 0,-11 65 0,10-34 0,-8 36 0,3-32 0,-4 28 0,0-33 0,0 27 0,9-49 0,-7 40 0,6-35 0,-10 48 0,8-48 0,-6 44 0,8-42 0,-9 52 0,2-12 0,-6 13 0,5 3 0,-3-5 0,1 2 0,-1-1 0,0-3 0,-1 3 0,5-14 0,-5 10 0,8-33 0,-8 35 0,15-60 0,-11 56 0,6-33 0,-2 26 0,-8 12 0,13-32 0,-10 29 0,10-50 0,-9 44 0,6-57 0,-6 58 0,2-51 0,-3 52 0,3-31 0,-3 33 0,0-11 0,-4 20 0,0-11 0,0 8 0,2-4 0,-2 3 0,5-1 0,-5 3 0,2-16 0,-2 18 0,2-24 0,1 23 0,0-9 0,-1 11 0,-2 4 0,0-1 0,0 0 0,0 0 0,0-8 0,2 6 0,1-16 0,-1 16 0,3-19 0,-3 15 0,5-5 0,-4 6 0,6-7 0,-8 10 0,5-9 0,-5 11 0,3-8 0,-3 8 0,5-7 0,-5 5 0,7-2 0,-4 9 0,3-9 0,-3 8 0,1-8 0,0 9 0,6-9 0,-5 12 0,5-7 0,-8 5 0,-1-3 0,0-3 0,1 5 0,2 0 0,-3-1 0,3 5 0,-3-4 0,3 4 0,0 0 0,0 0 0,-1 0 0,1 0 0,2-3 0,-2 1 0,9-2 0,-8 4 0,5 0 0,-6 0 0,0 0 0,-1 0 0,1 0 0,0 0 0,0-4 0,0 3 0,4-10 0,-4 9 0,4-9 0,-4 9 0,0-2 0,0 4 0,0 0 0,-1 0 0,1 0 0,0-3 0,0 1 0,-1-2 0,1 4 0,6 0 0,-4 0 0,4 0 0,-6 0 0,-1 0 0,1 0 0,0 0 0,0 0 0,2 0 0,-2 0 0,0 7 0,-1-5 0,-4 11 0,5-13 0,-3 4 0,3-4 0,0 5 0,0-1 0,-1 1 0,1-1 0,0-4 0,0 0 0,0 0 0,-1 0 0,1 0 0,0 0 0,0 0 0,-1 0 0,5 0 0,-3 0 0,3 0 0,-4 0 0,0 0 0,0 0 0,-1 0 0,1 0 0,4 4 0,-3-2 0,5 5 0,-6-7 0,7 5 0,-9-1 0,10-4 0,-9 7 0,15 3 0,-12-5 0,15 12 0,-16-12 0,7 12 0,-7-12 0,5 12 0,-5-15 0,7 12 0,-7-6 0,5 8 0,-6-7 0,2 1 0,-2-7 0,0 1 0,1 1 0,0-1 0,5 13 0,-5-12 0,7 32 0,-7-13 0,10 20 0,-9-22 0,4 2 0,-6-19 0,2 12 0,-2-15 0,2 12 0,0-3 0,-2 2 0,4 4 0,-4-6 0,7 0 0,-9-2 0,8 4 0,-8-4 0,8 8 0,-7-6 0,7 9 0,-8-13 0,8 12 0,-7-14 0,13 17 0,-13-9 0,12 9 0,-11-13 0,4 8 0,-4-15 0,4 5 0,-3-3 0,5 5 0,-5-4 0,3 8 0,-5-13 0,3 4 0,-1-4 0,1 0 0,-3 4 0,1-3 0,0 3 0,0 0 0,-1 1 0,5 1 0,-3 1 0,3-7 0,-4 9 0,0-5 0,0 2 0,-3 5 0,2-10 0,1 12 0,1-9 0,5 9 0,-8-4 0,10 4 0,-9-8 0,5 3 0,-4-6 0,-1 5 0,1-5 0,4 1 0,-3-3 0,3 0 0,-4 0 0,2 0 0,-2 0 0,4 4 0,4 0 0,-4 5 0,13-4 0,-13 3 0,9-6 0,-12 5 0,2-7 0,-3 5 0,2-5 0,3 4 0,-1 0 0,5 5 0,-5-3 0,8 1 0,-10-5 0,8 1 0,-7-3 0,6 0 0,-6 0 0,7-9 0,-9 4 0,14-16 0,-11 10 0,11-9 0,-9 11 0,7-20 0,-8 18 0,8-19 0,-9 21 0,6-11 0,-9 12 0,7-12 0,-5 15 0,6-4 0,-6 5 0,8 4 0,-10 0 0,11 0 0,-10 0 0,10 0 0,4 15 0,-1-8 0,15 26 0,-18-24 0,17 21 0,-23-23 0,12 17 0,-17-13 0,9 15 0,-8-21 0,18 15 0,-16-18 0,23 22 0,-24-20 0,20 23 0,-19-21 0,22 10 0,-23-7 0,25 10 0,-24-12 0,29 6 0,-25-13 0,17 0 0,-9 6 0,6 3 0,-4 0 0,2-4 0,-15-5 0,15 0 0,-2 0 0,42 0 0,-23 0 0,46 6 0,-41-4 0,12 3 0,-25-5 0,5 0 0,-17 0 0,10 4 0,8-2 0,-20 3 0,26 6 0,-34-3 0,18 17 0,-14-19 0,31 45 0,-24-32 0,28 45 0,-30-38 0,23 20 0,-18-11 0,21 7 0,-22-5 0,12-2 0,-21-17 0,17 11 0,-20-12 0,19 7 0,-22-15 0,13 7 0,-14-8 0,17 18 0,-10-14 0,27 27 0,-13-28 0,29 26 0,-32-34 0,59 14 0,-60-17 0,23 4 0,2-3 0,-16 1 0,28 4 0,3 1 0,-9-5 0,19 5 0,0 3 0,-15-1 0,5 4 0,-1-1 0,-6 1 0,7 4 0,-1-2 0,-4-10 0,-2 8 0,0 2 0,-3-12 0,-4 8 0,0 4 0,-2-4 0,2 9 0,-2 4 0,-9 4 0,9 3 0,2 2 0,-2 6 0,14 3 0,3 2 0,2 2 0,-13-13 0,-2-4 0,4-1 0,-15-12 0,-4 1 0,-12 3 0,7-9 0,-7 8 0,-2-14 0,-2 6 0,-7-5 0,6 6 0,-5-10 0,1 6 0,-4-8 0,-3 0 0,-6 0 0,2 0 0,6 0 0,-6 0 0,15 0 0,-13 0 0,11 0 0,-9 0 0,13 0 0,-12 0 0,19 0 0,-19 0 0,16 0 0,-5 0 0,17-11 0,-10 9 0,34-7 0,-31 9 0,47 0 0,-40 0 0,37 0 0,-38 0 0,26 0 0,-39 0 0,34 0 0,-43 0 0,26 0 0,-41 0 0,6 0 0,-13 0 0,3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4T20:21:26.783"/>
    </inkml:context>
    <inkml:brush xml:id="br0">
      <inkml:brushProperty name="width" value="0.05" units="cm"/>
      <inkml:brushProperty name="height" value="0.05" units="cm"/>
      <inkml:brushProperty name="color" value="#004F8B"/>
    </inkml:brush>
  </inkml:definitions>
  <inkml:trace contextRef="#ctx0" brushRef="#br0">1 2947 24575,'7'0'0,"0"0"0,0 0 0,1 0 0,-1 0 0,0 0 0,0 0 0,1 0 0,-1 0 0,0 0 0,0 0 0,1 0 0,-1 0 0,0 0 0,0 0 0,1 0 0,-4-4 0,5 0 0,-4 0 0,6 1 0,-7 0 0,5 2 0,-7-5 0,11 5 0,-8-2 0,8-7 0,-4 4 0,4-14 0,-5 14 0,16-23 0,-17 21 0,25-28 0,-25 29 0,17-19 0,-16 20 0,9-14 0,-8 11 0,8-11 0,-9 15 0,5-18 0,-4 17 0,1-18 0,-3 15 0,-3-4 0,6 2 0,-8 3 0,10-9 0,-10 8 0,11-14 0,-8 7 0,2-3 0,3-1 0,-9 11 0,9-8 0,-9 9 0,2-2 0,0 2 0,1-5 0,0 4 0,6-11 0,-8 11 0,4-15 0,-3 15 0,1-18 0,0 17 0,3-19 0,-6 18 0,5-19 0,-5 21 0,9-21 0,-9 19 0,9-22 0,-9 23 0,5-20 0,-5 20 0,9-23 0,-9 22 0,9-19 0,-6 15 0,6-17 0,-5 15 0,8-29 0,-8 36 0,9-42 0,-6 43 0,5-34 0,-4 29 0,-2-7 0,-1 11 0,2-7 0,-4 7 0,12-23 0,-10 25 0,14-31 0,-14 31 0,10-28 0,-11 25 0,12-22 0,-12 23 0,15-23 0,-15 22 0,12-12 0,-9 12 0,3-4 0,-4 4 0,0 0 0,-3 4 0,3 0 0,-6 0 0,5 3 0,-2 0 0,0 8 0,-1 0 0,-3 3 0,0 0 0,4 4 0,-3-3 0,2 12 0,-3-11 0,3 18 0,-2-17 0,2 13 0,-3-14 0,3 11 0,-2-11 0,2 11 0,-3-11 0,0 8 0,0-9 0,0 3 0,0-4 0,0 0 0,0 0 0,0 1 0,0-1 0,0 0 0,0 7 0,0-5 0,0 4 0,0-5 0,0 5 0,0-4 0,0 11 0,0-11 0,0 8 0,0-9 0,3 3 0,-2-1 0,3 2 0,-4-1 0,0-1 0,0-2 0,0-1 0,3-3 0,-2 2 0,2-2 0,-3 4 0,0-1 0,0 0 0,0 0 0,0 1 0,0-1 0,0 0 0,0 0 0,0 1 0,0-1 0,0 0 0,0 0 0,0 1 0,0 2 0,0-2 0,0 3 0,0-4 0,0 0 0,0 0 0,0 1 0,0-1 0,0 0 0,0 1 0,0-1 0,0 0 0,0 0 0,0 1 0,0-1 0,0 0 0,0 0 0,0 1 0,0-1 0,0 0 0,0 0 0,0 1 0,0-1 0,0 0 0,0 0 0,0 7 0,0-5 0,3 5 0,-2-7 0,2 7 0,-3-6 0,0 9 0,0-9 0,3 9 0,-2-8 0,6 8 0,-7-9 0,4 6 0,-1-6 0,-2 6 0,2-6 0,0 6 0,-2-6 0,9 2 0,-9-3 0,9-3 0,-6 0 0,3-4 0,0 0 0,1 0 0,-1 0 0,0 0 0,0 0 0,1-4 0,5-3 0,-4 2 0,11-11 0,-14 10 0,17-17 0,-17 13 0,17-16 0,-17 16 0,20-29 0,-19 26 0,20-33 0,-18 34 0,8-24 0,-9 22 0,9-19 0,-9 19 0,13-29 0,-13 30 0,16-39 0,-18 39 0,17-39 0,-21 39 0,14-37 0,-14 38 0,17-34 0,-15 34 0,18-40 0,-19 38 0,16-41 0,-17 42 0,21-43 0,-20 42 0,23-45 0,-23 46 0,17-43 0,-16 40 0,13-53 0,-11 48 0,17-63 0,-20 67-6784,19-68 6784,-19 65-4537,19-62 4537,-18 59-3034,18-59 3034,-19 59-2029,16-69 2029,-17 70 1107,18-73-1107,-18 78 0,14-58 0,-14 58 0,14-53 0,-14 48 0,15-54 0,-16 58 2420,12-38-2420,-8 38 0,12-29 0,-12 27 0,15-32 0,-15 39 0,12-33 0,-9 35 3776,6-22-3776,1 16 0,3-14 0,-2 17 0,4-15 0,-11 26 5646,17-23-5646,-19 20 3020,19-11-3020,-20 13 415,17-3-415,-13 7 0,23-7 0,-22 6 0,19-2 0,-21 3 0,8 0 0,-9 0 0,2 3 0,-2-2 0,-4 6 0,2-7 0,-5 7 0,5 0 0,5 11 0,-2-8 0,11 22 0,-11-24 0,17 41 0,-18-35 0,21 41 0,-26-42 0,16 46 0,-14-48 0,9 48 0,-6-50 0,2 40 0,-2-30 0,2 35 0,-5-34 0,5 33 0,-9-41 0,5 37 0,-5-36 0,5 29 0,-5-15 0,5 13 0,-5-12-1674,2-5 1674,-3-16-63,4 20 63,-3-15 0,2 44 0,-3-42 0,3 45 0,-2-43 0,2 41 0,-3-40 0,0 16 0,0-23 0,0-2 0,0 3 0,0-1 0,0-2 0,0 19 0,0-13 0,-3 36 0,2-33 0,1 39 0,1-43 0,5 36 0,-5-37 0,5 34 0,-5-34 0,6 41 0,-6-40 0,2 43 0,-3-43 0,0 43 0,0-43 0,0 36 0,0-37 0,0 34 0,0-33 0,0 42 0,0-41 0,0 32 0,0-36 0,6 33 0,-4-30 0,11 36 0,-12-37 0,12 28 0,-11-30 0,11 20 0,-8-17 1668,15 24-1668,-14-22 0,20 22 0,-23-28 69,26 21-69,-21-19 0,18 15 0,-17-17 0,18 18 0,-17-20 0,23 19 0,-26-20 0,19 10 0,-17-7 0,15 4 0,-11-8 0,14 5 0,-18-6 0,15 0 0,-15-1 0,4-3 0,-5 0 0,12 0 0,-10 0 0,14 0 0,-19-3 0,17-4 0,-18-2 0,32-7 0,-31 7 0,30-8 0,-31 9 0,28-9 0,-28 8 0,22-5 0,-17 4 0,22-8 0,-20 5 0,21-14 0,-25 21 0,22-20 0,-18 20 0,12-14 0,-11 8 0,2 1 0,-3 4 0,-3 0 0,-2 6 0,-2-5 0,3 5 0,1-2 0,-4 0 0,2 2 0,-2-2 0,0 6 0,6-2 0,-5 2 0,18 7 0,-12-5 0,25 15 0,-25-11 0,29 15 0,-29-18 0,25 17 0,-22-14 0,20 12 0,-20-9 0,9 5 0,-15-13 0,9 13 0,-8-15 0,4 14 0,-8-11 0,7 9 0,-9-6 0,19 12 0,-15-10 0,16 13 0,-11-14 0,19 17 0,-16-15 0,18 19 0,-24-24 0,15 14 0,-19-16 0,8 7 0,-9-4 0,7 0 0,-6 1 0,4-4 0,-8 2 0,5-2 0,-1 0 0,2 3 0,0-3 0,0 3 0,1-3 0,2 2 0,-2-5 0,6 6 0,-3-3 0,10 6 0,-8-5 0,10 5 0,-14-9 0,18 8 0,-17-7 0,14 4 0,-16-6 0,9 3 0,-8-2 0,11 3 0,-11-4 0,20 0 0,-17 0 0,24-4 0,-26 3 0,30-5 0,-31 2 0,42-6 0,-40 5 0,38-8 0,-34 5 0,35-7 0,-33 4 0,35-3 0,-40 9-1184,15-1 1184,-20 3 0,16-5 0,-11 4-652,30-3 652,-30 4 0,38 2 0,-37-2 0,36 0 0,-34 2 0,38-2 0,-36 3 0,32 3 0,-37-2 0,24 2 0,-26-3 0,20 6 0,-20-4 1143,10 8-1143,-12-10 693,3 4-693,-4-1 0,7 1 0,-5 0 0,7 6 0,-7-9 0,7 12 0,-7-8 0,5 2 0,6 3 0,-13-5 0,26 8 0,-26-4 0,26 7 0,-10 3 0,1-6 0,6 9 0,-21-19 0,18 19 0,-17-18 0,19 22 0,-18-23 0,19 23 0,-21-23 0,15 16 0,-19-14 0,24 12 0,-20-11 0,20 10 0,-20-11 0,24 8 0,-21-5 0,31 6 0,-32-6 0,26 3 0,-30-4 0,19 0 0,-21-3 0,19-1 0,-15-3 0,21 4 0,-19-4 0,25 4 0,-25-4 0,29 0 0,-29 0 0,32 3 0,-31-2 0,44 2 0,-42-3 0,35 3 0,-32-2 0,21 2 0,-20 0 0,12-2 0,-21 2 0,14-3 0,-13 0 0,7 0 0,-10 4 0,0-4 0,0 4 0,1-4 0,-1 3 0,0-2 0,0 2 0,1-3 0,-1 0 0,3 0 0,-2 0 0,16 3 0,-14-2 0,17 2 0,-15 0 0,19 1 0,-17 0 0,32 3 0,-33-3 0,43 3 0,-43-3 0,43 3 0,-43-7 0,30 4 0,-33-4 0,23 0 0,-22 0 0,28 3 0,-27-2 0,31 2 0,-32-3 0,32 3 0,-31-2 0,41 5 0,-40-5 0,33 6 0,-32-7 0,13 4 0,-14-4 0,-3 0 0,-7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4T20:21:26.784"/>
    </inkml:context>
    <inkml:brush xml:id="br0">
      <inkml:brushProperty name="width" value="0.025" units="cm"/>
      <inkml:brushProperty name="height" value="0.025" units="cm"/>
      <inkml:brushProperty name="color" value="#66CC00"/>
    </inkml:brush>
  </inkml:definitions>
  <inkml:trace contextRef="#ctx0" brushRef="#br0">0 1800 24575,'7'0'0,"1"0"0,-1 0 0,0 0 0,0 0 0,1 0 0,-1 0 0,-3 4 0,9-3 0,-8 2 0,12-3 0,-9 0 0,3 0 0,-4 0 0,0 0 0,1 0 0,-1 0 0,3 0 0,-1 0 0,14 0 0,-13 0 0,23 0 0,-22 0 0,22-3 0,-23-2 0,20-2 0,-20 3 0,26-5 0,-24 7 0,31-14 0,-32 13 0,22-10 0,-23 9 0,20-6 0,-20 5 0,17-8 0,-18 12 0,8-9 0,-9 9 0,-1-5 0,0 2 0,0-7 0,1 6 0,6-11 0,-9 11 0,11-12 0,-14 9 0,17-6 0,-13 9 0,11-14 0,-9 15 0,9-18 0,-8 16 0,5-8 0,-7 10 0,10-12 0,-11 10 0,20-14 0,-23 12 0,20-6 0,-18 9 0,16-8 0,-16 8 0,11-5 0,-11 3 0,9-4 0,-6 3 0,12-6 0,-13 6 0,15-9 0,-16 9 0,11-9 0,-9 9 0,9-6 0,-8 6 0,4 0 0,-5-1 0,9-2 0,-8 2 0,15-7 0,-16 11 0,9-9 0,-9 9 0,3-5 0,-4 3 0,10-4 0,-7 0 0,13-6 0,-14 11 0,14-17 0,-13 17 0,20-17 0,-20 14 0,24-8 0,-24 9 0,23-6 0,-26 6 0,22-6 0,-22 9 0,16-4 0,-17 5 0,10 0 0,-11 0 0,5 1 0,-2 2 0,-1-2 0,0 3 0,-3-3 0,3 2 0,3-2 0,-1 3 0,24 0 0,-21 0 0,28 0 0,-27 0 0,24 3 0,-22-2 0,28 5 0,-31-2 0,30 4 0,-24-4 0,27 5 0,-27-7 0,31 14 0,-39-10 0,48 11 0,-47-12 0,32 4 0,-28-1 0,14 0 0,-13-1 0,14 3 0,-20-6 0,20 7 0,-23-4 0,22 4 0,-22-3 0,16 2 0,-14-6 0,11 6 0,-14-5 0,16 5 0,-19-3 0,23 4 0,-23-3 0,20 2 0,-17-2 0,7 2 0,-5-5 0,2 5 0,-2-9 0,3 5 0,-7-2 0,5 3 0,-4-3 0,2 3 0,0-6 0,-3 2 0,0 0 0,2-2 0,-2 2 0,1 0 0,1-2 0,-2 6 0,10-3 0,-5 0 0,14 5 0,-13-7 0,10 8 0,-9-6 0,17 3 0,-14-3 0,29 2 0,-31-5-1059,14 2 1059,-18-3 0,-1 0 0,0 0 0,0 0 0,4 0 0,-3 0 0,3 0 0,9 0 1059,-10 0-1059,26 0 0,-24 0 0,27 0 0,-27 0 0,24 0 0,-26 0 0,20 0 0,-20-3 0,20 2 0,-20-2 0,33-3 0,-30 4 0,26-8 0,-19 6 0,15-6 0,-14 5 0,12-8 0,-23 11 0,20-14 0,-23 11 0,28-19 0,-27 18 0,29-20 0,-30 20 0,22-21 0,-23 17 0,18-23 0,-15 25 0,8-27 0,-9 27 0,5-21 0,-8 19 0,11-17 0,-10 18 0,8-11 0,-7 5 0,7-13 0,-9 10 0,15-25 0,-15 34 0,16-42 0,-16 40 0,18-44 0,-20 42 0,26-40 0,-25 40 0,25-36 0,-22 37 0,22-40 0,-21 38 0,21-45 0,-26 45 0,26-48 0,-25 48 0,25-48 0,-26 48 0,23-38 0,-20 33 0,24-32 0,-16 32 0,10-24 0,-13 33 0,10-23 0,-15 22 0,17-12 0,-18 12 0,19-10 0,-18 8 0,20-11 0,-20 19 0,24-11 0,-19 14 0,22-8 0,-23 9 0,33-5 0,-30 2 0,43 0 0,-43 1 0,43 6 0,-34-2 0,43 12 0,-40-11 0,50 14 0,-59-14 0,59 14 0,-56-14 0,37 18 0,-41-18 0,21 17 0,-26-13 0,17 11 0,-18-9 0,5 6 0,-7-6 0,7 12 0,-9-10 0,15 29 0,-18-26 0,17 40 0,-16-41 0,13 38 0,-15-38 0,12 43 0,-11-40 0,11 47 0,-8-48 0,5 38 0,-3-40 0,1 31 0,-4-25 0,12 29 0,-13-27 0,20 32 0,-21-39 0,21 39 0,-20-39 0,23 36 0,-20-37 0,14 28 0,-12-30 0,9 27 0,-8-26 0,8 19 0,-9-18 0,6 15 0,-6-10 0,9 11 0,-11-16 0,10 11 0,-12-13 0,10 10 0,-6-5 0,9 3 0,-11-3 0,13 9 0,-13-14 0,17 16 0,-13-19 0,13 15 0,-17-16 0,13 14 0,-13-14 0,14 13 0,-14-13 0,10 7 0,-15-5 0,9-4 0,-3 5 0,5-1 0,-4 4 0,8 1 0,-10-8 0,7 8 0,-6-8 0,10 9 0,-7-6 0,13 5 0,-14-5 0,12 6 0,-13-9 0,13 8 0,-13-11 0,9 10 0,-9-10 0,0 8 0,-2-9 0,5 8 0,-3-7 0,3 7 0,-5-8 0,-2 6 0,4-3 0,9 3 0,-11 0 0,13 1 0,-14-4 0,12 8 0,-8-9 0,5 7 0,-7-7 0,4 1 0,-3 0 0,2 2 0,-6-2 0,9 4 0,-7-4 0,14 5 0,-11-7 0,8 8 0,-9-10 0,9 7 0,-9-6 0,9 5 0,-9-2 0,13 3 0,-12-3 0,11 0 0,-11-4 0,4 3 0,-5-2 0,6 5 0,-6-5 0,6 2 0,-6-3 0,2 0 0,-2 0 0,2 3 0,-2-2 0,6 2 0,-6-3 0,9 4 0,-8-4 0,4 4 0,-5-4 0,-1 0 0,0 0 0,0 0 0,1 0 0,-1 0 0,0 0 0,0 0 0,-3-4 0,3 4 0,-3-4 0,3 4 0,0-3 0,1 2 0,5-5 0,-4 5 0,8-2 0,-9 3 0,9-3 0,-8 2 0,11-2 0,-11 3 0,15 0 0,-15 0 0,15 0 0,-16 0 0,6 0 0,-7 0 0,4 0 0,-3 0 0,6 0 0,-6 0 0,5 0 0,-4 0 0,1 0 0,0 0 0,8 0 0,-5 0 0,11 0 0,-16 0 0,16 0 0,-15 0 0,15 0 0,-15 0 0,11 0 0,-11 0 0,4 0 0,-5 0 0,-1 0 0,0 0 0,0 0 0,1 0 0,-1 0 0,0 0 0,1 0 0,5-4 0,9 0 0,-5 0 0,13-2 0,-21 5 0,12-2 0,-13 0 0,2 2 0,-3-2 0,4 3 0,-3 0 0,6 0 0,-6 0 0,2 0 0,-3 0 0,7 0 0,-8 3 0,20 1 0,-19 0 0,23 6 0,-21-9 0,21 9 0,-19-6 0,44 13 0,-39-7 0,65 16 0,-61-19 0,59 18 0,-61-18 0,44 16 0,-49-17 0,30 7 0,-32-12 0,9 2 0,-13-3 0,7-7 0,-9 6 0,5-6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6:05:49.833"/>
    </inkml:context>
    <inkml:brush xml:id="br0">
      <inkml:brushProperty name="width" value="0.025" units="cm"/>
      <inkml:brushProperty name="height" value="0.025" units="cm"/>
    </inkml:brush>
  </inkml:definitions>
  <inkml:trace contextRef="#ctx0" brushRef="#br0">1 1 24575,'70'56'0,"-1"0"0,1-1 0,0 1 0,0 0 0,-1 0 0,4 1 0,0 2 0,-2-4 0,-2-9 0,-6-12 0,33-9 0,-12-17 0,-25-6 0,-12-4 0,-20 0 0,-11 0 0,-9 0 0,-3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16:05:51.801"/>
    </inkml:context>
    <inkml:brush xml:id="br0">
      <inkml:brushProperty name="width" value="0.025" units="cm"/>
      <inkml:brushProperty name="height" value="0.025" units="cm"/>
    </inkml:brush>
  </inkml:definitions>
  <inkml:trace contextRef="#ctx0" brushRef="#br0">0 498 24575,'0'-28'0,"0"-8"0,0-17 0,0-8 0,0 9 0,0 4 0,0 9 0,0 4 0,0 0 0,0 6 0,0 5 0,0 4 0,0 3 0,0 3 0,0 7 0,0 11 0,6 15 0,2 8 0,8 9 0,5 6 0,2-1 0,1 1 0,-2-10 0,-4-9 0,-6-9 0,-3-4 0,-3-5 0,1 1 0,8 4 0,4 2 0,3 3 0,1-2 0,-8-3 0,-5-1 0,-4-3 0,-1-2 0,-1-2 0,0 0 0,-2-2 0,-2 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1T21:27:27.462"/>
    </inkml:context>
    <inkml:brush xml:id="br0">
      <inkml:brushProperty name="width" value="0.025" units="cm"/>
      <inkml:brushProperty name="height" value="0.025" units="cm"/>
    </inkml:brush>
  </inkml:definitions>
  <inkml:trace contextRef="#ctx0" brushRef="#br0">0 46 24575,'4'5'0,"2"0"0,4-5 0,-1 4 0,1-3 0,0 3 0,0 1 0,0 0 0,-1 1 0,-3 2 0,16 6 0,-9-2 0,28 29 0,-10-19 0,12 28 0,-17-24 0,5 24 0,-19-31 0,12 38 0,-13-36 0,5 32 0,-11-30 0,4 14 0,-8 1 0,3-10 0,-4 5 0,0-14 0,0-9 0,0 9 0,0 1 0,-4-4 0,3 11 0,-8-19 0,8 9 0,-3-11 0,-1-1 0,0 4 0,-5-8 0,0 3 0,5 1 0,-4-4 0,4 3 0,-14-4 0,7 0 0,-19-9 0,13 7 0,-10-15 0,13 10 0,5-7 0,1 9 0,4-4 0,-1 3 0,-2-8 0,7 3 0,-4-7 0,5 7 0,0-12 0,0 7 0,5-17 0,0 16 0,18-28 0,-10 30 0,18-30 0,-19 32 0,16-14 0,-16 12 0,19-9 0,-18 8 0,23-12 0,-23 16 0,10-6 0,-13 8 0,4-4 0,1 3 0,0-3 0,0 4 0,3-4 0,-6 7 0,15-14 0,-15 13 0,15-19 0,-10 15 0,20-20 0,-19 24 0,18-18 0,-24 23 0,15-18 0,-15 17 0,15-17 0,-15 18 0,7-10 0,-9 8 0,0-1 0,-5-2 0,4 7 0,-8-8 0,3 8 0,-4-4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1T21:27:28.558"/>
    </inkml:context>
    <inkml:brush xml:id="br0">
      <inkml:brushProperty name="width" value="0.025" units="cm"/>
      <inkml:brushProperty name="height" value="0.025" units="cm"/>
    </inkml:brush>
  </inkml:definitions>
  <inkml:trace contextRef="#ctx0" brushRef="#br0">0 48 24575,'10'0'0,"0"0"0,0 0 0,-1 0 0,5 0 0,2 0 0,3 0 0,-3 0 0,10 0 0,-1 0 0,41-9 0,24 7 0,2-7 0,-10 4 0,-2 2 0,-9 1 0,2-1 0,-7-1 0,-34-1 0,24 4 0,-44-3 0,2 4 0,-10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1T21:27:30.070"/>
    </inkml:context>
    <inkml:brush xml:id="br0">
      <inkml:brushProperty name="width" value="0.025" units="cm"/>
      <inkml:brushProperty name="height" value="0.025" units="cm"/>
    </inkml:brush>
  </inkml:definitions>
  <inkml:trace contextRef="#ctx0" brushRef="#br0">0 1 24575,'10'4'0,"4"-3"0,-3 12 0,7-6 0,-2 7 0,3 0 0,1 1 0,25 15 0,-19-8 0,36 12 0,-42-18 0,15 3 0,-24-14 0,3 4 0,-4-4 0,0 1 0,9 2 0,-7-2 0,23 12 0,-20-6 0,21 11 0,-25-16 0,8 6 0,-9-8 0,0 1 0,-1 2 0,1-7 0,-4 8 0,-6-3 0,-10 3 0,-1 1 0,-3 0 0,4-5 0,-4 4 0,-6 1 0,0 5 0,-17 9 0,18-3 0,-21 7 0,27-12 0,-19 7 0,20-12 0,-15 12 0,15-15 0,-6 13 0,12-14 0,-3 3 0,4-2 0,-5-7 0,5 8 0,0-8 0,5 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1T21:46:50.629"/>
    </inkml:context>
    <inkml:brush xml:id="br0">
      <inkml:brushProperty name="width" value="0.025" units="cm"/>
      <inkml:brushProperty name="height" value="0.025" units="cm"/>
    </inkml:brush>
  </inkml:definitions>
  <inkml:trace contextRef="#ctx0" brushRef="#br0">16 0 24575,'-1'52'0,"-1"0"0,1 0 0,-1 0 0,1 0 0,-1 0 0,1-1 0,0 1 0,-1 8 0,1-2 0,1-3 0,-1-2 0,1-2 0,-1 0 0,1-2 0,1-3 0,0-5 0,3 18 0,0-12 0,-3-15 0,0 8 0,1 1 0,-2-11 0,0-4 0,2 17 0,-1-23 0,1 26 0,-2-27 0,1 15 0,1 3 0,2-5 0,-1 13 0,0 1 0,2 3 0,-1-2 0,1 0 0,1 4 0,0-10 0,1-3 0,-3-14 0,9 24 0,-12-36 0,6 9 0,-3-11 0,-3-5 0,5-1 0,-6-4 0,4-6 0,5-14 0,-2 4 0,7-18 0,3-4 0,-6 12 0,1-1-299,4-14 0,2 1 299,4-11 0,0 2 0,-4 9 0,5-10 0,-6 11 0,-3 11 0,1 0 0,4-14 0,-6 16 0,-1 0 0,1-6 0,-1 1 0,3-12 0,3-6 0,1 0 0,-2 1 0,-4 15 0,-1 2 0,-4 8 0,0 7 0,0-1 0,4-6 0,0 4 0,7-7 0,1 0 0,-3 2 0,3 0 0,1-2 0,4-6 0,-5 5 0,0-1 0,6-10 0,-2 6 0,-3 1 0,-12 14 598,25-27-598,-22 23 0,15-26 0,-15 24 0,7-19 0,-14 32 0,2-13 0,-5 18 0,0-8 0,1 7 0,1-13 0,0 10 0,2-13 0,-3 14 0,3-4 0,-4 6 0,0 3 0,1-1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1T21:46:53.429"/>
    </inkml:context>
    <inkml:brush xml:id="br0">
      <inkml:brushProperty name="width" value="0.025" units="cm"/>
      <inkml:brushProperty name="height" value="0.025" units="cm"/>
    </inkml:brush>
  </inkml:definitions>
  <inkml:trace contextRef="#ctx0" brushRef="#br0">377 61 24575,'0'-8'0,"-3"4"0,-1-3 0,-4 3 0,1 0 0,-1-3 0,0 6 0,1-5 0,-7 1 0,8-2 0,-14 3 0,14 0 0,-18 8 0,14 0 0,-18 10 0,14-5 0,-17 16 0,13-12 0,-21 12 0,21-12 0,-17 4 0,25-8 0,-10 5 0,15-9 0,-10 12 0,10-11 0,-5 15 0,10-9 0,-4 17 0,4-15 0,0 20 0,0-20 0,7 18 0,-5-18 0,11 10 0,-11-15 0,8 9 0,-6-10 0,3 3 0,1-3 0,-1 2 0,1-1 0,3 5 0,-3-6 0,7 7 0,-10-7 0,8 6 0,-8-9 0,9 9 0,-5-13 0,5 9 0,-6-5 0,10-1 0,-9-1 0,15 1 0,-10-4 0,21 4 0,-17-4 0,30 0 0,-28 0 0,31-4 0,-32 4 0,19-4 0,-28 1 0,7 2 0,-16-2 0,2 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1T21:46:54.784"/>
    </inkml:context>
    <inkml:brush xml:id="br0">
      <inkml:brushProperty name="width" value="0.025" units="cm"/>
      <inkml:brushProperty name="height" value="0.025" units="cm"/>
    </inkml:brush>
  </inkml:definitions>
  <inkml:trace contextRef="#ctx0" brushRef="#br0">383 68 24575,'-4'-7'0,"0"-1"0,-3 1 0,-4-1 0,-1 0 0,-3 4 0,3-2 0,-9 1 0,8 1 0,-9-3 0,7 7 0,0-4 0,0 4 0,-6 0 0,1 0 0,1 0 0,-15 7 0,18-5 0,-25 18 0,27-14 0,-10 19 0,15-16 0,2 19 0,0-14 0,6 21 0,-2-17 0,6 17 0,-2-21 0,6 24 0,-6-23 0,5 13 0,-2-16 0,1 2 0,1-5 0,-2 5 0,1-6 0,1 7 0,-5-7 0,9 13 0,-5-1 0,6 0 0,-3-2 0,-1-11 0,1 1 0,3 3 0,-3-3 0,20 6 0,-13-5 0,27 5 0,-24-9 0,24 5 0,-24-9 0,24 6 0,-17-7 0,24 4 0,-23-4 0,25-4 0,-32 0 0,16-10 0,-26 5 0,1-2 0,-10 8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31T21:46:56.260"/>
    </inkml:context>
    <inkml:brush xml:id="br0">
      <inkml:brushProperty name="width" value="0.025" units="cm"/>
      <inkml:brushProperty name="height" value="0.025" units="cm"/>
    </inkml:brush>
  </inkml:definitions>
  <inkml:trace contextRef="#ctx0" brushRef="#br0">188 23 24575,'-3'7'0,"2"1"0,-2-1 0,0-3 0,2 3 0,-6 1 0,3 0 0,-4 10 0,1-9 0,-4 15 0,6-14 0,-9 18 0,13-18 0,-13 14 0,13-15 0,-9 6 0,5-5 0,-2-5 0,3 6 0,-3-7 0,6 3 0,-6 4 0,3-6 0,-7 9 0,6-9 0,-5 2 0,6-3 0,0-1 0,1-2 0,3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B70F81-C798-0C4A-9A6A-B6669E735CF0}" type="datetimeFigureOut">
              <a:rPr lang="en-US" smtClean="0"/>
              <a:t>11/4/24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D75F4-6B32-5D46-9347-9BE24CB80E3F}" type="slidenum">
              <a:rPr lang="en-US" smtClean="0"/>
              <a:t>‹#›</a:t>
            </a:fld>
            <a:endParaRPr lang="en-US"/>
          </a:p>
        </p:txBody>
      </p:sp>
    </p:spTree>
    <p:extLst>
      <p:ext uri="{BB962C8B-B14F-4D97-AF65-F5344CB8AC3E}">
        <p14:creationId xmlns:p14="http://schemas.microsoft.com/office/powerpoint/2010/main" val="2386465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a:extLst>
              <a:ext uri="{FF2B5EF4-FFF2-40B4-BE49-F238E27FC236}">
                <a16:creationId xmlns:a16="http://schemas.microsoft.com/office/drawing/2014/main" id="{057693A1-FA3D-FC44-9554-B576424523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a:extLst>
              <a:ext uri="{FF2B5EF4-FFF2-40B4-BE49-F238E27FC236}">
                <a16:creationId xmlns:a16="http://schemas.microsoft.com/office/drawing/2014/main" id="{1528845D-C2FC-6D4D-8744-81766986E0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dirty="0">
                <a:latin typeface="Arial" panose="020B0604020202020204" pitchFamily="34" charset="0"/>
              </a:rPr>
              <a:t>Hello everyone. I am </a:t>
            </a:r>
            <a:r>
              <a:rPr lang="en-US" altLang="en-US" sz="1600" dirty="0" err="1">
                <a:latin typeface="Arial" panose="020B0604020202020204" pitchFamily="34" charset="0"/>
              </a:rPr>
              <a:t>Aaina</a:t>
            </a:r>
            <a:r>
              <a:rPr lang="en-US" altLang="en-US" sz="1600" dirty="0">
                <a:latin typeface="Arial" panose="020B0604020202020204" pitchFamily="34" charset="0"/>
              </a:rPr>
              <a:t> Thapa. Today I will be discussing some of the work that I have been doing as a postdoc with Jutta Escher at LLNL on semi-microscopic approach to nucleon-nucleus scattering and some of the applications of this approach that could be of interest to you.. </a:t>
            </a:r>
          </a:p>
        </p:txBody>
      </p:sp>
      <p:sp>
        <p:nvSpPr>
          <p:cNvPr id="8195" name="Slide Number Placeholder 3">
            <a:extLst>
              <a:ext uri="{FF2B5EF4-FFF2-40B4-BE49-F238E27FC236}">
                <a16:creationId xmlns:a16="http://schemas.microsoft.com/office/drawing/2014/main" id="{F49E4B53-7B62-4A42-8BFD-1945FB153A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fld id="{78760B0F-84F5-6742-9812-39B8C332515A}"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begin with summarizing our approach schematically. The idea is to use the microscopic structure of the target (CLICK) to inform two-body quantum scattering equation about the quantized states that target can get excited to during direct inelastic scattering and if we are doing it right it should match what is observed in the detectors in the scattering experiments.</a:t>
            </a:r>
          </a:p>
          <a:p>
            <a:endParaRPr lang="en-US" dirty="0"/>
          </a:p>
          <a:p>
            <a:r>
              <a:rPr lang="en-US" dirty="0"/>
              <a:t>For structure input, we use Hartree-</a:t>
            </a:r>
            <a:r>
              <a:rPr lang="en-US" dirty="0" err="1"/>
              <a:t>Fock</a:t>
            </a:r>
            <a:r>
              <a:rPr lang="en-US" dirty="0"/>
              <a:t> </a:t>
            </a:r>
            <a:r>
              <a:rPr lang="en-US" dirty="0" err="1"/>
              <a:t>Bogoliubov</a:t>
            </a:r>
            <a:r>
              <a:rPr lang="en-US" dirty="0"/>
              <a:t> many-body method with </a:t>
            </a:r>
            <a:r>
              <a:rPr lang="en-US" dirty="0" err="1"/>
              <a:t>Gogny</a:t>
            </a:r>
            <a:r>
              <a:rPr lang="en-US" dirty="0"/>
              <a:t> D1M nucleon-nucleon interaction. After which we use Quasi-particle-random phase approximation to obtain the vibrational excited states from one-phonon excitations on top of the HFB ground state. Then we use the ground state and  transition densities, for going from ground state to different QRPA excited states,  of the nucleus to calculate </a:t>
            </a:r>
            <a:r>
              <a:rPr lang="en-US" dirty="0" err="1"/>
              <a:t>Vcc</a:t>
            </a:r>
            <a:r>
              <a:rPr lang="en-US" dirty="0"/>
              <a:t> and </a:t>
            </a:r>
            <a:r>
              <a:rPr lang="en-US" dirty="0" err="1"/>
              <a:t>Vcc</a:t>
            </a:r>
            <a:r>
              <a:rPr lang="en-US" dirty="0"/>
              <a:t>' scattering potentials that are input to coupled-channels code FRESCOX. </a:t>
            </a:r>
          </a:p>
          <a:p>
            <a:endParaRPr lang="en-US" dirty="0"/>
          </a:p>
        </p:txBody>
      </p:sp>
      <p:sp>
        <p:nvSpPr>
          <p:cNvPr id="4" name="Slide Number Placeholder 3"/>
          <p:cNvSpPr>
            <a:spLocks noGrp="1"/>
          </p:cNvSpPr>
          <p:nvPr>
            <p:ph type="sldNum" sz="quarter" idx="5"/>
          </p:nvPr>
        </p:nvSpPr>
        <p:spPr/>
        <p:txBody>
          <a:bodyPr/>
          <a:lstStyle/>
          <a:p>
            <a:fld id="{FDE21A69-CF60-D343-992A-63D6CEDE1F80}" type="slidenum">
              <a:rPr lang="en-US" smtClean="0"/>
              <a:t>2</a:t>
            </a:fld>
            <a:endParaRPr lang="en-US"/>
          </a:p>
        </p:txBody>
      </p:sp>
    </p:spTree>
    <p:extLst>
      <p:ext uri="{BB962C8B-B14F-4D97-AF65-F5344CB8AC3E}">
        <p14:creationId xmlns:p14="http://schemas.microsoft.com/office/powerpoint/2010/main" val="305503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the approach JLM-B model</a:t>
            </a:r>
          </a:p>
        </p:txBody>
      </p:sp>
      <p:sp>
        <p:nvSpPr>
          <p:cNvPr id="4" name="Slide Number Placeholder 3"/>
          <p:cNvSpPr>
            <a:spLocks noGrp="1"/>
          </p:cNvSpPr>
          <p:nvPr>
            <p:ph type="sldNum" sz="quarter" idx="5"/>
          </p:nvPr>
        </p:nvSpPr>
        <p:spPr/>
        <p:txBody>
          <a:bodyPr/>
          <a:lstStyle/>
          <a:p>
            <a:fld id="{81ED75F4-6B32-5D46-9347-9BE24CB80E3F}" type="slidenum">
              <a:rPr lang="en-US" smtClean="0"/>
              <a:t>3</a:t>
            </a:fld>
            <a:endParaRPr lang="en-US"/>
          </a:p>
        </p:txBody>
      </p:sp>
    </p:spTree>
    <p:extLst>
      <p:ext uri="{BB962C8B-B14F-4D97-AF65-F5344CB8AC3E}">
        <p14:creationId xmlns:p14="http://schemas.microsoft.com/office/powerpoint/2010/main" val="3958882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pitchFamily="2" charset="0"/>
              </a:rPr>
              <a:t>To connect the </a:t>
            </a:r>
          </a:p>
          <a:p>
            <a:endParaRPr lang="en-US" dirty="0">
              <a:latin typeface="Helvetica" pitchFamily="2" charset="0"/>
            </a:endParaRPr>
          </a:p>
          <a:p>
            <a:r>
              <a:rPr lang="en-US" dirty="0">
                <a:latin typeface="Helvetica" pitchFamily="2" charset="0"/>
              </a:rPr>
              <a:t>Another application of the microscopic approach is its surrogate applications. Inelastic scattering can be used as a surrogate reaction for neutron capture on unstable nuclei, like Zr95 shown here. </a:t>
            </a:r>
          </a:p>
          <a:p>
            <a:r>
              <a:rPr lang="en-US" dirty="0">
                <a:latin typeface="Helvetica" pitchFamily="2" charset="0"/>
              </a:rPr>
              <a:t>The idea is to learn the decay of the compound nucleus, in this case the excited 96Zr nucleus, from inelastic scattering and then use it to predict neutron capture cross section.</a:t>
            </a:r>
          </a:p>
          <a:p>
            <a:endParaRPr lang="en-US" dirty="0">
              <a:latin typeface="Helvetica" pitchFamily="2" charset="0"/>
            </a:endParaRPr>
          </a:p>
          <a:p>
            <a:r>
              <a:rPr lang="en-US" dirty="0">
                <a:latin typeface="Helvetica" pitchFamily="2" charset="0"/>
              </a:rPr>
              <a:t>The computed neutron capture cross section can then be used as input to astrophysical simulations that predict the isotopic ratios (</a:t>
            </a:r>
            <a:r>
              <a:rPr lang="en-US" b="1" dirty="0"/>
              <a:t>ratio of the atomic abundances of two isotopes of the same element</a:t>
            </a:r>
            <a:r>
              <a:rPr lang="en-US" dirty="0">
                <a:latin typeface="Helvetica" pitchFamily="2" charset="0"/>
              </a:rPr>
              <a:t>) in </a:t>
            </a:r>
            <a:r>
              <a:rPr lang="en-US" dirty="0" err="1">
                <a:latin typeface="Helvetica" pitchFamily="2" charset="0"/>
              </a:rPr>
              <a:t>presolar</a:t>
            </a:r>
            <a:r>
              <a:rPr lang="en-US" dirty="0">
                <a:latin typeface="Helvetica" pitchFamily="2" charset="0"/>
              </a:rPr>
              <a:t> grains. </a:t>
            </a: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endParaRPr lang="en-US" dirty="0">
              <a:latin typeface="Helvetica" pitchFamily="2" charset="0"/>
            </a:endParaRPr>
          </a:p>
          <a:p>
            <a:r>
              <a:rPr lang="en-US" dirty="0">
                <a:latin typeface="Helvetica" pitchFamily="2" charset="0"/>
              </a:rPr>
              <a:t> fingerprints of the nuclear reaction chain that led to formation of those isotopes</a:t>
            </a:r>
          </a:p>
          <a:p>
            <a:endParaRPr lang="en-US" dirty="0">
              <a:latin typeface="Helvetica" pitchFamily="2" charset="0"/>
            </a:endParaRPr>
          </a:p>
          <a:p>
            <a:endParaRPr lang="en-US" dirty="0"/>
          </a:p>
        </p:txBody>
      </p:sp>
      <p:sp>
        <p:nvSpPr>
          <p:cNvPr id="4" name="Slide Number Placeholder 3"/>
          <p:cNvSpPr>
            <a:spLocks noGrp="1"/>
          </p:cNvSpPr>
          <p:nvPr>
            <p:ph type="sldNum" sz="quarter" idx="5"/>
          </p:nvPr>
        </p:nvSpPr>
        <p:spPr/>
        <p:txBody>
          <a:bodyPr/>
          <a:lstStyle/>
          <a:p>
            <a:fld id="{42AC72F2-E323-5048-9413-9FABEF3FE225}" type="slidenum">
              <a:rPr lang="en-US" smtClean="0"/>
              <a:t>6</a:t>
            </a:fld>
            <a:endParaRPr lang="en-US"/>
          </a:p>
        </p:txBody>
      </p:sp>
    </p:spTree>
    <p:extLst>
      <p:ext uri="{BB962C8B-B14F-4D97-AF65-F5344CB8AC3E}">
        <p14:creationId xmlns:p14="http://schemas.microsoft.com/office/powerpoint/2010/main" val="3422613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AC72F2-E323-5048-9413-9FABEF3FE225}" type="slidenum">
              <a:rPr lang="en-US" smtClean="0"/>
              <a:t>14</a:t>
            </a:fld>
            <a:endParaRPr lang="en-US"/>
          </a:p>
        </p:txBody>
      </p:sp>
    </p:spTree>
    <p:extLst>
      <p:ext uri="{BB962C8B-B14F-4D97-AF65-F5344CB8AC3E}">
        <p14:creationId xmlns:p14="http://schemas.microsoft.com/office/powerpoint/2010/main" val="1227114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JLM approach, first published in 1977 in the reference mentioned here and the named after the names of its authors, essentially give a parameterized nucleon-nucleon interaction in a medium, the medium being infinite nuclear matter of constant density, using the Reid’s hard-core potential as the model for the nuclear force between free nucleons. </a:t>
            </a:r>
          </a:p>
          <a:p>
            <a:endParaRPr lang="en-US" dirty="0"/>
          </a:p>
          <a:p>
            <a:r>
              <a:rPr lang="en-US" dirty="0"/>
              <a:t>To go from nuclear matter to finite nucleus, a finite range is added to account for non-uniform density of the nucleus over the range of the interaction. The results that I will present later use an improved JLM model, which uses some elastic and quasi-elastic scattering data to fit the renormalization parameters, lambda’s,  shown in the first equation. </a:t>
            </a:r>
          </a:p>
          <a:p>
            <a:endParaRPr lang="en-US" dirty="0"/>
          </a:p>
          <a:p>
            <a:r>
              <a:rPr lang="en-US" dirty="0"/>
              <a:t>The last and final step is to perform single-folding using the JLM-B in-medium nucleon-nucleon interaction and the ground state and transition densities from HFB+QRPA calculations to obtain the nucleon-nucleus scattering potentials.  </a:t>
            </a:r>
          </a:p>
          <a:p>
            <a:endParaRPr lang="en-US" dirty="0"/>
          </a:p>
        </p:txBody>
      </p:sp>
      <p:sp>
        <p:nvSpPr>
          <p:cNvPr id="4" name="Slide Number Placeholder 3"/>
          <p:cNvSpPr>
            <a:spLocks noGrp="1"/>
          </p:cNvSpPr>
          <p:nvPr>
            <p:ph type="sldNum" sz="quarter" idx="5"/>
          </p:nvPr>
        </p:nvSpPr>
        <p:spPr/>
        <p:txBody>
          <a:bodyPr/>
          <a:lstStyle/>
          <a:p>
            <a:fld id="{42AC72F2-E323-5048-9413-9FABEF3FE225}" type="slidenum">
              <a:rPr lang="en-US" smtClean="0"/>
              <a:t>16</a:t>
            </a:fld>
            <a:endParaRPr lang="en-US"/>
          </a:p>
        </p:txBody>
      </p:sp>
    </p:spTree>
    <p:extLst>
      <p:ext uri="{BB962C8B-B14F-4D97-AF65-F5344CB8AC3E}">
        <p14:creationId xmlns:p14="http://schemas.microsoft.com/office/powerpoint/2010/main" val="2123043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ED75F4-6B32-5D46-9347-9BE24CB80E3F}" type="slidenum">
              <a:rPr lang="en-US" smtClean="0"/>
              <a:t>19</a:t>
            </a:fld>
            <a:endParaRPr lang="en-US"/>
          </a:p>
        </p:txBody>
      </p:sp>
    </p:spTree>
    <p:extLst>
      <p:ext uri="{BB962C8B-B14F-4D97-AF65-F5344CB8AC3E}">
        <p14:creationId xmlns:p14="http://schemas.microsoft.com/office/powerpoint/2010/main" val="2316006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54956-6681-E0A6-096A-33298B6903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587965-48C9-C159-9CD5-BE49C41556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3F31584-32FC-1E4F-BD9A-CDF0217B7C2F}"/>
              </a:ext>
            </a:extLst>
          </p:cNvPr>
          <p:cNvSpPr>
            <a:spLocks noGrp="1"/>
          </p:cNvSpPr>
          <p:nvPr>
            <p:ph type="dt" sz="half" idx="10"/>
          </p:nvPr>
        </p:nvSpPr>
        <p:spPr/>
        <p:txBody>
          <a:bodyPr/>
          <a:lstStyle/>
          <a:p>
            <a:fld id="{E50B349B-9634-7E4D-B0A8-C76BF2B47FB7}" type="datetimeFigureOut">
              <a:rPr lang="en-US" smtClean="0"/>
              <a:t>11/4/24</a:t>
            </a:fld>
            <a:endParaRPr lang="en-US"/>
          </a:p>
        </p:txBody>
      </p:sp>
      <p:sp>
        <p:nvSpPr>
          <p:cNvPr id="5" name="Footer Placeholder 4">
            <a:extLst>
              <a:ext uri="{FF2B5EF4-FFF2-40B4-BE49-F238E27FC236}">
                <a16:creationId xmlns:a16="http://schemas.microsoft.com/office/drawing/2014/main" id="{94DE81F1-F6EE-D7B7-0021-53450668AC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64A03-B262-8930-4EB8-140F72EE118E}"/>
              </a:ext>
            </a:extLst>
          </p:cNvPr>
          <p:cNvSpPr>
            <a:spLocks noGrp="1"/>
          </p:cNvSpPr>
          <p:nvPr>
            <p:ph type="sldNum" sz="quarter" idx="12"/>
          </p:nvPr>
        </p:nvSpPr>
        <p:spPr/>
        <p:txBody>
          <a:bodyPr/>
          <a:lstStyle/>
          <a:p>
            <a:fld id="{36EFF6F7-E185-7B4A-86A6-83775A1DF384}" type="slidenum">
              <a:rPr lang="en-US" smtClean="0"/>
              <a:t>‹#›</a:t>
            </a:fld>
            <a:endParaRPr lang="en-US"/>
          </a:p>
        </p:txBody>
      </p:sp>
    </p:spTree>
    <p:extLst>
      <p:ext uri="{BB962C8B-B14F-4D97-AF65-F5344CB8AC3E}">
        <p14:creationId xmlns:p14="http://schemas.microsoft.com/office/powerpoint/2010/main" val="1800848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3976-E86F-0D15-2079-77C8D81A27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D3756C-4656-01B8-9A72-740C3A1C65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3E2B1-05DC-2DB1-C25A-47121A952C0D}"/>
              </a:ext>
            </a:extLst>
          </p:cNvPr>
          <p:cNvSpPr>
            <a:spLocks noGrp="1"/>
          </p:cNvSpPr>
          <p:nvPr>
            <p:ph type="dt" sz="half" idx="10"/>
          </p:nvPr>
        </p:nvSpPr>
        <p:spPr/>
        <p:txBody>
          <a:bodyPr/>
          <a:lstStyle/>
          <a:p>
            <a:fld id="{E50B349B-9634-7E4D-B0A8-C76BF2B47FB7}" type="datetimeFigureOut">
              <a:rPr lang="en-US" smtClean="0"/>
              <a:t>11/4/24</a:t>
            </a:fld>
            <a:endParaRPr lang="en-US"/>
          </a:p>
        </p:txBody>
      </p:sp>
      <p:sp>
        <p:nvSpPr>
          <p:cNvPr id="5" name="Footer Placeholder 4">
            <a:extLst>
              <a:ext uri="{FF2B5EF4-FFF2-40B4-BE49-F238E27FC236}">
                <a16:creationId xmlns:a16="http://schemas.microsoft.com/office/drawing/2014/main" id="{4A35082C-1408-BE4C-4A32-825CB439A6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8E338-3790-ADD6-6545-4EA2A4C49E81}"/>
              </a:ext>
            </a:extLst>
          </p:cNvPr>
          <p:cNvSpPr>
            <a:spLocks noGrp="1"/>
          </p:cNvSpPr>
          <p:nvPr>
            <p:ph type="sldNum" sz="quarter" idx="12"/>
          </p:nvPr>
        </p:nvSpPr>
        <p:spPr/>
        <p:txBody>
          <a:bodyPr/>
          <a:lstStyle/>
          <a:p>
            <a:fld id="{36EFF6F7-E185-7B4A-86A6-83775A1DF384}" type="slidenum">
              <a:rPr lang="en-US" smtClean="0"/>
              <a:t>‹#›</a:t>
            </a:fld>
            <a:endParaRPr lang="en-US"/>
          </a:p>
        </p:txBody>
      </p:sp>
    </p:spTree>
    <p:extLst>
      <p:ext uri="{BB962C8B-B14F-4D97-AF65-F5344CB8AC3E}">
        <p14:creationId xmlns:p14="http://schemas.microsoft.com/office/powerpoint/2010/main" val="316060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5316F5-808B-9F97-749C-EDCC4EA659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4C9473-B9B9-2D27-BBD2-0EF4D25E79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951FB-0118-D3EF-0D78-C1C0C1AC3A53}"/>
              </a:ext>
            </a:extLst>
          </p:cNvPr>
          <p:cNvSpPr>
            <a:spLocks noGrp="1"/>
          </p:cNvSpPr>
          <p:nvPr>
            <p:ph type="dt" sz="half" idx="10"/>
          </p:nvPr>
        </p:nvSpPr>
        <p:spPr/>
        <p:txBody>
          <a:bodyPr/>
          <a:lstStyle/>
          <a:p>
            <a:fld id="{E50B349B-9634-7E4D-B0A8-C76BF2B47FB7}" type="datetimeFigureOut">
              <a:rPr lang="en-US" smtClean="0"/>
              <a:t>11/4/24</a:t>
            </a:fld>
            <a:endParaRPr lang="en-US"/>
          </a:p>
        </p:txBody>
      </p:sp>
      <p:sp>
        <p:nvSpPr>
          <p:cNvPr id="5" name="Footer Placeholder 4">
            <a:extLst>
              <a:ext uri="{FF2B5EF4-FFF2-40B4-BE49-F238E27FC236}">
                <a16:creationId xmlns:a16="http://schemas.microsoft.com/office/drawing/2014/main" id="{2DD76604-BD41-1780-54CD-EAAD1629F9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40CBD8-0512-BC5D-DBA2-1F4C85F77F67}"/>
              </a:ext>
            </a:extLst>
          </p:cNvPr>
          <p:cNvSpPr>
            <a:spLocks noGrp="1"/>
          </p:cNvSpPr>
          <p:nvPr>
            <p:ph type="sldNum" sz="quarter" idx="12"/>
          </p:nvPr>
        </p:nvSpPr>
        <p:spPr/>
        <p:txBody>
          <a:bodyPr/>
          <a:lstStyle/>
          <a:p>
            <a:fld id="{36EFF6F7-E185-7B4A-86A6-83775A1DF384}" type="slidenum">
              <a:rPr lang="en-US" smtClean="0"/>
              <a:t>‹#›</a:t>
            </a:fld>
            <a:endParaRPr lang="en-US"/>
          </a:p>
        </p:txBody>
      </p:sp>
    </p:spTree>
    <p:extLst>
      <p:ext uri="{BB962C8B-B14F-4D97-AF65-F5344CB8AC3E}">
        <p14:creationId xmlns:p14="http://schemas.microsoft.com/office/powerpoint/2010/main" val="1612093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5" name="Picture 10">
            <a:extLst>
              <a:ext uri="{FF2B5EF4-FFF2-40B4-BE49-F238E27FC236}">
                <a16:creationId xmlns:a16="http://schemas.microsoft.com/office/drawing/2014/main" id="{6158C1FF-15F1-6D4C-8C08-C5DD40ED2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3484"/>
            <a:ext cx="12192000" cy="3655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D2043F79-78FA-9045-8894-7BC1B660FA71}"/>
              </a:ext>
            </a:extLst>
          </p:cNvPr>
          <p:cNvSpPr/>
          <p:nvPr/>
        </p:nvSpPr>
        <p:spPr>
          <a:xfrm>
            <a:off x="0" y="6237818"/>
            <a:ext cx="12192000" cy="620183"/>
          </a:xfrm>
          <a:prstGeom prst="rect">
            <a:avLst/>
          </a:prstGeom>
          <a:gradFill flip="none" rotWithShape="1">
            <a:gsLst>
              <a:gs pos="0">
                <a:srgbClr val="294861"/>
              </a:gs>
              <a:gs pos="46000">
                <a:schemeClr val="accent1">
                  <a:lumMod val="50000"/>
                </a:schemeClr>
              </a:gs>
              <a:gs pos="100000">
                <a:srgbClr val="4388B8"/>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eaLnBrk="1" fontAlgn="auto" hangingPunct="1">
              <a:spcBef>
                <a:spcPts val="0"/>
              </a:spcBef>
              <a:spcAft>
                <a:spcPts val="0"/>
              </a:spcAft>
              <a:defRPr/>
            </a:pPr>
            <a:endParaRPr lang="en-US" sz="2400" dirty="0"/>
          </a:p>
        </p:txBody>
      </p:sp>
      <p:sp>
        <p:nvSpPr>
          <p:cNvPr id="7" name="TextBox 13">
            <a:extLst>
              <a:ext uri="{FF2B5EF4-FFF2-40B4-BE49-F238E27FC236}">
                <a16:creationId xmlns:a16="http://schemas.microsoft.com/office/drawing/2014/main" id="{066A37D4-A70A-7248-A872-28F46AD82687}"/>
              </a:ext>
            </a:extLst>
          </p:cNvPr>
          <p:cNvSpPr txBox="1">
            <a:spLocks noChangeArrowheads="1"/>
          </p:cNvSpPr>
          <p:nvPr/>
        </p:nvSpPr>
        <p:spPr bwMode="auto">
          <a:xfrm>
            <a:off x="91018" y="6278033"/>
            <a:ext cx="8898468" cy="59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eaLnBrk="1" hangingPunct="1">
              <a:lnSpc>
                <a:spcPct val="90000"/>
              </a:lnSpc>
              <a:spcAft>
                <a:spcPts val="400"/>
              </a:spcAft>
              <a:defRPr/>
            </a:pPr>
            <a:r>
              <a:rPr lang="en-US" altLang="en-US" sz="1400" b="1" i="0" baseline="0" dirty="0">
                <a:solidFill>
                  <a:schemeClr val="bg1"/>
                </a:solidFill>
                <a:uFill>
                  <a:solidFill>
                    <a:schemeClr val="tx1"/>
                  </a:solidFill>
                </a:uFill>
                <a:cs typeface="Arial" panose="020B0604020202020204" pitchFamily="34" charset="0"/>
              </a:rPr>
              <a:t>LLNL-PRES-</a:t>
            </a:r>
            <a:r>
              <a:rPr lang="en-US" sz="1400" b="0" i="0" u="none" strike="noStrike" dirty="0">
                <a:solidFill>
                  <a:schemeClr val="bg1"/>
                </a:solidFill>
                <a:effectLst/>
                <a:uFill>
                  <a:solidFill>
                    <a:schemeClr val="tx1"/>
                  </a:solidFill>
                </a:uFill>
                <a:latin typeface="Calibri" panose="020F0502020204030204" pitchFamily="34" charset="0"/>
              </a:rPr>
              <a:t>857824</a:t>
            </a:r>
            <a:endParaRPr lang="en-US" altLang="en-US" sz="1400" b="1" i="0" baseline="0" dirty="0">
              <a:solidFill>
                <a:schemeClr val="bg1"/>
              </a:solidFill>
              <a:uFill>
                <a:solidFill>
                  <a:schemeClr val="tx1"/>
                </a:solidFill>
              </a:uFill>
              <a:cs typeface="Arial" panose="020B0604020202020204" pitchFamily="34" charset="0"/>
            </a:endParaRPr>
          </a:p>
          <a:p>
            <a:pPr eaLnBrk="1" hangingPunct="1">
              <a:lnSpc>
                <a:spcPct val="90000"/>
              </a:lnSpc>
              <a:spcAft>
                <a:spcPts val="400"/>
              </a:spcAft>
              <a:defRPr/>
            </a:pPr>
            <a:r>
              <a:rPr lang="en-US" altLang="en-US" sz="933" dirty="0">
                <a:solidFill>
                  <a:schemeClr val="bg1"/>
                </a:solidFill>
                <a:cs typeface="Arial" panose="020B0604020202020204" pitchFamily="34" charset="0"/>
              </a:rPr>
              <a:t>This work was performed under the auspices of the U.S. Department of Energy by Lawrence Livermore National Laboratory under contract DE-AC52-07NA27344. Lawrence Livermore National Security, LLC</a:t>
            </a:r>
          </a:p>
        </p:txBody>
      </p:sp>
      <p:sp>
        <p:nvSpPr>
          <p:cNvPr id="8" name="Rectangle 7">
            <a:extLst>
              <a:ext uri="{FF2B5EF4-FFF2-40B4-BE49-F238E27FC236}">
                <a16:creationId xmlns:a16="http://schemas.microsoft.com/office/drawing/2014/main" id="{55529A77-DEA0-AB43-BB48-1039AAB17946}"/>
              </a:ext>
            </a:extLst>
          </p:cNvPr>
          <p:cNvSpPr/>
          <p:nvPr/>
        </p:nvSpPr>
        <p:spPr>
          <a:xfrm>
            <a:off x="0" y="1"/>
            <a:ext cx="12192000" cy="150284"/>
          </a:xfrm>
          <a:prstGeom prst="rect">
            <a:avLst/>
          </a:prstGeom>
          <a:solidFill>
            <a:schemeClr val="accent1">
              <a:lumMod val="75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r" eaLnBrk="1" fontAlgn="auto" hangingPunct="1">
              <a:spcBef>
                <a:spcPts val="0"/>
              </a:spcBef>
              <a:spcAft>
                <a:spcPts val="0"/>
              </a:spcAft>
              <a:defRPr/>
            </a:pPr>
            <a:endParaRPr lang="en-US" sz="2400" dirty="0"/>
          </a:p>
        </p:txBody>
      </p:sp>
      <p:pic>
        <p:nvPicPr>
          <p:cNvPr id="9" name="Picture 15" descr="LLNL_Logo_WHT-LRG.png">
            <a:extLst>
              <a:ext uri="{FF2B5EF4-FFF2-40B4-BE49-F238E27FC236}">
                <a16:creationId xmlns:a16="http://schemas.microsoft.com/office/drawing/2014/main" id="{7BA4AFCD-FF54-1B45-A7C9-E097515FE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7201" y="6358467"/>
            <a:ext cx="2487084"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p:cNvSpPr>
            <a:spLocks noGrp="1"/>
          </p:cNvSpPr>
          <p:nvPr>
            <p:ph type="title"/>
          </p:nvPr>
        </p:nvSpPr>
        <p:spPr>
          <a:xfrm>
            <a:off x="609600" y="701791"/>
            <a:ext cx="10972800" cy="651525"/>
          </a:xfrm>
        </p:spPr>
        <p:txBody>
          <a:bodyPr>
            <a:spAutoFit/>
          </a:bodyPr>
          <a:lstStyle>
            <a:lvl1pPr algn="l">
              <a:lnSpc>
                <a:spcPts val="4480"/>
              </a:lnSpc>
              <a:defRPr sz="3733" b="1" i="0" baseline="0">
                <a:solidFill>
                  <a:schemeClr val="accent1">
                    <a:lumMod val="75000"/>
                  </a:schemeClr>
                </a:solidFill>
                <a:effectLst/>
                <a:latin typeface="Calibri"/>
                <a:cs typeface="Arial"/>
              </a:defRPr>
            </a:lvl1pPr>
          </a:lstStyle>
          <a:p>
            <a:r>
              <a:rPr lang="en-US"/>
              <a:t>Click to edit Master title style</a:t>
            </a:r>
            <a:endParaRPr lang="en-US" dirty="0"/>
          </a:p>
        </p:txBody>
      </p:sp>
      <p:sp>
        <p:nvSpPr>
          <p:cNvPr id="12" name="Text Placeholder 11"/>
          <p:cNvSpPr>
            <a:spLocks noGrp="1"/>
          </p:cNvSpPr>
          <p:nvPr>
            <p:ph type="body" sz="quarter" idx="13"/>
          </p:nvPr>
        </p:nvSpPr>
        <p:spPr>
          <a:xfrm>
            <a:off x="609601" y="2144545"/>
            <a:ext cx="7505699" cy="369888"/>
          </a:xfrm>
        </p:spPr>
        <p:txBody>
          <a:bodyPr>
            <a:noAutofit/>
          </a:bodyPr>
          <a:lstStyle>
            <a:lvl1pPr>
              <a:lnSpc>
                <a:spcPts val="2933"/>
              </a:lnSpc>
              <a:buNone/>
              <a:defRPr sz="2667" b="0">
                <a:latin typeface="Calibri"/>
                <a:cs typeface="Calibri"/>
              </a:defRPr>
            </a:lvl1pPr>
            <a:lvl2pPr>
              <a:buNone/>
              <a:defRPr/>
            </a:lvl2pPr>
            <a:lvl3pPr>
              <a:buNone/>
              <a:defRPr/>
            </a:lvl3pPr>
            <a:lvl4pPr>
              <a:buNone/>
              <a:defRPr/>
            </a:lvl4pPr>
            <a:lvl5pPr>
              <a:buNone/>
              <a:defRPr/>
            </a:lvl5pPr>
          </a:lstStyle>
          <a:p>
            <a:pPr lvl="0"/>
            <a:r>
              <a:rPr lang="en-US"/>
              <a:t>Click to edit Master text styles</a:t>
            </a:r>
          </a:p>
        </p:txBody>
      </p:sp>
      <p:sp>
        <p:nvSpPr>
          <p:cNvPr id="3" name="Text Placeholder 2"/>
          <p:cNvSpPr>
            <a:spLocks noGrp="1"/>
          </p:cNvSpPr>
          <p:nvPr>
            <p:ph type="body" sz="quarter" idx="14"/>
          </p:nvPr>
        </p:nvSpPr>
        <p:spPr>
          <a:xfrm>
            <a:off x="6096001" y="3216399"/>
            <a:ext cx="6096000" cy="477839"/>
          </a:xfrm>
        </p:spPr>
        <p:txBody>
          <a:bodyPr rIns="182880" anchor="b">
            <a:noAutofit/>
          </a:bodyPr>
          <a:lstStyle>
            <a:lvl1pPr marL="76197" indent="0" algn="r">
              <a:spcBef>
                <a:spcPts val="0"/>
              </a:spcBef>
              <a:buNone/>
              <a:defRPr sz="2133" b="0">
                <a:latin typeface="Calibri"/>
                <a:cs typeface="Calibri"/>
              </a:defRPr>
            </a:lvl1pPr>
            <a:lvl2pPr marL="457177" indent="0" algn="r">
              <a:buNone/>
              <a:defRPr sz="2133" b="0"/>
            </a:lvl2pPr>
            <a:lvl3pPr marL="838159" indent="0" algn="r">
              <a:buNone/>
              <a:defRPr sz="2133" b="0"/>
            </a:lvl3pPr>
            <a:lvl4pPr marL="1142943" indent="0" algn="r">
              <a:buNone/>
              <a:defRPr sz="2133" b="0"/>
            </a:lvl4pPr>
            <a:lvl5pPr marL="1447729" indent="0" algn="r">
              <a:buNone/>
              <a:defRPr sz="2133" b="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745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17576"/>
            <a:ext cx="10972800" cy="1010705"/>
          </a:xfrm>
        </p:spPr>
        <p:txBody>
          <a:bodyPr/>
          <a:lstStyle>
            <a:lvl1pPr>
              <a:defRPr>
                <a:solidFill>
                  <a:schemeClr val="accent1">
                    <a:lumMod val="75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2249718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bIns="0"/>
          <a:lstStyle>
            <a:lvl1pPr eaLnBrk="1" latinLnBrk="0" hangingPunct="1">
              <a:spcBef>
                <a:spcPts val="1800"/>
              </a:spcBef>
              <a:spcAft>
                <a:spcPts val="0"/>
              </a:spcAft>
              <a:defRPr/>
            </a:lvl1pPr>
            <a:lvl2pPr eaLnBrk="1" latinLnBrk="0" hangingPunct="1">
              <a:spcAft>
                <a:spcPts val="0"/>
              </a:spcAft>
              <a:defRPr/>
            </a:lvl2pPr>
            <a:lvl3pPr eaLnBrk="1" latinLnBrk="0" hangingPunct="1">
              <a:spcAft>
                <a:spcPts val="0"/>
              </a:spcAft>
              <a:defRPr/>
            </a:lvl3pPr>
            <a:lvl4pPr eaLnBrk="1" latinLnBrk="0" hangingPunct="1">
              <a:spcAft>
                <a:spcPts val="0"/>
              </a:spcAft>
              <a:defRPr/>
            </a:lvl4pPr>
            <a:lvl5pPr eaLnBrk="1" latinLnBrk="0" hangingPunct="1">
              <a:spcAft>
                <a:spcPts val="0"/>
              </a:spcAft>
              <a:defRPr/>
            </a:lvl5p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5" name="Title Placeholder 1"/>
          <p:cNvSpPr>
            <a:spLocks noGrp="1"/>
          </p:cNvSpPr>
          <p:nvPr>
            <p:ph type="title"/>
          </p:nvPr>
        </p:nvSpPr>
        <p:spPr>
          <a:xfrm>
            <a:off x="609600" y="219508"/>
            <a:ext cx="10972800" cy="1008771"/>
          </a:xfrm>
          <a:prstGeom prst="rect">
            <a:avLst/>
          </a:prstGeom>
          <a:effectLst/>
        </p:spPr>
        <p:txBody>
          <a:bodyPr vert="horz" lIns="0" rIns="45720" rtlCol="0" anchor="ctr" anchorCtr="0">
            <a:noAutofit/>
            <a:scene3d>
              <a:camera prst="orthographicFront"/>
              <a:lightRig rig="threePt" dir="t">
                <a:rot lat="0" lon="0" rev="4800000"/>
              </a:lightRig>
            </a:scene3d>
            <a:sp3d prstMaterial="matte"/>
          </a:bodyPr>
          <a:lstStyle/>
          <a:p>
            <a:r>
              <a:rPr kumimoji="0" lang="en-US"/>
              <a:t>Click to edit Master title style</a:t>
            </a:r>
            <a:endParaRPr kumimoji="0" lang="en-US" dirty="0"/>
          </a:p>
        </p:txBody>
      </p:sp>
    </p:spTree>
    <p:extLst>
      <p:ext uri="{BB962C8B-B14F-4D97-AF65-F5344CB8AC3E}">
        <p14:creationId xmlns:p14="http://schemas.microsoft.com/office/powerpoint/2010/main" val="355684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D49DA-5F6A-EB14-2A9C-A3474AB8BE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240BEF-5159-E53D-2920-5A5F86AD80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2E5729-2939-8C50-011A-558C9B99AE8C}"/>
              </a:ext>
            </a:extLst>
          </p:cNvPr>
          <p:cNvSpPr>
            <a:spLocks noGrp="1"/>
          </p:cNvSpPr>
          <p:nvPr>
            <p:ph type="dt" sz="half" idx="10"/>
          </p:nvPr>
        </p:nvSpPr>
        <p:spPr/>
        <p:txBody>
          <a:bodyPr/>
          <a:lstStyle/>
          <a:p>
            <a:fld id="{E50B349B-9634-7E4D-B0A8-C76BF2B47FB7}" type="datetimeFigureOut">
              <a:rPr lang="en-US" smtClean="0"/>
              <a:t>11/4/24</a:t>
            </a:fld>
            <a:endParaRPr lang="en-US"/>
          </a:p>
        </p:txBody>
      </p:sp>
      <p:sp>
        <p:nvSpPr>
          <p:cNvPr id="5" name="Footer Placeholder 4">
            <a:extLst>
              <a:ext uri="{FF2B5EF4-FFF2-40B4-BE49-F238E27FC236}">
                <a16:creationId xmlns:a16="http://schemas.microsoft.com/office/drawing/2014/main" id="{E7D46283-9C0D-49B2-1CE9-4630C2DB0B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E24BAE-FE9D-EC09-A870-D25E97380FFD}"/>
              </a:ext>
            </a:extLst>
          </p:cNvPr>
          <p:cNvSpPr>
            <a:spLocks noGrp="1"/>
          </p:cNvSpPr>
          <p:nvPr>
            <p:ph type="sldNum" sz="quarter" idx="12"/>
          </p:nvPr>
        </p:nvSpPr>
        <p:spPr/>
        <p:txBody>
          <a:bodyPr/>
          <a:lstStyle/>
          <a:p>
            <a:fld id="{36EFF6F7-E185-7B4A-86A6-83775A1DF384}" type="slidenum">
              <a:rPr lang="en-US" smtClean="0"/>
              <a:t>‹#›</a:t>
            </a:fld>
            <a:endParaRPr lang="en-US"/>
          </a:p>
        </p:txBody>
      </p:sp>
    </p:spTree>
    <p:extLst>
      <p:ext uri="{BB962C8B-B14F-4D97-AF65-F5344CB8AC3E}">
        <p14:creationId xmlns:p14="http://schemas.microsoft.com/office/powerpoint/2010/main" val="4292159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1ACE6-99FA-8542-2EE0-B059F7CBEE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120C16-773B-7FED-BB20-31A1FECD21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385659-E613-FEE3-2D7A-44F094137A17}"/>
              </a:ext>
            </a:extLst>
          </p:cNvPr>
          <p:cNvSpPr>
            <a:spLocks noGrp="1"/>
          </p:cNvSpPr>
          <p:nvPr>
            <p:ph type="dt" sz="half" idx="10"/>
          </p:nvPr>
        </p:nvSpPr>
        <p:spPr/>
        <p:txBody>
          <a:bodyPr/>
          <a:lstStyle/>
          <a:p>
            <a:fld id="{E50B349B-9634-7E4D-B0A8-C76BF2B47FB7}" type="datetimeFigureOut">
              <a:rPr lang="en-US" smtClean="0"/>
              <a:t>11/4/24</a:t>
            </a:fld>
            <a:endParaRPr lang="en-US"/>
          </a:p>
        </p:txBody>
      </p:sp>
      <p:sp>
        <p:nvSpPr>
          <p:cNvPr id="5" name="Footer Placeholder 4">
            <a:extLst>
              <a:ext uri="{FF2B5EF4-FFF2-40B4-BE49-F238E27FC236}">
                <a16:creationId xmlns:a16="http://schemas.microsoft.com/office/drawing/2014/main" id="{B1F9C628-AF3C-F920-BEF7-EE84516AF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601279-74F3-BF3A-CF13-9859C3152625}"/>
              </a:ext>
            </a:extLst>
          </p:cNvPr>
          <p:cNvSpPr>
            <a:spLocks noGrp="1"/>
          </p:cNvSpPr>
          <p:nvPr>
            <p:ph type="sldNum" sz="quarter" idx="12"/>
          </p:nvPr>
        </p:nvSpPr>
        <p:spPr/>
        <p:txBody>
          <a:bodyPr/>
          <a:lstStyle/>
          <a:p>
            <a:fld id="{36EFF6F7-E185-7B4A-86A6-83775A1DF384}" type="slidenum">
              <a:rPr lang="en-US" smtClean="0"/>
              <a:t>‹#›</a:t>
            </a:fld>
            <a:endParaRPr lang="en-US"/>
          </a:p>
        </p:txBody>
      </p:sp>
    </p:spTree>
    <p:extLst>
      <p:ext uri="{BB962C8B-B14F-4D97-AF65-F5344CB8AC3E}">
        <p14:creationId xmlns:p14="http://schemas.microsoft.com/office/powerpoint/2010/main" val="174106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BF79-E455-2A9D-D6F4-87BD59B219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E0EE95-5B38-358F-4B53-211F72CF27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0C3828-3FDE-881D-5020-7C63FF76FB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0E26D5-A6BC-FBE8-75BD-6550C4D5EE96}"/>
              </a:ext>
            </a:extLst>
          </p:cNvPr>
          <p:cNvSpPr>
            <a:spLocks noGrp="1"/>
          </p:cNvSpPr>
          <p:nvPr>
            <p:ph type="dt" sz="half" idx="10"/>
          </p:nvPr>
        </p:nvSpPr>
        <p:spPr/>
        <p:txBody>
          <a:bodyPr/>
          <a:lstStyle/>
          <a:p>
            <a:fld id="{E50B349B-9634-7E4D-B0A8-C76BF2B47FB7}" type="datetimeFigureOut">
              <a:rPr lang="en-US" smtClean="0"/>
              <a:t>11/4/24</a:t>
            </a:fld>
            <a:endParaRPr lang="en-US"/>
          </a:p>
        </p:txBody>
      </p:sp>
      <p:sp>
        <p:nvSpPr>
          <p:cNvPr id="6" name="Footer Placeholder 5">
            <a:extLst>
              <a:ext uri="{FF2B5EF4-FFF2-40B4-BE49-F238E27FC236}">
                <a16:creationId xmlns:a16="http://schemas.microsoft.com/office/drawing/2014/main" id="{124EC026-7AD9-F39D-49ED-20578BB605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520F8C-4A6B-5452-4B05-9B0462010CAA}"/>
              </a:ext>
            </a:extLst>
          </p:cNvPr>
          <p:cNvSpPr>
            <a:spLocks noGrp="1"/>
          </p:cNvSpPr>
          <p:nvPr>
            <p:ph type="sldNum" sz="quarter" idx="12"/>
          </p:nvPr>
        </p:nvSpPr>
        <p:spPr/>
        <p:txBody>
          <a:bodyPr/>
          <a:lstStyle/>
          <a:p>
            <a:fld id="{36EFF6F7-E185-7B4A-86A6-83775A1DF384}" type="slidenum">
              <a:rPr lang="en-US" smtClean="0"/>
              <a:t>‹#›</a:t>
            </a:fld>
            <a:endParaRPr lang="en-US"/>
          </a:p>
        </p:txBody>
      </p:sp>
    </p:spTree>
    <p:extLst>
      <p:ext uri="{BB962C8B-B14F-4D97-AF65-F5344CB8AC3E}">
        <p14:creationId xmlns:p14="http://schemas.microsoft.com/office/powerpoint/2010/main" val="409056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6CAB0-6015-E99B-0313-AA6A9CFF4D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467A77-ADB5-52E2-2983-BBFC7C3952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5DA329-FD8E-0DCE-A0FE-5B1AE48993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507587-FD99-48B6-1FC8-BC76AA3907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91ECB1-E12C-B55C-264E-E3BC984975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8AD941-B8A5-D6FF-0884-48CBB830BC2A}"/>
              </a:ext>
            </a:extLst>
          </p:cNvPr>
          <p:cNvSpPr>
            <a:spLocks noGrp="1"/>
          </p:cNvSpPr>
          <p:nvPr>
            <p:ph type="dt" sz="half" idx="10"/>
          </p:nvPr>
        </p:nvSpPr>
        <p:spPr/>
        <p:txBody>
          <a:bodyPr/>
          <a:lstStyle/>
          <a:p>
            <a:fld id="{E50B349B-9634-7E4D-B0A8-C76BF2B47FB7}" type="datetimeFigureOut">
              <a:rPr lang="en-US" smtClean="0"/>
              <a:t>11/4/24</a:t>
            </a:fld>
            <a:endParaRPr lang="en-US"/>
          </a:p>
        </p:txBody>
      </p:sp>
      <p:sp>
        <p:nvSpPr>
          <p:cNvPr id="8" name="Footer Placeholder 7">
            <a:extLst>
              <a:ext uri="{FF2B5EF4-FFF2-40B4-BE49-F238E27FC236}">
                <a16:creationId xmlns:a16="http://schemas.microsoft.com/office/drawing/2014/main" id="{27612EF6-6B7E-7AB9-AF51-2AD9CD9B09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C3A81D-BE21-9F02-3D07-41B2D9A1CC06}"/>
              </a:ext>
            </a:extLst>
          </p:cNvPr>
          <p:cNvSpPr>
            <a:spLocks noGrp="1"/>
          </p:cNvSpPr>
          <p:nvPr>
            <p:ph type="sldNum" sz="quarter" idx="12"/>
          </p:nvPr>
        </p:nvSpPr>
        <p:spPr/>
        <p:txBody>
          <a:bodyPr/>
          <a:lstStyle/>
          <a:p>
            <a:fld id="{36EFF6F7-E185-7B4A-86A6-83775A1DF384}" type="slidenum">
              <a:rPr lang="en-US" smtClean="0"/>
              <a:t>‹#›</a:t>
            </a:fld>
            <a:endParaRPr lang="en-US"/>
          </a:p>
        </p:txBody>
      </p:sp>
    </p:spTree>
    <p:extLst>
      <p:ext uri="{BB962C8B-B14F-4D97-AF65-F5344CB8AC3E}">
        <p14:creationId xmlns:p14="http://schemas.microsoft.com/office/powerpoint/2010/main" val="2230009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85775-FBBB-834D-E14D-7D0A5B5640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F7FFE9-F182-5A91-63AA-C194CC65E029}"/>
              </a:ext>
            </a:extLst>
          </p:cNvPr>
          <p:cNvSpPr>
            <a:spLocks noGrp="1"/>
          </p:cNvSpPr>
          <p:nvPr>
            <p:ph type="dt" sz="half" idx="10"/>
          </p:nvPr>
        </p:nvSpPr>
        <p:spPr/>
        <p:txBody>
          <a:bodyPr/>
          <a:lstStyle/>
          <a:p>
            <a:fld id="{E50B349B-9634-7E4D-B0A8-C76BF2B47FB7}" type="datetimeFigureOut">
              <a:rPr lang="en-US" smtClean="0"/>
              <a:t>11/4/24</a:t>
            </a:fld>
            <a:endParaRPr lang="en-US"/>
          </a:p>
        </p:txBody>
      </p:sp>
      <p:sp>
        <p:nvSpPr>
          <p:cNvPr id="4" name="Footer Placeholder 3">
            <a:extLst>
              <a:ext uri="{FF2B5EF4-FFF2-40B4-BE49-F238E27FC236}">
                <a16:creationId xmlns:a16="http://schemas.microsoft.com/office/drawing/2014/main" id="{CEC155EF-CA5C-8630-D77E-817BE59F1B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8D9939-B902-1A0A-E995-29AE241337B1}"/>
              </a:ext>
            </a:extLst>
          </p:cNvPr>
          <p:cNvSpPr>
            <a:spLocks noGrp="1"/>
          </p:cNvSpPr>
          <p:nvPr>
            <p:ph type="sldNum" sz="quarter" idx="12"/>
          </p:nvPr>
        </p:nvSpPr>
        <p:spPr/>
        <p:txBody>
          <a:bodyPr/>
          <a:lstStyle/>
          <a:p>
            <a:fld id="{36EFF6F7-E185-7B4A-86A6-83775A1DF384}" type="slidenum">
              <a:rPr lang="en-US" smtClean="0"/>
              <a:t>‹#›</a:t>
            </a:fld>
            <a:endParaRPr lang="en-US"/>
          </a:p>
        </p:txBody>
      </p:sp>
    </p:spTree>
    <p:extLst>
      <p:ext uri="{BB962C8B-B14F-4D97-AF65-F5344CB8AC3E}">
        <p14:creationId xmlns:p14="http://schemas.microsoft.com/office/powerpoint/2010/main" val="2033166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91FB94-BF76-7F59-6034-AF5D21CB0EC6}"/>
              </a:ext>
            </a:extLst>
          </p:cNvPr>
          <p:cNvSpPr>
            <a:spLocks noGrp="1"/>
          </p:cNvSpPr>
          <p:nvPr>
            <p:ph type="dt" sz="half" idx="10"/>
          </p:nvPr>
        </p:nvSpPr>
        <p:spPr/>
        <p:txBody>
          <a:bodyPr/>
          <a:lstStyle/>
          <a:p>
            <a:fld id="{E50B349B-9634-7E4D-B0A8-C76BF2B47FB7}" type="datetimeFigureOut">
              <a:rPr lang="en-US" smtClean="0"/>
              <a:t>11/4/24</a:t>
            </a:fld>
            <a:endParaRPr lang="en-US"/>
          </a:p>
        </p:txBody>
      </p:sp>
      <p:sp>
        <p:nvSpPr>
          <p:cNvPr id="3" name="Footer Placeholder 2">
            <a:extLst>
              <a:ext uri="{FF2B5EF4-FFF2-40B4-BE49-F238E27FC236}">
                <a16:creationId xmlns:a16="http://schemas.microsoft.com/office/drawing/2014/main" id="{10A5DA5E-A2A7-1C0D-AC2D-4BDB6D942B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9E42CC-CF81-F1F0-B339-94CCF63505A9}"/>
              </a:ext>
            </a:extLst>
          </p:cNvPr>
          <p:cNvSpPr>
            <a:spLocks noGrp="1"/>
          </p:cNvSpPr>
          <p:nvPr>
            <p:ph type="sldNum" sz="quarter" idx="12"/>
          </p:nvPr>
        </p:nvSpPr>
        <p:spPr/>
        <p:txBody>
          <a:bodyPr/>
          <a:lstStyle/>
          <a:p>
            <a:fld id="{36EFF6F7-E185-7B4A-86A6-83775A1DF384}" type="slidenum">
              <a:rPr lang="en-US" smtClean="0"/>
              <a:t>‹#›</a:t>
            </a:fld>
            <a:endParaRPr lang="en-US"/>
          </a:p>
        </p:txBody>
      </p:sp>
    </p:spTree>
    <p:extLst>
      <p:ext uri="{BB962C8B-B14F-4D97-AF65-F5344CB8AC3E}">
        <p14:creationId xmlns:p14="http://schemas.microsoft.com/office/powerpoint/2010/main" val="39982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21182-1133-E64F-5B0B-49B08AEC9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9BD152-BD07-25A7-3499-9181BE83E4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E1750A-9C7E-D8C9-6B0D-A59343A57C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5D34-24FA-B439-C569-0A4C7552AEB7}"/>
              </a:ext>
            </a:extLst>
          </p:cNvPr>
          <p:cNvSpPr>
            <a:spLocks noGrp="1"/>
          </p:cNvSpPr>
          <p:nvPr>
            <p:ph type="dt" sz="half" idx="10"/>
          </p:nvPr>
        </p:nvSpPr>
        <p:spPr/>
        <p:txBody>
          <a:bodyPr/>
          <a:lstStyle/>
          <a:p>
            <a:fld id="{E50B349B-9634-7E4D-B0A8-C76BF2B47FB7}" type="datetimeFigureOut">
              <a:rPr lang="en-US" smtClean="0"/>
              <a:t>11/4/24</a:t>
            </a:fld>
            <a:endParaRPr lang="en-US"/>
          </a:p>
        </p:txBody>
      </p:sp>
      <p:sp>
        <p:nvSpPr>
          <p:cNvPr id="6" name="Footer Placeholder 5">
            <a:extLst>
              <a:ext uri="{FF2B5EF4-FFF2-40B4-BE49-F238E27FC236}">
                <a16:creationId xmlns:a16="http://schemas.microsoft.com/office/drawing/2014/main" id="{4CA40F9F-07C5-F855-6AD4-7D90EAB3DD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0A2AA0-C555-00F8-228F-12781D3D06A6}"/>
              </a:ext>
            </a:extLst>
          </p:cNvPr>
          <p:cNvSpPr>
            <a:spLocks noGrp="1"/>
          </p:cNvSpPr>
          <p:nvPr>
            <p:ph type="sldNum" sz="quarter" idx="12"/>
          </p:nvPr>
        </p:nvSpPr>
        <p:spPr/>
        <p:txBody>
          <a:bodyPr/>
          <a:lstStyle/>
          <a:p>
            <a:fld id="{36EFF6F7-E185-7B4A-86A6-83775A1DF384}" type="slidenum">
              <a:rPr lang="en-US" smtClean="0"/>
              <a:t>‹#›</a:t>
            </a:fld>
            <a:endParaRPr lang="en-US"/>
          </a:p>
        </p:txBody>
      </p:sp>
    </p:spTree>
    <p:extLst>
      <p:ext uri="{BB962C8B-B14F-4D97-AF65-F5344CB8AC3E}">
        <p14:creationId xmlns:p14="http://schemas.microsoft.com/office/powerpoint/2010/main" val="310013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E75AC-D2FC-CE59-3705-B5A5250721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0F09A0-C369-CC8A-DBA5-DB4C273CD1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CE22845-8052-32F4-4D0A-72D32BA511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782E6B-4208-1819-2B76-8BD68153A860}"/>
              </a:ext>
            </a:extLst>
          </p:cNvPr>
          <p:cNvSpPr>
            <a:spLocks noGrp="1"/>
          </p:cNvSpPr>
          <p:nvPr>
            <p:ph type="dt" sz="half" idx="10"/>
          </p:nvPr>
        </p:nvSpPr>
        <p:spPr/>
        <p:txBody>
          <a:bodyPr/>
          <a:lstStyle/>
          <a:p>
            <a:fld id="{E50B349B-9634-7E4D-B0A8-C76BF2B47FB7}" type="datetimeFigureOut">
              <a:rPr lang="en-US" smtClean="0"/>
              <a:t>11/4/24</a:t>
            </a:fld>
            <a:endParaRPr lang="en-US"/>
          </a:p>
        </p:txBody>
      </p:sp>
      <p:sp>
        <p:nvSpPr>
          <p:cNvPr id="6" name="Footer Placeholder 5">
            <a:extLst>
              <a:ext uri="{FF2B5EF4-FFF2-40B4-BE49-F238E27FC236}">
                <a16:creationId xmlns:a16="http://schemas.microsoft.com/office/drawing/2014/main" id="{8F37317D-4D41-256B-8912-26B075938A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CDF61-81A0-A292-D7B2-1EFE5386C0E0}"/>
              </a:ext>
            </a:extLst>
          </p:cNvPr>
          <p:cNvSpPr>
            <a:spLocks noGrp="1"/>
          </p:cNvSpPr>
          <p:nvPr>
            <p:ph type="sldNum" sz="quarter" idx="12"/>
          </p:nvPr>
        </p:nvSpPr>
        <p:spPr/>
        <p:txBody>
          <a:bodyPr/>
          <a:lstStyle/>
          <a:p>
            <a:fld id="{36EFF6F7-E185-7B4A-86A6-83775A1DF384}" type="slidenum">
              <a:rPr lang="en-US" smtClean="0"/>
              <a:t>‹#›</a:t>
            </a:fld>
            <a:endParaRPr lang="en-US"/>
          </a:p>
        </p:txBody>
      </p:sp>
    </p:spTree>
    <p:extLst>
      <p:ext uri="{BB962C8B-B14F-4D97-AF65-F5344CB8AC3E}">
        <p14:creationId xmlns:p14="http://schemas.microsoft.com/office/powerpoint/2010/main" val="216585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E4A5E0-B216-97C0-298D-2243BD5CEB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9EEF7B-F672-4E1E-09BC-867E02792E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096D82-C072-CDF3-6E39-467234A0A4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0B349B-9634-7E4D-B0A8-C76BF2B47FB7}" type="datetimeFigureOut">
              <a:rPr lang="en-US" smtClean="0"/>
              <a:t>11/4/24</a:t>
            </a:fld>
            <a:endParaRPr lang="en-US"/>
          </a:p>
        </p:txBody>
      </p:sp>
      <p:sp>
        <p:nvSpPr>
          <p:cNvPr id="5" name="Footer Placeholder 4">
            <a:extLst>
              <a:ext uri="{FF2B5EF4-FFF2-40B4-BE49-F238E27FC236}">
                <a16:creationId xmlns:a16="http://schemas.microsoft.com/office/drawing/2014/main" id="{3B38133C-768E-BFE1-59AF-31A676029E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25F77B1-D32D-FE3F-A8F8-35F108FCAD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EFF6F7-E185-7B4A-86A6-83775A1DF384}" type="slidenum">
              <a:rPr lang="en-US" smtClean="0"/>
              <a:t>‹#›</a:t>
            </a:fld>
            <a:endParaRPr lang="en-US"/>
          </a:p>
        </p:txBody>
      </p:sp>
    </p:spTree>
    <p:extLst>
      <p:ext uri="{BB962C8B-B14F-4D97-AF65-F5344CB8AC3E}">
        <p14:creationId xmlns:p14="http://schemas.microsoft.com/office/powerpoint/2010/main" val="3998297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png"/><Relationship Id="rId7" Type="http://schemas.openxmlformats.org/officeDocument/2006/relationships/customXml" Target="../ink/ink26.xml"/><Relationship Id="rId2" Type="http://schemas.openxmlformats.org/officeDocument/2006/relationships/image" Target="../media/image46.png"/><Relationship Id="rId1" Type="http://schemas.openxmlformats.org/officeDocument/2006/relationships/slideLayout" Target="../slideLayouts/slideLayout14.xml"/><Relationship Id="rId6" Type="http://schemas.openxmlformats.org/officeDocument/2006/relationships/image" Target="../media/image49.png"/><Relationship Id="rId5" Type="http://schemas.openxmlformats.org/officeDocument/2006/relationships/customXml" Target="../ink/ink25.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10.png"/><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customXml" Target="../ink/ink7.xml"/><Relationship Id="rId26" Type="http://schemas.openxmlformats.org/officeDocument/2006/relationships/customXml" Target="../ink/ink11.xml"/><Relationship Id="rId39" Type="http://schemas.openxmlformats.org/officeDocument/2006/relationships/image" Target="../media/image22.png"/><Relationship Id="rId21" Type="http://schemas.openxmlformats.org/officeDocument/2006/relationships/image" Target="../media/image13.png"/><Relationship Id="rId34" Type="http://schemas.openxmlformats.org/officeDocument/2006/relationships/customXml" Target="../ink/ink15.xml"/><Relationship Id="rId42" Type="http://schemas.openxmlformats.org/officeDocument/2006/relationships/image" Target="../media/image24.png"/><Relationship Id="rId7" Type="http://schemas.openxmlformats.org/officeDocument/2006/relationships/image" Target="../media/image3.png"/><Relationship Id="rId2" Type="http://schemas.openxmlformats.org/officeDocument/2006/relationships/notesSlide" Target="../notesSlides/notesSlide3.xml"/><Relationship Id="rId16" Type="http://schemas.openxmlformats.org/officeDocument/2006/relationships/customXml" Target="../ink/ink6.xml"/><Relationship Id="rId20" Type="http://schemas.openxmlformats.org/officeDocument/2006/relationships/customXml" Target="../ink/ink8.xml"/><Relationship Id="rId29" Type="http://schemas.openxmlformats.org/officeDocument/2006/relationships/image" Target="../media/image18.png"/><Relationship Id="rId41"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8.png"/><Relationship Id="rId24" Type="http://schemas.openxmlformats.org/officeDocument/2006/relationships/customXml" Target="../ink/ink10.xml"/><Relationship Id="rId32" Type="http://schemas.openxmlformats.org/officeDocument/2006/relationships/customXml" Target="../ink/ink14.xml"/><Relationship Id="rId37" Type="http://schemas.openxmlformats.org/officeDocument/2006/relationships/image" Target="../media/image15.png"/><Relationship Id="rId40" Type="http://schemas.openxmlformats.org/officeDocument/2006/relationships/customXml" Target="../ink/ink18.xml"/><Relationship Id="rId5" Type="http://schemas.openxmlformats.org/officeDocument/2006/relationships/image" Target="../media/image510.png"/><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2.xml"/><Relationship Id="rId36" Type="http://schemas.openxmlformats.org/officeDocument/2006/relationships/customXml" Target="../ink/ink16.xml"/><Relationship Id="rId10" Type="http://schemas.openxmlformats.org/officeDocument/2006/relationships/customXml" Target="../ink/ink3.xml"/><Relationship Id="rId19" Type="http://schemas.openxmlformats.org/officeDocument/2006/relationships/image" Target="../media/image12.png"/><Relationship Id="rId31" Type="http://schemas.openxmlformats.org/officeDocument/2006/relationships/image" Target="../media/image19.png"/><Relationship Id="rId44" Type="http://schemas.openxmlformats.org/officeDocument/2006/relationships/image" Target="../media/image26.png"/><Relationship Id="rId4" Type="http://schemas.openxmlformats.org/officeDocument/2006/relationships/customXml" Target="../ink/ink1.xml"/><Relationship Id="rId9" Type="http://schemas.openxmlformats.org/officeDocument/2006/relationships/image" Target="../media/image71.png"/><Relationship Id="rId14" Type="http://schemas.openxmlformats.org/officeDocument/2006/relationships/customXml" Target="../ink/ink5.xml"/><Relationship Id="rId22" Type="http://schemas.openxmlformats.org/officeDocument/2006/relationships/customXml" Target="../ink/ink9.xml"/><Relationship Id="rId27" Type="http://schemas.openxmlformats.org/officeDocument/2006/relationships/image" Target="../media/image17.png"/><Relationship Id="rId30" Type="http://schemas.openxmlformats.org/officeDocument/2006/relationships/customXml" Target="../ink/ink13.xml"/><Relationship Id="rId35" Type="http://schemas.openxmlformats.org/officeDocument/2006/relationships/image" Target="../media/image21.png"/><Relationship Id="rId43" Type="http://schemas.openxmlformats.org/officeDocument/2006/relationships/image" Target="../media/image25.png"/><Relationship Id="rId8" Type="http://schemas.openxmlformats.org/officeDocument/2006/relationships/customXml" Target="../ink/ink2.xml"/><Relationship Id="rId3" Type="http://schemas.openxmlformats.org/officeDocument/2006/relationships/image" Target="../media/image6.png"/><Relationship Id="rId12" Type="http://schemas.openxmlformats.org/officeDocument/2006/relationships/customXml" Target="../ink/ink4.xml"/><Relationship Id="rId17" Type="http://schemas.openxmlformats.org/officeDocument/2006/relationships/image" Target="../media/image11.png"/><Relationship Id="rId25" Type="http://schemas.openxmlformats.org/officeDocument/2006/relationships/image" Target="../media/image16.png"/><Relationship Id="rId33" Type="http://schemas.openxmlformats.org/officeDocument/2006/relationships/image" Target="../media/image20.png"/><Relationship Id="rId38" Type="http://schemas.openxmlformats.org/officeDocument/2006/relationships/customXml" Target="../ink/ink17.xml"/></Relationships>
</file>

<file path=ppt/slides/_rels/slide4.xml.rels><?xml version="1.0" encoding="UTF-8" standalone="yes"?>
<Relationships xmlns="http://schemas.openxmlformats.org/package/2006/relationships"><Relationship Id="rId7" Type="http://schemas.openxmlformats.org/officeDocument/2006/relationships/image" Target="../media/image28.emf"/><Relationship Id="rId2" Type="http://schemas.openxmlformats.org/officeDocument/2006/relationships/customXml" Target="../ink/ink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7.emf"/><Relationship Id="rId4" Type="http://schemas.openxmlformats.org/officeDocument/2006/relationships/image" Target="../media/image510.png"/></Relationships>
</file>

<file path=ppt/slides/_rels/slide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ustomXml" Target="../ink/ink21.xml"/><Relationship Id="rId3" Type="http://schemas.openxmlformats.org/officeDocument/2006/relationships/image" Target="../media/image31.png"/><Relationship Id="rId7"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customXml" Target="../ink/ink20.xml"/><Relationship Id="rId11" Type="http://schemas.openxmlformats.org/officeDocument/2006/relationships/image" Target="../media/image33.png"/><Relationship Id="rId5" Type="http://schemas.openxmlformats.org/officeDocument/2006/relationships/image" Target="../media/image3.png"/><Relationship Id="rId10" Type="http://schemas.openxmlformats.org/officeDocument/2006/relationships/image" Target="../media/image70.png"/><Relationship Id="rId4" Type="http://schemas.openxmlformats.org/officeDocument/2006/relationships/image" Target="../media/image32.png"/><Relationship Id="rId9" Type="http://schemas.openxmlformats.org/officeDocument/2006/relationships/image" Target="../media/image60.png"/></Relationships>
</file>

<file path=ppt/slides/_rels/slide7.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customXml" Target="../ink/ink22.xml"/><Relationship Id="rId7" Type="http://schemas.openxmlformats.org/officeDocument/2006/relationships/customXml" Target="../ink/ink23.xml"/><Relationship Id="rId12" Type="http://schemas.openxmlformats.org/officeDocument/2006/relationships/image" Target="../media/image35.emf"/><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111.png"/><Relationship Id="rId11" Type="http://schemas.openxmlformats.org/officeDocument/2006/relationships/image" Target="../media/image34.png"/><Relationship Id="rId5" Type="http://schemas.openxmlformats.org/officeDocument/2006/relationships/image" Target="../media/image100.png"/><Relationship Id="rId10" Type="http://schemas.openxmlformats.org/officeDocument/2006/relationships/image" Target="../media/image130.png"/><Relationship Id="rId4" Type="http://schemas.openxmlformats.org/officeDocument/2006/relationships/image" Target="../media/image90.png"/><Relationship Id="rId9" Type="http://schemas.openxmlformats.org/officeDocument/2006/relationships/customXml" Target="../ink/ink24.xml"/></Relationships>
</file>

<file path=ppt/slides/_rels/slide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13.xml"/><Relationship Id="rId5" Type="http://schemas.openxmlformats.org/officeDocument/2006/relationships/image" Target="../media/image170.png"/><Relationship Id="rId4" Type="http://schemas.openxmlformats.org/officeDocument/2006/relationships/image" Target="../media/image160.png"/></Relationships>
</file>

<file path=ppt/slides/_rels/slide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45EC23-F033-8645-886C-F971A875E8D1}"/>
              </a:ext>
            </a:extLst>
          </p:cNvPr>
          <p:cNvSpPr>
            <a:spLocks noGrp="1"/>
          </p:cNvSpPr>
          <p:nvPr>
            <p:ph type="title"/>
          </p:nvPr>
        </p:nvSpPr>
        <p:spPr>
          <a:xfrm>
            <a:off x="609600" y="584707"/>
            <a:ext cx="10972800" cy="1228606"/>
          </a:xfrm>
        </p:spPr>
        <p:txBody>
          <a:bodyPr/>
          <a:lstStyle/>
          <a:p>
            <a:pPr algn="ctr" eaLnBrk="1" hangingPunct="1">
              <a:defRPr/>
            </a:pPr>
            <a:r>
              <a:rPr lang="en-US" dirty="0"/>
              <a:t>Semi-microscopic approach to nucleon-nucleus scattering and nuclear data</a:t>
            </a:r>
          </a:p>
        </p:txBody>
      </p:sp>
      <p:sp>
        <p:nvSpPr>
          <p:cNvPr id="7171" name="Text Placeholder 6">
            <a:extLst>
              <a:ext uri="{FF2B5EF4-FFF2-40B4-BE49-F238E27FC236}">
                <a16:creationId xmlns:a16="http://schemas.microsoft.com/office/drawing/2014/main" id="{CCD26744-21E8-4640-8226-478DA856FEBD}"/>
              </a:ext>
            </a:extLst>
          </p:cNvPr>
          <p:cNvSpPr>
            <a:spLocks noGrp="1" noChangeArrowheads="1"/>
          </p:cNvSpPr>
          <p:nvPr>
            <p:ph type="body" sz="quarter" idx="14"/>
          </p:nvPr>
        </p:nvSpPr>
        <p:spPr>
          <a:xfrm>
            <a:off x="3048000" y="2176328"/>
            <a:ext cx="6096000" cy="819327"/>
          </a:xfrm>
        </p:spPr>
        <p:txBody>
          <a:bodyPr/>
          <a:lstStyle/>
          <a:p>
            <a:pPr marL="74082" algn="ctr">
              <a:spcBef>
                <a:spcPct val="0"/>
              </a:spcBef>
            </a:pPr>
            <a:r>
              <a:rPr lang="en-US" altLang="en-US" b="1" dirty="0" err="1">
                <a:latin typeface="Calibri" panose="020F0502020204030204" pitchFamily="34" charset="0"/>
                <a:cs typeface="Calibri" panose="020F0502020204030204" pitchFamily="34" charset="0"/>
              </a:rPr>
              <a:t>Aaina</a:t>
            </a:r>
            <a:r>
              <a:rPr lang="en-US" altLang="en-US" b="1" dirty="0">
                <a:latin typeface="Calibri" panose="020F0502020204030204" pitchFamily="34" charset="0"/>
                <a:cs typeface="Calibri" panose="020F0502020204030204" pitchFamily="34" charset="0"/>
              </a:rPr>
              <a:t> Thapa (LLNL)</a:t>
            </a:r>
          </a:p>
          <a:p>
            <a:pPr marL="74082" algn="ctr">
              <a:spcBef>
                <a:spcPct val="0"/>
              </a:spcBef>
            </a:pPr>
            <a:r>
              <a:rPr lang="en-US" altLang="en-US" b="1" dirty="0">
                <a:latin typeface="Calibri" panose="020F0502020204030204" pitchFamily="34" charset="0"/>
                <a:cs typeface="Calibri" panose="020F0502020204030204" pitchFamily="34" charset="0"/>
              </a:rPr>
              <a:t>Nuclear Data Week 2024, BNL</a:t>
            </a:r>
          </a:p>
        </p:txBody>
      </p:sp>
      <p:sp>
        <p:nvSpPr>
          <p:cNvPr id="9" name="Rectangle 8">
            <a:extLst>
              <a:ext uri="{FF2B5EF4-FFF2-40B4-BE49-F238E27FC236}">
                <a16:creationId xmlns:a16="http://schemas.microsoft.com/office/drawing/2014/main" id="{156A5778-77C2-C55F-21BD-4BD40D7F9524}"/>
              </a:ext>
            </a:extLst>
          </p:cNvPr>
          <p:cNvSpPr/>
          <p:nvPr/>
        </p:nvSpPr>
        <p:spPr>
          <a:xfrm>
            <a:off x="1258783" y="6270172"/>
            <a:ext cx="1389413" cy="27966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0" i="0" u="none" strike="noStrike" dirty="0">
                <a:solidFill>
                  <a:schemeClr val="bg1"/>
                </a:solidFill>
                <a:effectLst/>
                <a:latin typeface="Aptos" panose="020B0004020202020204" pitchFamily="34" charset="0"/>
              </a:rPr>
              <a:t>871111</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1293"/>
    </mc:Choice>
    <mc:Fallback xmlns="">
      <p:transition spd="slow" advTm="1129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0F7C7-25AA-5BB0-DB78-B50ED7C4D7AD}"/>
              </a:ext>
            </a:extLst>
          </p:cNvPr>
          <p:cNvSpPr>
            <a:spLocks noGrp="1"/>
          </p:cNvSpPr>
          <p:nvPr>
            <p:ph type="title"/>
          </p:nvPr>
        </p:nvSpPr>
        <p:spPr>
          <a:xfrm>
            <a:off x="363186" y="81656"/>
            <a:ext cx="11203379" cy="1074741"/>
          </a:xfrm>
        </p:spPr>
        <p:txBody>
          <a:bodyPr>
            <a:normAutofit fontScale="90000"/>
          </a:bodyPr>
          <a:lstStyle/>
          <a:p>
            <a:pPr algn="ctr"/>
            <a:r>
              <a:rPr lang="en-US" dirty="0">
                <a:solidFill>
                  <a:schemeClr val="tx2">
                    <a:lumMod val="75000"/>
                    <a:lumOff val="25000"/>
                  </a:schemeClr>
                </a:solidFill>
              </a:rPr>
              <a:t>Towards uncertainty quantified JLM-B optical  potential</a:t>
            </a:r>
          </a:p>
        </p:txBody>
      </p:sp>
      <p:sp>
        <p:nvSpPr>
          <p:cNvPr id="3" name="Content Placeholder 2">
            <a:extLst>
              <a:ext uri="{FF2B5EF4-FFF2-40B4-BE49-F238E27FC236}">
                <a16:creationId xmlns:a16="http://schemas.microsoft.com/office/drawing/2014/main" id="{982021D3-D136-593B-41A9-03EAA3E8FA22}"/>
              </a:ext>
            </a:extLst>
          </p:cNvPr>
          <p:cNvSpPr>
            <a:spLocks noGrp="1"/>
          </p:cNvSpPr>
          <p:nvPr>
            <p:ph idx="1"/>
          </p:nvPr>
        </p:nvSpPr>
        <p:spPr>
          <a:xfrm>
            <a:off x="1050965" y="2005058"/>
            <a:ext cx="10515600" cy="4351338"/>
          </a:xfrm>
        </p:spPr>
        <p:txBody>
          <a:bodyPr>
            <a:normAutofit/>
          </a:bodyPr>
          <a:lstStyle/>
          <a:p>
            <a:r>
              <a:rPr lang="en-US" sz="2000" dirty="0"/>
              <a:t>Refitting the lambda parameters to scattering data (ECS, TCS, RCS and analyzing power) using Markov chain Monte Carlo</a:t>
            </a:r>
          </a:p>
        </p:txBody>
      </p:sp>
      <p:sp>
        <p:nvSpPr>
          <p:cNvPr id="5" name="TextBox 4">
            <a:extLst>
              <a:ext uri="{FF2B5EF4-FFF2-40B4-BE49-F238E27FC236}">
                <a16:creationId xmlns:a16="http://schemas.microsoft.com/office/drawing/2014/main" id="{35C42C2E-698E-14A8-1515-496BC54742DF}"/>
              </a:ext>
            </a:extLst>
          </p:cNvPr>
          <p:cNvSpPr txBox="1"/>
          <p:nvPr/>
        </p:nvSpPr>
        <p:spPr>
          <a:xfrm>
            <a:off x="736269" y="5801755"/>
            <a:ext cx="10830296" cy="307777"/>
          </a:xfrm>
          <a:prstGeom prst="rect">
            <a:avLst/>
          </a:prstGeom>
          <a:noFill/>
        </p:spPr>
        <p:txBody>
          <a:bodyPr wrap="square" rtlCol="0">
            <a:spAutoFit/>
          </a:bodyPr>
          <a:lstStyle/>
          <a:p>
            <a:r>
              <a:rPr lang="en-US" sz="1400" dirty="0">
                <a:solidFill>
                  <a:srgbClr val="0F4F97"/>
                </a:solidFill>
              </a:rPr>
              <a:t>Elastic scattering results (black curve), with theoretical uncertainty bands (dark and light grey), compared to experimental data (red dots).</a:t>
            </a:r>
          </a:p>
        </p:txBody>
      </p:sp>
      <p:pic>
        <p:nvPicPr>
          <p:cNvPr id="6" name="Picture 5">
            <a:extLst>
              <a:ext uri="{FF2B5EF4-FFF2-40B4-BE49-F238E27FC236}">
                <a16:creationId xmlns:a16="http://schemas.microsoft.com/office/drawing/2014/main" id="{16B8E77F-3993-C8AD-2E7D-4207298590E6}"/>
              </a:ext>
            </a:extLst>
          </p:cNvPr>
          <p:cNvPicPr>
            <a:picLocks noChangeAspect="1"/>
          </p:cNvPicPr>
          <p:nvPr/>
        </p:nvPicPr>
        <p:blipFill rotWithShape="1">
          <a:blip r:embed="rId2"/>
          <a:srcRect b="31905"/>
          <a:stretch/>
        </p:blipFill>
        <p:spPr>
          <a:xfrm>
            <a:off x="481940" y="1575917"/>
            <a:ext cx="11451903" cy="395844"/>
          </a:xfrm>
          <a:prstGeom prst="rect">
            <a:avLst/>
          </a:prstGeom>
        </p:spPr>
      </p:pic>
      <p:grpSp>
        <p:nvGrpSpPr>
          <p:cNvPr id="12" name="Group 11">
            <a:extLst>
              <a:ext uri="{FF2B5EF4-FFF2-40B4-BE49-F238E27FC236}">
                <a16:creationId xmlns:a16="http://schemas.microsoft.com/office/drawing/2014/main" id="{98A7681B-15F7-6434-A1E2-8706647E7986}"/>
              </a:ext>
            </a:extLst>
          </p:cNvPr>
          <p:cNvGrpSpPr/>
          <p:nvPr/>
        </p:nvGrpSpPr>
        <p:grpSpPr>
          <a:xfrm>
            <a:off x="2567946" y="2583700"/>
            <a:ext cx="7056108" cy="2945326"/>
            <a:chOff x="2771797" y="2978292"/>
            <a:chExt cx="7056108" cy="2945326"/>
          </a:xfrm>
        </p:grpSpPr>
        <p:pic>
          <p:nvPicPr>
            <p:cNvPr id="4" name="Picture 3" descr="image">
              <a:extLst>
                <a:ext uri="{FF2B5EF4-FFF2-40B4-BE49-F238E27FC236}">
                  <a16:creationId xmlns:a16="http://schemas.microsoft.com/office/drawing/2014/main" id="{A9855150-3377-44F2-21F0-C2DA548CD4A2}"/>
                </a:ext>
              </a:extLst>
            </p:cNvPr>
            <p:cNvPicPr>
              <a:picLocks noChangeAspect="1"/>
            </p:cNvPicPr>
            <p:nvPr/>
          </p:nvPicPr>
          <p:blipFill rotWithShape="1">
            <a:blip r:embed="rId3"/>
            <a:srcRect t="-13466" r="-335" b="568"/>
            <a:stretch/>
          </p:blipFill>
          <p:spPr>
            <a:xfrm>
              <a:off x="2771797" y="2978292"/>
              <a:ext cx="6386155" cy="2945326"/>
            </a:xfrm>
            <a:prstGeom prst="rect">
              <a:avLst/>
            </a:prstGeom>
          </p:spPr>
        </p:pic>
        <p:sp>
          <p:nvSpPr>
            <p:cNvPr id="8" name="TextBox 7">
              <a:extLst>
                <a:ext uri="{FF2B5EF4-FFF2-40B4-BE49-F238E27FC236}">
                  <a16:creationId xmlns:a16="http://schemas.microsoft.com/office/drawing/2014/main" id="{0A54A36D-4785-DCBE-7A55-723079B3BA11}"/>
                </a:ext>
              </a:extLst>
            </p:cNvPr>
            <p:cNvSpPr txBox="1"/>
            <p:nvPr/>
          </p:nvSpPr>
          <p:spPr>
            <a:xfrm>
              <a:off x="4532432" y="3533306"/>
              <a:ext cx="2469513" cy="276999"/>
            </a:xfrm>
            <a:prstGeom prst="rect">
              <a:avLst/>
            </a:prstGeom>
            <a:noFill/>
          </p:spPr>
          <p:txBody>
            <a:bodyPr wrap="square" rtlCol="0">
              <a:spAutoFit/>
            </a:bodyPr>
            <a:lstStyle/>
            <a:p>
              <a:r>
                <a:rPr lang="en-US" sz="1200" dirty="0"/>
                <a:t>208Pb(</a:t>
              </a:r>
              <a:r>
                <a:rPr lang="en-US" sz="1200" dirty="0" err="1"/>
                <a:t>n,n</a:t>
              </a:r>
              <a:r>
                <a:rPr lang="en-US" sz="1200" dirty="0"/>
                <a:t>)</a:t>
              </a:r>
            </a:p>
          </p:txBody>
        </p:sp>
        <p:sp>
          <p:nvSpPr>
            <p:cNvPr id="9" name="TextBox 8">
              <a:extLst>
                <a:ext uri="{FF2B5EF4-FFF2-40B4-BE49-F238E27FC236}">
                  <a16:creationId xmlns:a16="http://schemas.microsoft.com/office/drawing/2014/main" id="{D57DE4E3-00F7-D361-0941-3FA42955BFD6}"/>
                </a:ext>
              </a:extLst>
            </p:cNvPr>
            <p:cNvSpPr txBox="1"/>
            <p:nvPr/>
          </p:nvSpPr>
          <p:spPr>
            <a:xfrm rot="19552222">
              <a:off x="6693100" y="3502229"/>
              <a:ext cx="3134805" cy="369332"/>
            </a:xfrm>
            <a:prstGeom prst="rect">
              <a:avLst/>
            </a:prstGeom>
            <a:noFill/>
          </p:spPr>
          <p:txBody>
            <a:bodyPr wrap="square" rtlCol="0">
              <a:spAutoFit/>
            </a:bodyPr>
            <a:lstStyle/>
            <a:p>
              <a:r>
                <a:rPr lang="en-US" dirty="0">
                  <a:solidFill>
                    <a:schemeClr val="tx2">
                      <a:lumMod val="75000"/>
                      <a:lumOff val="25000"/>
                    </a:schemeClr>
                  </a:solidFill>
                </a:rPr>
                <a:t>Preliminary</a:t>
              </a:r>
              <a:r>
                <a:rPr lang="en-US" dirty="0"/>
                <a:t> </a:t>
              </a:r>
            </a:p>
          </p:txBody>
        </p:sp>
      </p:grpSp>
      <p:sp>
        <p:nvSpPr>
          <p:cNvPr id="10" name="TextBox 9">
            <a:extLst>
              <a:ext uri="{FF2B5EF4-FFF2-40B4-BE49-F238E27FC236}">
                <a16:creationId xmlns:a16="http://schemas.microsoft.com/office/drawing/2014/main" id="{0B9CF607-89C3-3B06-7131-4B227B4CC483}"/>
              </a:ext>
            </a:extLst>
          </p:cNvPr>
          <p:cNvSpPr txBox="1"/>
          <p:nvPr/>
        </p:nvSpPr>
        <p:spPr>
          <a:xfrm>
            <a:off x="3535106" y="1159010"/>
            <a:ext cx="4859535" cy="369332"/>
          </a:xfrm>
          <a:prstGeom prst="rect">
            <a:avLst/>
          </a:prstGeom>
          <a:noFill/>
        </p:spPr>
        <p:txBody>
          <a:bodyPr wrap="none" rtlCol="0">
            <a:spAutoFit/>
          </a:bodyPr>
          <a:lstStyle/>
          <a:p>
            <a:r>
              <a:rPr lang="en-US" dirty="0"/>
              <a:t>Work with summer student Maxwell Paik (NYU) </a:t>
            </a:r>
          </a:p>
        </p:txBody>
      </p:sp>
      <mc:AlternateContent xmlns:mc="http://schemas.openxmlformats.org/markup-compatibility/2006">
        <mc:Choice xmlns:a14="http://schemas.microsoft.com/office/drawing/2010/main" Requires="a14">
          <p:sp>
            <p:nvSpPr>
              <p:cNvPr id="11" name="Rectangle 7">
                <a:extLst>
                  <a:ext uri="{FF2B5EF4-FFF2-40B4-BE49-F238E27FC236}">
                    <a16:creationId xmlns:a16="http://schemas.microsoft.com/office/drawing/2014/main" id="{5AF6940C-A039-52F5-74D2-9BBA7AA38C7B}"/>
                  </a:ext>
                </a:extLst>
              </p:cNvPr>
              <p:cNvSpPr>
                <a:spLocks noChangeArrowheads="1"/>
              </p:cNvSpPr>
              <p:nvPr/>
            </p:nvSpPr>
            <p:spPr bwMode="auto">
              <a:xfrm>
                <a:off x="0" y="6217394"/>
                <a:ext cx="12192000" cy="724429"/>
              </a:xfrm>
              <a:prstGeom prst="rect">
                <a:avLst/>
              </a:prstGeom>
              <a:solidFill>
                <a:schemeClr val="accent1">
                  <a:lumMod val="75000"/>
                </a:schemeClr>
              </a:solidFill>
              <a:ln w="9525">
                <a:noFill/>
                <a:miter lim="800000"/>
                <a:headEnd/>
                <a:tailEnd/>
              </a:ln>
            </p:spPr>
            <p:txBody>
              <a:bodyPr tIns="0" bIns="0" anchor="ctr">
                <a:spAutoFit/>
              </a:bodyPr>
              <a:lstStyle/>
              <a:p>
                <a:pPr algn="ctr">
                  <a:lnSpc>
                    <a:spcPts val="2880"/>
                  </a:lnSpc>
                  <a:defRPr/>
                </a:pPr>
                <a:r>
                  <a:rPr lang="en-US" sz="2200" dirty="0">
                    <a:solidFill>
                      <a:schemeClr val="bg1"/>
                    </a:solidFill>
                    <a:latin typeface="Calibri" panose="020F0502020204030204" pitchFamily="34" charset="0"/>
                    <a:cs typeface="Calibri" panose="020F0502020204030204" pitchFamily="34" charset="0"/>
                  </a:rPr>
                  <a:t>We are currently working on including charge-exchange data in the fits to better constrain iso-vector terms </a:t>
                </a:r>
                <a14:m>
                  <m:oMath xmlns:m="http://schemas.openxmlformats.org/officeDocument/2006/math">
                    <m:sSub>
                      <m:sSubPr>
                        <m:ctrlPr>
                          <a:rPr lang="en-US" sz="2200" b="0" i="1" dirty="0" smtClean="0">
                            <a:solidFill>
                              <a:schemeClr val="bg1"/>
                            </a:solidFill>
                            <a:latin typeface="Cambria Math" panose="02040503050406030204" pitchFamily="18" charset="0"/>
                            <a:cs typeface="Calibri" panose="020F0502020204030204" pitchFamily="34" charset="0"/>
                          </a:rPr>
                        </m:ctrlPr>
                      </m:sSubPr>
                      <m:e>
                        <m:r>
                          <a:rPr lang="en-US" sz="2200" b="0" i="1" dirty="0" smtClean="0">
                            <a:solidFill>
                              <a:schemeClr val="bg1"/>
                            </a:solidFill>
                            <a:latin typeface="Cambria Math" panose="02040503050406030204" pitchFamily="18" charset="0"/>
                            <a:cs typeface="Calibri" panose="020F0502020204030204" pitchFamily="34" charset="0"/>
                          </a:rPr>
                          <m:t>(</m:t>
                        </m:r>
                        <m:r>
                          <a:rPr lang="en-US" sz="2200" b="0" i="1" dirty="0" smtClean="0">
                            <a:solidFill>
                              <a:schemeClr val="bg1"/>
                            </a:solidFill>
                            <a:latin typeface="Cambria Math" panose="02040503050406030204" pitchFamily="18" charset="0"/>
                            <a:cs typeface="Calibri" panose="020F0502020204030204" pitchFamily="34" charset="0"/>
                          </a:rPr>
                          <m:t>𝜆</m:t>
                        </m:r>
                      </m:e>
                      <m:sub>
                        <m:r>
                          <a:rPr lang="en-US" sz="2200" b="0" i="1" dirty="0" smtClean="0">
                            <a:solidFill>
                              <a:schemeClr val="bg1"/>
                            </a:solidFill>
                            <a:latin typeface="Cambria Math" panose="02040503050406030204" pitchFamily="18" charset="0"/>
                            <a:cs typeface="Calibri" panose="020F0502020204030204" pitchFamily="34" charset="0"/>
                          </a:rPr>
                          <m:t>𝑉</m:t>
                        </m:r>
                        <m:r>
                          <a:rPr lang="en-US" sz="2200" b="0" i="1" dirty="0" smtClean="0">
                            <a:solidFill>
                              <a:schemeClr val="bg1"/>
                            </a:solidFill>
                            <a:latin typeface="Cambria Math" panose="02040503050406030204" pitchFamily="18" charset="0"/>
                            <a:cs typeface="Calibri" panose="020F0502020204030204" pitchFamily="34" charset="0"/>
                          </a:rPr>
                          <m:t>1</m:t>
                        </m:r>
                      </m:sub>
                    </m:sSub>
                    <m:r>
                      <a:rPr lang="en-US" sz="2200" b="0" i="0" dirty="0" smtClean="0">
                        <a:solidFill>
                          <a:schemeClr val="bg1"/>
                        </a:solidFill>
                        <a:latin typeface="Cambria Math" panose="02040503050406030204" pitchFamily="18" charset="0"/>
                        <a:cs typeface="Calibri" panose="020F0502020204030204" pitchFamily="34" charset="0"/>
                      </a:rPr>
                      <m:t>,</m:t>
                    </m:r>
                    <m:sSub>
                      <m:sSubPr>
                        <m:ctrlPr>
                          <a:rPr lang="en-US" sz="2200" b="0" i="1" smtClean="0">
                            <a:solidFill>
                              <a:schemeClr val="bg1"/>
                            </a:solidFill>
                            <a:latin typeface="Cambria Math" panose="02040503050406030204" pitchFamily="18" charset="0"/>
                            <a:cs typeface="Calibri" panose="020F0502020204030204" pitchFamily="34" charset="0"/>
                          </a:rPr>
                        </m:ctrlPr>
                      </m:sSubPr>
                      <m:e>
                        <m:r>
                          <a:rPr lang="en-US" sz="2200" b="0" i="1" smtClean="0">
                            <a:solidFill>
                              <a:schemeClr val="bg1"/>
                            </a:solidFill>
                            <a:latin typeface="Cambria Math" panose="02040503050406030204" pitchFamily="18" charset="0"/>
                            <a:cs typeface="Calibri" panose="020F0502020204030204" pitchFamily="34" charset="0"/>
                          </a:rPr>
                          <m:t>𝜆</m:t>
                        </m:r>
                      </m:e>
                      <m:sub>
                        <m:r>
                          <a:rPr lang="en-US" sz="2200" b="0" i="1" smtClean="0">
                            <a:solidFill>
                              <a:schemeClr val="bg1"/>
                            </a:solidFill>
                            <a:latin typeface="Cambria Math" panose="02040503050406030204" pitchFamily="18" charset="0"/>
                            <a:cs typeface="Calibri" panose="020F0502020204030204" pitchFamily="34" charset="0"/>
                          </a:rPr>
                          <m:t>𝑊</m:t>
                        </m:r>
                        <m:r>
                          <a:rPr lang="en-US" sz="2200" b="0" i="1" smtClean="0">
                            <a:solidFill>
                              <a:schemeClr val="bg1"/>
                            </a:solidFill>
                            <a:latin typeface="Cambria Math" panose="02040503050406030204" pitchFamily="18" charset="0"/>
                            <a:cs typeface="Calibri" panose="020F0502020204030204" pitchFamily="34" charset="0"/>
                          </a:rPr>
                          <m:t>1</m:t>
                        </m:r>
                      </m:sub>
                    </m:sSub>
                    <m:r>
                      <a:rPr lang="en-US" sz="2200" b="0" i="1" smtClean="0">
                        <a:solidFill>
                          <a:schemeClr val="bg1"/>
                        </a:solidFill>
                        <a:latin typeface="Cambria Math" panose="02040503050406030204" pitchFamily="18" charset="0"/>
                        <a:cs typeface="Calibri" panose="020F0502020204030204" pitchFamily="34" charset="0"/>
                      </a:rPr>
                      <m:t>)</m:t>
                    </m:r>
                  </m:oMath>
                </a14:m>
                <a:r>
                  <a:rPr lang="en-US" sz="2200" dirty="0">
                    <a:solidFill>
                      <a:schemeClr val="bg1"/>
                    </a:solidFill>
                    <a:latin typeface="Calibri" panose="020F0502020204030204" pitchFamily="34" charset="0"/>
                    <a:cs typeface="Calibri" panose="020F0502020204030204" pitchFamily="34" charset="0"/>
                  </a:rPr>
                  <a:t> </a:t>
                </a:r>
              </a:p>
            </p:txBody>
          </p:sp>
        </mc:Choice>
        <mc:Fallback>
          <p:sp>
            <p:nvSpPr>
              <p:cNvPr id="11" name="Rectangle 7">
                <a:extLst>
                  <a:ext uri="{FF2B5EF4-FFF2-40B4-BE49-F238E27FC236}">
                    <a16:creationId xmlns:a16="http://schemas.microsoft.com/office/drawing/2014/main" id="{5AF6940C-A039-52F5-74D2-9BBA7AA38C7B}"/>
                  </a:ext>
                </a:extLst>
              </p:cNvPr>
              <p:cNvSpPr>
                <a:spLocks noRot="1" noChangeAspect="1" noMove="1" noResize="1" noEditPoints="1" noAdjustHandles="1" noChangeArrowheads="1" noChangeShapeType="1" noTextEdit="1"/>
              </p:cNvSpPr>
              <p:nvPr/>
            </p:nvSpPr>
            <p:spPr bwMode="auto">
              <a:xfrm>
                <a:off x="0" y="6217394"/>
                <a:ext cx="12192000" cy="724429"/>
              </a:xfrm>
              <a:prstGeom prst="rect">
                <a:avLst/>
              </a:prstGeom>
              <a:blipFill>
                <a:blip r:embed="rId4"/>
                <a:stretch>
                  <a:fillRect t="-8621" b="-24138"/>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1045080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73FE8-94C9-FB12-FA3C-E2B17C8A3A48}"/>
              </a:ext>
            </a:extLst>
          </p:cNvPr>
          <p:cNvSpPr>
            <a:spLocks noGrp="1"/>
          </p:cNvSpPr>
          <p:nvPr>
            <p:ph type="title"/>
          </p:nvPr>
        </p:nvSpPr>
        <p:spPr>
          <a:xfrm>
            <a:off x="554772" y="1750186"/>
            <a:ext cx="10515600" cy="1325563"/>
          </a:xfrm>
        </p:spPr>
        <p:txBody>
          <a:bodyPr>
            <a:normAutofit/>
          </a:bodyPr>
          <a:lstStyle/>
          <a:p>
            <a:r>
              <a:rPr lang="en-US" sz="4000" dirty="0"/>
              <a:t>Conclusions and Outlook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DAD4349-11C7-497E-50F2-9FF33BE1527B}"/>
                  </a:ext>
                </a:extLst>
              </p:cNvPr>
              <p:cNvSpPr>
                <a:spLocks noGrp="1"/>
              </p:cNvSpPr>
              <p:nvPr>
                <p:ph idx="1"/>
              </p:nvPr>
            </p:nvSpPr>
            <p:spPr>
              <a:xfrm>
                <a:off x="398382" y="2674042"/>
                <a:ext cx="7453609" cy="4183957"/>
              </a:xfrm>
            </p:spPr>
            <p:txBody>
              <a:bodyPr>
                <a:normAutofit fontScale="77500" lnSpcReduction="20000"/>
              </a:bodyPr>
              <a:lstStyle/>
              <a:p>
                <a:pPr>
                  <a:lnSpc>
                    <a:spcPct val="120000"/>
                  </a:lnSpc>
                </a:pPr>
                <a:r>
                  <a:rPr lang="en-US" sz="2100" dirty="0"/>
                  <a:t>For spherical nuclei, we have successfully implemented the tools to do nucleon-nucleus elastic and direct inelastic scattering from theory. </a:t>
                </a:r>
              </a:p>
              <a:p>
                <a:pPr>
                  <a:lnSpc>
                    <a:spcPct val="120000"/>
                  </a:lnSpc>
                </a:pPr>
                <a:r>
                  <a:rPr lang="en-US" sz="2100" dirty="0"/>
                  <a:t>We are currently using this machinery for</a:t>
                </a:r>
              </a:p>
              <a:p>
                <a:pPr marL="914400" lvl="1" indent="-457200">
                  <a:lnSpc>
                    <a:spcPct val="120000"/>
                  </a:lnSpc>
                  <a:buFont typeface="+mj-lt"/>
                  <a:buAutoNum type="arabicPeriod"/>
                </a:pPr>
                <a:r>
                  <a:rPr lang="en-US" sz="2100" dirty="0"/>
                  <a:t>neutron capture cross sections for 89Zr and 93Zr . </a:t>
                </a:r>
              </a:p>
              <a:p>
                <a:pPr marL="914400" lvl="1" indent="-457200">
                  <a:lnSpc>
                    <a:spcPct val="120000"/>
                  </a:lnSpc>
                  <a:buFont typeface="+mj-lt"/>
                  <a:buAutoNum type="arabicPeriod"/>
                </a:pPr>
                <a:r>
                  <a:rPr lang="en-US" sz="2100" dirty="0"/>
                  <a:t>Uncertainty quantification of the JLM-B semi-microscopic optical model.</a:t>
                </a:r>
              </a:p>
              <a:p>
                <a:pPr>
                  <a:lnSpc>
                    <a:spcPct val="120000"/>
                  </a:lnSpc>
                </a:pPr>
                <a:r>
                  <a:rPr lang="en-US" sz="2100" dirty="0"/>
                  <a:t>Extend our current capabilities at LLNL to deformed nuclei – needed for neutron-nucleus direct inelastic scattering off of actinides. </a:t>
                </a:r>
              </a:p>
              <a:p>
                <a:pPr>
                  <a:lnSpc>
                    <a:spcPct val="120000"/>
                  </a:lnSpc>
                </a:pPr>
                <a:r>
                  <a:rPr lang="en-US" sz="2100" dirty="0"/>
                  <a:t>This is particularly exciting given the successes of this approach shown in recent work by others.</a:t>
                </a:r>
              </a:p>
              <a:p>
                <a:pPr>
                  <a:lnSpc>
                    <a:spcPct val="120000"/>
                  </a:lnSpc>
                </a:pPr>
                <a:r>
                  <a:rPr lang="en-US" sz="2100" b="1" dirty="0">
                    <a:effectLst/>
                  </a:rPr>
                  <a:t>For example</a:t>
                </a:r>
                <a:r>
                  <a:rPr lang="en-US" sz="2100" dirty="0">
                    <a:effectLst/>
                  </a:rPr>
                  <a:t>- It has been shown that JLMB/QRPA approach provides lower much spin distributions of the residual nucleus after the pre-equilibrium emission of one neutron, that lowers U238(</a:t>
                </a:r>
                <a:r>
                  <a:rPr lang="en-US" sz="2100" dirty="0" err="1">
                    <a:effectLst/>
                  </a:rPr>
                  <a:t>n,n</a:t>
                </a:r>
                <a14:m>
                  <m:oMath xmlns:m="http://schemas.openxmlformats.org/officeDocument/2006/math">
                    <m:r>
                      <a:rPr lang="en-US" sz="2100" i="1" dirty="0" smtClean="0">
                        <a:effectLst/>
                      </a:rPr>
                      <m:t>’</m:t>
                    </m:r>
                    <m:r>
                      <a:rPr lang="en-US" sz="2100" i="1" dirty="0" smtClean="0">
                        <a:effectLst/>
                      </a:rPr>
                      <m:t>𝛾</m:t>
                    </m:r>
                  </m:oMath>
                </a14:m>
                <a:r>
                  <a:rPr lang="en-US" sz="2100" dirty="0">
                    <a:effectLst/>
                  </a:rPr>
                  <a:t>) cross section for gamma emission for high spin states, found in in agreement with experimental data!   References - </a:t>
                </a:r>
                <a:r>
                  <a:rPr lang="en-US" sz="2100" dirty="0"/>
                  <a:t>PhysRevC.104.044605, EPJ Web of Conferences </a:t>
                </a:r>
                <a:r>
                  <a:rPr lang="en-US" sz="2100" b="1" dirty="0"/>
                  <a:t>292</a:t>
                </a:r>
                <a:r>
                  <a:rPr lang="en-US" sz="2100" dirty="0"/>
                  <a:t>, 04003 </a:t>
                </a:r>
              </a:p>
            </p:txBody>
          </p:sp>
        </mc:Choice>
        <mc:Fallback>
          <p:sp>
            <p:nvSpPr>
              <p:cNvPr id="3" name="Content Placeholder 2">
                <a:extLst>
                  <a:ext uri="{FF2B5EF4-FFF2-40B4-BE49-F238E27FC236}">
                    <a16:creationId xmlns:a16="http://schemas.microsoft.com/office/drawing/2014/main" id="{ADAD4349-11C7-497E-50F2-9FF33BE1527B}"/>
                  </a:ext>
                </a:extLst>
              </p:cNvPr>
              <p:cNvSpPr>
                <a:spLocks noGrp="1" noRot="1" noChangeAspect="1" noMove="1" noResize="1" noEditPoints="1" noAdjustHandles="1" noChangeArrowheads="1" noChangeShapeType="1" noTextEdit="1"/>
              </p:cNvSpPr>
              <p:nvPr>
                <p:ph idx="1"/>
              </p:nvPr>
            </p:nvSpPr>
            <p:spPr>
              <a:xfrm>
                <a:off x="398382" y="2674042"/>
                <a:ext cx="7453609" cy="4183957"/>
              </a:xfrm>
              <a:blipFill>
                <a:blip r:embed="rId2"/>
                <a:stretch>
                  <a:fillRect l="-340" t="-303" r="-680" b="-606"/>
                </a:stretch>
              </a:blipFill>
            </p:spPr>
            <p:txBody>
              <a:bodyPr/>
              <a:lstStyle/>
              <a:p>
                <a:r>
                  <a:rPr lang="en-US">
                    <a:noFill/>
                  </a:rPr>
                  <a:t> </a:t>
                </a:r>
              </a:p>
            </p:txBody>
          </p:sp>
        </mc:Fallback>
      </mc:AlternateContent>
      <p:sp>
        <p:nvSpPr>
          <p:cNvPr id="4" name="Subtitle 2">
            <a:extLst>
              <a:ext uri="{FF2B5EF4-FFF2-40B4-BE49-F238E27FC236}">
                <a16:creationId xmlns:a16="http://schemas.microsoft.com/office/drawing/2014/main" id="{AE15EE9D-5F05-1736-9279-63B61676AB49}"/>
              </a:ext>
            </a:extLst>
          </p:cNvPr>
          <p:cNvSpPr txBox="1">
            <a:spLocks/>
          </p:cNvSpPr>
          <p:nvPr/>
        </p:nvSpPr>
        <p:spPr>
          <a:xfrm>
            <a:off x="406346" y="-54285"/>
            <a:ext cx="7214617" cy="1874581"/>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a:p>
            <a:pPr marL="0" indent="0" algn="ctr">
              <a:buNone/>
            </a:pPr>
            <a:r>
              <a:rPr lang="en-US" sz="1800" dirty="0"/>
              <a:t>Thank you to my collaborators - </a:t>
            </a:r>
          </a:p>
          <a:p>
            <a:pPr marL="0" indent="0" algn="ctr">
              <a:buNone/>
            </a:pPr>
            <a:r>
              <a:rPr lang="en-US" sz="1800" dirty="0"/>
              <a:t>Emanuel </a:t>
            </a:r>
            <a:r>
              <a:rPr lang="en-US" sz="1800" dirty="0" err="1"/>
              <a:t>Chimanski</a:t>
            </a:r>
            <a:r>
              <a:rPr lang="en-US" sz="1800" dirty="0"/>
              <a:t> (BNL), Jutta Escher (LLNL), Eun Jin In (LLNL), Walid Younes (LLNL), </a:t>
            </a:r>
          </a:p>
          <a:p>
            <a:pPr marL="0" indent="0" algn="ctr">
              <a:buNone/>
            </a:pPr>
            <a:r>
              <a:rPr lang="en-US" sz="1800" dirty="0"/>
              <a:t>UQ work – Maxwell Paik (NYU), Simone Perrotta (LLNL), Oliver Gorton (LLNL)</a:t>
            </a:r>
          </a:p>
          <a:p>
            <a:pPr marL="0" indent="0" algn="ctr">
              <a:buNone/>
            </a:pPr>
            <a:r>
              <a:rPr lang="en-US" sz="1800" dirty="0"/>
              <a:t>Marc Dupuis (CEA), Sophie </a:t>
            </a:r>
            <a:r>
              <a:rPr lang="en-US" sz="1800" dirty="0" err="1"/>
              <a:t>Pèru</a:t>
            </a:r>
            <a:r>
              <a:rPr lang="en-US" sz="1800" dirty="0"/>
              <a:t> (CEA). [NNSA/LLNL – CEA DAM DIF]</a:t>
            </a:r>
          </a:p>
        </p:txBody>
      </p:sp>
      <p:grpSp>
        <p:nvGrpSpPr>
          <p:cNvPr id="5" name="Group 4">
            <a:extLst>
              <a:ext uri="{FF2B5EF4-FFF2-40B4-BE49-F238E27FC236}">
                <a16:creationId xmlns:a16="http://schemas.microsoft.com/office/drawing/2014/main" id="{BA984571-9829-2FD6-FF80-393054259D26}"/>
              </a:ext>
            </a:extLst>
          </p:cNvPr>
          <p:cNvGrpSpPr/>
          <p:nvPr/>
        </p:nvGrpSpPr>
        <p:grpSpPr>
          <a:xfrm>
            <a:off x="8094388" y="371521"/>
            <a:ext cx="4097612" cy="5924604"/>
            <a:chOff x="4984511" y="280698"/>
            <a:chExt cx="4097612" cy="5924604"/>
          </a:xfrm>
        </p:grpSpPr>
        <p:sp>
          <p:nvSpPr>
            <p:cNvPr id="6" name="Rectangle 5">
              <a:extLst>
                <a:ext uri="{FF2B5EF4-FFF2-40B4-BE49-F238E27FC236}">
                  <a16:creationId xmlns:a16="http://schemas.microsoft.com/office/drawing/2014/main" id="{2F76A3E7-49CA-8E72-C1B6-5C5F5ACDF650}"/>
                </a:ext>
              </a:extLst>
            </p:cNvPr>
            <p:cNvSpPr/>
            <p:nvPr/>
          </p:nvSpPr>
          <p:spPr bwMode="auto">
            <a:xfrm>
              <a:off x="4984511" y="288781"/>
              <a:ext cx="4097612" cy="5916521"/>
            </a:xfrm>
            <a:prstGeom prst="rect">
              <a:avLst/>
            </a:prstGeom>
            <a:gradFill flip="none" rotWithShape="1">
              <a:gsLst>
                <a:gs pos="0">
                  <a:schemeClr val="bg1">
                    <a:lumMod val="95000"/>
                  </a:schemeClr>
                </a:gs>
                <a:gs pos="50000">
                  <a:schemeClr val="bg1">
                    <a:lumMod val="85000"/>
                  </a:schemeClr>
                </a:gs>
                <a:gs pos="100000">
                  <a:schemeClr val="bg1">
                    <a:lumMod val="75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7" name="Process 6">
              <a:extLst>
                <a:ext uri="{FF2B5EF4-FFF2-40B4-BE49-F238E27FC236}">
                  <a16:creationId xmlns:a16="http://schemas.microsoft.com/office/drawing/2014/main" id="{91B84298-D270-A31E-D8A6-33C0F710A1E0}"/>
                </a:ext>
              </a:extLst>
            </p:cNvPr>
            <p:cNvSpPr/>
            <p:nvPr/>
          </p:nvSpPr>
          <p:spPr bwMode="auto">
            <a:xfrm>
              <a:off x="5395873" y="1233663"/>
              <a:ext cx="1540042" cy="756093"/>
            </a:xfrm>
            <a:prstGeom prst="flowChartProcess">
              <a:avLst/>
            </a:prstGeom>
            <a:solidFill>
              <a:srgbClr val="D6D7FF"/>
            </a:solidFill>
            <a:ln w="15875" cap="flat" cmpd="sng" algn="ctr">
              <a:solidFill>
                <a:srgbClr val="00549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 indent="-114300" defTabSz="914400" eaLnBrk="0" fontAlgn="base" hangingPunct="0">
                <a:spcBef>
                  <a:spcPct val="0"/>
                </a:spcBef>
                <a:spcAft>
                  <a:spcPct val="0"/>
                </a:spcAft>
                <a:buFont typeface="Arial" panose="020B0604020202020204" pitchFamily="34" charset="0"/>
                <a:buChar char="•"/>
              </a:pPr>
              <a:r>
                <a:rPr lang="en-US" sz="1400" dirty="0">
                  <a:latin typeface="Times New Roman" panose="02020603050405020304" pitchFamily="18" charset="0"/>
                  <a:ea typeface="ＭＳ Ｐゴシック" charset="-128"/>
                  <a:cs typeface="Times New Roman" panose="02020603050405020304" pitchFamily="18" charset="0"/>
                </a:rPr>
                <a:t>HPC calculation</a:t>
              </a:r>
            </a:p>
            <a:p>
              <a:pPr marL="114300" marR="0" indent="-114300" defTabSz="914400" rtl="0" eaLnBrk="0" fontAlgn="base" latinLnBrk="0" hangingPunct="0">
                <a:lnSpc>
                  <a:spcPct val="100000"/>
                </a:lnSpc>
                <a:spcBef>
                  <a:spcPct val="0"/>
                </a:spcBef>
                <a:spcAft>
                  <a:spcPct val="0"/>
                </a:spcAft>
                <a:buClrTx/>
                <a:buSzTx/>
                <a:buFont typeface="Arial" panose="020B0604020202020204" pitchFamily="34" charset="0"/>
                <a:buChar char="•"/>
              </a:pPr>
              <a:r>
                <a:rPr kumimoji="0" lang="en-US" sz="14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QRPA projection formalism</a:t>
              </a:r>
            </a:p>
          </p:txBody>
        </p:sp>
        <p:sp>
          <p:nvSpPr>
            <p:cNvPr id="8" name="Process 7">
              <a:extLst>
                <a:ext uri="{FF2B5EF4-FFF2-40B4-BE49-F238E27FC236}">
                  <a16:creationId xmlns:a16="http://schemas.microsoft.com/office/drawing/2014/main" id="{924972E4-B97E-8277-7D44-7CBF08A5A0C7}"/>
                </a:ext>
              </a:extLst>
            </p:cNvPr>
            <p:cNvSpPr/>
            <p:nvPr/>
          </p:nvSpPr>
          <p:spPr bwMode="auto">
            <a:xfrm>
              <a:off x="7209434" y="735044"/>
              <a:ext cx="1540042" cy="1254712"/>
            </a:xfrm>
            <a:prstGeom prst="flowChartProcess">
              <a:avLst/>
            </a:prstGeom>
            <a:solidFill>
              <a:srgbClr val="D6D7FF"/>
            </a:solidFill>
            <a:ln w="15875" cap="flat" cmpd="sng" algn="ctr">
              <a:solidFill>
                <a:srgbClr val="00549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 marR="0" indent="-114300"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1400" dirty="0">
                  <a:latin typeface="Times New Roman" panose="02020603050405020304" pitchFamily="18" charset="0"/>
                  <a:ea typeface="ＭＳ Ｐゴシック" charset="-128"/>
                  <a:cs typeface="Times New Roman" panose="02020603050405020304" pitchFamily="18" charset="0"/>
                </a:rPr>
                <a:t>1+2-step reaction</a:t>
              </a:r>
              <a:r>
                <a:rPr kumimoji="0" lang="en-US" sz="14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 formalism</a:t>
              </a:r>
            </a:p>
            <a:p>
              <a:pPr marL="114300" marR="0" indent="-114300"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1400" dirty="0">
                  <a:latin typeface="Times New Roman" panose="02020603050405020304" pitchFamily="18" charset="0"/>
                  <a:ea typeface="ＭＳ Ｐゴシック" charset="-128"/>
                  <a:cs typeface="Times New Roman" panose="02020603050405020304" pitchFamily="18" charset="0"/>
                </a:rPr>
                <a:t>Projectile-target effective interaction</a:t>
              </a:r>
              <a:endParaRPr kumimoji="0" lang="en-US" sz="14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endParaRPr>
            </a:p>
          </p:txBody>
        </p:sp>
        <p:sp>
          <p:nvSpPr>
            <p:cNvPr id="9" name="Process 8">
              <a:extLst>
                <a:ext uri="{FF2B5EF4-FFF2-40B4-BE49-F238E27FC236}">
                  <a16:creationId xmlns:a16="http://schemas.microsoft.com/office/drawing/2014/main" id="{BF64DA3E-56CD-C506-FD5D-254D69CB8B91}"/>
                </a:ext>
              </a:extLst>
            </p:cNvPr>
            <p:cNvSpPr/>
            <p:nvPr/>
          </p:nvSpPr>
          <p:spPr bwMode="auto">
            <a:xfrm>
              <a:off x="5396274" y="2639440"/>
              <a:ext cx="1540042" cy="540846"/>
            </a:xfrm>
            <a:prstGeom prst="flowChartProcess">
              <a:avLst/>
            </a:prstGeom>
            <a:solidFill>
              <a:srgbClr val="A8D4A9"/>
            </a:solidFill>
            <a:ln w="15875" cap="flat" cmpd="sng" algn="ctr">
              <a:solidFill>
                <a:srgbClr val="00549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pPr>
              <a:r>
                <a:rPr lang="en-US" sz="1400" dirty="0">
                  <a:latin typeface="Times New Roman" panose="02020603050405020304" pitchFamily="18" charset="0"/>
                  <a:ea typeface="ＭＳ Ｐゴシック" charset="-128"/>
                  <a:cs typeface="Times New Roman" panose="02020603050405020304" pitchFamily="18" charset="0"/>
                </a:rPr>
                <a:t>QRPA transition densities</a:t>
              </a:r>
              <a:endParaRPr kumimoji="0" lang="en-US" sz="14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endParaRPr>
            </a:p>
          </p:txBody>
        </p:sp>
        <p:sp>
          <p:nvSpPr>
            <p:cNvPr id="10" name="Process 9">
              <a:extLst>
                <a:ext uri="{FF2B5EF4-FFF2-40B4-BE49-F238E27FC236}">
                  <a16:creationId xmlns:a16="http://schemas.microsoft.com/office/drawing/2014/main" id="{B7A458C3-2FC2-5013-A032-DDCC8CE22CE0}"/>
                </a:ext>
              </a:extLst>
            </p:cNvPr>
            <p:cNvSpPr/>
            <p:nvPr/>
          </p:nvSpPr>
          <p:spPr bwMode="auto">
            <a:xfrm>
              <a:off x="7209435" y="3237855"/>
              <a:ext cx="1548462" cy="540846"/>
            </a:xfrm>
            <a:prstGeom prst="flowChartProcess">
              <a:avLst/>
            </a:prstGeom>
            <a:solidFill>
              <a:srgbClr val="A8D4A9"/>
            </a:solidFill>
            <a:ln w="15875" cap="flat" cmpd="sng" algn="ctr">
              <a:solidFill>
                <a:srgbClr val="00549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pPr>
              <a:r>
                <a:rPr lang="en-US" sz="1400" dirty="0">
                  <a:latin typeface="Times New Roman" panose="02020603050405020304" pitchFamily="18" charset="0"/>
                  <a:ea typeface="ＭＳ Ｐゴシック" charset="-128"/>
                  <a:cs typeface="Times New Roman" panose="02020603050405020304" pitchFamily="18" charset="0"/>
                </a:rPr>
                <a:t>Transition potentials</a:t>
              </a:r>
              <a:endParaRPr kumimoji="0" lang="en-US" sz="14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endParaRPr>
            </a:p>
          </p:txBody>
        </p:sp>
        <p:sp>
          <p:nvSpPr>
            <p:cNvPr id="11" name="Process 10">
              <a:extLst>
                <a:ext uri="{FF2B5EF4-FFF2-40B4-BE49-F238E27FC236}">
                  <a16:creationId xmlns:a16="http://schemas.microsoft.com/office/drawing/2014/main" id="{AD690D4D-22F3-0FBC-1ADE-BA8839E28A29}"/>
                </a:ext>
              </a:extLst>
            </p:cNvPr>
            <p:cNvSpPr/>
            <p:nvPr/>
          </p:nvSpPr>
          <p:spPr bwMode="auto">
            <a:xfrm>
              <a:off x="7209434" y="4685729"/>
              <a:ext cx="1540042" cy="540846"/>
            </a:xfrm>
            <a:prstGeom prst="flowChartProcess">
              <a:avLst/>
            </a:prstGeom>
            <a:solidFill>
              <a:srgbClr val="A8D4A9"/>
            </a:solidFill>
            <a:ln w="15875" cap="flat" cmpd="sng" algn="ctr">
              <a:solidFill>
                <a:srgbClr val="00549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pPr>
              <a:r>
                <a:rPr lang="en-US" sz="1400" dirty="0">
                  <a:latin typeface="Times New Roman" panose="02020603050405020304" pitchFamily="18" charset="0"/>
                  <a:ea typeface="ＭＳ Ｐゴシック" charset="-128"/>
                  <a:cs typeface="Times New Roman" panose="02020603050405020304" pitchFamily="18" charset="0"/>
                </a:rPr>
                <a:t>Scattering predictions</a:t>
              </a:r>
              <a:endParaRPr kumimoji="0" lang="en-US" sz="14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endParaRPr>
            </a:p>
          </p:txBody>
        </p:sp>
        <p:sp>
          <p:nvSpPr>
            <p:cNvPr id="12" name="Process 11">
              <a:extLst>
                <a:ext uri="{FF2B5EF4-FFF2-40B4-BE49-F238E27FC236}">
                  <a16:creationId xmlns:a16="http://schemas.microsoft.com/office/drawing/2014/main" id="{6A311DDA-03AE-0D65-4C88-62639830AD14}"/>
                </a:ext>
              </a:extLst>
            </p:cNvPr>
            <p:cNvSpPr/>
            <p:nvPr/>
          </p:nvSpPr>
          <p:spPr bwMode="auto">
            <a:xfrm>
              <a:off x="7209434" y="3961792"/>
              <a:ext cx="1548463" cy="541349"/>
            </a:xfrm>
            <a:prstGeom prst="flowChartProcess">
              <a:avLst/>
            </a:prstGeom>
            <a:solidFill>
              <a:schemeClr val="bg1">
                <a:lumMod val="85000"/>
              </a:schemeClr>
            </a:solidFill>
            <a:ln w="15875" cap="flat" cmpd="sng" algn="ctr">
              <a:solidFill>
                <a:srgbClr val="00549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pPr>
              <a:r>
                <a:rPr kumimoji="0" lang="en-US" sz="14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Coupled-channels reaction code</a:t>
              </a:r>
            </a:p>
          </p:txBody>
        </p:sp>
        <p:sp>
          <p:nvSpPr>
            <p:cNvPr id="13" name="Process 12">
              <a:extLst>
                <a:ext uri="{FF2B5EF4-FFF2-40B4-BE49-F238E27FC236}">
                  <a16:creationId xmlns:a16="http://schemas.microsoft.com/office/drawing/2014/main" id="{41C8884E-0926-FBFF-AF54-FF486F9CE49B}"/>
                </a:ext>
              </a:extLst>
            </p:cNvPr>
            <p:cNvSpPr/>
            <p:nvPr/>
          </p:nvSpPr>
          <p:spPr bwMode="auto">
            <a:xfrm>
              <a:off x="5395873" y="2154015"/>
              <a:ext cx="1540042" cy="305747"/>
            </a:xfrm>
            <a:prstGeom prst="flowChartProcess">
              <a:avLst/>
            </a:prstGeom>
            <a:solidFill>
              <a:srgbClr val="FFC000"/>
            </a:solidFill>
            <a:ln w="15875" cap="flat" cmpd="sng" algn="ctr">
              <a:solidFill>
                <a:srgbClr val="00549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pPr>
              <a:r>
                <a:rPr lang="en-US" sz="1400" dirty="0">
                  <a:latin typeface="Times New Roman" panose="02020603050405020304" pitchFamily="18" charset="0"/>
                  <a:ea typeface="ＭＳ Ｐゴシック" charset="-128"/>
                  <a:cs typeface="Times New Roman" panose="02020603050405020304" pitchFamily="18" charset="0"/>
                </a:rPr>
                <a:t>Projection code</a:t>
              </a:r>
              <a:endParaRPr kumimoji="0" lang="en-US" sz="14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endParaRPr>
            </a:p>
          </p:txBody>
        </p:sp>
        <p:sp>
          <p:nvSpPr>
            <p:cNvPr id="14" name="Process 13">
              <a:extLst>
                <a:ext uri="{FF2B5EF4-FFF2-40B4-BE49-F238E27FC236}">
                  <a16:creationId xmlns:a16="http://schemas.microsoft.com/office/drawing/2014/main" id="{369770CE-7799-30FA-89CC-48C0673CC45F}"/>
                </a:ext>
              </a:extLst>
            </p:cNvPr>
            <p:cNvSpPr/>
            <p:nvPr/>
          </p:nvSpPr>
          <p:spPr bwMode="auto">
            <a:xfrm>
              <a:off x="7215448" y="2749017"/>
              <a:ext cx="1540042" cy="305747"/>
            </a:xfrm>
            <a:prstGeom prst="flowChartProcess">
              <a:avLst/>
            </a:prstGeom>
            <a:solidFill>
              <a:srgbClr val="FFC000"/>
            </a:solidFill>
            <a:ln w="15875" cap="flat" cmpd="sng" algn="ctr">
              <a:solidFill>
                <a:srgbClr val="00549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pPr>
              <a:r>
                <a:rPr lang="en-US" sz="1400" dirty="0">
                  <a:latin typeface="Times New Roman" panose="02020603050405020304" pitchFamily="18" charset="0"/>
                  <a:ea typeface="ＭＳ Ｐゴシック" charset="-128"/>
                  <a:cs typeface="Times New Roman" panose="02020603050405020304" pitchFamily="18" charset="0"/>
                </a:rPr>
                <a:t>Folding code</a:t>
              </a:r>
              <a:endParaRPr kumimoji="0" lang="en-US" sz="14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endParaRPr>
            </a:p>
          </p:txBody>
        </p:sp>
        <p:sp>
          <p:nvSpPr>
            <p:cNvPr id="15" name="Process 14">
              <a:extLst>
                <a:ext uri="{FF2B5EF4-FFF2-40B4-BE49-F238E27FC236}">
                  <a16:creationId xmlns:a16="http://schemas.microsoft.com/office/drawing/2014/main" id="{0AA84910-2945-5DED-7688-DB9546574BDD}"/>
                </a:ext>
              </a:extLst>
            </p:cNvPr>
            <p:cNvSpPr/>
            <p:nvPr/>
          </p:nvSpPr>
          <p:spPr bwMode="auto">
            <a:xfrm>
              <a:off x="5395873" y="733828"/>
              <a:ext cx="1540042" cy="346962"/>
            </a:xfrm>
            <a:prstGeom prst="flowChartProcess">
              <a:avLst/>
            </a:prstGeom>
            <a:solidFill>
              <a:schemeClr val="bg1">
                <a:lumMod val="85000"/>
              </a:schemeClr>
            </a:solidFill>
            <a:ln w="15875" cap="flat" cmpd="sng" algn="ctr">
              <a:solidFill>
                <a:srgbClr val="00549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pPr>
              <a:r>
                <a:rPr kumimoji="0" lang="en-US" sz="14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QRPA code</a:t>
              </a:r>
            </a:p>
          </p:txBody>
        </p:sp>
        <p:cxnSp>
          <p:nvCxnSpPr>
            <p:cNvPr id="16" name="Straight Arrow Connector 15">
              <a:extLst>
                <a:ext uri="{FF2B5EF4-FFF2-40B4-BE49-F238E27FC236}">
                  <a16:creationId xmlns:a16="http://schemas.microsoft.com/office/drawing/2014/main" id="{9B7B4773-72BA-4FAE-2CBE-BDDEEEBEA19D}"/>
                </a:ext>
              </a:extLst>
            </p:cNvPr>
            <p:cNvCxnSpPr>
              <a:cxnSpLocks/>
              <a:stCxn id="15" idx="2"/>
              <a:endCxn id="7" idx="0"/>
            </p:cNvCxnSpPr>
            <p:nvPr/>
          </p:nvCxnSpPr>
          <p:spPr bwMode="auto">
            <a:xfrm>
              <a:off x="6165894" y="1080790"/>
              <a:ext cx="0" cy="152873"/>
            </a:xfrm>
            <a:prstGeom prst="straightConnector1">
              <a:avLst/>
            </a:prstGeom>
            <a:solidFill>
              <a:schemeClr val="accent1"/>
            </a:solidFill>
            <a:ln w="31750" cap="flat" cmpd="sng" algn="ctr">
              <a:solidFill>
                <a:srgbClr val="005493"/>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3DDBFD93-1277-B8B9-0A5F-DBD6E588F97B}"/>
                </a:ext>
              </a:extLst>
            </p:cNvPr>
            <p:cNvCxnSpPr>
              <a:cxnSpLocks/>
              <a:stCxn id="8" idx="2"/>
              <a:endCxn id="14" idx="0"/>
            </p:cNvCxnSpPr>
            <p:nvPr/>
          </p:nvCxnSpPr>
          <p:spPr bwMode="auto">
            <a:xfrm>
              <a:off x="7979455" y="1989756"/>
              <a:ext cx="6014" cy="759261"/>
            </a:xfrm>
            <a:prstGeom prst="straightConnector1">
              <a:avLst/>
            </a:prstGeom>
            <a:solidFill>
              <a:schemeClr val="accent1"/>
            </a:solidFill>
            <a:ln w="31750" cap="flat" cmpd="sng" algn="ctr">
              <a:solidFill>
                <a:srgbClr val="005493"/>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740E2C02-96BE-4946-16CE-C15137F54F05}"/>
                </a:ext>
              </a:extLst>
            </p:cNvPr>
            <p:cNvCxnSpPr>
              <a:cxnSpLocks/>
              <a:stCxn id="7" idx="2"/>
              <a:endCxn id="13" idx="0"/>
            </p:cNvCxnSpPr>
            <p:nvPr/>
          </p:nvCxnSpPr>
          <p:spPr bwMode="auto">
            <a:xfrm>
              <a:off x="6165894" y="1989756"/>
              <a:ext cx="0" cy="164259"/>
            </a:xfrm>
            <a:prstGeom prst="straightConnector1">
              <a:avLst/>
            </a:prstGeom>
            <a:solidFill>
              <a:schemeClr val="accent1"/>
            </a:solidFill>
            <a:ln w="31750" cap="flat" cmpd="sng" algn="ctr">
              <a:solidFill>
                <a:srgbClr val="005493"/>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0A26E92B-74DF-AF2D-2A77-D4C6BC9DDE71}"/>
                </a:ext>
              </a:extLst>
            </p:cNvPr>
            <p:cNvCxnSpPr>
              <a:cxnSpLocks/>
              <a:stCxn id="14" idx="2"/>
              <a:endCxn id="10" idx="0"/>
            </p:cNvCxnSpPr>
            <p:nvPr/>
          </p:nvCxnSpPr>
          <p:spPr bwMode="auto">
            <a:xfrm flipH="1">
              <a:off x="7983666" y="3054764"/>
              <a:ext cx="1803" cy="183091"/>
            </a:xfrm>
            <a:prstGeom prst="straightConnector1">
              <a:avLst/>
            </a:prstGeom>
            <a:solidFill>
              <a:schemeClr val="accent1"/>
            </a:solidFill>
            <a:ln w="31750" cap="flat" cmpd="sng" algn="ctr">
              <a:solidFill>
                <a:srgbClr val="005493"/>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2F631725-EAFE-247E-B4B2-2ED7ADB7F322}"/>
                </a:ext>
              </a:extLst>
            </p:cNvPr>
            <p:cNvCxnSpPr>
              <a:cxnSpLocks/>
              <a:stCxn id="13" idx="2"/>
              <a:endCxn id="9" idx="0"/>
            </p:cNvCxnSpPr>
            <p:nvPr/>
          </p:nvCxnSpPr>
          <p:spPr bwMode="auto">
            <a:xfrm>
              <a:off x="6165894" y="2459762"/>
              <a:ext cx="401" cy="179678"/>
            </a:xfrm>
            <a:prstGeom prst="straightConnector1">
              <a:avLst/>
            </a:prstGeom>
            <a:solidFill>
              <a:schemeClr val="accent1"/>
            </a:solidFill>
            <a:ln w="31750" cap="flat" cmpd="sng" algn="ctr">
              <a:solidFill>
                <a:srgbClr val="005493"/>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7639F312-26B8-1FFF-76B1-4FC80F89C18B}"/>
                </a:ext>
              </a:extLst>
            </p:cNvPr>
            <p:cNvCxnSpPr>
              <a:cxnSpLocks/>
              <a:stCxn id="9" idx="3"/>
              <a:endCxn id="14" idx="1"/>
            </p:cNvCxnSpPr>
            <p:nvPr/>
          </p:nvCxnSpPr>
          <p:spPr bwMode="auto">
            <a:xfrm flipV="1">
              <a:off x="6936316" y="2901891"/>
              <a:ext cx="279132" cy="7972"/>
            </a:xfrm>
            <a:prstGeom prst="straightConnector1">
              <a:avLst/>
            </a:prstGeom>
            <a:solidFill>
              <a:schemeClr val="accent1"/>
            </a:solidFill>
            <a:ln w="31750" cap="flat" cmpd="sng" algn="ctr">
              <a:solidFill>
                <a:srgbClr val="005493"/>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CB41CCFC-3B94-1D6F-E8F5-25C1485B04FB}"/>
                </a:ext>
              </a:extLst>
            </p:cNvPr>
            <p:cNvCxnSpPr>
              <a:cxnSpLocks/>
              <a:stCxn id="11" idx="2"/>
              <a:endCxn id="31" idx="0"/>
            </p:cNvCxnSpPr>
            <p:nvPr/>
          </p:nvCxnSpPr>
          <p:spPr bwMode="auto">
            <a:xfrm flipH="1">
              <a:off x="7472939" y="5226575"/>
              <a:ext cx="506516" cy="240063"/>
            </a:xfrm>
            <a:prstGeom prst="straightConnector1">
              <a:avLst/>
            </a:prstGeom>
            <a:solidFill>
              <a:schemeClr val="accent1"/>
            </a:solidFill>
            <a:ln w="31750" cap="flat" cmpd="sng" algn="ctr">
              <a:solidFill>
                <a:srgbClr val="005493"/>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F85E9038-148E-7702-0171-24477719915C}"/>
                </a:ext>
              </a:extLst>
            </p:cNvPr>
            <p:cNvCxnSpPr>
              <a:cxnSpLocks/>
              <a:stCxn id="10" idx="2"/>
              <a:endCxn id="12" idx="0"/>
            </p:cNvCxnSpPr>
            <p:nvPr/>
          </p:nvCxnSpPr>
          <p:spPr bwMode="auto">
            <a:xfrm>
              <a:off x="7983666" y="3778701"/>
              <a:ext cx="0" cy="183091"/>
            </a:xfrm>
            <a:prstGeom prst="straightConnector1">
              <a:avLst/>
            </a:prstGeom>
            <a:solidFill>
              <a:schemeClr val="accent1"/>
            </a:solidFill>
            <a:ln w="31750" cap="flat" cmpd="sng" algn="ctr">
              <a:solidFill>
                <a:srgbClr val="005493"/>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13FC4CCB-97FC-6430-A952-3E72029E93D5}"/>
                </a:ext>
              </a:extLst>
            </p:cNvPr>
            <p:cNvCxnSpPr>
              <a:cxnSpLocks/>
              <a:stCxn id="12" idx="2"/>
              <a:endCxn id="11" idx="0"/>
            </p:cNvCxnSpPr>
            <p:nvPr/>
          </p:nvCxnSpPr>
          <p:spPr bwMode="auto">
            <a:xfrm flipH="1">
              <a:off x="7979455" y="4503141"/>
              <a:ext cx="4211" cy="182588"/>
            </a:xfrm>
            <a:prstGeom prst="straightConnector1">
              <a:avLst/>
            </a:prstGeom>
            <a:solidFill>
              <a:schemeClr val="accent1"/>
            </a:solidFill>
            <a:ln w="31750" cap="flat" cmpd="sng" algn="ctr">
              <a:solidFill>
                <a:srgbClr val="005493"/>
              </a:solidFill>
              <a:prstDash val="solid"/>
              <a:round/>
              <a:headEnd type="none" w="med" len="med"/>
              <a:tailEnd type="triangle"/>
            </a:ln>
            <a:effectLst/>
          </p:spPr>
        </p:cxnSp>
        <p:sp>
          <p:nvSpPr>
            <p:cNvPr id="25" name="TextBox 24">
              <a:extLst>
                <a:ext uri="{FF2B5EF4-FFF2-40B4-BE49-F238E27FC236}">
                  <a16:creationId xmlns:a16="http://schemas.microsoft.com/office/drawing/2014/main" id="{01289C05-853A-D798-BFD0-D044B768EAF6}"/>
                </a:ext>
              </a:extLst>
            </p:cNvPr>
            <p:cNvSpPr txBox="1"/>
            <p:nvPr/>
          </p:nvSpPr>
          <p:spPr>
            <a:xfrm>
              <a:off x="5306872" y="288781"/>
              <a:ext cx="1769010"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Nuclear Structure</a:t>
              </a:r>
            </a:p>
          </p:txBody>
        </p:sp>
        <p:sp>
          <p:nvSpPr>
            <p:cNvPr id="26" name="TextBox 25">
              <a:extLst>
                <a:ext uri="{FF2B5EF4-FFF2-40B4-BE49-F238E27FC236}">
                  <a16:creationId xmlns:a16="http://schemas.microsoft.com/office/drawing/2014/main" id="{8D9A7310-79E8-5FA6-0B09-FA05B3AFB72A}"/>
                </a:ext>
              </a:extLst>
            </p:cNvPr>
            <p:cNvSpPr txBox="1"/>
            <p:nvPr/>
          </p:nvSpPr>
          <p:spPr>
            <a:xfrm>
              <a:off x="7116830" y="280698"/>
              <a:ext cx="1783950" cy="338554"/>
            </a:xfrm>
            <a:prstGeom prst="rect">
              <a:avLst/>
            </a:prstGeom>
            <a:noFill/>
          </p:spPr>
          <p:txBody>
            <a:bodyPr wrap="none" rtlCol="0">
              <a:spAutoFit/>
            </a:bodyPr>
            <a:lstStyle/>
            <a:p>
              <a:r>
                <a:rPr lang="en-US" sz="1600" b="1" dirty="0">
                  <a:latin typeface="Times New Roman" panose="02020603050405020304" pitchFamily="18" charset="0"/>
                  <a:cs typeface="Times New Roman" panose="02020603050405020304" pitchFamily="18" charset="0"/>
                </a:rPr>
                <a:t>Nuclear Reactions</a:t>
              </a:r>
            </a:p>
          </p:txBody>
        </p:sp>
        <p:grpSp>
          <p:nvGrpSpPr>
            <p:cNvPr id="27" name="Group 26">
              <a:extLst>
                <a:ext uri="{FF2B5EF4-FFF2-40B4-BE49-F238E27FC236}">
                  <a16:creationId xmlns:a16="http://schemas.microsoft.com/office/drawing/2014/main" id="{F2ED0A8F-AD12-4B9F-3902-F9FEB41BAAB1}"/>
                </a:ext>
              </a:extLst>
            </p:cNvPr>
            <p:cNvGrpSpPr/>
            <p:nvPr/>
          </p:nvGrpSpPr>
          <p:grpSpPr>
            <a:xfrm>
              <a:off x="8030770" y="5466638"/>
              <a:ext cx="994689" cy="695132"/>
              <a:chOff x="3561407" y="5677879"/>
              <a:chExt cx="994689" cy="695132"/>
            </a:xfrm>
          </p:grpSpPr>
          <p:sp>
            <p:nvSpPr>
              <p:cNvPr id="42" name="Alternate Process 41">
                <a:extLst>
                  <a:ext uri="{FF2B5EF4-FFF2-40B4-BE49-F238E27FC236}">
                    <a16:creationId xmlns:a16="http://schemas.microsoft.com/office/drawing/2014/main" id="{03AB2EAB-17CB-6F5C-56ED-E146362A84F6}"/>
                  </a:ext>
                </a:extLst>
              </p:cNvPr>
              <p:cNvSpPr/>
              <p:nvPr/>
            </p:nvSpPr>
            <p:spPr bwMode="auto">
              <a:xfrm>
                <a:off x="3561407" y="5677879"/>
                <a:ext cx="994689" cy="695132"/>
              </a:xfrm>
              <a:prstGeom prst="flowChartAlternateProcess">
                <a:avLst/>
              </a:prstGeom>
              <a:solidFill>
                <a:schemeClr val="bg1">
                  <a:lumMod val="75000"/>
                </a:schemeClr>
              </a:solidFill>
              <a:ln w="15875" cap="flat" cmpd="sng" algn="ctr">
                <a:solidFill>
                  <a:srgbClr val="00549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3" name="TextBox 42">
                <a:extLst>
                  <a:ext uri="{FF2B5EF4-FFF2-40B4-BE49-F238E27FC236}">
                    <a16:creationId xmlns:a16="http://schemas.microsoft.com/office/drawing/2014/main" id="{45871438-5581-9DA6-0522-FF5A3A4D1E5F}"/>
                  </a:ext>
                </a:extLst>
              </p:cNvPr>
              <p:cNvSpPr txBox="1"/>
              <p:nvPr/>
            </p:nvSpPr>
            <p:spPr>
              <a:xfrm>
                <a:off x="3584134" y="5757299"/>
                <a:ext cx="949234" cy="523220"/>
              </a:xfrm>
              <a:prstGeom prst="rect">
                <a:avLst/>
              </a:prstGeom>
              <a:noFill/>
            </p:spPr>
            <p:txBody>
              <a:bodyPr wrap="none" rtlCol="0">
                <a:spAutoFit/>
              </a:bodyPr>
              <a:lstStyle/>
              <a:p>
                <a:pPr algn="ctr"/>
                <a:r>
                  <a:rPr lang="en-US" sz="1400" b="1" dirty="0">
                    <a:latin typeface="Times New Roman" panose="02020603050405020304" pitchFamily="18" charset="0"/>
                    <a:cs typeface="Times New Roman" panose="02020603050405020304" pitchFamily="18" charset="0"/>
                  </a:rPr>
                  <a:t>Surrogate</a:t>
                </a:r>
              </a:p>
              <a:p>
                <a:pPr algn="ctr"/>
                <a:r>
                  <a:rPr lang="en-US" sz="1400" b="1" dirty="0">
                    <a:latin typeface="Times New Roman" panose="02020603050405020304" pitchFamily="18" charset="0"/>
                    <a:cs typeface="Times New Roman" panose="02020603050405020304" pitchFamily="18" charset="0"/>
                  </a:rPr>
                  <a:t>Reactions</a:t>
                </a:r>
              </a:p>
            </p:txBody>
          </p:sp>
        </p:grpSp>
        <p:grpSp>
          <p:nvGrpSpPr>
            <p:cNvPr id="28" name="Group 27">
              <a:extLst>
                <a:ext uri="{FF2B5EF4-FFF2-40B4-BE49-F238E27FC236}">
                  <a16:creationId xmlns:a16="http://schemas.microsoft.com/office/drawing/2014/main" id="{999AA8E1-A297-7945-55AD-E6E9DAAAB5D0}"/>
                </a:ext>
              </a:extLst>
            </p:cNvPr>
            <p:cNvGrpSpPr/>
            <p:nvPr/>
          </p:nvGrpSpPr>
          <p:grpSpPr>
            <a:xfrm>
              <a:off x="5040273" y="3481367"/>
              <a:ext cx="1437978" cy="2204413"/>
              <a:chOff x="5040273" y="3481367"/>
              <a:chExt cx="1437978" cy="2204413"/>
            </a:xfrm>
          </p:grpSpPr>
          <p:sp>
            <p:nvSpPr>
              <p:cNvPr id="33" name="Rectangle 32">
                <a:extLst>
                  <a:ext uri="{FF2B5EF4-FFF2-40B4-BE49-F238E27FC236}">
                    <a16:creationId xmlns:a16="http://schemas.microsoft.com/office/drawing/2014/main" id="{BC7D9733-0772-654C-57EE-B5B3A6EF348D}"/>
                  </a:ext>
                </a:extLst>
              </p:cNvPr>
              <p:cNvSpPr/>
              <p:nvPr/>
            </p:nvSpPr>
            <p:spPr bwMode="auto">
              <a:xfrm>
                <a:off x="5040273" y="3481367"/>
                <a:ext cx="1437978" cy="2204413"/>
              </a:xfrm>
              <a:prstGeom prst="rect">
                <a:avLst/>
              </a:prstGeom>
              <a:gradFill flip="none" rotWithShape="1">
                <a:gsLst>
                  <a:gs pos="0">
                    <a:schemeClr val="bg1">
                      <a:lumMod val="65000"/>
                    </a:schemeClr>
                  </a:gs>
                  <a:gs pos="50000">
                    <a:schemeClr val="bg1">
                      <a:lumMod val="75000"/>
                    </a:schemeClr>
                  </a:gs>
                  <a:gs pos="100000">
                    <a:schemeClr val="bg1">
                      <a:lumMod val="65000"/>
                    </a:schemeClr>
                  </a:gs>
                </a:gsLst>
                <a:lin ang="16200000" scaled="1"/>
                <a:tileRect/>
              </a:gradFill>
              <a:ln>
                <a:solidFill>
                  <a:schemeClr val="accent1">
                    <a:lumMod val="75000"/>
                  </a:schemeClr>
                </a:solidFill>
                <a:headEnd/>
                <a:tailEnd/>
              </a:ln>
            </p:spPr>
            <p:style>
              <a:lnRef idx="1">
                <a:schemeClr val="accent1"/>
              </a:lnRef>
              <a:fillRef idx="2">
                <a:schemeClr val="accent1"/>
              </a:fillRef>
              <a:effectRef idx="1">
                <a:schemeClr val="accent1"/>
              </a:effectRef>
              <a:fontRef idx="minor">
                <a:schemeClr val="dk1"/>
              </a:fontRef>
            </p:style>
            <p:txBody>
              <a:bodyPr rtlCol="0" anchor="t" anchorCtr="0">
                <a:prstTxWarp prst="textNoShape">
                  <a:avLst/>
                </a:prstTxWarp>
              </a:bodyPr>
              <a:lstStyle/>
              <a:p>
                <a:pPr algn="ctr" defTabSz="914400" eaLnBrk="0" fontAlgn="base" hangingPunct="0">
                  <a:spcBef>
                    <a:spcPct val="0"/>
                  </a:spcBef>
                  <a:spcAft>
                    <a:spcPct val="0"/>
                  </a:spcAft>
                </a:pPr>
                <a:r>
                  <a:rPr lang="en-US" sz="1400" dirty="0">
                    <a:solidFill>
                      <a:schemeClr val="tx1"/>
                    </a:solidFill>
                    <a:latin typeface="Times New Roman" panose="02020603050405020304" pitchFamily="18" charset="0"/>
                    <a:ea typeface="ＭＳ Ｐゴシック" charset="-128"/>
                    <a:cs typeface="Times New Roman" panose="02020603050405020304" pitchFamily="18" charset="0"/>
                  </a:rPr>
                  <a:t>Legend</a:t>
                </a:r>
              </a:p>
            </p:txBody>
          </p:sp>
          <p:grpSp>
            <p:nvGrpSpPr>
              <p:cNvPr id="34" name="Group 33">
                <a:extLst>
                  <a:ext uri="{FF2B5EF4-FFF2-40B4-BE49-F238E27FC236}">
                    <a16:creationId xmlns:a16="http://schemas.microsoft.com/office/drawing/2014/main" id="{660C207D-C76E-00AB-D5F3-0FFAB7097271}"/>
                  </a:ext>
                </a:extLst>
              </p:cNvPr>
              <p:cNvGrpSpPr/>
              <p:nvPr/>
            </p:nvGrpSpPr>
            <p:grpSpPr>
              <a:xfrm>
                <a:off x="5092032" y="3873773"/>
                <a:ext cx="1337577" cy="1709965"/>
                <a:chOff x="914961" y="4230829"/>
                <a:chExt cx="1337577" cy="1709965"/>
              </a:xfrm>
            </p:grpSpPr>
            <p:sp>
              <p:nvSpPr>
                <p:cNvPr id="35" name="Process 34">
                  <a:extLst>
                    <a:ext uri="{FF2B5EF4-FFF2-40B4-BE49-F238E27FC236}">
                      <a16:creationId xmlns:a16="http://schemas.microsoft.com/office/drawing/2014/main" id="{452A3A49-E87B-F0B9-E12C-84BC7AD6933A}"/>
                    </a:ext>
                  </a:extLst>
                </p:cNvPr>
                <p:cNvSpPr/>
                <p:nvPr/>
              </p:nvSpPr>
              <p:spPr bwMode="auto">
                <a:xfrm>
                  <a:off x="914961" y="4230829"/>
                  <a:ext cx="1337577" cy="305747"/>
                </a:xfrm>
                <a:prstGeom prst="flowChartProcess">
                  <a:avLst/>
                </a:prstGeom>
                <a:solidFill>
                  <a:srgbClr val="D6D7FF"/>
                </a:solidFill>
                <a:ln w="15875" cap="flat" cmpd="sng" algn="ctr">
                  <a:solidFill>
                    <a:srgbClr val="00549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pPr>
                  <a:r>
                    <a:rPr lang="en-US" sz="1200" dirty="0">
                      <a:latin typeface="Times New Roman" panose="02020603050405020304" pitchFamily="18" charset="0"/>
                      <a:ea typeface="ＭＳ Ｐゴシック" charset="-128"/>
                      <a:cs typeface="Times New Roman" panose="02020603050405020304" pitchFamily="18" charset="0"/>
                    </a:rPr>
                    <a:t>Research activities</a:t>
                  </a:r>
                  <a:endParaRPr kumimoji="0" lang="en-US" sz="12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endParaRPr>
                </a:p>
              </p:txBody>
            </p:sp>
            <p:sp>
              <p:nvSpPr>
                <p:cNvPr id="36" name="Process 35">
                  <a:extLst>
                    <a:ext uri="{FF2B5EF4-FFF2-40B4-BE49-F238E27FC236}">
                      <a16:creationId xmlns:a16="http://schemas.microsoft.com/office/drawing/2014/main" id="{CEE48B9B-8078-DA2E-FB3F-9EF03BE4908E}"/>
                    </a:ext>
                  </a:extLst>
                </p:cNvPr>
                <p:cNvSpPr/>
                <p:nvPr/>
              </p:nvSpPr>
              <p:spPr bwMode="auto">
                <a:xfrm>
                  <a:off x="914961" y="4589851"/>
                  <a:ext cx="1337577" cy="305747"/>
                </a:xfrm>
                <a:prstGeom prst="flowChartProcess">
                  <a:avLst/>
                </a:prstGeom>
                <a:solidFill>
                  <a:srgbClr val="FFC000"/>
                </a:solidFill>
                <a:ln w="15875" cap="flat" cmpd="sng" algn="ctr">
                  <a:solidFill>
                    <a:srgbClr val="00549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pPr>
                  <a:r>
                    <a:rPr lang="en-US" sz="1200" dirty="0">
                      <a:latin typeface="Times New Roman" panose="02020603050405020304" pitchFamily="18" charset="0"/>
                      <a:ea typeface="ＭＳ Ｐゴシック" charset="-128"/>
                      <a:cs typeface="Times New Roman" panose="02020603050405020304" pitchFamily="18" charset="0"/>
                    </a:rPr>
                    <a:t>New codes</a:t>
                  </a:r>
                  <a:endParaRPr kumimoji="0" lang="en-US" sz="12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endParaRPr>
                </a:p>
              </p:txBody>
            </p:sp>
            <p:sp>
              <p:nvSpPr>
                <p:cNvPr id="37" name="Process 36">
                  <a:extLst>
                    <a:ext uri="{FF2B5EF4-FFF2-40B4-BE49-F238E27FC236}">
                      <a16:creationId xmlns:a16="http://schemas.microsoft.com/office/drawing/2014/main" id="{CD8DD19F-4306-527D-E288-0B1D08393DCC}"/>
                    </a:ext>
                  </a:extLst>
                </p:cNvPr>
                <p:cNvSpPr/>
                <p:nvPr/>
              </p:nvSpPr>
              <p:spPr bwMode="auto">
                <a:xfrm>
                  <a:off x="914961" y="4948873"/>
                  <a:ext cx="1337577" cy="305747"/>
                </a:xfrm>
                <a:prstGeom prst="flowChartProcess">
                  <a:avLst/>
                </a:prstGeom>
                <a:solidFill>
                  <a:srgbClr val="A8D4A9"/>
                </a:solidFill>
                <a:ln w="15875" cap="flat" cmpd="sng" algn="ctr">
                  <a:solidFill>
                    <a:srgbClr val="00549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pPr>
                  <a:r>
                    <a:rPr lang="en-US" sz="1200" dirty="0">
                      <a:latin typeface="Times New Roman" panose="02020603050405020304" pitchFamily="18" charset="0"/>
                      <a:ea typeface="ＭＳ Ｐゴシック" charset="-128"/>
                      <a:cs typeface="Times New Roman" panose="02020603050405020304" pitchFamily="18" charset="0"/>
                    </a:rPr>
                    <a:t>Physics outcomes</a:t>
                  </a:r>
                  <a:endParaRPr kumimoji="0" lang="en-US" sz="12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endParaRPr>
                </a:p>
              </p:txBody>
            </p:sp>
            <p:sp>
              <p:nvSpPr>
                <p:cNvPr id="38" name="Process 37">
                  <a:extLst>
                    <a:ext uri="{FF2B5EF4-FFF2-40B4-BE49-F238E27FC236}">
                      <a16:creationId xmlns:a16="http://schemas.microsoft.com/office/drawing/2014/main" id="{6A3591A5-23FA-5A64-4CA3-481CD3573028}"/>
                    </a:ext>
                  </a:extLst>
                </p:cNvPr>
                <p:cNvSpPr/>
                <p:nvPr/>
              </p:nvSpPr>
              <p:spPr bwMode="auto">
                <a:xfrm>
                  <a:off x="914961" y="5307895"/>
                  <a:ext cx="1337577" cy="305747"/>
                </a:xfrm>
                <a:prstGeom prst="flowChartProcess">
                  <a:avLst/>
                </a:prstGeom>
                <a:solidFill>
                  <a:schemeClr val="bg1">
                    <a:lumMod val="85000"/>
                  </a:schemeClr>
                </a:solidFill>
                <a:ln w="15875" cap="flat" cmpd="sng" algn="ctr">
                  <a:solidFill>
                    <a:srgbClr val="00549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0"/>
                    </a:spcBef>
                    <a:spcAft>
                      <a:spcPct val="0"/>
                    </a:spcAft>
                    <a:buClrTx/>
                    <a:buSzTx/>
                  </a:pPr>
                  <a:r>
                    <a:rPr kumimoji="0" lang="en-US" sz="1200" b="0" i="0" u="none" strike="noStrike" cap="none" normalizeH="0" baseline="0" dirty="0">
                      <a:ln>
                        <a:noFill/>
                      </a:ln>
                      <a:solidFill>
                        <a:schemeClr val="tx1"/>
                      </a:solidFill>
                      <a:effectLst/>
                      <a:latin typeface="Times New Roman" panose="02020603050405020304" pitchFamily="18" charset="0"/>
                      <a:ea typeface="ＭＳ Ｐゴシック" charset="-128"/>
                      <a:cs typeface="Times New Roman" panose="02020603050405020304" pitchFamily="18" charset="0"/>
                    </a:rPr>
                    <a:t>Existing codes</a:t>
                  </a:r>
                </a:p>
              </p:txBody>
            </p:sp>
            <p:grpSp>
              <p:nvGrpSpPr>
                <p:cNvPr id="39" name="Group 38">
                  <a:extLst>
                    <a:ext uri="{FF2B5EF4-FFF2-40B4-BE49-F238E27FC236}">
                      <a16:creationId xmlns:a16="http://schemas.microsoft.com/office/drawing/2014/main" id="{7C4AE6B0-6B97-65EC-7218-1048242E8D0A}"/>
                    </a:ext>
                  </a:extLst>
                </p:cNvPr>
                <p:cNvGrpSpPr/>
                <p:nvPr/>
              </p:nvGrpSpPr>
              <p:grpSpPr>
                <a:xfrm>
                  <a:off x="1129801" y="5633017"/>
                  <a:ext cx="973343" cy="307777"/>
                  <a:chOff x="5576111" y="3568416"/>
                  <a:chExt cx="973343" cy="307777"/>
                </a:xfrm>
              </p:grpSpPr>
              <p:sp>
                <p:nvSpPr>
                  <p:cNvPr id="40" name="Alternate Process 39">
                    <a:extLst>
                      <a:ext uri="{FF2B5EF4-FFF2-40B4-BE49-F238E27FC236}">
                        <a16:creationId xmlns:a16="http://schemas.microsoft.com/office/drawing/2014/main" id="{D95B5985-1A4F-9973-8238-A01AD0300C5A}"/>
                      </a:ext>
                    </a:extLst>
                  </p:cNvPr>
                  <p:cNvSpPr/>
                  <p:nvPr/>
                </p:nvSpPr>
                <p:spPr bwMode="auto">
                  <a:xfrm>
                    <a:off x="5576111" y="3602316"/>
                    <a:ext cx="973343" cy="273877"/>
                  </a:xfrm>
                  <a:prstGeom prst="flowChartAlternateProcess">
                    <a:avLst/>
                  </a:prstGeom>
                  <a:noFill/>
                  <a:ln w="15875" cap="flat" cmpd="sng" algn="ctr">
                    <a:solidFill>
                      <a:srgbClr val="00549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1" name="TextBox 40">
                    <a:extLst>
                      <a:ext uri="{FF2B5EF4-FFF2-40B4-BE49-F238E27FC236}">
                        <a16:creationId xmlns:a16="http://schemas.microsoft.com/office/drawing/2014/main" id="{A526EEB8-3F37-58B8-795A-E73CF25F9DFD}"/>
                      </a:ext>
                    </a:extLst>
                  </p:cNvPr>
                  <p:cNvSpPr txBox="1"/>
                  <p:nvPr/>
                </p:nvSpPr>
                <p:spPr>
                  <a:xfrm>
                    <a:off x="5576111" y="3568416"/>
                    <a:ext cx="973343"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Applications</a:t>
                    </a:r>
                  </a:p>
                </p:txBody>
              </p:sp>
            </p:grpSp>
          </p:grpSp>
        </p:grpSp>
        <p:grpSp>
          <p:nvGrpSpPr>
            <p:cNvPr id="29" name="Group 28">
              <a:extLst>
                <a:ext uri="{FF2B5EF4-FFF2-40B4-BE49-F238E27FC236}">
                  <a16:creationId xmlns:a16="http://schemas.microsoft.com/office/drawing/2014/main" id="{8C75C8FB-F802-2F3D-71E4-1F0309739B8A}"/>
                </a:ext>
              </a:extLst>
            </p:cNvPr>
            <p:cNvGrpSpPr/>
            <p:nvPr/>
          </p:nvGrpSpPr>
          <p:grpSpPr>
            <a:xfrm>
              <a:off x="6943870" y="5466638"/>
              <a:ext cx="1026413" cy="738664"/>
              <a:chOff x="2012303" y="5677879"/>
              <a:chExt cx="1026413" cy="738664"/>
            </a:xfrm>
          </p:grpSpPr>
          <p:sp>
            <p:nvSpPr>
              <p:cNvPr id="31" name="Alternate Process 30">
                <a:extLst>
                  <a:ext uri="{FF2B5EF4-FFF2-40B4-BE49-F238E27FC236}">
                    <a16:creationId xmlns:a16="http://schemas.microsoft.com/office/drawing/2014/main" id="{61764546-8D2E-80B1-37E2-E9EF2D3C9FDA}"/>
                  </a:ext>
                </a:extLst>
              </p:cNvPr>
              <p:cNvSpPr/>
              <p:nvPr/>
            </p:nvSpPr>
            <p:spPr bwMode="auto">
              <a:xfrm>
                <a:off x="2044027" y="5677879"/>
                <a:ext cx="994689" cy="695132"/>
              </a:xfrm>
              <a:prstGeom prst="flowChartAlternateProcess">
                <a:avLst/>
              </a:prstGeom>
              <a:solidFill>
                <a:schemeClr val="bg1">
                  <a:lumMod val="75000"/>
                </a:schemeClr>
              </a:solidFill>
              <a:ln w="15875" cap="flat" cmpd="sng" algn="ctr">
                <a:solidFill>
                  <a:srgbClr val="00549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128"/>
                  <a:cs typeface="ＭＳ Ｐゴシック" charset="-128"/>
                </a:endParaRPr>
              </a:p>
            </p:txBody>
          </p:sp>
          <p:sp>
            <p:nvSpPr>
              <p:cNvPr id="32" name="TextBox 31">
                <a:extLst>
                  <a:ext uri="{FF2B5EF4-FFF2-40B4-BE49-F238E27FC236}">
                    <a16:creationId xmlns:a16="http://schemas.microsoft.com/office/drawing/2014/main" id="{1273EB3A-0384-9B54-3728-55615F4EAF6C}"/>
                  </a:ext>
                </a:extLst>
              </p:cNvPr>
              <p:cNvSpPr txBox="1"/>
              <p:nvPr/>
            </p:nvSpPr>
            <p:spPr>
              <a:xfrm>
                <a:off x="2012303" y="5677879"/>
                <a:ext cx="1016625" cy="738664"/>
              </a:xfrm>
              <a:prstGeom prst="rect">
                <a:avLst/>
              </a:prstGeom>
              <a:noFill/>
            </p:spPr>
            <p:txBody>
              <a:bodyPr wrap="none" rtlCol="0">
                <a:spAutoFit/>
              </a:bodyPr>
              <a:lstStyle/>
              <a:p>
                <a:pPr algn="ctr"/>
                <a:r>
                  <a:rPr lang="en-US" sz="1400" b="1" dirty="0">
                    <a:latin typeface="Times New Roman" panose="02020603050405020304" pitchFamily="18" charset="0"/>
                    <a:cs typeface="Times New Roman" panose="02020603050405020304" pitchFamily="18" charset="0"/>
                  </a:rPr>
                  <a:t>Neutron</a:t>
                </a:r>
              </a:p>
              <a:p>
                <a:pPr algn="ctr"/>
                <a:r>
                  <a:rPr lang="en-US" sz="1400" b="1" dirty="0">
                    <a:latin typeface="Times New Roman" panose="02020603050405020304" pitchFamily="18" charset="0"/>
                    <a:cs typeface="Times New Roman" panose="02020603050405020304" pitchFamily="18" charset="0"/>
                  </a:rPr>
                  <a:t>Scattering,</a:t>
                </a:r>
              </a:p>
              <a:p>
                <a:pPr algn="ctr"/>
                <a:r>
                  <a:rPr lang="en-US" sz="1400" b="1" dirty="0">
                    <a:latin typeface="Times New Roman" panose="02020603050405020304" pitchFamily="18" charset="0"/>
                    <a:cs typeface="Times New Roman" panose="02020603050405020304" pitchFamily="18" charset="0"/>
                  </a:rPr>
                  <a:t>Etc.</a:t>
                </a:r>
              </a:p>
            </p:txBody>
          </p:sp>
        </p:grpSp>
        <p:cxnSp>
          <p:nvCxnSpPr>
            <p:cNvPr id="30" name="Straight Arrow Connector 29">
              <a:extLst>
                <a:ext uri="{FF2B5EF4-FFF2-40B4-BE49-F238E27FC236}">
                  <a16:creationId xmlns:a16="http://schemas.microsoft.com/office/drawing/2014/main" id="{E240BD29-6F5E-0ED6-B290-ADEFEB88F054}"/>
                </a:ext>
              </a:extLst>
            </p:cNvPr>
            <p:cNvCxnSpPr>
              <a:cxnSpLocks/>
              <a:stCxn id="11" idx="2"/>
              <a:endCxn id="42" idx="0"/>
            </p:cNvCxnSpPr>
            <p:nvPr/>
          </p:nvCxnSpPr>
          <p:spPr bwMode="auto">
            <a:xfrm>
              <a:off x="7979455" y="5226575"/>
              <a:ext cx="548660" cy="240063"/>
            </a:xfrm>
            <a:prstGeom prst="straightConnector1">
              <a:avLst/>
            </a:prstGeom>
            <a:solidFill>
              <a:schemeClr val="accent1"/>
            </a:solidFill>
            <a:ln w="31750" cap="flat" cmpd="sng" algn="ctr">
              <a:solidFill>
                <a:srgbClr val="005493"/>
              </a:solidFill>
              <a:prstDash val="solid"/>
              <a:round/>
              <a:headEnd type="none" w="med" len="med"/>
              <a:tailEnd type="triangle"/>
            </a:ln>
            <a:effectLst/>
          </p:spPr>
        </p:cxnSp>
      </p:grpSp>
      <p:sp>
        <p:nvSpPr>
          <p:cNvPr id="44" name="TextBox 43">
            <a:extLst>
              <a:ext uri="{FF2B5EF4-FFF2-40B4-BE49-F238E27FC236}">
                <a16:creationId xmlns:a16="http://schemas.microsoft.com/office/drawing/2014/main" id="{0BED5C48-E8D3-1A7E-FDA7-1857D13E68FA}"/>
              </a:ext>
            </a:extLst>
          </p:cNvPr>
          <p:cNvSpPr txBox="1"/>
          <p:nvPr/>
        </p:nvSpPr>
        <p:spPr>
          <a:xfrm>
            <a:off x="9756323" y="6354212"/>
            <a:ext cx="2159502" cy="369332"/>
          </a:xfrm>
          <a:prstGeom prst="rect">
            <a:avLst/>
          </a:prstGeom>
          <a:noFill/>
        </p:spPr>
        <p:txBody>
          <a:bodyPr wrap="none" rtlCol="0">
            <a:spAutoFit/>
          </a:bodyPr>
          <a:lstStyle/>
          <a:p>
            <a:r>
              <a:rPr lang="en-US" dirty="0"/>
              <a:t>Fig. from J.E. Escher</a:t>
            </a:r>
          </a:p>
        </p:txBody>
      </p:sp>
    </p:spTree>
    <p:extLst>
      <p:ext uri="{BB962C8B-B14F-4D97-AF65-F5344CB8AC3E}">
        <p14:creationId xmlns:p14="http://schemas.microsoft.com/office/powerpoint/2010/main" val="1940383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Title 2">
                <a:extLst>
                  <a:ext uri="{FF2B5EF4-FFF2-40B4-BE49-F238E27FC236}">
                    <a16:creationId xmlns:a16="http://schemas.microsoft.com/office/drawing/2014/main" id="{A4D88424-86E3-A2C4-EF9E-4299F78C4E32}"/>
                  </a:ext>
                </a:extLst>
              </p:cNvPr>
              <p:cNvSpPr>
                <a:spLocks noGrp="1"/>
              </p:cNvSpPr>
              <p:nvPr>
                <p:ph type="title"/>
              </p:nvPr>
            </p:nvSpPr>
            <p:spPr>
              <a:xfrm>
                <a:off x="609600" y="219508"/>
                <a:ext cx="10972800" cy="1399085"/>
              </a:xfrm>
            </p:spPr>
            <p:txBody>
              <a:bodyPr/>
              <a:lstStyle/>
              <a:p>
                <a:r>
                  <a:rPr lang="en-US" sz="2800" dirty="0"/>
                  <a:t>Impact of JLMB/QRPA predicted low spin of residual nucleus after </a:t>
                </a:r>
                <a:r>
                  <a:rPr lang="en-US" sz="2800" dirty="0">
                    <a:latin typeface="Helvetica" pitchFamily="2" charset="0"/>
                  </a:rPr>
                  <a:t>the pre-equilibrium emission of one neutron </a:t>
                </a:r>
                <a:r>
                  <a:rPr lang="en-US" sz="2800" dirty="0"/>
                  <a:t>values on 238U(</a:t>
                </a:r>
                <a:r>
                  <a:rPr lang="en-US" sz="2800" dirty="0" err="1"/>
                  <a:t>n,n</a:t>
                </a:r>
                <a14:m>
                  <m:oMath xmlns:m="http://schemas.openxmlformats.org/officeDocument/2006/math">
                    <m:r>
                      <a:rPr lang="en-US" sz="2800" i="1" dirty="0" smtClean="0">
                        <a:latin typeface="Cambria Math" panose="02040503050406030204" pitchFamily="18" charset="0"/>
                      </a:rPr>
                      <m:t>’</m:t>
                    </m:r>
                    <m:r>
                      <m:rPr>
                        <m:sty m:val="p"/>
                      </m:rPr>
                      <a:rPr lang="en-US" sz="2800" i="1" dirty="0" smtClean="0">
                        <a:latin typeface="Cambria Math" panose="02040503050406030204" pitchFamily="18" charset="0"/>
                      </a:rPr>
                      <m:t>γ</m:t>
                    </m:r>
                  </m:oMath>
                </a14:m>
                <a:r>
                  <a:rPr lang="en-US" sz="2800" dirty="0"/>
                  <a:t>) </a:t>
                </a:r>
              </a:p>
            </p:txBody>
          </p:sp>
        </mc:Choice>
        <mc:Fallback>
          <p:sp>
            <p:nvSpPr>
              <p:cNvPr id="3" name="Title 2">
                <a:extLst>
                  <a:ext uri="{FF2B5EF4-FFF2-40B4-BE49-F238E27FC236}">
                    <a16:creationId xmlns:a16="http://schemas.microsoft.com/office/drawing/2014/main" id="{A4D88424-86E3-A2C4-EF9E-4299F78C4E32}"/>
                  </a:ext>
                </a:extLst>
              </p:cNvPr>
              <p:cNvSpPr>
                <a:spLocks noGrp="1" noRot="1" noChangeAspect="1" noMove="1" noResize="1" noEditPoints="1" noAdjustHandles="1" noChangeArrowheads="1" noChangeShapeType="1" noTextEdit="1"/>
              </p:cNvSpPr>
              <p:nvPr>
                <p:ph type="title"/>
              </p:nvPr>
            </p:nvSpPr>
            <p:spPr>
              <a:xfrm>
                <a:off x="609600" y="219508"/>
                <a:ext cx="10972800" cy="1399085"/>
              </a:xfrm>
              <a:blipFill>
                <a:blip r:embed="rId2"/>
                <a:stretch>
                  <a:fillRect l="-208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2B45B212-C28D-8439-EE60-167A70667569}"/>
              </a:ext>
            </a:extLst>
          </p:cNvPr>
          <p:cNvPicPr>
            <a:picLocks noChangeAspect="1"/>
          </p:cNvPicPr>
          <p:nvPr/>
        </p:nvPicPr>
        <p:blipFill>
          <a:blip r:embed="rId3"/>
          <a:stretch>
            <a:fillRect/>
          </a:stretch>
        </p:blipFill>
        <p:spPr>
          <a:xfrm>
            <a:off x="4256689" y="1618593"/>
            <a:ext cx="4645573" cy="4920057"/>
          </a:xfrm>
          <a:prstGeom prst="rect">
            <a:avLst/>
          </a:prstGeom>
        </p:spPr>
      </p:pic>
      <p:sp>
        <p:nvSpPr>
          <p:cNvPr id="6" name="TextBox 5">
            <a:extLst>
              <a:ext uri="{FF2B5EF4-FFF2-40B4-BE49-F238E27FC236}">
                <a16:creationId xmlns:a16="http://schemas.microsoft.com/office/drawing/2014/main" id="{EB51EBF7-2FD1-4FF7-15D2-1BECE9224999}"/>
              </a:ext>
            </a:extLst>
          </p:cNvPr>
          <p:cNvSpPr txBox="1"/>
          <p:nvPr/>
        </p:nvSpPr>
        <p:spPr>
          <a:xfrm>
            <a:off x="399393" y="2077767"/>
            <a:ext cx="3752193" cy="3693319"/>
          </a:xfrm>
          <a:prstGeom prst="rect">
            <a:avLst/>
          </a:prstGeom>
          <a:noFill/>
        </p:spPr>
        <p:txBody>
          <a:bodyPr wrap="square">
            <a:spAutoFit/>
          </a:bodyPr>
          <a:lstStyle/>
          <a:p>
            <a:r>
              <a:rPr lang="en-US" dirty="0">
                <a:effectLst/>
                <a:latin typeface="Times"/>
              </a:rPr>
              <a:t>Data for 238U(n</a:t>
            </a:r>
            <a:r>
              <a:rPr lang="en-US" dirty="0">
                <a:effectLst/>
                <a:latin typeface="Helvetica" pitchFamily="2" charset="0"/>
              </a:rPr>
              <a:t>, </a:t>
            </a:r>
            <a:r>
              <a:rPr lang="en-US" dirty="0">
                <a:effectLst/>
                <a:latin typeface="Times"/>
              </a:rPr>
              <a:t>n</a:t>
            </a:r>
            <a:r>
              <a:rPr lang="en-US" dirty="0">
                <a:effectLst/>
                <a:latin typeface="Helvetica" pitchFamily="2" charset="0"/>
              </a:rPr>
              <a:t> </a:t>
            </a:r>
            <a:endParaRPr lang="en-US" dirty="0">
              <a:effectLst/>
              <a:latin typeface="Times"/>
            </a:endParaRPr>
          </a:p>
          <a:p>
            <a:r>
              <a:rPr lang="el-GR" dirty="0">
                <a:effectLst/>
                <a:latin typeface="Helvetica" pitchFamily="2" charset="0"/>
              </a:rPr>
              <a:t>γ </a:t>
            </a:r>
            <a:r>
              <a:rPr lang="el-GR" dirty="0">
                <a:effectLst/>
                <a:latin typeface="Times"/>
              </a:rPr>
              <a:t>) </a:t>
            </a:r>
            <a:r>
              <a:rPr lang="en-US" dirty="0">
                <a:effectLst/>
                <a:latin typeface="Times"/>
              </a:rPr>
              <a:t>cross sections for transitions within the ground state rotational band. Spin and parity of the initial and final</a:t>
            </a:r>
          </a:p>
          <a:p>
            <a:r>
              <a:rPr lang="en-US" dirty="0">
                <a:effectLst/>
                <a:latin typeface="Times"/>
              </a:rPr>
              <a:t>states, energy of the </a:t>
            </a:r>
            <a:r>
              <a:rPr lang="el-GR" dirty="0">
                <a:effectLst/>
                <a:latin typeface="Helvetica" pitchFamily="2" charset="0"/>
              </a:rPr>
              <a:t>γ </a:t>
            </a:r>
            <a:r>
              <a:rPr lang="en-US" dirty="0">
                <a:effectLst/>
                <a:latin typeface="Times"/>
              </a:rPr>
              <a:t>ray, experimental data (symbols) and calculations (curves) are defined in the plots. Calculations based on four different</a:t>
            </a:r>
          </a:p>
          <a:p>
            <a:r>
              <a:rPr lang="en-US" dirty="0">
                <a:effectLst/>
                <a:latin typeface="Times"/>
              </a:rPr>
              <a:t>preequilibrium models are compared: excitons with s </a:t>
            </a:r>
            <a:r>
              <a:rPr lang="en-US" dirty="0">
                <a:effectLst/>
                <a:latin typeface="Helvetica" pitchFamily="2" charset="0"/>
              </a:rPr>
              <a:t>= </a:t>
            </a:r>
            <a:r>
              <a:rPr lang="en-US" dirty="0">
                <a:effectLst/>
                <a:latin typeface="Times"/>
              </a:rPr>
              <a:t>0</a:t>
            </a:r>
            <a:r>
              <a:rPr lang="en-US" dirty="0">
                <a:effectLst/>
                <a:latin typeface="Helvetica" pitchFamily="2" charset="0"/>
              </a:rPr>
              <a:t>.</a:t>
            </a:r>
            <a:r>
              <a:rPr lang="en-US" dirty="0">
                <a:effectLst/>
                <a:latin typeface="Times"/>
              </a:rPr>
              <a:t>24 or s </a:t>
            </a:r>
            <a:r>
              <a:rPr lang="en-US" dirty="0">
                <a:effectLst/>
                <a:latin typeface="Helvetica" pitchFamily="2" charset="0"/>
              </a:rPr>
              <a:t>= </a:t>
            </a:r>
            <a:r>
              <a:rPr lang="en-US" dirty="0">
                <a:effectLst/>
                <a:latin typeface="Times"/>
              </a:rPr>
              <a:t>0</a:t>
            </a:r>
            <a:r>
              <a:rPr lang="en-US" dirty="0">
                <a:effectLst/>
                <a:latin typeface="Helvetica" pitchFamily="2" charset="0"/>
              </a:rPr>
              <a:t>.</a:t>
            </a:r>
            <a:r>
              <a:rPr lang="en-US" dirty="0">
                <a:effectLst/>
                <a:latin typeface="Times"/>
              </a:rPr>
              <a:t>04, JLM</a:t>
            </a:r>
            <a:r>
              <a:rPr lang="en-US" dirty="0">
                <a:effectLst/>
                <a:latin typeface="Helvetica" pitchFamily="2" charset="0"/>
              </a:rPr>
              <a:t>/</a:t>
            </a:r>
            <a:r>
              <a:rPr lang="en-US" dirty="0">
                <a:effectLst/>
                <a:latin typeface="Times"/>
              </a:rPr>
              <a:t>QRPA (TALYS code) and DWBA (</a:t>
            </a:r>
            <a:r>
              <a:rPr lang="en-US" dirty="0" err="1">
                <a:effectLst/>
                <a:latin typeface="Times"/>
              </a:rPr>
              <a:t>CoH</a:t>
            </a:r>
            <a:r>
              <a:rPr lang="en-US" dirty="0">
                <a:effectLst/>
                <a:latin typeface="Times"/>
              </a:rPr>
              <a:t> code).</a:t>
            </a:r>
          </a:p>
        </p:txBody>
      </p:sp>
    </p:spTree>
    <p:extLst>
      <p:ext uri="{BB962C8B-B14F-4D97-AF65-F5344CB8AC3E}">
        <p14:creationId xmlns:p14="http://schemas.microsoft.com/office/powerpoint/2010/main" val="4217964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6B7ADE-FEC9-AC42-B40E-17349895D4E8}"/>
              </a:ext>
            </a:extLst>
          </p:cNvPr>
          <p:cNvSpPr>
            <a:spLocks noGrp="1"/>
          </p:cNvSpPr>
          <p:nvPr>
            <p:ph type="title"/>
          </p:nvPr>
        </p:nvSpPr>
        <p:spPr/>
        <p:txBody>
          <a:bodyPr/>
          <a:lstStyle/>
          <a:p>
            <a:r>
              <a:rPr lang="en-US" dirty="0"/>
              <a:t>Outline of the underlying formalism: coupling potentials</a:t>
            </a:r>
          </a:p>
        </p:txBody>
      </p:sp>
      <p:sp>
        <p:nvSpPr>
          <p:cNvPr id="4" name="Text Box 5">
            <a:extLst>
              <a:ext uri="{FF2B5EF4-FFF2-40B4-BE49-F238E27FC236}">
                <a16:creationId xmlns:a16="http://schemas.microsoft.com/office/drawing/2014/main" id="{D8DC2EC3-C893-8348-A44A-62B89556728F}"/>
              </a:ext>
            </a:extLst>
          </p:cNvPr>
          <p:cNvSpPr txBox="1">
            <a:spLocks noChangeArrowheads="1"/>
          </p:cNvSpPr>
          <p:nvPr/>
        </p:nvSpPr>
        <p:spPr bwMode="auto">
          <a:xfrm>
            <a:off x="108489" y="1557454"/>
            <a:ext cx="2530005" cy="2269488"/>
          </a:xfrm>
          <a:prstGeom prst="rect">
            <a:avLst/>
          </a:prstGeom>
          <a:noFill/>
          <a:ln w="9525">
            <a:noFill/>
            <a:miter lim="800000"/>
            <a:headEnd/>
            <a:tailEnd/>
          </a:ln>
        </p:spPr>
        <p:txBody>
          <a:bodyPr>
            <a:prstTxWarp prst="textNoShape">
              <a:avLst/>
            </a:prstTxWarp>
          </a:bodyPr>
          <a:lstStyle/>
          <a:p>
            <a:pPr>
              <a:spcBef>
                <a:spcPts val="600"/>
              </a:spcBef>
            </a:pPr>
            <a:r>
              <a:rPr lang="en-US" sz="1600" dirty="0">
                <a:latin typeface="Helvetica Neue Light"/>
                <a:ea typeface="ＭＳ Ｐゴシック"/>
                <a:cs typeface="Helvetica Neue Light"/>
              </a:rPr>
              <a:t>Coupled-channels equations:</a:t>
            </a:r>
          </a:p>
          <a:p>
            <a:pPr marL="285750" indent="-285750">
              <a:spcBef>
                <a:spcPts val="600"/>
              </a:spcBef>
              <a:buFont typeface="Arial" panose="020B0604020202020204" pitchFamily="34" charset="0"/>
              <a:buChar char="•"/>
            </a:pPr>
            <a:r>
              <a:rPr lang="en-US" sz="1600" dirty="0" err="1">
                <a:latin typeface="Helvetica Neue Light"/>
                <a:ea typeface="ＭＳ Ｐゴシック"/>
                <a:cs typeface="Helvetica Neue Light"/>
              </a:rPr>
              <a:t>V_cc</a:t>
            </a:r>
            <a:r>
              <a:rPr lang="en-US" sz="1600" dirty="0">
                <a:latin typeface="Helvetica Neue Light"/>
                <a:ea typeface="ＭＳ Ｐゴシック"/>
                <a:cs typeface="Helvetica Neue Light"/>
              </a:rPr>
              <a:t> are the coupling potentials that can be used by coupled-channels codes like FRESCO</a:t>
            </a:r>
          </a:p>
        </p:txBody>
      </p:sp>
      <p:pic>
        <p:nvPicPr>
          <p:cNvPr id="6" name="Picture 5">
            <a:extLst>
              <a:ext uri="{FF2B5EF4-FFF2-40B4-BE49-F238E27FC236}">
                <a16:creationId xmlns:a16="http://schemas.microsoft.com/office/drawing/2014/main" id="{F41CC352-3ACF-1447-BC6A-18CFA8FE03EA}"/>
              </a:ext>
            </a:extLst>
          </p:cNvPr>
          <p:cNvPicPr>
            <a:picLocks noChangeAspect="1"/>
          </p:cNvPicPr>
          <p:nvPr/>
        </p:nvPicPr>
        <p:blipFill>
          <a:blip r:embed="rId2"/>
          <a:stretch>
            <a:fillRect/>
          </a:stretch>
        </p:blipFill>
        <p:spPr>
          <a:xfrm>
            <a:off x="3536411" y="1322526"/>
            <a:ext cx="8547100" cy="1130300"/>
          </a:xfrm>
          <a:prstGeom prst="rect">
            <a:avLst/>
          </a:prstGeom>
        </p:spPr>
      </p:pic>
      <p:pic>
        <p:nvPicPr>
          <p:cNvPr id="7" name="Picture 6">
            <a:extLst>
              <a:ext uri="{FF2B5EF4-FFF2-40B4-BE49-F238E27FC236}">
                <a16:creationId xmlns:a16="http://schemas.microsoft.com/office/drawing/2014/main" id="{C8CFE48F-1BA9-DB4E-BE95-D907A4A7B8DB}"/>
              </a:ext>
            </a:extLst>
          </p:cNvPr>
          <p:cNvPicPr>
            <a:picLocks noChangeAspect="1"/>
          </p:cNvPicPr>
          <p:nvPr/>
        </p:nvPicPr>
        <p:blipFill>
          <a:blip r:embed="rId3"/>
          <a:stretch>
            <a:fillRect/>
          </a:stretch>
        </p:blipFill>
        <p:spPr>
          <a:xfrm>
            <a:off x="3536411" y="2439007"/>
            <a:ext cx="7200900" cy="1752600"/>
          </a:xfrm>
          <a:prstGeom prst="rect">
            <a:avLst/>
          </a:prstGeom>
        </p:spPr>
      </p:pic>
      <p:pic>
        <p:nvPicPr>
          <p:cNvPr id="8" name="Picture 7">
            <a:extLst>
              <a:ext uri="{FF2B5EF4-FFF2-40B4-BE49-F238E27FC236}">
                <a16:creationId xmlns:a16="http://schemas.microsoft.com/office/drawing/2014/main" id="{2591A526-67C8-BB48-8EF3-9C4D9D6C4A0D}"/>
              </a:ext>
            </a:extLst>
          </p:cNvPr>
          <p:cNvPicPr>
            <a:picLocks noChangeAspect="1"/>
          </p:cNvPicPr>
          <p:nvPr/>
        </p:nvPicPr>
        <p:blipFill>
          <a:blip r:embed="rId4"/>
          <a:stretch>
            <a:fillRect/>
          </a:stretch>
        </p:blipFill>
        <p:spPr>
          <a:xfrm>
            <a:off x="3644571" y="4169835"/>
            <a:ext cx="7340600" cy="1993900"/>
          </a:xfrm>
          <a:prstGeom prst="rect">
            <a:avLst/>
          </a:prstGeom>
        </p:spPr>
      </p:pic>
      <p:sp>
        <p:nvSpPr>
          <p:cNvPr id="2" name="Oval 1">
            <a:extLst>
              <a:ext uri="{FF2B5EF4-FFF2-40B4-BE49-F238E27FC236}">
                <a16:creationId xmlns:a16="http://schemas.microsoft.com/office/drawing/2014/main" id="{52264616-AE31-A3FE-9D09-3EA8E14E2AA9}"/>
              </a:ext>
            </a:extLst>
          </p:cNvPr>
          <p:cNvSpPr/>
          <p:nvPr/>
        </p:nvSpPr>
        <p:spPr>
          <a:xfrm>
            <a:off x="7445829" y="5535474"/>
            <a:ext cx="1235034" cy="522956"/>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483E24E-6FCD-6F91-8D94-3B254F48BA01}"/>
              </a:ext>
            </a:extLst>
          </p:cNvPr>
          <p:cNvGrpSpPr/>
          <p:nvPr/>
        </p:nvGrpSpPr>
        <p:grpSpPr>
          <a:xfrm>
            <a:off x="8434940" y="6039636"/>
            <a:ext cx="398880" cy="333720"/>
            <a:chOff x="8434940" y="6039636"/>
            <a:chExt cx="398880" cy="333720"/>
          </a:xfrm>
        </p:grpSpPr>
        <mc:AlternateContent xmlns:mc="http://schemas.openxmlformats.org/markup-compatibility/2006">
          <mc:Choice xmlns:p14="http://schemas.microsoft.com/office/powerpoint/2010/main" Requires="p14">
            <p:contentPart p14:bwMode="auto" r:id="rId5">
              <p14:nvContentPartPr>
                <p14:cNvPr id="5" name="Ink 4">
                  <a:extLst>
                    <a:ext uri="{FF2B5EF4-FFF2-40B4-BE49-F238E27FC236}">
                      <a16:creationId xmlns:a16="http://schemas.microsoft.com/office/drawing/2014/main" id="{8CBE57DA-FA36-BFF1-EE3B-DD495C227C2B}"/>
                    </a:ext>
                  </a:extLst>
                </p14:cNvPr>
                <p14:cNvContentPartPr/>
                <p14:nvPr/>
              </p14:nvContentPartPr>
              <p14:xfrm>
                <a:off x="8434940" y="6149436"/>
                <a:ext cx="398880" cy="223920"/>
              </p14:xfrm>
            </p:contentPart>
          </mc:Choice>
          <mc:Fallback>
            <p:pic>
              <p:nvPicPr>
                <p:cNvPr id="5" name="Ink 4">
                  <a:extLst>
                    <a:ext uri="{FF2B5EF4-FFF2-40B4-BE49-F238E27FC236}">
                      <a16:creationId xmlns:a16="http://schemas.microsoft.com/office/drawing/2014/main" id="{8CBE57DA-FA36-BFF1-EE3B-DD495C227C2B}"/>
                    </a:ext>
                  </a:extLst>
                </p:cNvPr>
                <p:cNvPicPr/>
                <p:nvPr/>
              </p:nvPicPr>
              <p:blipFill>
                <a:blip r:embed="rId6"/>
                <a:stretch>
                  <a:fillRect/>
                </a:stretch>
              </p:blipFill>
              <p:spPr>
                <a:xfrm>
                  <a:off x="8430620" y="6145116"/>
                  <a:ext cx="4075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75518EF3-31C9-7D2D-1A6D-DAD84D44B8AF}"/>
                    </a:ext>
                  </a:extLst>
                </p14:cNvPr>
                <p14:cNvContentPartPr/>
                <p14:nvPr/>
              </p14:nvContentPartPr>
              <p14:xfrm>
                <a:off x="8439980" y="6039636"/>
                <a:ext cx="107280" cy="179640"/>
              </p14:xfrm>
            </p:contentPart>
          </mc:Choice>
          <mc:Fallback>
            <p:pic>
              <p:nvPicPr>
                <p:cNvPr id="9" name="Ink 8">
                  <a:extLst>
                    <a:ext uri="{FF2B5EF4-FFF2-40B4-BE49-F238E27FC236}">
                      <a16:creationId xmlns:a16="http://schemas.microsoft.com/office/drawing/2014/main" id="{75518EF3-31C9-7D2D-1A6D-DAD84D44B8AF}"/>
                    </a:ext>
                  </a:extLst>
                </p:cNvPr>
                <p:cNvPicPr/>
                <p:nvPr/>
              </p:nvPicPr>
              <p:blipFill>
                <a:blip r:embed="rId8"/>
                <a:stretch>
                  <a:fillRect/>
                </a:stretch>
              </p:blipFill>
              <p:spPr>
                <a:xfrm>
                  <a:off x="8435660" y="6035316"/>
                  <a:ext cx="115920" cy="188280"/>
                </a:xfrm>
                <a:prstGeom prst="rect">
                  <a:avLst/>
                </a:prstGeom>
              </p:spPr>
            </p:pic>
          </mc:Fallback>
        </mc:AlternateContent>
      </p:grpSp>
      <p:sp>
        <p:nvSpPr>
          <p:cNvPr id="12" name="TextBox 11">
            <a:extLst>
              <a:ext uri="{FF2B5EF4-FFF2-40B4-BE49-F238E27FC236}">
                <a16:creationId xmlns:a16="http://schemas.microsoft.com/office/drawing/2014/main" id="{CC53F3EA-E3FA-02EF-5051-1748CD90A3B6}"/>
              </a:ext>
            </a:extLst>
          </p:cNvPr>
          <p:cNvSpPr txBox="1"/>
          <p:nvPr/>
        </p:nvSpPr>
        <p:spPr>
          <a:xfrm>
            <a:off x="8833820" y="6233952"/>
            <a:ext cx="1794596" cy="369332"/>
          </a:xfrm>
          <a:prstGeom prst="rect">
            <a:avLst/>
          </a:prstGeom>
          <a:noFill/>
        </p:spPr>
        <p:txBody>
          <a:bodyPr wrap="square" rtlCol="0">
            <a:spAutoFit/>
          </a:bodyPr>
          <a:lstStyle/>
          <a:p>
            <a:r>
              <a:rPr lang="en-US" dirty="0"/>
              <a:t>From QRPA</a:t>
            </a:r>
          </a:p>
        </p:txBody>
      </p:sp>
    </p:spTree>
    <p:extLst>
      <p:ext uri="{BB962C8B-B14F-4D97-AF65-F5344CB8AC3E}">
        <p14:creationId xmlns:p14="http://schemas.microsoft.com/office/powerpoint/2010/main" val="2955464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5C8D7-66D1-5BD2-C558-578DD1923169}"/>
              </a:ext>
            </a:extLst>
          </p:cNvPr>
          <p:cNvSpPr>
            <a:spLocks noGrp="1"/>
          </p:cNvSpPr>
          <p:nvPr>
            <p:ph type="title"/>
          </p:nvPr>
        </p:nvSpPr>
        <p:spPr>
          <a:xfrm>
            <a:off x="276112" y="241514"/>
            <a:ext cx="11553937" cy="1010705"/>
          </a:xfrm>
        </p:spPr>
        <p:txBody>
          <a:bodyPr>
            <a:normAutofit fontScale="90000"/>
          </a:bodyPr>
          <a:lstStyle/>
          <a:p>
            <a:r>
              <a:rPr lang="en-US" dirty="0"/>
              <a:t>QRPA vs exp : Low-lying spectrum and the transition strengths  </a:t>
            </a:r>
          </a:p>
        </p:txBody>
      </p:sp>
      <p:pic>
        <p:nvPicPr>
          <p:cNvPr id="3" name="Picture 2">
            <a:extLst>
              <a:ext uri="{FF2B5EF4-FFF2-40B4-BE49-F238E27FC236}">
                <a16:creationId xmlns:a16="http://schemas.microsoft.com/office/drawing/2014/main" id="{07766521-982F-0B61-1A21-BBBEB12E926B}"/>
              </a:ext>
            </a:extLst>
          </p:cNvPr>
          <p:cNvPicPr>
            <a:picLocks noChangeAspect="1"/>
          </p:cNvPicPr>
          <p:nvPr/>
        </p:nvPicPr>
        <p:blipFill rotWithShape="1">
          <a:blip r:embed="rId3"/>
          <a:srcRect l="5518" t="6946" r="7095" b="8511"/>
          <a:stretch/>
        </p:blipFill>
        <p:spPr>
          <a:xfrm>
            <a:off x="142875" y="1531482"/>
            <a:ext cx="6238988" cy="3795035"/>
          </a:xfrm>
          <a:prstGeom prst="rect">
            <a:avLst/>
          </a:prstGeom>
        </p:spPr>
      </p:pic>
      <p:pic>
        <p:nvPicPr>
          <p:cNvPr id="5" name="Picture 4">
            <a:extLst>
              <a:ext uri="{FF2B5EF4-FFF2-40B4-BE49-F238E27FC236}">
                <a16:creationId xmlns:a16="http://schemas.microsoft.com/office/drawing/2014/main" id="{5CF212CB-FE33-5429-977F-23A80BB5F509}"/>
              </a:ext>
            </a:extLst>
          </p:cNvPr>
          <p:cNvPicPr>
            <a:picLocks noChangeAspect="1"/>
          </p:cNvPicPr>
          <p:nvPr/>
        </p:nvPicPr>
        <p:blipFill>
          <a:blip r:embed="rId4"/>
          <a:stretch>
            <a:fillRect/>
          </a:stretch>
        </p:blipFill>
        <p:spPr>
          <a:xfrm>
            <a:off x="6053080" y="2259779"/>
            <a:ext cx="6066903" cy="3812408"/>
          </a:xfrm>
          <a:prstGeom prst="rect">
            <a:avLst/>
          </a:prstGeom>
        </p:spPr>
      </p:pic>
    </p:spTree>
    <p:extLst>
      <p:ext uri="{BB962C8B-B14F-4D97-AF65-F5344CB8AC3E}">
        <p14:creationId xmlns:p14="http://schemas.microsoft.com/office/powerpoint/2010/main" val="968755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8FABD-9E8D-74D7-5A68-BF190BB663EC}"/>
              </a:ext>
            </a:extLst>
          </p:cNvPr>
          <p:cNvSpPr>
            <a:spLocks noGrp="1"/>
          </p:cNvSpPr>
          <p:nvPr>
            <p:ph type="title"/>
          </p:nvPr>
        </p:nvSpPr>
        <p:spPr>
          <a:xfrm>
            <a:off x="838200" y="82920"/>
            <a:ext cx="10515600" cy="1325563"/>
          </a:xfrm>
        </p:spPr>
        <p:txBody>
          <a:bodyPr/>
          <a:lstStyle/>
          <a:p>
            <a:pPr algn="ctr"/>
            <a:r>
              <a:rPr lang="en-US" dirty="0"/>
              <a:t>Outlook : Where are we headed? </a:t>
            </a:r>
          </a:p>
        </p:txBody>
      </p:sp>
      <p:pic>
        <p:nvPicPr>
          <p:cNvPr id="4" name="Picture 3">
            <a:extLst>
              <a:ext uri="{FF2B5EF4-FFF2-40B4-BE49-F238E27FC236}">
                <a16:creationId xmlns:a16="http://schemas.microsoft.com/office/drawing/2014/main" id="{9982AD95-F8B7-FA88-BB6C-899A8B9720F7}"/>
              </a:ext>
            </a:extLst>
          </p:cNvPr>
          <p:cNvPicPr>
            <a:picLocks noChangeAspect="1"/>
          </p:cNvPicPr>
          <p:nvPr/>
        </p:nvPicPr>
        <p:blipFill>
          <a:blip r:embed="rId2"/>
          <a:stretch>
            <a:fillRect/>
          </a:stretch>
        </p:blipFill>
        <p:spPr>
          <a:xfrm>
            <a:off x="332782" y="1240319"/>
            <a:ext cx="6717477" cy="4209198"/>
          </a:xfrm>
          <a:prstGeom prst="rect">
            <a:avLst/>
          </a:prstGeom>
        </p:spPr>
      </p:pic>
      <p:sp>
        <p:nvSpPr>
          <p:cNvPr id="5" name="Content Placeholder 2">
            <a:extLst>
              <a:ext uri="{FF2B5EF4-FFF2-40B4-BE49-F238E27FC236}">
                <a16:creationId xmlns:a16="http://schemas.microsoft.com/office/drawing/2014/main" id="{A03F7B52-54FF-85E3-DC35-6AC940026A6D}"/>
              </a:ext>
            </a:extLst>
          </p:cNvPr>
          <p:cNvSpPr txBox="1">
            <a:spLocks/>
          </p:cNvSpPr>
          <p:nvPr/>
        </p:nvSpPr>
        <p:spPr>
          <a:xfrm>
            <a:off x="332782" y="5449517"/>
            <a:ext cx="11971283" cy="172870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Cross section as a function of energy of the emitted neutron for 18MeV neutron incident on 238U nucleus.  </a:t>
            </a:r>
          </a:p>
          <a:p>
            <a:r>
              <a:rPr lang="en-US" dirty="0"/>
              <a:t>18MeV – direct elastic scattering peak, left side, neutron emitted after compound nucleus formation. </a:t>
            </a:r>
          </a:p>
          <a:p>
            <a:r>
              <a:rPr lang="en-US" dirty="0"/>
              <a:t>The bumps in between these two ends of the plot depend on direct inelastic scattering which depends on the structure/low-lying excitation spectrum of the target nucleus. </a:t>
            </a:r>
          </a:p>
        </p:txBody>
      </p:sp>
      <p:sp>
        <p:nvSpPr>
          <p:cNvPr id="6" name="TextBox 5">
            <a:extLst>
              <a:ext uri="{FF2B5EF4-FFF2-40B4-BE49-F238E27FC236}">
                <a16:creationId xmlns:a16="http://schemas.microsoft.com/office/drawing/2014/main" id="{D1D12A0F-F9E9-7E48-CBC8-D2B446D4CDD9}"/>
              </a:ext>
            </a:extLst>
          </p:cNvPr>
          <p:cNvSpPr txBox="1"/>
          <p:nvPr/>
        </p:nvSpPr>
        <p:spPr>
          <a:xfrm>
            <a:off x="7317113" y="4879057"/>
            <a:ext cx="891654" cy="369332"/>
          </a:xfrm>
          <a:prstGeom prst="rect">
            <a:avLst/>
          </a:prstGeom>
          <a:noFill/>
        </p:spPr>
        <p:txBody>
          <a:bodyPr wrap="none" rtlCol="0">
            <a:spAutoFit/>
          </a:bodyPr>
          <a:lstStyle/>
          <a:p>
            <a:r>
              <a:rPr lang="en-US" dirty="0">
                <a:solidFill>
                  <a:srgbClr val="FF0000"/>
                </a:solidFill>
              </a:rPr>
              <a:t>Add ref</a:t>
            </a:r>
          </a:p>
        </p:txBody>
      </p:sp>
    </p:spTree>
    <p:extLst>
      <p:ext uri="{BB962C8B-B14F-4D97-AF65-F5344CB8AC3E}">
        <p14:creationId xmlns:p14="http://schemas.microsoft.com/office/powerpoint/2010/main" val="4091090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0B65-180A-D6F8-8C12-DD7347115866}"/>
              </a:ext>
            </a:extLst>
          </p:cNvPr>
          <p:cNvSpPr>
            <a:spLocks noGrp="1"/>
          </p:cNvSpPr>
          <p:nvPr>
            <p:ph type="title"/>
          </p:nvPr>
        </p:nvSpPr>
        <p:spPr>
          <a:xfrm>
            <a:off x="4790210" y="85045"/>
            <a:ext cx="10455483" cy="1009366"/>
          </a:xfrm>
        </p:spPr>
        <p:txBody>
          <a:bodyPr>
            <a:normAutofit/>
          </a:bodyPr>
          <a:lstStyle/>
          <a:p>
            <a:r>
              <a:rPr lang="en-US" dirty="0"/>
              <a:t>JLM model </a:t>
            </a:r>
          </a:p>
        </p:txBody>
      </p:sp>
      <p:sp>
        <p:nvSpPr>
          <p:cNvPr id="5" name="Oval 4">
            <a:extLst>
              <a:ext uri="{FF2B5EF4-FFF2-40B4-BE49-F238E27FC236}">
                <a16:creationId xmlns:a16="http://schemas.microsoft.com/office/drawing/2014/main" id="{F9B72BFD-E937-92F2-8CCF-04A566AF4A8D}"/>
              </a:ext>
            </a:extLst>
          </p:cNvPr>
          <p:cNvSpPr/>
          <p:nvPr/>
        </p:nvSpPr>
        <p:spPr>
          <a:xfrm>
            <a:off x="1561184" y="1820868"/>
            <a:ext cx="236668" cy="27110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B4FACAD-FCBE-6B90-B665-8F8D119D60B3}"/>
              </a:ext>
            </a:extLst>
          </p:cNvPr>
          <p:cNvSpPr/>
          <p:nvPr/>
        </p:nvSpPr>
        <p:spPr>
          <a:xfrm>
            <a:off x="2241581" y="2740854"/>
            <a:ext cx="236668" cy="27110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5730E38-743E-255A-D0FD-357CF8D3EB36}"/>
              </a:ext>
            </a:extLst>
          </p:cNvPr>
          <p:cNvGrpSpPr/>
          <p:nvPr/>
        </p:nvGrpSpPr>
        <p:grpSpPr>
          <a:xfrm>
            <a:off x="4512913" y="1375439"/>
            <a:ext cx="3743661" cy="1934171"/>
            <a:chOff x="3087444" y="1500896"/>
            <a:chExt cx="3743661" cy="2059890"/>
          </a:xfrm>
        </p:grpSpPr>
        <p:sp>
          <p:nvSpPr>
            <p:cNvPr id="7" name="Rectangle 6">
              <a:extLst>
                <a:ext uri="{FF2B5EF4-FFF2-40B4-BE49-F238E27FC236}">
                  <a16:creationId xmlns:a16="http://schemas.microsoft.com/office/drawing/2014/main" id="{C1D8D832-6E0D-FD43-73AF-FEC8FF073AB1}"/>
                </a:ext>
              </a:extLst>
            </p:cNvPr>
            <p:cNvSpPr/>
            <p:nvPr/>
          </p:nvSpPr>
          <p:spPr>
            <a:xfrm>
              <a:off x="3087444" y="1500896"/>
              <a:ext cx="3743661" cy="2059890"/>
            </a:xfrm>
            <a:prstGeom prst="rect">
              <a:avLst/>
            </a:prstGeom>
            <a:solidFill>
              <a:srgbClr val="4472C4">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D0EA5DF6-6C20-BC38-733D-83364F4FE767}"/>
                </a:ext>
              </a:extLst>
            </p:cNvPr>
            <p:cNvSpPr/>
            <p:nvPr/>
          </p:nvSpPr>
          <p:spPr>
            <a:xfrm>
              <a:off x="5174708" y="2736996"/>
              <a:ext cx="236668" cy="27110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116110E-23E3-91B1-7CDC-CC196E71791C}"/>
                </a:ext>
              </a:extLst>
            </p:cNvPr>
            <p:cNvSpPr/>
            <p:nvPr/>
          </p:nvSpPr>
          <p:spPr>
            <a:xfrm>
              <a:off x="4423186" y="2245651"/>
              <a:ext cx="236668" cy="27110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a:extLst>
              <a:ext uri="{FF2B5EF4-FFF2-40B4-BE49-F238E27FC236}">
                <a16:creationId xmlns:a16="http://schemas.microsoft.com/office/drawing/2014/main" id="{B3A64599-30FD-A8AD-02C0-FE00C0BBA9FC}"/>
              </a:ext>
            </a:extLst>
          </p:cNvPr>
          <p:cNvCxnSpPr>
            <a:cxnSpLocks/>
          </p:cNvCxnSpPr>
          <p:nvPr/>
        </p:nvCxnSpPr>
        <p:spPr>
          <a:xfrm>
            <a:off x="3286569" y="2305968"/>
            <a:ext cx="10303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4CE6A6BE-F246-8F37-58F0-7919216509BE}"/>
              </a:ext>
            </a:extLst>
          </p:cNvPr>
          <p:cNvSpPr txBox="1"/>
          <p:nvPr/>
        </p:nvSpPr>
        <p:spPr>
          <a:xfrm>
            <a:off x="1012129" y="3506614"/>
            <a:ext cx="1923829" cy="646331"/>
          </a:xfrm>
          <a:prstGeom prst="rect">
            <a:avLst/>
          </a:prstGeom>
          <a:noFill/>
        </p:spPr>
        <p:txBody>
          <a:bodyPr wrap="square" rtlCol="0">
            <a:spAutoFit/>
          </a:bodyPr>
          <a:lstStyle/>
          <a:p>
            <a:r>
              <a:rPr lang="en-US" dirty="0"/>
              <a:t>1. Reid’s hard-core potential </a:t>
            </a:r>
          </a:p>
        </p:txBody>
      </p:sp>
      <p:sp>
        <p:nvSpPr>
          <p:cNvPr id="18" name="TextBox 17">
            <a:extLst>
              <a:ext uri="{FF2B5EF4-FFF2-40B4-BE49-F238E27FC236}">
                <a16:creationId xmlns:a16="http://schemas.microsoft.com/office/drawing/2014/main" id="{870576CB-4CF0-82DE-A03F-3683EF1F31F6}"/>
              </a:ext>
            </a:extLst>
          </p:cNvPr>
          <p:cNvSpPr txBox="1"/>
          <p:nvPr/>
        </p:nvSpPr>
        <p:spPr>
          <a:xfrm>
            <a:off x="4316950" y="3408745"/>
            <a:ext cx="4566454" cy="1477328"/>
          </a:xfrm>
          <a:prstGeom prst="rect">
            <a:avLst/>
          </a:prstGeom>
          <a:noFill/>
        </p:spPr>
        <p:txBody>
          <a:bodyPr wrap="square" rtlCol="0">
            <a:spAutoFit/>
          </a:bodyPr>
          <a:lstStyle/>
          <a:p>
            <a:r>
              <a:rPr lang="en-US" dirty="0"/>
              <a:t>2. Parametrized effective nucleon-nucleon interaction</a:t>
            </a:r>
          </a:p>
          <a:p>
            <a:r>
              <a:rPr lang="en-US" dirty="0"/>
              <a:t>in presence of other nucleons </a:t>
            </a:r>
          </a:p>
          <a:p>
            <a:r>
              <a:rPr lang="en-US" dirty="0"/>
              <a:t>In infinite nuclear matter of constant density  </a:t>
            </a:r>
          </a:p>
          <a:p>
            <a:r>
              <a:rPr lang="en-US" dirty="0"/>
              <a:t> </a:t>
            </a:r>
          </a:p>
        </p:txBody>
      </p:sp>
      <p:pic>
        <p:nvPicPr>
          <p:cNvPr id="22" name="Picture 21">
            <a:extLst>
              <a:ext uri="{FF2B5EF4-FFF2-40B4-BE49-F238E27FC236}">
                <a16:creationId xmlns:a16="http://schemas.microsoft.com/office/drawing/2014/main" id="{5B5F2B8A-2280-094E-1DEA-B7A15C9D1292}"/>
              </a:ext>
            </a:extLst>
          </p:cNvPr>
          <p:cNvPicPr>
            <a:picLocks noChangeAspect="1"/>
          </p:cNvPicPr>
          <p:nvPr/>
        </p:nvPicPr>
        <p:blipFill>
          <a:blip r:embed="rId3"/>
          <a:stretch>
            <a:fillRect/>
          </a:stretch>
        </p:blipFill>
        <p:spPr>
          <a:xfrm>
            <a:off x="9917303" y="1346200"/>
            <a:ext cx="2070100" cy="2082800"/>
          </a:xfrm>
          <a:prstGeom prst="rect">
            <a:avLst/>
          </a:prstGeom>
        </p:spPr>
      </p:pic>
      <p:cxnSp>
        <p:nvCxnSpPr>
          <p:cNvPr id="24" name="Straight Arrow Connector 23">
            <a:extLst>
              <a:ext uri="{FF2B5EF4-FFF2-40B4-BE49-F238E27FC236}">
                <a16:creationId xmlns:a16="http://schemas.microsoft.com/office/drawing/2014/main" id="{15EE5B2F-6ADB-37E3-5D73-4733D13B2C82}"/>
              </a:ext>
            </a:extLst>
          </p:cNvPr>
          <p:cNvCxnSpPr>
            <a:cxnSpLocks/>
          </p:cNvCxnSpPr>
          <p:nvPr/>
        </p:nvCxnSpPr>
        <p:spPr>
          <a:xfrm>
            <a:off x="8349983" y="2325410"/>
            <a:ext cx="10303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BAE246D2-2DAA-1DE1-A7F1-C21A8284BC70}"/>
              </a:ext>
            </a:extLst>
          </p:cNvPr>
          <p:cNvSpPr txBox="1"/>
          <p:nvPr/>
        </p:nvSpPr>
        <p:spPr>
          <a:xfrm>
            <a:off x="8854218" y="3491181"/>
            <a:ext cx="3490913" cy="923330"/>
          </a:xfrm>
          <a:prstGeom prst="rect">
            <a:avLst/>
          </a:prstGeom>
          <a:noFill/>
        </p:spPr>
        <p:txBody>
          <a:bodyPr wrap="square" rtlCol="0">
            <a:spAutoFit/>
          </a:bodyPr>
          <a:lstStyle/>
          <a:p>
            <a:r>
              <a:rPr lang="en-US" dirty="0"/>
              <a:t>3. Add a finite range to account for non-uniform density of the nucleus over the range of the interaction  </a:t>
            </a:r>
          </a:p>
        </p:txBody>
      </p:sp>
      <p:pic>
        <p:nvPicPr>
          <p:cNvPr id="29" name="Picture 28">
            <a:extLst>
              <a:ext uri="{FF2B5EF4-FFF2-40B4-BE49-F238E27FC236}">
                <a16:creationId xmlns:a16="http://schemas.microsoft.com/office/drawing/2014/main" id="{51E9A479-45D4-5B2F-35FE-34148048F048}"/>
              </a:ext>
            </a:extLst>
          </p:cNvPr>
          <p:cNvPicPr>
            <a:picLocks noChangeAspect="1"/>
          </p:cNvPicPr>
          <p:nvPr/>
        </p:nvPicPr>
        <p:blipFill rotWithShape="1">
          <a:blip r:embed="rId4"/>
          <a:srcRect b="31905"/>
          <a:stretch/>
        </p:blipFill>
        <p:spPr>
          <a:xfrm>
            <a:off x="740097" y="4589364"/>
            <a:ext cx="11451903" cy="395844"/>
          </a:xfrm>
          <a:prstGeom prst="rect">
            <a:avLst/>
          </a:prstGeom>
        </p:spPr>
      </p:pic>
      <p:pic>
        <p:nvPicPr>
          <p:cNvPr id="31" name="Picture 30">
            <a:extLst>
              <a:ext uri="{FF2B5EF4-FFF2-40B4-BE49-F238E27FC236}">
                <a16:creationId xmlns:a16="http://schemas.microsoft.com/office/drawing/2014/main" id="{D68E446B-A197-F068-3499-0622AEA7F6E7}"/>
              </a:ext>
            </a:extLst>
          </p:cNvPr>
          <p:cNvPicPr>
            <a:picLocks noChangeAspect="1"/>
          </p:cNvPicPr>
          <p:nvPr/>
        </p:nvPicPr>
        <p:blipFill>
          <a:blip r:embed="rId5"/>
          <a:stretch>
            <a:fillRect/>
          </a:stretch>
        </p:blipFill>
        <p:spPr>
          <a:xfrm>
            <a:off x="3309064" y="905757"/>
            <a:ext cx="4899998" cy="325762"/>
          </a:xfrm>
          <a:prstGeom prst="rect">
            <a:avLst/>
          </a:prstGeom>
        </p:spPr>
      </p:pic>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D942D9FD-46BA-4ED5-A56F-E711CB983F34}"/>
                  </a:ext>
                </a:extLst>
              </p:cNvPr>
              <p:cNvSpPr txBox="1"/>
              <p:nvPr/>
            </p:nvSpPr>
            <p:spPr>
              <a:xfrm>
                <a:off x="907689" y="6047055"/>
                <a:ext cx="10954111" cy="63363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𝑐𝑐</m:t>
                          </m:r>
                          <m:r>
                            <a:rPr lang="en-US" b="0" i="1" smtClean="0">
                              <a:latin typeface="Cambria Math" panose="02040503050406030204" pitchFamily="18" charset="0"/>
                            </a:rPr>
                            <m:t>′</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 </m:t>
                          </m:r>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 ∫[</m:t>
                          </m:r>
                          <m:r>
                            <a:rPr lang="en-US" b="0" i="1" smtClean="0">
                              <a:latin typeface="Cambria Math" panose="02040503050406030204" pitchFamily="18" charset="0"/>
                            </a:rPr>
                            <m:t>𝑅𝑒</m:t>
                          </m:r>
                          <m:r>
                            <a:rPr lang="en-US" b="0" i="1" smtClean="0">
                              <a:latin typeface="Cambria Math" panose="02040503050406030204" pitchFamily="18" charset="0"/>
                            </a:rPr>
                            <m:t>(</m:t>
                          </m:r>
                          <m:r>
                            <a:rPr lang="en-US" b="0" i="1" smtClean="0">
                              <a:latin typeface="Cambria Math" panose="02040503050406030204" pitchFamily="18" charset="0"/>
                            </a:rPr>
                            <m:t>𝑉</m:t>
                          </m:r>
                        </m:e>
                        <m:sub>
                          <m:r>
                            <a:rPr lang="en-US" b="0" i="1" smtClean="0">
                              <a:latin typeface="Cambria Math" panose="02040503050406030204" pitchFamily="18" charset="0"/>
                            </a:rPr>
                            <m:t>𝑛𝑛</m:t>
                          </m:r>
                        </m:sub>
                        <m:sup>
                          <m:r>
                            <a:rPr lang="en-US" b="0" i="1" smtClean="0">
                              <a:latin typeface="Cambria Math" panose="02040503050406030204" pitchFamily="18" charset="0"/>
                            </a:rPr>
                            <m:t>𝐽𝐿𝑀</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𝜌</m:t>
                          </m:r>
                          <m:r>
                            <a:rPr lang="en-US" b="0" i="1" smtClean="0">
                              <a:latin typeface="Cambria Math" panose="02040503050406030204" pitchFamily="18" charset="0"/>
                            </a:rPr>
                            <m:t>,</m:t>
                          </m:r>
                          <m:r>
                            <a:rPr lang="en-US" b="0" i="1" smtClean="0">
                              <a:latin typeface="Cambria Math" panose="02040503050406030204" pitchFamily="18" charset="0"/>
                            </a:rPr>
                            <m:t>𝐸</m:t>
                          </m:r>
                        </m:e>
                      </m:d>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m:t>
                                              </m:r>
                                            </m:sup>
                                          </m:sSup>
                                        </m:e>
                                      </m:d>
                                    </m:e>
                                    <m:sup>
                                      <m:r>
                                        <a:rPr lang="en-US" i="1">
                                          <a:latin typeface="Cambria Math" panose="02040503050406030204" pitchFamily="18" charset="0"/>
                                        </a:rPr>
                                        <m:t>2</m:t>
                                      </m:r>
                                    </m:sup>
                                  </m:sSup>
                                </m:num>
                                <m:den>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i="1">
                                          <a:latin typeface="Cambria Math" panose="02040503050406030204" pitchFamily="18" charset="0"/>
                                        </a:rPr>
                                        <m:t>𝑟</m:t>
                                      </m:r>
                                    </m:sub>
                                    <m:sup>
                                      <m:r>
                                        <a:rPr lang="en-US" i="1">
                                          <a:latin typeface="Cambria Math" panose="02040503050406030204" pitchFamily="18" charset="0"/>
                                        </a:rPr>
                                        <m:t>2</m:t>
                                      </m:r>
                                    </m:sup>
                                  </m:sSubSup>
                                </m:den>
                              </m:f>
                            </m:e>
                          </m:d>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𝜌</m:t>
                          </m:r>
                        </m:e>
                        <m:sub>
                          <m:r>
                            <a:rPr lang="en-US" b="0" i="1" smtClean="0">
                              <a:latin typeface="Cambria Math" panose="02040503050406030204" pitchFamily="18" charset="0"/>
                            </a:rPr>
                            <m:t>𝑐𝑐</m:t>
                          </m:r>
                          <m:r>
                            <a:rPr lang="en-US" b="0" i="1" smtClean="0">
                              <a:latin typeface="Cambria Math" panose="02040503050406030204" pitchFamily="18" charset="0"/>
                            </a:rPr>
                            <m:t>′</m:t>
                          </m:r>
                        </m:sub>
                      </m:sSub>
                      <m:r>
                        <a:rPr lang="en-US" i="1" smtClean="0">
                          <a:latin typeface="Cambria Math" panose="02040503050406030204" pitchFamily="18" charset="0"/>
                        </a:rPr>
                        <m:t> </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𝐼𝑚𝑔</m:t>
                          </m:r>
                          <m:r>
                            <a:rPr lang="en-US" i="1">
                              <a:latin typeface="Cambria Math" panose="02040503050406030204" pitchFamily="18" charset="0"/>
                            </a:rPr>
                            <m:t>(</m:t>
                          </m:r>
                          <m:r>
                            <a:rPr lang="en-US" i="1">
                              <a:latin typeface="Cambria Math" panose="02040503050406030204" pitchFamily="18" charset="0"/>
                            </a:rPr>
                            <m:t>𝑉</m:t>
                          </m:r>
                        </m:e>
                        <m:sub>
                          <m:r>
                            <a:rPr lang="en-US" i="1">
                              <a:latin typeface="Cambria Math" panose="02040503050406030204" pitchFamily="18" charset="0"/>
                            </a:rPr>
                            <m:t>𝑛𝑛</m:t>
                          </m:r>
                        </m:sub>
                        <m:sup>
                          <m:r>
                            <a:rPr lang="en-US" i="1">
                              <a:latin typeface="Cambria Math" panose="02040503050406030204" pitchFamily="18" charset="0"/>
                            </a:rPr>
                            <m:t>𝐽𝐿𝑀</m:t>
                          </m:r>
                        </m:sup>
                      </m:sSubSup>
                      <m:d>
                        <m:dPr>
                          <m:ctrlPr>
                            <a:rPr lang="en-US" i="1">
                              <a:latin typeface="Cambria Math" panose="02040503050406030204" pitchFamily="18" charset="0"/>
                            </a:rPr>
                          </m:ctrlPr>
                        </m:dPr>
                        <m:e>
                          <m:r>
                            <a:rPr lang="en-US" i="1">
                              <a:latin typeface="Cambria Math" panose="02040503050406030204" pitchFamily="18" charset="0"/>
                            </a:rPr>
                            <m:t>𝜌</m:t>
                          </m:r>
                          <m:r>
                            <a:rPr lang="en-US" i="1">
                              <a:latin typeface="Cambria Math" panose="02040503050406030204" pitchFamily="18" charset="0"/>
                            </a:rPr>
                            <m:t>,</m:t>
                          </m:r>
                          <m:r>
                            <a:rPr lang="en-US" i="1">
                              <a:latin typeface="Cambria Math" panose="02040503050406030204" pitchFamily="18" charset="0"/>
                            </a:rPr>
                            <m:t>𝐸</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𝑟</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𝑟</m:t>
                                              </m:r>
                                            </m:e>
                                            <m:sup>
                                              <m:r>
                                                <a:rPr lang="en-US" i="1">
                                                  <a:latin typeface="Cambria Math" panose="02040503050406030204" pitchFamily="18" charset="0"/>
                                                </a:rPr>
                                                <m:t>′</m:t>
                                              </m:r>
                                            </m:sup>
                                          </m:sSup>
                                        </m:e>
                                      </m:d>
                                    </m:e>
                                    <m:sup>
                                      <m:r>
                                        <a:rPr lang="en-US" i="1">
                                          <a:latin typeface="Cambria Math" panose="02040503050406030204" pitchFamily="18" charset="0"/>
                                        </a:rPr>
                                        <m:t>2</m:t>
                                      </m:r>
                                    </m:sup>
                                  </m:sSup>
                                </m:num>
                                <m:den>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b="0" i="1" smtClean="0">
                                          <a:latin typeface="Cambria Math" panose="02040503050406030204" pitchFamily="18" charset="0"/>
                                        </a:rPr>
                                        <m:t>𝑖</m:t>
                                      </m:r>
                                    </m:sub>
                                    <m:sup>
                                      <m:r>
                                        <a:rPr lang="en-US" i="1">
                                          <a:latin typeface="Cambria Math" panose="02040503050406030204" pitchFamily="18" charset="0"/>
                                        </a:rPr>
                                        <m:t>2</m:t>
                                      </m:r>
                                    </m:sup>
                                  </m:sSubSup>
                                </m:den>
                              </m:f>
                            </m:e>
                          </m:d>
                        </m:sup>
                      </m:sSup>
                      <m:sSub>
                        <m:sSubPr>
                          <m:ctrlPr>
                            <a:rPr lang="en-US" i="1">
                              <a:latin typeface="Cambria Math" panose="02040503050406030204" pitchFamily="18" charset="0"/>
                            </a:rPr>
                          </m:ctrlPr>
                        </m:sSubPr>
                        <m:e>
                          <m:r>
                            <a:rPr lang="en-US" i="1">
                              <a:latin typeface="Cambria Math" panose="02040503050406030204" pitchFamily="18" charset="0"/>
                            </a:rPr>
                            <m:t>𝜌</m:t>
                          </m:r>
                        </m:e>
                        <m:sub>
                          <m:r>
                            <a:rPr lang="en-US" i="1">
                              <a:latin typeface="Cambria Math" panose="02040503050406030204" pitchFamily="18" charset="0"/>
                            </a:rPr>
                            <m:t>𝑐</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m:t>
                              </m:r>
                            </m:sup>
                          </m:sSup>
                        </m:sub>
                      </m:sSub>
                      <m:r>
                        <a:rPr lang="en-US" i="1">
                          <a:latin typeface="Cambria Math" panose="02040503050406030204" pitchFamily="18" charset="0"/>
                        </a:rPr>
                        <m:t> (</m:t>
                      </m:r>
                      <m:r>
                        <a:rPr lang="en-US" i="1">
                          <a:latin typeface="Cambria Math" panose="02040503050406030204" pitchFamily="18" charset="0"/>
                        </a:rPr>
                        <m:t>𝑟</m:t>
                      </m:r>
                      <m:r>
                        <a:rPr lang="en-US" i="1">
                          <a:latin typeface="Cambria Math" panose="02040503050406030204" pitchFamily="18" charset="0"/>
                        </a:rPr>
                        <m:t>′)] </m:t>
                      </m:r>
                      <m:r>
                        <a:rPr lang="en-US" i="1">
                          <a:latin typeface="Cambria Math" panose="02040503050406030204" pitchFamily="18" charset="0"/>
                        </a:rPr>
                        <m:t>𝑑</m:t>
                      </m:r>
                      <m:r>
                        <a:rPr lang="en-US" b="1" i="1">
                          <a:latin typeface="Cambria Math" panose="02040503050406030204" pitchFamily="18" charset="0"/>
                        </a:rPr>
                        <m:t>𝒓</m:t>
                      </m:r>
                      <m:r>
                        <a:rPr lang="en-US" b="0" i="1" smtClean="0">
                          <a:latin typeface="Cambria Math" panose="02040503050406030204" pitchFamily="18" charset="0"/>
                        </a:rPr>
                        <m:t>′</m:t>
                      </m:r>
                    </m:oMath>
                  </m:oMathPara>
                </a14:m>
                <a:endParaRPr lang="en-US" dirty="0"/>
              </a:p>
            </p:txBody>
          </p:sp>
        </mc:Choice>
        <mc:Fallback xmlns="">
          <p:sp>
            <p:nvSpPr>
              <p:cNvPr id="32" name="TextBox 31">
                <a:extLst>
                  <a:ext uri="{FF2B5EF4-FFF2-40B4-BE49-F238E27FC236}">
                    <a16:creationId xmlns:a16="http://schemas.microsoft.com/office/drawing/2014/main" id="{D942D9FD-46BA-4ED5-A56F-E711CB983F34}"/>
                  </a:ext>
                </a:extLst>
              </p:cNvPr>
              <p:cNvSpPr txBox="1">
                <a:spLocks noRot="1" noChangeAspect="1" noMove="1" noResize="1" noEditPoints="1" noAdjustHandles="1" noChangeArrowheads="1" noChangeShapeType="1" noTextEdit="1"/>
              </p:cNvSpPr>
              <p:nvPr/>
            </p:nvSpPr>
            <p:spPr>
              <a:xfrm>
                <a:off x="907689" y="6047055"/>
                <a:ext cx="10954111" cy="633635"/>
              </a:xfrm>
              <a:prstGeom prst="rect">
                <a:avLst/>
              </a:prstGeom>
              <a:blipFill>
                <a:blip r:embed="rId6"/>
                <a:stretch>
                  <a:fillRect b="-17647"/>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070737A2-558B-2D10-DC7B-52C36E202620}"/>
              </a:ext>
            </a:extLst>
          </p:cNvPr>
          <p:cNvSpPr txBox="1"/>
          <p:nvPr/>
        </p:nvSpPr>
        <p:spPr>
          <a:xfrm>
            <a:off x="935092" y="5709084"/>
            <a:ext cx="6549022" cy="369332"/>
          </a:xfrm>
          <a:prstGeom prst="rect">
            <a:avLst/>
          </a:prstGeom>
          <a:noFill/>
        </p:spPr>
        <p:txBody>
          <a:bodyPr wrap="square" rtlCol="0">
            <a:spAutoFit/>
          </a:bodyPr>
          <a:lstStyle/>
          <a:p>
            <a:r>
              <a:rPr lang="en-US" dirty="0"/>
              <a:t>4. Nucleon-nucleus interaction obtained from single-folding :     </a:t>
            </a:r>
          </a:p>
        </p:txBody>
      </p:sp>
      <p:sp>
        <p:nvSpPr>
          <p:cNvPr id="35" name="TextBox 34">
            <a:extLst>
              <a:ext uri="{FF2B5EF4-FFF2-40B4-BE49-F238E27FC236}">
                <a16:creationId xmlns:a16="http://schemas.microsoft.com/office/drawing/2014/main" id="{67BB31E7-3DA1-2606-AF7D-C23CDC17ECC7}"/>
              </a:ext>
            </a:extLst>
          </p:cNvPr>
          <p:cNvSpPr txBox="1"/>
          <p:nvPr/>
        </p:nvSpPr>
        <p:spPr>
          <a:xfrm>
            <a:off x="7550345" y="5081803"/>
            <a:ext cx="4641655" cy="553998"/>
          </a:xfrm>
          <a:prstGeom prst="rect">
            <a:avLst/>
          </a:prstGeom>
          <a:noFill/>
        </p:spPr>
        <p:txBody>
          <a:bodyPr wrap="none" rtlCol="0">
            <a:spAutoFit/>
          </a:bodyPr>
          <a:lstStyle/>
          <a:p>
            <a:r>
              <a:rPr lang="en-US" sz="1200" dirty="0">
                <a:effectLst/>
                <a:latin typeface="Helvetica" pitchFamily="2" charset="0"/>
              </a:rPr>
              <a:t>E. </a:t>
            </a:r>
            <a:r>
              <a:rPr lang="en-US" sz="1200" dirty="0" err="1">
                <a:effectLst/>
                <a:latin typeface="Helvetica" pitchFamily="2" charset="0"/>
              </a:rPr>
              <a:t>Bauge</a:t>
            </a:r>
            <a:r>
              <a:rPr lang="en-US" sz="1200" dirty="0">
                <a:effectLst/>
                <a:latin typeface="Helvetica" pitchFamily="2" charset="0"/>
              </a:rPr>
              <a:t>, J.P. Delaroche, M. </a:t>
            </a:r>
            <a:r>
              <a:rPr lang="en-US" sz="1200" dirty="0" err="1">
                <a:effectLst/>
                <a:latin typeface="Helvetica" pitchFamily="2" charset="0"/>
              </a:rPr>
              <a:t>Girod</a:t>
            </a:r>
            <a:r>
              <a:rPr lang="en-US" sz="1200" dirty="0">
                <a:effectLst/>
                <a:latin typeface="Helvetica" pitchFamily="2" charset="0"/>
              </a:rPr>
              <a:t>, Phys. Rev. C 58, 1118 (1998)</a:t>
            </a:r>
          </a:p>
          <a:p>
            <a:endParaRPr lang="en-US" dirty="0"/>
          </a:p>
        </p:txBody>
      </p:sp>
      <p:sp>
        <p:nvSpPr>
          <p:cNvPr id="37" name="TextBox 36">
            <a:extLst>
              <a:ext uri="{FF2B5EF4-FFF2-40B4-BE49-F238E27FC236}">
                <a16:creationId xmlns:a16="http://schemas.microsoft.com/office/drawing/2014/main" id="{A0EDA4F5-8156-1014-9B5B-147AB741F23A}"/>
              </a:ext>
            </a:extLst>
          </p:cNvPr>
          <p:cNvSpPr txBox="1"/>
          <p:nvPr/>
        </p:nvSpPr>
        <p:spPr>
          <a:xfrm>
            <a:off x="7436652" y="5266477"/>
            <a:ext cx="7207250" cy="276999"/>
          </a:xfrm>
          <a:prstGeom prst="rect">
            <a:avLst/>
          </a:prstGeom>
          <a:noFill/>
        </p:spPr>
        <p:txBody>
          <a:bodyPr wrap="square">
            <a:spAutoFit/>
          </a:bodyPr>
          <a:lstStyle/>
          <a:p>
            <a:r>
              <a:rPr lang="en-US" sz="1200" dirty="0">
                <a:effectLst/>
                <a:latin typeface="Helvetica" pitchFamily="2" charset="0"/>
              </a:rPr>
              <a:t>E. </a:t>
            </a:r>
            <a:r>
              <a:rPr lang="en-US" sz="1200" dirty="0" err="1">
                <a:effectLst/>
                <a:latin typeface="Helvetica" pitchFamily="2" charset="0"/>
              </a:rPr>
              <a:t>Bauge</a:t>
            </a:r>
            <a:r>
              <a:rPr lang="en-US" sz="1200" dirty="0">
                <a:effectLst/>
                <a:latin typeface="Helvetica" pitchFamily="2" charset="0"/>
              </a:rPr>
              <a:t>, J.P. Delaroche, M. </a:t>
            </a:r>
            <a:r>
              <a:rPr lang="en-US" sz="1200" dirty="0" err="1">
                <a:effectLst/>
                <a:latin typeface="Helvetica" pitchFamily="2" charset="0"/>
              </a:rPr>
              <a:t>Girod</a:t>
            </a:r>
            <a:r>
              <a:rPr lang="en-US" sz="1200" dirty="0">
                <a:effectLst/>
                <a:latin typeface="Helvetica" pitchFamily="2" charset="0"/>
              </a:rPr>
              <a:t>, Phys. Rev. C 63, 024607 (2001)</a:t>
            </a:r>
          </a:p>
        </p:txBody>
      </p:sp>
    </p:spTree>
    <p:extLst>
      <p:ext uri="{BB962C8B-B14F-4D97-AF65-F5344CB8AC3E}">
        <p14:creationId xmlns:p14="http://schemas.microsoft.com/office/powerpoint/2010/main" val="6774056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7D8DB-D744-6E16-D172-0325FEE09CAB}"/>
              </a:ext>
            </a:extLst>
          </p:cNvPr>
          <p:cNvSpPr>
            <a:spLocks noGrp="1"/>
          </p:cNvSpPr>
          <p:nvPr>
            <p:ph type="title"/>
          </p:nvPr>
        </p:nvSpPr>
        <p:spPr>
          <a:xfrm>
            <a:off x="933203" y="201585"/>
            <a:ext cx="10515600" cy="1325563"/>
          </a:xfrm>
        </p:spPr>
        <p:txBody>
          <a:bodyPr/>
          <a:lstStyle/>
          <a:p>
            <a:endParaRPr lang="en-US" dirty="0"/>
          </a:p>
        </p:txBody>
      </p:sp>
      <p:pic>
        <p:nvPicPr>
          <p:cNvPr id="4" name="Content Placeholder 3">
            <a:extLst>
              <a:ext uri="{FF2B5EF4-FFF2-40B4-BE49-F238E27FC236}">
                <a16:creationId xmlns:a16="http://schemas.microsoft.com/office/drawing/2014/main" id="{54D0A29A-CE89-2DC4-A177-CB92D18D89DC}"/>
              </a:ext>
            </a:extLst>
          </p:cNvPr>
          <p:cNvPicPr>
            <a:picLocks noChangeAspect="1"/>
          </p:cNvPicPr>
          <p:nvPr/>
        </p:nvPicPr>
        <p:blipFill>
          <a:blip r:embed="rId2"/>
          <a:srcRect t="6836"/>
          <a:stretch/>
        </p:blipFill>
        <p:spPr>
          <a:xfrm>
            <a:off x="1096119" y="1939761"/>
            <a:ext cx="7237315" cy="4053872"/>
          </a:xfrm>
          <a:prstGeom prst="rect">
            <a:avLst/>
          </a:prstGeom>
        </p:spPr>
      </p:pic>
      <p:pic>
        <p:nvPicPr>
          <p:cNvPr id="5" name="Picture 4">
            <a:extLst>
              <a:ext uri="{FF2B5EF4-FFF2-40B4-BE49-F238E27FC236}">
                <a16:creationId xmlns:a16="http://schemas.microsoft.com/office/drawing/2014/main" id="{0D0ED564-5F55-61AA-5582-E9646C3F8F57}"/>
              </a:ext>
            </a:extLst>
          </p:cNvPr>
          <p:cNvPicPr>
            <a:picLocks noChangeAspect="1"/>
          </p:cNvPicPr>
          <p:nvPr/>
        </p:nvPicPr>
        <p:blipFill>
          <a:blip r:embed="rId3"/>
          <a:srcRect l="6838" t="7172"/>
          <a:stretch/>
        </p:blipFill>
        <p:spPr>
          <a:xfrm>
            <a:off x="6800227" y="1854257"/>
            <a:ext cx="3871784" cy="4638618"/>
          </a:xfrm>
          <a:prstGeom prst="rect">
            <a:avLst/>
          </a:prstGeom>
        </p:spPr>
      </p:pic>
    </p:spTree>
    <p:extLst>
      <p:ext uri="{BB962C8B-B14F-4D97-AF65-F5344CB8AC3E}">
        <p14:creationId xmlns:p14="http://schemas.microsoft.com/office/powerpoint/2010/main" val="1120225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FC85D-9D89-2AB0-E7DE-24F6D662103E}"/>
              </a:ext>
            </a:extLst>
          </p:cNvPr>
          <p:cNvSpPr>
            <a:spLocks noGrp="1"/>
          </p:cNvSpPr>
          <p:nvPr>
            <p:ph type="title"/>
          </p:nvPr>
        </p:nvSpPr>
        <p:spPr>
          <a:xfrm>
            <a:off x="172714" y="654399"/>
            <a:ext cx="10071651" cy="1013792"/>
          </a:xfrm>
        </p:spPr>
        <p:txBody>
          <a:bodyPr>
            <a:normAutofit fontScale="90000"/>
          </a:bodyPr>
          <a:lstStyle/>
          <a:p>
            <a:r>
              <a:rPr lang="en-US" dirty="0"/>
              <a:t>Why 8+-&gt;6+ transitions have higher coincidence probability in experiment </a:t>
            </a:r>
            <a:br>
              <a:rPr lang="en-US" dirty="0"/>
            </a:br>
            <a:r>
              <a:rPr lang="en-US" dirty="0"/>
              <a:t>than what I see from DWBA </a:t>
            </a:r>
            <a:br>
              <a:rPr lang="en-US" dirty="0"/>
            </a:br>
            <a:r>
              <a:rPr lang="en-US" dirty="0"/>
              <a:t>calculations?</a:t>
            </a:r>
          </a:p>
        </p:txBody>
      </p:sp>
      <p:pic>
        <p:nvPicPr>
          <p:cNvPr id="4" name="Picture 3">
            <a:extLst>
              <a:ext uri="{FF2B5EF4-FFF2-40B4-BE49-F238E27FC236}">
                <a16:creationId xmlns:a16="http://schemas.microsoft.com/office/drawing/2014/main" id="{20CAE868-321D-C3EB-4D50-5596BC7EC82D}"/>
              </a:ext>
            </a:extLst>
          </p:cNvPr>
          <p:cNvPicPr>
            <a:picLocks noChangeAspect="1"/>
          </p:cNvPicPr>
          <p:nvPr/>
        </p:nvPicPr>
        <p:blipFill>
          <a:blip r:embed="rId2"/>
          <a:stretch>
            <a:fillRect/>
          </a:stretch>
        </p:blipFill>
        <p:spPr>
          <a:xfrm>
            <a:off x="6015107" y="672901"/>
            <a:ext cx="6176893" cy="5495926"/>
          </a:xfrm>
          <a:prstGeom prst="rect">
            <a:avLst/>
          </a:prstGeom>
        </p:spPr>
      </p:pic>
      <p:cxnSp>
        <p:nvCxnSpPr>
          <p:cNvPr id="6" name="Straight Connector 5">
            <a:extLst>
              <a:ext uri="{FF2B5EF4-FFF2-40B4-BE49-F238E27FC236}">
                <a16:creationId xmlns:a16="http://schemas.microsoft.com/office/drawing/2014/main" id="{75D2D31D-7C26-DC5A-58F7-8383DDC2800C}"/>
              </a:ext>
            </a:extLst>
          </p:cNvPr>
          <p:cNvCxnSpPr/>
          <p:nvPr/>
        </p:nvCxnSpPr>
        <p:spPr>
          <a:xfrm>
            <a:off x="934278" y="3349487"/>
            <a:ext cx="200770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060142E-37FE-9B85-1778-96F2D636C74B}"/>
              </a:ext>
            </a:extLst>
          </p:cNvPr>
          <p:cNvCxnSpPr/>
          <p:nvPr/>
        </p:nvCxnSpPr>
        <p:spPr>
          <a:xfrm>
            <a:off x="934278" y="2935357"/>
            <a:ext cx="200770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EBB1DF99-A1EE-E6B2-F2B1-EC81FDFFB3EB}"/>
              </a:ext>
            </a:extLst>
          </p:cNvPr>
          <p:cNvCxnSpPr/>
          <p:nvPr/>
        </p:nvCxnSpPr>
        <p:spPr>
          <a:xfrm>
            <a:off x="934278" y="2769705"/>
            <a:ext cx="200770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E565C24-8AF9-CF7F-E88B-5E7E43F2C4B7}"/>
              </a:ext>
            </a:extLst>
          </p:cNvPr>
          <p:cNvCxnSpPr/>
          <p:nvPr/>
        </p:nvCxnSpPr>
        <p:spPr>
          <a:xfrm>
            <a:off x="3269974" y="3349487"/>
            <a:ext cx="2941983"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F8C49A7B-0852-4929-5927-19D14C7AE64A}"/>
              </a:ext>
            </a:extLst>
          </p:cNvPr>
          <p:cNvSpPr txBox="1"/>
          <p:nvPr/>
        </p:nvSpPr>
        <p:spPr>
          <a:xfrm>
            <a:off x="4640509" y="3059668"/>
            <a:ext cx="1449820" cy="369332"/>
          </a:xfrm>
          <a:prstGeom prst="rect">
            <a:avLst/>
          </a:prstGeom>
          <a:noFill/>
        </p:spPr>
        <p:txBody>
          <a:bodyPr wrap="none" rtlCol="0">
            <a:spAutoFit/>
          </a:bodyPr>
          <a:lstStyle/>
          <a:p>
            <a:r>
              <a:rPr lang="en-US" dirty="0" err="1"/>
              <a:t>Sp</a:t>
            </a:r>
            <a:r>
              <a:rPr lang="en-US" dirty="0"/>
              <a:t> = 8.5 MeV</a:t>
            </a:r>
          </a:p>
        </p:txBody>
      </p:sp>
      <p:sp>
        <p:nvSpPr>
          <p:cNvPr id="12" name="TextBox 11">
            <a:extLst>
              <a:ext uri="{FF2B5EF4-FFF2-40B4-BE49-F238E27FC236}">
                <a16:creationId xmlns:a16="http://schemas.microsoft.com/office/drawing/2014/main" id="{600E382F-0852-BE8D-2C95-01B052A38773}"/>
              </a:ext>
            </a:extLst>
          </p:cNvPr>
          <p:cNvSpPr txBox="1"/>
          <p:nvPr/>
        </p:nvSpPr>
        <p:spPr>
          <a:xfrm>
            <a:off x="1659848" y="3420864"/>
            <a:ext cx="556563" cy="369332"/>
          </a:xfrm>
          <a:prstGeom prst="rect">
            <a:avLst/>
          </a:prstGeom>
          <a:noFill/>
        </p:spPr>
        <p:txBody>
          <a:bodyPr wrap="none" rtlCol="0">
            <a:spAutoFit/>
          </a:bodyPr>
          <a:lstStyle/>
          <a:p>
            <a:r>
              <a:rPr lang="en-US" dirty="0"/>
              <a:t>89Y</a:t>
            </a:r>
          </a:p>
        </p:txBody>
      </p:sp>
      <p:sp>
        <p:nvSpPr>
          <p:cNvPr id="13" name="TextBox 12">
            <a:extLst>
              <a:ext uri="{FF2B5EF4-FFF2-40B4-BE49-F238E27FC236}">
                <a16:creationId xmlns:a16="http://schemas.microsoft.com/office/drawing/2014/main" id="{0989BCDB-58BA-E122-B7F2-73E91BAD8BD6}"/>
              </a:ext>
            </a:extLst>
          </p:cNvPr>
          <p:cNvSpPr txBox="1"/>
          <p:nvPr/>
        </p:nvSpPr>
        <p:spPr>
          <a:xfrm>
            <a:off x="358480" y="3240157"/>
            <a:ext cx="903790" cy="369332"/>
          </a:xfrm>
          <a:prstGeom prst="rect">
            <a:avLst/>
          </a:prstGeom>
          <a:noFill/>
        </p:spPr>
        <p:txBody>
          <a:bodyPr wrap="square" rtlCol="0">
            <a:spAutoFit/>
          </a:bodyPr>
          <a:lstStyle/>
          <a:p>
            <a:r>
              <a:rPr lang="en-US" dirty="0"/>
              <a:t>0.5-</a:t>
            </a:r>
          </a:p>
        </p:txBody>
      </p:sp>
      <p:sp>
        <p:nvSpPr>
          <p:cNvPr id="14" name="TextBox 13">
            <a:extLst>
              <a:ext uri="{FF2B5EF4-FFF2-40B4-BE49-F238E27FC236}">
                <a16:creationId xmlns:a16="http://schemas.microsoft.com/office/drawing/2014/main" id="{6B3585C5-2BB1-C570-1DB5-15A60EE9312D}"/>
              </a:ext>
            </a:extLst>
          </p:cNvPr>
          <p:cNvSpPr txBox="1"/>
          <p:nvPr/>
        </p:nvSpPr>
        <p:spPr>
          <a:xfrm>
            <a:off x="327991" y="2750691"/>
            <a:ext cx="903790" cy="369332"/>
          </a:xfrm>
          <a:prstGeom prst="rect">
            <a:avLst/>
          </a:prstGeom>
          <a:noFill/>
        </p:spPr>
        <p:txBody>
          <a:bodyPr wrap="square" rtlCol="0">
            <a:spAutoFit/>
          </a:bodyPr>
          <a:lstStyle/>
          <a:p>
            <a:r>
              <a:rPr lang="en-US" dirty="0"/>
              <a:t>4.5+</a:t>
            </a:r>
          </a:p>
        </p:txBody>
      </p:sp>
      <p:sp>
        <p:nvSpPr>
          <p:cNvPr id="17" name="Down Arrow 16">
            <a:extLst>
              <a:ext uri="{FF2B5EF4-FFF2-40B4-BE49-F238E27FC236}">
                <a16:creationId xmlns:a16="http://schemas.microsoft.com/office/drawing/2014/main" id="{B425EEFC-30A6-2392-040A-987EF34D1694}"/>
              </a:ext>
            </a:extLst>
          </p:cNvPr>
          <p:cNvSpPr/>
          <p:nvPr/>
        </p:nvSpPr>
        <p:spPr>
          <a:xfrm>
            <a:off x="1659848" y="2935357"/>
            <a:ext cx="45719" cy="41413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1341234-86EC-29A0-D098-CA1B05A2E42F}"/>
              </a:ext>
            </a:extLst>
          </p:cNvPr>
          <p:cNvSpPr txBox="1"/>
          <p:nvPr/>
        </p:nvSpPr>
        <p:spPr>
          <a:xfrm>
            <a:off x="1754715" y="2944467"/>
            <a:ext cx="554960" cy="369332"/>
          </a:xfrm>
          <a:prstGeom prst="rect">
            <a:avLst/>
          </a:prstGeom>
          <a:noFill/>
        </p:spPr>
        <p:txBody>
          <a:bodyPr wrap="none" rtlCol="0">
            <a:spAutoFit/>
          </a:bodyPr>
          <a:lstStyle/>
          <a:p>
            <a:r>
              <a:rPr lang="en-US" dirty="0">
                <a:solidFill>
                  <a:schemeClr val="tx2">
                    <a:lumMod val="75000"/>
                    <a:lumOff val="25000"/>
                  </a:schemeClr>
                </a:solidFill>
              </a:rPr>
              <a:t>909</a:t>
            </a:r>
          </a:p>
        </p:txBody>
      </p:sp>
    </p:spTree>
    <p:extLst>
      <p:ext uri="{BB962C8B-B14F-4D97-AF65-F5344CB8AC3E}">
        <p14:creationId xmlns:p14="http://schemas.microsoft.com/office/powerpoint/2010/main" val="3399150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02976-A59D-1A33-8B6C-29BB099111FB}"/>
              </a:ext>
            </a:extLst>
          </p:cNvPr>
          <p:cNvSpPr>
            <a:spLocks noGrp="1"/>
          </p:cNvSpPr>
          <p:nvPr>
            <p:ph type="title"/>
          </p:nvPr>
        </p:nvSpPr>
        <p:spPr>
          <a:xfrm>
            <a:off x="152400" y="-72197"/>
            <a:ext cx="10515600" cy="1325563"/>
          </a:xfrm>
        </p:spPr>
        <p:txBody>
          <a:bodyPr/>
          <a:lstStyle/>
          <a:p>
            <a:r>
              <a:rPr lang="en-US" dirty="0"/>
              <a:t>Proton emission from 90Zr vs preequilibrium proton cross sections </a:t>
            </a:r>
          </a:p>
        </p:txBody>
      </p:sp>
      <p:pic>
        <p:nvPicPr>
          <p:cNvPr id="4" name="Picture 3">
            <a:extLst>
              <a:ext uri="{FF2B5EF4-FFF2-40B4-BE49-F238E27FC236}">
                <a16:creationId xmlns:a16="http://schemas.microsoft.com/office/drawing/2014/main" id="{69B14551-F534-87A0-E86E-1DE5B1E135DE}"/>
              </a:ext>
            </a:extLst>
          </p:cNvPr>
          <p:cNvPicPr>
            <a:picLocks noChangeAspect="1"/>
          </p:cNvPicPr>
          <p:nvPr/>
        </p:nvPicPr>
        <p:blipFill>
          <a:blip r:embed="rId3"/>
          <a:stretch>
            <a:fillRect/>
          </a:stretch>
        </p:blipFill>
        <p:spPr>
          <a:xfrm>
            <a:off x="7706138" y="1367620"/>
            <a:ext cx="3233815" cy="2387691"/>
          </a:xfrm>
          <a:prstGeom prst="rect">
            <a:avLst/>
          </a:prstGeom>
        </p:spPr>
      </p:pic>
      <p:pic>
        <p:nvPicPr>
          <p:cNvPr id="5" name="Picture 4">
            <a:extLst>
              <a:ext uri="{FF2B5EF4-FFF2-40B4-BE49-F238E27FC236}">
                <a16:creationId xmlns:a16="http://schemas.microsoft.com/office/drawing/2014/main" id="{866A23C3-9B34-58DF-E2BC-3DC9CCF1E1A3}"/>
              </a:ext>
            </a:extLst>
          </p:cNvPr>
          <p:cNvPicPr>
            <a:picLocks noChangeAspect="1"/>
          </p:cNvPicPr>
          <p:nvPr/>
        </p:nvPicPr>
        <p:blipFill>
          <a:blip r:embed="rId4"/>
          <a:stretch>
            <a:fillRect/>
          </a:stretch>
        </p:blipFill>
        <p:spPr>
          <a:xfrm>
            <a:off x="8004313" y="4187510"/>
            <a:ext cx="3445566" cy="2572375"/>
          </a:xfrm>
          <a:prstGeom prst="rect">
            <a:avLst/>
          </a:prstGeom>
        </p:spPr>
      </p:pic>
      <p:pic>
        <p:nvPicPr>
          <p:cNvPr id="6" name="Picture 5">
            <a:extLst>
              <a:ext uri="{FF2B5EF4-FFF2-40B4-BE49-F238E27FC236}">
                <a16:creationId xmlns:a16="http://schemas.microsoft.com/office/drawing/2014/main" id="{54FBD680-0D89-7516-0552-FB3F4B23ADB3}"/>
              </a:ext>
            </a:extLst>
          </p:cNvPr>
          <p:cNvPicPr>
            <a:picLocks noChangeAspect="1"/>
          </p:cNvPicPr>
          <p:nvPr/>
        </p:nvPicPr>
        <p:blipFill>
          <a:blip r:embed="rId5"/>
          <a:stretch>
            <a:fillRect/>
          </a:stretch>
        </p:blipFill>
        <p:spPr>
          <a:xfrm>
            <a:off x="445606" y="1393329"/>
            <a:ext cx="3445566" cy="2544038"/>
          </a:xfrm>
          <a:prstGeom prst="rect">
            <a:avLst/>
          </a:prstGeom>
        </p:spPr>
      </p:pic>
      <p:pic>
        <p:nvPicPr>
          <p:cNvPr id="7" name="Picture 6">
            <a:extLst>
              <a:ext uri="{FF2B5EF4-FFF2-40B4-BE49-F238E27FC236}">
                <a16:creationId xmlns:a16="http://schemas.microsoft.com/office/drawing/2014/main" id="{DBE7268C-5B7D-6AE0-75F6-1C5E0DDB78D1}"/>
              </a:ext>
            </a:extLst>
          </p:cNvPr>
          <p:cNvPicPr>
            <a:picLocks noChangeAspect="1"/>
          </p:cNvPicPr>
          <p:nvPr/>
        </p:nvPicPr>
        <p:blipFill>
          <a:blip r:embed="rId6"/>
          <a:stretch>
            <a:fillRect/>
          </a:stretch>
        </p:blipFill>
        <p:spPr>
          <a:xfrm>
            <a:off x="313910" y="4178483"/>
            <a:ext cx="3445566" cy="2572375"/>
          </a:xfrm>
          <a:prstGeom prst="rect">
            <a:avLst/>
          </a:prstGeom>
        </p:spPr>
      </p:pic>
      <p:pic>
        <p:nvPicPr>
          <p:cNvPr id="8" name="Picture 7">
            <a:extLst>
              <a:ext uri="{FF2B5EF4-FFF2-40B4-BE49-F238E27FC236}">
                <a16:creationId xmlns:a16="http://schemas.microsoft.com/office/drawing/2014/main" id="{A87E89C2-71FA-0A82-54DC-CA7CD16A5118}"/>
              </a:ext>
            </a:extLst>
          </p:cNvPr>
          <p:cNvPicPr>
            <a:picLocks noChangeAspect="1"/>
          </p:cNvPicPr>
          <p:nvPr/>
        </p:nvPicPr>
        <p:blipFill>
          <a:blip r:embed="rId7"/>
          <a:stretch>
            <a:fillRect/>
          </a:stretch>
        </p:blipFill>
        <p:spPr>
          <a:xfrm>
            <a:off x="4001328" y="4246552"/>
            <a:ext cx="3343689" cy="2454290"/>
          </a:xfrm>
          <a:prstGeom prst="rect">
            <a:avLst/>
          </a:prstGeom>
        </p:spPr>
      </p:pic>
    </p:spTree>
    <p:extLst>
      <p:ext uri="{BB962C8B-B14F-4D97-AF65-F5344CB8AC3E}">
        <p14:creationId xmlns:p14="http://schemas.microsoft.com/office/powerpoint/2010/main" val="2678386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2B5C12-F036-D76E-97AE-173F176AEBB0}"/>
              </a:ext>
            </a:extLst>
          </p:cNvPr>
          <p:cNvSpPr>
            <a:spLocks noGrp="1"/>
          </p:cNvSpPr>
          <p:nvPr>
            <p:ph type="title"/>
          </p:nvPr>
        </p:nvSpPr>
        <p:spPr>
          <a:xfrm>
            <a:off x="506377" y="317160"/>
            <a:ext cx="11367053" cy="1023623"/>
          </a:xfrm>
        </p:spPr>
        <p:txBody>
          <a:bodyPr>
            <a:normAutofit fontScale="90000"/>
          </a:bodyPr>
          <a:lstStyle/>
          <a:p>
            <a:pPr algn="ctr"/>
            <a:r>
              <a:rPr lang="en-US" dirty="0">
                <a:solidFill>
                  <a:schemeClr val="tx2">
                    <a:lumMod val="75000"/>
                    <a:lumOff val="25000"/>
                  </a:schemeClr>
                </a:solidFill>
              </a:rPr>
              <a:t>Nucleon-nucleus scattering and microscopic structure of the nucleus</a:t>
            </a:r>
          </a:p>
        </p:txBody>
      </p:sp>
      <p:sp>
        <p:nvSpPr>
          <p:cNvPr id="17" name="TextBox 16">
            <a:extLst>
              <a:ext uri="{FF2B5EF4-FFF2-40B4-BE49-F238E27FC236}">
                <a16:creationId xmlns:a16="http://schemas.microsoft.com/office/drawing/2014/main" id="{CDA2CC5C-8EB7-6DF7-3272-55041D069F4C}"/>
              </a:ext>
            </a:extLst>
          </p:cNvPr>
          <p:cNvSpPr txBox="1"/>
          <p:nvPr/>
        </p:nvSpPr>
        <p:spPr>
          <a:xfrm>
            <a:off x="2718008" y="1608768"/>
            <a:ext cx="242374" cy="369332"/>
          </a:xfrm>
          <a:prstGeom prst="rect">
            <a:avLst/>
          </a:prstGeom>
          <a:noFill/>
        </p:spPr>
        <p:txBody>
          <a:bodyPr wrap="none" rtlCol="0">
            <a:spAutoFit/>
          </a:bodyPr>
          <a:lstStyle/>
          <a:p>
            <a:r>
              <a:rPr lang="en-US" dirty="0"/>
              <a:t>.</a:t>
            </a:r>
          </a:p>
        </p:txBody>
      </p:sp>
      <p:pic>
        <p:nvPicPr>
          <p:cNvPr id="5" name="Picture 4" descr="Category:Atomic nucleus - Wikimedia Commons">
            <a:extLst>
              <a:ext uri="{FF2B5EF4-FFF2-40B4-BE49-F238E27FC236}">
                <a16:creationId xmlns:a16="http://schemas.microsoft.com/office/drawing/2014/main" id="{F1607AC2-CFB5-2447-BFF0-F2ECD572DF0D}"/>
              </a:ext>
            </a:extLst>
          </p:cNvPr>
          <p:cNvPicPr>
            <a:picLocks noChangeAspect="1" noChangeArrowheads="1"/>
          </p:cNvPicPr>
          <p:nvPr/>
        </p:nvPicPr>
        <p:blipFill>
          <a:blip r:embed="rId3">
            <a:alphaModFix amt="65000"/>
            <a:extLst>
              <a:ext uri="{28A0092B-C50C-407E-A947-70E740481C1C}">
                <a14:useLocalDpi xmlns:a14="http://schemas.microsoft.com/office/drawing/2010/main" val="0"/>
              </a:ext>
            </a:extLst>
          </a:blip>
          <a:srcRect/>
          <a:stretch>
            <a:fillRect/>
          </a:stretch>
        </p:blipFill>
        <p:spPr bwMode="auto">
          <a:xfrm>
            <a:off x="2010508" y="3514904"/>
            <a:ext cx="1639885" cy="144457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96F37C64-774E-AE3C-6245-A3486E0D138B}"/>
              </a:ext>
            </a:extLst>
          </p:cNvPr>
          <p:cNvCxnSpPr>
            <a:cxnSpLocks/>
          </p:cNvCxnSpPr>
          <p:nvPr/>
        </p:nvCxnSpPr>
        <p:spPr>
          <a:xfrm>
            <a:off x="2085383" y="3108105"/>
            <a:ext cx="1490133" cy="0"/>
          </a:xfrm>
          <a:prstGeom prst="line">
            <a:avLst/>
          </a:prstGeom>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2B15119-03D5-B93E-2201-4080A8C1A884}"/>
              </a:ext>
            </a:extLst>
          </p:cNvPr>
          <p:cNvCxnSpPr>
            <a:cxnSpLocks/>
          </p:cNvCxnSpPr>
          <p:nvPr/>
        </p:nvCxnSpPr>
        <p:spPr>
          <a:xfrm>
            <a:off x="2084618" y="2842816"/>
            <a:ext cx="14901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9FAA47-2721-6A7C-2140-E8AB48F55317}"/>
              </a:ext>
            </a:extLst>
          </p:cNvPr>
          <p:cNvCxnSpPr>
            <a:cxnSpLocks/>
          </p:cNvCxnSpPr>
          <p:nvPr/>
        </p:nvCxnSpPr>
        <p:spPr>
          <a:xfrm>
            <a:off x="2084617" y="2656550"/>
            <a:ext cx="14901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E9FB2C7-CD8D-8291-4F2F-BD04D6D861F0}"/>
              </a:ext>
            </a:extLst>
          </p:cNvPr>
          <p:cNvCxnSpPr>
            <a:cxnSpLocks/>
          </p:cNvCxnSpPr>
          <p:nvPr/>
        </p:nvCxnSpPr>
        <p:spPr>
          <a:xfrm>
            <a:off x="2084616" y="2526728"/>
            <a:ext cx="14901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AA68E8-C079-8691-F567-7891017B6599}"/>
              </a:ext>
            </a:extLst>
          </p:cNvPr>
          <p:cNvCxnSpPr>
            <a:cxnSpLocks/>
          </p:cNvCxnSpPr>
          <p:nvPr/>
        </p:nvCxnSpPr>
        <p:spPr>
          <a:xfrm>
            <a:off x="2084616" y="2436418"/>
            <a:ext cx="14901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B473875-107B-E3B4-6AD5-59F898CF3390}"/>
              </a:ext>
            </a:extLst>
          </p:cNvPr>
          <p:cNvCxnSpPr/>
          <p:nvPr/>
        </p:nvCxnSpPr>
        <p:spPr>
          <a:xfrm flipV="1">
            <a:off x="1768679" y="1433309"/>
            <a:ext cx="0" cy="1907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7FE8402-855D-8925-D1E3-BE4B25F21E31}"/>
              </a:ext>
            </a:extLst>
          </p:cNvPr>
          <p:cNvSpPr txBox="1"/>
          <p:nvPr/>
        </p:nvSpPr>
        <p:spPr>
          <a:xfrm>
            <a:off x="2737611" y="1998130"/>
            <a:ext cx="242374" cy="369332"/>
          </a:xfrm>
          <a:prstGeom prst="rect">
            <a:avLst/>
          </a:prstGeom>
          <a:noFill/>
        </p:spPr>
        <p:txBody>
          <a:bodyPr wrap="none" rtlCol="0">
            <a:spAutoFit/>
          </a:bodyPr>
          <a:lstStyle/>
          <a:p>
            <a:r>
              <a:rPr lang="en-US" dirty="0"/>
              <a:t>.</a:t>
            </a:r>
          </a:p>
        </p:txBody>
      </p:sp>
      <p:sp>
        <p:nvSpPr>
          <p:cNvPr id="16" name="TextBox 15">
            <a:extLst>
              <a:ext uri="{FF2B5EF4-FFF2-40B4-BE49-F238E27FC236}">
                <a16:creationId xmlns:a16="http://schemas.microsoft.com/office/drawing/2014/main" id="{73ECBDDF-A425-BE2C-D45C-346F4DDFC6EE}"/>
              </a:ext>
            </a:extLst>
          </p:cNvPr>
          <p:cNvSpPr txBox="1"/>
          <p:nvPr/>
        </p:nvSpPr>
        <p:spPr>
          <a:xfrm>
            <a:off x="2738804" y="1841309"/>
            <a:ext cx="242374" cy="369332"/>
          </a:xfrm>
          <a:prstGeom prst="rect">
            <a:avLst/>
          </a:prstGeom>
          <a:noFill/>
        </p:spPr>
        <p:txBody>
          <a:bodyPr wrap="none" rtlCol="0">
            <a:spAutoFit/>
          </a:bodyPr>
          <a:lstStyle/>
          <a:p>
            <a:r>
              <a:rPr lang="en-US" dirty="0"/>
              <a:t>.</a:t>
            </a:r>
          </a:p>
        </p:txBody>
      </p:sp>
      <p:sp>
        <p:nvSpPr>
          <p:cNvPr id="18" name="TextBox 17">
            <a:extLst>
              <a:ext uri="{FF2B5EF4-FFF2-40B4-BE49-F238E27FC236}">
                <a16:creationId xmlns:a16="http://schemas.microsoft.com/office/drawing/2014/main" id="{94D0017F-E305-147C-6907-AD17742DC927}"/>
              </a:ext>
            </a:extLst>
          </p:cNvPr>
          <p:cNvSpPr txBox="1"/>
          <p:nvPr/>
        </p:nvSpPr>
        <p:spPr>
          <a:xfrm>
            <a:off x="1425430" y="2367462"/>
            <a:ext cx="311304" cy="369332"/>
          </a:xfrm>
          <a:prstGeom prst="rect">
            <a:avLst/>
          </a:prstGeom>
          <a:noFill/>
        </p:spPr>
        <p:txBody>
          <a:bodyPr wrap="none" rtlCol="0">
            <a:spAutoFit/>
          </a:bodyPr>
          <a:lstStyle/>
          <a:p>
            <a:r>
              <a:rPr lang="en-US" dirty="0"/>
              <a:t>E</a:t>
            </a:r>
          </a:p>
        </p:txBody>
      </p:sp>
      <p:sp>
        <p:nvSpPr>
          <p:cNvPr id="21" name="Oval 20">
            <a:extLst>
              <a:ext uri="{FF2B5EF4-FFF2-40B4-BE49-F238E27FC236}">
                <a16:creationId xmlns:a16="http://schemas.microsoft.com/office/drawing/2014/main" id="{58DB3134-2B09-7DED-5FA0-E0A7A9250664}"/>
              </a:ext>
            </a:extLst>
          </p:cNvPr>
          <p:cNvSpPr/>
          <p:nvPr/>
        </p:nvSpPr>
        <p:spPr>
          <a:xfrm>
            <a:off x="406973" y="2157395"/>
            <a:ext cx="404258" cy="369333"/>
          </a:xfrm>
          <a:prstGeom prst="ellipse">
            <a:avLst/>
          </a:prstGeom>
          <a:solidFill>
            <a:srgbClr val="D05967"/>
          </a:solidFill>
          <a:ln>
            <a:noFill/>
          </a:ln>
          <a:effectLst>
            <a:outerShdw blurRad="50800" dist="38100" dir="5400000" algn="t" rotWithShape="0">
              <a:prstClr val="black">
                <a:alpha val="40000"/>
              </a:prstClr>
            </a:outerShdw>
          </a:effectLst>
          <a:scene3d>
            <a:camera prst="orthographicFront"/>
            <a:lightRig rig="threePt" dir="t"/>
          </a:scene3d>
          <a:sp3d prstMaterial="matte"/>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a:extLst>
              <a:ext uri="{FF2B5EF4-FFF2-40B4-BE49-F238E27FC236}">
                <a16:creationId xmlns:a16="http://schemas.microsoft.com/office/drawing/2014/main" id="{A0CF8234-B19C-EDED-F7CC-BA4F752D1778}"/>
              </a:ext>
            </a:extLst>
          </p:cNvPr>
          <p:cNvCxnSpPr>
            <a:cxnSpLocks/>
          </p:cNvCxnSpPr>
          <p:nvPr/>
        </p:nvCxnSpPr>
        <p:spPr>
          <a:xfrm flipV="1">
            <a:off x="2735449" y="2804749"/>
            <a:ext cx="0" cy="814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273778C-2D7C-1D22-417F-7260F19843FE}"/>
              </a:ext>
            </a:extLst>
          </p:cNvPr>
          <p:cNvCxnSpPr>
            <a:cxnSpLocks/>
          </p:cNvCxnSpPr>
          <p:nvPr/>
        </p:nvCxnSpPr>
        <p:spPr>
          <a:xfrm flipV="1">
            <a:off x="2481449" y="3108105"/>
            <a:ext cx="0" cy="524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B6FA6BF-2136-9A27-119D-59CAE5B56EA8}"/>
              </a:ext>
            </a:extLst>
          </p:cNvPr>
          <p:cNvCxnSpPr>
            <a:cxnSpLocks/>
          </p:cNvCxnSpPr>
          <p:nvPr/>
        </p:nvCxnSpPr>
        <p:spPr>
          <a:xfrm flipV="1">
            <a:off x="2977823" y="2656550"/>
            <a:ext cx="0" cy="962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FA6BD4A-9E9E-DAE5-AC32-53BE5906FAAE}"/>
              </a:ext>
            </a:extLst>
          </p:cNvPr>
          <p:cNvCxnSpPr>
            <a:cxnSpLocks/>
          </p:cNvCxnSpPr>
          <p:nvPr/>
        </p:nvCxnSpPr>
        <p:spPr>
          <a:xfrm flipV="1">
            <a:off x="3209245" y="2526728"/>
            <a:ext cx="0" cy="1266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Direct Access Storage 43">
            <a:extLst>
              <a:ext uri="{FF2B5EF4-FFF2-40B4-BE49-F238E27FC236}">
                <a16:creationId xmlns:a16="http://schemas.microsoft.com/office/drawing/2014/main" id="{550E0E47-23B2-82B3-4293-00971E2DC2E2}"/>
              </a:ext>
            </a:extLst>
          </p:cNvPr>
          <p:cNvSpPr/>
          <p:nvPr/>
        </p:nvSpPr>
        <p:spPr>
          <a:xfrm rot="9835814">
            <a:off x="4469791" y="1941564"/>
            <a:ext cx="1128889" cy="1099646"/>
          </a:xfrm>
          <a:prstGeom prst="flowChartMagneticDrum">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8653388-81CE-A117-AFD8-CE72C3360382}"/>
              </a:ext>
            </a:extLst>
          </p:cNvPr>
          <p:cNvSpPr txBox="1"/>
          <p:nvPr/>
        </p:nvSpPr>
        <p:spPr>
          <a:xfrm>
            <a:off x="752129" y="4981927"/>
            <a:ext cx="11570639" cy="923330"/>
          </a:xfrm>
          <a:prstGeom prst="rect">
            <a:avLst/>
          </a:prstGeom>
          <a:noFill/>
        </p:spPr>
        <p:txBody>
          <a:bodyPr wrap="square" rtlCol="0">
            <a:spAutoFit/>
          </a:bodyPr>
          <a:lstStyle/>
          <a:p>
            <a:r>
              <a:rPr lang="en-US" dirty="0"/>
              <a:t>1. Structure of the nucleus as seen in– HFB+QRPA with </a:t>
            </a:r>
            <a:r>
              <a:rPr lang="en-US" dirty="0" err="1"/>
              <a:t>Gogny</a:t>
            </a:r>
            <a:r>
              <a:rPr lang="en-US" dirty="0"/>
              <a:t> D1M nucleon-nucleon interaction</a:t>
            </a:r>
          </a:p>
          <a:p>
            <a:r>
              <a:rPr lang="en-US" dirty="0"/>
              <a:t>2. Ground state and transition densities from microscopic calculations are used to generate nucleon-nucleus scattering potentials for coupled-channels code (FRESCOX in our case). </a:t>
            </a:r>
          </a:p>
        </p:txBody>
      </p:sp>
      <p:sp>
        <p:nvSpPr>
          <p:cNvPr id="20" name="Rectangle 7">
            <a:extLst>
              <a:ext uri="{FF2B5EF4-FFF2-40B4-BE49-F238E27FC236}">
                <a16:creationId xmlns:a16="http://schemas.microsoft.com/office/drawing/2014/main" id="{CF643CC8-A8F7-69C8-9A52-B13A114468B6}"/>
              </a:ext>
            </a:extLst>
          </p:cNvPr>
          <p:cNvSpPr>
            <a:spLocks noChangeArrowheads="1"/>
          </p:cNvSpPr>
          <p:nvPr/>
        </p:nvSpPr>
        <p:spPr bwMode="auto">
          <a:xfrm>
            <a:off x="0" y="6202286"/>
            <a:ext cx="12192000" cy="677108"/>
          </a:xfrm>
          <a:prstGeom prst="rect">
            <a:avLst/>
          </a:prstGeom>
          <a:solidFill>
            <a:schemeClr val="accent1">
              <a:lumMod val="75000"/>
            </a:schemeClr>
          </a:solidFill>
          <a:ln w="9525">
            <a:noFill/>
            <a:miter lim="800000"/>
            <a:headEnd/>
            <a:tailEnd/>
          </a:ln>
        </p:spPr>
        <p:txBody>
          <a:bodyPr tIns="0" bIns="0" anchor="ctr">
            <a:spAutoFit/>
          </a:bodyPr>
          <a:lstStyle/>
          <a:p>
            <a:pPr algn="ctr"/>
            <a:r>
              <a:rPr lang="en-US" sz="2200" b="1" dirty="0">
                <a:solidFill>
                  <a:schemeClr val="bg1"/>
                </a:solidFill>
              </a:rPr>
              <a:t>Key Idea :</a:t>
            </a:r>
            <a:r>
              <a:rPr lang="en-US" sz="2200" dirty="0">
                <a:solidFill>
                  <a:schemeClr val="bg1"/>
                </a:solidFill>
              </a:rPr>
              <a:t> Microscopic structure of the target tells reaction theory the quantized states that target can get excited to during inelastic scattering.</a:t>
            </a:r>
          </a:p>
        </p:txBody>
      </p:sp>
      <p:pic>
        <p:nvPicPr>
          <p:cNvPr id="22" name="Picture 21">
            <a:extLst>
              <a:ext uri="{FF2B5EF4-FFF2-40B4-BE49-F238E27FC236}">
                <a16:creationId xmlns:a16="http://schemas.microsoft.com/office/drawing/2014/main" id="{D0129AF2-58C0-6494-B5EB-944D7AC92275}"/>
              </a:ext>
            </a:extLst>
          </p:cNvPr>
          <p:cNvPicPr>
            <a:picLocks noChangeAspect="1"/>
          </p:cNvPicPr>
          <p:nvPr/>
        </p:nvPicPr>
        <p:blipFill>
          <a:blip r:embed="rId4"/>
          <a:stretch>
            <a:fillRect/>
          </a:stretch>
        </p:blipFill>
        <p:spPr>
          <a:xfrm>
            <a:off x="10062360" y="2186985"/>
            <a:ext cx="2129640" cy="2005491"/>
          </a:xfrm>
          <a:prstGeom prst="rect">
            <a:avLst/>
          </a:prstGeom>
        </p:spPr>
      </p:pic>
      <p:pic>
        <p:nvPicPr>
          <p:cNvPr id="25" name="Picture 24">
            <a:extLst>
              <a:ext uri="{FF2B5EF4-FFF2-40B4-BE49-F238E27FC236}">
                <a16:creationId xmlns:a16="http://schemas.microsoft.com/office/drawing/2014/main" id="{F3B4291A-6D36-1659-0C4B-4A525206A816}"/>
              </a:ext>
            </a:extLst>
          </p:cNvPr>
          <p:cNvPicPr>
            <a:picLocks noChangeAspect="1"/>
          </p:cNvPicPr>
          <p:nvPr/>
        </p:nvPicPr>
        <p:blipFill>
          <a:blip r:embed="rId5"/>
          <a:stretch>
            <a:fillRect/>
          </a:stretch>
        </p:blipFill>
        <p:spPr>
          <a:xfrm>
            <a:off x="5034235" y="3942876"/>
            <a:ext cx="6578600" cy="825500"/>
          </a:xfrm>
          <a:prstGeom prst="rect">
            <a:avLst/>
          </a:prstGeom>
        </p:spPr>
      </p:pic>
    </p:spTree>
    <p:extLst>
      <p:ext uri="{BB962C8B-B14F-4D97-AF65-F5344CB8AC3E}">
        <p14:creationId xmlns:p14="http://schemas.microsoft.com/office/powerpoint/2010/main" val="12888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C 0.06719 0.03403 0.13451 0.06783 0.20182 0.06111 C 0.26901 0.05417 0.33633 0.00648 0.40365 -0.04097 " pathEditMode="relative" ptsTypes="AAA">
                                      <p:cBhvr>
                                        <p:cTn id="6" dur="2000" fill="hold"/>
                                        <p:tgtEl>
                                          <p:spTgt spid="21"/>
                                        </p:tgtEl>
                                        <p:attrNameLst>
                                          <p:attrName>ppt_x</p:attrName>
                                          <p:attrName>ppt_y</p:attrName>
                                        </p:attrNameLst>
                                      </p:cBhvr>
                                    </p:animMotion>
                                  </p:childTnLst>
                                </p:cTn>
                              </p:par>
                              <p:par>
                                <p:cTn id="7" presetID="1" presetClass="entr" presetSubtype="0" fill="hold" nodeType="withEffect">
                                  <p:stCondLst>
                                    <p:cond delay="50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nodeType="withEffect">
                                  <p:stCondLst>
                                    <p:cond delay="50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500"/>
                                  </p:stCondLst>
                                  <p:childTnLst>
                                    <p:set>
                                      <p:cBhvr>
                                        <p:cTn id="14" dur="1" fill="hold">
                                          <p:stCondLst>
                                            <p:cond delay="0"/>
                                          </p:stCondLst>
                                        </p:cTn>
                                        <p:tgtEl>
                                          <p:spTgt spid="41"/>
                                        </p:tgtEl>
                                        <p:attrNameLst>
                                          <p:attrName>style.visibility</p:attrName>
                                        </p:attrNameLst>
                                      </p:cBhvr>
                                      <p:to>
                                        <p:strVal val="visible"/>
                                      </p:to>
                                    </p:set>
                                  </p:childTnLst>
                                </p:cTn>
                              </p:par>
                              <p:par>
                                <p:cTn id="15" presetID="32" presetClass="emph" presetSubtype="0" fill="hold" nodeType="withEffect">
                                  <p:stCondLst>
                                    <p:cond delay="500"/>
                                  </p:stCondLst>
                                  <p:childTnLst>
                                    <p:animRot by="120000">
                                      <p:cBhvr>
                                        <p:cTn id="16" dur="100" fill="hold">
                                          <p:stCondLst>
                                            <p:cond delay="0"/>
                                          </p:stCondLst>
                                        </p:cTn>
                                        <p:tgtEl>
                                          <p:spTgt spid="5"/>
                                        </p:tgtEl>
                                        <p:attrNameLst>
                                          <p:attrName>r</p:attrName>
                                        </p:attrNameLst>
                                      </p:cBhvr>
                                    </p:animRot>
                                    <p:animRot by="-240000">
                                      <p:cBhvr>
                                        <p:cTn id="17" dur="200" fill="hold">
                                          <p:stCondLst>
                                            <p:cond delay="200"/>
                                          </p:stCondLst>
                                        </p:cTn>
                                        <p:tgtEl>
                                          <p:spTgt spid="5"/>
                                        </p:tgtEl>
                                        <p:attrNameLst>
                                          <p:attrName>r</p:attrName>
                                        </p:attrNameLst>
                                      </p:cBhvr>
                                    </p:animRot>
                                    <p:animRot by="240000">
                                      <p:cBhvr>
                                        <p:cTn id="18" dur="200" fill="hold">
                                          <p:stCondLst>
                                            <p:cond delay="400"/>
                                          </p:stCondLst>
                                        </p:cTn>
                                        <p:tgtEl>
                                          <p:spTgt spid="5"/>
                                        </p:tgtEl>
                                        <p:attrNameLst>
                                          <p:attrName>r</p:attrName>
                                        </p:attrNameLst>
                                      </p:cBhvr>
                                    </p:animRot>
                                    <p:animRot by="-240000">
                                      <p:cBhvr>
                                        <p:cTn id="19" dur="200" fill="hold">
                                          <p:stCondLst>
                                            <p:cond delay="600"/>
                                          </p:stCondLst>
                                        </p:cTn>
                                        <p:tgtEl>
                                          <p:spTgt spid="5"/>
                                        </p:tgtEl>
                                        <p:attrNameLst>
                                          <p:attrName>r</p:attrName>
                                        </p:attrNameLst>
                                      </p:cBhvr>
                                    </p:animRot>
                                    <p:animRot by="120000">
                                      <p:cBhvr>
                                        <p:cTn id="20" dur="200" fill="hold">
                                          <p:stCondLst>
                                            <p:cond delay="800"/>
                                          </p:stCondLst>
                                        </p:cTn>
                                        <p:tgtEl>
                                          <p:spTgt spid="5"/>
                                        </p:tgtEl>
                                        <p:attrNameLst>
                                          <p:attrName>r</p:attrName>
                                        </p:attrNameLst>
                                      </p:cBhvr>
                                    </p:animRot>
                                  </p:childTnLst>
                                </p:cTn>
                              </p:par>
                              <p:par>
                                <p:cTn id="21" presetID="1" presetClass="entr" presetSubtype="0" fill="hold" nodeType="withEffect">
                                  <p:stCondLst>
                                    <p:cond delay="50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50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50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50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50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50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50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50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500"/>
                                  </p:stCondLst>
                                  <p:childTnLst>
                                    <p:set>
                                      <p:cBhvr>
                                        <p:cTn id="38" dur="1" fill="hold">
                                          <p:stCondLst>
                                            <p:cond delay="0"/>
                                          </p:stCondLst>
                                        </p:cTn>
                                        <p:tgtEl>
                                          <p:spTgt spid="11"/>
                                        </p:tgtEl>
                                        <p:attrNameLst>
                                          <p:attrName>style.visibility</p:attrName>
                                        </p:attrNameLst>
                                      </p:cBhvr>
                                      <p:to>
                                        <p:strVal val="visible"/>
                                      </p:to>
                                    </p:set>
                                  </p:childTnLst>
                                </p:cTn>
                              </p:par>
                            </p:childTnLst>
                          </p:cTn>
                        </p:par>
                        <p:par>
                          <p:cTn id="39" fill="hold">
                            <p:stCondLst>
                              <p:cond delay="2000"/>
                            </p:stCondLst>
                            <p:childTnLst>
                              <p:par>
                                <p:cTn id="40" presetID="1" presetClass="exit" presetSubtype="0" fill="hold" grpId="1" nodeType="afterEffect">
                                  <p:stCondLst>
                                    <p:cond delay="0"/>
                                  </p:stCondLst>
                                  <p:childTnLst>
                                    <p:set>
                                      <p:cBhvr>
                                        <p:cTn id="41"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21" grpId="0" animBg="1"/>
      <p:bldP spid="2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DE12-1B05-F3C4-BBE2-6AED67B318E2}"/>
              </a:ext>
            </a:extLst>
          </p:cNvPr>
          <p:cNvSpPr>
            <a:spLocks noGrp="1"/>
          </p:cNvSpPr>
          <p:nvPr>
            <p:ph type="title"/>
          </p:nvPr>
        </p:nvSpPr>
        <p:spPr>
          <a:xfrm>
            <a:off x="-398142" y="-3926"/>
            <a:ext cx="12699123" cy="859658"/>
          </a:xfrm>
        </p:spPr>
        <p:txBody>
          <a:bodyPr>
            <a:normAutofit/>
          </a:bodyPr>
          <a:lstStyle/>
          <a:p>
            <a:pPr algn="ctr"/>
            <a:r>
              <a:rPr lang="en-US" sz="3000" dirty="0">
                <a:solidFill>
                  <a:schemeClr val="tx2">
                    <a:lumMod val="75000"/>
                    <a:lumOff val="25000"/>
                  </a:schemeClr>
                </a:solidFill>
              </a:rPr>
              <a:t>JLM-B Folding model to Nucleon-nucleus (N-A) scattering</a:t>
            </a: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01C6B419-4217-E905-468A-EE9DF11FE96B}"/>
                  </a:ext>
                </a:extLst>
              </p:cNvPr>
              <p:cNvSpPr txBox="1"/>
              <p:nvPr/>
            </p:nvSpPr>
            <p:spPr>
              <a:xfrm>
                <a:off x="2704562" y="5777268"/>
                <a:ext cx="3246858" cy="646331"/>
              </a:xfrm>
              <a:prstGeom prst="rect">
                <a:avLst/>
              </a:prstGeom>
              <a:noFill/>
            </p:spPr>
            <p:txBody>
              <a:bodyPr wrap="square" rtlCol="0">
                <a:spAutoFit/>
              </a:bodyPr>
              <a:lstStyle/>
              <a:p>
                <a:r>
                  <a:rPr lang="en-US" b="1" dirty="0"/>
                  <a:t>Nuclear structure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𝝆</m:t>
                        </m:r>
                      </m:e>
                      <m:sub>
                        <m:r>
                          <a:rPr lang="en-US" b="1" i="1" smtClean="0">
                            <a:latin typeface="Cambria Math" panose="02040503050406030204" pitchFamily="18" charset="0"/>
                          </a:rPr>
                          <m:t>𝒄𝒄</m:t>
                        </m:r>
                      </m:sub>
                    </m:sSub>
                    <m:r>
                      <a:rPr lang="en-US" b="1" i="1" smtClean="0">
                        <a:latin typeface="Cambria Math" panose="02040503050406030204" pitchFamily="18" charset="0"/>
                      </a:rPr>
                      <m:t>(</m:t>
                    </m:r>
                    <m:r>
                      <a:rPr lang="en-US" b="1" i="1" smtClean="0">
                        <a:latin typeface="Cambria Math" panose="02040503050406030204" pitchFamily="18" charset="0"/>
                      </a:rPr>
                      <m:t>𝒓</m:t>
                    </m:r>
                    <m:r>
                      <a:rPr lang="en-US" b="1" i="1" smtClean="0">
                        <a:latin typeface="Cambria Math" panose="02040503050406030204" pitchFamily="18" charset="0"/>
                      </a:rPr>
                      <m:t>′)</m:t>
                    </m:r>
                  </m:oMath>
                </a14:m>
                <a:r>
                  <a:rPr lang="en-US" b="1" dirty="0"/>
                  <a:t>,</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𝝆</m:t>
                        </m:r>
                      </m:e>
                      <m:sub>
                        <m:r>
                          <a:rPr lang="en-US" b="1" i="1" smtClean="0">
                            <a:latin typeface="Cambria Math" panose="02040503050406030204" pitchFamily="18" charset="0"/>
                          </a:rPr>
                          <m:t>𝒄𝒄</m:t>
                        </m:r>
                        <m:r>
                          <a:rPr lang="en-US" b="1" i="1" smtClean="0">
                            <a:latin typeface="Cambria Math" panose="02040503050406030204" pitchFamily="18" charset="0"/>
                          </a:rPr>
                          <m:t>′</m:t>
                        </m:r>
                      </m:sub>
                    </m:sSub>
                    <m:r>
                      <a:rPr lang="en-US" b="1" i="1" smtClean="0">
                        <a:latin typeface="Cambria Math" panose="02040503050406030204" pitchFamily="18" charset="0"/>
                      </a:rPr>
                      <m:t>(</m:t>
                    </m:r>
                    <m:r>
                      <a:rPr lang="en-US" b="1" i="1" smtClean="0">
                        <a:latin typeface="Cambria Math" panose="02040503050406030204" pitchFamily="18" charset="0"/>
                      </a:rPr>
                      <m:t>𝒓</m:t>
                    </m:r>
                    <m:r>
                      <a:rPr lang="en-US" b="1" i="1" smtClean="0">
                        <a:latin typeface="Cambria Math" panose="02040503050406030204" pitchFamily="18" charset="0"/>
                      </a:rPr>
                      <m:t>′</m:t>
                    </m:r>
                    <m:r>
                      <a:rPr lang="en-US" b="1" i="1" smtClean="0">
                        <a:latin typeface="Cambria Math" panose="02040503050406030204" pitchFamily="18" charset="0"/>
                      </a:rPr>
                      <m:t>)</m:t>
                    </m:r>
                  </m:oMath>
                </a14:m>
                <a:endParaRPr lang="en-US" b="1" dirty="0"/>
              </a:p>
            </p:txBody>
          </p:sp>
        </mc:Choice>
        <mc:Fallback>
          <p:sp>
            <p:nvSpPr>
              <p:cNvPr id="18" name="TextBox 17">
                <a:extLst>
                  <a:ext uri="{FF2B5EF4-FFF2-40B4-BE49-F238E27FC236}">
                    <a16:creationId xmlns:a16="http://schemas.microsoft.com/office/drawing/2014/main" id="{01C6B419-4217-E905-468A-EE9DF11FE96B}"/>
                  </a:ext>
                </a:extLst>
              </p:cNvPr>
              <p:cNvSpPr txBox="1">
                <a:spLocks noRot="1" noChangeAspect="1" noMove="1" noResize="1" noEditPoints="1" noAdjustHandles="1" noChangeArrowheads="1" noChangeShapeType="1" noTextEdit="1"/>
              </p:cNvSpPr>
              <p:nvPr/>
            </p:nvSpPr>
            <p:spPr>
              <a:xfrm>
                <a:off x="2704562" y="5777268"/>
                <a:ext cx="3246858" cy="646331"/>
              </a:xfrm>
              <a:prstGeom prst="rect">
                <a:avLst/>
              </a:prstGeom>
              <a:blipFill>
                <a:blip r:embed="rId3"/>
                <a:stretch>
                  <a:fillRect l="-1953" t="-5882" b="-13725"/>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26" name="Ink 25">
                <a:extLst>
                  <a:ext uri="{FF2B5EF4-FFF2-40B4-BE49-F238E27FC236}">
                    <a16:creationId xmlns:a16="http://schemas.microsoft.com/office/drawing/2014/main" id="{229B2611-A0E3-BD4A-A82E-06834232F41D}"/>
                  </a:ext>
                </a:extLst>
              </p14:cNvPr>
              <p14:cNvContentPartPr/>
              <p14:nvPr/>
            </p14:nvContentPartPr>
            <p14:xfrm>
              <a:off x="5824141" y="3156036"/>
              <a:ext cx="360" cy="360"/>
            </p14:xfrm>
          </p:contentPart>
        </mc:Choice>
        <mc:Fallback xmlns="">
          <p:pic>
            <p:nvPicPr>
              <p:cNvPr id="26" name="Ink 25">
                <a:extLst>
                  <a:ext uri="{FF2B5EF4-FFF2-40B4-BE49-F238E27FC236}">
                    <a16:creationId xmlns:a16="http://schemas.microsoft.com/office/drawing/2014/main" id="{229B2611-A0E3-BD4A-A82E-06834232F41D}"/>
                  </a:ext>
                </a:extLst>
              </p:cNvPr>
              <p:cNvPicPr/>
              <p:nvPr/>
            </p:nvPicPr>
            <p:blipFill>
              <a:blip r:embed="rId5"/>
              <a:stretch>
                <a:fillRect/>
              </a:stretch>
            </p:blipFill>
            <p:spPr>
              <a:xfrm>
                <a:off x="5819821" y="3151716"/>
                <a:ext cx="9000" cy="9000"/>
              </a:xfrm>
              <a:prstGeom prst="rect">
                <a:avLst/>
              </a:prstGeom>
            </p:spPr>
          </p:pic>
        </mc:Fallback>
      </mc:AlternateContent>
      <mc:AlternateContent xmlns:mc="http://schemas.openxmlformats.org/markup-compatibility/2006">
        <mc:Choice xmlns:a14="http://schemas.microsoft.com/office/drawing/2010/main" Requires="a14">
          <p:sp>
            <p:nvSpPr>
              <p:cNvPr id="28" name="TextBox 27">
                <a:extLst>
                  <a:ext uri="{FF2B5EF4-FFF2-40B4-BE49-F238E27FC236}">
                    <a16:creationId xmlns:a16="http://schemas.microsoft.com/office/drawing/2014/main" id="{F2B265A0-3568-0BF5-9AC6-50AE4E5ECC31}"/>
                  </a:ext>
                </a:extLst>
              </p:cNvPr>
              <p:cNvSpPr txBox="1"/>
              <p:nvPr/>
            </p:nvSpPr>
            <p:spPr>
              <a:xfrm>
                <a:off x="5553726" y="5654294"/>
                <a:ext cx="3463481" cy="959686"/>
              </a:xfrm>
              <a:prstGeom prst="rect">
                <a:avLst/>
              </a:prstGeom>
              <a:noFill/>
            </p:spPr>
            <p:txBody>
              <a:bodyPr wrap="square" rtlCol="0">
                <a:spAutoFit/>
              </a:bodyPr>
              <a:lstStyle/>
              <a:p>
                <a:r>
                  <a:rPr lang="en-US" b="1" dirty="0"/>
                  <a:t>In-medium nucleon-nucleon potential </a:t>
                </a:r>
                <a:r>
                  <a:rPr lang="en-US" dirty="0"/>
                  <a:t>:-</a:t>
                </a:r>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𝑛𝑛</m:t>
                          </m:r>
                        </m:sub>
                        <m:sup>
                          <m:r>
                            <a:rPr lang="en-US" b="0" i="1" smtClean="0">
                              <a:latin typeface="Cambria Math" panose="02040503050406030204" pitchFamily="18" charset="0"/>
                            </a:rPr>
                            <m:t>𝐽𝐿𝑀</m:t>
                          </m:r>
                        </m:sup>
                      </m:sSubSup>
                      <m:r>
                        <a:rPr lang="en-US" b="0" i="1" smtClean="0">
                          <a:latin typeface="Cambria Math" panose="02040503050406030204" pitchFamily="18" charset="0"/>
                        </a:rPr>
                        <m:t>(</m:t>
                      </m:r>
                      <m:r>
                        <a:rPr lang="en-US" b="0" i="1" smtClean="0">
                          <a:latin typeface="Cambria Math" panose="02040503050406030204" pitchFamily="18" charset="0"/>
                        </a:rPr>
                        <m:t>𝜌</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oMath>
                  </m:oMathPara>
                </a14:m>
                <a:endParaRPr lang="en-US" dirty="0"/>
              </a:p>
            </p:txBody>
          </p:sp>
        </mc:Choice>
        <mc:Fallback>
          <p:sp>
            <p:nvSpPr>
              <p:cNvPr id="28" name="TextBox 27">
                <a:extLst>
                  <a:ext uri="{FF2B5EF4-FFF2-40B4-BE49-F238E27FC236}">
                    <a16:creationId xmlns:a16="http://schemas.microsoft.com/office/drawing/2014/main" id="{F2B265A0-3568-0BF5-9AC6-50AE4E5ECC31}"/>
                  </a:ext>
                </a:extLst>
              </p:cNvPr>
              <p:cNvSpPr txBox="1">
                <a:spLocks noRot="1" noChangeAspect="1" noMove="1" noResize="1" noEditPoints="1" noAdjustHandles="1" noChangeArrowheads="1" noChangeShapeType="1" noTextEdit="1"/>
              </p:cNvSpPr>
              <p:nvPr/>
            </p:nvSpPr>
            <p:spPr>
              <a:xfrm>
                <a:off x="5553726" y="5654294"/>
                <a:ext cx="3463481" cy="959686"/>
              </a:xfrm>
              <a:prstGeom prst="rect">
                <a:avLst/>
              </a:prstGeom>
              <a:blipFill>
                <a:blip r:embed="rId6"/>
                <a:stretch>
                  <a:fillRect l="-1465" t="-2632" b="-5263"/>
                </a:stretch>
              </a:blipFill>
            </p:spPr>
            <p:txBody>
              <a:bodyPr/>
              <a:lstStyle/>
              <a:p>
                <a:r>
                  <a:rPr lang="en-US">
                    <a:noFill/>
                  </a:rPr>
                  <a:t> </a:t>
                </a:r>
              </a:p>
            </p:txBody>
          </p:sp>
        </mc:Fallback>
      </mc:AlternateContent>
      <p:grpSp>
        <p:nvGrpSpPr>
          <p:cNvPr id="52" name="Group 51">
            <a:extLst>
              <a:ext uri="{FF2B5EF4-FFF2-40B4-BE49-F238E27FC236}">
                <a16:creationId xmlns:a16="http://schemas.microsoft.com/office/drawing/2014/main" id="{3B117F3C-2884-2103-BF89-7EE18D2E79CD}"/>
              </a:ext>
            </a:extLst>
          </p:cNvPr>
          <p:cNvGrpSpPr/>
          <p:nvPr/>
        </p:nvGrpSpPr>
        <p:grpSpPr>
          <a:xfrm>
            <a:off x="2310118" y="2206590"/>
            <a:ext cx="8484470" cy="3809149"/>
            <a:chOff x="-1353724" y="1270423"/>
            <a:chExt cx="8484470" cy="3809149"/>
          </a:xfrm>
        </p:grpSpPr>
        <p:cxnSp>
          <p:nvCxnSpPr>
            <p:cNvPr id="5" name="Straight Connector 4">
              <a:extLst>
                <a:ext uri="{FF2B5EF4-FFF2-40B4-BE49-F238E27FC236}">
                  <a16:creationId xmlns:a16="http://schemas.microsoft.com/office/drawing/2014/main" id="{23BC5195-D0E5-3C0F-C52B-70F950CD1B2C}"/>
                </a:ext>
              </a:extLst>
            </p:cNvPr>
            <p:cNvCxnSpPr>
              <a:cxnSpLocks/>
            </p:cNvCxnSpPr>
            <p:nvPr/>
          </p:nvCxnSpPr>
          <p:spPr>
            <a:xfrm>
              <a:off x="-490964" y="2846749"/>
              <a:ext cx="14901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8C0D6B8-6B5A-4E2B-3CB4-2D98D7FE0E05}"/>
                </a:ext>
              </a:extLst>
            </p:cNvPr>
            <p:cNvGrpSpPr/>
            <p:nvPr/>
          </p:nvGrpSpPr>
          <p:grpSpPr>
            <a:xfrm>
              <a:off x="-490963" y="2478418"/>
              <a:ext cx="1490900" cy="1196622"/>
              <a:chOff x="3439906" y="2436376"/>
              <a:chExt cx="1490900" cy="1196622"/>
            </a:xfrm>
          </p:grpSpPr>
          <p:cxnSp>
            <p:nvCxnSpPr>
              <p:cNvPr id="4" name="Straight Connector 3">
                <a:extLst>
                  <a:ext uri="{FF2B5EF4-FFF2-40B4-BE49-F238E27FC236}">
                    <a16:creationId xmlns:a16="http://schemas.microsoft.com/office/drawing/2014/main" id="{A99F6C5D-BB87-C844-EDB8-13E398F381B1}"/>
                  </a:ext>
                </a:extLst>
              </p:cNvPr>
              <p:cNvCxnSpPr>
                <a:cxnSpLocks/>
              </p:cNvCxnSpPr>
              <p:nvPr/>
            </p:nvCxnSpPr>
            <p:spPr>
              <a:xfrm>
                <a:off x="3440673" y="3108063"/>
                <a:ext cx="1490133" cy="0"/>
              </a:xfrm>
              <a:prstGeom prst="line">
                <a:avLst/>
              </a:prstGeom>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4E8ADEC0-E4E8-0B7C-0C2D-F515AA0A3760}"/>
                  </a:ext>
                </a:extLst>
              </p:cNvPr>
              <p:cNvCxnSpPr>
                <a:cxnSpLocks/>
              </p:cNvCxnSpPr>
              <p:nvPr/>
            </p:nvCxnSpPr>
            <p:spPr>
              <a:xfrm>
                <a:off x="3439907" y="2656508"/>
                <a:ext cx="14901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BE8A130-4D86-10BE-4EF8-B7EA2D30C0A4}"/>
                  </a:ext>
                </a:extLst>
              </p:cNvPr>
              <p:cNvCxnSpPr>
                <a:cxnSpLocks/>
              </p:cNvCxnSpPr>
              <p:nvPr/>
            </p:nvCxnSpPr>
            <p:spPr>
              <a:xfrm>
                <a:off x="3439906" y="2526686"/>
                <a:ext cx="14901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B4F1FCC-4544-8B13-9386-CBA719B9D9C6}"/>
                  </a:ext>
                </a:extLst>
              </p:cNvPr>
              <p:cNvCxnSpPr>
                <a:cxnSpLocks/>
              </p:cNvCxnSpPr>
              <p:nvPr/>
            </p:nvCxnSpPr>
            <p:spPr>
              <a:xfrm>
                <a:off x="3439906" y="2436376"/>
                <a:ext cx="14901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833AB2C-5212-D540-3A1F-D1DF35598B18}"/>
                  </a:ext>
                </a:extLst>
              </p:cNvPr>
              <p:cNvCxnSpPr>
                <a:cxnSpLocks/>
              </p:cNvCxnSpPr>
              <p:nvPr/>
            </p:nvCxnSpPr>
            <p:spPr>
              <a:xfrm flipV="1">
                <a:off x="4090739" y="2804707"/>
                <a:ext cx="0" cy="814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B208A22-BF8B-C2D5-7D74-CDE9E6828616}"/>
                  </a:ext>
                </a:extLst>
              </p:cNvPr>
              <p:cNvCxnSpPr>
                <a:cxnSpLocks/>
              </p:cNvCxnSpPr>
              <p:nvPr/>
            </p:nvCxnSpPr>
            <p:spPr>
              <a:xfrm flipV="1">
                <a:off x="3836739" y="3108063"/>
                <a:ext cx="0" cy="524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DF52F68-560B-4F91-A5F9-DAE17ECE8D9C}"/>
                  </a:ext>
                </a:extLst>
              </p:cNvPr>
              <p:cNvCxnSpPr>
                <a:cxnSpLocks/>
              </p:cNvCxnSpPr>
              <p:nvPr/>
            </p:nvCxnSpPr>
            <p:spPr>
              <a:xfrm flipV="1">
                <a:off x="4333113" y="2656508"/>
                <a:ext cx="0" cy="962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5" name="Picture 14" descr="Category:Atomic nucleus - Wikimedia Commons">
              <a:extLst>
                <a:ext uri="{FF2B5EF4-FFF2-40B4-BE49-F238E27FC236}">
                  <a16:creationId xmlns:a16="http://schemas.microsoft.com/office/drawing/2014/main" id="{CEDBE491-757F-6A72-D9BF-92F06C60B90A}"/>
                </a:ext>
              </a:extLst>
            </p:cNvPr>
            <p:cNvPicPr>
              <a:picLocks noChangeAspect="1" noChangeArrowheads="1"/>
            </p:cNvPicPr>
            <p:nvPr/>
          </p:nvPicPr>
          <p:blipFill>
            <a:blip r:embed="rId7">
              <a:alphaModFix amt="65000"/>
              <a:extLst>
                <a:ext uri="{28A0092B-C50C-407E-A947-70E740481C1C}">
                  <a14:useLocalDpi xmlns:a14="http://schemas.microsoft.com/office/drawing/2010/main" val="0"/>
                </a:ext>
              </a:extLst>
            </a:blip>
            <a:srcRect/>
            <a:stretch>
              <a:fillRect/>
            </a:stretch>
          </p:blipFill>
          <p:spPr bwMode="auto">
            <a:xfrm>
              <a:off x="-648042" y="3483439"/>
              <a:ext cx="1647213" cy="1451033"/>
            </a:xfrm>
            <a:prstGeom prst="rect">
              <a:avLst/>
            </a:prstGeom>
            <a:noFill/>
            <a:extLst>
              <a:ext uri="{909E8E84-426E-40DD-AFC4-6F175D3DCCD1}">
                <a14:hiddenFill xmlns:a14="http://schemas.microsoft.com/office/drawing/2010/main">
                  <a:solidFill>
                    <a:srgbClr val="FFFFFF"/>
                  </a:solidFill>
                </a14:hiddenFill>
              </a:ext>
            </a:extLst>
          </p:spPr>
        </p:pic>
        <p:sp>
          <p:nvSpPr>
            <p:cNvPr id="19" name="Plus 18">
              <a:extLst>
                <a:ext uri="{FF2B5EF4-FFF2-40B4-BE49-F238E27FC236}">
                  <a16:creationId xmlns:a16="http://schemas.microsoft.com/office/drawing/2014/main" id="{D129C67A-AEA4-E560-0E1E-F1BD09A1471E}"/>
                </a:ext>
              </a:extLst>
            </p:cNvPr>
            <p:cNvSpPr/>
            <p:nvPr/>
          </p:nvSpPr>
          <p:spPr>
            <a:xfrm rot="18895579">
              <a:off x="1382828" y="3149022"/>
              <a:ext cx="457200" cy="457200"/>
            </a:xfrm>
            <a:prstGeom prst="mathPlus">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418AAFC3-5792-212C-879D-5286F98582CB}"/>
                </a:ext>
              </a:extLst>
            </p:cNvPr>
            <p:cNvGrpSpPr/>
            <p:nvPr/>
          </p:nvGrpSpPr>
          <p:grpSpPr>
            <a:xfrm>
              <a:off x="1957983" y="2453700"/>
              <a:ext cx="2882165" cy="1811771"/>
              <a:chOff x="354537" y="1607127"/>
              <a:chExt cx="3743661" cy="2059890"/>
            </a:xfrm>
          </p:grpSpPr>
          <p:sp>
            <p:nvSpPr>
              <p:cNvPr id="23" name="Rectangle 22">
                <a:extLst>
                  <a:ext uri="{FF2B5EF4-FFF2-40B4-BE49-F238E27FC236}">
                    <a16:creationId xmlns:a16="http://schemas.microsoft.com/office/drawing/2014/main" id="{9EF21C7B-E755-9B99-73FF-F4B01008CA2B}"/>
                  </a:ext>
                </a:extLst>
              </p:cNvPr>
              <p:cNvSpPr/>
              <p:nvPr/>
            </p:nvSpPr>
            <p:spPr>
              <a:xfrm>
                <a:off x="354537" y="1607127"/>
                <a:ext cx="3743661" cy="2059890"/>
              </a:xfrm>
              <a:prstGeom prst="rect">
                <a:avLst/>
              </a:prstGeom>
              <a:solidFill>
                <a:srgbClr val="4472C4">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55A669B0-48C5-5884-62D4-F8C3F3527F9A}"/>
                  </a:ext>
                </a:extLst>
              </p:cNvPr>
              <p:cNvSpPr/>
              <p:nvPr/>
            </p:nvSpPr>
            <p:spPr>
              <a:xfrm>
                <a:off x="2058100" y="2667330"/>
                <a:ext cx="236668" cy="27110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5E7175D-DD49-B9B1-43BF-DE67BB45FC12}"/>
                  </a:ext>
                </a:extLst>
              </p:cNvPr>
              <p:cNvSpPr/>
              <p:nvPr/>
            </p:nvSpPr>
            <p:spPr>
              <a:xfrm>
                <a:off x="1451389" y="2219521"/>
                <a:ext cx="236668" cy="27110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a:extLst>
                <a:ext uri="{FF2B5EF4-FFF2-40B4-BE49-F238E27FC236}">
                  <a16:creationId xmlns:a16="http://schemas.microsoft.com/office/drawing/2014/main" id="{2CBAC1A7-BC57-320D-7A92-C9390F15A7F5}"/>
                </a:ext>
              </a:extLst>
            </p:cNvPr>
            <p:cNvSpPr/>
            <p:nvPr/>
          </p:nvSpPr>
          <p:spPr>
            <a:xfrm rot="389898">
              <a:off x="-1353724" y="1270423"/>
              <a:ext cx="473151" cy="3809149"/>
            </a:xfrm>
            <a:custGeom>
              <a:avLst/>
              <a:gdLst>
                <a:gd name="connsiteX0" fmla="*/ 300831 w 490904"/>
                <a:gd name="connsiteY0" fmla="*/ 140277 h 2953247"/>
                <a:gd name="connsiteX1" fmla="*/ 3948 w 490904"/>
                <a:gd name="connsiteY1" fmla="*/ 282781 h 2953247"/>
                <a:gd name="connsiteX2" fmla="*/ 490836 w 490904"/>
                <a:gd name="connsiteY2" fmla="*/ 2681596 h 2953247"/>
                <a:gd name="connsiteX3" fmla="*/ 39574 w 490904"/>
                <a:gd name="connsiteY3" fmla="*/ 2919103 h 2953247"/>
                <a:gd name="connsiteX4" fmla="*/ 27698 w 490904"/>
                <a:gd name="connsiteY4" fmla="*/ 2871602 h 2953247"/>
                <a:gd name="connsiteX5" fmla="*/ 27698 w 490904"/>
                <a:gd name="connsiteY5" fmla="*/ 2919103 h 295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0904" h="2953247">
                  <a:moveTo>
                    <a:pt x="300831" y="140277"/>
                  </a:moveTo>
                  <a:cubicBezTo>
                    <a:pt x="136556" y="-248"/>
                    <a:pt x="-27719" y="-140772"/>
                    <a:pt x="3948" y="282781"/>
                  </a:cubicBezTo>
                  <a:cubicBezTo>
                    <a:pt x="35615" y="706334"/>
                    <a:pt x="484898" y="2242209"/>
                    <a:pt x="490836" y="2681596"/>
                  </a:cubicBezTo>
                  <a:cubicBezTo>
                    <a:pt x="496774" y="3120983"/>
                    <a:pt x="116764" y="2887435"/>
                    <a:pt x="39574" y="2919103"/>
                  </a:cubicBezTo>
                  <a:cubicBezTo>
                    <a:pt x="-37616" y="2950771"/>
                    <a:pt x="29677" y="2871602"/>
                    <a:pt x="27698" y="2871602"/>
                  </a:cubicBezTo>
                  <a:cubicBezTo>
                    <a:pt x="25719" y="2871602"/>
                    <a:pt x="26708" y="2895352"/>
                    <a:pt x="27698" y="2919103"/>
                  </a:cubicBezTo>
                </a:path>
              </a:pathLst>
            </a:custGeom>
            <a:noFill/>
            <a:ln w="952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uble Bracket 31">
              <a:extLst>
                <a:ext uri="{FF2B5EF4-FFF2-40B4-BE49-F238E27FC236}">
                  <a16:creationId xmlns:a16="http://schemas.microsoft.com/office/drawing/2014/main" id="{5AC2862E-AA98-BA21-7FE5-EF02FA8615FC}"/>
                </a:ext>
              </a:extLst>
            </p:cNvPr>
            <p:cNvSpPr/>
            <p:nvPr/>
          </p:nvSpPr>
          <p:spPr>
            <a:xfrm>
              <a:off x="-758262" y="1677408"/>
              <a:ext cx="7889008" cy="3175692"/>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614D62A0-260A-5809-BBDC-A391E2608B1C}"/>
              </a:ext>
            </a:extLst>
          </p:cNvPr>
          <p:cNvGrpSpPr/>
          <p:nvPr/>
        </p:nvGrpSpPr>
        <p:grpSpPr>
          <a:xfrm>
            <a:off x="11140692" y="3829512"/>
            <a:ext cx="865035" cy="768245"/>
            <a:chOff x="7433341" y="3023556"/>
            <a:chExt cx="666000" cy="591480"/>
          </a:xfrm>
        </p:grpSpPr>
        <mc:AlternateContent xmlns:mc="http://schemas.openxmlformats.org/markup-compatibility/2006" xmlns:p14="http://schemas.microsoft.com/office/powerpoint/2010/main">
          <mc:Choice Requires="p14">
            <p:contentPart p14:bwMode="auto" r:id="rId8">
              <p14:nvContentPartPr>
                <p14:cNvPr id="42" name="Ink 41">
                  <a:extLst>
                    <a:ext uri="{FF2B5EF4-FFF2-40B4-BE49-F238E27FC236}">
                      <a16:creationId xmlns:a16="http://schemas.microsoft.com/office/drawing/2014/main" id="{02D19A22-107D-1D43-AB16-475B498E8C1F}"/>
                    </a:ext>
                  </a:extLst>
                </p14:cNvPr>
                <p14:cNvContentPartPr/>
                <p14:nvPr/>
              </p14:nvContentPartPr>
              <p14:xfrm>
                <a:off x="7433341" y="3023556"/>
                <a:ext cx="295560" cy="591480"/>
              </p14:xfrm>
            </p:contentPart>
          </mc:Choice>
          <mc:Fallback xmlns="">
            <p:pic>
              <p:nvPicPr>
                <p:cNvPr id="42" name="Ink 41">
                  <a:extLst>
                    <a:ext uri="{FF2B5EF4-FFF2-40B4-BE49-F238E27FC236}">
                      <a16:creationId xmlns:a16="http://schemas.microsoft.com/office/drawing/2014/main" id="{02D19A22-107D-1D43-AB16-475B498E8C1F}"/>
                    </a:ext>
                  </a:extLst>
                </p:cNvPr>
                <p:cNvPicPr/>
                <p:nvPr/>
              </p:nvPicPr>
              <p:blipFill>
                <a:blip r:embed="rId9"/>
                <a:stretch>
                  <a:fillRect/>
                </a:stretch>
              </p:blipFill>
              <p:spPr>
                <a:xfrm>
                  <a:off x="7430014" y="3020230"/>
                  <a:ext cx="302214" cy="59813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3" name="Ink 42">
                  <a:extLst>
                    <a:ext uri="{FF2B5EF4-FFF2-40B4-BE49-F238E27FC236}">
                      <a16:creationId xmlns:a16="http://schemas.microsoft.com/office/drawing/2014/main" id="{C279B792-EDAC-A0DF-7716-052E6DE3784F}"/>
                    </a:ext>
                  </a:extLst>
                </p14:cNvPr>
                <p14:cNvContentPartPr/>
                <p14:nvPr/>
              </p14:nvContentPartPr>
              <p14:xfrm>
                <a:off x="7777861" y="3369156"/>
                <a:ext cx="223200" cy="217440"/>
              </p14:xfrm>
            </p:contentPart>
          </mc:Choice>
          <mc:Fallback xmlns="">
            <p:pic>
              <p:nvPicPr>
                <p:cNvPr id="43" name="Ink 42">
                  <a:extLst>
                    <a:ext uri="{FF2B5EF4-FFF2-40B4-BE49-F238E27FC236}">
                      <a16:creationId xmlns:a16="http://schemas.microsoft.com/office/drawing/2014/main" id="{C279B792-EDAC-A0DF-7716-052E6DE3784F}"/>
                    </a:ext>
                  </a:extLst>
                </p:cNvPr>
                <p:cNvPicPr/>
                <p:nvPr/>
              </p:nvPicPr>
              <p:blipFill>
                <a:blip r:embed="rId11"/>
                <a:stretch>
                  <a:fillRect/>
                </a:stretch>
              </p:blipFill>
              <p:spPr>
                <a:xfrm>
                  <a:off x="7774534" y="3365828"/>
                  <a:ext cx="229854" cy="22409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6" name="Ink 45">
                  <a:extLst>
                    <a:ext uri="{FF2B5EF4-FFF2-40B4-BE49-F238E27FC236}">
                      <a16:creationId xmlns:a16="http://schemas.microsoft.com/office/drawing/2014/main" id="{72E0C12D-3C4B-75D4-901A-9B13B4057C57}"/>
                    </a:ext>
                  </a:extLst>
                </p14:cNvPr>
                <p14:cNvContentPartPr/>
                <p14:nvPr/>
              </p14:nvContentPartPr>
              <p14:xfrm>
                <a:off x="7763461" y="3220836"/>
                <a:ext cx="248040" cy="13680"/>
              </p14:xfrm>
            </p:contentPart>
          </mc:Choice>
          <mc:Fallback xmlns="">
            <p:pic>
              <p:nvPicPr>
                <p:cNvPr id="46" name="Ink 45">
                  <a:extLst>
                    <a:ext uri="{FF2B5EF4-FFF2-40B4-BE49-F238E27FC236}">
                      <a16:creationId xmlns:a16="http://schemas.microsoft.com/office/drawing/2014/main" id="{72E0C12D-3C4B-75D4-901A-9B13B4057C57}"/>
                    </a:ext>
                  </a:extLst>
                </p:cNvPr>
                <p:cNvPicPr/>
                <p:nvPr/>
              </p:nvPicPr>
              <p:blipFill>
                <a:blip r:embed="rId13"/>
                <a:stretch>
                  <a:fillRect/>
                </a:stretch>
              </p:blipFill>
              <p:spPr>
                <a:xfrm>
                  <a:off x="7760132" y="3217486"/>
                  <a:ext cx="254699" cy="203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7" name="Ink 46">
                  <a:extLst>
                    <a:ext uri="{FF2B5EF4-FFF2-40B4-BE49-F238E27FC236}">
                      <a16:creationId xmlns:a16="http://schemas.microsoft.com/office/drawing/2014/main" id="{EDFA989C-199A-B7D1-5361-2C89064EE626}"/>
                    </a:ext>
                  </a:extLst>
                </p14:cNvPr>
                <p14:cNvContentPartPr/>
                <p14:nvPr/>
              </p14:nvContentPartPr>
              <p14:xfrm>
                <a:off x="7951381" y="3125796"/>
                <a:ext cx="147960" cy="172080"/>
              </p14:xfrm>
            </p:contentPart>
          </mc:Choice>
          <mc:Fallback xmlns="">
            <p:pic>
              <p:nvPicPr>
                <p:cNvPr id="47" name="Ink 46">
                  <a:extLst>
                    <a:ext uri="{FF2B5EF4-FFF2-40B4-BE49-F238E27FC236}">
                      <a16:creationId xmlns:a16="http://schemas.microsoft.com/office/drawing/2014/main" id="{EDFA989C-199A-B7D1-5361-2C89064EE626}"/>
                    </a:ext>
                  </a:extLst>
                </p:cNvPr>
                <p:cNvPicPr/>
                <p:nvPr/>
              </p:nvPicPr>
              <p:blipFill>
                <a:blip r:embed="rId15"/>
                <a:stretch>
                  <a:fillRect/>
                </a:stretch>
              </p:blipFill>
              <p:spPr>
                <a:xfrm>
                  <a:off x="7948056" y="3122471"/>
                  <a:ext cx="154610" cy="178730"/>
                </a:xfrm>
                <a:prstGeom prst="rect">
                  <a:avLst/>
                </a:prstGeom>
              </p:spPr>
            </p:pic>
          </mc:Fallback>
        </mc:AlternateContent>
      </p:grpSp>
      <p:sp>
        <p:nvSpPr>
          <p:cNvPr id="54" name="Equal 53">
            <a:extLst>
              <a:ext uri="{FF2B5EF4-FFF2-40B4-BE49-F238E27FC236}">
                <a16:creationId xmlns:a16="http://schemas.microsoft.com/office/drawing/2014/main" id="{2C2F400A-72E2-44A5-DFEE-1D0534FCD65C}"/>
              </a:ext>
            </a:extLst>
          </p:cNvPr>
          <p:cNvSpPr/>
          <p:nvPr/>
        </p:nvSpPr>
        <p:spPr>
          <a:xfrm>
            <a:off x="1922583" y="3848839"/>
            <a:ext cx="519272" cy="262326"/>
          </a:xfrm>
          <a:prstGeom prst="mathEqual">
            <a:avLst>
              <a:gd name="adj1" fmla="val 23520"/>
              <a:gd name="adj2" fmla="val 2514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mc:Choice xmlns:p14="http://schemas.microsoft.com/office/powerpoint/2010/main" Requires="p14">
          <p:contentPart p14:bwMode="auto" r:id="rId16">
            <p14:nvContentPartPr>
              <p14:cNvPr id="55" name="Ink 54">
                <a:extLst>
                  <a:ext uri="{FF2B5EF4-FFF2-40B4-BE49-F238E27FC236}">
                    <a16:creationId xmlns:a16="http://schemas.microsoft.com/office/drawing/2014/main" id="{41191438-30E1-48C6-FCDD-D9340F0A0E56}"/>
                  </a:ext>
                </a:extLst>
              </p14:cNvPr>
              <p14:cNvContentPartPr/>
              <p14:nvPr/>
            </p14:nvContentPartPr>
            <p14:xfrm>
              <a:off x="533011" y="3653194"/>
              <a:ext cx="340672" cy="674612"/>
            </p14:xfrm>
          </p:contentPart>
        </mc:Choice>
        <mc:Fallback>
          <p:pic>
            <p:nvPicPr>
              <p:cNvPr id="55" name="Ink 54">
                <a:extLst>
                  <a:ext uri="{FF2B5EF4-FFF2-40B4-BE49-F238E27FC236}">
                    <a16:creationId xmlns:a16="http://schemas.microsoft.com/office/drawing/2014/main" id="{41191438-30E1-48C6-FCDD-D9340F0A0E56}"/>
                  </a:ext>
                </a:extLst>
              </p:cNvPr>
              <p:cNvPicPr/>
              <p:nvPr/>
            </p:nvPicPr>
            <p:blipFill>
              <a:blip r:embed="rId17"/>
              <a:stretch>
                <a:fillRect/>
              </a:stretch>
            </p:blipFill>
            <p:spPr>
              <a:xfrm>
                <a:off x="528694" y="3648874"/>
                <a:ext cx="349306" cy="683252"/>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56" name="Ink 55">
                <a:extLst>
                  <a:ext uri="{FF2B5EF4-FFF2-40B4-BE49-F238E27FC236}">
                    <a16:creationId xmlns:a16="http://schemas.microsoft.com/office/drawing/2014/main" id="{633D8EB3-ADC8-6DE2-AD67-5442A897B926}"/>
                  </a:ext>
                </a:extLst>
              </p14:cNvPr>
              <p14:cNvContentPartPr/>
              <p14:nvPr/>
            </p14:nvContentPartPr>
            <p14:xfrm>
              <a:off x="691919" y="4260931"/>
              <a:ext cx="178560" cy="198360"/>
            </p14:xfrm>
          </p:contentPart>
        </mc:Choice>
        <mc:Fallback>
          <p:pic>
            <p:nvPicPr>
              <p:cNvPr id="56" name="Ink 55">
                <a:extLst>
                  <a:ext uri="{FF2B5EF4-FFF2-40B4-BE49-F238E27FC236}">
                    <a16:creationId xmlns:a16="http://schemas.microsoft.com/office/drawing/2014/main" id="{633D8EB3-ADC8-6DE2-AD67-5442A897B926}"/>
                  </a:ext>
                </a:extLst>
              </p:cNvPr>
              <p:cNvPicPr/>
              <p:nvPr/>
            </p:nvPicPr>
            <p:blipFill>
              <a:blip r:embed="rId19"/>
              <a:stretch>
                <a:fillRect/>
              </a:stretch>
            </p:blipFill>
            <p:spPr>
              <a:xfrm>
                <a:off x="687599" y="4256619"/>
                <a:ext cx="187200" cy="206984"/>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7" name="Ink 56">
                <a:extLst>
                  <a:ext uri="{FF2B5EF4-FFF2-40B4-BE49-F238E27FC236}">
                    <a16:creationId xmlns:a16="http://schemas.microsoft.com/office/drawing/2014/main" id="{26C55F46-D974-EF1D-6473-57EB7BC014CA}"/>
                  </a:ext>
                </a:extLst>
              </p14:cNvPr>
              <p14:cNvContentPartPr/>
              <p14:nvPr/>
            </p14:nvContentPartPr>
            <p14:xfrm>
              <a:off x="911605" y="4268505"/>
              <a:ext cx="196920" cy="198360"/>
            </p14:xfrm>
          </p:contentPart>
        </mc:Choice>
        <mc:Fallback>
          <p:pic>
            <p:nvPicPr>
              <p:cNvPr id="57" name="Ink 56">
                <a:extLst>
                  <a:ext uri="{FF2B5EF4-FFF2-40B4-BE49-F238E27FC236}">
                    <a16:creationId xmlns:a16="http://schemas.microsoft.com/office/drawing/2014/main" id="{26C55F46-D974-EF1D-6473-57EB7BC014CA}"/>
                  </a:ext>
                </a:extLst>
              </p:cNvPr>
              <p:cNvPicPr/>
              <p:nvPr/>
            </p:nvPicPr>
            <p:blipFill>
              <a:blip r:embed="rId21"/>
              <a:stretch>
                <a:fillRect/>
              </a:stretch>
            </p:blipFill>
            <p:spPr>
              <a:xfrm>
                <a:off x="907285" y="4264193"/>
                <a:ext cx="205560" cy="206984"/>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8" name="Ink 57">
                <a:extLst>
                  <a:ext uri="{FF2B5EF4-FFF2-40B4-BE49-F238E27FC236}">
                    <a16:creationId xmlns:a16="http://schemas.microsoft.com/office/drawing/2014/main" id="{BD950123-8F6A-1FA0-0236-0FEC2CDC410E}"/>
                  </a:ext>
                </a:extLst>
              </p14:cNvPr>
              <p14:cNvContentPartPr/>
              <p14:nvPr/>
            </p14:nvContentPartPr>
            <p14:xfrm>
              <a:off x="1090819" y="4237181"/>
              <a:ext cx="60120" cy="103680"/>
            </p14:xfrm>
          </p:contentPart>
        </mc:Choice>
        <mc:Fallback>
          <p:pic>
            <p:nvPicPr>
              <p:cNvPr id="58" name="Ink 57">
                <a:extLst>
                  <a:ext uri="{FF2B5EF4-FFF2-40B4-BE49-F238E27FC236}">
                    <a16:creationId xmlns:a16="http://schemas.microsoft.com/office/drawing/2014/main" id="{BD950123-8F6A-1FA0-0236-0FEC2CDC410E}"/>
                  </a:ext>
                </a:extLst>
              </p:cNvPr>
              <p:cNvPicPr/>
              <p:nvPr/>
            </p:nvPicPr>
            <p:blipFill>
              <a:blip r:embed="rId23"/>
              <a:stretch>
                <a:fillRect/>
              </a:stretch>
            </p:blipFill>
            <p:spPr>
              <a:xfrm>
                <a:off x="1086473" y="4232846"/>
                <a:ext cx="68812" cy="112350"/>
              </a:xfrm>
              <a:prstGeom prst="rect">
                <a:avLst/>
              </a:prstGeom>
            </p:spPr>
          </p:pic>
        </mc:Fallback>
      </mc:AlternateContent>
      <p:grpSp>
        <p:nvGrpSpPr>
          <p:cNvPr id="70" name="Group 69">
            <a:extLst>
              <a:ext uri="{FF2B5EF4-FFF2-40B4-BE49-F238E27FC236}">
                <a16:creationId xmlns:a16="http://schemas.microsoft.com/office/drawing/2014/main" id="{C25575A3-03BF-412E-37EF-2B25A80DB831}"/>
              </a:ext>
            </a:extLst>
          </p:cNvPr>
          <p:cNvGrpSpPr/>
          <p:nvPr/>
        </p:nvGrpSpPr>
        <p:grpSpPr>
          <a:xfrm>
            <a:off x="1165512" y="3653194"/>
            <a:ext cx="670897" cy="577889"/>
            <a:chOff x="1915340" y="3594516"/>
            <a:chExt cx="973800" cy="838800"/>
          </a:xfrm>
        </p:grpSpPr>
        <mc:AlternateContent xmlns:mc="http://schemas.openxmlformats.org/markup-compatibility/2006" xmlns:p14="http://schemas.microsoft.com/office/powerpoint/2010/main">
          <mc:Choice Requires="p14">
            <p:contentPart p14:bwMode="auto" r:id="rId24">
              <p14:nvContentPartPr>
                <p14:cNvPr id="61" name="Ink 60">
                  <a:extLst>
                    <a:ext uri="{FF2B5EF4-FFF2-40B4-BE49-F238E27FC236}">
                      <a16:creationId xmlns:a16="http://schemas.microsoft.com/office/drawing/2014/main" id="{706EADF7-3C7D-1E13-D7F6-A98C55A35333}"/>
                    </a:ext>
                  </a:extLst>
                </p14:cNvPr>
                <p14:cNvContentPartPr/>
                <p14:nvPr/>
              </p14:nvContentPartPr>
              <p14:xfrm>
                <a:off x="1915340" y="3687036"/>
                <a:ext cx="138960" cy="746280"/>
              </p14:xfrm>
            </p:contentPart>
          </mc:Choice>
          <mc:Fallback xmlns="">
            <p:pic>
              <p:nvPicPr>
                <p:cNvPr id="61" name="Ink 60">
                  <a:extLst>
                    <a:ext uri="{FF2B5EF4-FFF2-40B4-BE49-F238E27FC236}">
                      <a16:creationId xmlns:a16="http://schemas.microsoft.com/office/drawing/2014/main" id="{706EADF7-3C7D-1E13-D7F6-A98C55A35333}"/>
                    </a:ext>
                  </a:extLst>
                </p:cNvPr>
                <p:cNvPicPr/>
                <p:nvPr/>
              </p:nvPicPr>
              <p:blipFill>
                <a:blip r:embed="rId25"/>
                <a:stretch>
                  <a:fillRect/>
                </a:stretch>
              </p:blipFill>
              <p:spPr>
                <a:xfrm>
                  <a:off x="1911020" y="3682716"/>
                  <a:ext cx="147600" cy="754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4" name="Ink 63">
                  <a:extLst>
                    <a:ext uri="{FF2B5EF4-FFF2-40B4-BE49-F238E27FC236}">
                      <a16:creationId xmlns:a16="http://schemas.microsoft.com/office/drawing/2014/main" id="{8822085A-53BC-2FDC-6786-4452DB66F0CC}"/>
                    </a:ext>
                  </a:extLst>
                </p14:cNvPr>
                <p14:cNvContentPartPr/>
                <p14:nvPr/>
              </p14:nvContentPartPr>
              <p14:xfrm>
                <a:off x="2063660" y="3984756"/>
                <a:ext cx="147960" cy="186120"/>
              </p14:xfrm>
            </p:contentPart>
          </mc:Choice>
          <mc:Fallback xmlns="">
            <p:pic>
              <p:nvPicPr>
                <p:cNvPr id="64" name="Ink 63">
                  <a:extLst>
                    <a:ext uri="{FF2B5EF4-FFF2-40B4-BE49-F238E27FC236}">
                      <a16:creationId xmlns:a16="http://schemas.microsoft.com/office/drawing/2014/main" id="{8822085A-53BC-2FDC-6786-4452DB66F0CC}"/>
                    </a:ext>
                  </a:extLst>
                </p:cNvPr>
                <p:cNvPicPr/>
                <p:nvPr/>
              </p:nvPicPr>
              <p:blipFill>
                <a:blip r:embed="rId27"/>
                <a:stretch>
                  <a:fillRect/>
                </a:stretch>
              </p:blipFill>
              <p:spPr>
                <a:xfrm>
                  <a:off x="2059340" y="3980436"/>
                  <a:ext cx="1566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5" name="Ink 64">
                  <a:extLst>
                    <a:ext uri="{FF2B5EF4-FFF2-40B4-BE49-F238E27FC236}">
                      <a16:creationId xmlns:a16="http://schemas.microsoft.com/office/drawing/2014/main" id="{70776275-2BEB-4A9D-A677-E7AB3A984D4A}"/>
                    </a:ext>
                  </a:extLst>
                </p14:cNvPr>
                <p14:cNvContentPartPr/>
                <p14:nvPr/>
              </p14:nvContentPartPr>
              <p14:xfrm>
                <a:off x="2251940" y="4187076"/>
                <a:ext cx="57240" cy="144360"/>
              </p14:xfrm>
            </p:contentPart>
          </mc:Choice>
          <mc:Fallback xmlns="">
            <p:pic>
              <p:nvPicPr>
                <p:cNvPr id="65" name="Ink 64">
                  <a:extLst>
                    <a:ext uri="{FF2B5EF4-FFF2-40B4-BE49-F238E27FC236}">
                      <a16:creationId xmlns:a16="http://schemas.microsoft.com/office/drawing/2014/main" id="{70776275-2BEB-4A9D-A677-E7AB3A984D4A}"/>
                    </a:ext>
                  </a:extLst>
                </p:cNvPr>
                <p:cNvPicPr/>
                <p:nvPr/>
              </p:nvPicPr>
              <p:blipFill>
                <a:blip r:embed="rId29"/>
                <a:stretch>
                  <a:fillRect/>
                </a:stretch>
              </p:blipFill>
              <p:spPr>
                <a:xfrm>
                  <a:off x="2247620" y="4182756"/>
                  <a:ext cx="658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6" name="Ink 65">
                  <a:extLst>
                    <a:ext uri="{FF2B5EF4-FFF2-40B4-BE49-F238E27FC236}">
                      <a16:creationId xmlns:a16="http://schemas.microsoft.com/office/drawing/2014/main" id="{7335B726-6AF2-1692-D3B1-044FE87AA530}"/>
                    </a:ext>
                  </a:extLst>
                </p14:cNvPr>
                <p14:cNvContentPartPr/>
                <p14:nvPr/>
              </p14:nvContentPartPr>
              <p14:xfrm>
                <a:off x="2447780" y="3714756"/>
                <a:ext cx="374400" cy="466560"/>
              </p14:xfrm>
            </p:contentPart>
          </mc:Choice>
          <mc:Fallback xmlns="">
            <p:pic>
              <p:nvPicPr>
                <p:cNvPr id="66" name="Ink 65">
                  <a:extLst>
                    <a:ext uri="{FF2B5EF4-FFF2-40B4-BE49-F238E27FC236}">
                      <a16:creationId xmlns:a16="http://schemas.microsoft.com/office/drawing/2014/main" id="{7335B726-6AF2-1692-D3B1-044FE87AA530}"/>
                    </a:ext>
                  </a:extLst>
                </p:cNvPr>
                <p:cNvPicPr/>
                <p:nvPr/>
              </p:nvPicPr>
              <p:blipFill>
                <a:blip r:embed="rId31"/>
                <a:stretch>
                  <a:fillRect/>
                </a:stretch>
              </p:blipFill>
              <p:spPr>
                <a:xfrm>
                  <a:off x="2443460" y="3710436"/>
                  <a:ext cx="38304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7" name="Ink 66">
                  <a:extLst>
                    <a:ext uri="{FF2B5EF4-FFF2-40B4-BE49-F238E27FC236}">
                      <a16:creationId xmlns:a16="http://schemas.microsoft.com/office/drawing/2014/main" id="{8184FA2C-1EDA-1908-C13E-0CD8F17A1FB7}"/>
                    </a:ext>
                  </a:extLst>
                </p14:cNvPr>
                <p14:cNvContentPartPr/>
                <p14:nvPr/>
              </p14:nvContentPartPr>
              <p14:xfrm>
                <a:off x="2514020" y="3994116"/>
                <a:ext cx="167400" cy="8640"/>
              </p14:xfrm>
            </p:contentPart>
          </mc:Choice>
          <mc:Fallback xmlns="">
            <p:pic>
              <p:nvPicPr>
                <p:cNvPr id="67" name="Ink 66">
                  <a:extLst>
                    <a:ext uri="{FF2B5EF4-FFF2-40B4-BE49-F238E27FC236}">
                      <a16:creationId xmlns:a16="http://schemas.microsoft.com/office/drawing/2014/main" id="{8184FA2C-1EDA-1908-C13E-0CD8F17A1FB7}"/>
                    </a:ext>
                  </a:extLst>
                </p:cNvPr>
                <p:cNvPicPr/>
                <p:nvPr/>
              </p:nvPicPr>
              <p:blipFill>
                <a:blip r:embed="rId33"/>
                <a:stretch>
                  <a:fillRect/>
                </a:stretch>
              </p:blipFill>
              <p:spPr>
                <a:xfrm>
                  <a:off x="2509700" y="3989796"/>
                  <a:ext cx="17604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8" name="Ink 67">
                  <a:extLst>
                    <a:ext uri="{FF2B5EF4-FFF2-40B4-BE49-F238E27FC236}">
                      <a16:creationId xmlns:a16="http://schemas.microsoft.com/office/drawing/2014/main" id="{DFCDB1AA-33AF-6A29-B60F-5FE0CB6C7078}"/>
                    </a:ext>
                  </a:extLst>
                </p14:cNvPr>
                <p14:cNvContentPartPr/>
                <p14:nvPr/>
              </p14:nvContentPartPr>
              <p14:xfrm>
                <a:off x="2715620" y="3594516"/>
                <a:ext cx="173520" cy="821880"/>
              </p14:xfrm>
            </p:contentPart>
          </mc:Choice>
          <mc:Fallback xmlns="">
            <p:pic>
              <p:nvPicPr>
                <p:cNvPr id="68" name="Ink 67">
                  <a:extLst>
                    <a:ext uri="{FF2B5EF4-FFF2-40B4-BE49-F238E27FC236}">
                      <a16:creationId xmlns:a16="http://schemas.microsoft.com/office/drawing/2014/main" id="{DFCDB1AA-33AF-6A29-B60F-5FE0CB6C7078}"/>
                    </a:ext>
                  </a:extLst>
                </p:cNvPr>
                <p:cNvPicPr/>
                <p:nvPr/>
              </p:nvPicPr>
              <p:blipFill>
                <a:blip r:embed="rId35"/>
                <a:stretch>
                  <a:fillRect/>
                </a:stretch>
              </p:blipFill>
              <p:spPr>
                <a:xfrm>
                  <a:off x="2711300" y="3590196"/>
                  <a:ext cx="182160" cy="830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10" name="Ink 9">
                <a:extLst>
                  <a:ext uri="{FF2B5EF4-FFF2-40B4-BE49-F238E27FC236}">
                    <a16:creationId xmlns:a16="http://schemas.microsoft.com/office/drawing/2014/main" id="{055488B8-A02E-A76E-2742-F339991237BA}"/>
                  </a:ext>
                </a:extLst>
              </p14:cNvPr>
              <p14:cNvContentPartPr/>
              <p14:nvPr/>
            </p14:nvContentPartPr>
            <p14:xfrm>
              <a:off x="11992460" y="4167276"/>
              <a:ext cx="64800" cy="153360"/>
            </p14:xfrm>
          </p:contentPart>
        </mc:Choice>
        <mc:Fallback>
          <p:pic>
            <p:nvPicPr>
              <p:cNvPr id="10" name="Ink 9">
                <a:extLst>
                  <a:ext uri="{FF2B5EF4-FFF2-40B4-BE49-F238E27FC236}">
                    <a16:creationId xmlns:a16="http://schemas.microsoft.com/office/drawing/2014/main" id="{055488B8-A02E-A76E-2742-F339991237BA}"/>
                  </a:ext>
                </a:extLst>
              </p:cNvPr>
              <p:cNvPicPr/>
              <p:nvPr/>
            </p:nvPicPr>
            <p:blipFill>
              <a:blip r:embed="rId37"/>
              <a:stretch>
                <a:fillRect/>
              </a:stretch>
            </p:blipFill>
            <p:spPr>
              <a:xfrm>
                <a:off x="11988140" y="4162956"/>
                <a:ext cx="734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6" name="Ink 15">
                <a:extLst>
                  <a:ext uri="{FF2B5EF4-FFF2-40B4-BE49-F238E27FC236}">
                    <a16:creationId xmlns:a16="http://schemas.microsoft.com/office/drawing/2014/main" id="{509E9088-EA53-FFA1-3D41-1D7276741452}"/>
                  </a:ext>
                </a:extLst>
              </p14:cNvPr>
              <p14:cNvContentPartPr/>
              <p14:nvPr/>
            </p14:nvContentPartPr>
            <p14:xfrm>
              <a:off x="11740820" y="5732916"/>
              <a:ext cx="360" cy="1800"/>
            </p14:xfrm>
          </p:contentPart>
        </mc:Choice>
        <mc:Fallback>
          <p:pic>
            <p:nvPicPr>
              <p:cNvPr id="16" name="Ink 15">
                <a:extLst>
                  <a:ext uri="{FF2B5EF4-FFF2-40B4-BE49-F238E27FC236}">
                    <a16:creationId xmlns:a16="http://schemas.microsoft.com/office/drawing/2014/main" id="{509E9088-EA53-FFA1-3D41-1D7276741452}"/>
                  </a:ext>
                </a:extLst>
              </p:cNvPr>
              <p:cNvPicPr/>
              <p:nvPr/>
            </p:nvPicPr>
            <p:blipFill>
              <a:blip r:embed="rId39"/>
              <a:stretch>
                <a:fillRect/>
              </a:stretch>
            </p:blipFill>
            <p:spPr>
              <a:xfrm>
                <a:off x="11736500" y="5728596"/>
                <a:ext cx="90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7" name="Ink 16">
                <a:extLst>
                  <a:ext uri="{FF2B5EF4-FFF2-40B4-BE49-F238E27FC236}">
                    <a16:creationId xmlns:a16="http://schemas.microsoft.com/office/drawing/2014/main" id="{4AA7BC6A-0019-2822-5888-A753649F064E}"/>
                  </a:ext>
                </a:extLst>
              </p14:cNvPr>
              <p14:cNvContentPartPr/>
              <p14:nvPr/>
            </p14:nvContentPartPr>
            <p14:xfrm>
              <a:off x="3195140" y="4065396"/>
              <a:ext cx="360" cy="360"/>
            </p14:xfrm>
          </p:contentPart>
        </mc:Choice>
        <mc:Fallback>
          <p:pic>
            <p:nvPicPr>
              <p:cNvPr id="17" name="Ink 16">
                <a:extLst>
                  <a:ext uri="{FF2B5EF4-FFF2-40B4-BE49-F238E27FC236}">
                    <a16:creationId xmlns:a16="http://schemas.microsoft.com/office/drawing/2014/main" id="{4AA7BC6A-0019-2822-5888-A753649F064E}"/>
                  </a:ext>
                </a:extLst>
              </p:cNvPr>
              <p:cNvPicPr/>
              <p:nvPr/>
            </p:nvPicPr>
            <p:blipFill>
              <a:blip r:embed="rId39"/>
              <a:stretch>
                <a:fillRect/>
              </a:stretch>
            </p:blipFill>
            <p:spPr>
              <a:xfrm>
                <a:off x="3190820" y="4061076"/>
                <a:ext cx="9000" cy="9000"/>
              </a:xfrm>
              <a:prstGeom prst="rect">
                <a:avLst/>
              </a:prstGeom>
            </p:spPr>
          </p:pic>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A6C3DDE3-33EE-C4C7-04B0-17CE5FCD5526}"/>
                  </a:ext>
                </a:extLst>
              </p:cNvPr>
              <p:cNvSpPr txBox="1"/>
              <p:nvPr/>
            </p:nvSpPr>
            <p:spPr>
              <a:xfrm>
                <a:off x="6484453" y="3906979"/>
                <a:ext cx="6353298" cy="63075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𝑒</m:t>
                          </m:r>
                        </m:e>
                        <m:sup>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b="1" i="1">
                                              <a:latin typeface="Cambria Math" panose="02040503050406030204" pitchFamily="18" charset="0"/>
                                            </a:rPr>
                                            <m:t>𝒓</m:t>
                                          </m:r>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rPr>
                                                <m:t>𝒓</m:t>
                                              </m:r>
                                            </m:e>
                                            <m:sup>
                                              <m:r>
                                                <a:rPr lang="en-US" i="1">
                                                  <a:latin typeface="Cambria Math" panose="02040503050406030204" pitchFamily="18" charset="0"/>
                                                </a:rPr>
                                                <m:t>′</m:t>
                                              </m:r>
                                            </m:sup>
                                          </m:sSup>
                                        </m:e>
                                      </m:d>
                                    </m:e>
                                    <m:sup>
                                      <m:r>
                                        <a:rPr lang="en-US" i="1">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i="1" smtClean="0">
                                          <a:latin typeface="Cambria Math" panose="02040503050406030204" pitchFamily="18" charset="0"/>
                                        </a:rPr>
                                        <m:t>𝑡</m:t>
                                      </m:r>
                                    </m:e>
                                    <m:sup>
                                      <m:r>
                                        <a:rPr lang="en-US" b="0" i="1" smtClean="0">
                                          <a:latin typeface="Cambria Math" panose="02040503050406030204" pitchFamily="18" charset="0"/>
                                        </a:rPr>
                                        <m:t>2</m:t>
                                      </m:r>
                                    </m:sup>
                                  </m:sSup>
                                </m:den>
                              </m:f>
                            </m:e>
                          </m:d>
                        </m:sup>
                      </m:sSup>
                    </m:oMath>
                  </m:oMathPara>
                </a14:m>
                <a:endParaRPr lang="en-US" dirty="0"/>
              </a:p>
            </p:txBody>
          </p:sp>
        </mc:Choice>
        <mc:Fallback>
          <p:sp>
            <p:nvSpPr>
              <p:cNvPr id="21" name="TextBox 20">
                <a:extLst>
                  <a:ext uri="{FF2B5EF4-FFF2-40B4-BE49-F238E27FC236}">
                    <a16:creationId xmlns:a16="http://schemas.microsoft.com/office/drawing/2014/main" id="{A6C3DDE3-33EE-C4C7-04B0-17CE5FCD5526}"/>
                  </a:ext>
                </a:extLst>
              </p:cNvPr>
              <p:cNvSpPr txBox="1">
                <a:spLocks noRot="1" noChangeAspect="1" noMove="1" noResize="1" noEditPoints="1" noAdjustHandles="1" noChangeArrowheads="1" noChangeShapeType="1" noTextEdit="1"/>
              </p:cNvSpPr>
              <p:nvPr/>
            </p:nvSpPr>
            <p:spPr>
              <a:xfrm>
                <a:off x="6484453" y="3906979"/>
                <a:ext cx="6353298" cy="630750"/>
              </a:xfrm>
              <a:prstGeom prst="rect">
                <a:avLst/>
              </a:prstGeom>
              <a:blipFill>
                <a:blip r:embed="rId41"/>
                <a:stretch>
                  <a:fillRect/>
                </a:stretch>
              </a:blipFill>
            </p:spPr>
            <p:txBody>
              <a:bodyPr/>
              <a:lstStyle/>
              <a:p>
                <a:r>
                  <a:rPr lang="en-US">
                    <a:noFill/>
                  </a:rPr>
                  <a:t> </a:t>
                </a:r>
              </a:p>
            </p:txBody>
          </p:sp>
        </mc:Fallback>
      </mc:AlternateContent>
      <p:sp>
        <p:nvSpPr>
          <p:cNvPr id="27" name="Plus 26">
            <a:extLst>
              <a:ext uri="{FF2B5EF4-FFF2-40B4-BE49-F238E27FC236}">
                <a16:creationId xmlns:a16="http://schemas.microsoft.com/office/drawing/2014/main" id="{5BE7D4D6-5DE1-EC20-E044-7C7351AD9F27}"/>
              </a:ext>
            </a:extLst>
          </p:cNvPr>
          <p:cNvSpPr/>
          <p:nvPr/>
        </p:nvSpPr>
        <p:spPr>
          <a:xfrm rot="18895579">
            <a:off x="8507308" y="4049794"/>
            <a:ext cx="457200" cy="457200"/>
          </a:xfrm>
          <a:prstGeom prst="mathPlus">
            <a:avLst/>
          </a:prstGeom>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E2FDBD2-2862-2196-945D-8CEE8A138764}"/>
              </a:ext>
            </a:extLst>
          </p:cNvPr>
          <p:cNvSpPr txBox="1"/>
          <p:nvPr/>
        </p:nvSpPr>
        <p:spPr>
          <a:xfrm>
            <a:off x="9144948" y="5672472"/>
            <a:ext cx="1850658" cy="923330"/>
          </a:xfrm>
          <a:prstGeom prst="rect">
            <a:avLst/>
          </a:prstGeom>
          <a:noFill/>
        </p:spPr>
        <p:txBody>
          <a:bodyPr wrap="square" rtlCol="0">
            <a:spAutoFit/>
          </a:bodyPr>
          <a:lstStyle/>
          <a:p>
            <a:r>
              <a:rPr lang="en-US" b="1" dirty="0"/>
              <a:t>Improved local density approximation</a:t>
            </a:r>
            <a:endParaRPr lang="en-US" dirty="0"/>
          </a:p>
        </p:txBody>
      </p:sp>
      <p:pic>
        <p:nvPicPr>
          <p:cNvPr id="34" name="Picture 33">
            <a:extLst>
              <a:ext uri="{FF2B5EF4-FFF2-40B4-BE49-F238E27FC236}">
                <a16:creationId xmlns:a16="http://schemas.microsoft.com/office/drawing/2014/main" id="{81C81FEE-E293-576C-B470-5738C8F24FDD}"/>
              </a:ext>
            </a:extLst>
          </p:cNvPr>
          <p:cNvPicPr>
            <a:picLocks noChangeAspect="1"/>
          </p:cNvPicPr>
          <p:nvPr/>
        </p:nvPicPr>
        <p:blipFill rotWithShape="1">
          <a:blip r:embed="rId42"/>
          <a:srcRect b="31905"/>
          <a:stretch/>
        </p:blipFill>
        <p:spPr>
          <a:xfrm>
            <a:off x="431062" y="1408349"/>
            <a:ext cx="11451903" cy="395844"/>
          </a:xfrm>
          <a:prstGeom prst="rect">
            <a:avLst/>
          </a:prstGeom>
        </p:spPr>
      </p:pic>
      <p:sp>
        <p:nvSpPr>
          <p:cNvPr id="35" name="TextBox 34">
            <a:extLst>
              <a:ext uri="{FF2B5EF4-FFF2-40B4-BE49-F238E27FC236}">
                <a16:creationId xmlns:a16="http://schemas.microsoft.com/office/drawing/2014/main" id="{7AE1BCE2-A4BE-507D-47DC-709E24AA5250}"/>
              </a:ext>
            </a:extLst>
          </p:cNvPr>
          <p:cNvSpPr txBox="1"/>
          <p:nvPr/>
        </p:nvSpPr>
        <p:spPr>
          <a:xfrm>
            <a:off x="6846155" y="892184"/>
            <a:ext cx="7207250" cy="276999"/>
          </a:xfrm>
          <a:prstGeom prst="rect">
            <a:avLst/>
          </a:prstGeom>
          <a:noFill/>
        </p:spPr>
        <p:txBody>
          <a:bodyPr wrap="square">
            <a:spAutoFit/>
          </a:bodyPr>
          <a:lstStyle/>
          <a:p>
            <a:r>
              <a:rPr lang="en-US" sz="1200" dirty="0">
                <a:effectLst/>
                <a:latin typeface="Helvetica" pitchFamily="2" charset="0"/>
              </a:rPr>
              <a:t>E. </a:t>
            </a:r>
            <a:r>
              <a:rPr lang="en-US" sz="1200" dirty="0" err="1">
                <a:effectLst/>
                <a:latin typeface="Helvetica" pitchFamily="2" charset="0"/>
              </a:rPr>
              <a:t>Bauge</a:t>
            </a:r>
            <a:r>
              <a:rPr lang="en-US" sz="1200" dirty="0">
                <a:effectLst/>
                <a:latin typeface="Helvetica" pitchFamily="2" charset="0"/>
              </a:rPr>
              <a:t>, J.P. Delaroche, M. </a:t>
            </a:r>
            <a:r>
              <a:rPr lang="en-US" sz="1200" dirty="0" err="1">
                <a:effectLst/>
                <a:latin typeface="Helvetica" pitchFamily="2" charset="0"/>
              </a:rPr>
              <a:t>Girod</a:t>
            </a:r>
            <a:r>
              <a:rPr lang="en-US" sz="1200" dirty="0">
                <a:effectLst/>
                <a:latin typeface="Helvetica" pitchFamily="2" charset="0"/>
              </a:rPr>
              <a:t>, Phys. Rev. C 63, 024607 (2001)</a:t>
            </a:r>
          </a:p>
        </p:txBody>
      </p:sp>
      <p:sp>
        <p:nvSpPr>
          <p:cNvPr id="36" name="TextBox 35">
            <a:extLst>
              <a:ext uri="{FF2B5EF4-FFF2-40B4-BE49-F238E27FC236}">
                <a16:creationId xmlns:a16="http://schemas.microsoft.com/office/drawing/2014/main" id="{CCC46FF4-9BE8-8532-7AB3-95205C759480}"/>
              </a:ext>
            </a:extLst>
          </p:cNvPr>
          <p:cNvSpPr txBox="1"/>
          <p:nvPr/>
        </p:nvSpPr>
        <p:spPr>
          <a:xfrm>
            <a:off x="1289955" y="516414"/>
            <a:ext cx="10388996" cy="369332"/>
          </a:xfrm>
          <a:prstGeom prst="rect">
            <a:avLst/>
          </a:prstGeom>
          <a:noFill/>
        </p:spPr>
        <p:txBody>
          <a:bodyPr wrap="square">
            <a:spAutoFit/>
          </a:bodyPr>
          <a:lstStyle/>
          <a:p>
            <a:r>
              <a:rPr lang="en-US" sz="1800" dirty="0" err="1">
                <a:effectLst/>
                <a:latin typeface="NimbusRomNo9L"/>
              </a:rPr>
              <a:t>Jeukenne</a:t>
            </a:r>
            <a:r>
              <a:rPr lang="en-US" sz="1800" dirty="0">
                <a:effectLst/>
                <a:latin typeface="NimbusRomNo9L"/>
              </a:rPr>
              <a:t> Lejeune </a:t>
            </a:r>
            <a:r>
              <a:rPr lang="en-US" sz="1800" dirty="0" err="1">
                <a:effectLst/>
                <a:latin typeface="NimbusRomNo9L"/>
              </a:rPr>
              <a:t>Mahaux</a:t>
            </a:r>
            <a:r>
              <a:rPr lang="en-US" sz="1800" dirty="0">
                <a:effectLst/>
                <a:latin typeface="NimbusRomNo9L"/>
              </a:rPr>
              <a:t> (JLM) folding model using the </a:t>
            </a:r>
            <a:r>
              <a:rPr lang="en-US" sz="1800" dirty="0" err="1">
                <a:effectLst/>
                <a:latin typeface="NimbusRomNo9L"/>
              </a:rPr>
              <a:t>Bauge</a:t>
            </a:r>
            <a:r>
              <a:rPr lang="en-US" sz="1800" dirty="0">
                <a:effectLst/>
                <a:latin typeface="NimbusRomNo9L"/>
              </a:rPr>
              <a:t> </a:t>
            </a:r>
            <a:r>
              <a:rPr lang="en-US" sz="1800" i="1" dirty="0">
                <a:effectLst/>
                <a:latin typeface="NimbusRomNo9L"/>
              </a:rPr>
              <a:t>et al </a:t>
            </a:r>
            <a:r>
              <a:rPr lang="en-US" sz="1800" dirty="0">
                <a:effectLst/>
                <a:latin typeface="NimbusRomNo9L"/>
              </a:rPr>
              <a:t>(2001) parameterization </a:t>
            </a:r>
            <a:r>
              <a:rPr lang="en-US" dirty="0">
                <a:solidFill>
                  <a:schemeClr val="tx2">
                    <a:lumMod val="75000"/>
                    <a:lumOff val="25000"/>
                  </a:schemeClr>
                </a:solidFill>
              </a:rPr>
              <a:t>potentials</a:t>
            </a:r>
            <a:endParaRPr lang="en-US" dirty="0"/>
          </a:p>
        </p:txBody>
      </p:sp>
      <p:pic>
        <p:nvPicPr>
          <p:cNvPr id="37" name="Picture 36">
            <a:extLst>
              <a:ext uri="{FF2B5EF4-FFF2-40B4-BE49-F238E27FC236}">
                <a16:creationId xmlns:a16="http://schemas.microsoft.com/office/drawing/2014/main" id="{35DC9918-5ADF-29F1-D295-3EDD9AC5558F}"/>
              </a:ext>
            </a:extLst>
          </p:cNvPr>
          <p:cNvPicPr>
            <a:picLocks noChangeAspect="1"/>
          </p:cNvPicPr>
          <p:nvPr/>
        </p:nvPicPr>
        <p:blipFill>
          <a:blip r:embed="rId43"/>
          <a:stretch>
            <a:fillRect/>
          </a:stretch>
        </p:blipFill>
        <p:spPr>
          <a:xfrm>
            <a:off x="6808492" y="1154044"/>
            <a:ext cx="4672911" cy="310665"/>
          </a:xfrm>
          <a:prstGeom prst="rect">
            <a:avLst/>
          </a:prstGeom>
        </p:spPr>
      </p:pic>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A247C41F-E647-DAF2-5774-BD431213607F}"/>
                  </a:ext>
                </a:extLst>
              </p:cNvPr>
              <p:cNvSpPr txBox="1"/>
              <p:nvPr/>
            </p:nvSpPr>
            <p:spPr>
              <a:xfrm>
                <a:off x="823206" y="1831387"/>
                <a:ext cx="11169254" cy="646331"/>
              </a:xfrm>
              <a:prstGeom prst="rect">
                <a:avLst/>
              </a:prstGeom>
              <a:noFill/>
            </p:spPr>
            <p:txBody>
              <a:bodyPr wrap="square">
                <a:spAutoFit/>
              </a:bodyPr>
              <a:lstStyle/>
              <a:p>
                <a:pPr algn="ctr"/>
                <a:r>
                  <a:rPr lang="en-US" sz="1800" b="1" dirty="0"/>
                  <a:t>Semi-microscopic  -</a:t>
                </a:r>
                <a14:m>
                  <m:oMath xmlns:m="http://schemas.openxmlformats.org/officeDocument/2006/math">
                    <m:r>
                      <a:rPr lang="en-US" sz="1800" b="1" i="1" dirty="0" smtClean="0">
                        <a:latin typeface="Cambria Math" panose="02040503050406030204" pitchFamily="18" charset="0"/>
                      </a:rPr>
                      <m:t> </m:t>
                    </m:r>
                    <m:r>
                      <a:rPr lang="en-US" sz="1800" b="1" i="1" dirty="0" smtClean="0">
                        <a:latin typeface="Cambria Math" panose="02040503050406030204" pitchFamily="18" charset="0"/>
                      </a:rPr>
                      <m:t>𝟔</m:t>
                    </m:r>
                    <m:r>
                      <a:rPr lang="en-US" sz="1800" b="1" i="1" dirty="0" smtClean="0">
                        <a:latin typeface="Cambria Math" panose="02040503050406030204" pitchFamily="18" charset="0"/>
                      </a:rPr>
                      <m:t> </m:t>
                    </m:r>
                    <m:r>
                      <a:rPr lang="en-US" sz="1800" b="1" i="1" dirty="0" smtClean="0">
                        <a:latin typeface="Cambria Math" panose="02040503050406030204" pitchFamily="18" charset="0"/>
                      </a:rPr>
                      <m:t>𝝀</m:t>
                    </m:r>
                    <m:r>
                      <a:rPr lang="en-US" sz="1800" b="1" i="1" dirty="0" smtClean="0">
                        <a:latin typeface="Cambria Math" panose="02040503050406030204" pitchFamily="18" charset="0"/>
                      </a:rPr>
                      <m:t>’</m:t>
                    </m:r>
                    <m:r>
                      <a:rPr lang="en-US" sz="1800" b="1" i="1" dirty="0" smtClean="0">
                        <a:latin typeface="Cambria Math" panose="02040503050406030204" pitchFamily="18" charset="0"/>
                      </a:rPr>
                      <m:t>𝒔</m:t>
                    </m:r>
                  </m:oMath>
                </a14:m>
                <a:r>
                  <a:rPr lang="en-US" sz="1800" dirty="0"/>
                  <a:t> </a:t>
                </a:r>
                <a:r>
                  <a:rPr lang="en-US" sz="1800" b="1" dirty="0"/>
                  <a:t>and effective range parameters </a:t>
                </a:r>
                <a:r>
                  <a:rPr lang="en-US" sz="1800" b="1" dirty="0" err="1"/>
                  <a:t>tr,ti</a:t>
                </a:r>
                <a:r>
                  <a:rPr lang="en-US" sz="1800" b="1" dirty="0"/>
                  <a:t> </a:t>
                </a:r>
                <a:r>
                  <a:rPr lang="en-US" sz="1800" dirty="0"/>
                  <a:t>were fitted to elastic and quasi-elastic (</a:t>
                </a:r>
                <a:r>
                  <a:rPr lang="en-US" sz="1800" dirty="0" err="1"/>
                  <a:t>p,n</a:t>
                </a:r>
                <a:r>
                  <a:rPr lang="en-US" sz="1800" dirty="0"/>
                  <a:t>) scattering data </a:t>
                </a:r>
              </a:p>
            </p:txBody>
          </p:sp>
        </mc:Choice>
        <mc:Fallback>
          <p:sp>
            <p:nvSpPr>
              <p:cNvPr id="39" name="TextBox 38">
                <a:extLst>
                  <a:ext uri="{FF2B5EF4-FFF2-40B4-BE49-F238E27FC236}">
                    <a16:creationId xmlns:a16="http://schemas.microsoft.com/office/drawing/2014/main" id="{A247C41F-E647-DAF2-5774-BD431213607F}"/>
                  </a:ext>
                </a:extLst>
              </p:cNvPr>
              <p:cNvSpPr txBox="1">
                <a:spLocks noRot="1" noChangeAspect="1" noMove="1" noResize="1" noEditPoints="1" noAdjustHandles="1" noChangeArrowheads="1" noChangeShapeType="1" noTextEdit="1"/>
              </p:cNvSpPr>
              <p:nvPr/>
            </p:nvSpPr>
            <p:spPr>
              <a:xfrm>
                <a:off x="823206" y="1831387"/>
                <a:ext cx="11169254" cy="646331"/>
              </a:xfrm>
              <a:prstGeom prst="rect">
                <a:avLst/>
              </a:prstGeom>
              <a:blipFill>
                <a:blip r:embed="rId44"/>
                <a:stretch>
                  <a:fillRect t="-3922" b="-15686"/>
                </a:stretch>
              </a:blipFill>
            </p:spPr>
            <p:txBody>
              <a:bodyPr/>
              <a:lstStyle/>
              <a:p>
                <a:r>
                  <a:rPr lang="en-US">
                    <a:noFill/>
                  </a:rPr>
                  <a:t> </a:t>
                </a:r>
              </a:p>
            </p:txBody>
          </p:sp>
        </mc:Fallback>
      </mc:AlternateContent>
    </p:spTree>
    <p:extLst>
      <p:ext uri="{BB962C8B-B14F-4D97-AF65-F5344CB8AC3E}">
        <p14:creationId xmlns:p14="http://schemas.microsoft.com/office/powerpoint/2010/main" val="681245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EE865-902B-611E-2C62-79F694A1A5C8}"/>
              </a:ext>
            </a:extLst>
          </p:cNvPr>
          <p:cNvSpPr>
            <a:spLocks noGrp="1"/>
          </p:cNvSpPr>
          <p:nvPr>
            <p:ph type="title"/>
          </p:nvPr>
        </p:nvSpPr>
        <p:spPr>
          <a:xfrm>
            <a:off x="1003466" y="10273"/>
            <a:ext cx="10515600" cy="1325563"/>
          </a:xfrm>
        </p:spPr>
        <p:txBody>
          <a:bodyPr/>
          <a:lstStyle/>
          <a:p>
            <a:r>
              <a:rPr lang="en-US" dirty="0">
                <a:solidFill>
                  <a:schemeClr val="tx2">
                    <a:lumMod val="75000"/>
                    <a:lumOff val="25000"/>
                  </a:schemeClr>
                </a:solidFill>
              </a:rPr>
              <a:t>JLM-B nucleon-nucleus optical potential </a:t>
            </a:r>
          </a:p>
        </p:txBody>
      </p:sp>
      <p:sp>
        <p:nvSpPr>
          <p:cNvPr id="3" name="Content Placeholder 2">
            <a:extLst>
              <a:ext uri="{FF2B5EF4-FFF2-40B4-BE49-F238E27FC236}">
                <a16:creationId xmlns:a16="http://schemas.microsoft.com/office/drawing/2014/main" id="{ED77BDD5-84C3-E988-D004-EB17037698EE}"/>
              </a:ext>
            </a:extLst>
          </p:cNvPr>
          <p:cNvSpPr>
            <a:spLocks noGrp="1"/>
          </p:cNvSpPr>
          <p:nvPr>
            <p:ph idx="1"/>
          </p:nvPr>
        </p:nvSpPr>
        <p:spPr>
          <a:xfrm>
            <a:off x="613908" y="4882732"/>
            <a:ext cx="11451903" cy="1541028"/>
          </a:xfrm>
        </p:spPr>
        <p:txBody>
          <a:bodyPr>
            <a:normAutofit fontScale="92500" lnSpcReduction="10000"/>
          </a:bodyPr>
          <a:lstStyle/>
          <a:p>
            <a:r>
              <a:rPr lang="en-US" sz="2000" dirty="0"/>
              <a:t>Uses nucleus specific information - Folded with ground state densities from HFB. </a:t>
            </a:r>
          </a:p>
          <a:p>
            <a:r>
              <a:rPr lang="en-US" sz="2000" dirty="0"/>
              <a:t>Plot on the left – 94Zr(</a:t>
            </a:r>
            <a:r>
              <a:rPr lang="en-US" sz="2000" dirty="0" err="1"/>
              <a:t>p,p</a:t>
            </a:r>
            <a:r>
              <a:rPr lang="en-US" sz="2000" dirty="0"/>
              <a:t>) differential cross section for two different incident energies and the comparison to experimental data</a:t>
            </a:r>
          </a:p>
          <a:p>
            <a:r>
              <a:rPr lang="en-US" sz="2000" dirty="0"/>
              <a:t>Plot on  right : 90Zr+n total cross sections as function of neutron incident energies and its comparison to data</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D3318EC-DEEB-1029-2B1B-0ABBD72BCA93}"/>
                  </a:ext>
                </a:extLst>
              </p14:cNvPr>
              <p14:cNvContentPartPr/>
              <p14:nvPr/>
            </p14:nvContentPartPr>
            <p14:xfrm>
              <a:off x="2199020" y="1108716"/>
              <a:ext cx="360" cy="360"/>
            </p14:xfrm>
          </p:contentPart>
        </mc:Choice>
        <mc:Fallback xmlns="">
          <p:pic>
            <p:nvPicPr>
              <p:cNvPr id="4" name="Ink 3">
                <a:extLst>
                  <a:ext uri="{FF2B5EF4-FFF2-40B4-BE49-F238E27FC236}">
                    <a16:creationId xmlns:a16="http://schemas.microsoft.com/office/drawing/2014/main" id="{4D3318EC-DEEB-1029-2B1B-0ABBD72BCA93}"/>
                  </a:ext>
                </a:extLst>
              </p:cNvPr>
              <p:cNvPicPr/>
              <p:nvPr/>
            </p:nvPicPr>
            <p:blipFill>
              <a:blip r:embed="rId4"/>
              <a:stretch>
                <a:fillRect/>
              </a:stretch>
            </p:blipFill>
            <p:spPr>
              <a:xfrm>
                <a:off x="2194700" y="1104396"/>
                <a:ext cx="9000" cy="9000"/>
              </a:xfrm>
              <a:prstGeom prst="rect">
                <a:avLst/>
              </a:prstGeom>
            </p:spPr>
          </p:pic>
        </mc:Fallback>
      </mc:AlternateContent>
      <p:sp>
        <p:nvSpPr>
          <p:cNvPr id="7" name="TextBox 6">
            <a:extLst>
              <a:ext uri="{FF2B5EF4-FFF2-40B4-BE49-F238E27FC236}">
                <a16:creationId xmlns:a16="http://schemas.microsoft.com/office/drawing/2014/main" id="{86439CD6-493C-EAE2-6EEA-CBFA44E35350}"/>
              </a:ext>
            </a:extLst>
          </p:cNvPr>
          <p:cNvSpPr txBox="1"/>
          <p:nvPr/>
        </p:nvSpPr>
        <p:spPr>
          <a:xfrm>
            <a:off x="6814943" y="1116738"/>
            <a:ext cx="7207250" cy="276999"/>
          </a:xfrm>
          <a:prstGeom prst="rect">
            <a:avLst/>
          </a:prstGeom>
          <a:noFill/>
        </p:spPr>
        <p:txBody>
          <a:bodyPr wrap="square">
            <a:spAutoFit/>
          </a:bodyPr>
          <a:lstStyle/>
          <a:p>
            <a:r>
              <a:rPr lang="en-US" sz="1200" dirty="0">
                <a:effectLst/>
                <a:latin typeface="Helvetica" pitchFamily="2" charset="0"/>
              </a:rPr>
              <a:t>E. </a:t>
            </a:r>
            <a:r>
              <a:rPr lang="en-US" sz="1200" dirty="0" err="1">
                <a:effectLst/>
                <a:latin typeface="Helvetica" pitchFamily="2" charset="0"/>
              </a:rPr>
              <a:t>Bauge</a:t>
            </a:r>
            <a:r>
              <a:rPr lang="en-US" sz="1200" dirty="0">
                <a:effectLst/>
                <a:latin typeface="Helvetica" pitchFamily="2" charset="0"/>
              </a:rPr>
              <a:t>, J.P. Delaroche, M. </a:t>
            </a:r>
            <a:r>
              <a:rPr lang="en-US" sz="1200" dirty="0" err="1">
                <a:effectLst/>
                <a:latin typeface="Helvetica" pitchFamily="2" charset="0"/>
              </a:rPr>
              <a:t>Girod</a:t>
            </a:r>
            <a:r>
              <a:rPr lang="en-US" sz="1200" dirty="0">
                <a:effectLst/>
                <a:latin typeface="Helvetica" pitchFamily="2" charset="0"/>
              </a:rPr>
              <a:t>, Phys. Rev. C 63, 024607 (2001)</a:t>
            </a:r>
          </a:p>
        </p:txBody>
      </p:sp>
      <p:pic>
        <p:nvPicPr>
          <p:cNvPr id="9" name="Picture 8">
            <a:extLst>
              <a:ext uri="{FF2B5EF4-FFF2-40B4-BE49-F238E27FC236}">
                <a16:creationId xmlns:a16="http://schemas.microsoft.com/office/drawing/2014/main" id="{F05C979A-EAE3-E7F3-7B07-19C9D23BB2F3}"/>
              </a:ext>
            </a:extLst>
          </p:cNvPr>
          <p:cNvPicPr>
            <a:picLocks noChangeAspect="1"/>
          </p:cNvPicPr>
          <p:nvPr/>
        </p:nvPicPr>
        <p:blipFill>
          <a:blip r:embed="rId5"/>
          <a:stretch>
            <a:fillRect/>
          </a:stretch>
        </p:blipFill>
        <p:spPr>
          <a:xfrm>
            <a:off x="1003466" y="1891186"/>
            <a:ext cx="4570087" cy="3046725"/>
          </a:xfrm>
          <a:prstGeom prst="rect">
            <a:avLst/>
          </a:prstGeom>
        </p:spPr>
      </p:pic>
      <p:sp>
        <p:nvSpPr>
          <p:cNvPr id="10" name="TextBox 9">
            <a:extLst>
              <a:ext uri="{FF2B5EF4-FFF2-40B4-BE49-F238E27FC236}">
                <a16:creationId xmlns:a16="http://schemas.microsoft.com/office/drawing/2014/main" id="{20F3B22A-5E03-F2F5-156E-EC4A6648CCF9}"/>
              </a:ext>
            </a:extLst>
          </p:cNvPr>
          <p:cNvSpPr txBox="1"/>
          <p:nvPr/>
        </p:nvSpPr>
        <p:spPr>
          <a:xfrm>
            <a:off x="1323562" y="825177"/>
            <a:ext cx="10388996" cy="369332"/>
          </a:xfrm>
          <a:prstGeom prst="rect">
            <a:avLst/>
          </a:prstGeom>
          <a:noFill/>
        </p:spPr>
        <p:txBody>
          <a:bodyPr wrap="square">
            <a:spAutoFit/>
          </a:bodyPr>
          <a:lstStyle/>
          <a:p>
            <a:r>
              <a:rPr lang="en-US" sz="1800" dirty="0" err="1">
                <a:effectLst/>
                <a:latin typeface="NimbusRomNo9L"/>
              </a:rPr>
              <a:t>Jeukenne</a:t>
            </a:r>
            <a:r>
              <a:rPr lang="en-US" sz="1800" dirty="0">
                <a:effectLst/>
                <a:latin typeface="NimbusRomNo9L"/>
              </a:rPr>
              <a:t> Lejeune </a:t>
            </a:r>
            <a:r>
              <a:rPr lang="en-US" sz="1800" dirty="0" err="1">
                <a:effectLst/>
                <a:latin typeface="NimbusRomNo9L"/>
              </a:rPr>
              <a:t>Mahaux</a:t>
            </a:r>
            <a:r>
              <a:rPr lang="en-US" sz="1800" dirty="0">
                <a:effectLst/>
                <a:latin typeface="NimbusRomNo9L"/>
              </a:rPr>
              <a:t> (JLM) folding model using the </a:t>
            </a:r>
            <a:r>
              <a:rPr lang="en-US" sz="1800" dirty="0" err="1">
                <a:effectLst/>
                <a:latin typeface="NimbusRomNo9L"/>
              </a:rPr>
              <a:t>Bauge</a:t>
            </a:r>
            <a:r>
              <a:rPr lang="en-US" sz="1800" dirty="0">
                <a:effectLst/>
                <a:latin typeface="NimbusRomNo9L"/>
              </a:rPr>
              <a:t> </a:t>
            </a:r>
            <a:r>
              <a:rPr lang="en-US" sz="1800" i="1" dirty="0">
                <a:effectLst/>
                <a:latin typeface="NimbusRomNo9L"/>
              </a:rPr>
              <a:t>et al </a:t>
            </a:r>
            <a:r>
              <a:rPr lang="en-US" sz="1800" dirty="0">
                <a:effectLst/>
                <a:latin typeface="NimbusRomNo9L"/>
              </a:rPr>
              <a:t>(2001) parameterization </a:t>
            </a:r>
            <a:endParaRPr lang="en-US" dirty="0"/>
          </a:p>
        </p:txBody>
      </p:sp>
      <p:sp>
        <p:nvSpPr>
          <p:cNvPr id="14" name="TextBox 13">
            <a:extLst>
              <a:ext uri="{FF2B5EF4-FFF2-40B4-BE49-F238E27FC236}">
                <a16:creationId xmlns:a16="http://schemas.microsoft.com/office/drawing/2014/main" id="{BB6526A4-32BF-BA89-2D65-94721800E90F}"/>
              </a:ext>
            </a:extLst>
          </p:cNvPr>
          <p:cNvSpPr txBox="1"/>
          <p:nvPr/>
        </p:nvSpPr>
        <p:spPr>
          <a:xfrm>
            <a:off x="84148" y="6641979"/>
            <a:ext cx="7214258" cy="276999"/>
          </a:xfrm>
          <a:prstGeom prst="rect">
            <a:avLst/>
          </a:prstGeom>
          <a:noFill/>
        </p:spPr>
        <p:txBody>
          <a:bodyPr wrap="square">
            <a:spAutoFit/>
          </a:bodyPr>
          <a:lstStyle/>
          <a:p>
            <a:r>
              <a:rPr lang="en-US" sz="1200" dirty="0"/>
              <a:t>Exp data from Phys. Rev. 168, 1355 (1968), Phys. Rev. 135, B706 (1964)</a:t>
            </a:r>
          </a:p>
        </p:txBody>
      </p:sp>
      <p:pic>
        <p:nvPicPr>
          <p:cNvPr id="18" name="Picture 17">
            <a:extLst>
              <a:ext uri="{FF2B5EF4-FFF2-40B4-BE49-F238E27FC236}">
                <a16:creationId xmlns:a16="http://schemas.microsoft.com/office/drawing/2014/main" id="{93FE8A40-3ABC-3972-EC08-D4FF2C1FB426}"/>
              </a:ext>
            </a:extLst>
          </p:cNvPr>
          <p:cNvPicPr>
            <a:picLocks noChangeAspect="1"/>
          </p:cNvPicPr>
          <p:nvPr/>
        </p:nvPicPr>
        <p:blipFill>
          <a:blip r:embed="rId6"/>
          <a:stretch>
            <a:fillRect/>
          </a:stretch>
        </p:blipFill>
        <p:spPr>
          <a:xfrm>
            <a:off x="6846155" y="1344079"/>
            <a:ext cx="4672911" cy="310665"/>
          </a:xfrm>
          <a:prstGeom prst="rect">
            <a:avLst/>
          </a:prstGeom>
        </p:spPr>
      </p:pic>
      <p:pic>
        <p:nvPicPr>
          <p:cNvPr id="20" name="Picture 19">
            <a:extLst>
              <a:ext uri="{FF2B5EF4-FFF2-40B4-BE49-F238E27FC236}">
                <a16:creationId xmlns:a16="http://schemas.microsoft.com/office/drawing/2014/main" id="{999DAAA0-25C1-F98F-8B9D-A5004C1A69F3}"/>
              </a:ext>
            </a:extLst>
          </p:cNvPr>
          <p:cNvPicPr>
            <a:picLocks noChangeAspect="1"/>
          </p:cNvPicPr>
          <p:nvPr/>
        </p:nvPicPr>
        <p:blipFill>
          <a:blip r:embed="rId7"/>
          <a:stretch>
            <a:fillRect/>
          </a:stretch>
        </p:blipFill>
        <p:spPr>
          <a:xfrm>
            <a:off x="5725950" y="1848564"/>
            <a:ext cx="4570086" cy="3034168"/>
          </a:xfrm>
          <a:prstGeom prst="rect">
            <a:avLst/>
          </a:prstGeom>
        </p:spPr>
      </p:pic>
    </p:spTree>
    <p:extLst>
      <p:ext uri="{BB962C8B-B14F-4D97-AF65-F5344CB8AC3E}">
        <p14:creationId xmlns:p14="http://schemas.microsoft.com/office/powerpoint/2010/main" val="1391127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A0CB-829E-3047-06BA-C2A3E55D0164}"/>
              </a:ext>
            </a:extLst>
          </p:cNvPr>
          <p:cNvSpPr>
            <a:spLocks noGrp="1"/>
          </p:cNvSpPr>
          <p:nvPr>
            <p:ph type="title"/>
          </p:nvPr>
        </p:nvSpPr>
        <p:spPr>
          <a:xfrm>
            <a:off x="439387" y="87846"/>
            <a:ext cx="12192000" cy="1248127"/>
          </a:xfrm>
        </p:spPr>
        <p:txBody>
          <a:bodyPr>
            <a:normAutofit fontScale="90000"/>
          </a:bodyPr>
          <a:lstStyle/>
          <a:p>
            <a:r>
              <a:rPr lang="en-US" dirty="0">
                <a:solidFill>
                  <a:schemeClr val="accent1"/>
                </a:solidFill>
              </a:rPr>
              <a:t>Direct inelastic scattering: 90,92 Zr(</a:t>
            </a:r>
            <a:r>
              <a:rPr lang="en-US" dirty="0" err="1">
                <a:solidFill>
                  <a:schemeClr val="accent1"/>
                </a:solidFill>
              </a:rPr>
              <a:t>p,p</a:t>
            </a:r>
            <a:r>
              <a:rPr lang="en-US" dirty="0">
                <a:solidFill>
                  <a:schemeClr val="accent1"/>
                </a:solidFill>
              </a:rPr>
              <a:t>’) at different incident energies</a:t>
            </a:r>
          </a:p>
        </p:txBody>
      </p:sp>
      <p:sp>
        <p:nvSpPr>
          <p:cNvPr id="3" name="Content Placeholder 2">
            <a:extLst>
              <a:ext uri="{FF2B5EF4-FFF2-40B4-BE49-F238E27FC236}">
                <a16:creationId xmlns:a16="http://schemas.microsoft.com/office/drawing/2014/main" id="{6D66F92E-E375-B8B2-C056-5E29AD8845E3}"/>
              </a:ext>
            </a:extLst>
          </p:cNvPr>
          <p:cNvSpPr>
            <a:spLocks noGrp="1"/>
          </p:cNvSpPr>
          <p:nvPr>
            <p:ph idx="1"/>
          </p:nvPr>
        </p:nvSpPr>
        <p:spPr>
          <a:xfrm>
            <a:off x="863600" y="4602257"/>
            <a:ext cx="10224947" cy="1670756"/>
          </a:xfrm>
        </p:spPr>
        <p:txBody>
          <a:bodyPr>
            <a:normAutofit fontScale="77500" lnSpcReduction="20000"/>
          </a:bodyPr>
          <a:lstStyle/>
          <a:p>
            <a:r>
              <a:rPr lang="en-US" dirty="0"/>
              <a:t>Left panel : 90Zr, right panel : 92Zr</a:t>
            </a:r>
          </a:p>
          <a:p>
            <a:r>
              <a:rPr lang="en-US" dirty="0"/>
              <a:t>Curves : Inelastic differential cross sections for target excitation to the first 3- state. </a:t>
            </a:r>
          </a:p>
          <a:p>
            <a:r>
              <a:rPr lang="en-US" dirty="0"/>
              <a:t>Markers : Experimental data </a:t>
            </a:r>
          </a:p>
          <a:p>
            <a:r>
              <a:rPr lang="en-US" dirty="0"/>
              <a:t>Different colors : different incident proton energies as shown in the label. </a:t>
            </a:r>
          </a:p>
        </p:txBody>
      </p:sp>
      <p:pic>
        <p:nvPicPr>
          <p:cNvPr id="4" name="Picture 3">
            <a:extLst>
              <a:ext uri="{FF2B5EF4-FFF2-40B4-BE49-F238E27FC236}">
                <a16:creationId xmlns:a16="http://schemas.microsoft.com/office/drawing/2014/main" id="{B4FB99BB-9700-9FC5-1B21-A4E056BBE6F0}"/>
              </a:ext>
            </a:extLst>
          </p:cNvPr>
          <p:cNvPicPr>
            <a:picLocks noChangeAspect="1"/>
          </p:cNvPicPr>
          <p:nvPr/>
        </p:nvPicPr>
        <p:blipFill>
          <a:blip r:embed="rId2"/>
          <a:stretch>
            <a:fillRect/>
          </a:stretch>
        </p:blipFill>
        <p:spPr>
          <a:xfrm>
            <a:off x="731794" y="1452657"/>
            <a:ext cx="4724400" cy="3149600"/>
          </a:xfrm>
          <a:prstGeom prst="rect">
            <a:avLst/>
          </a:prstGeom>
        </p:spPr>
      </p:pic>
      <p:pic>
        <p:nvPicPr>
          <p:cNvPr id="5" name="Picture 4">
            <a:extLst>
              <a:ext uri="{FF2B5EF4-FFF2-40B4-BE49-F238E27FC236}">
                <a16:creationId xmlns:a16="http://schemas.microsoft.com/office/drawing/2014/main" id="{899A2E7E-FE63-5840-79C5-D11A00F7CFDD}"/>
              </a:ext>
            </a:extLst>
          </p:cNvPr>
          <p:cNvPicPr>
            <a:picLocks noChangeAspect="1"/>
          </p:cNvPicPr>
          <p:nvPr/>
        </p:nvPicPr>
        <p:blipFill>
          <a:blip r:embed="rId3"/>
          <a:stretch>
            <a:fillRect/>
          </a:stretch>
        </p:blipFill>
        <p:spPr>
          <a:xfrm>
            <a:off x="6096000" y="1452657"/>
            <a:ext cx="4724400" cy="3149600"/>
          </a:xfrm>
          <a:prstGeom prst="rect">
            <a:avLst/>
          </a:prstGeom>
        </p:spPr>
      </p:pic>
      <p:sp>
        <p:nvSpPr>
          <p:cNvPr id="7" name="Rectangle 7">
            <a:extLst>
              <a:ext uri="{FF2B5EF4-FFF2-40B4-BE49-F238E27FC236}">
                <a16:creationId xmlns:a16="http://schemas.microsoft.com/office/drawing/2014/main" id="{9918923B-9BD8-DE3E-7575-1C1D04619CE0}"/>
              </a:ext>
            </a:extLst>
          </p:cNvPr>
          <p:cNvSpPr>
            <a:spLocks noChangeArrowheads="1"/>
          </p:cNvSpPr>
          <p:nvPr/>
        </p:nvSpPr>
        <p:spPr bwMode="auto">
          <a:xfrm>
            <a:off x="0" y="6216977"/>
            <a:ext cx="12192000" cy="725263"/>
          </a:xfrm>
          <a:prstGeom prst="rect">
            <a:avLst/>
          </a:prstGeom>
          <a:solidFill>
            <a:schemeClr val="accent1">
              <a:lumMod val="75000"/>
            </a:schemeClr>
          </a:solidFill>
          <a:ln w="9525">
            <a:noFill/>
            <a:miter lim="800000"/>
            <a:headEnd/>
            <a:tailEnd/>
          </a:ln>
        </p:spPr>
        <p:txBody>
          <a:bodyPr tIns="0" bIns="0" anchor="ctr">
            <a:spAutoFit/>
          </a:bodyPr>
          <a:lstStyle/>
          <a:p>
            <a:pPr algn="ctr">
              <a:lnSpc>
                <a:spcPts val="2880"/>
              </a:lnSpc>
              <a:defRPr/>
            </a:pPr>
            <a:r>
              <a:rPr lang="en-US" sz="2200" dirty="0">
                <a:solidFill>
                  <a:schemeClr val="bg1"/>
                </a:solidFill>
                <a:latin typeface="Calibri" panose="020F0502020204030204" pitchFamily="34" charset="0"/>
                <a:cs typeface="Calibri" panose="020F0502020204030204" pitchFamily="34" charset="0"/>
              </a:rPr>
              <a:t>Conclusion : We can successfully use the microscopic structure of spherical nuclei to study nucleon-nucleus elastic and inelastic scattering</a:t>
            </a:r>
          </a:p>
        </p:txBody>
      </p:sp>
    </p:spTree>
    <p:extLst>
      <p:ext uri="{BB962C8B-B14F-4D97-AF65-F5344CB8AC3E}">
        <p14:creationId xmlns:p14="http://schemas.microsoft.com/office/powerpoint/2010/main" val="2748450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3" name="Title 12">
                <a:extLst>
                  <a:ext uri="{FF2B5EF4-FFF2-40B4-BE49-F238E27FC236}">
                    <a16:creationId xmlns:a16="http://schemas.microsoft.com/office/drawing/2014/main" id="{E400269A-36DD-604B-B6F5-DD4EC25D5216}"/>
                  </a:ext>
                </a:extLst>
              </p:cNvPr>
              <p:cNvSpPr>
                <a:spLocks noGrp="1"/>
              </p:cNvSpPr>
              <p:nvPr>
                <p:ph type="title"/>
              </p:nvPr>
            </p:nvSpPr>
            <p:spPr>
              <a:xfrm>
                <a:off x="483628" y="195513"/>
                <a:ext cx="11623589" cy="1010705"/>
              </a:xfrm>
            </p:spPr>
            <p:txBody>
              <a:bodyPr>
                <a:normAutofit fontScale="90000"/>
              </a:bodyPr>
              <a:lstStyle/>
              <a:p>
                <a:pPr algn="ctr" eaLnBrk="1" hangingPunct="1">
                  <a:defRPr/>
                </a:pPr>
                <a:r>
                  <a:rPr lang="en-US" dirty="0">
                    <a:solidFill>
                      <a:schemeClr val="tx2">
                        <a:lumMod val="75000"/>
                        <a:lumOff val="25000"/>
                      </a:schemeClr>
                    </a:solidFill>
                  </a:rPr>
                  <a:t>Application : (</a:t>
                </a:r>
                <a:r>
                  <a:rPr lang="en-US" dirty="0" err="1">
                    <a:solidFill>
                      <a:schemeClr val="tx2">
                        <a:lumMod val="75000"/>
                        <a:lumOff val="25000"/>
                      </a:schemeClr>
                    </a:solidFill>
                  </a:rPr>
                  <a:t>p,p</a:t>
                </a:r>
                <a:r>
                  <a:rPr lang="en-US" dirty="0">
                    <a:solidFill>
                      <a:schemeClr val="tx2">
                        <a:lumMod val="75000"/>
                        <a:lumOff val="25000"/>
                      </a:schemeClr>
                    </a:solidFill>
                  </a:rPr>
                  <a:t>’) inelastic scattering as surrogate for (n,</a:t>
                </a:r>
                <a14:m>
                  <m:oMath xmlns:m="http://schemas.openxmlformats.org/officeDocument/2006/math">
                    <m:r>
                      <m:rPr>
                        <m:sty m:val="p"/>
                      </m:rPr>
                      <a:rPr lang="en-US" b="0" i="1" smtClean="0">
                        <a:solidFill>
                          <a:schemeClr val="tx2">
                            <a:lumMod val="75000"/>
                            <a:lumOff val="25000"/>
                          </a:schemeClr>
                        </a:solidFill>
                        <a:latin typeface="Cambria Math" panose="02040503050406030204" pitchFamily="18" charset="0"/>
                      </a:rPr>
                      <m:t>γ</m:t>
                    </m:r>
                  </m:oMath>
                </a14:m>
                <a:r>
                  <a:rPr lang="en-US" dirty="0">
                    <a:solidFill>
                      <a:schemeClr val="tx2">
                        <a:lumMod val="75000"/>
                        <a:lumOff val="25000"/>
                      </a:schemeClr>
                    </a:solidFill>
                  </a:rPr>
                  <a:t>) reaction</a:t>
                </a:r>
                <a:endParaRPr lang="en-US" dirty="0"/>
              </a:p>
            </p:txBody>
          </p:sp>
        </mc:Choice>
        <mc:Fallback>
          <p:sp>
            <p:nvSpPr>
              <p:cNvPr id="13" name="Title 12">
                <a:extLst>
                  <a:ext uri="{FF2B5EF4-FFF2-40B4-BE49-F238E27FC236}">
                    <a16:creationId xmlns:a16="http://schemas.microsoft.com/office/drawing/2014/main" id="{E400269A-36DD-604B-B6F5-DD4EC25D5216}"/>
                  </a:ext>
                </a:extLst>
              </p:cNvPr>
              <p:cNvSpPr>
                <a:spLocks noGrp="1" noRot="1" noChangeAspect="1" noMove="1" noResize="1" noEditPoints="1" noAdjustHandles="1" noChangeArrowheads="1" noChangeShapeType="1" noTextEdit="1"/>
              </p:cNvSpPr>
              <p:nvPr>
                <p:ph type="title"/>
              </p:nvPr>
            </p:nvSpPr>
            <p:spPr>
              <a:xfrm>
                <a:off x="483628" y="195513"/>
                <a:ext cx="11623589" cy="1010705"/>
              </a:xfrm>
              <a:blipFill>
                <a:blip r:embed="rId3"/>
                <a:stretch>
                  <a:fillRect t="-25926" r="-436" b="-34568"/>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3907D51A-2AD3-174A-8DEF-1CB7351C98C1}"/>
              </a:ext>
            </a:extLst>
          </p:cNvPr>
          <p:cNvPicPr>
            <a:picLocks noChangeAspect="1"/>
          </p:cNvPicPr>
          <p:nvPr/>
        </p:nvPicPr>
        <p:blipFill>
          <a:blip r:embed="rId4"/>
          <a:stretch>
            <a:fillRect/>
          </a:stretch>
        </p:blipFill>
        <p:spPr>
          <a:xfrm>
            <a:off x="6921653" y="4860507"/>
            <a:ext cx="1681065" cy="1208265"/>
          </a:xfrm>
          <a:prstGeom prst="rect">
            <a:avLst/>
          </a:prstGeom>
        </p:spPr>
      </p:pic>
      <p:grpSp>
        <p:nvGrpSpPr>
          <p:cNvPr id="76" name="Group 75">
            <a:extLst>
              <a:ext uri="{FF2B5EF4-FFF2-40B4-BE49-F238E27FC236}">
                <a16:creationId xmlns:a16="http://schemas.microsoft.com/office/drawing/2014/main" id="{E6339DC9-4916-C9F1-EBC8-3BA9439010D2}"/>
              </a:ext>
            </a:extLst>
          </p:cNvPr>
          <p:cNvGrpSpPr/>
          <p:nvPr/>
        </p:nvGrpSpPr>
        <p:grpSpPr>
          <a:xfrm>
            <a:off x="483628" y="1230454"/>
            <a:ext cx="5794483" cy="3261575"/>
            <a:chOff x="377179" y="1261327"/>
            <a:chExt cx="5794483" cy="3261575"/>
          </a:xfrm>
        </p:grpSpPr>
        <p:grpSp>
          <p:nvGrpSpPr>
            <p:cNvPr id="42" name="Group 41">
              <a:extLst>
                <a:ext uri="{FF2B5EF4-FFF2-40B4-BE49-F238E27FC236}">
                  <a16:creationId xmlns:a16="http://schemas.microsoft.com/office/drawing/2014/main" id="{16BE4095-AAC2-97CB-25E7-58ADACFA949F}"/>
                </a:ext>
              </a:extLst>
            </p:cNvPr>
            <p:cNvGrpSpPr/>
            <p:nvPr/>
          </p:nvGrpSpPr>
          <p:grpSpPr>
            <a:xfrm>
              <a:off x="377179" y="2170349"/>
              <a:ext cx="5622915" cy="2352553"/>
              <a:chOff x="1817685" y="1414367"/>
              <a:chExt cx="5622915" cy="2352553"/>
            </a:xfrm>
          </p:grpSpPr>
          <p:grpSp>
            <p:nvGrpSpPr>
              <p:cNvPr id="22" name="Group 21">
                <a:extLst>
                  <a:ext uri="{FF2B5EF4-FFF2-40B4-BE49-F238E27FC236}">
                    <a16:creationId xmlns:a16="http://schemas.microsoft.com/office/drawing/2014/main" id="{0AF0C244-136B-56C5-BF9B-7FD4A710CF06}"/>
                  </a:ext>
                </a:extLst>
              </p:cNvPr>
              <p:cNvGrpSpPr/>
              <p:nvPr/>
            </p:nvGrpSpPr>
            <p:grpSpPr>
              <a:xfrm>
                <a:off x="2849119" y="1414367"/>
                <a:ext cx="3871061" cy="1821549"/>
                <a:chOff x="446939" y="1003611"/>
                <a:chExt cx="4652658" cy="2305036"/>
              </a:xfrm>
            </p:grpSpPr>
            <p:pic>
              <p:nvPicPr>
                <p:cNvPr id="7" name="Picture 4" descr="Category:Atomic nucleus - Wikimedia Commons">
                  <a:extLst>
                    <a:ext uri="{FF2B5EF4-FFF2-40B4-BE49-F238E27FC236}">
                      <a16:creationId xmlns:a16="http://schemas.microsoft.com/office/drawing/2014/main" id="{4AE1F216-3AC2-DF1A-B6EB-082E518C63E9}"/>
                    </a:ext>
                  </a:extLst>
                </p:cNvPr>
                <p:cNvPicPr>
                  <a:picLocks noChangeAspect="1" noChangeArrowheads="1"/>
                </p:cNvPicPr>
                <p:nvPr/>
              </p:nvPicPr>
              <p:blipFill>
                <a:blip r:embed="rId5">
                  <a:alphaModFix amt="65000"/>
                  <a:extLst>
                    <a:ext uri="{28A0092B-C50C-407E-A947-70E740481C1C}">
                      <a14:useLocalDpi xmlns:a14="http://schemas.microsoft.com/office/drawing/2010/main" val="0"/>
                    </a:ext>
                  </a:extLst>
                </a:blip>
                <a:srcRect/>
                <a:stretch>
                  <a:fillRect/>
                </a:stretch>
              </p:blipFill>
              <p:spPr bwMode="auto">
                <a:xfrm>
                  <a:off x="2187499" y="1469449"/>
                  <a:ext cx="1089761" cy="101070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6ADD1816-1886-3D90-D9E7-9C7C689084D0}"/>
                    </a:ext>
                  </a:extLst>
                </p:cNvPr>
                <p:cNvCxnSpPr>
                  <a:cxnSpLocks/>
                </p:cNvCxnSpPr>
                <p:nvPr/>
              </p:nvCxnSpPr>
              <p:spPr>
                <a:xfrm>
                  <a:off x="1625600" y="1974802"/>
                  <a:ext cx="533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4" descr="Category:Atomic nucleus - Wikimedia Commons">
                  <a:extLst>
                    <a:ext uri="{FF2B5EF4-FFF2-40B4-BE49-F238E27FC236}">
                      <a16:creationId xmlns:a16="http://schemas.microsoft.com/office/drawing/2014/main" id="{69ED1791-B2F1-D076-7FEE-9D1A7EF16B9D}"/>
                    </a:ext>
                  </a:extLst>
                </p:cNvPr>
                <p:cNvPicPr>
                  <a:picLocks noChangeAspect="1" noChangeArrowheads="1"/>
                </p:cNvPicPr>
                <p:nvPr/>
              </p:nvPicPr>
              <p:blipFill>
                <a:blip r:embed="rId5">
                  <a:alphaModFix amt="65000"/>
                  <a:extLst>
                    <a:ext uri="{28A0092B-C50C-407E-A947-70E740481C1C}">
                      <a14:useLocalDpi xmlns:a14="http://schemas.microsoft.com/office/drawing/2010/main" val="0"/>
                    </a:ext>
                  </a:extLst>
                </a:blip>
                <a:srcRect/>
                <a:stretch>
                  <a:fillRect/>
                </a:stretch>
              </p:blipFill>
              <p:spPr bwMode="auto">
                <a:xfrm>
                  <a:off x="4009836" y="2297941"/>
                  <a:ext cx="1089761" cy="10107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ategory:Atomic nucleus - Wikimedia Commons">
                  <a:extLst>
                    <a:ext uri="{FF2B5EF4-FFF2-40B4-BE49-F238E27FC236}">
                      <a16:creationId xmlns:a16="http://schemas.microsoft.com/office/drawing/2014/main" id="{9778C445-BC64-643C-6441-E30BBD857FBC}"/>
                    </a:ext>
                  </a:extLst>
                </p:cNvPr>
                <p:cNvPicPr>
                  <a:picLocks noChangeAspect="1" noChangeArrowheads="1"/>
                </p:cNvPicPr>
                <p:nvPr/>
              </p:nvPicPr>
              <p:blipFill>
                <a:blip r:embed="rId5">
                  <a:alphaModFix amt="65000"/>
                  <a:extLst>
                    <a:ext uri="{28A0092B-C50C-407E-A947-70E740481C1C}">
                      <a14:useLocalDpi xmlns:a14="http://schemas.microsoft.com/office/drawing/2010/main" val="0"/>
                    </a:ext>
                  </a:extLst>
                </a:blip>
                <a:srcRect/>
                <a:stretch>
                  <a:fillRect/>
                </a:stretch>
              </p:blipFill>
              <p:spPr bwMode="auto">
                <a:xfrm>
                  <a:off x="446939" y="1504398"/>
                  <a:ext cx="1089761" cy="101070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CFA6C973-71FE-C2B2-CFFA-C00E772B3556}"/>
                    </a:ext>
                  </a:extLst>
                </p:cNvPr>
                <p:cNvCxnSpPr>
                  <a:cxnSpLocks/>
                </p:cNvCxnSpPr>
                <p:nvPr/>
              </p:nvCxnSpPr>
              <p:spPr>
                <a:xfrm>
                  <a:off x="3344285" y="2038367"/>
                  <a:ext cx="665551" cy="324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D7DC2D6-0992-BB28-F319-FB71EF2CA52F}"/>
                    </a:ext>
                  </a:extLst>
                </p:cNvPr>
                <p:cNvSpPr txBox="1"/>
                <p:nvPr/>
              </p:nvSpPr>
              <p:spPr>
                <a:xfrm rot="16200000">
                  <a:off x="2309535" y="1069904"/>
                  <a:ext cx="576490" cy="443903"/>
                </a:xfrm>
                <a:prstGeom prst="rect">
                  <a:avLst/>
                </a:prstGeom>
                <a:noFill/>
              </p:spPr>
              <p:txBody>
                <a:bodyPr wrap="square" rtlCol="0">
                  <a:spAutoFit/>
                </a:bodyPr>
                <a:lstStyle/>
                <a:p>
                  <a:r>
                    <a:rPr lang="en-US" dirty="0"/>
                    <a:t>)))</a:t>
                  </a:r>
                </a:p>
              </p:txBody>
            </p:sp>
            <p:sp>
              <p:nvSpPr>
                <p:cNvPr id="19" name="TextBox 18">
                  <a:extLst>
                    <a:ext uri="{FF2B5EF4-FFF2-40B4-BE49-F238E27FC236}">
                      <a16:creationId xmlns:a16="http://schemas.microsoft.com/office/drawing/2014/main" id="{708A9C70-E22F-0416-F2BE-C487C8B7C277}"/>
                    </a:ext>
                  </a:extLst>
                </p:cNvPr>
                <p:cNvSpPr txBox="1"/>
                <p:nvPr/>
              </p:nvSpPr>
              <p:spPr>
                <a:xfrm rot="2475333" flipH="1">
                  <a:off x="3033101" y="2304789"/>
                  <a:ext cx="627956" cy="369332"/>
                </a:xfrm>
                <a:prstGeom prst="rect">
                  <a:avLst/>
                </a:prstGeom>
                <a:noFill/>
              </p:spPr>
              <p:txBody>
                <a:bodyPr wrap="square" rtlCol="0">
                  <a:spAutoFit/>
                </a:bodyPr>
                <a:lstStyle/>
                <a:p>
                  <a:r>
                    <a:rPr lang="en-US" dirty="0"/>
                    <a:t>)))</a:t>
                  </a:r>
                </a:p>
              </p:txBody>
            </p:sp>
            <p:sp>
              <p:nvSpPr>
                <p:cNvPr id="20" name="TextBox 19">
                  <a:extLst>
                    <a:ext uri="{FF2B5EF4-FFF2-40B4-BE49-F238E27FC236}">
                      <a16:creationId xmlns:a16="http://schemas.microsoft.com/office/drawing/2014/main" id="{73E5A4B4-40D7-11A7-BF16-7A7ABB9F7756}"/>
                    </a:ext>
                  </a:extLst>
                </p:cNvPr>
                <p:cNvSpPr txBox="1"/>
                <p:nvPr/>
              </p:nvSpPr>
              <p:spPr>
                <a:xfrm rot="8319761" flipH="1">
                  <a:off x="1840008" y="2349398"/>
                  <a:ext cx="627956" cy="369332"/>
                </a:xfrm>
                <a:prstGeom prst="rect">
                  <a:avLst/>
                </a:prstGeom>
                <a:noFill/>
              </p:spPr>
              <p:txBody>
                <a:bodyPr wrap="square" rtlCol="0">
                  <a:spAutoFit/>
                </a:bodyPr>
                <a:lstStyle/>
                <a:p>
                  <a:r>
                    <a:rPr lang="en-US" dirty="0"/>
                    <a:t>)))</a:t>
                  </a:r>
                </a:p>
              </p:txBody>
            </p:sp>
          </p:grpSp>
          <p:sp>
            <p:nvSpPr>
              <p:cNvPr id="21" name="TextBox 20">
                <a:extLst>
                  <a:ext uri="{FF2B5EF4-FFF2-40B4-BE49-F238E27FC236}">
                    <a16:creationId xmlns:a16="http://schemas.microsoft.com/office/drawing/2014/main" id="{2CAA3341-7726-1FDA-F3FC-68A4BD6115FE}"/>
                  </a:ext>
                </a:extLst>
              </p:cNvPr>
              <p:cNvSpPr txBox="1"/>
              <p:nvPr/>
            </p:nvSpPr>
            <p:spPr>
              <a:xfrm>
                <a:off x="1817685" y="1961106"/>
                <a:ext cx="306494" cy="369332"/>
              </a:xfrm>
              <a:prstGeom prst="rect">
                <a:avLst/>
              </a:prstGeom>
              <a:noFill/>
            </p:spPr>
            <p:txBody>
              <a:bodyPr wrap="none" rtlCol="0">
                <a:spAutoFit/>
              </a:bodyPr>
              <a:lstStyle/>
              <a:p>
                <a:r>
                  <a:rPr lang="en-US" dirty="0"/>
                  <a:t>n</a:t>
                </a:r>
              </a:p>
            </p:txBody>
          </p:sp>
          <p:cxnSp>
            <p:nvCxnSpPr>
              <p:cNvPr id="24" name="Straight Arrow Connector 23">
                <a:extLst>
                  <a:ext uri="{FF2B5EF4-FFF2-40B4-BE49-F238E27FC236}">
                    <a16:creationId xmlns:a16="http://schemas.microsoft.com/office/drawing/2014/main" id="{F156A275-66E5-A573-65DE-A911DF2BA13B}"/>
                  </a:ext>
                </a:extLst>
              </p:cNvPr>
              <p:cNvCxnSpPr>
                <a:cxnSpLocks/>
              </p:cNvCxnSpPr>
              <p:nvPr/>
            </p:nvCxnSpPr>
            <p:spPr>
              <a:xfrm>
                <a:off x="2220070" y="2145772"/>
                <a:ext cx="4375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68CD657-CEAB-C23C-183D-1E55FE9ED277}"/>
                  </a:ext>
                </a:extLst>
              </p:cNvPr>
              <p:cNvSpPr txBox="1"/>
              <p:nvPr/>
            </p:nvSpPr>
            <p:spPr>
              <a:xfrm>
                <a:off x="2919897" y="2721251"/>
                <a:ext cx="649456" cy="369332"/>
              </a:xfrm>
              <a:prstGeom prst="rect">
                <a:avLst/>
              </a:prstGeom>
              <a:noFill/>
            </p:spPr>
            <p:txBody>
              <a:bodyPr wrap="square" rtlCol="0">
                <a:spAutoFit/>
              </a:bodyPr>
              <a:lstStyle/>
              <a:p>
                <a:r>
                  <a:rPr lang="en-US" dirty="0"/>
                  <a:t>95Zr</a:t>
                </a:r>
              </a:p>
            </p:txBody>
          </p:sp>
          <p:sp>
            <p:nvSpPr>
              <p:cNvPr id="28" name="TextBox 27">
                <a:extLst>
                  <a:ext uri="{FF2B5EF4-FFF2-40B4-BE49-F238E27FC236}">
                    <a16:creationId xmlns:a16="http://schemas.microsoft.com/office/drawing/2014/main" id="{657D4A12-871B-B506-32A0-36FEFC27036E}"/>
                  </a:ext>
                </a:extLst>
              </p:cNvPr>
              <p:cNvSpPr txBox="1"/>
              <p:nvPr/>
            </p:nvSpPr>
            <p:spPr>
              <a:xfrm>
                <a:off x="4458260" y="2771390"/>
                <a:ext cx="775834" cy="369332"/>
              </a:xfrm>
              <a:prstGeom prst="rect">
                <a:avLst/>
              </a:prstGeom>
              <a:noFill/>
            </p:spPr>
            <p:txBody>
              <a:bodyPr wrap="square" rtlCol="0">
                <a:spAutoFit/>
              </a:bodyPr>
              <a:lstStyle/>
              <a:p>
                <a:r>
                  <a:rPr lang="en-US" dirty="0"/>
                  <a:t>96Zr*</a:t>
                </a:r>
              </a:p>
            </p:txBody>
          </p:sp>
          <p:sp>
            <p:nvSpPr>
              <p:cNvPr id="29" name="TextBox 28">
                <a:extLst>
                  <a:ext uri="{FF2B5EF4-FFF2-40B4-BE49-F238E27FC236}">
                    <a16:creationId xmlns:a16="http://schemas.microsoft.com/office/drawing/2014/main" id="{6C755762-9000-0E9C-247F-C7ABEFF1BDFC}"/>
                  </a:ext>
                </a:extLst>
              </p:cNvPr>
              <p:cNvSpPr txBox="1"/>
              <p:nvPr/>
            </p:nvSpPr>
            <p:spPr>
              <a:xfrm>
                <a:off x="6070724" y="3367877"/>
                <a:ext cx="649456" cy="369332"/>
              </a:xfrm>
              <a:prstGeom prst="rect">
                <a:avLst/>
              </a:prstGeom>
              <a:noFill/>
            </p:spPr>
            <p:txBody>
              <a:bodyPr wrap="square" rtlCol="0">
                <a:spAutoFit/>
              </a:bodyPr>
              <a:lstStyle/>
              <a:p>
                <a:r>
                  <a:rPr lang="en-US" dirty="0"/>
                  <a:t>95Zr</a:t>
                </a:r>
              </a:p>
            </p:txBody>
          </p:sp>
          <p:grpSp>
            <p:nvGrpSpPr>
              <p:cNvPr id="38" name="Group 37">
                <a:extLst>
                  <a:ext uri="{FF2B5EF4-FFF2-40B4-BE49-F238E27FC236}">
                    <a16:creationId xmlns:a16="http://schemas.microsoft.com/office/drawing/2014/main" id="{BB79FAFA-8AE3-E4C5-1E31-D1F1EA135208}"/>
                  </a:ext>
                </a:extLst>
              </p:cNvPr>
              <p:cNvGrpSpPr/>
              <p:nvPr/>
            </p:nvGrpSpPr>
            <p:grpSpPr>
              <a:xfrm>
                <a:off x="6710880" y="3229080"/>
                <a:ext cx="729720" cy="537840"/>
                <a:chOff x="6710880" y="3229080"/>
                <a:chExt cx="729720" cy="537840"/>
              </a:xfrm>
            </p:grpSpPr>
            <mc:AlternateContent xmlns:mc="http://schemas.openxmlformats.org/markup-compatibility/2006" xmlns:p14="http://schemas.microsoft.com/office/powerpoint/2010/main">
              <mc:Choice Requires="p14">
                <p:contentPart p14:bwMode="auto" r:id="rId6">
                  <p14:nvContentPartPr>
                    <p14:cNvPr id="36" name="Ink 35">
                      <a:extLst>
                        <a:ext uri="{FF2B5EF4-FFF2-40B4-BE49-F238E27FC236}">
                          <a16:creationId xmlns:a16="http://schemas.microsoft.com/office/drawing/2014/main" id="{E4BC0C09-0FDD-688D-3E6C-7EEE32FBB925}"/>
                        </a:ext>
                      </a:extLst>
                    </p14:cNvPr>
                    <p14:cNvContentPartPr/>
                    <p14:nvPr/>
                  </p14:nvContentPartPr>
                  <p14:xfrm>
                    <a:off x="6710880" y="3229080"/>
                    <a:ext cx="687960" cy="457200"/>
                  </p14:xfrm>
                </p:contentPart>
              </mc:Choice>
              <mc:Fallback xmlns="">
                <p:pic>
                  <p:nvPicPr>
                    <p:cNvPr id="36" name="Ink 35">
                      <a:extLst>
                        <a:ext uri="{FF2B5EF4-FFF2-40B4-BE49-F238E27FC236}">
                          <a16:creationId xmlns:a16="http://schemas.microsoft.com/office/drawing/2014/main" id="{E4BC0C09-0FDD-688D-3E6C-7EEE32FBB925}"/>
                        </a:ext>
                      </a:extLst>
                    </p:cNvPr>
                    <p:cNvPicPr/>
                    <p:nvPr/>
                  </p:nvPicPr>
                  <p:blipFill>
                    <a:blip r:embed="rId7"/>
                    <a:stretch>
                      <a:fillRect/>
                    </a:stretch>
                  </p:blipFill>
                  <p:spPr>
                    <a:xfrm>
                      <a:off x="6701880" y="3220080"/>
                      <a:ext cx="705600" cy="474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7" name="Ink 36">
                      <a:extLst>
                        <a:ext uri="{FF2B5EF4-FFF2-40B4-BE49-F238E27FC236}">
                          <a16:creationId xmlns:a16="http://schemas.microsoft.com/office/drawing/2014/main" id="{8E04CE65-3D99-DE2F-85BF-39DEE8AD427C}"/>
                        </a:ext>
                      </a:extLst>
                    </p14:cNvPr>
                    <p14:cNvContentPartPr/>
                    <p14:nvPr/>
                  </p14:nvContentPartPr>
                  <p14:xfrm>
                    <a:off x="7379040" y="3618960"/>
                    <a:ext cx="61560" cy="147960"/>
                  </p14:xfrm>
                </p:contentPart>
              </mc:Choice>
              <mc:Fallback xmlns="">
                <p:pic>
                  <p:nvPicPr>
                    <p:cNvPr id="37" name="Ink 36">
                      <a:extLst>
                        <a:ext uri="{FF2B5EF4-FFF2-40B4-BE49-F238E27FC236}">
                          <a16:creationId xmlns:a16="http://schemas.microsoft.com/office/drawing/2014/main" id="{8E04CE65-3D99-DE2F-85BF-39DEE8AD427C}"/>
                        </a:ext>
                      </a:extLst>
                    </p:cNvPr>
                    <p:cNvPicPr/>
                    <p:nvPr/>
                  </p:nvPicPr>
                  <p:blipFill>
                    <a:blip r:embed="rId9"/>
                    <a:stretch>
                      <a:fillRect/>
                    </a:stretch>
                  </p:blipFill>
                  <p:spPr>
                    <a:xfrm>
                      <a:off x="7370400" y="3610320"/>
                      <a:ext cx="79200" cy="165600"/>
                    </a:xfrm>
                    <a:prstGeom prst="rect">
                      <a:avLst/>
                    </a:prstGeom>
                  </p:spPr>
                </p:pic>
              </mc:Fallback>
            </mc:AlternateContent>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2D5FFE66-0F77-6072-4591-94D63179E5F2}"/>
                      </a:ext>
                    </a:extLst>
                  </p:cNvPr>
                  <p:cNvSpPr txBox="1"/>
                  <p:nvPr/>
                </p:nvSpPr>
                <p:spPr>
                  <a:xfrm>
                    <a:off x="7125368" y="3090580"/>
                    <a:ext cx="18094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𝛾</m:t>
                          </m:r>
                        </m:oMath>
                      </m:oMathPara>
                    </a14:m>
                    <a:endParaRPr lang="en-US" dirty="0"/>
                  </a:p>
                </p:txBody>
              </p:sp>
            </mc:Choice>
            <mc:Fallback xmlns="">
              <p:sp>
                <p:nvSpPr>
                  <p:cNvPr id="39" name="TextBox 38">
                    <a:extLst>
                      <a:ext uri="{FF2B5EF4-FFF2-40B4-BE49-F238E27FC236}">
                        <a16:creationId xmlns:a16="http://schemas.microsoft.com/office/drawing/2014/main" id="{2D5FFE66-0F77-6072-4591-94D63179E5F2}"/>
                      </a:ext>
                    </a:extLst>
                  </p:cNvPr>
                  <p:cNvSpPr txBox="1">
                    <a:spLocks noRot="1" noChangeAspect="1" noMove="1" noResize="1" noEditPoints="1" noAdjustHandles="1" noChangeArrowheads="1" noChangeShapeType="1" noTextEdit="1"/>
                  </p:cNvSpPr>
                  <p:nvPr/>
                </p:nvSpPr>
                <p:spPr>
                  <a:xfrm>
                    <a:off x="7125368" y="3090580"/>
                    <a:ext cx="180947" cy="276999"/>
                  </a:xfrm>
                  <a:prstGeom prst="rect">
                    <a:avLst/>
                  </a:prstGeom>
                  <a:blipFill>
                    <a:blip r:embed="rId10"/>
                    <a:stretch>
                      <a:fillRect l="-26667" r="-33333" b="-26087"/>
                    </a:stretch>
                  </a:blipFill>
                </p:spPr>
                <p:txBody>
                  <a:bodyPr/>
                  <a:lstStyle/>
                  <a:p>
                    <a:r>
                      <a:rPr lang="en-US">
                        <a:noFill/>
                      </a:rPr>
                      <a:t> </a:t>
                    </a:r>
                  </a:p>
                </p:txBody>
              </p:sp>
            </mc:Fallback>
          </mc:AlternateContent>
        </p:grpSp>
        <p:grpSp>
          <p:nvGrpSpPr>
            <p:cNvPr id="43" name="Group 42">
              <a:extLst>
                <a:ext uri="{FF2B5EF4-FFF2-40B4-BE49-F238E27FC236}">
                  <a16:creationId xmlns:a16="http://schemas.microsoft.com/office/drawing/2014/main" id="{0B46AEDC-B3D4-5B94-652D-025A6973F4C6}"/>
                </a:ext>
              </a:extLst>
            </p:cNvPr>
            <p:cNvGrpSpPr/>
            <p:nvPr/>
          </p:nvGrpSpPr>
          <p:grpSpPr>
            <a:xfrm>
              <a:off x="4662794" y="1261327"/>
              <a:ext cx="1508868" cy="834301"/>
              <a:chOff x="-617695" y="185872"/>
              <a:chExt cx="1508868" cy="834301"/>
            </a:xfrm>
          </p:grpSpPr>
          <p:sp>
            <p:nvSpPr>
              <p:cNvPr id="45" name="TextBox 44">
                <a:extLst>
                  <a:ext uri="{FF2B5EF4-FFF2-40B4-BE49-F238E27FC236}">
                    <a16:creationId xmlns:a16="http://schemas.microsoft.com/office/drawing/2014/main" id="{D800485C-71DD-5976-E6D4-9915503EFFA0}"/>
                  </a:ext>
                </a:extLst>
              </p:cNvPr>
              <p:cNvSpPr txBox="1"/>
              <p:nvPr/>
            </p:nvSpPr>
            <p:spPr>
              <a:xfrm>
                <a:off x="584679" y="650841"/>
                <a:ext cx="306494" cy="369332"/>
              </a:xfrm>
              <a:prstGeom prst="rect">
                <a:avLst/>
              </a:prstGeom>
              <a:noFill/>
            </p:spPr>
            <p:txBody>
              <a:bodyPr wrap="none" rtlCol="0">
                <a:spAutoFit/>
              </a:bodyPr>
              <a:lstStyle/>
              <a:p>
                <a:r>
                  <a:rPr lang="en-US" dirty="0"/>
                  <a:t>p</a:t>
                </a:r>
              </a:p>
            </p:txBody>
          </p:sp>
          <p:cxnSp>
            <p:nvCxnSpPr>
              <p:cNvPr id="46" name="Straight Arrow Connector 45">
                <a:extLst>
                  <a:ext uri="{FF2B5EF4-FFF2-40B4-BE49-F238E27FC236}">
                    <a16:creationId xmlns:a16="http://schemas.microsoft.com/office/drawing/2014/main" id="{61787B42-1A66-B694-CBD6-3DC6E5F89F20}"/>
                  </a:ext>
                </a:extLst>
              </p:cNvPr>
              <p:cNvCxnSpPr>
                <a:cxnSpLocks/>
              </p:cNvCxnSpPr>
              <p:nvPr/>
            </p:nvCxnSpPr>
            <p:spPr>
              <a:xfrm flipH="1">
                <a:off x="59904" y="872068"/>
                <a:ext cx="486259"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30BF6E9C-DF86-D48D-0876-DC7B4D30EA19}"/>
                  </a:ext>
                </a:extLst>
              </p:cNvPr>
              <p:cNvSpPr txBox="1"/>
              <p:nvPr/>
            </p:nvSpPr>
            <p:spPr>
              <a:xfrm>
                <a:off x="-617695" y="185872"/>
                <a:ext cx="649456" cy="369332"/>
              </a:xfrm>
              <a:prstGeom prst="rect">
                <a:avLst/>
              </a:prstGeom>
              <a:noFill/>
            </p:spPr>
            <p:txBody>
              <a:bodyPr wrap="square" rtlCol="0">
                <a:spAutoFit/>
              </a:bodyPr>
              <a:lstStyle/>
              <a:p>
                <a:r>
                  <a:rPr lang="en-US" dirty="0"/>
                  <a:t>96Zr</a:t>
                </a:r>
              </a:p>
            </p:txBody>
          </p:sp>
        </p:grpSp>
        <p:sp>
          <p:nvSpPr>
            <p:cNvPr id="63" name="TextBox 62">
              <a:extLst>
                <a:ext uri="{FF2B5EF4-FFF2-40B4-BE49-F238E27FC236}">
                  <a16:creationId xmlns:a16="http://schemas.microsoft.com/office/drawing/2014/main" id="{B2B0EAAC-D9FC-4119-C225-01D9C36F0AFC}"/>
                </a:ext>
              </a:extLst>
            </p:cNvPr>
            <p:cNvSpPr txBox="1"/>
            <p:nvPr/>
          </p:nvSpPr>
          <p:spPr>
            <a:xfrm>
              <a:off x="3455034" y="1281434"/>
              <a:ext cx="364202" cy="369332"/>
            </a:xfrm>
            <a:prstGeom prst="rect">
              <a:avLst/>
            </a:prstGeom>
            <a:noFill/>
          </p:spPr>
          <p:txBody>
            <a:bodyPr wrap="none" rtlCol="0">
              <a:spAutoFit/>
            </a:bodyPr>
            <a:lstStyle/>
            <a:p>
              <a:r>
                <a:rPr lang="en-US" dirty="0"/>
                <a:t>p’</a:t>
              </a:r>
            </a:p>
          </p:txBody>
        </p:sp>
        <p:cxnSp>
          <p:nvCxnSpPr>
            <p:cNvPr id="67" name="Straight Arrow Connector 66">
              <a:extLst>
                <a:ext uri="{FF2B5EF4-FFF2-40B4-BE49-F238E27FC236}">
                  <a16:creationId xmlns:a16="http://schemas.microsoft.com/office/drawing/2014/main" id="{4BB62DC4-D0D7-4BCE-CA62-0369667FA7DC}"/>
                </a:ext>
              </a:extLst>
            </p:cNvPr>
            <p:cNvCxnSpPr>
              <a:cxnSpLocks/>
            </p:cNvCxnSpPr>
            <p:nvPr/>
          </p:nvCxnSpPr>
          <p:spPr>
            <a:xfrm flipH="1" flipV="1">
              <a:off x="3808735" y="1572641"/>
              <a:ext cx="598792" cy="20034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E5924EB-8BBF-7684-20F9-39B653477177}"/>
                </a:ext>
              </a:extLst>
            </p:cNvPr>
            <p:cNvCxnSpPr>
              <a:cxnSpLocks/>
            </p:cNvCxnSpPr>
            <p:nvPr/>
          </p:nvCxnSpPr>
          <p:spPr>
            <a:xfrm flipH="1">
              <a:off x="3844021" y="2045327"/>
              <a:ext cx="589679" cy="34506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77" name="TextBox 76">
            <a:extLst>
              <a:ext uri="{FF2B5EF4-FFF2-40B4-BE49-F238E27FC236}">
                <a16:creationId xmlns:a16="http://schemas.microsoft.com/office/drawing/2014/main" id="{38A1FD18-EA62-B74D-28FA-96FD8CAC4CFF}"/>
              </a:ext>
            </a:extLst>
          </p:cNvPr>
          <p:cNvSpPr txBox="1"/>
          <p:nvPr/>
        </p:nvSpPr>
        <p:spPr>
          <a:xfrm>
            <a:off x="120954" y="1830956"/>
            <a:ext cx="1671390" cy="646331"/>
          </a:xfrm>
          <a:prstGeom prst="rect">
            <a:avLst/>
          </a:prstGeom>
          <a:noFill/>
        </p:spPr>
        <p:txBody>
          <a:bodyPr wrap="square" rtlCol="0">
            <a:spAutoFit/>
          </a:bodyPr>
          <a:lstStyle/>
          <a:p>
            <a:r>
              <a:rPr lang="en-US" b="1" dirty="0"/>
              <a:t>Desired reaction</a:t>
            </a:r>
          </a:p>
        </p:txBody>
      </p:sp>
      <p:sp>
        <p:nvSpPr>
          <p:cNvPr id="78" name="TextBox 77">
            <a:extLst>
              <a:ext uri="{FF2B5EF4-FFF2-40B4-BE49-F238E27FC236}">
                <a16:creationId xmlns:a16="http://schemas.microsoft.com/office/drawing/2014/main" id="{FFBD9A4A-0248-19D8-B2B7-EFBC527F7CCA}"/>
              </a:ext>
            </a:extLst>
          </p:cNvPr>
          <p:cNvSpPr txBox="1"/>
          <p:nvPr/>
        </p:nvSpPr>
        <p:spPr>
          <a:xfrm>
            <a:off x="4444796" y="2369117"/>
            <a:ext cx="1387274" cy="383041"/>
          </a:xfrm>
          <a:prstGeom prst="rect">
            <a:avLst/>
          </a:prstGeom>
          <a:noFill/>
        </p:spPr>
        <p:txBody>
          <a:bodyPr wrap="square" rtlCol="0">
            <a:spAutoFit/>
          </a:bodyPr>
          <a:lstStyle/>
          <a:p>
            <a:r>
              <a:rPr lang="en-US" b="1" dirty="0"/>
              <a:t>Surrogate</a:t>
            </a:r>
          </a:p>
        </p:txBody>
      </p:sp>
      <p:pic>
        <p:nvPicPr>
          <p:cNvPr id="79" name="Picture 78">
            <a:extLst>
              <a:ext uri="{FF2B5EF4-FFF2-40B4-BE49-F238E27FC236}">
                <a16:creationId xmlns:a16="http://schemas.microsoft.com/office/drawing/2014/main" id="{A40F3EDC-9D0D-C7E8-EB8D-D3A6D1C7C320}"/>
              </a:ext>
            </a:extLst>
          </p:cNvPr>
          <p:cNvPicPr>
            <a:picLocks noChangeAspect="1"/>
          </p:cNvPicPr>
          <p:nvPr/>
        </p:nvPicPr>
        <p:blipFill>
          <a:blip r:embed="rId11"/>
          <a:stretch>
            <a:fillRect/>
          </a:stretch>
        </p:blipFill>
        <p:spPr>
          <a:xfrm>
            <a:off x="8609669" y="4565983"/>
            <a:ext cx="3582331" cy="1375036"/>
          </a:xfrm>
          <a:prstGeom prst="rect">
            <a:avLst/>
          </a:prstGeom>
        </p:spPr>
      </p:pic>
      <p:sp>
        <p:nvSpPr>
          <p:cNvPr id="80" name="TextBox 79">
            <a:extLst>
              <a:ext uri="{FF2B5EF4-FFF2-40B4-BE49-F238E27FC236}">
                <a16:creationId xmlns:a16="http://schemas.microsoft.com/office/drawing/2014/main" id="{D78ACA3D-5C15-6C81-A122-081D48375FE8}"/>
              </a:ext>
            </a:extLst>
          </p:cNvPr>
          <p:cNvSpPr txBox="1"/>
          <p:nvPr/>
        </p:nvSpPr>
        <p:spPr>
          <a:xfrm>
            <a:off x="10759040" y="5818163"/>
            <a:ext cx="3223839" cy="307777"/>
          </a:xfrm>
          <a:prstGeom prst="rect">
            <a:avLst/>
          </a:prstGeom>
          <a:noFill/>
        </p:spPr>
        <p:txBody>
          <a:bodyPr wrap="square" rtlCol="0">
            <a:spAutoFit/>
          </a:bodyPr>
          <a:lstStyle/>
          <a:p>
            <a:r>
              <a:rPr lang="en-US" sz="1400" dirty="0"/>
              <a:t>Fig. from J. Escher</a:t>
            </a:r>
          </a:p>
        </p:txBody>
      </p:sp>
      <p:pic>
        <p:nvPicPr>
          <p:cNvPr id="3" name="Picture 4" descr="Category:Atomic nucleus - Wikimedia Commons">
            <a:extLst>
              <a:ext uri="{FF2B5EF4-FFF2-40B4-BE49-F238E27FC236}">
                <a16:creationId xmlns:a16="http://schemas.microsoft.com/office/drawing/2014/main" id="{2DE0FA2D-05B4-D720-5794-8CD2AE0F424B}"/>
              </a:ext>
            </a:extLst>
          </p:cNvPr>
          <p:cNvPicPr>
            <a:picLocks noChangeAspect="1" noChangeArrowheads="1"/>
          </p:cNvPicPr>
          <p:nvPr/>
        </p:nvPicPr>
        <p:blipFill>
          <a:blip r:embed="rId5">
            <a:alphaModFix amt="65000"/>
            <a:extLst>
              <a:ext uri="{28A0092B-C50C-407E-A947-70E740481C1C}">
                <a14:useLocalDpi xmlns:a14="http://schemas.microsoft.com/office/drawing/2010/main" val="0"/>
              </a:ext>
            </a:extLst>
          </a:blip>
          <a:srcRect/>
          <a:stretch>
            <a:fillRect/>
          </a:stretch>
        </p:blipFill>
        <p:spPr bwMode="auto">
          <a:xfrm>
            <a:off x="4590749" y="1497913"/>
            <a:ext cx="906693" cy="7987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BB95D10-FD42-4D2F-F579-874C04AE8FB8}"/>
              </a:ext>
            </a:extLst>
          </p:cNvPr>
          <p:cNvSpPr/>
          <p:nvPr/>
        </p:nvSpPr>
        <p:spPr>
          <a:xfrm>
            <a:off x="6773302" y="1462898"/>
            <a:ext cx="5105571" cy="1818959"/>
          </a:xfrm>
          <a:prstGeom prst="rect">
            <a:avLst/>
          </a:prstGeom>
          <a:solidFill>
            <a:srgbClr val="EDF3DB"/>
          </a:solidFill>
          <a:ln>
            <a:solidFill>
              <a:srgbClr val="000090"/>
            </a:solidFill>
          </a:ln>
        </p:spPr>
        <p:txBody>
          <a:bodyPr wrap="square">
            <a:spAutoFit/>
          </a:bodyPr>
          <a:lstStyle/>
          <a:p>
            <a:pPr marL="119063" indent="-119063"/>
            <a:r>
              <a:rPr lang="en-US" sz="1400" dirty="0">
                <a:solidFill>
                  <a:srgbClr val="000000"/>
                </a:solidFill>
                <a:latin typeface="Helvetica" charset="0"/>
              </a:rPr>
              <a:t>A Surrogate experiment gives</a:t>
            </a:r>
          </a:p>
          <a:p>
            <a:pPr marL="119063" indent="-119063"/>
            <a:r>
              <a:rPr lang="en-US" sz="1600" dirty="0">
                <a:solidFill>
                  <a:srgbClr val="000080"/>
                </a:solidFill>
                <a:latin typeface="Helvetica" charset="0"/>
              </a:rPr>
              <a:t>P</a:t>
            </a:r>
            <a:r>
              <a:rPr lang="en-US" sz="1600" baseline="-25000" dirty="0">
                <a:solidFill>
                  <a:srgbClr val="000080"/>
                </a:solidFill>
                <a:latin typeface="Helvetica" charset="0"/>
              </a:rPr>
              <a:t>(</a:t>
            </a:r>
            <a:r>
              <a:rPr lang="en-US" sz="1600" baseline="-25000" dirty="0" err="1">
                <a:solidFill>
                  <a:srgbClr val="000080"/>
                </a:solidFill>
                <a:latin typeface="Helvetica" charset="0"/>
              </a:rPr>
              <a:t>p,p’</a:t>
            </a:r>
            <a:r>
              <a:rPr lang="en-US" sz="1600" baseline="-25000" dirty="0" err="1">
                <a:solidFill>
                  <a:srgbClr val="000080"/>
                </a:solidFill>
                <a:latin typeface="Symbol" charset="2"/>
                <a:cs typeface="Symbol" charset="2"/>
              </a:rPr>
              <a:t>g</a:t>
            </a:r>
            <a:r>
              <a:rPr lang="en-US" sz="1600" baseline="-25000" dirty="0">
                <a:solidFill>
                  <a:srgbClr val="000080"/>
                </a:solidFill>
                <a:latin typeface="Helvetica" charset="0"/>
              </a:rPr>
              <a:t>)</a:t>
            </a:r>
            <a:r>
              <a:rPr lang="en-US" sz="1600" baseline="-25000" dirty="0">
                <a:solidFill>
                  <a:srgbClr val="000080"/>
                </a:solidFill>
                <a:latin typeface="Symbol" charset="2"/>
              </a:rPr>
              <a:t> </a:t>
            </a:r>
            <a:r>
              <a:rPr lang="en-US" sz="1600" dirty="0">
                <a:solidFill>
                  <a:srgbClr val="000080"/>
                </a:solidFill>
                <a:latin typeface="Helvetica" charset="0"/>
              </a:rPr>
              <a:t>(E)</a:t>
            </a:r>
            <a:r>
              <a:rPr lang="en-US" sz="800" dirty="0">
                <a:solidFill>
                  <a:srgbClr val="000080"/>
                </a:solidFill>
                <a:latin typeface="Helvetica" charset="0"/>
              </a:rPr>
              <a:t> </a:t>
            </a:r>
            <a:r>
              <a:rPr lang="en-US" sz="1600" dirty="0">
                <a:solidFill>
                  <a:srgbClr val="000080"/>
                </a:solidFill>
                <a:latin typeface="Helvetica" charset="0"/>
              </a:rPr>
              <a:t>=</a:t>
            </a:r>
            <a:r>
              <a:rPr lang="en-US" sz="800" dirty="0">
                <a:solidFill>
                  <a:srgbClr val="000080"/>
                </a:solidFill>
                <a:latin typeface="Helvetica" charset="0"/>
              </a:rPr>
              <a:t> </a:t>
            </a:r>
            <a:r>
              <a:rPr lang="en-US" sz="2400" dirty="0" err="1">
                <a:solidFill>
                  <a:srgbClr val="000080"/>
                </a:solidFill>
                <a:latin typeface="Symbol" charset="2"/>
              </a:rPr>
              <a:t>S</a:t>
            </a:r>
            <a:r>
              <a:rPr lang="en-US" sz="1600" baseline="-25000" dirty="0" err="1">
                <a:solidFill>
                  <a:srgbClr val="000080"/>
                </a:solidFill>
                <a:latin typeface="Helvetica" charset="0"/>
              </a:rPr>
              <a:t>J</a:t>
            </a:r>
            <a:r>
              <a:rPr lang="en-US" sz="2400" baseline="-25000" dirty="0" err="1">
                <a:solidFill>
                  <a:srgbClr val="000080"/>
                </a:solidFill>
                <a:latin typeface="Symbol" charset="2"/>
              </a:rPr>
              <a:t>,p</a:t>
            </a:r>
            <a:r>
              <a:rPr lang="en-US" sz="1600" dirty="0">
                <a:solidFill>
                  <a:srgbClr val="000080"/>
                </a:solidFill>
                <a:latin typeface="Times" charset="0"/>
              </a:rPr>
              <a:t> </a:t>
            </a:r>
            <a:r>
              <a:rPr lang="en-US" sz="1600" dirty="0">
                <a:solidFill>
                  <a:srgbClr val="000080"/>
                </a:solidFill>
                <a:latin typeface="Helvetica" charset="0"/>
              </a:rPr>
              <a:t>F</a:t>
            </a:r>
            <a:r>
              <a:rPr lang="en-US" sz="1600" baseline="-25000" dirty="0">
                <a:solidFill>
                  <a:srgbClr val="000080"/>
                </a:solidFill>
                <a:latin typeface="Helvetica" charset="0"/>
              </a:rPr>
              <a:t>(</a:t>
            </a:r>
            <a:r>
              <a:rPr lang="en-US" sz="1600" baseline="-25000" dirty="0" err="1">
                <a:solidFill>
                  <a:srgbClr val="000080"/>
                </a:solidFill>
                <a:latin typeface="Helvetica" charset="0"/>
              </a:rPr>
              <a:t>p,p</a:t>
            </a:r>
            <a:r>
              <a:rPr lang="en-US" sz="1600" baseline="-25000" dirty="0">
                <a:solidFill>
                  <a:srgbClr val="000080"/>
                </a:solidFill>
                <a:latin typeface="Helvetica" charset="0"/>
              </a:rPr>
              <a:t>’)</a:t>
            </a:r>
            <a:r>
              <a:rPr lang="en-US" sz="1600" baseline="30000" dirty="0">
                <a:solidFill>
                  <a:srgbClr val="000080"/>
                </a:solidFill>
                <a:latin typeface="Helvetica" charset="0"/>
              </a:rPr>
              <a:t>CN</a:t>
            </a:r>
            <a:r>
              <a:rPr lang="en-US" sz="1600" dirty="0">
                <a:solidFill>
                  <a:srgbClr val="000080"/>
                </a:solidFill>
                <a:latin typeface="Helvetica" charset="0"/>
              </a:rPr>
              <a:t>(</a:t>
            </a:r>
            <a:r>
              <a:rPr lang="en-US" sz="1600" dirty="0" err="1">
                <a:solidFill>
                  <a:srgbClr val="000080"/>
                </a:solidFill>
                <a:latin typeface="Helvetica" charset="0"/>
              </a:rPr>
              <a:t>E,J,</a:t>
            </a:r>
            <a:r>
              <a:rPr lang="en-US" sz="1600" dirty="0" err="1">
                <a:solidFill>
                  <a:srgbClr val="000080"/>
                </a:solidFill>
                <a:latin typeface="Symbol" charset="2"/>
              </a:rPr>
              <a:t>p</a:t>
            </a:r>
            <a:r>
              <a:rPr lang="en-US" sz="1600" dirty="0">
                <a:solidFill>
                  <a:srgbClr val="000080"/>
                </a:solidFill>
                <a:latin typeface="Helvetica" charset="0"/>
              </a:rPr>
              <a:t>)</a:t>
            </a:r>
            <a:r>
              <a:rPr lang="en-US" sz="1600" baseline="30000" dirty="0">
                <a:solidFill>
                  <a:srgbClr val="000080"/>
                </a:solidFill>
                <a:latin typeface="Helvetica" charset="0"/>
              </a:rPr>
              <a:t>.</a:t>
            </a:r>
            <a:r>
              <a:rPr lang="en-US" sz="1600" dirty="0" err="1">
                <a:solidFill>
                  <a:srgbClr val="800040"/>
                </a:solidFill>
                <a:latin typeface="Helvetica" charset="0"/>
              </a:rPr>
              <a:t>G</a:t>
            </a:r>
            <a:r>
              <a:rPr lang="en-US" sz="1600" baseline="30000" dirty="0" err="1">
                <a:solidFill>
                  <a:srgbClr val="800040"/>
                </a:solidFill>
                <a:latin typeface="Helvetica" charset="0"/>
              </a:rPr>
              <a:t>CN</a:t>
            </a:r>
            <a:r>
              <a:rPr lang="en-US" sz="2400" baseline="-25000" dirty="0" err="1">
                <a:solidFill>
                  <a:srgbClr val="800040"/>
                </a:solidFill>
                <a:latin typeface="Symbol" charset="2"/>
              </a:rPr>
              <a:t>g</a:t>
            </a:r>
            <a:r>
              <a:rPr lang="en-US" sz="1600" dirty="0">
                <a:solidFill>
                  <a:srgbClr val="800040"/>
                </a:solidFill>
                <a:latin typeface="Helvetica" charset="0"/>
              </a:rPr>
              <a:t>(</a:t>
            </a:r>
            <a:r>
              <a:rPr lang="en-US" sz="1600" dirty="0" err="1">
                <a:solidFill>
                  <a:srgbClr val="800040"/>
                </a:solidFill>
                <a:latin typeface="Helvetica" charset="0"/>
              </a:rPr>
              <a:t>E,J,</a:t>
            </a:r>
            <a:r>
              <a:rPr lang="en-US" sz="1600" dirty="0" err="1">
                <a:solidFill>
                  <a:srgbClr val="800040"/>
                </a:solidFill>
                <a:latin typeface="Symbol" charset="2"/>
              </a:rPr>
              <a:t>p</a:t>
            </a:r>
            <a:r>
              <a:rPr lang="en-US" sz="1600" dirty="0">
                <a:solidFill>
                  <a:srgbClr val="800040"/>
                </a:solidFill>
                <a:latin typeface="Helvetica" charset="0"/>
              </a:rPr>
              <a:t>)</a:t>
            </a:r>
            <a:endParaRPr lang="en-US" sz="700" dirty="0">
              <a:solidFill>
                <a:srgbClr val="800040"/>
              </a:solidFill>
              <a:latin typeface="Helvetica" charset="0"/>
              <a:ea typeface="ＭＳ Ｐゴシック"/>
              <a:cs typeface="ＭＳ Ｐゴシック"/>
            </a:endParaRPr>
          </a:p>
          <a:p>
            <a:endParaRPr lang="en-US" sz="1400" b="1" dirty="0">
              <a:solidFill>
                <a:srgbClr val="000000"/>
              </a:solidFill>
              <a:latin typeface="Helvetica Neue Light"/>
              <a:ea typeface="ＭＳ Ｐゴシック"/>
              <a:cs typeface="Helvetica Neue Light"/>
            </a:endParaRPr>
          </a:p>
          <a:p>
            <a:r>
              <a:rPr lang="en-US" sz="1400" b="1" baseline="30000" dirty="0">
                <a:solidFill>
                  <a:srgbClr val="000000"/>
                </a:solidFill>
                <a:latin typeface="Helvetica Neue Light"/>
                <a:ea typeface="ＭＳ Ｐゴシック"/>
                <a:cs typeface="Helvetica Neue Light"/>
              </a:rPr>
              <a:t>95</a:t>
            </a:r>
            <a:r>
              <a:rPr lang="en-US" sz="1400" b="1" dirty="0">
                <a:solidFill>
                  <a:srgbClr val="000000"/>
                </a:solidFill>
                <a:latin typeface="Helvetica Neue Light"/>
                <a:ea typeface="ＭＳ Ｐゴシック"/>
                <a:cs typeface="Helvetica Neue Light"/>
              </a:rPr>
              <a:t>Zr(</a:t>
            </a:r>
            <a:r>
              <a:rPr lang="en-US" sz="1400" b="1" dirty="0" err="1">
                <a:solidFill>
                  <a:srgbClr val="000000"/>
                </a:solidFill>
                <a:latin typeface="Helvetica Neue Light"/>
                <a:ea typeface="ＭＳ Ｐゴシック"/>
                <a:cs typeface="Helvetica Neue Light"/>
              </a:rPr>
              <a:t>n,</a:t>
            </a:r>
            <a:r>
              <a:rPr lang="en-US" sz="1400" b="1" dirty="0" err="1">
                <a:solidFill>
                  <a:srgbClr val="000000"/>
                </a:solidFill>
                <a:latin typeface="Symbol" pitchFamily="2" charset="2"/>
                <a:ea typeface="ＭＳ Ｐゴシック"/>
                <a:cs typeface="Helvetica Neue Light"/>
              </a:rPr>
              <a:t>g</a:t>
            </a:r>
            <a:r>
              <a:rPr lang="en-US" sz="1400" b="1" dirty="0">
                <a:solidFill>
                  <a:srgbClr val="000000"/>
                </a:solidFill>
                <a:latin typeface="Helvetica Neue Light"/>
                <a:ea typeface="ＭＳ Ｐゴシック"/>
                <a:cs typeface="Helvetica Neue Light"/>
              </a:rPr>
              <a:t>) </a:t>
            </a:r>
            <a:r>
              <a:rPr lang="en-US" sz="1400" dirty="0">
                <a:solidFill>
                  <a:srgbClr val="000000"/>
                </a:solidFill>
                <a:latin typeface="Helvetica" charset="0"/>
                <a:ea typeface="ＭＳ Ｐゴシック"/>
                <a:cs typeface="ＭＳ Ｐゴシック"/>
              </a:rPr>
              <a:t>cross section:</a:t>
            </a:r>
          </a:p>
          <a:p>
            <a:pPr>
              <a:lnSpc>
                <a:spcPct val="120000"/>
              </a:lnSpc>
            </a:pPr>
            <a:r>
              <a:rPr lang="en-US" sz="1600" dirty="0">
                <a:solidFill>
                  <a:srgbClr val="000080"/>
                </a:solidFill>
                <a:latin typeface="Symbol" charset="2"/>
                <a:ea typeface="ＭＳ Ｐゴシック"/>
                <a:cs typeface="ＭＳ Ｐゴシック"/>
              </a:rPr>
              <a:t>s</a:t>
            </a:r>
            <a:r>
              <a:rPr lang="en-US" sz="1600" baseline="-25000" dirty="0">
                <a:solidFill>
                  <a:srgbClr val="000080"/>
                </a:solidFill>
                <a:latin typeface="Helvetica Neue"/>
                <a:ea typeface="ＭＳ Ｐゴシック"/>
                <a:cs typeface="Helvetica Neue"/>
              </a:rPr>
              <a:t>(</a:t>
            </a:r>
            <a:r>
              <a:rPr lang="en-US" sz="1600" baseline="-25000" dirty="0" err="1">
                <a:solidFill>
                  <a:srgbClr val="000080"/>
                </a:solidFill>
                <a:latin typeface="Helvetica Neue"/>
                <a:ea typeface="ＭＳ Ｐゴシック"/>
                <a:cs typeface="Helvetica Neue"/>
              </a:rPr>
              <a:t>n,</a:t>
            </a:r>
            <a:r>
              <a:rPr lang="en-US" sz="1600" baseline="-25000" dirty="0" err="1">
                <a:solidFill>
                  <a:srgbClr val="000080"/>
                </a:solidFill>
                <a:latin typeface="Symbol" charset="2"/>
                <a:ea typeface="ＭＳ Ｐゴシック"/>
                <a:cs typeface="ＭＳ Ｐゴシック"/>
              </a:rPr>
              <a:t>g</a:t>
            </a:r>
            <a:r>
              <a:rPr lang="en-US" sz="1600" baseline="-25000" dirty="0">
                <a:solidFill>
                  <a:srgbClr val="000080"/>
                </a:solidFill>
                <a:latin typeface="Helvetica Neue"/>
                <a:ea typeface="ＭＳ Ｐゴシック"/>
                <a:cs typeface="Helvetica Neue"/>
              </a:rPr>
              <a:t>)</a:t>
            </a:r>
            <a:r>
              <a:rPr lang="en-US" sz="1600" dirty="0">
                <a:solidFill>
                  <a:srgbClr val="000080"/>
                </a:solidFill>
                <a:latin typeface="Helvetica" charset="0"/>
                <a:ea typeface="ＭＳ Ｐゴシック"/>
                <a:cs typeface="ＭＳ Ｐゴシック"/>
              </a:rPr>
              <a:t>(E) = </a:t>
            </a:r>
            <a:r>
              <a:rPr lang="en-US" sz="2400" dirty="0" err="1">
                <a:solidFill>
                  <a:srgbClr val="000080"/>
                </a:solidFill>
                <a:latin typeface="Symbol" charset="2"/>
                <a:ea typeface="ＭＳ Ｐゴシック"/>
                <a:cs typeface="ＭＳ Ｐゴシック"/>
              </a:rPr>
              <a:t>S</a:t>
            </a:r>
            <a:r>
              <a:rPr lang="en-US" sz="1400" baseline="-25000" dirty="0" err="1">
                <a:solidFill>
                  <a:srgbClr val="000080"/>
                </a:solidFill>
                <a:latin typeface="Helvetica" charset="0"/>
                <a:ea typeface="ＭＳ Ｐゴシック"/>
                <a:cs typeface="ＭＳ Ｐゴシック"/>
              </a:rPr>
              <a:t>J</a:t>
            </a:r>
            <a:r>
              <a:rPr lang="en-US" baseline="-25000" dirty="0" err="1">
                <a:solidFill>
                  <a:srgbClr val="000080"/>
                </a:solidFill>
                <a:latin typeface="Symbol" charset="2"/>
                <a:ea typeface="ＭＳ Ｐゴシック"/>
                <a:cs typeface="ＭＳ Ｐゴシック"/>
              </a:rPr>
              <a:t>,p</a:t>
            </a:r>
            <a:r>
              <a:rPr lang="en-US" sz="1400" dirty="0">
                <a:solidFill>
                  <a:srgbClr val="000080"/>
                </a:solidFill>
                <a:latin typeface="Times" charset="0"/>
                <a:ea typeface="ＭＳ Ｐゴシック"/>
                <a:cs typeface="ＭＳ Ｐゴシック"/>
              </a:rPr>
              <a:t> </a:t>
            </a:r>
            <a:r>
              <a:rPr lang="en-US" sz="1600" dirty="0" err="1">
                <a:solidFill>
                  <a:srgbClr val="000080"/>
                </a:solidFill>
                <a:latin typeface="Symbol" charset="2"/>
                <a:ea typeface="ＭＳ Ｐゴシック"/>
                <a:cs typeface="ＭＳ Ｐゴシック"/>
              </a:rPr>
              <a:t>s</a:t>
            </a:r>
            <a:r>
              <a:rPr lang="en-US" sz="1600" baseline="-25000" dirty="0" err="1">
                <a:solidFill>
                  <a:srgbClr val="000080"/>
                </a:solidFill>
                <a:latin typeface="Helvetica Neue"/>
                <a:ea typeface="ＭＳ Ｐゴシック"/>
                <a:cs typeface="Helvetica Neue"/>
              </a:rPr>
              <a:t>n+target</a:t>
            </a:r>
            <a:r>
              <a:rPr lang="en-US" sz="1600" baseline="30000" dirty="0" err="1">
                <a:solidFill>
                  <a:srgbClr val="000080"/>
                </a:solidFill>
                <a:latin typeface="Helvetica" charset="0"/>
                <a:ea typeface="ＭＳ Ｐゴシック"/>
                <a:cs typeface="ＭＳ Ｐゴシック"/>
              </a:rPr>
              <a:t>CN</a:t>
            </a:r>
            <a:r>
              <a:rPr lang="en-US" sz="1600" baseline="-25000" dirty="0">
                <a:solidFill>
                  <a:srgbClr val="000080"/>
                </a:solidFill>
                <a:latin typeface="Symbol" charset="2"/>
                <a:ea typeface="ＭＳ Ｐゴシック"/>
                <a:cs typeface="ＭＳ Ｐゴシック"/>
              </a:rPr>
              <a:t> </a:t>
            </a:r>
            <a:r>
              <a:rPr lang="en-US" sz="1600" dirty="0">
                <a:solidFill>
                  <a:srgbClr val="000080"/>
                </a:solidFill>
                <a:latin typeface="Helvetica" charset="0"/>
                <a:ea typeface="ＭＳ Ｐゴシック"/>
                <a:cs typeface="ＭＳ Ｐゴシック"/>
              </a:rPr>
              <a:t>(</a:t>
            </a:r>
            <a:r>
              <a:rPr lang="en-US" sz="1600" dirty="0" err="1">
                <a:solidFill>
                  <a:srgbClr val="000080"/>
                </a:solidFill>
                <a:latin typeface="Helvetica" charset="0"/>
                <a:ea typeface="ＭＳ Ｐゴシック"/>
                <a:cs typeface="ＭＳ Ｐゴシック"/>
              </a:rPr>
              <a:t>E,J,</a:t>
            </a:r>
            <a:r>
              <a:rPr lang="en-US" sz="1600" dirty="0" err="1">
                <a:solidFill>
                  <a:srgbClr val="000080"/>
                </a:solidFill>
                <a:latin typeface="Symbol" charset="2"/>
                <a:ea typeface="ＭＳ Ｐゴシック"/>
                <a:cs typeface="ＭＳ Ｐゴシック"/>
              </a:rPr>
              <a:t>p</a:t>
            </a:r>
            <a:r>
              <a:rPr lang="en-US" sz="1600" dirty="0">
                <a:solidFill>
                  <a:srgbClr val="000080"/>
                </a:solidFill>
                <a:latin typeface="Helvetica" charset="0"/>
                <a:ea typeface="ＭＳ Ｐゴシック"/>
                <a:cs typeface="ＭＳ Ｐゴシック"/>
              </a:rPr>
              <a:t>)</a:t>
            </a:r>
            <a:r>
              <a:rPr lang="en-US" sz="1200" dirty="0">
                <a:solidFill>
                  <a:srgbClr val="000080"/>
                </a:solidFill>
                <a:latin typeface="Symbol" charset="2"/>
                <a:ea typeface="ＭＳ Ｐゴシック"/>
                <a:cs typeface="ＭＳ Ｐゴシック"/>
              </a:rPr>
              <a:t> </a:t>
            </a:r>
            <a:r>
              <a:rPr lang="en-US" sz="1400" baseline="30000" dirty="0">
                <a:solidFill>
                  <a:srgbClr val="000080"/>
                </a:solidFill>
                <a:latin typeface="Helvetica" charset="0"/>
                <a:ea typeface="ＭＳ Ｐゴシック"/>
                <a:cs typeface="ＭＳ Ｐゴシック"/>
              </a:rPr>
              <a:t>.</a:t>
            </a:r>
            <a:r>
              <a:rPr lang="en-US" sz="1200" dirty="0">
                <a:solidFill>
                  <a:srgbClr val="000080"/>
                </a:solidFill>
                <a:latin typeface="Helvetica" charset="0"/>
                <a:ea typeface="ＭＳ Ｐゴシック"/>
                <a:cs typeface="ＭＳ Ｐゴシック"/>
              </a:rPr>
              <a:t> </a:t>
            </a:r>
            <a:r>
              <a:rPr lang="en-US" sz="1600" dirty="0" err="1">
                <a:solidFill>
                  <a:srgbClr val="800040"/>
                </a:solidFill>
                <a:latin typeface="Helvetica" charset="0"/>
                <a:ea typeface="ＭＳ Ｐゴシック"/>
                <a:cs typeface="ＭＳ Ｐゴシック"/>
              </a:rPr>
              <a:t>G</a:t>
            </a:r>
            <a:r>
              <a:rPr lang="en-US" sz="1600" baseline="30000" dirty="0" err="1">
                <a:solidFill>
                  <a:srgbClr val="800040"/>
                </a:solidFill>
                <a:latin typeface="Helvetica" charset="0"/>
                <a:ea typeface="ＭＳ Ｐゴシック"/>
                <a:cs typeface="ＭＳ Ｐゴシック"/>
              </a:rPr>
              <a:t>CN</a:t>
            </a:r>
            <a:r>
              <a:rPr lang="en-US" sz="2000" baseline="-25000" dirty="0" err="1">
                <a:solidFill>
                  <a:srgbClr val="800040"/>
                </a:solidFill>
                <a:latin typeface="Symbol" charset="2"/>
                <a:ea typeface="ＭＳ Ｐゴシック"/>
                <a:cs typeface="ＭＳ Ｐゴシック"/>
              </a:rPr>
              <a:t>g</a:t>
            </a:r>
            <a:r>
              <a:rPr lang="en-US" sz="1600" dirty="0">
                <a:solidFill>
                  <a:srgbClr val="800040"/>
                </a:solidFill>
                <a:latin typeface="Helvetica" charset="0"/>
                <a:ea typeface="ＭＳ Ｐゴシック"/>
                <a:cs typeface="ＭＳ Ｐゴシック"/>
              </a:rPr>
              <a:t>(</a:t>
            </a:r>
            <a:r>
              <a:rPr lang="en-US" sz="1600" dirty="0" err="1">
                <a:solidFill>
                  <a:srgbClr val="800040"/>
                </a:solidFill>
                <a:latin typeface="Helvetica" charset="0"/>
                <a:ea typeface="ＭＳ Ｐゴシック"/>
                <a:cs typeface="ＭＳ Ｐゴシック"/>
              </a:rPr>
              <a:t>E,J,</a:t>
            </a:r>
            <a:r>
              <a:rPr lang="en-US" sz="1600" dirty="0" err="1">
                <a:solidFill>
                  <a:srgbClr val="800040"/>
                </a:solidFill>
                <a:latin typeface="Symbol" charset="2"/>
                <a:ea typeface="ＭＳ Ｐゴシック"/>
                <a:cs typeface="ＭＳ Ｐゴシック"/>
              </a:rPr>
              <a:t>p</a:t>
            </a:r>
            <a:r>
              <a:rPr lang="en-US" sz="1600" dirty="0">
                <a:solidFill>
                  <a:srgbClr val="800040"/>
                </a:solidFill>
                <a:latin typeface="Helvetica" charset="0"/>
                <a:ea typeface="ＭＳ Ｐゴシック"/>
                <a:cs typeface="ＭＳ Ｐゴシック"/>
              </a:rPr>
              <a:t>)</a:t>
            </a:r>
          </a:p>
          <a:p>
            <a:pPr>
              <a:lnSpc>
                <a:spcPct val="120000"/>
              </a:lnSpc>
            </a:pPr>
            <a:endParaRPr lang="en-US" sz="1200" dirty="0">
              <a:solidFill>
                <a:srgbClr val="000080"/>
              </a:solidFill>
              <a:latin typeface="Helvetica" charset="0"/>
              <a:ea typeface="ＭＳ Ｐゴシック"/>
              <a:cs typeface="ＭＳ Ｐゴシック"/>
            </a:endParaRPr>
          </a:p>
          <a:p>
            <a:pPr marL="119063" indent="-119063"/>
            <a:endParaRPr lang="en-US" sz="300" dirty="0">
              <a:solidFill>
                <a:srgbClr val="000000"/>
              </a:solidFill>
              <a:latin typeface="Helvetica" charset="0"/>
              <a:ea typeface="ＭＳ Ｐゴシック"/>
              <a:cs typeface="ＭＳ Ｐゴシック"/>
            </a:endParaRPr>
          </a:p>
        </p:txBody>
      </p:sp>
      <p:sp>
        <p:nvSpPr>
          <p:cNvPr id="16" name="Text Box 3">
            <a:extLst>
              <a:ext uri="{FF2B5EF4-FFF2-40B4-BE49-F238E27FC236}">
                <a16:creationId xmlns:a16="http://schemas.microsoft.com/office/drawing/2014/main" id="{21A8DB0E-7E1D-6182-0220-15F71CF3C4E5}"/>
              </a:ext>
            </a:extLst>
          </p:cNvPr>
          <p:cNvSpPr txBox="1">
            <a:spLocks noChangeArrowheads="1"/>
          </p:cNvSpPr>
          <p:nvPr/>
        </p:nvSpPr>
        <p:spPr bwMode="auto">
          <a:xfrm>
            <a:off x="8832749" y="3974440"/>
            <a:ext cx="3122268" cy="269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28600" indent="-228600">
              <a:defRPr sz="2400">
                <a:solidFill>
                  <a:schemeClr val="tx1"/>
                </a:solidFill>
                <a:latin typeface="Arial" charset="0"/>
                <a:ea typeface="ＭＳ Ｐゴシック" charset="0"/>
                <a:cs typeface="ＭＳ Ｐゴシック" charset="0"/>
              </a:defRPr>
            </a:lvl1pPr>
            <a:lvl2pPr marL="454025" indent="-111125">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7938" indent="-7938" algn="r" defTabSz="914400" eaLnBrk="0" fontAlgn="base" hangingPunct="0">
              <a:spcBef>
                <a:spcPct val="0"/>
              </a:spcBef>
              <a:spcAft>
                <a:spcPct val="0"/>
              </a:spcAft>
            </a:pPr>
            <a:r>
              <a:rPr lang="en-US" sz="1200" dirty="0">
                <a:solidFill>
                  <a:srgbClr val="000000"/>
                </a:solidFill>
                <a:latin typeface="Helvetica Neue" charset="0"/>
              </a:rPr>
              <a:t>Concept: Escher </a:t>
            </a:r>
            <a:r>
              <a:rPr lang="en-US" sz="1200" i="1" dirty="0">
                <a:solidFill>
                  <a:srgbClr val="000000"/>
                </a:solidFill>
                <a:latin typeface="Helvetica Neue" charset="0"/>
              </a:rPr>
              <a:t>et al</a:t>
            </a:r>
            <a:r>
              <a:rPr lang="en-US" sz="1200" dirty="0">
                <a:solidFill>
                  <a:srgbClr val="000000"/>
                </a:solidFill>
                <a:latin typeface="Helvetica Neue" charset="0"/>
              </a:rPr>
              <a:t>, RMP 84 (2012) 353; </a:t>
            </a:r>
            <a:r>
              <a:rPr lang="en-US" sz="1200" dirty="0" err="1">
                <a:solidFill>
                  <a:srgbClr val="000000"/>
                </a:solidFill>
                <a:latin typeface="Helvetica Neue" charset="0"/>
              </a:rPr>
              <a:t>EPJConf</a:t>
            </a:r>
            <a:r>
              <a:rPr lang="en-US" sz="1200" dirty="0">
                <a:solidFill>
                  <a:srgbClr val="000000"/>
                </a:solidFill>
                <a:latin typeface="Helvetica Neue" charset="0"/>
              </a:rPr>
              <a:t> 122 (2016) 12001</a:t>
            </a:r>
          </a:p>
        </p:txBody>
      </p:sp>
      <p:sp>
        <p:nvSpPr>
          <p:cNvPr id="17" name="TextBox 16">
            <a:extLst>
              <a:ext uri="{FF2B5EF4-FFF2-40B4-BE49-F238E27FC236}">
                <a16:creationId xmlns:a16="http://schemas.microsoft.com/office/drawing/2014/main" id="{0366DE44-D3C9-D03F-0254-EF5F5864BFFC}"/>
              </a:ext>
            </a:extLst>
          </p:cNvPr>
          <p:cNvSpPr txBox="1"/>
          <p:nvPr/>
        </p:nvSpPr>
        <p:spPr>
          <a:xfrm>
            <a:off x="305586" y="4772279"/>
            <a:ext cx="6875995" cy="923330"/>
          </a:xfrm>
          <a:prstGeom prst="rect">
            <a:avLst/>
          </a:prstGeom>
          <a:noFill/>
        </p:spPr>
        <p:txBody>
          <a:bodyPr wrap="square" rtlCol="0">
            <a:spAutoFit/>
          </a:bodyPr>
          <a:lstStyle/>
          <a:p>
            <a:r>
              <a:rPr lang="en-US" dirty="0"/>
              <a:t>Surrogate method by design requires both theory and experiment</a:t>
            </a:r>
          </a:p>
          <a:p>
            <a:r>
              <a:rPr lang="en-US" b="1" u="sng" dirty="0"/>
              <a:t>From theory – F(p,p’,</a:t>
            </a:r>
            <a:r>
              <a:rPr lang="en-US" b="1" u="sng" dirty="0" err="1"/>
              <a:t>J,pi</a:t>
            </a:r>
            <a:r>
              <a:rPr lang="en-US" b="1" u="sng" dirty="0"/>
              <a:t>) [Spin population]</a:t>
            </a:r>
          </a:p>
          <a:p>
            <a:r>
              <a:rPr lang="en-US" dirty="0"/>
              <a:t>From Experiment – P(</a:t>
            </a:r>
            <a:r>
              <a:rPr lang="en-US" dirty="0" err="1"/>
              <a:t>p,p’,gamma</a:t>
            </a:r>
            <a:r>
              <a:rPr lang="en-US" dirty="0"/>
              <a:t>) [gamma decay probabilities]</a:t>
            </a:r>
          </a:p>
        </p:txBody>
      </p:sp>
    </p:spTree>
    <p:extLst>
      <p:ext uri="{BB962C8B-B14F-4D97-AF65-F5344CB8AC3E}">
        <p14:creationId xmlns:p14="http://schemas.microsoft.com/office/powerpoint/2010/main" val="849236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5DEEC-844C-FAEA-4885-D8B16EBBEB2B}"/>
              </a:ext>
            </a:extLst>
          </p:cNvPr>
          <p:cNvSpPr>
            <a:spLocks noGrp="1"/>
          </p:cNvSpPr>
          <p:nvPr>
            <p:ph type="title"/>
          </p:nvPr>
        </p:nvSpPr>
        <p:spPr>
          <a:xfrm>
            <a:off x="2373481" y="8041"/>
            <a:ext cx="10972800" cy="1010705"/>
          </a:xfrm>
        </p:spPr>
        <p:txBody>
          <a:bodyPr/>
          <a:lstStyle/>
          <a:p>
            <a:r>
              <a:rPr lang="en-US" dirty="0"/>
              <a:t>What do I mean by spin populations? </a:t>
            </a:r>
          </a:p>
        </p:txBody>
      </p:sp>
      <p:sp>
        <p:nvSpPr>
          <p:cNvPr id="8" name="TextBox 7">
            <a:extLst>
              <a:ext uri="{FF2B5EF4-FFF2-40B4-BE49-F238E27FC236}">
                <a16:creationId xmlns:a16="http://schemas.microsoft.com/office/drawing/2014/main" id="{838BC202-99B4-E912-0A33-3175949DEE84}"/>
              </a:ext>
            </a:extLst>
          </p:cNvPr>
          <p:cNvSpPr txBox="1"/>
          <p:nvPr/>
        </p:nvSpPr>
        <p:spPr>
          <a:xfrm>
            <a:off x="300942" y="1064742"/>
            <a:ext cx="11354764" cy="4524315"/>
          </a:xfrm>
          <a:prstGeom prst="rect">
            <a:avLst/>
          </a:prstGeom>
          <a:noFill/>
        </p:spPr>
        <p:txBody>
          <a:bodyPr wrap="square" rtlCol="0">
            <a:spAutoFit/>
          </a:bodyPr>
          <a:lstStyle/>
          <a:p>
            <a:r>
              <a:rPr lang="en-US" dirty="0"/>
              <a:t>Compound nucleus : The common thread between surrogate reaction and desired reaction.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For a given reaction, spin population tells us about the different spin-parity states that get populated as function of the excitation energy of the compound nucleus. </a:t>
            </a:r>
          </a:p>
        </p:txBody>
      </p:sp>
      <p:cxnSp>
        <p:nvCxnSpPr>
          <p:cNvPr id="25" name="Straight Connector 24">
            <a:extLst>
              <a:ext uri="{FF2B5EF4-FFF2-40B4-BE49-F238E27FC236}">
                <a16:creationId xmlns:a16="http://schemas.microsoft.com/office/drawing/2014/main" id="{0FFFE0BA-94E3-3D45-B9A6-D82274DBC629}"/>
              </a:ext>
            </a:extLst>
          </p:cNvPr>
          <p:cNvCxnSpPr>
            <a:cxnSpLocks/>
          </p:cNvCxnSpPr>
          <p:nvPr/>
        </p:nvCxnSpPr>
        <p:spPr>
          <a:xfrm>
            <a:off x="4934106" y="4472854"/>
            <a:ext cx="14901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1CCE3E4-16D6-8067-EA36-DE57454B8C3D}"/>
              </a:ext>
            </a:extLst>
          </p:cNvPr>
          <p:cNvSpPr txBox="1"/>
          <p:nvPr/>
        </p:nvSpPr>
        <p:spPr>
          <a:xfrm>
            <a:off x="5681317" y="2570759"/>
            <a:ext cx="242374" cy="369332"/>
          </a:xfrm>
          <a:prstGeom prst="rect">
            <a:avLst/>
          </a:prstGeom>
          <a:noFill/>
        </p:spPr>
        <p:txBody>
          <a:bodyPr wrap="none" rtlCol="0">
            <a:spAutoFit/>
          </a:bodyPr>
          <a:lstStyle/>
          <a:p>
            <a:r>
              <a:rPr lang="en-US" dirty="0"/>
              <a:t>.</a:t>
            </a:r>
          </a:p>
        </p:txBody>
      </p:sp>
      <p:sp>
        <p:nvSpPr>
          <p:cNvPr id="37" name="TextBox 36">
            <a:extLst>
              <a:ext uri="{FF2B5EF4-FFF2-40B4-BE49-F238E27FC236}">
                <a16:creationId xmlns:a16="http://schemas.microsoft.com/office/drawing/2014/main" id="{00F1BA02-9BEF-5451-7DFA-6DEC12F75FA3}"/>
              </a:ext>
            </a:extLst>
          </p:cNvPr>
          <p:cNvSpPr txBox="1"/>
          <p:nvPr/>
        </p:nvSpPr>
        <p:spPr>
          <a:xfrm>
            <a:off x="5681040" y="2698527"/>
            <a:ext cx="242374" cy="369332"/>
          </a:xfrm>
          <a:prstGeom prst="rect">
            <a:avLst/>
          </a:prstGeom>
          <a:noFill/>
        </p:spPr>
        <p:txBody>
          <a:bodyPr wrap="none" rtlCol="0">
            <a:spAutoFit/>
          </a:bodyPr>
          <a:lstStyle/>
          <a:p>
            <a:r>
              <a:rPr lang="en-US" dirty="0"/>
              <a:t>.</a:t>
            </a:r>
          </a:p>
        </p:txBody>
      </p:sp>
      <p:grpSp>
        <p:nvGrpSpPr>
          <p:cNvPr id="49" name="Group 48">
            <a:extLst>
              <a:ext uri="{FF2B5EF4-FFF2-40B4-BE49-F238E27FC236}">
                <a16:creationId xmlns:a16="http://schemas.microsoft.com/office/drawing/2014/main" id="{45CB5C46-C475-3156-8335-394D7B441D94}"/>
              </a:ext>
            </a:extLst>
          </p:cNvPr>
          <p:cNvGrpSpPr/>
          <p:nvPr/>
        </p:nvGrpSpPr>
        <p:grpSpPr>
          <a:xfrm>
            <a:off x="2293334" y="1202364"/>
            <a:ext cx="6509942" cy="3557821"/>
            <a:chOff x="3809618" y="0"/>
            <a:chExt cx="6509942" cy="3557821"/>
          </a:xfrm>
        </p:grpSpPr>
        <p:pic>
          <p:nvPicPr>
            <p:cNvPr id="3" name="Picture 4" descr="Category:Atomic nucleus - Wikimedia Commons">
              <a:extLst>
                <a:ext uri="{FF2B5EF4-FFF2-40B4-BE49-F238E27FC236}">
                  <a16:creationId xmlns:a16="http://schemas.microsoft.com/office/drawing/2014/main" id="{6683C112-2603-B90F-9A83-C202B0D5D655}"/>
                </a:ext>
              </a:extLst>
            </p:cNvPr>
            <p:cNvPicPr>
              <a:picLocks noChangeAspect="1" noChangeArrowheads="1"/>
            </p:cNvPicPr>
            <p:nvPr/>
          </p:nvPicPr>
          <p:blipFill>
            <a:blip r:embed="rId2">
              <a:alphaModFix amt="65000"/>
              <a:extLst>
                <a:ext uri="{28A0092B-C50C-407E-A947-70E740481C1C}">
                  <a14:useLocalDpi xmlns:a14="http://schemas.microsoft.com/office/drawing/2010/main" val="0"/>
                </a:ext>
              </a:extLst>
            </a:blip>
            <a:srcRect/>
            <a:stretch>
              <a:fillRect/>
            </a:stretch>
          </p:blipFill>
          <p:spPr bwMode="auto">
            <a:xfrm>
              <a:off x="4225398" y="2128797"/>
              <a:ext cx="906693" cy="7987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3848050-9C1F-804E-25CC-6EB37B4AF384}"/>
                </a:ext>
              </a:extLst>
            </p:cNvPr>
            <p:cNvSpPr txBox="1"/>
            <p:nvPr/>
          </p:nvSpPr>
          <p:spPr>
            <a:xfrm rot="16200000">
              <a:off x="4450959" y="1696393"/>
              <a:ext cx="455570" cy="369332"/>
            </a:xfrm>
            <a:prstGeom prst="rect">
              <a:avLst/>
            </a:prstGeom>
            <a:noFill/>
          </p:spPr>
          <p:txBody>
            <a:bodyPr wrap="square" rtlCol="0">
              <a:spAutoFit/>
            </a:bodyPr>
            <a:lstStyle/>
            <a:p>
              <a:r>
                <a:rPr lang="en-US" dirty="0"/>
                <a:t>)))</a:t>
              </a:r>
            </a:p>
          </p:txBody>
        </p:sp>
        <p:sp>
          <p:nvSpPr>
            <p:cNvPr id="5" name="TextBox 4">
              <a:extLst>
                <a:ext uri="{FF2B5EF4-FFF2-40B4-BE49-F238E27FC236}">
                  <a16:creationId xmlns:a16="http://schemas.microsoft.com/office/drawing/2014/main" id="{761B77F8-0682-8E29-3B53-5927F3978AAE}"/>
                </a:ext>
              </a:extLst>
            </p:cNvPr>
            <p:cNvSpPr txBox="1"/>
            <p:nvPr/>
          </p:nvSpPr>
          <p:spPr>
            <a:xfrm rot="2475333" flipH="1">
              <a:off x="5025314" y="2840599"/>
              <a:ext cx="522466" cy="291864"/>
            </a:xfrm>
            <a:prstGeom prst="rect">
              <a:avLst/>
            </a:prstGeom>
            <a:noFill/>
          </p:spPr>
          <p:txBody>
            <a:bodyPr wrap="square" rtlCol="0">
              <a:spAutoFit/>
            </a:bodyPr>
            <a:lstStyle/>
            <a:p>
              <a:r>
                <a:rPr lang="en-US" dirty="0"/>
                <a:t>)))</a:t>
              </a:r>
            </a:p>
          </p:txBody>
        </p:sp>
        <p:sp>
          <p:nvSpPr>
            <p:cNvPr id="6" name="TextBox 5">
              <a:extLst>
                <a:ext uri="{FF2B5EF4-FFF2-40B4-BE49-F238E27FC236}">
                  <a16:creationId xmlns:a16="http://schemas.microsoft.com/office/drawing/2014/main" id="{D9813452-684E-3526-4A00-79F485D90762}"/>
                </a:ext>
              </a:extLst>
            </p:cNvPr>
            <p:cNvSpPr txBox="1"/>
            <p:nvPr/>
          </p:nvSpPr>
          <p:spPr>
            <a:xfrm rot="8319761" flipH="1">
              <a:off x="3809618" y="2838104"/>
              <a:ext cx="522466" cy="291864"/>
            </a:xfrm>
            <a:prstGeom prst="rect">
              <a:avLst/>
            </a:prstGeom>
            <a:noFill/>
          </p:spPr>
          <p:txBody>
            <a:bodyPr wrap="square" rtlCol="0">
              <a:spAutoFit/>
            </a:bodyPr>
            <a:lstStyle/>
            <a:p>
              <a:r>
                <a:rPr lang="en-US" dirty="0"/>
                <a:t>)))</a:t>
              </a:r>
            </a:p>
          </p:txBody>
        </p:sp>
        <p:sp>
          <p:nvSpPr>
            <p:cNvPr id="7" name="TextBox 6">
              <a:extLst>
                <a:ext uri="{FF2B5EF4-FFF2-40B4-BE49-F238E27FC236}">
                  <a16:creationId xmlns:a16="http://schemas.microsoft.com/office/drawing/2014/main" id="{7A9D260A-F599-31EB-3DFF-04329B888FFF}"/>
                </a:ext>
              </a:extLst>
            </p:cNvPr>
            <p:cNvSpPr txBox="1"/>
            <p:nvPr/>
          </p:nvSpPr>
          <p:spPr>
            <a:xfrm>
              <a:off x="4330436" y="3188489"/>
              <a:ext cx="775834" cy="369332"/>
            </a:xfrm>
            <a:prstGeom prst="rect">
              <a:avLst/>
            </a:prstGeom>
            <a:noFill/>
          </p:spPr>
          <p:txBody>
            <a:bodyPr wrap="square" rtlCol="0">
              <a:spAutoFit/>
            </a:bodyPr>
            <a:lstStyle/>
            <a:p>
              <a:r>
                <a:rPr lang="en-US" dirty="0"/>
                <a:t>96Zr*</a:t>
              </a:r>
            </a:p>
          </p:txBody>
        </p:sp>
        <p:grpSp>
          <p:nvGrpSpPr>
            <p:cNvPr id="35" name="Group 34">
              <a:extLst>
                <a:ext uri="{FF2B5EF4-FFF2-40B4-BE49-F238E27FC236}">
                  <a16:creationId xmlns:a16="http://schemas.microsoft.com/office/drawing/2014/main" id="{50BDFD8C-8BC7-00DB-D208-16AAC47C1C93}"/>
                </a:ext>
              </a:extLst>
            </p:cNvPr>
            <p:cNvGrpSpPr/>
            <p:nvPr/>
          </p:nvGrpSpPr>
          <p:grpSpPr>
            <a:xfrm>
              <a:off x="5684206" y="1356945"/>
              <a:ext cx="2351318" cy="1924413"/>
              <a:chOff x="4204857" y="1725218"/>
              <a:chExt cx="2351318" cy="1924413"/>
            </a:xfrm>
          </p:grpSpPr>
          <p:cxnSp>
            <p:nvCxnSpPr>
              <p:cNvPr id="23" name="Straight Connector 22">
                <a:extLst>
                  <a:ext uri="{FF2B5EF4-FFF2-40B4-BE49-F238E27FC236}">
                    <a16:creationId xmlns:a16="http://schemas.microsoft.com/office/drawing/2014/main" id="{1195E918-773E-A35E-A7E4-E7D081508A5E}"/>
                  </a:ext>
                </a:extLst>
              </p:cNvPr>
              <p:cNvCxnSpPr>
                <a:cxnSpLocks/>
              </p:cNvCxnSpPr>
              <p:nvPr/>
            </p:nvCxnSpPr>
            <p:spPr>
              <a:xfrm>
                <a:off x="5066042" y="3108105"/>
                <a:ext cx="1490133" cy="0"/>
              </a:xfrm>
              <a:prstGeom prst="line">
                <a:avLst/>
              </a:prstGeom>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9DA941E9-A8FA-639F-F02F-3FAF315A8441}"/>
                  </a:ext>
                </a:extLst>
              </p:cNvPr>
              <p:cNvCxnSpPr>
                <a:cxnSpLocks/>
              </p:cNvCxnSpPr>
              <p:nvPr/>
            </p:nvCxnSpPr>
            <p:spPr>
              <a:xfrm>
                <a:off x="5065277" y="2842816"/>
                <a:ext cx="14901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0EA7689-E0A0-113E-F590-95E3806CC698}"/>
                  </a:ext>
                </a:extLst>
              </p:cNvPr>
              <p:cNvCxnSpPr>
                <a:cxnSpLocks/>
              </p:cNvCxnSpPr>
              <p:nvPr/>
            </p:nvCxnSpPr>
            <p:spPr>
              <a:xfrm>
                <a:off x="5065275" y="2526728"/>
                <a:ext cx="14901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A95446F-FF9F-0829-40A6-BF427CA35D16}"/>
                  </a:ext>
                </a:extLst>
              </p:cNvPr>
              <p:cNvCxnSpPr>
                <a:cxnSpLocks/>
              </p:cNvCxnSpPr>
              <p:nvPr/>
            </p:nvCxnSpPr>
            <p:spPr>
              <a:xfrm>
                <a:off x="5065275" y="2436418"/>
                <a:ext cx="14901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1C8F254-8862-F960-0FB2-4FE6A035EF19}"/>
                  </a:ext>
                </a:extLst>
              </p:cNvPr>
              <p:cNvCxnSpPr/>
              <p:nvPr/>
            </p:nvCxnSpPr>
            <p:spPr>
              <a:xfrm flipV="1">
                <a:off x="4518553" y="1725218"/>
                <a:ext cx="0" cy="1907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A90012E-5F18-659E-CE15-DE201473F807}"/>
                  </a:ext>
                </a:extLst>
              </p:cNvPr>
              <p:cNvSpPr txBox="1"/>
              <p:nvPr/>
            </p:nvSpPr>
            <p:spPr>
              <a:xfrm>
                <a:off x="5717975" y="1998130"/>
                <a:ext cx="242374" cy="369332"/>
              </a:xfrm>
              <a:prstGeom prst="rect">
                <a:avLst/>
              </a:prstGeom>
              <a:noFill/>
            </p:spPr>
            <p:txBody>
              <a:bodyPr wrap="none" rtlCol="0">
                <a:spAutoFit/>
              </a:bodyPr>
              <a:lstStyle/>
              <a:p>
                <a:r>
                  <a:rPr lang="en-US" dirty="0"/>
                  <a:t>.</a:t>
                </a:r>
              </a:p>
            </p:txBody>
          </p:sp>
          <p:sp>
            <p:nvSpPr>
              <p:cNvPr id="30" name="TextBox 29">
                <a:extLst>
                  <a:ext uri="{FF2B5EF4-FFF2-40B4-BE49-F238E27FC236}">
                    <a16:creationId xmlns:a16="http://schemas.microsoft.com/office/drawing/2014/main" id="{41731D94-E080-0602-3E96-625864CEA02F}"/>
                  </a:ext>
                </a:extLst>
              </p:cNvPr>
              <p:cNvSpPr txBox="1"/>
              <p:nvPr/>
            </p:nvSpPr>
            <p:spPr>
              <a:xfrm>
                <a:off x="4204857" y="2367462"/>
                <a:ext cx="311304" cy="369332"/>
              </a:xfrm>
              <a:prstGeom prst="rect">
                <a:avLst/>
              </a:prstGeom>
              <a:noFill/>
            </p:spPr>
            <p:txBody>
              <a:bodyPr wrap="none" rtlCol="0">
                <a:spAutoFit/>
              </a:bodyPr>
              <a:lstStyle/>
              <a:p>
                <a:r>
                  <a:rPr lang="en-US" dirty="0"/>
                  <a:t>E</a:t>
                </a:r>
              </a:p>
            </p:txBody>
          </p:sp>
          <p:cxnSp>
            <p:nvCxnSpPr>
              <p:cNvPr id="31" name="Straight Arrow Connector 30">
                <a:extLst>
                  <a:ext uri="{FF2B5EF4-FFF2-40B4-BE49-F238E27FC236}">
                    <a16:creationId xmlns:a16="http://schemas.microsoft.com/office/drawing/2014/main" id="{09C14AAC-4477-0411-9A3B-0B0A9B6BD6CC}"/>
                  </a:ext>
                </a:extLst>
              </p:cNvPr>
              <p:cNvCxnSpPr>
                <a:cxnSpLocks/>
              </p:cNvCxnSpPr>
              <p:nvPr/>
            </p:nvCxnSpPr>
            <p:spPr>
              <a:xfrm flipV="1">
                <a:off x="5716108" y="2804749"/>
                <a:ext cx="0" cy="8147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E37B1DA-8CFA-D7D5-B1C0-694B96AAF09D}"/>
                  </a:ext>
                </a:extLst>
              </p:cNvPr>
              <p:cNvCxnSpPr>
                <a:cxnSpLocks/>
              </p:cNvCxnSpPr>
              <p:nvPr/>
            </p:nvCxnSpPr>
            <p:spPr>
              <a:xfrm flipV="1">
                <a:off x="5462108" y="3108105"/>
                <a:ext cx="0" cy="524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2A46ECD-D2D2-FBFE-5674-E52222002151}"/>
                  </a:ext>
                </a:extLst>
              </p:cNvPr>
              <p:cNvCxnSpPr>
                <a:cxnSpLocks/>
              </p:cNvCxnSpPr>
              <p:nvPr/>
            </p:nvCxnSpPr>
            <p:spPr>
              <a:xfrm flipV="1">
                <a:off x="5958482" y="2656550"/>
                <a:ext cx="0" cy="962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39FC2C5-6519-F4AE-A9D2-0B280F1F2DAD}"/>
                  </a:ext>
                </a:extLst>
              </p:cNvPr>
              <p:cNvCxnSpPr>
                <a:cxnSpLocks/>
              </p:cNvCxnSpPr>
              <p:nvPr/>
            </p:nvCxnSpPr>
            <p:spPr>
              <a:xfrm flipV="1">
                <a:off x="6201479" y="2383292"/>
                <a:ext cx="0" cy="1266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FEC1706C-9BC5-F90D-1221-889B5A7CBB35}"/>
                </a:ext>
              </a:extLst>
            </p:cNvPr>
            <p:cNvGrpSpPr/>
            <p:nvPr/>
          </p:nvGrpSpPr>
          <p:grpSpPr>
            <a:xfrm rot="16200000">
              <a:off x="7652289" y="791842"/>
              <a:ext cx="3049740" cy="2284803"/>
              <a:chOff x="229074" y="4827193"/>
              <a:chExt cx="3049740" cy="2284803"/>
            </a:xfrm>
          </p:grpSpPr>
          <p:cxnSp>
            <p:nvCxnSpPr>
              <p:cNvPr id="39" name="Straight Arrow Connector 38">
                <a:extLst>
                  <a:ext uri="{FF2B5EF4-FFF2-40B4-BE49-F238E27FC236}">
                    <a16:creationId xmlns:a16="http://schemas.microsoft.com/office/drawing/2014/main" id="{62E70713-218C-FF80-66EF-D6B6C6B1C3B5}"/>
                  </a:ext>
                </a:extLst>
              </p:cNvPr>
              <p:cNvCxnSpPr/>
              <p:nvPr/>
            </p:nvCxnSpPr>
            <p:spPr>
              <a:xfrm flipV="1">
                <a:off x="547007" y="5165472"/>
                <a:ext cx="0" cy="1518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40" name="Ink 39">
                    <a:extLst>
                      <a:ext uri="{FF2B5EF4-FFF2-40B4-BE49-F238E27FC236}">
                        <a16:creationId xmlns:a16="http://schemas.microsoft.com/office/drawing/2014/main" id="{D002F474-B0A6-01B1-FA12-038D589BFA9D}"/>
                      </a:ext>
                    </a:extLst>
                  </p14:cNvPr>
                  <p14:cNvContentPartPr/>
                  <p14:nvPr/>
                </p14:nvContentPartPr>
                <p14:xfrm>
                  <a:off x="531226" y="5424657"/>
                  <a:ext cx="2645588" cy="1127441"/>
                </p14:xfrm>
              </p:contentPart>
            </mc:Choice>
            <mc:Fallback xmlns="">
              <p:pic>
                <p:nvPicPr>
                  <p:cNvPr id="40" name="Ink 39">
                    <a:extLst>
                      <a:ext uri="{FF2B5EF4-FFF2-40B4-BE49-F238E27FC236}">
                        <a16:creationId xmlns:a16="http://schemas.microsoft.com/office/drawing/2014/main" id="{D002F474-B0A6-01B1-FA12-038D589BFA9D}"/>
                      </a:ext>
                    </a:extLst>
                  </p:cNvPr>
                  <p:cNvPicPr/>
                  <p:nvPr/>
                </p:nvPicPr>
                <p:blipFill>
                  <a:blip r:embed="rId4"/>
                  <a:stretch>
                    <a:fillRect/>
                  </a:stretch>
                </p:blipFill>
                <p:spPr>
                  <a:xfrm>
                    <a:off x="526906" y="5420337"/>
                    <a:ext cx="2654228" cy="1136080"/>
                  </a:xfrm>
                  <a:prstGeom prst="rect">
                    <a:avLst/>
                  </a:prstGeom>
                </p:spPr>
              </p:pic>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5F1BB7FC-FD51-B655-5AA6-FE05DF2087AF}"/>
                      </a:ext>
                    </a:extLst>
                  </p:cNvPr>
                  <p:cNvSpPr txBox="1"/>
                  <p:nvPr/>
                </p:nvSpPr>
                <p:spPr>
                  <a:xfrm rot="5400000">
                    <a:off x="-596600" y="5652867"/>
                    <a:ext cx="19283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𝑆𝑝𝑖𝑛</m:t>
                          </m:r>
                          <m:r>
                            <a:rPr lang="en-US" b="0" i="1" smtClean="0">
                              <a:latin typeface="Cambria Math" panose="02040503050406030204" pitchFamily="18" charset="0"/>
                            </a:rPr>
                            <m:t>−</m:t>
                          </m:r>
                          <m:r>
                            <a:rPr lang="en-US" b="0" i="1" smtClean="0">
                              <a:latin typeface="Cambria Math" panose="02040503050406030204" pitchFamily="18" charset="0"/>
                            </a:rPr>
                            <m:t>𝑝𝑜𝑝𝑢𝑙𝑎𝑡𝑖𝑜𝑛</m:t>
                          </m:r>
                        </m:oMath>
                      </m:oMathPara>
                    </a14:m>
                    <a:endParaRPr lang="en-US" dirty="0"/>
                  </a:p>
                </p:txBody>
              </p:sp>
            </mc:Choice>
            <mc:Fallback xmlns="">
              <p:sp>
                <p:nvSpPr>
                  <p:cNvPr id="41" name="TextBox 40">
                    <a:extLst>
                      <a:ext uri="{FF2B5EF4-FFF2-40B4-BE49-F238E27FC236}">
                        <a16:creationId xmlns:a16="http://schemas.microsoft.com/office/drawing/2014/main" id="{5F1BB7FC-FD51-B655-5AA6-FE05DF2087AF}"/>
                      </a:ext>
                    </a:extLst>
                  </p:cNvPr>
                  <p:cNvSpPr txBox="1">
                    <a:spLocks noRot="1" noChangeAspect="1" noMove="1" noResize="1" noEditPoints="1" noAdjustHandles="1" noChangeArrowheads="1" noChangeShapeType="1" noTextEdit="1"/>
                  </p:cNvSpPr>
                  <p:nvPr/>
                </p:nvSpPr>
                <p:spPr>
                  <a:xfrm rot="5400000">
                    <a:off x="-596600" y="5652867"/>
                    <a:ext cx="1928348" cy="276999"/>
                  </a:xfrm>
                  <a:prstGeom prst="rect">
                    <a:avLst/>
                  </a:prstGeom>
                  <a:blipFill>
                    <a:blip r:embed="rId5"/>
                    <a:stretch>
                      <a:fillRect l="-3922" t="-4348" r="-3268" b="-304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B37CBCB-399B-4D1A-47C2-ECBB8BD36955}"/>
                      </a:ext>
                    </a:extLst>
                  </p:cNvPr>
                  <p:cNvSpPr txBox="1"/>
                  <p:nvPr/>
                </p:nvSpPr>
                <p:spPr>
                  <a:xfrm>
                    <a:off x="1168550" y="6557998"/>
                    <a:ext cx="473719"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𝑒𝑥</m:t>
                              </m:r>
                            </m:sub>
                          </m:sSub>
                        </m:oMath>
                      </m:oMathPara>
                    </a14:m>
                    <a:endParaRPr lang="en-US" b="0" dirty="0"/>
                  </a:p>
                  <a:p>
                    <a:endParaRPr lang="en-US" dirty="0"/>
                  </a:p>
                </p:txBody>
              </p:sp>
            </mc:Choice>
            <mc:Fallback xmlns="">
              <p:sp>
                <p:nvSpPr>
                  <p:cNvPr id="42" name="TextBox 41">
                    <a:extLst>
                      <a:ext uri="{FF2B5EF4-FFF2-40B4-BE49-F238E27FC236}">
                        <a16:creationId xmlns:a16="http://schemas.microsoft.com/office/drawing/2014/main" id="{BB37CBCB-399B-4D1A-47C2-ECBB8BD36955}"/>
                      </a:ext>
                    </a:extLst>
                  </p:cNvPr>
                  <p:cNvSpPr txBox="1">
                    <a:spLocks noRot="1" noChangeAspect="1" noMove="1" noResize="1" noEditPoints="1" noAdjustHandles="1" noChangeArrowheads="1" noChangeShapeType="1" noTextEdit="1"/>
                  </p:cNvSpPr>
                  <p:nvPr/>
                </p:nvSpPr>
                <p:spPr>
                  <a:xfrm>
                    <a:off x="1168550" y="6557998"/>
                    <a:ext cx="473719" cy="5539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43" name="Ink 42">
                    <a:extLst>
                      <a:ext uri="{FF2B5EF4-FFF2-40B4-BE49-F238E27FC236}">
                        <a16:creationId xmlns:a16="http://schemas.microsoft.com/office/drawing/2014/main" id="{30F070AC-D2F7-A7D7-0C4A-D2B221B20BF7}"/>
                      </a:ext>
                    </a:extLst>
                  </p14:cNvPr>
                  <p14:cNvContentPartPr/>
                  <p14:nvPr/>
                </p14:nvContentPartPr>
                <p14:xfrm>
                  <a:off x="733614" y="5462177"/>
                  <a:ext cx="2545200" cy="1092600"/>
                </p14:xfrm>
              </p:contentPart>
            </mc:Choice>
            <mc:Fallback xmlns="">
              <p:pic>
                <p:nvPicPr>
                  <p:cNvPr id="43" name="Ink 42">
                    <a:extLst>
                      <a:ext uri="{FF2B5EF4-FFF2-40B4-BE49-F238E27FC236}">
                        <a16:creationId xmlns:a16="http://schemas.microsoft.com/office/drawing/2014/main" id="{30F070AC-D2F7-A7D7-0C4A-D2B221B20BF7}"/>
                      </a:ext>
                    </a:extLst>
                  </p:cNvPr>
                  <p:cNvPicPr/>
                  <p:nvPr/>
                </p:nvPicPr>
                <p:blipFill>
                  <a:blip r:embed="rId8"/>
                  <a:stretch>
                    <a:fillRect/>
                  </a:stretch>
                </p:blipFill>
                <p:spPr>
                  <a:xfrm>
                    <a:off x="724974" y="5453177"/>
                    <a:ext cx="2562840" cy="1110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4" name="Ink 43">
                    <a:extLst>
                      <a:ext uri="{FF2B5EF4-FFF2-40B4-BE49-F238E27FC236}">
                        <a16:creationId xmlns:a16="http://schemas.microsoft.com/office/drawing/2014/main" id="{7CD7457F-1959-0184-31BC-658586784835}"/>
                      </a:ext>
                    </a:extLst>
                  </p14:cNvPr>
                  <p14:cNvContentPartPr/>
                  <p14:nvPr/>
                </p14:nvContentPartPr>
                <p14:xfrm>
                  <a:off x="546210" y="5832720"/>
                  <a:ext cx="2662200" cy="671760"/>
                </p14:xfrm>
              </p:contentPart>
            </mc:Choice>
            <mc:Fallback xmlns="">
              <p:pic>
                <p:nvPicPr>
                  <p:cNvPr id="44" name="Ink 43">
                    <a:extLst>
                      <a:ext uri="{FF2B5EF4-FFF2-40B4-BE49-F238E27FC236}">
                        <a16:creationId xmlns:a16="http://schemas.microsoft.com/office/drawing/2014/main" id="{7CD7457F-1959-0184-31BC-658586784835}"/>
                      </a:ext>
                    </a:extLst>
                  </p:cNvPr>
                  <p:cNvPicPr/>
                  <p:nvPr/>
                </p:nvPicPr>
                <p:blipFill>
                  <a:blip r:embed="rId10"/>
                  <a:stretch>
                    <a:fillRect/>
                  </a:stretch>
                </p:blipFill>
                <p:spPr>
                  <a:xfrm>
                    <a:off x="541890" y="5828400"/>
                    <a:ext cx="2670840" cy="680400"/>
                  </a:xfrm>
                  <a:prstGeom prst="rect">
                    <a:avLst/>
                  </a:prstGeom>
                </p:spPr>
              </p:pic>
            </mc:Fallback>
          </mc:AlternateContent>
        </p:grpSp>
        <p:cxnSp>
          <p:nvCxnSpPr>
            <p:cNvPr id="45" name="Straight Arrow Connector 44">
              <a:extLst>
                <a:ext uri="{FF2B5EF4-FFF2-40B4-BE49-F238E27FC236}">
                  <a16:creationId xmlns:a16="http://schemas.microsoft.com/office/drawing/2014/main" id="{CE51C8E3-8245-6D2E-F1FF-A2407DF704B2}"/>
                </a:ext>
              </a:extLst>
            </p:cNvPr>
            <p:cNvCxnSpPr>
              <a:cxnSpLocks/>
            </p:cNvCxnSpPr>
            <p:nvPr/>
          </p:nvCxnSpPr>
          <p:spPr>
            <a:xfrm flipV="1">
              <a:off x="9766477" y="0"/>
              <a:ext cx="0" cy="3251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995C47E7-7244-885E-E608-F78A8DE02A8A}"/>
                  </a:ext>
                </a:extLst>
              </p:cNvPr>
              <p:cNvSpPr txBox="1"/>
              <p:nvPr/>
            </p:nvSpPr>
            <p:spPr>
              <a:xfrm>
                <a:off x="1213091" y="5888524"/>
                <a:ext cx="9765818" cy="491288"/>
              </a:xfrm>
              <a:prstGeom prst="rect">
                <a:avLst/>
              </a:prstGeom>
              <a:noFill/>
            </p:spPr>
            <p:txBody>
              <a:bodyPr wrap="square" rtlCol="0">
                <a:spAutoFit/>
              </a:bodyPr>
              <a:lstStyle/>
              <a:p>
                <a:r>
                  <a:rPr lang="en-US" dirty="0"/>
                  <a:t>Comes from Lorentzian spreading of </a:t>
                </a:r>
                <a14:m>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r>
                          <a:rPr lang="en-US" b="0" i="1" smtClean="0">
                            <a:latin typeface="Cambria Math" panose="02040503050406030204" pitchFamily="18" charset="0"/>
                          </a:rPr>
                          <m:t>𝜎</m:t>
                        </m:r>
                      </m:num>
                      <m:den>
                        <m:r>
                          <a:rPr lang="en-US" b="0" i="1" smtClean="0">
                            <a:latin typeface="Cambria Math" panose="02040503050406030204" pitchFamily="18" charset="0"/>
                          </a:rPr>
                          <m:t>𝑑</m:t>
                        </m:r>
                        <m:r>
                          <m:rPr>
                            <m:sty m:val="p"/>
                          </m:rPr>
                          <a:rPr lang="en-US" b="0" i="0" smtClean="0">
                            <a:latin typeface="Cambria Math" panose="02040503050406030204" pitchFamily="18" charset="0"/>
                          </a:rPr>
                          <m:t>Ω</m:t>
                        </m:r>
                      </m:den>
                    </m:f>
                    <m:r>
                      <a:rPr lang="en-US" b="0" i="1" smtClean="0">
                        <a:latin typeface="Cambria Math" panose="02040503050406030204" pitchFamily="18" charset="0"/>
                      </a:rPr>
                      <m:t> </m:t>
                    </m:r>
                    <m:r>
                      <a:rPr lang="en-US" b="0" i="1" smtClean="0">
                        <a:latin typeface="Cambria Math" panose="02040503050406030204" pitchFamily="18" charset="0"/>
                      </a:rPr>
                      <m:t>𝑑</m:t>
                    </m:r>
                    <m:r>
                      <m:rPr>
                        <m:sty m:val="p"/>
                      </m:rPr>
                      <a:rPr lang="en-US" b="0" i="0" smtClean="0">
                        <a:latin typeface="Cambria Math" panose="02040503050406030204" pitchFamily="18" charset="0"/>
                      </a:rPr>
                      <m:t>Ω</m:t>
                    </m:r>
                    <m:r>
                      <a:rPr lang="en-US" b="0" i="0" smtClean="0">
                        <a:latin typeface="Cambria Math" panose="02040503050406030204" pitchFamily="18" charset="0"/>
                      </a:rPr>
                      <m:t> </m:t>
                    </m:r>
                    <m:r>
                      <a:rPr lang="en-US" b="0" i="1" smtClean="0">
                        <a:latin typeface="Cambria Math" panose="02040503050406030204" pitchFamily="18" charset="0"/>
                      </a:rPr>
                      <m:t> </m:t>
                    </m:r>
                  </m:oMath>
                </a14:m>
                <a:endParaRPr lang="en-US" dirty="0"/>
              </a:p>
            </p:txBody>
          </p:sp>
        </mc:Choice>
        <mc:Fallback>
          <p:sp>
            <p:nvSpPr>
              <p:cNvPr id="9" name="TextBox 8">
                <a:extLst>
                  <a:ext uri="{FF2B5EF4-FFF2-40B4-BE49-F238E27FC236}">
                    <a16:creationId xmlns:a16="http://schemas.microsoft.com/office/drawing/2014/main" id="{995C47E7-7244-885E-E608-F78A8DE02A8A}"/>
                  </a:ext>
                </a:extLst>
              </p:cNvPr>
              <p:cNvSpPr txBox="1">
                <a:spLocks noRot="1" noChangeAspect="1" noMove="1" noResize="1" noEditPoints="1" noAdjustHandles="1" noChangeArrowheads="1" noChangeShapeType="1" noTextEdit="1"/>
              </p:cNvSpPr>
              <p:nvPr/>
            </p:nvSpPr>
            <p:spPr>
              <a:xfrm>
                <a:off x="1213091" y="5888524"/>
                <a:ext cx="9765818" cy="491288"/>
              </a:xfrm>
              <a:prstGeom prst="rect">
                <a:avLst/>
              </a:prstGeom>
              <a:blipFill>
                <a:blip r:embed="rId11"/>
                <a:stretch>
                  <a:fillRect l="-519" b="-7500"/>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FDFA31AA-4B65-614E-FF1B-E358B7969817}"/>
              </a:ext>
            </a:extLst>
          </p:cNvPr>
          <p:cNvPicPr>
            <a:picLocks noChangeAspect="1"/>
          </p:cNvPicPr>
          <p:nvPr/>
        </p:nvPicPr>
        <p:blipFill>
          <a:blip r:embed="rId12"/>
          <a:stretch>
            <a:fillRect/>
          </a:stretch>
        </p:blipFill>
        <p:spPr>
          <a:xfrm>
            <a:off x="6015313" y="5303937"/>
            <a:ext cx="2447331" cy="1631554"/>
          </a:xfrm>
          <a:prstGeom prst="rect">
            <a:avLst/>
          </a:prstGeom>
        </p:spPr>
      </p:pic>
    </p:spTree>
    <p:extLst>
      <p:ext uri="{BB962C8B-B14F-4D97-AF65-F5344CB8AC3E}">
        <p14:creationId xmlns:p14="http://schemas.microsoft.com/office/powerpoint/2010/main" val="40136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E9CA-93DC-1F60-B448-46D395AD8B30}"/>
              </a:ext>
            </a:extLst>
          </p:cNvPr>
          <p:cNvSpPr>
            <a:spLocks noGrp="1"/>
          </p:cNvSpPr>
          <p:nvPr>
            <p:ph type="title"/>
          </p:nvPr>
        </p:nvSpPr>
        <p:spPr>
          <a:xfrm>
            <a:off x="1789093" y="75094"/>
            <a:ext cx="10972800" cy="1010705"/>
          </a:xfrm>
        </p:spPr>
        <p:txBody>
          <a:bodyPr>
            <a:normAutofit/>
          </a:bodyPr>
          <a:lstStyle/>
          <a:p>
            <a:r>
              <a:rPr lang="en-US" dirty="0"/>
              <a:t>Why are spin-populations important?</a:t>
            </a:r>
          </a:p>
        </p:txBody>
      </p:sp>
      <p:sp>
        <p:nvSpPr>
          <p:cNvPr id="5" name="Rectangle 7">
            <a:extLst>
              <a:ext uri="{FF2B5EF4-FFF2-40B4-BE49-F238E27FC236}">
                <a16:creationId xmlns:a16="http://schemas.microsoft.com/office/drawing/2014/main" id="{5FB5A455-6FE8-0C40-7E7C-FFCC5E856FE8}"/>
              </a:ext>
            </a:extLst>
          </p:cNvPr>
          <p:cNvSpPr>
            <a:spLocks noChangeArrowheads="1"/>
          </p:cNvSpPr>
          <p:nvPr/>
        </p:nvSpPr>
        <p:spPr bwMode="auto">
          <a:xfrm>
            <a:off x="0" y="6216977"/>
            <a:ext cx="12192000" cy="725263"/>
          </a:xfrm>
          <a:prstGeom prst="rect">
            <a:avLst/>
          </a:prstGeom>
          <a:solidFill>
            <a:schemeClr val="accent1">
              <a:lumMod val="75000"/>
            </a:schemeClr>
          </a:solidFill>
          <a:ln w="9525">
            <a:noFill/>
            <a:miter lim="800000"/>
            <a:headEnd/>
            <a:tailEnd/>
          </a:ln>
        </p:spPr>
        <p:txBody>
          <a:bodyPr tIns="0" bIns="0" anchor="ctr">
            <a:spAutoFit/>
          </a:bodyPr>
          <a:lstStyle/>
          <a:p>
            <a:pPr algn="ctr">
              <a:lnSpc>
                <a:spcPts val="2880"/>
              </a:lnSpc>
              <a:defRPr/>
            </a:pPr>
            <a:r>
              <a:rPr lang="en-US" sz="2400" dirty="0">
                <a:solidFill>
                  <a:schemeClr val="bg1"/>
                </a:solidFill>
                <a:latin typeface="-webkit-standard"/>
              </a:rPr>
              <a:t>Explicitly accounting that dependence through spin populations improves the decay modeling</a:t>
            </a:r>
          </a:p>
          <a:p>
            <a:pPr algn="ctr">
              <a:lnSpc>
                <a:spcPts val="2880"/>
              </a:lnSpc>
              <a:defRPr/>
            </a:pPr>
            <a:endParaRPr lang="en-US" sz="2200" dirty="0">
              <a:solidFill>
                <a:schemeClr val="bg1"/>
              </a:solidFill>
              <a:latin typeface="Calibri" panose="020F0502020204030204" pitchFamily="34" charset="0"/>
              <a:cs typeface="Calibri" panose="020F0502020204030204" pitchFamily="34" charset="0"/>
            </a:endParaRPr>
          </a:p>
        </p:txBody>
      </p:sp>
      <p:grpSp>
        <p:nvGrpSpPr>
          <p:cNvPr id="16" name="Group 15">
            <a:extLst>
              <a:ext uri="{FF2B5EF4-FFF2-40B4-BE49-F238E27FC236}">
                <a16:creationId xmlns:a16="http://schemas.microsoft.com/office/drawing/2014/main" id="{99617209-90A9-48E1-1D59-45CA9B4D7006}"/>
              </a:ext>
            </a:extLst>
          </p:cNvPr>
          <p:cNvGrpSpPr/>
          <p:nvPr/>
        </p:nvGrpSpPr>
        <p:grpSpPr>
          <a:xfrm>
            <a:off x="296647" y="1153327"/>
            <a:ext cx="11647827" cy="3925401"/>
            <a:chOff x="722765" y="1038271"/>
            <a:chExt cx="11504909" cy="4623332"/>
          </a:xfrm>
        </p:grpSpPr>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66F8B52A-F591-1FB5-30BE-C49FBA45D598}"/>
                    </a:ext>
                  </a:extLst>
                </p:cNvPr>
                <p:cNvSpPr txBox="1">
                  <a:spLocks/>
                </p:cNvSpPr>
                <p:nvPr/>
              </p:nvSpPr>
              <p:spPr>
                <a:xfrm>
                  <a:off x="885623" y="1038271"/>
                  <a:ext cx="10738805" cy="46233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73402" lvl="4" indent="-171450"/>
                  <a:r>
                    <a:rPr lang="en-US" sz="2200" b="1" baseline="30000" dirty="0">
                      <a:latin typeface="American Typewriter" panose="02090604020004020304" pitchFamily="18" charset="77"/>
                    </a:rPr>
                    <a:t>95</a:t>
                  </a:r>
                  <a:r>
                    <a:rPr lang="en-US" sz="2200" b="1" dirty="0">
                      <a:latin typeface="American Typewriter" panose="02090604020004020304" pitchFamily="18" charset="77"/>
                    </a:rPr>
                    <a:t>Mo(</a:t>
                  </a:r>
                  <a:r>
                    <a:rPr lang="en-US" sz="2200" b="1" dirty="0" err="1">
                      <a:latin typeface="American Typewriter" panose="02090604020004020304" pitchFamily="18" charset="77"/>
                    </a:rPr>
                    <a:t>d,p</a:t>
                  </a:r>
                  <a:r>
                    <a:rPr lang="en-US" sz="2200" b="1" dirty="0">
                      <a:latin typeface="American Typewriter" panose="02090604020004020304" pitchFamily="18" charset="77"/>
                    </a:rPr>
                    <a:t>) </a:t>
                  </a:r>
                  <a:r>
                    <a:rPr lang="en-US" sz="2200" b="1" dirty="0"/>
                    <a:t>surrogate reaction prediction for </a:t>
                  </a:r>
                  <a:r>
                    <a:rPr lang="en-US" sz="2200" b="1" baseline="30000" dirty="0"/>
                    <a:t>95</a:t>
                  </a:r>
                  <a:r>
                    <a:rPr lang="en-US" sz="2200" b="1" dirty="0"/>
                    <a:t>Mo(n,</a:t>
                  </a:r>
                  <a14:m>
                    <m:oMath xmlns:m="http://schemas.openxmlformats.org/officeDocument/2006/math">
                      <m:r>
                        <a:rPr lang="en-US" sz="2200" b="1" i="1" smtClean="0">
                          <a:latin typeface="Cambria Math" panose="02040503050406030204" pitchFamily="18" charset="0"/>
                        </a:rPr>
                        <m:t>𝜸</m:t>
                      </m:r>
                    </m:oMath>
                  </a14:m>
                  <a:r>
                    <a:rPr lang="en-US" sz="2200" b="1" dirty="0"/>
                    <a:t>)</a:t>
                  </a:r>
                </a:p>
                <a:p>
                  <a:endParaRPr lang="en-US" dirty="0"/>
                </a:p>
                <a:p>
                  <a:endParaRPr lang="en-US" dirty="0"/>
                </a:p>
                <a:p>
                  <a:endParaRPr lang="en-US" dirty="0"/>
                </a:p>
                <a:p>
                  <a:endParaRPr lang="en-US" dirty="0"/>
                </a:p>
                <a:p>
                  <a:pPr lvl="1"/>
                  <a:endParaRPr lang="en-US" dirty="0"/>
                </a:p>
                <a:p>
                  <a:endParaRPr lang="en-US" dirty="0"/>
                </a:p>
              </p:txBody>
            </p:sp>
          </mc:Choice>
          <mc:Fallback>
            <p:sp>
              <p:nvSpPr>
                <p:cNvPr id="6" name="Content Placeholder 2">
                  <a:extLst>
                    <a:ext uri="{FF2B5EF4-FFF2-40B4-BE49-F238E27FC236}">
                      <a16:creationId xmlns:a16="http://schemas.microsoft.com/office/drawing/2014/main" id="{66F8B52A-F591-1FB5-30BE-C49FBA45D598}"/>
                    </a:ext>
                  </a:extLst>
                </p:cNvPr>
                <p:cNvSpPr txBox="1">
                  <a:spLocks noRot="1" noChangeAspect="1" noMove="1" noResize="1" noEditPoints="1" noAdjustHandles="1" noChangeArrowheads="1" noChangeShapeType="1" noTextEdit="1"/>
                </p:cNvSpPr>
                <p:nvPr/>
              </p:nvSpPr>
              <p:spPr>
                <a:xfrm>
                  <a:off x="885623" y="1038271"/>
                  <a:ext cx="10738805" cy="4623332"/>
                </a:xfrm>
                <a:prstGeom prst="rect">
                  <a:avLst/>
                </a:prstGeom>
                <a:blipFill>
                  <a:blip r:embed="rId2"/>
                  <a:stretch>
                    <a:fillRect t="-161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C0514B11-8523-EE61-1CC6-1DEE41FBBAC9}"/>
                </a:ext>
              </a:extLst>
            </p:cNvPr>
            <p:cNvPicPr>
              <a:picLocks noChangeAspect="1"/>
            </p:cNvPicPr>
            <p:nvPr/>
          </p:nvPicPr>
          <p:blipFill>
            <a:blip r:embed="rId3"/>
            <a:stretch>
              <a:fillRect/>
            </a:stretch>
          </p:blipFill>
          <p:spPr>
            <a:xfrm>
              <a:off x="3039963" y="1649200"/>
              <a:ext cx="5923778" cy="3411689"/>
            </a:xfrm>
            <a:prstGeom prst="rect">
              <a:avLst/>
            </a:prstGeom>
          </p:spPr>
        </p:pic>
        <p:grpSp>
          <p:nvGrpSpPr>
            <p:cNvPr id="8" name="Group 7">
              <a:extLst>
                <a:ext uri="{FF2B5EF4-FFF2-40B4-BE49-F238E27FC236}">
                  <a16:creationId xmlns:a16="http://schemas.microsoft.com/office/drawing/2014/main" id="{8DC19F84-B217-C418-384D-0C6DFE28C9E2}"/>
                </a:ext>
              </a:extLst>
            </p:cNvPr>
            <p:cNvGrpSpPr/>
            <p:nvPr/>
          </p:nvGrpSpPr>
          <p:grpSpPr>
            <a:xfrm>
              <a:off x="9177159" y="2498675"/>
              <a:ext cx="3050515" cy="965826"/>
              <a:chOff x="9127302" y="2534545"/>
              <a:chExt cx="3086611" cy="930325"/>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0970FAE-FEE3-A2E5-90E9-A175BC51225B}"/>
                      </a:ext>
                    </a:extLst>
                  </p:cNvPr>
                  <p:cNvSpPr txBox="1"/>
                  <p:nvPr/>
                </p:nvSpPr>
                <p:spPr>
                  <a:xfrm>
                    <a:off x="9127302" y="2534545"/>
                    <a:ext cx="3086611" cy="889391"/>
                  </a:xfrm>
                  <a:prstGeom prst="rect">
                    <a:avLst/>
                  </a:prstGeom>
                  <a:noFill/>
                  <a:ln>
                    <a:noFill/>
                  </a:ln>
                </p:spPr>
                <p:txBody>
                  <a:bodyPr wrap="none" rtlCol="0">
                    <a:spAutoFit/>
                  </a:bodyPr>
                  <a:lstStyle/>
                  <a:p>
                    <a:r>
                      <a:rPr lang="en-US" dirty="0">
                        <a:ln>
                          <a:solidFill>
                            <a:schemeClr val="accent2"/>
                          </a:solidFill>
                        </a:ln>
                        <a:solidFill>
                          <a:schemeClr val="accent2"/>
                        </a:solidFill>
                      </a:rPr>
                      <a:t>Predicted (n,</a:t>
                    </a:r>
                    <a14:m>
                      <m:oMath xmlns:m="http://schemas.openxmlformats.org/officeDocument/2006/math">
                        <m:r>
                          <a:rPr lang="en-US" b="0" i="1" smtClean="0">
                            <a:ln>
                              <a:solidFill>
                                <a:schemeClr val="accent2"/>
                              </a:solidFill>
                            </a:ln>
                            <a:solidFill>
                              <a:schemeClr val="accent2"/>
                            </a:solidFill>
                            <a:latin typeface="Cambria Math" panose="02040503050406030204" pitchFamily="18" charset="0"/>
                          </a:rPr>
                          <m:t>𝛾</m:t>
                        </m:r>
                      </m:oMath>
                    </a14:m>
                    <a:r>
                      <a:rPr lang="en-US" dirty="0">
                        <a:ln>
                          <a:solidFill>
                            <a:schemeClr val="accent2"/>
                          </a:solidFill>
                        </a:ln>
                        <a:solidFill>
                          <a:schemeClr val="accent2"/>
                        </a:solidFill>
                      </a:rPr>
                      <a:t>) cross sections</a:t>
                    </a:r>
                  </a:p>
                  <a:p>
                    <a:r>
                      <a:rPr lang="en-US" b="1" u="sng" dirty="0">
                        <a:ln>
                          <a:solidFill>
                            <a:schemeClr val="accent2"/>
                          </a:solidFill>
                        </a:ln>
                      </a:rPr>
                      <a:t>Without</a:t>
                    </a:r>
                    <a:r>
                      <a:rPr lang="en-US" dirty="0">
                        <a:ln>
                          <a:solidFill>
                            <a:schemeClr val="accent2"/>
                          </a:solidFill>
                        </a:ln>
                        <a:solidFill>
                          <a:schemeClr val="accent2"/>
                        </a:solidFill>
                      </a:rPr>
                      <a:t> any spin, parity </a:t>
                    </a:r>
                  </a:p>
                  <a:p>
                    <a:r>
                      <a:rPr lang="en-US" dirty="0">
                        <a:ln>
                          <a:solidFill>
                            <a:schemeClr val="accent2"/>
                          </a:solidFill>
                        </a:ln>
                        <a:solidFill>
                          <a:schemeClr val="accent2"/>
                        </a:solidFill>
                      </a:rPr>
                      <a:t>dependence in decay model</a:t>
                    </a:r>
                  </a:p>
                </p:txBody>
              </p:sp>
            </mc:Choice>
            <mc:Fallback xmlns="">
              <p:sp>
                <p:nvSpPr>
                  <p:cNvPr id="9" name="TextBox 8">
                    <a:extLst>
                      <a:ext uri="{FF2B5EF4-FFF2-40B4-BE49-F238E27FC236}">
                        <a16:creationId xmlns:a16="http://schemas.microsoft.com/office/drawing/2014/main" id="{30970FAE-FEE3-A2E5-90E9-A175BC51225B}"/>
                      </a:ext>
                    </a:extLst>
                  </p:cNvPr>
                  <p:cNvSpPr txBox="1">
                    <a:spLocks noRot="1" noChangeAspect="1" noMove="1" noResize="1" noEditPoints="1" noAdjustHandles="1" noChangeArrowheads="1" noChangeShapeType="1" noTextEdit="1"/>
                  </p:cNvSpPr>
                  <p:nvPr/>
                </p:nvSpPr>
                <p:spPr>
                  <a:xfrm>
                    <a:off x="9127302" y="2534545"/>
                    <a:ext cx="3086611" cy="889391"/>
                  </a:xfrm>
                  <a:prstGeom prst="rect">
                    <a:avLst/>
                  </a:prstGeom>
                  <a:blipFill>
                    <a:blip r:embed="rId4"/>
                    <a:stretch>
                      <a:fillRect b="-7937"/>
                    </a:stretch>
                  </a:blipFill>
                  <a:ln>
                    <a:noFill/>
                  </a:ln>
                </p:spPr>
                <p:txBody>
                  <a:bodyPr/>
                  <a:lstStyle/>
                  <a:p>
                    <a:r>
                      <a:rPr lang="en-US">
                        <a:noFill/>
                      </a:rPr>
                      <a:t> </a:t>
                    </a:r>
                  </a:p>
                </p:txBody>
              </p:sp>
            </mc:Fallback>
          </mc:AlternateContent>
          <p:sp>
            <p:nvSpPr>
              <p:cNvPr id="10" name="Rounded Rectangle 9">
                <a:extLst>
                  <a:ext uri="{FF2B5EF4-FFF2-40B4-BE49-F238E27FC236}">
                    <a16:creationId xmlns:a16="http://schemas.microsoft.com/office/drawing/2014/main" id="{9F0F45DC-A1F1-87E8-C7A1-5926A99D10A1}"/>
                  </a:ext>
                </a:extLst>
              </p:cNvPr>
              <p:cNvSpPr/>
              <p:nvPr/>
            </p:nvSpPr>
            <p:spPr>
              <a:xfrm>
                <a:off x="9150655" y="2541540"/>
                <a:ext cx="3000658" cy="92333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1BEAA73E-00E3-8039-84A5-05BBABB1BE12}"/>
                </a:ext>
              </a:extLst>
            </p:cNvPr>
            <p:cNvGrpSpPr/>
            <p:nvPr/>
          </p:nvGrpSpPr>
          <p:grpSpPr>
            <a:xfrm>
              <a:off x="722765" y="3231405"/>
              <a:ext cx="1960671" cy="1368167"/>
              <a:chOff x="9070773" y="2515430"/>
              <a:chExt cx="3000658" cy="923330"/>
            </a:xfrm>
            <a:solidFill>
              <a:schemeClr val="bg1"/>
            </a:solidFill>
          </p:grpSpPr>
          <p:sp>
            <p:nvSpPr>
              <p:cNvPr id="12" name="Rounded Rectangle 11">
                <a:extLst>
                  <a:ext uri="{FF2B5EF4-FFF2-40B4-BE49-F238E27FC236}">
                    <a16:creationId xmlns:a16="http://schemas.microsoft.com/office/drawing/2014/main" id="{B41EFF43-B726-D78A-5616-54B29A622797}"/>
                  </a:ext>
                </a:extLst>
              </p:cNvPr>
              <p:cNvSpPr/>
              <p:nvPr/>
            </p:nvSpPr>
            <p:spPr>
              <a:xfrm>
                <a:off x="9070773" y="2515430"/>
                <a:ext cx="3000658" cy="923330"/>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F48D7F2-B227-A6F3-FF39-34980BD0C976}"/>
                      </a:ext>
                    </a:extLst>
                  </p:cNvPr>
                  <p:cNvSpPr txBox="1"/>
                  <p:nvPr/>
                </p:nvSpPr>
                <p:spPr>
                  <a:xfrm>
                    <a:off x="9127302" y="2572064"/>
                    <a:ext cx="2850803" cy="810062"/>
                  </a:xfrm>
                  <a:prstGeom prst="rect">
                    <a:avLst/>
                  </a:prstGeom>
                  <a:grpFill/>
                  <a:ln>
                    <a:noFill/>
                  </a:ln>
                </p:spPr>
                <p:txBody>
                  <a:bodyPr wrap="none" rtlCol="0">
                    <a:spAutoFit/>
                  </a:bodyPr>
                  <a:lstStyle/>
                  <a:p>
                    <a:r>
                      <a:rPr lang="en-US" dirty="0">
                        <a:ln>
                          <a:solidFill>
                            <a:srgbClr val="00B0F0"/>
                          </a:solidFill>
                        </a:ln>
                        <a:solidFill>
                          <a:srgbClr val="00B0F0"/>
                        </a:solidFill>
                      </a:rPr>
                      <a:t>Predicted (n,</a:t>
                    </a:r>
                    <a14:m>
                      <m:oMath xmlns:m="http://schemas.openxmlformats.org/officeDocument/2006/math">
                        <m:r>
                          <a:rPr lang="en-US" b="0" i="1" smtClean="0">
                            <a:ln>
                              <a:solidFill>
                                <a:srgbClr val="00B0F0"/>
                              </a:solidFill>
                            </a:ln>
                            <a:solidFill>
                              <a:srgbClr val="00B0F0"/>
                            </a:solidFill>
                            <a:latin typeface="Cambria Math" panose="02040503050406030204" pitchFamily="18" charset="0"/>
                          </a:rPr>
                          <m:t>𝛾</m:t>
                        </m:r>
                      </m:oMath>
                    </a14:m>
                    <a:r>
                      <a:rPr lang="en-US" dirty="0">
                        <a:ln>
                          <a:solidFill>
                            <a:srgbClr val="00B0F0"/>
                          </a:solidFill>
                        </a:ln>
                        <a:solidFill>
                          <a:srgbClr val="00B0F0"/>
                        </a:solidFill>
                      </a:rPr>
                      <a:t>) </a:t>
                    </a:r>
                  </a:p>
                  <a:p>
                    <a:r>
                      <a:rPr lang="en-US" dirty="0">
                        <a:ln>
                          <a:solidFill>
                            <a:srgbClr val="00B0F0"/>
                          </a:solidFill>
                        </a:ln>
                        <a:solidFill>
                          <a:srgbClr val="00B0F0"/>
                        </a:solidFill>
                      </a:rPr>
                      <a:t>cross sections</a:t>
                    </a:r>
                  </a:p>
                  <a:p>
                    <a:r>
                      <a:rPr lang="en-US" b="1" u="sng" dirty="0">
                        <a:ln>
                          <a:solidFill>
                            <a:srgbClr val="00B0F0"/>
                          </a:solidFill>
                        </a:ln>
                      </a:rPr>
                      <a:t>with</a:t>
                    </a:r>
                    <a:r>
                      <a:rPr lang="en-US" dirty="0">
                        <a:ln>
                          <a:solidFill>
                            <a:srgbClr val="00B0F0"/>
                          </a:solidFill>
                        </a:ln>
                        <a:solidFill>
                          <a:srgbClr val="00B0F0"/>
                        </a:solidFill>
                      </a:rPr>
                      <a:t> spin, parity </a:t>
                    </a:r>
                  </a:p>
                  <a:p>
                    <a:r>
                      <a:rPr lang="en-US" dirty="0">
                        <a:ln>
                          <a:solidFill>
                            <a:srgbClr val="00B0F0"/>
                          </a:solidFill>
                        </a:ln>
                        <a:solidFill>
                          <a:srgbClr val="00B0F0"/>
                        </a:solidFill>
                      </a:rPr>
                      <a:t>dependent decay</a:t>
                    </a:r>
                  </a:p>
                </p:txBody>
              </p:sp>
            </mc:Choice>
            <mc:Fallback xmlns="">
              <p:sp>
                <p:nvSpPr>
                  <p:cNvPr id="13" name="TextBox 12">
                    <a:extLst>
                      <a:ext uri="{FF2B5EF4-FFF2-40B4-BE49-F238E27FC236}">
                        <a16:creationId xmlns:a16="http://schemas.microsoft.com/office/drawing/2014/main" id="{6F48D7F2-B227-A6F3-FF39-34980BD0C976}"/>
                      </a:ext>
                    </a:extLst>
                  </p:cNvPr>
                  <p:cNvSpPr txBox="1">
                    <a:spLocks noRot="1" noChangeAspect="1" noMove="1" noResize="1" noEditPoints="1" noAdjustHandles="1" noChangeArrowheads="1" noChangeShapeType="1" noTextEdit="1"/>
                  </p:cNvSpPr>
                  <p:nvPr/>
                </p:nvSpPr>
                <p:spPr>
                  <a:xfrm>
                    <a:off x="9127302" y="2572064"/>
                    <a:ext cx="2850803" cy="810062"/>
                  </a:xfrm>
                  <a:prstGeom prst="rect">
                    <a:avLst/>
                  </a:prstGeom>
                  <a:blipFill>
                    <a:blip r:embed="rId5"/>
                    <a:stretch>
                      <a:fillRect b="-10976"/>
                    </a:stretch>
                  </a:blipFill>
                  <a:ln>
                    <a:noFill/>
                  </a:ln>
                </p:spPr>
                <p:txBody>
                  <a:bodyPr/>
                  <a:lstStyle/>
                  <a:p>
                    <a:r>
                      <a:rPr lang="en-US">
                        <a:noFill/>
                      </a:rPr>
                      <a:t> </a:t>
                    </a:r>
                  </a:p>
                </p:txBody>
              </p:sp>
            </mc:Fallback>
          </mc:AlternateContent>
        </p:grpSp>
        <p:cxnSp>
          <p:nvCxnSpPr>
            <p:cNvPr id="14" name="Straight Arrow Connector 13">
              <a:extLst>
                <a:ext uri="{FF2B5EF4-FFF2-40B4-BE49-F238E27FC236}">
                  <a16:creationId xmlns:a16="http://schemas.microsoft.com/office/drawing/2014/main" id="{DC22E3DF-C9DE-5467-15CA-AF004F93AC2D}"/>
                </a:ext>
              </a:extLst>
            </p:cNvPr>
            <p:cNvCxnSpPr>
              <a:cxnSpLocks/>
            </p:cNvCxnSpPr>
            <p:nvPr/>
          </p:nvCxnSpPr>
          <p:spPr>
            <a:xfrm>
              <a:off x="7407965" y="2690191"/>
              <a:ext cx="1769194" cy="1192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2C4F349-D63D-ED4B-B931-D56E14E5FDD9}"/>
                </a:ext>
              </a:extLst>
            </p:cNvPr>
            <p:cNvCxnSpPr>
              <a:cxnSpLocks/>
            </p:cNvCxnSpPr>
            <p:nvPr/>
          </p:nvCxnSpPr>
          <p:spPr>
            <a:xfrm flipH="1">
              <a:off x="2669581" y="2419197"/>
              <a:ext cx="1094036" cy="1051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50D74C42-B9E2-9EE5-DFC6-D4D2C731702B}"/>
              </a:ext>
            </a:extLst>
          </p:cNvPr>
          <p:cNvSpPr txBox="1"/>
          <p:nvPr/>
        </p:nvSpPr>
        <p:spPr>
          <a:xfrm>
            <a:off x="235355" y="1050044"/>
            <a:ext cx="2177064" cy="523220"/>
          </a:xfrm>
          <a:prstGeom prst="rect">
            <a:avLst/>
          </a:prstGeom>
          <a:noFill/>
        </p:spPr>
        <p:txBody>
          <a:bodyPr wrap="square" rtlCol="0">
            <a:spAutoFit/>
          </a:bodyPr>
          <a:lstStyle/>
          <a:p>
            <a:r>
              <a:rPr lang="en-US" sz="2800" b="1" dirty="0"/>
              <a:t>Evidence</a:t>
            </a:r>
            <a:r>
              <a:rPr lang="en-US" dirty="0"/>
              <a:t> - </a:t>
            </a:r>
          </a:p>
        </p:txBody>
      </p:sp>
      <p:sp>
        <p:nvSpPr>
          <p:cNvPr id="18" name="TextBox 17">
            <a:extLst>
              <a:ext uri="{FF2B5EF4-FFF2-40B4-BE49-F238E27FC236}">
                <a16:creationId xmlns:a16="http://schemas.microsoft.com/office/drawing/2014/main" id="{79D3E55F-82FB-6133-D2F8-EE14388E6F8B}"/>
              </a:ext>
            </a:extLst>
          </p:cNvPr>
          <p:cNvSpPr txBox="1"/>
          <p:nvPr/>
        </p:nvSpPr>
        <p:spPr>
          <a:xfrm>
            <a:off x="296647" y="4966200"/>
            <a:ext cx="12303889" cy="707886"/>
          </a:xfrm>
          <a:prstGeom prst="rect">
            <a:avLst/>
          </a:prstGeom>
          <a:noFill/>
        </p:spPr>
        <p:txBody>
          <a:bodyPr wrap="square" rtlCol="0">
            <a:spAutoFit/>
          </a:bodyPr>
          <a:lstStyle/>
          <a:p>
            <a:r>
              <a:rPr lang="en-US" sz="2000" b="1" i="0" u="none" strike="noStrike" dirty="0">
                <a:solidFill>
                  <a:srgbClr val="000000"/>
                </a:solidFill>
                <a:effectLst/>
                <a:latin typeface="-webkit-standard"/>
              </a:rPr>
              <a:t>Not surprisingly, The probability of a compound nucleus decaying via gamma emission depends on its spin and parity</a:t>
            </a:r>
            <a:r>
              <a:rPr lang="en-US" b="0" i="0" u="none" strike="noStrike" dirty="0">
                <a:solidFill>
                  <a:srgbClr val="000000"/>
                </a:solidFill>
                <a:effectLst/>
                <a:latin typeface="-webkit-standard"/>
              </a:rPr>
              <a:t>. </a:t>
            </a:r>
            <a:r>
              <a:rPr lang="en-US" dirty="0">
                <a:solidFill>
                  <a:srgbClr val="000000"/>
                </a:solidFill>
                <a:latin typeface="-webkit-standard"/>
              </a:rPr>
              <a:t>And Surrogate reaction and neutron capture cross section can differ. </a:t>
            </a:r>
            <a:endParaRPr lang="en-US" b="0" i="0" u="none" strike="noStrike" dirty="0">
              <a:solidFill>
                <a:srgbClr val="000000"/>
              </a:solidFill>
              <a:effectLst/>
              <a:latin typeface="-webkit-standard"/>
            </a:endParaRPr>
          </a:p>
        </p:txBody>
      </p:sp>
      <p:sp>
        <p:nvSpPr>
          <p:cNvPr id="4" name="TextBox 3">
            <a:extLst>
              <a:ext uri="{FF2B5EF4-FFF2-40B4-BE49-F238E27FC236}">
                <a16:creationId xmlns:a16="http://schemas.microsoft.com/office/drawing/2014/main" id="{E0966A04-58D9-BF39-B99C-79D38BDE32B6}"/>
              </a:ext>
            </a:extLst>
          </p:cNvPr>
          <p:cNvSpPr txBox="1"/>
          <p:nvPr/>
        </p:nvSpPr>
        <p:spPr>
          <a:xfrm>
            <a:off x="7064893" y="4425155"/>
            <a:ext cx="6216732" cy="276999"/>
          </a:xfrm>
          <a:prstGeom prst="rect">
            <a:avLst/>
          </a:prstGeom>
          <a:noFill/>
        </p:spPr>
        <p:txBody>
          <a:bodyPr wrap="square">
            <a:spAutoFit/>
          </a:bodyPr>
          <a:lstStyle/>
          <a:p>
            <a:r>
              <a:rPr lang="en-US" sz="1200" b="0" i="0" u="none" strike="noStrike" dirty="0">
                <a:solidFill>
                  <a:srgbClr val="222222"/>
                </a:solidFill>
                <a:effectLst/>
                <a:latin typeface="Helvetica Neue" panose="02000503000000020004" pitchFamily="2" charset="0"/>
              </a:rPr>
              <a:t>Fig : A. </a:t>
            </a:r>
            <a:r>
              <a:rPr lang="en-US" sz="1200" b="0" i="0" u="none" strike="noStrike" dirty="0" err="1">
                <a:solidFill>
                  <a:srgbClr val="222222"/>
                </a:solidFill>
                <a:effectLst/>
                <a:latin typeface="Helvetica Neue" panose="02000503000000020004" pitchFamily="2" charset="0"/>
              </a:rPr>
              <a:t>Ratkiewicz</a:t>
            </a:r>
            <a:r>
              <a:rPr lang="en-US" sz="1200" b="0" i="0" u="none" strike="noStrike" dirty="0">
                <a:solidFill>
                  <a:srgbClr val="222222"/>
                </a:solidFill>
                <a:effectLst/>
                <a:latin typeface="Helvetica Neue" panose="02000503000000020004" pitchFamily="2" charset="0"/>
              </a:rPr>
              <a:t> et al- PhysRevLett.122.052502 (2019)</a:t>
            </a:r>
            <a:endParaRPr lang="en-US" sz="1200" dirty="0"/>
          </a:p>
        </p:txBody>
      </p:sp>
    </p:spTree>
    <p:extLst>
      <p:ext uri="{BB962C8B-B14F-4D97-AF65-F5344CB8AC3E}">
        <p14:creationId xmlns:p14="http://schemas.microsoft.com/office/powerpoint/2010/main" val="1087154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783953B4-0574-CAA6-11D7-E08F384EB7EA}"/>
                  </a:ext>
                </a:extLst>
              </p:cNvPr>
              <p:cNvSpPr>
                <a:spLocks noGrp="1"/>
              </p:cNvSpPr>
              <p:nvPr>
                <p:ph type="title"/>
              </p:nvPr>
            </p:nvSpPr>
            <p:spPr>
              <a:xfrm>
                <a:off x="-1596003" y="-213699"/>
                <a:ext cx="14666025" cy="1325563"/>
              </a:xfrm>
            </p:spPr>
            <p:txBody>
              <a:bodyPr/>
              <a:lstStyle/>
              <a:p>
                <a:pPr algn="ctr"/>
                <a:r>
                  <a:rPr lang="en-US" dirty="0">
                    <a:solidFill>
                      <a:schemeClr val="tx2">
                        <a:lumMod val="75000"/>
                        <a:lumOff val="25000"/>
                      </a:schemeClr>
                    </a:solidFill>
                  </a:rPr>
                  <a:t>Ongoing work - 90Zr(</a:t>
                </a:r>
                <a:r>
                  <a:rPr lang="en-US" dirty="0" err="1">
                    <a:solidFill>
                      <a:schemeClr val="tx2">
                        <a:lumMod val="75000"/>
                        <a:lumOff val="25000"/>
                      </a:schemeClr>
                    </a:solidFill>
                  </a:rPr>
                  <a:t>p,p</a:t>
                </a:r>
                <a:r>
                  <a:rPr lang="en-US" dirty="0">
                    <a:solidFill>
                      <a:schemeClr val="tx2">
                        <a:lumMod val="75000"/>
                        <a:lumOff val="25000"/>
                      </a:schemeClr>
                    </a:solidFill>
                  </a:rPr>
                  <a:t>’) surrogate for 89Zr(n,</a:t>
                </a:r>
                <a14:m>
                  <m:oMath xmlns:m="http://schemas.openxmlformats.org/officeDocument/2006/math">
                    <m:r>
                      <m:rPr>
                        <m:sty m:val="p"/>
                      </m:rPr>
                      <a:rPr lang="en-US" b="0" i="1" smtClean="0">
                        <a:solidFill>
                          <a:schemeClr val="tx2">
                            <a:lumMod val="75000"/>
                            <a:lumOff val="25000"/>
                          </a:schemeClr>
                        </a:solidFill>
                        <a:latin typeface="Cambria Math" panose="02040503050406030204" pitchFamily="18" charset="0"/>
                      </a:rPr>
                      <m:t>γ</m:t>
                    </m:r>
                  </m:oMath>
                </a14:m>
                <a:r>
                  <a:rPr lang="en-US" dirty="0">
                    <a:solidFill>
                      <a:schemeClr val="tx2">
                        <a:lumMod val="75000"/>
                        <a:lumOff val="25000"/>
                      </a:schemeClr>
                    </a:solidFill>
                  </a:rPr>
                  <a:t>) </a:t>
                </a:r>
              </a:p>
            </p:txBody>
          </p:sp>
        </mc:Choice>
        <mc:Fallback>
          <p:sp>
            <p:nvSpPr>
              <p:cNvPr id="2" name="Title 1">
                <a:extLst>
                  <a:ext uri="{FF2B5EF4-FFF2-40B4-BE49-F238E27FC236}">
                    <a16:creationId xmlns:a16="http://schemas.microsoft.com/office/drawing/2014/main" id="{783953B4-0574-CAA6-11D7-E08F384EB7EA}"/>
                  </a:ext>
                </a:extLst>
              </p:cNvPr>
              <p:cNvSpPr>
                <a:spLocks noGrp="1" noRot="1" noChangeAspect="1" noMove="1" noResize="1" noEditPoints="1" noAdjustHandles="1" noChangeArrowheads="1" noChangeShapeType="1" noTextEdit="1"/>
              </p:cNvSpPr>
              <p:nvPr>
                <p:ph type="title"/>
              </p:nvPr>
            </p:nvSpPr>
            <p:spPr>
              <a:xfrm>
                <a:off x="-1596003" y="-213699"/>
                <a:ext cx="14666025" cy="1325563"/>
              </a:xfrm>
              <a:blipFill>
                <a:blip r:embed="rId2"/>
                <a:stretch>
                  <a:fillRect/>
                </a:stretch>
              </a:blipFill>
            </p:spPr>
            <p:txBody>
              <a:bodyPr/>
              <a:lstStyle/>
              <a:p>
                <a:r>
                  <a:rPr lang="en-US">
                    <a:noFill/>
                  </a:rPr>
                  <a:t> </a:t>
                </a:r>
              </a:p>
            </p:txBody>
          </p:sp>
        </mc:Fallback>
      </mc:AlternateContent>
      <p:pic>
        <p:nvPicPr>
          <p:cNvPr id="13" name="Content Placeholder 12">
            <a:extLst>
              <a:ext uri="{FF2B5EF4-FFF2-40B4-BE49-F238E27FC236}">
                <a16:creationId xmlns:a16="http://schemas.microsoft.com/office/drawing/2014/main" id="{85318ED9-A3C2-CE9D-3A2F-1AB20BDBA15F}"/>
              </a:ext>
            </a:extLst>
          </p:cNvPr>
          <p:cNvPicPr>
            <a:picLocks noGrp="1" noChangeAspect="1"/>
          </p:cNvPicPr>
          <p:nvPr>
            <p:ph idx="1"/>
          </p:nvPr>
        </p:nvPicPr>
        <p:blipFill>
          <a:blip r:embed="rId3"/>
          <a:stretch>
            <a:fillRect/>
          </a:stretch>
        </p:blipFill>
        <p:spPr>
          <a:xfrm>
            <a:off x="117152" y="1030441"/>
            <a:ext cx="5074080" cy="2959879"/>
          </a:xfrm>
        </p:spPr>
      </p:pic>
      <p:sp>
        <p:nvSpPr>
          <p:cNvPr id="14" name="TextBox 13">
            <a:extLst>
              <a:ext uri="{FF2B5EF4-FFF2-40B4-BE49-F238E27FC236}">
                <a16:creationId xmlns:a16="http://schemas.microsoft.com/office/drawing/2014/main" id="{ED7D32B3-636D-C39D-C760-A2DB344B07E7}"/>
              </a:ext>
            </a:extLst>
          </p:cNvPr>
          <p:cNvSpPr txBox="1"/>
          <p:nvPr/>
        </p:nvSpPr>
        <p:spPr>
          <a:xfrm>
            <a:off x="366979" y="5234460"/>
            <a:ext cx="11603348" cy="2308324"/>
          </a:xfrm>
          <a:prstGeom prst="rect">
            <a:avLst/>
          </a:prstGeom>
          <a:noFill/>
        </p:spPr>
        <p:txBody>
          <a:bodyPr wrap="square" rtlCol="0">
            <a:spAutoFit/>
          </a:bodyPr>
          <a:lstStyle/>
          <a:p>
            <a:r>
              <a:rPr lang="en-US" b="1" dirty="0"/>
              <a:t>Figures – not yet fitted to gamma decay probability data from experiments shown in red dots , </a:t>
            </a:r>
          </a:p>
          <a:p>
            <a:r>
              <a:rPr lang="en-US" dirty="0"/>
              <a:t>generated form MC prior sampling of parameters in decay modelling using phenomenological LD and GSF models that are default in YAHFC ,</a:t>
            </a:r>
          </a:p>
          <a:p>
            <a:r>
              <a:rPr lang="en-US" dirty="0"/>
              <a:t>	1. level densities (</a:t>
            </a:r>
            <a:r>
              <a:rPr lang="en-US" b="0" i="0" u="none" strike="noStrike" dirty="0">
                <a:solidFill>
                  <a:srgbClr val="212121"/>
                </a:solidFill>
                <a:effectLst/>
                <a:latin typeface="Aptos" panose="020B0004020202020204" pitchFamily="34" charset="0"/>
              </a:rPr>
              <a:t>combination of constant temperature and Fermi-gas descriptions – Gilbert-Cameron</a:t>
            </a:r>
            <a:r>
              <a:rPr lang="en-US" dirty="0"/>
              <a:t>) </a:t>
            </a:r>
          </a:p>
          <a:p>
            <a:r>
              <a:rPr lang="en-US" dirty="0"/>
              <a:t>	2. E1 and M1 gamma-ray strength parameters (</a:t>
            </a:r>
            <a:r>
              <a:rPr lang="en-US" b="0" i="0" u="none" strike="noStrike" dirty="0">
                <a:solidFill>
                  <a:srgbClr val="212121"/>
                </a:solidFill>
                <a:effectLst/>
                <a:latin typeface="Aptos" panose="020B0004020202020204" pitchFamily="34" charset="0"/>
              </a:rPr>
              <a:t>Modified Lorentzian by </a:t>
            </a:r>
            <a:r>
              <a:rPr lang="en-US" b="0" i="0" u="none" strike="noStrike" dirty="0" err="1">
                <a:solidFill>
                  <a:srgbClr val="212121"/>
                </a:solidFill>
                <a:effectLst/>
                <a:latin typeface="Aptos" panose="020B0004020202020204" pitchFamily="34" charset="0"/>
              </a:rPr>
              <a:t>Kopecki</a:t>
            </a:r>
            <a:r>
              <a:rPr lang="en-US" b="0" i="0" u="none" strike="noStrike" dirty="0">
                <a:solidFill>
                  <a:srgbClr val="212121"/>
                </a:solidFill>
                <a:effectLst/>
                <a:latin typeface="Aptos" panose="020B0004020202020204" pitchFamily="34" charset="0"/>
              </a:rPr>
              <a:t> and Uhl</a:t>
            </a:r>
            <a:r>
              <a:rPr lang="en-US" dirty="0"/>
              <a:t>)</a:t>
            </a:r>
          </a:p>
          <a:p>
            <a:endParaRPr lang="en-US" dirty="0"/>
          </a:p>
          <a:p>
            <a:endParaRPr lang="en-US" dirty="0"/>
          </a:p>
          <a:p>
            <a:endParaRPr lang="en-US" dirty="0"/>
          </a:p>
        </p:txBody>
      </p:sp>
      <p:sp>
        <p:nvSpPr>
          <p:cNvPr id="18" name="TextBox 17">
            <a:extLst>
              <a:ext uri="{FF2B5EF4-FFF2-40B4-BE49-F238E27FC236}">
                <a16:creationId xmlns:a16="http://schemas.microsoft.com/office/drawing/2014/main" id="{51C4FD71-8C57-D34C-E7DE-A17217F5F6D5}"/>
              </a:ext>
            </a:extLst>
          </p:cNvPr>
          <p:cNvSpPr txBox="1"/>
          <p:nvPr/>
        </p:nvSpPr>
        <p:spPr>
          <a:xfrm>
            <a:off x="588652" y="4080023"/>
            <a:ext cx="11381675" cy="800219"/>
          </a:xfrm>
          <a:prstGeom prst="rect">
            <a:avLst/>
          </a:prstGeom>
          <a:noFill/>
        </p:spPr>
        <p:txBody>
          <a:bodyPr wrap="square">
            <a:spAutoFit/>
          </a:bodyPr>
          <a:lstStyle/>
          <a:p>
            <a:pPr marL="119063" indent="-119063"/>
            <a:r>
              <a:rPr lang="en-US" sz="1800" b="1" dirty="0">
                <a:solidFill>
                  <a:srgbClr val="000080"/>
                </a:solidFill>
                <a:latin typeface="Helvetica" charset="0"/>
              </a:rPr>
              <a:t>Red dots : Experimental data from P</a:t>
            </a:r>
            <a:r>
              <a:rPr lang="en-US" sz="1800" b="1" baseline="-25000" dirty="0">
                <a:solidFill>
                  <a:srgbClr val="000080"/>
                </a:solidFill>
                <a:latin typeface="Helvetica" charset="0"/>
              </a:rPr>
              <a:t>(</a:t>
            </a:r>
            <a:r>
              <a:rPr lang="en-US" sz="1800" b="1" baseline="-25000" dirty="0" err="1">
                <a:solidFill>
                  <a:srgbClr val="000080"/>
                </a:solidFill>
                <a:latin typeface="Helvetica" charset="0"/>
              </a:rPr>
              <a:t>p,p’</a:t>
            </a:r>
            <a:r>
              <a:rPr lang="en-US" sz="1800" b="1" baseline="-25000" dirty="0" err="1">
                <a:solidFill>
                  <a:srgbClr val="000080"/>
                </a:solidFill>
                <a:latin typeface="Symbol" charset="2"/>
                <a:cs typeface="Symbol" charset="2"/>
              </a:rPr>
              <a:t>g</a:t>
            </a:r>
            <a:r>
              <a:rPr lang="en-US" sz="1800" b="1" baseline="-25000" dirty="0">
                <a:solidFill>
                  <a:srgbClr val="000080"/>
                </a:solidFill>
                <a:latin typeface="Helvetica" charset="0"/>
              </a:rPr>
              <a:t>)</a:t>
            </a:r>
            <a:r>
              <a:rPr lang="en-US" sz="1800" b="1" baseline="-25000" dirty="0">
                <a:solidFill>
                  <a:srgbClr val="000080"/>
                </a:solidFill>
                <a:latin typeface="Symbol" charset="2"/>
              </a:rPr>
              <a:t> </a:t>
            </a:r>
            <a:r>
              <a:rPr lang="en-US" sz="1800" b="1" dirty="0">
                <a:solidFill>
                  <a:srgbClr val="000080"/>
                </a:solidFill>
                <a:latin typeface="Helvetica" charset="0"/>
              </a:rPr>
              <a:t>(E)</a:t>
            </a:r>
            <a:r>
              <a:rPr lang="en-US" sz="900" b="1" dirty="0">
                <a:solidFill>
                  <a:srgbClr val="000080"/>
                </a:solidFill>
                <a:latin typeface="Helvetica" charset="0"/>
              </a:rPr>
              <a:t> </a:t>
            </a:r>
            <a:r>
              <a:rPr lang="en-US" b="1" dirty="0">
                <a:solidFill>
                  <a:srgbClr val="000080"/>
                </a:solidFill>
                <a:latin typeface="Helvetica" charset="0"/>
              </a:rPr>
              <a:t>   (</a:t>
            </a:r>
            <a:r>
              <a:rPr lang="en-US" dirty="0">
                <a:solidFill>
                  <a:srgbClr val="000080"/>
                </a:solidFill>
              </a:rPr>
              <a:t>S. Ota et al </a:t>
            </a:r>
            <a:r>
              <a:rPr lang="en-US" i="0" u="none" strike="noStrike" dirty="0">
                <a:solidFill>
                  <a:schemeClr val="tx2">
                    <a:lumMod val="75000"/>
                    <a:lumOff val="25000"/>
                  </a:schemeClr>
                </a:solidFill>
                <a:effectLst/>
              </a:rPr>
              <a:t>Phys. Rev. C 92, 054603 (2016)</a:t>
            </a:r>
            <a:r>
              <a:rPr lang="en-US" b="1" dirty="0">
                <a:solidFill>
                  <a:srgbClr val="000080"/>
                </a:solidFill>
                <a:latin typeface="Helvetica" charset="0"/>
              </a:rPr>
              <a:t>)             </a:t>
            </a:r>
          </a:p>
          <a:p>
            <a:pPr marL="119063" indent="-119063"/>
            <a:r>
              <a:rPr lang="en-US" b="1" dirty="0">
                <a:solidFill>
                  <a:srgbClr val="000080"/>
                </a:solidFill>
                <a:latin typeface="Helvetica" charset="0"/>
              </a:rPr>
              <a:t>Black curve : From Hauser-</a:t>
            </a:r>
            <a:r>
              <a:rPr lang="en-US" b="1" dirty="0" err="1">
                <a:solidFill>
                  <a:srgbClr val="000080"/>
                </a:solidFill>
                <a:latin typeface="Helvetica" charset="0"/>
              </a:rPr>
              <a:t>Feschbach</a:t>
            </a:r>
            <a:r>
              <a:rPr lang="en-US" b="1" dirty="0">
                <a:solidFill>
                  <a:srgbClr val="000080"/>
                </a:solidFill>
                <a:latin typeface="Helvetica" charset="0"/>
              </a:rPr>
              <a:t> runs </a:t>
            </a:r>
            <a:r>
              <a:rPr lang="en-US" sz="900" b="1" dirty="0">
                <a:solidFill>
                  <a:srgbClr val="000080"/>
                </a:solidFill>
                <a:latin typeface="Helvetica" charset="0"/>
              </a:rPr>
              <a:t> </a:t>
            </a:r>
            <a:r>
              <a:rPr lang="en-US" sz="2800" b="1" dirty="0" err="1">
                <a:solidFill>
                  <a:srgbClr val="000080"/>
                </a:solidFill>
                <a:latin typeface="Symbol" charset="2"/>
              </a:rPr>
              <a:t>S</a:t>
            </a:r>
            <a:r>
              <a:rPr lang="en-US" sz="1800" b="1" baseline="-25000" dirty="0" err="1">
                <a:solidFill>
                  <a:srgbClr val="000080"/>
                </a:solidFill>
                <a:latin typeface="Helvetica" charset="0"/>
              </a:rPr>
              <a:t>J</a:t>
            </a:r>
            <a:r>
              <a:rPr lang="en-US" sz="2800" b="1" baseline="-25000" dirty="0" err="1">
                <a:solidFill>
                  <a:srgbClr val="000080"/>
                </a:solidFill>
                <a:latin typeface="Symbol" charset="2"/>
              </a:rPr>
              <a:t>,p</a:t>
            </a:r>
            <a:r>
              <a:rPr lang="en-US" sz="1800" b="1" dirty="0">
                <a:solidFill>
                  <a:srgbClr val="000080"/>
                </a:solidFill>
                <a:latin typeface="Times" charset="0"/>
              </a:rPr>
              <a:t> </a:t>
            </a:r>
            <a:r>
              <a:rPr lang="en-US" sz="1800" b="1" dirty="0">
                <a:solidFill>
                  <a:srgbClr val="000080"/>
                </a:solidFill>
                <a:latin typeface="Helvetica" charset="0"/>
              </a:rPr>
              <a:t>F</a:t>
            </a:r>
            <a:r>
              <a:rPr lang="en-US" sz="1800" b="1" baseline="-25000" dirty="0">
                <a:solidFill>
                  <a:srgbClr val="000080"/>
                </a:solidFill>
                <a:latin typeface="Helvetica" charset="0"/>
              </a:rPr>
              <a:t>(</a:t>
            </a:r>
            <a:r>
              <a:rPr lang="en-US" sz="1800" b="1" baseline="-25000" dirty="0" err="1">
                <a:solidFill>
                  <a:srgbClr val="000080"/>
                </a:solidFill>
                <a:latin typeface="Helvetica" charset="0"/>
              </a:rPr>
              <a:t>p,p</a:t>
            </a:r>
            <a:r>
              <a:rPr lang="en-US" sz="1800" b="1" baseline="-25000" dirty="0">
                <a:solidFill>
                  <a:srgbClr val="000080"/>
                </a:solidFill>
                <a:latin typeface="Helvetica" charset="0"/>
              </a:rPr>
              <a:t>’)</a:t>
            </a:r>
            <a:r>
              <a:rPr lang="en-US" sz="1800" b="1" baseline="30000" dirty="0">
                <a:solidFill>
                  <a:srgbClr val="000080"/>
                </a:solidFill>
                <a:latin typeface="Helvetica" charset="0"/>
              </a:rPr>
              <a:t>CN</a:t>
            </a:r>
            <a:r>
              <a:rPr lang="en-US" sz="1800" b="1" dirty="0">
                <a:solidFill>
                  <a:srgbClr val="000080"/>
                </a:solidFill>
                <a:latin typeface="Helvetica" charset="0"/>
              </a:rPr>
              <a:t>(</a:t>
            </a:r>
            <a:r>
              <a:rPr lang="en-US" sz="1800" b="1" dirty="0" err="1">
                <a:solidFill>
                  <a:srgbClr val="000080"/>
                </a:solidFill>
                <a:latin typeface="Helvetica" charset="0"/>
              </a:rPr>
              <a:t>E,J,</a:t>
            </a:r>
            <a:r>
              <a:rPr lang="en-US" sz="1800" b="1" dirty="0" err="1">
                <a:solidFill>
                  <a:srgbClr val="000080"/>
                </a:solidFill>
                <a:latin typeface="Symbol" charset="2"/>
              </a:rPr>
              <a:t>p</a:t>
            </a:r>
            <a:r>
              <a:rPr lang="en-US" sz="1800" b="1" dirty="0">
                <a:solidFill>
                  <a:srgbClr val="000080"/>
                </a:solidFill>
                <a:latin typeface="Helvetica" charset="0"/>
              </a:rPr>
              <a:t>)</a:t>
            </a:r>
            <a:r>
              <a:rPr lang="en-US" sz="1800" b="1" baseline="30000" dirty="0">
                <a:solidFill>
                  <a:srgbClr val="000080"/>
                </a:solidFill>
                <a:latin typeface="Helvetica" charset="0"/>
              </a:rPr>
              <a:t>.</a:t>
            </a:r>
            <a:r>
              <a:rPr lang="en-US" sz="1800" b="1" dirty="0" err="1">
                <a:solidFill>
                  <a:srgbClr val="800040"/>
                </a:solidFill>
                <a:latin typeface="Helvetica" charset="0"/>
              </a:rPr>
              <a:t>G</a:t>
            </a:r>
            <a:r>
              <a:rPr lang="en-US" sz="1800" b="1" baseline="30000" dirty="0" err="1">
                <a:solidFill>
                  <a:srgbClr val="800040"/>
                </a:solidFill>
                <a:latin typeface="Helvetica" charset="0"/>
              </a:rPr>
              <a:t>CN</a:t>
            </a:r>
            <a:r>
              <a:rPr lang="en-US" sz="2800" b="1" baseline="-25000" dirty="0" err="1">
                <a:solidFill>
                  <a:srgbClr val="800040"/>
                </a:solidFill>
                <a:latin typeface="Symbol" charset="2"/>
              </a:rPr>
              <a:t>g</a:t>
            </a:r>
            <a:r>
              <a:rPr lang="en-US" sz="1800" b="1" dirty="0">
                <a:solidFill>
                  <a:srgbClr val="800040"/>
                </a:solidFill>
                <a:latin typeface="Helvetica" charset="0"/>
              </a:rPr>
              <a:t>(</a:t>
            </a:r>
            <a:r>
              <a:rPr lang="en-US" sz="1800" b="1" dirty="0" err="1">
                <a:solidFill>
                  <a:srgbClr val="800040"/>
                </a:solidFill>
                <a:latin typeface="Helvetica" charset="0"/>
              </a:rPr>
              <a:t>E,J,</a:t>
            </a:r>
            <a:r>
              <a:rPr lang="en-US" sz="1800" b="1" dirty="0" err="1">
                <a:solidFill>
                  <a:srgbClr val="800040"/>
                </a:solidFill>
                <a:latin typeface="Symbol" charset="2"/>
              </a:rPr>
              <a:t>p</a:t>
            </a:r>
            <a:r>
              <a:rPr lang="en-US" sz="1800" b="1" dirty="0">
                <a:solidFill>
                  <a:srgbClr val="800040"/>
                </a:solidFill>
                <a:latin typeface="Helvetica" charset="0"/>
              </a:rPr>
              <a:t>)</a:t>
            </a:r>
            <a:endParaRPr lang="en-US" sz="800" b="1" dirty="0">
              <a:solidFill>
                <a:srgbClr val="800040"/>
              </a:solidFill>
              <a:latin typeface="Helvetica" charset="0"/>
              <a:ea typeface="ＭＳ Ｐゴシック"/>
              <a:cs typeface="ＭＳ Ｐゴシック"/>
            </a:endParaRPr>
          </a:p>
        </p:txBody>
      </p:sp>
      <p:cxnSp>
        <p:nvCxnSpPr>
          <p:cNvPr id="20" name="Straight Arrow Connector 19">
            <a:extLst>
              <a:ext uri="{FF2B5EF4-FFF2-40B4-BE49-F238E27FC236}">
                <a16:creationId xmlns:a16="http://schemas.microsoft.com/office/drawing/2014/main" id="{5FFB2AE7-67FF-6CA4-BE4A-09504DC12298}"/>
              </a:ext>
            </a:extLst>
          </p:cNvPr>
          <p:cNvCxnSpPr>
            <a:cxnSpLocks/>
          </p:cNvCxnSpPr>
          <p:nvPr/>
        </p:nvCxnSpPr>
        <p:spPr>
          <a:xfrm flipH="1" flipV="1">
            <a:off x="6673932" y="4824363"/>
            <a:ext cx="807523" cy="1770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4" name="Picture 23">
            <a:extLst>
              <a:ext uri="{FF2B5EF4-FFF2-40B4-BE49-F238E27FC236}">
                <a16:creationId xmlns:a16="http://schemas.microsoft.com/office/drawing/2014/main" id="{F3A02CFB-8C92-9AAC-9782-FB63AA87D1CE}"/>
              </a:ext>
            </a:extLst>
          </p:cNvPr>
          <p:cNvPicPr>
            <a:picLocks noChangeAspect="1"/>
          </p:cNvPicPr>
          <p:nvPr/>
        </p:nvPicPr>
        <p:blipFill>
          <a:blip r:embed="rId4"/>
          <a:stretch>
            <a:fillRect/>
          </a:stretch>
        </p:blipFill>
        <p:spPr>
          <a:xfrm>
            <a:off x="5352454" y="1045565"/>
            <a:ext cx="5161808" cy="3011055"/>
          </a:xfrm>
          <a:prstGeom prst="rect">
            <a:avLst/>
          </a:prstGeom>
        </p:spPr>
      </p:pic>
      <p:sp>
        <p:nvSpPr>
          <p:cNvPr id="28" name="TextBox 27">
            <a:extLst>
              <a:ext uri="{FF2B5EF4-FFF2-40B4-BE49-F238E27FC236}">
                <a16:creationId xmlns:a16="http://schemas.microsoft.com/office/drawing/2014/main" id="{D7FE08A1-89D2-B6A1-CC79-3346BEADB0C5}"/>
              </a:ext>
            </a:extLst>
          </p:cNvPr>
          <p:cNvSpPr txBox="1"/>
          <p:nvPr/>
        </p:nvSpPr>
        <p:spPr>
          <a:xfrm>
            <a:off x="5247094" y="4880242"/>
            <a:ext cx="6944906" cy="369332"/>
          </a:xfrm>
          <a:prstGeom prst="rect">
            <a:avLst/>
          </a:prstGeom>
          <a:noFill/>
        </p:spPr>
        <p:txBody>
          <a:bodyPr wrap="square" rtlCol="0">
            <a:spAutoFit/>
          </a:bodyPr>
          <a:lstStyle/>
          <a:p>
            <a:r>
              <a:rPr lang="en-US" dirty="0"/>
              <a:t>Spin-populations from QRPA+HFB+JLM-B for 90Zr(</a:t>
            </a:r>
            <a:r>
              <a:rPr lang="en-US" dirty="0" err="1"/>
              <a:t>p,p</a:t>
            </a:r>
            <a:r>
              <a:rPr lang="en-US" dirty="0"/>
              <a:t>’)</a:t>
            </a:r>
          </a:p>
        </p:txBody>
      </p:sp>
    </p:spTree>
    <p:extLst>
      <p:ext uri="{BB962C8B-B14F-4D97-AF65-F5344CB8AC3E}">
        <p14:creationId xmlns:p14="http://schemas.microsoft.com/office/powerpoint/2010/main" val="59365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10543</TotalTime>
  <Words>2175</Words>
  <Application>Microsoft Macintosh PowerPoint</Application>
  <PresentationFormat>Widescreen</PresentationFormat>
  <Paragraphs>221</Paragraphs>
  <Slides>19</Slides>
  <Notes>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19</vt:i4>
      </vt:variant>
    </vt:vector>
  </HeadingPairs>
  <TitlesOfParts>
    <vt:vector size="34" baseType="lpstr">
      <vt:lpstr>-webkit-standard</vt:lpstr>
      <vt:lpstr>American Typewriter</vt:lpstr>
      <vt:lpstr>Aptos</vt:lpstr>
      <vt:lpstr>Aptos Display</vt:lpstr>
      <vt:lpstr>Arial</vt:lpstr>
      <vt:lpstr>Calibri</vt:lpstr>
      <vt:lpstr>Cambria Math</vt:lpstr>
      <vt:lpstr>Helvetica</vt:lpstr>
      <vt:lpstr>Helvetica Neue</vt:lpstr>
      <vt:lpstr>Helvetica Neue Light</vt:lpstr>
      <vt:lpstr>NimbusRomNo9L</vt:lpstr>
      <vt:lpstr>Symbol</vt:lpstr>
      <vt:lpstr>Times</vt:lpstr>
      <vt:lpstr>Times New Roman</vt:lpstr>
      <vt:lpstr>Office Theme</vt:lpstr>
      <vt:lpstr>Semi-microscopic approach to nucleon-nucleus scattering and nuclear data</vt:lpstr>
      <vt:lpstr>Nucleon-nucleus scattering and microscopic structure of the nucleus</vt:lpstr>
      <vt:lpstr>JLM-B Folding model to Nucleon-nucleus (N-A) scattering</vt:lpstr>
      <vt:lpstr>JLM-B nucleon-nucleus optical potential </vt:lpstr>
      <vt:lpstr>Direct inelastic scattering: 90,92 Zr(p,p’) at different incident energies</vt:lpstr>
      <vt:lpstr>Application : (p,p’) inelastic scattering as surrogate for (n,γ) reaction</vt:lpstr>
      <vt:lpstr>What do I mean by spin populations? </vt:lpstr>
      <vt:lpstr>Why are spin-populations important?</vt:lpstr>
      <vt:lpstr>Ongoing work - 90Zr(p,p’) surrogate for 89Zr(n,γ) </vt:lpstr>
      <vt:lpstr>Towards uncertainty quantified JLM-B optical  potential</vt:lpstr>
      <vt:lpstr>Conclusions and Outlook</vt:lpstr>
      <vt:lpstr>Impact of JLMB/QRPA predicted low spin of residual nucleus after the pre-equilibrium emission of one neutron values on 238U(n,n’γ) </vt:lpstr>
      <vt:lpstr>Outline of the underlying formalism: coupling potentials</vt:lpstr>
      <vt:lpstr>QRPA vs exp : Low-lying spectrum and the transition strengths  </vt:lpstr>
      <vt:lpstr>Outlook : Where are we headed? </vt:lpstr>
      <vt:lpstr>JLM model </vt:lpstr>
      <vt:lpstr>PowerPoint Presentation</vt:lpstr>
      <vt:lpstr>Why 8+-&gt;6+ transitions have higher coincidence probability in experiment  than what I see from DWBA  calculations?</vt:lpstr>
      <vt:lpstr>Proton emission from 90Zr vs preequilibrium proton cross sections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Aaina, T.</dc:creator>
  <cp:lastModifiedBy>Aaina, T.</cp:lastModifiedBy>
  <cp:revision>15</cp:revision>
  <dcterms:created xsi:type="dcterms:W3CDTF">2024-10-22T04:37:43Z</dcterms:created>
  <dcterms:modified xsi:type="dcterms:W3CDTF">2024-11-07T19:53:03Z</dcterms:modified>
</cp:coreProperties>
</file>