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409" r:id="rId3"/>
    <p:sldId id="408" r:id="rId4"/>
    <p:sldId id="419" r:id="rId5"/>
    <p:sldId id="415" r:id="rId6"/>
    <p:sldId id="416" r:id="rId7"/>
    <p:sldId id="417" r:id="rId8"/>
    <p:sldId id="414" r:id="rId9"/>
    <p:sldId id="410" r:id="rId10"/>
    <p:sldId id="411" r:id="rId11"/>
    <p:sldId id="412" r:id="rId12"/>
    <p:sldId id="413" r:id="rId13"/>
    <p:sldId id="418" r:id="rId14"/>
    <p:sldId id="3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45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2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2541806"/>
            <a:ext cx="10565650" cy="1947460"/>
          </a:xfrm>
        </p:spPr>
        <p:txBody>
          <a:bodyPr>
            <a:normAutofit/>
          </a:bodyPr>
          <a:lstStyle/>
          <a:p>
            <a:r>
              <a:rPr lang="en-US" sz="2400" b="0" i="1" dirty="0">
                <a:effectLst/>
              </a:rPr>
              <a:t>Tables of Neutron Thermal Cross Sections, Westcott Factors, Resonance Integrals, Maxwellian Averaged Cross Sections, Astrophysical Reaction Rates, and r-process Abundances Calculated from the ENDF/B-VIII.1, JEFF-3.3, JENDL-5.0, BROND-3.1, and CENDL-3.2 Evaluated Data Libraries </a:t>
            </a:r>
            <a:endParaRPr lang="en-US" sz="2400" b="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275660"/>
            <a:ext cx="10565650" cy="1059179"/>
          </a:xfrm>
        </p:spPr>
        <p:txBody>
          <a:bodyPr/>
          <a:lstStyle/>
          <a:p>
            <a:r>
              <a:rPr lang="en-US" i="1" dirty="0"/>
              <a:t>Boris </a:t>
            </a:r>
            <a:r>
              <a:rPr lang="en-US" i="1" dirty="0" err="1"/>
              <a:t>Pritychenko</a:t>
            </a:r>
            <a:endParaRPr lang="en-US" i="1" dirty="0"/>
          </a:p>
          <a:p>
            <a:r>
              <a:rPr lang="en-US" sz="1600" i="1" dirty="0"/>
              <a:t>National Nuclear Data Center, Brookhaven National Laboratory, Upton, NY 11973-5000, USA</a:t>
            </a:r>
          </a:p>
          <a:p>
            <a:endParaRPr lang="en-US" sz="1600" i="1" dirty="0"/>
          </a:p>
          <a:p>
            <a:endParaRPr lang="en-US" sz="1600" i="1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F821A4-9759-0A4F-9B0F-9A71CE1E5786}"/>
              </a:ext>
            </a:extLst>
          </p:cNvPr>
          <p:cNvSpPr/>
          <p:nvPr/>
        </p:nvSpPr>
        <p:spPr>
          <a:xfrm>
            <a:off x="813175" y="53590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November 5, 2024</a:t>
            </a:r>
          </a:p>
          <a:p>
            <a:r>
              <a:rPr lang="en-US" b="1" dirty="0">
                <a:solidFill>
                  <a:schemeClr val="bg1"/>
                </a:solidFill>
              </a:rPr>
              <a:t>USNDP 2024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2456-5AFE-6CFF-DA04-6D205C88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s</a:t>
            </a:r>
            <a:r>
              <a:rPr lang="en-US" dirty="0"/>
              <a:t>-Process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2B918-D53B-7E95-4630-974F255F7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4"/>
            <a:ext cx="6047014" cy="485609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Slow-neutron capture (</a:t>
            </a:r>
            <a:r>
              <a:rPr lang="en-US" sz="2200" i="1" dirty="0"/>
              <a:t>s</a:t>
            </a:r>
            <a:r>
              <a:rPr lang="en-US" sz="2200" dirty="0"/>
              <a:t>-process) is reasonably well understood. It starts from 56Fe and follows the valley of stability.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Symbol" pitchFamily="2" charset="2"/>
              </a:rPr>
              <a:t>s</a:t>
            </a:r>
            <a:r>
              <a:rPr lang="en-US" sz="2200" dirty="0" err="1"/>
              <a:t>N</a:t>
            </a:r>
            <a:r>
              <a:rPr lang="en-US" sz="2200" dirty="0"/>
              <a:t> systematics for equilibrium conditions in AGB stars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/>
            <a:endParaRPr lang="en-US" sz="2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total ENDF/B-VIII.1 values include </a:t>
            </a:r>
            <a:r>
              <a:rPr lang="en-US" sz="2200" i="1" dirty="0"/>
              <a:t>s</a:t>
            </a:r>
            <a:r>
              <a:rPr lang="en-US" sz="2200" dirty="0"/>
              <a:t>- and </a:t>
            </a:r>
            <a:r>
              <a:rPr lang="en-US" sz="2200" i="1" dirty="0"/>
              <a:t>r</a:t>
            </a:r>
            <a:r>
              <a:rPr lang="en-US" sz="2200" dirty="0"/>
              <a:t>- (rapid neutron capture) processes.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1AA61-1580-005D-35AA-62D14CD73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pic>
        <p:nvPicPr>
          <p:cNvPr id="8" name="Picture 7" descr="A graph with red and green dots&#10;&#10;Description automatically generated">
            <a:extLst>
              <a:ext uri="{FF2B5EF4-FFF2-40B4-BE49-F238E27FC236}">
                <a16:creationId xmlns:a16="http://schemas.microsoft.com/office/drawing/2014/main" id="{1CE09F04-4FD5-9EDC-4C81-F9AAE45D9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122" y="1717641"/>
            <a:ext cx="5429251" cy="4572000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2B48DC35-3876-9FCF-3AF6-1DF8FBDD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61" y="3898711"/>
            <a:ext cx="56642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76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98F6-D18E-1B55-7684-F28D8C6A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ENDF/B-VIII.1 r-process Abundances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DDBF6-DB29-7295-E723-B88C6F78A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5524500" cy="42071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r-process abundances were extracted using ENDF/B-VIII.1 Maxwellian-averaged Cross Sections and Solar system abundances.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Results agree well with </a:t>
            </a:r>
            <a:r>
              <a:rPr lang="en-US" sz="2000" dirty="0" err="1"/>
              <a:t>Arlandini</a:t>
            </a:r>
            <a:r>
              <a:rPr lang="en-US" sz="2000" dirty="0"/>
              <a:t> et al., and </a:t>
            </a:r>
            <a:r>
              <a:rPr lang="en-US" sz="2000" dirty="0" err="1"/>
              <a:t>Arnould</a:t>
            </a:r>
            <a:r>
              <a:rPr lang="en-US" sz="2000" dirty="0"/>
              <a:t> et 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52BB7-0072-B25B-952C-AF9808032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pic>
        <p:nvPicPr>
          <p:cNvPr id="6" name="Picture 5" descr="A graph of mass number&#10;&#10;Description automatically generated">
            <a:extLst>
              <a:ext uri="{FF2B5EF4-FFF2-40B4-BE49-F238E27FC236}">
                <a16:creationId xmlns:a16="http://schemas.microsoft.com/office/drawing/2014/main" id="{8D4FD4DD-F6D9-9BAC-6B4E-0F32341E1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129" y="1460810"/>
            <a:ext cx="562087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7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678C-24CA-B4D7-2D84-248B51E4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ENDF/B-VIII.1, JEFF-3.3, and JENDL-5.0 r-Process Abundances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D1264-52AC-492A-6DF7-5FA317FBE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5524500" cy="42071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Calculation was extended to JEFF-3.3 and JENDL-5.0 libraries.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CENDL-3.2, and BROND-3.1 do not have a sufficient number of target nuclei for the s- process.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Results are comparable with ENDF/B-VIII.1; however, cerium evaluation in ENDF/B-VIII.1 provides a clear preference for the ENDF/B library.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54627-B9F0-8CA2-4EF1-2B8CAFF94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pic>
        <p:nvPicPr>
          <p:cNvPr id="8" name="Picture 7" descr="A graph of numbers and numbers&#10;&#10;Description automatically generated">
            <a:extLst>
              <a:ext uri="{FF2B5EF4-FFF2-40B4-BE49-F238E27FC236}">
                <a16:creationId xmlns:a16="http://schemas.microsoft.com/office/drawing/2014/main" id="{15A9B628-BA04-B128-833A-E1C49E3D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572" y="1825625"/>
            <a:ext cx="553940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5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3005-596E-B3A3-1417-D9356AF0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effectLst/>
              </a:rPr>
              <a:t>Nuclear Structure and Stellar Abundances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464B7-F7D9-4A76-397D-6CF14F207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7162393" cy="466725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Observing the second </a:t>
            </a:r>
            <a:r>
              <a:rPr lang="en-US" sz="2000" i="1" dirty="0">
                <a:effectLst/>
              </a:rPr>
              <a:t>N</a:t>
            </a:r>
            <a:r>
              <a:rPr lang="en-US" sz="2000" dirty="0">
                <a:effectLst/>
              </a:rPr>
              <a:t>=82 and the third </a:t>
            </a:r>
            <a:r>
              <a:rPr lang="en-US" sz="2000" i="1" dirty="0">
                <a:effectLst/>
              </a:rPr>
              <a:t>N</a:t>
            </a:r>
            <a:r>
              <a:rPr lang="en-US" sz="2000" dirty="0">
                <a:effectLst/>
              </a:rPr>
              <a:t>=126 r-process peaks provides strong evidence of the existence of neutron magic numbers beyond the valley of stability.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At the same time, the lack of the first r-process peak may indicate that </a:t>
            </a:r>
            <a:r>
              <a:rPr lang="en-US" sz="2000" i="1" dirty="0">
                <a:effectLst/>
              </a:rPr>
              <a:t>N</a:t>
            </a:r>
            <a:r>
              <a:rPr lang="en-US" sz="2000" dirty="0">
                <a:effectLst/>
              </a:rPr>
              <a:t>=50 is not a good quantum (magic) number for neutron-rich nuclei or neutron reaction flow changes for medium nuclei.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experimentally studied the island of inversion near </a:t>
            </a:r>
            <a:r>
              <a:rPr lang="en-US" sz="2000" i="1" dirty="0"/>
              <a:t>N</a:t>
            </a:r>
            <a:r>
              <a:rPr lang="en-US" sz="2000" dirty="0"/>
              <a:t>=20 in the last 30 years (</a:t>
            </a:r>
            <a:r>
              <a:rPr lang="en-US" sz="2000" baseline="30000" dirty="0"/>
              <a:t>32</a:t>
            </a:r>
            <a:r>
              <a:rPr lang="en-US" sz="2000" dirty="0"/>
              <a:t>Mg, </a:t>
            </a:r>
            <a:r>
              <a:rPr lang="en-US" sz="2000" baseline="30000" dirty="0"/>
              <a:t>31</a:t>
            </a:r>
            <a:r>
              <a:rPr lang="en-US" sz="2000" dirty="0"/>
              <a:t>Na, </a:t>
            </a:r>
            <a:r>
              <a:rPr lang="en-US" sz="2000" baseline="30000" dirty="0"/>
              <a:t>22</a:t>
            </a:r>
            <a:r>
              <a:rPr lang="en-US" sz="2000" dirty="0"/>
              <a:t>O, …); there are several islands predicted since the work E. K. Warburton, J. A. Becker, and B. A. Brown</a:t>
            </a:r>
            <a:endParaRPr lang="en-US" sz="20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The observed synergy between nuclear astrophysics and nuclear structure physics requires additional research and close cooperation between the two communities.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5585B-5890-54B6-35A1-D836B890A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6B07809-600D-1BEE-D3F4-C78F5EE2C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893" y="1643217"/>
            <a:ext cx="445810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3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0303-DF2E-154A-B49C-94BD2A54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2FB9A-28EC-654A-AAA8-14F8940B4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9" y="1825625"/>
            <a:ext cx="5618921" cy="39291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Integral values for the five major libraries were calculated and compared with benchmarks and the EXFOR library.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ENDF/B-VIII.1 is the best-evaluated nuclear data library for astrophysics.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R-process abundances for ENDF/B-VIII.1, JEFF-3.3, and JENDL-5.0 have been calculated.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Cerium evaluation (</a:t>
            </a:r>
            <a:r>
              <a:rPr lang="en-US" sz="2400" baseline="30000" dirty="0"/>
              <a:t>140</a:t>
            </a:r>
            <a:r>
              <a:rPr lang="en-US" sz="2000" dirty="0"/>
              <a:t>Ce) helped to improve ENDF/B; revisiting barium (</a:t>
            </a:r>
            <a:r>
              <a:rPr lang="en-US" sz="2400" baseline="30000" dirty="0"/>
              <a:t>138</a:t>
            </a:r>
            <a:r>
              <a:rPr lang="en-US" sz="2000" dirty="0"/>
              <a:t>Ba) cross sections is needed.</a:t>
            </a:r>
          </a:p>
        </p:txBody>
      </p:sp>
      <p:pic>
        <p:nvPicPr>
          <p:cNvPr id="5" name="Picture 4" descr="A table of chemical elements&#10;&#10;Description automatically generated">
            <a:extLst>
              <a:ext uri="{FF2B5EF4-FFF2-40B4-BE49-F238E27FC236}">
                <a16:creationId xmlns:a16="http://schemas.microsoft.com/office/drawing/2014/main" id="{E300FA89-E3EF-144E-5469-C78668699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655" y="1690688"/>
            <a:ext cx="5524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F106-ACAD-A297-D63C-4FA6B6CE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ENDF/B-VIII.1Library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8C09-E6A5-E430-4D3C-09A9AA20A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4869930" cy="42071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CSEWG collaboration released the ENDF/B-VIII.1 library in FY 2024—many details are in G. Nobre's (BNL) presentation.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77FD7-D92D-574A-289F-07C536093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88FA34E-0B63-9C08-AE4A-7CE7C1EC9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882" y="1690688"/>
            <a:ext cx="6437726" cy="4572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218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ECED2-460F-E286-9362-10E1756B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ENFG/B-VIII.1 Integral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EBB2A-10FB-F86C-130A-5E39ADAEA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10020300" cy="42071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For the ENDF/B-VIII.1 library validation purposes, </a:t>
            </a:r>
            <a:r>
              <a:rPr lang="en-US" sz="2000" dirty="0">
                <a:effectLst/>
                <a:cs typeface="Arial" panose="020B0604020202020204" pitchFamily="34" charset="0"/>
              </a:rPr>
              <a:t>Neutron Thermal Cross Sections, Westcott Factors, Resonance Integrals, Maxwellian Averaged Cross Sections, Astrophysical Reaction Rates, and r-process Abundances were calculated.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The calculation was extended to JEFF-3.3, JENDL-5.0, CENDL-3.2, and BROND-3.1 libraries.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</a:t>
            </a:r>
            <a:r>
              <a:rPr lang="en-US" sz="2000" dirty="0">
                <a:effectLst/>
              </a:rPr>
              <a:t>e Doppler-broaden evaluated reaction data at 293.16 ◦ K and extracted thermal cross sections for (</a:t>
            </a:r>
            <a:r>
              <a:rPr lang="en-US" sz="2000" dirty="0" err="1">
                <a:effectLst/>
              </a:rPr>
              <a:t>n,</a:t>
            </a:r>
            <a:r>
              <a:rPr lang="en-US" sz="2000" dirty="0" err="1">
                <a:effectLst/>
                <a:latin typeface="Symbol" pitchFamily="2" charset="2"/>
              </a:rPr>
              <a:t>g</a:t>
            </a:r>
            <a:r>
              <a:rPr lang="en-US" sz="2000" dirty="0">
                <a:effectLst/>
              </a:rPr>
              <a:t>), (</a:t>
            </a:r>
            <a:r>
              <a:rPr lang="en-US" sz="2000" dirty="0" err="1">
                <a:effectLst/>
              </a:rPr>
              <a:t>n,fission</a:t>
            </a:r>
            <a:r>
              <a:rPr lang="en-US" sz="2000" dirty="0">
                <a:effectLst/>
              </a:rPr>
              <a:t>), and (</a:t>
            </a:r>
            <a:r>
              <a:rPr lang="en-US" sz="2000" dirty="0" err="1">
                <a:effectLst/>
              </a:rPr>
              <a:t>n,el</a:t>
            </a:r>
            <a:r>
              <a:rPr lang="en-US" sz="2000" dirty="0">
                <a:effectLst/>
              </a:rPr>
              <a:t>) from the libraries.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Results were compared with the Atlas of Neutron Resonances (2018), ASTRAL and EXFOR libraries.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17E24-FAAD-FFCF-3EBE-CF1CB8BA1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203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1E52D-DC7A-D154-F12D-17574DB60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Unified Neutron Material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EF713-3423-4FB4-EE11-6D315CA4E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499" y="1825625"/>
            <a:ext cx="11049000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many neutron materials are in the five major libraries: 849.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materials are present in all libraries: 254.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254 common neutron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A4A50-90C0-6045-F085-D8F7B6302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7" name="Picture 6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567546A7-F51C-D41C-9F19-5CD40A68F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86" y="3024120"/>
            <a:ext cx="11000313" cy="36576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798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546C-11D6-00CB-C1E6-61667DBD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Westcott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B7C72-9F05-32A7-2AD7-FFEFB859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Westcott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Large Westcott factors &gt;2 indicate spectra mergi</a:t>
            </a:r>
            <a:r>
              <a:rPr lang="en-US" sz="2000" dirty="0">
                <a:effectLst/>
              </a:rPr>
              <a:t>ng issues in ENDF libraries.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Elastic Westcott factors ~1.12, consistent with the 2012 calculation.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In the Atlas, we notice several typos in the reference book where neutron capture factors for 59Ni, 141Ce, 152Gd, 160−161Dy, 168Er, and 173Lu are not displayed correctly. </a:t>
            </a:r>
            <a:endParaRPr lang="en-US" sz="2000" dirty="0"/>
          </a:p>
          <a:p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740FA-B391-0ED8-8E09-92DD58923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4BDAA882-F63D-5623-E85C-54DD8B0E4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0" y="2286000"/>
            <a:ext cx="1012372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1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7E0D-BE22-BA30-CBD4-D5A17A03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Resonance Integrals (RI)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B8D9-B12F-2471-EF92-31780736B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They are defined by </a:t>
            </a:r>
            <a:r>
              <a:rPr lang="en-US" sz="2000" dirty="0" err="1">
                <a:effectLst/>
              </a:rPr>
              <a:t>Lamarsh</a:t>
            </a:r>
            <a:r>
              <a:rPr lang="en-US" sz="2000" dirty="0">
                <a:effectLst/>
              </a:rPr>
              <a:t> in a quasi-physical interpretation as “...the resonance integral is equal to the integral of the [effective] absorption [capture] cross section over the resonance region which is necessary to account for the observed neutron absorption rate in a flux equal to that existing in the absence of the resonances.”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integrals </a:t>
            </a:r>
            <a:r>
              <a:rPr lang="en-US" sz="2000" dirty="0">
                <a:effectLst/>
              </a:rPr>
              <a:t>for (</a:t>
            </a:r>
            <a:r>
              <a:rPr lang="en-US" sz="2000" dirty="0" err="1">
                <a:effectLst/>
              </a:rPr>
              <a:t>n,</a:t>
            </a:r>
            <a:r>
              <a:rPr lang="en-US" sz="2000" dirty="0" err="1">
                <a:effectLst/>
                <a:latin typeface="Symbol" pitchFamily="2" charset="2"/>
              </a:rPr>
              <a:t>g</a:t>
            </a:r>
            <a:r>
              <a:rPr lang="en-US" sz="2000" dirty="0">
                <a:effectLst/>
              </a:rPr>
              <a:t>), (n, fission), and (n, </a:t>
            </a:r>
            <a:r>
              <a:rPr lang="en-US" sz="2000" dirty="0" err="1">
                <a:effectLst/>
              </a:rPr>
              <a:t>el</a:t>
            </a:r>
            <a:r>
              <a:rPr lang="en-US" sz="2000" dirty="0">
                <a:effectLst/>
              </a:rPr>
              <a:t>)  were calculated and compared with the Atlas of Neutron Resonances (2018).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94115-386F-F94D-5D9F-82F3415A6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8033037-5704-5159-AF4F-67DB87BA6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605760"/>
            <a:ext cx="3098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0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0ABA0-C884-176F-AD83-4BDA10D4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Maxwellian-Averaged Cross Sections (MACS)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EEB8E-5FE6-DE8F-996C-FF05F9AB6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6796482" cy="44909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Fission and capture MACS were calculated for </a:t>
            </a:r>
            <a:r>
              <a:rPr lang="en-US" sz="2000" i="1" dirty="0" err="1"/>
              <a:t>kT</a:t>
            </a:r>
            <a:r>
              <a:rPr lang="en-US" sz="2000" dirty="0"/>
              <a:t>=8, 25, 30, 90, and 1420 keV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Capture</a:t>
            </a:r>
            <a:r>
              <a:rPr lang="en-US" sz="2000" i="1" dirty="0"/>
              <a:t> </a:t>
            </a:r>
            <a:r>
              <a:rPr lang="en-US" sz="2000" i="1" dirty="0" err="1"/>
              <a:t>kT</a:t>
            </a:r>
            <a:r>
              <a:rPr lang="en-US" sz="2000" dirty="0"/>
              <a:t>=30 keV values are listed in the ENDF/B-VIII.1 paper.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ASTRAL library is used for comparative purposes: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>
                <a:effectLst/>
              </a:rPr>
              <a:t>https://exp-</a:t>
            </a:r>
            <a:r>
              <a:rPr lang="en-US" sz="2000" i="1" dirty="0" err="1">
                <a:effectLst/>
              </a:rPr>
              <a:t>astro.de</a:t>
            </a:r>
            <a:r>
              <a:rPr lang="en-US" sz="2000" i="1" dirty="0">
                <a:effectLst/>
              </a:rPr>
              <a:t>/</a:t>
            </a:r>
            <a:r>
              <a:rPr lang="en-US" sz="2000" i="1">
                <a:effectLst/>
              </a:rPr>
              <a:t>astral/.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Astrophysical reaction rates were calculated for the five temperatures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E53AA-A3EE-0D5B-4304-F58C76D64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pic>
        <p:nvPicPr>
          <p:cNvPr id="6" name="Picture 5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25FA2835-B86E-CB3D-9B0A-E2193689C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13" y="2514600"/>
            <a:ext cx="5421086" cy="914400"/>
          </a:xfrm>
          <a:prstGeom prst="rect">
            <a:avLst/>
          </a:prstGeom>
        </p:spPr>
      </p:pic>
      <p:pic>
        <p:nvPicPr>
          <p:cNvPr id="7" name="Picture 6" descr="A document with numbers and letters&#10;&#10;Description automatically generated">
            <a:extLst>
              <a:ext uri="{FF2B5EF4-FFF2-40B4-BE49-F238E27FC236}">
                <a16:creationId xmlns:a16="http://schemas.microsoft.com/office/drawing/2014/main" id="{242636F6-EE5D-94D5-6DDD-1005C4778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043" y="1643217"/>
            <a:ext cx="4077457" cy="4572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DF80162-7337-D86C-8C67-2608677F3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343" y="5432518"/>
            <a:ext cx="347782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0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3AD4E-39A9-AFB9-71C3-BB11EF9E8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B916-CC3C-8136-721A-3E33B4B2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JENDL-5.0 Fission MACS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BBFB4-C5C8-C0D9-481A-E95A88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5524500" cy="420718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JENDL-5.0 has non-zero fission cross sections for 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205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Pb above 20 MeV, and no experimental data in EXFOR.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As a result, MACS of 1.569E-296 barns is calculated for </a:t>
            </a:r>
            <a:r>
              <a:rPr lang="en-US" sz="2000" i="1" dirty="0" err="1">
                <a:effectLst/>
              </a:rPr>
              <a:t>kT</a:t>
            </a:r>
            <a:r>
              <a:rPr lang="en-US" sz="2000" dirty="0">
                <a:effectLst/>
              </a:rPr>
              <a:t> =30 keV, 7.641E-105 b for </a:t>
            </a:r>
            <a:r>
              <a:rPr lang="en-US" sz="2000" i="1" dirty="0" err="1">
                <a:effectLst/>
              </a:rPr>
              <a:t>kT</a:t>
            </a:r>
            <a:r>
              <a:rPr lang="en-US" sz="2000" dirty="0">
                <a:effectLst/>
              </a:rPr>
              <a:t>=90 keV, and 2.331E-14 b at </a:t>
            </a:r>
            <a:r>
              <a:rPr lang="en-US" sz="2000" i="1" dirty="0" err="1">
                <a:effectLst/>
              </a:rPr>
              <a:t>kT</a:t>
            </a:r>
            <a:r>
              <a:rPr lang="en-US" sz="2000" dirty="0">
                <a:effectLst/>
              </a:rPr>
              <a:t>=1420 keV.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i="1" dirty="0" err="1"/>
              <a:t>kT</a:t>
            </a:r>
            <a:r>
              <a:rPr lang="en-US" sz="2000" dirty="0"/>
              <a:t>=1420 keV value is larger than superheavy element production cross section but smaller than the neutrino interaction.</a:t>
            </a:r>
            <a:endParaRPr lang="en-US" sz="20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 similar situation is also observed in </a:t>
            </a:r>
            <a:r>
              <a:rPr lang="en-US" sz="2000" baseline="30000" dirty="0">
                <a:effectLst/>
              </a:rPr>
              <a:t>211,222</a:t>
            </a:r>
            <a:r>
              <a:rPr lang="en-US" sz="2000" dirty="0">
                <a:effectLst/>
              </a:rPr>
              <a:t>Rn, where fission starts from 6.5 and 4 MeV, respectively.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D7405-F8AC-385C-49DB-5D597AD6A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AF70F4DE-04B6-AC83-8C01-52C35A74F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702" y="1690688"/>
            <a:ext cx="540279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3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AFAD-89DA-730A-FC1B-D93022F9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Comparison of ENDF/B-VIII.1 and ASTRAL MACS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A7E36-92A7-80B5-A438-D18DA5EBA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825625"/>
            <a:ext cx="6406242" cy="428126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effectLst/>
                <a:latin typeface="Helvetica" pitchFamily="2" charset="0"/>
              </a:rPr>
              <a:t>The analysis of the ratios shows agreements in most cases and strong deviations in </a:t>
            </a:r>
            <a:r>
              <a:rPr lang="en-US" sz="2900" baseline="30000" dirty="0">
                <a:effectLst/>
                <a:latin typeface="Helvetica" pitchFamily="2" charset="0"/>
              </a:rPr>
              <a:t>13</a:t>
            </a:r>
            <a:r>
              <a:rPr lang="en-US" sz="2900" dirty="0">
                <a:effectLst/>
                <a:latin typeface="Helvetica" pitchFamily="2" charset="0"/>
              </a:rPr>
              <a:t>C, </a:t>
            </a:r>
            <a:r>
              <a:rPr lang="en-US" sz="2900" baseline="30000" dirty="0">
                <a:effectLst/>
                <a:latin typeface="Helvetica" pitchFamily="2" charset="0"/>
              </a:rPr>
              <a:t>34</a:t>
            </a:r>
            <a:r>
              <a:rPr lang="en-US" sz="2900" dirty="0">
                <a:effectLst/>
                <a:latin typeface="Helvetica" pitchFamily="2" charset="0"/>
              </a:rPr>
              <a:t>S, </a:t>
            </a:r>
            <a:r>
              <a:rPr lang="en-US" sz="2900" baseline="30000" dirty="0">
                <a:effectLst/>
                <a:latin typeface="Helvetica" pitchFamily="2" charset="0"/>
              </a:rPr>
              <a:t>36,38</a:t>
            </a:r>
            <a:r>
              <a:rPr lang="en-US" sz="2900" dirty="0">
                <a:effectLst/>
                <a:latin typeface="Helvetica" pitchFamily="2" charset="0"/>
              </a:rPr>
              <a:t>Ar, and </a:t>
            </a:r>
            <a:r>
              <a:rPr lang="en-US" sz="2900" baseline="30000" dirty="0">
                <a:effectLst/>
                <a:latin typeface="Helvetica" pitchFamily="2" charset="0"/>
              </a:rPr>
              <a:t>196</a:t>
            </a:r>
            <a:r>
              <a:rPr lang="en-US" sz="2900" dirty="0">
                <a:effectLst/>
                <a:latin typeface="Helvetica" pitchFamily="2" charset="0"/>
              </a:rPr>
              <a:t>Hg and minor deviations in </a:t>
            </a:r>
            <a:r>
              <a:rPr lang="en-US" sz="2900" baseline="30000" dirty="0">
                <a:effectLst/>
                <a:latin typeface="Helvetica" pitchFamily="2" charset="0"/>
              </a:rPr>
              <a:t>40</a:t>
            </a:r>
            <a:r>
              <a:rPr lang="en-US" sz="2900" dirty="0">
                <a:effectLst/>
                <a:latin typeface="Helvetica" pitchFamily="2" charset="0"/>
              </a:rPr>
              <a:t>Ca, </a:t>
            </a:r>
            <a:r>
              <a:rPr lang="en-US" sz="2900" baseline="30000" dirty="0">
                <a:effectLst/>
                <a:latin typeface="Helvetica" pitchFamily="2" charset="0"/>
              </a:rPr>
              <a:t>64</a:t>
            </a:r>
            <a:r>
              <a:rPr lang="en-US" sz="2900" dirty="0">
                <a:effectLst/>
                <a:latin typeface="Helvetica" pitchFamily="2" charset="0"/>
              </a:rPr>
              <a:t>Ni, </a:t>
            </a:r>
            <a:r>
              <a:rPr lang="en-US" sz="2900" baseline="30000" dirty="0">
                <a:effectLst/>
                <a:latin typeface="Helvetica" pitchFamily="2" charset="0"/>
              </a:rPr>
              <a:t>120</a:t>
            </a:r>
            <a:r>
              <a:rPr lang="en-US" sz="2900" dirty="0">
                <a:effectLst/>
                <a:latin typeface="Helvetica" pitchFamily="2" charset="0"/>
              </a:rPr>
              <a:t>Te, and </a:t>
            </a:r>
            <a:r>
              <a:rPr lang="en-US" sz="2900" baseline="30000" dirty="0">
                <a:effectLst/>
                <a:latin typeface="Helvetica" pitchFamily="2" charset="0"/>
              </a:rPr>
              <a:t>126,129</a:t>
            </a:r>
            <a:r>
              <a:rPr lang="en-US" sz="2900" dirty="0">
                <a:effectLst/>
                <a:latin typeface="Helvetica" pitchFamily="2" charset="0"/>
              </a:rPr>
              <a:t>Xe cases.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effectLst/>
                <a:latin typeface="Helvetica" pitchFamily="2" charset="0"/>
              </a:rPr>
              <a:t>The analysis of the EXFOR database shows that there are no experimental data for </a:t>
            </a:r>
            <a:r>
              <a:rPr lang="en-US" sz="2900" baseline="30000" dirty="0">
                <a:effectLst/>
              </a:rPr>
              <a:t>36,38</a:t>
            </a:r>
            <a:r>
              <a:rPr lang="en-US" sz="2900" dirty="0">
                <a:effectLst/>
                <a:latin typeface="Helvetica" pitchFamily="2" charset="0"/>
              </a:rPr>
              <a:t>Ar and </a:t>
            </a:r>
            <a:r>
              <a:rPr lang="en-US" sz="2900" baseline="30000" dirty="0">
                <a:effectLst/>
              </a:rPr>
              <a:t>126</a:t>
            </a:r>
            <a:r>
              <a:rPr lang="en-US" sz="2900" dirty="0">
                <a:effectLst/>
                <a:latin typeface="Helvetica" pitchFamily="2" charset="0"/>
              </a:rPr>
              <a:t>Xe above thermal region, and the observed differences are due to the issues with theoretical modeling.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effectLst/>
                <a:latin typeface="Helvetica" pitchFamily="2" charset="0"/>
              </a:rPr>
              <a:t>In cases of </a:t>
            </a:r>
            <a:r>
              <a:rPr lang="en-US" sz="2900" baseline="30000" dirty="0">
                <a:effectLst/>
              </a:rPr>
              <a:t>129</a:t>
            </a:r>
            <a:r>
              <a:rPr lang="en-US" sz="2900" dirty="0">
                <a:effectLst/>
                <a:latin typeface="Helvetica" pitchFamily="2" charset="0"/>
              </a:rPr>
              <a:t>Xe and </a:t>
            </a:r>
            <a:r>
              <a:rPr lang="en-US" sz="2900" baseline="30000" dirty="0">
                <a:effectLst/>
              </a:rPr>
              <a:t>196</a:t>
            </a:r>
            <a:r>
              <a:rPr lang="en-US" sz="2900" dirty="0">
                <a:effectLst/>
                <a:latin typeface="Helvetica" pitchFamily="2" charset="0"/>
              </a:rPr>
              <a:t>Hg, ASTRAL results are based on single measurements that could be deficient.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effectLst/>
                <a:latin typeface="Helvetica" pitchFamily="2" charset="0"/>
              </a:rPr>
              <a:t>In </a:t>
            </a:r>
            <a:r>
              <a:rPr lang="en-US" sz="2900" baseline="30000" dirty="0">
                <a:effectLst/>
              </a:rPr>
              <a:t>40</a:t>
            </a:r>
            <a:r>
              <a:rPr lang="en-US" sz="2900" dirty="0">
                <a:effectLst/>
                <a:latin typeface="Helvetica" pitchFamily="2" charset="0"/>
              </a:rPr>
              <a:t>Ca we need to consider three contradictory measurements and choices of ENDF and ASTRAL evaluators.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79C7-94C6-2C26-587B-EF21CF83C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pic>
        <p:nvPicPr>
          <p:cNvPr id="6" name="Picture 5" descr="A graph with red dots and numbers&#10;&#10;Description automatically generated">
            <a:extLst>
              <a:ext uri="{FF2B5EF4-FFF2-40B4-BE49-F238E27FC236}">
                <a16:creationId xmlns:a16="http://schemas.microsoft.com/office/drawing/2014/main" id="{B3E2AD40-0BFA-F5B6-91D5-66066D3E2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157" y="1825625"/>
            <a:ext cx="46101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5872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956</TotalTime>
  <Words>1074</Words>
  <Application>Microsoft Macintosh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Symbol</vt:lpstr>
      <vt:lpstr>BNL</vt:lpstr>
      <vt:lpstr>Tables of Neutron Thermal Cross Sections, Westcott Factors, Resonance Integrals, Maxwellian Averaged Cross Sections, Astrophysical Reaction Rates, and r-process Abundances Calculated from the ENDF/B-VIII.1, JEFF-3.3, JENDL-5.0, BROND-3.1, and CENDL-3.2 Evaluated Data Libraries </vt:lpstr>
      <vt:lpstr>ENDF/B-VIII.1Library Release</vt:lpstr>
      <vt:lpstr>ENFG/B-VIII.1 Integral Values</vt:lpstr>
      <vt:lpstr>Unified Neutron Material Grid</vt:lpstr>
      <vt:lpstr>Westcott Factors</vt:lpstr>
      <vt:lpstr>Resonance Integrals (RI)</vt:lpstr>
      <vt:lpstr>Maxwellian-Averaged Cross Sections (MACS)</vt:lpstr>
      <vt:lpstr>JENDL-5.0 Fission MACS</vt:lpstr>
      <vt:lpstr>Comparison of ENDF/B-VIII.1 and ASTRAL MACS</vt:lpstr>
      <vt:lpstr>s-Process</vt:lpstr>
      <vt:lpstr>ENDF/B-VIII.1 r-process Abundances</vt:lpstr>
      <vt:lpstr>ENDF/B-VIII.1, JEFF-3.3, and JENDL-5.0 r-Process Abundances</vt:lpstr>
      <vt:lpstr>Nuclear Structure and Stellar Abundances </vt:lpstr>
      <vt:lpstr>Takeaways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Pritychenko, Boris</dc:creator>
  <cp:keywords/>
  <dc:description/>
  <cp:lastModifiedBy>Pritychenko, Boris</cp:lastModifiedBy>
  <cp:revision>469</cp:revision>
  <dcterms:created xsi:type="dcterms:W3CDTF">2021-07-08T12:55:38Z</dcterms:created>
  <dcterms:modified xsi:type="dcterms:W3CDTF">2024-11-04T13:35:17Z</dcterms:modified>
  <cp:category/>
</cp:coreProperties>
</file>