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6" r:id="rId2"/>
    <p:sldId id="704" r:id="rId3"/>
    <p:sldId id="699" r:id="rId4"/>
    <p:sldId id="698" r:id="rId5"/>
    <p:sldId id="480" r:id="rId6"/>
    <p:sldId id="686" r:id="rId7"/>
    <p:sldId id="688" r:id="rId8"/>
    <p:sldId id="696" r:id="rId9"/>
    <p:sldId id="687" r:id="rId10"/>
    <p:sldId id="697" r:id="rId11"/>
    <p:sldId id="691" r:id="rId12"/>
    <p:sldId id="690" r:id="rId13"/>
    <p:sldId id="689" r:id="rId14"/>
    <p:sldId id="678" r:id="rId15"/>
    <p:sldId id="621" r:id="rId16"/>
    <p:sldId id="693" r:id="rId17"/>
    <p:sldId id="567" r:id="rId18"/>
    <p:sldId id="661" r:id="rId19"/>
    <p:sldId id="639" r:id="rId20"/>
    <p:sldId id="694" r:id="rId21"/>
    <p:sldId id="647" r:id="rId22"/>
    <p:sldId id="597" r:id="rId23"/>
    <p:sldId id="598" r:id="rId24"/>
    <p:sldId id="599" r:id="rId25"/>
    <p:sldId id="594" r:id="rId26"/>
    <p:sldId id="692" r:id="rId27"/>
    <p:sldId id="702" r:id="rId28"/>
    <p:sldId id="703" r:id="rId29"/>
    <p:sldId id="677" r:id="rId30"/>
    <p:sldId id="668" r:id="rId31"/>
    <p:sldId id="700" r:id="rId32"/>
    <p:sldId id="701" r:id="rId33"/>
    <p:sldId id="685" r:id="rId34"/>
    <p:sldId id="47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600"/>
    <a:srgbClr val="948D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7"/>
    <p:restoredTop sz="81905"/>
  </p:normalViewPr>
  <p:slideViewPr>
    <p:cSldViewPr snapToGrid="0">
      <p:cViewPr varScale="1">
        <p:scale>
          <a:sx n="99" d="100"/>
          <a:sy n="99" d="100"/>
        </p:scale>
        <p:origin x="1240" y="18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A60C7606-A0C7-8D4C-B349-6A124099AD08}" type="datetimeFigureOut">
              <a:rPr lang="en-US" smtClean="0"/>
              <a:t>11/7/24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877D6-CCB2-F847-BA3C-0C82DE67D992}" type="slidenum">
              <a:rPr lang="en-US" smtClean="0"/>
              <a:t>‹#›</a:t>
            </a:fld>
            <a:endParaRPr lang="en-US"/>
          </a:p>
        </p:txBody>
      </p:sp>
    </p:spTree>
    <p:extLst>
      <p:ext uri="{BB962C8B-B14F-4D97-AF65-F5344CB8AC3E}">
        <p14:creationId xmlns:p14="http://schemas.microsoft.com/office/powerpoint/2010/main" val="2172583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myself</a:t>
            </a:r>
          </a:p>
          <a:p>
            <a:pPr marL="171450" indent="-171450">
              <a:buFont typeface="Arial" panose="020B0604020202020204" pitchFamily="34" charset="0"/>
              <a:buChar cha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1</a:t>
            </a:fld>
            <a:endParaRPr lang="en-US"/>
          </a:p>
        </p:txBody>
      </p:sp>
    </p:spTree>
    <p:extLst>
      <p:ext uri="{BB962C8B-B14F-4D97-AF65-F5344CB8AC3E}">
        <p14:creationId xmlns:p14="http://schemas.microsoft.com/office/powerpoint/2010/main" val="3067025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7506A-0E10-550E-31B4-600F84E85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63629-3E0D-CD6D-30B7-1DBCF1429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39B050-1B9E-9D73-CC63-D004D360A3FF}"/>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D57AD17-ABD8-9578-7EB9-47913E430028}"/>
              </a:ext>
            </a:extLst>
          </p:cNvPr>
          <p:cNvSpPr>
            <a:spLocks noGrp="1"/>
          </p:cNvSpPr>
          <p:nvPr>
            <p:ph type="sldNum" sz="quarter" idx="5"/>
          </p:nvPr>
        </p:nvSpPr>
        <p:spPr/>
        <p:txBody>
          <a:bodyPr/>
          <a:lstStyle/>
          <a:p>
            <a:fld id="{875877D6-CCB2-F847-BA3C-0C82DE67D992}" type="slidenum">
              <a:rPr lang="en-US" smtClean="0"/>
              <a:t>10</a:t>
            </a:fld>
            <a:endParaRPr lang="en-US"/>
          </a:p>
        </p:txBody>
      </p:sp>
    </p:spTree>
    <p:extLst>
      <p:ext uri="{BB962C8B-B14F-4D97-AF65-F5344CB8AC3E}">
        <p14:creationId xmlns:p14="http://schemas.microsoft.com/office/powerpoint/2010/main" val="339897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E4BB2-D428-61B1-A8D9-73FE4E83C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0FCC9-04D1-9CE1-8272-95435F20EE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DD24D-3D2B-DCCB-022A-38B8D80D2FE8}"/>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508FEE4-437E-B97D-1AEA-EA3AD20CDB5E}"/>
              </a:ext>
            </a:extLst>
          </p:cNvPr>
          <p:cNvSpPr>
            <a:spLocks noGrp="1"/>
          </p:cNvSpPr>
          <p:nvPr>
            <p:ph type="sldNum" sz="quarter" idx="5"/>
          </p:nvPr>
        </p:nvSpPr>
        <p:spPr/>
        <p:txBody>
          <a:bodyPr/>
          <a:lstStyle/>
          <a:p>
            <a:fld id="{875877D6-CCB2-F847-BA3C-0C82DE67D992}" type="slidenum">
              <a:rPr lang="en-US" smtClean="0"/>
              <a:t>11</a:t>
            </a:fld>
            <a:endParaRPr lang="en-US"/>
          </a:p>
        </p:txBody>
      </p:sp>
    </p:spTree>
    <p:extLst>
      <p:ext uri="{BB962C8B-B14F-4D97-AF65-F5344CB8AC3E}">
        <p14:creationId xmlns:p14="http://schemas.microsoft.com/office/powerpoint/2010/main" val="3349596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how this could integrate with current evaluator practices/processes. For example: Known resonance, blackout trans feature </a:t>
            </a:r>
          </a:p>
          <a:p>
            <a:endParaRPr lang="en-US" dirty="0"/>
          </a:p>
          <a:p>
            <a:r>
              <a:rPr lang="en-US" dirty="0"/>
              <a:t>Talk about the application of this to other isotopes</a:t>
            </a:r>
          </a:p>
          <a:p>
            <a:endParaRPr lang="en-US" dirty="0"/>
          </a:p>
          <a:p>
            <a:r>
              <a:rPr lang="en-US" dirty="0"/>
              <a:t>You can put in anything you know or believe to be true</a:t>
            </a:r>
          </a:p>
        </p:txBody>
      </p:sp>
      <p:sp>
        <p:nvSpPr>
          <p:cNvPr id="4" name="Slide Number Placeholder 3"/>
          <p:cNvSpPr>
            <a:spLocks noGrp="1"/>
          </p:cNvSpPr>
          <p:nvPr>
            <p:ph type="sldNum" sz="quarter" idx="5"/>
          </p:nvPr>
        </p:nvSpPr>
        <p:spPr/>
        <p:txBody>
          <a:bodyPr/>
          <a:lstStyle/>
          <a:p>
            <a:fld id="{875877D6-CCB2-F847-BA3C-0C82DE67D992}" type="slidenum">
              <a:rPr lang="en-US" smtClean="0"/>
              <a:t>12</a:t>
            </a:fld>
            <a:endParaRPr lang="en-US"/>
          </a:p>
        </p:txBody>
      </p:sp>
    </p:spTree>
    <p:extLst>
      <p:ext uri="{BB962C8B-B14F-4D97-AF65-F5344CB8AC3E}">
        <p14:creationId xmlns:p14="http://schemas.microsoft.com/office/powerpoint/2010/main" val="1852005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13</a:t>
            </a:fld>
            <a:endParaRPr lang="en-US"/>
          </a:p>
        </p:txBody>
      </p:sp>
    </p:spTree>
    <p:extLst>
      <p:ext uri="{BB962C8B-B14F-4D97-AF65-F5344CB8AC3E}">
        <p14:creationId xmlns:p14="http://schemas.microsoft.com/office/powerpoint/2010/main" val="124218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59 fake resonances in ENDF</a:t>
            </a:r>
          </a:p>
          <a:p>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14</a:t>
            </a:fld>
            <a:endParaRPr lang="en-US"/>
          </a:p>
        </p:txBody>
      </p:sp>
    </p:spTree>
    <p:extLst>
      <p:ext uri="{BB962C8B-B14F-4D97-AF65-F5344CB8AC3E}">
        <p14:creationId xmlns:p14="http://schemas.microsoft.com/office/powerpoint/2010/main" val="1420510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Says that even though we are missing resonances, we are still fitting the data just as well</a:t>
            </a:r>
          </a:p>
          <a:p>
            <a:r>
              <a:rPr lang="en-US" dirty="0"/>
              <a:t>This is generally known, as the experimental resolution results in fewer data points</a:t>
            </a:r>
          </a:p>
          <a:p>
            <a:r>
              <a:rPr lang="en-US" dirty="0"/>
              <a:t>However, the approach to URR study shows that, on average, we are also getting the theoretical objective just as good</a:t>
            </a:r>
          </a:p>
          <a:p>
            <a:endParaRPr lang="en-US" dirty="0"/>
          </a:p>
          <a:p>
            <a:r>
              <a:rPr lang="en-US" dirty="0"/>
              <a:t>Clearly there is spin information in the shape of the data, as the chi2 of the data for autofit is much better</a:t>
            </a:r>
          </a:p>
          <a:p>
            <a:endParaRPr lang="en-US" dirty="0"/>
          </a:p>
          <a:p>
            <a:r>
              <a:rPr lang="en-US" dirty="0"/>
              <a:t>This is surprising, and</a:t>
            </a:r>
          </a:p>
        </p:txBody>
      </p:sp>
      <p:sp>
        <p:nvSpPr>
          <p:cNvPr id="4" name="Slide Number Placeholder 3"/>
          <p:cNvSpPr>
            <a:spLocks noGrp="1"/>
          </p:cNvSpPr>
          <p:nvPr>
            <p:ph type="sldNum" sz="quarter" idx="5"/>
          </p:nvPr>
        </p:nvSpPr>
        <p:spPr/>
        <p:txBody>
          <a:bodyPr/>
          <a:lstStyle/>
          <a:p>
            <a:fld id="{875877D6-CCB2-F847-BA3C-0C82DE67D992}" type="slidenum">
              <a:rPr lang="en-US" smtClean="0"/>
              <a:t>15</a:t>
            </a:fld>
            <a:endParaRPr lang="en-US"/>
          </a:p>
        </p:txBody>
      </p:sp>
    </p:spTree>
    <p:extLst>
      <p:ext uri="{BB962C8B-B14F-4D97-AF65-F5344CB8AC3E}">
        <p14:creationId xmlns:p14="http://schemas.microsoft.com/office/powerpoint/2010/main" val="60119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can use statistical theory of resonances to draw random realizations of resonance ladders for an isotope</a:t>
            </a:r>
          </a:p>
          <a:p>
            <a:pPr marL="171450" indent="-171450">
              <a:buFontTx/>
              <a:buChar char="-"/>
            </a:pPr>
            <a:r>
              <a:rPr lang="en-US" dirty="0"/>
              <a:t>This is done for other purposes such as probability tables</a:t>
            </a:r>
          </a:p>
          <a:p>
            <a:pPr marL="171450" indent="-171450">
              <a:buFontTx/>
              <a:buChar char="-"/>
            </a:pPr>
            <a:r>
              <a:rPr lang="en-US" dirty="0"/>
              <a:t>Then, synthetic data corresponding to those resonance parameters are simulated</a:t>
            </a:r>
          </a:p>
        </p:txBody>
      </p:sp>
      <p:sp>
        <p:nvSpPr>
          <p:cNvPr id="4" name="Slide Number Placeholder 3"/>
          <p:cNvSpPr>
            <a:spLocks noGrp="1"/>
          </p:cNvSpPr>
          <p:nvPr>
            <p:ph type="sldNum" sz="quarter" idx="5"/>
          </p:nvPr>
        </p:nvSpPr>
        <p:spPr/>
        <p:txBody>
          <a:bodyPr/>
          <a:lstStyle/>
          <a:p>
            <a:fld id="{875877D6-CCB2-F847-BA3C-0C82DE67D992}" type="slidenum">
              <a:rPr lang="en-US" smtClean="0"/>
              <a:t>17</a:t>
            </a:fld>
            <a:endParaRPr lang="en-US"/>
          </a:p>
        </p:txBody>
      </p:sp>
    </p:spTree>
    <p:extLst>
      <p:ext uri="{BB962C8B-B14F-4D97-AF65-F5344CB8AC3E}">
        <p14:creationId xmlns:p14="http://schemas.microsoft.com/office/powerpoint/2010/main" val="337766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9FA02-B2F4-CE03-B7C5-CE672B45B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8C448-6995-D0DF-13CB-ECB015F1A9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C13226-82A2-B93A-7C4B-CEF9EEA1DCDB}"/>
              </a:ext>
            </a:extLst>
          </p:cNvPr>
          <p:cNvSpPr>
            <a:spLocks noGrp="1"/>
          </p:cNvSpPr>
          <p:nvPr>
            <p:ph type="body" idx="1"/>
          </p:nvPr>
        </p:nvSpPr>
        <p:spPr/>
        <p:txBody>
          <a:bodyPr/>
          <a:lstStyle/>
          <a:p>
            <a:r>
              <a:rPr lang="en-US" dirty="0"/>
              <a:t>- Ultimately, we chose to compare the models by the calculated Doppler broadened cross sections at room temperature</a:t>
            </a:r>
          </a:p>
          <a:p>
            <a:pPr marL="171450" indent="-171450">
              <a:buFontTx/>
              <a:buChar char="-"/>
            </a:pPr>
            <a:r>
              <a:rPr lang="en-US" dirty="0"/>
              <a:t>Pointwise, standard error metrics MSE and MAE can be calculated</a:t>
            </a:r>
          </a:p>
          <a:p>
            <a:pPr marL="171450" indent="-171450">
              <a:buFontTx/>
              <a:buChar char="-"/>
            </a:pPr>
            <a:r>
              <a:rPr lang="en-US" dirty="0"/>
              <a:t>Capture how close resonance parameters are and accounts for missing resonances</a:t>
            </a:r>
          </a:p>
          <a:p>
            <a:pPr marL="171450" indent="-171450">
              <a:buFontTx/>
              <a:buChar char="-"/>
            </a:pPr>
            <a:r>
              <a:rPr lang="en-US" dirty="0"/>
              <a:t>Also, this is actually what is used in transport simulations</a:t>
            </a:r>
          </a:p>
          <a:p>
            <a:pPr marL="171450" indent="-171450">
              <a:buFontTx/>
              <a:buChar char="-"/>
            </a:pPr>
            <a:endParaRPr lang="en-US" dirty="0"/>
          </a:p>
          <a:p>
            <a:pPr marL="171450" indent="-171450">
              <a:buFontTx/>
              <a:buChar char="-"/>
            </a:pPr>
            <a:endParaRPr lang="en-US" dirty="0"/>
          </a:p>
        </p:txBody>
      </p:sp>
      <p:sp>
        <p:nvSpPr>
          <p:cNvPr id="4" name="Slide Number Placeholder 3">
            <a:extLst>
              <a:ext uri="{FF2B5EF4-FFF2-40B4-BE49-F238E27FC236}">
                <a16:creationId xmlns:a16="http://schemas.microsoft.com/office/drawing/2014/main" id="{89EA3C41-C63C-C3ED-7850-81AED7E4CC9E}"/>
              </a:ext>
            </a:extLst>
          </p:cNvPr>
          <p:cNvSpPr>
            <a:spLocks noGrp="1"/>
          </p:cNvSpPr>
          <p:nvPr>
            <p:ph type="sldNum" sz="quarter" idx="5"/>
          </p:nvPr>
        </p:nvSpPr>
        <p:spPr/>
        <p:txBody>
          <a:bodyPr/>
          <a:lstStyle/>
          <a:p>
            <a:fld id="{875877D6-CCB2-F847-BA3C-0C82DE67D992}" type="slidenum">
              <a:rPr lang="en-US" smtClean="0"/>
              <a:t>18</a:t>
            </a:fld>
            <a:endParaRPr lang="en-US"/>
          </a:p>
        </p:txBody>
      </p:sp>
    </p:spTree>
    <p:extLst>
      <p:ext uri="{BB962C8B-B14F-4D97-AF65-F5344CB8AC3E}">
        <p14:creationId xmlns:p14="http://schemas.microsoft.com/office/powerpoint/2010/main" val="405914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19</a:t>
            </a:fld>
            <a:endParaRPr lang="en-US"/>
          </a:p>
        </p:txBody>
      </p:sp>
    </p:spTree>
    <p:extLst>
      <p:ext uri="{BB962C8B-B14F-4D97-AF65-F5344CB8AC3E}">
        <p14:creationId xmlns:p14="http://schemas.microsoft.com/office/powerpoint/2010/main" val="379883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Over 500 samples</a:t>
            </a:r>
          </a:p>
          <a:p>
            <a:pPr marL="171450" indent="-171450">
              <a:buFontTx/>
              <a:buChar char="-"/>
            </a:pPr>
            <a:r>
              <a:rPr lang="en-US" dirty="0"/>
              <a:t>Shows the metric (spit between reaction cross sections) for each regression objective </a:t>
            </a:r>
          </a:p>
          <a:p>
            <a:pPr marL="171450" indent="-171450">
              <a:buFontTx/>
              <a:buChar char="-"/>
            </a:pPr>
            <a:endParaRPr lang="en-US" dirty="0"/>
          </a:p>
          <a:p>
            <a:pPr marL="171450" indent="-171450">
              <a:buFontTx/>
              <a:buChar char="-"/>
            </a:pPr>
            <a:r>
              <a:rPr lang="en-US" dirty="0"/>
              <a:t>Expected the chi2 performs better the LS</a:t>
            </a:r>
          </a:p>
          <a:p>
            <a:pPr marL="171450" indent="-171450">
              <a:buFontTx/>
              <a:buChar char="-"/>
            </a:pPr>
            <a:r>
              <a:rPr lang="en-US" dirty="0"/>
              <a:t>PPP fix is not expected </a:t>
            </a:r>
          </a:p>
          <a:p>
            <a:pPr marL="171450" indent="-171450">
              <a:buFontTx/>
              <a:buChar char="-"/>
            </a:pPr>
            <a:endParaRPr lang="en-US" dirty="0"/>
          </a:p>
          <a:p>
            <a:pPr marL="171450" indent="-171450">
              <a:buFontTx/>
              <a:buChar char="-"/>
            </a:pPr>
            <a:r>
              <a:rPr lang="en-US" dirty="0"/>
              <a:t>Difference with PPP fix to Chi2 is not just the outlying cases, the probability mass is shifted higher constant o</a:t>
            </a:r>
          </a:p>
          <a:p>
            <a:pPr marL="171450" indent="-171450">
              <a:buFontTx/>
              <a:buChar char="-"/>
            </a:pPr>
            <a:endParaRPr lang="en-US" dirty="0"/>
          </a:p>
          <a:p>
            <a:pPr marL="171450" indent="-171450">
              <a:buFontTx/>
              <a:buChar char="-"/>
            </a:pPr>
            <a:r>
              <a:rPr lang="en-US" dirty="0"/>
              <a:t>Quantification of error in evaluation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Lower bound for uncertainty </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25</a:t>
            </a:fld>
            <a:endParaRPr lang="en-US"/>
          </a:p>
        </p:txBody>
      </p:sp>
    </p:spTree>
    <p:extLst>
      <p:ext uri="{BB962C8B-B14F-4D97-AF65-F5344CB8AC3E}">
        <p14:creationId xmlns:p14="http://schemas.microsoft.com/office/powerpoint/2010/main" val="1897533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CF614-6D4F-0B91-56DB-3B84BE5F56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27BBED-74E7-CD7F-FA52-1D48EC60F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AA19C-F11E-5285-FF1E-177E3DDA610E}"/>
              </a:ext>
            </a:extLst>
          </p:cNvPr>
          <p:cNvSpPr>
            <a:spLocks noGrp="1"/>
          </p:cNvSpPr>
          <p:nvPr>
            <p:ph type="body" idx="1"/>
          </p:nvPr>
        </p:nvSpPr>
        <p:spPr/>
        <p:txBody>
          <a:bodyPr/>
          <a:lstStyle/>
          <a:p>
            <a:r>
              <a:rPr lang="en-US" dirty="0"/>
              <a:t>While there are many interesting questions that we hope to investigate in the future with the automated fitting, today, I’d like to present to you these three specific investigations backed up by quantitative data.</a:t>
            </a:r>
          </a:p>
          <a:p>
            <a:endParaRPr lang="en-US" dirty="0"/>
          </a:p>
          <a:p>
            <a:r>
              <a:rPr lang="en-US" dirty="0"/>
              <a:t>The end of the presentation, we will welcome suggestions from the community for additional interesting questions that can be investigated in this type of approach.  (You can thank Jesse at this point for providing the insightful suggestion to look at energy average transmission in additional to </a:t>
            </a:r>
            <a:r>
              <a:rPr lang="en-US"/>
              <a:t>performance in cross section space).</a:t>
            </a:r>
            <a:endParaRPr lang="en-US" dirty="0"/>
          </a:p>
        </p:txBody>
      </p:sp>
      <p:sp>
        <p:nvSpPr>
          <p:cNvPr id="4" name="Slide Number Placeholder 3">
            <a:extLst>
              <a:ext uri="{FF2B5EF4-FFF2-40B4-BE49-F238E27FC236}">
                <a16:creationId xmlns:a16="http://schemas.microsoft.com/office/drawing/2014/main" id="{096DAB23-81A7-9A56-FC64-2A3912A67603}"/>
              </a:ext>
            </a:extLst>
          </p:cNvPr>
          <p:cNvSpPr>
            <a:spLocks noGrp="1"/>
          </p:cNvSpPr>
          <p:nvPr>
            <p:ph type="sldNum" sz="quarter" idx="5"/>
          </p:nvPr>
        </p:nvSpPr>
        <p:spPr/>
        <p:txBody>
          <a:bodyPr/>
          <a:lstStyle/>
          <a:p>
            <a:fld id="{875877D6-CCB2-F847-BA3C-0C82DE67D992}" type="slidenum">
              <a:rPr lang="en-US" smtClean="0"/>
              <a:t>2</a:t>
            </a:fld>
            <a:endParaRPr lang="en-US"/>
          </a:p>
        </p:txBody>
      </p:sp>
    </p:spTree>
    <p:extLst>
      <p:ext uri="{BB962C8B-B14F-4D97-AF65-F5344CB8AC3E}">
        <p14:creationId xmlns:p14="http://schemas.microsoft.com/office/powerpoint/2010/main" val="31865120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671C-6090-36D0-3A95-2F5339489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C8A3D-942A-E535-CBDE-2CA72DB8E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C31D2C-C60D-B976-3A34-E66D5C95AED5}"/>
              </a:ext>
            </a:extLst>
          </p:cNvPr>
          <p:cNvSpPr>
            <a:spLocks noGrp="1"/>
          </p:cNvSpPr>
          <p:nvPr>
            <p:ph type="body" idx="1"/>
          </p:nvPr>
        </p:nvSpPr>
        <p:spPr/>
        <p:txBody>
          <a:bodyPr/>
          <a:lstStyle/>
          <a:p>
            <a:r>
              <a:rPr lang="en-US" dirty="0"/>
              <a:t>What does the automated fitting and synthetic data framework allow!!!</a:t>
            </a:r>
          </a:p>
          <a:p>
            <a:endParaRPr lang="en-US" dirty="0"/>
          </a:p>
        </p:txBody>
      </p:sp>
      <p:sp>
        <p:nvSpPr>
          <p:cNvPr id="4" name="Slide Number Placeholder 3">
            <a:extLst>
              <a:ext uri="{FF2B5EF4-FFF2-40B4-BE49-F238E27FC236}">
                <a16:creationId xmlns:a16="http://schemas.microsoft.com/office/drawing/2014/main" id="{32B08B9E-9794-EBFA-547D-0E622AF622E6}"/>
              </a:ext>
            </a:extLst>
          </p:cNvPr>
          <p:cNvSpPr>
            <a:spLocks noGrp="1"/>
          </p:cNvSpPr>
          <p:nvPr>
            <p:ph type="sldNum" sz="quarter" idx="5"/>
          </p:nvPr>
        </p:nvSpPr>
        <p:spPr/>
        <p:txBody>
          <a:bodyPr/>
          <a:lstStyle/>
          <a:p>
            <a:fld id="{875877D6-CCB2-F847-BA3C-0C82DE67D992}" type="slidenum">
              <a:rPr lang="en-US" smtClean="0"/>
              <a:t>29</a:t>
            </a:fld>
            <a:endParaRPr lang="en-US"/>
          </a:p>
        </p:txBody>
      </p:sp>
    </p:spTree>
    <p:extLst>
      <p:ext uri="{BB962C8B-B14F-4D97-AF65-F5344CB8AC3E}">
        <p14:creationId xmlns:p14="http://schemas.microsoft.com/office/powerpoint/2010/main" val="3030719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ADD39-048C-F03F-8310-EC3AF1F0C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41244-8D66-5926-CE96-D643A965FE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164551-DAEF-9939-95DB-D2357B1B28ED}"/>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1F456D67-E199-A4C9-4F6F-949528A94235}"/>
              </a:ext>
            </a:extLst>
          </p:cNvPr>
          <p:cNvSpPr>
            <a:spLocks noGrp="1"/>
          </p:cNvSpPr>
          <p:nvPr>
            <p:ph type="sldNum" sz="quarter" idx="5"/>
          </p:nvPr>
        </p:nvSpPr>
        <p:spPr/>
        <p:txBody>
          <a:bodyPr/>
          <a:lstStyle/>
          <a:p>
            <a:fld id="{875877D6-CCB2-F847-BA3C-0C82DE67D992}" type="slidenum">
              <a:rPr lang="en-US" smtClean="0"/>
              <a:t>33</a:t>
            </a:fld>
            <a:endParaRPr lang="en-US"/>
          </a:p>
        </p:txBody>
      </p:sp>
    </p:spTree>
    <p:extLst>
      <p:ext uri="{BB962C8B-B14F-4D97-AF65-F5344CB8AC3E}">
        <p14:creationId xmlns:p14="http://schemas.microsoft.com/office/powerpoint/2010/main" val="39206186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34</a:t>
            </a:fld>
            <a:endParaRPr lang="en-US"/>
          </a:p>
        </p:txBody>
      </p:sp>
    </p:spTree>
    <p:extLst>
      <p:ext uri="{BB962C8B-B14F-4D97-AF65-F5344CB8AC3E}">
        <p14:creationId xmlns:p14="http://schemas.microsoft.com/office/powerpoint/2010/main" val="407811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550D6-4656-9F38-24D1-DC096812A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EDE2E8-2D3E-160F-B8F0-0F8E0F3BC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8131CB-FE2D-C9A4-6691-641780C1DEA0}"/>
              </a:ext>
            </a:extLst>
          </p:cNvPr>
          <p:cNvSpPr>
            <a:spLocks noGrp="1"/>
          </p:cNvSpPr>
          <p:nvPr>
            <p:ph type="body" idx="1"/>
          </p:nvPr>
        </p:nvSpPr>
        <p:spPr/>
        <p:txBody>
          <a:bodyPr/>
          <a:lstStyle/>
          <a:p>
            <a:pPr marL="171450" indent="-171450">
              <a:buFontTx/>
              <a:buChar char="-"/>
            </a:pPr>
            <a:r>
              <a:rPr lang="en-US" dirty="0"/>
              <a:t>Lastly, UQ is hard because assumptions are violated</a:t>
            </a:r>
          </a:p>
          <a:p>
            <a:pPr marL="171450" indent="-171450">
              <a:buFontTx/>
              <a:buChar char="-"/>
            </a:pPr>
            <a:r>
              <a:rPr lang="en-US" dirty="0"/>
              <a:t>Small resonances are missed</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4DC93870-5718-6CE9-65D6-48A40F6DD32C}"/>
              </a:ext>
            </a:extLst>
          </p:cNvPr>
          <p:cNvSpPr>
            <a:spLocks noGrp="1"/>
          </p:cNvSpPr>
          <p:nvPr>
            <p:ph type="sldNum" sz="quarter" idx="5"/>
          </p:nvPr>
        </p:nvSpPr>
        <p:spPr/>
        <p:txBody>
          <a:bodyPr/>
          <a:lstStyle/>
          <a:p>
            <a:fld id="{875877D6-CCB2-F847-BA3C-0C82DE67D992}" type="slidenum">
              <a:rPr lang="en-US" smtClean="0"/>
              <a:t>3</a:t>
            </a:fld>
            <a:endParaRPr lang="en-US"/>
          </a:p>
        </p:txBody>
      </p:sp>
    </p:spTree>
    <p:extLst>
      <p:ext uri="{BB962C8B-B14F-4D97-AF65-F5344CB8AC3E}">
        <p14:creationId xmlns:p14="http://schemas.microsoft.com/office/powerpoint/2010/main" val="24418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A0FC6-CB30-4A60-D5EA-87761A95F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31724-3F89-ECF8-186F-3FE19F514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182EF8-2689-7963-2392-489CE87A4E4F}"/>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1018B3BA-D24E-D4D3-0874-16EE809934F8}"/>
              </a:ext>
            </a:extLst>
          </p:cNvPr>
          <p:cNvSpPr>
            <a:spLocks noGrp="1"/>
          </p:cNvSpPr>
          <p:nvPr>
            <p:ph type="sldNum" sz="quarter" idx="5"/>
          </p:nvPr>
        </p:nvSpPr>
        <p:spPr/>
        <p:txBody>
          <a:bodyPr/>
          <a:lstStyle/>
          <a:p>
            <a:fld id="{875877D6-CCB2-F847-BA3C-0C82DE67D992}" type="slidenum">
              <a:rPr lang="en-US" smtClean="0"/>
              <a:t>4</a:t>
            </a:fld>
            <a:endParaRPr lang="en-US"/>
          </a:p>
        </p:txBody>
      </p:sp>
    </p:spTree>
    <p:extLst>
      <p:ext uri="{BB962C8B-B14F-4D97-AF65-F5344CB8AC3E}">
        <p14:creationId xmlns:p14="http://schemas.microsoft.com/office/powerpoint/2010/main" val="172246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5877D6-CCB2-F847-BA3C-0C82DE67D992}" type="slidenum">
              <a:rPr lang="en-US" smtClean="0"/>
              <a:t>5</a:t>
            </a:fld>
            <a:endParaRPr lang="en-US"/>
          </a:p>
        </p:txBody>
      </p:sp>
    </p:spTree>
    <p:extLst>
      <p:ext uri="{BB962C8B-B14F-4D97-AF65-F5344CB8AC3E}">
        <p14:creationId xmlns:p14="http://schemas.microsoft.com/office/powerpoint/2010/main" val="91544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CE894-1C46-8B6E-7A46-7A7E0F49C5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AA54C-75B1-380A-A243-20B5361F2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A3EDB4-FBB8-6E2B-5534-DD75532B90A2}"/>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D5E6002A-44DB-58DB-88DB-3E2957FAFBF8}"/>
              </a:ext>
            </a:extLst>
          </p:cNvPr>
          <p:cNvSpPr>
            <a:spLocks noGrp="1"/>
          </p:cNvSpPr>
          <p:nvPr>
            <p:ph type="sldNum" sz="quarter" idx="5"/>
          </p:nvPr>
        </p:nvSpPr>
        <p:spPr/>
        <p:txBody>
          <a:bodyPr/>
          <a:lstStyle/>
          <a:p>
            <a:fld id="{875877D6-CCB2-F847-BA3C-0C82DE67D992}" type="slidenum">
              <a:rPr lang="en-US" smtClean="0"/>
              <a:t>6</a:t>
            </a:fld>
            <a:endParaRPr lang="en-US"/>
          </a:p>
        </p:txBody>
      </p:sp>
    </p:spTree>
    <p:extLst>
      <p:ext uri="{BB962C8B-B14F-4D97-AF65-F5344CB8AC3E}">
        <p14:creationId xmlns:p14="http://schemas.microsoft.com/office/powerpoint/2010/main" val="200518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3B7C4-3F72-9968-BA26-0C1340471C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8CE7F-D11E-4DB4-3C25-EB2E2D835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CCE1C-8F60-9A73-DCE7-CFE85C9D594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4243A7A-5CC5-C7F9-8542-0CCADA39E4B2}"/>
              </a:ext>
            </a:extLst>
          </p:cNvPr>
          <p:cNvSpPr>
            <a:spLocks noGrp="1"/>
          </p:cNvSpPr>
          <p:nvPr>
            <p:ph type="sldNum" sz="quarter" idx="5"/>
          </p:nvPr>
        </p:nvSpPr>
        <p:spPr/>
        <p:txBody>
          <a:bodyPr/>
          <a:lstStyle/>
          <a:p>
            <a:fld id="{875877D6-CCB2-F847-BA3C-0C82DE67D992}" type="slidenum">
              <a:rPr lang="en-US" smtClean="0"/>
              <a:t>7</a:t>
            </a:fld>
            <a:endParaRPr lang="en-US"/>
          </a:p>
        </p:txBody>
      </p:sp>
    </p:spTree>
    <p:extLst>
      <p:ext uri="{BB962C8B-B14F-4D97-AF65-F5344CB8AC3E}">
        <p14:creationId xmlns:p14="http://schemas.microsoft.com/office/powerpoint/2010/main" val="159271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BDE59-F8A0-7158-F7B0-78943C7F4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F904AC-B6CF-8C6C-770D-8946880F75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1C2300-EDD3-69D6-DB2E-4AAA913FE81D}"/>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878D1FE-F7C2-076F-9410-2C45DC72B66C}"/>
              </a:ext>
            </a:extLst>
          </p:cNvPr>
          <p:cNvSpPr>
            <a:spLocks noGrp="1"/>
          </p:cNvSpPr>
          <p:nvPr>
            <p:ph type="sldNum" sz="quarter" idx="5"/>
          </p:nvPr>
        </p:nvSpPr>
        <p:spPr/>
        <p:txBody>
          <a:bodyPr/>
          <a:lstStyle/>
          <a:p>
            <a:fld id="{875877D6-CCB2-F847-BA3C-0C82DE67D992}" type="slidenum">
              <a:rPr lang="en-US" smtClean="0"/>
              <a:t>8</a:t>
            </a:fld>
            <a:endParaRPr lang="en-US"/>
          </a:p>
        </p:txBody>
      </p:sp>
    </p:spTree>
    <p:extLst>
      <p:ext uri="{BB962C8B-B14F-4D97-AF65-F5344CB8AC3E}">
        <p14:creationId xmlns:p14="http://schemas.microsoft.com/office/powerpoint/2010/main" val="1894117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F3AA8-0725-690C-32CD-B916580A6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B569B-25F3-9FA1-0703-9C9DEF2371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A469D-4889-56EE-5563-18D745F3CACE}"/>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F49AA45-7472-C182-5759-68FD90FEF0D0}"/>
              </a:ext>
            </a:extLst>
          </p:cNvPr>
          <p:cNvSpPr>
            <a:spLocks noGrp="1"/>
          </p:cNvSpPr>
          <p:nvPr>
            <p:ph type="sldNum" sz="quarter" idx="5"/>
          </p:nvPr>
        </p:nvSpPr>
        <p:spPr/>
        <p:txBody>
          <a:bodyPr/>
          <a:lstStyle/>
          <a:p>
            <a:fld id="{875877D6-CCB2-F847-BA3C-0C82DE67D992}" type="slidenum">
              <a:rPr lang="en-US" smtClean="0"/>
              <a:t>9</a:t>
            </a:fld>
            <a:endParaRPr lang="en-US"/>
          </a:p>
        </p:txBody>
      </p:sp>
    </p:spTree>
    <p:extLst>
      <p:ext uri="{BB962C8B-B14F-4D97-AF65-F5344CB8AC3E}">
        <p14:creationId xmlns:p14="http://schemas.microsoft.com/office/powerpoint/2010/main" val="424530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6270-D895-CCE3-3A25-763DAFF79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CF6E08-83C8-7E9D-3514-A15B641B8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DC6201-9F06-F421-97B4-C3E612003471}"/>
              </a:ext>
            </a:extLst>
          </p:cNvPr>
          <p:cNvSpPr>
            <a:spLocks noGrp="1"/>
          </p:cNvSpPr>
          <p:nvPr>
            <p:ph type="dt" sz="half" idx="10"/>
          </p:nvPr>
        </p:nvSpPr>
        <p:spPr/>
        <p:txBody>
          <a:bodyPr/>
          <a:lstStyle/>
          <a:p>
            <a:fld id="{A1AF877F-E3B4-1446-B9D7-68E117A223F1}" type="datetime1">
              <a:rPr lang="en-US" smtClean="0"/>
              <a:t>11/7/24</a:t>
            </a:fld>
            <a:endParaRPr lang="en-US"/>
          </a:p>
        </p:txBody>
      </p:sp>
      <p:sp>
        <p:nvSpPr>
          <p:cNvPr id="5" name="Footer Placeholder 4">
            <a:extLst>
              <a:ext uri="{FF2B5EF4-FFF2-40B4-BE49-F238E27FC236}">
                <a16:creationId xmlns:a16="http://schemas.microsoft.com/office/drawing/2014/main" id="{2BBBB97B-37D5-96FB-0336-FCE54F880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D3355-5E71-D0BE-BA03-B7CF53352B6C}"/>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1926319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C1F29-B363-EEC6-070E-E5EE5F644A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9113BE-B082-3A0A-5D2B-4513A308D8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30E07-59A9-37B6-E1EC-7ADD5577C3D2}"/>
              </a:ext>
            </a:extLst>
          </p:cNvPr>
          <p:cNvSpPr>
            <a:spLocks noGrp="1"/>
          </p:cNvSpPr>
          <p:nvPr>
            <p:ph type="dt" sz="half" idx="10"/>
          </p:nvPr>
        </p:nvSpPr>
        <p:spPr/>
        <p:txBody>
          <a:bodyPr/>
          <a:lstStyle/>
          <a:p>
            <a:fld id="{E02A0046-5527-6043-A1D5-EF0590C3AA7E}" type="datetime1">
              <a:rPr lang="en-US" smtClean="0"/>
              <a:t>11/7/24</a:t>
            </a:fld>
            <a:endParaRPr lang="en-US"/>
          </a:p>
        </p:txBody>
      </p:sp>
      <p:sp>
        <p:nvSpPr>
          <p:cNvPr id="5" name="Footer Placeholder 4">
            <a:extLst>
              <a:ext uri="{FF2B5EF4-FFF2-40B4-BE49-F238E27FC236}">
                <a16:creationId xmlns:a16="http://schemas.microsoft.com/office/drawing/2014/main" id="{BA81EC78-CF5E-930D-32CF-7E0BB6FEF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B08EED-D7A4-FC97-2FB6-3FE6F3419E40}"/>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281302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9B02E6-F4C1-43B4-00FD-713774E1A0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17E211-9957-CB89-3E14-F9EFFD553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CD5E6-FCF1-3027-F371-E5AB125305E6}"/>
              </a:ext>
            </a:extLst>
          </p:cNvPr>
          <p:cNvSpPr>
            <a:spLocks noGrp="1"/>
          </p:cNvSpPr>
          <p:nvPr>
            <p:ph type="dt" sz="half" idx="10"/>
          </p:nvPr>
        </p:nvSpPr>
        <p:spPr/>
        <p:txBody>
          <a:bodyPr/>
          <a:lstStyle/>
          <a:p>
            <a:fld id="{264C4772-2BBE-214F-9831-A9BF164ED6C0}" type="datetime1">
              <a:rPr lang="en-US" smtClean="0"/>
              <a:t>11/7/24</a:t>
            </a:fld>
            <a:endParaRPr lang="en-US"/>
          </a:p>
        </p:txBody>
      </p:sp>
      <p:sp>
        <p:nvSpPr>
          <p:cNvPr id="5" name="Footer Placeholder 4">
            <a:extLst>
              <a:ext uri="{FF2B5EF4-FFF2-40B4-BE49-F238E27FC236}">
                <a16:creationId xmlns:a16="http://schemas.microsoft.com/office/drawing/2014/main" id="{EA069AE5-505C-5377-7A22-582CDA627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5CFB1-0609-959C-676D-4F450C64686E}"/>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13698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C7307B-043D-4B98-899E-9133B9F1219F}"/>
              </a:ext>
            </a:extLst>
          </p:cNvPr>
          <p:cNvSpPr>
            <a:spLocks noChangeAspect="1"/>
          </p:cNvSpPr>
          <p:nvPr userDrawn="1"/>
        </p:nvSpPr>
        <p:spPr>
          <a:xfrm>
            <a:off x="0" y="6111689"/>
            <a:ext cx="12192000" cy="746312"/>
          </a:xfrm>
          <a:prstGeom prst="rect">
            <a:avLst/>
          </a:prstGeom>
          <a:solidFill>
            <a:srgbClr val="5859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CC106-579D-4E1D-BB51-B1482A571F2C}"/>
              </a:ext>
            </a:extLst>
          </p:cNvPr>
          <p:cNvSpPr>
            <a:spLocks noGrp="1"/>
          </p:cNvSpPr>
          <p:nvPr>
            <p:ph type="title" hasCustomPrompt="1"/>
          </p:nvPr>
        </p:nvSpPr>
        <p:spPr>
          <a:xfrm>
            <a:off x="0" y="228600"/>
            <a:ext cx="5106390" cy="638300"/>
          </a:xfrm>
          <a:solidFill>
            <a:srgbClr val="FF9600">
              <a:alpha val="50000"/>
            </a:srgbClr>
          </a:solidFill>
          <a:effectLst/>
        </p:spPr>
        <p:txBody>
          <a:bodyPr>
            <a:normAutofit/>
          </a:bodyPr>
          <a:lstStyle>
            <a:lvl1pPr>
              <a:defRPr sz="2200"/>
            </a:lvl1pPr>
          </a:lstStyle>
          <a:p>
            <a:r>
              <a:rPr lang="en-US" dirty="0"/>
              <a:t>    Click to edit Master title style</a:t>
            </a:r>
          </a:p>
        </p:txBody>
      </p:sp>
      <p:grpSp>
        <p:nvGrpSpPr>
          <p:cNvPr id="21" name="UTK Horiz_R">
            <a:extLst>
              <a:ext uri="{FF2B5EF4-FFF2-40B4-BE49-F238E27FC236}">
                <a16:creationId xmlns:a16="http://schemas.microsoft.com/office/drawing/2014/main" id="{2991031E-C7AE-4493-8C96-C3151DB3E1A2}"/>
              </a:ext>
            </a:extLst>
          </p:cNvPr>
          <p:cNvGrpSpPr>
            <a:grpSpLocks noChangeAspect="1"/>
          </p:cNvGrpSpPr>
          <p:nvPr userDrawn="1"/>
        </p:nvGrpSpPr>
        <p:grpSpPr bwMode="auto">
          <a:xfrm>
            <a:off x="10557955" y="6320597"/>
            <a:ext cx="1404165" cy="315023"/>
            <a:chOff x="0" y="1299"/>
            <a:chExt cx="7680" cy="1723"/>
          </a:xfrm>
        </p:grpSpPr>
        <p:sp>
          <p:nvSpPr>
            <p:cNvPr id="23" name="T fill">
              <a:extLst>
                <a:ext uri="{FF2B5EF4-FFF2-40B4-BE49-F238E27FC236}">
                  <a16:creationId xmlns:a16="http://schemas.microsoft.com/office/drawing/2014/main" id="{5E766D9E-C355-4F23-9497-1EE06D978A5C}"/>
                </a:ext>
              </a:extLst>
            </p:cNvPr>
            <p:cNvSpPr>
              <a:spLocks noChangeArrowheads="1"/>
            </p:cNvSpPr>
            <p:nvPr userDrawn="1"/>
          </p:nvSpPr>
          <p:spPr bwMode="auto">
            <a:xfrm>
              <a:off x="6110" y="1391"/>
              <a:ext cx="1429" cy="15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Type">
              <a:extLst>
                <a:ext uri="{FF2B5EF4-FFF2-40B4-BE49-F238E27FC236}">
                  <a16:creationId xmlns:a16="http://schemas.microsoft.com/office/drawing/2014/main" id="{C5877A75-DC2C-43D1-9483-770B0C260E00}"/>
                </a:ext>
              </a:extLst>
            </p:cNvPr>
            <p:cNvSpPr>
              <a:spLocks noEditPoints="1"/>
            </p:cNvSpPr>
            <p:nvPr userDrawn="1"/>
          </p:nvSpPr>
          <p:spPr bwMode="auto">
            <a:xfrm>
              <a:off x="0" y="1302"/>
              <a:ext cx="5707" cy="1720"/>
            </a:xfrm>
            <a:custGeom>
              <a:avLst/>
              <a:gdLst>
                <a:gd name="T0" fmla="*/ 540 w 12347"/>
                <a:gd name="T1" fmla="*/ 2590 h 3689"/>
                <a:gd name="T2" fmla="*/ 2613 w 12347"/>
                <a:gd name="T3" fmla="*/ 1052 h 3689"/>
                <a:gd name="T4" fmla="*/ 1942 w 12347"/>
                <a:gd name="T5" fmla="*/ 2472 h 3689"/>
                <a:gd name="T6" fmla="*/ 4225 w 12347"/>
                <a:gd name="T7" fmla="*/ 1272 h 3689"/>
                <a:gd name="T8" fmla="*/ 2977 w 12347"/>
                <a:gd name="T9" fmla="*/ 1197 h 3689"/>
                <a:gd name="T10" fmla="*/ 4223 w 12347"/>
                <a:gd name="T11" fmla="*/ 2417 h 3689"/>
                <a:gd name="T12" fmla="*/ 4452 w 12347"/>
                <a:gd name="T13" fmla="*/ 1023 h 3689"/>
                <a:gd name="T14" fmla="*/ 5776 w 12347"/>
                <a:gd name="T15" fmla="*/ 2560 h 3689"/>
                <a:gd name="T16" fmla="*/ 6086 w 12347"/>
                <a:gd name="T17" fmla="*/ 1048 h 3689"/>
                <a:gd name="T18" fmla="*/ 6999 w 12347"/>
                <a:gd name="T19" fmla="*/ 1970 h 3689"/>
                <a:gd name="T20" fmla="*/ 7538 w 12347"/>
                <a:gd name="T21" fmla="*/ 2195 h 3689"/>
                <a:gd name="T22" fmla="*/ 8303 w 12347"/>
                <a:gd name="T23" fmla="*/ 1077 h 3689"/>
                <a:gd name="T24" fmla="*/ 8907 w 12347"/>
                <a:gd name="T25" fmla="*/ 1495 h 3689"/>
                <a:gd name="T26" fmla="*/ 10900 w 12347"/>
                <a:gd name="T27" fmla="*/ 1317 h 3689"/>
                <a:gd name="T28" fmla="*/ 11049 w 12347"/>
                <a:gd name="T29" fmla="*/ 2304 h 3689"/>
                <a:gd name="T30" fmla="*/ 10223 w 12347"/>
                <a:gd name="T31" fmla="*/ 1669 h 3689"/>
                <a:gd name="T32" fmla="*/ 11348 w 12347"/>
                <a:gd name="T33" fmla="*/ 2302 h 3689"/>
                <a:gd name="T34" fmla="*/ 12110 w 12347"/>
                <a:gd name="T35" fmla="*/ 1966 h 3689"/>
                <a:gd name="T36" fmla="*/ 146 w 12347"/>
                <a:gd name="T37" fmla="*/ 18 h 3689"/>
                <a:gd name="T38" fmla="*/ 527 w 12347"/>
                <a:gd name="T39" fmla="*/ 705 h 3689"/>
                <a:gd name="T40" fmla="*/ 1590 w 12347"/>
                <a:gd name="T41" fmla="*/ 8 h 3689"/>
                <a:gd name="T42" fmla="*/ 965 w 12347"/>
                <a:gd name="T43" fmla="*/ 541 h 3689"/>
                <a:gd name="T44" fmla="*/ 2329 w 12347"/>
                <a:gd name="T45" fmla="*/ 69 h 3689"/>
                <a:gd name="T46" fmla="*/ 2377 w 12347"/>
                <a:gd name="T47" fmla="*/ 533 h 3689"/>
                <a:gd name="T48" fmla="*/ 2104 w 12347"/>
                <a:gd name="T49" fmla="*/ 310 h 3689"/>
                <a:gd name="T50" fmla="*/ 3042 w 12347"/>
                <a:gd name="T51" fmla="*/ 16 h 3689"/>
                <a:gd name="T52" fmla="*/ 3460 w 12347"/>
                <a:gd name="T53" fmla="*/ 20 h 3689"/>
                <a:gd name="T54" fmla="*/ 4030 w 12347"/>
                <a:gd name="T55" fmla="*/ 210 h 3689"/>
                <a:gd name="T56" fmla="*/ 4433 w 12347"/>
                <a:gd name="T57" fmla="*/ 428 h 3689"/>
                <a:gd name="T58" fmla="*/ 4898 w 12347"/>
                <a:gd name="T59" fmla="*/ 703 h 3689"/>
                <a:gd name="T60" fmla="*/ 5651 w 12347"/>
                <a:gd name="T61" fmla="*/ 717 h 3689"/>
                <a:gd name="T62" fmla="*/ 6407 w 12347"/>
                <a:gd name="T63" fmla="*/ 58 h 3689"/>
                <a:gd name="T64" fmla="*/ 6347 w 12347"/>
                <a:gd name="T65" fmla="*/ 701 h 3689"/>
                <a:gd name="T66" fmla="*/ 6613 w 12347"/>
                <a:gd name="T67" fmla="*/ 279 h 3689"/>
                <a:gd name="T68" fmla="*/ 7507 w 12347"/>
                <a:gd name="T69" fmla="*/ 628 h 3689"/>
                <a:gd name="T70" fmla="*/ 6994 w 12347"/>
                <a:gd name="T71" fmla="*/ 707 h 3689"/>
                <a:gd name="T72" fmla="*/ 8117 w 12347"/>
                <a:gd name="T73" fmla="*/ 551 h 3689"/>
                <a:gd name="T74" fmla="*/ 8161 w 12347"/>
                <a:gd name="T75" fmla="*/ 103 h 3689"/>
                <a:gd name="T76" fmla="*/ 8472 w 12347"/>
                <a:gd name="T77" fmla="*/ 541 h 3689"/>
                <a:gd name="T78" fmla="*/ 9427 w 12347"/>
                <a:gd name="T79" fmla="*/ 13 h 3689"/>
                <a:gd name="T80" fmla="*/ 9210 w 12347"/>
                <a:gd name="T81" fmla="*/ 699 h 3689"/>
                <a:gd name="T82" fmla="*/ 10154 w 12347"/>
                <a:gd name="T83" fmla="*/ 98 h 3689"/>
                <a:gd name="T84" fmla="*/ 9981 w 12347"/>
                <a:gd name="T85" fmla="*/ 698 h 3689"/>
                <a:gd name="T86" fmla="*/ 10966 w 12347"/>
                <a:gd name="T87" fmla="*/ 322 h 3689"/>
                <a:gd name="T88" fmla="*/ 11806 w 12347"/>
                <a:gd name="T89" fmla="*/ 66 h 3689"/>
                <a:gd name="T90" fmla="*/ 12174 w 12347"/>
                <a:gd name="T91" fmla="*/ 248 h 3689"/>
                <a:gd name="T92" fmla="*/ 5639 w 12347"/>
                <a:gd name="T93" fmla="*/ 3528 h 3689"/>
                <a:gd name="T94" fmla="*/ 6285 w 12347"/>
                <a:gd name="T95" fmla="*/ 3678 h 3689"/>
                <a:gd name="T96" fmla="*/ 5755 w 12347"/>
                <a:gd name="T97" fmla="*/ 3133 h 3689"/>
                <a:gd name="T98" fmla="*/ 6551 w 12347"/>
                <a:gd name="T99" fmla="*/ 3182 h 3689"/>
                <a:gd name="T100" fmla="*/ 6954 w 12347"/>
                <a:gd name="T101" fmla="*/ 3400 h 3689"/>
                <a:gd name="T102" fmla="*/ 8555 w 12347"/>
                <a:gd name="T103" fmla="*/ 3013 h 3689"/>
                <a:gd name="T104" fmla="*/ 8345 w 12347"/>
                <a:gd name="T105" fmla="*/ 3402 h 3689"/>
                <a:gd name="T106" fmla="*/ 8661 w 12347"/>
                <a:gd name="T107" fmla="*/ 3671 h 3689"/>
                <a:gd name="T108" fmla="*/ 9170 w 12347"/>
                <a:gd name="T109" fmla="*/ 2983 h 3689"/>
                <a:gd name="T110" fmla="*/ 9443 w 12347"/>
                <a:gd name="T111" fmla="*/ 2980 h 3689"/>
                <a:gd name="T112" fmla="*/ 9914 w 12347"/>
                <a:gd name="T113" fmla="*/ 3111 h 3689"/>
                <a:gd name="T114" fmla="*/ 10306 w 12347"/>
                <a:gd name="T115" fmla="*/ 2984 h 3689"/>
                <a:gd name="T116" fmla="*/ 11261 w 12347"/>
                <a:gd name="T117" fmla="*/ 2982 h 3689"/>
                <a:gd name="T118" fmla="*/ 11241 w 12347"/>
                <a:gd name="T119" fmla="*/ 3624 h 3689"/>
                <a:gd name="T120" fmla="*/ 11735 w 12347"/>
                <a:gd name="T121" fmla="*/ 3654 h 3689"/>
                <a:gd name="T122" fmla="*/ 12152 w 12347"/>
                <a:gd name="T123" fmla="*/ 3430 h 3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347" h="3689">
                  <a:moveTo>
                    <a:pt x="1314" y="1177"/>
                  </a:moveTo>
                  <a:cubicBezTo>
                    <a:pt x="1336" y="1194"/>
                    <a:pt x="1352" y="1228"/>
                    <a:pt x="1362" y="1282"/>
                  </a:cubicBezTo>
                  <a:cubicBezTo>
                    <a:pt x="1366" y="1306"/>
                    <a:pt x="1375" y="1318"/>
                    <a:pt x="1389" y="1317"/>
                  </a:cubicBezTo>
                  <a:cubicBezTo>
                    <a:pt x="1406" y="1316"/>
                    <a:pt x="1414" y="1304"/>
                    <a:pt x="1413" y="1281"/>
                  </a:cubicBezTo>
                  <a:cubicBezTo>
                    <a:pt x="1412" y="1270"/>
                    <a:pt x="1410" y="1251"/>
                    <a:pt x="1406" y="1226"/>
                  </a:cubicBezTo>
                  <a:cubicBezTo>
                    <a:pt x="1402" y="1206"/>
                    <a:pt x="1400" y="1173"/>
                    <a:pt x="1400" y="1129"/>
                  </a:cubicBezTo>
                  <a:cubicBezTo>
                    <a:pt x="1400" y="1085"/>
                    <a:pt x="1396" y="1058"/>
                    <a:pt x="1387" y="1049"/>
                  </a:cubicBezTo>
                  <a:cubicBezTo>
                    <a:pt x="1379" y="1040"/>
                    <a:pt x="1354" y="1035"/>
                    <a:pt x="1312" y="1035"/>
                  </a:cubicBezTo>
                  <a:cubicBezTo>
                    <a:pt x="93" y="1035"/>
                    <a:pt x="93" y="1035"/>
                    <a:pt x="93" y="1035"/>
                  </a:cubicBezTo>
                  <a:cubicBezTo>
                    <a:pt x="67" y="1035"/>
                    <a:pt x="50" y="1041"/>
                    <a:pt x="42" y="1052"/>
                  </a:cubicBezTo>
                  <a:cubicBezTo>
                    <a:pt x="35" y="1063"/>
                    <a:pt x="31" y="1085"/>
                    <a:pt x="31" y="1120"/>
                  </a:cubicBezTo>
                  <a:cubicBezTo>
                    <a:pt x="31" y="1155"/>
                    <a:pt x="25" y="1200"/>
                    <a:pt x="14" y="1254"/>
                  </a:cubicBezTo>
                  <a:cubicBezTo>
                    <a:pt x="5" y="1296"/>
                    <a:pt x="0" y="1325"/>
                    <a:pt x="0" y="1341"/>
                  </a:cubicBezTo>
                  <a:cubicBezTo>
                    <a:pt x="0" y="1361"/>
                    <a:pt x="7" y="1371"/>
                    <a:pt x="20" y="1371"/>
                  </a:cubicBezTo>
                  <a:cubicBezTo>
                    <a:pt x="34" y="1372"/>
                    <a:pt x="44" y="1358"/>
                    <a:pt x="51" y="1328"/>
                  </a:cubicBezTo>
                  <a:cubicBezTo>
                    <a:pt x="66" y="1261"/>
                    <a:pt x="87" y="1214"/>
                    <a:pt x="115" y="1190"/>
                  </a:cubicBezTo>
                  <a:cubicBezTo>
                    <a:pt x="142" y="1165"/>
                    <a:pt x="187" y="1153"/>
                    <a:pt x="248" y="1153"/>
                  </a:cubicBezTo>
                  <a:cubicBezTo>
                    <a:pt x="548" y="1153"/>
                    <a:pt x="548" y="1153"/>
                    <a:pt x="548" y="1153"/>
                  </a:cubicBezTo>
                  <a:cubicBezTo>
                    <a:pt x="577" y="1153"/>
                    <a:pt x="595" y="1157"/>
                    <a:pt x="603" y="1164"/>
                  </a:cubicBezTo>
                  <a:cubicBezTo>
                    <a:pt x="611" y="1172"/>
                    <a:pt x="615" y="1189"/>
                    <a:pt x="615" y="1217"/>
                  </a:cubicBezTo>
                  <a:cubicBezTo>
                    <a:pt x="616" y="1246"/>
                    <a:pt x="616" y="1246"/>
                    <a:pt x="616" y="1246"/>
                  </a:cubicBezTo>
                  <a:cubicBezTo>
                    <a:pt x="616" y="2370"/>
                    <a:pt x="616" y="2370"/>
                    <a:pt x="616" y="2370"/>
                  </a:cubicBezTo>
                  <a:cubicBezTo>
                    <a:pt x="616" y="2433"/>
                    <a:pt x="606" y="2477"/>
                    <a:pt x="585" y="2502"/>
                  </a:cubicBezTo>
                  <a:cubicBezTo>
                    <a:pt x="565" y="2526"/>
                    <a:pt x="526" y="2542"/>
                    <a:pt x="468" y="2550"/>
                  </a:cubicBezTo>
                  <a:cubicBezTo>
                    <a:pt x="443" y="2553"/>
                    <a:pt x="430" y="2560"/>
                    <a:pt x="430" y="2572"/>
                  </a:cubicBezTo>
                  <a:cubicBezTo>
                    <a:pt x="430" y="2588"/>
                    <a:pt x="442" y="2596"/>
                    <a:pt x="464" y="2596"/>
                  </a:cubicBezTo>
                  <a:cubicBezTo>
                    <a:pt x="472" y="2596"/>
                    <a:pt x="497" y="2594"/>
                    <a:pt x="540" y="2590"/>
                  </a:cubicBezTo>
                  <a:cubicBezTo>
                    <a:pt x="562" y="2587"/>
                    <a:pt x="589" y="2586"/>
                    <a:pt x="621" y="2586"/>
                  </a:cubicBezTo>
                  <a:cubicBezTo>
                    <a:pt x="709" y="2585"/>
                    <a:pt x="709" y="2585"/>
                    <a:pt x="709" y="2585"/>
                  </a:cubicBezTo>
                  <a:cubicBezTo>
                    <a:pt x="792" y="2586"/>
                    <a:pt x="792" y="2586"/>
                    <a:pt x="792" y="2586"/>
                  </a:cubicBezTo>
                  <a:cubicBezTo>
                    <a:pt x="846" y="2586"/>
                    <a:pt x="880" y="2587"/>
                    <a:pt x="894" y="2590"/>
                  </a:cubicBezTo>
                  <a:cubicBezTo>
                    <a:pt x="922" y="2594"/>
                    <a:pt x="941" y="2596"/>
                    <a:pt x="950" y="2596"/>
                  </a:cubicBezTo>
                  <a:cubicBezTo>
                    <a:pt x="971" y="2596"/>
                    <a:pt x="981" y="2588"/>
                    <a:pt x="981" y="2572"/>
                  </a:cubicBezTo>
                  <a:cubicBezTo>
                    <a:pt x="981" y="2559"/>
                    <a:pt x="968" y="2551"/>
                    <a:pt x="942" y="2547"/>
                  </a:cubicBezTo>
                  <a:cubicBezTo>
                    <a:pt x="847" y="2530"/>
                    <a:pt x="797" y="2477"/>
                    <a:pt x="794" y="2389"/>
                  </a:cubicBezTo>
                  <a:cubicBezTo>
                    <a:pt x="792" y="2345"/>
                    <a:pt x="792" y="2345"/>
                    <a:pt x="792" y="2345"/>
                  </a:cubicBezTo>
                  <a:cubicBezTo>
                    <a:pt x="792" y="1233"/>
                    <a:pt x="792" y="1233"/>
                    <a:pt x="792" y="1233"/>
                  </a:cubicBezTo>
                  <a:cubicBezTo>
                    <a:pt x="792" y="1198"/>
                    <a:pt x="797" y="1176"/>
                    <a:pt x="805" y="1167"/>
                  </a:cubicBezTo>
                  <a:cubicBezTo>
                    <a:pt x="814" y="1158"/>
                    <a:pt x="835" y="1153"/>
                    <a:pt x="868" y="1153"/>
                  </a:cubicBezTo>
                  <a:cubicBezTo>
                    <a:pt x="1186" y="1153"/>
                    <a:pt x="1186" y="1153"/>
                    <a:pt x="1186" y="1153"/>
                  </a:cubicBezTo>
                  <a:cubicBezTo>
                    <a:pt x="1250" y="1153"/>
                    <a:pt x="1292" y="1161"/>
                    <a:pt x="1314" y="1177"/>
                  </a:cubicBezTo>
                  <a:close/>
                  <a:moveTo>
                    <a:pt x="1928" y="1134"/>
                  </a:moveTo>
                  <a:cubicBezTo>
                    <a:pt x="1942" y="1123"/>
                    <a:pt x="1972" y="1117"/>
                    <a:pt x="2019" y="1117"/>
                  </a:cubicBezTo>
                  <a:cubicBezTo>
                    <a:pt x="2196" y="1117"/>
                    <a:pt x="2196" y="1117"/>
                    <a:pt x="2196" y="1117"/>
                  </a:cubicBezTo>
                  <a:cubicBezTo>
                    <a:pt x="2313" y="1117"/>
                    <a:pt x="2393" y="1122"/>
                    <a:pt x="2437" y="1134"/>
                  </a:cubicBezTo>
                  <a:cubicBezTo>
                    <a:pt x="2480" y="1145"/>
                    <a:pt x="2509" y="1168"/>
                    <a:pt x="2524" y="1202"/>
                  </a:cubicBezTo>
                  <a:cubicBezTo>
                    <a:pt x="2533" y="1224"/>
                    <a:pt x="2537" y="1247"/>
                    <a:pt x="2537" y="1271"/>
                  </a:cubicBezTo>
                  <a:cubicBezTo>
                    <a:pt x="2537" y="1300"/>
                    <a:pt x="2537" y="1300"/>
                    <a:pt x="2537" y="1300"/>
                  </a:cubicBezTo>
                  <a:cubicBezTo>
                    <a:pt x="2537" y="1324"/>
                    <a:pt x="2545" y="1335"/>
                    <a:pt x="2559" y="1334"/>
                  </a:cubicBezTo>
                  <a:cubicBezTo>
                    <a:pt x="2572" y="1333"/>
                    <a:pt x="2581" y="1328"/>
                    <a:pt x="2585" y="1317"/>
                  </a:cubicBezTo>
                  <a:cubicBezTo>
                    <a:pt x="2588" y="1306"/>
                    <a:pt x="2592" y="1278"/>
                    <a:pt x="2596" y="1235"/>
                  </a:cubicBezTo>
                  <a:cubicBezTo>
                    <a:pt x="2601" y="1168"/>
                    <a:pt x="2601" y="1168"/>
                    <a:pt x="2601" y="1168"/>
                  </a:cubicBezTo>
                  <a:cubicBezTo>
                    <a:pt x="2604" y="1119"/>
                    <a:pt x="2607" y="1089"/>
                    <a:pt x="2610" y="1078"/>
                  </a:cubicBezTo>
                  <a:cubicBezTo>
                    <a:pt x="2612" y="1068"/>
                    <a:pt x="2613" y="1059"/>
                    <a:pt x="2613" y="1052"/>
                  </a:cubicBezTo>
                  <a:cubicBezTo>
                    <a:pt x="2613" y="1030"/>
                    <a:pt x="2601" y="1019"/>
                    <a:pt x="2576" y="1019"/>
                  </a:cubicBezTo>
                  <a:cubicBezTo>
                    <a:pt x="2566" y="1019"/>
                    <a:pt x="2551" y="1021"/>
                    <a:pt x="2530" y="1024"/>
                  </a:cubicBezTo>
                  <a:cubicBezTo>
                    <a:pt x="2521" y="1025"/>
                    <a:pt x="2493" y="1027"/>
                    <a:pt x="2449" y="1028"/>
                  </a:cubicBezTo>
                  <a:cubicBezTo>
                    <a:pt x="2288" y="1036"/>
                    <a:pt x="2288" y="1036"/>
                    <a:pt x="2288" y="1036"/>
                  </a:cubicBezTo>
                  <a:cubicBezTo>
                    <a:pt x="2217" y="1039"/>
                    <a:pt x="2136" y="1041"/>
                    <a:pt x="2044" y="1041"/>
                  </a:cubicBezTo>
                  <a:cubicBezTo>
                    <a:pt x="1892" y="1041"/>
                    <a:pt x="1762" y="1035"/>
                    <a:pt x="1654" y="1023"/>
                  </a:cubicBezTo>
                  <a:cubicBezTo>
                    <a:pt x="1623" y="1019"/>
                    <a:pt x="1597" y="1017"/>
                    <a:pt x="1578" y="1017"/>
                  </a:cubicBezTo>
                  <a:cubicBezTo>
                    <a:pt x="1544" y="1017"/>
                    <a:pt x="1527" y="1028"/>
                    <a:pt x="1527" y="1048"/>
                  </a:cubicBezTo>
                  <a:cubicBezTo>
                    <a:pt x="1527" y="1062"/>
                    <a:pt x="1538" y="1069"/>
                    <a:pt x="1560" y="1069"/>
                  </a:cubicBezTo>
                  <a:cubicBezTo>
                    <a:pt x="1629" y="1069"/>
                    <a:pt x="1675" y="1088"/>
                    <a:pt x="1699" y="1125"/>
                  </a:cubicBezTo>
                  <a:cubicBezTo>
                    <a:pt x="1723" y="1163"/>
                    <a:pt x="1735" y="1236"/>
                    <a:pt x="1735" y="1344"/>
                  </a:cubicBezTo>
                  <a:cubicBezTo>
                    <a:pt x="1735" y="2302"/>
                    <a:pt x="1735" y="2302"/>
                    <a:pt x="1735" y="2302"/>
                  </a:cubicBezTo>
                  <a:cubicBezTo>
                    <a:pt x="1733" y="2375"/>
                    <a:pt x="1733" y="2375"/>
                    <a:pt x="1733" y="2375"/>
                  </a:cubicBezTo>
                  <a:cubicBezTo>
                    <a:pt x="1733" y="2466"/>
                    <a:pt x="1706" y="2519"/>
                    <a:pt x="1652" y="2534"/>
                  </a:cubicBezTo>
                  <a:cubicBezTo>
                    <a:pt x="1609" y="2547"/>
                    <a:pt x="1609" y="2547"/>
                    <a:pt x="1609" y="2547"/>
                  </a:cubicBezTo>
                  <a:cubicBezTo>
                    <a:pt x="1589" y="2552"/>
                    <a:pt x="1580" y="2561"/>
                    <a:pt x="1580" y="2573"/>
                  </a:cubicBezTo>
                  <a:cubicBezTo>
                    <a:pt x="1580" y="2589"/>
                    <a:pt x="1592" y="2598"/>
                    <a:pt x="1616" y="2598"/>
                  </a:cubicBezTo>
                  <a:cubicBezTo>
                    <a:pt x="1626" y="2598"/>
                    <a:pt x="1646" y="2595"/>
                    <a:pt x="1675" y="2590"/>
                  </a:cubicBezTo>
                  <a:cubicBezTo>
                    <a:pt x="1729" y="2580"/>
                    <a:pt x="1822" y="2576"/>
                    <a:pt x="1954" y="2576"/>
                  </a:cubicBezTo>
                  <a:cubicBezTo>
                    <a:pt x="2049" y="2576"/>
                    <a:pt x="2168" y="2583"/>
                    <a:pt x="2312" y="2596"/>
                  </a:cubicBezTo>
                  <a:cubicBezTo>
                    <a:pt x="2349" y="2599"/>
                    <a:pt x="2378" y="2601"/>
                    <a:pt x="2400" y="2601"/>
                  </a:cubicBezTo>
                  <a:cubicBezTo>
                    <a:pt x="2501" y="2601"/>
                    <a:pt x="2585" y="2560"/>
                    <a:pt x="2652" y="2479"/>
                  </a:cubicBezTo>
                  <a:cubicBezTo>
                    <a:pt x="2707" y="2411"/>
                    <a:pt x="2734" y="2353"/>
                    <a:pt x="2734" y="2304"/>
                  </a:cubicBezTo>
                  <a:cubicBezTo>
                    <a:pt x="2734" y="2284"/>
                    <a:pt x="2727" y="2274"/>
                    <a:pt x="2713" y="2275"/>
                  </a:cubicBezTo>
                  <a:cubicBezTo>
                    <a:pt x="2705" y="2276"/>
                    <a:pt x="2696" y="2282"/>
                    <a:pt x="2688" y="2295"/>
                  </a:cubicBezTo>
                  <a:cubicBezTo>
                    <a:pt x="2603" y="2429"/>
                    <a:pt x="2413" y="2496"/>
                    <a:pt x="2117" y="2496"/>
                  </a:cubicBezTo>
                  <a:cubicBezTo>
                    <a:pt x="2023" y="2496"/>
                    <a:pt x="1965" y="2488"/>
                    <a:pt x="1942" y="2472"/>
                  </a:cubicBezTo>
                  <a:cubicBezTo>
                    <a:pt x="1919" y="2456"/>
                    <a:pt x="1908" y="2416"/>
                    <a:pt x="1908" y="2352"/>
                  </a:cubicBezTo>
                  <a:cubicBezTo>
                    <a:pt x="1908" y="1934"/>
                    <a:pt x="1908" y="1934"/>
                    <a:pt x="1908" y="1934"/>
                  </a:cubicBezTo>
                  <a:cubicBezTo>
                    <a:pt x="1907" y="1897"/>
                    <a:pt x="1907" y="1897"/>
                    <a:pt x="1907" y="1897"/>
                  </a:cubicBezTo>
                  <a:cubicBezTo>
                    <a:pt x="1907" y="1874"/>
                    <a:pt x="1913" y="1859"/>
                    <a:pt x="1925" y="1851"/>
                  </a:cubicBezTo>
                  <a:cubicBezTo>
                    <a:pt x="1938" y="1844"/>
                    <a:pt x="1962" y="1840"/>
                    <a:pt x="1999" y="1840"/>
                  </a:cubicBezTo>
                  <a:cubicBezTo>
                    <a:pt x="2249" y="1840"/>
                    <a:pt x="2249" y="1840"/>
                    <a:pt x="2249" y="1840"/>
                  </a:cubicBezTo>
                  <a:cubicBezTo>
                    <a:pt x="2314" y="1840"/>
                    <a:pt x="2360" y="1849"/>
                    <a:pt x="2387" y="1867"/>
                  </a:cubicBezTo>
                  <a:cubicBezTo>
                    <a:pt x="2414" y="1885"/>
                    <a:pt x="2432" y="1920"/>
                    <a:pt x="2441" y="1970"/>
                  </a:cubicBezTo>
                  <a:cubicBezTo>
                    <a:pt x="2448" y="2002"/>
                    <a:pt x="2448" y="2002"/>
                    <a:pt x="2448" y="2002"/>
                  </a:cubicBezTo>
                  <a:cubicBezTo>
                    <a:pt x="2451" y="2019"/>
                    <a:pt x="2461" y="2027"/>
                    <a:pt x="2477" y="2027"/>
                  </a:cubicBezTo>
                  <a:cubicBezTo>
                    <a:pt x="2491" y="2027"/>
                    <a:pt x="2499" y="2018"/>
                    <a:pt x="2499" y="1999"/>
                  </a:cubicBezTo>
                  <a:cubicBezTo>
                    <a:pt x="2499" y="1992"/>
                    <a:pt x="2498" y="1981"/>
                    <a:pt x="2496" y="1966"/>
                  </a:cubicBezTo>
                  <a:cubicBezTo>
                    <a:pt x="2492" y="1921"/>
                    <a:pt x="2490" y="1875"/>
                    <a:pt x="2490" y="1829"/>
                  </a:cubicBezTo>
                  <a:cubicBezTo>
                    <a:pt x="2490" y="1769"/>
                    <a:pt x="2493" y="1702"/>
                    <a:pt x="2500" y="1629"/>
                  </a:cubicBezTo>
                  <a:cubicBezTo>
                    <a:pt x="2501" y="1618"/>
                    <a:pt x="2501" y="1610"/>
                    <a:pt x="2501" y="1605"/>
                  </a:cubicBezTo>
                  <a:cubicBezTo>
                    <a:pt x="2501" y="1585"/>
                    <a:pt x="2494" y="1575"/>
                    <a:pt x="2479" y="1574"/>
                  </a:cubicBezTo>
                  <a:cubicBezTo>
                    <a:pt x="2464" y="1573"/>
                    <a:pt x="2454" y="1582"/>
                    <a:pt x="2450" y="1601"/>
                  </a:cubicBezTo>
                  <a:cubicBezTo>
                    <a:pt x="2440" y="1651"/>
                    <a:pt x="2429" y="1683"/>
                    <a:pt x="2417" y="1696"/>
                  </a:cubicBezTo>
                  <a:cubicBezTo>
                    <a:pt x="2405" y="1710"/>
                    <a:pt x="2379" y="1721"/>
                    <a:pt x="2338" y="1729"/>
                  </a:cubicBezTo>
                  <a:cubicBezTo>
                    <a:pt x="2292" y="1738"/>
                    <a:pt x="2229" y="1743"/>
                    <a:pt x="2150" y="1743"/>
                  </a:cubicBezTo>
                  <a:cubicBezTo>
                    <a:pt x="1976" y="1743"/>
                    <a:pt x="1976" y="1743"/>
                    <a:pt x="1976" y="1743"/>
                  </a:cubicBezTo>
                  <a:cubicBezTo>
                    <a:pt x="1943" y="1743"/>
                    <a:pt x="1924" y="1739"/>
                    <a:pt x="1917" y="1732"/>
                  </a:cubicBezTo>
                  <a:cubicBezTo>
                    <a:pt x="1911" y="1725"/>
                    <a:pt x="1908" y="1704"/>
                    <a:pt x="1908" y="1669"/>
                  </a:cubicBezTo>
                  <a:cubicBezTo>
                    <a:pt x="1908" y="1212"/>
                    <a:pt x="1908" y="1212"/>
                    <a:pt x="1908" y="1212"/>
                  </a:cubicBezTo>
                  <a:cubicBezTo>
                    <a:pt x="1908" y="1172"/>
                    <a:pt x="1915" y="1146"/>
                    <a:pt x="1928" y="1134"/>
                  </a:cubicBezTo>
                  <a:close/>
                  <a:moveTo>
                    <a:pt x="4225" y="1394"/>
                  </a:moveTo>
                  <a:cubicBezTo>
                    <a:pt x="4225" y="1272"/>
                    <a:pt x="4225" y="1272"/>
                    <a:pt x="4225" y="1272"/>
                  </a:cubicBezTo>
                  <a:cubicBezTo>
                    <a:pt x="4225" y="1199"/>
                    <a:pt x="4232" y="1150"/>
                    <a:pt x="4247" y="1124"/>
                  </a:cubicBezTo>
                  <a:cubicBezTo>
                    <a:pt x="4262" y="1097"/>
                    <a:pt x="4292" y="1078"/>
                    <a:pt x="4338" y="1067"/>
                  </a:cubicBezTo>
                  <a:cubicBezTo>
                    <a:pt x="4354" y="1062"/>
                    <a:pt x="4361" y="1055"/>
                    <a:pt x="4361" y="1045"/>
                  </a:cubicBezTo>
                  <a:cubicBezTo>
                    <a:pt x="4359" y="1030"/>
                    <a:pt x="4349" y="1022"/>
                    <a:pt x="4329" y="1022"/>
                  </a:cubicBezTo>
                  <a:cubicBezTo>
                    <a:pt x="4316" y="1022"/>
                    <a:pt x="4298" y="1024"/>
                    <a:pt x="4273" y="1028"/>
                  </a:cubicBezTo>
                  <a:cubicBezTo>
                    <a:pt x="4246" y="1033"/>
                    <a:pt x="4208" y="1035"/>
                    <a:pt x="4161" y="1035"/>
                  </a:cubicBezTo>
                  <a:cubicBezTo>
                    <a:pt x="4074" y="1035"/>
                    <a:pt x="4004" y="1033"/>
                    <a:pt x="3952" y="1027"/>
                  </a:cubicBezTo>
                  <a:cubicBezTo>
                    <a:pt x="3930" y="1025"/>
                    <a:pt x="3914" y="1024"/>
                    <a:pt x="3904" y="1024"/>
                  </a:cubicBezTo>
                  <a:cubicBezTo>
                    <a:pt x="3883" y="1024"/>
                    <a:pt x="3872" y="1031"/>
                    <a:pt x="3872" y="1045"/>
                  </a:cubicBezTo>
                  <a:cubicBezTo>
                    <a:pt x="3872" y="1060"/>
                    <a:pt x="3883" y="1069"/>
                    <a:pt x="3904" y="1073"/>
                  </a:cubicBezTo>
                  <a:cubicBezTo>
                    <a:pt x="3982" y="1085"/>
                    <a:pt x="4036" y="1105"/>
                    <a:pt x="4066" y="1132"/>
                  </a:cubicBezTo>
                  <a:cubicBezTo>
                    <a:pt x="4096" y="1159"/>
                    <a:pt x="4114" y="1204"/>
                    <a:pt x="4122" y="1268"/>
                  </a:cubicBezTo>
                  <a:cubicBezTo>
                    <a:pt x="4135" y="1529"/>
                    <a:pt x="4135" y="1529"/>
                    <a:pt x="4135" y="1529"/>
                  </a:cubicBezTo>
                  <a:cubicBezTo>
                    <a:pt x="4134" y="1682"/>
                    <a:pt x="4134" y="1682"/>
                    <a:pt x="4134" y="1682"/>
                  </a:cubicBezTo>
                  <a:cubicBezTo>
                    <a:pt x="4134" y="2242"/>
                    <a:pt x="4134" y="2242"/>
                    <a:pt x="4134" y="2242"/>
                  </a:cubicBezTo>
                  <a:cubicBezTo>
                    <a:pt x="4134" y="2256"/>
                    <a:pt x="4129" y="2263"/>
                    <a:pt x="4122" y="2264"/>
                  </a:cubicBezTo>
                  <a:cubicBezTo>
                    <a:pt x="4117" y="2264"/>
                    <a:pt x="4107" y="2255"/>
                    <a:pt x="4090" y="2236"/>
                  </a:cubicBezTo>
                  <a:cubicBezTo>
                    <a:pt x="3049" y="1057"/>
                    <a:pt x="3049" y="1057"/>
                    <a:pt x="3049" y="1057"/>
                  </a:cubicBezTo>
                  <a:cubicBezTo>
                    <a:pt x="3030" y="1035"/>
                    <a:pt x="3011" y="1024"/>
                    <a:pt x="2992" y="1024"/>
                  </a:cubicBezTo>
                  <a:cubicBezTo>
                    <a:pt x="2982" y="1024"/>
                    <a:pt x="2968" y="1024"/>
                    <a:pt x="2950" y="1025"/>
                  </a:cubicBezTo>
                  <a:cubicBezTo>
                    <a:pt x="2932" y="1026"/>
                    <a:pt x="2932" y="1026"/>
                    <a:pt x="2932" y="1026"/>
                  </a:cubicBezTo>
                  <a:cubicBezTo>
                    <a:pt x="2856" y="1024"/>
                    <a:pt x="2856" y="1024"/>
                    <a:pt x="2856" y="1024"/>
                  </a:cubicBezTo>
                  <a:cubicBezTo>
                    <a:pt x="2810" y="1023"/>
                    <a:pt x="2810" y="1023"/>
                    <a:pt x="2810" y="1023"/>
                  </a:cubicBezTo>
                  <a:cubicBezTo>
                    <a:pt x="2801" y="1022"/>
                    <a:pt x="2795" y="1022"/>
                    <a:pt x="2792" y="1022"/>
                  </a:cubicBezTo>
                  <a:cubicBezTo>
                    <a:pt x="2775" y="1022"/>
                    <a:pt x="2767" y="1029"/>
                    <a:pt x="2767" y="1043"/>
                  </a:cubicBezTo>
                  <a:cubicBezTo>
                    <a:pt x="2767" y="1057"/>
                    <a:pt x="2777" y="1065"/>
                    <a:pt x="2797" y="1068"/>
                  </a:cubicBezTo>
                  <a:cubicBezTo>
                    <a:pt x="2876" y="1079"/>
                    <a:pt x="2936" y="1122"/>
                    <a:pt x="2977" y="1197"/>
                  </a:cubicBezTo>
                  <a:cubicBezTo>
                    <a:pt x="3019" y="1272"/>
                    <a:pt x="3040" y="1375"/>
                    <a:pt x="3040" y="1505"/>
                  </a:cubicBezTo>
                  <a:cubicBezTo>
                    <a:pt x="3040" y="2276"/>
                    <a:pt x="3040" y="2276"/>
                    <a:pt x="3040" y="2276"/>
                  </a:cubicBezTo>
                  <a:cubicBezTo>
                    <a:pt x="3040" y="2357"/>
                    <a:pt x="3028" y="2416"/>
                    <a:pt x="3006" y="2453"/>
                  </a:cubicBezTo>
                  <a:cubicBezTo>
                    <a:pt x="2984" y="2490"/>
                    <a:pt x="2941" y="2519"/>
                    <a:pt x="2878" y="2541"/>
                  </a:cubicBezTo>
                  <a:cubicBezTo>
                    <a:pt x="2856" y="2548"/>
                    <a:pt x="2845" y="2558"/>
                    <a:pt x="2846" y="2569"/>
                  </a:cubicBezTo>
                  <a:cubicBezTo>
                    <a:pt x="2847" y="2583"/>
                    <a:pt x="2858" y="2590"/>
                    <a:pt x="2878" y="2590"/>
                  </a:cubicBezTo>
                  <a:cubicBezTo>
                    <a:pt x="2886" y="2590"/>
                    <a:pt x="2900" y="2588"/>
                    <a:pt x="2920" y="2585"/>
                  </a:cubicBezTo>
                  <a:cubicBezTo>
                    <a:pt x="2946" y="2582"/>
                    <a:pt x="2974" y="2580"/>
                    <a:pt x="3003" y="2580"/>
                  </a:cubicBezTo>
                  <a:cubicBezTo>
                    <a:pt x="3058" y="2578"/>
                    <a:pt x="3058" y="2578"/>
                    <a:pt x="3058" y="2578"/>
                  </a:cubicBezTo>
                  <a:cubicBezTo>
                    <a:pt x="3173" y="2584"/>
                    <a:pt x="3173" y="2584"/>
                    <a:pt x="3173" y="2584"/>
                  </a:cubicBezTo>
                  <a:cubicBezTo>
                    <a:pt x="3230" y="2587"/>
                    <a:pt x="3263" y="2589"/>
                    <a:pt x="3272" y="2591"/>
                  </a:cubicBezTo>
                  <a:cubicBezTo>
                    <a:pt x="3284" y="2592"/>
                    <a:pt x="3295" y="2593"/>
                    <a:pt x="3306" y="2593"/>
                  </a:cubicBezTo>
                  <a:cubicBezTo>
                    <a:pt x="3321" y="2593"/>
                    <a:pt x="3329" y="2586"/>
                    <a:pt x="3329" y="2571"/>
                  </a:cubicBezTo>
                  <a:cubicBezTo>
                    <a:pt x="3329" y="2555"/>
                    <a:pt x="3317" y="2545"/>
                    <a:pt x="3292" y="2542"/>
                  </a:cubicBezTo>
                  <a:cubicBezTo>
                    <a:pt x="3232" y="2533"/>
                    <a:pt x="3192" y="2519"/>
                    <a:pt x="3172" y="2500"/>
                  </a:cubicBezTo>
                  <a:cubicBezTo>
                    <a:pt x="3152" y="2481"/>
                    <a:pt x="3139" y="2447"/>
                    <a:pt x="3134" y="2397"/>
                  </a:cubicBezTo>
                  <a:cubicBezTo>
                    <a:pt x="3130" y="2317"/>
                    <a:pt x="3130" y="2317"/>
                    <a:pt x="3130" y="2317"/>
                  </a:cubicBezTo>
                  <a:cubicBezTo>
                    <a:pt x="3131" y="2269"/>
                    <a:pt x="3131" y="2269"/>
                    <a:pt x="3131" y="2269"/>
                  </a:cubicBezTo>
                  <a:cubicBezTo>
                    <a:pt x="3131" y="1501"/>
                    <a:pt x="3131" y="1501"/>
                    <a:pt x="3131" y="1501"/>
                  </a:cubicBezTo>
                  <a:cubicBezTo>
                    <a:pt x="3131" y="1467"/>
                    <a:pt x="3138" y="1450"/>
                    <a:pt x="3153" y="1450"/>
                  </a:cubicBezTo>
                  <a:cubicBezTo>
                    <a:pt x="3159" y="1450"/>
                    <a:pt x="3164" y="1452"/>
                    <a:pt x="3169" y="1456"/>
                  </a:cubicBezTo>
                  <a:cubicBezTo>
                    <a:pt x="3180" y="1469"/>
                    <a:pt x="3180" y="1469"/>
                    <a:pt x="3180" y="1469"/>
                  </a:cubicBezTo>
                  <a:cubicBezTo>
                    <a:pt x="4134" y="2560"/>
                    <a:pt x="4134" y="2560"/>
                    <a:pt x="4134" y="2560"/>
                  </a:cubicBezTo>
                  <a:cubicBezTo>
                    <a:pt x="4159" y="2590"/>
                    <a:pt x="4159" y="2590"/>
                    <a:pt x="4159" y="2590"/>
                  </a:cubicBezTo>
                  <a:cubicBezTo>
                    <a:pt x="4165" y="2596"/>
                    <a:pt x="4174" y="2599"/>
                    <a:pt x="4185" y="2600"/>
                  </a:cubicBezTo>
                  <a:cubicBezTo>
                    <a:pt x="4203" y="2600"/>
                    <a:pt x="4213" y="2592"/>
                    <a:pt x="4217" y="2573"/>
                  </a:cubicBezTo>
                  <a:cubicBezTo>
                    <a:pt x="4221" y="2555"/>
                    <a:pt x="4223" y="2503"/>
                    <a:pt x="4223" y="2417"/>
                  </a:cubicBezTo>
                  <a:cubicBezTo>
                    <a:pt x="4223" y="1469"/>
                    <a:pt x="4223" y="1469"/>
                    <a:pt x="4223" y="1469"/>
                  </a:cubicBezTo>
                  <a:cubicBezTo>
                    <a:pt x="4225" y="1394"/>
                    <a:pt x="4225" y="1394"/>
                    <a:pt x="4225" y="1394"/>
                  </a:cubicBezTo>
                  <a:close/>
                  <a:moveTo>
                    <a:pt x="5867" y="1394"/>
                  </a:moveTo>
                  <a:cubicBezTo>
                    <a:pt x="5867" y="1272"/>
                    <a:pt x="5867" y="1272"/>
                    <a:pt x="5867" y="1272"/>
                  </a:cubicBezTo>
                  <a:cubicBezTo>
                    <a:pt x="5867" y="1199"/>
                    <a:pt x="5874" y="1150"/>
                    <a:pt x="5889" y="1124"/>
                  </a:cubicBezTo>
                  <a:cubicBezTo>
                    <a:pt x="5904" y="1097"/>
                    <a:pt x="5934" y="1078"/>
                    <a:pt x="5980" y="1067"/>
                  </a:cubicBezTo>
                  <a:cubicBezTo>
                    <a:pt x="5996" y="1062"/>
                    <a:pt x="6003" y="1055"/>
                    <a:pt x="6003" y="1045"/>
                  </a:cubicBezTo>
                  <a:cubicBezTo>
                    <a:pt x="6001" y="1030"/>
                    <a:pt x="5991" y="1022"/>
                    <a:pt x="5971" y="1022"/>
                  </a:cubicBezTo>
                  <a:cubicBezTo>
                    <a:pt x="5958" y="1022"/>
                    <a:pt x="5940" y="1024"/>
                    <a:pt x="5915" y="1028"/>
                  </a:cubicBezTo>
                  <a:cubicBezTo>
                    <a:pt x="5888" y="1033"/>
                    <a:pt x="5850" y="1035"/>
                    <a:pt x="5803" y="1035"/>
                  </a:cubicBezTo>
                  <a:cubicBezTo>
                    <a:pt x="5716" y="1035"/>
                    <a:pt x="5646" y="1033"/>
                    <a:pt x="5594" y="1027"/>
                  </a:cubicBezTo>
                  <a:cubicBezTo>
                    <a:pt x="5572" y="1025"/>
                    <a:pt x="5556" y="1024"/>
                    <a:pt x="5546" y="1024"/>
                  </a:cubicBezTo>
                  <a:cubicBezTo>
                    <a:pt x="5525" y="1024"/>
                    <a:pt x="5514" y="1031"/>
                    <a:pt x="5514" y="1045"/>
                  </a:cubicBezTo>
                  <a:cubicBezTo>
                    <a:pt x="5514" y="1060"/>
                    <a:pt x="5525" y="1069"/>
                    <a:pt x="5546" y="1073"/>
                  </a:cubicBezTo>
                  <a:cubicBezTo>
                    <a:pt x="5624" y="1085"/>
                    <a:pt x="5678" y="1105"/>
                    <a:pt x="5708" y="1132"/>
                  </a:cubicBezTo>
                  <a:cubicBezTo>
                    <a:pt x="5738" y="1159"/>
                    <a:pt x="5756" y="1204"/>
                    <a:pt x="5764" y="1268"/>
                  </a:cubicBezTo>
                  <a:cubicBezTo>
                    <a:pt x="5777" y="1529"/>
                    <a:pt x="5777" y="1529"/>
                    <a:pt x="5777" y="1529"/>
                  </a:cubicBezTo>
                  <a:cubicBezTo>
                    <a:pt x="5776" y="1682"/>
                    <a:pt x="5776" y="1682"/>
                    <a:pt x="5776" y="1682"/>
                  </a:cubicBezTo>
                  <a:cubicBezTo>
                    <a:pt x="5776" y="2242"/>
                    <a:pt x="5776" y="2242"/>
                    <a:pt x="5776" y="2242"/>
                  </a:cubicBezTo>
                  <a:cubicBezTo>
                    <a:pt x="5775" y="2256"/>
                    <a:pt x="5771" y="2263"/>
                    <a:pt x="5764" y="2264"/>
                  </a:cubicBezTo>
                  <a:cubicBezTo>
                    <a:pt x="5759" y="2264"/>
                    <a:pt x="5749" y="2255"/>
                    <a:pt x="5732" y="2236"/>
                  </a:cubicBezTo>
                  <a:cubicBezTo>
                    <a:pt x="4691" y="1057"/>
                    <a:pt x="4691" y="1057"/>
                    <a:pt x="4691" y="1057"/>
                  </a:cubicBezTo>
                  <a:cubicBezTo>
                    <a:pt x="4672" y="1035"/>
                    <a:pt x="4653" y="1024"/>
                    <a:pt x="4634" y="1024"/>
                  </a:cubicBezTo>
                  <a:cubicBezTo>
                    <a:pt x="4624" y="1024"/>
                    <a:pt x="4610" y="1024"/>
                    <a:pt x="4592" y="1025"/>
                  </a:cubicBezTo>
                  <a:cubicBezTo>
                    <a:pt x="4574" y="1026"/>
                    <a:pt x="4574" y="1026"/>
                    <a:pt x="4574" y="1026"/>
                  </a:cubicBezTo>
                  <a:cubicBezTo>
                    <a:pt x="4498" y="1024"/>
                    <a:pt x="4498" y="1024"/>
                    <a:pt x="4498" y="1024"/>
                  </a:cubicBezTo>
                  <a:cubicBezTo>
                    <a:pt x="4452" y="1023"/>
                    <a:pt x="4452" y="1023"/>
                    <a:pt x="4452" y="1023"/>
                  </a:cubicBezTo>
                  <a:cubicBezTo>
                    <a:pt x="4443" y="1022"/>
                    <a:pt x="4437" y="1022"/>
                    <a:pt x="4434" y="1022"/>
                  </a:cubicBezTo>
                  <a:cubicBezTo>
                    <a:pt x="4417" y="1022"/>
                    <a:pt x="4409" y="1029"/>
                    <a:pt x="4409" y="1043"/>
                  </a:cubicBezTo>
                  <a:cubicBezTo>
                    <a:pt x="4409" y="1057"/>
                    <a:pt x="4419" y="1065"/>
                    <a:pt x="4439" y="1068"/>
                  </a:cubicBezTo>
                  <a:cubicBezTo>
                    <a:pt x="4518" y="1079"/>
                    <a:pt x="4578" y="1122"/>
                    <a:pt x="4619" y="1197"/>
                  </a:cubicBezTo>
                  <a:cubicBezTo>
                    <a:pt x="4661" y="1272"/>
                    <a:pt x="4682" y="1375"/>
                    <a:pt x="4682" y="1505"/>
                  </a:cubicBezTo>
                  <a:cubicBezTo>
                    <a:pt x="4682" y="2276"/>
                    <a:pt x="4682" y="2276"/>
                    <a:pt x="4682" y="2276"/>
                  </a:cubicBezTo>
                  <a:cubicBezTo>
                    <a:pt x="4682" y="2357"/>
                    <a:pt x="4670" y="2416"/>
                    <a:pt x="4648" y="2453"/>
                  </a:cubicBezTo>
                  <a:cubicBezTo>
                    <a:pt x="4626" y="2490"/>
                    <a:pt x="4583" y="2519"/>
                    <a:pt x="4520" y="2541"/>
                  </a:cubicBezTo>
                  <a:cubicBezTo>
                    <a:pt x="4498" y="2548"/>
                    <a:pt x="4487" y="2558"/>
                    <a:pt x="4488" y="2569"/>
                  </a:cubicBezTo>
                  <a:cubicBezTo>
                    <a:pt x="4489" y="2583"/>
                    <a:pt x="4500" y="2590"/>
                    <a:pt x="4520" y="2590"/>
                  </a:cubicBezTo>
                  <a:cubicBezTo>
                    <a:pt x="4528" y="2590"/>
                    <a:pt x="4542" y="2588"/>
                    <a:pt x="4562" y="2585"/>
                  </a:cubicBezTo>
                  <a:cubicBezTo>
                    <a:pt x="4588" y="2582"/>
                    <a:pt x="4616" y="2580"/>
                    <a:pt x="4645" y="2580"/>
                  </a:cubicBezTo>
                  <a:cubicBezTo>
                    <a:pt x="4700" y="2578"/>
                    <a:pt x="4700" y="2578"/>
                    <a:pt x="4700" y="2578"/>
                  </a:cubicBezTo>
                  <a:cubicBezTo>
                    <a:pt x="4815" y="2584"/>
                    <a:pt x="4815" y="2584"/>
                    <a:pt x="4815" y="2584"/>
                  </a:cubicBezTo>
                  <a:cubicBezTo>
                    <a:pt x="4872" y="2587"/>
                    <a:pt x="4905" y="2589"/>
                    <a:pt x="4914" y="2591"/>
                  </a:cubicBezTo>
                  <a:cubicBezTo>
                    <a:pt x="4926" y="2592"/>
                    <a:pt x="4937" y="2593"/>
                    <a:pt x="4948" y="2593"/>
                  </a:cubicBezTo>
                  <a:cubicBezTo>
                    <a:pt x="4963" y="2593"/>
                    <a:pt x="4971" y="2586"/>
                    <a:pt x="4971" y="2571"/>
                  </a:cubicBezTo>
                  <a:cubicBezTo>
                    <a:pt x="4971" y="2555"/>
                    <a:pt x="4959" y="2545"/>
                    <a:pt x="4934" y="2542"/>
                  </a:cubicBezTo>
                  <a:cubicBezTo>
                    <a:pt x="4874" y="2533"/>
                    <a:pt x="4834" y="2519"/>
                    <a:pt x="4814" y="2500"/>
                  </a:cubicBezTo>
                  <a:cubicBezTo>
                    <a:pt x="4794" y="2481"/>
                    <a:pt x="4781" y="2447"/>
                    <a:pt x="4775" y="2397"/>
                  </a:cubicBezTo>
                  <a:cubicBezTo>
                    <a:pt x="4772" y="2317"/>
                    <a:pt x="4772" y="2317"/>
                    <a:pt x="4772" y="2317"/>
                  </a:cubicBezTo>
                  <a:cubicBezTo>
                    <a:pt x="4773" y="2269"/>
                    <a:pt x="4773" y="2269"/>
                    <a:pt x="4773" y="2269"/>
                  </a:cubicBezTo>
                  <a:cubicBezTo>
                    <a:pt x="4773" y="1501"/>
                    <a:pt x="4773" y="1501"/>
                    <a:pt x="4773" y="1501"/>
                  </a:cubicBezTo>
                  <a:cubicBezTo>
                    <a:pt x="4773" y="1467"/>
                    <a:pt x="4780" y="1450"/>
                    <a:pt x="4795" y="1450"/>
                  </a:cubicBezTo>
                  <a:cubicBezTo>
                    <a:pt x="4801" y="1450"/>
                    <a:pt x="4806" y="1452"/>
                    <a:pt x="4811" y="1456"/>
                  </a:cubicBezTo>
                  <a:cubicBezTo>
                    <a:pt x="4822" y="1469"/>
                    <a:pt x="4822" y="1469"/>
                    <a:pt x="4822" y="1469"/>
                  </a:cubicBezTo>
                  <a:cubicBezTo>
                    <a:pt x="5776" y="2560"/>
                    <a:pt x="5776" y="2560"/>
                    <a:pt x="5776" y="2560"/>
                  </a:cubicBezTo>
                  <a:cubicBezTo>
                    <a:pt x="5801" y="2590"/>
                    <a:pt x="5801" y="2590"/>
                    <a:pt x="5801" y="2590"/>
                  </a:cubicBezTo>
                  <a:cubicBezTo>
                    <a:pt x="5807" y="2596"/>
                    <a:pt x="5816" y="2599"/>
                    <a:pt x="5827" y="2600"/>
                  </a:cubicBezTo>
                  <a:cubicBezTo>
                    <a:pt x="5845" y="2600"/>
                    <a:pt x="5855" y="2592"/>
                    <a:pt x="5859" y="2573"/>
                  </a:cubicBezTo>
                  <a:cubicBezTo>
                    <a:pt x="5863" y="2555"/>
                    <a:pt x="5865" y="2503"/>
                    <a:pt x="5865" y="2417"/>
                  </a:cubicBezTo>
                  <a:cubicBezTo>
                    <a:pt x="5865" y="1469"/>
                    <a:pt x="5865" y="1469"/>
                    <a:pt x="5865" y="1469"/>
                  </a:cubicBezTo>
                  <a:cubicBezTo>
                    <a:pt x="5867" y="1394"/>
                    <a:pt x="5867" y="1394"/>
                    <a:pt x="5867" y="1394"/>
                  </a:cubicBezTo>
                  <a:close/>
                  <a:moveTo>
                    <a:pt x="6487" y="1134"/>
                  </a:moveTo>
                  <a:cubicBezTo>
                    <a:pt x="6500" y="1123"/>
                    <a:pt x="6530" y="1117"/>
                    <a:pt x="6577" y="1117"/>
                  </a:cubicBezTo>
                  <a:cubicBezTo>
                    <a:pt x="6754" y="1117"/>
                    <a:pt x="6754" y="1117"/>
                    <a:pt x="6754" y="1117"/>
                  </a:cubicBezTo>
                  <a:cubicBezTo>
                    <a:pt x="6871" y="1117"/>
                    <a:pt x="6951" y="1122"/>
                    <a:pt x="6995" y="1134"/>
                  </a:cubicBezTo>
                  <a:cubicBezTo>
                    <a:pt x="7039" y="1145"/>
                    <a:pt x="7068" y="1168"/>
                    <a:pt x="7082" y="1202"/>
                  </a:cubicBezTo>
                  <a:cubicBezTo>
                    <a:pt x="7091" y="1224"/>
                    <a:pt x="7096" y="1247"/>
                    <a:pt x="7096" y="1271"/>
                  </a:cubicBezTo>
                  <a:cubicBezTo>
                    <a:pt x="7096" y="1300"/>
                    <a:pt x="7096" y="1300"/>
                    <a:pt x="7096" y="1300"/>
                  </a:cubicBezTo>
                  <a:cubicBezTo>
                    <a:pt x="7096" y="1324"/>
                    <a:pt x="7103" y="1335"/>
                    <a:pt x="7118" y="1334"/>
                  </a:cubicBezTo>
                  <a:cubicBezTo>
                    <a:pt x="7131" y="1333"/>
                    <a:pt x="7139" y="1328"/>
                    <a:pt x="7143" y="1317"/>
                  </a:cubicBezTo>
                  <a:cubicBezTo>
                    <a:pt x="7147" y="1306"/>
                    <a:pt x="7151" y="1278"/>
                    <a:pt x="7154" y="1235"/>
                  </a:cubicBezTo>
                  <a:cubicBezTo>
                    <a:pt x="7159" y="1168"/>
                    <a:pt x="7159" y="1168"/>
                    <a:pt x="7159" y="1168"/>
                  </a:cubicBezTo>
                  <a:cubicBezTo>
                    <a:pt x="7163" y="1119"/>
                    <a:pt x="7166" y="1089"/>
                    <a:pt x="7168" y="1078"/>
                  </a:cubicBezTo>
                  <a:cubicBezTo>
                    <a:pt x="7170" y="1068"/>
                    <a:pt x="7171" y="1059"/>
                    <a:pt x="7171" y="1052"/>
                  </a:cubicBezTo>
                  <a:cubicBezTo>
                    <a:pt x="7171" y="1030"/>
                    <a:pt x="7159" y="1019"/>
                    <a:pt x="7134" y="1019"/>
                  </a:cubicBezTo>
                  <a:cubicBezTo>
                    <a:pt x="7124" y="1019"/>
                    <a:pt x="7109" y="1021"/>
                    <a:pt x="7089" y="1024"/>
                  </a:cubicBezTo>
                  <a:cubicBezTo>
                    <a:pt x="7079" y="1025"/>
                    <a:pt x="7052" y="1027"/>
                    <a:pt x="7007" y="1028"/>
                  </a:cubicBezTo>
                  <a:cubicBezTo>
                    <a:pt x="6847" y="1036"/>
                    <a:pt x="6847" y="1036"/>
                    <a:pt x="6847" y="1036"/>
                  </a:cubicBezTo>
                  <a:cubicBezTo>
                    <a:pt x="6776" y="1039"/>
                    <a:pt x="6694" y="1041"/>
                    <a:pt x="6602" y="1041"/>
                  </a:cubicBezTo>
                  <a:cubicBezTo>
                    <a:pt x="6450" y="1041"/>
                    <a:pt x="6321" y="1035"/>
                    <a:pt x="6213" y="1023"/>
                  </a:cubicBezTo>
                  <a:cubicBezTo>
                    <a:pt x="6181" y="1019"/>
                    <a:pt x="6156" y="1017"/>
                    <a:pt x="6137" y="1017"/>
                  </a:cubicBezTo>
                  <a:cubicBezTo>
                    <a:pt x="6103" y="1017"/>
                    <a:pt x="6086" y="1028"/>
                    <a:pt x="6086" y="1048"/>
                  </a:cubicBezTo>
                  <a:cubicBezTo>
                    <a:pt x="6086" y="1062"/>
                    <a:pt x="6097" y="1069"/>
                    <a:pt x="6119" y="1069"/>
                  </a:cubicBezTo>
                  <a:cubicBezTo>
                    <a:pt x="6187" y="1069"/>
                    <a:pt x="6234" y="1088"/>
                    <a:pt x="6257" y="1125"/>
                  </a:cubicBezTo>
                  <a:cubicBezTo>
                    <a:pt x="6281" y="1163"/>
                    <a:pt x="6293" y="1236"/>
                    <a:pt x="6293" y="1344"/>
                  </a:cubicBezTo>
                  <a:cubicBezTo>
                    <a:pt x="6293" y="2302"/>
                    <a:pt x="6293" y="2302"/>
                    <a:pt x="6293" y="2302"/>
                  </a:cubicBezTo>
                  <a:cubicBezTo>
                    <a:pt x="6292" y="2375"/>
                    <a:pt x="6292" y="2375"/>
                    <a:pt x="6292" y="2375"/>
                  </a:cubicBezTo>
                  <a:cubicBezTo>
                    <a:pt x="6292" y="2466"/>
                    <a:pt x="6265" y="2519"/>
                    <a:pt x="6210" y="2534"/>
                  </a:cubicBezTo>
                  <a:cubicBezTo>
                    <a:pt x="6167" y="2547"/>
                    <a:pt x="6167" y="2547"/>
                    <a:pt x="6167" y="2547"/>
                  </a:cubicBezTo>
                  <a:cubicBezTo>
                    <a:pt x="6148" y="2552"/>
                    <a:pt x="6138" y="2561"/>
                    <a:pt x="6138" y="2573"/>
                  </a:cubicBezTo>
                  <a:cubicBezTo>
                    <a:pt x="6138" y="2589"/>
                    <a:pt x="6150" y="2598"/>
                    <a:pt x="6174" y="2598"/>
                  </a:cubicBezTo>
                  <a:cubicBezTo>
                    <a:pt x="6185" y="2598"/>
                    <a:pt x="6204" y="2595"/>
                    <a:pt x="6233" y="2590"/>
                  </a:cubicBezTo>
                  <a:cubicBezTo>
                    <a:pt x="6287" y="2580"/>
                    <a:pt x="6381" y="2576"/>
                    <a:pt x="6513" y="2576"/>
                  </a:cubicBezTo>
                  <a:cubicBezTo>
                    <a:pt x="6607" y="2576"/>
                    <a:pt x="6726" y="2583"/>
                    <a:pt x="6870" y="2596"/>
                  </a:cubicBezTo>
                  <a:cubicBezTo>
                    <a:pt x="6907" y="2599"/>
                    <a:pt x="6937" y="2601"/>
                    <a:pt x="6959" y="2601"/>
                  </a:cubicBezTo>
                  <a:cubicBezTo>
                    <a:pt x="7060" y="2601"/>
                    <a:pt x="7144" y="2560"/>
                    <a:pt x="7210" y="2479"/>
                  </a:cubicBezTo>
                  <a:cubicBezTo>
                    <a:pt x="7265" y="2411"/>
                    <a:pt x="7293" y="2353"/>
                    <a:pt x="7293" y="2304"/>
                  </a:cubicBezTo>
                  <a:cubicBezTo>
                    <a:pt x="7293" y="2284"/>
                    <a:pt x="7286" y="2274"/>
                    <a:pt x="7272" y="2275"/>
                  </a:cubicBezTo>
                  <a:cubicBezTo>
                    <a:pt x="7263" y="2276"/>
                    <a:pt x="7255" y="2282"/>
                    <a:pt x="7246" y="2295"/>
                  </a:cubicBezTo>
                  <a:cubicBezTo>
                    <a:pt x="7162" y="2429"/>
                    <a:pt x="6971" y="2496"/>
                    <a:pt x="6675" y="2496"/>
                  </a:cubicBezTo>
                  <a:cubicBezTo>
                    <a:pt x="6582" y="2496"/>
                    <a:pt x="6524" y="2488"/>
                    <a:pt x="6501" y="2472"/>
                  </a:cubicBezTo>
                  <a:cubicBezTo>
                    <a:pt x="6478" y="2456"/>
                    <a:pt x="6466" y="2416"/>
                    <a:pt x="6466" y="2352"/>
                  </a:cubicBezTo>
                  <a:cubicBezTo>
                    <a:pt x="6466" y="1934"/>
                    <a:pt x="6466" y="1934"/>
                    <a:pt x="6466" y="1934"/>
                  </a:cubicBezTo>
                  <a:cubicBezTo>
                    <a:pt x="6465" y="1897"/>
                    <a:pt x="6465" y="1897"/>
                    <a:pt x="6465" y="1897"/>
                  </a:cubicBezTo>
                  <a:cubicBezTo>
                    <a:pt x="6465" y="1874"/>
                    <a:pt x="6471" y="1859"/>
                    <a:pt x="6484" y="1851"/>
                  </a:cubicBezTo>
                  <a:cubicBezTo>
                    <a:pt x="6496" y="1844"/>
                    <a:pt x="6521" y="1840"/>
                    <a:pt x="6558" y="1840"/>
                  </a:cubicBezTo>
                  <a:cubicBezTo>
                    <a:pt x="6807" y="1840"/>
                    <a:pt x="6807" y="1840"/>
                    <a:pt x="6807" y="1840"/>
                  </a:cubicBezTo>
                  <a:cubicBezTo>
                    <a:pt x="6872" y="1840"/>
                    <a:pt x="6918" y="1849"/>
                    <a:pt x="6945" y="1867"/>
                  </a:cubicBezTo>
                  <a:cubicBezTo>
                    <a:pt x="6972" y="1885"/>
                    <a:pt x="6990" y="1920"/>
                    <a:pt x="6999" y="1970"/>
                  </a:cubicBezTo>
                  <a:cubicBezTo>
                    <a:pt x="7006" y="2002"/>
                    <a:pt x="7006" y="2002"/>
                    <a:pt x="7006" y="2002"/>
                  </a:cubicBezTo>
                  <a:cubicBezTo>
                    <a:pt x="7009" y="2019"/>
                    <a:pt x="7019" y="2027"/>
                    <a:pt x="7035" y="2027"/>
                  </a:cubicBezTo>
                  <a:cubicBezTo>
                    <a:pt x="7050" y="2027"/>
                    <a:pt x="7057" y="2018"/>
                    <a:pt x="7057" y="1999"/>
                  </a:cubicBezTo>
                  <a:cubicBezTo>
                    <a:pt x="7057" y="1992"/>
                    <a:pt x="7056" y="1981"/>
                    <a:pt x="7055" y="1966"/>
                  </a:cubicBezTo>
                  <a:cubicBezTo>
                    <a:pt x="7050" y="1921"/>
                    <a:pt x="7048" y="1875"/>
                    <a:pt x="7048" y="1829"/>
                  </a:cubicBezTo>
                  <a:cubicBezTo>
                    <a:pt x="7048" y="1769"/>
                    <a:pt x="7051" y="1702"/>
                    <a:pt x="7058" y="1629"/>
                  </a:cubicBezTo>
                  <a:cubicBezTo>
                    <a:pt x="7059" y="1618"/>
                    <a:pt x="7059" y="1610"/>
                    <a:pt x="7059" y="1605"/>
                  </a:cubicBezTo>
                  <a:cubicBezTo>
                    <a:pt x="7059" y="1585"/>
                    <a:pt x="7052" y="1575"/>
                    <a:pt x="7037" y="1574"/>
                  </a:cubicBezTo>
                  <a:cubicBezTo>
                    <a:pt x="7022" y="1573"/>
                    <a:pt x="7012" y="1582"/>
                    <a:pt x="7008" y="1601"/>
                  </a:cubicBezTo>
                  <a:cubicBezTo>
                    <a:pt x="6999" y="1651"/>
                    <a:pt x="6988" y="1683"/>
                    <a:pt x="6976" y="1696"/>
                  </a:cubicBezTo>
                  <a:cubicBezTo>
                    <a:pt x="6964" y="1710"/>
                    <a:pt x="6937" y="1721"/>
                    <a:pt x="6896" y="1729"/>
                  </a:cubicBezTo>
                  <a:cubicBezTo>
                    <a:pt x="6850" y="1738"/>
                    <a:pt x="6788" y="1743"/>
                    <a:pt x="6708" y="1743"/>
                  </a:cubicBezTo>
                  <a:cubicBezTo>
                    <a:pt x="6534" y="1743"/>
                    <a:pt x="6534" y="1743"/>
                    <a:pt x="6534" y="1743"/>
                  </a:cubicBezTo>
                  <a:cubicBezTo>
                    <a:pt x="6502" y="1743"/>
                    <a:pt x="6482" y="1739"/>
                    <a:pt x="6476" y="1732"/>
                  </a:cubicBezTo>
                  <a:cubicBezTo>
                    <a:pt x="6469" y="1725"/>
                    <a:pt x="6466" y="1704"/>
                    <a:pt x="6466" y="1669"/>
                  </a:cubicBezTo>
                  <a:cubicBezTo>
                    <a:pt x="6466" y="1212"/>
                    <a:pt x="6466" y="1212"/>
                    <a:pt x="6466" y="1212"/>
                  </a:cubicBezTo>
                  <a:cubicBezTo>
                    <a:pt x="6466" y="1172"/>
                    <a:pt x="6473" y="1146"/>
                    <a:pt x="6487" y="1134"/>
                  </a:cubicBezTo>
                  <a:close/>
                  <a:moveTo>
                    <a:pt x="7648" y="1120"/>
                  </a:moveTo>
                  <a:cubicBezTo>
                    <a:pt x="7557" y="1197"/>
                    <a:pt x="7512" y="1297"/>
                    <a:pt x="7512" y="1419"/>
                  </a:cubicBezTo>
                  <a:cubicBezTo>
                    <a:pt x="7512" y="1528"/>
                    <a:pt x="7547" y="1617"/>
                    <a:pt x="7616" y="1686"/>
                  </a:cubicBezTo>
                  <a:cubicBezTo>
                    <a:pt x="7686" y="1754"/>
                    <a:pt x="7804" y="1817"/>
                    <a:pt x="7972" y="1873"/>
                  </a:cubicBezTo>
                  <a:cubicBezTo>
                    <a:pt x="8134" y="1928"/>
                    <a:pt x="8232" y="1970"/>
                    <a:pt x="8266" y="1999"/>
                  </a:cubicBezTo>
                  <a:cubicBezTo>
                    <a:pt x="8332" y="2057"/>
                    <a:pt x="8365" y="2127"/>
                    <a:pt x="8365" y="2211"/>
                  </a:cubicBezTo>
                  <a:cubicBezTo>
                    <a:pt x="8365" y="2299"/>
                    <a:pt x="8329" y="2373"/>
                    <a:pt x="8257" y="2434"/>
                  </a:cubicBezTo>
                  <a:cubicBezTo>
                    <a:pt x="8186" y="2496"/>
                    <a:pt x="8098" y="2526"/>
                    <a:pt x="7994" y="2526"/>
                  </a:cubicBezTo>
                  <a:cubicBezTo>
                    <a:pt x="7891" y="2526"/>
                    <a:pt x="7797" y="2494"/>
                    <a:pt x="7709" y="2431"/>
                  </a:cubicBezTo>
                  <a:cubicBezTo>
                    <a:pt x="7622" y="2367"/>
                    <a:pt x="7565" y="2289"/>
                    <a:pt x="7538" y="2195"/>
                  </a:cubicBezTo>
                  <a:cubicBezTo>
                    <a:pt x="7527" y="2158"/>
                    <a:pt x="7515" y="2140"/>
                    <a:pt x="7501" y="2139"/>
                  </a:cubicBezTo>
                  <a:cubicBezTo>
                    <a:pt x="7485" y="2138"/>
                    <a:pt x="7478" y="2149"/>
                    <a:pt x="7478" y="2172"/>
                  </a:cubicBezTo>
                  <a:cubicBezTo>
                    <a:pt x="7478" y="2201"/>
                    <a:pt x="7487" y="2249"/>
                    <a:pt x="7507" y="2317"/>
                  </a:cubicBezTo>
                  <a:cubicBezTo>
                    <a:pt x="7524" y="2379"/>
                    <a:pt x="7534" y="2414"/>
                    <a:pt x="7535" y="2420"/>
                  </a:cubicBezTo>
                  <a:cubicBezTo>
                    <a:pt x="7544" y="2462"/>
                    <a:pt x="7551" y="2488"/>
                    <a:pt x="7556" y="2498"/>
                  </a:cubicBezTo>
                  <a:cubicBezTo>
                    <a:pt x="7560" y="2509"/>
                    <a:pt x="7569" y="2518"/>
                    <a:pt x="7583" y="2527"/>
                  </a:cubicBezTo>
                  <a:cubicBezTo>
                    <a:pt x="7615" y="2549"/>
                    <a:pt x="7667" y="2568"/>
                    <a:pt x="7736" y="2585"/>
                  </a:cubicBezTo>
                  <a:cubicBezTo>
                    <a:pt x="7806" y="2602"/>
                    <a:pt x="7870" y="2610"/>
                    <a:pt x="7928" y="2610"/>
                  </a:cubicBezTo>
                  <a:cubicBezTo>
                    <a:pt x="8089" y="2610"/>
                    <a:pt x="8221" y="2565"/>
                    <a:pt x="8323" y="2475"/>
                  </a:cubicBezTo>
                  <a:cubicBezTo>
                    <a:pt x="8426" y="2386"/>
                    <a:pt x="8477" y="2270"/>
                    <a:pt x="8477" y="2129"/>
                  </a:cubicBezTo>
                  <a:cubicBezTo>
                    <a:pt x="8477" y="1921"/>
                    <a:pt x="8338" y="1771"/>
                    <a:pt x="8059" y="1680"/>
                  </a:cubicBezTo>
                  <a:cubicBezTo>
                    <a:pt x="7916" y="1632"/>
                    <a:pt x="7826" y="1600"/>
                    <a:pt x="7789" y="1581"/>
                  </a:cubicBezTo>
                  <a:cubicBezTo>
                    <a:pt x="7753" y="1563"/>
                    <a:pt x="7719" y="1535"/>
                    <a:pt x="7688" y="1495"/>
                  </a:cubicBezTo>
                  <a:cubicBezTo>
                    <a:pt x="7653" y="1449"/>
                    <a:pt x="7635" y="1394"/>
                    <a:pt x="7635" y="1331"/>
                  </a:cubicBezTo>
                  <a:cubicBezTo>
                    <a:pt x="7635" y="1259"/>
                    <a:pt x="7662" y="1199"/>
                    <a:pt x="7717" y="1151"/>
                  </a:cubicBezTo>
                  <a:cubicBezTo>
                    <a:pt x="7771" y="1103"/>
                    <a:pt x="7839" y="1079"/>
                    <a:pt x="7921" y="1079"/>
                  </a:cubicBezTo>
                  <a:cubicBezTo>
                    <a:pt x="8023" y="1079"/>
                    <a:pt x="8116" y="1106"/>
                    <a:pt x="8199" y="1159"/>
                  </a:cubicBezTo>
                  <a:cubicBezTo>
                    <a:pt x="8282" y="1212"/>
                    <a:pt x="8337" y="1279"/>
                    <a:pt x="8364" y="1361"/>
                  </a:cubicBezTo>
                  <a:cubicBezTo>
                    <a:pt x="8376" y="1397"/>
                    <a:pt x="8389" y="1416"/>
                    <a:pt x="8401" y="1416"/>
                  </a:cubicBezTo>
                  <a:cubicBezTo>
                    <a:pt x="8417" y="1416"/>
                    <a:pt x="8425" y="1404"/>
                    <a:pt x="8425" y="1381"/>
                  </a:cubicBezTo>
                  <a:cubicBezTo>
                    <a:pt x="8425" y="1375"/>
                    <a:pt x="8423" y="1359"/>
                    <a:pt x="8420" y="1334"/>
                  </a:cubicBezTo>
                  <a:cubicBezTo>
                    <a:pt x="8401" y="1218"/>
                    <a:pt x="8401" y="1218"/>
                    <a:pt x="8401" y="1218"/>
                  </a:cubicBezTo>
                  <a:cubicBezTo>
                    <a:pt x="8392" y="1154"/>
                    <a:pt x="8387" y="1116"/>
                    <a:pt x="8387" y="1103"/>
                  </a:cubicBezTo>
                  <a:cubicBezTo>
                    <a:pt x="8387" y="1065"/>
                    <a:pt x="8377" y="1047"/>
                    <a:pt x="8358" y="1048"/>
                  </a:cubicBezTo>
                  <a:cubicBezTo>
                    <a:pt x="8352" y="1048"/>
                    <a:pt x="8348" y="1049"/>
                    <a:pt x="8346" y="1052"/>
                  </a:cubicBezTo>
                  <a:cubicBezTo>
                    <a:pt x="8330" y="1066"/>
                    <a:pt x="8330" y="1066"/>
                    <a:pt x="8330" y="1066"/>
                  </a:cubicBezTo>
                  <a:cubicBezTo>
                    <a:pt x="8321" y="1073"/>
                    <a:pt x="8312" y="1077"/>
                    <a:pt x="8303" y="1077"/>
                  </a:cubicBezTo>
                  <a:cubicBezTo>
                    <a:pt x="8296" y="1077"/>
                    <a:pt x="8289" y="1076"/>
                    <a:pt x="8283" y="1073"/>
                  </a:cubicBezTo>
                  <a:cubicBezTo>
                    <a:pt x="8204" y="1040"/>
                    <a:pt x="8204" y="1040"/>
                    <a:pt x="8204" y="1040"/>
                  </a:cubicBezTo>
                  <a:cubicBezTo>
                    <a:pt x="8149" y="1016"/>
                    <a:pt x="8080" y="1005"/>
                    <a:pt x="8000" y="1005"/>
                  </a:cubicBezTo>
                  <a:cubicBezTo>
                    <a:pt x="7856" y="1005"/>
                    <a:pt x="7739" y="1043"/>
                    <a:pt x="7648" y="1120"/>
                  </a:cubicBezTo>
                  <a:close/>
                  <a:moveTo>
                    <a:pt x="8867" y="1120"/>
                  </a:moveTo>
                  <a:cubicBezTo>
                    <a:pt x="8776" y="1197"/>
                    <a:pt x="8731" y="1297"/>
                    <a:pt x="8731" y="1419"/>
                  </a:cubicBezTo>
                  <a:cubicBezTo>
                    <a:pt x="8731" y="1528"/>
                    <a:pt x="8766" y="1617"/>
                    <a:pt x="8835" y="1686"/>
                  </a:cubicBezTo>
                  <a:cubicBezTo>
                    <a:pt x="8905" y="1754"/>
                    <a:pt x="9024" y="1817"/>
                    <a:pt x="9191" y="1873"/>
                  </a:cubicBezTo>
                  <a:cubicBezTo>
                    <a:pt x="9353" y="1928"/>
                    <a:pt x="9451" y="1970"/>
                    <a:pt x="9485" y="1999"/>
                  </a:cubicBezTo>
                  <a:cubicBezTo>
                    <a:pt x="9551" y="2057"/>
                    <a:pt x="9584" y="2127"/>
                    <a:pt x="9584" y="2211"/>
                  </a:cubicBezTo>
                  <a:cubicBezTo>
                    <a:pt x="9584" y="2299"/>
                    <a:pt x="9548" y="2373"/>
                    <a:pt x="9477" y="2434"/>
                  </a:cubicBezTo>
                  <a:cubicBezTo>
                    <a:pt x="9405" y="2496"/>
                    <a:pt x="9317" y="2526"/>
                    <a:pt x="9213" y="2526"/>
                  </a:cubicBezTo>
                  <a:cubicBezTo>
                    <a:pt x="9111" y="2526"/>
                    <a:pt x="9016" y="2494"/>
                    <a:pt x="8928" y="2431"/>
                  </a:cubicBezTo>
                  <a:cubicBezTo>
                    <a:pt x="8841" y="2367"/>
                    <a:pt x="8784" y="2289"/>
                    <a:pt x="8757" y="2195"/>
                  </a:cubicBezTo>
                  <a:cubicBezTo>
                    <a:pt x="8746" y="2158"/>
                    <a:pt x="8734" y="2140"/>
                    <a:pt x="8720" y="2139"/>
                  </a:cubicBezTo>
                  <a:cubicBezTo>
                    <a:pt x="8705" y="2138"/>
                    <a:pt x="8697" y="2149"/>
                    <a:pt x="8697" y="2172"/>
                  </a:cubicBezTo>
                  <a:cubicBezTo>
                    <a:pt x="8697" y="2201"/>
                    <a:pt x="8707" y="2249"/>
                    <a:pt x="8726" y="2317"/>
                  </a:cubicBezTo>
                  <a:cubicBezTo>
                    <a:pt x="8744" y="2379"/>
                    <a:pt x="8753" y="2414"/>
                    <a:pt x="8755" y="2420"/>
                  </a:cubicBezTo>
                  <a:cubicBezTo>
                    <a:pt x="8764" y="2462"/>
                    <a:pt x="8770" y="2488"/>
                    <a:pt x="8775" y="2498"/>
                  </a:cubicBezTo>
                  <a:cubicBezTo>
                    <a:pt x="8780" y="2509"/>
                    <a:pt x="8789" y="2518"/>
                    <a:pt x="8802" y="2527"/>
                  </a:cubicBezTo>
                  <a:cubicBezTo>
                    <a:pt x="8835" y="2549"/>
                    <a:pt x="8886" y="2568"/>
                    <a:pt x="8956" y="2585"/>
                  </a:cubicBezTo>
                  <a:cubicBezTo>
                    <a:pt x="9025" y="2602"/>
                    <a:pt x="9089" y="2610"/>
                    <a:pt x="9147" y="2610"/>
                  </a:cubicBezTo>
                  <a:cubicBezTo>
                    <a:pt x="9308" y="2610"/>
                    <a:pt x="9440" y="2565"/>
                    <a:pt x="9543" y="2475"/>
                  </a:cubicBezTo>
                  <a:cubicBezTo>
                    <a:pt x="9645" y="2386"/>
                    <a:pt x="9697" y="2270"/>
                    <a:pt x="9697" y="2129"/>
                  </a:cubicBezTo>
                  <a:cubicBezTo>
                    <a:pt x="9697" y="1921"/>
                    <a:pt x="9557" y="1771"/>
                    <a:pt x="9278" y="1680"/>
                  </a:cubicBezTo>
                  <a:cubicBezTo>
                    <a:pt x="9135" y="1632"/>
                    <a:pt x="9045" y="1600"/>
                    <a:pt x="9009" y="1581"/>
                  </a:cubicBezTo>
                  <a:cubicBezTo>
                    <a:pt x="8972" y="1563"/>
                    <a:pt x="8938" y="1535"/>
                    <a:pt x="8907" y="1495"/>
                  </a:cubicBezTo>
                  <a:cubicBezTo>
                    <a:pt x="8872" y="1449"/>
                    <a:pt x="8854" y="1394"/>
                    <a:pt x="8854" y="1331"/>
                  </a:cubicBezTo>
                  <a:cubicBezTo>
                    <a:pt x="8854" y="1259"/>
                    <a:pt x="8882" y="1199"/>
                    <a:pt x="8936" y="1151"/>
                  </a:cubicBezTo>
                  <a:cubicBezTo>
                    <a:pt x="8991" y="1103"/>
                    <a:pt x="9059" y="1079"/>
                    <a:pt x="9140" y="1079"/>
                  </a:cubicBezTo>
                  <a:cubicBezTo>
                    <a:pt x="9242" y="1079"/>
                    <a:pt x="9335" y="1106"/>
                    <a:pt x="9418" y="1159"/>
                  </a:cubicBezTo>
                  <a:cubicBezTo>
                    <a:pt x="9501" y="1212"/>
                    <a:pt x="9556" y="1279"/>
                    <a:pt x="9583" y="1361"/>
                  </a:cubicBezTo>
                  <a:cubicBezTo>
                    <a:pt x="9596" y="1397"/>
                    <a:pt x="9608" y="1416"/>
                    <a:pt x="9620" y="1416"/>
                  </a:cubicBezTo>
                  <a:cubicBezTo>
                    <a:pt x="9636" y="1416"/>
                    <a:pt x="9644" y="1404"/>
                    <a:pt x="9644" y="1381"/>
                  </a:cubicBezTo>
                  <a:cubicBezTo>
                    <a:pt x="9644" y="1375"/>
                    <a:pt x="9643" y="1359"/>
                    <a:pt x="9639" y="1334"/>
                  </a:cubicBezTo>
                  <a:cubicBezTo>
                    <a:pt x="9621" y="1218"/>
                    <a:pt x="9621" y="1218"/>
                    <a:pt x="9621" y="1218"/>
                  </a:cubicBezTo>
                  <a:cubicBezTo>
                    <a:pt x="9611" y="1154"/>
                    <a:pt x="9606" y="1116"/>
                    <a:pt x="9606" y="1103"/>
                  </a:cubicBezTo>
                  <a:cubicBezTo>
                    <a:pt x="9606" y="1065"/>
                    <a:pt x="9596" y="1047"/>
                    <a:pt x="9578" y="1048"/>
                  </a:cubicBezTo>
                  <a:cubicBezTo>
                    <a:pt x="9572" y="1048"/>
                    <a:pt x="9567" y="1049"/>
                    <a:pt x="9565" y="1052"/>
                  </a:cubicBezTo>
                  <a:cubicBezTo>
                    <a:pt x="9549" y="1066"/>
                    <a:pt x="9549" y="1066"/>
                    <a:pt x="9549" y="1066"/>
                  </a:cubicBezTo>
                  <a:cubicBezTo>
                    <a:pt x="9540" y="1073"/>
                    <a:pt x="9531" y="1077"/>
                    <a:pt x="9522" y="1077"/>
                  </a:cubicBezTo>
                  <a:cubicBezTo>
                    <a:pt x="9515" y="1077"/>
                    <a:pt x="9509" y="1076"/>
                    <a:pt x="9502" y="1073"/>
                  </a:cubicBezTo>
                  <a:cubicBezTo>
                    <a:pt x="9424" y="1040"/>
                    <a:pt x="9424" y="1040"/>
                    <a:pt x="9424" y="1040"/>
                  </a:cubicBezTo>
                  <a:cubicBezTo>
                    <a:pt x="9368" y="1016"/>
                    <a:pt x="9300" y="1005"/>
                    <a:pt x="9219" y="1005"/>
                  </a:cubicBezTo>
                  <a:cubicBezTo>
                    <a:pt x="9075" y="1005"/>
                    <a:pt x="8958" y="1043"/>
                    <a:pt x="8867" y="1120"/>
                  </a:cubicBezTo>
                  <a:close/>
                  <a:moveTo>
                    <a:pt x="10243" y="1134"/>
                  </a:moveTo>
                  <a:cubicBezTo>
                    <a:pt x="10257" y="1123"/>
                    <a:pt x="10287" y="1117"/>
                    <a:pt x="10334" y="1117"/>
                  </a:cubicBezTo>
                  <a:cubicBezTo>
                    <a:pt x="10511" y="1117"/>
                    <a:pt x="10511" y="1117"/>
                    <a:pt x="10511" y="1117"/>
                  </a:cubicBezTo>
                  <a:cubicBezTo>
                    <a:pt x="10628" y="1117"/>
                    <a:pt x="10708" y="1122"/>
                    <a:pt x="10752" y="1134"/>
                  </a:cubicBezTo>
                  <a:cubicBezTo>
                    <a:pt x="10796" y="1145"/>
                    <a:pt x="10825" y="1168"/>
                    <a:pt x="10839" y="1202"/>
                  </a:cubicBezTo>
                  <a:cubicBezTo>
                    <a:pt x="10848" y="1224"/>
                    <a:pt x="10852" y="1247"/>
                    <a:pt x="10852" y="1271"/>
                  </a:cubicBezTo>
                  <a:cubicBezTo>
                    <a:pt x="10852" y="1300"/>
                    <a:pt x="10852" y="1300"/>
                    <a:pt x="10852" y="1300"/>
                  </a:cubicBezTo>
                  <a:cubicBezTo>
                    <a:pt x="10852" y="1324"/>
                    <a:pt x="10860" y="1335"/>
                    <a:pt x="10874" y="1334"/>
                  </a:cubicBezTo>
                  <a:cubicBezTo>
                    <a:pt x="10887" y="1333"/>
                    <a:pt x="10896" y="1328"/>
                    <a:pt x="10900" y="1317"/>
                  </a:cubicBezTo>
                  <a:cubicBezTo>
                    <a:pt x="10904" y="1306"/>
                    <a:pt x="10907" y="1278"/>
                    <a:pt x="10911" y="1235"/>
                  </a:cubicBezTo>
                  <a:cubicBezTo>
                    <a:pt x="10916" y="1168"/>
                    <a:pt x="10916" y="1168"/>
                    <a:pt x="10916" y="1168"/>
                  </a:cubicBezTo>
                  <a:cubicBezTo>
                    <a:pt x="10920" y="1119"/>
                    <a:pt x="10923" y="1089"/>
                    <a:pt x="10925" y="1078"/>
                  </a:cubicBezTo>
                  <a:cubicBezTo>
                    <a:pt x="10927" y="1068"/>
                    <a:pt x="10928" y="1059"/>
                    <a:pt x="10928" y="1052"/>
                  </a:cubicBezTo>
                  <a:cubicBezTo>
                    <a:pt x="10928" y="1030"/>
                    <a:pt x="10916" y="1019"/>
                    <a:pt x="10891" y="1019"/>
                  </a:cubicBezTo>
                  <a:cubicBezTo>
                    <a:pt x="10881" y="1019"/>
                    <a:pt x="10866" y="1021"/>
                    <a:pt x="10846" y="1024"/>
                  </a:cubicBezTo>
                  <a:cubicBezTo>
                    <a:pt x="10836" y="1025"/>
                    <a:pt x="10809" y="1027"/>
                    <a:pt x="10764" y="1028"/>
                  </a:cubicBezTo>
                  <a:cubicBezTo>
                    <a:pt x="10603" y="1036"/>
                    <a:pt x="10603" y="1036"/>
                    <a:pt x="10603" y="1036"/>
                  </a:cubicBezTo>
                  <a:cubicBezTo>
                    <a:pt x="10532" y="1039"/>
                    <a:pt x="10451" y="1041"/>
                    <a:pt x="10359" y="1041"/>
                  </a:cubicBezTo>
                  <a:cubicBezTo>
                    <a:pt x="10207" y="1041"/>
                    <a:pt x="10077" y="1035"/>
                    <a:pt x="9969" y="1023"/>
                  </a:cubicBezTo>
                  <a:cubicBezTo>
                    <a:pt x="9938" y="1019"/>
                    <a:pt x="9912" y="1017"/>
                    <a:pt x="9894" y="1017"/>
                  </a:cubicBezTo>
                  <a:cubicBezTo>
                    <a:pt x="9860" y="1017"/>
                    <a:pt x="9843" y="1028"/>
                    <a:pt x="9843" y="1048"/>
                  </a:cubicBezTo>
                  <a:cubicBezTo>
                    <a:pt x="9843" y="1062"/>
                    <a:pt x="9854" y="1069"/>
                    <a:pt x="9875" y="1069"/>
                  </a:cubicBezTo>
                  <a:cubicBezTo>
                    <a:pt x="9944" y="1069"/>
                    <a:pt x="9990" y="1088"/>
                    <a:pt x="10014" y="1125"/>
                  </a:cubicBezTo>
                  <a:cubicBezTo>
                    <a:pt x="10038" y="1163"/>
                    <a:pt x="10050" y="1236"/>
                    <a:pt x="10050" y="1344"/>
                  </a:cubicBezTo>
                  <a:cubicBezTo>
                    <a:pt x="10050" y="2302"/>
                    <a:pt x="10050" y="2302"/>
                    <a:pt x="10050" y="2302"/>
                  </a:cubicBezTo>
                  <a:cubicBezTo>
                    <a:pt x="10049" y="2375"/>
                    <a:pt x="10049" y="2375"/>
                    <a:pt x="10049" y="2375"/>
                  </a:cubicBezTo>
                  <a:cubicBezTo>
                    <a:pt x="10049" y="2466"/>
                    <a:pt x="10022" y="2519"/>
                    <a:pt x="9967" y="2534"/>
                  </a:cubicBezTo>
                  <a:cubicBezTo>
                    <a:pt x="9924" y="2547"/>
                    <a:pt x="9924" y="2547"/>
                    <a:pt x="9924" y="2547"/>
                  </a:cubicBezTo>
                  <a:cubicBezTo>
                    <a:pt x="9905" y="2552"/>
                    <a:pt x="9895" y="2561"/>
                    <a:pt x="9895" y="2573"/>
                  </a:cubicBezTo>
                  <a:cubicBezTo>
                    <a:pt x="9895" y="2589"/>
                    <a:pt x="9907" y="2598"/>
                    <a:pt x="9931" y="2598"/>
                  </a:cubicBezTo>
                  <a:cubicBezTo>
                    <a:pt x="9942" y="2598"/>
                    <a:pt x="9961" y="2595"/>
                    <a:pt x="9990" y="2590"/>
                  </a:cubicBezTo>
                  <a:cubicBezTo>
                    <a:pt x="10044" y="2580"/>
                    <a:pt x="10137" y="2576"/>
                    <a:pt x="10269" y="2576"/>
                  </a:cubicBezTo>
                  <a:cubicBezTo>
                    <a:pt x="10364" y="2576"/>
                    <a:pt x="10483" y="2583"/>
                    <a:pt x="10627" y="2596"/>
                  </a:cubicBezTo>
                  <a:cubicBezTo>
                    <a:pt x="10664" y="2599"/>
                    <a:pt x="10694" y="2601"/>
                    <a:pt x="10715" y="2601"/>
                  </a:cubicBezTo>
                  <a:cubicBezTo>
                    <a:pt x="10817" y="2601"/>
                    <a:pt x="10900" y="2560"/>
                    <a:pt x="10967" y="2479"/>
                  </a:cubicBezTo>
                  <a:cubicBezTo>
                    <a:pt x="11022" y="2411"/>
                    <a:pt x="11049" y="2353"/>
                    <a:pt x="11049" y="2304"/>
                  </a:cubicBezTo>
                  <a:cubicBezTo>
                    <a:pt x="11049" y="2284"/>
                    <a:pt x="11042" y="2274"/>
                    <a:pt x="11029" y="2275"/>
                  </a:cubicBezTo>
                  <a:cubicBezTo>
                    <a:pt x="11020" y="2276"/>
                    <a:pt x="11012" y="2282"/>
                    <a:pt x="11003" y="2295"/>
                  </a:cubicBezTo>
                  <a:cubicBezTo>
                    <a:pt x="10919" y="2429"/>
                    <a:pt x="10728" y="2496"/>
                    <a:pt x="10432" y="2496"/>
                  </a:cubicBezTo>
                  <a:cubicBezTo>
                    <a:pt x="10339" y="2496"/>
                    <a:pt x="10281" y="2488"/>
                    <a:pt x="10258" y="2472"/>
                  </a:cubicBezTo>
                  <a:cubicBezTo>
                    <a:pt x="10235" y="2456"/>
                    <a:pt x="10223" y="2416"/>
                    <a:pt x="10223" y="2352"/>
                  </a:cubicBezTo>
                  <a:cubicBezTo>
                    <a:pt x="10223" y="1934"/>
                    <a:pt x="10223" y="1934"/>
                    <a:pt x="10223" y="1934"/>
                  </a:cubicBezTo>
                  <a:cubicBezTo>
                    <a:pt x="10222" y="1897"/>
                    <a:pt x="10222" y="1897"/>
                    <a:pt x="10222" y="1897"/>
                  </a:cubicBezTo>
                  <a:cubicBezTo>
                    <a:pt x="10222" y="1874"/>
                    <a:pt x="10228" y="1859"/>
                    <a:pt x="10241" y="1851"/>
                  </a:cubicBezTo>
                  <a:cubicBezTo>
                    <a:pt x="10253" y="1844"/>
                    <a:pt x="10278" y="1840"/>
                    <a:pt x="10315" y="1840"/>
                  </a:cubicBezTo>
                  <a:cubicBezTo>
                    <a:pt x="10564" y="1840"/>
                    <a:pt x="10564" y="1840"/>
                    <a:pt x="10564" y="1840"/>
                  </a:cubicBezTo>
                  <a:cubicBezTo>
                    <a:pt x="10629" y="1840"/>
                    <a:pt x="10675" y="1849"/>
                    <a:pt x="10702" y="1867"/>
                  </a:cubicBezTo>
                  <a:cubicBezTo>
                    <a:pt x="10729" y="1885"/>
                    <a:pt x="10747" y="1920"/>
                    <a:pt x="10756" y="1970"/>
                  </a:cubicBezTo>
                  <a:cubicBezTo>
                    <a:pt x="10763" y="2002"/>
                    <a:pt x="10763" y="2002"/>
                    <a:pt x="10763" y="2002"/>
                  </a:cubicBezTo>
                  <a:cubicBezTo>
                    <a:pt x="10766" y="2019"/>
                    <a:pt x="10776" y="2027"/>
                    <a:pt x="10792" y="2027"/>
                  </a:cubicBezTo>
                  <a:cubicBezTo>
                    <a:pt x="10807" y="2027"/>
                    <a:pt x="10814" y="2018"/>
                    <a:pt x="10814" y="1999"/>
                  </a:cubicBezTo>
                  <a:cubicBezTo>
                    <a:pt x="10814" y="1992"/>
                    <a:pt x="10813" y="1981"/>
                    <a:pt x="10812" y="1966"/>
                  </a:cubicBezTo>
                  <a:cubicBezTo>
                    <a:pt x="10807" y="1921"/>
                    <a:pt x="10805" y="1875"/>
                    <a:pt x="10805" y="1829"/>
                  </a:cubicBezTo>
                  <a:cubicBezTo>
                    <a:pt x="10805" y="1769"/>
                    <a:pt x="10808" y="1702"/>
                    <a:pt x="10815" y="1629"/>
                  </a:cubicBezTo>
                  <a:cubicBezTo>
                    <a:pt x="10816" y="1618"/>
                    <a:pt x="10816" y="1610"/>
                    <a:pt x="10816" y="1605"/>
                  </a:cubicBezTo>
                  <a:cubicBezTo>
                    <a:pt x="10816" y="1585"/>
                    <a:pt x="10809" y="1575"/>
                    <a:pt x="10794" y="1574"/>
                  </a:cubicBezTo>
                  <a:cubicBezTo>
                    <a:pt x="10779" y="1573"/>
                    <a:pt x="10769" y="1582"/>
                    <a:pt x="10765" y="1601"/>
                  </a:cubicBezTo>
                  <a:cubicBezTo>
                    <a:pt x="10755" y="1651"/>
                    <a:pt x="10745" y="1683"/>
                    <a:pt x="10732" y="1696"/>
                  </a:cubicBezTo>
                  <a:cubicBezTo>
                    <a:pt x="10720" y="1710"/>
                    <a:pt x="10694" y="1721"/>
                    <a:pt x="10653" y="1729"/>
                  </a:cubicBezTo>
                  <a:cubicBezTo>
                    <a:pt x="10607" y="1738"/>
                    <a:pt x="10545" y="1743"/>
                    <a:pt x="10465" y="1743"/>
                  </a:cubicBezTo>
                  <a:cubicBezTo>
                    <a:pt x="10291" y="1743"/>
                    <a:pt x="10291" y="1743"/>
                    <a:pt x="10291" y="1743"/>
                  </a:cubicBezTo>
                  <a:cubicBezTo>
                    <a:pt x="10258" y="1743"/>
                    <a:pt x="10239" y="1739"/>
                    <a:pt x="10233" y="1732"/>
                  </a:cubicBezTo>
                  <a:cubicBezTo>
                    <a:pt x="10226" y="1725"/>
                    <a:pt x="10223" y="1704"/>
                    <a:pt x="10223" y="1669"/>
                  </a:cubicBezTo>
                  <a:cubicBezTo>
                    <a:pt x="10223" y="1212"/>
                    <a:pt x="10223" y="1212"/>
                    <a:pt x="10223" y="1212"/>
                  </a:cubicBezTo>
                  <a:cubicBezTo>
                    <a:pt x="10223" y="1172"/>
                    <a:pt x="10230" y="1146"/>
                    <a:pt x="10243" y="1134"/>
                  </a:cubicBezTo>
                  <a:close/>
                  <a:moveTo>
                    <a:pt x="11541" y="1134"/>
                  </a:moveTo>
                  <a:cubicBezTo>
                    <a:pt x="11555" y="1123"/>
                    <a:pt x="11585" y="1117"/>
                    <a:pt x="11632" y="1117"/>
                  </a:cubicBezTo>
                  <a:cubicBezTo>
                    <a:pt x="11809" y="1117"/>
                    <a:pt x="11809" y="1117"/>
                    <a:pt x="11809" y="1117"/>
                  </a:cubicBezTo>
                  <a:cubicBezTo>
                    <a:pt x="11926" y="1117"/>
                    <a:pt x="12006" y="1122"/>
                    <a:pt x="12050" y="1134"/>
                  </a:cubicBezTo>
                  <a:cubicBezTo>
                    <a:pt x="12093" y="1145"/>
                    <a:pt x="12122" y="1168"/>
                    <a:pt x="12137" y="1202"/>
                  </a:cubicBezTo>
                  <a:cubicBezTo>
                    <a:pt x="12146" y="1224"/>
                    <a:pt x="12150" y="1247"/>
                    <a:pt x="12150" y="1271"/>
                  </a:cubicBezTo>
                  <a:cubicBezTo>
                    <a:pt x="12150" y="1300"/>
                    <a:pt x="12150" y="1300"/>
                    <a:pt x="12150" y="1300"/>
                  </a:cubicBezTo>
                  <a:cubicBezTo>
                    <a:pt x="12150" y="1324"/>
                    <a:pt x="12158" y="1335"/>
                    <a:pt x="12172" y="1334"/>
                  </a:cubicBezTo>
                  <a:cubicBezTo>
                    <a:pt x="12185" y="1333"/>
                    <a:pt x="12194" y="1328"/>
                    <a:pt x="12198" y="1317"/>
                  </a:cubicBezTo>
                  <a:cubicBezTo>
                    <a:pt x="12201" y="1306"/>
                    <a:pt x="12205" y="1278"/>
                    <a:pt x="12209" y="1235"/>
                  </a:cubicBezTo>
                  <a:cubicBezTo>
                    <a:pt x="12214" y="1168"/>
                    <a:pt x="12214" y="1168"/>
                    <a:pt x="12214" y="1168"/>
                  </a:cubicBezTo>
                  <a:cubicBezTo>
                    <a:pt x="12217" y="1119"/>
                    <a:pt x="12220" y="1089"/>
                    <a:pt x="12223" y="1078"/>
                  </a:cubicBezTo>
                  <a:cubicBezTo>
                    <a:pt x="12225" y="1068"/>
                    <a:pt x="12226" y="1059"/>
                    <a:pt x="12226" y="1052"/>
                  </a:cubicBezTo>
                  <a:cubicBezTo>
                    <a:pt x="12226" y="1030"/>
                    <a:pt x="12214" y="1019"/>
                    <a:pt x="12189" y="1019"/>
                  </a:cubicBezTo>
                  <a:cubicBezTo>
                    <a:pt x="12179" y="1019"/>
                    <a:pt x="12164" y="1021"/>
                    <a:pt x="12143" y="1024"/>
                  </a:cubicBezTo>
                  <a:cubicBezTo>
                    <a:pt x="12134" y="1025"/>
                    <a:pt x="12106" y="1027"/>
                    <a:pt x="12062" y="1028"/>
                  </a:cubicBezTo>
                  <a:cubicBezTo>
                    <a:pt x="11901" y="1036"/>
                    <a:pt x="11901" y="1036"/>
                    <a:pt x="11901" y="1036"/>
                  </a:cubicBezTo>
                  <a:cubicBezTo>
                    <a:pt x="11830" y="1039"/>
                    <a:pt x="11749" y="1041"/>
                    <a:pt x="11657" y="1041"/>
                  </a:cubicBezTo>
                  <a:cubicBezTo>
                    <a:pt x="11505" y="1041"/>
                    <a:pt x="11375" y="1035"/>
                    <a:pt x="11267" y="1023"/>
                  </a:cubicBezTo>
                  <a:cubicBezTo>
                    <a:pt x="11236" y="1019"/>
                    <a:pt x="11210" y="1017"/>
                    <a:pt x="11191" y="1017"/>
                  </a:cubicBezTo>
                  <a:cubicBezTo>
                    <a:pt x="11157" y="1017"/>
                    <a:pt x="11140" y="1028"/>
                    <a:pt x="11140" y="1048"/>
                  </a:cubicBezTo>
                  <a:cubicBezTo>
                    <a:pt x="11140" y="1062"/>
                    <a:pt x="11151" y="1069"/>
                    <a:pt x="11173" y="1069"/>
                  </a:cubicBezTo>
                  <a:cubicBezTo>
                    <a:pt x="11242" y="1069"/>
                    <a:pt x="11288" y="1088"/>
                    <a:pt x="11312" y="1125"/>
                  </a:cubicBezTo>
                  <a:cubicBezTo>
                    <a:pt x="11336" y="1163"/>
                    <a:pt x="11348" y="1236"/>
                    <a:pt x="11348" y="1344"/>
                  </a:cubicBezTo>
                  <a:cubicBezTo>
                    <a:pt x="11348" y="2302"/>
                    <a:pt x="11348" y="2302"/>
                    <a:pt x="11348" y="2302"/>
                  </a:cubicBezTo>
                  <a:cubicBezTo>
                    <a:pt x="11347" y="2375"/>
                    <a:pt x="11347" y="2375"/>
                    <a:pt x="11347" y="2375"/>
                  </a:cubicBezTo>
                  <a:cubicBezTo>
                    <a:pt x="11347" y="2466"/>
                    <a:pt x="11319" y="2519"/>
                    <a:pt x="11265" y="2534"/>
                  </a:cubicBezTo>
                  <a:cubicBezTo>
                    <a:pt x="11222" y="2547"/>
                    <a:pt x="11222" y="2547"/>
                    <a:pt x="11222" y="2547"/>
                  </a:cubicBezTo>
                  <a:cubicBezTo>
                    <a:pt x="11202" y="2552"/>
                    <a:pt x="11193" y="2561"/>
                    <a:pt x="11193" y="2573"/>
                  </a:cubicBezTo>
                  <a:cubicBezTo>
                    <a:pt x="11193" y="2589"/>
                    <a:pt x="11205" y="2598"/>
                    <a:pt x="11229" y="2598"/>
                  </a:cubicBezTo>
                  <a:cubicBezTo>
                    <a:pt x="11239" y="2598"/>
                    <a:pt x="11259" y="2595"/>
                    <a:pt x="11288" y="2590"/>
                  </a:cubicBezTo>
                  <a:cubicBezTo>
                    <a:pt x="11342" y="2580"/>
                    <a:pt x="11435" y="2576"/>
                    <a:pt x="11567" y="2576"/>
                  </a:cubicBezTo>
                  <a:cubicBezTo>
                    <a:pt x="11662" y="2576"/>
                    <a:pt x="11781" y="2583"/>
                    <a:pt x="11925" y="2596"/>
                  </a:cubicBezTo>
                  <a:cubicBezTo>
                    <a:pt x="11962" y="2599"/>
                    <a:pt x="11991" y="2601"/>
                    <a:pt x="12013" y="2601"/>
                  </a:cubicBezTo>
                  <a:cubicBezTo>
                    <a:pt x="12114" y="2601"/>
                    <a:pt x="12198" y="2560"/>
                    <a:pt x="12265" y="2479"/>
                  </a:cubicBezTo>
                  <a:cubicBezTo>
                    <a:pt x="12320" y="2411"/>
                    <a:pt x="12347" y="2353"/>
                    <a:pt x="12347" y="2304"/>
                  </a:cubicBezTo>
                  <a:cubicBezTo>
                    <a:pt x="12347" y="2284"/>
                    <a:pt x="12340" y="2274"/>
                    <a:pt x="12326" y="2275"/>
                  </a:cubicBezTo>
                  <a:cubicBezTo>
                    <a:pt x="12318" y="2276"/>
                    <a:pt x="12309" y="2282"/>
                    <a:pt x="12301" y="2295"/>
                  </a:cubicBezTo>
                  <a:cubicBezTo>
                    <a:pt x="12216" y="2429"/>
                    <a:pt x="12026" y="2496"/>
                    <a:pt x="11730" y="2496"/>
                  </a:cubicBezTo>
                  <a:cubicBezTo>
                    <a:pt x="11637" y="2496"/>
                    <a:pt x="11578" y="2488"/>
                    <a:pt x="11555" y="2472"/>
                  </a:cubicBezTo>
                  <a:cubicBezTo>
                    <a:pt x="11532" y="2456"/>
                    <a:pt x="11521" y="2416"/>
                    <a:pt x="11521" y="2352"/>
                  </a:cubicBezTo>
                  <a:cubicBezTo>
                    <a:pt x="11521" y="1934"/>
                    <a:pt x="11521" y="1934"/>
                    <a:pt x="11521" y="1934"/>
                  </a:cubicBezTo>
                  <a:cubicBezTo>
                    <a:pt x="11520" y="1897"/>
                    <a:pt x="11520" y="1897"/>
                    <a:pt x="11520" y="1897"/>
                  </a:cubicBezTo>
                  <a:cubicBezTo>
                    <a:pt x="11520" y="1874"/>
                    <a:pt x="11526" y="1859"/>
                    <a:pt x="11538" y="1851"/>
                  </a:cubicBezTo>
                  <a:cubicBezTo>
                    <a:pt x="11551" y="1844"/>
                    <a:pt x="11575" y="1840"/>
                    <a:pt x="11612" y="1840"/>
                  </a:cubicBezTo>
                  <a:cubicBezTo>
                    <a:pt x="11862" y="1840"/>
                    <a:pt x="11862" y="1840"/>
                    <a:pt x="11862" y="1840"/>
                  </a:cubicBezTo>
                  <a:cubicBezTo>
                    <a:pt x="11927" y="1840"/>
                    <a:pt x="11973" y="1849"/>
                    <a:pt x="12000" y="1867"/>
                  </a:cubicBezTo>
                  <a:cubicBezTo>
                    <a:pt x="12027" y="1885"/>
                    <a:pt x="12045" y="1920"/>
                    <a:pt x="12054" y="1970"/>
                  </a:cubicBezTo>
                  <a:cubicBezTo>
                    <a:pt x="12061" y="2002"/>
                    <a:pt x="12061" y="2002"/>
                    <a:pt x="12061" y="2002"/>
                  </a:cubicBezTo>
                  <a:cubicBezTo>
                    <a:pt x="12064" y="2019"/>
                    <a:pt x="12074" y="2027"/>
                    <a:pt x="12090" y="2027"/>
                  </a:cubicBezTo>
                  <a:cubicBezTo>
                    <a:pt x="12104" y="2027"/>
                    <a:pt x="12112" y="2018"/>
                    <a:pt x="12112" y="1999"/>
                  </a:cubicBezTo>
                  <a:cubicBezTo>
                    <a:pt x="12112" y="1992"/>
                    <a:pt x="12111" y="1981"/>
                    <a:pt x="12110" y="1966"/>
                  </a:cubicBezTo>
                  <a:cubicBezTo>
                    <a:pt x="12105" y="1921"/>
                    <a:pt x="12103" y="1875"/>
                    <a:pt x="12103" y="1829"/>
                  </a:cubicBezTo>
                  <a:cubicBezTo>
                    <a:pt x="12103" y="1769"/>
                    <a:pt x="12106" y="1702"/>
                    <a:pt x="12113" y="1629"/>
                  </a:cubicBezTo>
                  <a:cubicBezTo>
                    <a:pt x="12114" y="1618"/>
                    <a:pt x="12114" y="1610"/>
                    <a:pt x="12114" y="1605"/>
                  </a:cubicBezTo>
                  <a:cubicBezTo>
                    <a:pt x="12114" y="1585"/>
                    <a:pt x="12107" y="1575"/>
                    <a:pt x="12092" y="1574"/>
                  </a:cubicBezTo>
                  <a:cubicBezTo>
                    <a:pt x="12077" y="1573"/>
                    <a:pt x="12067" y="1582"/>
                    <a:pt x="12063" y="1601"/>
                  </a:cubicBezTo>
                  <a:cubicBezTo>
                    <a:pt x="12053" y="1651"/>
                    <a:pt x="12042" y="1683"/>
                    <a:pt x="12030" y="1696"/>
                  </a:cubicBezTo>
                  <a:cubicBezTo>
                    <a:pt x="12018" y="1710"/>
                    <a:pt x="11992" y="1721"/>
                    <a:pt x="11951" y="1729"/>
                  </a:cubicBezTo>
                  <a:cubicBezTo>
                    <a:pt x="11905" y="1738"/>
                    <a:pt x="11842" y="1743"/>
                    <a:pt x="11763" y="1743"/>
                  </a:cubicBezTo>
                  <a:cubicBezTo>
                    <a:pt x="11589" y="1743"/>
                    <a:pt x="11589" y="1743"/>
                    <a:pt x="11589" y="1743"/>
                  </a:cubicBezTo>
                  <a:cubicBezTo>
                    <a:pt x="11556" y="1743"/>
                    <a:pt x="11537" y="1739"/>
                    <a:pt x="11530" y="1732"/>
                  </a:cubicBezTo>
                  <a:cubicBezTo>
                    <a:pt x="11524" y="1725"/>
                    <a:pt x="11521" y="1704"/>
                    <a:pt x="11521" y="1669"/>
                  </a:cubicBezTo>
                  <a:cubicBezTo>
                    <a:pt x="11521" y="1212"/>
                    <a:pt x="11521" y="1212"/>
                    <a:pt x="11521" y="1212"/>
                  </a:cubicBezTo>
                  <a:cubicBezTo>
                    <a:pt x="11521" y="1172"/>
                    <a:pt x="11528" y="1146"/>
                    <a:pt x="11541" y="1134"/>
                  </a:cubicBezTo>
                  <a:close/>
                  <a:moveTo>
                    <a:pt x="444" y="76"/>
                  </a:moveTo>
                  <a:cubicBezTo>
                    <a:pt x="456" y="68"/>
                    <a:pt x="488" y="64"/>
                    <a:pt x="539" y="64"/>
                  </a:cubicBezTo>
                  <a:cubicBezTo>
                    <a:pt x="578" y="64"/>
                    <a:pt x="607" y="71"/>
                    <a:pt x="627" y="85"/>
                  </a:cubicBezTo>
                  <a:cubicBezTo>
                    <a:pt x="647" y="99"/>
                    <a:pt x="660" y="122"/>
                    <a:pt x="667" y="153"/>
                  </a:cubicBezTo>
                  <a:cubicBezTo>
                    <a:pt x="670" y="166"/>
                    <a:pt x="676" y="173"/>
                    <a:pt x="683" y="173"/>
                  </a:cubicBezTo>
                  <a:cubicBezTo>
                    <a:pt x="692" y="173"/>
                    <a:pt x="697" y="167"/>
                    <a:pt x="697" y="156"/>
                  </a:cubicBezTo>
                  <a:cubicBezTo>
                    <a:pt x="697" y="145"/>
                    <a:pt x="696" y="131"/>
                    <a:pt x="693" y="113"/>
                  </a:cubicBezTo>
                  <a:cubicBezTo>
                    <a:pt x="690" y="91"/>
                    <a:pt x="689" y="78"/>
                    <a:pt x="688" y="72"/>
                  </a:cubicBezTo>
                  <a:cubicBezTo>
                    <a:pt x="686" y="36"/>
                    <a:pt x="686" y="36"/>
                    <a:pt x="686" y="36"/>
                  </a:cubicBezTo>
                  <a:cubicBezTo>
                    <a:pt x="685" y="20"/>
                    <a:pt x="675" y="12"/>
                    <a:pt x="657" y="12"/>
                  </a:cubicBezTo>
                  <a:cubicBezTo>
                    <a:pt x="652" y="12"/>
                    <a:pt x="640" y="13"/>
                    <a:pt x="623" y="13"/>
                  </a:cubicBezTo>
                  <a:cubicBezTo>
                    <a:pt x="534" y="18"/>
                    <a:pt x="450" y="20"/>
                    <a:pt x="371" y="20"/>
                  </a:cubicBezTo>
                  <a:cubicBezTo>
                    <a:pt x="249" y="19"/>
                    <a:pt x="249" y="19"/>
                    <a:pt x="249" y="19"/>
                  </a:cubicBezTo>
                  <a:cubicBezTo>
                    <a:pt x="146" y="18"/>
                    <a:pt x="146" y="18"/>
                    <a:pt x="146" y="18"/>
                  </a:cubicBezTo>
                  <a:cubicBezTo>
                    <a:pt x="121" y="18"/>
                    <a:pt x="103" y="17"/>
                    <a:pt x="90" y="16"/>
                  </a:cubicBezTo>
                  <a:cubicBezTo>
                    <a:pt x="82" y="15"/>
                    <a:pt x="76" y="15"/>
                    <a:pt x="72" y="15"/>
                  </a:cubicBezTo>
                  <a:cubicBezTo>
                    <a:pt x="60" y="15"/>
                    <a:pt x="53" y="22"/>
                    <a:pt x="51" y="35"/>
                  </a:cubicBezTo>
                  <a:cubicBezTo>
                    <a:pt x="48" y="65"/>
                    <a:pt x="48" y="65"/>
                    <a:pt x="48" y="65"/>
                  </a:cubicBezTo>
                  <a:cubicBezTo>
                    <a:pt x="42" y="110"/>
                    <a:pt x="42" y="110"/>
                    <a:pt x="42" y="110"/>
                  </a:cubicBezTo>
                  <a:cubicBezTo>
                    <a:pt x="37" y="154"/>
                    <a:pt x="37" y="154"/>
                    <a:pt x="37" y="154"/>
                  </a:cubicBezTo>
                  <a:cubicBezTo>
                    <a:pt x="34" y="171"/>
                    <a:pt x="32" y="184"/>
                    <a:pt x="32" y="194"/>
                  </a:cubicBezTo>
                  <a:cubicBezTo>
                    <a:pt x="31" y="204"/>
                    <a:pt x="36" y="209"/>
                    <a:pt x="47" y="209"/>
                  </a:cubicBezTo>
                  <a:cubicBezTo>
                    <a:pt x="55" y="209"/>
                    <a:pt x="61" y="202"/>
                    <a:pt x="64" y="189"/>
                  </a:cubicBezTo>
                  <a:cubicBezTo>
                    <a:pt x="68" y="174"/>
                    <a:pt x="68" y="174"/>
                    <a:pt x="68" y="174"/>
                  </a:cubicBezTo>
                  <a:cubicBezTo>
                    <a:pt x="79" y="138"/>
                    <a:pt x="87" y="115"/>
                    <a:pt x="92" y="105"/>
                  </a:cubicBezTo>
                  <a:cubicBezTo>
                    <a:pt x="98" y="96"/>
                    <a:pt x="110" y="88"/>
                    <a:pt x="128" y="80"/>
                  </a:cubicBezTo>
                  <a:cubicBezTo>
                    <a:pt x="153" y="70"/>
                    <a:pt x="199" y="65"/>
                    <a:pt x="266" y="65"/>
                  </a:cubicBezTo>
                  <a:cubicBezTo>
                    <a:pt x="294" y="65"/>
                    <a:pt x="309" y="79"/>
                    <a:pt x="309" y="105"/>
                  </a:cubicBezTo>
                  <a:cubicBezTo>
                    <a:pt x="309" y="554"/>
                    <a:pt x="309" y="554"/>
                    <a:pt x="309" y="554"/>
                  </a:cubicBezTo>
                  <a:cubicBezTo>
                    <a:pt x="309" y="577"/>
                    <a:pt x="309" y="577"/>
                    <a:pt x="309" y="577"/>
                  </a:cubicBezTo>
                  <a:cubicBezTo>
                    <a:pt x="309" y="607"/>
                    <a:pt x="302" y="631"/>
                    <a:pt x="288" y="648"/>
                  </a:cubicBezTo>
                  <a:cubicBezTo>
                    <a:pt x="274" y="666"/>
                    <a:pt x="253" y="675"/>
                    <a:pt x="227" y="677"/>
                  </a:cubicBezTo>
                  <a:cubicBezTo>
                    <a:pt x="217" y="678"/>
                    <a:pt x="210" y="679"/>
                    <a:pt x="207" y="681"/>
                  </a:cubicBezTo>
                  <a:cubicBezTo>
                    <a:pt x="204" y="683"/>
                    <a:pt x="203" y="688"/>
                    <a:pt x="202" y="696"/>
                  </a:cubicBezTo>
                  <a:cubicBezTo>
                    <a:pt x="202" y="705"/>
                    <a:pt x="207" y="709"/>
                    <a:pt x="217" y="709"/>
                  </a:cubicBezTo>
                  <a:cubicBezTo>
                    <a:pt x="222" y="709"/>
                    <a:pt x="230" y="708"/>
                    <a:pt x="242" y="707"/>
                  </a:cubicBezTo>
                  <a:cubicBezTo>
                    <a:pt x="353" y="701"/>
                    <a:pt x="353" y="701"/>
                    <a:pt x="353" y="701"/>
                  </a:cubicBezTo>
                  <a:cubicBezTo>
                    <a:pt x="369" y="700"/>
                    <a:pt x="386" y="699"/>
                    <a:pt x="406" y="699"/>
                  </a:cubicBezTo>
                  <a:cubicBezTo>
                    <a:pt x="414" y="699"/>
                    <a:pt x="421" y="699"/>
                    <a:pt x="426" y="700"/>
                  </a:cubicBezTo>
                  <a:cubicBezTo>
                    <a:pt x="489" y="704"/>
                    <a:pt x="489" y="704"/>
                    <a:pt x="489" y="704"/>
                  </a:cubicBezTo>
                  <a:cubicBezTo>
                    <a:pt x="527" y="705"/>
                    <a:pt x="527" y="705"/>
                    <a:pt x="527" y="705"/>
                  </a:cubicBezTo>
                  <a:cubicBezTo>
                    <a:pt x="533" y="705"/>
                    <a:pt x="537" y="706"/>
                    <a:pt x="539" y="706"/>
                  </a:cubicBezTo>
                  <a:cubicBezTo>
                    <a:pt x="550" y="706"/>
                    <a:pt x="555" y="702"/>
                    <a:pt x="555" y="694"/>
                  </a:cubicBezTo>
                  <a:cubicBezTo>
                    <a:pt x="555" y="683"/>
                    <a:pt x="549" y="677"/>
                    <a:pt x="537" y="676"/>
                  </a:cubicBezTo>
                  <a:cubicBezTo>
                    <a:pt x="495" y="673"/>
                    <a:pt x="466" y="660"/>
                    <a:pt x="450" y="636"/>
                  </a:cubicBezTo>
                  <a:cubicBezTo>
                    <a:pt x="433" y="612"/>
                    <a:pt x="425" y="572"/>
                    <a:pt x="425" y="515"/>
                  </a:cubicBezTo>
                  <a:cubicBezTo>
                    <a:pt x="425" y="135"/>
                    <a:pt x="425" y="135"/>
                    <a:pt x="425" y="135"/>
                  </a:cubicBezTo>
                  <a:cubicBezTo>
                    <a:pt x="425" y="104"/>
                    <a:pt x="431" y="84"/>
                    <a:pt x="444" y="76"/>
                  </a:cubicBezTo>
                  <a:close/>
                  <a:moveTo>
                    <a:pt x="1411" y="370"/>
                  </a:moveTo>
                  <a:cubicBezTo>
                    <a:pt x="1415" y="377"/>
                    <a:pt x="1417" y="397"/>
                    <a:pt x="1417" y="430"/>
                  </a:cubicBezTo>
                  <a:cubicBezTo>
                    <a:pt x="1417" y="541"/>
                    <a:pt x="1417" y="541"/>
                    <a:pt x="1417" y="541"/>
                  </a:cubicBezTo>
                  <a:cubicBezTo>
                    <a:pt x="1417" y="568"/>
                    <a:pt x="1417" y="568"/>
                    <a:pt x="1417" y="568"/>
                  </a:cubicBezTo>
                  <a:cubicBezTo>
                    <a:pt x="1417" y="603"/>
                    <a:pt x="1412" y="629"/>
                    <a:pt x="1402" y="646"/>
                  </a:cubicBezTo>
                  <a:cubicBezTo>
                    <a:pt x="1392" y="663"/>
                    <a:pt x="1376" y="674"/>
                    <a:pt x="1353" y="677"/>
                  </a:cubicBezTo>
                  <a:cubicBezTo>
                    <a:pt x="1344" y="678"/>
                    <a:pt x="1340" y="682"/>
                    <a:pt x="1340" y="690"/>
                  </a:cubicBezTo>
                  <a:cubicBezTo>
                    <a:pt x="1340" y="701"/>
                    <a:pt x="1346" y="707"/>
                    <a:pt x="1356" y="707"/>
                  </a:cubicBezTo>
                  <a:cubicBezTo>
                    <a:pt x="1362" y="707"/>
                    <a:pt x="1375" y="705"/>
                    <a:pt x="1395" y="703"/>
                  </a:cubicBezTo>
                  <a:cubicBezTo>
                    <a:pt x="1430" y="699"/>
                    <a:pt x="1458" y="698"/>
                    <a:pt x="1479" y="698"/>
                  </a:cubicBezTo>
                  <a:cubicBezTo>
                    <a:pt x="1512" y="698"/>
                    <a:pt x="1549" y="700"/>
                    <a:pt x="1589" y="705"/>
                  </a:cubicBezTo>
                  <a:cubicBezTo>
                    <a:pt x="1606" y="707"/>
                    <a:pt x="1618" y="708"/>
                    <a:pt x="1624" y="708"/>
                  </a:cubicBezTo>
                  <a:cubicBezTo>
                    <a:pt x="1641" y="708"/>
                    <a:pt x="1650" y="702"/>
                    <a:pt x="1650" y="692"/>
                  </a:cubicBezTo>
                  <a:cubicBezTo>
                    <a:pt x="1650" y="683"/>
                    <a:pt x="1644" y="678"/>
                    <a:pt x="1632" y="678"/>
                  </a:cubicBezTo>
                  <a:cubicBezTo>
                    <a:pt x="1597" y="678"/>
                    <a:pt x="1572" y="668"/>
                    <a:pt x="1557" y="647"/>
                  </a:cubicBezTo>
                  <a:cubicBezTo>
                    <a:pt x="1541" y="626"/>
                    <a:pt x="1534" y="591"/>
                    <a:pt x="1534" y="544"/>
                  </a:cubicBezTo>
                  <a:cubicBezTo>
                    <a:pt x="1534" y="111"/>
                    <a:pt x="1534" y="111"/>
                    <a:pt x="1534" y="111"/>
                  </a:cubicBezTo>
                  <a:cubicBezTo>
                    <a:pt x="1534" y="67"/>
                    <a:pt x="1553" y="42"/>
                    <a:pt x="1593" y="36"/>
                  </a:cubicBezTo>
                  <a:cubicBezTo>
                    <a:pt x="1603" y="34"/>
                    <a:pt x="1608" y="29"/>
                    <a:pt x="1608" y="22"/>
                  </a:cubicBezTo>
                  <a:cubicBezTo>
                    <a:pt x="1608" y="13"/>
                    <a:pt x="1602" y="8"/>
                    <a:pt x="1590" y="8"/>
                  </a:cubicBezTo>
                  <a:cubicBezTo>
                    <a:pt x="1577" y="8"/>
                    <a:pt x="1559" y="9"/>
                    <a:pt x="1535" y="11"/>
                  </a:cubicBezTo>
                  <a:cubicBezTo>
                    <a:pt x="1494" y="16"/>
                    <a:pt x="1468" y="18"/>
                    <a:pt x="1455" y="18"/>
                  </a:cubicBezTo>
                  <a:cubicBezTo>
                    <a:pt x="1418" y="18"/>
                    <a:pt x="1386" y="16"/>
                    <a:pt x="1358" y="12"/>
                  </a:cubicBezTo>
                  <a:cubicBezTo>
                    <a:pt x="1342" y="9"/>
                    <a:pt x="1331" y="8"/>
                    <a:pt x="1325" y="8"/>
                  </a:cubicBezTo>
                  <a:cubicBezTo>
                    <a:pt x="1314" y="8"/>
                    <a:pt x="1309" y="13"/>
                    <a:pt x="1309" y="23"/>
                  </a:cubicBezTo>
                  <a:cubicBezTo>
                    <a:pt x="1309" y="31"/>
                    <a:pt x="1314" y="36"/>
                    <a:pt x="1323" y="38"/>
                  </a:cubicBezTo>
                  <a:cubicBezTo>
                    <a:pt x="1346" y="42"/>
                    <a:pt x="1346" y="42"/>
                    <a:pt x="1346" y="42"/>
                  </a:cubicBezTo>
                  <a:cubicBezTo>
                    <a:pt x="1394" y="51"/>
                    <a:pt x="1417" y="77"/>
                    <a:pt x="1417" y="120"/>
                  </a:cubicBezTo>
                  <a:cubicBezTo>
                    <a:pt x="1417" y="229"/>
                    <a:pt x="1417" y="229"/>
                    <a:pt x="1417" y="229"/>
                  </a:cubicBezTo>
                  <a:cubicBezTo>
                    <a:pt x="1417" y="266"/>
                    <a:pt x="1415" y="289"/>
                    <a:pt x="1411" y="297"/>
                  </a:cubicBezTo>
                  <a:cubicBezTo>
                    <a:pt x="1406" y="305"/>
                    <a:pt x="1394" y="309"/>
                    <a:pt x="1373" y="309"/>
                  </a:cubicBezTo>
                  <a:cubicBezTo>
                    <a:pt x="1137" y="309"/>
                    <a:pt x="1137" y="309"/>
                    <a:pt x="1137" y="309"/>
                  </a:cubicBezTo>
                  <a:cubicBezTo>
                    <a:pt x="1110" y="309"/>
                    <a:pt x="1093" y="306"/>
                    <a:pt x="1089" y="300"/>
                  </a:cubicBezTo>
                  <a:cubicBezTo>
                    <a:pt x="1084" y="295"/>
                    <a:pt x="1081" y="275"/>
                    <a:pt x="1081" y="240"/>
                  </a:cubicBezTo>
                  <a:cubicBezTo>
                    <a:pt x="1081" y="111"/>
                    <a:pt x="1081" y="111"/>
                    <a:pt x="1081" y="111"/>
                  </a:cubicBezTo>
                  <a:cubicBezTo>
                    <a:pt x="1081" y="67"/>
                    <a:pt x="1101" y="42"/>
                    <a:pt x="1141" y="36"/>
                  </a:cubicBezTo>
                  <a:cubicBezTo>
                    <a:pt x="1151" y="34"/>
                    <a:pt x="1155" y="29"/>
                    <a:pt x="1155" y="22"/>
                  </a:cubicBezTo>
                  <a:cubicBezTo>
                    <a:pt x="1155" y="13"/>
                    <a:pt x="1149" y="8"/>
                    <a:pt x="1137" y="8"/>
                  </a:cubicBezTo>
                  <a:cubicBezTo>
                    <a:pt x="1125" y="8"/>
                    <a:pt x="1106" y="9"/>
                    <a:pt x="1082" y="11"/>
                  </a:cubicBezTo>
                  <a:cubicBezTo>
                    <a:pt x="1042" y="16"/>
                    <a:pt x="1015" y="18"/>
                    <a:pt x="1003" y="18"/>
                  </a:cubicBezTo>
                  <a:cubicBezTo>
                    <a:pt x="966" y="18"/>
                    <a:pt x="934" y="16"/>
                    <a:pt x="907" y="12"/>
                  </a:cubicBezTo>
                  <a:cubicBezTo>
                    <a:pt x="890" y="9"/>
                    <a:pt x="879" y="8"/>
                    <a:pt x="873" y="8"/>
                  </a:cubicBezTo>
                  <a:cubicBezTo>
                    <a:pt x="862" y="8"/>
                    <a:pt x="857" y="13"/>
                    <a:pt x="857" y="23"/>
                  </a:cubicBezTo>
                  <a:cubicBezTo>
                    <a:pt x="857" y="31"/>
                    <a:pt x="862" y="36"/>
                    <a:pt x="871" y="38"/>
                  </a:cubicBezTo>
                  <a:cubicBezTo>
                    <a:pt x="907" y="45"/>
                    <a:pt x="932" y="54"/>
                    <a:pt x="945" y="66"/>
                  </a:cubicBezTo>
                  <a:cubicBezTo>
                    <a:pt x="958" y="77"/>
                    <a:pt x="965" y="95"/>
                    <a:pt x="965" y="120"/>
                  </a:cubicBezTo>
                  <a:cubicBezTo>
                    <a:pt x="965" y="541"/>
                    <a:pt x="965" y="541"/>
                    <a:pt x="965" y="541"/>
                  </a:cubicBezTo>
                  <a:cubicBezTo>
                    <a:pt x="965" y="568"/>
                    <a:pt x="965" y="568"/>
                    <a:pt x="965" y="568"/>
                  </a:cubicBezTo>
                  <a:cubicBezTo>
                    <a:pt x="965" y="603"/>
                    <a:pt x="960" y="629"/>
                    <a:pt x="950" y="646"/>
                  </a:cubicBezTo>
                  <a:cubicBezTo>
                    <a:pt x="940" y="663"/>
                    <a:pt x="923" y="674"/>
                    <a:pt x="901" y="677"/>
                  </a:cubicBezTo>
                  <a:cubicBezTo>
                    <a:pt x="892" y="678"/>
                    <a:pt x="888" y="682"/>
                    <a:pt x="888" y="690"/>
                  </a:cubicBezTo>
                  <a:cubicBezTo>
                    <a:pt x="888" y="701"/>
                    <a:pt x="893" y="707"/>
                    <a:pt x="904" y="707"/>
                  </a:cubicBezTo>
                  <a:cubicBezTo>
                    <a:pt x="909" y="707"/>
                    <a:pt x="922" y="705"/>
                    <a:pt x="943" y="703"/>
                  </a:cubicBezTo>
                  <a:cubicBezTo>
                    <a:pt x="978" y="699"/>
                    <a:pt x="1005" y="698"/>
                    <a:pt x="1026" y="698"/>
                  </a:cubicBezTo>
                  <a:cubicBezTo>
                    <a:pt x="1060" y="698"/>
                    <a:pt x="1096" y="700"/>
                    <a:pt x="1136" y="705"/>
                  </a:cubicBezTo>
                  <a:cubicBezTo>
                    <a:pt x="1154" y="707"/>
                    <a:pt x="1166" y="708"/>
                    <a:pt x="1172" y="708"/>
                  </a:cubicBezTo>
                  <a:cubicBezTo>
                    <a:pt x="1189" y="708"/>
                    <a:pt x="1198" y="702"/>
                    <a:pt x="1198" y="692"/>
                  </a:cubicBezTo>
                  <a:cubicBezTo>
                    <a:pt x="1198" y="683"/>
                    <a:pt x="1192" y="678"/>
                    <a:pt x="1181" y="678"/>
                  </a:cubicBezTo>
                  <a:cubicBezTo>
                    <a:pt x="1145" y="678"/>
                    <a:pt x="1120" y="668"/>
                    <a:pt x="1104" y="647"/>
                  </a:cubicBezTo>
                  <a:cubicBezTo>
                    <a:pt x="1089" y="626"/>
                    <a:pt x="1081" y="591"/>
                    <a:pt x="1081" y="544"/>
                  </a:cubicBezTo>
                  <a:cubicBezTo>
                    <a:pt x="1081" y="418"/>
                    <a:pt x="1081" y="418"/>
                    <a:pt x="1081" y="418"/>
                  </a:cubicBezTo>
                  <a:cubicBezTo>
                    <a:pt x="1081" y="392"/>
                    <a:pt x="1084" y="375"/>
                    <a:pt x="1090" y="369"/>
                  </a:cubicBezTo>
                  <a:cubicBezTo>
                    <a:pt x="1095" y="363"/>
                    <a:pt x="1110" y="360"/>
                    <a:pt x="1134" y="360"/>
                  </a:cubicBezTo>
                  <a:cubicBezTo>
                    <a:pt x="1373" y="360"/>
                    <a:pt x="1373" y="360"/>
                    <a:pt x="1373" y="360"/>
                  </a:cubicBezTo>
                  <a:cubicBezTo>
                    <a:pt x="1394" y="360"/>
                    <a:pt x="1407" y="363"/>
                    <a:pt x="1411" y="370"/>
                  </a:cubicBezTo>
                  <a:close/>
                  <a:moveTo>
                    <a:pt x="2027" y="109"/>
                  </a:moveTo>
                  <a:cubicBezTo>
                    <a:pt x="2027" y="80"/>
                    <a:pt x="2036" y="63"/>
                    <a:pt x="2053" y="58"/>
                  </a:cubicBezTo>
                  <a:cubicBezTo>
                    <a:pt x="2087" y="54"/>
                    <a:pt x="2087" y="54"/>
                    <a:pt x="2087" y="54"/>
                  </a:cubicBezTo>
                  <a:cubicBezTo>
                    <a:pt x="2149" y="54"/>
                    <a:pt x="2149" y="54"/>
                    <a:pt x="2149" y="54"/>
                  </a:cubicBezTo>
                  <a:cubicBezTo>
                    <a:pt x="2203" y="54"/>
                    <a:pt x="2243" y="61"/>
                    <a:pt x="2267" y="76"/>
                  </a:cubicBezTo>
                  <a:cubicBezTo>
                    <a:pt x="2292" y="91"/>
                    <a:pt x="2304" y="116"/>
                    <a:pt x="2304" y="149"/>
                  </a:cubicBezTo>
                  <a:cubicBezTo>
                    <a:pt x="2304" y="164"/>
                    <a:pt x="2307" y="172"/>
                    <a:pt x="2313" y="171"/>
                  </a:cubicBezTo>
                  <a:cubicBezTo>
                    <a:pt x="2326" y="171"/>
                    <a:pt x="2333" y="158"/>
                    <a:pt x="2333" y="132"/>
                  </a:cubicBezTo>
                  <a:cubicBezTo>
                    <a:pt x="2333" y="119"/>
                    <a:pt x="2332" y="98"/>
                    <a:pt x="2329" y="69"/>
                  </a:cubicBezTo>
                  <a:cubicBezTo>
                    <a:pt x="2327" y="49"/>
                    <a:pt x="2326" y="35"/>
                    <a:pt x="2326" y="28"/>
                  </a:cubicBezTo>
                  <a:cubicBezTo>
                    <a:pt x="2326" y="17"/>
                    <a:pt x="2321" y="11"/>
                    <a:pt x="2311" y="11"/>
                  </a:cubicBezTo>
                  <a:cubicBezTo>
                    <a:pt x="2309" y="11"/>
                    <a:pt x="2307" y="11"/>
                    <a:pt x="2304" y="11"/>
                  </a:cubicBezTo>
                  <a:cubicBezTo>
                    <a:pt x="2279" y="14"/>
                    <a:pt x="2211" y="16"/>
                    <a:pt x="2101" y="16"/>
                  </a:cubicBezTo>
                  <a:cubicBezTo>
                    <a:pt x="1910" y="14"/>
                    <a:pt x="1910" y="14"/>
                    <a:pt x="1910" y="14"/>
                  </a:cubicBezTo>
                  <a:cubicBezTo>
                    <a:pt x="1859" y="12"/>
                    <a:pt x="1859" y="12"/>
                    <a:pt x="1859" y="12"/>
                  </a:cubicBezTo>
                  <a:cubicBezTo>
                    <a:pt x="1848" y="12"/>
                    <a:pt x="1840" y="12"/>
                    <a:pt x="1834" y="11"/>
                  </a:cubicBezTo>
                  <a:cubicBezTo>
                    <a:pt x="1826" y="11"/>
                    <a:pt x="1821" y="10"/>
                    <a:pt x="1819" y="10"/>
                  </a:cubicBezTo>
                  <a:cubicBezTo>
                    <a:pt x="1808" y="10"/>
                    <a:pt x="1802" y="14"/>
                    <a:pt x="1802" y="22"/>
                  </a:cubicBezTo>
                  <a:cubicBezTo>
                    <a:pt x="1802" y="31"/>
                    <a:pt x="1807" y="36"/>
                    <a:pt x="1816" y="37"/>
                  </a:cubicBezTo>
                  <a:cubicBezTo>
                    <a:pt x="1854" y="43"/>
                    <a:pt x="1880" y="52"/>
                    <a:pt x="1892" y="65"/>
                  </a:cubicBezTo>
                  <a:cubicBezTo>
                    <a:pt x="1904" y="79"/>
                    <a:pt x="1911" y="104"/>
                    <a:pt x="1911" y="142"/>
                  </a:cubicBezTo>
                  <a:cubicBezTo>
                    <a:pt x="1911" y="542"/>
                    <a:pt x="1911" y="542"/>
                    <a:pt x="1911" y="542"/>
                  </a:cubicBezTo>
                  <a:cubicBezTo>
                    <a:pt x="1911" y="572"/>
                    <a:pt x="1909" y="597"/>
                    <a:pt x="1905" y="614"/>
                  </a:cubicBezTo>
                  <a:cubicBezTo>
                    <a:pt x="1901" y="636"/>
                    <a:pt x="1895" y="650"/>
                    <a:pt x="1889" y="658"/>
                  </a:cubicBezTo>
                  <a:cubicBezTo>
                    <a:pt x="1882" y="667"/>
                    <a:pt x="1869" y="674"/>
                    <a:pt x="1849" y="682"/>
                  </a:cubicBezTo>
                  <a:cubicBezTo>
                    <a:pt x="1842" y="685"/>
                    <a:pt x="1838" y="690"/>
                    <a:pt x="1838" y="696"/>
                  </a:cubicBezTo>
                  <a:cubicBezTo>
                    <a:pt x="1839" y="703"/>
                    <a:pt x="1843" y="707"/>
                    <a:pt x="1851" y="707"/>
                  </a:cubicBezTo>
                  <a:cubicBezTo>
                    <a:pt x="1858" y="707"/>
                    <a:pt x="1867" y="707"/>
                    <a:pt x="1881" y="706"/>
                  </a:cubicBezTo>
                  <a:cubicBezTo>
                    <a:pt x="1931" y="703"/>
                    <a:pt x="1969" y="701"/>
                    <a:pt x="1993" y="701"/>
                  </a:cubicBezTo>
                  <a:cubicBezTo>
                    <a:pt x="2030" y="701"/>
                    <a:pt x="2059" y="702"/>
                    <a:pt x="2081" y="704"/>
                  </a:cubicBezTo>
                  <a:cubicBezTo>
                    <a:pt x="2139" y="710"/>
                    <a:pt x="2139" y="710"/>
                    <a:pt x="2139" y="710"/>
                  </a:cubicBezTo>
                  <a:cubicBezTo>
                    <a:pt x="2165" y="712"/>
                    <a:pt x="2189" y="714"/>
                    <a:pt x="2211" y="714"/>
                  </a:cubicBezTo>
                  <a:cubicBezTo>
                    <a:pt x="2248" y="714"/>
                    <a:pt x="2277" y="708"/>
                    <a:pt x="2299" y="697"/>
                  </a:cubicBezTo>
                  <a:cubicBezTo>
                    <a:pt x="2321" y="685"/>
                    <a:pt x="2340" y="667"/>
                    <a:pt x="2355" y="640"/>
                  </a:cubicBezTo>
                  <a:cubicBezTo>
                    <a:pt x="2373" y="609"/>
                    <a:pt x="2381" y="577"/>
                    <a:pt x="2381" y="544"/>
                  </a:cubicBezTo>
                  <a:cubicBezTo>
                    <a:pt x="2381" y="540"/>
                    <a:pt x="2380" y="536"/>
                    <a:pt x="2377" y="533"/>
                  </a:cubicBezTo>
                  <a:cubicBezTo>
                    <a:pt x="2374" y="530"/>
                    <a:pt x="2371" y="529"/>
                    <a:pt x="2368" y="530"/>
                  </a:cubicBezTo>
                  <a:cubicBezTo>
                    <a:pt x="2366" y="530"/>
                    <a:pt x="2364" y="532"/>
                    <a:pt x="2362" y="536"/>
                  </a:cubicBezTo>
                  <a:cubicBezTo>
                    <a:pt x="2320" y="620"/>
                    <a:pt x="2230" y="661"/>
                    <a:pt x="2094" y="661"/>
                  </a:cubicBezTo>
                  <a:cubicBezTo>
                    <a:pt x="2078" y="661"/>
                    <a:pt x="2066" y="659"/>
                    <a:pt x="2058" y="653"/>
                  </a:cubicBezTo>
                  <a:cubicBezTo>
                    <a:pt x="2050" y="648"/>
                    <a:pt x="2043" y="638"/>
                    <a:pt x="2038" y="622"/>
                  </a:cubicBezTo>
                  <a:cubicBezTo>
                    <a:pt x="2030" y="602"/>
                    <a:pt x="2027" y="567"/>
                    <a:pt x="2027" y="520"/>
                  </a:cubicBezTo>
                  <a:cubicBezTo>
                    <a:pt x="2027" y="475"/>
                    <a:pt x="2027" y="475"/>
                    <a:pt x="2027" y="475"/>
                  </a:cubicBezTo>
                  <a:cubicBezTo>
                    <a:pt x="2027" y="438"/>
                    <a:pt x="2028" y="412"/>
                    <a:pt x="2030" y="395"/>
                  </a:cubicBezTo>
                  <a:cubicBezTo>
                    <a:pt x="2032" y="380"/>
                    <a:pt x="2036" y="370"/>
                    <a:pt x="2041" y="366"/>
                  </a:cubicBezTo>
                  <a:cubicBezTo>
                    <a:pt x="2047" y="361"/>
                    <a:pt x="2058" y="358"/>
                    <a:pt x="2075" y="358"/>
                  </a:cubicBezTo>
                  <a:cubicBezTo>
                    <a:pt x="2109" y="358"/>
                    <a:pt x="2109" y="358"/>
                    <a:pt x="2109" y="358"/>
                  </a:cubicBezTo>
                  <a:cubicBezTo>
                    <a:pt x="2144" y="358"/>
                    <a:pt x="2167" y="359"/>
                    <a:pt x="2180" y="362"/>
                  </a:cubicBezTo>
                  <a:cubicBezTo>
                    <a:pt x="2192" y="364"/>
                    <a:pt x="2203" y="369"/>
                    <a:pt x="2212" y="377"/>
                  </a:cubicBezTo>
                  <a:cubicBezTo>
                    <a:pt x="2228" y="392"/>
                    <a:pt x="2238" y="414"/>
                    <a:pt x="2242" y="443"/>
                  </a:cubicBezTo>
                  <a:cubicBezTo>
                    <a:pt x="2244" y="456"/>
                    <a:pt x="2249" y="462"/>
                    <a:pt x="2258" y="462"/>
                  </a:cubicBezTo>
                  <a:cubicBezTo>
                    <a:pt x="2262" y="461"/>
                    <a:pt x="2265" y="460"/>
                    <a:pt x="2266" y="458"/>
                  </a:cubicBezTo>
                  <a:cubicBezTo>
                    <a:pt x="2267" y="457"/>
                    <a:pt x="2267" y="453"/>
                    <a:pt x="2267" y="449"/>
                  </a:cubicBezTo>
                  <a:cubicBezTo>
                    <a:pt x="2267" y="423"/>
                    <a:pt x="2267" y="423"/>
                    <a:pt x="2267" y="423"/>
                  </a:cubicBezTo>
                  <a:cubicBezTo>
                    <a:pt x="2267" y="404"/>
                    <a:pt x="2266" y="381"/>
                    <a:pt x="2264" y="355"/>
                  </a:cubicBezTo>
                  <a:cubicBezTo>
                    <a:pt x="2261" y="315"/>
                    <a:pt x="2259" y="290"/>
                    <a:pt x="2259" y="279"/>
                  </a:cubicBezTo>
                  <a:cubicBezTo>
                    <a:pt x="2259" y="273"/>
                    <a:pt x="2260" y="266"/>
                    <a:pt x="2260" y="257"/>
                  </a:cubicBezTo>
                  <a:cubicBezTo>
                    <a:pt x="2261" y="245"/>
                    <a:pt x="2262" y="237"/>
                    <a:pt x="2262" y="235"/>
                  </a:cubicBezTo>
                  <a:cubicBezTo>
                    <a:pt x="2262" y="225"/>
                    <a:pt x="2258" y="221"/>
                    <a:pt x="2251" y="221"/>
                  </a:cubicBezTo>
                  <a:cubicBezTo>
                    <a:pt x="2244" y="221"/>
                    <a:pt x="2239" y="225"/>
                    <a:pt x="2236" y="231"/>
                  </a:cubicBezTo>
                  <a:cubicBezTo>
                    <a:pt x="2224" y="255"/>
                    <a:pt x="2224" y="255"/>
                    <a:pt x="2224" y="255"/>
                  </a:cubicBezTo>
                  <a:cubicBezTo>
                    <a:pt x="2206" y="292"/>
                    <a:pt x="2180" y="310"/>
                    <a:pt x="2147" y="310"/>
                  </a:cubicBezTo>
                  <a:cubicBezTo>
                    <a:pt x="2104" y="310"/>
                    <a:pt x="2104" y="310"/>
                    <a:pt x="2104" y="310"/>
                  </a:cubicBezTo>
                  <a:cubicBezTo>
                    <a:pt x="2082" y="311"/>
                    <a:pt x="2082" y="311"/>
                    <a:pt x="2082" y="311"/>
                  </a:cubicBezTo>
                  <a:cubicBezTo>
                    <a:pt x="2066" y="311"/>
                    <a:pt x="2066" y="311"/>
                    <a:pt x="2066" y="311"/>
                  </a:cubicBezTo>
                  <a:cubicBezTo>
                    <a:pt x="2049" y="311"/>
                    <a:pt x="2038" y="307"/>
                    <a:pt x="2033" y="299"/>
                  </a:cubicBezTo>
                  <a:cubicBezTo>
                    <a:pt x="2029" y="290"/>
                    <a:pt x="2027" y="270"/>
                    <a:pt x="2027" y="239"/>
                  </a:cubicBezTo>
                  <a:cubicBezTo>
                    <a:pt x="2027" y="130"/>
                    <a:pt x="2027" y="130"/>
                    <a:pt x="2027" y="130"/>
                  </a:cubicBezTo>
                  <a:cubicBezTo>
                    <a:pt x="2027" y="109"/>
                    <a:pt x="2027" y="109"/>
                    <a:pt x="2027" y="109"/>
                  </a:cubicBezTo>
                  <a:close/>
                  <a:moveTo>
                    <a:pt x="3460" y="20"/>
                  </a:moveTo>
                  <a:cubicBezTo>
                    <a:pt x="3460" y="30"/>
                    <a:pt x="3466" y="35"/>
                    <a:pt x="3479" y="35"/>
                  </a:cubicBezTo>
                  <a:cubicBezTo>
                    <a:pt x="3509" y="35"/>
                    <a:pt x="3533" y="44"/>
                    <a:pt x="3550" y="61"/>
                  </a:cubicBezTo>
                  <a:cubicBezTo>
                    <a:pt x="3568" y="79"/>
                    <a:pt x="3578" y="103"/>
                    <a:pt x="3580" y="134"/>
                  </a:cubicBezTo>
                  <a:cubicBezTo>
                    <a:pt x="3582" y="238"/>
                    <a:pt x="3582" y="238"/>
                    <a:pt x="3582" y="238"/>
                  </a:cubicBezTo>
                  <a:cubicBezTo>
                    <a:pt x="3582" y="279"/>
                    <a:pt x="3582" y="279"/>
                    <a:pt x="3582" y="279"/>
                  </a:cubicBezTo>
                  <a:cubicBezTo>
                    <a:pt x="3582" y="372"/>
                    <a:pt x="3577" y="443"/>
                    <a:pt x="3565" y="493"/>
                  </a:cubicBezTo>
                  <a:cubicBezTo>
                    <a:pt x="3554" y="543"/>
                    <a:pt x="3535" y="581"/>
                    <a:pt x="3508" y="607"/>
                  </a:cubicBezTo>
                  <a:cubicBezTo>
                    <a:pt x="3468" y="645"/>
                    <a:pt x="3415" y="664"/>
                    <a:pt x="3351" y="664"/>
                  </a:cubicBezTo>
                  <a:cubicBezTo>
                    <a:pt x="3287" y="664"/>
                    <a:pt x="3235" y="646"/>
                    <a:pt x="3194" y="608"/>
                  </a:cubicBezTo>
                  <a:cubicBezTo>
                    <a:pt x="3167" y="584"/>
                    <a:pt x="3149" y="554"/>
                    <a:pt x="3141" y="520"/>
                  </a:cubicBezTo>
                  <a:cubicBezTo>
                    <a:pt x="3132" y="485"/>
                    <a:pt x="3128" y="427"/>
                    <a:pt x="3128" y="346"/>
                  </a:cubicBezTo>
                  <a:cubicBezTo>
                    <a:pt x="3127" y="256"/>
                    <a:pt x="3127" y="256"/>
                    <a:pt x="3127" y="256"/>
                  </a:cubicBezTo>
                  <a:cubicBezTo>
                    <a:pt x="3135" y="129"/>
                    <a:pt x="3135" y="129"/>
                    <a:pt x="3135" y="129"/>
                  </a:cubicBezTo>
                  <a:cubicBezTo>
                    <a:pt x="3137" y="96"/>
                    <a:pt x="3141" y="74"/>
                    <a:pt x="3148" y="63"/>
                  </a:cubicBezTo>
                  <a:cubicBezTo>
                    <a:pt x="3155" y="52"/>
                    <a:pt x="3169" y="44"/>
                    <a:pt x="3190" y="40"/>
                  </a:cubicBezTo>
                  <a:cubicBezTo>
                    <a:pt x="3200" y="38"/>
                    <a:pt x="3206" y="36"/>
                    <a:pt x="3209" y="34"/>
                  </a:cubicBezTo>
                  <a:cubicBezTo>
                    <a:pt x="3211" y="32"/>
                    <a:pt x="3213" y="28"/>
                    <a:pt x="3213" y="23"/>
                  </a:cubicBezTo>
                  <a:cubicBezTo>
                    <a:pt x="3213" y="13"/>
                    <a:pt x="3204" y="8"/>
                    <a:pt x="3187" y="8"/>
                  </a:cubicBezTo>
                  <a:cubicBezTo>
                    <a:pt x="3179" y="8"/>
                    <a:pt x="3168" y="9"/>
                    <a:pt x="3152" y="10"/>
                  </a:cubicBezTo>
                  <a:cubicBezTo>
                    <a:pt x="3112" y="14"/>
                    <a:pt x="3075" y="16"/>
                    <a:pt x="3042" y="16"/>
                  </a:cubicBezTo>
                  <a:cubicBezTo>
                    <a:pt x="3019" y="16"/>
                    <a:pt x="2986" y="13"/>
                    <a:pt x="2944" y="9"/>
                  </a:cubicBezTo>
                  <a:cubicBezTo>
                    <a:pt x="2934" y="8"/>
                    <a:pt x="2927" y="8"/>
                    <a:pt x="2923" y="8"/>
                  </a:cubicBezTo>
                  <a:cubicBezTo>
                    <a:pt x="2912" y="8"/>
                    <a:pt x="2906" y="12"/>
                    <a:pt x="2906" y="21"/>
                  </a:cubicBezTo>
                  <a:cubicBezTo>
                    <a:pt x="2906" y="30"/>
                    <a:pt x="2912" y="35"/>
                    <a:pt x="2925" y="37"/>
                  </a:cubicBezTo>
                  <a:cubicBezTo>
                    <a:pt x="2946" y="40"/>
                    <a:pt x="2965" y="45"/>
                    <a:pt x="2981" y="53"/>
                  </a:cubicBezTo>
                  <a:cubicBezTo>
                    <a:pt x="2995" y="60"/>
                    <a:pt x="3004" y="68"/>
                    <a:pt x="3009" y="77"/>
                  </a:cubicBezTo>
                  <a:cubicBezTo>
                    <a:pt x="3014" y="86"/>
                    <a:pt x="3016" y="103"/>
                    <a:pt x="3016" y="125"/>
                  </a:cubicBezTo>
                  <a:cubicBezTo>
                    <a:pt x="3017" y="217"/>
                    <a:pt x="3017" y="217"/>
                    <a:pt x="3017" y="217"/>
                  </a:cubicBezTo>
                  <a:cubicBezTo>
                    <a:pt x="3012" y="413"/>
                    <a:pt x="3012" y="413"/>
                    <a:pt x="3012" y="413"/>
                  </a:cubicBezTo>
                  <a:cubicBezTo>
                    <a:pt x="3012" y="539"/>
                    <a:pt x="3044" y="625"/>
                    <a:pt x="3108" y="669"/>
                  </a:cubicBezTo>
                  <a:cubicBezTo>
                    <a:pt x="3156" y="701"/>
                    <a:pt x="3222" y="717"/>
                    <a:pt x="3308" y="717"/>
                  </a:cubicBezTo>
                  <a:cubicBezTo>
                    <a:pt x="3430" y="717"/>
                    <a:pt x="3516" y="678"/>
                    <a:pt x="3567" y="600"/>
                  </a:cubicBezTo>
                  <a:cubicBezTo>
                    <a:pt x="3588" y="567"/>
                    <a:pt x="3603" y="521"/>
                    <a:pt x="3613" y="462"/>
                  </a:cubicBezTo>
                  <a:cubicBezTo>
                    <a:pt x="3622" y="402"/>
                    <a:pt x="3627" y="324"/>
                    <a:pt x="3627" y="227"/>
                  </a:cubicBezTo>
                  <a:cubicBezTo>
                    <a:pt x="3628" y="165"/>
                    <a:pt x="3628" y="165"/>
                    <a:pt x="3628" y="165"/>
                  </a:cubicBezTo>
                  <a:cubicBezTo>
                    <a:pt x="3628" y="121"/>
                    <a:pt x="3628" y="121"/>
                    <a:pt x="3628" y="121"/>
                  </a:cubicBezTo>
                  <a:cubicBezTo>
                    <a:pt x="3628" y="69"/>
                    <a:pt x="3641" y="41"/>
                    <a:pt x="3667" y="37"/>
                  </a:cubicBezTo>
                  <a:cubicBezTo>
                    <a:pt x="3686" y="33"/>
                    <a:pt x="3686" y="33"/>
                    <a:pt x="3686" y="33"/>
                  </a:cubicBezTo>
                  <a:cubicBezTo>
                    <a:pt x="3695" y="32"/>
                    <a:pt x="3699" y="28"/>
                    <a:pt x="3699" y="21"/>
                  </a:cubicBezTo>
                  <a:cubicBezTo>
                    <a:pt x="3699" y="12"/>
                    <a:pt x="3694" y="7"/>
                    <a:pt x="3685" y="7"/>
                  </a:cubicBezTo>
                  <a:cubicBezTo>
                    <a:pt x="3680" y="7"/>
                    <a:pt x="3675" y="8"/>
                    <a:pt x="3669" y="8"/>
                  </a:cubicBezTo>
                  <a:cubicBezTo>
                    <a:pt x="3656" y="10"/>
                    <a:pt x="3641" y="12"/>
                    <a:pt x="3624" y="13"/>
                  </a:cubicBezTo>
                  <a:cubicBezTo>
                    <a:pt x="3574" y="15"/>
                    <a:pt x="3574" y="15"/>
                    <a:pt x="3574" y="15"/>
                  </a:cubicBezTo>
                  <a:cubicBezTo>
                    <a:pt x="3521" y="12"/>
                    <a:pt x="3521" y="12"/>
                    <a:pt x="3521" y="12"/>
                  </a:cubicBezTo>
                  <a:cubicBezTo>
                    <a:pt x="3500" y="11"/>
                    <a:pt x="3487" y="10"/>
                    <a:pt x="3481" y="9"/>
                  </a:cubicBezTo>
                  <a:cubicBezTo>
                    <a:pt x="3475" y="8"/>
                    <a:pt x="3472" y="8"/>
                    <a:pt x="3469" y="8"/>
                  </a:cubicBezTo>
                  <a:cubicBezTo>
                    <a:pt x="3463" y="8"/>
                    <a:pt x="3460" y="12"/>
                    <a:pt x="3460" y="20"/>
                  </a:cubicBezTo>
                  <a:cubicBezTo>
                    <a:pt x="3460" y="20"/>
                    <a:pt x="3460" y="20"/>
                    <a:pt x="3460" y="20"/>
                  </a:cubicBezTo>
                  <a:close/>
                  <a:moveTo>
                    <a:pt x="4141" y="99"/>
                  </a:moveTo>
                  <a:cubicBezTo>
                    <a:pt x="4106" y="58"/>
                    <a:pt x="4106" y="58"/>
                    <a:pt x="4106" y="58"/>
                  </a:cubicBezTo>
                  <a:cubicBezTo>
                    <a:pt x="4087" y="35"/>
                    <a:pt x="4074" y="21"/>
                    <a:pt x="4068" y="16"/>
                  </a:cubicBezTo>
                  <a:cubicBezTo>
                    <a:pt x="4062" y="12"/>
                    <a:pt x="4054" y="9"/>
                    <a:pt x="4043" y="9"/>
                  </a:cubicBezTo>
                  <a:cubicBezTo>
                    <a:pt x="4036" y="9"/>
                    <a:pt x="4027" y="10"/>
                    <a:pt x="4015" y="11"/>
                  </a:cubicBezTo>
                  <a:cubicBezTo>
                    <a:pt x="3985" y="14"/>
                    <a:pt x="3957" y="16"/>
                    <a:pt x="3931" y="16"/>
                  </a:cubicBezTo>
                  <a:cubicBezTo>
                    <a:pt x="3910" y="16"/>
                    <a:pt x="3910" y="16"/>
                    <a:pt x="3910" y="16"/>
                  </a:cubicBezTo>
                  <a:cubicBezTo>
                    <a:pt x="3875" y="14"/>
                    <a:pt x="3875" y="14"/>
                    <a:pt x="3875" y="14"/>
                  </a:cubicBezTo>
                  <a:cubicBezTo>
                    <a:pt x="3863" y="14"/>
                    <a:pt x="3858" y="19"/>
                    <a:pt x="3858" y="29"/>
                  </a:cubicBezTo>
                  <a:cubicBezTo>
                    <a:pt x="3858" y="37"/>
                    <a:pt x="3863" y="41"/>
                    <a:pt x="3873" y="42"/>
                  </a:cubicBezTo>
                  <a:cubicBezTo>
                    <a:pt x="3950" y="47"/>
                    <a:pt x="3988" y="102"/>
                    <a:pt x="3988" y="205"/>
                  </a:cubicBezTo>
                  <a:cubicBezTo>
                    <a:pt x="3988" y="424"/>
                    <a:pt x="3988" y="424"/>
                    <a:pt x="3988" y="424"/>
                  </a:cubicBezTo>
                  <a:cubicBezTo>
                    <a:pt x="3984" y="543"/>
                    <a:pt x="3984" y="543"/>
                    <a:pt x="3984" y="543"/>
                  </a:cubicBezTo>
                  <a:cubicBezTo>
                    <a:pt x="3984" y="585"/>
                    <a:pt x="3979" y="616"/>
                    <a:pt x="3967" y="638"/>
                  </a:cubicBezTo>
                  <a:cubicBezTo>
                    <a:pt x="3956" y="660"/>
                    <a:pt x="3938" y="675"/>
                    <a:pt x="3914" y="682"/>
                  </a:cubicBezTo>
                  <a:cubicBezTo>
                    <a:pt x="3904" y="685"/>
                    <a:pt x="3899" y="689"/>
                    <a:pt x="3899" y="696"/>
                  </a:cubicBezTo>
                  <a:cubicBezTo>
                    <a:pt x="3899" y="705"/>
                    <a:pt x="3903" y="709"/>
                    <a:pt x="3913" y="709"/>
                  </a:cubicBezTo>
                  <a:cubicBezTo>
                    <a:pt x="3918" y="709"/>
                    <a:pt x="3927" y="708"/>
                    <a:pt x="3938" y="706"/>
                  </a:cubicBezTo>
                  <a:cubicBezTo>
                    <a:pt x="3965" y="701"/>
                    <a:pt x="3995" y="699"/>
                    <a:pt x="4029" y="699"/>
                  </a:cubicBezTo>
                  <a:cubicBezTo>
                    <a:pt x="4064" y="699"/>
                    <a:pt x="4095" y="701"/>
                    <a:pt x="4123" y="706"/>
                  </a:cubicBezTo>
                  <a:cubicBezTo>
                    <a:pt x="4133" y="707"/>
                    <a:pt x="4139" y="708"/>
                    <a:pt x="4143" y="708"/>
                  </a:cubicBezTo>
                  <a:cubicBezTo>
                    <a:pt x="4154" y="708"/>
                    <a:pt x="4159" y="702"/>
                    <a:pt x="4159" y="692"/>
                  </a:cubicBezTo>
                  <a:cubicBezTo>
                    <a:pt x="4159" y="685"/>
                    <a:pt x="4154" y="680"/>
                    <a:pt x="4144" y="679"/>
                  </a:cubicBezTo>
                  <a:cubicBezTo>
                    <a:pt x="4089" y="674"/>
                    <a:pt x="4056" y="653"/>
                    <a:pt x="4045" y="615"/>
                  </a:cubicBezTo>
                  <a:cubicBezTo>
                    <a:pt x="4035" y="580"/>
                    <a:pt x="4030" y="510"/>
                    <a:pt x="4030" y="406"/>
                  </a:cubicBezTo>
                  <a:cubicBezTo>
                    <a:pt x="4030" y="210"/>
                    <a:pt x="4030" y="210"/>
                    <a:pt x="4030" y="210"/>
                  </a:cubicBezTo>
                  <a:cubicBezTo>
                    <a:pt x="4030" y="195"/>
                    <a:pt x="4030" y="195"/>
                    <a:pt x="4030" y="195"/>
                  </a:cubicBezTo>
                  <a:cubicBezTo>
                    <a:pt x="4030" y="180"/>
                    <a:pt x="4034" y="173"/>
                    <a:pt x="4042" y="173"/>
                  </a:cubicBezTo>
                  <a:cubicBezTo>
                    <a:pt x="4045" y="173"/>
                    <a:pt x="4051" y="177"/>
                    <a:pt x="4059" y="186"/>
                  </a:cubicBezTo>
                  <a:cubicBezTo>
                    <a:pt x="4518" y="696"/>
                    <a:pt x="4518" y="696"/>
                    <a:pt x="4518" y="696"/>
                  </a:cubicBezTo>
                  <a:cubicBezTo>
                    <a:pt x="4525" y="703"/>
                    <a:pt x="4531" y="707"/>
                    <a:pt x="4537" y="707"/>
                  </a:cubicBezTo>
                  <a:cubicBezTo>
                    <a:pt x="4544" y="707"/>
                    <a:pt x="4547" y="703"/>
                    <a:pt x="4547" y="694"/>
                  </a:cubicBezTo>
                  <a:cubicBezTo>
                    <a:pt x="4545" y="630"/>
                    <a:pt x="4545" y="630"/>
                    <a:pt x="4545" y="630"/>
                  </a:cubicBezTo>
                  <a:cubicBezTo>
                    <a:pt x="4544" y="592"/>
                    <a:pt x="4544" y="592"/>
                    <a:pt x="4544" y="592"/>
                  </a:cubicBezTo>
                  <a:cubicBezTo>
                    <a:pt x="4545" y="536"/>
                    <a:pt x="4545" y="536"/>
                    <a:pt x="4545" y="536"/>
                  </a:cubicBezTo>
                  <a:cubicBezTo>
                    <a:pt x="4547" y="493"/>
                    <a:pt x="4547" y="493"/>
                    <a:pt x="4547" y="493"/>
                  </a:cubicBezTo>
                  <a:cubicBezTo>
                    <a:pt x="4554" y="177"/>
                    <a:pt x="4554" y="177"/>
                    <a:pt x="4554" y="177"/>
                  </a:cubicBezTo>
                  <a:cubicBezTo>
                    <a:pt x="4554" y="153"/>
                    <a:pt x="4554" y="153"/>
                    <a:pt x="4554" y="153"/>
                  </a:cubicBezTo>
                  <a:cubicBezTo>
                    <a:pt x="4554" y="84"/>
                    <a:pt x="4576" y="45"/>
                    <a:pt x="4619" y="37"/>
                  </a:cubicBezTo>
                  <a:cubicBezTo>
                    <a:pt x="4630" y="35"/>
                    <a:pt x="4635" y="30"/>
                    <a:pt x="4635" y="22"/>
                  </a:cubicBezTo>
                  <a:cubicBezTo>
                    <a:pt x="4635" y="12"/>
                    <a:pt x="4630" y="7"/>
                    <a:pt x="4619" y="7"/>
                  </a:cubicBezTo>
                  <a:cubicBezTo>
                    <a:pt x="4616" y="7"/>
                    <a:pt x="4611" y="8"/>
                    <a:pt x="4605" y="8"/>
                  </a:cubicBezTo>
                  <a:cubicBezTo>
                    <a:pt x="4554" y="15"/>
                    <a:pt x="4517" y="18"/>
                    <a:pt x="4494" y="18"/>
                  </a:cubicBezTo>
                  <a:cubicBezTo>
                    <a:pt x="4482" y="18"/>
                    <a:pt x="4468" y="17"/>
                    <a:pt x="4450" y="15"/>
                  </a:cubicBezTo>
                  <a:cubicBezTo>
                    <a:pt x="4423" y="12"/>
                    <a:pt x="4404" y="10"/>
                    <a:pt x="4392" y="10"/>
                  </a:cubicBezTo>
                  <a:cubicBezTo>
                    <a:pt x="4382" y="10"/>
                    <a:pt x="4377" y="14"/>
                    <a:pt x="4377" y="23"/>
                  </a:cubicBezTo>
                  <a:cubicBezTo>
                    <a:pt x="4377" y="31"/>
                    <a:pt x="4383" y="35"/>
                    <a:pt x="4394" y="35"/>
                  </a:cubicBezTo>
                  <a:cubicBezTo>
                    <a:pt x="4440" y="39"/>
                    <a:pt x="4472" y="54"/>
                    <a:pt x="4488" y="82"/>
                  </a:cubicBezTo>
                  <a:cubicBezTo>
                    <a:pt x="4504" y="110"/>
                    <a:pt x="4512" y="163"/>
                    <a:pt x="4512" y="242"/>
                  </a:cubicBezTo>
                  <a:cubicBezTo>
                    <a:pt x="4512" y="310"/>
                    <a:pt x="4510" y="380"/>
                    <a:pt x="4507" y="455"/>
                  </a:cubicBezTo>
                  <a:cubicBezTo>
                    <a:pt x="4507" y="475"/>
                    <a:pt x="4503" y="486"/>
                    <a:pt x="4496" y="486"/>
                  </a:cubicBezTo>
                  <a:cubicBezTo>
                    <a:pt x="4488" y="486"/>
                    <a:pt x="4473" y="473"/>
                    <a:pt x="4450" y="447"/>
                  </a:cubicBezTo>
                  <a:cubicBezTo>
                    <a:pt x="4433" y="428"/>
                    <a:pt x="4433" y="428"/>
                    <a:pt x="4433" y="428"/>
                  </a:cubicBezTo>
                  <a:cubicBezTo>
                    <a:pt x="4166" y="128"/>
                    <a:pt x="4166" y="128"/>
                    <a:pt x="4166" y="128"/>
                  </a:cubicBezTo>
                  <a:cubicBezTo>
                    <a:pt x="4163" y="125"/>
                    <a:pt x="4155" y="115"/>
                    <a:pt x="4141" y="99"/>
                  </a:cubicBezTo>
                  <a:cubicBezTo>
                    <a:pt x="4141" y="99"/>
                    <a:pt x="4141" y="99"/>
                    <a:pt x="4141" y="99"/>
                  </a:cubicBezTo>
                  <a:close/>
                  <a:moveTo>
                    <a:pt x="5037" y="117"/>
                  </a:moveTo>
                  <a:cubicBezTo>
                    <a:pt x="5037" y="88"/>
                    <a:pt x="5041" y="69"/>
                    <a:pt x="5048" y="60"/>
                  </a:cubicBezTo>
                  <a:cubicBezTo>
                    <a:pt x="5055" y="50"/>
                    <a:pt x="5070" y="44"/>
                    <a:pt x="5094" y="40"/>
                  </a:cubicBezTo>
                  <a:cubicBezTo>
                    <a:pt x="5101" y="39"/>
                    <a:pt x="5105" y="37"/>
                    <a:pt x="5107" y="35"/>
                  </a:cubicBezTo>
                  <a:cubicBezTo>
                    <a:pt x="5109" y="33"/>
                    <a:pt x="5110" y="29"/>
                    <a:pt x="5110" y="23"/>
                  </a:cubicBezTo>
                  <a:cubicBezTo>
                    <a:pt x="5110" y="15"/>
                    <a:pt x="5104" y="10"/>
                    <a:pt x="5093" y="10"/>
                  </a:cubicBezTo>
                  <a:cubicBezTo>
                    <a:pt x="5074" y="10"/>
                    <a:pt x="5048" y="12"/>
                    <a:pt x="5013" y="14"/>
                  </a:cubicBezTo>
                  <a:cubicBezTo>
                    <a:pt x="4976" y="17"/>
                    <a:pt x="4976" y="17"/>
                    <a:pt x="4976" y="17"/>
                  </a:cubicBezTo>
                  <a:cubicBezTo>
                    <a:pt x="4948" y="19"/>
                    <a:pt x="4925" y="21"/>
                    <a:pt x="4906" y="21"/>
                  </a:cubicBezTo>
                  <a:cubicBezTo>
                    <a:pt x="4878" y="21"/>
                    <a:pt x="4857" y="19"/>
                    <a:pt x="4845" y="17"/>
                  </a:cubicBezTo>
                  <a:cubicBezTo>
                    <a:pt x="4833" y="14"/>
                    <a:pt x="4824" y="13"/>
                    <a:pt x="4818" y="12"/>
                  </a:cubicBezTo>
                  <a:cubicBezTo>
                    <a:pt x="4810" y="12"/>
                    <a:pt x="4806" y="17"/>
                    <a:pt x="4806" y="26"/>
                  </a:cubicBezTo>
                  <a:cubicBezTo>
                    <a:pt x="4806" y="32"/>
                    <a:pt x="4808" y="37"/>
                    <a:pt x="4813" y="39"/>
                  </a:cubicBezTo>
                  <a:cubicBezTo>
                    <a:pt x="4818" y="42"/>
                    <a:pt x="4829" y="45"/>
                    <a:pt x="4846" y="47"/>
                  </a:cubicBezTo>
                  <a:cubicBezTo>
                    <a:pt x="4875" y="52"/>
                    <a:pt x="4894" y="60"/>
                    <a:pt x="4905" y="74"/>
                  </a:cubicBezTo>
                  <a:cubicBezTo>
                    <a:pt x="4916" y="87"/>
                    <a:pt x="4921" y="109"/>
                    <a:pt x="4921" y="140"/>
                  </a:cubicBezTo>
                  <a:cubicBezTo>
                    <a:pt x="4921" y="541"/>
                    <a:pt x="4921" y="541"/>
                    <a:pt x="4921" y="541"/>
                  </a:cubicBezTo>
                  <a:cubicBezTo>
                    <a:pt x="4921" y="586"/>
                    <a:pt x="4921" y="586"/>
                    <a:pt x="4921" y="586"/>
                  </a:cubicBezTo>
                  <a:cubicBezTo>
                    <a:pt x="4921" y="615"/>
                    <a:pt x="4917" y="636"/>
                    <a:pt x="4909" y="649"/>
                  </a:cubicBezTo>
                  <a:cubicBezTo>
                    <a:pt x="4901" y="661"/>
                    <a:pt x="4885" y="672"/>
                    <a:pt x="4861" y="681"/>
                  </a:cubicBezTo>
                  <a:cubicBezTo>
                    <a:pt x="4846" y="693"/>
                    <a:pt x="4846" y="693"/>
                    <a:pt x="4846" y="693"/>
                  </a:cubicBezTo>
                  <a:cubicBezTo>
                    <a:pt x="4847" y="697"/>
                    <a:pt x="4847" y="697"/>
                    <a:pt x="4847" y="697"/>
                  </a:cubicBezTo>
                  <a:cubicBezTo>
                    <a:pt x="4849" y="704"/>
                    <a:pt x="4854" y="708"/>
                    <a:pt x="4861" y="708"/>
                  </a:cubicBezTo>
                  <a:cubicBezTo>
                    <a:pt x="4869" y="708"/>
                    <a:pt x="4881" y="706"/>
                    <a:pt x="4898" y="703"/>
                  </a:cubicBezTo>
                  <a:cubicBezTo>
                    <a:pt x="4917" y="699"/>
                    <a:pt x="4944" y="698"/>
                    <a:pt x="4977" y="698"/>
                  </a:cubicBezTo>
                  <a:cubicBezTo>
                    <a:pt x="5005" y="698"/>
                    <a:pt x="5040" y="700"/>
                    <a:pt x="5084" y="705"/>
                  </a:cubicBezTo>
                  <a:cubicBezTo>
                    <a:pt x="5101" y="707"/>
                    <a:pt x="5115" y="708"/>
                    <a:pt x="5124" y="708"/>
                  </a:cubicBezTo>
                  <a:cubicBezTo>
                    <a:pt x="5146" y="708"/>
                    <a:pt x="5157" y="703"/>
                    <a:pt x="5157" y="693"/>
                  </a:cubicBezTo>
                  <a:cubicBezTo>
                    <a:pt x="5157" y="682"/>
                    <a:pt x="5149" y="677"/>
                    <a:pt x="5132" y="677"/>
                  </a:cubicBezTo>
                  <a:cubicBezTo>
                    <a:pt x="5107" y="677"/>
                    <a:pt x="5087" y="670"/>
                    <a:pt x="5071" y="657"/>
                  </a:cubicBezTo>
                  <a:cubicBezTo>
                    <a:pt x="5055" y="643"/>
                    <a:pt x="5046" y="623"/>
                    <a:pt x="5041" y="597"/>
                  </a:cubicBezTo>
                  <a:cubicBezTo>
                    <a:pt x="5037" y="547"/>
                    <a:pt x="5037" y="547"/>
                    <a:pt x="5037" y="547"/>
                  </a:cubicBezTo>
                  <a:cubicBezTo>
                    <a:pt x="5037" y="117"/>
                    <a:pt x="5037" y="117"/>
                    <a:pt x="5037" y="117"/>
                  </a:cubicBezTo>
                  <a:close/>
                  <a:moveTo>
                    <a:pt x="5513" y="83"/>
                  </a:moveTo>
                  <a:cubicBezTo>
                    <a:pt x="5513" y="58"/>
                    <a:pt x="5526" y="44"/>
                    <a:pt x="5550" y="39"/>
                  </a:cubicBezTo>
                  <a:cubicBezTo>
                    <a:pt x="5565" y="36"/>
                    <a:pt x="5572" y="31"/>
                    <a:pt x="5572" y="23"/>
                  </a:cubicBezTo>
                  <a:cubicBezTo>
                    <a:pt x="5572" y="14"/>
                    <a:pt x="5567" y="9"/>
                    <a:pt x="5558" y="9"/>
                  </a:cubicBezTo>
                  <a:cubicBezTo>
                    <a:pt x="5551" y="9"/>
                    <a:pt x="5536" y="10"/>
                    <a:pt x="5514" y="11"/>
                  </a:cubicBezTo>
                  <a:cubicBezTo>
                    <a:pt x="5461" y="14"/>
                    <a:pt x="5461" y="14"/>
                    <a:pt x="5461" y="14"/>
                  </a:cubicBezTo>
                  <a:cubicBezTo>
                    <a:pt x="5376" y="11"/>
                    <a:pt x="5376" y="11"/>
                    <a:pt x="5376" y="11"/>
                  </a:cubicBezTo>
                  <a:cubicBezTo>
                    <a:pt x="5353" y="11"/>
                    <a:pt x="5333" y="10"/>
                    <a:pt x="5316" y="8"/>
                  </a:cubicBezTo>
                  <a:cubicBezTo>
                    <a:pt x="5309" y="8"/>
                    <a:pt x="5304" y="7"/>
                    <a:pt x="5301" y="7"/>
                  </a:cubicBezTo>
                  <a:cubicBezTo>
                    <a:pt x="5292" y="7"/>
                    <a:pt x="5287" y="12"/>
                    <a:pt x="5287" y="21"/>
                  </a:cubicBezTo>
                  <a:cubicBezTo>
                    <a:pt x="5287" y="30"/>
                    <a:pt x="5294" y="35"/>
                    <a:pt x="5307" y="38"/>
                  </a:cubicBezTo>
                  <a:cubicBezTo>
                    <a:pt x="5331" y="43"/>
                    <a:pt x="5349" y="56"/>
                    <a:pt x="5363" y="76"/>
                  </a:cubicBezTo>
                  <a:cubicBezTo>
                    <a:pt x="5377" y="95"/>
                    <a:pt x="5395" y="136"/>
                    <a:pt x="5418" y="198"/>
                  </a:cubicBezTo>
                  <a:cubicBezTo>
                    <a:pt x="5438" y="251"/>
                    <a:pt x="5462" y="311"/>
                    <a:pt x="5491" y="377"/>
                  </a:cubicBezTo>
                  <a:cubicBezTo>
                    <a:pt x="5611" y="649"/>
                    <a:pt x="5611" y="649"/>
                    <a:pt x="5611" y="649"/>
                  </a:cubicBezTo>
                  <a:cubicBezTo>
                    <a:pt x="5624" y="679"/>
                    <a:pt x="5624" y="679"/>
                    <a:pt x="5624" y="679"/>
                  </a:cubicBezTo>
                  <a:cubicBezTo>
                    <a:pt x="5635" y="705"/>
                    <a:pt x="5635" y="705"/>
                    <a:pt x="5635" y="705"/>
                  </a:cubicBezTo>
                  <a:cubicBezTo>
                    <a:pt x="5639" y="713"/>
                    <a:pt x="5644" y="717"/>
                    <a:pt x="5651" y="717"/>
                  </a:cubicBezTo>
                  <a:cubicBezTo>
                    <a:pt x="5660" y="717"/>
                    <a:pt x="5668" y="710"/>
                    <a:pt x="5675" y="695"/>
                  </a:cubicBezTo>
                  <a:cubicBezTo>
                    <a:pt x="5677" y="689"/>
                    <a:pt x="5687" y="667"/>
                    <a:pt x="5705" y="630"/>
                  </a:cubicBezTo>
                  <a:cubicBezTo>
                    <a:pt x="5708" y="626"/>
                    <a:pt x="5723" y="592"/>
                    <a:pt x="5751" y="530"/>
                  </a:cubicBezTo>
                  <a:cubicBezTo>
                    <a:pt x="5837" y="340"/>
                    <a:pt x="5837" y="340"/>
                    <a:pt x="5837" y="340"/>
                  </a:cubicBezTo>
                  <a:cubicBezTo>
                    <a:pt x="5912" y="166"/>
                    <a:pt x="5912" y="166"/>
                    <a:pt x="5912" y="166"/>
                  </a:cubicBezTo>
                  <a:cubicBezTo>
                    <a:pt x="5935" y="114"/>
                    <a:pt x="5953" y="81"/>
                    <a:pt x="5965" y="64"/>
                  </a:cubicBezTo>
                  <a:cubicBezTo>
                    <a:pt x="5977" y="48"/>
                    <a:pt x="5993" y="38"/>
                    <a:pt x="6013" y="34"/>
                  </a:cubicBezTo>
                  <a:cubicBezTo>
                    <a:pt x="6023" y="32"/>
                    <a:pt x="6028" y="27"/>
                    <a:pt x="6028" y="19"/>
                  </a:cubicBezTo>
                  <a:cubicBezTo>
                    <a:pt x="6028" y="11"/>
                    <a:pt x="6025" y="6"/>
                    <a:pt x="6019" y="6"/>
                  </a:cubicBezTo>
                  <a:cubicBezTo>
                    <a:pt x="6014" y="6"/>
                    <a:pt x="6008" y="7"/>
                    <a:pt x="5999" y="8"/>
                  </a:cubicBezTo>
                  <a:cubicBezTo>
                    <a:pt x="5976" y="12"/>
                    <a:pt x="5950" y="14"/>
                    <a:pt x="5919" y="14"/>
                  </a:cubicBezTo>
                  <a:cubicBezTo>
                    <a:pt x="5909" y="14"/>
                    <a:pt x="5892" y="14"/>
                    <a:pt x="5868" y="12"/>
                  </a:cubicBezTo>
                  <a:cubicBezTo>
                    <a:pt x="5815" y="9"/>
                    <a:pt x="5815" y="9"/>
                    <a:pt x="5815" y="9"/>
                  </a:cubicBezTo>
                  <a:cubicBezTo>
                    <a:pt x="5801" y="9"/>
                    <a:pt x="5792" y="8"/>
                    <a:pt x="5787" y="8"/>
                  </a:cubicBezTo>
                  <a:cubicBezTo>
                    <a:pt x="5779" y="8"/>
                    <a:pt x="5775" y="12"/>
                    <a:pt x="5775" y="20"/>
                  </a:cubicBezTo>
                  <a:cubicBezTo>
                    <a:pt x="5775" y="28"/>
                    <a:pt x="5781" y="33"/>
                    <a:pt x="5792" y="34"/>
                  </a:cubicBezTo>
                  <a:cubicBezTo>
                    <a:pt x="5820" y="38"/>
                    <a:pt x="5840" y="47"/>
                    <a:pt x="5855" y="60"/>
                  </a:cubicBezTo>
                  <a:cubicBezTo>
                    <a:pt x="5870" y="73"/>
                    <a:pt x="5877" y="91"/>
                    <a:pt x="5877" y="111"/>
                  </a:cubicBezTo>
                  <a:cubicBezTo>
                    <a:pt x="5877" y="148"/>
                    <a:pt x="5858" y="208"/>
                    <a:pt x="5821" y="290"/>
                  </a:cubicBezTo>
                  <a:cubicBezTo>
                    <a:pt x="5707" y="543"/>
                    <a:pt x="5707" y="543"/>
                    <a:pt x="5707" y="543"/>
                  </a:cubicBezTo>
                  <a:cubicBezTo>
                    <a:pt x="5703" y="552"/>
                    <a:pt x="5698" y="557"/>
                    <a:pt x="5695" y="557"/>
                  </a:cubicBezTo>
                  <a:cubicBezTo>
                    <a:pt x="5691" y="556"/>
                    <a:pt x="5686" y="550"/>
                    <a:pt x="5681" y="538"/>
                  </a:cubicBezTo>
                  <a:cubicBezTo>
                    <a:pt x="5568" y="262"/>
                    <a:pt x="5568" y="262"/>
                    <a:pt x="5568" y="262"/>
                  </a:cubicBezTo>
                  <a:cubicBezTo>
                    <a:pt x="5532" y="173"/>
                    <a:pt x="5513" y="113"/>
                    <a:pt x="5513" y="83"/>
                  </a:cubicBezTo>
                  <a:cubicBezTo>
                    <a:pt x="5513" y="83"/>
                    <a:pt x="5513" y="83"/>
                    <a:pt x="5513" y="83"/>
                  </a:cubicBezTo>
                  <a:close/>
                  <a:moveTo>
                    <a:pt x="6381" y="109"/>
                  </a:moveTo>
                  <a:cubicBezTo>
                    <a:pt x="6381" y="80"/>
                    <a:pt x="6390" y="63"/>
                    <a:pt x="6407" y="58"/>
                  </a:cubicBezTo>
                  <a:cubicBezTo>
                    <a:pt x="6441" y="54"/>
                    <a:pt x="6441" y="54"/>
                    <a:pt x="6441" y="54"/>
                  </a:cubicBezTo>
                  <a:cubicBezTo>
                    <a:pt x="6503" y="54"/>
                    <a:pt x="6503" y="54"/>
                    <a:pt x="6503" y="54"/>
                  </a:cubicBezTo>
                  <a:cubicBezTo>
                    <a:pt x="6557" y="54"/>
                    <a:pt x="6597" y="61"/>
                    <a:pt x="6621" y="76"/>
                  </a:cubicBezTo>
                  <a:cubicBezTo>
                    <a:pt x="6646" y="91"/>
                    <a:pt x="6658" y="116"/>
                    <a:pt x="6658" y="149"/>
                  </a:cubicBezTo>
                  <a:cubicBezTo>
                    <a:pt x="6658" y="164"/>
                    <a:pt x="6661" y="172"/>
                    <a:pt x="6667" y="171"/>
                  </a:cubicBezTo>
                  <a:cubicBezTo>
                    <a:pt x="6680" y="171"/>
                    <a:pt x="6687" y="158"/>
                    <a:pt x="6687" y="132"/>
                  </a:cubicBezTo>
                  <a:cubicBezTo>
                    <a:pt x="6687" y="119"/>
                    <a:pt x="6686" y="98"/>
                    <a:pt x="6683" y="69"/>
                  </a:cubicBezTo>
                  <a:cubicBezTo>
                    <a:pt x="6681" y="49"/>
                    <a:pt x="6680" y="35"/>
                    <a:pt x="6680" y="28"/>
                  </a:cubicBezTo>
                  <a:cubicBezTo>
                    <a:pt x="6680" y="17"/>
                    <a:pt x="6675" y="11"/>
                    <a:pt x="6665" y="11"/>
                  </a:cubicBezTo>
                  <a:cubicBezTo>
                    <a:pt x="6663" y="11"/>
                    <a:pt x="6661" y="11"/>
                    <a:pt x="6658" y="11"/>
                  </a:cubicBezTo>
                  <a:cubicBezTo>
                    <a:pt x="6633" y="14"/>
                    <a:pt x="6565" y="16"/>
                    <a:pt x="6455" y="16"/>
                  </a:cubicBezTo>
                  <a:cubicBezTo>
                    <a:pt x="6263" y="14"/>
                    <a:pt x="6263" y="14"/>
                    <a:pt x="6263" y="14"/>
                  </a:cubicBezTo>
                  <a:cubicBezTo>
                    <a:pt x="6213" y="12"/>
                    <a:pt x="6213" y="12"/>
                    <a:pt x="6213" y="12"/>
                  </a:cubicBezTo>
                  <a:cubicBezTo>
                    <a:pt x="6202" y="12"/>
                    <a:pt x="6194" y="12"/>
                    <a:pt x="6188" y="11"/>
                  </a:cubicBezTo>
                  <a:cubicBezTo>
                    <a:pt x="6180" y="11"/>
                    <a:pt x="6175" y="10"/>
                    <a:pt x="6173" y="10"/>
                  </a:cubicBezTo>
                  <a:cubicBezTo>
                    <a:pt x="6162" y="10"/>
                    <a:pt x="6156" y="14"/>
                    <a:pt x="6156" y="22"/>
                  </a:cubicBezTo>
                  <a:cubicBezTo>
                    <a:pt x="6156" y="31"/>
                    <a:pt x="6160" y="36"/>
                    <a:pt x="6170" y="37"/>
                  </a:cubicBezTo>
                  <a:cubicBezTo>
                    <a:pt x="6208" y="43"/>
                    <a:pt x="6234" y="52"/>
                    <a:pt x="6246" y="65"/>
                  </a:cubicBezTo>
                  <a:cubicBezTo>
                    <a:pt x="6258" y="79"/>
                    <a:pt x="6265" y="104"/>
                    <a:pt x="6265" y="142"/>
                  </a:cubicBezTo>
                  <a:cubicBezTo>
                    <a:pt x="6265" y="542"/>
                    <a:pt x="6265" y="542"/>
                    <a:pt x="6265" y="542"/>
                  </a:cubicBezTo>
                  <a:cubicBezTo>
                    <a:pt x="6265" y="572"/>
                    <a:pt x="6263" y="597"/>
                    <a:pt x="6259" y="614"/>
                  </a:cubicBezTo>
                  <a:cubicBezTo>
                    <a:pt x="6255" y="636"/>
                    <a:pt x="6249" y="650"/>
                    <a:pt x="6243" y="658"/>
                  </a:cubicBezTo>
                  <a:cubicBezTo>
                    <a:pt x="6236" y="667"/>
                    <a:pt x="6223" y="674"/>
                    <a:pt x="6203" y="682"/>
                  </a:cubicBezTo>
                  <a:cubicBezTo>
                    <a:pt x="6196" y="685"/>
                    <a:pt x="6192" y="690"/>
                    <a:pt x="6192" y="696"/>
                  </a:cubicBezTo>
                  <a:cubicBezTo>
                    <a:pt x="6193" y="703"/>
                    <a:pt x="6197" y="707"/>
                    <a:pt x="6205" y="707"/>
                  </a:cubicBezTo>
                  <a:cubicBezTo>
                    <a:pt x="6211" y="707"/>
                    <a:pt x="6221" y="707"/>
                    <a:pt x="6235" y="706"/>
                  </a:cubicBezTo>
                  <a:cubicBezTo>
                    <a:pt x="6285" y="703"/>
                    <a:pt x="6323" y="701"/>
                    <a:pt x="6347" y="701"/>
                  </a:cubicBezTo>
                  <a:cubicBezTo>
                    <a:pt x="6384" y="701"/>
                    <a:pt x="6413" y="702"/>
                    <a:pt x="6435" y="704"/>
                  </a:cubicBezTo>
                  <a:cubicBezTo>
                    <a:pt x="6493" y="710"/>
                    <a:pt x="6493" y="710"/>
                    <a:pt x="6493" y="710"/>
                  </a:cubicBezTo>
                  <a:cubicBezTo>
                    <a:pt x="6519" y="712"/>
                    <a:pt x="6543" y="714"/>
                    <a:pt x="6565" y="714"/>
                  </a:cubicBezTo>
                  <a:cubicBezTo>
                    <a:pt x="6602" y="714"/>
                    <a:pt x="6631" y="708"/>
                    <a:pt x="6653" y="697"/>
                  </a:cubicBezTo>
                  <a:cubicBezTo>
                    <a:pt x="6675" y="685"/>
                    <a:pt x="6694" y="667"/>
                    <a:pt x="6709" y="640"/>
                  </a:cubicBezTo>
                  <a:cubicBezTo>
                    <a:pt x="6727" y="609"/>
                    <a:pt x="6735" y="577"/>
                    <a:pt x="6735" y="544"/>
                  </a:cubicBezTo>
                  <a:cubicBezTo>
                    <a:pt x="6735" y="540"/>
                    <a:pt x="6734" y="536"/>
                    <a:pt x="6731" y="533"/>
                  </a:cubicBezTo>
                  <a:cubicBezTo>
                    <a:pt x="6728" y="530"/>
                    <a:pt x="6725" y="529"/>
                    <a:pt x="6722" y="530"/>
                  </a:cubicBezTo>
                  <a:cubicBezTo>
                    <a:pt x="6720" y="530"/>
                    <a:pt x="6718" y="532"/>
                    <a:pt x="6716" y="536"/>
                  </a:cubicBezTo>
                  <a:cubicBezTo>
                    <a:pt x="6674" y="620"/>
                    <a:pt x="6584" y="661"/>
                    <a:pt x="6448" y="661"/>
                  </a:cubicBezTo>
                  <a:cubicBezTo>
                    <a:pt x="6432" y="661"/>
                    <a:pt x="6420" y="659"/>
                    <a:pt x="6412" y="653"/>
                  </a:cubicBezTo>
                  <a:cubicBezTo>
                    <a:pt x="6404" y="648"/>
                    <a:pt x="6397" y="638"/>
                    <a:pt x="6392" y="622"/>
                  </a:cubicBezTo>
                  <a:cubicBezTo>
                    <a:pt x="6384" y="602"/>
                    <a:pt x="6381" y="567"/>
                    <a:pt x="6381" y="520"/>
                  </a:cubicBezTo>
                  <a:cubicBezTo>
                    <a:pt x="6381" y="475"/>
                    <a:pt x="6381" y="475"/>
                    <a:pt x="6381" y="475"/>
                  </a:cubicBezTo>
                  <a:cubicBezTo>
                    <a:pt x="6381" y="438"/>
                    <a:pt x="6382" y="412"/>
                    <a:pt x="6384" y="395"/>
                  </a:cubicBezTo>
                  <a:cubicBezTo>
                    <a:pt x="6386" y="380"/>
                    <a:pt x="6390" y="370"/>
                    <a:pt x="6395" y="366"/>
                  </a:cubicBezTo>
                  <a:cubicBezTo>
                    <a:pt x="6401" y="361"/>
                    <a:pt x="6412" y="358"/>
                    <a:pt x="6429" y="358"/>
                  </a:cubicBezTo>
                  <a:cubicBezTo>
                    <a:pt x="6463" y="358"/>
                    <a:pt x="6463" y="358"/>
                    <a:pt x="6463" y="358"/>
                  </a:cubicBezTo>
                  <a:cubicBezTo>
                    <a:pt x="6498" y="358"/>
                    <a:pt x="6521" y="359"/>
                    <a:pt x="6534" y="362"/>
                  </a:cubicBezTo>
                  <a:cubicBezTo>
                    <a:pt x="6546" y="364"/>
                    <a:pt x="6557" y="369"/>
                    <a:pt x="6566" y="377"/>
                  </a:cubicBezTo>
                  <a:cubicBezTo>
                    <a:pt x="6582" y="392"/>
                    <a:pt x="6592" y="414"/>
                    <a:pt x="6596" y="443"/>
                  </a:cubicBezTo>
                  <a:cubicBezTo>
                    <a:pt x="6598" y="456"/>
                    <a:pt x="6603" y="462"/>
                    <a:pt x="6612" y="462"/>
                  </a:cubicBezTo>
                  <a:cubicBezTo>
                    <a:pt x="6616" y="461"/>
                    <a:pt x="6619" y="460"/>
                    <a:pt x="6620" y="458"/>
                  </a:cubicBezTo>
                  <a:cubicBezTo>
                    <a:pt x="6621" y="457"/>
                    <a:pt x="6621" y="453"/>
                    <a:pt x="6621" y="449"/>
                  </a:cubicBezTo>
                  <a:cubicBezTo>
                    <a:pt x="6621" y="423"/>
                    <a:pt x="6621" y="423"/>
                    <a:pt x="6621" y="423"/>
                  </a:cubicBezTo>
                  <a:cubicBezTo>
                    <a:pt x="6621" y="404"/>
                    <a:pt x="6620" y="381"/>
                    <a:pt x="6618" y="355"/>
                  </a:cubicBezTo>
                  <a:cubicBezTo>
                    <a:pt x="6615" y="315"/>
                    <a:pt x="6613" y="290"/>
                    <a:pt x="6613" y="279"/>
                  </a:cubicBezTo>
                  <a:cubicBezTo>
                    <a:pt x="6613" y="273"/>
                    <a:pt x="6614" y="266"/>
                    <a:pt x="6614" y="257"/>
                  </a:cubicBezTo>
                  <a:cubicBezTo>
                    <a:pt x="6615" y="245"/>
                    <a:pt x="6616" y="237"/>
                    <a:pt x="6616" y="235"/>
                  </a:cubicBezTo>
                  <a:cubicBezTo>
                    <a:pt x="6616" y="225"/>
                    <a:pt x="6612" y="221"/>
                    <a:pt x="6605" y="221"/>
                  </a:cubicBezTo>
                  <a:cubicBezTo>
                    <a:pt x="6598" y="221"/>
                    <a:pt x="6593" y="225"/>
                    <a:pt x="6590" y="231"/>
                  </a:cubicBezTo>
                  <a:cubicBezTo>
                    <a:pt x="6578" y="255"/>
                    <a:pt x="6578" y="255"/>
                    <a:pt x="6578" y="255"/>
                  </a:cubicBezTo>
                  <a:cubicBezTo>
                    <a:pt x="6560" y="292"/>
                    <a:pt x="6534" y="310"/>
                    <a:pt x="6501" y="310"/>
                  </a:cubicBezTo>
                  <a:cubicBezTo>
                    <a:pt x="6458" y="310"/>
                    <a:pt x="6458" y="310"/>
                    <a:pt x="6458" y="310"/>
                  </a:cubicBezTo>
                  <a:cubicBezTo>
                    <a:pt x="6436" y="311"/>
                    <a:pt x="6436" y="311"/>
                    <a:pt x="6436" y="311"/>
                  </a:cubicBezTo>
                  <a:cubicBezTo>
                    <a:pt x="6420" y="311"/>
                    <a:pt x="6420" y="311"/>
                    <a:pt x="6420" y="311"/>
                  </a:cubicBezTo>
                  <a:cubicBezTo>
                    <a:pt x="6403" y="311"/>
                    <a:pt x="6392" y="307"/>
                    <a:pt x="6387" y="299"/>
                  </a:cubicBezTo>
                  <a:cubicBezTo>
                    <a:pt x="6383" y="290"/>
                    <a:pt x="6381" y="270"/>
                    <a:pt x="6381" y="239"/>
                  </a:cubicBezTo>
                  <a:cubicBezTo>
                    <a:pt x="6381" y="130"/>
                    <a:pt x="6381" y="130"/>
                    <a:pt x="6381" y="130"/>
                  </a:cubicBezTo>
                  <a:cubicBezTo>
                    <a:pt x="6381" y="109"/>
                    <a:pt x="6381" y="109"/>
                    <a:pt x="6381" y="109"/>
                  </a:cubicBezTo>
                  <a:close/>
                  <a:moveTo>
                    <a:pt x="7110" y="405"/>
                  </a:moveTo>
                  <a:cubicBezTo>
                    <a:pt x="7110" y="391"/>
                    <a:pt x="7113" y="383"/>
                    <a:pt x="7118" y="380"/>
                  </a:cubicBezTo>
                  <a:cubicBezTo>
                    <a:pt x="7140" y="376"/>
                    <a:pt x="7140" y="376"/>
                    <a:pt x="7140" y="376"/>
                  </a:cubicBezTo>
                  <a:cubicBezTo>
                    <a:pt x="7172" y="376"/>
                    <a:pt x="7172" y="376"/>
                    <a:pt x="7172" y="376"/>
                  </a:cubicBezTo>
                  <a:cubicBezTo>
                    <a:pt x="7198" y="376"/>
                    <a:pt x="7217" y="381"/>
                    <a:pt x="7229" y="391"/>
                  </a:cubicBezTo>
                  <a:cubicBezTo>
                    <a:pt x="7241" y="401"/>
                    <a:pt x="7256" y="425"/>
                    <a:pt x="7274" y="462"/>
                  </a:cubicBezTo>
                  <a:cubicBezTo>
                    <a:pt x="7321" y="557"/>
                    <a:pt x="7359" y="621"/>
                    <a:pt x="7388" y="655"/>
                  </a:cubicBezTo>
                  <a:cubicBezTo>
                    <a:pt x="7417" y="689"/>
                    <a:pt x="7449" y="706"/>
                    <a:pt x="7484" y="706"/>
                  </a:cubicBezTo>
                  <a:cubicBezTo>
                    <a:pt x="7505" y="706"/>
                    <a:pt x="7529" y="700"/>
                    <a:pt x="7557" y="687"/>
                  </a:cubicBezTo>
                  <a:cubicBezTo>
                    <a:pt x="7584" y="675"/>
                    <a:pt x="7598" y="664"/>
                    <a:pt x="7598" y="654"/>
                  </a:cubicBezTo>
                  <a:cubicBezTo>
                    <a:pt x="7598" y="646"/>
                    <a:pt x="7595" y="643"/>
                    <a:pt x="7589" y="643"/>
                  </a:cubicBezTo>
                  <a:cubicBezTo>
                    <a:pt x="7586" y="643"/>
                    <a:pt x="7582" y="643"/>
                    <a:pt x="7578" y="644"/>
                  </a:cubicBezTo>
                  <a:cubicBezTo>
                    <a:pt x="7571" y="645"/>
                    <a:pt x="7564" y="646"/>
                    <a:pt x="7556" y="646"/>
                  </a:cubicBezTo>
                  <a:cubicBezTo>
                    <a:pt x="7537" y="646"/>
                    <a:pt x="7521" y="640"/>
                    <a:pt x="7507" y="628"/>
                  </a:cubicBezTo>
                  <a:cubicBezTo>
                    <a:pt x="7493" y="616"/>
                    <a:pt x="7477" y="594"/>
                    <a:pt x="7459" y="563"/>
                  </a:cubicBezTo>
                  <a:cubicBezTo>
                    <a:pt x="7407" y="471"/>
                    <a:pt x="7407" y="471"/>
                    <a:pt x="7407" y="471"/>
                  </a:cubicBezTo>
                  <a:cubicBezTo>
                    <a:pt x="7362" y="391"/>
                    <a:pt x="7362" y="391"/>
                    <a:pt x="7362" y="391"/>
                  </a:cubicBezTo>
                  <a:cubicBezTo>
                    <a:pt x="7356" y="380"/>
                    <a:pt x="7352" y="372"/>
                    <a:pt x="7349" y="367"/>
                  </a:cubicBezTo>
                  <a:cubicBezTo>
                    <a:pt x="7346" y="362"/>
                    <a:pt x="7344" y="358"/>
                    <a:pt x="7344" y="355"/>
                  </a:cubicBezTo>
                  <a:cubicBezTo>
                    <a:pt x="7343" y="351"/>
                    <a:pt x="7347" y="348"/>
                    <a:pt x="7353" y="345"/>
                  </a:cubicBezTo>
                  <a:cubicBezTo>
                    <a:pt x="7386" y="331"/>
                    <a:pt x="7412" y="310"/>
                    <a:pt x="7430" y="283"/>
                  </a:cubicBezTo>
                  <a:cubicBezTo>
                    <a:pt x="7449" y="256"/>
                    <a:pt x="7458" y="225"/>
                    <a:pt x="7458" y="192"/>
                  </a:cubicBezTo>
                  <a:cubicBezTo>
                    <a:pt x="7458" y="139"/>
                    <a:pt x="7437" y="95"/>
                    <a:pt x="7395" y="60"/>
                  </a:cubicBezTo>
                  <a:cubicBezTo>
                    <a:pt x="7353" y="25"/>
                    <a:pt x="7300" y="8"/>
                    <a:pt x="7236" y="8"/>
                  </a:cubicBezTo>
                  <a:cubicBezTo>
                    <a:pt x="7215" y="8"/>
                    <a:pt x="7175" y="10"/>
                    <a:pt x="7119" y="14"/>
                  </a:cubicBezTo>
                  <a:cubicBezTo>
                    <a:pt x="7070" y="18"/>
                    <a:pt x="7029" y="20"/>
                    <a:pt x="6995" y="20"/>
                  </a:cubicBezTo>
                  <a:cubicBezTo>
                    <a:pt x="6964" y="20"/>
                    <a:pt x="6935" y="19"/>
                    <a:pt x="6910" y="16"/>
                  </a:cubicBezTo>
                  <a:cubicBezTo>
                    <a:pt x="6901" y="15"/>
                    <a:pt x="6895" y="14"/>
                    <a:pt x="6891" y="14"/>
                  </a:cubicBezTo>
                  <a:cubicBezTo>
                    <a:pt x="6882" y="14"/>
                    <a:pt x="6877" y="19"/>
                    <a:pt x="6877" y="29"/>
                  </a:cubicBezTo>
                  <a:cubicBezTo>
                    <a:pt x="6877" y="38"/>
                    <a:pt x="6884" y="44"/>
                    <a:pt x="6898" y="46"/>
                  </a:cubicBezTo>
                  <a:cubicBezTo>
                    <a:pt x="6935" y="51"/>
                    <a:pt x="6962" y="65"/>
                    <a:pt x="6979" y="87"/>
                  </a:cubicBezTo>
                  <a:cubicBezTo>
                    <a:pt x="6989" y="101"/>
                    <a:pt x="6994" y="128"/>
                    <a:pt x="6994" y="168"/>
                  </a:cubicBezTo>
                  <a:cubicBezTo>
                    <a:pt x="6994" y="533"/>
                    <a:pt x="6994" y="533"/>
                    <a:pt x="6994" y="533"/>
                  </a:cubicBezTo>
                  <a:cubicBezTo>
                    <a:pt x="6993" y="552"/>
                    <a:pt x="6993" y="552"/>
                    <a:pt x="6993" y="552"/>
                  </a:cubicBezTo>
                  <a:cubicBezTo>
                    <a:pt x="6993" y="600"/>
                    <a:pt x="6993" y="600"/>
                    <a:pt x="6993" y="600"/>
                  </a:cubicBezTo>
                  <a:cubicBezTo>
                    <a:pt x="6993" y="625"/>
                    <a:pt x="6989" y="643"/>
                    <a:pt x="6980" y="655"/>
                  </a:cubicBezTo>
                  <a:cubicBezTo>
                    <a:pt x="6971" y="667"/>
                    <a:pt x="6956" y="676"/>
                    <a:pt x="6933" y="683"/>
                  </a:cubicBezTo>
                  <a:cubicBezTo>
                    <a:pt x="6926" y="685"/>
                    <a:pt x="6923" y="690"/>
                    <a:pt x="6923" y="698"/>
                  </a:cubicBezTo>
                  <a:cubicBezTo>
                    <a:pt x="6923" y="707"/>
                    <a:pt x="6929" y="712"/>
                    <a:pt x="6941" y="712"/>
                  </a:cubicBezTo>
                  <a:cubicBezTo>
                    <a:pt x="6945" y="712"/>
                    <a:pt x="6951" y="711"/>
                    <a:pt x="6961" y="710"/>
                  </a:cubicBezTo>
                  <a:cubicBezTo>
                    <a:pt x="6994" y="707"/>
                    <a:pt x="6994" y="707"/>
                    <a:pt x="6994" y="707"/>
                  </a:cubicBezTo>
                  <a:cubicBezTo>
                    <a:pt x="7037" y="704"/>
                    <a:pt x="7037" y="704"/>
                    <a:pt x="7037" y="704"/>
                  </a:cubicBezTo>
                  <a:cubicBezTo>
                    <a:pt x="7054" y="702"/>
                    <a:pt x="7074" y="702"/>
                    <a:pt x="7097" y="702"/>
                  </a:cubicBezTo>
                  <a:cubicBezTo>
                    <a:pt x="7124" y="702"/>
                    <a:pt x="7152" y="703"/>
                    <a:pt x="7181" y="705"/>
                  </a:cubicBezTo>
                  <a:cubicBezTo>
                    <a:pt x="7191" y="706"/>
                    <a:pt x="7198" y="707"/>
                    <a:pt x="7201" y="707"/>
                  </a:cubicBezTo>
                  <a:cubicBezTo>
                    <a:pt x="7213" y="707"/>
                    <a:pt x="7219" y="702"/>
                    <a:pt x="7219" y="692"/>
                  </a:cubicBezTo>
                  <a:cubicBezTo>
                    <a:pt x="7219" y="683"/>
                    <a:pt x="7211" y="677"/>
                    <a:pt x="7197" y="676"/>
                  </a:cubicBezTo>
                  <a:cubicBezTo>
                    <a:pt x="7163" y="672"/>
                    <a:pt x="7139" y="659"/>
                    <a:pt x="7128" y="637"/>
                  </a:cubicBezTo>
                  <a:cubicBezTo>
                    <a:pt x="7116" y="614"/>
                    <a:pt x="7110" y="571"/>
                    <a:pt x="7110" y="507"/>
                  </a:cubicBezTo>
                  <a:cubicBezTo>
                    <a:pt x="7110" y="405"/>
                    <a:pt x="7110" y="405"/>
                    <a:pt x="7110" y="405"/>
                  </a:cubicBezTo>
                  <a:close/>
                  <a:moveTo>
                    <a:pt x="7123" y="60"/>
                  </a:moveTo>
                  <a:cubicBezTo>
                    <a:pt x="7132" y="51"/>
                    <a:pt x="7147" y="46"/>
                    <a:pt x="7170" y="46"/>
                  </a:cubicBezTo>
                  <a:cubicBezTo>
                    <a:pt x="7221" y="46"/>
                    <a:pt x="7264" y="62"/>
                    <a:pt x="7297" y="96"/>
                  </a:cubicBezTo>
                  <a:cubicBezTo>
                    <a:pt x="7330" y="129"/>
                    <a:pt x="7347" y="171"/>
                    <a:pt x="7347" y="221"/>
                  </a:cubicBezTo>
                  <a:cubicBezTo>
                    <a:pt x="7347" y="261"/>
                    <a:pt x="7334" y="291"/>
                    <a:pt x="7310" y="313"/>
                  </a:cubicBezTo>
                  <a:cubicBezTo>
                    <a:pt x="7297" y="325"/>
                    <a:pt x="7284" y="332"/>
                    <a:pt x="7270" y="334"/>
                  </a:cubicBezTo>
                  <a:cubicBezTo>
                    <a:pt x="7255" y="336"/>
                    <a:pt x="7218" y="337"/>
                    <a:pt x="7158" y="337"/>
                  </a:cubicBezTo>
                  <a:cubicBezTo>
                    <a:pt x="7137" y="337"/>
                    <a:pt x="7124" y="334"/>
                    <a:pt x="7118" y="328"/>
                  </a:cubicBezTo>
                  <a:cubicBezTo>
                    <a:pt x="7113" y="323"/>
                    <a:pt x="7110" y="309"/>
                    <a:pt x="7110" y="288"/>
                  </a:cubicBezTo>
                  <a:cubicBezTo>
                    <a:pt x="7110" y="113"/>
                    <a:pt x="7110" y="113"/>
                    <a:pt x="7110" y="113"/>
                  </a:cubicBezTo>
                  <a:cubicBezTo>
                    <a:pt x="7110" y="87"/>
                    <a:pt x="7114" y="70"/>
                    <a:pt x="7123" y="60"/>
                  </a:cubicBezTo>
                  <a:close/>
                  <a:moveTo>
                    <a:pt x="7815" y="57"/>
                  </a:moveTo>
                  <a:cubicBezTo>
                    <a:pt x="7778" y="94"/>
                    <a:pt x="7760" y="141"/>
                    <a:pt x="7760" y="196"/>
                  </a:cubicBezTo>
                  <a:cubicBezTo>
                    <a:pt x="7760" y="244"/>
                    <a:pt x="7773" y="282"/>
                    <a:pt x="7799" y="311"/>
                  </a:cubicBezTo>
                  <a:cubicBezTo>
                    <a:pt x="7825" y="340"/>
                    <a:pt x="7874" y="371"/>
                    <a:pt x="7947" y="403"/>
                  </a:cubicBezTo>
                  <a:cubicBezTo>
                    <a:pt x="8024" y="437"/>
                    <a:pt x="8024" y="437"/>
                    <a:pt x="8024" y="437"/>
                  </a:cubicBezTo>
                  <a:cubicBezTo>
                    <a:pt x="8058" y="452"/>
                    <a:pt x="8082" y="468"/>
                    <a:pt x="8096" y="486"/>
                  </a:cubicBezTo>
                  <a:cubicBezTo>
                    <a:pt x="8110" y="503"/>
                    <a:pt x="8117" y="524"/>
                    <a:pt x="8117" y="551"/>
                  </a:cubicBezTo>
                  <a:cubicBezTo>
                    <a:pt x="8117" y="585"/>
                    <a:pt x="8104" y="614"/>
                    <a:pt x="8077" y="640"/>
                  </a:cubicBezTo>
                  <a:cubicBezTo>
                    <a:pt x="8050" y="666"/>
                    <a:pt x="8020" y="679"/>
                    <a:pt x="7986" y="679"/>
                  </a:cubicBezTo>
                  <a:cubicBezTo>
                    <a:pt x="7942" y="679"/>
                    <a:pt x="7900" y="660"/>
                    <a:pt x="7859" y="620"/>
                  </a:cubicBezTo>
                  <a:cubicBezTo>
                    <a:pt x="7818" y="581"/>
                    <a:pt x="7789" y="533"/>
                    <a:pt x="7773" y="475"/>
                  </a:cubicBezTo>
                  <a:cubicBezTo>
                    <a:pt x="7771" y="467"/>
                    <a:pt x="7768" y="463"/>
                    <a:pt x="7763" y="463"/>
                  </a:cubicBezTo>
                  <a:cubicBezTo>
                    <a:pt x="7752" y="463"/>
                    <a:pt x="7747" y="471"/>
                    <a:pt x="7747" y="487"/>
                  </a:cubicBezTo>
                  <a:cubicBezTo>
                    <a:pt x="7747" y="500"/>
                    <a:pt x="7754" y="529"/>
                    <a:pt x="7766" y="575"/>
                  </a:cubicBezTo>
                  <a:cubicBezTo>
                    <a:pt x="7775" y="605"/>
                    <a:pt x="7780" y="628"/>
                    <a:pt x="7781" y="644"/>
                  </a:cubicBezTo>
                  <a:cubicBezTo>
                    <a:pt x="7783" y="658"/>
                    <a:pt x="7785" y="667"/>
                    <a:pt x="7788" y="670"/>
                  </a:cubicBezTo>
                  <a:cubicBezTo>
                    <a:pt x="7790" y="672"/>
                    <a:pt x="7799" y="675"/>
                    <a:pt x="7815" y="678"/>
                  </a:cubicBezTo>
                  <a:cubicBezTo>
                    <a:pt x="7826" y="681"/>
                    <a:pt x="7843" y="686"/>
                    <a:pt x="7867" y="694"/>
                  </a:cubicBezTo>
                  <a:cubicBezTo>
                    <a:pt x="7917" y="709"/>
                    <a:pt x="7954" y="717"/>
                    <a:pt x="7977" y="717"/>
                  </a:cubicBezTo>
                  <a:cubicBezTo>
                    <a:pt x="8034" y="717"/>
                    <a:pt x="8084" y="696"/>
                    <a:pt x="8126" y="652"/>
                  </a:cubicBezTo>
                  <a:cubicBezTo>
                    <a:pt x="8169" y="609"/>
                    <a:pt x="8190" y="558"/>
                    <a:pt x="8190" y="499"/>
                  </a:cubicBezTo>
                  <a:cubicBezTo>
                    <a:pt x="8190" y="446"/>
                    <a:pt x="8175" y="400"/>
                    <a:pt x="8144" y="363"/>
                  </a:cubicBezTo>
                  <a:cubicBezTo>
                    <a:pt x="8118" y="331"/>
                    <a:pt x="8065" y="299"/>
                    <a:pt x="7985" y="267"/>
                  </a:cubicBezTo>
                  <a:cubicBezTo>
                    <a:pt x="7918" y="239"/>
                    <a:pt x="7878" y="220"/>
                    <a:pt x="7865" y="208"/>
                  </a:cubicBezTo>
                  <a:cubicBezTo>
                    <a:pt x="7845" y="189"/>
                    <a:pt x="7835" y="167"/>
                    <a:pt x="7835" y="141"/>
                  </a:cubicBezTo>
                  <a:cubicBezTo>
                    <a:pt x="7835" y="113"/>
                    <a:pt x="7847" y="89"/>
                    <a:pt x="7869" y="68"/>
                  </a:cubicBezTo>
                  <a:cubicBezTo>
                    <a:pt x="7892" y="48"/>
                    <a:pt x="7918" y="38"/>
                    <a:pt x="7949" y="38"/>
                  </a:cubicBezTo>
                  <a:cubicBezTo>
                    <a:pt x="7993" y="38"/>
                    <a:pt x="8035" y="55"/>
                    <a:pt x="8074" y="89"/>
                  </a:cubicBezTo>
                  <a:cubicBezTo>
                    <a:pt x="8114" y="123"/>
                    <a:pt x="8138" y="164"/>
                    <a:pt x="8148" y="211"/>
                  </a:cubicBezTo>
                  <a:cubicBezTo>
                    <a:pt x="8151" y="224"/>
                    <a:pt x="8155" y="230"/>
                    <a:pt x="8161" y="230"/>
                  </a:cubicBezTo>
                  <a:cubicBezTo>
                    <a:pt x="8170" y="230"/>
                    <a:pt x="8174" y="223"/>
                    <a:pt x="8174" y="208"/>
                  </a:cubicBezTo>
                  <a:cubicBezTo>
                    <a:pt x="8174" y="206"/>
                    <a:pt x="8173" y="202"/>
                    <a:pt x="8173" y="198"/>
                  </a:cubicBezTo>
                  <a:cubicBezTo>
                    <a:pt x="8168" y="152"/>
                    <a:pt x="8168" y="152"/>
                    <a:pt x="8168" y="152"/>
                  </a:cubicBezTo>
                  <a:cubicBezTo>
                    <a:pt x="8161" y="103"/>
                    <a:pt x="8161" y="103"/>
                    <a:pt x="8161" y="103"/>
                  </a:cubicBezTo>
                  <a:cubicBezTo>
                    <a:pt x="8160" y="97"/>
                    <a:pt x="8160" y="91"/>
                    <a:pt x="8160" y="85"/>
                  </a:cubicBezTo>
                  <a:cubicBezTo>
                    <a:pt x="8161" y="44"/>
                    <a:pt x="8161" y="44"/>
                    <a:pt x="8161" y="44"/>
                  </a:cubicBezTo>
                  <a:cubicBezTo>
                    <a:pt x="8161" y="33"/>
                    <a:pt x="8158" y="27"/>
                    <a:pt x="8150" y="27"/>
                  </a:cubicBezTo>
                  <a:cubicBezTo>
                    <a:pt x="8148" y="27"/>
                    <a:pt x="8145" y="28"/>
                    <a:pt x="8142" y="29"/>
                  </a:cubicBezTo>
                  <a:cubicBezTo>
                    <a:pt x="8123" y="39"/>
                    <a:pt x="8123" y="39"/>
                    <a:pt x="8123" y="39"/>
                  </a:cubicBezTo>
                  <a:cubicBezTo>
                    <a:pt x="8118" y="41"/>
                    <a:pt x="8113" y="42"/>
                    <a:pt x="8109" y="42"/>
                  </a:cubicBezTo>
                  <a:cubicBezTo>
                    <a:pt x="8102" y="42"/>
                    <a:pt x="8091" y="39"/>
                    <a:pt x="8076" y="33"/>
                  </a:cubicBezTo>
                  <a:cubicBezTo>
                    <a:pt x="8042" y="19"/>
                    <a:pt x="8042" y="19"/>
                    <a:pt x="8042" y="19"/>
                  </a:cubicBezTo>
                  <a:cubicBezTo>
                    <a:pt x="8012" y="7"/>
                    <a:pt x="7981" y="1"/>
                    <a:pt x="7950" y="1"/>
                  </a:cubicBezTo>
                  <a:cubicBezTo>
                    <a:pt x="7896" y="1"/>
                    <a:pt x="7851" y="20"/>
                    <a:pt x="7815" y="57"/>
                  </a:cubicBezTo>
                  <a:close/>
                  <a:moveTo>
                    <a:pt x="8588" y="117"/>
                  </a:moveTo>
                  <a:cubicBezTo>
                    <a:pt x="8588" y="88"/>
                    <a:pt x="8592" y="69"/>
                    <a:pt x="8599" y="60"/>
                  </a:cubicBezTo>
                  <a:cubicBezTo>
                    <a:pt x="8606" y="50"/>
                    <a:pt x="8621" y="44"/>
                    <a:pt x="8645" y="40"/>
                  </a:cubicBezTo>
                  <a:cubicBezTo>
                    <a:pt x="8652" y="39"/>
                    <a:pt x="8656" y="37"/>
                    <a:pt x="8658" y="35"/>
                  </a:cubicBezTo>
                  <a:cubicBezTo>
                    <a:pt x="8660" y="33"/>
                    <a:pt x="8660" y="29"/>
                    <a:pt x="8660" y="23"/>
                  </a:cubicBezTo>
                  <a:cubicBezTo>
                    <a:pt x="8660" y="15"/>
                    <a:pt x="8655" y="10"/>
                    <a:pt x="8644" y="10"/>
                  </a:cubicBezTo>
                  <a:cubicBezTo>
                    <a:pt x="8625" y="10"/>
                    <a:pt x="8599" y="12"/>
                    <a:pt x="8564" y="14"/>
                  </a:cubicBezTo>
                  <a:cubicBezTo>
                    <a:pt x="8527" y="17"/>
                    <a:pt x="8527" y="17"/>
                    <a:pt x="8527" y="17"/>
                  </a:cubicBezTo>
                  <a:cubicBezTo>
                    <a:pt x="8499" y="19"/>
                    <a:pt x="8476" y="21"/>
                    <a:pt x="8457" y="21"/>
                  </a:cubicBezTo>
                  <a:cubicBezTo>
                    <a:pt x="8428" y="21"/>
                    <a:pt x="8408" y="19"/>
                    <a:pt x="8396" y="17"/>
                  </a:cubicBezTo>
                  <a:cubicBezTo>
                    <a:pt x="8384" y="14"/>
                    <a:pt x="8375" y="13"/>
                    <a:pt x="8369" y="12"/>
                  </a:cubicBezTo>
                  <a:cubicBezTo>
                    <a:pt x="8361" y="12"/>
                    <a:pt x="8357" y="17"/>
                    <a:pt x="8357" y="26"/>
                  </a:cubicBezTo>
                  <a:cubicBezTo>
                    <a:pt x="8357" y="32"/>
                    <a:pt x="8359" y="37"/>
                    <a:pt x="8364" y="39"/>
                  </a:cubicBezTo>
                  <a:cubicBezTo>
                    <a:pt x="8369" y="42"/>
                    <a:pt x="8380" y="45"/>
                    <a:pt x="8397" y="47"/>
                  </a:cubicBezTo>
                  <a:cubicBezTo>
                    <a:pt x="8426" y="52"/>
                    <a:pt x="8445" y="60"/>
                    <a:pt x="8456" y="74"/>
                  </a:cubicBezTo>
                  <a:cubicBezTo>
                    <a:pt x="8467" y="87"/>
                    <a:pt x="8472" y="109"/>
                    <a:pt x="8472" y="140"/>
                  </a:cubicBezTo>
                  <a:cubicBezTo>
                    <a:pt x="8472" y="541"/>
                    <a:pt x="8472" y="541"/>
                    <a:pt x="8472" y="541"/>
                  </a:cubicBezTo>
                  <a:cubicBezTo>
                    <a:pt x="8472" y="586"/>
                    <a:pt x="8472" y="586"/>
                    <a:pt x="8472" y="586"/>
                  </a:cubicBezTo>
                  <a:cubicBezTo>
                    <a:pt x="8472" y="615"/>
                    <a:pt x="8468" y="636"/>
                    <a:pt x="8460" y="649"/>
                  </a:cubicBezTo>
                  <a:cubicBezTo>
                    <a:pt x="8452" y="661"/>
                    <a:pt x="8436" y="672"/>
                    <a:pt x="8412" y="681"/>
                  </a:cubicBezTo>
                  <a:cubicBezTo>
                    <a:pt x="8397" y="693"/>
                    <a:pt x="8397" y="693"/>
                    <a:pt x="8397" y="693"/>
                  </a:cubicBezTo>
                  <a:cubicBezTo>
                    <a:pt x="8398" y="697"/>
                    <a:pt x="8398" y="697"/>
                    <a:pt x="8398" y="697"/>
                  </a:cubicBezTo>
                  <a:cubicBezTo>
                    <a:pt x="8400" y="704"/>
                    <a:pt x="8405" y="708"/>
                    <a:pt x="8412" y="708"/>
                  </a:cubicBezTo>
                  <a:cubicBezTo>
                    <a:pt x="8420" y="708"/>
                    <a:pt x="8432" y="706"/>
                    <a:pt x="8448" y="703"/>
                  </a:cubicBezTo>
                  <a:cubicBezTo>
                    <a:pt x="8468" y="699"/>
                    <a:pt x="8495" y="698"/>
                    <a:pt x="8528" y="698"/>
                  </a:cubicBezTo>
                  <a:cubicBezTo>
                    <a:pt x="8556" y="698"/>
                    <a:pt x="8591" y="700"/>
                    <a:pt x="8635" y="705"/>
                  </a:cubicBezTo>
                  <a:cubicBezTo>
                    <a:pt x="8652" y="707"/>
                    <a:pt x="8666" y="708"/>
                    <a:pt x="8675" y="708"/>
                  </a:cubicBezTo>
                  <a:cubicBezTo>
                    <a:pt x="8697" y="708"/>
                    <a:pt x="8708" y="703"/>
                    <a:pt x="8708" y="693"/>
                  </a:cubicBezTo>
                  <a:cubicBezTo>
                    <a:pt x="8708" y="682"/>
                    <a:pt x="8700" y="677"/>
                    <a:pt x="8683" y="677"/>
                  </a:cubicBezTo>
                  <a:cubicBezTo>
                    <a:pt x="8658" y="677"/>
                    <a:pt x="8638" y="670"/>
                    <a:pt x="8622" y="657"/>
                  </a:cubicBezTo>
                  <a:cubicBezTo>
                    <a:pt x="8606" y="643"/>
                    <a:pt x="8596" y="623"/>
                    <a:pt x="8592" y="597"/>
                  </a:cubicBezTo>
                  <a:cubicBezTo>
                    <a:pt x="8588" y="547"/>
                    <a:pt x="8588" y="547"/>
                    <a:pt x="8588" y="547"/>
                  </a:cubicBezTo>
                  <a:cubicBezTo>
                    <a:pt x="8588" y="117"/>
                    <a:pt x="8588" y="117"/>
                    <a:pt x="8588" y="117"/>
                  </a:cubicBezTo>
                  <a:close/>
                  <a:moveTo>
                    <a:pt x="9248" y="76"/>
                  </a:moveTo>
                  <a:cubicBezTo>
                    <a:pt x="9261" y="68"/>
                    <a:pt x="9292" y="64"/>
                    <a:pt x="9344" y="64"/>
                  </a:cubicBezTo>
                  <a:cubicBezTo>
                    <a:pt x="9382" y="64"/>
                    <a:pt x="9411" y="71"/>
                    <a:pt x="9431" y="85"/>
                  </a:cubicBezTo>
                  <a:cubicBezTo>
                    <a:pt x="9451" y="99"/>
                    <a:pt x="9464" y="122"/>
                    <a:pt x="9471" y="153"/>
                  </a:cubicBezTo>
                  <a:cubicBezTo>
                    <a:pt x="9474" y="166"/>
                    <a:pt x="9480" y="173"/>
                    <a:pt x="9487" y="173"/>
                  </a:cubicBezTo>
                  <a:cubicBezTo>
                    <a:pt x="9497" y="173"/>
                    <a:pt x="9501" y="167"/>
                    <a:pt x="9501" y="156"/>
                  </a:cubicBezTo>
                  <a:cubicBezTo>
                    <a:pt x="9501" y="145"/>
                    <a:pt x="9500" y="131"/>
                    <a:pt x="9498" y="113"/>
                  </a:cubicBezTo>
                  <a:cubicBezTo>
                    <a:pt x="9495" y="91"/>
                    <a:pt x="9493" y="78"/>
                    <a:pt x="9493" y="72"/>
                  </a:cubicBezTo>
                  <a:cubicBezTo>
                    <a:pt x="9490" y="36"/>
                    <a:pt x="9490" y="36"/>
                    <a:pt x="9490" y="36"/>
                  </a:cubicBezTo>
                  <a:cubicBezTo>
                    <a:pt x="9489" y="20"/>
                    <a:pt x="9479" y="12"/>
                    <a:pt x="9461" y="12"/>
                  </a:cubicBezTo>
                  <a:cubicBezTo>
                    <a:pt x="9456" y="12"/>
                    <a:pt x="9444" y="13"/>
                    <a:pt x="9427" y="13"/>
                  </a:cubicBezTo>
                  <a:cubicBezTo>
                    <a:pt x="9338" y="18"/>
                    <a:pt x="9255" y="20"/>
                    <a:pt x="9175" y="20"/>
                  </a:cubicBezTo>
                  <a:cubicBezTo>
                    <a:pt x="9053" y="19"/>
                    <a:pt x="9053" y="19"/>
                    <a:pt x="9053" y="19"/>
                  </a:cubicBezTo>
                  <a:cubicBezTo>
                    <a:pt x="8950" y="18"/>
                    <a:pt x="8950" y="18"/>
                    <a:pt x="8950" y="18"/>
                  </a:cubicBezTo>
                  <a:cubicBezTo>
                    <a:pt x="8926" y="18"/>
                    <a:pt x="8907" y="17"/>
                    <a:pt x="8894" y="16"/>
                  </a:cubicBezTo>
                  <a:cubicBezTo>
                    <a:pt x="8886" y="15"/>
                    <a:pt x="8880" y="15"/>
                    <a:pt x="8877" y="15"/>
                  </a:cubicBezTo>
                  <a:cubicBezTo>
                    <a:pt x="8864" y="15"/>
                    <a:pt x="8857" y="22"/>
                    <a:pt x="8855" y="35"/>
                  </a:cubicBezTo>
                  <a:cubicBezTo>
                    <a:pt x="8852" y="65"/>
                    <a:pt x="8852" y="65"/>
                    <a:pt x="8852" y="65"/>
                  </a:cubicBezTo>
                  <a:cubicBezTo>
                    <a:pt x="8846" y="110"/>
                    <a:pt x="8846" y="110"/>
                    <a:pt x="8846" y="110"/>
                  </a:cubicBezTo>
                  <a:cubicBezTo>
                    <a:pt x="8841" y="154"/>
                    <a:pt x="8841" y="154"/>
                    <a:pt x="8841" y="154"/>
                  </a:cubicBezTo>
                  <a:cubicBezTo>
                    <a:pt x="8838" y="171"/>
                    <a:pt x="8836" y="184"/>
                    <a:pt x="8836" y="194"/>
                  </a:cubicBezTo>
                  <a:cubicBezTo>
                    <a:pt x="8835" y="204"/>
                    <a:pt x="8840" y="209"/>
                    <a:pt x="8851" y="209"/>
                  </a:cubicBezTo>
                  <a:cubicBezTo>
                    <a:pt x="8859" y="209"/>
                    <a:pt x="8865" y="202"/>
                    <a:pt x="8869" y="189"/>
                  </a:cubicBezTo>
                  <a:cubicBezTo>
                    <a:pt x="8873" y="174"/>
                    <a:pt x="8873" y="174"/>
                    <a:pt x="8873" y="174"/>
                  </a:cubicBezTo>
                  <a:cubicBezTo>
                    <a:pt x="8883" y="138"/>
                    <a:pt x="8891" y="115"/>
                    <a:pt x="8897" y="105"/>
                  </a:cubicBezTo>
                  <a:cubicBezTo>
                    <a:pt x="8902" y="96"/>
                    <a:pt x="8914" y="88"/>
                    <a:pt x="8932" y="80"/>
                  </a:cubicBezTo>
                  <a:cubicBezTo>
                    <a:pt x="8957" y="70"/>
                    <a:pt x="9003" y="65"/>
                    <a:pt x="9070" y="65"/>
                  </a:cubicBezTo>
                  <a:cubicBezTo>
                    <a:pt x="9099" y="65"/>
                    <a:pt x="9113" y="79"/>
                    <a:pt x="9113" y="105"/>
                  </a:cubicBezTo>
                  <a:cubicBezTo>
                    <a:pt x="9113" y="554"/>
                    <a:pt x="9113" y="554"/>
                    <a:pt x="9113" y="554"/>
                  </a:cubicBezTo>
                  <a:cubicBezTo>
                    <a:pt x="9113" y="577"/>
                    <a:pt x="9113" y="577"/>
                    <a:pt x="9113" y="577"/>
                  </a:cubicBezTo>
                  <a:cubicBezTo>
                    <a:pt x="9113" y="607"/>
                    <a:pt x="9106" y="631"/>
                    <a:pt x="9092" y="648"/>
                  </a:cubicBezTo>
                  <a:cubicBezTo>
                    <a:pt x="9078" y="666"/>
                    <a:pt x="9057" y="675"/>
                    <a:pt x="9031" y="677"/>
                  </a:cubicBezTo>
                  <a:cubicBezTo>
                    <a:pt x="9021" y="678"/>
                    <a:pt x="9014" y="679"/>
                    <a:pt x="9011" y="681"/>
                  </a:cubicBezTo>
                  <a:cubicBezTo>
                    <a:pt x="9008" y="683"/>
                    <a:pt x="9007" y="688"/>
                    <a:pt x="9006" y="696"/>
                  </a:cubicBezTo>
                  <a:cubicBezTo>
                    <a:pt x="9006" y="705"/>
                    <a:pt x="9011" y="709"/>
                    <a:pt x="9022" y="709"/>
                  </a:cubicBezTo>
                  <a:cubicBezTo>
                    <a:pt x="9026" y="709"/>
                    <a:pt x="9034" y="708"/>
                    <a:pt x="9046" y="707"/>
                  </a:cubicBezTo>
                  <a:cubicBezTo>
                    <a:pt x="9157" y="701"/>
                    <a:pt x="9157" y="701"/>
                    <a:pt x="9157" y="701"/>
                  </a:cubicBezTo>
                  <a:cubicBezTo>
                    <a:pt x="9173" y="700"/>
                    <a:pt x="9190" y="699"/>
                    <a:pt x="9210" y="699"/>
                  </a:cubicBezTo>
                  <a:cubicBezTo>
                    <a:pt x="9218" y="699"/>
                    <a:pt x="9225" y="699"/>
                    <a:pt x="9230" y="700"/>
                  </a:cubicBezTo>
                  <a:cubicBezTo>
                    <a:pt x="9293" y="704"/>
                    <a:pt x="9293" y="704"/>
                    <a:pt x="9293" y="704"/>
                  </a:cubicBezTo>
                  <a:cubicBezTo>
                    <a:pt x="9331" y="705"/>
                    <a:pt x="9331" y="705"/>
                    <a:pt x="9331" y="705"/>
                  </a:cubicBezTo>
                  <a:cubicBezTo>
                    <a:pt x="9337" y="705"/>
                    <a:pt x="9341" y="706"/>
                    <a:pt x="9344" y="706"/>
                  </a:cubicBezTo>
                  <a:cubicBezTo>
                    <a:pt x="9354" y="706"/>
                    <a:pt x="9359" y="702"/>
                    <a:pt x="9359" y="694"/>
                  </a:cubicBezTo>
                  <a:cubicBezTo>
                    <a:pt x="9359" y="683"/>
                    <a:pt x="9353" y="677"/>
                    <a:pt x="9341" y="676"/>
                  </a:cubicBezTo>
                  <a:cubicBezTo>
                    <a:pt x="9299" y="673"/>
                    <a:pt x="9270" y="660"/>
                    <a:pt x="9254" y="636"/>
                  </a:cubicBezTo>
                  <a:cubicBezTo>
                    <a:pt x="9237" y="612"/>
                    <a:pt x="9229" y="572"/>
                    <a:pt x="9229" y="515"/>
                  </a:cubicBezTo>
                  <a:cubicBezTo>
                    <a:pt x="9229" y="135"/>
                    <a:pt x="9229" y="135"/>
                    <a:pt x="9229" y="135"/>
                  </a:cubicBezTo>
                  <a:cubicBezTo>
                    <a:pt x="9229" y="104"/>
                    <a:pt x="9235" y="84"/>
                    <a:pt x="9248" y="76"/>
                  </a:cubicBezTo>
                  <a:close/>
                  <a:moveTo>
                    <a:pt x="10043" y="399"/>
                  </a:moveTo>
                  <a:cubicBezTo>
                    <a:pt x="10045" y="393"/>
                    <a:pt x="10049" y="384"/>
                    <a:pt x="10056" y="374"/>
                  </a:cubicBezTo>
                  <a:cubicBezTo>
                    <a:pt x="10092" y="318"/>
                    <a:pt x="10131" y="248"/>
                    <a:pt x="10174" y="166"/>
                  </a:cubicBezTo>
                  <a:cubicBezTo>
                    <a:pt x="10198" y="120"/>
                    <a:pt x="10218" y="88"/>
                    <a:pt x="10233" y="72"/>
                  </a:cubicBezTo>
                  <a:cubicBezTo>
                    <a:pt x="10249" y="56"/>
                    <a:pt x="10269" y="44"/>
                    <a:pt x="10295" y="38"/>
                  </a:cubicBezTo>
                  <a:cubicBezTo>
                    <a:pt x="10307" y="35"/>
                    <a:pt x="10313" y="31"/>
                    <a:pt x="10313" y="23"/>
                  </a:cubicBezTo>
                  <a:cubicBezTo>
                    <a:pt x="10313" y="15"/>
                    <a:pt x="10308" y="11"/>
                    <a:pt x="10299" y="11"/>
                  </a:cubicBezTo>
                  <a:cubicBezTo>
                    <a:pt x="10283" y="11"/>
                    <a:pt x="10270" y="12"/>
                    <a:pt x="10259" y="12"/>
                  </a:cubicBezTo>
                  <a:cubicBezTo>
                    <a:pt x="10217" y="15"/>
                    <a:pt x="10217" y="15"/>
                    <a:pt x="10217" y="15"/>
                  </a:cubicBezTo>
                  <a:cubicBezTo>
                    <a:pt x="10203" y="16"/>
                    <a:pt x="10191" y="17"/>
                    <a:pt x="10180" y="17"/>
                  </a:cubicBezTo>
                  <a:cubicBezTo>
                    <a:pt x="10159" y="17"/>
                    <a:pt x="10142" y="16"/>
                    <a:pt x="10129" y="14"/>
                  </a:cubicBezTo>
                  <a:cubicBezTo>
                    <a:pt x="10096" y="9"/>
                    <a:pt x="10096" y="9"/>
                    <a:pt x="10096" y="9"/>
                  </a:cubicBezTo>
                  <a:cubicBezTo>
                    <a:pt x="10088" y="8"/>
                    <a:pt x="10079" y="8"/>
                    <a:pt x="10070" y="8"/>
                  </a:cubicBezTo>
                  <a:cubicBezTo>
                    <a:pt x="10061" y="8"/>
                    <a:pt x="10057" y="13"/>
                    <a:pt x="10057" y="24"/>
                  </a:cubicBezTo>
                  <a:cubicBezTo>
                    <a:pt x="10057" y="31"/>
                    <a:pt x="10062" y="35"/>
                    <a:pt x="10073" y="36"/>
                  </a:cubicBezTo>
                  <a:cubicBezTo>
                    <a:pt x="10094" y="38"/>
                    <a:pt x="10113" y="45"/>
                    <a:pt x="10129" y="58"/>
                  </a:cubicBezTo>
                  <a:cubicBezTo>
                    <a:pt x="10146" y="70"/>
                    <a:pt x="10154" y="84"/>
                    <a:pt x="10154" y="98"/>
                  </a:cubicBezTo>
                  <a:cubicBezTo>
                    <a:pt x="10154" y="114"/>
                    <a:pt x="10136" y="156"/>
                    <a:pt x="10099" y="223"/>
                  </a:cubicBezTo>
                  <a:cubicBezTo>
                    <a:pt x="10081" y="255"/>
                    <a:pt x="10070" y="275"/>
                    <a:pt x="10065" y="284"/>
                  </a:cubicBezTo>
                  <a:cubicBezTo>
                    <a:pt x="10048" y="318"/>
                    <a:pt x="10034" y="336"/>
                    <a:pt x="10023" y="336"/>
                  </a:cubicBezTo>
                  <a:cubicBezTo>
                    <a:pt x="10012" y="336"/>
                    <a:pt x="10001" y="324"/>
                    <a:pt x="9990" y="300"/>
                  </a:cubicBezTo>
                  <a:cubicBezTo>
                    <a:pt x="9986" y="292"/>
                    <a:pt x="9976" y="273"/>
                    <a:pt x="9960" y="242"/>
                  </a:cubicBezTo>
                  <a:cubicBezTo>
                    <a:pt x="9921" y="165"/>
                    <a:pt x="9921" y="165"/>
                    <a:pt x="9921" y="165"/>
                  </a:cubicBezTo>
                  <a:cubicBezTo>
                    <a:pt x="9896" y="118"/>
                    <a:pt x="9884" y="87"/>
                    <a:pt x="9884" y="72"/>
                  </a:cubicBezTo>
                  <a:cubicBezTo>
                    <a:pt x="9884" y="55"/>
                    <a:pt x="9897" y="44"/>
                    <a:pt x="9922" y="39"/>
                  </a:cubicBezTo>
                  <a:cubicBezTo>
                    <a:pt x="9934" y="36"/>
                    <a:pt x="9940" y="32"/>
                    <a:pt x="9940" y="24"/>
                  </a:cubicBezTo>
                  <a:cubicBezTo>
                    <a:pt x="9940" y="16"/>
                    <a:pt x="9933" y="11"/>
                    <a:pt x="9918" y="11"/>
                  </a:cubicBezTo>
                  <a:cubicBezTo>
                    <a:pt x="9911" y="11"/>
                    <a:pt x="9898" y="12"/>
                    <a:pt x="9877" y="14"/>
                  </a:cubicBezTo>
                  <a:cubicBezTo>
                    <a:pt x="9848" y="18"/>
                    <a:pt x="9821" y="19"/>
                    <a:pt x="9793" y="19"/>
                  </a:cubicBezTo>
                  <a:cubicBezTo>
                    <a:pt x="9764" y="19"/>
                    <a:pt x="9731" y="17"/>
                    <a:pt x="9695" y="13"/>
                  </a:cubicBezTo>
                  <a:cubicBezTo>
                    <a:pt x="9677" y="11"/>
                    <a:pt x="9664" y="10"/>
                    <a:pt x="9655" y="10"/>
                  </a:cubicBezTo>
                  <a:cubicBezTo>
                    <a:pt x="9646" y="10"/>
                    <a:pt x="9641" y="15"/>
                    <a:pt x="9641" y="26"/>
                  </a:cubicBezTo>
                  <a:cubicBezTo>
                    <a:pt x="9641" y="34"/>
                    <a:pt x="9648" y="39"/>
                    <a:pt x="9660" y="40"/>
                  </a:cubicBezTo>
                  <a:cubicBezTo>
                    <a:pt x="9701" y="44"/>
                    <a:pt x="9737" y="75"/>
                    <a:pt x="9768" y="133"/>
                  </a:cubicBezTo>
                  <a:cubicBezTo>
                    <a:pt x="9844" y="277"/>
                    <a:pt x="9844" y="277"/>
                    <a:pt x="9844" y="277"/>
                  </a:cubicBezTo>
                  <a:cubicBezTo>
                    <a:pt x="9865" y="317"/>
                    <a:pt x="9885" y="352"/>
                    <a:pt x="9902" y="381"/>
                  </a:cubicBezTo>
                  <a:cubicBezTo>
                    <a:pt x="9917" y="405"/>
                    <a:pt x="9925" y="429"/>
                    <a:pt x="9925" y="451"/>
                  </a:cubicBezTo>
                  <a:cubicBezTo>
                    <a:pt x="9925" y="547"/>
                    <a:pt x="9925" y="547"/>
                    <a:pt x="9925" y="547"/>
                  </a:cubicBezTo>
                  <a:cubicBezTo>
                    <a:pt x="9925" y="592"/>
                    <a:pt x="9918" y="624"/>
                    <a:pt x="9905" y="642"/>
                  </a:cubicBezTo>
                  <a:cubicBezTo>
                    <a:pt x="9891" y="660"/>
                    <a:pt x="9866" y="672"/>
                    <a:pt x="9828" y="678"/>
                  </a:cubicBezTo>
                  <a:cubicBezTo>
                    <a:pt x="9819" y="680"/>
                    <a:pt x="9814" y="683"/>
                    <a:pt x="9814" y="690"/>
                  </a:cubicBezTo>
                  <a:cubicBezTo>
                    <a:pt x="9814" y="701"/>
                    <a:pt x="9818" y="707"/>
                    <a:pt x="9826" y="707"/>
                  </a:cubicBezTo>
                  <a:cubicBezTo>
                    <a:pt x="9832" y="707"/>
                    <a:pt x="9842" y="705"/>
                    <a:pt x="9856" y="703"/>
                  </a:cubicBezTo>
                  <a:cubicBezTo>
                    <a:pt x="9877" y="699"/>
                    <a:pt x="9918" y="698"/>
                    <a:pt x="9981" y="698"/>
                  </a:cubicBezTo>
                  <a:cubicBezTo>
                    <a:pt x="10008" y="698"/>
                    <a:pt x="10027" y="698"/>
                    <a:pt x="10040" y="700"/>
                  </a:cubicBezTo>
                  <a:cubicBezTo>
                    <a:pt x="10112" y="706"/>
                    <a:pt x="10112" y="706"/>
                    <a:pt x="10112" y="706"/>
                  </a:cubicBezTo>
                  <a:cubicBezTo>
                    <a:pt x="10121" y="707"/>
                    <a:pt x="10130" y="708"/>
                    <a:pt x="10138" y="708"/>
                  </a:cubicBezTo>
                  <a:cubicBezTo>
                    <a:pt x="10153" y="708"/>
                    <a:pt x="10161" y="703"/>
                    <a:pt x="10161" y="693"/>
                  </a:cubicBezTo>
                  <a:cubicBezTo>
                    <a:pt x="10161" y="684"/>
                    <a:pt x="10155" y="679"/>
                    <a:pt x="10145" y="678"/>
                  </a:cubicBezTo>
                  <a:cubicBezTo>
                    <a:pt x="10083" y="675"/>
                    <a:pt x="10049" y="654"/>
                    <a:pt x="10044" y="616"/>
                  </a:cubicBezTo>
                  <a:cubicBezTo>
                    <a:pt x="10041" y="582"/>
                    <a:pt x="10041" y="582"/>
                    <a:pt x="10041" y="582"/>
                  </a:cubicBezTo>
                  <a:cubicBezTo>
                    <a:pt x="10041" y="433"/>
                    <a:pt x="10041" y="433"/>
                    <a:pt x="10041" y="433"/>
                  </a:cubicBezTo>
                  <a:cubicBezTo>
                    <a:pt x="10041" y="417"/>
                    <a:pt x="10042" y="405"/>
                    <a:pt x="10043" y="399"/>
                  </a:cubicBezTo>
                  <a:close/>
                  <a:moveTo>
                    <a:pt x="11058" y="30"/>
                  </a:moveTo>
                  <a:cubicBezTo>
                    <a:pt x="11008" y="51"/>
                    <a:pt x="10966" y="79"/>
                    <a:pt x="10933" y="115"/>
                  </a:cubicBezTo>
                  <a:cubicBezTo>
                    <a:pt x="10905" y="146"/>
                    <a:pt x="10883" y="184"/>
                    <a:pt x="10866" y="229"/>
                  </a:cubicBezTo>
                  <a:cubicBezTo>
                    <a:pt x="10850" y="274"/>
                    <a:pt x="10842" y="320"/>
                    <a:pt x="10842" y="366"/>
                  </a:cubicBezTo>
                  <a:cubicBezTo>
                    <a:pt x="10842" y="472"/>
                    <a:pt x="10874" y="558"/>
                    <a:pt x="10940" y="621"/>
                  </a:cubicBezTo>
                  <a:cubicBezTo>
                    <a:pt x="11005" y="685"/>
                    <a:pt x="11092" y="717"/>
                    <a:pt x="11201" y="717"/>
                  </a:cubicBezTo>
                  <a:cubicBezTo>
                    <a:pt x="11315" y="717"/>
                    <a:pt x="11405" y="681"/>
                    <a:pt x="11470" y="607"/>
                  </a:cubicBezTo>
                  <a:cubicBezTo>
                    <a:pt x="11536" y="532"/>
                    <a:pt x="11570" y="440"/>
                    <a:pt x="11570" y="332"/>
                  </a:cubicBezTo>
                  <a:cubicBezTo>
                    <a:pt x="11570" y="233"/>
                    <a:pt x="11537" y="153"/>
                    <a:pt x="11473" y="92"/>
                  </a:cubicBezTo>
                  <a:cubicBezTo>
                    <a:pt x="11408" y="30"/>
                    <a:pt x="11323" y="0"/>
                    <a:pt x="11218" y="0"/>
                  </a:cubicBezTo>
                  <a:cubicBezTo>
                    <a:pt x="11162" y="0"/>
                    <a:pt x="11108" y="10"/>
                    <a:pt x="11058" y="30"/>
                  </a:cubicBezTo>
                  <a:close/>
                  <a:moveTo>
                    <a:pt x="11346" y="103"/>
                  </a:moveTo>
                  <a:cubicBezTo>
                    <a:pt x="11378" y="133"/>
                    <a:pt x="11404" y="173"/>
                    <a:pt x="11423" y="223"/>
                  </a:cubicBezTo>
                  <a:cubicBezTo>
                    <a:pt x="11442" y="274"/>
                    <a:pt x="11452" y="325"/>
                    <a:pt x="11452" y="378"/>
                  </a:cubicBezTo>
                  <a:cubicBezTo>
                    <a:pt x="11452" y="470"/>
                    <a:pt x="11431" y="543"/>
                    <a:pt x="11390" y="597"/>
                  </a:cubicBezTo>
                  <a:cubicBezTo>
                    <a:pt x="11348" y="652"/>
                    <a:pt x="11293" y="679"/>
                    <a:pt x="11224" y="679"/>
                  </a:cubicBezTo>
                  <a:cubicBezTo>
                    <a:pt x="11148" y="679"/>
                    <a:pt x="11086" y="646"/>
                    <a:pt x="11038" y="580"/>
                  </a:cubicBezTo>
                  <a:cubicBezTo>
                    <a:pt x="10990" y="514"/>
                    <a:pt x="10966" y="428"/>
                    <a:pt x="10966" y="322"/>
                  </a:cubicBezTo>
                  <a:cubicBezTo>
                    <a:pt x="10966" y="233"/>
                    <a:pt x="10985" y="163"/>
                    <a:pt x="11023" y="113"/>
                  </a:cubicBezTo>
                  <a:cubicBezTo>
                    <a:pt x="11061" y="63"/>
                    <a:pt x="11114" y="38"/>
                    <a:pt x="11182" y="38"/>
                  </a:cubicBezTo>
                  <a:cubicBezTo>
                    <a:pt x="11245" y="38"/>
                    <a:pt x="11300" y="60"/>
                    <a:pt x="11346" y="103"/>
                  </a:cubicBezTo>
                  <a:cubicBezTo>
                    <a:pt x="11346" y="103"/>
                    <a:pt x="11346" y="103"/>
                    <a:pt x="11346" y="103"/>
                  </a:cubicBezTo>
                  <a:close/>
                  <a:moveTo>
                    <a:pt x="11944" y="105"/>
                  </a:moveTo>
                  <a:cubicBezTo>
                    <a:pt x="11944" y="87"/>
                    <a:pt x="11948" y="74"/>
                    <a:pt x="11956" y="67"/>
                  </a:cubicBezTo>
                  <a:cubicBezTo>
                    <a:pt x="11963" y="60"/>
                    <a:pt x="11977" y="56"/>
                    <a:pt x="11996" y="56"/>
                  </a:cubicBezTo>
                  <a:cubicBezTo>
                    <a:pt x="12017" y="55"/>
                    <a:pt x="12017" y="55"/>
                    <a:pt x="12017" y="55"/>
                  </a:cubicBezTo>
                  <a:cubicBezTo>
                    <a:pt x="12082" y="56"/>
                    <a:pt x="12082" y="56"/>
                    <a:pt x="12082" y="56"/>
                  </a:cubicBezTo>
                  <a:cubicBezTo>
                    <a:pt x="12157" y="56"/>
                    <a:pt x="12202" y="78"/>
                    <a:pt x="12215" y="122"/>
                  </a:cubicBezTo>
                  <a:cubicBezTo>
                    <a:pt x="12217" y="127"/>
                    <a:pt x="12218" y="133"/>
                    <a:pt x="12218" y="140"/>
                  </a:cubicBezTo>
                  <a:cubicBezTo>
                    <a:pt x="12218" y="157"/>
                    <a:pt x="12218" y="157"/>
                    <a:pt x="12218" y="157"/>
                  </a:cubicBezTo>
                  <a:cubicBezTo>
                    <a:pt x="12218" y="166"/>
                    <a:pt x="12221" y="171"/>
                    <a:pt x="12229" y="171"/>
                  </a:cubicBezTo>
                  <a:cubicBezTo>
                    <a:pt x="12241" y="171"/>
                    <a:pt x="12248" y="157"/>
                    <a:pt x="12248" y="129"/>
                  </a:cubicBezTo>
                  <a:cubicBezTo>
                    <a:pt x="12248" y="124"/>
                    <a:pt x="12247" y="117"/>
                    <a:pt x="12246" y="110"/>
                  </a:cubicBezTo>
                  <a:cubicBezTo>
                    <a:pt x="12241" y="71"/>
                    <a:pt x="12241" y="71"/>
                    <a:pt x="12241" y="71"/>
                  </a:cubicBezTo>
                  <a:cubicBezTo>
                    <a:pt x="12241" y="68"/>
                    <a:pt x="12240" y="56"/>
                    <a:pt x="12238" y="34"/>
                  </a:cubicBezTo>
                  <a:cubicBezTo>
                    <a:pt x="12237" y="17"/>
                    <a:pt x="12233" y="8"/>
                    <a:pt x="12225" y="8"/>
                  </a:cubicBezTo>
                  <a:cubicBezTo>
                    <a:pt x="12216" y="8"/>
                    <a:pt x="12203" y="9"/>
                    <a:pt x="12186" y="10"/>
                  </a:cubicBezTo>
                  <a:cubicBezTo>
                    <a:pt x="12138" y="14"/>
                    <a:pt x="12092" y="16"/>
                    <a:pt x="12046" y="16"/>
                  </a:cubicBezTo>
                  <a:cubicBezTo>
                    <a:pt x="11914" y="16"/>
                    <a:pt x="11914" y="16"/>
                    <a:pt x="11914" y="16"/>
                  </a:cubicBezTo>
                  <a:cubicBezTo>
                    <a:pt x="11827" y="18"/>
                    <a:pt x="11827" y="18"/>
                    <a:pt x="11827" y="18"/>
                  </a:cubicBezTo>
                  <a:cubicBezTo>
                    <a:pt x="11804" y="18"/>
                    <a:pt x="11783" y="17"/>
                    <a:pt x="11763" y="16"/>
                  </a:cubicBezTo>
                  <a:cubicBezTo>
                    <a:pt x="11749" y="14"/>
                    <a:pt x="11740" y="14"/>
                    <a:pt x="11736" y="14"/>
                  </a:cubicBezTo>
                  <a:cubicBezTo>
                    <a:pt x="11725" y="14"/>
                    <a:pt x="11719" y="19"/>
                    <a:pt x="11719" y="29"/>
                  </a:cubicBezTo>
                  <a:cubicBezTo>
                    <a:pt x="11719" y="36"/>
                    <a:pt x="11724" y="41"/>
                    <a:pt x="11732" y="41"/>
                  </a:cubicBezTo>
                  <a:cubicBezTo>
                    <a:pt x="11765" y="43"/>
                    <a:pt x="11789" y="51"/>
                    <a:pt x="11806" y="66"/>
                  </a:cubicBezTo>
                  <a:cubicBezTo>
                    <a:pt x="11821" y="79"/>
                    <a:pt x="11828" y="106"/>
                    <a:pt x="11828" y="149"/>
                  </a:cubicBezTo>
                  <a:cubicBezTo>
                    <a:pt x="11828" y="563"/>
                    <a:pt x="11828" y="563"/>
                    <a:pt x="11828" y="563"/>
                  </a:cubicBezTo>
                  <a:cubicBezTo>
                    <a:pt x="11828" y="604"/>
                    <a:pt x="11825" y="632"/>
                    <a:pt x="11818" y="649"/>
                  </a:cubicBezTo>
                  <a:cubicBezTo>
                    <a:pt x="11811" y="665"/>
                    <a:pt x="11797" y="677"/>
                    <a:pt x="11777" y="683"/>
                  </a:cubicBezTo>
                  <a:cubicBezTo>
                    <a:pt x="11767" y="686"/>
                    <a:pt x="11763" y="691"/>
                    <a:pt x="11763" y="698"/>
                  </a:cubicBezTo>
                  <a:cubicBezTo>
                    <a:pt x="11763" y="707"/>
                    <a:pt x="11768" y="711"/>
                    <a:pt x="11779" y="711"/>
                  </a:cubicBezTo>
                  <a:cubicBezTo>
                    <a:pt x="11788" y="711"/>
                    <a:pt x="11804" y="709"/>
                    <a:pt x="11829" y="706"/>
                  </a:cubicBezTo>
                  <a:cubicBezTo>
                    <a:pt x="11847" y="704"/>
                    <a:pt x="11869" y="703"/>
                    <a:pt x="11894" y="703"/>
                  </a:cubicBezTo>
                  <a:cubicBezTo>
                    <a:pt x="11950" y="703"/>
                    <a:pt x="11950" y="703"/>
                    <a:pt x="11950" y="703"/>
                  </a:cubicBezTo>
                  <a:cubicBezTo>
                    <a:pt x="11987" y="703"/>
                    <a:pt x="12011" y="703"/>
                    <a:pt x="12023" y="705"/>
                  </a:cubicBezTo>
                  <a:cubicBezTo>
                    <a:pt x="12036" y="706"/>
                    <a:pt x="12046" y="707"/>
                    <a:pt x="12052" y="707"/>
                  </a:cubicBezTo>
                  <a:cubicBezTo>
                    <a:pt x="12060" y="707"/>
                    <a:pt x="12063" y="703"/>
                    <a:pt x="12063" y="693"/>
                  </a:cubicBezTo>
                  <a:cubicBezTo>
                    <a:pt x="12063" y="685"/>
                    <a:pt x="12058" y="680"/>
                    <a:pt x="12047" y="679"/>
                  </a:cubicBezTo>
                  <a:cubicBezTo>
                    <a:pt x="12009" y="676"/>
                    <a:pt x="11983" y="666"/>
                    <a:pt x="11971" y="650"/>
                  </a:cubicBezTo>
                  <a:cubicBezTo>
                    <a:pt x="11953" y="627"/>
                    <a:pt x="11944" y="590"/>
                    <a:pt x="11944" y="540"/>
                  </a:cubicBezTo>
                  <a:cubicBezTo>
                    <a:pt x="11944" y="480"/>
                    <a:pt x="11944" y="480"/>
                    <a:pt x="11944" y="480"/>
                  </a:cubicBezTo>
                  <a:cubicBezTo>
                    <a:pt x="11944" y="440"/>
                    <a:pt x="11944" y="440"/>
                    <a:pt x="11944" y="440"/>
                  </a:cubicBezTo>
                  <a:cubicBezTo>
                    <a:pt x="11944" y="398"/>
                    <a:pt x="11948" y="374"/>
                    <a:pt x="11955" y="367"/>
                  </a:cubicBezTo>
                  <a:cubicBezTo>
                    <a:pt x="11963" y="361"/>
                    <a:pt x="11992" y="358"/>
                    <a:pt x="12043" y="358"/>
                  </a:cubicBezTo>
                  <a:cubicBezTo>
                    <a:pt x="12082" y="358"/>
                    <a:pt x="12110" y="364"/>
                    <a:pt x="12126" y="376"/>
                  </a:cubicBezTo>
                  <a:cubicBezTo>
                    <a:pt x="12141" y="388"/>
                    <a:pt x="12153" y="412"/>
                    <a:pt x="12159" y="447"/>
                  </a:cubicBezTo>
                  <a:cubicBezTo>
                    <a:pt x="12161" y="457"/>
                    <a:pt x="12165" y="461"/>
                    <a:pt x="12171" y="461"/>
                  </a:cubicBezTo>
                  <a:cubicBezTo>
                    <a:pt x="12181" y="460"/>
                    <a:pt x="12185" y="456"/>
                    <a:pt x="12185" y="449"/>
                  </a:cubicBezTo>
                  <a:cubicBezTo>
                    <a:pt x="12185" y="445"/>
                    <a:pt x="12185" y="438"/>
                    <a:pt x="12184" y="428"/>
                  </a:cubicBezTo>
                  <a:cubicBezTo>
                    <a:pt x="12177" y="332"/>
                    <a:pt x="12177" y="332"/>
                    <a:pt x="12177" y="332"/>
                  </a:cubicBezTo>
                  <a:cubicBezTo>
                    <a:pt x="12175" y="306"/>
                    <a:pt x="12174" y="283"/>
                    <a:pt x="12174" y="264"/>
                  </a:cubicBezTo>
                  <a:cubicBezTo>
                    <a:pt x="12174" y="258"/>
                    <a:pt x="12174" y="253"/>
                    <a:pt x="12174" y="248"/>
                  </a:cubicBezTo>
                  <a:cubicBezTo>
                    <a:pt x="12175" y="242"/>
                    <a:pt x="12175" y="237"/>
                    <a:pt x="12175" y="235"/>
                  </a:cubicBezTo>
                  <a:cubicBezTo>
                    <a:pt x="12175" y="226"/>
                    <a:pt x="12170" y="222"/>
                    <a:pt x="12160" y="222"/>
                  </a:cubicBezTo>
                  <a:cubicBezTo>
                    <a:pt x="12155" y="222"/>
                    <a:pt x="12152" y="226"/>
                    <a:pt x="12149" y="234"/>
                  </a:cubicBezTo>
                  <a:cubicBezTo>
                    <a:pt x="12136" y="265"/>
                    <a:pt x="12124" y="286"/>
                    <a:pt x="12111" y="297"/>
                  </a:cubicBezTo>
                  <a:cubicBezTo>
                    <a:pt x="12098" y="307"/>
                    <a:pt x="12079" y="313"/>
                    <a:pt x="12054" y="313"/>
                  </a:cubicBezTo>
                  <a:cubicBezTo>
                    <a:pt x="11999" y="313"/>
                    <a:pt x="11999" y="313"/>
                    <a:pt x="11999" y="313"/>
                  </a:cubicBezTo>
                  <a:cubicBezTo>
                    <a:pt x="11980" y="314"/>
                    <a:pt x="11980" y="314"/>
                    <a:pt x="11980" y="314"/>
                  </a:cubicBezTo>
                  <a:cubicBezTo>
                    <a:pt x="11966" y="314"/>
                    <a:pt x="11957" y="311"/>
                    <a:pt x="11952" y="304"/>
                  </a:cubicBezTo>
                  <a:cubicBezTo>
                    <a:pt x="11947" y="298"/>
                    <a:pt x="11944" y="285"/>
                    <a:pt x="11944" y="266"/>
                  </a:cubicBezTo>
                  <a:cubicBezTo>
                    <a:pt x="11944" y="105"/>
                    <a:pt x="11944" y="105"/>
                    <a:pt x="11944" y="105"/>
                  </a:cubicBezTo>
                  <a:close/>
                  <a:moveTo>
                    <a:pt x="5755" y="3115"/>
                  </a:moveTo>
                  <a:cubicBezTo>
                    <a:pt x="5755" y="3076"/>
                    <a:pt x="5759" y="3051"/>
                    <a:pt x="5766" y="3039"/>
                  </a:cubicBezTo>
                  <a:cubicBezTo>
                    <a:pt x="5773" y="3028"/>
                    <a:pt x="5791" y="3018"/>
                    <a:pt x="5820" y="3010"/>
                  </a:cubicBezTo>
                  <a:cubicBezTo>
                    <a:pt x="5828" y="3008"/>
                    <a:pt x="5832" y="3004"/>
                    <a:pt x="5832" y="2998"/>
                  </a:cubicBezTo>
                  <a:cubicBezTo>
                    <a:pt x="5832" y="2989"/>
                    <a:pt x="5828" y="2984"/>
                    <a:pt x="5818" y="2984"/>
                  </a:cubicBezTo>
                  <a:cubicBezTo>
                    <a:pt x="5812" y="2985"/>
                    <a:pt x="5804" y="2985"/>
                    <a:pt x="5796" y="2986"/>
                  </a:cubicBezTo>
                  <a:cubicBezTo>
                    <a:pt x="5764" y="2990"/>
                    <a:pt x="5728" y="2991"/>
                    <a:pt x="5689" y="2991"/>
                  </a:cubicBezTo>
                  <a:cubicBezTo>
                    <a:pt x="5643" y="2991"/>
                    <a:pt x="5602" y="2990"/>
                    <a:pt x="5567" y="2986"/>
                  </a:cubicBezTo>
                  <a:cubicBezTo>
                    <a:pt x="5559" y="2985"/>
                    <a:pt x="5551" y="2984"/>
                    <a:pt x="5542" y="2984"/>
                  </a:cubicBezTo>
                  <a:cubicBezTo>
                    <a:pt x="5533" y="2984"/>
                    <a:pt x="5528" y="2988"/>
                    <a:pt x="5528" y="2996"/>
                  </a:cubicBezTo>
                  <a:cubicBezTo>
                    <a:pt x="5528" y="3004"/>
                    <a:pt x="5529" y="3009"/>
                    <a:pt x="5531" y="3011"/>
                  </a:cubicBezTo>
                  <a:cubicBezTo>
                    <a:pt x="5533" y="3013"/>
                    <a:pt x="5538" y="3015"/>
                    <a:pt x="5546" y="3016"/>
                  </a:cubicBezTo>
                  <a:cubicBezTo>
                    <a:pt x="5572" y="3018"/>
                    <a:pt x="5592" y="3024"/>
                    <a:pt x="5606" y="3034"/>
                  </a:cubicBezTo>
                  <a:cubicBezTo>
                    <a:pt x="5620" y="3043"/>
                    <a:pt x="5630" y="3057"/>
                    <a:pt x="5635" y="3075"/>
                  </a:cubicBezTo>
                  <a:cubicBezTo>
                    <a:pt x="5639" y="3104"/>
                    <a:pt x="5639" y="3104"/>
                    <a:pt x="5639" y="3104"/>
                  </a:cubicBezTo>
                  <a:cubicBezTo>
                    <a:pt x="5639" y="3124"/>
                    <a:pt x="5639" y="3124"/>
                    <a:pt x="5639" y="3124"/>
                  </a:cubicBezTo>
                  <a:cubicBezTo>
                    <a:pt x="5639" y="3528"/>
                    <a:pt x="5639" y="3528"/>
                    <a:pt x="5639" y="3528"/>
                  </a:cubicBezTo>
                  <a:cubicBezTo>
                    <a:pt x="5639" y="3571"/>
                    <a:pt x="5634" y="3601"/>
                    <a:pt x="5625" y="3619"/>
                  </a:cubicBezTo>
                  <a:cubicBezTo>
                    <a:pt x="5615" y="3636"/>
                    <a:pt x="5599" y="3647"/>
                    <a:pt x="5575" y="3651"/>
                  </a:cubicBezTo>
                  <a:cubicBezTo>
                    <a:pt x="5566" y="3653"/>
                    <a:pt x="5561" y="3657"/>
                    <a:pt x="5561" y="3663"/>
                  </a:cubicBezTo>
                  <a:cubicBezTo>
                    <a:pt x="5561" y="3673"/>
                    <a:pt x="5568" y="3678"/>
                    <a:pt x="5581" y="3678"/>
                  </a:cubicBezTo>
                  <a:cubicBezTo>
                    <a:pt x="5594" y="3678"/>
                    <a:pt x="5612" y="3677"/>
                    <a:pt x="5633" y="3675"/>
                  </a:cubicBezTo>
                  <a:cubicBezTo>
                    <a:pt x="5667" y="3672"/>
                    <a:pt x="5702" y="3670"/>
                    <a:pt x="5740" y="3670"/>
                  </a:cubicBezTo>
                  <a:cubicBezTo>
                    <a:pt x="5768" y="3670"/>
                    <a:pt x="5792" y="3671"/>
                    <a:pt x="5810" y="3675"/>
                  </a:cubicBezTo>
                  <a:cubicBezTo>
                    <a:pt x="5825" y="3677"/>
                    <a:pt x="5835" y="3679"/>
                    <a:pt x="5842" y="3679"/>
                  </a:cubicBezTo>
                  <a:cubicBezTo>
                    <a:pt x="5853" y="3679"/>
                    <a:pt x="5858" y="3673"/>
                    <a:pt x="5858" y="3663"/>
                  </a:cubicBezTo>
                  <a:cubicBezTo>
                    <a:pt x="5858" y="3654"/>
                    <a:pt x="5849" y="3649"/>
                    <a:pt x="5830" y="3648"/>
                  </a:cubicBezTo>
                  <a:cubicBezTo>
                    <a:pt x="5803" y="3646"/>
                    <a:pt x="5783" y="3633"/>
                    <a:pt x="5772" y="3610"/>
                  </a:cubicBezTo>
                  <a:cubicBezTo>
                    <a:pt x="5760" y="3587"/>
                    <a:pt x="5755" y="3549"/>
                    <a:pt x="5755" y="3494"/>
                  </a:cubicBezTo>
                  <a:cubicBezTo>
                    <a:pt x="5755" y="3472"/>
                    <a:pt x="5755" y="3472"/>
                    <a:pt x="5755" y="3472"/>
                  </a:cubicBezTo>
                  <a:cubicBezTo>
                    <a:pt x="5755" y="3443"/>
                    <a:pt x="5756" y="3424"/>
                    <a:pt x="5758" y="3415"/>
                  </a:cubicBezTo>
                  <a:cubicBezTo>
                    <a:pt x="5760" y="3406"/>
                    <a:pt x="5766" y="3396"/>
                    <a:pt x="5774" y="3388"/>
                  </a:cubicBezTo>
                  <a:cubicBezTo>
                    <a:pt x="5796" y="3367"/>
                    <a:pt x="5796" y="3367"/>
                    <a:pt x="5796" y="3367"/>
                  </a:cubicBezTo>
                  <a:cubicBezTo>
                    <a:pt x="5811" y="3352"/>
                    <a:pt x="5811" y="3352"/>
                    <a:pt x="5811" y="3352"/>
                  </a:cubicBezTo>
                  <a:cubicBezTo>
                    <a:pt x="5817" y="3346"/>
                    <a:pt x="5822" y="3343"/>
                    <a:pt x="5826" y="3343"/>
                  </a:cubicBezTo>
                  <a:cubicBezTo>
                    <a:pt x="5832" y="3343"/>
                    <a:pt x="5840" y="3351"/>
                    <a:pt x="5850" y="3366"/>
                  </a:cubicBezTo>
                  <a:cubicBezTo>
                    <a:pt x="5860" y="3385"/>
                    <a:pt x="5889" y="3424"/>
                    <a:pt x="5934" y="3485"/>
                  </a:cubicBezTo>
                  <a:cubicBezTo>
                    <a:pt x="5980" y="3546"/>
                    <a:pt x="6018" y="3593"/>
                    <a:pt x="6047" y="3628"/>
                  </a:cubicBezTo>
                  <a:cubicBezTo>
                    <a:pt x="6058" y="3642"/>
                    <a:pt x="6064" y="3650"/>
                    <a:pt x="6066" y="3652"/>
                  </a:cubicBezTo>
                  <a:cubicBezTo>
                    <a:pt x="6080" y="3669"/>
                    <a:pt x="6096" y="3678"/>
                    <a:pt x="6113" y="3678"/>
                  </a:cubicBezTo>
                  <a:cubicBezTo>
                    <a:pt x="6118" y="3678"/>
                    <a:pt x="6132" y="3677"/>
                    <a:pt x="6153" y="3674"/>
                  </a:cubicBezTo>
                  <a:cubicBezTo>
                    <a:pt x="6165" y="3673"/>
                    <a:pt x="6176" y="3672"/>
                    <a:pt x="6187" y="3672"/>
                  </a:cubicBezTo>
                  <a:cubicBezTo>
                    <a:pt x="6210" y="3672"/>
                    <a:pt x="6238" y="3674"/>
                    <a:pt x="6271" y="3677"/>
                  </a:cubicBezTo>
                  <a:cubicBezTo>
                    <a:pt x="6277" y="3678"/>
                    <a:pt x="6282" y="3678"/>
                    <a:pt x="6285" y="3678"/>
                  </a:cubicBezTo>
                  <a:cubicBezTo>
                    <a:pt x="6295" y="3678"/>
                    <a:pt x="6301" y="3674"/>
                    <a:pt x="6301" y="3666"/>
                  </a:cubicBezTo>
                  <a:cubicBezTo>
                    <a:pt x="6301" y="3657"/>
                    <a:pt x="6297" y="3652"/>
                    <a:pt x="6289" y="3649"/>
                  </a:cubicBezTo>
                  <a:cubicBezTo>
                    <a:pt x="6278" y="3646"/>
                    <a:pt x="6278" y="3646"/>
                    <a:pt x="6278" y="3646"/>
                  </a:cubicBezTo>
                  <a:cubicBezTo>
                    <a:pt x="6230" y="3633"/>
                    <a:pt x="6192" y="3613"/>
                    <a:pt x="6166" y="3586"/>
                  </a:cubicBezTo>
                  <a:cubicBezTo>
                    <a:pt x="6128" y="3547"/>
                    <a:pt x="6067" y="3471"/>
                    <a:pt x="5983" y="3355"/>
                  </a:cubicBezTo>
                  <a:cubicBezTo>
                    <a:pt x="5946" y="3306"/>
                    <a:pt x="5946" y="3306"/>
                    <a:pt x="5946" y="3306"/>
                  </a:cubicBezTo>
                  <a:cubicBezTo>
                    <a:pt x="5931" y="3284"/>
                    <a:pt x="5923" y="3270"/>
                    <a:pt x="5923" y="3262"/>
                  </a:cubicBezTo>
                  <a:cubicBezTo>
                    <a:pt x="5923" y="3250"/>
                    <a:pt x="5938" y="3233"/>
                    <a:pt x="5966" y="3209"/>
                  </a:cubicBezTo>
                  <a:cubicBezTo>
                    <a:pt x="5975" y="3201"/>
                    <a:pt x="5993" y="3185"/>
                    <a:pt x="6019" y="3160"/>
                  </a:cubicBezTo>
                  <a:cubicBezTo>
                    <a:pt x="6074" y="3108"/>
                    <a:pt x="6117" y="3072"/>
                    <a:pt x="6146" y="3051"/>
                  </a:cubicBezTo>
                  <a:cubicBezTo>
                    <a:pt x="6176" y="3029"/>
                    <a:pt x="6203" y="3017"/>
                    <a:pt x="6227" y="3013"/>
                  </a:cubicBezTo>
                  <a:cubicBezTo>
                    <a:pt x="6242" y="3011"/>
                    <a:pt x="6249" y="3006"/>
                    <a:pt x="6249" y="2998"/>
                  </a:cubicBezTo>
                  <a:cubicBezTo>
                    <a:pt x="6249" y="2988"/>
                    <a:pt x="6243" y="2983"/>
                    <a:pt x="6231" y="2983"/>
                  </a:cubicBezTo>
                  <a:cubicBezTo>
                    <a:pt x="6218" y="2983"/>
                    <a:pt x="6194" y="2985"/>
                    <a:pt x="6159" y="2989"/>
                  </a:cubicBezTo>
                  <a:cubicBezTo>
                    <a:pt x="6144" y="2991"/>
                    <a:pt x="6130" y="2992"/>
                    <a:pt x="6119" y="2992"/>
                  </a:cubicBezTo>
                  <a:cubicBezTo>
                    <a:pt x="6105" y="2992"/>
                    <a:pt x="6080" y="2990"/>
                    <a:pt x="6044" y="2986"/>
                  </a:cubicBezTo>
                  <a:cubicBezTo>
                    <a:pt x="6029" y="2984"/>
                    <a:pt x="6015" y="2983"/>
                    <a:pt x="6001" y="2983"/>
                  </a:cubicBezTo>
                  <a:cubicBezTo>
                    <a:pt x="5989" y="2983"/>
                    <a:pt x="5982" y="2988"/>
                    <a:pt x="5982" y="2996"/>
                  </a:cubicBezTo>
                  <a:cubicBezTo>
                    <a:pt x="5982" y="3006"/>
                    <a:pt x="5988" y="3010"/>
                    <a:pt x="5999" y="3010"/>
                  </a:cubicBezTo>
                  <a:cubicBezTo>
                    <a:pt x="6013" y="3010"/>
                    <a:pt x="6025" y="3013"/>
                    <a:pt x="6033" y="3019"/>
                  </a:cubicBezTo>
                  <a:cubicBezTo>
                    <a:pt x="6042" y="3025"/>
                    <a:pt x="6047" y="3033"/>
                    <a:pt x="6047" y="3043"/>
                  </a:cubicBezTo>
                  <a:cubicBezTo>
                    <a:pt x="6047" y="3074"/>
                    <a:pt x="6000" y="3130"/>
                    <a:pt x="5907" y="3214"/>
                  </a:cubicBezTo>
                  <a:cubicBezTo>
                    <a:pt x="5837" y="3276"/>
                    <a:pt x="5837" y="3276"/>
                    <a:pt x="5837" y="3276"/>
                  </a:cubicBezTo>
                  <a:cubicBezTo>
                    <a:pt x="5788" y="3321"/>
                    <a:pt x="5788" y="3321"/>
                    <a:pt x="5788" y="3321"/>
                  </a:cubicBezTo>
                  <a:cubicBezTo>
                    <a:pt x="5774" y="3331"/>
                    <a:pt x="5766" y="3336"/>
                    <a:pt x="5763" y="3336"/>
                  </a:cubicBezTo>
                  <a:cubicBezTo>
                    <a:pt x="5758" y="3335"/>
                    <a:pt x="5755" y="3329"/>
                    <a:pt x="5755" y="3317"/>
                  </a:cubicBezTo>
                  <a:cubicBezTo>
                    <a:pt x="5755" y="3133"/>
                    <a:pt x="5755" y="3133"/>
                    <a:pt x="5755" y="3133"/>
                  </a:cubicBezTo>
                  <a:cubicBezTo>
                    <a:pt x="5755" y="3115"/>
                    <a:pt x="5755" y="3115"/>
                    <a:pt x="5755" y="3115"/>
                  </a:cubicBezTo>
                  <a:close/>
                  <a:moveTo>
                    <a:pt x="6663" y="3071"/>
                  </a:moveTo>
                  <a:cubicBezTo>
                    <a:pt x="6628" y="3030"/>
                    <a:pt x="6628" y="3030"/>
                    <a:pt x="6628" y="3030"/>
                  </a:cubicBezTo>
                  <a:cubicBezTo>
                    <a:pt x="6609" y="3007"/>
                    <a:pt x="6596" y="2993"/>
                    <a:pt x="6590" y="2988"/>
                  </a:cubicBezTo>
                  <a:cubicBezTo>
                    <a:pt x="6584" y="2984"/>
                    <a:pt x="6575" y="2981"/>
                    <a:pt x="6565" y="2981"/>
                  </a:cubicBezTo>
                  <a:cubicBezTo>
                    <a:pt x="6558" y="2981"/>
                    <a:pt x="6548" y="2982"/>
                    <a:pt x="6537" y="2983"/>
                  </a:cubicBezTo>
                  <a:cubicBezTo>
                    <a:pt x="6507" y="2986"/>
                    <a:pt x="6479" y="2987"/>
                    <a:pt x="6453" y="2987"/>
                  </a:cubicBezTo>
                  <a:cubicBezTo>
                    <a:pt x="6431" y="2988"/>
                    <a:pt x="6431" y="2988"/>
                    <a:pt x="6431" y="2988"/>
                  </a:cubicBezTo>
                  <a:cubicBezTo>
                    <a:pt x="6396" y="2986"/>
                    <a:pt x="6396" y="2986"/>
                    <a:pt x="6396" y="2986"/>
                  </a:cubicBezTo>
                  <a:cubicBezTo>
                    <a:pt x="6385" y="2986"/>
                    <a:pt x="6379" y="2991"/>
                    <a:pt x="6379" y="3001"/>
                  </a:cubicBezTo>
                  <a:cubicBezTo>
                    <a:pt x="6379" y="3009"/>
                    <a:pt x="6384" y="3013"/>
                    <a:pt x="6395" y="3014"/>
                  </a:cubicBezTo>
                  <a:cubicBezTo>
                    <a:pt x="6471" y="3019"/>
                    <a:pt x="6510" y="3073"/>
                    <a:pt x="6510" y="3177"/>
                  </a:cubicBezTo>
                  <a:cubicBezTo>
                    <a:pt x="6510" y="3395"/>
                    <a:pt x="6510" y="3395"/>
                    <a:pt x="6510" y="3395"/>
                  </a:cubicBezTo>
                  <a:cubicBezTo>
                    <a:pt x="6506" y="3515"/>
                    <a:pt x="6506" y="3515"/>
                    <a:pt x="6506" y="3515"/>
                  </a:cubicBezTo>
                  <a:cubicBezTo>
                    <a:pt x="6506" y="3557"/>
                    <a:pt x="6500" y="3588"/>
                    <a:pt x="6489" y="3610"/>
                  </a:cubicBezTo>
                  <a:cubicBezTo>
                    <a:pt x="6478" y="3632"/>
                    <a:pt x="6460" y="3647"/>
                    <a:pt x="6435" y="3654"/>
                  </a:cubicBezTo>
                  <a:cubicBezTo>
                    <a:pt x="6426" y="3657"/>
                    <a:pt x="6421" y="3661"/>
                    <a:pt x="6421" y="3668"/>
                  </a:cubicBezTo>
                  <a:cubicBezTo>
                    <a:pt x="6421" y="3676"/>
                    <a:pt x="6425" y="3681"/>
                    <a:pt x="6434" y="3681"/>
                  </a:cubicBezTo>
                  <a:cubicBezTo>
                    <a:pt x="6440" y="3681"/>
                    <a:pt x="6448" y="3680"/>
                    <a:pt x="6460" y="3678"/>
                  </a:cubicBezTo>
                  <a:cubicBezTo>
                    <a:pt x="6487" y="3673"/>
                    <a:pt x="6517" y="3670"/>
                    <a:pt x="6551" y="3670"/>
                  </a:cubicBezTo>
                  <a:cubicBezTo>
                    <a:pt x="6586" y="3670"/>
                    <a:pt x="6617" y="3673"/>
                    <a:pt x="6645" y="3678"/>
                  </a:cubicBezTo>
                  <a:cubicBezTo>
                    <a:pt x="6654" y="3679"/>
                    <a:pt x="6661" y="3680"/>
                    <a:pt x="6665" y="3680"/>
                  </a:cubicBezTo>
                  <a:cubicBezTo>
                    <a:pt x="6675" y="3680"/>
                    <a:pt x="6681" y="3674"/>
                    <a:pt x="6681" y="3664"/>
                  </a:cubicBezTo>
                  <a:cubicBezTo>
                    <a:pt x="6681" y="3657"/>
                    <a:pt x="6676" y="3652"/>
                    <a:pt x="6665" y="3651"/>
                  </a:cubicBezTo>
                  <a:cubicBezTo>
                    <a:pt x="6611" y="3646"/>
                    <a:pt x="6578" y="3625"/>
                    <a:pt x="6567" y="3587"/>
                  </a:cubicBezTo>
                  <a:cubicBezTo>
                    <a:pt x="6557" y="3552"/>
                    <a:pt x="6551" y="3482"/>
                    <a:pt x="6551" y="3377"/>
                  </a:cubicBezTo>
                  <a:cubicBezTo>
                    <a:pt x="6551" y="3182"/>
                    <a:pt x="6551" y="3182"/>
                    <a:pt x="6551" y="3182"/>
                  </a:cubicBezTo>
                  <a:cubicBezTo>
                    <a:pt x="6552" y="3167"/>
                    <a:pt x="6552" y="3167"/>
                    <a:pt x="6552" y="3167"/>
                  </a:cubicBezTo>
                  <a:cubicBezTo>
                    <a:pt x="6552" y="3152"/>
                    <a:pt x="6556" y="3144"/>
                    <a:pt x="6564" y="3144"/>
                  </a:cubicBezTo>
                  <a:cubicBezTo>
                    <a:pt x="6567" y="3144"/>
                    <a:pt x="6573" y="3149"/>
                    <a:pt x="6581" y="3158"/>
                  </a:cubicBezTo>
                  <a:cubicBezTo>
                    <a:pt x="7040" y="3668"/>
                    <a:pt x="7040" y="3668"/>
                    <a:pt x="7040" y="3668"/>
                  </a:cubicBezTo>
                  <a:cubicBezTo>
                    <a:pt x="7046" y="3675"/>
                    <a:pt x="7053" y="3679"/>
                    <a:pt x="7059" y="3679"/>
                  </a:cubicBezTo>
                  <a:cubicBezTo>
                    <a:pt x="7065" y="3679"/>
                    <a:pt x="7069" y="3675"/>
                    <a:pt x="7069" y="3665"/>
                  </a:cubicBezTo>
                  <a:cubicBezTo>
                    <a:pt x="7067" y="3602"/>
                    <a:pt x="7067" y="3602"/>
                    <a:pt x="7067" y="3602"/>
                  </a:cubicBezTo>
                  <a:cubicBezTo>
                    <a:pt x="7066" y="3564"/>
                    <a:pt x="7066" y="3564"/>
                    <a:pt x="7066" y="3564"/>
                  </a:cubicBezTo>
                  <a:cubicBezTo>
                    <a:pt x="7067" y="3508"/>
                    <a:pt x="7067" y="3508"/>
                    <a:pt x="7067" y="3508"/>
                  </a:cubicBezTo>
                  <a:cubicBezTo>
                    <a:pt x="7069" y="3465"/>
                    <a:pt x="7069" y="3465"/>
                    <a:pt x="7069" y="3465"/>
                  </a:cubicBezTo>
                  <a:cubicBezTo>
                    <a:pt x="7076" y="3149"/>
                    <a:pt x="7076" y="3149"/>
                    <a:pt x="7076" y="3149"/>
                  </a:cubicBezTo>
                  <a:cubicBezTo>
                    <a:pt x="7076" y="3125"/>
                    <a:pt x="7076" y="3125"/>
                    <a:pt x="7076" y="3125"/>
                  </a:cubicBezTo>
                  <a:cubicBezTo>
                    <a:pt x="7076" y="3056"/>
                    <a:pt x="7098" y="3017"/>
                    <a:pt x="7141" y="3009"/>
                  </a:cubicBezTo>
                  <a:cubicBezTo>
                    <a:pt x="7152" y="3007"/>
                    <a:pt x="7157" y="3002"/>
                    <a:pt x="7157" y="2994"/>
                  </a:cubicBezTo>
                  <a:cubicBezTo>
                    <a:pt x="7157" y="2984"/>
                    <a:pt x="7152" y="2979"/>
                    <a:pt x="7141" y="2979"/>
                  </a:cubicBezTo>
                  <a:cubicBezTo>
                    <a:pt x="7138" y="2979"/>
                    <a:pt x="7133" y="2980"/>
                    <a:pt x="7126" y="2980"/>
                  </a:cubicBezTo>
                  <a:cubicBezTo>
                    <a:pt x="7076" y="2987"/>
                    <a:pt x="7039" y="2990"/>
                    <a:pt x="7016" y="2990"/>
                  </a:cubicBezTo>
                  <a:cubicBezTo>
                    <a:pt x="7004" y="2990"/>
                    <a:pt x="6990" y="2989"/>
                    <a:pt x="6972" y="2987"/>
                  </a:cubicBezTo>
                  <a:cubicBezTo>
                    <a:pt x="6945" y="2984"/>
                    <a:pt x="6926" y="2982"/>
                    <a:pt x="6913" y="2982"/>
                  </a:cubicBezTo>
                  <a:cubicBezTo>
                    <a:pt x="6904" y="2982"/>
                    <a:pt x="6899" y="2986"/>
                    <a:pt x="6899" y="2995"/>
                  </a:cubicBezTo>
                  <a:cubicBezTo>
                    <a:pt x="6899" y="3002"/>
                    <a:pt x="6904" y="3006"/>
                    <a:pt x="6915" y="3007"/>
                  </a:cubicBezTo>
                  <a:cubicBezTo>
                    <a:pt x="6962" y="3010"/>
                    <a:pt x="6994" y="3026"/>
                    <a:pt x="7010" y="3054"/>
                  </a:cubicBezTo>
                  <a:cubicBezTo>
                    <a:pt x="7026" y="3082"/>
                    <a:pt x="7034" y="3135"/>
                    <a:pt x="7034" y="3214"/>
                  </a:cubicBezTo>
                  <a:cubicBezTo>
                    <a:pt x="7034" y="3282"/>
                    <a:pt x="7032" y="3352"/>
                    <a:pt x="7029" y="3427"/>
                  </a:cubicBezTo>
                  <a:cubicBezTo>
                    <a:pt x="7028" y="3447"/>
                    <a:pt x="7024" y="3457"/>
                    <a:pt x="7017" y="3457"/>
                  </a:cubicBezTo>
                  <a:cubicBezTo>
                    <a:pt x="7010" y="3457"/>
                    <a:pt x="6994" y="3445"/>
                    <a:pt x="6972" y="3419"/>
                  </a:cubicBezTo>
                  <a:cubicBezTo>
                    <a:pt x="6954" y="3400"/>
                    <a:pt x="6954" y="3400"/>
                    <a:pt x="6954" y="3400"/>
                  </a:cubicBezTo>
                  <a:cubicBezTo>
                    <a:pt x="6687" y="3100"/>
                    <a:pt x="6687" y="3100"/>
                    <a:pt x="6687" y="3100"/>
                  </a:cubicBezTo>
                  <a:cubicBezTo>
                    <a:pt x="6685" y="3097"/>
                    <a:pt x="6677" y="3087"/>
                    <a:pt x="6663" y="3071"/>
                  </a:cubicBezTo>
                  <a:cubicBezTo>
                    <a:pt x="6663" y="3071"/>
                    <a:pt x="6663" y="3071"/>
                    <a:pt x="6663" y="3071"/>
                  </a:cubicBezTo>
                  <a:close/>
                  <a:moveTo>
                    <a:pt x="7493" y="3002"/>
                  </a:moveTo>
                  <a:cubicBezTo>
                    <a:pt x="7443" y="3023"/>
                    <a:pt x="7401" y="3051"/>
                    <a:pt x="7368" y="3087"/>
                  </a:cubicBezTo>
                  <a:cubicBezTo>
                    <a:pt x="7340" y="3118"/>
                    <a:pt x="7318" y="3156"/>
                    <a:pt x="7301" y="3201"/>
                  </a:cubicBezTo>
                  <a:cubicBezTo>
                    <a:pt x="7285" y="3246"/>
                    <a:pt x="7277" y="3292"/>
                    <a:pt x="7277" y="3338"/>
                  </a:cubicBezTo>
                  <a:cubicBezTo>
                    <a:pt x="7277" y="3444"/>
                    <a:pt x="7309" y="3530"/>
                    <a:pt x="7374" y="3593"/>
                  </a:cubicBezTo>
                  <a:cubicBezTo>
                    <a:pt x="7440" y="3657"/>
                    <a:pt x="7527" y="3689"/>
                    <a:pt x="7636" y="3689"/>
                  </a:cubicBezTo>
                  <a:cubicBezTo>
                    <a:pt x="7750" y="3689"/>
                    <a:pt x="7840" y="3652"/>
                    <a:pt x="7905" y="3579"/>
                  </a:cubicBezTo>
                  <a:cubicBezTo>
                    <a:pt x="7971" y="3504"/>
                    <a:pt x="8005" y="3412"/>
                    <a:pt x="8005" y="3304"/>
                  </a:cubicBezTo>
                  <a:cubicBezTo>
                    <a:pt x="8005" y="3205"/>
                    <a:pt x="7972" y="3125"/>
                    <a:pt x="7908" y="3063"/>
                  </a:cubicBezTo>
                  <a:cubicBezTo>
                    <a:pt x="7843" y="3002"/>
                    <a:pt x="7758" y="2972"/>
                    <a:pt x="7653" y="2972"/>
                  </a:cubicBezTo>
                  <a:cubicBezTo>
                    <a:pt x="7597" y="2972"/>
                    <a:pt x="7543" y="2982"/>
                    <a:pt x="7493" y="3002"/>
                  </a:cubicBezTo>
                  <a:close/>
                  <a:moveTo>
                    <a:pt x="7781" y="3075"/>
                  </a:moveTo>
                  <a:cubicBezTo>
                    <a:pt x="7813" y="3105"/>
                    <a:pt x="7839" y="3145"/>
                    <a:pt x="7858" y="3195"/>
                  </a:cubicBezTo>
                  <a:cubicBezTo>
                    <a:pt x="7877" y="3245"/>
                    <a:pt x="7887" y="3297"/>
                    <a:pt x="7887" y="3350"/>
                  </a:cubicBezTo>
                  <a:cubicBezTo>
                    <a:pt x="7887" y="3441"/>
                    <a:pt x="7866" y="3515"/>
                    <a:pt x="7825" y="3569"/>
                  </a:cubicBezTo>
                  <a:cubicBezTo>
                    <a:pt x="7783" y="3624"/>
                    <a:pt x="7728" y="3651"/>
                    <a:pt x="7659" y="3651"/>
                  </a:cubicBezTo>
                  <a:cubicBezTo>
                    <a:pt x="7583" y="3651"/>
                    <a:pt x="7521" y="3618"/>
                    <a:pt x="7473" y="3552"/>
                  </a:cubicBezTo>
                  <a:cubicBezTo>
                    <a:pt x="7425" y="3486"/>
                    <a:pt x="7401" y="3400"/>
                    <a:pt x="7401" y="3294"/>
                  </a:cubicBezTo>
                  <a:cubicBezTo>
                    <a:pt x="7401" y="3205"/>
                    <a:pt x="7420" y="3135"/>
                    <a:pt x="7458" y="3085"/>
                  </a:cubicBezTo>
                  <a:cubicBezTo>
                    <a:pt x="7496" y="3035"/>
                    <a:pt x="7549" y="3010"/>
                    <a:pt x="7617" y="3010"/>
                  </a:cubicBezTo>
                  <a:cubicBezTo>
                    <a:pt x="7680" y="3010"/>
                    <a:pt x="7735" y="3032"/>
                    <a:pt x="7781" y="3075"/>
                  </a:cubicBezTo>
                  <a:cubicBezTo>
                    <a:pt x="7781" y="3075"/>
                    <a:pt x="7781" y="3075"/>
                    <a:pt x="7781" y="3075"/>
                  </a:cubicBezTo>
                  <a:close/>
                  <a:moveTo>
                    <a:pt x="8538" y="2997"/>
                  </a:moveTo>
                  <a:cubicBezTo>
                    <a:pt x="8537" y="3006"/>
                    <a:pt x="8543" y="3011"/>
                    <a:pt x="8555" y="3013"/>
                  </a:cubicBezTo>
                  <a:cubicBezTo>
                    <a:pt x="8578" y="3016"/>
                    <a:pt x="8578" y="3016"/>
                    <a:pt x="8578" y="3016"/>
                  </a:cubicBezTo>
                  <a:cubicBezTo>
                    <a:pt x="8606" y="3020"/>
                    <a:pt x="8620" y="3033"/>
                    <a:pt x="8620" y="3055"/>
                  </a:cubicBezTo>
                  <a:cubicBezTo>
                    <a:pt x="8620" y="3067"/>
                    <a:pt x="8616" y="3078"/>
                    <a:pt x="8609" y="3089"/>
                  </a:cubicBezTo>
                  <a:cubicBezTo>
                    <a:pt x="8602" y="3100"/>
                    <a:pt x="8585" y="3122"/>
                    <a:pt x="8557" y="3154"/>
                  </a:cubicBezTo>
                  <a:cubicBezTo>
                    <a:pt x="8505" y="3216"/>
                    <a:pt x="8505" y="3216"/>
                    <a:pt x="8505" y="3216"/>
                  </a:cubicBezTo>
                  <a:cubicBezTo>
                    <a:pt x="8481" y="3244"/>
                    <a:pt x="8481" y="3244"/>
                    <a:pt x="8481" y="3244"/>
                  </a:cubicBezTo>
                  <a:cubicBezTo>
                    <a:pt x="8476" y="3250"/>
                    <a:pt x="8472" y="3253"/>
                    <a:pt x="8468" y="3253"/>
                  </a:cubicBezTo>
                  <a:cubicBezTo>
                    <a:pt x="8462" y="3253"/>
                    <a:pt x="8454" y="3246"/>
                    <a:pt x="8444" y="3231"/>
                  </a:cubicBezTo>
                  <a:cubicBezTo>
                    <a:pt x="8407" y="3178"/>
                    <a:pt x="8407" y="3178"/>
                    <a:pt x="8407" y="3178"/>
                  </a:cubicBezTo>
                  <a:cubicBezTo>
                    <a:pt x="8372" y="3130"/>
                    <a:pt x="8372" y="3130"/>
                    <a:pt x="8372" y="3130"/>
                  </a:cubicBezTo>
                  <a:cubicBezTo>
                    <a:pt x="8349" y="3094"/>
                    <a:pt x="8337" y="3066"/>
                    <a:pt x="8335" y="3046"/>
                  </a:cubicBezTo>
                  <a:cubicBezTo>
                    <a:pt x="8335" y="3038"/>
                    <a:pt x="8338" y="3030"/>
                    <a:pt x="8346" y="3023"/>
                  </a:cubicBezTo>
                  <a:cubicBezTo>
                    <a:pt x="8355" y="3015"/>
                    <a:pt x="8364" y="3011"/>
                    <a:pt x="8376" y="3009"/>
                  </a:cubicBezTo>
                  <a:cubicBezTo>
                    <a:pt x="8388" y="3008"/>
                    <a:pt x="8394" y="3002"/>
                    <a:pt x="8394" y="2993"/>
                  </a:cubicBezTo>
                  <a:cubicBezTo>
                    <a:pt x="8394" y="2984"/>
                    <a:pt x="8389" y="2980"/>
                    <a:pt x="8379" y="2980"/>
                  </a:cubicBezTo>
                  <a:cubicBezTo>
                    <a:pt x="8371" y="2980"/>
                    <a:pt x="8361" y="2981"/>
                    <a:pt x="8347" y="2982"/>
                  </a:cubicBezTo>
                  <a:cubicBezTo>
                    <a:pt x="8300" y="2987"/>
                    <a:pt x="8300" y="2987"/>
                    <a:pt x="8300" y="2987"/>
                  </a:cubicBezTo>
                  <a:cubicBezTo>
                    <a:pt x="8281" y="2989"/>
                    <a:pt x="8259" y="2990"/>
                    <a:pt x="8234" y="2990"/>
                  </a:cubicBezTo>
                  <a:cubicBezTo>
                    <a:pt x="8208" y="2990"/>
                    <a:pt x="8167" y="2988"/>
                    <a:pt x="8112" y="2984"/>
                  </a:cubicBezTo>
                  <a:cubicBezTo>
                    <a:pt x="8099" y="2983"/>
                    <a:pt x="8089" y="2982"/>
                    <a:pt x="8083" y="2982"/>
                  </a:cubicBezTo>
                  <a:cubicBezTo>
                    <a:pt x="8073" y="2982"/>
                    <a:pt x="8067" y="2987"/>
                    <a:pt x="8067" y="2997"/>
                  </a:cubicBezTo>
                  <a:cubicBezTo>
                    <a:pt x="8067" y="3006"/>
                    <a:pt x="8074" y="3012"/>
                    <a:pt x="8086" y="3014"/>
                  </a:cubicBezTo>
                  <a:cubicBezTo>
                    <a:pt x="8118" y="3020"/>
                    <a:pt x="8144" y="3033"/>
                    <a:pt x="8163" y="3052"/>
                  </a:cubicBezTo>
                  <a:cubicBezTo>
                    <a:pt x="8183" y="3071"/>
                    <a:pt x="8224" y="3125"/>
                    <a:pt x="8287" y="3212"/>
                  </a:cubicBezTo>
                  <a:cubicBezTo>
                    <a:pt x="8309" y="3244"/>
                    <a:pt x="8328" y="3270"/>
                    <a:pt x="8345" y="3291"/>
                  </a:cubicBezTo>
                  <a:cubicBezTo>
                    <a:pt x="8370" y="3324"/>
                    <a:pt x="8383" y="3344"/>
                    <a:pt x="8383" y="3351"/>
                  </a:cubicBezTo>
                  <a:cubicBezTo>
                    <a:pt x="8383" y="3358"/>
                    <a:pt x="8370" y="3375"/>
                    <a:pt x="8345" y="3402"/>
                  </a:cubicBezTo>
                  <a:cubicBezTo>
                    <a:pt x="8329" y="3420"/>
                    <a:pt x="8301" y="3452"/>
                    <a:pt x="8263" y="3498"/>
                  </a:cubicBezTo>
                  <a:cubicBezTo>
                    <a:pt x="8218" y="3552"/>
                    <a:pt x="8183" y="3589"/>
                    <a:pt x="8157" y="3611"/>
                  </a:cubicBezTo>
                  <a:cubicBezTo>
                    <a:pt x="8131" y="3632"/>
                    <a:pt x="8105" y="3645"/>
                    <a:pt x="8079" y="3651"/>
                  </a:cubicBezTo>
                  <a:cubicBezTo>
                    <a:pt x="8070" y="3653"/>
                    <a:pt x="8065" y="3657"/>
                    <a:pt x="8066" y="3664"/>
                  </a:cubicBezTo>
                  <a:cubicBezTo>
                    <a:pt x="8066" y="3669"/>
                    <a:pt x="8068" y="3672"/>
                    <a:pt x="8070" y="3673"/>
                  </a:cubicBezTo>
                  <a:cubicBezTo>
                    <a:pt x="8084" y="3676"/>
                    <a:pt x="8084" y="3676"/>
                    <a:pt x="8084" y="3676"/>
                  </a:cubicBezTo>
                  <a:cubicBezTo>
                    <a:pt x="8107" y="3675"/>
                    <a:pt x="8107" y="3675"/>
                    <a:pt x="8107" y="3675"/>
                  </a:cubicBezTo>
                  <a:cubicBezTo>
                    <a:pt x="8152" y="3673"/>
                    <a:pt x="8152" y="3673"/>
                    <a:pt x="8152" y="3673"/>
                  </a:cubicBezTo>
                  <a:cubicBezTo>
                    <a:pt x="8171" y="3672"/>
                    <a:pt x="8186" y="3671"/>
                    <a:pt x="8198" y="3671"/>
                  </a:cubicBezTo>
                  <a:cubicBezTo>
                    <a:pt x="8239" y="3671"/>
                    <a:pt x="8280" y="3673"/>
                    <a:pt x="8321" y="3678"/>
                  </a:cubicBezTo>
                  <a:cubicBezTo>
                    <a:pt x="8330" y="3679"/>
                    <a:pt x="8336" y="3679"/>
                    <a:pt x="8340" y="3679"/>
                  </a:cubicBezTo>
                  <a:cubicBezTo>
                    <a:pt x="8347" y="3679"/>
                    <a:pt x="8351" y="3675"/>
                    <a:pt x="8351" y="3666"/>
                  </a:cubicBezTo>
                  <a:cubicBezTo>
                    <a:pt x="8351" y="3658"/>
                    <a:pt x="8345" y="3653"/>
                    <a:pt x="8334" y="3652"/>
                  </a:cubicBezTo>
                  <a:cubicBezTo>
                    <a:pt x="8281" y="3648"/>
                    <a:pt x="8255" y="3632"/>
                    <a:pt x="8255" y="3605"/>
                  </a:cubicBezTo>
                  <a:cubicBezTo>
                    <a:pt x="8255" y="3579"/>
                    <a:pt x="8293" y="3523"/>
                    <a:pt x="8370" y="3436"/>
                  </a:cubicBezTo>
                  <a:cubicBezTo>
                    <a:pt x="8382" y="3422"/>
                    <a:pt x="8393" y="3410"/>
                    <a:pt x="8401" y="3400"/>
                  </a:cubicBezTo>
                  <a:cubicBezTo>
                    <a:pt x="8407" y="3394"/>
                    <a:pt x="8411" y="3391"/>
                    <a:pt x="8413" y="3391"/>
                  </a:cubicBezTo>
                  <a:cubicBezTo>
                    <a:pt x="8416" y="3391"/>
                    <a:pt x="8419" y="3394"/>
                    <a:pt x="8424" y="3400"/>
                  </a:cubicBezTo>
                  <a:cubicBezTo>
                    <a:pt x="8449" y="3433"/>
                    <a:pt x="8449" y="3433"/>
                    <a:pt x="8449" y="3433"/>
                  </a:cubicBezTo>
                  <a:cubicBezTo>
                    <a:pt x="8492" y="3489"/>
                    <a:pt x="8522" y="3529"/>
                    <a:pt x="8538" y="3555"/>
                  </a:cubicBezTo>
                  <a:cubicBezTo>
                    <a:pt x="8555" y="3581"/>
                    <a:pt x="8563" y="3600"/>
                    <a:pt x="8563" y="3612"/>
                  </a:cubicBezTo>
                  <a:cubicBezTo>
                    <a:pt x="8563" y="3635"/>
                    <a:pt x="8549" y="3648"/>
                    <a:pt x="8522" y="3650"/>
                  </a:cubicBezTo>
                  <a:cubicBezTo>
                    <a:pt x="8510" y="3651"/>
                    <a:pt x="8503" y="3656"/>
                    <a:pt x="8503" y="3666"/>
                  </a:cubicBezTo>
                  <a:cubicBezTo>
                    <a:pt x="8503" y="3674"/>
                    <a:pt x="8509" y="3678"/>
                    <a:pt x="8521" y="3678"/>
                  </a:cubicBezTo>
                  <a:cubicBezTo>
                    <a:pt x="8529" y="3678"/>
                    <a:pt x="8543" y="3678"/>
                    <a:pt x="8561" y="3677"/>
                  </a:cubicBezTo>
                  <a:cubicBezTo>
                    <a:pt x="8617" y="3673"/>
                    <a:pt x="8617" y="3673"/>
                    <a:pt x="8617" y="3673"/>
                  </a:cubicBezTo>
                  <a:cubicBezTo>
                    <a:pt x="8631" y="3672"/>
                    <a:pt x="8646" y="3671"/>
                    <a:pt x="8661" y="3671"/>
                  </a:cubicBezTo>
                  <a:cubicBezTo>
                    <a:pt x="8684" y="3671"/>
                    <a:pt x="8710" y="3673"/>
                    <a:pt x="8741" y="3675"/>
                  </a:cubicBezTo>
                  <a:cubicBezTo>
                    <a:pt x="8804" y="3680"/>
                    <a:pt x="8804" y="3680"/>
                    <a:pt x="8804" y="3680"/>
                  </a:cubicBezTo>
                  <a:cubicBezTo>
                    <a:pt x="8814" y="3681"/>
                    <a:pt x="8821" y="3681"/>
                    <a:pt x="8827" y="3681"/>
                  </a:cubicBezTo>
                  <a:cubicBezTo>
                    <a:pt x="8839" y="3681"/>
                    <a:pt x="8845" y="3676"/>
                    <a:pt x="8845" y="3667"/>
                  </a:cubicBezTo>
                  <a:cubicBezTo>
                    <a:pt x="8845" y="3657"/>
                    <a:pt x="8839" y="3651"/>
                    <a:pt x="8827" y="3650"/>
                  </a:cubicBezTo>
                  <a:cubicBezTo>
                    <a:pt x="8790" y="3648"/>
                    <a:pt x="8759" y="3634"/>
                    <a:pt x="8735" y="3610"/>
                  </a:cubicBezTo>
                  <a:cubicBezTo>
                    <a:pt x="8696" y="3571"/>
                    <a:pt x="8648" y="3512"/>
                    <a:pt x="8593" y="3433"/>
                  </a:cubicBezTo>
                  <a:cubicBezTo>
                    <a:pt x="8558" y="3383"/>
                    <a:pt x="8536" y="3352"/>
                    <a:pt x="8527" y="3340"/>
                  </a:cubicBezTo>
                  <a:cubicBezTo>
                    <a:pt x="8507" y="3315"/>
                    <a:pt x="8498" y="3300"/>
                    <a:pt x="8498" y="3294"/>
                  </a:cubicBezTo>
                  <a:cubicBezTo>
                    <a:pt x="8498" y="3288"/>
                    <a:pt x="8505" y="3277"/>
                    <a:pt x="8520" y="3261"/>
                  </a:cubicBezTo>
                  <a:cubicBezTo>
                    <a:pt x="8524" y="3257"/>
                    <a:pt x="8546" y="3231"/>
                    <a:pt x="8586" y="3183"/>
                  </a:cubicBezTo>
                  <a:cubicBezTo>
                    <a:pt x="8641" y="3117"/>
                    <a:pt x="8690" y="3068"/>
                    <a:pt x="8733" y="3034"/>
                  </a:cubicBezTo>
                  <a:cubicBezTo>
                    <a:pt x="8747" y="3022"/>
                    <a:pt x="8770" y="3014"/>
                    <a:pt x="8800" y="3009"/>
                  </a:cubicBezTo>
                  <a:cubicBezTo>
                    <a:pt x="8811" y="3007"/>
                    <a:pt x="8816" y="3002"/>
                    <a:pt x="8816" y="2993"/>
                  </a:cubicBezTo>
                  <a:cubicBezTo>
                    <a:pt x="8816" y="2984"/>
                    <a:pt x="8812" y="2980"/>
                    <a:pt x="8802" y="2980"/>
                  </a:cubicBezTo>
                  <a:cubicBezTo>
                    <a:pt x="8794" y="2980"/>
                    <a:pt x="8783" y="2980"/>
                    <a:pt x="8771" y="2981"/>
                  </a:cubicBezTo>
                  <a:cubicBezTo>
                    <a:pt x="8709" y="2986"/>
                    <a:pt x="8709" y="2986"/>
                    <a:pt x="8709" y="2986"/>
                  </a:cubicBezTo>
                  <a:cubicBezTo>
                    <a:pt x="8692" y="2987"/>
                    <a:pt x="8677" y="2987"/>
                    <a:pt x="8663" y="2987"/>
                  </a:cubicBezTo>
                  <a:cubicBezTo>
                    <a:pt x="8635" y="2987"/>
                    <a:pt x="8605" y="2986"/>
                    <a:pt x="8574" y="2984"/>
                  </a:cubicBezTo>
                  <a:cubicBezTo>
                    <a:pt x="8565" y="2983"/>
                    <a:pt x="8559" y="2983"/>
                    <a:pt x="8555" y="2983"/>
                  </a:cubicBezTo>
                  <a:cubicBezTo>
                    <a:pt x="8545" y="2983"/>
                    <a:pt x="8539" y="2988"/>
                    <a:pt x="8538" y="2997"/>
                  </a:cubicBezTo>
                  <a:cubicBezTo>
                    <a:pt x="8538" y="2997"/>
                    <a:pt x="8538" y="2997"/>
                    <a:pt x="8538" y="2997"/>
                  </a:cubicBezTo>
                  <a:close/>
                  <a:moveTo>
                    <a:pt x="9169" y="3055"/>
                  </a:moveTo>
                  <a:cubicBezTo>
                    <a:pt x="9169" y="3030"/>
                    <a:pt x="9182" y="3016"/>
                    <a:pt x="9207" y="3011"/>
                  </a:cubicBezTo>
                  <a:cubicBezTo>
                    <a:pt x="9221" y="3008"/>
                    <a:pt x="9228" y="3003"/>
                    <a:pt x="9228" y="2995"/>
                  </a:cubicBezTo>
                  <a:cubicBezTo>
                    <a:pt x="9228" y="2986"/>
                    <a:pt x="9223" y="2981"/>
                    <a:pt x="9214" y="2981"/>
                  </a:cubicBezTo>
                  <a:cubicBezTo>
                    <a:pt x="9207" y="2981"/>
                    <a:pt x="9192" y="2982"/>
                    <a:pt x="9170" y="2983"/>
                  </a:cubicBezTo>
                  <a:cubicBezTo>
                    <a:pt x="9117" y="2986"/>
                    <a:pt x="9117" y="2986"/>
                    <a:pt x="9117" y="2986"/>
                  </a:cubicBezTo>
                  <a:cubicBezTo>
                    <a:pt x="9032" y="2983"/>
                    <a:pt x="9032" y="2983"/>
                    <a:pt x="9032" y="2983"/>
                  </a:cubicBezTo>
                  <a:cubicBezTo>
                    <a:pt x="9009" y="2983"/>
                    <a:pt x="8989" y="2982"/>
                    <a:pt x="8972" y="2980"/>
                  </a:cubicBezTo>
                  <a:cubicBezTo>
                    <a:pt x="8965" y="2980"/>
                    <a:pt x="8960" y="2979"/>
                    <a:pt x="8957" y="2979"/>
                  </a:cubicBezTo>
                  <a:cubicBezTo>
                    <a:pt x="8948" y="2979"/>
                    <a:pt x="8943" y="2984"/>
                    <a:pt x="8943" y="2993"/>
                  </a:cubicBezTo>
                  <a:cubicBezTo>
                    <a:pt x="8943" y="3002"/>
                    <a:pt x="8950" y="3007"/>
                    <a:pt x="8963" y="3010"/>
                  </a:cubicBezTo>
                  <a:cubicBezTo>
                    <a:pt x="8987" y="3015"/>
                    <a:pt x="9005" y="3028"/>
                    <a:pt x="9019" y="3047"/>
                  </a:cubicBezTo>
                  <a:cubicBezTo>
                    <a:pt x="9033" y="3067"/>
                    <a:pt x="9051" y="3108"/>
                    <a:pt x="9074" y="3170"/>
                  </a:cubicBezTo>
                  <a:cubicBezTo>
                    <a:pt x="9094" y="3223"/>
                    <a:pt x="9118" y="3283"/>
                    <a:pt x="9148" y="3349"/>
                  </a:cubicBezTo>
                  <a:cubicBezTo>
                    <a:pt x="9267" y="3621"/>
                    <a:pt x="9267" y="3621"/>
                    <a:pt x="9267" y="3621"/>
                  </a:cubicBezTo>
                  <a:cubicBezTo>
                    <a:pt x="9280" y="3651"/>
                    <a:pt x="9280" y="3651"/>
                    <a:pt x="9280" y="3651"/>
                  </a:cubicBezTo>
                  <a:cubicBezTo>
                    <a:pt x="9291" y="3677"/>
                    <a:pt x="9291" y="3677"/>
                    <a:pt x="9291" y="3677"/>
                  </a:cubicBezTo>
                  <a:cubicBezTo>
                    <a:pt x="9295" y="3685"/>
                    <a:pt x="9300" y="3689"/>
                    <a:pt x="9307" y="3689"/>
                  </a:cubicBezTo>
                  <a:cubicBezTo>
                    <a:pt x="9316" y="3689"/>
                    <a:pt x="9324" y="3682"/>
                    <a:pt x="9331" y="3666"/>
                  </a:cubicBezTo>
                  <a:cubicBezTo>
                    <a:pt x="9333" y="3661"/>
                    <a:pt x="9343" y="3639"/>
                    <a:pt x="9362" y="3602"/>
                  </a:cubicBezTo>
                  <a:cubicBezTo>
                    <a:pt x="9364" y="3598"/>
                    <a:pt x="9379" y="3564"/>
                    <a:pt x="9407" y="3502"/>
                  </a:cubicBezTo>
                  <a:cubicBezTo>
                    <a:pt x="9493" y="3312"/>
                    <a:pt x="9493" y="3312"/>
                    <a:pt x="9493" y="3312"/>
                  </a:cubicBezTo>
                  <a:cubicBezTo>
                    <a:pt x="9569" y="3138"/>
                    <a:pt x="9569" y="3138"/>
                    <a:pt x="9569" y="3138"/>
                  </a:cubicBezTo>
                  <a:cubicBezTo>
                    <a:pt x="9591" y="3086"/>
                    <a:pt x="9609" y="3052"/>
                    <a:pt x="9621" y="3036"/>
                  </a:cubicBezTo>
                  <a:cubicBezTo>
                    <a:pt x="9634" y="3020"/>
                    <a:pt x="9650" y="3010"/>
                    <a:pt x="9669" y="3006"/>
                  </a:cubicBezTo>
                  <a:cubicBezTo>
                    <a:pt x="9679" y="3004"/>
                    <a:pt x="9684" y="2999"/>
                    <a:pt x="9684" y="2991"/>
                  </a:cubicBezTo>
                  <a:cubicBezTo>
                    <a:pt x="9684" y="2983"/>
                    <a:pt x="9681" y="2978"/>
                    <a:pt x="9675" y="2978"/>
                  </a:cubicBezTo>
                  <a:cubicBezTo>
                    <a:pt x="9670" y="2978"/>
                    <a:pt x="9664" y="2979"/>
                    <a:pt x="9655" y="2980"/>
                  </a:cubicBezTo>
                  <a:cubicBezTo>
                    <a:pt x="9632" y="2984"/>
                    <a:pt x="9606" y="2986"/>
                    <a:pt x="9575" y="2986"/>
                  </a:cubicBezTo>
                  <a:cubicBezTo>
                    <a:pt x="9565" y="2986"/>
                    <a:pt x="9548" y="2986"/>
                    <a:pt x="9524" y="2984"/>
                  </a:cubicBezTo>
                  <a:cubicBezTo>
                    <a:pt x="9472" y="2981"/>
                    <a:pt x="9472" y="2981"/>
                    <a:pt x="9472" y="2981"/>
                  </a:cubicBezTo>
                  <a:cubicBezTo>
                    <a:pt x="9457" y="2981"/>
                    <a:pt x="9448" y="2980"/>
                    <a:pt x="9443" y="2980"/>
                  </a:cubicBezTo>
                  <a:cubicBezTo>
                    <a:pt x="9435" y="2980"/>
                    <a:pt x="9431" y="2984"/>
                    <a:pt x="9431" y="2992"/>
                  </a:cubicBezTo>
                  <a:cubicBezTo>
                    <a:pt x="9431" y="3000"/>
                    <a:pt x="9437" y="3005"/>
                    <a:pt x="9448" y="3006"/>
                  </a:cubicBezTo>
                  <a:cubicBezTo>
                    <a:pt x="9476" y="3010"/>
                    <a:pt x="9497" y="3019"/>
                    <a:pt x="9511" y="3032"/>
                  </a:cubicBezTo>
                  <a:cubicBezTo>
                    <a:pt x="9526" y="3045"/>
                    <a:pt x="9533" y="3062"/>
                    <a:pt x="9533" y="3083"/>
                  </a:cubicBezTo>
                  <a:cubicBezTo>
                    <a:pt x="9533" y="3120"/>
                    <a:pt x="9514" y="3180"/>
                    <a:pt x="9477" y="3262"/>
                  </a:cubicBezTo>
                  <a:cubicBezTo>
                    <a:pt x="9363" y="3514"/>
                    <a:pt x="9363" y="3514"/>
                    <a:pt x="9363" y="3514"/>
                  </a:cubicBezTo>
                  <a:cubicBezTo>
                    <a:pt x="9359" y="3524"/>
                    <a:pt x="9355" y="3529"/>
                    <a:pt x="9351" y="3529"/>
                  </a:cubicBezTo>
                  <a:cubicBezTo>
                    <a:pt x="9347" y="3528"/>
                    <a:pt x="9342" y="3522"/>
                    <a:pt x="9337" y="3510"/>
                  </a:cubicBezTo>
                  <a:cubicBezTo>
                    <a:pt x="9225" y="3234"/>
                    <a:pt x="9225" y="3234"/>
                    <a:pt x="9225" y="3234"/>
                  </a:cubicBezTo>
                  <a:cubicBezTo>
                    <a:pt x="9188" y="3145"/>
                    <a:pt x="9169" y="3085"/>
                    <a:pt x="9169" y="3055"/>
                  </a:cubicBezTo>
                  <a:cubicBezTo>
                    <a:pt x="9169" y="3055"/>
                    <a:pt x="9169" y="3055"/>
                    <a:pt x="9169" y="3055"/>
                  </a:cubicBezTo>
                  <a:close/>
                  <a:moveTo>
                    <a:pt x="10030" y="3089"/>
                  </a:moveTo>
                  <a:cubicBezTo>
                    <a:pt x="10030" y="3060"/>
                    <a:pt x="10034" y="3041"/>
                    <a:pt x="10040" y="3032"/>
                  </a:cubicBezTo>
                  <a:cubicBezTo>
                    <a:pt x="10047" y="3022"/>
                    <a:pt x="10063" y="3016"/>
                    <a:pt x="10087" y="3012"/>
                  </a:cubicBezTo>
                  <a:cubicBezTo>
                    <a:pt x="10094" y="3011"/>
                    <a:pt x="10098" y="3009"/>
                    <a:pt x="10100" y="3007"/>
                  </a:cubicBezTo>
                  <a:cubicBezTo>
                    <a:pt x="10101" y="3005"/>
                    <a:pt x="10102" y="3001"/>
                    <a:pt x="10102" y="2995"/>
                  </a:cubicBezTo>
                  <a:cubicBezTo>
                    <a:pt x="10102" y="2986"/>
                    <a:pt x="10097" y="2982"/>
                    <a:pt x="10086" y="2982"/>
                  </a:cubicBezTo>
                  <a:cubicBezTo>
                    <a:pt x="10067" y="2982"/>
                    <a:pt x="10041" y="2984"/>
                    <a:pt x="10006" y="2986"/>
                  </a:cubicBezTo>
                  <a:cubicBezTo>
                    <a:pt x="9969" y="2989"/>
                    <a:pt x="9969" y="2989"/>
                    <a:pt x="9969" y="2989"/>
                  </a:cubicBezTo>
                  <a:cubicBezTo>
                    <a:pt x="9941" y="2991"/>
                    <a:pt x="9918" y="2992"/>
                    <a:pt x="9899" y="2992"/>
                  </a:cubicBezTo>
                  <a:cubicBezTo>
                    <a:pt x="9870" y="2992"/>
                    <a:pt x="9850" y="2991"/>
                    <a:pt x="9838" y="2988"/>
                  </a:cubicBezTo>
                  <a:cubicBezTo>
                    <a:pt x="9826" y="2986"/>
                    <a:pt x="9817" y="2985"/>
                    <a:pt x="9810" y="2984"/>
                  </a:cubicBezTo>
                  <a:cubicBezTo>
                    <a:pt x="9802" y="2984"/>
                    <a:pt x="9798" y="2989"/>
                    <a:pt x="9798" y="2998"/>
                  </a:cubicBezTo>
                  <a:cubicBezTo>
                    <a:pt x="9798" y="3004"/>
                    <a:pt x="9801" y="3009"/>
                    <a:pt x="9806" y="3011"/>
                  </a:cubicBezTo>
                  <a:cubicBezTo>
                    <a:pt x="9811" y="3014"/>
                    <a:pt x="9822" y="3017"/>
                    <a:pt x="9839" y="3019"/>
                  </a:cubicBezTo>
                  <a:cubicBezTo>
                    <a:pt x="9867" y="3024"/>
                    <a:pt x="9887" y="3032"/>
                    <a:pt x="9898" y="3045"/>
                  </a:cubicBezTo>
                  <a:cubicBezTo>
                    <a:pt x="9909" y="3059"/>
                    <a:pt x="9914" y="3081"/>
                    <a:pt x="9914" y="3111"/>
                  </a:cubicBezTo>
                  <a:cubicBezTo>
                    <a:pt x="9914" y="3513"/>
                    <a:pt x="9914" y="3513"/>
                    <a:pt x="9914" y="3513"/>
                  </a:cubicBezTo>
                  <a:cubicBezTo>
                    <a:pt x="9913" y="3558"/>
                    <a:pt x="9913" y="3558"/>
                    <a:pt x="9913" y="3558"/>
                  </a:cubicBezTo>
                  <a:cubicBezTo>
                    <a:pt x="9913" y="3587"/>
                    <a:pt x="9910" y="3608"/>
                    <a:pt x="9902" y="3621"/>
                  </a:cubicBezTo>
                  <a:cubicBezTo>
                    <a:pt x="9894" y="3633"/>
                    <a:pt x="9878" y="3644"/>
                    <a:pt x="9853" y="3653"/>
                  </a:cubicBezTo>
                  <a:cubicBezTo>
                    <a:pt x="9839" y="3665"/>
                    <a:pt x="9839" y="3665"/>
                    <a:pt x="9839" y="3665"/>
                  </a:cubicBezTo>
                  <a:cubicBezTo>
                    <a:pt x="9840" y="3669"/>
                    <a:pt x="9840" y="3669"/>
                    <a:pt x="9840" y="3669"/>
                  </a:cubicBezTo>
                  <a:cubicBezTo>
                    <a:pt x="9842" y="3676"/>
                    <a:pt x="9846" y="3680"/>
                    <a:pt x="9854" y="3680"/>
                  </a:cubicBezTo>
                  <a:cubicBezTo>
                    <a:pt x="9861" y="3680"/>
                    <a:pt x="9873" y="3678"/>
                    <a:pt x="9890" y="3675"/>
                  </a:cubicBezTo>
                  <a:cubicBezTo>
                    <a:pt x="9910" y="3671"/>
                    <a:pt x="9936" y="3669"/>
                    <a:pt x="9970" y="3669"/>
                  </a:cubicBezTo>
                  <a:cubicBezTo>
                    <a:pt x="9997" y="3669"/>
                    <a:pt x="10033" y="3672"/>
                    <a:pt x="10077" y="3677"/>
                  </a:cubicBezTo>
                  <a:cubicBezTo>
                    <a:pt x="10094" y="3679"/>
                    <a:pt x="10107" y="3680"/>
                    <a:pt x="10117" y="3680"/>
                  </a:cubicBezTo>
                  <a:cubicBezTo>
                    <a:pt x="10139" y="3680"/>
                    <a:pt x="10150" y="3675"/>
                    <a:pt x="10150" y="3665"/>
                  </a:cubicBezTo>
                  <a:cubicBezTo>
                    <a:pt x="10150" y="3654"/>
                    <a:pt x="10142" y="3649"/>
                    <a:pt x="10125" y="3649"/>
                  </a:cubicBezTo>
                  <a:cubicBezTo>
                    <a:pt x="10100" y="3649"/>
                    <a:pt x="10079" y="3642"/>
                    <a:pt x="10064" y="3629"/>
                  </a:cubicBezTo>
                  <a:cubicBezTo>
                    <a:pt x="10048" y="3615"/>
                    <a:pt x="10038" y="3595"/>
                    <a:pt x="10034" y="3569"/>
                  </a:cubicBezTo>
                  <a:cubicBezTo>
                    <a:pt x="10030" y="3519"/>
                    <a:pt x="10030" y="3519"/>
                    <a:pt x="10030" y="3519"/>
                  </a:cubicBezTo>
                  <a:cubicBezTo>
                    <a:pt x="10030" y="3089"/>
                    <a:pt x="10030" y="3089"/>
                    <a:pt x="10030" y="3089"/>
                  </a:cubicBezTo>
                  <a:close/>
                  <a:moveTo>
                    <a:pt x="10524" y="3080"/>
                  </a:moveTo>
                  <a:cubicBezTo>
                    <a:pt x="10524" y="3036"/>
                    <a:pt x="10541" y="3013"/>
                    <a:pt x="10575" y="3010"/>
                  </a:cubicBezTo>
                  <a:cubicBezTo>
                    <a:pt x="10589" y="3009"/>
                    <a:pt x="10596" y="3005"/>
                    <a:pt x="10596" y="2997"/>
                  </a:cubicBezTo>
                  <a:cubicBezTo>
                    <a:pt x="10596" y="2987"/>
                    <a:pt x="10586" y="2982"/>
                    <a:pt x="10566" y="2982"/>
                  </a:cubicBezTo>
                  <a:cubicBezTo>
                    <a:pt x="10539" y="2982"/>
                    <a:pt x="10512" y="2984"/>
                    <a:pt x="10486" y="2986"/>
                  </a:cubicBezTo>
                  <a:cubicBezTo>
                    <a:pt x="10450" y="2990"/>
                    <a:pt x="10424" y="2992"/>
                    <a:pt x="10408" y="2992"/>
                  </a:cubicBezTo>
                  <a:cubicBezTo>
                    <a:pt x="10398" y="2992"/>
                    <a:pt x="10383" y="2991"/>
                    <a:pt x="10362" y="2989"/>
                  </a:cubicBezTo>
                  <a:cubicBezTo>
                    <a:pt x="10340" y="2988"/>
                    <a:pt x="10340" y="2988"/>
                    <a:pt x="10340" y="2988"/>
                  </a:cubicBezTo>
                  <a:cubicBezTo>
                    <a:pt x="10332" y="2987"/>
                    <a:pt x="10325" y="2986"/>
                    <a:pt x="10321" y="2986"/>
                  </a:cubicBezTo>
                  <a:cubicBezTo>
                    <a:pt x="10314" y="2985"/>
                    <a:pt x="10309" y="2984"/>
                    <a:pt x="10306" y="2984"/>
                  </a:cubicBezTo>
                  <a:cubicBezTo>
                    <a:pt x="10296" y="2984"/>
                    <a:pt x="10291" y="2990"/>
                    <a:pt x="10291" y="3000"/>
                  </a:cubicBezTo>
                  <a:cubicBezTo>
                    <a:pt x="10291" y="3008"/>
                    <a:pt x="10297" y="3013"/>
                    <a:pt x="10310" y="3015"/>
                  </a:cubicBezTo>
                  <a:cubicBezTo>
                    <a:pt x="10340" y="3020"/>
                    <a:pt x="10340" y="3020"/>
                    <a:pt x="10340" y="3020"/>
                  </a:cubicBezTo>
                  <a:cubicBezTo>
                    <a:pt x="10385" y="3027"/>
                    <a:pt x="10407" y="3058"/>
                    <a:pt x="10407" y="3111"/>
                  </a:cubicBezTo>
                  <a:cubicBezTo>
                    <a:pt x="10407" y="3532"/>
                    <a:pt x="10407" y="3532"/>
                    <a:pt x="10407" y="3532"/>
                  </a:cubicBezTo>
                  <a:cubicBezTo>
                    <a:pt x="10407" y="3572"/>
                    <a:pt x="10403" y="3600"/>
                    <a:pt x="10395" y="3617"/>
                  </a:cubicBezTo>
                  <a:cubicBezTo>
                    <a:pt x="10387" y="3635"/>
                    <a:pt x="10372" y="3646"/>
                    <a:pt x="10350" y="3652"/>
                  </a:cubicBezTo>
                  <a:cubicBezTo>
                    <a:pt x="10342" y="3655"/>
                    <a:pt x="10337" y="3659"/>
                    <a:pt x="10337" y="3665"/>
                  </a:cubicBezTo>
                  <a:cubicBezTo>
                    <a:pt x="10337" y="3674"/>
                    <a:pt x="10342" y="3679"/>
                    <a:pt x="10352" y="3679"/>
                  </a:cubicBezTo>
                  <a:cubicBezTo>
                    <a:pt x="10357" y="3679"/>
                    <a:pt x="10366" y="3678"/>
                    <a:pt x="10380" y="3676"/>
                  </a:cubicBezTo>
                  <a:cubicBezTo>
                    <a:pt x="10425" y="3671"/>
                    <a:pt x="10467" y="3668"/>
                    <a:pt x="10506" y="3668"/>
                  </a:cubicBezTo>
                  <a:cubicBezTo>
                    <a:pt x="10529" y="3668"/>
                    <a:pt x="10551" y="3669"/>
                    <a:pt x="10569" y="3670"/>
                  </a:cubicBezTo>
                  <a:cubicBezTo>
                    <a:pt x="10624" y="3672"/>
                    <a:pt x="10624" y="3672"/>
                    <a:pt x="10624" y="3672"/>
                  </a:cubicBezTo>
                  <a:cubicBezTo>
                    <a:pt x="10658" y="3675"/>
                    <a:pt x="10679" y="3676"/>
                    <a:pt x="10685" y="3676"/>
                  </a:cubicBezTo>
                  <a:cubicBezTo>
                    <a:pt x="10708" y="3678"/>
                    <a:pt x="10724" y="3679"/>
                    <a:pt x="10733" y="3679"/>
                  </a:cubicBezTo>
                  <a:cubicBezTo>
                    <a:pt x="10775" y="3679"/>
                    <a:pt x="10809" y="3664"/>
                    <a:pt x="10833" y="3634"/>
                  </a:cubicBezTo>
                  <a:cubicBezTo>
                    <a:pt x="10861" y="3600"/>
                    <a:pt x="10875" y="3562"/>
                    <a:pt x="10875" y="3520"/>
                  </a:cubicBezTo>
                  <a:cubicBezTo>
                    <a:pt x="10875" y="3506"/>
                    <a:pt x="10872" y="3499"/>
                    <a:pt x="10866" y="3499"/>
                  </a:cubicBezTo>
                  <a:cubicBezTo>
                    <a:pt x="10862" y="3499"/>
                    <a:pt x="10853" y="3509"/>
                    <a:pt x="10838" y="3530"/>
                  </a:cubicBezTo>
                  <a:cubicBezTo>
                    <a:pt x="10790" y="3597"/>
                    <a:pt x="10710" y="3630"/>
                    <a:pt x="10596" y="3630"/>
                  </a:cubicBezTo>
                  <a:cubicBezTo>
                    <a:pt x="10571" y="3630"/>
                    <a:pt x="10555" y="3628"/>
                    <a:pt x="10546" y="3624"/>
                  </a:cubicBezTo>
                  <a:cubicBezTo>
                    <a:pt x="10531" y="3616"/>
                    <a:pt x="10524" y="3581"/>
                    <a:pt x="10524" y="3518"/>
                  </a:cubicBezTo>
                  <a:cubicBezTo>
                    <a:pt x="10524" y="3080"/>
                    <a:pt x="10524" y="3080"/>
                    <a:pt x="10524" y="3080"/>
                  </a:cubicBezTo>
                  <a:close/>
                  <a:moveTo>
                    <a:pt x="11218" y="3080"/>
                  </a:moveTo>
                  <a:cubicBezTo>
                    <a:pt x="11218" y="3036"/>
                    <a:pt x="11235" y="3013"/>
                    <a:pt x="11269" y="3010"/>
                  </a:cubicBezTo>
                  <a:cubicBezTo>
                    <a:pt x="11284" y="3009"/>
                    <a:pt x="11291" y="3005"/>
                    <a:pt x="11291" y="2997"/>
                  </a:cubicBezTo>
                  <a:cubicBezTo>
                    <a:pt x="11291" y="2987"/>
                    <a:pt x="11281" y="2982"/>
                    <a:pt x="11261" y="2982"/>
                  </a:cubicBezTo>
                  <a:cubicBezTo>
                    <a:pt x="11233" y="2982"/>
                    <a:pt x="11207" y="2984"/>
                    <a:pt x="11180" y="2986"/>
                  </a:cubicBezTo>
                  <a:cubicBezTo>
                    <a:pt x="11145" y="2990"/>
                    <a:pt x="11119" y="2992"/>
                    <a:pt x="11103" y="2992"/>
                  </a:cubicBezTo>
                  <a:cubicBezTo>
                    <a:pt x="11093" y="2992"/>
                    <a:pt x="11077" y="2991"/>
                    <a:pt x="11057" y="2989"/>
                  </a:cubicBezTo>
                  <a:cubicBezTo>
                    <a:pt x="11035" y="2988"/>
                    <a:pt x="11035" y="2988"/>
                    <a:pt x="11035" y="2988"/>
                  </a:cubicBezTo>
                  <a:cubicBezTo>
                    <a:pt x="11027" y="2987"/>
                    <a:pt x="11020" y="2986"/>
                    <a:pt x="11015" y="2986"/>
                  </a:cubicBezTo>
                  <a:cubicBezTo>
                    <a:pt x="11009" y="2985"/>
                    <a:pt x="11004" y="2984"/>
                    <a:pt x="11001" y="2984"/>
                  </a:cubicBezTo>
                  <a:cubicBezTo>
                    <a:pt x="10991" y="2984"/>
                    <a:pt x="10986" y="2990"/>
                    <a:pt x="10986" y="3000"/>
                  </a:cubicBezTo>
                  <a:cubicBezTo>
                    <a:pt x="10986" y="3008"/>
                    <a:pt x="10992" y="3013"/>
                    <a:pt x="11005" y="3015"/>
                  </a:cubicBezTo>
                  <a:cubicBezTo>
                    <a:pt x="11035" y="3020"/>
                    <a:pt x="11035" y="3020"/>
                    <a:pt x="11035" y="3020"/>
                  </a:cubicBezTo>
                  <a:cubicBezTo>
                    <a:pt x="11080" y="3027"/>
                    <a:pt x="11102" y="3058"/>
                    <a:pt x="11102" y="3111"/>
                  </a:cubicBezTo>
                  <a:cubicBezTo>
                    <a:pt x="11102" y="3532"/>
                    <a:pt x="11102" y="3532"/>
                    <a:pt x="11102" y="3532"/>
                  </a:cubicBezTo>
                  <a:cubicBezTo>
                    <a:pt x="11102" y="3572"/>
                    <a:pt x="11098" y="3600"/>
                    <a:pt x="11090" y="3617"/>
                  </a:cubicBezTo>
                  <a:cubicBezTo>
                    <a:pt x="11082" y="3635"/>
                    <a:pt x="11067" y="3646"/>
                    <a:pt x="11045" y="3652"/>
                  </a:cubicBezTo>
                  <a:cubicBezTo>
                    <a:pt x="11036" y="3655"/>
                    <a:pt x="11032" y="3659"/>
                    <a:pt x="11032" y="3665"/>
                  </a:cubicBezTo>
                  <a:cubicBezTo>
                    <a:pt x="11032" y="3674"/>
                    <a:pt x="11037" y="3679"/>
                    <a:pt x="11047" y="3679"/>
                  </a:cubicBezTo>
                  <a:cubicBezTo>
                    <a:pt x="11051" y="3679"/>
                    <a:pt x="11061" y="3678"/>
                    <a:pt x="11074" y="3676"/>
                  </a:cubicBezTo>
                  <a:cubicBezTo>
                    <a:pt x="11119" y="3671"/>
                    <a:pt x="11162" y="3668"/>
                    <a:pt x="11201" y="3668"/>
                  </a:cubicBezTo>
                  <a:cubicBezTo>
                    <a:pt x="11224" y="3668"/>
                    <a:pt x="11245" y="3669"/>
                    <a:pt x="11264" y="3670"/>
                  </a:cubicBezTo>
                  <a:cubicBezTo>
                    <a:pt x="11319" y="3672"/>
                    <a:pt x="11319" y="3672"/>
                    <a:pt x="11319" y="3672"/>
                  </a:cubicBezTo>
                  <a:cubicBezTo>
                    <a:pt x="11353" y="3675"/>
                    <a:pt x="11373" y="3676"/>
                    <a:pt x="11379" y="3676"/>
                  </a:cubicBezTo>
                  <a:cubicBezTo>
                    <a:pt x="11402" y="3678"/>
                    <a:pt x="11418" y="3679"/>
                    <a:pt x="11427" y="3679"/>
                  </a:cubicBezTo>
                  <a:cubicBezTo>
                    <a:pt x="11470" y="3679"/>
                    <a:pt x="11503" y="3664"/>
                    <a:pt x="11528" y="3634"/>
                  </a:cubicBezTo>
                  <a:cubicBezTo>
                    <a:pt x="11556" y="3600"/>
                    <a:pt x="11570" y="3562"/>
                    <a:pt x="11570" y="3520"/>
                  </a:cubicBezTo>
                  <a:cubicBezTo>
                    <a:pt x="11570" y="3506"/>
                    <a:pt x="11567" y="3499"/>
                    <a:pt x="11560" y="3499"/>
                  </a:cubicBezTo>
                  <a:cubicBezTo>
                    <a:pt x="11557" y="3499"/>
                    <a:pt x="11547" y="3509"/>
                    <a:pt x="11533" y="3530"/>
                  </a:cubicBezTo>
                  <a:cubicBezTo>
                    <a:pt x="11485" y="3597"/>
                    <a:pt x="11404" y="3630"/>
                    <a:pt x="11290" y="3630"/>
                  </a:cubicBezTo>
                  <a:cubicBezTo>
                    <a:pt x="11266" y="3630"/>
                    <a:pt x="11249" y="3628"/>
                    <a:pt x="11241" y="3624"/>
                  </a:cubicBezTo>
                  <a:cubicBezTo>
                    <a:pt x="11226" y="3616"/>
                    <a:pt x="11218" y="3581"/>
                    <a:pt x="11218" y="3518"/>
                  </a:cubicBezTo>
                  <a:cubicBezTo>
                    <a:pt x="11218" y="3080"/>
                    <a:pt x="11218" y="3080"/>
                    <a:pt x="11218" y="3080"/>
                  </a:cubicBezTo>
                  <a:close/>
                  <a:moveTo>
                    <a:pt x="11913" y="3081"/>
                  </a:moveTo>
                  <a:cubicBezTo>
                    <a:pt x="11913" y="3052"/>
                    <a:pt x="11921" y="3035"/>
                    <a:pt x="11939" y="3030"/>
                  </a:cubicBezTo>
                  <a:cubicBezTo>
                    <a:pt x="11973" y="3026"/>
                    <a:pt x="11973" y="3026"/>
                    <a:pt x="11973" y="3026"/>
                  </a:cubicBezTo>
                  <a:cubicBezTo>
                    <a:pt x="12035" y="3026"/>
                    <a:pt x="12035" y="3026"/>
                    <a:pt x="12035" y="3026"/>
                  </a:cubicBezTo>
                  <a:cubicBezTo>
                    <a:pt x="12089" y="3026"/>
                    <a:pt x="12128" y="3033"/>
                    <a:pt x="12153" y="3048"/>
                  </a:cubicBezTo>
                  <a:cubicBezTo>
                    <a:pt x="12177" y="3063"/>
                    <a:pt x="12190" y="3088"/>
                    <a:pt x="12190" y="3121"/>
                  </a:cubicBezTo>
                  <a:cubicBezTo>
                    <a:pt x="12190" y="3136"/>
                    <a:pt x="12193" y="3144"/>
                    <a:pt x="12199" y="3143"/>
                  </a:cubicBezTo>
                  <a:cubicBezTo>
                    <a:pt x="12212" y="3143"/>
                    <a:pt x="12219" y="3130"/>
                    <a:pt x="12219" y="3104"/>
                  </a:cubicBezTo>
                  <a:cubicBezTo>
                    <a:pt x="12219" y="3091"/>
                    <a:pt x="12217" y="3070"/>
                    <a:pt x="12215" y="3041"/>
                  </a:cubicBezTo>
                  <a:cubicBezTo>
                    <a:pt x="12213" y="3021"/>
                    <a:pt x="12212" y="3007"/>
                    <a:pt x="12212" y="3000"/>
                  </a:cubicBezTo>
                  <a:cubicBezTo>
                    <a:pt x="12212" y="2988"/>
                    <a:pt x="12207" y="2983"/>
                    <a:pt x="12197" y="2983"/>
                  </a:cubicBezTo>
                  <a:cubicBezTo>
                    <a:pt x="12195" y="2983"/>
                    <a:pt x="12193" y="2983"/>
                    <a:pt x="12190" y="2983"/>
                  </a:cubicBezTo>
                  <a:cubicBezTo>
                    <a:pt x="12164" y="2986"/>
                    <a:pt x="12097" y="2988"/>
                    <a:pt x="11987" y="2988"/>
                  </a:cubicBezTo>
                  <a:cubicBezTo>
                    <a:pt x="11795" y="2986"/>
                    <a:pt x="11795" y="2986"/>
                    <a:pt x="11795" y="2986"/>
                  </a:cubicBezTo>
                  <a:cubicBezTo>
                    <a:pt x="11744" y="2984"/>
                    <a:pt x="11744" y="2984"/>
                    <a:pt x="11744" y="2984"/>
                  </a:cubicBezTo>
                  <a:cubicBezTo>
                    <a:pt x="11734" y="2984"/>
                    <a:pt x="11726" y="2984"/>
                    <a:pt x="11720" y="2983"/>
                  </a:cubicBezTo>
                  <a:cubicBezTo>
                    <a:pt x="11712" y="2983"/>
                    <a:pt x="11707" y="2982"/>
                    <a:pt x="11704" y="2982"/>
                  </a:cubicBezTo>
                  <a:cubicBezTo>
                    <a:pt x="11693" y="2982"/>
                    <a:pt x="11688" y="2986"/>
                    <a:pt x="11688" y="2994"/>
                  </a:cubicBezTo>
                  <a:cubicBezTo>
                    <a:pt x="11688" y="3003"/>
                    <a:pt x="11692" y="3008"/>
                    <a:pt x="11701" y="3009"/>
                  </a:cubicBezTo>
                  <a:cubicBezTo>
                    <a:pt x="11740" y="3015"/>
                    <a:pt x="11766" y="3024"/>
                    <a:pt x="11778" y="3037"/>
                  </a:cubicBezTo>
                  <a:cubicBezTo>
                    <a:pt x="11790" y="3051"/>
                    <a:pt x="11796" y="3076"/>
                    <a:pt x="11796" y="3114"/>
                  </a:cubicBezTo>
                  <a:cubicBezTo>
                    <a:pt x="11796" y="3514"/>
                    <a:pt x="11796" y="3514"/>
                    <a:pt x="11796" y="3514"/>
                  </a:cubicBezTo>
                  <a:cubicBezTo>
                    <a:pt x="11796" y="3544"/>
                    <a:pt x="11794" y="3568"/>
                    <a:pt x="11791" y="3586"/>
                  </a:cubicBezTo>
                  <a:cubicBezTo>
                    <a:pt x="11787" y="3607"/>
                    <a:pt x="11781" y="3622"/>
                    <a:pt x="11774" y="3630"/>
                  </a:cubicBezTo>
                  <a:cubicBezTo>
                    <a:pt x="11767" y="3639"/>
                    <a:pt x="11754" y="3646"/>
                    <a:pt x="11735" y="3654"/>
                  </a:cubicBezTo>
                  <a:cubicBezTo>
                    <a:pt x="11727" y="3657"/>
                    <a:pt x="11724" y="3662"/>
                    <a:pt x="11724" y="3668"/>
                  </a:cubicBezTo>
                  <a:cubicBezTo>
                    <a:pt x="11725" y="3675"/>
                    <a:pt x="11729" y="3679"/>
                    <a:pt x="11737" y="3679"/>
                  </a:cubicBezTo>
                  <a:cubicBezTo>
                    <a:pt x="11743" y="3679"/>
                    <a:pt x="11753" y="3679"/>
                    <a:pt x="11767" y="3678"/>
                  </a:cubicBezTo>
                  <a:cubicBezTo>
                    <a:pt x="11817" y="3675"/>
                    <a:pt x="11854" y="3673"/>
                    <a:pt x="11879" y="3673"/>
                  </a:cubicBezTo>
                  <a:cubicBezTo>
                    <a:pt x="11916" y="3673"/>
                    <a:pt x="11945" y="3674"/>
                    <a:pt x="11966" y="3676"/>
                  </a:cubicBezTo>
                  <a:cubicBezTo>
                    <a:pt x="12025" y="3682"/>
                    <a:pt x="12025" y="3682"/>
                    <a:pt x="12025" y="3682"/>
                  </a:cubicBezTo>
                  <a:cubicBezTo>
                    <a:pt x="12051" y="3684"/>
                    <a:pt x="12075" y="3686"/>
                    <a:pt x="12097" y="3686"/>
                  </a:cubicBezTo>
                  <a:cubicBezTo>
                    <a:pt x="12133" y="3686"/>
                    <a:pt x="12163" y="3680"/>
                    <a:pt x="12185" y="3669"/>
                  </a:cubicBezTo>
                  <a:cubicBezTo>
                    <a:pt x="12207" y="3657"/>
                    <a:pt x="12226" y="3639"/>
                    <a:pt x="12241" y="3612"/>
                  </a:cubicBezTo>
                  <a:cubicBezTo>
                    <a:pt x="12258" y="3581"/>
                    <a:pt x="12267" y="3549"/>
                    <a:pt x="12267" y="3516"/>
                  </a:cubicBezTo>
                  <a:cubicBezTo>
                    <a:pt x="12267" y="3512"/>
                    <a:pt x="12266" y="3508"/>
                    <a:pt x="12263" y="3505"/>
                  </a:cubicBezTo>
                  <a:cubicBezTo>
                    <a:pt x="12260" y="3502"/>
                    <a:pt x="12257" y="3501"/>
                    <a:pt x="12254" y="3502"/>
                  </a:cubicBezTo>
                  <a:cubicBezTo>
                    <a:pt x="12252" y="3502"/>
                    <a:pt x="12250" y="3504"/>
                    <a:pt x="12248" y="3508"/>
                  </a:cubicBezTo>
                  <a:cubicBezTo>
                    <a:pt x="12205" y="3592"/>
                    <a:pt x="12116" y="3633"/>
                    <a:pt x="11980" y="3633"/>
                  </a:cubicBezTo>
                  <a:cubicBezTo>
                    <a:pt x="11963" y="3633"/>
                    <a:pt x="11951" y="3630"/>
                    <a:pt x="11944" y="3625"/>
                  </a:cubicBezTo>
                  <a:cubicBezTo>
                    <a:pt x="11936" y="3620"/>
                    <a:pt x="11929" y="3609"/>
                    <a:pt x="11923" y="3594"/>
                  </a:cubicBezTo>
                  <a:cubicBezTo>
                    <a:pt x="11916" y="3573"/>
                    <a:pt x="11912" y="3539"/>
                    <a:pt x="11912" y="3492"/>
                  </a:cubicBezTo>
                  <a:cubicBezTo>
                    <a:pt x="11912" y="3447"/>
                    <a:pt x="11912" y="3447"/>
                    <a:pt x="11912" y="3447"/>
                  </a:cubicBezTo>
                  <a:cubicBezTo>
                    <a:pt x="11912" y="3410"/>
                    <a:pt x="11913" y="3384"/>
                    <a:pt x="11915" y="3367"/>
                  </a:cubicBezTo>
                  <a:cubicBezTo>
                    <a:pt x="11917" y="3352"/>
                    <a:pt x="11921" y="3342"/>
                    <a:pt x="11927" y="3338"/>
                  </a:cubicBezTo>
                  <a:cubicBezTo>
                    <a:pt x="11933" y="3333"/>
                    <a:pt x="11944" y="3330"/>
                    <a:pt x="11960" y="3330"/>
                  </a:cubicBezTo>
                  <a:cubicBezTo>
                    <a:pt x="11995" y="3330"/>
                    <a:pt x="11995" y="3330"/>
                    <a:pt x="11995" y="3330"/>
                  </a:cubicBezTo>
                  <a:cubicBezTo>
                    <a:pt x="12029" y="3330"/>
                    <a:pt x="12053" y="3331"/>
                    <a:pt x="12066" y="3334"/>
                  </a:cubicBezTo>
                  <a:cubicBezTo>
                    <a:pt x="12078" y="3336"/>
                    <a:pt x="12089" y="3341"/>
                    <a:pt x="12098" y="3349"/>
                  </a:cubicBezTo>
                  <a:cubicBezTo>
                    <a:pt x="12113" y="3364"/>
                    <a:pt x="12124" y="3386"/>
                    <a:pt x="12128" y="3415"/>
                  </a:cubicBezTo>
                  <a:cubicBezTo>
                    <a:pt x="12130" y="3428"/>
                    <a:pt x="12135" y="3434"/>
                    <a:pt x="12144" y="3434"/>
                  </a:cubicBezTo>
                  <a:cubicBezTo>
                    <a:pt x="12148" y="3433"/>
                    <a:pt x="12150" y="3432"/>
                    <a:pt x="12152" y="3430"/>
                  </a:cubicBezTo>
                  <a:cubicBezTo>
                    <a:pt x="12153" y="3428"/>
                    <a:pt x="12153" y="3425"/>
                    <a:pt x="12153" y="3421"/>
                  </a:cubicBezTo>
                  <a:cubicBezTo>
                    <a:pt x="12153" y="3395"/>
                    <a:pt x="12153" y="3395"/>
                    <a:pt x="12153" y="3395"/>
                  </a:cubicBezTo>
                  <a:cubicBezTo>
                    <a:pt x="12153" y="3376"/>
                    <a:pt x="12152" y="3353"/>
                    <a:pt x="12150" y="3327"/>
                  </a:cubicBezTo>
                  <a:cubicBezTo>
                    <a:pt x="12147" y="3287"/>
                    <a:pt x="12145" y="3262"/>
                    <a:pt x="12145" y="3251"/>
                  </a:cubicBezTo>
                  <a:cubicBezTo>
                    <a:pt x="12145" y="3245"/>
                    <a:pt x="12145" y="3238"/>
                    <a:pt x="12146" y="3229"/>
                  </a:cubicBezTo>
                  <a:cubicBezTo>
                    <a:pt x="12147" y="3217"/>
                    <a:pt x="12148" y="3209"/>
                    <a:pt x="12148" y="3207"/>
                  </a:cubicBezTo>
                  <a:cubicBezTo>
                    <a:pt x="12148" y="3197"/>
                    <a:pt x="12144" y="3193"/>
                    <a:pt x="12136" y="3193"/>
                  </a:cubicBezTo>
                  <a:cubicBezTo>
                    <a:pt x="12129" y="3193"/>
                    <a:pt x="12124" y="3196"/>
                    <a:pt x="12121" y="3202"/>
                  </a:cubicBezTo>
                  <a:cubicBezTo>
                    <a:pt x="12110" y="3227"/>
                    <a:pt x="12110" y="3227"/>
                    <a:pt x="12110" y="3227"/>
                  </a:cubicBezTo>
                  <a:cubicBezTo>
                    <a:pt x="12092" y="3264"/>
                    <a:pt x="12066" y="3282"/>
                    <a:pt x="12033" y="3282"/>
                  </a:cubicBezTo>
                  <a:cubicBezTo>
                    <a:pt x="11990" y="3282"/>
                    <a:pt x="11990" y="3282"/>
                    <a:pt x="11990" y="3282"/>
                  </a:cubicBezTo>
                  <a:cubicBezTo>
                    <a:pt x="11967" y="3283"/>
                    <a:pt x="11967" y="3283"/>
                    <a:pt x="11967" y="3283"/>
                  </a:cubicBezTo>
                  <a:cubicBezTo>
                    <a:pt x="11952" y="3283"/>
                    <a:pt x="11952" y="3283"/>
                    <a:pt x="11952" y="3283"/>
                  </a:cubicBezTo>
                  <a:cubicBezTo>
                    <a:pt x="11935" y="3283"/>
                    <a:pt x="11924" y="3279"/>
                    <a:pt x="11919" y="3271"/>
                  </a:cubicBezTo>
                  <a:cubicBezTo>
                    <a:pt x="11915" y="3262"/>
                    <a:pt x="11912" y="3242"/>
                    <a:pt x="11912" y="3211"/>
                  </a:cubicBezTo>
                  <a:cubicBezTo>
                    <a:pt x="11912" y="3102"/>
                    <a:pt x="11912" y="3102"/>
                    <a:pt x="11912" y="3102"/>
                  </a:cubicBezTo>
                  <a:cubicBezTo>
                    <a:pt x="11913" y="3081"/>
                    <a:pt x="11913" y="3081"/>
                    <a:pt x="11913" y="3081"/>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Power T">
              <a:extLst>
                <a:ext uri="{FF2B5EF4-FFF2-40B4-BE49-F238E27FC236}">
                  <a16:creationId xmlns:a16="http://schemas.microsoft.com/office/drawing/2014/main" id="{15A6F2AE-744A-4D21-AD09-13F9F14CD3E1}"/>
                </a:ext>
              </a:extLst>
            </p:cNvPr>
            <p:cNvSpPr>
              <a:spLocks noEditPoints="1"/>
            </p:cNvSpPr>
            <p:nvPr userDrawn="1"/>
          </p:nvSpPr>
          <p:spPr bwMode="auto">
            <a:xfrm>
              <a:off x="5979" y="1299"/>
              <a:ext cx="1701" cy="1714"/>
            </a:xfrm>
            <a:custGeom>
              <a:avLst/>
              <a:gdLst>
                <a:gd name="T0" fmla="*/ 0 w 3678"/>
                <a:gd name="T1" fmla="*/ 0 h 3678"/>
                <a:gd name="T2" fmla="*/ 0 w 3678"/>
                <a:gd name="T3" fmla="*/ 3678 h 3678"/>
                <a:gd name="T4" fmla="*/ 3678 w 3678"/>
                <a:gd name="T5" fmla="*/ 3678 h 3678"/>
                <a:gd name="T6" fmla="*/ 3678 w 3678"/>
                <a:gd name="T7" fmla="*/ 0 h 3678"/>
                <a:gd name="T8" fmla="*/ 0 w 3678"/>
                <a:gd name="T9" fmla="*/ 0 h 3678"/>
                <a:gd name="T10" fmla="*/ 3214 w 3678"/>
                <a:gd name="T11" fmla="*/ 1392 h 3678"/>
                <a:gd name="T12" fmla="*/ 2870 w 3678"/>
                <a:gd name="T13" fmla="*/ 1392 h 3678"/>
                <a:gd name="T14" fmla="*/ 2492 w 3678"/>
                <a:gd name="T15" fmla="*/ 1083 h 3678"/>
                <a:gd name="T16" fmla="*/ 2149 w 3678"/>
                <a:gd name="T17" fmla="*/ 1263 h 3678"/>
                <a:gd name="T18" fmla="*/ 2149 w 3678"/>
                <a:gd name="T19" fmla="*/ 2423 h 3678"/>
                <a:gd name="T20" fmla="*/ 2577 w 3678"/>
                <a:gd name="T21" fmla="*/ 2870 h 3678"/>
                <a:gd name="T22" fmla="*/ 2578 w 3678"/>
                <a:gd name="T23" fmla="*/ 2870 h 3678"/>
                <a:gd name="T24" fmla="*/ 2578 w 3678"/>
                <a:gd name="T25" fmla="*/ 3213 h 3678"/>
                <a:gd name="T26" fmla="*/ 1100 w 3678"/>
                <a:gd name="T27" fmla="*/ 3213 h 3678"/>
                <a:gd name="T28" fmla="*/ 1100 w 3678"/>
                <a:gd name="T29" fmla="*/ 2870 h 3678"/>
                <a:gd name="T30" fmla="*/ 1101 w 3678"/>
                <a:gd name="T31" fmla="*/ 2870 h 3678"/>
                <a:gd name="T32" fmla="*/ 1530 w 3678"/>
                <a:gd name="T33" fmla="*/ 2423 h 3678"/>
                <a:gd name="T34" fmla="*/ 1530 w 3678"/>
                <a:gd name="T35" fmla="*/ 1263 h 3678"/>
                <a:gd name="T36" fmla="*/ 1186 w 3678"/>
                <a:gd name="T37" fmla="*/ 1083 h 3678"/>
                <a:gd name="T38" fmla="*/ 808 w 3678"/>
                <a:gd name="T39" fmla="*/ 1392 h 3678"/>
                <a:gd name="T40" fmla="*/ 465 w 3678"/>
                <a:gd name="T41" fmla="*/ 1392 h 3678"/>
                <a:gd name="T42" fmla="*/ 465 w 3678"/>
                <a:gd name="T43" fmla="*/ 464 h 3678"/>
                <a:gd name="T44" fmla="*/ 3214 w 3678"/>
                <a:gd name="T45" fmla="*/ 464 h 3678"/>
                <a:gd name="T46" fmla="*/ 3214 w 3678"/>
                <a:gd name="T47" fmla="*/ 1392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78" h="3678">
                  <a:moveTo>
                    <a:pt x="0" y="0"/>
                  </a:moveTo>
                  <a:cubicBezTo>
                    <a:pt x="0" y="3678"/>
                    <a:pt x="0" y="3678"/>
                    <a:pt x="0" y="3678"/>
                  </a:cubicBezTo>
                  <a:cubicBezTo>
                    <a:pt x="3678" y="3678"/>
                    <a:pt x="3678" y="3678"/>
                    <a:pt x="3678" y="3678"/>
                  </a:cubicBezTo>
                  <a:cubicBezTo>
                    <a:pt x="3678" y="0"/>
                    <a:pt x="3678" y="0"/>
                    <a:pt x="3678" y="0"/>
                  </a:cubicBezTo>
                  <a:lnTo>
                    <a:pt x="0" y="0"/>
                  </a:lnTo>
                  <a:close/>
                  <a:moveTo>
                    <a:pt x="3214" y="1392"/>
                  </a:moveTo>
                  <a:cubicBezTo>
                    <a:pt x="2870" y="1392"/>
                    <a:pt x="2870" y="1392"/>
                    <a:pt x="2870" y="1392"/>
                  </a:cubicBezTo>
                  <a:cubicBezTo>
                    <a:pt x="2870" y="1221"/>
                    <a:pt x="2701" y="1083"/>
                    <a:pt x="2492" y="1083"/>
                  </a:cubicBezTo>
                  <a:cubicBezTo>
                    <a:pt x="2340" y="1083"/>
                    <a:pt x="2208" y="1157"/>
                    <a:pt x="2149" y="1263"/>
                  </a:cubicBezTo>
                  <a:cubicBezTo>
                    <a:pt x="2149" y="2423"/>
                    <a:pt x="2149" y="2423"/>
                    <a:pt x="2149" y="2423"/>
                  </a:cubicBezTo>
                  <a:cubicBezTo>
                    <a:pt x="2149" y="2669"/>
                    <a:pt x="2340" y="2869"/>
                    <a:pt x="2577" y="2870"/>
                  </a:cubicBezTo>
                  <a:cubicBezTo>
                    <a:pt x="2578" y="2870"/>
                    <a:pt x="2578" y="2870"/>
                    <a:pt x="2578" y="2870"/>
                  </a:cubicBezTo>
                  <a:cubicBezTo>
                    <a:pt x="2578" y="3213"/>
                    <a:pt x="2578" y="3213"/>
                    <a:pt x="2578" y="3213"/>
                  </a:cubicBezTo>
                  <a:cubicBezTo>
                    <a:pt x="1100" y="3213"/>
                    <a:pt x="1100" y="3213"/>
                    <a:pt x="1100" y="3213"/>
                  </a:cubicBezTo>
                  <a:cubicBezTo>
                    <a:pt x="1100" y="2870"/>
                    <a:pt x="1100" y="2870"/>
                    <a:pt x="1100" y="2870"/>
                  </a:cubicBezTo>
                  <a:cubicBezTo>
                    <a:pt x="1101" y="2870"/>
                    <a:pt x="1101" y="2870"/>
                    <a:pt x="1101" y="2870"/>
                  </a:cubicBezTo>
                  <a:cubicBezTo>
                    <a:pt x="1338" y="2869"/>
                    <a:pt x="1530" y="2669"/>
                    <a:pt x="1530" y="2423"/>
                  </a:cubicBezTo>
                  <a:cubicBezTo>
                    <a:pt x="1530" y="1263"/>
                    <a:pt x="1530" y="1263"/>
                    <a:pt x="1530" y="1263"/>
                  </a:cubicBezTo>
                  <a:cubicBezTo>
                    <a:pt x="1470" y="1157"/>
                    <a:pt x="1339" y="1083"/>
                    <a:pt x="1186" y="1083"/>
                  </a:cubicBezTo>
                  <a:cubicBezTo>
                    <a:pt x="978" y="1083"/>
                    <a:pt x="808" y="1221"/>
                    <a:pt x="808" y="1392"/>
                  </a:cubicBezTo>
                  <a:cubicBezTo>
                    <a:pt x="465" y="1392"/>
                    <a:pt x="465" y="1392"/>
                    <a:pt x="465" y="1392"/>
                  </a:cubicBezTo>
                  <a:cubicBezTo>
                    <a:pt x="465" y="464"/>
                    <a:pt x="465" y="464"/>
                    <a:pt x="465" y="464"/>
                  </a:cubicBezTo>
                  <a:cubicBezTo>
                    <a:pt x="3214" y="464"/>
                    <a:pt x="3214" y="464"/>
                    <a:pt x="3214" y="464"/>
                  </a:cubicBezTo>
                  <a:lnTo>
                    <a:pt x="3214" y="1392"/>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 name="Content Placeholder 26">
            <a:extLst>
              <a:ext uri="{FF2B5EF4-FFF2-40B4-BE49-F238E27FC236}">
                <a16:creationId xmlns:a16="http://schemas.microsoft.com/office/drawing/2014/main" id="{FEE59F0B-09B7-492D-83C1-6FBDA0B8D1D2}"/>
              </a:ext>
            </a:extLst>
          </p:cNvPr>
          <p:cNvSpPr>
            <a:spLocks noGrp="1"/>
          </p:cNvSpPr>
          <p:nvPr>
            <p:ph sz="quarter" idx="13"/>
          </p:nvPr>
        </p:nvSpPr>
        <p:spPr>
          <a:xfrm>
            <a:off x="457200" y="1825625"/>
            <a:ext cx="11277600" cy="4057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4">
            <a:extLst>
              <a:ext uri="{FF2B5EF4-FFF2-40B4-BE49-F238E27FC236}">
                <a16:creationId xmlns:a16="http://schemas.microsoft.com/office/drawing/2014/main" id="{0FE08160-6E71-41C8-97E3-2765A27F8DDC}"/>
              </a:ext>
            </a:extLst>
          </p:cNvPr>
          <p:cNvSpPr>
            <a:spLocks noGrp="1"/>
          </p:cNvSpPr>
          <p:nvPr>
            <p:ph type="dt" sz="half" idx="10"/>
          </p:nvPr>
        </p:nvSpPr>
        <p:spPr>
          <a:xfrm>
            <a:off x="-1221327" y="6484845"/>
            <a:ext cx="431800" cy="365125"/>
          </a:xfrm>
        </p:spPr>
        <p:txBody>
          <a:bodyPr/>
          <a:lstStyle/>
          <a:p>
            <a:fld id="{C4F8D930-C3D6-C24E-B856-EE690FC6A36B}" type="datetime1">
              <a:rPr lang="en-US" smtClean="0"/>
              <a:t>11/7/24</a:t>
            </a:fld>
            <a:endParaRPr lang="en-US"/>
          </a:p>
        </p:txBody>
      </p:sp>
      <p:sp>
        <p:nvSpPr>
          <p:cNvPr id="13" name="Footer Placeholder 5">
            <a:extLst>
              <a:ext uri="{FF2B5EF4-FFF2-40B4-BE49-F238E27FC236}">
                <a16:creationId xmlns:a16="http://schemas.microsoft.com/office/drawing/2014/main" id="{8625D9E3-65B8-4E4E-B741-1C6FE3526688}"/>
              </a:ext>
            </a:extLst>
          </p:cNvPr>
          <p:cNvSpPr>
            <a:spLocks noGrp="1"/>
          </p:cNvSpPr>
          <p:nvPr>
            <p:ph type="ftr" sz="quarter" idx="11"/>
          </p:nvPr>
        </p:nvSpPr>
        <p:spPr>
          <a:xfrm>
            <a:off x="838200" y="6356351"/>
            <a:ext cx="8572500" cy="273050"/>
          </a:xfrm>
        </p:spPr>
        <p:txBody>
          <a:bodyPr/>
          <a:lstStyle>
            <a:lvl1pPr>
              <a:defRPr>
                <a:solidFill>
                  <a:schemeClr val="bg2"/>
                </a:solidFill>
              </a:defRPr>
            </a:lvl1pPr>
          </a:lstStyle>
          <a:p>
            <a:endParaRPr lang="en-US"/>
          </a:p>
        </p:txBody>
      </p:sp>
      <p:sp>
        <p:nvSpPr>
          <p:cNvPr id="14" name="Slide Number Placeholder 6">
            <a:extLst>
              <a:ext uri="{FF2B5EF4-FFF2-40B4-BE49-F238E27FC236}">
                <a16:creationId xmlns:a16="http://schemas.microsoft.com/office/drawing/2014/main" id="{CEB9AAF4-80D2-4CE7-9323-2E7967E4AD49}"/>
              </a:ext>
            </a:extLst>
          </p:cNvPr>
          <p:cNvSpPr>
            <a:spLocks noGrp="1"/>
          </p:cNvSpPr>
          <p:nvPr>
            <p:ph type="sldNum" sz="quarter" idx="12"/>
          </p:nvPr>
        </p:nvSpPr>
        <p:spPr>
          <a:xfrm>
            <a:off x="228600" y="6356350"/>
            <a:ext cx="431800" cy="273050"/>
          </a:xfrm>
        </p:spPr>
        <p:txBody>
          <a:bodyPr/>
          <a:lstStyle>
            <a:lvl1pPr>
              <a:defRPr>
                <a:solidFill>
                  <a:schemeClr val="bg2"/>
                </a:solidFill>
              </a:defRPr>
            </a:lvl1pPr>
          </a:lstStyle>
          <a:p>
            <a:fld id="{63954337-777C-478F-BB37-379719107E1B}" type="slidenum">
              <a:rPr lang="en-US" smtClean="0"/>
              <a:pPr/>
              <a:t>‹#›</a:t>
            </a:fld>
            <a:endParaRPr lang="en-US" dirty="0"/>
          </a:p>
        </p:txBody>
      </p:sp>
    </p:spTree>
    <p:extLst>
      <p:ext uri="{BB962C8B-B14F-4D97-AF65-F5344CB8AC3E}">
        <p14:creationId xmlns:p14="http://schemas.microsoft.com/office/powerpoint/2010/main" val="21985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CD914-4E00-530A-7F62-AD27D2CEB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FBE851-C83B-55CC-EB47-C224836C0B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B8124-CCAA-DC0D-B65B-95810EC35C18}"/>
              </a:ext>
            </a:extLst>
          </p:cNvPr>
          <p:cNvSpPr>
            <a:spLocks noGrp="1"/>
          </p:cNvSpPr>
          <p:nvPr>
            <p:ph type="dt" sz="half" idx="10"/>
          </p:nvPr>
        </p:nvSpPr>
        <p:spPr/>
        <p:txBody>
          <a:bodyPr/>
          <a:lstStyle/>
          <a:p>
            <a:fld id="{10451400-A942-C64D-9366-4F6A8CD8F325}" type="datetime1">
              <a:rPr lang="en-US" smtClean="0"/>
              <a:t>11/7/24</a:t>
            </a:fld>
            <a:endParaRPr lang="en-US"/>
          </a:p>
        </p:txBody>
      </p:sp>
      <p:sp>
        <p:nvSpPr>
          <p:cNvPr id="5" name="Footer Placeholder 4">
            <a:extLst>
              <a:ext uri="{FF2B5EF4-FFF2-40B4-BE49-F238E27FC236}">
                <a16:creationId xmlns:a16="http://schemas.microsoft.com/office/drawing/2014/main" id="{8BB205F4-7820-3D91-D821-ADAAE5593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666A5-AF90-3B43-BCA5-AB19D5C10343}"/>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258950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507B8-7EF2-9756-4E0A-5324464FA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83158C-8F7E-462F-564A-307B54416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FFE1D2-3F9A-A342-E5A3-F66671F9B38D}"/>
              </a:ext>
            </a:extLst>
          </p:cNvPr>
          <p:cNvSpPr>
            <a:spLocks noGrp="1"/>
          </p:cNvSpPr>
          <p:nvPr>
            <p:ph type="dt" sz="half" idx="10"/>
          </p:nvPr>
        </p:nvSpPr>
        <p:spPr/>
        <p:txBody>
          <a:bodyPr/>
          <a:lstStyle/>
          <a:p>
            <a:fld id="{FDD31C0A-79C1-2941-9DFD-38CF79CBE77A}" type="datetime1">
              <a:rPr lang="en-US" smtClean="0"/>
              <a:t>11/7/24</a:t>
            </a:fld>
            <a:endParaRPr lang="en-US"/>
          </a:p>
        </p:txBody>
      </p:sp>
      <p:sp>
        <p:nvSpPr>
          <p:cNvPr id="5" name="Footer Placeholder 4">
            <a:extLst>
              <a:ext uri="{FF2B5EF4-FFF2-40B4-BE49-F238E27FC236}">
                <a16:creationId xmlns:a16="http://schemas.microsoft.com/office/drawing/2014/main" id="{250D8558-FF41-8C28-4279-C504C347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59C44-FC8D-B48D-FC0E-6E356DDE8ED0}"/>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297069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1640-C601-FD19-3C85-1EF3CE612A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7F1177-663D-6A24-A7E1-721BE641A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0E9D18-5EA3-C541-3097-8FEF613BB0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E5D50F-7782-9D8C-4911-031C6A67AE31}"/>
              </a:ext>
            </a:extLst>
          </p:cNvPr>
          <p:cNvSpPr>
            <a:spLocks noGrp="1"/>
          </p:cNvSpPr>
          <p:nvPr>
            <p:ph type="dt" sz="half" idx="10"/>
          </p:nvPr>
        </p:nvSpPr>
        <p:spPr/>
        <p:txBody>
          <a:bodyPr/>
          <a:lstStyle/>
          <a:p>
            <a:fld id="{721CE211-9519-774F-894C-9C6A491FBE89}" type="datetime1">
              <a:rPr lang="en-US" smtClean="0"/>
              <a:t>11/7/24</a:t>
            </a:fld>
            <a:endParaRPr lang="en-US"/>
          </a:p>
        </p:txBody>
      </p:sp>
      <p:sp>
        <p:nvSpPr>
          <p:cNvPr id="6" name="Footer Placeholder 5">
            <a:extLst>
              <a:ext uri="{FF2B5EF4-FFF2-40B4-BE49-F238E27FC236}">
                <a16:creationId xmlns:a16="http://schemas.microsoft.com/office/drawing/2014/main" id="{A8B59D32-05DE-A4EF-20D4-4E2044364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466A43-444F-E318-0A7C-9E44438C924B}"/>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2902355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E39F-2282-78EB-424F-5D6A1F19DF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438381-1E60-D98D-B585-AA0D86C40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4A116-7A63-F02A-956B-0917559127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9D3CB-3E7C-95DC-B02B-B14AACE65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05FCC2-5E1C-A11D-2469-A675075650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51FAC-CEF7-ED34-DBDC-1ED621045B8F}"/>
              </a:ext>
            </a:extLst>
          </p:cNvPr>
          <p:cNvSpPr>
            <a:spLocks noGrp="1"/>
          </p:cNvSpPr>
          <p:nvPr>
            <p:ph type="dt" sz="half" idx="10"/>
          </p:nvPr>
        </p:nvSpPr>
        <p:spPr/>
        <p:txBody>
          <a:bodyPr/>
          <a:lstStyle/>
          <a:p>
            <a:fld id="{6E8259DB-EB1E-3A49-BA05-815D0A564583}" type="datetime1">
              <a:rPr lang="en-US" smtClean="0"/>
              <a:t>11/7/24</a:t>
            </a:fld>
            <a:endParaRPr lang="en-US"/>
          </a:p>
        </p:txBody>
      </p:sp>
      <p:sp>
        <p:nvSpPr>
          <p:cNvPr id="8" name="Footer Placeholder 7">
            <a:extLst>
              <a:ext uri="{FF2B5EF4-FFF2-40B4-BE49-F238E27FC236}">
                <a16:creationId xmlns:a16="http://schemas.microsoft.com/office/drawing/2014/main" id="{F3B4207C-E0DE-813F-597F-CC57610647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8D7CF-E8CB-9635-4DDA-D8F025FAEE71}"/>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417988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44BD6-29B9-93AA-C9E0-A13046BBE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4B2CA8-6A83-2C9D-3BE3-EE3818A081FC}"/>
              </a:ext>
            </a:extLst>
          </p:cNvPr>
          <p:cNvSpPr>
            <a:spLocks noGrp="1"/>
          </p:cNvSpPr>
          <p:nvPr>
            <p:ph type="dt" sz="half" idx="10"/>
          </p:nvPr>
        </p:nvSpPr>
        <p:spPr/>
        <p:txBody>
          <a:bodyPr/>
          <a:lstStyle/>
          <a:p>
            <a:fld id="{D52F8CE6-A543-DD47-A3FF-59D964768808}" type="datetime1">
              <a:rPr lang="en-US" smtClean="0"/>
              <a:t>11/7/24</a:t>
            </a:fld>
            <a:endParaRPr lang="en-US"/>
          </a:p>
        </p:txBody>
      </p:sp>
      <p:sp>
        <p:nvSpPr>
          <p:cNvPr id="4" name="Footer Placeholder 3">
            <a:extLst>
              <a:ext uri="{FF2B5EF4-FFF2-40B4-BE49-F238E27FC236}">
                <a16:creationId xmlns:a16="http://schemas.microsoft.com/office/drawing/2014/main" id="{8D06680F-F518-76C3-8C77-474F58791D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26AAA1-8428-9739-0DAB-F15C64164DB7}"/>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346577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211DA-CDB7-A9A3-3B5E-B79719271FCC}"/>
              </a:ext>
            </a:extLst>
          </p:cNvPr>
          <p:cNvSpPr>
            <a:spLocks noGrp="1"/>
          </p:cNvSpPr>
          <p:nvPr>
            <p:ph type="dt" sz="half" idx="10"/>
          </p:nvPr>
        </p:nvSpPr>
        <p:spPr/>
        <p:txBody>
          <a:bodyPr/>
          <a:lstStyle/>
          <a:p>
            <a:fld id="{6F9C2A18-0F9D-5646-BC8E-BE8BF18926E8}" type="datetime1">
              <a:rPr lang="en-US" smtClean="0"/>
              <a:t>11/7/24</a:t>
            </a:fld>
            <a:endParaRPr lang="en-US"/>
          </a:p>
        </p:txBody>
      </p:sp>
      <p:sp>
        <p:nvSpPr>
          <p:cNvPr id="3" name="Footer Placeholder 2">
            <a:extLst>
              <a:ext uri="{FF2B5EF4-FFF2-40B4-BE49-F238E27FC236}">
                <a16:creationId xmlns:a16="http://schemas.microsoft.com/office/drawing/2014/main" id="{F4A58795-6728-06A9-92C0-0CE6902C1D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93CAA1-7057-6F46-AFAA-594A394D7EB9}"/>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2348564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120F1-76CC-AD85-0FCC-CC1AF9142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2DB55-7E05-809C-ADB8-1FA5B9A532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F0C184-C9A6-1A85-B748-5E8647E4C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3FFA4-DE69-7171-7EFB-CF6ED0BC7923}"/>
              </a:ext>
            </a:extLst>
          </p:cNvPr>
          <p:cNvSpPr>
            <a:spLocks noGrp="1"/>
          </p:cNvSpPr>
          <p:nvPr>
            <p:ph type="dt" sz="half" idx="10"/>
          </p:nvPr>
        </p:nvSpPr>
        <p:spPr/>
        <p:txBody>
          <a:bodyPr/>
          <a:lstStyle/>
          <a:p>
            <a:fld id="{174DAEDE-6640-D648-976C-E561470155D7}" type="datetime1">
              <a:rPr lang="en-US" smtClean="0"/>
              <a:t>11/7/24</a:t>
            </a:fld>
            <a:endParaRPr lang="en-US"/>
          </a:p>
        </p:txBody>
      </p:sp>
      <p:sp>
        <p:nvSpPr>
          <p:cNvPr id="6" name="Footer Placeholder 5">
            <a:extLst>
              <a:ext uri="{FF2B5EF4-FFF2-40B4-BE49-F238E27FC236}">
                <a16:creationId xmlns:a16="http://schemas.microsoft.com/office/drawing/2014/main" id="{3291A455-EDD0-6B1F-05C7-7F25ABFB2A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84E14-53FD-C490-1D39-108CF39D2DF8}"/>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21554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0CBF-E617-FBA6-AAA2-4BDF1A751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C8097-3CCE-E465-B09E-707BBC29A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D0589E-3473-3BD7-860A-D6689323D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10F4C-F526-5522-899A-4E2BA3E21219}"/>
              </a:ext>
            </a:extLst>
          </p:cNvPr>
          <p:cNvSpPr>
            <a:spLocks noGrp="1"/>
          </p:cNvSpPr>
          <p:nvPr>
            <p:ph type="dt" sz="half" idx="10"/>
          </p:nvPr>
        </p:nvSpPr>
        <p:spPr/>
        <p:txBody>
          <a:bodyPr/>
          <a:lstStyle/>
          <a:p>
            <a:fld id="{D638261D-1BE1-9741-B495-AFCBDAC26F82}" type="datetime1">
              <a:rPr lang="en-US" smtClean="0"/>
              <a:t>11/7/24</a:t>
            </a:fld>
            <a:endParaRPr lang="en-US"/>
          </a:p>
        </p:txBody>
      </p:sp>
      <p:sp>
        <p:nvSpPr>
          <p:cNvPr id="6" name="Footer Placeholder 5">
            <a:extLst>
              <a:ext uri="{FF2B5EF4-FFF2-40B4-BE49-F238E27FC236}">
                <a16:creationId xmlns:a16="http://schemas.microsoft.com/office/drawing/2014/main" id="{6AFB2EF0-D4C4-1B9E-299F-7DCC4E97F7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842185-5DAB-43C7-CBBA-851E29E7C63A}"/>
              </a:ext>
            </a:extLst>
          </p:cNvPr>
          <p:cNvSpPr>
            <a:spLocks noGrp="1"/>
          </p:cNvSpPr>
          <p:nvPr>
            <p:ph type="sldNum" sz="quarter" idx="12"/>
          </p:nvPr>
        </p:nvSpPr>
        <p:spPr/>
        <p:txBody>
          <a:bodyPr/>
          <a:lstStyle/>
          <a:p>
            <a:fld id="{ADB669BB-1C4A-CC44-9B3B-BCEB5A1F1CD2}" type="slidenum">
              <a:rPr lang="en-US" smtClean="0"/>
              <a:t>‹#›</a:t>
            </a:fld>
            <a:endParaRPr lang="en-US"/>
          </a:p>
        </p:txBody>
      </p:sp>
    </p:spTree>
    <p:extLst>
      <p:ext uri="{BB962C8B-B14F-4D97-AF65-F5344CB8AC3E}">
        <p14:creationId xmlns:p14="http://schemas.microsoft.com/office/powerpoint/2010/main" val="56679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30FB6-AAC5-CD3B-F58A-887093334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A03E7B-FE03-A1C6-50AA-AC9DD755D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685F9-DA80-6CBF-935D-DDAA2F4F98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1F5AAD-5080-6E46-B0A2-4F6E795EBC76}" type="datetime1">
              <a:rPr lang="en-US" smtClean="0"/>
              <a:t>11/7/24</a:t>
            </a:fld>
            <a:endParaRPr lang="en-US"/>
          </a:p>
        </p:txBody>
      </p:sp>
      <p:sp>
        <p:nvSpPr>
          <p:cNvPr id="5" name="Footer Placeholder 4">
            <a:extLst>
              <a:ext uri="{FF2B5EF4-FFF2-40B4-BE49-F238E27FC236}">
                <a16:creationId xmlns:a16="http://schemas.microsoft.com/office/drawing/2014/main" id="{A9849CD3-EA40-D32C-1BA3-9B9B9AE9C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BDD894-F9C3-DC45-3345-BE1A89F9F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669BB-1C4A-CC44-9B3B-BCEB5A1F1CD2}" type="slidenum">
              <a:rPr lang="en-US" smtClean="0"/>
              <a:t>‹#›</a:t>
            </a:fld>
            <a:endParaRPr lang="en-US"/>
          </a:p>
        </p:txBody>
      </p:sp>
    </p:spTree>
    <p:extLst>
      <p:ext uri="{BB962C8B-B14F-4D97-AF65-F5344CB8AC3E}">
        <p14:creationId xmlns:p14="http://schemas.microsoft.com/office/powerpoint/2010/main" val="522663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9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35.png"/><Relationship Id="rId4" Type="http://schemas.openxmlformats.org/officeDocument/2006/relationships/image" Target="../media/image340.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0.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180.png"/></Relationships>
</file>

<file path=ppt/slides/_rels/slide2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30.png"/><Relationship Id="rId7" Type="http://schemas.openxmlformats.org/officeDocument/2006/relationships/image" Target="../media/image130.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180.png"/><Relationship Id="rId5" Type="http://schemas.openxmlformats.org/officeDocument/2006/relationships/image" Target="../media/image54.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88.png"/><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88.png"/><Relationship Id="rId4"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88.png"/><Relationship Id="rId4"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89F90-9B30-48A2-846D-CA1C0C8DD640}"/>
              </a:ext>
            </a:extLst>
          </p:cNvPr>
          <p:cNvSpPr>
            <a:spLocks noGrp="1"/>
          </p:cNvSpPr>
          <p:nvPr>
            <p:ph type="title"/>
          </p:nvPr>
        </p:nvSpPr>
        <p:spPr>
          <a:xfrm>
            <a:off x="457200" y="974912"/>
            <a:ext cx="11277600" cy="1697950"/>
          </a:xfrm>
          <a:solidFill>
            <a:schemeClr val="bg2"/>
          </a:solidFill>
        </p:spPr>
        <p:txBody>
          <a:bodyPr>
            <a:normAutofit/>
          </a:bodyPr>
          <a:lstStyle/>
          <a:p>
            <a:pPr algn="ctr"/>
            <a:r>
              <a:rPr lang="en-US" sz="2800" dirty="0">
                <a:solidFill>
                  <a:srgbClr val="000000"/>
                </a:solidFill>
                <a:latin typeface="Helvetica" pitchFamily="2" charset="0"/>
              </a:rPr>
              <a:t>Unique Questions and Answers Revealed in Automated Resonance Fitting and Demonstrated on Ta-181</a:t>
            </a:r>
          </a:p>
        </p:txBody>
      </p:sp>
      <p:sp>
        <p:nvSpPr>
          <p:cNvPr id="5" name="Content Placeholder 4">
            <a:extLst>
              <a:ext uri="{FF2B5EF4-FFF2-40B4-BE49-F238E27FC236}">
                <a16:creationId xmlns:a16="http://schemas.microsoft.com/office/drawing/2014/main" id="{79E280C9-2D45-449E-B1D9-399C5DBDEACC}"/>
              </a:ext>
            </a:extLst>
          </p:cNvPr>
          <p:cNvSpPr>
            <a:spLocks noGrp="1"/>
          </p:cNvSpPr>
          <p:nvPr>
            <p:ph sz="quarter" idx="13"/>
          </p:nvPr>
        </p:nvSpPr>
        <p:spPr>
          <a:xfrm>
            <a:off x="2379784" y="3205424"/>
            <a:ext cx="7432432" cy="2677664"/>
          </a:xfrm>
        </p:spPr>
        <p:txBody>
          <a:bodyPr>
            <a:normAutofit/>
          </a:bodyPr>
          <a:lstStyle/>
          <a:p>
            <a:pPr marL="0" indent="0" algn="ctr">
              <a:buNone/>
            </a:pPr>
            <a:r>
              <a:rPr lang="en-US" sz="2000" dirty="0"/>
              <a:t>Noah Walton</a:t>
            </a:r>
            <a:r>
              <a:rPr lang="en-US" sz="2000" baseline="30000" dirty="0"/>
              <a:t>1</a:t>
            </a:r>
            <a:r>
              <a:rPr lang="en-US" sz="2000" dirty="0"/>
              <a:t>, Vladimir Sobes</a:t>
            </a:r>
            <a:r>
              <a:rPr lang="en-US" sz="2000" baseline="30000" dirty="0"/>
              <a:t>1</a:t>
            </a:r>
            <a:r>
              <a:rPr lang="en-US" sz="2000" dirty="0"/>
              <a:t>, Oleksii Zivenko</a:t>
            </a:r>
            <a:r>
              <a:rPr lang="en-US" sz="2000" baseline="30000" dirty="0"/>
              <a:t>1</a:t>
            </a:r>
            <a:r>
              <a:rPr lang="en-US" sz="2000" dirty="0"/>
              <a:t>, Jesse Brown</a:t>
            </a:r>
            <a:r>
              <a:rPr lang="en-US" sz="2000" baseline="30000" dirty="0"/>
              <a:t>2</a:t>
            </a:r>
            <a:r>
              <a:rPr lang="en-US" sz="2000" dirty="0"/>
              <a:t>, Jake Forbes</a:t>
            </a:r>
            <a:r>
              <a:rPr lang="en-US" sz="2000" baseline="30000" dirty="0"/>
              <a:t>1</a:t>
            </a:r>
            <a:r>
              <a:rPr lang="en-US" sz="2000" dirty="0"/>
              <a:t>, Cole Fritsch</a:t>
            </a:r>
            <a:r>
              <a:rPr lang="en-US" sz="2000" baseline="30000" dirty="0"/>
              <a:t>1</a:t>
            </a:r>
            <a:r>
              <a:rPr lang="en-US" sz="2000" dirty="0"/>
              <a:t>, Aaron Clark</a:t>
            </a:r>
            <a:r>
              <a:rPr lang="en-US" sz="2000" baseline="30000" dirty="0"/>
              <a:t>1</a:t>
            </a:r>
          </a:p>
          <a:p>
            <a:pPr marL="0" indent="0" algn="ctr">
              <a:buNone/>
            </a:pPr>
            <a:r>
              <a:rPr lang="en-US" sz="1800" dirty="0"/>
              <a:t>Collaborators: Dave Brown</a:t>
            </a:r>
            <a:r>
              <a:rPr lang="en-US" sz="1800" baseline="30000" dirty="0"/>
              <a:t>3</a:t>
            </a:r>
            <a:r>
              <a:rPr lang="en-US" sz="1800" dirty="0"/>
              <a:t> , Denise Neudecker</a:t>
            </a:r>
            <a:r>
              <a:rPr lang="en-US" sz="1800" baseline="30000" dirty="0"/>
              <a:t>4</a:t>
            </a:r>
            <a:r>
              <a:rPr lang="en-US" sz="1800" dirty="0"/>
              <a:t> , Mike Grosskopf</a:t>
            </a:r>
            <a:r>
              <a:rPr lang="en-US" sz="1800" baseline="30000" dirty="0"/>
              <a:t>4</a:t>
            </a:r>
            <a:endParaRPr lang="en-US" sz="1800" dirty="0"/>
          </a:p>
          <a:p>
            <a:pPr marL="0" indent="0" algn="ctr">
              <a:buNone/>
            </a:pPr>
            <a:r>
              <a:rPr lang="en-US" sz="1600" i="1" dirty="0"/>
              <a:t>The University of Tennessee</a:t>
            </a:r>
            <a:r>
              <a:rPr lang="en-US" sz="1600" i="1" baseline="30000" dirty="0"/>
              <a:t>1</a:t>
            </a:r>
            <a:endParaRPr lang="en-US" sz="1600" i="1" dirty="0"/>
          </a:p>
          <a:p>
            <a:pPr marL="0" indent="0" algn="ctr">
              <a:buNone/>
            </a:pPr>
            <a:r>
              <a:rPr lang="en-US" sz="1600" i="1" dirty="0"/>
              <a:t>Oak Ridge National Laboratory</a:t>
            </a:r>
            <a:r>
              <a:rPr lang="en-US" sz="1600" i="1" baseline="30000" dirty="0"/>
              <a:t>2</a:t>
            </a:r>
            <a:endParaRPr lang="en-US" sz="1600" i="1" dirty="0"/>
          </a:p>
          <a:p>
            <a:pPr marL="0" indent="0" algn="ctr">
              <a:buNone/>
            </a:pPr>
            <a:r>
              <a:rPr lang="en-US" sz="1600" i="1" dirty="0"/>
              <a:t>Brookhaven National Laboratory</a:t>
            </a:r>
            <a:r>
              <a:rPr lang="en-US" sz="1600" i="1" baseline="30000" dirty="0"/>
              <a:t>3</a:t>
            </a:r>
          </a:p>
          <a:p>
            <a:pPr marL="0" indent="0" algn="ctr">
              <a:buNone/>
            </a:pPr>
            <a:r>
              <a:rPr lang="en-US" sz="1600" i="1" dirty="0"/>
              <a:t>Los Alamos National Laboratory</a:t>
            </a:r>
            <a:r>
              <a:rPr lang="en-US" sz="1600" i="1" baseline="30000" dirty="0"/>
              <a:t>4</a:t>
            </a:r>
            <a:endParaRPr lang="en-US" sz="1600" i="1" dirty="0"/>
          </a:p>
          <a:p>
            <a:pPr marL="0" indent="0" algn="ctr">
              <a:buNone/>
            </a:pPr>
            <a:endParaRPr lang="en-US" sz="2800" dirty="0"/>
          </a:p>
          <a:p>
            <a:pPr marL="0" indent="0" algn="ctr">
              <a:buNone/>
            </a:pPr>
            <a:endParaRPr lang="en-US" i="1" dirty="0"/>
          </a:p>
        </p:txBody>
      </p:sp>
      <p:sp>
        <p:nvSpPr>
          <p:cNvPr id="7" name="Slide Number Placeholder 6">
            <a:extLst>
              <a:ext uri="{FF2B5EF4-FFF2-40B4-BE49-F238E27FC236}">
                <a16:creationId xmlns:a16="http://schemas.microsoft.com/office/drawing/2014/main" id="{CA351EF1-5448-9677-14D7-4DDA45F938D7}"/>
              </a:ext>
            </a:extLst>
          </p:cNvPr>
          <p:cNvSpPr>
            <a:spLocks noGrp="1"/>
          </p:cNvSpPr>
          <p:nvPr>
            <p:ph type="sldNum" sz="quarter" idx="12"/>
          </p:nvPr>
        </p:nvSpPr>
        <p:spPr/>
        <p:txBody>
          <a:bodyPr/>
          <a:lstStyle/>
          <a:p>
            <a:fld id="{63954337-777C-478F-BB37-379719107E1B}" type="slidenum">
              <a:rPr lang="en-US" smtClean="0"/>
              <a:pPr/>
              <a:t>1</a:t>
            </a:fld>
            <a:endParaRPr lang="en-US"/>
          </a:p>
        </p:txBody>
      </p:sp>
    </p:spTree>
    <p:extLst>
      <p:ext uri="{BB962C8B-B14F-4D97-AF65-F5344CB8AC3E}">
        <p14:creationId xmlns:p14="http://schemas.microsoft.com/office/powerpoint/2010/main" val="141527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508A4-14DD-D166-867D-4E2AADA904A7}"/>
            </a:ext>
          </a:extLst>
        </p:cNvPr>
        <p:cNvGrpSpPr/>
        <p:nvPr/>
      </p:nvGrpSpPr>
      <p:grpSpPr>
        <a:xfrm>
          <a:off x="0" y="0"/>
          <a:ext cx="0" cy="0"/>
          <a:chOff x="0" y="0"/>
          <a:chExt cx="0" cy="0"/>
        </a:xfrm>
      </p:grpSpPr>
      <p:pic>
        <p:nvPicPr>
          <p:cNvPr id="74" name="Picture 73" descr="A graph showing the number of resonances&#10;&#10;Description automatically generated">
            <a:extLst>
              <a:ext uri="{FF2B5EF4-FFF2-40B4-BE49-F238E27FC236}">
                <a16:creationId xmlns:a16="http://schemas.microsoft.com/office/drawing/2014/main" id="{0E5CDD3D-0C48-F138-50AF-FA8F46715069}"/>
              </a:ext>
            </a:extLst>
          </p:cNvPr>
          <p:cNvPicPr>
            <a:picLocks noChangeAspect="1"/>
          </p:cNvPicPr>
          <p:nvPr/>
        </p:nvPicPr>
        <p:blipFill>
          <a:blip r:embed="rId3"/>
          <a:stretch>
            <a:fillRect/>
          </a:stretch>
        </p:blipFill>
        <p:spPr>
          <a:xfrm>
            <a:off x="5295901" y="628650"/>
            <a:ext cx="6896099" cy="5172074"/>
          </a:xfrm>
          <a:prstGeom prst="rect">
            <a:avLst/>
          </a:prstGeom>
        </p:spPr>
      </p:pic>
      <p:sp>
        <p:nvSpPr>
          <p:cNvPr id="2" name="Title 1">
            <a:extLst>
              <a:ext uri="{FF2B5EF4-FFF2-40B4-BE49-F238E27FC236}">
                <a16:creationId xmlns:a16="http://schemas.microsoft.com/office/drawing/2014/main" id="{9DE0D6FF-CEE5-A511-101F-E81DD896E233}"/>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ABE473A5-9517-DAD8-FFCC-E9825655E123}"/>
              </a:ext>
            </a:extLst>
          </p:cNvPr>
          <p:cNvSpPr>
            <a:spLocks noGrp="1"/>
          </p:cNvSpPr>
          <p:nvPr>
            <p:ph sz="quarter" idx="13"/>
          </p:nvPr>
        </p:nvSpPr>
        <p:spPr>
          <a:xfrm>
            <a:off x="457199" y="1825625"/>
            <a:ext cx="5106391" cy="4057463"/>
          </a:xfrm>
        </p:spPr>
        <p:txBody>
          <a:bodyPr/>
          <a:lstStyle/>
          <a:p>
            <a:pPr marL="514350" indent="-514350">
              <a:lnSpc>
                <a:spcPct val="100000"/>
              </a:lnSpc>
              <a:buFont typeface="+mj-lt"/>
              <a:buAutoNum type="arabicPeriod"/>
            </a:pPr>
            <a:r>
              <a:rPr lang="en-US" dirty="0"/>
              <a:t>Design initial feature bank</a:t>
            </a:r>
          </a:p>
          <a:p>
            <a:pPr marL="514350" indent="-514350">
              <a:lnSpc>
                <a:spcPct val="100000"/>
              </a:lnSpc>
              <a:buFont typeface="+mj-lt"/>
              <a:buAutoNum type="arabicPeriod"/>
            </a:pPr>
            <a:r>
              <a:rPr lang="en-US" dirty="0"/>
              <a:t>Non-linear optimization</a:t>
            </a:r>
          </a:p>
          <a:p>
            <a:pPr marL="514350" indent="-514350">
              <a:lnSpc>
                <a:spcPct val="100000"/>
              </a:lnSpc>
              <a:buFont typeface="+mj-lt"/>
              <a:buAutoNum type="arabicPeriod"/>
            </a:pPr>
            <a:r>
              <a:rPr lang="en-US" dirty="0"/>
              <a:t>Stepwise variable selection</a:t>
            </a:r>
          </a:p>
          <a:p>
            <a:pPr marL="514350" indent="-514350">
              <a:lnSpc>
                <a:spcPct val="100000"/>
              </a:lnSpc>
              <a:buFont typeface="+mj-lt"/>
              <a:buAutoNum type="arabicPeriod"/>
            </a:pPr>
            <a:r>
              <a:rPr lang="en-US" dirty="0"/>
              <a:t>Cross validation for model selection</a:t>
            </a:r>
          </a:p>
        </p:txBody>
      </p:sp>
      <p:sp>
        <p:nvSpPr>
          <p:cNvPr id="4" name="Slide Number Placeholder 3">
            <a:extLst>
              <a:ext uri="{FF2B5EF4-FFF2-40B4-BE49-F238E27FC236}">
                <a16:creationId xmlns:a16="http://schemas.microsoft.com/office/drawing/2014/main" id="{C4434E53-82B7-10E0-A679-8C294C17777E}"/>
              </a:ext>
            </a:extLst>
          </p:cNvPr>
          <p:cNvSpPr>
            <a:spLocks noGrp="1"/>
          </p:cNvSpPr>
          <p:nvPr>
            <p:ph type="sldNum" sz="quarter" idx="12"/>
          </p:nvPr>
        </p:nvSpPr>
        <p:spPr/>
        <p:txBody>
          <a:bodyPr/>
          <a:lstStyle/>
          <a:p>
            <a:fld id="{63954337-777C-478F-BB37-379719107E1B}" type="slidenum">
              <a:rPr lang="en-US" smtClean="0"/>
              <a:pPr/>
              <a:t>10</a:t>
            </a:fld>
            <a:endParaRPr lang="en-US" dirty="0"/>
          </a:p>
        </p:txBody>
      </p:sp>
      <mc:AlternateContent xmlns:mc="http://schemas.openxmlformats.org/markup-compatibility/2006" xmlns:a14="http://schemas.microsoft.com/office/drawing/2010/main">
        <mc:Choice Requires="a14">
          <p:sp>
            <p:nvSpPr>
              <p:cNvPr id="68" name="Rounded Rectangle 67">
                <a:extLst>
                  <a:ext uri="{FF2B5EF4-FFF2-40B4-BE49-F238E27FC236}">
                    <a16:creationId xmlns:a16="http://schemas.microsoft.com/office/drawing/2014/main" id="{46483774-B2E9-A29D-2F7C-C706AEDADF9A}"/>
                  </a:ext>
                </a:extLst>
              </p:cNvPr>
              <p:cNvSpPr/>
              <p:nvPr/>
            </p:nvSpPr>
            <p:spPr>
              <a:xfrm rot="16200000">
                <a:off x="4843365" y="3178662"/>
                <a:ext cx="1507310" cy="5006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ea typeface="Cambria Math" panose="02040503050406030204" pitchFamily="18" charset="0"/>
                        </a:rPr>
                        <m:t>CVE</m:t>
                      </m:r>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𝛿</m:t>
                      </m:r>
                    </m:oMath>
                  </m:oMathPara>
                </a14:m>
                <a:endParaRPr lang="en-US" dirty="0">
                  <a:solidFill>
                    <a:schemeClr val="tx1"/>
                  </a:solidFill>
                </a:endParaRPr>
              </a:p>
            </p:txBody>
          </p:sp>
        </mc:Choice>
        <mc:Fallback xmlns="">
          <p:sp>
            <p:nvSpPr>
              <p:cNvPr id="68" name="Rounded Rectangle 67">
                <a:extLst>
                  <a:ext uri="{FF2B5EF4-FFF2-40B4-BE49-F238E27FC236}">
                    <a16:creationId xmlns:a16="http://schemas.microsoft.com/office/drawing/2014/main" id="{46483774-B2E9-A29D-2F7C-C706AEDADF9A}"/>
                  </a:ext>
                </a:extLst>
              </p:cNvPr>
              <p:cNvSpPr>
                <a:spLocks noRot="1" noChangeAspect="1" noMove="1" noResize="1" noEditPoints="1" noAdjustHandles="1" noChangeArrowheads="1" noChangeShapeType="1" noTextEdit="1"/>
              </p:cNvSpPr>
              <p:nvPr/>
            </p:nvSpPr>
            <p:spPr>
              <a:xfrm rot="16200000">
                <a:off x="4843365" y="3178662"/>
                <a:ext cx="1507310" cy="500676"/>
              </a:xfrm>
              <a:prstGeom prst="roundRect">
                <a:avLst/>
              </a:prstGeom>
              <a:blipFill>
                <a:blip r:embed="rId4"/>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710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48A9E-B887-1511-0611-9E80D5D7B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367937-CEF9-5140-8870-6709D3401B37}"/>
              </a:ext>
            </a:extLst>
          </p:cNvPr>
          <p:cNvSpPr>
            <a:spLocks noGrp="1"/>
          </p:cNvSpPr>
          <p:nvPr>
            <p:ph type="title"/>
          </p:nvPr>
        </p:nvSpPr>
        <p:spPr/>
        <p:txBody>
          <a:bodyPr/>
          <a:lstStyle/>
          <a:p>
            <a:r>
              <a:rPr lang="en-US" dirty="0"/>
              <a:t>   Solved in overlapping windows</a:t>
            </a:r>
          </a:p>
        </p:txBody>
      </p:sp>
      <p:sp>
        <p:nvSpPr>
          <p:cNvPr id="4" name="Slide Number Placeholder 3">
            <a:extLst>
              <a:ext uri="{FF2B5EF4-FFF2-40B4-BE49-F238E27FC236}">
                <a16:creationId xmlns:a16="http://schemas.microsoft.com/office/drawing/2014/main" id="{F1B90F8C-DA1A-C4C2-DDD4-A2E087BD73E9}"/>
              </a:ext>
            </a:extLst>
          </p:cNvPr>
          <p:cNvSpPr>
            <a:spLocks noGrp="1"/>
          </p:cNvSpPr>
          <p:nvPr>
            <p:ph type="sldNum" sz="quarter" idx="12"/>
          </p:nvPr>
        </p:nvSpPr>
        <p:spPr/>
        <p:txBody>
          <a:bodyPr/>
          <a:lstStyle/>
          <a:p>
            <a:fld id="{63954337-777C-478F-BB37-379719107E1B}" type="slidenum">
              <a:rPr lang="en-US" smtClean="0"/>
              <a:pPr/>
              <a:t>11</a:t>
            </a:fld>
            <a:endParaRPr lang="en-US" dirty="0"/>
          </a:p>
        </p:txBody>
      </p:sp>
      <p:pic>
        <p:nvPicPr>
          <p:cNvPr id="18" name="Picture 17" descr="A graph of a graph of data&#10;&#10;Description automatically generated with medium confidence">
            <a:extLst>
              <a:ext uri="{FF2B5EF4-FFF2-40B4-BE49-F238E27FC236}">
                <a16:creationId xmlns:a16="http://schemas.microsoft.com/office/drawing/2014/main" id="{79068836-E6B7-45DB-E13B-01D28102DB82}"/>
              </a:ext>
            </a:extLst>
          </p:cNvPr>
          <p:cNvPicPr>
            <a:picLocks noChangeAspect="1"/>
          </p:cNvPicPr>
          <p:nvPr/>
        </p:nvPicPr>
        <p:blipFill>
          <a:blip r:embed="rId3"/>
          <a:stretch>
            <a:fillRect/>
          </a:stretch>
        </p:blipFill>
        <p:spPr>
          <a:xfrm>
            <a:off x="132053" y="1326489"/>
            <a:ext cx="5645588" cy="4234191"/>
          </a:xfrm>
          <a:prstGeom prst="rect">
            <a:avLst/>
          </a:prstGeom>
        </p:spPr>
      </p:pic>
      <p:pic>
        <p:nvPicPr>
          <p:cNvPr id="19" name="Picture 18" descr="A graph showing a window decomposing process&#10;&#10;Description automatically generated">
            <a:extLst>
              <a:ext uri="{FF2B5EF4-FFF2-40B4-BE49-F238E27FC236}">
                <a16:creationId xmlns:a16="http://schemas.microsoft.com/office/drawing/2014/main" id="{E0647E40-F354-2368-A624-B0833B5F3A91}"/>
              </a:ext>
            </a:extLst>
          </p:cNvPr>
          <p:cNvPicPr>
            <a:picLocks noChangeAspect="1"/>
          </p:cNvPicPr>
          <p:nvPr/>
        </p:nvPicPr>
        <p:blipFill>
          <a:blip r:embed="rId4"/>
          <a:stretch>
            <a:fillRect/>
          </a:stretch>
        </p:blipFill>
        <p:spPr>
          <a:xfrm>
            <a:off x="6014013" y="1542304"/>
            <a:ext cx="6177987" cy="3861242"/>
          </a:xfrm>
          <a:prstGeom prst="rect">
            <a:avLst/>
          </a:prstGeom>
        </p:spPr>
      </p:pic>
      <p:sp>
        <p:nvSpPr>
          <p:cNvPr id="20" name="TextBox 19">
            <a:extLst>
              <a:ext uri="{FF2B5EF4-FFF2-40B4-BE49-F238E27FC236}">
                <a16:creationId xmlns:a16="http://schemas.microsoft.com/office/drawing/2014/main" id="{6A082FFD-D668-5063-2BA5-0DE63DB42FF1}"/>
              </a:ext>
            </a:extLst>
          </p:cNvPr>
          <p:cNvSpPr txBox="1"/>
          <p:nvPr/>
        </p:nvSpPr>
        <p:spPr>
          <a:xfrm>
            <a:off x="7917084" y="5146419"/>
            <a:ext cx="2914608" cy="338554"/>
          </a:xfrm>
          <a:prstGeom prst="rect">
            <a:avLst/>
          </a:prstGeom>
          <a:solidFill>
            <a:schemeClr val="bg1"/>
          </a:solidFill>
        </p:spPr>
        <p:txBody>
          <a:bodyPr wrap="square" rtlCol="0">
            <a:spAutoFit/>
          </a:bodyPr>
          <a:lstStyle/>
          <a:p>
            <a:r>
              <a:rPr lang="en-US" sz="1600" dirty="0"/>
              <a:t>Incident Neutron Energy (eV)</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1B54807-DA1D-B825-1E1C-8162C36E9448}"/>
                  </a:ext>
                </a:extLst>
              </p:cNvPr>
              <p:cNvSpPr txBox="1"/>
              <p:nvPr/>
            </p:nvSpPr>
            <p:spPr>
              <a:xfrm rot="16200000">
                <a:off x="-246266" y="3936554"/>
                <a:ext cx="971548"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baseline="-25000">
                          <a:latin typeface="Cambria Math" panose="02040503050406030204" pitchFamily="18" charset="0"/>
                        </a:rPr>
                        <m:t>𝛾</m:t>
                      </m:r>
                    </m:oMath>
                  </m:oMathPara>
                </a14:m>
                <a:endParaRPr lang="en-US" sz="2000" dirty="0"/>
              </a:p>
            </p:txBody>
          </p:sp>
        </mc:Choice>
        <mc:Fallback xmlns="">
          <p:sp>
            <p:nvSpPr>
              <p:cNvPr id="21" name="TextBox 20">
                <a:extLst>
                  <a:ext uri="{FF2B5EF4-FFF2-40B4-BE49-F238E27FC236}">
                    <a16:creationId xmlns:a16="http://schemas.microsoft.com/office/drawing/2014/main" id="{F1B54807-DA1D-B825-1E1C-8162C36E9448}"/>
                  </a:ext>
                </a:extLst>
              </p:cNvPr>
              <p:cNvSpPr txBox="1">
                <a:spLocks noRot="1" noChangeAspect="1" noMove="1" noResize="1" noEditPoints="1" noAdjustHandles="1" noChangeArrowheads="1" noChangeShapeType="1" noTextEdit="1"/>
              </p:cNvSpPr>
              <p:nvPr/>
            </p:nvSpPr>
            <p:spPr>
              <a:xfrm rot="16200000">
                <a:off x="-246266" y="3936554"/>
                <a:ext cx="971548" cy="400110"/>
              </a:xfrm>
              <a:prstGeom prst="rect">
                <a:avLst/>
              </a:prstGeom>
              <a:blipFill>
                <a:blip r:embed="rId5"/>
                <a:stretch>
                  <a:fillRect r="-9091"/>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07F2602C-F008-33BA-B652-38E942593D9C}"/>
              </a:ext>
            </a:extLst>
          </p:cNvPr>
          <p:cNvSpPr txBox="1"/>
          <p:nvPr/>
        </p:nvSpPr>
        <p:spPr>
          <a:xfrm>
            <a:off x="2021135" y="5220151"/>
            <a:ext cx="2309671" cy="307777"/>
          </a:xfrm>
          <a:prstGeom prst="rect">
            <a:avLst/>
          </a:prstGeom>
          <a:solidFill>
            <a:schemeClr val="bg1"/>
          </a:solidFill>
        </p:spPr>
        <p:txBody>
          <a:bodyPr wrap="none" rtlCol="0">
            <a:spAutoFit/>
          </a:bodyPr>
          <a:lstStyle/>
          <a:p>
            <a:r>
              <a:rPr lang="en-US" sz="1400" dirty="0"/>
              <a:t>Incident Neutron Energy (eV)</a:t>
            </a:r>
          </a:p>
        </p:txBody>
      </p:sp>
      <p:sp>
        <p:nvSpPr>
          <p:cNvPr id="23" name="TextBox 22">
            <a:extLst>
              <a:ext uri="{FF2B5EF4-FFF2-40B4-BE49-F238E27FC236}">
                <a16:creationId xmlns:a16="http://schemas.microsoft.com/office/drawing/2014/main" id="{539F3CA5-8AD4-0B7E-1C78-50F2D0DC0271}"/>
              </a:ext>
            </a:extLst>
          </p:cNvPr>
          <p:cNvSpPr txBox="1"/>
          <p:nvPr/>
        </p:nvSpPr>
        <p:spPr>
          <a:xfrm rot="16200000">
            <a:off x="-224902" y="2364349"/>
            <a:ext cx="971548" cy="369332"/>
          </a:xfrm>
          <a:prstGeom prst="rect">
            <a:avLst/>
          </a:prstGeom>
          <a:solidFill>
            <a:schemeClr val="bg1"/>
          </a:solidFill>
        </p:spPr>
        <p:txBody>
          <a:bodyPr wrap="square" rtlCol="0">
            <a:spAutoFit/>
          </a:bodyPr>
          <a:lstStyle/>
          <a:p>
            <a:r>
              <a:rPr lang="en-US" i="1" dirty="0"/>
              <a:t>Trans</a:t>
            </a:r>
          </a:p>
        </p:txBody>
      </p:sp>
      <p:cxnSp>
        <p:nvCxnSpPr>
          <p:cNvPr id="24" name="Straight Connector 23">
            <a:extLst>
              <a:ext uri="{FF2B5EF4-FFF2-40B4-BE49-F238E27FC236}">
                <a16:creationId xmlns:a16="http://schemas.microsoft.com/office/drawing/2014/main" id="{4E08B146-D7D8-6A15-5ED0-B5A8536368E0}"/>
              </a:ext>
            </a:extLst>
          </p:cNvPr>
          <p:cNvCxnSpPr>
            <a:cxnSpLocks/>
            <a:stCxn id="25" idx="2"/>
          </p:cNvCxnSpPr>
          <p:nvPr/>
        </p:nvCxnSpPr>
        <p:spPr>
          <a:xfrm flipH="1">
            <a:off x="5777641" y="4622383"/>
            <a:ext cx="1641732" cy="30777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C90CEB2-7C1E-A6D2-8C1E-62DBFD44A47A}"/>
              </a:ext>
            </a:extLst>
          </p:cNvPr>
          <p:cNvSpPr/>
          <p:nvPr/>
        </p:nvSpPr>
        <p:spPr>
          <a:xfrm>
            <a:off x="6921661" y="2581154"/>
            <a:ext cx="995423" cy="2041229"/>
          </a:xfrm>
          <a:prstGeom prst="rect">
            <a:avLst/>
          </a:prstGeom>
          <a:solidFill>
            <a:schemeClr val="tx1">
              <a:lumMod val="65000"/>
              <a:lumOff val="35000"/>
              <a:alpha val="2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0036DD4-8A2D-2435-951D-A567819F0CCC}"/>
              </a:ext>
            </a:extLst>
          </p:cNvPr>
          <p:cNvCxnSpPr>
            <a:cxnSpLocks/>
            <a:stCxn id="25" idx="0"/>
          </p:cNvCxnSpPr>
          <p:nvPr/>
        </p:nvCxnSpPr>
        <p:spPr>
          <a:xfrm flipH="1" flipV="1">
            <a:off x="5777641" y="2235617"/>
            <a:ext cx="1641732" cy="34553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C80C1B2-9E63-AD80-24B3-0D353915AC82}"/>
              </a:ext>
            </a:extLst>
          </p:cNvPr>
          <p:cNvSpPr txBox="1"/>
          <p:nvPr/>
        </p:nvSpPr>
        <p:spPr>
          <a:xfrm>
            <a:off x="660400" y="1283771"/>
            <a:ext cx="4445990" cy="338554"/>
          </a:xfrm>
          <a:prstGeom prst="rect">
            <a:avLst/>
          </a:prstGeom>
          <a:solidFill>
            <a:schemeClr val="bg1"/>
          </a:solidFill>
        </p:spPr>
        <p:txBody>
          <a:bodyPr wrap="square" rtlCol="0">
            <a:spAutoFit/>
          </a:bodyPr>
          <a:lstStyle/>
          <a:p>
            <a:pPr algn="ctr"/>
            <a:r>
              <a:rPr lang="en-US" sz="1600" dirty="0"/>
              <a:t>20 eV Window</a:t>
            </a:r>
          </a:p>
        </p:txBody>
      </p:sp>
      <p:sp>
        <p:nvSpPr>
          <p:cNvPr id="28" name="Rectangle 27">
            <a:extLst>
              <a:ext uri="{FF2B5EF4-FFF2-40B4-BE49-F238E27FC236}">
                <a16:creationId xmlns:a16="http://schemas.microsoft.com/office/drawing/2014/main" id="{C5C9E5D3-7FE6-9124-862D-73A2DD31360C}"/>
              </a:ext>
            </a:extLst>
          </p:cNvPr>
          <p:cNvSpPr/>
          <p:nvPr/>
        </p:nvSpPr>
        <p:spPr>
          <a:xfrm>
            <a:off x="76207" y="1283771"/>
            <a:ext cx="5693004" cy="4253759"/>
          </a:xfrm>
          <a:prstGeom prst="rect">
            <a:avLst/>
          </a:prstGeom>
          <a:noFill/>
          <a:ln w="381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7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F69-2848-387A-17CE-44AFC690E2E0}"/>
              </a:ext>
            </a:extLst>
          </p:cNvPr>
          <p:cNvSpPr>
            <a:spLocks noGrp="1"/>
          </p:cNvSpPr>
          <p:nvPr>
            <p:ph type="title"/>
          </p:nvPr>
        </p:nvSpPr>
        <p:spPr/>
        <p:txBody>
          <a:bodyPr/>
          <a:lstStyle/>
          <a:p>
            <a:r>
              <a:rPr lang="en-US" dirty="0"/>
              <a:t>   AutoFit “Hyperparameters”</a:t>
            </a:r>
          </a:p>
        </p:txBody>
      </p:sp>
      <p:sp>
        <p:nvSpPr>
          <p:cNvPr id="4" name="Slide Number Placeholder 3">
            <a:extLst>
              <a:ext uri="{FF2B5EF4-FFF2-40B4-BE49-F238E27FC236}">
                <a16:creationId xmlns:a16="http://schemas.microsoft.com/office/drawing/2014/main" id="{F21D5690-7BB5-D9D0-C49F-764BB7B69AF9}"/>
              </a:ext>
            </a:extLst>
          </p:cNvPr>
          <p:cNvSpPr>
            <a:spLocks noGrp="1"/>
          </p:cNvSpPr>
          <p:nvPr>
            <p:ph type="sldNum" sz="quarter" idx="12"/>
          </p:nvPr>
        </p:nvSpPr>
        <p:spPr/>
        <p:txBody>
          <a:bodyPr/>
          <a:lstStyle/>
          <a:p>
            <a:fld id="{63954337-777C-478F-BB37-379719107E1B}" type="slidenum">
              <a:rPr lang="en-US" smtClean="0"/>
              <a:pPr/>
              <a:t>12</a:t>
            </a:fld>
            <a:endParaRPr lang="en-US" dirty="0"/>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3B9366AF-E6F6-A9A9-1E62-9F710647F656}"/>
                  </a:ext>
                </a:extLst>
              </p:cNvPr>
              <p:cNvGraphicFramePr>
                <a:graphicFrameLocks/>
              </p:cNvGraphicFramePr>
              <p:nvPr>
                <p:extLst>
                  <p:ext uri="{D42A27DB-BD31-4B8C-83A1-F6EECF244321}">
                    <p14:modId xmlns:p14="http://schemas.microsoft.com/office/powerpoint/2010/main" val="1819875544"/>
                  </p:ext>
                </p:extLst>
              </p:nvPr>
            </p:nvGraphicFramePr>
            <p:xfrm>
              <a:off x="6615111" y="1318108"/>
              <a:ext cx="5414963" cy="4221783"/>
            </p:xfrm>
            <a:graphic>
              <a:graphicData uri="http://schemas.openxmlformats.org/drawingml/2006/table">
                <a:tbl>
                  <a:tblPr firstRow="1" bandRow="1">
                    <a:tableStyleId>{F5AB1C69-6EDB-4FF4-983F-18BD219EF322}</a:tableStyleId>
                  </a:tblPr>
                  <a:tblGrid>
                    <a:gridCol w="2804039">
                      <a:extLst>
                        <a:ext uri="{9D8B030D-6E8A-4147-A177-3AD203B41FA5}">
                          <a16:colId xmlns:a16="http://schemas.microsoft.com/office/drawing/2014/main" val="2762850750"/>
                        </a:ext>
                      </a:extLst>
                    </a:gridCol>
                    <a:gridCol w="2610924">
                      <a:extLst>
                        <a:ext uri="{9D8B030D-6E8A-4147-A177-3AD203B41FA5}">
                          <a16:colId xmlns:a16="http://schemas.microsoft.com/office/drawing/2014/main" val="755669700"/>
                        </a:ext>
                      </a:extLst>
                    </a:gridCol>
                  </a:tblGrid>
                  <a:tr h="462682">
                    <a:tc>
                      <a:txBody>
                        <a:bodyPr/>
                        <a:lstStyle/>
                        <a:p>
                          <a:pPr algn="ctr"/>
                          <a:r>
                            <a:rPr lang="en-US" sz="2400" dirty="0"/>
                            <a:t>Parameter</a:t>
                          </a:r>
                        </a:p>
                      </a:txBody>
                      <a:tcPr anchor="ctr">
                        <a:solidFill>
                          <a:srgbClr val="948D8D"/>
                        </a:solidFill>
                      </a:tcPr>
                    </a:tc>
                    <a:tc>
                      <a:txBody>
                        <a:bodyPr/>
                        <a:lstStyle/>
                        <a:p>
                          <a:pPr algn="ctr"/>
                          <a:r>
                            <a:rPr lang="en-US" sz="2400" dirty="0"/>
                            <a:t>Setting</a:t>
                          </a:r>
                        </a:p>
                      </a:txBody>
                      <a:tcPr anchor="ctr">
                        <a:solidFill>
                          <a:srgbClr val="948D8D"/>
                        </a:solidFill>
                      </a:tcPr>
                    </a:tc>
                    <a:extLst>
                      <a:ext uri="{0D108BD9-81ED-4DB2-BD59-A6C34878D82A}">
                        <a16:rowId xmlns:a16="http://schemas.microsoft.com/office/drawing/2014/main" val="3137906688"/>
                      </a:ext>
                    </a:extLst>
                  </a:tr>
                  <a:tr h="832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Initial feature bank design</a:t>
                          </a:r>
                        </a:p>
                      </a:txBody>
                      <a:tcPr anchor="ctr"/>
                    </a:tc>
                    <a:tc>
                      <a:txBody>
                        <a:bodyPr/>
                        <a:lstStyle/>
                        <a:p>
                          <a:pPr algn="ctr"/>
                          <a14:m>
                            <m:oMathPara xmlns:m="http://schemas.openxmlformats.org/officeDocument/2006/math">
                              <m:oMathParaPr>
                                <m:jc m:val="left"/>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𝐸</m:t>
                                    </m:r>
                                  </m:e>
                                  <m:sub>
                                    <m:r>
                                      <a:rPr lang="en-US" sz="2400" b="0" i="1" smtClean="0">
                                        <a:latin typeface="Cambria Math" panose="02040503050406030204" pitchFamily="18" charset="0"/>
                                        <a:ea typeface="Cambria Math" panose="02040503050406030204" pitchFamily="18" charset="0"/>
                                      </a:rPr>
                                      <m:t>𝜆</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m:rPr>
                                        <m:sty m:val="p"/>
                                      </m:rPr>
                                      <a:rPr lang="en-US" sz="2400" b="0" i="0" smtClean="0">
                                        <a:latin typeface="Cambria Math" panose="02040503050406030204" pitchFamily="18" charset="0"/>
                                        <a:ea typeface="Cambria Math" panose="02040503050406030204" pitchFamily="18" charset="0"/>
                                      </a:rPr>
                                      <m:t>W</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0.01</m:t>
                                    </m:r>
                                  </m:e>
                                </m:d>
                              </m:oMath>
                            </m:oMathPara>
                          </a14:m>
                          <a:endParaRPr lang="en-US" sz="2400" dirty="0"/>
                        </a:p>
                      </a:txBody>
                      <a:tcPr anchor="ctr"/>
                    </a:tc>
                    <a:extLst>
                      <a:ext uri="{0D108BD9-81ED-4DB2-BD59-A6C34878D82A}">
                        <a16:rowId xmlns:a16="http://schemas.microsoft.com/office/drawing/2014/main" val="1881772131"/>
                      </a:ext>
                    </a:extLst>
                  </a:tr>
                  <a:tr h="516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Γ</m:t>
                                    </m:r>
                                  </m:e>
                                  <m:sub>
                                    <m:r>
                                      <a:rPr lang="en-US" sz="2400" b="0" i="1" smtClean="0">
                                        <a:latin typeface="Cambria Math" panose="02040503050406030204" pitchFamily="18" charset="0"/>
                                        <a:ea typeface="Cambria Math" panose="02040503050406030204" pitchFamily="18" charset="0"/>
                                      </a:rPr>
                                      <m:t>𝛾</m:t>
                                    </m:r>
                                  </m:sub>
                                </m:sSub>
                                <m:r>
                                  <a:rPr lang="en-US" sz="2400" b="0" i="1" smtClean="0">
                                    <a:latin typeface="Cambria Math" panose="02040503050406030204" pitchFamily="18" charset="0"/>
                                    <a:ea typeface="Cambria Math" panose="02040503050406030204" pitchFamily="18" charset="0"/>
                                  </a:rPr>
                                  <m:t>=</m:t>
                                </m:r>
                                <m:d>
                                  <m:dPr>
                                    <m:begChr m:val="⟨"/>
                                    <m:endChr m:val="⟩"/>
                                    <m:ctrlPr>
                                      <a:rPr lang="en-US" sz="2400" b="0" i="1" smtClean="0">
                                        <a:latin typeface="Cambria Math" panose="02040503050406030204" pitchFamily="18" charset="0"/>
                                        <a:ea typeface="Cambria Math" panose="02040503050406030204" pitchFamily="18" charset="0"/>
                                      </a:rPr>
                                    </m:ctrlPr>
                                  </m:dPr>
                                  <m:e>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Γ</m:t>
                                        </m:r>
                                      </m:e>
                                      <m:sub>
                                        <m:r>
                                          <a:rPr lang="en-US" sz="2400" b="0" i="1" smtClean="0">
                                            <a:latin typeface="Cambria Math" panose="02040503050406030204" pitchFamily="18" charset="0"/>
                                            <a:ea typeface="Cambria Math" panose="02040503050406030204" pitchFamily="18" charset="0"/>
                                          </a:rPr>
                                          <m:t>𝛾</m:t>
                                        </m:r>
                                      </m:sub>
                                    </m:sSub>
                                  </m:e>
                                </m:d>
                              </m:oMath>
                            </m:oMathPara>
                          </a14:m>
                          <a:endParaRPr lang="en-US" sz="2400" dirty="0"/>
                        </a:p>
                      </a:txBody>
                      <a:tcPr anchor="ctr"/>
                    </a:tc>
                    <a:extLst>
                      <a:ext uri="{0D108BD9-81ED-4DB2-BD59-A6C34878D82A}">
                        <a16:rowId xmlns:a16="http://schemas.microsoft.com/office/drawing/2014/main" val="3589482681"/>
                      </a:ext>
                    </a:extLst>
                  </a:tr>
                  <a:tr h="462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algn="ctr"/>
                          <a14:m>
                            <m:oMathPara xmlns:m="http://schemas.openxmlformats.org/officeDocument/2006/math">
                              <m:oMathParaPr>
                                <m:jc m:val="left"/>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m:rPr>
                                        <m:sty m:val="p"/>
                                      </m:rPr>
                                      <a:rPr lang="en-US" sz="2400" b="0" i="0" smtClean="0">
                                        <a:latin typeface="Cambria Math" panose="02040503050406030204" pitchFamily="18" charset="0"/>
                                        <a:ea typeface="Cambria Math" panose="02040503050406030204" pitchFamily="18" charset="0"/>
                                      </a:rPr>
                                      <m:t>Γ</m:t>
                                    </m:r>
                                  </m:e>
                                  <m:sub>
                                    <m:r>
                                      <a:rPr lang="en-US" sz="2400" b="0" i="1" smtClean="0">
                                        <a:latin typeface="Cambria Math" panose="02040503050406030204" pitchFamily="18" charset="0"/>
                                        <a:ea typeface="Cambria Math" panose="02040503050406030204" pitchFamily="18" charset="0"/>
                                      </a:rPr>
                                      <m:t>𝑛</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𝑄</m:t>
                                    </m:r>
                                  </m:e>
                                  <m:sub>
                                    <m:r>
                                      <m:rPr>
                                        <m:sty m:val="p"/>
                                      </m:rPr>
                                      <a:rPr lang="en-US" sz="2400" b="0" i="0" smtClean="0">
                                        <a:latin typeface="Cambria Math" panose="02040503050406030204" pitchFamily="18" charset="0"/>
                                        <a:ea typeface="Cambria Math" panose="02040503050406030204" pitchFamily="18" charset="0"/>
                                      </a:rPr>
                                      <m:t>PT</m:t>
                                    </m:r>
                                  </m:sub>
                                </m:sSub>
                                <m:d>
                                  <m:dPr>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0.1</m:t>
                                    </m:r>
                                  </m:e>
                                </m:d>
                              </m:oMath>
                            </m:oMathPara>
                          </a14:m>
                          <a:endParaRPr lang="en-US" sz="2400" dirty="0"/>
                        </a:p>
                      </a:txBody>
                      <a:tcPr anchor="ctr"/>
                    </a:tc>
                    <a:extLst>
                      <a:ext uri="{0D108BD9-81ED-4DB2-BD59-A6C34878D82A}">
                        <a16:rowId xmlns:a16="http://schemas.microsoft.com/office/drawing/2014/main" val="3665588592"/>
                      </a:ext>
                    </a:extLst>
                  </a:tr>
                  <a:tr h="123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 dirty="0"/>
                        </a:p>
                      </a:txBody>
                      <a:tcPr anchor="ctr">
                        <a:solidFill>
                          <a:srgbClr val="948D8D">
                            <a:alpha val="75498"/>
                          </a:srgbClr>
                        </a:solidFill>
                      </a:tcPr>
                    </a:tc>
                    <a:tc>
                      <a:txBody>
                        <a:bodyPr/>
                        <a:lstStyle/>
                        <a:p>
                          <a:pPr algn="ctr"/>
                          <a:endParaRPr lang="en-US" sz="200" dirty="0"/>
                        </a:p>
                      </a:txBody>
                      <a:tcPr anchor="ctr">
                        <a:solidFill>
                          <a:srgbClr val="948D8D">
                            <a:alpha val="75498"/>
                          </a:srgbClr>
                        </a:solidFill>
                      </a:tcPr>
                    </a:tc>
                    <a:extLst>
                      <a:ext uri="{0D108BD9-81ED-4DB2-BD59-A6C34878D82A}">
                        <a16:rowId xmlns:a16="http://schemas.microsoft.com/office/drawing/2014/main" val="432648362"/>
                      </a:ext>
                    </a:extLst>
                  </a:tr>
                  <a:tr h="897861">
                    <a:tc>
                      <a:txBody>
                        <a:bodyPr/>
                        <a:lstStyle/>
                        <a:p>
                          <a:pPr algn="ctr"/>
                          <a:r>
                            <a:rPr lang="en-US" sz="2400" dirty="0"/>
                            <a:t>Fitting precision</a:t>
                          </a:r>
                        </a:p>
                      </a:txBody>
                      <a:tcPr anchor="ctr"/>
                    </a:tc>
                    <a:tc>
                      <a:txBody>
                        <a:bodyPr/>
                        <a:lstStyle/>
                        <a:p>
                          <a:pPr algn="ctr"/>
                          <a14:m>
                            <m:oMathPara xmlns:m="http://schemas.openxmlformats.org/officeDocument/2006/math">
                              <m:oMathParaPr>
                                <m:jc m:val="left"/>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r>
                                      <a:rPr lang="en-US" sz="2400" i="1" smtClean="0">
                                        <a:latin typeface="Cambria Math" panose="02040503050406030204" pitchFamily="18" charset="0"/>
                                        <a:ea typeface="Cambria Math" panose="02040503050406030204" pitchFamily="18" charset="0"/>
                                      </a:rPr>
                                      <m:t>∆</m:t>
                                    </m:r>
                                    <m:sSup>
                                      <m:sSupPr>
                                        <m:ctrlPr>
                                          <a:rPr lang="en-US" sz="240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𝜒</m:t>
                                        </m:r>
                                      </m:e>
                                      <m:sup>
                                        <m:r>
                                          <a:rPr lang="en-US" sz="2400" b="0" i="1" smtClean="0">
                                            <a:latin typeface="Cambria Math" panose="02040503050406030204" pitchFamily="18" charset="0"/>
                                            <a:ea typeface="Cambria Math" panose="02040503050406030204" pitchFamily="18" charset="0"/>
                                          </a:rPr>
                                          <m:t>2</m:t>
                                        </m:r>
                                      </m:sup>
                                    </m:sSup>
                                  </m:num>
                                  <m:den>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𝑁</m:t>
                                        </m:r>
                                      </m:e>
                                      <m:sub>
                                        <m:r>
                                          <m:rPr>
                                            <m:sty m:val="p"/>
                                          </m:rPr>
                                          <a:rPr lang="en-US" sz="2400" b="0" i="0" smtClean="0">
                                            <a:latin typeface="Cambria Math" panose="02040503050406030204" pitchFamily="18" charset="0"/>
                                            <a:ea typeface="Cambria Math" panose="02040503050406030204" pitchFamily="18" charset="0"/>
                                          </a:rPr>
                                          <m:t>d</m:t>
                                        </m:r>
                                      </m:sub>
                                    </m:sSub>
                                  </m:den>
                                </m:f>
                                <m:r>
                                  <a:rPr lang="en-US" sz="2400" b="0" i="1" smtClean="0">
                                    <a:latin typeface="Cambria Math" panose="02040503050406030204" pitchFamily="18" charset="0"/>
                                    <a:ea typeface="Cambria Math" panose="02040503050406030204" pitchFamily="18" charset="0"/>
                                  </a:rPr>
                                  <m:t>&lt;0.01</m:t>
                                </m:r>
                              </m:oMath>
                            </m:oMathPara>
                          </a14:m>
                          <a:endParaRPr lang="en-US" sz="2400" dirty="0"/>
                        </a:p>
                      </a:txBody>
                      <a:tcPr anchor="ctr"/>
                    </a:tc>
                    <a:extLst>
                      <a:ext uri="{0D108BD9-81ED-4DB2-BD59-A6C34878D82A}">
                        <a16:rowId xmlns:a16="http://schemas.microsoft.com/office/drawing/2014/main" val="3201205895"/>
                      </a:ext>
                    </a:extLst>
                  </a:tr>
                  <a:tr h="462682">
                    <a:tc>
                      <a:txBody>
                        <a:bodyPr/>
                        <a:lstStyle/>
                        <a:p>
                          <a:pPr algn="ctr"/>
                          <a:r>
                            <a:rPr lang="en-US" sz="2400" dirty="0"/>
                            <a:t>Stepwise greediness</a:t>
                          </a:r>
                        </a:p>
                      </a:txBody>
                      <a:tcPr anchor="ctr"/>
                    </a:tc>
                    <a:tc>
                      <a:txBody>
                        <a:bodyPr/>
                        <a:lstStyle/>
                        <a:p>
                          <a:pPr algn="l"/>
                          <a:r>
                            <a:rPr lang="en-US" sz="2400" dirty="0"/>
                            <a:t>Low</a:t>
                          </a:r>
                        </a:p>
                      </a:txBody>
                      <a:tcPr anchor="ctr"/>
                    </a:tc>
                    <a:extLst>
                      <a:ext uri="{0D108BD9-81ED-4DB2-BD59-A6C34878D82A}">
                        <a16:rowId xmlns:a16="http://schemas.microsoft.com/office/drawing/2014/main" val="1780495901"/>
                      </a:ext>
                    </a:extLst>
                  </a:tr>
                  <a:tr h="462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CV window size</a:t>
                          </a:r>
                        </a:p>
                      </a:txBody>
                      <a:tcPr anchor="ctr"/>
                    </a:tc>
                    <a:tc>
                      <a:txBody>
                        <a:bodyPr/>
                        <a:lstStyle/>
                        <a:p>
                          <a:pPr algn="l"/>
                          <a:r>
                            <a:rPr lang="en-US" sz="2400" dirty="0"/>
                            <a:t>20 eV</a:t>
                          </a:r>
                        </a:p>
                      </a:txBody>
                      <a:tcPr anchor="ctr"/>
                    </a:tc>
                    <a:extLst>
                      <a:ext uri="{0D108BD9-81ED-4DB2-BD59-A6C34878D82A}">
                        <a16:rowId xmlns:a16="http://schemas.microsoft.com/office/drawing/2014/main" val="3213566147"/>
                      </a:ext>
                    </a:extLst>
                  </a:tr>
                </a:tbl>
              </a:graphicData>
            </a:graphic>
          </p:graphicFrame>
        </mc:Choice>
        <mc:Fallback xmlns="">
          <p:graphicFrame>
            <p:nvGraphicFramePr>
              <p:cNvPr id="5" name="Content Placeholder 4">
                <a:extLst>
                  <a:ext uri="{FF2B5EF4-FFF2-40B4-BE49-F238E27FC236}">
                    <a16:creationId xmlns:a16="http://schemas.microsoft.com/office/drawing/2014/main" id="{3B9366AF-E6F6-A9A9-1E62-9F710647F656}"/>
                  </a:ext>
                </a:extLst>
              </p:cNvPr>
              <p:cNvGraphicFramePr>
                <a:graphicFrameLocks/>
              </p:cNvGraphicFramePr>
              <p:nvPr>
                <p:extLst>
                  <p:ext uri="{D42A27DB-BD31-4B8C-83A1-F6EECF244321}">
                    <p14:modId xmlns:p14="http://schemas.microsoft.com/office/powerpoint/2010/main" val="1819875544"/>
                  </p:ext>
                </p:extLst>
              </p:nvPr>
            </p:nvGraphicFramePr>
            <p:xfrm>
              <a:off x="6615111" y="1318108"/>
              <a:ext cx="5414963" cy="4221783"/>
            </p:xfrm>
            <a:graphic>
              <a:graphicData uri="http://schemas.openxmlformats.org/drawingml/2006/table">
                <a:tbl>
                  <a:tblPr firstRow="1" bandRow="1">
                    <a:tableStyleId>{F5AB1C69-6EDB-4FF4-983F-18BD219EF322}</a:tableStyleId>
                  </a:tblPr>
                  <a:tblGrid>
                    <a:gridCol w="2804039">
                      <a:extLst>
                        <a:ext uri="{9D8B030D-6E8A-4147-A177-3AD203B41FA5}">
                          <a16:colId xmlns:a16="http://schemas.microsoft.com/office/drawing/2014/main" val="2762850750"/>
                        </a:ext>
                      </a:extLst>
                    </a:gridCol>
                    <a:gridCol w="2610924">
                      <a:extLst>
                        <a:ext uri="{9D8B030D-6E8A-4147-A177-3AD203B41FA5}">
                          <a16:colId xmlns:a16="http://schemas.microsoft.com/office/drawing/2014/main" val="755669700"/>
                        </a:ext>
                      </a:extLst>
                    </a:gridCol>
                  </a:tblGrid>
                  <a:tr h="462682">
                    <a:tc>
                      <a:txBody>
                        <a:bodyPr/>
                        <a:lstStyle/>
                        <a:p>
                          <a:pPr algn="ctr"/>
                          <a:r>
                            <a:rPr lang="en-US" sz="2400" dirty="0"/>
                            <a:t>Parameter</a:t>
                          </a:r>
                        </a:p>
                      </a:txBody>
                      <a:tcPr anchor="ctr">
                        <a:solidFill>
                          <a:srgbClr val="948D8D"/>
                        </a:solidFill>
                      </a:tcPr>
                    </a:tc>
                    <a:tc>
                      <a:txBody>
                        <a:bodyPr/>
                        <a:lstStyle/>
                        <a:p>
                          <a:pPr algn="ctr"/>
                          <a:r>
                            <a:rPr lang="en-US" sz="2400" dirty="0"/>
                            <a:t>Setting</a:t>
                          </a:r>
                        </a:p>
                      </a:txBody>
                      <a:tcPr anchor="ctr">
                        <a:solidFill>
                          <a:srgbClr val="948D8D"/>
                        </a:solidFill>
                      </a:tcPr>
                    </a:tc>
                    <a:extLst>
                      <a:ext uri="{0D108BD9-81ED-4DB2-BD59-A6C34878D82A}">
                        <a16:rowId xmlns:a16="http://schemas.microsoft.com/office/drawing/2014/main" val="3137906688"/>
                      </a:ext>
                    </a:extLst>
                  </a:tr>
                  <a:tr h="8328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Initial feature bank design</a:t>
                          </a:r>
                        </a:p>
                      </a:txBody>
                      <a:tcPr anchor="ctr"/>
                    </a:tc>
                    <a:tc>
                      <a:txBody>
                        <a:bodyPr/>
                        <a:lstStyle/>
                        <a:p>
                          <a:endParaRPr lang="en-US"/>
                        </a:p>
                      </a:txBody>
                      <a:tcPr anchor="ctr">
                        <a:blipFill>
                          <a:blip r:embed="rId3"/>
                          <a:stretch>
                            <a:fillRect l="-107767" t="-61538" r="-971" b="-372308"/>
                          </a:stretch>
                        </a:blipFill>
                      </a:tcPr>
                    </a:tc>
                    <a:extLst>
                      <a:ext uri="{0D108BD9-81ED-4DB2-BD59-A6C34878D82A}">
                        <a16:rowId xmlns:a16="http://schemas.microsoft.com/office/drawing/2014/main" val="1881772131"/>
                      </a:ext>
                    </a:extLst>
                  </a:tr>
                  <a:tr h="5169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endParaRPr lang="en-US"/>
                        </a:p>
                      </a:txBody>
                      <a:tcPr anchor="ctr">
                        <a:blipFill>
                          <a:blip r:embed="rId3"/>
                          <a:stretch>
                            <a:fillRect l="-107767" t="-256098" r="-971" b="-490244"/>
                          </a:stretch>
                        </a:blipFill>
                      </a:tcPr>
                    </a:tc>
                    <a:extLst>
                      <a:ext uri="{0D108BD9-81ED-4DB2-BD59-A6C34878D82A}">
                        <a16:rowId xmlns:a16="http://schemas.microsoft.com/office/drawing/2014/main" val="3589482681"/>
                      </a:ext>
                    </a:extLst>
                  </a:tr>
                  <a:tr h="462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endParaRPr lang="en-US"/>
                        </a:p>
                      </a:txBody>
                      <a:tcPr anchor="ctr">
                        <a:blipFill>
                          <a:blip r:embed="rId3"/>
                          <a:stretch>
                            <a:fillRect l="-107767" t="-394595" r="-971" b="-443243"/>
                          </a:stretch>
                        </a:blipFill>
                      </a:tcPr>
                    </a:tc>
                    <a:extLst>
                      <a:ext uri="{0D108BD9-81ED-4DB2-BD59-A6C34878D82A}">
                        <a16:rowId xmlns:a16="http://schemas.microsoft.com/office/drawing/2014/main" val="3665588592"/>
                      </a:ext>
                    </a:extLst>
                  </a:tr>
                  <a:tr h="1233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 dirty="0"/>
                        </a:p>
                      </a:txBody>
                      <a:tcPr anchor="ctr">
                        <a:solidFill>
                          <a:srgbClr val="948D8D">
                            <a:alpha val="75498"/>
                          </a:srgbClr>
                        </a:solidFill>
                      </a:tcPr>
                    </a:tc>
                    <a:tc>
                      <a:txBody>
                        <a:bodyPr/>
                        <a:lstStyle/>
                        <a:p>
                          <a:pPr algn="ctr"/>
                          <a:endParaRPr lang="en-US" sz="200" dirty="0"/>
                        </a:p>
                      </a:txBody>
                      <a:tcPr anchor="ctr">
                        <a:solidFill>
                          <a:srgbClr val="948D8D">
                            <a:alpha val="75498"/>
                          </a:srgbClr>
                        </a:solidFill>
                      </a:tcPr>
                    </a:tc>
                    <a:extLst>
                      <a:ext uri="{0D108BD9-81ED-4DB2-BD59-A6C34878D82A}">
                        <a16:rowId xmlns:a16="http://schemas.microsoft.com/office/drawing/2014/main" val="432648362"/>
                      </a:ext>
                    </a:extLst>
                  </a:tr>
                  <a:tr h="897861">
                    <a:tc>
                      <a:txBody>
                        <a:bodyPr/>
                        <a:lstStyle/>
                        <a:p>
                          <a:pPr algn="ctr"/>
                          <a:r>
                            <a:rPr lang="en-US" sz="2400" dirty="0"/>
                            <a:t>Fitting precision</a:t>
                          </a:r>
                        </a:p>
                      </a:txBody>
                      <a:tcPr anchor="ctr"/>
                    </a:tc>
                    <a:tc>
                      <a:txBody>
                        <a:bodyPr/>
                        <a:lstStyle/>
                        <a:p>
                          <a:endParaRPr lang="en-US"/>
                        </a:p>
                      </a:txBody>
                      <a:tcPr anchor="ctr">
                        <a:blipFill>
                          <a:blip r:embed="rId3"/>
                          <a:stretch>
                            <a:fillRect l="-107767" t="-271831" r="-971" b="-116901"/>
                          </a:stretch>
                        </a:blipFill>
                      </a:tcPr>
                    </a:tc>
                    <a:extLst>
                      <a:ext uri="{0D108BD9-81ED-4DB2-BD59-A6C34878D82A}">
                        <a16:rowId xmlns:a16="http://schemas.microsoft.com/office/drawing/2014/main" val="3201205895"/>
                      </a:ext>
                    </a:extLst>
                  </a:tr>
                  <a:tr h="462682">
                    <a:tc>
                      <a:txBody>
                        <a:bodyPr/>
                        <a:lstStyle/>
                        <a:p>
                          <a:pPr algn="ctr"/>
                          <a:r>
                            <a:rPr lang="en-US" sz="2400" dirty="0"/>
                            <a:t>Stepwise greediness</a:t>
                          </a:r>
                        </a:p>
                      </a:txBody>
                      <a:tcPr anchor="ctr"/>
                    </a:tc>
                    <a:tc>
                      <a:txBody>
                        <a:bodyPr/>
                        <a:lstStyle/>
                        <a:p>
                          <a:pPr algn="l"/>
                          <a:r>
                            <a:rPr lang="en-US" sz="2400" dirty="0"/>
                            <a:t>Low</a:t>
                          </a:r>
                        </a:p>
                      </a:txBody>
                      <a:tcPr anchor="ctr"/>
                    </a:tc>
                    <a:extLst>
                      <a:ext uri="{0D108BD9-81ED-4DB2-BD59-A6C34878D82A}">
                        <a16:rowId xmlns:a16="http://schemas.microsoft.com/office/drawing/2014/main" val="1780495901"/>
                      </a:ext>
                    </a:extLst>
                  </a:tr>
                  <a:tr h="4626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CV window size</a:t>
                          </a:r>
                        </a:p>
                      </a:txBody>
                      <a:tcPr anchor="ctr"/>
                    </a:tc>
                    <a:tc>
                      <a:txBody>
                        <a:bodyPr/>
                        <a:lstStyle/>
                        <a:p>
                          <a:pPr algn="l"/>
                          <a:r>
                            <a:rPr lang="en-US" sz="2400" dirty="0"/>
                            <a:t>20 eV</a:t>
                          </a:r>
                        </a:p>
                      </a:txBody>
                      <a:tcPr anchor="ctr"/>
                    </a:tc>
                    <a:extLst>
                      <a:ext uri="{0D108BD9-81ED-4DB2-BD59-A6C34878D82A}">
                        <a16:rowId xmlns:a16="http://schemas.microsoft.com/office/drawing/2014/main" val="3213566147"/>
                      </a:ext>
                    </a:extLst>
                  </a:tr>
                </a:tbl>
              </a:graphicData>
            </a:graphic>
          </p:graphicFrame>
        </mc:Fallback>
      </mc:AlternateContent>
      <p:sp>
        <p:nvSpPr>
          <p:cNvPr id="3" name="Content Placeholder 2">
            <a:extLst>
              <a:ext uri="{FF2B5EF4-FFF2-40B4-BE49-F238E27FC236}">
                <a16:creationId xmlns:a16="http://schemas.microsoft.com/office/drawing/2014/main" id="{F0BA5730-F39C-A082-3270-283BAA557397}"/>
              </a:ext>
            </a:extLst>
          </p:cNvPr>
          <p:cNvSpPr>
            <a:spLocks noGrp="1"/>
          </p:cNvSpPr>
          <p:nvPr>
            <p:ph sz="quarter" idx="13"/>
          </p:nvPr>
        </p:nvSpPr>
        <p:spPr>
          <a:xfrm>
            <a:off x="457199" y="1825625"/>
            <a:ext cx="6157913" cy="4057463"/>
          </a:xfrm>
        </p:spPr>
        <p:txBody>
          <a:bodyPr/>
          <a:lstStyle/>
          <a:p>
            <a:r>
              <a:rPr lang="en-US" dirty="0"/>
              <a:t>Few inputs       reproducible estimates</a:t>
            </a:r>
          </a:p>
          <a:p>
            <a:endParaRPr lang="en-US" dirty="0"/>
          </a:p>
          <a:p>
            <a:r>
              <a:rPr lang="en-US" dirty="0"/>
              <a:t>Intuition for good settings</a:t>
            </a:r>
          </a:p>
          <a:p>
            <a:endParaRPr lang="en-US" dirty="0"/>
          </a:p>
          <a:p>
            <a:r>
              <a:rPr lang="en-US" dirty="0"/>
              <a:t>Initial feature bank can integrate with prior knowledge </a:t>
            </a:r>
          </a:p>
        </p:txBody>
      </p:sp>
      <p:sp>
        <p:nvSpPr>
          <p:cNvPr id="6" name="Right Arrow 5">
            <a:extLst>
              <a:ext uri="{FF2B5EF4-FFF2-40B4-BE49-F238E27FC236}">
                <a16:creationId xmlns:a16="http://schemas.microsoft.com/office/drawing/2014/main" id="{367CD88E-66A2-8C80-28A6-BB8403E01087}"/>
              </a:ext>
            </a:extLst>
          </p:cNvPr>
          <p:cNvSpPr/>
          <p:nvPr/>
        </p:nvSpPr>
        <p:spPr>
          <a:xfrm>
            <a:off x="2435937" y="1939637"/>
            <a:ext cx="371919" cy="250536"/>
          </a:xfrm>
          <a:prstGeom prst="rightArrow">
            <a:avLst>
              <a:gd name="adj1" fmla="val 23311"/>
              <a:gd name="adj2" fmla="val 47331"/>
            </a:avLst>
          </a:prstGeom>
          <a:solidFill>
            <a:srgbClr val="FF960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68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965C-FC23-081A-CE18-341BC06AFDEF}"/>
              </a:ext>
            </a:extLst>
          </p:cNvPr>
          <p:cNvSpPr>
            <a:spLocks noGrp="1"/>
          </p:cNvSpPr>
          <p:nvPr>
            <p:ph type="title"/>
          </p:nvPr>
        </p:nvSpPr>
        <p:spPr/>
        <p:txBody>
          <a:bodyPr/>
          <a:lstStyle/>
          <a:p>
            <a:r>
              <a:rPr lang="en-US" dirty="0"/>
              <a:t>   Differences in evaluation methods</a:t>
            </a:r>
          </a:p>
        </p:txBody>
      </p:sp>
      <mc:AlternateContent xmlns:mc="http://schemas.openxmlformats.org/markup-compatibility/2006" xmlns:a14="http://schemas.microsoft.com/office/drawing/2010/main">
        <mc:Choice Requires="a14">
          <p:graphicFrame>
            <p:nvGraphicFramePr>
              <p:cNvPr id="5" name="Content Placeholder 4">
                <a:extLst>
                  <a:ext uri="{FF2B5EF4-FFF2-40B4-BE49-F238E27FC236}">
                    <a16:creationId xmlns:a16="http://schemas.microsoft.com/office/drawing/2014/main" id="{899FBAA8-6A5B-A138-980C-80B40745F84F}"/>
                  </a:ext>
                </a:extLst>
              </p:cNvPr>
              <p:cNvGraphicFramePr>
                <a:graphicFrameLocks noGrp="1"/>
              </p:cNvGraphicFramePr>
              <p:nvPr>
                <p:ph sz="quarter" idx="13"/>
                <p:extLst>
                  <p:ext uri="{D42A27DB-BD31-4B8C-83A1-F6EECF244321}">
                    <p14:modId xmlns:p14="http://schemas.microsoft.com/office/powerpoint/2010/main" val="2374424018"/>
                  </p:ext>
                </p:extLst>
              </p:nvPr>
            </p:nvGraphicFramePr>
            <p:xfrm>
              <a:off x="838200" y="1669798"/>
              <a:ext cx="10515600" cy="3518403"/>
            </p:xfrm>
            <a:graphic>
              <a:graphicData uri="http://schemas.openxmlformats.org/drawingml/2006/table">
                <a:tbl>
                  <a:tblPr firstRow="1" bandRow="1">
                    <a:tableStyleId>{F5AB1C69-6EDB-4FF4-983F-18BD219EF322}</a:tableStyleId>
                  </a:tblPr>
                  <a:tblGrid>
                    <a:gridCol w="3567970">
                      <a:extLst>
                        <a:ext uri="{9D8B030D-6E8A-4147-A177-3AD203B41FA5}">
                          <a16:colId xmlns:a16="http://schemas.microsoft.com/office/drawing/2014/main" val="2762850750"/>
                        </a:ext>
                      </a:extLst>
                    </a:gridCol>
                    <a:gridCol w="3330106">
                      <a:extLst>
                        <a:ext uri="{9D8B030D-6E8A-4147-A177-3AD203B41FA5}">
                          <a16:colId xmlns:a16="http://schemas.microsoft.com/office/drawing/2014/main" val="755669700"/>
                        </a:ext>
                      </a:extLst>
                    </a:gridCol>
                    <a:gridCol w="3617524">
                      <a:extLst>
                        <a:ext uri="{9D8B030D-6E8A-4147-A177-3AD203B41FA5}">
                          <a16:colId xmlns:a16="http://schemas.microsoft.com/office/drawing/2014/main" val="3181882600"/>
                        </a:ext>
                      </a:extLst>
                    </a:gridCol>
                  </a:tblGrid>
                  <a:tr h="502629">
                    <a:tc>
                      <a:txBody>
                        <a:bodyPr/>
                        <a:lstStyle/>
                        <a:p>
                          <a:pPr algn="ctr"/>
                          <a:endParaRPr lang="en-US" sz="2200" dirty="0"/>
                        </a:p>
                      </a:txBody>
                      <a:tcPr/>
                    </a:tc>
                    <a:tc>
                      <a:txBody>
                        <a:bodyPr/>
                        <a:lstStyle/>
                        <a:p>
                          <a:pPr algn="ctr"/>
                          <a:r>
                            <a:rPr lang="en-US" sz="2200" dirty="0"/>
                            <a:t>AutoFit</a:t>
                          </a:r>
                        </a:p>
                      </a:txBody>
                      <a:tcPr/>
                    </a:tc>
                    <a:tc>
                      <a:txBody>
                        <a:bodyPr/>
                        <a:lstStyle/>
                        <a:p>
                          <a:pPr algn="ctr"/>
                          <a:r>
                            <a:rPr lang="en-US" sz="2200" dirty="0"/>
                            <a:t>ENDF/B-VIII.1</a:t>
                          </a:r>
                        </a:p>
                      </a:txBody>
                      <a:tcPr/>
                    </a:tc>
                    <a:extLst>
                      <a:ext uri="{0D108BD9-81ED-4DB2-BD59-A6C34878D82A}">
                        <a16:rowId xmlns:a16="http://schemas.microsoft.com/office/drawing/2014/main" val="3137906688"/>
                      </a:ext>
                    </a:extLst>
                  </a:tr>
                  <a:tr h="502629">
                    <a:tc>
                      <a:txBody>
                        <a:bodyPr/>
                        <a:lstStyle/>
                        <a:p>
                          <a:pPr algn="l"/>
                          <a:r>
                            <a:rPr lang="en-US" sz="2200" dirty="0"/>
                            <a:t>Spin group selection</a:t>
                          </a: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US" sz="2000" b="1" i="1" smtClean="0">
                                        <a:latin typeface="Cambria Math" panose="02040503050406030204" pitchFamily="18" charset="0"/>
                                        <a:ea typeface="Cambria Math" panose="02040503050406030204" pitchFamily="18" charset="0"/>
                                      </a:rPr>
                                    </m:ctrlPr>
                                  </m:sSupPr>
                                  <m:e>
                                    <m:r>
                                      <a:rPr lang="en-US" sz="2000" b="1" i="1" smtClean="0">
                                        <a:latin typeface="Cambria Math" panose="02040503050406030204" pitchFamily="18" charset="0"/>
                                        <a:ea typeface="Cambria Math" panose="02040503050406030204" pitchFamily="18" charset="0"/>
                                      </a:rPr>
                                      <m:t>𝝌</m:t>
                                    </m:r>
                                  </m:e>
                                  <m:sup>
                                    <m:r>
                                      <a:rPr lang="en-US" sz="2000" b="1" i="1" smtClean="0">
                                        <a:latin typeface="Cambria Math" panose="02040503050406030204" pitchFamily="18" charset="0"/>
                                        <a:ea typeface="Cambria Math" panose="02040503050406030204" pitchFamily="18" charset="0"/>
                                      </a:rPr>
                                      <m:t>𝟐</m:t>
                                    </m:r>
                                  </m:sup>
                                </m:sSup>
                              </m:oMath>
                            </m:oMathPara>
                          </a14:m>
                          <a:endParaRPr lang="en-US" sz="2200" b="1" dirty="0"/>
                        </a:p>
                      </a:txBody>
                      <a:tcPr/>
                    </a:tc>
                    <a:tc>
                      <a:txBody>
                        <a:bodyPr/>
                        <a:lstStyle/>
                        <a:p>
                          <a:pPr algn="ctr"/>
                          <a:r>
                            <a:rPr lang="en-US" sz="2200" dirty="0"/>
                            <a:t>Atlas/resonance statistics</a:t>
                          </a:r>
                        </a:p>
                      </a:txBody>
                      <a:tcPr/>
                    </a:tc>
                    <a:extLst>
                      <a:ext uri="{0D108BD9-81ED-4DB2-BD59-A6C34878D82A}">
                        <a16:rowId xmlns:a16="http://schemas.microsoft.com/office/drawing/2014/main" val="1881772131"/>
                      </a:ext>
                    </a:extLst>
                  </a:tr>
                  <a:tr h="502629">
                    <a:tc>
                      <a:txBody>
                        <a:bodyPr/>
                        <a:lstStyle/>
                        <a:p>
                          <a:pPr algn="l"/>
                          <a:r>
                            <a:rPr lang="en-US" sz="2200" dirty="0"/>
                            <a:t>Fitting method</a:t>
                          </a:r>
                        </a:p>
                      </a:txBody>
                      <a:tcPr/>
                    </a:tc>
                    <a:tc>
                      <a:txBody>
                        <a:bodyPr/>
                        <a:lstStyle/>
                        <a:p>
                          <a:pPr algn="ctr"/>
                          <a:r>
                            <a:rPr lang="en-US" sz="2200" dirty="0"/>
                            <a:t>Simultaneous</a:t>
                          </a:r>
                        </a:p>
                      </a:txBody>
                      <a:tcPr/>
                    </a:tc>
                    <a:tc>
                      <a:txBody>
                        <a:bodyPr/>
                        <a:lstStyle/>
                        <a:p>
                          <a:pPr algn="ctr"/>
                          <a:r>
                            <a:rPr lang="en-US" sz="2200" dirty="0"/>
                            <a:t>Sequential</a:t>
                          </a:r>
                        </a:p>
                      </a:txBody>
                      <a:tcPr/>
                    </a:tc>
                    <a:extLst>
                      <a:ext uri="{0D108BD9-81ED-4DB2-BD59-A6C34878D82A}">
                        <a16:rowId xmlns:a16="http://schemas.microsoft.com/office/drawing/2014/main" val="565342287"/>
                      </a:ext>
                    </a:extLst>
                  </a:tr>
                  <a:tr h="502629">
                    <a:tc>
                      <a:txBody>
                        <a:bodyPr/>
                        <a:lstStyle/>
                        <a:p>
                          <a:pPr algn="l"/>
                          <a:r>
                            <a:rPr lang="en-US" sz="2200" dirty="0"/>
                            <a:t>Small fake resonances added</a:t>
                          </a:r>
                        </a:p>
                      </a:txBody>
                      <a:tcPr/>
                    </a:tc>
                    <a:tc>
                      <a:txBody>
                        <a:bodyPr/>
                        <a:lstStyle/>
                        <a:p>
                          <a:pPr algn="ctr"/>
                          <a:r>
                            <a:rPr lang="en-US" sz="2200" dirty="0"/>
                            <a:t>No</a:t>
                          </a:r>
                        </a:p>
                      </a:txBody>
                      <a:tcPr/>
                    </a:tc>
                    <a:tc>
                      <a:txBody>
                        <a:bodyPr/>
                        <a:lstStyle/>
                        <a:p>
                          <a:pPr algn="ctr"/>
                          <a:r>
                            <a:rPr lang="en-US" sz="2200" dirty="0"/>
                            <a:t>Yes</a:t>
                          </a:r>
                        </a:p>
                      </a:txBody>
                      <a:tcPr/>
                    </a:tc>
                    <a:extLst>
                      <a:ext uri="{0D108BD9-81ED-4DB2-BD59-A6C34878D82A}">
                        <a16:rowId xmlns:a16="http://schemas.microsoft.com/office/drawing/2014/main" val="4222423083"/>
                      </a:ext>
                    </a:extLst>
                  </a:tr>
                  <a:tr h="502629">
                    <a:tc>
                      <a:txBody>
                        <a:bodyPr/>
                        <a:lstStyle/>
                        <a:p>
                          <a:pPr algn="l"/>
                          <a:r>
                            <a:rPr lang="en-US" sz="2200" dirty="0"/>
                            <a:t>Datasets used in 200-2550eV</a:t>
                          </a:r>
                        </a:p>
                      </a:txBody>
                      <a:tcPr/>
                    </a:tc>
                    <a:tc>
                      <a:txBody>
                        <a:bodyPr/>
                        <a:lstStyle/>
                        <a:p>
                          <a:pPr algn="ctr"/>
                          <a:r>
                            <a:rPr lang="en-US" sz="2200" dirty="0"/>
                            <a:t>5</a:t>
                          </a:r>
                        </a:p>
                      </a:txBody>
                      <a:tcPr/>
                    </a:tc>
                    <a:tc>
                      <a:txBody>
                        <a:bodyPr/>
                        <a:lstStyle/>
                        <a:p>
                          <a:pPr algn="ctr"/>
                          <a:r>
                            <a:rPr lang="en-US" sz="2200" dirty="0"/>
                            <a:t>6</a:t>
                          </a:r>
                        </a:p>
                      </a:txBody>
                      <a:tcPr/>
                    </a:tc>
                    <a:extLst>
                      <a:ext uri="{0D108BD9-81ED-4DB2-BD59-A6C34878D82A}">
                        <a16:rowId xmlns:a16="http://schemas.microsoft.com/office/drawing/2014/main" val="1593881554"/>
                      </a:ext>
                    </a:extLst>
                  </a:tr>
                  <a:tr h="502629">
                    <a:tc>
                      <a:txBody>
                        <a:bodyPr/>
                        <a:lstStyle/>
                        <a:p>
                          <a:pPr algn="l"/>
                          <a:r>
                            <a:rPr lang="en-US" sz="2200" dirty="0"/>
                            <a:t>Fit </a:t>
                          </a:r>
                          <a14:m>
                            <m:oMath xmlns:m="http://schemas.openxmlformats.org/officeDocument/2006/math">
                              <m:sSub>
                                <m:sSubPr>
                                  <m:ctrlPr>
                                    <a:rPr lang="en-US" sz="2000" b="1" i="1" smtClean="0">
                                      <a:latin typeface="Cambria Math" panose="02040503050406030204" pitchFamily="18" charset="0"/>
                                      <a:ea typeface="Cambria Math" panose="02040503050406030204" pitchFamily="18" charset="0"/>
                                    </a:rPr>
                                  </m:ctrlPr>
                                </m:sSubPr>
                                <m:e>
                                  <m:r>
                                    <a:rPr lang="en-US" sz="2000" b="1" i="0" smtClean="0">
                                      <a:latin typeface="Cambria Math" panose="02040503050406030204" pitchFamily="18" charset="0"/>
                                      <a:ea typeface="Cambria Math" panose="02040503050406030204" pitchFamily="18" charset="0"/>
                                    </a:rPr>
                                    <m:t>𝚪</m:t>
                                  </m:r>
                                </m:e>
                                <m:sub>
                                  <m:r>
                                    <a:rPr lang="en-US" sz="2000" b="1" i="1" smtClean="0">
                                      <a:latin typeface="Cambria Math" panose="02040503050406030204" pitchFamily="18" charset="0"/>
                                      <a:ea typeface="Cambria Math" panose="02040503050406030204" pitchFamily="18" charset="0"/>
                                    </a:rPr>
                                    <m:t>𝜸</m:t>
                                  </m:r>
                                </m:sub>
                              </m:sSub>
                            </m:oMath>
                          </a14:m>
                          <a:endParaRPr lang="en-US" sz="2200" b="1" dirty="0"/>
                        </a:p>
                      </a:txBody>
                      <a:tcPr/>
                    </a:tc>
                    <a:tc>
                      <a:txBody>
                        <a:bodyPr/>
                        <a:lstStyle/>
                        <a:p>
                          <a:pPr algn="ctr"/>
                          <a:r>
                            <a:rPr lang="en-US" sz="2200" dirty="0"/>
                            <a:t>Average +/- 2%</a:t>
                          </a:r>
                        </a:p>
                      </a:txBody>
                      <a:tcPr/>
                    </a:tc>
                    <a:tc>
                      <a:txBody>
                        <a:bodyPr/>
                        <a:lstStyle/>
                        <a:p>
                          <a:pPr algn="ctr"/>
                          <a:r>
                            <a:rPr lang="en-US" sz="2200" dirty="0"/>
                            <a:t>Average +/- 2%</a:t>
                          </a:r>
                        </a:p>
                      </a:txBody>
                      <a:tcPr/>
                    </a:tc>
                    <a:extLst>
                      <a:ext uri="{0D108BD9-81ED-4DB2-BD59-A6C34878D82A}">
                        <a16:rowId xmlns:a16="http://schemas.microsoft.com/office/drawing/2014/main" val="6881018"/>
                      </a:ext>
                    </a:extLst>
                  </a:tr>
                  <a:tr h="502629">
                    <a:tc>
                      <a:txBody>
                        <a:bodyPr/>
                        <a:lstStyle/>
                        <a:p>
                          <a:pPr algn="l"/>
                          <a:r>
                            <a:rPr lang="en-US" sz="2200" dirty="0"/>
                            <a:t>Prior evaluation</a:t>
                          </a:r>
                        </a:p>
                      </a:txBody>
                      <a:tcPr/>
                    </a:tc>
                    <a:tc>
                      <a:txBody>
                        <a:bodyPr/>
                        <a:lstStyle/>
                        <a:p>
                          <a:pPr algn="ctr"/>
                          <a:r>
                            <a:rPr lang="en-US" sz="2200" dirty="0"/>
                            <a:t>None</a:t>
                          </a:r>
                        </a:p>
                      </a:txBody>
                      <a:tcPr/>
                    </a:tc>
                    <a:tc>
                      <a:txBody>
                        <a:bodyPr/>
                        <a:lstStyle/>
                        <a:p>
                          <a:pPr algn="ctr"/>
                          <a:r>
                            <a:rPr lang="en-US" sz="2200" dirty="0"/>
                            <a:t>JEFF-3.3</a:t>
                          </a:r>
                        </a:p>
                      </a:txBody>
                      <a:tcPr/>
                    </a:tc>
                    <a:extLst>
                      <a:ext uri="{0D108BD9-81ED-4DB2-BD59-A6C34878D82A}">
                        <a16:rowId xmlns:a16="http://schemas.microsoft.com/office/drawing/2014/main" val="1359254240"/>
                      </a:ext>
                    </a:extLst>
                  </a:tr>
                </a:tbl>
              </a:graphicData>
            </a:graphic>
          </p:graphicFrame>
        </mc:Choice>
        <mc:Fallback xmlns="">
          <p:graphicFrame>
            <p:nvGraphicFramePr>
              <p:cNvPr id="5" name="Content Placeholder 4">
                <a:extLst>
                  <a:ext uri="{FF2B5EF4-FFF2-40B4-BE49-F238E27FC236}">
                    <a16:creationId xmlns:a16="http://schemas.microsoft.com/office/drawing/2014/main" id="{899FBAA8-6A5B-A138-980C-80B40745F84F}"/>
                  </a:ext>
                </a:extLst>
              </p:cNvPr>
              <p:cNvGraphicFramePr>
                <a:graphicFrameLocks noGrp="1"/>
              </p:cNvGraphicFramePr>
              <p:nvPr>
                <p:ph sz="quarter" idx="13"/>
                <p:extLst>
                  <p:ext uri="{D42A27DB-BD31-4B8C-83A1-F6EECF244321}">
                    <p14:modId xmlns:p14="http://schemas.microsoft.com/office/powerpoint/2010/main" val="2374424018"/>
                  </p:ext>
                </p:extLst>
              </p:nvPr>
            </p:nvGraphicFramePr>
            <p:xfrm>
              <a:off x="838200" y="1669798"/>
              <a:ext cx="10515600" cy="3518403"/>
            </p:xfrm>
            <a:graphic>
              <a:graphicData uri="http://schemas.openxmlformats.org/drawingml/2006/table">
                <a:tbl>
                  <a:tblPr firstRow="1" bandRow="1">
                    <a:tableStyleId>{F5AB1C69-6EDB-4FF4-983F-18BD219EF322}</a:tableStyleId>
                  </a:tblPr>
                  <a:tblGrid>
                    <a:gridCol w="3567970">
                      <a:extLst>
                        <a:ext uri="{9D8B030D-6E8A-4147-A177-3AD203B41FA5}">
                          <a16:colId xmlns:a16="http://schemas.microsoft.com/office/drawing/2014/main" val="2762850750"/>
                        </a:ext>
                      </a:extLst>
                    </a:gridCol>
                    <a:gridCol w="3330106">
                      <a:extLst>
                        <a:ext uri="{9D8B030D-6E8A-4147-A177-3AD203B41FA5}">
                          <a16:colId xmlns:a16="http://schemas.microsoft.com/office/drawing/2014/main" val="755669700"/>
                        </a:ext>
                      </a:extLst>
                    </a:gridCol>
                    <a:gridCol w="3617524">
                      <a:extLst>
                        <a:ext uri="{9D8B030D-6E8A-4147-A177-3AD203B41FA5}">
                          <a16:colId xmlns:a16="http://schemas.microsoft.com/office/drawing/2014/main" val="3181882600"/>
                        </a:ext>
                      </a:extLst>
                    </a:gridCol>
                  </a:tblGrid>
                  <a:tr h="502629">
                    <a:tc>
                      <a:txBody>
                        <a:bodyPr/>
                        <a:lstStyle/>
                        <a:p>
                          <a:pPr algn="ctr"/>
                          <a:endParaRPr lang="en-US" sz="2200" dirty="0"/>
                        </a:p>
                      </a:txBody>
                      <a:tcPr/>
                    </a:tc>
                    <a:tc>
                      <a:txBody>
                        <a:bodyPr/>
                        <a:lstStyle/>
                        <a:p>
                          <a:pPr algn="ctr"/>
                          <a:r>
                            <a:rPr lang="en-US" sz="2200" dirty="0"/>
                            <a:t>AutoFit</a:t>
                          </a:r>
                        </a:p>
                      </a:txBody>
                      <a:tcPr/>
                    </a:tc>
                    <a:tc>
                      <a:txBody>
                        <a:bodyPr/>
                        <a:lstStyle/>
                        <a:p>
                          <a:pPr algn="ctr"/>
                          <a:r>
                            <a:rPr lang="en-US" sz="2200" dirty="0"/>
                            <a:t>ENDF/B-VIII.1</a:t>
                          </a:r>
                        </a:p>
                      </a:txBody>
                      <a:tcPr/>
                    </a:tc>
                    <a:extLst>
                      <a:ext uri="{0D108BD9-81ED-4DB2-BD59-A6C34878D82A}">
                        <a16:rowId xmlns:a16="http://schemas.microsoft.com/office/drawing/2014/main" val="3137906688"/>
                      </a:ext>
                    </a:extLst>
                  </a:tr>
                  <a:tr h="502629">
                    <a:tc>
                      <a:txBody>
                        <a:bodyPr/>
                        <a:lstStyle/>
                        <a:p>
                          <a:pPr algn="l"/>
                          <a:r>
                            <a:rPr lang="en-US" sz="2200" dirty="0"/>
                            <a:t>Spin group selection</a:t>
                          </a:r>
                        </a:p>
                      </a:txBody>
                      <a:tcPr/>
                    </a:tc>
                    <a:tc>
                      <a:txBody>
                        <a:bodyPr/>
                        <a:lstStyle/>
                        <a:p>
                          <a:endParaRPr lang="en-US"/>
                        </a:p>
                      </a:txBody>
                      <a:tcPr>
                        <a:blipFill>
                          <a:blip r:embed="rId3"/>
                          <a:stretch>
                            <a:fillRect l="-107634" t="-110256" r="-109924" b="-520513"/>
                          </a:stretch>
                        </a:blipFill>
                      </a:tcPr>
                    </a:tc>
                    <a:tc>
                      <a:txBody>
                        <a:bodyPr/>
                        <a:lstStyle/>
                        <a:p>
                          <a:pPr algn="ctr"/>
                          <a:r>
                            <a:rPr lang="en-US" sz="2200" dirty="0"/>
                            <a:t>Atlas/resonance statistics</a:t>
                          </a:r>
                        </a:p>
                      </a:txBody>
                      <a:tcPr/>
                    </a:tc>
                    <a:extLst>
                      <a:ext uri="{0D108BD9-81ED-4DB2-BD59-A6C34878D82A}">
                        <a16:rowId xmlns:a16="http://schemas.microsoft.com/office/drawing/2014/main" val="1881772131"/>
                      </a:ext>
                    </a:extLst>
                  </a:tr>
                  <a:tr h="502629">
                    <a:tc>
                      <a:txBody>
                        <a:bodyPr/>
                        <a:lstStyle/>
                        <a:p>
                          <a:pPr algn="l"/>
                          <a:r>
                            <a:rPr lang="en-US" sz="2200" dirty="0"/>
                            <a:t>Fitting method</a:t>
                          </a:r>
                        </a:p>
                      </a:txBody>
                      <a:tcPr/>
                    </a:tc>
                    <a:tc>
                      <a:txBody>
                        <a:bodyPr/>
                        <a:lstStyle/>
                        <a:p>
                          <a:pPr algn="ctr"/>
                          <a:r>
                            <a:rPr lang="en-US" sz="2200" dirty="0"/>
                            <a:t>Simultaneous</a:t>
                          </a:r>
                        </a:p>
                      </a:txBody>
                      <a:tcPr/>
                    </a:tc>
                    <a:tc>
                      <a:txBody>
                        <a:bodyPr/>
                        <a:lstStyle/>
                        <a:p>
                          <a:pPr algn="ctr"/>
                          <a:r>
                            <a:rPr lang="en-US" sz="2200" dirty="0"/>
                            <a:t>Sequential</a:t>
                          </a:r>
                        </a:p>
                      </a:txBody>
                      <a:tcPr/>
                    </a:tc>
                    <a:extLst>
                      <a:ext uri="{0D108BD9-81ED-4DB2-BD59-A6C34878D82A}">
                        <a16:rowId xmlns:a16="http://schemas.microsoft.com/office/drawing/2014/main" val="565342287"/>
                      </a:ext>
                    </a:extLst>
                  </a:tr>
                  <a:tr h="502629">
                    <a:tc>
                      <a:txBody>
                        <a:bodyPr/>
                        <a:lstStyle/>
                        <a:p>
                          <a:pPr algn="l"/>
                          <a:r>
                            <a:rPr lang="en-US" sz="2200" dirty="0"/>
                            <a:t>Small fake resonances added</a:t>
                          </a:r>
                        </a:p>
                      </a:txBody>
                      <a:tcPr/>
                    </a:tc>
                    <a:tc>
                      <a:txBody>
                        <a:bodyPr/>
                        <a:lstStyle/>
                        <a:p>
                          <a:pPr algn="ctr"/>
                          <a:r>
                            <a:rPr lang="en-US" sz="2200" dirty="0"/>
                            <a:t>No</a:t>
                          </a:r>
                        </a:p>
                      </a:txBody>
                      <a:tcPr/>
                    </a:tc>
                    <a:tc>
                      <a:txBody>
                        <a:bodyPr/>
                        <a:lstStyle/>
                        <a:p>
                          <a:pPr algn="ctr"/>
                          <a:r>
                            <a:rPr lang="en-US" sz="2200" dirty="0"/>
                            <a:t>Yes</a:t>
                          </a:r>
                        </a:p>
                      </a:txBody>
                      <a:tcPr/>
                    </a:tc>
                    <a:extLst>
                      <a:ext uri="{0D108BD9-81ED-4DB2-BD59-A6C34878D82A}">
                        <a16:rowId xmlns:a16="http://schemas.microsoft.com/office/drawing/2014/main" val="4222423083"/>
                      </a:ext>
                    </a:extLst>
                  </a:tr>
                  <a:tr h="502629">
                    <a:tc>
                      <a:txBody>
                        <a:bodyPr/>
                        <a:lstStyle/>
                        <a:p>
                          <a:pPr algn="l"/>
                          <a:r>
                            <a:rPr lang="en-US" sz="2200" dirty="0"/>
                            <a:t>Datasets used in 200-2550eV</a:t>
                          </a:r>
                        </a:p>
                      </a:txBody>
                      <a:tcPr/>
                    </a:tc>
                    <a:tc>
                      <a:txBody>
                        <a:bodyPr/>
                        <a:lstStyle/>
                        <a:p>
                          <a:pPr algn="ctr"/>
                          <a:r>
                            <a:rPr lang="en-US" sz="2200" dirty="0"/>
                            <a:t>5</a:t>
                          </a:r>
                        </a:p>
                      </a:txBody>
                      <a:tcPr/>
                    </a:tc>
                    <a:tc>
                      <a:txBody>
                        <a:bodyPr/>
                        <a:lstStyle/>
                        <a:p>
                          <a:pPr algn="ctr"/>
                          <a:r>
                            <a:rPr lang="en-US" sz="2200" dirty="0"/>
                            <a:t>6</a:t>
                          </a:r>
                        </a:p>
                      </a:txBody>
                      <a:tcPr/>
                    </a:tc>
                    <a:extLst>
                      <a:ext uri="{0D108BD9-81ED-4DB2-BD59-A6C34878D82A}">
                        <a16:rowId xmlns:a16="http://schemas.microsoft.com/office/drawing/2014/main" val="1593881554"/>
                      </a:ext>
                    </a:extLst>
                  </a:tr>
                  <a:tr h="502629">
                    <a:tc>
                      <a:txBody>
                        <a:bodyPr/>
                        <a:lstStyle/>
                        <a:p>
                          <a:endParaRPr lang="en-US"/>
                        </a:p>
                      </a:txBody>
                      <a:tcPr>
                        <a:blipFill>
                          <a:blip r:embed="rId3"/>
                          <a:stretch>
                            <a:fillRect l="-356" t="-517949" r="-195730" b="-112821"/>
                          </a:stretch>
                        </a:blipFill>
                      </a:tcPr>
                    </a:tc>
                    <a:tc>
                      <a:txBody>
                        <a:bodyPr/>
                        <a:lstStyle/>
                        <a:p>
                          <a:pPr algn="ctr"/>
                          <a:r>
                            <a:rPr lang="en-US" sz="2200" dirty="0"/>
                            <a:t>Average +/- 2%</a:t>
                          </a:r>
                        </a:p>
                      </a:txBody>
                      <a:tcPr/>
                    </a:tc>
                    <a:tc>
                      <a:txBody>
                        <a:bodyPr/>
                        <a:lstStyle/>
                        <a:p>
                          <a:pPr algn="ctr"/>
                          <a:r>
                            <a:rPr lang="en-US" sz="2200" dirty="0"/>
                            <a:t>Average +/- 2%</a:t>
                          </a:r>
                        </a:p>
                      </a:txBody>
                      <a:tcPr/>
                    </a:tc>
                    <a:extLst>
                      <a:ext uri="{0D108BD9-81ED-4DB2-BD59-A6C34878D82A}">
                        <a16:rowId xmlns:a16="http://schemas.microsoft.com/office/drawing/2014/main" val="6881018"/>
                      </a:ext>
                    </a:extLst>
                  </a:tr>
                  <a:tr h="502629">
                    <a:tc>
                      <a:txBody>
                        <a:bodyPr/>
                        <a:lstStyle/>
                        <a:p>
                          <a:pPr algn="l"/>
                          <a:r>
                            <a:rPr lang="en-US" sz="2200" dirty="0"/>
                            <a:t>Prior evaluation</a:t>
                          </a:r>
                        </a:p>
                      </a:txBody>
                      <a:tcPr/>
                    </a:tc>
                    <a:tc>
                      <a:txBody>
                        <a:bodyPr/>
                        <a:lstStyle/>
                        <a:p>
                          <a:pPr algn="ctr"/>
                          <a:r>
                            <a:rPr lang="en-US" sz="2200" dirty="0"/>
                            <a:t>None</a:t>
                          </a:r>
                        </a:p>
                      </a:txBody>
                      <a:tcPr/>
                    </a:tc>
                    <a:tc>
                      <a:txBody>
                        <a:bodyPr/>
                        <a:lstStyle/>
                        <a:p>
                          <a:pPr algn="ctr"/>
                          <a:r>
                            <a:rPr lang="en-US" sz="2200" dirty="0"/>
                            <a:t>JEFF-3.3</a:t>
                          </a:r>
                        </a:p>
                      </a:txBody>
                      <a:tcPr/>
                    </a:tc>
                    <a:extLst>
                      <a:ext uri="{0D108BD9-81ED-4DB2-BD59-A6C34878D82A}">
                        <a16:rowId xmlns:a16="http://schemas.microsoft.com/office/drawing/2014/main" val="1359254240"/>
                      </a:ext>
                    </a:extLst>
                  </a:tr>
                </a:tbl>
              </a:graphicData>
            </a:graphic>
          </p:graphicFrame>
        </mc:Fallback>
      </mc:AlternateContent>
      <p:sp>
        <p:nvSpPr>
          <p:cNvPr id="4" name="Slide Number Placeholder 3">
            <a:extLst>
              <a:ext uri="{FF2B5EF4-FFF2-40B4-BE49-F238E27FC236}">
                <a16:creationId xmlns:a16="http://schemas.microsoft.com/office/drawing/2014/main" id="{D74D8323-5726-D539-A5F7-C685EFF303D3}"/>
              </a:ext>
            </a:extLst>
          </p:cNvPr>
          <p:cNvSpPr>
            <a:spLocks noGrp="1"/>
          </p:cNvSpPr>
          <p:nvPr>
            <p:ph type="sldNum" sz="quarter" idx="12"/>
          </p:nvPr>
        </p:nvSpPr>
        <p:spPr/>
        <p:txBody>
          <a:bodyPr/>
          <a:lstStyle/>
          <a:p>
            <a:fld id="{63954337-777C-478F-BB37-379719107E1B}" type="slidenum">
              <a:rPr lang="en-US" smtClean="0"/>
              <a:pPr/>
              <a:t>13</a:t>
            </a:fld>
            <a:endParaRPr lang="en-US" dirty="0"/>
          </a:p>
        </p:txBody>
      </p:sp>
    </p:spTree>
    <p:extLst>
      <p:ext uri="{BB962C8B-B14F-4D97-AF65-F5344CB8AC3E}">
        <p14:creationId xmlns:p14="http://schemas.microsoft.com/office/powerpoint/2010/main" val="187393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9332A-2B3A-94C1-D060-72F149A87542}"/>
              </a:ext>
            </a:extLst>
          </p:cNvPr>
          <p:cNvSpPr>
            <a:spLocks noGrp="1"/>
          </p:cNvSpPr>
          <p:nvPr>
            <p:ph type="title"/>
          </p:nvPr>
        </p:nvSpPr>
        <p:spPr/>
        <p:txBody>
          <a:bodyPr/>
          <a:lstStyle/>
          <a:p>
            <a:r>
              <a:rPr lang="en-US" b="1" dirty="0"/>
              <a:t> AutoFit prefers parsimonious models</a:t>
            </a:r>
            <a:endParaRPr lang="en-US" dirty="0"/>
          </a:p>
        </p:txBody>
      </p:sp>
      <p:pic>
        <p:nvPicPr>
          <p:cNvPr id="6" name="Content Placeholder 5" descr="A graph showing the difference between energy and energy&#10;&#10;Description automatically generated">
            <a:extLst>
              <a:ext uri="{FF2B5EF4-FFF2-40B4-BE49-F238E27FC236}">
                <a16:creationId xmlns:a16="http://schemas.microsoft.com/office/drawing/2014/main" id="{DECFFB7C-0B66-A81A-DDC6-A2138E557233}"/>
              </a:ext>
            </a:extLst>
          </p:cNvPr>
          <p:cNvPicPr>
            <a:picLocks noGrp="1" noChangeAspect="1"/>
          </p:cNvPicPr>
          <p:nvPr>
            <p:ph sz="quarter" idx="13"/>
          </p:nvPr>
        </p:nvPicPr>
        <p:blipFill>
          <a:blip r:embed="rId3"/>
          <a:stretch>
            <a:fillRect/>
          </a:stretch>
        </p:blipFill>
        <p:spPr>
          <a:xfrm>
            <a:off x="2083862" y="1053296"/>
            <a:ext cx="8024276" cy="5015173"/>
          </a:xfrm>
        </p:spPr>
      </p:pic>
      <p:sp>
        <p:nvSpPr>
          <p:cNvPr id="4" name="Slide Number Placeholder 3">
            <a:extLst>
              <a:ext uri="{FF2B5EF4-FFF2-40B4-BE49-F238E27FC236}">
                <a16:creationId xmlns:a16="http://schemas.microsoft.com/office/drawing/2014/main" id="{780861B5-346C-E785-5DCB-FF9B6396942D}"/>
              </a:ext>
            </a:extLst>
          </p:cNvPr>
          <p:cNvSpPr>
            <a:spLocks noGrp="1"/>
          </p:cNvSpPr>
          <p:nvPr>
            <p:ph type="sldNum" sz="quarter" idx="12"/>
          </p:nvPr>
        </p:nvSpPr>
        <p:spPr/>
        <p:txBody>
          <a:bodyPr/>
          <a:lstStyle/>
          <a:p>
            <a:fld id="{63954337-777C-478F-BB37-379719107E1B}" type="slidenum">
              <a:rPr lang="en-US" smtClean="0"/>
              <a:pPr/>
              <a:t>14</a:t>
            </a:fld>
            <a:endParaRPr lang="en-US" dirty="0"/>
          </a:p>
        </p:txBody>
      </p:sp>
    </p:spTree>
    <p:extLst>
      <p:ext uri="{BB962C8B-B14F-4D97-AF65-F5344CB8AC3E}">
        <p14:creationId xmlns:p14="http://schemas.microsoft.com/office/powerpoint/2010/main" val="427699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80C978-8FD9-F234-1670-186AB5296C9D}"/>
            </a:ext>
          </a:extLst>
        </p:cNvPr>
        <p:cNvGrpSpPr/>
        <p:nvPr/>
      </p:nvGrpSpPr>
      <p:grpSpPr>
        <a:xfrm>
          <a:off x="0" y="0"/>
          <a:ext cx="0" cy="0"/>
          <a:chOff x="0" y="0"/>
          <a:chExt cx="0" cy="0"/>
        </a:xfrm>
      </p:grpSpPr>
      <p:pic>
        <p:nvPicPr>
          <p:cNvPr id="3" name="Picture 2" descr="A graph showing different types of energy&#10;&#10;Description automatically generated with medium confidence">
            <a:extLst>
              <a:ext uri="{FF2B5EF4-FFF2-40B4-BE49-F238E27FC236}">
                <a16:creationId xmlns:a16="http://schemas.microsoft.com/office/drawing/2014/main" id="{0060DCFF-9150-01F2-6F28-47078E451797}"/>
              </a:ext>
            </a:extLst>
          </p:cNvPr>
          <p:cNvPicPr>
            <a:picLocks noChangeAspect="1"/>
          </p:cNvPicPr>
          <p:nvPr/>
        </p:nvPicPr>
        <p:blipFill>
          <a:blip r:embed="rId3"/>
          <a:srcRect l="2352" r="7702"/>
          <a:stretch/>
        </p:blipFill>
        <p:spPr>
          <a:xfrm>
            <a:off x="57152" y="228600"/>
            <a:ext cx="8498937" cy="5669276"/>
          </a:xfrm>
          <a:prstGeom prst="rect">
            <a:avLst/>
          </a:prstGeom>
        </p:spPr>
      </p:pic>
      <p:sp>
        <p:nvSpPr>
          <p:cNvPr id="4" name="Slide Number Placeholder 3">
            <a:extLst>
              <a:ext uri="{FF2B5EF4-FFF2-40B4-BE49-F238E27FC236}">
                <a16:creationId xmlns:a16="http://schemas.microsoft.com/office/drawing/2014/main" id="{D4275091-339C-AD89-9327-ABB962F7F6AF}"/>
              </a:ext>
            </a:extLst>
          </p:cNvPr>
          <p:cNvSpPr>
            <a:spLocks noGrp="1"/>
          </p:cNvSpPr>
          <p:nvPr>
            <p:ph type="sldNum" sz="quarter" idx="12"/>
          </p:nvPr>
        </p:nvSpPr>
        <p:spPr/>
        <p:txBody>
          <a:bodyPr/>
          <a:lstStyle/>
          <a:p>
            <a:fld id="{63954337-777C-478F-BB37-379719107E1B}" type="slidenum">
              <a:rPr lang="en-US" smtClean="0"/>
              <a:pPr/>
              <a:t>15</a:t>
            </a:fld>
            <a:endParaRPr lang="en-US" dirty="0"/>
          </a:p>
        </p:txBody>
      </p:sp>
      <p:sp>
        <p:nvSpPr>
          <p:cNvPr id="7" name="TextBox 6">
            <a:extLst>
              <a:ext uri="{FF2B5EF4-FFF2-40B4-BE49-F238E27FC236}">
                <a16:creationId xmlns:a16="http://schemas.microsoft.com/office/drawing/2014/main" id="{ECE6E27D-37A8-D93A-C19F-29F92472C177}"/>
              </a:ext>
            </a:extLst>
          </p:cNvPr>
          <p:cNvSpPr txBox="1"/>
          <p:nvPr/>
        </p:nvSpPr>
        <p:spPr>
          <a:xfrm>
            <a:off x="2282762" y="5528544"/>
            <a:ext cx="3975951" cy="369332"/>
          </a:xfrm>
          <a:prstGeom prst="rect">
            <a:avLst/>
          </a:prstGeom>
          <a:solidFill>
            <a:schemeClr val="bg1"/>
          </a:solidFill>
        </p:spPr>
        <p:txBody>
          <a:bodyPr wrap="square" rtlCol="0">
            <a:spAutoFit/>
          </a:bodyPr>
          <a:lstStyle/>
          <a:p>
            <a:r>
              <a:rPr lang="en-US" dirty="0"/>
              <a:t>Incident Neutron Energy (eV)</a:t>
            </a:r>
          </a:p>
        </p:txBody>
      </p:sp>
      <p:sp>
        <p:nvSpPr>
          <p:cNvPr id="9" name="TextBox 8">
            <a:extLst>
              <a:ext uri="{FF2B5EF4-FFF2-40B4-BE49-F238E27FC236}">
                <a16:creationId xmlns:a16="http://schemas.microsoft.com/office/drawing/2014/main" id="{B548F969-21D9-0C6F-0CF2-9E5A566E981A}"/>
              </a:ext>
            </a:extLst>
          </p:cNvPr>
          <p:cNvSpPr txBox="1"/>
          <p:nvPr/>
        </p:nvSpPr>
        <p:spPr>
          <a:xfrm>
            <a:off x="6824452" y="5499887"/>
            <a:ext cx="1165897" cy="369332"/>
          </a:xfrm>
          <a:prstGeom prst="rect">
            <a:avLst/>
          </a:prstGeom>
          <a:solidFill>
            <a:schemeClr val="bg1"/>
          </a:solidFill>
        </p:spPr>
        <p:txBody>
          <a:bodyPr wrap="none" rtlCol="0">
            <a:spAutoFit/>
          </a:bodyPr>
          <a:lstStyle/>
          <a:p>
            <a:r>
              <a:rPr lang="en-US" dirty="0"/>
              <a:t>Frequency</a:t>
            </a:r>
            <a:endParaRPr lang="en-US" sz="1600"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D8B5747-0BBB-2CC9-5EC8-FEB42C5E64F9}"/>
                  </a:ext>
                </a:extLst>
              </p:cNvPr>
              <p:cNvSpPr txBox="1"/>
              <p:nvPr/>
            </p:nvSpPr>
            <p:spPr>
              <a:xfrm>
                <a:off x="8967712" y="1785479"/>
                <a:ext cx="2890984" cy="369332"/>
              </a:xfrm>
              <a:prstGeom prst="rect">
                <a:avLst/>
              </a:prstGeom>
              <a:solidFill>
                <a:schemeClr val="bg1"/>
              </a:solidFill>
            </p:spPr>
            <p:txBody>
              <a:bodyPr wrap="none" rtlCol="0">
                <a:spAutoFit/>
              </a:bodyPr>
              <a:lstStyle/>
              <a:p>
                <a14:m>
                  <m:oMath xmlns:m="http://schemas.openxmlformats.org/officeDocument/2006/math">
                    <m:sSup>
                      <m:sSupPr>
                        <m:ctrlPr>
                          <a:rPr lang="en-US" sz="1800" i="1" smtClean="0">
                            <a:latin typeface="Cambria Math" panose="02040503050406030204" pitchFamily="18" charset="0"/>
                          </a:rPr>
                        </m:ctrlPr>
                      </m:sSupPr>
                      <m:e>
                        <m:r>
                          <a:rPr lang="en-US" sz="1800" b="0" i="1" smtClean="0">
                            <a:latin typeface="Cambria Math" panose="02040503050406030204" pitchFamily="18" charset="0"/>
                          </a:rPr>
                          <m:t>𝜒</m:t>
                        </m:r>
                      </m:e>
                      <m:sup>
                        <m:r>
                          <a:rPr lang="en-US" sz="1800" b="0" i="1" smtClean="0">
                            <a:latin typeface="Cambria Math" panose="02040503050406030204" pitchFamily="18" charset="0"/>
                          </a:rPr>
                          <m:t>2</m:t>
                        </m:r>
                      </m:sup>
                    </m:sSup>
                  </m:oMath>
                </a14:m>
                <a:r>
                  <a:rPr lang="en-US" dirty="0"/>
                  <a:t> calculated below 2500 eV</a:t>
                </a:r>
                <a:endParaRPr lang="en-US" sz="1600" dirty="0"/>
              </a:p>
            </p:txBody>
          </p:sp>
        </mc:Choice>
        <mc:Fallback xmlns="">
          <p:sp>
            <p:nvSpPr>
              <p:cNvPr id="10" name="TextBox 9">
                <a:extLst>
                  <a:ext uri="{FF2B5EF4-FFF2-40B4-BE49-F238E27FC236}">
                    <a16:creationId xmlns:a16="http://schemas.microsoft.com/office/drawing/2014/main" id="{1D8B5747-0BBB-2CC9-5EC8-FEB42C5E64F9}"/>
                  </a:ext>
                </a:extLst>
              </p:cNvPr>
              <p:cNvSpPr txBox="1">
                <a:spLocks noRot="1" noChangeAspect="1" noMove="1" noResize="1" noEditPoints="1" noAdjustHandles="1" noChangeArrowheads="1" noChangeShapeType="1" noTextEdit="1"/>
              </p:cNvSpPr>
              <p:nvPr/>
            </p:nvSpPr>
            <p:spPr>
              <a:xfrm>
                <a:off x="8967712" y="1785479"/>
                <a:ext cx="2890984" cy="369332"/>
              </a:xfrm>
              <a:prstGeom prst="rect">
                <a:avLst/>
              </a:prstGeom>
              <a:blipFill>
                <a:blip r:embed="rId4"/>
                <a:stretch>
                  <a:fillRect t="-6667" r="-877" b="-2666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FAC90141-FF62-F977-5903-C92B1C159306}"/>
              </a:ext>
            </a:extLst>
          </p:cNvPr>
          <p:cNvPicPr>
            <a:picLocks noChangeAspect="1"/>
          </p:cNvPicPr>
          <p:nvPr/>
        </p:nvPicPr>
        <p:blipFill>
          <a:blip r:embed="rId5"/>
          <a:srcRect l="6220" r="6230"/>
          <a:stretch/>
        </p:blipFill>
        <p:spPr>
          <a:xfrm>
            <a:off x="8691561" y="2154811"/>
            <a:ext cx="3443287" cy="1864967"/>
          </a:xfrm>
          <a:prstGeom prst="rect">
            <a:avLst/>
          </a:prstGeom>
        </p:spPr>
      </p:pic>
    </p:spTree>
    <p:extLst>
      <p:ext uri="{BB962C8B-B14F-4D97-AF65-F5344CB8AC3E}">
        <p14:creationId xmlns:p14="http://schemas.microsoft.com/office/powerpoint/2010/main" val="177199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40303-84FC-3715-6FC2-593348F5271A}"/>
              </a:ext>
            </a:extLst>
          </p:cNvPr>
          <p:cNvSpPr>
            <a:spLocks noGrp="1"/>
          </p:cNvSpPr>
          <p:nvPr>
            <p:ph type="title"/>
          </p:nvPr>
        </p:nvSpPr>
        <p:spPr/>
        <p:txBody>
          <a:bodyPr/>
          <a:lstStyle/>
          <a:p>
            <a:r>
              <a:rPr lang="en-US" dirty="0"/>
              <a:t>   Synthetic Data Testing Framework</a:t>
            </a:r>
          </a:p>
        </p:txBody>
      </p:sp>
      <p:sp>
        <p:nvSpPr>
          <p:cNvPr id="4" name="Slide Number Placeholder 3">
            <a:extLst>
              <a:ext uri="{FF2B5EF4-FFF2-40B4-BE49-F238E27FC236}">
                <a16:creationId xmlns:a16="http://schemas.microsoft.com/office/drawing/2014/main" id="{E5E576F3-8B4D-8FDB-A6DF-4466D69FE86D}"/>
              </a:ext>
            </a:extLst>
          </p:cNvPr>
          <p:cNvSpPr>
            <a:spLocks noGrp="1"/>
          </p:cNvSpPr>
          <p:nvPr>
            <p:ph type="sldNum" sz="quarter" idx="12"/>
          </p:nvPr>
        </p:nvSpPr>
        <p:spPr/>
        <p:txBody>
          <a:bodyPr/>
          <a:lstStyle/>
          <a:p>
            <a:fld id="{63954337-777C-478F-BB37-379719107E1B}" type="slidenum">
              <a:rPr lang="en-US" smtClean="0"/>
              <a:pPr/>
              <a:t>16</a:t>
            </a:fld>
            <a:endParaRPr lang="en-US" dirty="0"/>
          </a:p>
        </p:txBody>
      </p:sp>
    </p:spTree>
    <p:extLst>
      <p:ext uri="{BB962C8B-B14F-4D97-AF65-F5344CB8AC3E}">
        <p14:creationId xmlns:p14="http://schemas.microsoft.com/office/powerpoint/2010/main" val="338745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8496-4EE6-46E2-933D-81060F6AE2DC}"/>
              </a:ext>
            </a:extLst>
          </p:cNvPr>
          <p:cNvSpPr>
            <a:spLocks noGrp="1"/>
          </p:cNvSpPr>
          <p:nvPr>
            <p:ph type="title"/>
          </p:nvPr>
        </p:nvSpPr>
        <p:spPr/>
        <p:txBody>
          <a:bodyPr/>
          <a:lstStyle/>
          <a:p>
            <a:r>
              <a:rPr lang="en-US" dirty="0"/>
              <a:t>   Sampled Resonance Ladders</a:t>
            </a:r>
          </a:p>
        </p:txBody>
      </p:sp>
      <p:sp>
        <p:nvSpPr>
          <p:cNvPr id="4" name="Slide Number Placeholder 3">
            <a:extLst>
              <a:ext uri="{FF2B5EF4-FFF2-40B4-BE49-F238E27FC236}">
                <a16:creationId xmlns:a16="http://schemas.microsoft.com/office/drawing/2014/main" id="{25DF0A3E-3A9A-A977-1145-5C05AEB1D2A4}"/>
              </a:ext>
            </a:extLst>
          </p:cNvPr>
          <p:cNvSpPr>
            <a:spLocks noGrp="1"/>
          </p:cNvSpPr>
          <p:nvPr>
            <p:ph type="sldNum" sz="quarter" idx="12"/>
          </p:nvPr>
        </p:nvSpPr>
        <p:spPr/>
        <p:txBody>
          <a:bodyPr/>
          <a:lstStyle/>
          <a:p>
            <a:fld id="{63954337-777C-478F-BB37-379719107E1B}" type="slidenum">
              <a:rPr lang="en-US" smtClean="0"/>
              <a:pPr/>
              <a:t>17</a:t>
            </a:fld>
            <a:endParaRPr lang="en-US" dirty="0"/>
          </a:p>
        </p:txBody>
      </p:sp>
      <p:pic>
        <p:nvPicPr>
          <p:cNvPr id="7" name="Picture 6">
            <a:extLst>
              <a:ext uri="{FF2B5EF4-FFF2-40B4-BE49-F238E27FC236}">
                <a16:creationId xmlns:a16="http://schemas.microsoft.com/office/drawing/2014/main" id="{068FE27B-F3CA-3964-B435-72D71684934A}"/>
              </a:ext>
            </a:extLst>
          </p:cNvPr>
          <p:cNvPicPr>
            <a:picLocks noChangeAspect="1"/>
          </p:cNvPicPr>
          <p:nvPr/>
        </p:nvPicPr>
        <p:blipFill>
          <a:blip r:embed="rId3"/>
          <a:stretch>
            <a:fillRect/>
          </a:stretch>
        </p:blipFill>
        <p:spPr>
          <a:xfrm>
            <a:off x="1805056" y="866900"/>
            <a:ext cx="8581887" cy="5205207"/>
          </a:xfrm>
          <a:prstGeom prst="rect">
            <a:avLst/>
          </a:prstGeom>
        </p:spPr>
      </p:pic>
    </p:spTree>
    <p:extLst>
      <p:ext uri="{BB962C8B-B14F-4D97-AF65-F5344CB8AC3E}">
        <p14:creationId xmlns:p14="http://schemas.microsoft.com/office/powerpoint/2010/main" val="24263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C6BBB-1997-822B-70C5-C0336C9432C6}"/>
            </a:ext>
          </a:extLst>
        </p:cNvPr>
        <p:cNvGrpSpPr/>
        <p:nvPr/>
      </p:nvGrpSpPr>
      <p:grpSpPr>
        <a:xfrm>
          <a:off x="0" y="0"/>
          <a:ext cx="0" cy="0"/>
          <a:chOff x="0" y="0"/>
          <a:chExt cx="0" cy="0"/>
        </a:xfrm>
      </p:grpSpPr>
      <p:pic>
        <p:nvPicPr>
          <p:cNvPr id="8" name="Picture 7" descr="A graph of energy and energy&#10;&#10;Description automatically generated">
            <a:extLst>
              <a:ext uri="{FF2B5EF4-FFF2-40B4-BE49-F238E27FC236}">
                <a16:creationId xmlns:a16="http://schemas.microsoft.com/office/drawing/2014/main" id="{A0BA5410-BB53-6016-A81D-394B0A640F25}"/>
              </a:ext>
            </a:extLst>
          </p:cNvPr>
          <p:cNvPicPr>
            <a:picLocks noChangeAspect="1"/>
          </p:cNvPicPr>
          <p:nvPr/>
        </p:nvPicPr>
        <p:blipFill>
          <a:blip r:embed="rId3"/>
          <a:stretch>
            <a:fillRect/>
          </a:stretch>
        </p:blipFill>
        <p:spPr>
          <a:xfrm>
            <a:off x="5257800" y="1243584"/>
            <a:ext cx="6816852" cy="4544568"/>
          </a:xfrm>
          <a:prstGeom prst="rect">
            <a:avLst/>
          </a:prstGeom>
        </p:spPr>
      </p:pic>
      <p:sp>
        <p:nvSpPr>
          <p:cNvPr id="2" name="Title 1">
            <a:extLst>
              <a:ext uri="{FF2B5EF4-FFF2-40B4-BE49-F238E27FC236}">
                <a16:creationId xmlns:a16="http://schemas.microsoft.com/office/drawing/2014/main" id="{C9069650-25FB-C930-4B09-22C85ACD67EE}"/>
              </a:ext>
            </a:extLst>
          </p:cNvPr>
          <p:cNvSpPr>
            <a:spLocks noGrp="1"/>
          </p:cNvSpPr>
          <p:nvPr>
            <p:ph type="title"/>
          </p:nvPr>
        </p:nvSpPr>
        <p:spPr>
          <a:xfrm>
            <a:off x="0" y="228600"/>
            <a:ext cx="5664200" cy="638300"/>
          </a:xfrm>
        </p:spPr>
        <p:txBody>
          <a:bodyPr>
            <a:normAutofit/>
          </a:bodyPr>
          <a:lstStyle/>
          <a:p>
            <a:r>
              <a:rPr lang="en-US" dirty="0"/>
              <a:t>   The Theoretical Objective</a:t>
            </a:r>
          </a:p>
        </p:txBody>
      </p:sp>
      <p:sp>
        <p:nvSpPr>
          <p:cNvPr id="4" name="Slide Number Placeholder 3">
            <a:extLst>
              <a:ext uri="{FF2B5EF4-FFF2-40B4-BE49-F238E27FC236}">
                <a16:creationId xmlns:a16="http://schemas.microsoft.com/office/drawing/2014/main" id="{CD84BDF7-9DB3-663A-CAA2-3E9FFBA945DC}"/>
              </a:ext>
            </a:extLst>
          </p:cNvPr>
          <p:cNvSpPr>
            <a:spLocks noGrp="1"/>
          </p:cNvSpPr>
          <p:nvPr>
            <p:ph type="sldNum" sz="quarter" idx="12"/>
          </p:nvPr>
        </p:nvSpPr>
        <p:spPr/>
        <p:txBody>
          <a:bodyPr/>
          <a:lstStyle/>
          <a:p>
            <a:fld id="{63954337-777C-478F-BB37-379719107E1B}" type="slidenum">
              <a:rPr lang="en-US" smtClean="0"/>
              <a:pPr/>
              <a:t>18</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A95C1B8-B42F-65EB-4358-96A1B88239ED}"/>
                  </a:ext>
                </a:extLst>
              </p:cNvPr>
              <p:cNvSpPr txBox="1"/>
              <p:nvPr/>
            </p:nvSpPr>
            <p:spPr>
              <a:xfrm rot="16200000">
                <a:off x="5178426" y="2056372"/>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𝜎</m:t>
                      </m:r>
                      <m:r>
                        <a:rPr lang="en-US" sz="2400" b="0" i="1" baseline="-25000" smtClean="0">
                          <a:latin typeface="Cambria Math" panose="02040503050406030204" pitchFamily="18" charset="0"/>
                        </a:rPr>
                        <m:t>𝑠</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Γ</m:t>
                      </m:r>
                      <m:r>
                        <a:rPr lang="en-US" sz="2400" b="0" i="1" smtClean="0">
                          <a:latin typeface="Cambria Math" panose="02040503050406030204" pitchFamily="18" charset="0"/>
                        </a:rPr>
                        <m:t>)</m:t>
                      </m:r>
                    </m:oMath>
                  </m:oMathPara>
                </a14:m>
                <a:endParaRPr lang="en-US" sz="2400" baseline="-25000" dirty="0"/>
              </a:p>
            </p:txBody>
          </p:sp>
        </mc:Choice>
        <mc:Fallback xmlns="">
          <p:sp>
            <p:nvSpPr>
              <p:cNvPr id="12" name="TextBox 11">
                <a:extLst>
                  <a:ext uri="{FF2B5EF4-FFF2-40B4-BE49-F238E27FC236}">
                    <a16:creationId xmlns:a16="http://schemas.microsoft.com/office/drawing/2014/main" id="{CA95C1B8-B42F-65EB-4358-96A1B88239ED}"/>
                  </a:ext>
                </a:extLst>
              </p:cNvPr>
              <p:cNvSpPr txBox="1">
                <a:spLocks noRot="1" noChangeAspect="1" noMove="1" noResize="1" noEditPoints="1" noAdjustHandles="1" noChangeArrowheads="1" noChangeShapeType="1" noTextEdit="1"/>
              </p:cNvSpPr>
              <p:nvPr/>
            </p:nvSpPr>
            <p:spPr>
              <a:xfrm rot="16200000">
                <a:off x="5178426" y="2056372"/>
                <a:ext cx="971548" cy="461665"/>
              </a:xfrm>
              <a:prstGeom prst="rect">
                <a:avLst/>
              </a:prstGeom>
              <a:blipFill>
                <a:blip r:embed="rId4"/>
                <a:stretch>
                  <a:fillRect t="-5195" r="-184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E569715-BA44-FE14-2D78-3DDAF8011F17}"/>
                  </a:ext>
                </a:extLst>
              </p:cNvPr>
              <p:cNvSpPr txBox="1"/>
              <p:nvPr/>
            </p:nvSpPr>
            <p:spPr>
              <a:xfrm rot="16200000">
                <a:off x="5052325" y="3950577"/>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𝜎</m:t>
                      </m:r>
                      <m:r>
                        <a:rPr lang="en-US" sz="2400" b="0" i="1" baseline="-25000" smtClean="0">
                          <a:latin typeface="Cambria Math" panose="02040503050406030204" pitchFamily="18" charset="0"/>
                        </a:rPr>
                        <m:t>𝛾</m:t>
                      </m:r>
                      <m:r>
                        <a:rPr lang="en-US" sz="2400" i="1">
                          <a:latin typeface="Cambria Math" panose="02040503050406030204" pitchFamily="18" charset="0"/>
                        </a:rPr>
                        <m:t> (</m:t>
                      </m:r>
                      <m:r>
                        <m:rPr>
                          <m:sty m:val="p"/>
                        </m:rPr>
                        <a:rPr lang="en-US" sz="2400">
                          <a:latin typeface="Cambria Math" panose="02040503050406030204" pitchFamily="18" charset="0"/>
                        </a:rPr>
                        <m:t>Γ</m:t>
                      </m:r>
                      <m:r>
                        <a:rPr lang="en-US" sz="2400" i="1">
                          <a:latin typeface="Cambria Math" panose="02040503050406030204" pitchFamily="18" charset="0"/>
                        </a:rPr>
                        <m:t>)</m:t>
                      </m:r>
                    </m:oMath>
                  </m:oMathPara>
                </a14:m>
                <a:endParaRPr lang="en-US" sz="2400" baseline="-25000" dirty="0"/>
              </a:p>
            </p:txBody>
          </p:sp>
        </mc:Choice>
        <mc:Fallback xmlns="">
          <p:sp>
            <p:nvSpPr>
              <p:cNvPr id="13" name="TextBox 12">
                <a:extLst>
                  <a:ext uri="{FF2B5EF4-FFF2-40B4-BE49-F238E27FC236}">
                    <a16:creationId xmlns:a16="http://schemas.microsoft.com/office/drawing/2014/main" id="{5E569715-BA44-FE14-2D78-3DDAF8011F17}"/>
                  </a:ext>
                </a:extLst>
              </p:cNvPr>
              <p:cNvSpPr txBox="1">
                <a:spLocks noRot="1" noChangeAspect="1" noMove="1" noResize="1" noEditPoints="1" noAdjustHandles="1" noChangeArrowheads="1" noChangeShapeType="1" noTextEdit="1"/>
              </p:cNvSpPr>
              <p:nvPr/>
            </p:nvSpPr>
            <p:spPr>
              <a:xfrm rot="16200000">
                <a:off x="5052325" y="3950577"/>
                <a:ext cx="971548" cy="461665"/>
              </a:xfrm>
              <a:prstGeom prst="rect">
                <a:avLst/>
              </a:prstGeom>
              <a:blipFill>
                <a:blip r:embed="rId5"/>
                <a:stretch>
                  <a:fillRect t="-3846" r="-21622"/>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0BDFB595-14F0-A6F8-CC3B-8A4E3035DCB0}"/>
              </a:ext>
            </a:extLst>
          </p:cNvPr>
          <p:cNvSpPr txBox="1"/>
          <p:nvPr/>
        </p:nvSpPr>
        <p:spPr>
          <a:xfrm>
            <a:off x="6096000" y="785244"/>
            <a:ext cx="5850577" cy="461665"/>
          </a:xfrm>
          <a:prstGeom prst="rect">
            <a:avLst/>
          </a:prstGeom>
          <a:solidFill>
            <a:schemeClr val="bg1"/>
          </a:solidFill>
        </p:spPr>
        <p:txBody>
          <a:bodyPr wrap="square" rtlCol="0">
            <a:spAutoFit/>
          </a:bodyPr>
          <a:lstStyle/>
          <a:p>
            <a:pPr algn="ctr"/>
            <a:r>
              <a:rPr lang="en-US" sz="2400" dirty="0"/>
              <a:t>Doppler Broadened Reaction Cross Sections</a:t>
            </a:r>
          </a:p>
        </p:txBody>
      </p:sp>
      <p:sp>
        <p:nvSpPr>
          <p:cNvPr id="9" name="TextBox 8">
            <a:extLst>
              <a:ext uri="{FF2B5EF4-FFF2-40B4-BE49-F238E27FC236}">
                <a16:creationId xmlns:a16="http://schemas.microsoft.com/office/drawing/2014/main" id="{3B05D4BF-B3C7-ACDC-3E50-09AEB005DD51}"/>
              </a:ext>
            </a:extLst>
          </p:cNvPr>
          <p:cNvSpPr txBox="1"/>
          <p:nvPr/>
        </p:nvSpPr>
        <p:spPr>
          <a:xfrm>
            <a:off x="7480205" y="5573670"/>
            <a:ext cx="3217163" cy="400110"/>
          </a:xfrm>
          <a:prstGeom prst="rect">
            <a:avLst/>
          </a:prstGeom>
          <a:solidFill>
            <a:schemeClr val="bg1"/>
          </a:solidFill>
        </p:spPr>
        <p:txBody>
          <a:bodyPr wrap="square" rtlCol="0">
            <a:spAutoFit/>
          </a:bodyPr>
          <a:lstStyle/>
          <a:p>
            <a:r>
              <a:rPr lang="en-US" sz="2000" dirty="0"/>
              <a:t>Incident Neutron Energy (eV)</a:t>
            </a:r>
          </a:p>
        </p:txBody>
      </p:sp>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EE5E748-594E-402D-010E-C3302BD7F11B}"/>
                  </a:ext>
                </a:extLst>
              </p:cNvPr>
              <p:cNvSpPr>
                <a:spLocks noGrp="1"/>
              </p:cNvSpPr>
              <p:nvPr>
                <p:ph sz="quarter" idx="13"/>
              </p:nvPr>
            </p:nvSpPr>
            <p:spPr>
              <a:xfrm>
                <a:off x="457200" y="1825625"/>
                <a:ext cx="4254596" cy="4057463"/>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True</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m:rPr>
                              <m:sty m:val="p"/>
                            </m:rPr>
                            <a:rPr lang="en-US" b="0" i="0" smtClean="0">
                              <a:latin typeface="Cambria Math" panose="02040503050406030204" pitchFamily="18" charset="0"/>
                            </a:rPr>
                            <m:t>rxn</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Γ</m:t>
                              </m:r>
                            </m:e>
                            <m:sub>
                              <m:r>
                                <m:rPr>
                                  <m:sty m:val="p"/>
                                </m:rPr>
                                <a:rPr lang="en-US" b="0" i="0" smtClean="0">
                                  <a:latin typeface="Cambria Math" panose="02040503050406030204" pitchFamily="18" charset="0"/>
                                </a:rPr>
                                <m:t>True</m:t>
                              </m:r>
                            </m:sub>
                          </m:sSub>
                        </m:e>
                      </m:d>
                    </m:oMath>
                  </m:oMathPara>
                </a14:m>
                <a:endParaRPr lang="en-US" dirty="0">
                  <a:latin typeface="Cambria Math" panose="02040503050406030204" pitchFamily="18" charset="0"/>
                </a:endParaRPr>
              </a:p>
              <a:p>
                <a:pPr marL="0" indent="0">
                  <a:buNone/>
                </a:pPr>
                <a:endParaRPr lang="en-US"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r>
                        <m:rPr>
                          <m:sty m:val="p"/>
                        </m:rPr>
                        <a:rPr lang="en-US" b="0" i="0" smtClean="0">
                          <a:latin typeface="Cambria Math" panose="02040503050406030204" pitchFamily="18" charset="0"/>
                        </a:rPr>
                        <m:t>Fit</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m:rPr>
                              <m:sty m:val="p"/>
                            </m:rPr>
                            <a:rPr lang="en-US">
                              <a:latin typeface="Cambria Math" panose="02040503050406030204" pitchFamily="18" charset="0"/>
                            </a:rPr>
                            <m:t>rxn</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Γ</m:t>
                              </m:r>
                            </m:e>
                            <m:sub>
                              <m:r>
                                <m:rPr>
                                  <m:sty m:val="p"/>
                                </m:rPr>
                                <a:rPr lang="en-US" b="0" i="0" smtClean="0">
                                  <a:latin typeface="Cambria Math" panose="02040503050406030204" pitchFamily="18" charset="0"/>
                                </a:rPr>
                                <m:t>Fit</m:t>
                              </m:r>
                            </m:sub>
                          </m:sSub>
                        </m:e>
                      </m:d>
                    </m:oMath>
                  </m:oMathPara>
                </a14:m>
                <a:endParaRPr lang="en-US" dirty="0"/>
              </a:p>
              <a:p>
                <a:pPr marL="0" indent="0">
                  <a:buNone/>
                </a:pPr>
                <a:endParaRPr lang="en-US" sz="2800" dirty="0"/>
              </a:p>
              <a:p>
                <a:r>
                  <a:rPr lang="en-US" sz="2800" dirty="0"/>
                  <a:t>Root Mean Squared Error (RMSE)</a:t>
                </a:r>
                <a:endParaRPr lang="en-US" dirty="0"/>
              </a:p>
              <a:p>
                <a:pPr marL="0" indent="0">
                  <a:buNone/>
                </a:pPr>
                <a:endParaRPr lang="en-US" b="1" dirty="0"/>
              </a:p>
            </p:txBody>
          </p:sp>
        </mc:Choice>
        <mc:Fallback xmlns="">
          <p:sp>
            <p:nvSpPr>
              <p:cNvPr id="6" name="Content Placeholder 2">
                <a:extLst>
                  <a:ext uri="{FF2B5EF4-FFF2-40B4-BE49-F238E27FC236}">
                    <a16:creationId xmlns:a16="http://schemas.microsoft.com/office/drawing/2014/main" id="{6EE5E748-594E-402D-010E-C3302BD7F11B}"/>
                  </a:ext>
                </a:extLst>
              </p:cNvPr>
              <p:cNvSpPr>
                <a:spLocks noGrp="1" noRot="1" noChangeAspect="1" noMove="1" noResize="1" noEditPoints="1" noAdjustHandles="1" noChangeArrowheads="1" noChangeShapeType="1" noTextEdit="1"/>
              </p:cNvSpPr>
              <p:nvPr>
                <p:ph sz="quarter" idx="13"/>
              </p:nvPr>
            </p:nvSpPr>
            <p:spPr>
              <a:xfrm>
                <a:off x="457200" y="1825625"/>
                <a:ext cx="4254596" cy="4057463"/>
              </a:xfrm>
              <a:blipFill>
                <a:blip r:embed="rId6"/>
                <a:stretch>
                  <a:fillRect l="-2679" r="-893"/>
                </a:stretch>
              </a:blipFill>
            </p:spPr>
            <p:txBody>
              <a:bodyPr/>
              <a:lstStyle/>
              <a:p>
                <a:r>
                  <a:rPr lang="en-US">
                    <a:noFill/>
                  </a:rPr>
                  <a:t> </a:t>
                </a:r>
              </a:p>
            </p:txBody>
          </p:sp>
        </mc:Fallback>
      </mc:AlternateContent>
    </p:spTree>
    <p:extLst>
      <p:ext uri="{BB962C8B-B14F-4D97-AF65-F5344CB8AC3E}">
        <p14:creationId xmlns:p14="http://schemas.microsoft.com/office/powerpoint/2010/main" val="403182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omparison of a graph&#10;&#10;Description automatically generated with medium confidence">
            <a:extLst>
              <a:ext uri="{FF2B5EF4-FFF2-40B4-BE49-F238E27FC236}">
                <a16:creationId xmlns:a16="http://schemas.microsoft.com/office/drawing/2014/main" id="{12889BD6-E32F-7C78-EDC5-000EAB2FA7E3}"/>
              </a:ext>
            </a:extLst>
          </p:cNvPr>
          <p:cNvPicPr>
            <a:picLocks noChangeAspect="1"/>
          </p:cNvPicPr>
          <p:nvPr/>
        </p:nvPicPr>
        <p:blipFill>
          <a:blip r:embed="rId3"/>
          <a:stretch>
            <a:fillRect/>
          </a:stretch>
        </p:blipFill>
        <p:spPr>
          <a:xfrm>
            <a:off x="228600" y="1261872"/>
            <a:ext cx="5791200" cy="4343400"/>
          </a:xfrm>
          <a:prstGeom prst="rect">
            <a:avLst/>
          </a:prstGeom>
        </p:spPr>
      </p:pic>
      <p:pic>
        <p:nvPicPr>
          <p:cNvPr id="8" name="Picture 7" descr="A comparison of a graph&#10;&#10;Description automatically generated with medium confidence">
            <a:extLst>
              <a:ext uri="{FF2B5EF4-FFF2-40B4-BE49-F238E27FC236}">
                <a16:creationId xmlns:a16="http://schemas.microsoft.com/office/drawing/2014/main" id="{CEFCC172-1493-B5E5-05BC-410FDE532418}"/>
              </a:ext>
            </a:extLst>
          </p:cNvPr>
          <p:cNvPicPr>
            <a:picLocks noChangeAspect="1"/>
          </p:cNvPicPr>
          <p:nvPr/>
        </p:nvPicPr>
        <p:blipFill>
          <a:blip r:embed="rId4"/>
          <a:stretch>
            <a:fillRect/>
          </a:stretch>
        </p:blipFill>
        <p:spPr>
          <a:xfrm>
            <a:off x="6400800" y="1261872"/>
            <a:ext cx="5791200" cy="4343400"/>
          </a:xfrm>
          <a:prstGeom prst="rect">
            <a:avLst/>
          </a:prstGeom>
        </p:spPr>
      </p:pic>
      <p:sp>
        <p:nvSpPr>
          <p:cNvPr id="2" name="Title 1">
            <a:extLst>
              <a:ext uri="{FF2B5EF4-FFF2-40B4-BE49-F238E27FC236}">
                <a16:creationId xmlns:a16="http://schemas.microsoft.com/office/drawing/2014/main" id="{F41221DC-D382-BDB2-CA98-A64025C4B736}"/>
              </a:ext>
            </a:extLst>
          </p:cNvPr>
          <p:cNvSpPr>
            <a:spLocks noGrp="1"/>
          </p:cNvSpPr>
          <p:nvPr>
            <p:ph type="title"/>
          </p:nvPr>
        </p:nvSpPr>
        <p:spPr>
          <a:xfrm>
            <a:off x="-1" y="228600"/>
            <a:ext cx="7014259" cy="638300"/>
          </a:xfrm>
        </p:spPr>
        <p:txBody>
          <a:bodyPr>
            <a:normAutofit fontScale="90000"/>
          </a:bodyPr>
          <a:lstStyle/>
          <a:p>
            <a:r>
              <a:rPr lang="en-US" dirty="0"/>
              <a:t>    Generative Models Developed Mimicking Actual Measurements</a:t>
            </a:r>
          </a:p>
        </p:txBody>
      </p:sp>
      <p:sp>
        <p:nvSpPr>
          <p:cNvPr id="4" name="Slide Number Placeholder 3">
            <a:extLst>
              <a:ext uri="{FF2B5EF4-FFF2-40B4-BE49-F238E27FC236}">
                <a16:creationId xmlns:a16="http://schemas.microsoft.com/office/drawing/2014/main" id="{11987A84-8C29-C693-496B-6BBE3A2BC8BD}"/>
              </a:ext>
            </a:extLst>
          </p:cNvPr>
          <p:cNvSpPr>
            <a:spLocks noGrp="1"/>
          </p:cNvSpPr>
          <p:nvPr>
            <p:ph type="sldNum" sz="quarter" idx="12"/>
          </p:nvPr>
        </p:nvSpPr>
        <p:spPr/>
        <p:txBody>
          <a:bodyPr/>
          <a:lstStyle/>
          <a:p>
            <a:fld id="{63954337-777C-478F-BB37-379719107E1B}" type="slidenum">
              <a:rPr lang="en-US" smtClean="0"/>
              <a:pPr/>
              <a:t>19</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43580DF-180C-75DF-C056-3906BAE0E9C6}"/>
                  </a:ext>
                </a:extLst>
              </p:cNvPr>
              <p:cNvSpPr txBox="1"/>
              <p:nvPr/>
            </p:nvSpPr>
            <p:spPr>
              <a:xfrm rot="16200000">
                <a:off x="5915028" y="404398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2" name="TextBox 11">
                <a:extLst>
                  <a:ext uri="{FF2B5EF4-FFF2-40B4-BE49-F238E27FC236}">
                    <a16:creationId xmlns:a16="http://schemas.microsoft.com/office/drawing/2014/main" id="{F43580DF-180C-75DF-C056-3906BAE0E9C6}"/>
                  </a:ext>
                </a:extLst>
              </p:cNvPr>
              <p:cNvSpPr txBox="1">
                <a:spLocks noRot="1" noChangeAspect="1" noMove="1" noResize="1" noEditPoints="1" noAdjustHandles="1" noChangeArrowheads="1" noChangeShapeType="1" noTextEdit="1"/>
              </p:cNvSpPr>
              <p:nvPr/>
            </p:nvSpPr>
            <p:spPr>
              <a:xfrm rot="16200000">
                <a:off x="5915028" y="4043983"/>
                <a:ext cx="971548" cy="461665"/>
              </a:xfrm>
              <a:prstGeom prst="rect">
                <a:avLst/>
              </a:prstGeom>
              <a:blipFill>
                <a:blip r:embed="rId6"/>
                <a:stretch>
                  <a:fillRect r="-1052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7F91C69A-E069-89D0-CEBD-BFF16CEC297C}"/>
              </a:ext>
            </a:extLst>
          </p:cNvPr>
          <p:cNvSpPr txBox="1"/>
          <p:nvPr/>
        </p:nvSpPr>
        <p:spPr>
          <a:xfrm>
            <a:off x="8318372" y="5323803"/>
            <a:ext cx="2918428" cy="369332"/>
          </a:xfrm>
          <a:prstGeom prst="rect">
            <a:avLst/>
          </a:prstGeom>
          <a:solidFill>
            <a:schemeClr val="bg1"/>
          </a:solidFill>
        </p:spPr>
        <p:txBody>
          <a:bodyPr wrap="none" rtlCol="0">
            <a:spAutoFit/>
          </a:bodyPr>
          <a:lstStyle/>
          <a:p>
            <a:r>
              <a:rPr lang="en-US" dirty="0"/>
              <a:t>Incident Neutron Energy (eV)</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FC20D90-C9E8-ED17-F7D0-61C319F29CCB}"/>
                  </a:ext>
                </a:extLst>
              </p:cNvPr>
              <p:cNvSpPr txBox="1"/>
              <p:nvPr/>
            </p:nvSpPr>
            <p:spPr>
              <a:xfrm rot="16200000">
                <a:off x="-254942" y="404398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5" name="TextBox 14">
                <a:extLst>
                  <a:ext uri="{FF2B5EF4-FFF2-40B4-BE49-F238E27FC236}">
                    <a16:creationId xmlns:a16="http://schemas.microsoft.com/office/drawing/2014/main" id="{2FC20D90-C9E8-ED17-F7D0-61C319F29CCB}"/>
                  </a:ext>
                </a:extLst>
              </p:cNvPr>
              <p:cNvSpPr txBox="1">
                <a:spLocks noRot="1" noChangeAspect="1" noMove="1" noResize="1" noEditPoints="1" noAdjustHandles="1" noChangeArrowheads="1" noChangeShapeType="1" noTextEdit="1"/>
              </p:cNvSpPr>
              <p:nvPr/>
            </p:nvSpPr>
            <p:spPr>
              <a:xfrm rot="16200000">
                <a:off x="-254942" y="4043983"/>
                <a:ext cx="971548" cy="461665"/>
              </a:xfrm>
              <a:prstGeom prst="rect">
                <a:avLst/>
              </a:prstGeom>
              <a:blipFill>
                <a:blip r:embed="rId8"/>
                <a:stretch>
                  <a:fillRect r="-10811"/>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606AD66-DAEF-2AA6-F144-FE7FD8F9E73D}"/>
              </a:ext>
            </a:extLst>
          </p:cNvPr>
          <p:cNvSpPr txBox="1"/>
          <p:nvPr/>
        </p:nvSpPr>
        <p:spPr>
          <a:xfrm>
            <a:off x="2148402" y="5323803"/>
            <a:ext cx="2918428" cy="369332"/>
          </a:xfrm>
          <a:prstGeom prst="rect">
            <a:avLst/>
          </a:prstGeom>
          <a:solidFill>
            <a:schemeClr val="bg1"/>
          </a:solidFill>
        </p:spPr>
        <p:txBody>
          <a:bodyPr wrap="none" rtlCol="0">
            <a:spAutoFit/>
          </a:bodyPr>
          <a:lstStyle/>
          <a:p>
            <a:r>
              <a:rPr lang="en-US" dirty="0"/>
              <a:t>Incident Neutron Energy (eV)</a:t>
            </a:r>
          </a:p>
        </p:txBody>
      </p:sp>
      <p:sp>
        <p:nvSpPr>
          <p:cNvPr id="17" name="TextBox 16">
            <a:extLst>
              <a:ext uri="{FF2B5EF4-FFF2-40B4-BE49-F238E27FC236}">
                <a16:creationId xmlns:a16="http://schemas.microsoft.com/office/drawing/2014/main" id="{E33E69C2-CC04-CCC7-D238-CA558EA002D6}"/>
              </a:ext>
            </a:extLst>
          </p:cNvPr>
          <p:cNvSpPr txBox="1"/>
          <p:nvPr/>
        </p:nvSpPr>
        <p:spPr>
          <a:xfrm>
            <a:off x="7220707" y="1183836"/>
            <a:ext cx="4504448" cy="369332"/>
          </a:xfrm>
          <a:prstGeom prst="rect">
            <a:avLst/>
          </a:prstGeom>
          <a:solidFill>
            <a:schemeClr val="bg1"/>
          </a:solidFill>
        </p:spPr>
        <p:txBody>
          <a:bodyPr wrap="square" rtlCol="0">
            <a:spAutoFit/>
          </a:bodyPr>
          <a:lstStyle/>
          <a:p>
            <a:pPr algn="ctr"/>
            <a:r>
              <a:rPr lang="en-US" dirty="0"/>
              <a:t>5 Measurements by Brown, et al.</a:t>
            </a:r>
          </a:p>
        </p:txBody>
      </p:sp>
      <p:sp>
        <p:nvSpPr>
          <p:cNvPr id="18" name="TextBox 17">
            <a:extLst>
              <a:ext uri="{FF2B5EF4-FFF2-40B4-BE49-F238E27FC236}">
                <a16:creationId xmlns:a16="http://schemas.microsoft.com/office/drawing/2014/main" id="{8680CC05-46D9-693A-3CEB-5E0DC3B0E577}"/>
              </a:ext>
            </a:extLst>
          </p:cNvPr>
          <p:cNvSpPr txBox="1"/>
          <p:nvPr/>
        </p:nvSpPr>
        <p:spPr>
          <a:xfrm>
            <a:off x="964574" y="1183836"/>
            <a:ext cx="4504448" cy="369332"/>
          </a:xfrm>
          <a:prstGeom prst="rect">
            <a:avLst/>
          </a:prstGeom>
          <a:solidFill>
            <a:schemeClr val="bg1"/>
          </a:solidFill>
        </p:spPr>
        <p:txBody>
          <a:bodyPr wrap="square" rtlCol="0">
            <a:spAutoFit/>
          </a:bodyPr>
          <a:lstStyle/>
          <a:p>
            <a:pPr algn="ctr"/>
            <a:r>
              <a:rPr lang="en-US" dirty="0"/>
              <a:t>5 Measurements Synthetically Generated</a:t>
            </a:r>
          </a:p>
        </p:txBody>
      </p:sp>
      <p:sp>
        <p:nvSpPr>
          <p:cNvPr id="6" name="TextBox 5">
            <a:extLst>
              <a:ext uri="{FF2B5EF4-FFF2-40B4-BE49-F238E27FC236}">
                <a16:creationId xmlns:a16="http://schemas.microsoft.com/office/drawing/2014/main" id="{FE8A65E7-25EA-2998-4A92-F3A15DA94262}"/>
              </a:ext>
            </a:extLst>
          </p:cNvPr>
          <p:cNvSpPr txBox="1"/>
          <p:nvPr/>
        </p:nvSpPr>
        <p:spPr>
          <a:xfrm rot="16200000">
            <a:off x="5818053" y="2218990"/>
            <a:ext cx="1288611" cy="369332"/>
          </a:xfrm>
          <a:prstGeom prst="rect">
            <a:avLst/>
          </a:prstGeom>
          <a:solidFill>
            <a:schemeClr val="bg1"/>
          </a:solidFill>
        </p:spPr>
        <p:txBody>
          <a:bodyPr wrap="square" rtlCol="0">
            <a:spAutoFit/>
          </a:bodyPr>
          <a:lstStyle/>
          <a:p>
            <a:pPr algn="ctr"/>
            <a:r>
              <a:rPr lang="en-US" sz="1800" i="1" dirty="0"/>
              <a:t>Trans</a:t>
            </a:r>
          </a:p>
        </p:txBody>
      </p:sp>
      <p:sp>
        <p:nvSpPr>
          <p:cNvPr id="7" name="TextBox 6">
            <a:extLst>
              <a:ext uri="{FF2B5EF4-FFF2-40B4-BE49-F238E27FC236}">
                <a16:creationId xmlns:a16="http://schemas.microsoft.com/office/drawing/2014/main" id="{805E5607-ADF8-0ECA-9B42-0581DE0B6CF3}"/>
              </a:ext>
            </a:extLst>
          </p:cNvPr>
          <p:cNvSpPr txBox="1"/>
          <p:nvPr/>
        </p:nvSpPr>
        <p:spPr>
          <a:xfrm rot="16200000">
            <a:off x="-362307" y="2213991"/>
            <a:ext cx="1278611" cy="369332"/>
          </a:xfrm>
          <a:prstGeom prst="rect">
            <a:avLst/>
          </a:prstGeom>
          <a:solidFill>
            <a:schemeClr val="bg1"/>
          </a:solidFill>
        </p:spPr>
        <p:txBody>
          <a:bodyPr wrap="square" rtlCol="0">
            <a:spAutoFit/>
          </a:bodyPr>
          <a:lstStyle/>
          <a:p>
            <a:pPr algn="ctr"/>
            <a:r>
              <a:rPr lang="en-US" sz="1800" i="1" dirty="0"/>
              <a:t>Trans</a:t>
            </a:r>
          </a:p>
        </p:txBody>
      </p:sp>
    </p:spTree>
    <p:extLst>
      <p:ext uri="{BB962C8B-B14F-4D97-AF65-F5344CB8AC3E}">
        <p14:creationId xmlns:p14="http://schemas.microsoft.com/office/powerpoint/2010/main" val="176910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5FD5E-E406-B012-4C8B-11A344963C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F51CC66-6BD0-8832-952C-9D04AAB96FAA}"/>
              </a:ext>
            </a:extLst>
          </p:cNvPr>
          <p:cNvSpPr>
            <a:spLocks noGrp="1"/>
          </p:cNvSpPr>
          <p:nvPr>
            <p:ph type="title"/>
          </p:nvPr>
        </p:nvSpPr>
        <p:spPr>
          <a:xfrm>
            <a:off x="457200" y="974912"/>
            <a:ext cx="11277600" cy="1697950"/>
          </a:xfrm>
          <a:solidFill>
            <a:schemeClr val="bg2"/>
          </a:solidFill>
        </p:spPr>
        <p:txBody>
          <a:bodyPr>
            <a:normAutofit/>
          </a:bodyPr>
          <a:lstStyle/>
          <a:p>
            <a:pPr algn="ctr"/>
            <a:r>
              <a:rPr lang="en-US" sz="2800" dirty="0">
                <a:solidFill>
                  <a:srgbClr val="000000"/>
                </a:solidFill>
                <a:latin typeface="Helvetica" pitchFamily="2" charset="0"/>
              </a:rPr>
              <a:t>Unique Questions and Answers Revealed in Automated Resonance Fitting and Demonstrated on Ta-181</a:t>
            </a:r>
          </a:p>
        </p:txBody>
      </p:sp>
      <p:sp>
        <p:nvSpPr>
          <p:cNvPr id="5" name="Content Placeholder 4">
            <a:extLst>
              <a:ext uri="{FF2B5EF4-FFF2-40B4-BE49-F238E27FC236}">
                <a16:creationId xmlns:a16="http://schemas.microsoft.com/office/drawing/2014/main" id="{A6DB86FA-0FFD-5713-5E8B-54B46EEDB546}"/>
              </a:ext>
            </a:extLst>
          </p:cNvPr>
          <p:cNvSpPr>
            <a:spLocks noGrp="1"/>
          </p:cNvSpPr>
          <p:nvPr>
            <p:ph sz="quarter" idx="13"/>
          </p:nvPr>
        </p:nvSpPr>
        <p:spPr>
          <a:xfrm>
            <a:off x="1028700" y="3205424"/>
            <a:ext cx="10138410" cy="2677664"/>
          </a:xfrm>
        </p:spPr>
        <p:txBody>
          <a:bodyPr>
            <a:normAutofit/>
          </a:bodyPr>
          <a:lstStyle/>
          <a:p>
            <a:pPr marL="350838" indent="-350838" algn="l">
              <a:buFont typeface="+mj-lt"/>
              <a:buAutoNum type="arabicPeriod"/>
            </a:pPr>
            <a:r>
              <a:rPr lang="en-US" sz="2200" b="0" i="0" u="none" strike="noStrike" dirty="0">
                <a:solidFill>
                  <a:srgbClr val="000000"/>
                </a:solidFill>
                <a:effectLst/>
              </a:rPr>
              <a:t>Does differential data have information on the spin group of resonances?</a:t>
            </a:r>
          </a:p>
          <a:p>
            <a:pPr marL="350838" indent="-350838" algn="l">
              <a:buFont typeface="+mj-lt"/>
              <a:buAutoNum type="arabicPeriod"/>
            </a:pPr>
            <a:r>
              <a:rPr lang="en-US" sz="2200" b="0" i="0" u="none" strike="noStrike" dirty="0">
                <a:solidFill>
                  <a:srgbClr val="000000"/>
                </a:solidFill>
                <a:effectLst/>
              </a:rPr>
              <a:t>Quantitatively assess the impact of the PPP correction for Data Covariance Matrix</a:t>
            </a:r>
          </a:p>
          <a:p>
            <a:pPr marL="350838" indent="-350838" algn="l">
              <a:buFont typeface="+mj-lt"/>
              <a:buAutoNum type="arabicPeriod"/>
            </a:pPr>
            <a:r>
              <a:rPr lang="en-US" sz="2200" b="0" i="0" u="none" strike="noStrike" dirty="0">
                <a:solidFill>
                  <a:srgbClr val="000000"/>
                </a:solidFill>
                <a:effectLst/>
              </a:rPr>
              <a:t>Smooth deterioration of evaluation performance approaching the URR</a:t>
            </a:r>
          </a:p>
        </p:txBody>
      </p:sp>
      <p:sp>
        <p:nvSpPr>
          <p:cNvPr id="7" name="Slide Number Placeholder 6">
            <a:extLst>
              <a:ext uri="{FF2B5EF4-FFF2-40B4-BE49-F238E27FC236}">
                <a16:creationId xmlns:a16="http://schemas.microsoft.com/office/drawing/2014/main" id="{5350F8FA-F553-462D-4692-DE9F5150DB41}"/>
              </a:ext>
            </a:extLst>
          </p:cNvPr>
          <p:cNvSpPr>
            <a:spLocks noGrp="1"/>
          </p:cNvSpPr>
          <p:nvPr>
            <p:ph type="sldNum" sz="quarter" idx="12"/>
          </p:nvPr>
        </p:nvSpPr>
        <p:spPr/>
        <p:txBody>
          <a:bodyPr/>
          <a:lstStyle/>
          <a:p>
            <a:fld id="{63954337-777C-478F-BB37-379719107E1B}" type="slidenum">
              <a:rPr lang="en-US" smtClean="0"/>
              <a:pPr/>
              <a:t>2</a:t>
            </a:fld>
            <a:endParaRPr lang="en-US"/>
          </a:p>
        </p:txBody>
      </p:sp>
    </p:spTree>
    <p:extLst>
      <p:ext uri="{BB962C8B-B14F-4D97-AF65-F5344CB8AC3E}">
        <p14:creationId xmlns:p14="http://schemas.microsoft.com/office/powerpoint/2010/main" val="214799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78A7-3229-DEAC-B1FD-1FC730456CAA}"/>
              </a:ext>
            </a:extLst>
          </p:cNvPr>
          <p:cNvSpPr>
            <a:spLocks noGrp="1"/>
          </p:cNvSpPr>
          <p:nvPr>
            <p:ph type="title"/>
          </p:nvPr>
        </p:nvSpPr>
        <p:spPr>
          <a:xfrm>
            <a:off x="0" y="228600"/>
            <a:ext cx="5429250" cy="638300"/>
          </a:xfrm>
        </p:spPr>
        <p:txBody>
          <a:bodyPr/>
          <a:lstStyle/>
          <a:p>
            <a:r>
              <a:rPr lang="en-US" dirty="0"/>
              <a:t>   What questions does this allow us to ask?</a:t>
            </a:r>
          </a:p>
        </p:txBody>
      </p:sp>
      <p:sp>
        <p:nvSpPr>
          <p:cNvPr id="4" name="Slide Number Placeholder 3">
            <a:extLst>
              <a:ext uri="{FF2B5EF4-FFF2-40B4-BE49-F238E27FC236}">
                <a16:creationId xmlns:a16="http://schemas.microsoft.com/office/drawing/2014/main" id="{16C43261-AFD9-522D-C904-3B5BF77CCB8A}"/>
              </a:ext>
            </a:extLst>
          </p:cNvPr>
          <p:cNvSpPr>
            <a:spLocks noGrp="1"/>
          </p:cNvSpPr>
          <p:nvPr>
            <p:ph type="sldNum" sz="quarter" idx="12"/>
          </p:nvPr>
        </p:nvSpPr>
        <p:spPr/>
        <p:txBody>
          <a:bodyPr/>
          <a:lstStyle/>
          <a:p>
            <a:fld id="{63954337-777C-478F-BB37-379719107E1B}" type="slidenum">
              <a:rPr lang="en-US" smtClean="0"/>
              <a:pPr/>
              <a:t>20</a:t>
            </a:fld>
            <a:endParaRPr lang="en-US" dirty="0"/>
          </a:p>
        </p:txBody>
      </p:sp>
    </p:spTree>
    <p:extLst>
      <p:ext uri="{BB962C8B-B14F-4D97-AF65-F5344CB8AC3E}">
        <p14:creationId xmlns:p14="http://schemas.microsoft.com/office/powerpoint/2010/main" val="30207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28A45-87C4-43C9-86CC-B7CEF9CBC267}"/>
            </a:ext>
          </a:extLst>
        </p:cNvPr>
        <p:cNvGrpSpPr/>
        <p:nvPr/>
      </p:nvGrpSpPr>
      <p:grpSpPr>
        <a:xfrm>
          <a:off x="0" y="0"/>
          <a:ext cx="0" cy="0"/>
          <a:chOff x="0" y="0"/>
          <a:chExt cx="0" cy="0"/>
        </a:xfrm>
      </p:grpSpPr>
      <p:pic>
        <p:nvPicPr>
          <p:cNvPr id="12" name="Picture 11" descr="A graph of data testing&#10;&#10;Description automatically generated with medium confidence">
            <a:extLst>
              <a:ext uri="{FF2B5EF4-FFF2-40B4-BE49-F238E27FC236}">
                <a16:creationId xmlns:a16="http://schemas.microsoft.com/office/drawing/2014/main" id="{79508A5C-883C-1398-79BF-C5BDCB8772A6}"/>
              </a:ext>
            </a:extLst>
          </p:cNvPr>
          <p:cNvPicPr>
            <a:picLocks noChangeAspect="1"/>
          </p:cNvPicPr>
          <p:nvPr/>
        </p:nvPicPr>
        <p:blipFill>
          <a:blip r:embed="rId2"/>
          <a:stretch>
            <a:fillRect/>
          </a:stretch>
        </p:blipFill>
        <p:spPr>
          <a:xfrm>
            <a:off x="6108192" y="1472184"/>
            <a:ext cx="6076187" cy="4050791"/>
          </a:xfrm>
          <a:prstGeom prst="rect">
            <a:avLst/>
          </a:prstGeom>
        </p:spPr>
      </p:pic>
      <p:sp>
        <p:nvSpPr>
          <p:cNvPr id="2" name="Title 1">
            <a:extLst>
              <a:ext uri="{FF2B5EF4-FFF2-40B4-BE49-F238E27FC236}">
                <a16:creationId xmlns:a16="http://schemas.microsoft.com/office/drawing/2014/main" id="{13BF1EDA-633D-C0C9-67B5-9A3801ABBF6B}"/>
              </a:ext>
            </a:extLst>
          </p:cNvPr>
          <p:cNvSpPr>
            <a:spLocks noGrp="1"/>
          </p:cNvSpPr>
          <p:nvPr>
            <p:ph type="title"/>
          </p:nvPr>
        </p:nvSpPr>
        <p:spPr/>
        <p:txBody>
          <a:bodyPr/>
          <a:lstStyle/>
          <a:p>
            <a:r>
              <a:rPr lang="en-US" dirty="0"/>
              <a:t>   Different Regression Objectives</a:t>
            </a:r>
          </a:p>
        </p:txBody>
      </p:sp>
      <p:sp>
        <p:nvSpPr>
          <p:cNvPr id="4" name="Slide Number Placeholder 3">
            <a:extLst>
              <a:ext uri="{FF2B5EF4-FFF2-40B4-BE49-F238E27FC236}">
                <a16:creationId xmlns:a16="http://schemas.microsoft.com/office/drawing/2014/main" id="{75BC19B2-3B8B-B850-64AC-D1A36AE54503}"/>
              </a:ext>
            </a:extLst>
          </p:cNvPr>
          <p:cNvSpPr>
            <a:spLocks noGrp="1"/>
          </p:cNvSpPr>
          <p:nvPr>
            <p:ph type="sldNum" sz="quarter" idx="12"/>
          </p:nvPr>
        </p:nvSpPr>
        <p:spPr/>
        <p:txBody>
          <a:bodyPr/>
          <a:lstStyle/>
          <a:p>
            <a:fld id="{63954337-777C-478F-BB37-379719107E1B}" type="slidenum">
              <a:rPr lang="en-US" smtClean="0"/>
              <a:pPr/>
              <a:t>21</a:t>
            </a:fld>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E8E6F5-2BB9-26B6-4BAC-EBA095CEE3D3}"/>
                  </a:ext>
                </a:extLst>
              </p:cNvPr>
              <p:cNvSpPr txBox="1"/>
              <p:nvPr/>
            </p:nvSpPr>
            <p:spPr>
              <a:xfrm rot="16200000">
                <a:off x="5755120" y="394567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6" name="TextBox 15">
                <a:extLst>
                  <a:ext uri="{FF2B5EF4-FFF2-40B4-BE49-F238E27FC236}">
                    <a16:creationId xmlns:a16="http://schemas.microsoft.com/office/drawing/2014/main" id="{6CE8E6F5-2BB9-26B6-4BAC-EBA095CEE3D3}"/>
                  </a:ext>
                </a:extLst>
              </p:cNvPr>
              <p:cNvSpPr txBox="1">
                <a:spLocks noRot="1" noChangeAspect="1" noMove="1" noResize="1" noEditPoints="1" noAdjustHandles="1" noChangeArrowheads="1" noChangeShapeType="1" noTextEdit="1"/>
              </p:cNvSpPr>
              <p:nvPr/>
            </p:nvSpPr>
            <p:spPr>
              <a:xfrm rot="16200000">
                <a:off x="5755120" y="3945673"/>
                <a:ext cx="971548" cy="461665"/>
              </a:xfrm>
              <a:prstGeom prst="rect">
                <a:avLst/>
              </a:prstGeom>
              <a:blipFill>
                <a:blip r:embed="rId4"/>
                <a:stretch>
                  <a:fillRect r="-1081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A242E36F-3820-C874-A3E9-B76CD276D38F}"/>
              </a:ext>
            </a:extLst>
          </p:cNvPr>
          <p:cNvSpPr txBox="1"/>
          <p:nvPr/>
        </p:nvSpPr>
        <p:spPr>
          <a:xfrm>
            <a:off x="6493342" y="1350060"/>
            <a:ext cx="5314950" cy="461665"/>
          </a:xfrm>
          <a:prstGeom prst="rect">
            <a:avLst/>
          </a:prstGeom>
          <a:solidFill>
            <a:schemeClr val="bg1"/>
          </a:solidFill>
        </p:spPr>
        <p:txBody>
          <a:bodyPr wrap="square" rtlCol="0">
            <a:spAutoFit/>
          </a:bodyPr>
          <a:lstStyle/>
          <a:p>
            <a:pPr algn="ctr"/>
            <a:r>
              <a:rPr lang="en-US" sz="2400" dirty="0"/>
              <a:t>Accessible</a:t>
            </a:r>
          </a:p>
        </p:txBody>
      </p:sp>
      <p:sp>
        <p:nvSpPr>
          <p:cNvPr id="18" name="TextBox 17">
            <a:extLst>
              <a:ext uri="{FF2B5EF4-FFF2-40B4-BE49-F238E27FC236}">
                <a16:creationId xmlns:a16="http://schemas.microsoft.com/office/drawing/2014/main" id="{CAC4E97F-5524-77F8-3478-84232F57026E}"/>
              </a:ext>
            </a:extLst>
          </p:cNvPr>
          <p:cNvSpPr txBox="1"/>
          <p:nvPr/>
        </p:nvSpPr>
        <p:spPr>
          <a:xfrm>
            <a:off x="7890109" y="5156556"/>
            <a:ext cx="2918428" cy="369332"/>
          </a:xfrm>
          <a:prstGeom prst="rect">
            <a:avLst/>
          </a:prstGeom>
          <a:solidFill>
            <a:schemeClr val="bg1"/>
          </a:solidFill>
        </p:spPr>
        <p:txBody>
          <a:bodyPr wrap="none" rtlCol="0">
            <a:spAutoFit/>
          </a:bodyPr>
          <a:lstStyle/>
          <a:p>
            <a:r>
              <a:rPr lang="en-US" dirty="0"/>
              <a:t>Incident Neutron Energy (eV)</a:t>
            </a:r>
          </a:p>
        </p:txBody>
      </p:sp>
      <p:pic>
        <p:nvPicPr>
          <p:cNvPr id="3" name="Picture 2">
            <a:extLst>
              <a:ext uri="{FF2B5EF4-FFF2-40B4-BE49-F238E27FC236}">
                <a16:creationId xmlns:a16="http://schemas.microsoft.com/office/drawing/2014/main" id="{FA3B3F6C-AEA4-5460-CD93-99560CEB2E76}"/>
              </a:ext>
            </a:extLst>
          </p:cNvPr>
          <p:cNvPicPr>
            <a:picLocks noChangeAspect="1"/>
          </p:cNvPicPr>
          <p:nvPr/>
        </p:nvPicPr>
        <p:blipFill>
          <a:blip r:embed="rId5"/>
          <a:stretch>
            <a:fillRect/>
          </a:stretch>
        </p:blipFill>
        <p:spPr>
          <a:xfrm>
            <a:off x="140195" y="1285512"/>
            <a:ext cx="4826000" cy="4597400"/>
          </a:xfrm>
          <a:prstGeom prst="rect">
            <a:avLst/>
          </a:prstGeom>
        </p:spPr>
      </p:pic>
      <p:sp>
        <p:nvSpPr>
          <p:cNvPr id="5" name="TextBox 4">
            <a:extLst>
              <a:ext uri="{FF2B5EF4-FFF2-40B4-BE49-F238E27FC236}">
                <a16:creationId xmlns:a16="http://schemas.microsoft.com/office/drawing/2014/main" id="{DD3C96A1-247B-2645-EF7D-5BD999138495}"/>
              </a:ext>
            </a:extLst>
          </p:cNvPr>
          <p:cNvSpPr txBox="1"/>
          <p:nvPr/>
        </p:nvSpPr>
        <p:spPr>
          <a:xfrm rot="16200000">
            <a:off x="5810281" y="2312537"/>
            <a:ext cx="971548" cy="400110"/>
          </a:xfrm>
          <a:prstGeom prst="rect">
            <a:avLst/>
          </a:prstGeom>
          <a:solidFill>
            <a:schemeClr val="bg1"/>
          </a:solidFill>
        </p:spPr>
        <p:txBody>
          <a:bodyPr wrap="square" rtlCol="0">
            <a:spAutoFit/>
          </a:bodyPr>
          <a:lstStyle/>
          <a:p>
            <a:r>
              <a:rPr lang="en-US" sz="2000" i="1" dirty="0"/>
              <a:t>Trans</a:t>
            </a:r>
          </a:p>
        </p:txBody>
      </p:sp>
    </p:spTree>
    <p:extLst>
      <p:ext uri="{BB962C8B-B14F-4D97-AF65-F5344CB8AC3E}">
        <p14:creationId xmlns:p14="http://schemas.microsoft.com/office/powerpoint/2010/main" val="259731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B9D0D-7863-E193-BC99-001045F0CB7A}"/>
            </a:ext>
          </a:extLst>
        </p:cNvPr>
        <p:cNvGrpSpPr/>
        <p:nvPr/>
      </p:nvGrpSpPr>
      <p:grpSpPr>
        <a:xfrm>
          <a:off x="0" y="0"/>
          <a:ext cx="0" cy="0"/>
          <a:chOff x="0" y="0"/>
          <a:chExt cx="0" cy="0"/>
        </a:xfrm>
      </p:grpSpPr>
      <p:pic>
        <p:nvPicPr>
          <p:cNvPr id="6" name="Picture 5" descr="A comparison of data testing&#10;&#10;Description automatically generated with medium confidence">
            <a:extLst>
              <a:ext uri="{FF2B5EF4-FFF2-40B4-BE49-F238E27FC236}">
                <a16:creationId xmlns:a16="http://schemas.microsoft.com/office/drawing/2014/main" id="{EAE5F8F9-256A-7214-FB5D-C0A138222F4D}"/>
              </a:ext>
            </a:extLst>
          </p:cNvPr>
          <p:cNvPicPr>
            <a:picLocks noChangeAspect="1"/>
          </p:cNvPicPr>
          <p:nvPr/>
        </p:nvPicPr>
        <p:blipFill>
          <a:blip r:embed="rId2"/>
          <a:stretch>
            <a:fillRect/>
          </a:stretch>
        </p:blipFill>
        <p:spPr>
          <a:xfrm>
            <a:off x="6108192" y="1472184"/>
            <a:ext cx="6076187" cy="4050791"/>
          </a:xfrm>
          <a:prstGeom prst="rect">
            <a:avLst/>
          </a:prstGeom>
        </p:spPr>
      </p:pic>
      <p:sp>
        <p:nvSpPr>
          <p:cNvPr id="2" name="Title 1">
            <a:extLst>
              <a:ext uri="{FF2B5EF4-FFF2-40B4-BE49-F238E27FC236}">
                <a16:creationId xmlns:a16="http://schemas.microsoft.com/office/drawing/2014/main" id="{BA25D1E8-B319-9CF8-7738-FF5B5E931A32}"/>
              </a:ext>
            </a:extLst>
          </p:cNvPr>
          <p:cNvSpPr>
            <a:spLocks noGrp="1"/>
          </p:cNvSpPr>
          <p:nvPr>
            <p:ph type="title"/>
          </p:nvPr>
        </p:nvSpPr>
        <p:spPr/>
        <p:txBody>
          <a:bodyPr/>
          <a:lstStyle/>
          <a:p>
            <a:r>
              <a:rPr lang="en-US" dirty="0"/>
              <a:t>   Start From True Parameters</a:t>
            </a:r>
          </a:p>
        </p:txBody>
      </p:sp>
      <p:sp>
        <p:nvSpPr>
          <p:cNvPr id="4" name="Slide Number Placeholder 3">
            <a:extLst>
              <a:ext uri="{FF2B5EF4-FFF2-40B4-BE49-F238E27FC236}">
                <a16:creationId xmlns:a16="http://schemas.microsoft.com/office/drawing/2014/main" id="{F6E09E2B-A4FF-19B7-41BE-395DEDBCFCAA}"/>
              </a:ext>
            </a:extLst>
          </p:cNvPr>
          <p:cNvSpPr>
            <a:spLocks noGrp="1"/>
          </p:cNvSpPr>
          <p:nvPr>
            <p:ph type="sldNum" sz="quarter" idx="12"/>
          </p:nvPr>
        </p:nvSpPr>
        <p:spPr/>
        <p:txBody>
          <a:bodyPr/>
          <a:lstStyle/>
          <a:p>
            <a:fld id="{63954337-777C-478F-BB37-379719107E1B}" type="slidenum">
              <a:rPr lang="en-US" smtClean="0"/>
              <a:pPr/>
              <a:t>22</a:t>
            </a:fld>
            <a:endParaRPr lang="en-US" dirty="0"/>
          </a:p>
        </p:txBody>
      </p:sp>
      <p:sp>
        <p:nvSpPr>
          <p:cNvPr id="15" name="TextBox 14">
            <a:extLst>
              <a:ext uri="{FF2B5EF4-FFF2-40B4-BE49-F238E27FC236}">
                <a16:creationId xmlns:a16="http://schemas.microsoft.com/office/drawing/2014/main" id="{CCFB8373-0323-8B03-5510-8559F6987AFA}"/>
              </a:ext>
            </a:extLst>
          </p:cNvPr>
          <p:cNvSpPr txBox="1"/>
          <p:nvPr/>
        </p:nvSpPr>
        <p:spPr>
          <a:xfrm rot="16200000">
            <a:off x="5810281" y="2312537"/>
            <a:ext cx="971548" cy="400110"/>
          </a:xfrm>
          <a:prstGeom prst="rect">
            <a:avLst/>
          </a:prstGeom>
          <a:solidFill>
            <a:schemeClr val="bg1"/>
          </a:solidFill>
        </p:spPr>
        <p:txBody>
          <a:bodyPr wrap="square" rtlCol="0">
            <a:spAutoFit/>
          </a:bodyPr>
          <a:lstStyle/>
          <a:p>
            <a:r>
              <a:rPr lang="en-US" sz="2000" i="1" dirty="0"/>
              <a:t>Trans</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0394CF1-B3D8-4A42-9D92-BF9B6B701C22}"/>
                  </a:ext>
                </a:extLst>
              </p:cNvPr>
              <p:cNvSpPr txBox="1"/>
              <p:nvPr/>
            </p:nvSpPr>
            <p:spPr>
              <a:xfrm rot="16200000">
                <a:off x="5755120" y="394567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i="1" dirty="0"/>
              </a:p>
            </p:txBody>
          </p:sp>
        </mc:Choice>
        <mc:Fallback xmlns="">
          <p:sp>
            <p:nvSpPr>
              <p:cNvPr id="16" name="TextBox 15">
                <a:extLst>
                  <a:ext uri="{FF2B5EF4-FFF2-40B4-BE49-F238E27FC236}">
                    <a16:creationId xmlns:a16="http://schemas.microsoft.com/office/drawing/2014/main" id="{C0394CF1-B3D8-4A42-9D92-BF9B6B701C22}"/>
                  </a:ext>
                </a:extLst>
              </p:cNvPr>
              <p:cNvSpPr txBox="1">
                <a:spLocks noRot="1" noChangeAspect="1" noMove="1" noResize="1" noEditPoints="1" noAdjustHandles="1" noChangeArrowheads="1" noChangeShapeType="1" noTextEdit="1"/>
              </p:cNvSpPr>
              <p:nvPr/>
            </p:nvSpPr>
            <p:spPr>
              <a:xfrm rot="16200000">
                <a:off x="5755120" y="3945673"/>
                <a:ext cx="971548" cy="461665"/>
              </a:xfrm>
              <a:prstGeom prst="rect">
                <a:avLst/>
              </a:prstGeom>
              <a:blipFill>
                <a:blip r:embed="rId3"/>
                <a:stretch>
                  <a:fillRect r="-1081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5FCE8E26-4B65-2F4C-F666-FB1236BD8864}"/>
              </a:ext>
            </a:extLst>
          </p:cNvPr>
          <p:cNvSpPr txBox="1"/>
          <p:nvPr/>
        </p:nvSpPr>
        <p:spPr>
          <a:xfrm>
            <a:off x="6493342" y="1350060"/>
            <a:ext cx="5314950" cy="461665"/>
          </a:xfrm>
          <a:prstGeom prst="rect">
            <a:avLst/>
          </a:prstGeom>
          <a:solidFill>
            <a:schemeClr val="bg1"/>
          </a:solidFill>
        </p:spPr>
        <p:txBody>
          <a:bodyPr wrap="square" rtlCol="0">
            <a:spAutoFit/>
          </a:bodyPr>
          <a:lstStyle/>
          <a:p>
            <a:pPr algn="ctr"/>
            <a:r>
              <a:rPr lang="en-US" sz="2400" dirty="0"/>
              <a:t>Start From True Parameters</a:t>
            </a:r>
          </a:p>
        </p:txBody>
      </p:sp>
      <p:sp>
        <p:nvSpPr>
          <p:cNvPr id="18" name="TextBox 17">
            <a:extLst>
              <a:ext uri="{FF2B5EF4-FFF2-40B4-BE49-F238E27FC236}">
                <a16:creationId xmlns:a16="http://schemas.microsoft.com/office/drawing/2014/main" id="{F60A793F-CFF4-EABA-A62A-B0123FCB8C6A}"/>
              </a:ext>
            </a:extLst>
          </p:cNvPr>
          <p:cNvSpPr txBox="1"/>
          <p:nvPr/>
        </p:nvSpPr>
        <p:spPr>
          <a:xfrm>
            <a:off x="7890109" y="5156556"/>
            <a:ext cx="2918428" cy="369332"/>
          </a:xfrm>
          <a:prstGeom prst="rect">
            <a:avLst/>
          </a:prstGeom>
          <a:solidFill>
            <a:schemeClr val="bg1"/>
          </a:solidFill>
        </p:spPr>
        <p:txBody>
          <a:bodyPr wrap="none" rtlCol="0">
            <a:spAutoFit/>
          </a:bodyPr>
          <a:lstStyle/>
          <a:p>
            <a:r>
              <a:rPr lang="en-US" dirty="0"/>
              <a:t>Incident Neutron Energy (eV)</a:t>
            </a:r>
          </a:p>
        </p:txBody>
      </p:sp>
      <p:pic>
        <p:nvPicPr>
          <p:cNvPr id="3" name="Picture 2">
            <a:extLst>
              <a:ext uri="{FF2B5EF4-FFF2-40B4-BE49-F238E27FC236}">
                <a16:creationId xmlns:a16="http://schemas.microsoft.com/office/drawing/2014/main" id="{C2D15656-785A-51C8-DDAA-0345499E97FF}"/>
              </a:ext>
            </a:extLst>
          </p:cNvPr>
          <p:cNvPicPr>
            <a:picLocks noChangeAspect="1"/>
          </p:cNvPicPr>
          <p:nvPr/>
        </p:nvPicPr>
        <p:blipFill>
          <a:blip r:embed="rId4"/>
          <a:stretch>
            <a:fillRect/>
          </a:stretch>
        </p:blipFill>
        <p:spPr>
          <a:xfrm>
            <a:off x="140195" y="1285512"/>
            <a:ext cx="4826000" cy="4597400"/>
          </a:xfrm>
          <a:prstGeom prst="rect">
            <a:avLst/>
          </a:prstGeom>
        </p:spPr>
      </p:pic>
    </p:spTree>
    <p:extLst>
      <p:ext uri="{BB962C8B-B14F-4D97-AF65-F5344CB8AC3E}">
        <p14:creationId xmlns:p14="http://schemas.microsoft.com/office/powerpoint/2010/main" val="361023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EA99F-5092-EEF4-1E76-DE090CFE4EE0}"/>
            </a:ext>
          </a:extLst>
        </p:cNvPr>
        <p:cNvGrpSpPr/>
        <p:nvPr/>
      </p:nvGrpSpPr>
      <p:grpSpPr>
        <a:xfrm>
          <a:off x="0" y="0"/>
          <a:ext cx="0" cy="0"/>
          <a:chOff x="0" y="0"/>
          <a:chExt cx="0" cy="0"/>
        </a:xfrm>
      </p:grpSpPr>
      <p:pic>
        <p:nvPicPr>
          <p:cNvPr id="6" name="Picture 5" descr="A comparison of data testing&#10;&#10;Description automatically generated with medium confidence">
            <a:extLst>
              <a:ext uri="{FF2B5EF4-FFF2-40B4-BE49-F238E27FC236}">
                <a16:creationId xmlns:a16="http://schemas.microsoft.com/office/drawing/2014/main" id="{C118E6AD-33AB-23A9-36AB-1CC8B519CE16}"/>
              </a:ext>
            </a:extLst>
          </p:cNvPr>
          <p:cNvPicPr>
            <a:picLocks noChangeAspect="1"/>
          </p:cNvPicPr>
          <p:nvPr/>
        </p:nvPicPr>
        <p:blipFill>
          <a:blip r:embed="rId2"/>
          <a:stretch>
            <a:fillRect/>
          </a:stretch>
        </p:blipFill>
        <p:spPr>
          <a:xfrm>
            <a:off x="6108192" y="1472184"/>
            <a:ext cx="6076187" cy="4050791"/>
          </a:xfrm>
          <a:prstGeom prst="rect">
            <a:avLst/>
          </a:prstGeom>
        </p:spPr>
      </p:pic>
      <p:pic>
        <p:nvPicPr>
          <p:cNvPr id="8" name="Picture 7" descr="A graph of data testing&#10;&#10;Description automatically generated with medium confidence">
            <a:extLst>
              <a:ext uri="{FF2B5EF4-FFF2-40B4-BE49-F238E27FC236}">
                <a16:creationId xmlns:a16="http://schemas.microsoft.com/office/drawing/2014/main" id="{09E1DA94-FA29-A9B8-500E-AC5177B3BD12}"/>
              </a:ext>
            </a:extLst>
          </p:cNvPr>
          <p:cNvPicPr>
            <a:picLocks noChangeAspect="1"/>
          </p:cNvPicPr>
          <p:nvPr/>
        </p:nvPicPr>
        <p:blipFill>
          <a:blip r:embed="rId3"/>
          <a:stretch>
            <a:fillRect/>
          </a:stretch>
        </p:blipFill>
        <p:spPr>
          <a:xfrm>
            <a:off x="6108193" y="1472184"/>
            <a:ext cx="6076187" cy="4050791"/>
          </a:xfrm>
          <a:prstGeom prst="rect">
            <a:avLst/>
          </a:prstGeom>
        </p:spPr>
      </p:pic>
      <p:sp>
        <p:nvSpPr>
          <p:cNvPr id="2" name="Title 1">
            <a:extLst>
              <a:ext uri="{FF2B5EF4-FFF2-40B4-BE49-F238E27FC236}">
                <a16:creationId xmlns:a16="http://schemas.microsoft.com/office/drawing/2014/main" id="{A5FF9C7C-8DEF-F978-D085-C964BA880B3F}"/>
              </a:ext>
            </a:extLst>
          </p:cNvPr>
          <p:cNvSpPr>
            <a:spLocks noGrp="1"/>
          </p:cNvSpPr>
          <p:nvPr>
            <p:ph type="title"/>
          </p:nvPr>
        </p:nvSpPr>
        <p:spPr/>
        <p:txBody>
          <a:bodyPr/>
          <a:lstStyle/>
          <a:p>
            <a:r>
              <a:rPr lang="en-US" dirty="0"/>
              <a:t>   Fit Regression Objective</a:t>
            </a:r>
          </a:p>
        </p:txBody>
      </p:sp>
      <p:sp>
        <p:nvSpPr>
          <p:cNvPr id="4" name="Slide Number Placeholder 3">
            <a:extLst>
              <a:ext uri="{FF2B5EF4-FFF2-40B4-BE49-F238E27FC236}">
                <a16:creationId xmlns:a16="http://schemas.microsoft.com/office/drawing/2014/main" id="{004B6503-B1FA-2C75-1557-6FC098C4CC96}"/>
              </a:ext>
            </a:extLst>
          </p:cNvPr>
          <p:cNvSpPr>
            <a:spLocks noGrp="1"/>
          </p:cNvSpPr>
          <p:nvPr>
            <p:ph type="sldNum" sz="quarter" idx="12"/>
          </p:nvPr>
        </p:nvSpPr>
        <p:spPr/>
        <p:txBody>
          <a:bodyPr/>
          <a:lstStyle/>
          <a:p>
            <a:fld id="{63954337-777C-478F-BB37-379719107E1B}" type="slidenum">
              <a:rPr lang="en-US" smtClean="0"/>
              <a:pPr/>
              <a:t>23</a:t>
            </a:fld>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539E02F-5408-8D5A-8C32-35811D27242A}"/>
                  </a:ext>
                </a:extLst>
              </p:cNvPr>
              <p:cNvSpPr txBox="1"/>
              <p:nvPr/>
            </p:nvSpPr>
            <p:spPr>
              <a:xfrm rot="16200000">
                <a:off x="5755120" y="394567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6" name="TextBox 15">
                <a:extLst>
                  <a:ext uri="{FF2B5EF4-FFF2-40B4-BE49-F238E27FC236}">
                    <a16:creationId xmlns:a16="http://schemas.microsoft.com/office/drawing/2014/main" id="{F539E02F-5408-8D5A-8C32-35811D27242A}"/>
                  </a:ext>
                </a:extLst>
              </p:cNvPr>
              <p:cNvSpPr txBox="1">
                <a:spLocks noRot="1" noChangeAspect="1" noMove="1" noResize="1" noEditPoints="1" noAdjustHandles="1" noChangeArrowheads="1" noChangeShapeType="1" noTextEdit="1"/>
              </p:cNvSpPr>
              <p:nvPr/>
            </p:nvSpPr>
            <p:spPr>
              <a:xfrm rot="16200000">
                <a:off x="5755120" y="3945673"/>
                <a:ext cx="971548" cy="461665"/>
              </a:xfrm>
              <a:prstGeom prst="rect">
                <a:avLst/>
              </a:prstGeom>
              <a:blipFill>
                <a:blip r:embed="rId5"/>
                <a:stretch>
                  <a:fillRect r="-1081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92999F7B-FDF3-3017-EF86-539D99DFE6E7}"/>
              </a:ext>
            </a:extLst>
          </p:cNvPr>
          <p:cNvSpPr txBox="1"/>
          <p:nvPr/>
        </p:nvSpPr>
        <p:spPr>
          <a:xfrm>
            <a:off x="6493342" y="1350060"/>
            <a:ext cx="5314950" cy="461665"/>
          </a:xfrm>
          <a:prstGeom prst="rect">
            <a:avLst/>
          </a:prstGeom>
          <a:solidFill>
            <a:schemeClr val="bg1"/>
          </a:solidFill>
        </p:spPr>
        <p:txBody>
          <a:bodyPr wrap="square" rtlCol="0">
            <a:spAutoFit/>
          </a:bodyPr>
          <a:lstStyle/>
          <a:p>
            <a:pPr algn="ctr"/>
            <a:r>
              <a:rPr lang="en-US" sz="2400" dirty="0"/>
              <a:t>Fit Regression Objective</a:t>
            </a:r>
          </a:p>
        </p:txBody>
      </p:sp>
      <p:sp>
        <p:nvSpPr>
          <p:cNvPr id="18" name="TextBox 17">
            <a:extLst>
              <a:ext uri="{FF2B5EF4-FFF2-40B4-BE49-F238E27FC236}">
                <a16:creationId xmlns:a16="http://schemas.microsoft.com/office/drawing/2014/main" id="{B75294E1-588E-57F1-F089-28A487AE39B1}"/>
              </a:ext>
            </a:extLst>
          </p:cNvPr>
          <p:cNvSpPr txBox="1"/>
          <p:nvPr/>
        </p:nvSpPr>
        <p:spPr>
          <a:xfrm>
            <a:off x="7890109" y="5156556"/>
            <a:ext cx="2918428" cy="369332"/>
          </a:xfrm>
          <a:prstGeom prst="rect">
            <a:avLst/>
          </a:prstGeom>
          <a:solidFill>
            <a:schemeClr val="bg1"/>
          </a:solidFill>
        </p:spPr>
        <p:txBody>
          <a:bodyPr wrap="none" rtlCol="0">
            <a:spAutoFit/>
          </a:bodyPr>
          <a:lstStyle/>
          <a:p>
            <a:r>
              <a:rPr lang="en-US" dirty="0"/>
              <a:t>Incident Neutron Energy (eV)</a:t>
            </a:r>
          </a:p>
        </p:txBody>
      </p:sp>
      <p:pic>
        <p:nvPicPr>
          <p:cNvPr id="3" name="Picture 2">
            <a:extLst>
              <a:ext uri="{FF2B5EF4-FFF2-40B4-BE49-F238E27FC236}">
                <a16:creationId xmlns:a16="http://schemas.microsoft.com/office/drawing/2014/main" id="{018A38AE-E0DE-E017-16CF-8DF76D39E4E6}"/>
              </a:ext>
            </a:extLst>
          </p:cNvPr>
          <p:cNvPicPr>
            <a:picLocks noChangeAspect="1"/>
          </p:cNvPicPr>
          <p:nvPr/>
        </p:nvPicPr>
        <p:blipFill>
          <a:blip r:embed="rId6"/>
          <a:stretch>
            <a:fillRect/>
          </a:stretch>
        </p:blipFill>
        <p:spPr>
          <a:xfrm>
            <a:off x="140195" y="1285512"/>
            <a:ext cx="4826000" cy="4597400"/>
          </a:xfrm>
          <a:prstGeom prst="rect">
            <a:avLst/>
          </a:prstGeom>
        </p:spPr>
      </p:pic>
      <p:sp>
        <p:nvSpPr>
          <p:cNvPr id="5" name="TextBox 4">
            <a:extLst>
              <a:ext uri="{FF2B5EF4-FFF2-40B4-BE49-F238E27FC236}">
                <a16:creationId xmlns:a16="http://schemas.microsoft.com/office/drawing/2014/main" id="{32759404-D4FB-FE32-794A-35DA31B87EFE}"/>
              </a:ext>
            </a:extLst>
          </p:cNvPr>
          <p:cNvSpPr txBox="1"/>
          <p:nvPr/>
        </p:nvSpPr>
        <p:spPr>
          <a:xfrm rot="16200000">
            <a:off x="5810281" y="2312537"/>
            <a:ext cx="971548" cy="400110"/>
          </a:xfrm>
          <a:prstGeom prst="rect">
            <a:avLst/>
          </a:prstGeom>
          <a:solidFill>
            <a:schemeClr val="bg1"/>
          </a:solidFill>
        </p:spPr>
        <p:txBody>
          <a:bodyPr wrap="square" rtlCol="0">
            <a:spAutoFit/>
          </a:bodyPr>
          <a:lstStyle/>
          <a:p>
            <a:r>
              <a:rPr lang="en-US" sz="2000" i="1" dirty="0"/>
              <a:t>Trans</a:t>
            </a:r>
          </a:p>
        </p:txBody>
      </p:sp>
    </p:spTree>
    <p:extLst>
      <p:ext uri="{BB962C8B-B14F-4D97-AF65-F5344CB8AC3E}">
        <p14:creationId xmlns:p14="http://schemas.microsoft.com/office/powerpoint/2010/main" val="416247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C5AD6-D25C-7698-A0BC-8ABC4880B509}"/>
            </a:ext>
          </a:extLst>
        </p:cNvPr>
        <p:cNvGrpSpPr/>
        <p:nvPr/>
      </p:nvGrpSpPr>
      <p:grpSpPr>
        <a:xfrm>
          <a:off x="0" y="0"/>
          <a:ext cx="0" cy="0"/>
          <a:chOff x="0" y="0"/>
          <a:chExt cx="0" cy="0"/>
        </a:xfrm>
      </p:grpSpPr>
      <p:pic>
        <p:nvPicPr>
          <p:cNvPr id="12" name="Picture 11" descr="A graph of energy and energy&#10;&#10;Description automatically generated">
            <a:extLst>
              <a:ext uri="{FF2B5EF4-FFF2-40B4-BE49-F238E27FC236}">
                <a16:creationId xmlns:a16="http://schemas.microsoft.com/office/drawing/2014/main" id="{3BB7EFF8-0FC8-47CF-CD30-E415D1F9DCA0}"/>
              </a:ext>
            </a:extLst>
          </p:cNvPr>
          <p:cNvPicPr>
            <a:picLocks noChangeAspect="1"/>
          </p:cNvPicPr>
          <p:nvPr/>
        </p:nvPicPr>
        <p:blipFill>
          <a:blip r:embed="rId2"/>
          <a:stretch>
            <a:fillRect/>
          </a:stretch>
        </p:blipFill>
        <p:spPr>
          <a:xfrm>
            <a:off x="0" y="1755648"/>
            <a:ext cx="5554980" cy="3703320"/>
          </a:xfrm>
          <a:prstGeom prst="rect">
            <a:avLst/>
          </a:prstGeom>
        </p:spPr>
      </p:pic>
      <p:pic>
        <p:nvPicPr>
          <p:cNvPr id="6" name="Picture 5" descr="A comparison of data testing&#10;&#10;Description automatically generated with medium confidence">
            <a:extLst>
              <a:ext uri="{FF2B5EF4-FFF2-40B4-BE49-F238E27FC236}">
                <a16:creationId xmlns:a16="http://schemas.microsoft.com/office/drawing/2014/main" id="{2B782357-CD3F-0E74-5A97-A36B0F7DD5A2}"/>
              </a:ext>
            </a:extLst>
          </p:cNvPr>
          <p:cNvPicPr>
            <a:picLocks noChangeAspect="1"/>
          </p:cNvPicPr>
          <p:nvPr/>
        </p:nvPicPr>
        <p:blipFill>
          <a:blip r:embed="rId3"/>
          <a:stretch>
            <a:fillRect/>
          </a:stretch>
        </p:blipFill>
        <p:spPr>
          <a:xfrm>
            <a:off x="6108192" y="1472184"/>
            <a:ext cx="6076187" cy="4050791"/>
          </a:xfrm>
          <a:prstGeom prst="rect">
            <a:avLst/>
          </a:prstGeom>
        </p:spPr>
      </p:pic>
      <p:pic>
        <p:nvPicPr>
          <p:cNvPr id="8" name="Picture 7" descr="A graph of data testing&#10;&#10;Description automatically generated with medium confidence">
            <a:extLst>
              <a:ext uri="{FF2B5EF4-FFF2-40B4-BE49-F238E27FC236}">
                <a16:creationId xmlns:a16="http://schemas.microsoft.com/office/drawing/2014/main" id="{7DA3D820-B9E6-831C-9083-7A75A1E22F2E}"/>
              </a:ext>
            </a:extLst>
          </p:cNvPr>
          <p:cNvPicPr>
            <a:picLocks noChangeAspect="1"/>
          </p:cNvPicPr>
          <p:nvPr/>
        </p:nvPicPr>
        <p:blipFill>
          <a:blip r:embed="rId4"/>
          <a:stretch>
            <a:fillRect/>
          </a:stretch>
        </p:blipFill>
        <p:spPr>
          <a:xfrm>
            <a:off x="6108193" y="1472184"/>
            <a:ext cx="6076187" cy="4050791"/>
          </a:xfrm>
          <a:prstGeom prst="rect">
            <a:avLst/>
          </a:prstGeom>
        </p:spPr>
      </p:pic>
      <p:sp>
        <p:nvSpPr>
          <p:cNvPr id="2" name="Title 1">
            <a:extLst>
              <a:ext uri="{FF2B5EF4-FFF2-40B4-BE49-F238E27FC236}">
                <a16:creationId xmlns:a16="http://schemas.microsoft.com/office/drawing/2014/main" id="{F660A2B7-3AED-7ED2-A36B-C2DBDFDD5BAA}"/>
              </a:ext>
            </a:extLst>
          </p:cNvPr>
          <p:cNvSpPr>
            <a:spLocks noGrp="1"/>
          </p:cNvSpPr>
          <p:nvPr>
            <p:ph type="title"/>
          </p:nvPr>
        </p:nvSpPr>
        <p:spPr/>
        <p:txBody>
          <a:bodyPr/>
          <a:lstStyle/>
          <a:p>
            <a:r>
              <a:rPr lang="en-US" dirty="0"/>
              <a:t>   Inaccessible Objective = Metric</a:t>
            </a:r>
          </a:p>
        </p:txBody>
      </p:sp>
      <p:sp>
        <p:nvSpPr>
          <p:cNvPr id="4" name="Slide Number Placeholder 3">
            <a:extLst>
              <a:ext uri="{FF2B5EF4-FFF2-40B4-BE49-F238E27FC236}">
                <a16:creationId xmlns:a16="http://schemas.microsoft.com/office/drawing/2014/main" id="{C9F2D382-8548-FD5F-9F01-007835186B4E}"/>
              </a:ext>
            </a:extLst>
          </p:cNvPr>
          <p:cNvSpPr>
            <a:spLocks noGrp="1"/>
          </p:cNvSpPr>
          <p:nvPr>
            <p:ph type="sldNum" sz="quarter" idx="12"/>
          </p:nvPr>
        </p:nvSpPr>
        <p:spPr/>
        <p:txBody>
          <a:bodyPr/>
          <a:lstStyle/>
          <a:p>
            <a:fld id="{63954337-777C-478F-BB37-379719107E1B}" type="slidenum">
              <a:rPr lang="en-US" smtClean="0"/>
              <a:pPr/>
              <a:t>24</a:t>
            </a:fld>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3ED6FA5-904E-EC2F-BB79-CD2750F0CB24}"/>
                  </a:ext>
                </a:extLst>
              </p:cNvPr>
              <p:cNvSpPr txBox="1"/>
              <p:nvPr/>
            </p:nvSpPr>
            <p:spPr>
              <a:xfrm rot="16200000">
                <a:off x="5755120" y="2352352"/>
                <a:ext cx="971548" cy="461665"/>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sz="2400" i="1" dirty="0"/>
                        <m:t>Trans</m:t>
                      </m:r>
                    </m:oMath>
                  </m:oMathPara>
                </a14:m>
                <a:endParaRPr lang="en-US" sz="2400" i="1" dirty="0"/>
              </a:p>
            </p:txBody>
          </p:sp>
        </mc:Choice>
        <mc:Fallback xmlns="">
          <p:sp>
            <p:nvSpPr>
              <p:cNvPr id="15" name="TextBox 14">
                <a:extLst>
                  <a:ext uri="{FF2B5EF4-FFF2-40B4-BE49-F238E27FC236}">
                    <a16:creationId xmlns:a16="http://schemas.microsoft.com/office/drawing/2014/main" id="{D3ED6FA5-904E-EC2F-BB79-CD2750F0CB24}"/>
                  </a:ext>
                </a:extLst>
              </p:cNvPr>
              <p:cNvSpPr txBox="1">
                <a:spLocks noRot="1" noChangeAspect="1" noMove="1" noResize="1" noEditPoints="1" noAdjustHandles="1" noChangeArrowheads="1" noChangeShapeType="1" noTextEdit="1"/>
              </p:cNvSpPr>
              <p:nvPr/>
            </p:nvSpPr>
            <p:spPr>
              <a:xfrm rot="16200000">
                <a:off x="5755120" y="2352352"/>
                <a:ext cx="971548"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963D751-7EB2-6416-4D32-EFF7DB15DA71}"/>
                  </a:ext>
                </a:extLst>
              </p:cNvPr>
              <p:cNvSpPr txBox="1"/>
              <p:nvPr/>
            </p:nvSpPr>
            <p:spPr>
              <a:xfrm rot="16200000">
                <a:off x="5755120" y="394567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6" name="TextBox 15">
                <a:extLst>
                  <a:ext uri="{FF2B5EF4-FFF2-40B4-BE49-F238E27FC236}">
                    <a16:creationId xmlns:a16="http://schemas.microsoft.com/office/drawing/2014/main" id="{C963D751-7EB2-6416-4D32-EFF7DB15DA71}"/>
                  </a:ext>
                </a:extLst>
              </p:cNvPr>
              <p:cNvSpPr txBox="1">
                <a:spLocks noRot="1" noChangeAspect="1" noMove="1" noResize="1" noEditPoints="1" noAdjustHandles="1" noChangeArrowheads="1" noChangeShapeType="1" noTextEdit="1"/>
              </p:cNvSpPr>
              <p:nvPr/>
            </p:nvSpPr>
            <p:spPr>
              <a:xfrm rot="16200000">
                <a:off x="5755120" y="3945673"/>
                <a:ext cx="971548" cy="461665"/>
              </a:xfrm>
              <a:prstGeom prst="rect">
                <a:avLst/>
              </a:prstGeom>
              <a:blipFill>
                <a:blip r:embed="rId6"/>
                <a:stretch>
                  <a:fillRect r="-1081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75999444-20BF-9391-8B2C-6789AD429B4F}"/>
              </a:ext>
            </a:extLst>
          </p:cNvPr>
          <p:cNvSpPr txBox="1"/>
          <p:nvPr/>
        </p:nvSpPr>
        <p:spPr>
          <a:xfrm>
            <a:off x="6493342" y="1350060"/>
            <a:ext cx="5314950" cy="461665"/>
          </a:xfrm>
          <a:prstGeom prst="rect">
            <a:avLst/>
          </a:prstGeom>
          <a:solidFill>
            <a:schemeClr val="bg1"/>
          </a:solidFill>
        </p:spPr>
        <p:txBody>
          <a:bodyPr wrap="square" rtlCol="0">
            <a:spAutoFit/>
          </a:bodyPr>
          <a:lstStyle/>
          <a:p>
            <a:pPr algn="ctr"/>
            <a:r>
              <a:rPr lang="en-US" sz="2400" dirty="0"/>
              <a:t>Fit Regression Objective</a:t>
            </a:r>
          </a:p>
        </p:txBody>
      </p:sp>
      <p:sp>
        <p:nvSpPr>
          <p:cNvPr id="18" name="TextBox 17">
            <a:extLst>
              <a:ext uri="{FF2B5EF4-FFF2-40B4-BE49-F238E27FC236}">
                <a16:creationId xmlns:a16="http://schemas.microsoft.com/office/drawing/2014/main" id="{44CE2ABF-1E17-0AB8-373E-426680178904}"/>
              </a:ext>
            </a:extLst>
          </p:cNvPr>
          <p:cNvSpPr txBox="1"/>
          <p:nvPr/>
        </p:nvSpPr>
        <p:spPr>
          <a:xfrm>
            <a:off x="7890109" y="5156556"/>
            <a:ext cx="2918428" cy="369332"/>
          </a:xfrm>
          <a:prstGeom prst="rect">
            <a:avLst/>
          </a:prstGeom>
          <a:solidFill>
            <a:schemeClr val="bg1"/>
          </a:solidFill>
        </p:spPr>
        <p:txBody>
          <a:bodyPr wrap="none" rtlCol="0">
            <a:spAutoFit/>
          </a:bodyPr>
          <a:lstStyle/>
          <a:p>
            <a:r>
              <a:rPr lang="en-US" dirty="0"/>
              <a:t>Incident Neutron Energy (eV)</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DED4A6B-8B6C-E1E6-74F7-74E23BC8106A}"/>
                  </a:ext>
                </a:extLst>
              </p:cNvPr>
              <p:cNvSpPr txBox="1"/>
              <p:nvPr/>
            </p:nvSpPr>
            <p:spPr>
              <a:xfrm rot="16200000">
                <a:off x="-174168" y="2471726"/>
                <a:ext cx="801473" cy="39299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𝜎</m:t>
                      </m:r>
                      <m:r>
                        <a:rPr lang="en-US" sz="2000" b="0" i="1" baseline="-25000" smtClean="0">
                          <a:latin typeface="Cambria Math" panose="02040503050406030204" pitchFamily="18" charset="0"/>
                        </a:rPr>
                        <m:t>𝑠</m:t>
                      </m:r>
                      <m:r>
                        <a:rPr lang="en-US" sz="2000" b="0" i="1" smtClean="0">
                          <a:latin typeface="Cambria Math" panose="02040503050406030204" pitchFamily="18" charset="0"/>
                        </a:rPr>
                        <m:t> (</m:t>
                      </m:r>
                      <m:r>
                        <m:rPr>
                          <m:sty m:val="p"/>
                        </m:rPr>
                        <a:rPr lang="en-US" sz="2000" b="0" i="0" smtClean="0">
                          <a:latin typeface="Cambria Math" panose="02040503050406030204" pitchFamily="18" charset="0"/>
                        </a:rPr>
                        <m:t>Γ</m:t>
                      </m:r>
                      <m:r>
                        <a:rPr lang="en-US" sz="2000" b="0" i="1" smtClean="0">
                          <a:latin typeface="Cambria Math" panose="02040503050406030204" pitchFamily="18" charset="0"/>
                        </a:rPr>
                        <m:t>)</m:t>
                      </m:r>
                    </m:oMath>
                  </m:oMathPara>
                </a14:m>
                <a:endParaRPr lang="en-US" sz="2000" baseline="-25000" dirty="0"/>
              </a:p>
            </p:txBody>
          </p:sp>
        </mc:Choice>
        <mc:Fallback xmlns="">
          <p:sp>
            <p:nvSpPr>
              <p:cNvPr id="7" name="TextBox 6">
                <a:extLst>
                  <a:ext uri="{FF2B5EF4-FFF2-40B4-BE49-F238E27FC236}">
                    <a16:creationId xmlns:a16="http://schemas.microsoft.com/office/drawing/2014/main" id="{3DED4A6B-8B6C-E1E6-74F7-74E23BC8106A}"/>
                  </a:ext>
                </a:extLst>
              </p:cNvPr>
              <p:cNvSpPr txBox="1">
                <a:spLocks noRot="1" noChangeAspect="1" noMove="1" noResize="1" noEditPoints="1" noAdjustHandles="1" noChangeArrowheads="1" noChangeShapeType="1" noTextEdit="1"/>
              </p:cNvSpPr>
              <p:nvPr/>
            </p:nvSpPr>
            <p:spPr>
              <a:xfrm rot="16200000">
                <a:off x="-174168" y="2471726"/>
                <a:ext cx="801473" cy="392993"/>
              </a:xfrm>
              <a:prstGeom prst="rect">
                <a:avLst/>
              </a:prstGeom>
              <a:blipFill>
                <a:blip r:embed="rId7"/>
                <a:stretch>
                  <a:fillRect t="-4688" r="-1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B5542EC-4E76-220D-8926-A43FFE8F18C3}"/>
                  </a:ext>
                </a:extLst>
              </p:cNvPr>
              <p:cNvSpPr txBox="1"/>
              <p:nvPr/>
            </p:nvSpPr>
            <p:spPr>
              <a:xfrm rot="16200000">
                <a:off x="-174168" y="4065047"/>
                <a:ext cx="801473" cy="392993"/>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𝜎</m:t>
                      </m:r>
                      <m:r>
                        <a:rPr lang="en-US" sz="2000" b="0" i="1" baseline="-25000" smtClean="0">
                          <a:latin typeface="Cambria Math" panose="02040503050406030204" pitchFamily="18" charset="0"/>
                        </a:rPr>
                        <m:t>𝛾</m:t>
                      </m:r>
                      <m:r>
                        <a:rPr lang="en-US" sz="2000" i="1">
                          <a:latin typeface="Cambria Math" panose="02040503050406030204" pitchFamily="18" charset="0"/>
                        </a:rPr>
                        <m:t> (</m:t>
                      </m:r>
                      <m:r>
                        <m:rPr>
                          <m:sty m:val="p"/>
                        </m:rPr>
                        <a:rPr lang="en-US" sz="2000">
                          <a:latin typeface="Cambria Math" panose="02040503050406030204" pitchFamily="18" charset="0"/>
                        </a:rPr>
                        <m:t>Γ</m:t>
                      </m:r>
                      <m:r>
                        <a:rPr lang="en-US" sz="2000" i="1">
                          <a:latin typeface="Cambria Math" panose="02040503050406030204" pitchFamily="18" charset="0"/>
                        </a:rPr>
                        <m:t>)</m:t>
                      </m:r>
                    </m:oMath>
                  </m:oMathPara>
                </a14:m>
                <a:endParaRPr lang="en-US" sz="2000" baseline="-25000" dirty="0"/>
              </a:p>
            </p:txBody>
          </p:sp>
        </mc:Choice>
        <mc:Fallback xmlns="">
          <p:sp>
            <p:nvSpPr>
              <p:cNvPr id="9" name="TextBox 8">
                <a:extLst>
                  <a:ext uri="{FF2B5EF4-FFF2-40B4-BE49-F238E27FC236}">
                    <a16:creationId xmlns:a16="http://schemas.microsoft.com/office/drawing/2014/main" id="{DB5542EC-4E76-220D-8926-A43FFE8F18C3}"/>
                  </a:ext>
                </a:extLst>
              </p:cNvPr>
              <p:cNvSpPr txBox="1">
                <a:spLocks noRot="1" noChangeAspect="1" noMove="1" noResize="1" noEditPoints="1" noAdjustHandles="1" noChangeArrowheads="1" noChangeShapeType="1" noTextEdit="1"/>
              </p:cNvSpPr>
              <p:nvPr/>
            </p:nvSpPr>
            <p:spPr>
              <a:xfrm rot="16200000">
                <a:off x="-174168" y="4065047"/>
                <a:ext cx="801473" cy="392993"/>
              </a:xfrm>
              <a:prstGeom prst="rect">
                <a:avLst/>
              </a:prstGeom>
              <a:blipFill>
                <a:blip r:embed="rId8"/>
                <a:stretch>
                  <a:fillRect t="-6154" r="-1875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4023D88-5B06-4B53-53E0-B1C51FC0407C}"/>
              </a:ext>
            </a:extLst>
          </p:cNvPr>
          <p:cNvSpPr txBox="1"/>
          <p:nvPr/>
        </p:nvSpPr>
        <p:spPr>
          <a:xfrm>
            <a:off x="1069433" y="1390607"/>
            <a:ext cx="4036957" cy="461665"/>
          </a:xfrm>
          <a:prstGeom prst="rect">
            <a:avLst/>
          </a:prstGeom>
          <a:solidFill>
            <a:schemeClr val="bg1"/>
          </a:solidFill>
        </p:spPr>
        <p:txBody>
          <a:bodyPr wrap="square" rtlCol="0">
            <a:spAutoFit/>
          </a:bodyPr>
          <a:lstStyle/>
          <a:p>
            <a:pPr algn="ctr"/>
            <a:r>
              <a:rPr lang="en-US" sz="2400" dirty="0"/>
              <a:t>Compare Theoretical Objective</a:t>
            </a:r>
          </a:p>
        </p:txBody>
      </p:sp>
      <p:sp>
        <p:nvSpPr>
          <p:cNvPr id="11" name="TextBox 10">
            <a:extLst>
              <a:ext uri="{FF2B5EF4-FFF2-40B4-BE49-F238E27FC236}">
                <a16:creationId xmlns:a16="http://schemas.microsoft.com/office/drawing/2014/main" id="{C0ADAD91-FCC0-FE4F-2975-0BD4E94D34E1}"/>
              </a:ext>
            </a:extLst>
          </p:cNvPr>
          <p:cNvSpPr txBox="1"/>
          <p:nvPr/>
        </p:nvSpPr>
        <p:spPr>
          <a:xfrm>
            <a:off x="1383463" y="5064755"/>
            <a:ext cx="3217163" cy="369332"/>
          </a:xfrm>
          <a:prstGeom prst="rect">
            <a:avLst/>
          </a:prstGeom>
          <a:solidFill>
            <a:schemeClr val="bg1"/>
          </a:solidFill>
        </p:spPr>
        <p:txBody>
          <a:bodyPr wrap="square" rtlCol="0">
            <a:spAutoFit/>
          </a:bodyPr>
          <a:lstStyle/>
          <a:p>
            <a:r>
              <a:rPr lang="en-US" dirty="0"/>
              <a:t>Incident Neutron Energy (eV)</a:t>
            </a:r>
          </a:p>
        </p:txBody>
      </p:sp>
    </p:spTree>
    <p:extLst>
      <p:ext uri="{BB962C8B-B14F-4D97-AF65-F5344CB8AC3E}">
        <p14:creationId xmlns:p14="http://schemas.microsoft.com/office/powerpoint/2010/main" val="226696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ADAF-B872-DB8E-591F-A3999DCB0AE3}"/>
              </a:ext>
            </a:extLst>
          </p:cNvPr>
          <p:cNvSpPr>
            <a:spLocks noGrp="1"/>
          </p:cNvSpPr>
          <p:nvPr>
            <p:ph type="title"/>
          </p:nvPr>
        </p:nvSpPr>
        <p:spPr/>
        <p:txBody>
          <a:bodyPr/>
          <a:lstStyle/>
          <a:p>
            <a:r>
              <a:rPr lang="en-US" dirty="0"/>
              <a:t>   Repeated over 500 Samples</a:t>
            </a:r>
          </a:p>
        </p:txBody>
      </p:sp>
      <p:sp>
        <p:nvSpPr>
          <p:cNvPr id="4" name="Slide Number Placeholder 3">
            <a:extLst>
              <a:ext uri="{FF2B5EF4-FFF2-40B4-BE49-F238E27FC236}">
                <a16:creationId xmlns:a16="http://schemas.microsoft.com/office/drawing/2014/main" id="{A5FC140B-9A3D-231F-8940-0651E83EF34B}"/>
              </a:ext>
            </a:extLst>
          </p:cNvPr>
          <p:cNvSpPr>
            <a:spLocks noGrp="1"/>
          </p:cNvSpPr>
          <p:nvPr>
            <p:ph type="sldNum" sz="quarter" idx="12"/>
          </p:nvPr>
        </p:nvSpPr>
        <p:spPr/>
        <p:txBody>
          <a:bodyPr/>
          <a:lstStyle/>
          <a:p>
            <a:fld id="{63954337-777C-478F-BB37-379719107E1B}" type="slidenum">
              <a:rPr lang="en-US" smtClean="0"/>
              <a:pPr/>
              <a:t>25</a:t>
            </a:fld>
            <a:endParaRPr lang="en-US" dirty="0"/>
          </a:p>
        </p:txBody>
      </p:sp>
      <p:pic>
        <p:nvPicPr>
          <p:cNvPr id="10" name="Picture 9">
            <a:extLst>
              <a:ext uri="{FF2B5EF4-FFF2-40B4-BE49-F238E27FC236}">
                <a16:creationId xmlns:a16="http://schemas.microsoft.com/office/drawing/2014/main" id="{62D43B11-C347-13E1-0000-8A72E3689AD6}"/>
              </a:ext>
            </a:extLst>
          </p:cNvPr>
          <p:cNvPicPr>
            <a:picLocks noChangeAspect="1"/>
          </p:cNvPicPr>
          <p:nvPr/>
        </p:nvPicPr>
        <p:blipFill>
          <a:blip r:embed="rId3"/>
          <a:srcRect r="22485"/>
          <a:stretch/>
        </p:blipFill>
        <p:spPr>
          <a:xfrm>
            <a:off x="275737" y="2513130"/>
            <a:ext cx="4554916" cy="1724994"/>
          </a:xfrm>
          <a:prstGeom prst="rect">
            <a:avLst/>
          </a:prstGeom>
        </p:spPr>
      </p:pic>
      <p:pic>
        <p:nvPicPr>
          <p:cNvPr id="5" name="Picture 4" descr="A graph of different numbers&#10;&#10;Description automatically generated with medium confidence">
            <a:extLst>
              <a:ext uri="{FF2B5EF4-FFF2-40B4-BE49-F238E27FC236}">
                <a16:creationId xmlns:a16="http://schemas.microsoft.com/office/drawing/2014/main" id="{D849D399-44B1-4AA3-D6A6-63C5807F9276}"/>
              </a:ext>
            </a:extLst>
          </p:cNvPr>
          <p:cNvPicPr>
            <a:picLocks noChangeAspect="1"/>
          </p:cNvPicPr>
          <p:nvPr/>
        </p:nvPicPr>
        <p:blipFill>
          <a:blip r:embed="rId4"/>
          <a:stretch>
            <a:fillRect/>
          </a:stretch>
        </p:blipFill>
        <p:spPr>
          <a:xfrm>
            <a:off x="5106390" y="718523"/>
            <a:ext cx="7085610" cy="5314208"/>
          </a:xfrm>
          <a:prstGeom prst="rect">
            <a:avLst/>
          </a:prstGeom>
        </p:spPr>
      </p:pic>
    </p:spTree>
    <p:extLst>
      <p:ext uri="{BB962C8B-B14F-4D97-AF65-F5344CB8AC3E}">
        <p14:creationId xmlns:p14="http://schemas.microsoft.com/office/powerpoint/2010/main" val="36206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FA5AA-05B8-8191-72C6-F6E6DE737A37}"/>
              </a:ext>
            </a:extLst>
          </p:cNvPr>
          <p:cNvSpPr>
            <a:spLocks noGrp="1"/>
          </p:cNvSpPr>
          <p:nvPr>
            <p:ph type="title"/>
          </p:nvPr>
        </p:nvSpPr>
        <p:spPr/>
        <p:txBody>
          <a:bodyPr/>
          <a:lstStyle/>
          <a:p>
            <a:r>
              <a:rPr lang="en-US" dirty="0"/>
              <a:t>   URR Study</a:t>
            </a:r>
          </a:p>
        </p:txBody>
      </p:sp>
      <p:sp>
        <p:nvSpPr>
          <p:cNvPr id="4" name="Slide Number Placeholder 3">
            <a:extLst>
              <a:ext uri="{FF2B5EF4-FFF2-40B4-BE49-F238E27FC236}">
                <a16:creationId xmlns:a16="http://schemas.microsoft.com/office/drawing/2014/main" id="{44B9CB0D-EA1B-20DB-C314-BBB2E13A1961}"/>
              </a:ext>
            </a:extLst>
          </p:cNvPr>
          <p:cNvSpPr>
            <a:spLocks noGrp="1"/>
          </p:cNvSpPr>
          <p:nvPr>
            <p:ph type="sldNum" sz="quarter" idx="12"/>
          </p:nvPr>
        </p:nvSpPr>
        <p:spPr/>
        <p:txBody>
          <a:bodyPr/>
          <a:lstStyle/>
          <a:p>
            <a:fld id="{63954337-777C-478F-BB37-379719107E1B}" type="slidenum">
              <a:rPr lang="en-US" smtClean="0"/>
              <a:pPr/>
              <a:t>26</a:t>
            </a:fld>
            <a:endParaRPr lang="en-US" dirty="0"/>
          </a:p>
        </p:txBody>
      </p:sp>
    </p:spTree>
    <p:extLst>
      <p:ext uri="{BB962C8B-B14F-4D97-AF65-F5344CB8AC3E}">
        <p14:creationId xmlns:p14="http://schemas.microsoft.com/office/powerpoint/2010/main" val="121096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of energy levels&#10;&#10;Description automatically generated with medium confidence">
            <a:extLst>
              <a:ext uri="{FF2B5EF4-FFF2-40B4-BE49-F238E27FC236}">
                <a16:creationId xmlns:a16="http://schemas.microsoft.com/office/drawing/2014/main" id="{6B635C58-B6D8-B1FF-0786-8610F25DBD80}"/>
              </a:ext>
            </a:extLst>
          </p:cNvPr>
          <p:cNvPicPr>
            <a:picLocks noGrp="1" noChangeAspect="1"/>
          </p:cNvPicPr>
          <p:nvPr>
            <p:ph sz="quarter" idx="13"/>
          </p:nvPr>
        </p:nvPicPr>
        <p:blipFill>
          <a:blip r:embed="rId2"/>
          <a:stretch>
            <a:fillRect/>
          </a:stretch>
        </p:blipFill>
        <p:spPr>
          <a:xfrm>
            <a:off x="2762703" y="0"/>
            <a:ext cx="6666593" cy="5999934"/>
          </a:xfrm>
        </p:spPr>
      </p:pic>
      <p:sp>
        <p:nvSpPr>
          <p:cNvPr id="4" name="Slide Number Placeholder 3">
            <a:extLst>
              <a:ext uri="{FF2B5EF4-FFF2-40B4-BE49-F238E27FC236}">
                <a16:creationId xmlns:a16="http://schemas.microsoft.com/office/drawing/2014/main" id="{CA68AABE-963D-AE7F-ACF6-016CDC413678}"/>
              </a:ext>
            </a:extLst>
          </p:cNvPr>
          <p:cNvSpPr>
            <a:spLocks noGrp="1"/>
          </p:cNvSpPr>
          <p:nvPr>
            <p:ph type="sldNum" sz="quarter" idx="12"/>
          </p:nvPr>
        </p:nvSpPr>
        <p:spPr/>
        <p:txBody>
          <a:bodyPr/>
          <a:lstStyle/>
          <a:p>
            <a:fld id="{63954337-777C-478F-BB37-379719107E1B}" type="slidenum">
              <a:rPr lang="en-US" smtClean="0"/>
              <a:pPr/>
              <a:t>27</a:t>
            </a:fld>
            <a:endParaRPr lang="en-US" dirty="0"/>
          </a:p>
        </p:txBody>
      </p:sp>
    </p:spTree>
    <p:extLst>
      <p:ext uri="{BB962C8B-B14F-4D97-AF65-F5344CB8AC3E}">
        <p14:creationId xmlns:p14="http://schemas.microsoft.com/office/powerpoint/2010/main" val="66765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of energy levels&#10;&#10;Description automatically generated with medium confidence">
            <a:extLst>
              <a:ext uri="{FF2B5EF4-FFF2-40B4-BE49-F238E27FC236}">
                <a16:creationId xmlns:a16="http://schemas.microsoft.com/office/drawing/2014/main" id="{B1D0FAE9-A052-2FE1-F4C6-0CC6E56FB0BB}"/>
              </a:ext>
            </a:extLst>
          </p:cNvPr>
          <p:cNvPicPr>
            <a:picLocks noGrp="1" noChangeAspect="1"/>
          </p:cNvPicPr>
          <p:nvPr>
            <p:ph sz="quarter" idx="13"/>
          </p:nvPr>
        </p:nvPicPr>
        <p:blipFill>
          <a:blip r:embed="rId2"/>
          <a:stretch>
            <a:fillRect/>
          </a:stretch>
        </p:blipFill>
        <p:spPr>
          <a:xfrm>
            <a:off x="2742696" y="0"/>
            <a:ext cx="6706607" cy="6035947"/>
          </a:xfrm>
        </p:spPr>
      </p:pic>
      <p:sp>
        <p:nvSpPr>
          <p:cNvPr id="4" name="Slide Number Placeholder 3">
            <a:extLst>
              <a:ext uri="{FF2B5EF4-FFF2-40B4-BE49-F238E27FC236}">
                <a16:creationId xmlns:a16="http://schemas.microsoft.com/office/drawing/2014/main" id="{315305E9-DAB9-1D47-6DC8-8C0C2C13264E}"/>
              </a:ext>
            </a:extLst>
          </p:cNvPr>
          <p:cNvSpPr>
            <a:spLocks noGrp="1"/>
          </p:cNvSpPr>
          <p:nvPr>
            <p:ph type="sldNum" sz="quarter" idx="12"/>
          </p:nvPr>
        </p:nvSpPr>
        <p:spPr/>
        <p:txBody>
          <a:bodyPr/>
          <a:lstStyle/>
          <a:p>
            <a:fld id="{63954337-777C-478F-BB37-379719107E1B}" type="slidenum">
              <a:rPr lang="en-US" smtClean="0"/>
              <a:pPr/>
              <a:t>28</a:t>
            </a:fld>
            <a:endParaRPr lang="en-US" dirty="0"/>
          </a:p>
        </p:txBody>
      </p:sp>
    </p:spTree>
    <p:extLst>
      <p:ext uri="{BB962C8B-B14F-4D97-AF65-F5344CB8AC3E}">
        <p14:creationId xmlns:p14="http://schemas.microsoft.com/office/powerpoint/2010/main" val="238810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2A94-A6C6-B844-2BEE-A26E70A5C2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8D374E-BEFA-59AC-DE06-B16DFCC142CB}"/>
              </a:ext>
            </a:extLst>
          </p:cNvPr>
          <p:cNvSpPr>
            <a:spLocks noGrp="1"/>
          </p:cNvSpPr>
          <p:nvPr>
            <p:ph type="title"/>
          </p:nvPr>
        </p:nvSpPr>
        <p:spPr/>
        <p:txBody>
          <a:bodyPr/>
          <a:lstStyle/>
          <a:p>
            <a:r>
              <a:rPr lang="en-US" dirty="0"/>
              <a:t>   Conclusions</a:t>
            </a:r>
          </a:p>
        </p:txBody>
      </p:sp>
      <p:sp>
        <p:nvSpPr>
          <p:cNvPr id="3" name="Content Placeholder 2">
            <a:extLst>
              <a:ext uri="{FF2B5EF4-FFF2-40B4-BE49-F238E27FC236}">
                <a16:creationId xmlns:a16="http://schemas.microsoft.com/office/drawing/2014/main" id="{A30C9BA7-4B12-236D-C4D1-61454526ECA6}"/>
              </a:ext>
            </a:extLst>
          </p:cNvPr>
          <p:cNvSpPr>
            <a:spLocks noGrp="1"/>
          </p:cNvSpPr>
          <p:nvPr>
            <p:ph sz="quarter" idx="13"/>
          </p:nvPr>
        </p:nvSpPr>
        <p:spPr>
          <a:xfrm>
            <a:off x="457200" y="1493987"/>
            <a:ext cx="11277600" cy="4389102"/>
          </a:xfrm>
        </p:spPr>
        <p:txBody>
          <a:bodyPr>
            <a:normAutofit lnSpcReduction="10000"/>
          </a:bodyPr>
          <a:lstStyle/>
          <a:p>
            <a:pPr marL="0" indent="0">
              <a:buNone/>
            </a:pPr>
            <a:r>
              <a:rPr lang="en-US" u="sng" dirty="0"/>
              <a:t>Computational framework: ATARI</a:t>
            </a:r>
          </a:p>
          <a:p>
            <a:r>
              <a:rPr lang="en-US" dirty="0"/>
              <a:t>Automated resonance inference is </a:t>
            </a:r>
            <a:r>
              <a:rPr lang="en-US" b="1" dirty="0"/>
              <a:t>reproducible </a:t>
            </a:r>
            <a:r>
              <a:rPr lang="en-US" dirty="0"/>
              <a:t>and </a:t>
            </a:r>
            <a:r>
              <a:rPr lang="en-US" b="1" dirty="0"/>
              <a:t>fast</a:t>
            </a:r>
          </a:p>
          <a:p>
            <a:r>
              <a:rPr lang="en-US" dirty="0"/>
              <a:t>Performance can be </a:t>
            </a:r>
            <a:r>
              <a:rPr lang="en-US" b="1" dirty="0"/>
              <a:t>tested </a:t>
            </a:r>
            <a:r>
              <a:rPr lang="en-US" dirty="0"/>
              <a:t>and</a:t>
            </a:r>
            <a:r>
              <a:rPr lang="en-US" b="1" dirty="0"/>
              <a:t> benchmarked</a:t>
            </a:r>
          </a:p>
          <a:p>
            <a:r>
              <a:rPr lang="en-US" dirty="0"/>
              <a:t>Constant PPP bias even if correlations are small</a:t>
            </a:r>
          </a:p>
          <a:p>
            <a:r>
              <a:rPr lang="en-US" dirty="0"/>
              <a:t>Future work: resonance parameter statistics, uncertainty quantification</a:t>
            </a:r>
          </a:p>
          <a:p>
            <a:pPr marL="0" indent="0">
              <a:spcBef>
                <a:spcPts val="2000"/>
              </a:spcBef>
              <a:buNone/>
            </a:pPr>
            <a:r>
              <a:rPr lang="en-US" u="sng" dirty="0"/>
              <a:t>Ta-181 Analysis</a:t>
            </a:r>
          </a:p>
          <a:p>
            <a:r>
              <a:rPr lang="en-US" dirty="0"/>
              <a:t>Minimal deterioration of </a:t>
            </a:r>
            <a:r>
              <a:rPr lang="en-US" b="1" dirty="0"/>
              <a:t>theoretical objective </a:t>
            </a:r>
            <a:r>
              <a:rPr lang="en-US" dirty="0"/>
              <a:t>approaching URR</a:t>
            </a:r>
          </a:p>
          <a:p>
            <a:r>
              <a:rPr lang="en-US" b="1" dirty="0"/>
              <a:t>Regression objective </a:t>
            </a:r>
            <a:r>
              <a:rPr lang="en-US" dirty="0"/>
              <a:t>is as-good-or-better that ENDF/B-VIII.1 evaluation</a:t>
            </a:r>
          </a:p>
          <a:p>
            <a:r>
              <a:rPr lang="en-US" dirty="0"/>
              <a:t>Differential data has </a:t>
            </a:r>
            <a:r>
              <a:rPr lang="en-US" b="1" dirty="0"/>
              <a:t>some</a:t>
            </a:r>
            <a:r>
              <a:rPr lang="en-US" dirty="0"/>
              <a:t> spin information</a:t>
            </a:r>
          </a:p>
          <a:p>
            <a:endParaRPr lang="en-US" dirty="0"/>
          </a:p>
        </p:txBody>
      </p:sp>
      <p:sp>
        <p:nvSpPr>
          <p:cNvPr id="4" name="Slide Number Placeholder 3">
            <a:extLst>
              <a:ext uri="{FF2B5EF4-FFF2-40B4-BE49-F238E27FC236}">
                <a16:creationId xmlns:a16="http://schemas.microsoft.com/office/drawing/2014/main" id="{BBC91DFA-42E7-8D3C-598E-38E3B63A52BA}"/>
              </a:ext>
            </a:extLst>
          </p:cNvPr>
          <p:cNvSpPr>
            <a:spLocks noGrp="1"/>
          </p:cNvSpPr>
          <p:nvPr>
            <p:ph type="sldNum" sz="quarter" idx="12"/>
          </p:nvPr>
        </p:nvSpPr>
        <p:spPr/>
        <p:txBody>
          <a:bodyPr/>
          <a:lstStyle/>
          <a:p>
            <a:fld id="{63954337-777C-478F-BB37-379719107E1B}" type="slidenum">
              <a:rPr lang="en-US" smtClean="0"/>
              <a:pPr/>
              <a:t>29</a:t>
            </a:fld>
            <a:endParaRPr lang="en-US" dirty="0"/>
          </a:p>
        </p:txBody>
      </p:sp>
      <p:sp>
        <p:nvSpPr>
          <p:cNvPr id="5" name="Rectangle 4">
            <a:extLst>
              <a:ext uri="{FF2B5EF4-FFF2-40B4-BE49-F238E27FC236}">
                <a16:creationId xmlns:a16="http://schemas.microsoft.com/office/drawing/2014/main" id="{5C4AE7CA-A9DC-1381-3C67-73E71482A694}"/>
              </a:ext>
            </a:extLst>
          </p:cNvPr>
          <p:cNvSpPr/>
          <p:nvPr/>
        </p:nvSpPr>
        <p:spPr>
          <a:xfrm>
            <a:off x="7640988" y="151007"/>
            <a:ext cx="4177845" cy="1431786"/>
          </a:xfrm>
          <a:prstGeom prst="rect">
            <a:avLst/>
          </a:prstGeom>
          <a:solidFill>
            <a:schemeClr val="tx1">
              <a:lumMod val="65000"/>
              <a:lumOff val="35000"/>
              <a:alpha val="8566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5F8B6AF-37DC-1E12-D134-4B0957BB14E2}"/>
              </a:ext>
            </a:extLst>
          </p:cNvPr>
          <p:cNvSpPr txBox="1"/>
          <p:nvPr/>
        </p:nvSpPr>
        <p:spPr>
          <a:xfrm>
            <a:off x="7640989" y="1155432"/>
            <a:ext cx="4317706" cy="338554"/>
          </a:xfrm>
          <a:prstGeom prst="rect">
            <a:avLst/>
          </a:prstGeom>
          <a:noFill/>
        </p:spPr>
        <p:txBody>
          <a:bodyPr wrap="square" rtlCol="0">
            <a:spAutoFit/>
          </a:bodyPr>
          <a:lstStyle/>
          <a:p>
            <a:r>
              <a:rPr lang="en-US" sz="1600" b="1" dirty="0">
                <a:solidFill>
                  <a:srgbClr val="FF9600"/>
                </a:solidFill>
              </a:rPr>
              <a:t>A</a:t>
            </a:r>
            <a:r>
              <a:rPr lang="en-US" sz="1600" b="1" dirty="0">
                <a:solidFill>
                  <a:schemeClr val="bg1"/>
                </a:solidFill>
              </a:rPr>
              <a:t>I/ML </a:t>
            </a:r>
            <a:r>
              <a:rPr lang="en-US" sz="1600" b="1" dirty="0">
                <a:solidFill>
                  <a:srgbClr val="FF9600"/>
                </a:solidFill>
              </a:rPr>
              <a:t>T</a:t>
            </a:r>
            <a:r>
              <a:rPr lang="en-US" sz="1600" b="1" dirty="0">
                <a:solidFill>
                  <a:schemeClr val="bg1"/>
                </a:solidFill>
              </a:rPr>
              <a:t>ool for </a:t>
            </a:r>
            <a:r>
              <a:rPr lang="en-US" sz="1600" b="1" dirty="0">
                <a:solidFill>
                  <a:srgbClr val="FF9600"/>
                </a:solidFill>
              </a:rPr>
              <a:t>A</a:t>
            </a:r>
            <a:r>
              <a:rPr lang="en-US" sz="1600" b="1" dirty="0">
                <a:solidFill>
                  <a:schemeClr val="bg1"/>
                </a:solidFill>
              </a:rPr>
              <a:t>utomated </a:t>
            </a:r>
            <a:r>
              <a:rPr lang="en-US" sz="1600" b="1" dirty="0">
                <a:solidFill>
                  <a:srgbClr val="FF9600"/>
                </a:solidFill>
              </a:rPr>
              <a:t>R</a:t>
            </a:r>
            <a:r>
              <a:rPr lang="en-US" sz="1600" b="1" dirty="0">
                <a:solidFill>
                  <a:schemeClr val="bg1"/>
                </a:solidFill>
              </a:rPr>
              <a:t>esonance </a:t>
            </a:r>
            <a:r>
              <a:rPr lang="en-US" sz="1600" b="1" dirty="0">
                <a:solidFill>
                  <a:srgbClr val="FF9600"/>
                </a:solidFill>
              </a:rPr>
              <a:t>I</a:t>
            </a:r>
            <a:r>
              <a:rPr lang="en-US" sz="1600" b="1" dirty="0">
                <a:solidFill>
                  <a:schemeClr val="bg1"/>
                </a:solidFill>
              </a:rPr>
              <a:t>nference</a:t>
            </a:r>
          </a:p>
        </p:txBody>
      </p:sp>
      <p:sp>
        <p:nvSpPr>
          <p:cNvPr id="7" name="TextBox 6">
            <a:extLst>
              <a:ext uri="{FF2B5EF4-FFF2-40B4-BE49-F238E27FC236}">
                <a16:creationId xmlns:a16="http://schemas.microsoft.com/office/drawing/2014/main" id="{5170928D-90CE-23D5-E97B-279C705581DA}"/>
              </a:ext>
            </a:extLst>
          </p:cNvPr>
          <p:cNvSpPr txBox="1"/>
          <p:nvPr/>
        </p:nvSpPr>
        <p:spPr>
          <a:xfrm>
            <a:off x="8497266" y="174339"/>
            <a:ext cx="2982508" cy="1015663"/>
          </a:xfrm>
          <a:prstGeom prst="rect">
            <a:avLst/>
          </a:prstGeom>
          <a:noFill/>
        </p:spPr>
        <p:txBody>
          <a:bodyPr wrap="square" rtlCol="0">
            <a:spAutoFit/>
          </a:bodyPr>
          <a:lstStyle/>
          <a:p>
            <a:pPr algn="ctr"/>
            <a:r>
              <a:rPr lang="en-US" sz="6000" b="1" dirty="0">
                <a:solidFill>
                  <a:srgbClr val="FF9600"/>
                </a:solidFill>
              </a:rPr>
              <a:t>ATARI</a:t>
            </a:r>
          </a:p>
        </p:txBody>
      </p:sp>
      <p:pic>
        <p:nvPicPr>
          <p:cNvPr id="8" name="Picture 7" descr="A white logo on a black background&#10;&#10;Description automatically generated">
            <a:extLst>
              <a:ext uri="{FF2B5EF4-FFF2-40B4-BE49-F238E27FC236}">
                <a16:creationId xmlns:a16="http://schemas.microsoft.com/office/drawing/2014/main" id="{D6EF9E46-F035-91D3-887B-3E58DA065EC8}"/>
              </a:ext>
            </a:extLst>
          </p:cNvPr>
          <p:cNvPicPr>
            <a:picLocks noChangeAspect="1"/>
          </p:cNvPicPr>
          <p:nvPr/>
        </p:nvPicPr>
        <p:blipFill>
          <a:blip r:embed="rId3">
            <a:duotone>
              <a:schemeClr val="accent3">
                <a:shade val="45000"/>
                <a:satMod val="135000"/>
              </a:schemeClr>
              <a:prstClr val="white"/>
            </a:duotone>
            <a:alphaModFix/>
          </a:blip>
          <a:stretch>
            <a:fillRect/>
          </a:stretch>
        </p:blipFill>
        <p:spPr>
          <a:xfrm>
            <a:off x="7655275" y="162620"/>
            <a:ext cx="1042458" cy="1042458"/>
          </a:xfrm>
          <a:prstGeom prst="rect">
            <a:avLst/>
          </a:prstGeom>
        </p:spPr>
      </p:pic>
      <p:sp>
        <p:nvSpPr>
          <p:cNvPr id="9" name="TextBox 8">
            <a:extLst>
              <a:ext uri="{FF2B5EF4-FFF2-40B4-BE49-F238E27FC236}">
                <a16:creationId xmlns:a16="http://schemas.microsoft.com/office/drawing/2014/main" id="{9C4F3BAB-6C24-AFBC-3D21-A0328DB84240}"/>
              </a:ext>
            </a:extLst>
          </p:cNvPr>
          <p:cNvSpPr txBox="1"/>
          <p:nvPr/>
        </p:nvSpPr>
        <p:spPr>
          <a:xfrm>
            <a:off x="1872695" y="6195467"/>
            <a:ext cx="6030409" cy="577081"/>
          </a:xfrm>
          <a:prstGeom prst="rect">
            <a:avLst/>
          </a:prstGeom>
          <a:noFill/>
        </p:spPr>
        <p:txBody>
          <a:bodyPr wrap="square" rtlCol="0">
            <a:spAutoFit/>
          </a:bodyPr>
          <a:lstStyle/>
          <a:p>
            <a:r>
              <a:rPr lang="en-US" sz="1050" dirty="0">
                <a:solidFill>
                  <a:schemeClr val="bg1"/>
                </a:solidFill>
                <a:latin typeface="Arial" panose="020B0604020202020204" pitchFamily="34" charset="0"/>
              </a:rPr>
              <a:t>This material is based upon work supported by the Department of Energy National Nuclear Security Administration through the Nuclear Science and Security Consortium under Award Number DE-NA0003996.</a:t>
            </a:r>
          </a:p>
        </p:txBody>
      </p:sp>
      <p:pic>
        <p:nvPicPr>
          <p:cNvPr id="10" name="Google Shape;1095;g122cc145d05_0_0">
            <a:extLst>
              <a:ext uri="{FF2B5EF4-FFF2-40B4-BE49-F238E27FC236}">
                <a16:creationId xmlns:a16="http://schemas.microsoft.com/office/drawing/2014/main" id="{38D8A93E-C2F8-D74B-CA33-D3A7A46C57EA}"/>
              </a:ext>
            </a:extLst>
          </p:cNvPr>
          <p:cNvPicPr preferRelativeResize="0">
            <a:picLocks noChangeAspect="1"/>
          </p:cNvPicPr>
          <p:nvPr/>
        </p:nvPicPr>
        <p:blipFill rotWithShape="1">
          <a:blip r:embed="rId4">
            <a:alphaModFix/>
          </a:blip>
          <a:srcRect/>
          <a:stretch/>
        </p:blipFill>
        <p:spPr>
          <a:xfrm>
            <a:off x="1015429" y="6163967"/>
            <a:ext cx="857266" cy="640080"/>
          </a:xfrm>
          <a:prstGeom prst="rect">
            <a:avLst/>
          </a:prstGeom>
          <a:noFill/>
          <a:ln>
            <a:noFill/>
          </a:ln>
        </p:spPr>
      </p:pic>
    </p:spTree>
    <p:extLst>
      <p:ext uri="{BB962C8B-B14F-4D97-AF65-F5344CB8AC3E}">
        <p14:creationId xmlns:p14="http://schemas.microsoft.com/office/powerpoint/2010/main" val="365831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7B09D-545B-F7E2-338E-5258B3553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BE93C-6ECB-B9E2-EB5F-9DAA9CE17E93}"/>
              </a:ext>
            </a:extLst>
          </p:cNvPr>
          <p:cNvSpPr>
            <a:spLocks noGrp="1"/>
          </p:cNvSpPr>
          <p:nvPr>
            <p:ph type="title"/>
          </p:nvPr>
        </p:nvSpPr>
        <p:spPr>
          <a:xfrm>
            <a:off x="-1" y="228600"/>
            <a:ext cx="5638799" cy="638300"/>
          </a:xfrm>
        </p:spPr>
        <p:txBody>
          <a:bodyPr>
            <a:normAutofit/>
          </a:bodyPr>
          <a:lstStyle/>
          <a:p>
            <a:r>
              <a:rPr lang="en-US" sz="2400" b="1" dirty="0"/>
              <a:t>   </a:t>
            </a:r>
            <a:r>
              <a:rPr lang="en-US" sz="2400" dirty="0"/>
              <a:t>Can automation help?</a:t>
            </a:r>
          </a:p>
        </p:txBody>
      </p:sp>
      <p:sp>
        <p:nvSpPr>
          <p:cNvPr id="3" name="Content Placeholder 2">
            <a:extLst>
              <a:ext uri="{FF2B5EF4-FFF2-40B4-BE49-F238E27FC236}">
                <a16:creationId xmlns:a16="http://schemas.microsoft.com/office/drawing/2014/main" id="{D3FDC877-DA15-13D5-2020-CF7C95F9DA96}"/>
              </a:ext>
            </a:extLst>
          </p:cNvPr>
          <p:cNvSpPr>
            <a:spLocks noGrp="1"/>
          </p:cNvSpPr>
          <p:nvPr>
            <p:ph sz="quarter" idx="13"/>
          </p:nvPr>
        </p:nvSpPr>
        <p:spPr>
          <a:xfrm>
            <a:off x="457200" y="1825625"/>
            <a:ext cx="5638800" cy="4057463"/>
          </a:xfrm>
        </p:spPr>
        <p:txBody>
          <a:bodyPr/>
          <a:lstStyle/>
          <a:p>
            <a:r>
              <a:rPr lang="en-US" dirty="0"/>
              <a:t>Manual effort and reproducibility</a:t>
            </a:r>
          </a:p>
          <a:p>
            <a:pPr marL="0" indent="0">
              <a:buNone/>
            </a:pPr>
            <a:endParaRPr lang="en-US" dirty="0"/>
          </a:p>
          <a:p>
            <a:r>
              <a:rPr lang="en-US" dirty="0"/>
              <a:t>Prior evaluations</a:t>
            </a:r>
          </a:p>
          <a:p>
            <a:endParaRPr lang="en-US" dirty="0"/>
          </a:p>
          <a:p>
            <a:r>
              <a:rPr lang="en-US" dirty="0"/>
              <a:t>Uncertainty quantification</a:t>
            </a:r>
          </a:p>
          <a:p>
            <a:endParaRPr lang="en-US" dirty="0"/>
          </a:p>
          <a:p>
            <a:endParaRPr lang="en-US" dirty="0"/>
          </a:p>
        </p:txBody>
      </p:sp>
      <p:sp>
        <p:nvSpPr>
          <p:cNvPr id="4" name="Slide Number Placeholder 3">
            <a:extLst>
              <a:ext uri="{FF2B5EF4-FFF2-40B4-BE49-F238E27FC236}">
                <a16:creationId xmlns:a16="http://schemas.microsoft.com/office/drawing/2014/main" id="{4D5582E1-E820-0ED6-9C0E-AEEDE00ADFC7}"/>
              </a:ext>
            </a:extLst>
          </p:cNvPr>
          <p:cNvSpPr>
            <a:spLocks noGrp="1"/>
          </p:cNvSpPr>
          <p:nvPr>
            <p:ph type="sldNum" sz="quarter" idx="12"/>
          </p:nvPr>
        </p:nvSpPr>
        <p:spPr/>
        <p:txBody>
          <a:bodyPr/>
          <a:lstStyle/>
          <a:p>
            <a:fld id="{63954337-777C-478F-BB37-379719107E1B}" type="slidenum">
              <a:rPr lang="en-US" smtClean="0"/>
              <a:pPr/>
              <a:t>3</a:t>
            </a:fld>
            <a:endParaRPr lang="en-US" dirty="0"/>
          </a:p>
        </p:txBody>
      </p:sp>
      <p:pic>
        <p:nvPicPr>
          <p:cNvPr id="11" name="Picture 10" descr="A comparison of a graph&#10;&#10;Description automatically generated with medium confidence">
            <a:extLst>
              <a:ext uri="{FF2B5EF4-FFF2-40B4-BE49-F238E27FC236}">
                <a16:creationId xmlns:a16="http://schemas.microsoft.com/office/drawing/2014/main" id="{3252859A-95A6-10E7-E187-F45990A29F23}"/>
              </a:ext>
            </a:extLst>
          </p:cNvPr>
          <p:cNvPicPr>
            <a:picLocks noChangeAspect="1"/>
          </p:cNvPicPr>
          <p:nvPr/>
        </p:nvPicPr>
        <p:blipFill>
          <a:blip r:embed="rId3"/>
          <a:stretch>
            <a:fillRect/>
          </a:stretch>
        </p:blipFill>
        <p:spPr>
          <a:xfrm>
            <a:off x="6400800" y="1261872"/>
            <a:ext cx="5791200" cy="43434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D2FCED5-ACCF-F5C0-4970-0212B2CB54D8}"/>
                  </a:ext>
                </a:extLst>
              </p:cNvPr>
              <p:cNvSpPr txBox="1"/>
              <p:nvPr/>
            </p:nvSpPr>
            <p:spPr>
              <a:xfrm rot="16200000">
                <a:off x="5915028" y="404398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2" name="TextBox 11">
                <a:extLst>
                  <a:ext uri="{FF2B5EF4-FFF2-40B4-BE49-F238E27FC236}">
                    <a16:creationId xmlns:a16="http://schemas.microsoft.com/office/drawing/2014/main" id="{9D2FCED5-ACCF-F5C0-4970-0212B2CB54D8}"/>
                  </a:ext>
                </a:extLst>
              </p:cNvPr>
              <p:cNvSpPr txBox="1">
                <a:spLocks noRot="1" noChangeAspect="1" noMove="1" noResize="1" noEditPoints="1" noAdjustHandles="1" noChangeArrowheads="1" noChangeShapeType="1" noTextEdit="1"/>
              </p:cNvSpPr>
              <p:nvPr/>
            </p:nvSpPr>
            <p:spPr>
              <a:xfrm rot="16200000">
                <a:off x="5915028" y="4043983"/>
                <a:ext cx="971548" cy="461665"/>
              </a:xfrm>
              <a:prstGeom prst="rect">
                <a:avLst/>
              </a:prstGeom>
              <a:blipFill>
                <a:blip r:embed="rId4"/>
                <a:stretch>
                  <a:fillRect r="-1052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B6B268E-E4A5-66FA-245E-F7214077CAE1}"/>
              </a:ext>
            </a:extLst>
          </p:cNvPr>
          <p:cNvSpPr txBox="1"/>
          <p:nvPr/>
        </p:nvSpPr>
        <p:spPr>
          <a:xfrm>
            <a:off x="8318372" y="5323803"/>
            <a:ext cx="2918428" cy="369332"/>
          </a:xfrm>
          <a:prstGeom prst="rect">
            <a:avLst/>
          </a:prstGeom>
          <a:solidFill>
            <a:schemeClr val="bg1"/>
          </a:solidFill>
        </p:spPr>
        <p:txBody>
          <a:bodyPr wrap="none" rtlCol="0">
            <a:spAutoFit/>
          </a:bodyPr>
          <a:lstStyle/>
          <a:p>
            <a:r>
              <a:rPr lang="en-US" dirty="0"/>
              <a:t>Incident Neutron Energy (eV)</a:t>
            </a:r>
          </a:p>
        </p:txBody>
      </p:sp>
      <p:sp>
        <p:nvSpPr>
          <p:cNvPr id="15" name="TextBox 14">
            <a:extLst>
              <a:ext uri="{FF2B5EF4-FFF2-40B4-BE49-F238E27FC236}">
                <a16:creationId xmlns:a16="http://schemas.microsoft.com/office/drawing/2014/main" id="{F01F246E-96A2-3CA2-0D93-974152BB7E45}"/>
              </a:ext>
            </a:extLst>
          </p:cNvPr>
          <p:cNvSpPr txBox="1"/>
          <p:nvPr/>
        </p:nvSpPr>
        <p:spPr>
          <a:xfrm rot="16200000">
            <a:off x="5818053" y="2218990"/>
            <a:ext cx="1288611" cy="369332"/>
          </a:xfrm>
          <a:prstGeom prst="rect">
            <a:avLst/>
          </a:prstGeom>
          <a:solidFill>
            <a:schemeClr val="bg1"/>
          </a:solidFill>
        </p:spPr>
        <p:txBody>
          <a:bodyPr wrap="square" rtlCol="0">
            <a:spAutoFit/>
          </a:bodyPr>
          <a:lstStyle/>
          <a:p>
            <a:pPr algn="ctr"/>
            <a:r>
              <a:rPr lang="en-US" sz="1800" i="1" dirty="0"/>
              <a:t>Trans</a:t>
            </a:r>
          </a:p>
        </p:txBody>
      </p:sp>
      <p:sp>
        <p:nvSpPr>
          <p:cNvPr id="16" name="TextBox 15">
            <a:extLst>
              <a:ext uri="{FF2B5EF4-FFF2-40B4-BE49-F238E27FC236}">
                <a16:creationId xmlns:a16="http://schemas.microsoft.com/office/drawing/2014/main" id="{F4058595-182F-126D-E435-0A1573E3DF86}"/>
              </a:ext>
            </a:extLst>
          </p:cNvPr>
          <p:cNvSpPr txBox="1"/>
          <p:nvPr/>
        </p:nvSpPr>
        <p:spPr>
          <a:xfrm>
            <a:off x="6480082" y="1164865"/>
            <a:ext cx="5711918" cy="369332"/>
          </a:xfrm>
          <a:prstGeom prst="rect">
            <a:avLst/>
          </a:prstGeom>
          <a:solidFill>
            <a:schemeClr val="bg1"/>
          </a:solidFill>
        </p:spPr>
        <p:txBody>
          <a:bodyPr wrap="square" rtlCol="0">
            <a:spAutoFit/>
          </a:bodyPr>
          <a:lstStyle/>
          <a:p>
            <a:pPr algn="ctr"/>
            <a:r>
              <a:rPr lang="en-US" dirty="0"/>
              <a:t>Composite observables used to infer resonance parameters</a:t>
            </a:r>
          </a:p>
        </p:txBody>
      </p:sp>
    </p:spTree>
    <p:extLst>
      <p:ext uri="{BB962C8B-B14F-4D97-AF65-F5344CB8AC3E}">
        <p14:creationId xmlns:p14="http://schemas.microsoft.com/office/powerpoint/2010/main" val="269479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7EA52-D36F-8BEE-1B53-3811446D5E71}"/>
            </a:ext>
          </a:extLst>
        </p:cNvPr>
        <p:cNvGrpSpPr/>
        <p:nvPr/>
      </p:nvGrpSpPr>
      <p:grpSpPr>
        <a:xfrm>
          <a:off x="0" y="0"/>
          <a:ext cx="0" cy="0"/>
          <a:chOff x="0" y="0"/>
          <a:chExt cx="0" cy="0"/>
        </a:xfrm>
      </p:grpSpPr>
      <p:pic>
        <p:nvPicPr>
          <p:cNvPr id="14" name="Picture 13" descr="A screenshot of a graph&#10;&#10;Description automatically generated">
            <a:extLst>
              <a:ext uri="{FF2B5EF4-FFF2-40B4-BE49-F238E27FC236}">
                <a16:creationId xmlns:a16="http://schemas.microsoft.com/office/drawing/2014/main" id="{A50059A6-9753-614C-B6F2-AA17CA471AA7}"/>
              </a:ext>
            </a:extLst>
          </p:cNvPr>
          <p:cNvPicPr>
            <a:picLocks noChangeAspect="1"/>
          </p:cNvPicPr>
          <p:nvPr/>
        </p:nvPicPr>
        <p:blipFill>
          <a:blip r:embed="rId2"/>
          <a:srcRect t="4742" b="27360"/>
          <a:stretch/>
        </p:blipFill>
        <p:spPr>
          <a:xfrm>
            <a:off x="2452000" y="180499"/>
            <a:ext cx="7400612" cy="5652935"/>
          </a:xfrm>
          <a:prstGeom prst="rect">
            <a:avLst/>
          </a:prstGeom>
        </p:spPr>
      </p:pic>
      <p:sp>
        <p:nvSpPr>
          <p:cNvPr id="4" name="Slide Number Placeholder 3">
            <a:extLst>
              <a:ext uri="{FF2B5EF4-FFF2-40B4-BE49-F238E27FC236}">
                <a16:creationId xmlns:a16="http://schemas.microsoft.com/office/drawing/2014/main" id="{1D6999A6-5C0A-E982-DFFB-F065BFB5ED00}"/>
              </a:ext>
            </a:extLst>
          </p:cNvPr>
          <p:cNvSpPr>
            <a:spLocks noGrp="1"/>
          </p:cNvSpPr>
          <p:nvPr>
            <p:ph type="sldNum" sz="quarter" idx="12"/>
          </p:nvPr>
        </p:nvSpPr>
        <p:spPr/>
        <p:txBody>
          <a:bodyPr/>
          <a:lstStyle/>
          <a:p>
            <a:fld id="{63954337-777C-478F-BB37-379719107E1B}" type="slidenum">
              <a:rPr lang="en-US" smtClean="0"/>
              <a:pPr/>
              <a:t>30</a:t>
            </a:fld>
            <a:endParaRPr lang="en-US" dirty="0"/>
          </a:p>
        </p:txBody>
      </p:sp>
      <p:sp>
        <p:nvSpPr>
          <p:cNvPr id="11" name="TextBox 10">
            <a:extLst>
              <a:ext uri="{FF2B5EF4-FFF2-40B4-BE49-F238E27FC236}">
                <a16:creationId xmlns:a16="http://schemas.microsoft.com/office/drawing/2014/main" id="{C1428E74-CF51-C213-98F1-0F71186446AF}"/>
              </a:ext>
            </a:extLst>
          </p:cNvPr>
          <p:cNvSpPr txBox="1"/>
          <p:nvPr/>
        </p:nvSpPr>
        <p:spPr>
          <a:xfrm>
            <a:off x="3879731" y="5755344"/>
            <a:ext cx="2914608" cy="338554"/>
          </a:xfrm>
          <a:prstGeom prst="rect">
            <a:avLst/>
          </a:prstGeom>
          <a:solidFill>
            <a:schemeClr val="bg1"/>
          </a:solidFill>
        </p:spPr>
        <p:txBody>
          <a:bodyPr wrap="square" rtlCol="0">
            <a:spAutoFit/>
          </a:bodyPr>
          <a:lstStyle/>
          <a:p>
            <a:r>
              <a:rPr lang="en-US" sz="1600" dirty="0"/>
              <a:t>Incident Neutron Energy (eV)</a:t>
            </a:r>
          </a:p>
        </p:txBody>
      </p:sp>
      <p:sp>
        <p:nvSpPr>
          <p:cNvPr id="16" name="TextBox 15">
            <a:extLst>
              <a:ext uri="{FF2B5EF4-FFF2-40B4-BE49-F238E27FC236}">
                <a16:creationId xmlns:a16="http://schemas.microsoft.com/office/drawing/2014/main" id="{7EB6AA07-7B34-55FA-BE01-7BB75E9F62B8}"/>
              </a:ext>
            </a:extLst>
          </p:cNvPr>
          <p:cNvSpPr txBox="1"/>
          <p:nvPr/>
        </p:nvSpPr>
        <p:spPr>
          <a:xfrm>
            <a:off x="7945140" y="5755344"/>
            <a:ext cx="1326182" cy="338554"/>
          </a:xfrm>
          <a:prstGeom prst="rect">
            <a:avLst/>
          </a:prstGeom>
          <a:solidFill>
            <a:schemeClr val="bg1"/>
          </a:solidFill>
        </p:spPr>
        <p:txBody>
          <a:bodyPr wrap="square" rtlCol="0">
            <a:spAutoFit/>
          </a:bodyPr>
          <a:lstStyle/>
          <a:p>
            <a:r>
              <a:rPr lang="en-US" sz="1600" dirty="0"/>
              <a:t>Resonances</a:t>
            </a:r>
          </a:p>
        </p:txBody>
      </p:sp>
      <p:sp>
        <p:nvSpPr>
          <p:cNvPr id="21" name="TextBox 20">
            <a:extLst>
              <a:ext uri="{FF2B5EF4-FFF2-40B4-BE49-F238E27FC236}">
                <a16:creationId xmlns:a16="http://schemas.microsoft.com/office/drawing/2014/main" id="{81EA8080-CE9E-8AD0-4247-9471242D2A98}"/>
              </a:ext>
            </a:extLst>
          </p:cNvPr>
          <p:cNvSpPr txBox="1"/>
          <p:nvPr/>
        </p:nvSpPr>
        <p:spPr>
          <a:xfrm rot="5400000">
            <a:off x="9724362" y="871782"/>
            <a:ext cx="566704" cy="369332"/>
          </a:xfrm>
          <a:prstGeom prst="rect">
            <a:avLst/>
          </a:prstGeom>
          <a:solidFill>
            <a:schemeClr val="bg1"/>
          </a:solidFill>
        </p:spPr>
        <p:txBody>
          <a:bodyPr wrap="square" rtlCol="0">
            <a:spAutoFit/>
          </a:bodyPr>
          <a:lstStyle/>
          <a:p>
            <a:r>
              <a:rPr lang="en-US" dirty="0"/>
              <a:t>CVE</a:t>
            </a:r>
          </a:p>
        </p:txBody>
      </p:sp>
      <p:sp>
        <p:nvSpPr>
          <p:cNvPr id="22" name="TextBox 21">
            <a:extLst>
              <a:ext uri="{FF2B5EF4-FFF2-40B4-BE49-F238E27FC236}">
                <a16:creationId xmlns:a16="http://schemas.microsoft.com/office/drawing/2014/main" id="{6532AA19-AFEF-5866-3C1B-7FB2314FF5AB}"/>
              </a:ext>
            </a:extLst>
          </p:cNvPr>
          <p:cNvSpPr txBox="1"/>
          <p:nvPr/>
        </p:nvSpPr>
        <p:spPr>
          <a:xfrm>
            <a:off x="3491586" y="0"/>
            <a:ext cx="5378592" cy="400110"/>
          </a:xfrm>
          <a:prstGeom prst="rect">
            <a:avLst/>
          </a:prstGeom>
          <a:solidFill>
            <a:schemeClr val="bg1"/>
          </a:solidFill>
        </p:spPr>
        <p:txBody>
          <a:bodyPr wrap="square" rtlCol="0">
            <a:spAutoFit/>
          </a:bodyPr>
          <a:lstStyle/>
          <a:p>
            <a:pPr algn="ctr"/>
            <a:r>
              <a:rPr lang="en-US" sz="2000" dirty="0"/>
              <a:t>Impact of Window Size on CV-model selection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62E3B0-B43B-4E48-7ADA-E5B6815F5FE4}"/>
                  </a:ext>
                </a:extLst>
              </p:cNvPr>
              <p:cNvSpPr txBox="1"/>
              <p:nvPr/>
            </p:nvSpPr>
            <p:spPr>
              <a:xfrm rot="16200000">
                <a:off x="2342863" y="1407421"/>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2" name="TextBox 1">
                <a:extLst>
                  <a:ext uri="{FF2B5EF4-FFF2-40B4-BE49-F238E27FC236}">
                    <a16:creationId xmlns:a16="http://schemas.microsoft.com/office/drawing/2014/main" id="{2362E3B0-B43B-4E48-7ADA-E5B6815F5FE4}"/>
                  </a:ext>
                </a:extLst>
              </p:cNvPr>
              <p:cNvSpPr txBox="1">
                <a:spLocks noRot="1" noChangeAspect="1" noMove="1" noResize="1" noEditPoints="1" noAdjustHandles="1" noChangeArrowheads="1" noChangeShapeType="1" noTextEdit="1"/>
              </p:cNvSpPr>
              <p:nvPr/>
            </p:nvSpPr>
            <p:spPr>
              <a:xfrm rot="16200000">
                <a:off x="2342863" y="1407421"/>
                <a:ext cx="675467" cy="338554"/>
              </a:xfrm>
              <a:prstGeom prst="rect">
                <a:avLst/>
              </a:prstGeom>
              <a:blipFill>
                <a:blip r:embed="rId3"/>
                <a:stretch>
                  <a:fillRect r="-357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6C25270B-185E-542A-2E51-C53A60773804}"/>
              </a:ext>
            </a:extLst>
          </p:cNvPr>
          <p:cNvSpPr txBox="1"/>
          <p:nvPr/>
        </p:nvSpPr>
        <p:spPr>
          <a:xfrm rot="16200000">
            <a:off x="2352427" y="657220"/>
            <a:ext cx="656338" cy="338554"/>
          </a:xfrm>
          <a:prstGeom prst="rect">
            <a:avLst/>
          </a:prstGeom>
          <a:solidFill>
            <a:schemeClr val="bg1"/>
          </a:solidFill>
        </p:spPr>
        <p:txBody>
          <a:bodyPr wrap="square" rtlCol="0">
            <a:spAutoFit/>
          </a:bodyPr>
          <a:lstStyle/>
          <a:p>
            <a:r>
              <a:rPr lang="en-US" sz="1600" i="1" dirty="0"/>
              <a:t>Trans</a:t>
            </a:r>
            <a:endParaRPr lang="en-US" i="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D156A20-73EC-92B6-3FF6-12934681EBD6}"/>
                  </a:ext>
                </a:extLst>
              </p:cNvPr>
              <p:cNvSpPr txBox="1"/>
              <p:nvPr/>
            </p:nvSpPr>
            <p:spPr>
              <a:xfrm rot="16200000">
                <a:off x="2342862" y="3259722"/>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7" name="TextBox 6">
                <a:extLst>
                  <a:ext uri="{FF2B5EF4-FFF2-40B4-BE49-F238E27FC236}">
                    <a16:creationId xmlns:a16="http://schemas.microsoft.com/office/drawing/2014/main" id="{4D156A20-73EC-92B6-3FF6-12934681EBD6}"/>
                  </a:ext>
                </a:extLst>
              </p:cNvPr>
              <p:cNvSpPr txBox="1">
                <a:spLocks noRot="1" noChangeAspect="1" noMove="1" noResize="1" noEditPoints="1" noAdjustHandles="1" noChangeArrowheads="1" noChangeShapeType="1" noTextEdit="1"/>
              </p:cNvSpPr>
              <p:nvPr/>
            </p:nvSpPr>
            <p:spPr>
              <a:xfrm rot="16200000">
                <a:off x="2342862" y="3259722"/>
                <a:ext cx="675467" cy="338554"/>
              </a:xfrm>
              <a:prstGeom prst="rect">
                <a:avLst/>
              </a:prstGeom>
              <a:blipFill>
                <a:blip r:embed="rId4"/>
                <a:stretch>
                  <a:fillRect r="-35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9F35150-7790-D5C2-7F52-A2474204AD7A}"/>
              </a:ext>
            </a:extLst>
          </p:cNvPr>
          <p:cNvSpPr txBox="1"/>
          <p:nvPr/>
        </p:nvSpPr>
        <p:spPr>
          <a:xfrm rot="16200000">
            <a:off x="2352426" y="2509521"/>
            <a:ext cx="656338" cy="338554"/>
          </a:xfrm>
          <a:prstGeom prst="rect">
            <a:avLst/>
          </a:prstGeom>
          <a:solidFill>
            <a:schemeClr val="bg1"/>
          </a:solidFill>
        </p:spPr>
        <p:txBody>
          <a:bodyPr wrap="square" rtlCol="0">
            <a:spAutoFit/>
          </a:bodyPr>
          <a:lstStyle/>
          <a:p>
            <a:r>
              <a:rPr lang="en-US" sz="1600" i="1" dirty="0"/>
              <a:t>Trans</a:t>
            </a:r>
            <a:endParaRPr lang="en-US" i="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B2388AE-CBF2-34AA-3A1B-0DFC140FE834}"/>
                  </a:ext>
                </a:extLst>
              </p:cNvPr>
              <p:cNvSpPr txBox="1"/>
              <p:nvPr/>
            </p:nvSpPr>
            <p:spPr>
              <a:xfrm rot="16200000">
                <a:off x="2342862" y="5130361"/>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9" name="TextBox 8">
                <a:extLst>
                  <a:ext uri="{FF2B5EF4-FFF2-40B4-BE49-F238E27FC236}">
                    <a16:creationId xmlns:a16="http://schemas.microsoft.com/office/drawing/2014/main" id="{5B2388AE-CBF2-34AA-3A1B-0DFC140FE834}"/>
                  </a:ext>
                </a:extLst>
              </p:cNvPr>
              <p:cNvSpPr txBox="1">
                <a:spLocks noRot="1" noChangeAspect="1" noMove="1" noResize="1" noEditPoints="1" noAdjustHandles="1" noChangeArrowheads="1" noChangeShapeType="1" noTextEdit="1"/>
              </p:cNvSpPr>
              <p:nvPr/>
            </p:nvSpPr>
            <p:spPr>
              <a:xfrm rot="16200000">
                <a:off x="2342862" y="5130361"/>
                <a:ext cx="675467" cy="338554"/>
              </a:xfrm>
              <a:prstGeom prst="rect">
                <a:avLst/>
              </a:prstGeom>
              <a:blipFill>
                <a:blip r:embed="rId5"/>
                <a:stretch>
                  <a:fillRect r="-357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E2B5686F-C0CB-6FD2-BB34-B44A235A62D2}"/>
              </a:ext>
            </a:extLst>
          </p:cNvPr>
          <p:cNvSpPr txBox="1"/>
          <p:nvPr/>
        </p:nvSpPr>
        <p:spPr>
          <a:xfrm rot="16200000">
            <a:off x="2352426" y="4380160"/>
            <a:ext cx="656338" cy="338554"/>
          </a:xfrm>
          <a:prstGeom prst="rect">
            <a:avLst/>
          </a:prstGeom>
          <a:solidFill>
            <a:schemeClr val="bg1"/>
          </a:solidFill>
        </p:spPr>
        <p:txBody>
          <a:bodyPr wrap="square" rtlCol="0">
            <a:spAutoFit/>
          </a:bodyPr>
          <a:lstStyle/>
          <a:p>
            <a:r>
              <a:rPr lang="en-US" sz="1600" i="1" dirty="0"/>
              <a:t>Trans</a:t>
            </a:r>
            <a:endParaRPr lang="en-US" i="1" dirty="0"/>
          </a:p>
        </p:txBody>
      </p:sp>
      <p:sp>
        <p:nvSpPr>
          <p:cNvPr id="12" name="TextBox 11">
            <a:extLst>
              <a:ext uri="{FF2B5EF4-FFF2-40B4-BE49-F238E27FC236}">
                <a16:creationId xmlns:a16="http://schemas.microsoft.com/office/drawing/2014/main" id="{B844F4C9-733F-B80A-0B91-D4A296176229}"/>
              </a:ext>
            </a:extLst>
          </p:cNvPr>
          <p:cNvSpPr txBox="1"/>
          <p:nvPr/>
        </p:nvSpPr>
        <p:spPr>
          <a:xfrm rot="5400000">
            <a:off x="9724362" y="2868124"/>
            <a:ext cx="566704" cy="369332"/>
          </a:xfrm>
          <a:prstGeom prst="rect">
            <a:avLst/>
          </a:prstGeom>
          <a:solidFill>
            <a:schemeClr val="bg1"/>
          </a:solidFill>
        </p:spPr>
        <p:txBody>
          <a:bodyPr wrap="square" rtlCol="0">
            <a:spAutoFit/>
          </a:bodyPr>
          <a:lstStyle/>
          <a:p>
            <a:r>
              <a:rPr lang="en-US" dirty="0"/>
              <a:t>CVE</a:t>
            </a:r>
          </a:p>
        </p:txBody>
      </p:sp>
      <p:sp>
        <p:nvSpPr>
          <p:cNvPr id="13" name="TextBox 12">
            <a:extLst>
              <a:ext uri="{FF2B5EF4-FFF2-40B4-BE49-F238E27FC236}">
                <a16:creationId xmlns:a16="http://schemas.microsoft.com/office/drawing/2014/main" id="{B88CDFBA-A70F-1CBF-CE82-C0F93DFE3C72}"/>
              </a:ext>
            </a:extLst>
          </p:cNvPr>
          <p:cNvSpPr txBox="1"/>
          <p:nvPr/>
        </p:nvSpPr>
        <p:spPr>
          <a:xfrm rot="5400000">
            <a:off x="9724362" y="4796992"/>
            <a:ext cx="566704" cy="369332"/>
          </a:xfrm>
          <a:prstGeom prst="rect">
            <a:avLst/>
          </a:prstGeom>
          <a:solidFill>
            <a:schemeClr val="bg1"/>
          </a:solidFill>
        </p:spPr>
        <p:txBody>
          <a:bodyPr wrap="square" rtlCol="0">
            <a:spAutoFit/>
          </a:bodyPr>
          <a:lstStyle/>
          <a:p>
            <a:r>
              <a:rPr lang="en-US" dirty="0"/>
              <a:t>CVE</a:t>
            </a:r>
          </a:p>
        </p:txBody>
      </p:sp>
      <p:sp>
        <p:nvSpPr>
          <p:cNvPr id="18" name="Rectangle 17">
            <a:extLst>
              <a:ext uri="{FF2B5EF4-FFF2-40B4-BE49-F238E27FC236}">
                <a16:creationId xmlns:a16="http://schemas.microsoft.com/office/drawing/2014/main" id="{11681C08-27E7-F6BF-B585-AE20FB88E81E}"/>
              </a:ext>
            </a:extLst>
          </p:cNvPr>
          <p:cNvSpPr/>
          <p:nvPr/>
        </p:nvSpPr>
        <p:spPr>
          <a:xfrm>
            <a:off x="2452000" y="2071867"/>
            <a:ext cx="7740379" cy="40130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C3738E0-760A-74EE-FA0E-6116033B509D}"/>
              </a:ext>
            </a:extLst>
          </p:cNvPr>
          <p:cNvSpPr txBox="1"/>
          <p:nvPr/>
        </p:nvSpPr>
        <p:spPr>
          <a:xfrm>
            <a:off x="3604766" y="2104808"/>
            <a:ext cx="3146624" cy="348091"/>
          </a:xfrm>
          <a:prstGeom prst="rect">
            <a:avLst/>
          </a:prstGeom>
          <a:solidFill>
            <a:schemeClr val="bg1"/>
          </a:solidFill>
        </p:spPr>
        <p:txBody>
          <a:bodyPr wrap="square" rtlCol="0">
            <a:spAutoFit/>
          </a:bodyPr>
          <a:lstStyle/>
          <a:p>
            <a:r>
              <a:rPr lang="en-US" sz="1600" dirty="0"/>
              <a:t>Incident Neutron Energy (eV)</a:t>
            </a:r>
          </a:p>
        </p:txBody>
      </p:sp>
      <p:sp>
        <p:nvSpPr>
          <p:cNvPr id="20" name="TextBox 19">
            <a:extLst>
              <a:ext uri="{FF2B5EF4-FFF2-40B4-BE49-F238E27FC236}">
                <a16:creationId xmlns:a16="http://schemas.microsoft.com/office/drawing/2014/main" id="{CF756456-C1B1-906B-C129-117AEE4151BB}"/>
              </a:ext>
            </a:extLst>
          </p:cNvPr>
          <p:cNvSpPr txBox="1"/>
          <p:nvPr/>
        </p:nvSpPr>
        <p:spPr>
          <a:xfrm>
            <a:off x="7839570" y="2117432"/>
            <a:ext cx="1431752" cy="348091"/>
          </a:xfrm>
          <a:prstGeom prst="rect">
            <a:avLst/>
          </a:prstGeom>
          <a:solidFill>
            <a:schemeClr val="bg1"/>
          </a:solidFill>
        </p:spPr>
        <p:txBody>
          <a:bodyPr wrap="square" rtlCol="0">
            <a:spAutoFit/>
          </a:bodyPr>
          <a:lstStyle/>
          <a:p>
            <a:r>
              <a:rPr lang="en-US" sz="1600" dirty="0"/>
              <a:t>Resonances</a:t>
            </a:r>
          </a:p>
        </p:txBody>
      </p:sp>
    </p:spTree>
    <p:extLst>
      <p:ext uri="{BB962C8B-B14F-4D97-AF65-F5344CB8AC3E}">
        <p14:creationId xmlns:p14="http://schemas.microsoft.com/office/powerpoint/2010/main" val="14532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5B2B8-CB9B-4888-CEC5-98672F6F0DBE}"/>
            </a:ext>
          </a:extLst>
        </p:cNvPr>
        <p:cNvGrpSpPr/>
        <p:nvPr/>
      </p:nvGrpSpPr>
      <p:grpSpPr>
        <a:xfrm>
          <a:off x="0" y="0"/>
          <a:ext cx="0" cy="0"/>
          <a:chOff x="0" y="0"/>
          <a:chExt cx="0" cy="0"/>
        </a:xfrm>
      </p:grpSpPr>
      <p:pic>
        <p:nvPicPr>
          <p:cNvPr id="14" name="Picture 13" descr="A screenshot of a graph&#10;&#10;Description automatically generated">
            <a:extLst>
              <a:ext uri="{FF2B5EF4-FFF2-40B4-BE49-F238E27FC236}">
                <a16:creationId xmlns:a16="http://schemas.microsoft.com/office/drawing/2014/main" id="{7D512A20-A1B1-542E-3368-870008D9856E}"/>
              </a:ext>
            </a:extLst>
          </p:cNvPr>
          <p:cNvPicPr>
            <a:picLocks noChangeAspect="1"/>
          </p:cNvPicPr>
          <p:nvPr/>
        </p:nvPicPr>
        <p:blipFill>
          <a:blip r:embed="rId2"/>
          <a:srcRect t="4742" b="27360"/>
          <a:stretch/>
        </p:blipFill>
        <p:spPr>
          <a:xfrm>
            <a:off x="2452000" y="180499"/>
            <a:ext cx="7400612" cy="5652935"/>
          </a:xfrm>
          <a:prstGeom prst="rect">
            <a:avLst/>
          </a:prstGeom>
        </p:spPr>
      </p:pic>
      <p:sp>
        <p:nvSpPr>
          <p:cNvPr id="4" name="Slide Number Placeholder 3">
            <a:extLst>
              <a:ext uri="{FF2B5EF4-FFF2-40B4-BE49-F238E27FC236}">
                <a16:creationId xmlns:a16="http://schemas.microsoft.com/office/drawing/2014/main" id="{C5EDEC1D-ADE8-3B7E-FE63-CC6074789DCC}"/>
              </a:ext>
            </a:extLst>
          </p:cNvPr>
          <p:cNvSpPr>
            <a:spLocks noGrp="1"/>
          </p:cNvSpPr>
          <p:nvPr>
            <p:ph type="sldNum" sz="quarter" idx="12"/>
          </p:nvPr>
        </p:nvSpPr>
        <p:spPr/>
        <p:txBody>
          <a:bodyPr/>
          <a:lstStyle/>
          <a:p>
            <a:fld id="{63954337-777C-478F-BB37-379719107E1B}" type="slidenum">
              <a:rPr lang="en-US" smtClean="0"/>
              <a:pPr/>
              <a:t>31</a:t>
            </a:fld>
            <a:endParaRPr lang="en-US" dirty="0"/>
          </a:p>
        </p:txBody>
      </p:sp>
      <p:sp>
        <p:nvSpPr>
          <p:cNvPr id="21" name="TextBox 20">
            <a:extLst>
              <a:ext uri="{FF2B5EF4-FFF2-40B4-BE49-F238E27FC236}">
                <a16:creationId xmlns:a16="http://schemas.microsoft.com/office/drawing/2014/main" id="{E0627479-A1E3-B9BB-06D6-D26763ED3D51}"/>
              </a:ext>
            </a:extLst>
          </p:cNvPr>
          <p:cNvSpPr txBox="1"/>
          <p:nvPr/>
        </p:nvSpPr>
        <p:spPr>
          <a:xfrm rot="5400000">
            <a:off x="9724362" y="871782"/>
            <a:ext cx="566704" cy="369332"/>
          </a:xfrm>
          <a:prstGeom prst="rect">
            <a:avLst/>
          </a:prstGeom>
          <a:solidFill>
            <a:schemeClr val="bg1"/>
          </a:solidFill>
        </p:spPr>
        <p:txBody>
          <a:bodyPr wrap="square" rtlCol="0">
            <a:spAutoFit/>
          </a:bodyPr>
          <a:lstStyle/>
          <a:p>
            <a:r>
              <a:rPr lang="en-US" dirty="0"/>
              <a:t>CVE</a:t>
            </a:r>
          </a:p>
        </p:txBody>
      </p:sp>
      <p:sp>
        <p:nvSpPr>
          <p:cNvPr id="22" name="TextBox 21">
            <a:extLst>
              <a:ext uri="{FF2B5EF4-FFF2-40B4-BE49-F238E27FC236}">
                <a16:creationId xmlns:a16="http://schemas.microsoft.com/office/drawing/2014/main" id="{BD7D3715-9472-19BD-B4BC-EC138E6A691B}"/>
              </a:ext>
            </a:extLst>
          </p:cNvPr>
          <p:cNvSpPr txBox="1"/>
          <p:nvPr/>
        </p:nvSpPr>
        <p:spPr>
          <a:xfrm>
            <a:off x="3491586" y="0"/>
            <a:ext cx="5378592" cy="400110"/>
          </a:xfrm>
          <a:prstGeom prst="rect">
            <a:avLst/>
          </a:prstGeom>
          <a:solidFill>
            <a:schemeClr val="bg1"/>
          </a:solidFill>
        </p:spPr>
        <p:txBody>
          <a:bodyPr wrap="square" rtlCol="0">
            <a:spAutoFit/>
          </a:bodyPr>
          <a:lstStyle/>
          <a:p>
            <a:pPr algn="ctr"/>
            <a:r>
              <a:rPr lang="en-US" sz="2000" dirty="0"/>
              <a:t>Impact of Window Size on CV-model selection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5BEFCF7-3AB1-5C98-D94D-9F78E118993B}"/>
                  </a:ext>
                </a:extLst>
              </p:cNvPr>
              <p:cNvSpPr txBox="1"/>
              <p:nvPr/>
            </p:nvSpPr>
            <p:spPr>
              <a:xfrm rot="16200000">
                <a:off x="2342863" y="1407421"/>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2" name="TextBox 1">
                <a:extLst>
                  <a:ext uri="{FF2B5EF4-FFF2-40B4-BE49-F238E27FC236}">
                    <a16:creationId xmlns:a16="http://schemas.microsoft.com/office/drawing/2014/main" id="{B5BEFCF7-3AB1-5C98-D94D-9F78E118993B}"/>
                  </a:ext>
                </a:extLst>
              </p:cNvPr>
              <p:cNvSpPr txBox="1">
                <a:spLocks noRot="1" noChangeAspect="1" noMove="1" noResize="1" noEditPoints="1" noAdjustHandles="1" noChangeArrowheads="1" noChangeShapeType="1" noTextEdit="1"/>
              </p:cNvSpPr>
              <p:nvPr/>
            </p:nvSpPr>
            <p:spPr>
              <a:xfrm rot="16200000">
                <a:off x="2342863" y="1407421"/>
                <a:ext cx="675467" cy="338554"/>
              </a:xfrm>
              <a:prstGeom prst="rect">
                <a:avLst/>
              </a:prstGeom>
              <a:blipFill>
                <a:blip r:embed="rId3"/>
                <a:stretch>
                  <a:fillRect r="-357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09680906-E852-9AC0-47B8-BD384E7B68E3}"/>
              </a:ext>
            </a:extLst>
          </p:cNvPr>
          <p:cNvSpPr txBox="1"/>
          <p:nvPr/>
        </p:nvSpPr>
        <p:spPr>
          <a:xfrm rot="16200000">
            <a:off x="2352427" y="657220"/>
            <a:ext cx="656338" cy="338554"/>
          </a:xfrm>
          <a:prstGeom prst="rect">
            <a:avLst/>
          </a:prstGeom>
          <a:solidFill>
            <a:schemeClr val="bg1"/>
          </a:solidFill>
        </p:spPr>
        <p:txBody>
          <a:bodyPr wrap="square" rtlCol="0">
            <a:spAutoFit/>
          </a:bodyPr>
          <a:lstStyle/>
          <a:p>
            <a:r>
              <a:rPr lang="en-US" sz="1600" i="1" dirty="0"/>
              <a:t>Trans</a:t>
            </a:r>
            <a:endParaRPr lang="en-US" i="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BF3490-B23F-D615-A258-005791B05B3A}"/>
                  </a:ext>
                </a:extLst>
              </p:cNvPr>
              <p:cNvSpPr txBox="1"/>
              <p:nvPr/>
            </p:nvSpPr>
            <p:spPr>
              <a:xfrm rot="16200000">
                <a:off x="2342862" y="3259722"/>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7" name="TextBox 6">
                <a:extLst>
                  <a:ext uri="{FF2B5EF4-FFF2-40B4-BE49-F238E27FC236}">
                    <a16:creationId xmlns:a16="http://schemas.microsoft.com/office/drawing/2014/main" id="{67BF3490-B23F-D615-A258-005791B05B3A}"/>
                  </a:ext>
                </a:extLst>
              </p:cNvPr>
              <p:cNvSpPr txBox="1">
                <a:spLocks noRot="1" noChangeAspect="1" noMove="1" noResize="1" noEditPoints="1" noAdjustHandles="1" noChangeArrowheads="1" noChangeShapeType="1" noTextEdit="1"/>
              </p:cNvSpPr>
              <p:nvPr/>
            </p:nvSpPr>
            <p:spPr>
              <a:xfrm rot="16200000">
                <a:off x="2342862" y="3259722"/>
                <a:ext cx="675467" cy="338554"/>
              </a:xfrm>
              <a:prstGeom prst="rect">
                <a:avLst/>
              </a:prstGeom>
              <a:blipFill>
                <a:blip r:embed="rId4"/>
                <a:stretch>
                  <a:fillRect r="-35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6C38E33-DB79-BF44-C972-4639D4879142}"/>
              </a:ext>
            </a:extLst>
          </p:cNvPr>
          <p:cNvSpPr txBox="1"/>
          <p:nvPr/>
        </p:nvSpPr>
        <p:spPr>
          <a:xfrm rot="16200000">
            <a:off x="2352426" y="2509521"/>
            <a:ext cx="656338" cy="338554"/>
          </a:xfrm>
          <a:prstGeom prst="rect">
            <a:avLst/>
          </a:prstGeom>
          <a:solidFill>
            <a:schemeClr val="bg1"/>
          </a:solidFill>
        </p:spPr>
        <p:txBody>
          <a:bodyPr wrap="square" rtlCol="0">
            <a:spAutoFit/>
          </a:bodyPr>
          <a:lstStyle/>
          <a:p>
            <a:r>
              <a:rPr lang="en-US" sz="1600" i="1" dirty="0"/>
              <a:t>Trans</a:t>
            </a:r>
            <a:endParaRPr lang="en-US" i="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779A7C7-41E9-D909-96A7-56AB67A30D6C}"/>
                  </a:ext>
                </a:extLst>
              </p:cNvPr>
              <p:cNvSpPr txBox="1"/>
              <p:nvPr/>
            </p:nvSpPr>
            <p:spPr>
              <a:xfrm rot="16200000">
                <a:off x="2342862" y="5130361"/>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9" name="TextBox 8">
                <a:extLst>
                  <a:ext uri="{FF2B5EF4-FFF2-40B4-BE49-F238E27FC236}">
                    <a16:creationId xmlns:a16="http://schemas.microsoft.com/office/drawing/2014/main" id="{E779A7C7-41E9-D909-96A7-56AB67A30D6C}"/>
                  </a:ext>
                </a:extLst>
              </p:cNvPr>
              <p:cNvSpPr txBox="1">
                <a:spLocks noRot="1" noChangeAspect="1" noMove="1" noResize="1" noEditPoints="1" noAdjustHandles="1" noChangeArrowheads="1" noChangeShapeType="1" noTextEdit="1"/>
              </p:cNvSpPr>
              <p:nvPr/>
            </p:nvSpPr>
            <p:spPr>
              <a:xfrm rot="16200000">
                <a:off x="2342862" y="5130361"/>
                <a:ext cx="675467" cy="338554"/>
              </a:xfrm>
              <a:prstGeom prst="rect">
                <a:avLst/>
              </a:prstGeom>
              <a:blipFill>
                <a:blip r:embed="rId5"/>
                <a:stretch>
                  <a:fillRect r="-357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C3B3D464-49F4-69D9-3DC7-A11D7AA1A375}"/>
              </a:ext>
            </a:extLst>
          </p:cNvPr>
          <p:cNvSpPr txBox="1"/>
          <p:nvPr/>
        </p:nvSpPr>
        <p:spPr>
          <a:xfrm rot="16200000">
            <a:off x="2352426" y="4380160"/>
            <a:ext cx="656338" cy="338554"/>
          </a:xfrm>
          <a:prstGeom prst="rect">
            <a:avLst/>
          </a:prstGeom>
          <a:solidFill>
            <a:schemeClr val="bg1"/>
          </a:solidFill>
        </p:spPr>
        <p:txBody>
          <a:bodyPr wrap="square" rtlCol="0">
            <a:spAutoFit/>
          </a:bodyPr>
          <a:lstStyle/>
          <a:p>
            <a:r>
              <a:rPr lang="en-US" sz="1600" i="1" dirty="0"/>
              <a:t>Trans</a:t>
            </a:r>
            <a:endParaRPr lang="en-US" i="1" dirty="0"/>
          </a:p>
        </p:txBody>
      </p:sp>
      <p:sp>
        <p:nvSpPr>
          <p:cNvPr id="12" name="TextBox 11">
            <a:extLst>
              <a:ext uri="{FF2B5EF4-FFF2-40B4-BE49-F238E27FC236}">
                <a16:creationId xmlns:a16="http://schemas.microsoft.com/office/drawing/2014/main" id="{A3100B7B-715C-750D-EAE0-724CE61E3608}"/>
              </a:ext>
            </a:extLst>
          </p:cNvPr>
          <p:cNvSpPr txBox="1"/>
          <p:nvPr/>
        </p:nvSpPr>
        <p:spPr>
          <a:xfrm rot="5400000">
            <a:off x="9724362" y="2868124"/>
            <a:ext cx="566704" cy="369332"/>
          </a:xfrm>
          <a:prstGeom prst="rect">
            <a:avLst/>
          </a:prstGeom>
          <a:solidFill>
            <a:schemeClr val="bg1"/>
          </a:solidFill>
        </p:spPr>
        <p:txBody>
          <a:bodyPr wrap="square" rtlCol="0">
            <a:spAutoFit/>
          </a:bodyPr>
          <a:lstStyle/>
          <a:p>
            <a:r>
              <a:rPr lang="en-US" dirty="0"/>
              <a:t>CVE</a:t>
            </a:r>
          </a:p>
        </p:txBody>
      </p:sp>
      <p:sp>
        <p:nvSpPr>
          <p:cNvPr id="13" name="TextBox 12">
            <a:extLst>
              <a:ext uri="{FF2B5EF4-FFF2-40B4-BE49-F238E27FC236}">
                <a16:creationId xmlns:a16="http://schemas.microsoft.com/office/drawing/2014/main" id="{18A4615E-6BC6-C7E4-0235-946671F5BC4C}"/>
              </a:ext>
            </a:extLst>
          </p:cNvPr>
          <p:cNvSpPr txBox="1"/>
          <p:nvPr/>
        </p:nvSpPr>
        <p:spPr>
          <a:xfrm rot="5400000">
            <a:off x="9724362" y="4796992"/>
            <a:ext cx="566704" cy="369332"/>
          </a:xfrm>
          <a:prstGeom prst="rect">
            <a:avLst/>
          </a:prstGeom>
          <a:solidFill>
            <a:schemeClr val="bg1"/>
          </a:solidFill>
        </p:spPr>
        <p:txBody>
          <a:bodyPr wrap="square" rtlCol="0">
            <a:spAutoFit/>
          </a:bodyPr>
          <a:lstStyle/>
          <a:p>
            <a:r>
              <a:rPr lang="en-US" dirty="0"/>
              <a:t>CVE</a:t>
            </a:r>
          </a:p>
        </p:txBody>
      </p:sp>
      <p:sp>
        <p:nvSpPr>
          <p:cNvPr id="5" name="Rectangle 4">
            <a:extLst>
              <a:ext uri="{FF2B5EF4-FFF2-40B4-BE49-F238E27FC236}">
                <a16:creationId xmlns:a16="http://schemas.microsoft.com/office/drawing/2014/main" id="{1BB74C10-FB1E-CBC4-7A16-2BDEEEAD796B}"/>
              </a:ext>
            </a:extLst>
          </p:cNvPr>
          <p:cNvSpPr/>
          <p:nvPr/>
        </p:nvSpPr>
        <p:spPr>
          <a:xfrm>
            <a:off x="2214563" y="4097438"/>
            <a:ext cx="8143875" cy="16579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6CAFC7-B91E-073C-0ADB-E09734F62F5C}"/>
              </a:ext>
            </a:extLst>
          </p:cNvPr>
          <p:cNvSpPr txBox="1"/>
          <p:nvPr/>
        </p:nvSpPr>
        <p:spPr>
          <a:xfrm>
            <a:off x="3659812" y="3928161"/>
            <a:ext cx="2914608" cy="338554"/>
          </a:xfrm>
          <a:prstGeom prst="rect">
            <a:avLst/>
          </a:prstGeom>
          <a:solidFill>
            <a:schemeClr val="bg1"/>
          </a:solidFill>
        </p:spPr>
        <p:txBody>
          <a:bodyPr wrap="square" rtlCol="0">
            <a:spAutoFit/>
          </a:bodyPr>
          <a:lstStyle/>
          <a:p>
            <a:r>
              <a:rPr lang="en-US" sz="1600" dirty="0"/>
              <a:t>Incident Neutron Energy (eV)</a:t>
            </a:r>
          </a:p>
        </p:txBody>
      </p:sp>
      <p:sp>
        <p:nvSpPr>
          <p:cNvPr id="15" name="TextBox 14">
            <a:extLst>
              <a:ext uri="{FF2B5EF4-FFF2-40B4-BE49-F238E27FC236}">
                <a16:creationId xmlns:a16="http://schemas.microsoft.com/office/drawing/2014/main" id="{0F4CA33B-E280-977F-7449-3ACBD0BF5434}"/>
              </a:ext>
            </a:extLst>
          </p:cNvPr>
          <p:cNvSpPr txBox="1"/>
          <p:nvPr/>
        </p:nvSpPr>
        <p:spPr>
          <a:xfrm>
            <a:off x="7725221" y="3928161"/>
            <a:ext cx="1326182" cy="338554"/>
          </a:xfrm>
          <a:prstGeom prst="rect">
            <a:avLst/>
          </a:prstGeom>
          <a:solidFill>
            <a:schemeClr val="bg1"/>
          </a:solidFill>
        </p:spPr>
        <p:txBody>
          <a:bodyPr wrap="square" rtlCol="0">
            <a:spAutoFit/>
          </a:bodyPr>
          <a:lstStyle/>
          <a:p>
            <a:r>
              <a:rPr lang="en-US" sz="1600" dirty="0"/>
              <a:t>Resonances</a:t>
            </a:r>
          </a:p>
        </p:txBody>
      </p:sp>
    </p:spTree>
    <p:extLst>
      <p:ext uri="{BB962C8B-B14F-4D97-AF65-F5344CB8AC3E}">
        <p14:creationId xmlns:p14="http://schemas.microsoft.com/office/powerpoint/2010/main" val="191125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7CA8A-6364-3F45-B925-704074BF5904}"/>
            </a:ext>
          </a:extLst>
        </p:cNvPr>
        <p:cNvGrpSpPr/>
        <p:nvPr/>
      </p:nvGrpSpPr>
      <p:grpSpPr>
        <a:xfrm>
          <a:off x="0" y="0"/>
          <a:ext cx="0" cy="0"/>
          <a:chOff x="0" y="0"/>
          <a:chExt cx="0" cy="0"/>
        </a:xfrm>
      </p:grpSpPr>
      <p:pic>
        <p:nvPicPr>
          <p:cNvPr id="14" name="Picture 13" descr="A screenshot of a graph&#10;&#10;Description automatically generated">
            <a:extLst>
              <a:ext uri="{FF2B5EF4-FFF2-40B4-BE49-F238E27FC236}">
                <a16:creationId xmlns:a16="http://schemas.microsoft.com/office/drawing/2014/main" id="{8AEC2F06-1D3B-8856-A525-1C00C3050292}"/>
              </a:ext>
            </a:extLst>
          </p:cNvPr>
          <p:cNvPicPr>
            <a:picLocks noChangeAspect="1"/>
          </p:cNvPicPr>
          <p:nvPr/>
        </p:nvPicPr>
        <p:blipFill>
          <a:blip r:embed="rId2"/>
          <a:srcRect t="4742" b="27360"/>
          <a:stretch/>
        </p:blipFill>
        <p:spPr>
          <a:xfrm>
            <a:off x="2452000" y="180499"/>
            <a:ext cx="7400612" cy="5652935"/>
          </a:xfrm>
          <a:prstGeom prst="rect">
            <a:avLst/>
          </a:prstGeom>
        </p:spPr>
      </p:pic>
      <p:sp>
        <p:nvSpPr>
          <p:cNvPr id="4" name="Slide Number Placeholder 3">
            <a:extLst>
              <a:ext uri="{FF2B5EF4-FFF2-40B4-BE49-F238E27FC236}">
                <a16:creationId xmlns:a16="http://schemas.microsoft.com/office/drawing/2014/main" id="{54D2FF28-ABAA-7A2D-40B6-9C6C8E6F875E}"/>
              </a:ext>
            </a:extLst>
          </p:cNvPr>
          <p:cNvSpPr>
            <a:spLocks noGrp="1"/>
          </p:cNvSpPr>
          <p:nvPr>
            <p:ph type="sldNum" sz="quarter" idx="12"/>
          </p:nvPr>
        </p:nvSpPr>
        <p:spPr/>
        <p:txBody>
          <a:bodyPr/>
          <a:lstStyle/>
          <a:p>
            <a:fld id="{63954337-777C-478F-BB37-379719107E1B}" type="slidenum">
              <a:rPr lang="en-US" smtClean="0"/>
              <a:pPr/>
              <a:t>32</a:t>
            </a:fld>
            <a:endParaRPr lang="en-US" dirty="0"/>
          </a:p>
        </p:txBody>
      </p:sp>
      <p:sp>
        <p:nvSpPr>
          <p:cNvPr id="11" name="TextBox 10">
            <a:extLst>
              <a:ext uri="{FF2B5EF4-FFF2-40B4-BE49-F238E27FC236}">
                <a16:creationId xmlns:a16="http://schemas.microsoft.com/office/drawing/2014/main" id="{C789B0EE-DB0B-8E39-6DBE-5C7CD0998E48}"/>
              </a:ext>
            </a:extLst>
          </p:cNvPr>
          <p:cNvSpPr txBox="1"/>
          <p:nvPr/>
        </p:nvSpPr>
        <p:spPr>
          <a:xfrm>
            <a:off x="3879731" y="5755344"/>
            <a:ext cx="2914608" cy="338554"/>
          </a:xfrm>
          <a:prstGeom prst="rect">
            <a:avLst/>
          </a:prstGeom>
          <a:solidFill>
            <a:schemeClr val="bg1"/>
          </a:solidFill>
        </p:spPr>
        <p:txBody>
          <a:bodyPr wrap="square" rtlCol="0">
            <a:spAutoFit/>
          </a:bodyPr>
          <a:lstStyle/>
          <a:p>
            <a:r>
              <a:rPr lang="en-US" sz="1600" dirty="0"/>
              <a:t>Incident Neutron Energy (eV)</a:t>
            </a:r>
          </a:p>
        </p:txBody>
      </p:sp>
      <p:sp>
        <p:nvSpPr>
          <p:cNvPr id="16" name="TextBox 15">
            <a:extLst>
              <a:ext uri="{FF2B5EF4-FFF2-40B4-BE49-F238E27FC236}">
                <a16:creationId xmlns:a16="http://schemas.microsoft.com/office/drawing/2014/main" id="{51B31007-461C-745C-B861-EB54EEC76437}"/>
              </a:ext>
            </a:extLst>
          </p:cNvPr>
          <p:cNvSpPr txBox="1"/>
          <p:nvPr/>
        </p:nvSpPr>
        <p:spPr>
          <a:xfrm>
            <a:off x="7945140" y="5755344"/>
            <a:ext cx="1326182" cy="338554"/>
          </a:xfrm>
          <a:prstGeom prst="rect">
            <a:avLst/>
          </a:prstGeom>
          <a:solidFill>
            <a:schemeClr val="bg1"/>
          </a:solidFill>
        </p:spPr>
        <p:txBody>
          <a:bodyPr wrap="square" rtlCol="0">
            <a:spAutoFit/>
          </a:bodyPr>
          <a:lstStyle/>
          <a:p>
            <a:r>
              <a:rPr lang="en-US" sz="1600" dirty="0"/>
              <a:t>Resonances</a:t>
            </a:r>
          </a:p>
        </p:txBody>
      </p:sp>
      <p:sp>
        <p:nvSpPr>
          <p:cNvPr id="21" name="TextBox 20">
            <a:extLst>
              <a:ext uri="{FF2B5EF4-FFF2-40B4-BE49-F238E27FC236}">
                <a16:creationId xmlns:a16="http://schemas.microsoft.com/office/drawing/2014/main" id="{01DAAA9F-E13D-6396-6D13-93701E118DFC}"/>
              </a:ext>
            </a:extLst>
          </p:cNvPr>
          <p:cNvSpPr txBox="1"/>
          <p:nvPr/>
        </p:nvSpPr>
        <p:spPr>
          <a:xfrm rot="5400000">
            <a:off x="9724362" y="871782"/>
            <a:ext cx="566704" cy="369332"/>
          </a:xfrm>
          <a:prstGeom prst="rect">
            <a:avLst/>
          </a:prstGeom>
          <a:solidFill>
            <a:schemeClr val="bg1"/>
          </a:solidFill>
        </p:spPr>
        <p:txBody>
          <a:bodyPr wrap="square" rtlCol="0">
            <a:spAutoFit/>
          </a:bodyPr>
          <a:lstStyle/>
          <a:p>
            <a:r>
              <a:rPr lang="en-US" dirty="0"/>
              <a:t>CVE</a:t>
            </a:r>
          </a:p>
        </p:txBody>
      </p:sp>
      <p:sp>
        <p:nvSpPr>
          <p:cNvPr id="22" name="TextBox 21">
            <a:extLst>
              <a:ext uri="{FF2B5EF4-FFF2-40B4-BE49-F238E27FC236}">
                <a16:creationId xmlns:a16="http://schemas.microsoft.com/office/drawing/2014/main" id="{62C9F60D-4A38-D2A9-A314-D0150F65FFE9}"/>
              </a:ext>
            </a:extLst>
          </p:cNvPr>
          <p:cNvSpPr txBox="1"/>
          <p:nvPr/>
        </p:nvSpPr>
        <p:spPr>
          <a:xfrm>
            <a:off x="3491586" y="0"/>
            <a:ext cx="5378592" cy="400110"/>
          </a:xfrm>
          <a:prstGeom prst="rect">
            <a:avLst/>
          </a:prstGeom>
          <a:solidFill>
            <a:schemeClr val="bg1"/>
          </a:solidFill>
        </p:spPr>
        <p:txBody>
          <a:bodyPr wrap="square" rtlCol="0">
            <a:spAutoFit/>
          </a:bodyPr>
          <a:lstStyle/>
          <a:p>
            <a:pPr algn="ctr"/>
            <a:r>
              <a:rPr lang="en-US" sz="2000" dirty="0"/>
              <a:t>Impact of Window Size on CV-model selection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1D3B4FB-D061-DD92-B1C3-4BCEB6A8CBF2}"/>
                  </a:ext>
                </a:extLst>
              </p:cNvPr>
              <p:cNvSpPr txBox="1"/>
              <p:nvPr/>
            </p:nvSpPr>
            <p:spPr>
              <a:xfrm rot="16200000">
                <a:off x="2342863" y="1407421"/>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2" name="TextBox 1">
                <a:extLst>
                  <a:ext uri="{FF2B5EF4-FFF2-40B4-BE49-F238E27FC236}">
                    <a16:creationId xmlns:a16="http://schemas.microsoft.com/office/drawing/2014/main" id="{11D3B4FB-D061-DD92-B1C3-4BCEB6A8CBF2}"/>
                  </a:ext>
                </a:extLst>
              </p:cNvPr>
              <p:cNvSpPr txBox="1">
                <a:spLocks noRot="1" noChangeAspect="1" noMove="1" noResize="1" noEditPoints="1" noAdjustHandles="1" noChangeArrowheads="1" noChangeShapeType="1" noTextEdit="1"/>
              </p:cNvSpPr>
              <p:nvPr/>
            </p:nvSpPr>
            <p:spPr>
              <a:xfrm rot="16200000">
                <a:off x="2342863" y="1407421"/>
                <a:ext cx="675467" cy="338554"/>
              </a:xfrm>
              <a:prstGeom prst="rect">
                <a:avLst/>
              </a:prstGeom>
              <a:blipFill>
                <a:blip r:embed="rId3"/>
                <a:stretch>
                  <a:fillRect r="-3571"/>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4EE4989C-D52B-EF8F-7354-C6C3BEE56C75}"/>
              </a:ext>
            </a:extLst>
          </p:cNvPr>
          <p:cNvSpPr txBox="1"/>
          <p:nvPr/>
        </p:nvSpPr>
        <p:spPr>
          <a:xfrm rot="16200000">
            <a:off x="2352427" y="657220"/>
            <a:ext cx="656338" cy="338554"/>
          </a:xfrm>
          <a:prstGeom prst="rect">
            <a:avLst/>
          </a:prstGeom>
          <a:solidFill>
            <a:schemeClr val="bg1"/>
          </a:solidFill>
        </p:spPr>
        <p:txBody>
          <a:bodyPr wrap="square" rtlCol="0">
            <a:spAutoFit/>
          </a:bodyPr>
          <a:lstStyle/>
          <a:p>
            <a:r>
              <a:rPr lang="en-US" sz="1600" i="1" dirty="0"/>
              <a:t>Trans</a:t>
            </a:r>
            <a:endParaRPr lang="en-US" i="1"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5C6A5BF-FCF0-A7C2-1636-57ADB3E88941}"/>
                  </a:ext>
                </a:extLst>
              </p:cNvPr>
              <p:cNvSpPr txBox="1"/>
              <p:nvPr/>
            </p:nvSpPr>
            <p:spPr>
              <a:xfrm rot="16200000">
                <a:off x="2342862" y="3259722"/>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7" name="TextBox 6">
                <a:extLst>
                  <a:ext uri="{FF2B5EF4-FFF2-40B4-BE49-F238E27FC236}">
                    <a16:creationId xmlns:a16="http://schemas.microsoft.com/office/drawing/2014/main" id="{95C6A5BF-FCF0-A7C2-1636-57ADB3E88941}"/>
                  </a:ext>
                </a:extLst>
              </p:cNvPr>
              <p:cNvSpPr txBox="1">
                <a:spLocks noRot="1" noChangeAspect="1" noMove="1" noResize="1" noEditPoints="1" noAdjustHandles="1" noChangeArrowheads="1" noChangeShapeType="1" noTextEdit="1"/>
              </p:cNvSpPr>
              <p:nvPr/>
            </p:nvSpPr>
            <p:spPr>
              <a:xfrm rot="16200000">
                <a:off x="2342862" y="3259722"/>
                <a:ext cx="675467" cy="338554"/>
              </a:xfrm>
              <a:prstGeom prst="rect">
                <a:avLst/>
              </a:prstGeom>
              <a:blipFill>
                <a:blip r:embed="rId4"/>
                <a:stretch>
                  <a:fillRect r="-3571"/>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3AF427F9-2B4A-B3E8-AC9C-3C603EEC2713}"/>
              </a:ext>
            </a:extLst>
          </p:cNvPr>
          <p:cNvSpPr txBox="1"/>
          <p:nvPr/>
        </p:nvSpPr>
        <p:spPr>
          <a:xfrm rot="16200000">
            <a:off x="2352426" y="2509521"/>
            <a:ext cx="656338" cy="338554"/>
          </a:xfrm>
          <a:prstGeom prst="rect">
            <a:avLst/>
          </a:prstGeom>
          <a:solidFill>
            <a:schemeClr val="bg1"/>
          </a:solidFill>
        </p:spPr>
        <p:txBody>
          <a:bodyPr wrap="square" rtlCol="0">
            <a:spAutoFit/>
          </a:bodyPr>
          <a:lstStyle/>
          <a:p>
            <a:r>
              <a:rPr lang="en-US" sz="1600" i="1" dirty="0"/>
              <a:t>Trans</a:t>
            </a:r>
            <a:endParaRPr lang="en-US" i="1"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39C0183-B3F1-310F-3987-CC5C2154C5B3}"/>
                  </a:ext>
                </a:extLst>
              </p:cNvPr>
              <p:cNvSpPr txBox="1"/>
              <p:nvPr/>
            </p:nvSpPr>
            <p:spPr>
              <a:xfrm rot="16200000">
                <a:off x="2342862" y="5130361"/>
                <a:ext cx="675467" cy="338554"/>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𝑌</m:t>
                      </m:r>
                      <m:r>
                        <a:rPr lang="en-US" sz="1600" i="1" baseline="-25000">
                          <a:latin typeface="Cambria Math" panose="02040503050406030204" pitchFamily="18" charset="0"/>
                        </a:rPr>
                        <m:t>𝛾</m:t>
                      </m:r>
                    </m:oMath>
                  </m:oMathPara>
                </a14:m>
                <a:endParaRPr lang="en-US" sz="2000" dirty="0"/>
              </a:p>
            </p:txBody>
          </p:sp>
        </mc:Choice>
        <mc:Fallback xmlns="">
          <p:sp>
            <p:nvSpPr>
              <p:cNvPr id="9" name="TextBox 8">
                <a:extLst>
                  <a:ext uri="{FF2B5EF4-FFF2-40B4-BE49-F238E27FC236}">
                    <a16:creationId xmlns:a16="http://schemas.microsoft.com/office/drawing/2014/main" id="{F39C0183-B3F1-310F-3987-CC5C2154C5B3}"/>
                  </a:ext>
                </a:extLst>
              </p:cNvPr>
              <p:cNvSpPr txBox="1">
                <a:spLocks noRot="1" noChangeAspect="1" noMove="1" noResize="1" noEditPoints="1" noAdjustHandles="1" noChangeArrowheads="1" noChangeShapeType="1" noTextEdit="1"/>
              </p:cNvSpPr>
              <p:nvPr/>
            </p:nvSpPr>
            <p:spPr>
              <a:xfrm rot="16200000">
                <a:off x="2342862" y="5130361"/>
                <a:ext cx="675467" cy="338554"/>
              </a:xfrm>
              <a:prstGeom prst="rect">
                <a:avLst/>
              </a:prstGeom>
              <a:blipFill>
                <a:blip r:embed="rId5"/>
                <a:stretch>
                  <a:fillRect r="-357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5052199D-7DFE-71B3-8AD8-BC8CF767086A}"/>
              </a:ext>
            </a:extLst>
          </p:cNvPr>
          <p:cNvSpPr txBox="1"/>
          <p:nvPr/>
        </p:nvSpPr>
        <p:spPr>
          <a:xfrm rot="16200000">
            <a:off x="2352426" y="4380160"/>
            <a:ext cx="656338" cy="338554"/>
          </a:xfrm>
          <a:prstGeom prst="rect">
            <a:avLst/>
          </a:prstGeom>
          <a:solidFill>
            <a:schemeClr val="bg1"/>
          </a:solidFill>
        </p:spPr>
        <p:txBody>
          <a:bodyPr wrap="square" rtlCol="0">
            <a:spAutoFit/>
          </a:bodyPr>
          <a:lstStyle/>
          <a:p>
            <a:r>
              <a:rPr lang="en-US" sz="1600" i="1" dirty="0"/>
              <a:t>Trans</a:t>
            </a:r>
            <a:endParaRPr lang="en-US" i="1" dirty="0"/>
          </a:p>
        </p:txBody>
      </p:sp>
      <p:sp>
        <p:nvSpPr>
          <p:cNvPr id="12" name="TextBox 11">
            <a:extLst>
              <a:ext uri="{FF2B5EF4-FFF2-40B4-BE49-F238E27FC236}">
                <a16:creationId xmlns:a16="http://schemas.microsoft.com/office/drawing/2014/main" id="{7ABDBAF4-B918-B705-3A89-0E5D846BD552}"/>
              </a:ext>
            </a:extLst>
          </p:cNvPr>
          <p:cNvSpPr txBox="1"/>
          <p:nvPr/>
        </p:nvSpPr>
        <p:spPr>
          <a:xfrm rot="5400000">
            <a:off x="9724362" y="2868124"/>
            <a:ext cx="566704" cy="369332"/>
          </a:xfrm>
          <a:prstGeom prst="rect">
            <a:avLst/>
          </a:prstGeom>
          <a:solidFill>
            <a:schemeClr val="bg1"/>
          </a:solidFill>
        </p:spPr>
        <p:txBody>
          <a:bodyPr wrap="square" rtlCol="0">
            <a:spAutoFit/>
          </a:bodyPr>
          <a:lstStyle/>
          <a:p>
            <a:r>
              <a:rPr lang="en-US" dirty="0"/>
              <a:t>CVE</a:t>
            </a:r>
          </a:p>
        </p:txBody>
      </p:sp>
      <p:sp>
        <p:nvSpPr>
          <p:cNvPr id="13" name="TextBox 12">
            <a:extLst>
              <a:ext uri="{FF2B5EF4-FFF2-40B4-BE49-F238E27FC236}">
                <a16:creationId xmlns:a16="http://schemas.microsoft.com/office/drawing/2014/main" id="{7F66F893-0947-5412-6129-D56A6C645451}"/>
              </a:ext>
            </a:extLst>
          </p:cNvPr>
          <p:cNvSpPr txBox="1"/>
          <p:nvPr/>
        </p:nvSpPr>
        <p:spPr>
          <a:xfrm rot="5400000">
            <a:off x="9724362" y="4796992"/>
            <a:ext cx="566704" cy="369332"/>
          </a:xfrm>
          <a:prstGeom prst="rect">
            <a:avLst/>
          </a:prstGeom>
          <a:solidFill>
            <a:schemeClr val="bg1"/>
          </a:solidFill>
        </p:spPr>
        <p:txBody>
          <a:bodyPr wrap="square" rtlCol="0">
            <a:spAutoFit/>
          </a:bodyPr>
          <a:lstStyle/>
          <a:p>
            <a:r>
              <a:rPr lang="en-US" dirty="0"/>
              <a:t>CVE</a:t>
            </a:r>
          </a:p>
        </p:txBody>
      </p:sp>
    </p:spTree>
    <p:extLst>
      <p:ext uri="{BB962C8B-B14F-4D97-AF65-F5344CB8AC3E}">
        <p14:creationId xmlns:p14="http://schemas.microsoft.com/office/powerpoint/2010/main" val="48774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EABAD-78BE-0279-5E11-E76545A3D9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7EC343-7DD2-53F8-66A6-6C2A43E988AF}"/>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7935EC46-1A28-D374-59CE-38481E218AB8}"/>
              </a:ext>
            </a:extLst>
          </p:cNvPr>
          <p:cNvSpPr>
            <a:spLocks noGrp="1"/>
          </p:cNvSpPr>
          <p:nvPr>
            <p:ph sz="quarter" idx="13"/>
          </p:nvPr>
        </p:nvSpPr>
        <p:spPr>
          <a:xfrm>
            <a:off x="457200" y="1825625"/>
            <a:ext cx="5106390" cy="4057463"/>
          </a:xfrm>
        </p:spPr>
        <p:txBody>
          <a:bodyPr/>
          <a:lstStyle/>
          <a:p>
            <a:pPr marL="514350" indent="-514350">
              <a:lnSpc>
                <a:spcPct val="100000"/>
              </a:lnSpc>
              <a:buFont typeface="+mj-lt"/>
              <a:buAutoNum type="arabicPeriod"/>
            </a:pPr>
            <a:r>
              <a:rPr lang="en-US" dirty="0"/>
              <a:t>Develop automated tool</a:t>
            </a:r>
          </a:p>
          <a:p>
            <a:pPr lvl="1">
              <a:lnSpc>
                <a:spcPct val="100000"/>
              </a:lnSpc>
            </a:pPr>
            <a:r>
              <a:rPr lang="en-US" dirty="0"/>
              <a:t>Augment evaluators</a:t>
            </a:r>
          </a:p>
          <a:p>
            <a:pPr marL="514350" indent="-514350">
              <a:lnSpc>
                <a:spcPct val="100000"/>
              </a:lnSpc>
              <a:buFont typeface="+mj-lt"/>
              <a:buAutoNum type="arabicPeriod"/>
            </a:pPr>
            <a:endParaRPr lang="en-US" dirty="0"/>
          </a:p>
          <a:p>
            <a:pPr marL="514350" indent="-514350">
              <a:lnSpc>
                <a:spcPct val="100000"/>
              </a:lnSpc>
              <a:buFont typeface="+mj-lt"/>
              <a:buAutoNum type="arabicPeriod"/>
            </a:pPr>
            <a:r>
              <a:rPr lang="en-US" dirty="0"/>
              <a:t>Computational experiments</a:t>
            </a:r>
          </a:p>
          <a:p>
            <a:pPr lvl="1">
              <a:lnSpc>
                <a:spcPct val="100000"/>
              </a:lnSpc>
            </a:pPr>
            <a:r>
              <a:rPr lang="en-US" dirty="0"/>
              <a:t>Benchmark tool</a:t>
            </a:r>
          </a:p>
          <a:p>
            <a:pPr lvl="1">
              <a:lnSpc>
                <a:spcPct val="100000"/>
              </a:lnSpc>
            </a:pPr>
            <a:r>
              <a:rPr lang="en-US" dirty="0"/>
              <a:t>Improve tool</a:t>
            </a:r>
          </a:p>
          <a:p>
            <a:pPr lvl="1">
              <a:lnSpc>
                <a:spcPct val="100000"/>
              </a:lnSpc>
            </a:pPr>
            <a:r>
              <a:rPr lang="en-US" dirty="0"/>
              <a:t>Learn new physics</a:t>
            </a:r>
          </a:p>
          <a:p>
            <a:endParaRPr lang="en-US" dirty="0"/>
          </a:p>
        </p:txBody>
      </p:sp>
      <p:sp>
        <p:nvSpPr>
          <p:cNvPr id="4" name="Slide Number Placeholder 3">
            <a:extLst>
              <a:ext uri="{FF2B5EF4-FFF2-40B4-BE49-F238E27FC236}">
                <a16:creationId xmlns:a16="http://schemas.microsoft.com/office/drawing/2014/main" id="{56F5BA8B-3D5B-3457-43F7-4B0DF8054E16}"/>
              </a:ext>
            </a:extLst>
          </p:cNvPr>
          <p:cNvSpPr>
            <a:spLocks noGrp="1"/>
          </p:cNvSpPr>
          <p:nvPr>
            <p:ph type="sldNum" sz="quarter" idx="12"/>
          </p:nvPr>
        </p:nvSpPr>
        <p:spPr/>
        <p:txBody>
          <a:bodyPr/>
          <a:lstStyle/>
          <a:p>
            <a:fld id="{63954337-777C-478F-BB37-379719107E1B}" type="slidenum">
              <a:rPr lang="en-US" smtClean="0"/>
              <a:pPr/>
              <a:t>33</a:t>
            </a:fld>
            <a:endParaRPr lang="en-US" dirty="0"/>
          </a:p>
        </p:txBody>
      </p:sp>
      <p:pic>
        <p:nvPicPr>
          <p:cNvPr id="5" name="Picture 4">
            <a:extLst>
              <a:ext uri="{FF2B5EF4-FFF2-40B4-BE49-F238E27FC236}">
                <a16:creationId xmlns:a16="http://schemas.microsoft.com/office/drawing/2014/main" id="{4E42435E-4188-BA4F-A337-805A04831011}"/>
              </a:ext>
            </a:extLst>
          </p:cNvPr>
          <p:cNvPicPr>
            <a:picLocks noChangeAspect="1"/>
          </p:cNvPicPr>
          <p:nvPr/>
        </p:nvPicPr>
        <p:blipFill>
          <a:blip r:embed="rId3"/>
          <a:stretch>
            <a:fillRect/>
          </a:stretch>
        </p:blipFill>
        <p:spPr>
          <a:xfrm>
            <a:off x="5141633" y="1356971"/>
            <a:ext cx="6827929" cy="4144058"/>
          </a:xfrm>
          <a:prstGeom prst="rect">
            <a:avLst/>
          </a:prstGeom>
        </p:spPr>
      </p:pic>
    </p:spTree>
    <p:extLst>
      <p:ext uri="{BB962C8B-B14F-4D97-AF65-F5344CB8AC3E}">
        <p14:creationId xmlns:p14="http://schemas.microsoft.com/office/powerpoint/2010/main" val="208297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636C-D6FE-8C2F-7C9B-1BC8A50CF23D}"/>
              </a:ext>
            </a:extLst>
          </p:cNvPr>
          <p:cNvSpPr>
            <a:spLocks noGrp="1"/>
          </p:cNvSpPr>
          <p:nvPr>
            <p:ph type="title"/>
          </p:nvPr>
        </p:nvSpPr>
        <p:spPr>
          <a:xfrm>
            <a:off x="457200" y="266085"/>
            <a:ext cx="10515600" cy="532406"/>
          </a:xfrm>
        </p:spPr>
        <p:txBody>
          <a:bodyPr>
            <a:normAutofit/>
          </a:bodyPr>
          <a:lstStyle/>
          <a:p>
            <a:r>
              <a:rPr lang="en-US" sz="2000" dirty="0"/>
              <a:t>Computational Framework</a:t>
            </a:r>
          </a:p>
        </p:txBody>
      </p:sp>
      <p:sp>
        <p:nvSpPr>
          <p:cNvPr id="4" name="Slide Number Placeholder 3">
            <a:extLst>
              <a:ext uri="{FF2B5EF4-FFF2-40B4-BE49-F238E27FC236}">
                <a16:creationId xmlns:a16="http://schemas.microsoft.com/office/drawing/2014/main" id="{0351978A-076D-C96F-46FF-732478577F81}"/>
              </a:ext>
            </a:extLst>
          </p:cNvPr>
          <p:cNvSpPr>
            <a:spLocks noGrp="1"/>
          </p:cNvSpPr>
          <p:nvPr>
            <p:ph type="sldNum" sz="quarter" idx="12"/>
          </p:nvPr>
        </p:nvSpPr>
        <p:spPr/>
        <p:txBody>
          <a:bodyPr/>
          <a:lstStyle/>
          <a:p>
            <a:fld id="{63954337-777C-478F-BB37-379719107E1B}" type="slidenum">
              <a:rPr lang="en-US" smtClean="0"/>
              <a:pPr/>
              <a:t>34</a:t>
            </a:fld>
            <a:endParaRPr lang="en-US" dirty="0"/>
          </a:p>
        </p:txBody>
      </p:sp>
      <p:pic>
        <p:nvPicPr>
          <p:cNvPr id="6" name="Picture 5">
            <a:extLst>
              <a:ext uri="{FF2B5EF4-FFF2-40B4-BE49-F238E27FC236}">
                <a16:creationId xmlns:a16="http://schemas.microsoft.com/office/drawing/2014/main" id="{F25C030C-F0C5-A740-14A5-C31FF998D74D}"/>
              </a:ext>
            </a:extLst>
          </p:cNvPr>
          <p:cNvPicPr>
            <a:picLocks noChangeAspect="1"/>
          </p:cNvPicPr>
          <p:nvPr/>
        </p:nvPicPr>
        <p:blipFill>
          <a:blip r:embed="rId3"/>
          <a:stretch>
            <a:fillRect/>
          </a:stretch>
        </p:blipFill>
        <p:spPr>
          <a:xfrm>
            <a:off x="1057677" y="770868"/>
            <a:ext cx="10076645" cy="5102504"/>
          </a:xfrm>
          <a:prstGeom prst="rect">
            <a:avLst/>
          </a:prstGeom>
        </p:spPr>
      </p:pic>
    </p:spTree>
    <p:extLst>
      <p:ext uri="{BB962C8B-B14F-4D97-AF65-F5344CB8AC3E}">
        <p14:creationId xmlns:p14="http://schemas.microsoft.com/office/powerpoint/2010/main" val="63159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63013-B608-26CE-ECC6-A02B05E35297}"/>
            </a:ext>
          </a:extLst>
        </p:cNvPr>
        <p:cNvGrpSpPr/>
        <p:nvPr/>
      </p:nvGrpSpPr>
      <p:grpSpPr>
        <a:xfrm>
          <a:off x="0" y="0"/>
          <a:ext cx="0" cy="0"/>
          <a:chOff x="0" y="0"/>
          <a:chExt cx="0" cy="0"/>
        </a:xfrm>
      </p:grpSpPr>
      <p:pic>
        <p:nvPicPr>
          <p:cNvPr id="9" name="Picture 8" descr="A comparison of a graph&#10;&#10;Description automatically generated with medium confidence">
            <a:extLst>
              <a:ext uri="{FF2B5EF4-FFF2-40B4-BE49-F238E27FC236}">
                <a16:creationId xmlns:a16="http://schemas.microsoft.com/office/drawing/2014/main" id="{2B597B06-C71A-C10E-98E8-8CB0D1373EDD}"/>
              </a:ext>
            </a:extLst>
          </p:cNvPr>
          <p:cNvPicPr>
            <a:picLocks noChangeAspect="1"/>
          </p:cNvPicPr>
          <p:nvPr/>
        </p:nvPicPr>
        <p:blipFill>
          <a:blip r:embed="rId3"/>
          <a:stretch>
            <a:fillRect/>
          </a:stretch>
        </p:blipFill>
        <p:spPr>
          <a:xfrm>
            <a:off x="6400800" y="1261872"/>
            <a:ext cx="5791199" cy="4343400"/>
          </a:xfrm>
          <a:prstGeom prst="rect">
            <a:avLst/>
          </a:prstGeom>
        </p:spPr>
      </p:pic>
      <p:sp>
        <p:nvSpPr>
          <p:cNvPr id="2" name="Title 1">
            <a:extLst>
              <a:ext uri="{FF2B5EF4-FFF2-40B4-BE49-F238E27FC236}">
                <a16:creationId xmlns:a16="http://schemas.microsoft.com/office/drawing/2014/main" id="{8051FBC3-4ACE-B2FF-CE47-5C5D5EEE9E8F}"/>
              </a:ext>
            </a:extLst>
          </p:cNvPr>
          <p:cNvSpPr>
            <a:spLocks noGrp="1"/>
          </p:cNvSpPr>
          <p:nvPr>
            <p:ph type="title"/>
          </p:nvPr>
        </p:nvSpPr>
        <p:spPr>
          <a:xfrm>
            <a:off x="-1" y="228600"/>
            <a:ext cx="5638799" cy="638300"/>
          </a:xfrm>
        </p:spPr>
        <p:txBody>
          <a:bodyPr>
            <a:normAutofit/>
          </a:bodyPr>
          <a:lstStyle/>
          <a:p>
            <a:r>
              <a:rPr lang="en-US" dirty="0"/>
              <a:t>   Challenges in resonance parameter inference</a:t>
            </a:r>
          </a:p>
        </p:txBody>
      </p:sp>
      <p:sp>
        <p:nvSpPr>
          <p:cNvPr id="3" name="Content Placeholder 2">
            <a:extLst>
              <a:ext uri="{FF2B5EF4-FFF2-40B4-BE49-F238E27FC236}">
                <a16:creationId xmlns:a16="http://schemas.microsoft.com/office/drawing/2014/main" id="{61BAFDF7-5D94-BB34-9AB5-AFE18DA4BB13}"/>
              </a:ext>
            </a:extLst>
          </p:cNvPr>
          <p:cNvSpPr>
            <a:spLocks noGrp="1"/>
          </p:cNvSpPr>
          <p:nvPr>
            <p:ph sz="quarter" idx="13"/>
          </p:nvPr>
        </p:nvSpPr>
        <p:spPr>
          <a:xfrm>
            <a:off x="457200" y="1825625"/>
            <a:ext cx="5638800" cy="4057463"/>
          </a:xfrm>
        </p:spPr>
        <p:txBody>
          <a:bodyPr/>
          <a:lstStyle/>
          <a:p>
            <a:r>
              <a:rPr lang="en-US" dirty="0"/>
              <a:t>Manual effort and reproducibility</a:t>
            </a:r>
          </a:p>
          <a:p>
            <a:pPr marL="0" indent="0">
              <a:buNone/>
            </a:pPr>
            <a:endParaRPr lang="en-US" dirty="0"/>
          </a:p>
          <a:p>
            <a:r>
              <a:rPr lang="en-US" dirty="0"/>
              <a:t>Prior evaluations</a:t>
            </a:r>
          </a:p>
          <a:p>
            <a:endParaRPr lang="en-US" dirty="0"/>
          </a:p>
          <a:p>
            <a:r>
              <a:rPr lang="en-US" dirty="0"/>
              <a:t>Uncertainty quantification</a:t>
            </a:r>
          </a:p>
          <a:p>
            <a:endParaRPr lang="en-US" dirty="0"/>
          </a:p>
          <a:p>
            <a:endParaRPr lang="en-US" dirty="0"/>
          </a:p>
        </p:txBody>
      </p:sp>
      <p:sp>
        <p:nvSpPr>
          <p:cNvPr id="4" name="Slide Number Placeholder 3">
            <a:extLst>
              <a:ext uri="{FF2B5EF4-FFF2-40B4-BE49-F238E27FC236}">
                <a16:creationId xmlns:a16="http://schemas.microsoft.com/office/drawing/2014/main" id="{18F82533-B514-1484-8A6D-5C09EFA6F356}"/>
              </a:ext>
            </a:extLst>
          </p:cNvPr>
          <p:cNvSpPr>
            <a:spLocks noGrp="1"/>
          </p:cNvSpPr>
          <p:nvPr>
            <p:ph type="sldNum" sz="quarter" idx="12"/>
          </p:nvPr>
        </p:nvSpPr>
        <p:spPr/>
        <p:txBody>
          <a:bodyPr/>
          <a:lstStyle/>
          <a:p>
            <a:fld id="{63954337-777C-478F-BB37-379719107E1B}" type="slidenum">
              <a:rPr lang="en-US" smtClean="0"/>
              <a:pPr/>
              <a:t>4</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526F3E7-C6C3-4C15-F296-99C51E04C702}"/>
                  </a:ext>
                </a:extLst>
              </p:cNvPr>
              <p:cNvSpPr txBox="1"/>
              <p:nvPr/>
            </p:nvSpPr>
            <p:spPr>
              <a:xfrm rot="16200000">
                <a:off x="5915028" y="4043983"/>
                <a:ext cx="971548" cy="461665"/>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𝑌</m:t>
                      </m:r>
                      <m:r>
                        <a:rPr lang="en-US" sz="2400" i="1" baseline="-25000">
                          <a:latin typeface="Cambria Math" panose="02040503050406030204" pitchFamily="18" charset="0"/>
                        </a:rPr>
                        <m:t>𝛾</m:t>
                      </m:r>
                    </m:oMath>
                  </m:oMathPara>
                </a14:m>
                <a:endParaRPr lang="en-US" sz="2400" dirty="0"/>
              </a:p>
            </p:txBody>
          </p:sp>
        </mc:Choice>
        <mc:Fallback xmlns="">
          <p:sp>
            <p:nvSpPr>
              <p:cNvPr id="12" name="TextBox 11">
                <a:extLst>
                  <a:ext uri="{FF2B5EF4-FFF2-40B4-BE49-F238E27FC236}">
                    <a16:creationId xmlns:a16="http://schemas.microsoft.com/office/drawing/2014/main" id="{5526F3E7-C6C3-4C15-F296-99C51E04C702}"/>
                  </a:ext>
                </a:extLst>
              </p:cNvPr>
              <p:cNvSpPr txBox="1">
                <a:spLocks noRot="1" noChangeAspect="1" noMove="1" noResize="1" noEditPoints="1" noAdjustHandles="1" noChangeArrowheads="1" noChangeShapeType="1" noTextEdit="1"/>
              </p:cNvSpPr>
              <p:nvPr/>
            </p:nvSpPr>
            <p:spPr>
              <a:xfrm rot="16200000">
                <a:off x="5915028" y="4043983"/>
                <a:ext cx="971548" cy="461665"/>
              </a:xfrm>
              <a:prstGeom prst="rect">
                <a:avLst/>
              </a:prstGeom>
              <a:blipFill>
                <a:blip r:embed="rId4"/>
                <a:stretch>
                  <a:fillRect r="-10526"/>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BCA1677A-66B9-9F55-0E43-F9B31D5CD8FF}"/>
              </a:ext>
            </a:extLst>
          </p:cNvPr>
          <p:cNvSpPr txBox="1"/>
          <p:nvPr/>
        </p:nvSpPr>
        <p:spPr>
          <a:xfrm>
            <a:off x="8318372" y="5323803"/>
            <a:ext cx="2918428" cy="369332"/>
          </a:xfrm>
          <a:prstGeom prst="rect">
            <a:avLst/>
          </a:prstGeom>
          <a:solidFill>
            <a:schemeClr val="bg1"/>
          </a:solidFill>
        </p:spPr>
        <p:txBody>
          <a:bodyPr wrap="none" rtlCol="0">
            <a:spAutoFit/>
          </a:bodyPr>
          <a:lstStyle/>
          <a:p>
            <a:r>
              <a:rPr lang="en-US" dirty="0"/>
              <a:t>Incident Neutron Energy (eV)</a:t>
            </a:r>
          </a:p>
        </p:txBody>
      </p:sp>
      <p:sp>
        <p:nvSpPr>
          <p:cNvPr id="15" name="TextBox 14">
            <a:extLst>
              <a:ext uri="{FF2B5EF4-FFF2-40B4-BE49-F238E27FC236}">
                <a16:creationId xmlns:a16="http://schemas.microsoft.com/office/drawing/2014/main" id="{DE4E8C75-622B-F583-550E-E8EA72B1D6D4}"/>
              </a:ext>
            </a:extLst>
          </p:cNvPr>
          <p:cNvSpPr txBox="1"/>
          <p:nvPr/>
        </p:nvSpPr>
        <p:spPr>
          <a:xfrm rot="16200000">
            <a:off x="5818053" y="2218990"/>
            <a:ext cx="1288611" cy="369332"/>
          </a:xfrm>
          <a:prstGeom prst="rect">
            <a:avLst/>
          </a:prstGeom>
          <a:solidFill>
            <a:schemeClr val="bg1"/>
          </a:solidFill>
        </p:spPr>
        <p:txBody>
          <a:bodyPr wrap="square" rtlCol="0">
            <a:spAutoFit/>
          </a:bodyPr>
          <a:lstStyle/>
          <a:p>
            <a:pPr algn="ctr"/>
            <a:r>
              <a:rPr lang="en-US" sz="1800" i="1" dirty="0"/>
              <a:t>Trans</a:t>
            </a:r>
          </a:p>
        </p:txBody>
      </p:sp>
      <p:sp>
        <p:nvSpPr>
          <p:cNvPr id="16" name="TextBox 15">
            <a:extLst>
              <a:ext uri="{FF2B5EF4-FFF2-40B4-BE49-F238E27FC236}">
                <a16:creationId xmlns:a16="http://schemas.microsoft.com/office/drawing/2014/main" id="{844DEA0E-3F2A-69A9-C90E-2426EE150A72}"/>
              </a:ext>
            </a:extLst>
          </p:cNvPr>
          <p:cNvSpPr txBox="1"/>
          <p:nvPr/>
        </p:nvSpPr>
        <p:spPr>
          <a:xfrm>
            <a:off x="6480082" y="1164865"/>
            <a:ext cx="5711918" cy="369332"/>
          </a:xfrm>
          <a:prstGeom prst="rect">
            <a:avLst/>
          </a:prstGeom>
          <a:solidFill>
            <a:schemeClr val="bg1"/>
          </a:solidFill>
        </p:spPr>
        <p:txBody>
          <a:bodyPr wrap="square" rtlCol="0">
            <a:spAutoFit/>
          </a:bodyPr>
          <a:lstStyle/>
          <a:p>
            <a:pPr algn="ctr"/>
            <a:r>
              <a:rPr lang="en-US" dirty="0"/>
              <a:t>Composite observables used to infer resonance parameters</a:t>
            </a:r>
          </a:p>
        </p:txBody>
      </p:sp>
    </p:spTree>
    <p:extLst>
      <p:ext uri="{BB962C8B-B14F-4D97-AF65-F5344CB8AC3E}">
        <p14:creationId xmlns:p14="http://schemas.microsoft.com/office/powerpoint/2010/main" val="278450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1C122-D573-BDF7-73B9-348F56777323}"/>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E3528A8C-8C80-3700-A88D-723A0FC11F5F}"/>
              </a:ext>
            </a:extLst>
          </p:cNvPr>
          <p:cNvSpPr>
            <a:spLocks noGrp="1"/>
          </p:cNvSpPr>
          <p:nvPr>
            <p:ph sz="quarter" idx="13"/>
          </p:nvPr>
        </p:nvSpPr>
        <p:spPr>
          <a:xfrm>
            <a:off x="457199" y="1825625"/>
            <a:ext cx="5106391" cy="4057463"/>
          </a:xfrm>
        </p:spPr>
        <p:txBody>
          <a:bodyPr/>
          <a:lstStyle/>
          <a:p>
            <a:pPr marL="514350" indent="-514350">
              <a:lnSpc>
                <a:spcPct val="100000"/>
              </a:lnSpc>
              <a:buFont typeface="+mj-lt"/>
              <a:buAutoNum type="arabicPeriod"/>
            </a:pPr>
            <a:r>
              <a:rPr lang="en-US" dirty="0"/>
              <a:t>Design initial feature bank</a:t>
            </a:r>
          </a:p>
        </p:txBody>
      </p:sp>
      <p:sp>
        <p:nvSpPr>
          <p:cNvPr id="4" name="Slide Number Placeholder 3">
            <a:extLst>
              <a:ext uri="{FF2B5EF4-FFF2-40B4-BE49-F238E27FC236}">
                <a16:creationId xmlns:a16="http://schemas.microsoft.com/office/drawing/2014/main" id="{1C871DF6-AE9A-148C-E407-15A978C4D196}"/>
              </a:ext>
            </a:extLst>
          </p:cNvPr>
          <p:cNvSpPr>
            <a:spLocks noGrp="1"/>
          </p:cNvSpPr>
          <p:nvPr>
            <p:ph type="sldNum" sz="quarter" idx="12"/>
          </p:nvPr>
        </p:nvSpPr>
        <p:spPr/>
        <p:txBody>
          <a:bodyPr/>
          <a:lstStyle/>
          <a:p>
            <a:fld id="{63954337-777C-478F-BB37-379719107E1B}" type="slidenum">
              <a:rPr lang="en-US" smtClean="0"/>
              <a:pPr/>
              <a:t>5</a:t>
            </a:fld>
            <a:endParaRPr lang="en-US" dirty="0"/>
          </a:p>
        </p:txBody>
      </p:sp>
      <p:pic>
        <p:nvPicPr>
          <p:cNvPr id="7" name="Picture 6"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9593393B-C498-8FF5-E87A-18D4B9B3BF41}"/>
              </a:ext>
            </a:extLst>
          </p:cNvPr>
          <p:cNvPicPr>
            <a:picLocks noChangeAspect="1"/>
          </p:cNvPicPr>
          <p:nvPr/>
        </p:nvPicPr>
        <p:blipFill>
          <a:blip r:embed="rId3"/>
          <a:stretch>
            <a:fillRect/>
          </a:stretch>
        </p:blipFill>
        <p:spPr>
          <a:xfrm>
            <a:off x="5486400" y="746732"/>
            <a:ext cx="6705600" cy="5029200"/>
          </a:xfrm>
          <a:prstGeom prst="rect">
            <a:avLst/>
          </a:prstGeom>
        </p:spPr>
      </p:pic>
      <p:sp>
        <p:nvSpPr>
          <p:cNvPr id="8" name="TextBox 7">
            <a:extLst>
              <a:ext uri="{FF2B5EF4-FFF2-40B4-BE49-F238E27FC236}">
                <a16:creationId xmlns:a16="http://schemas.microsoft.com/office/drawing/2014/main" id="{A8096EEE-6412-7534-DDC3-542260E962B3}"/>
              </a:ext>
            </a:extLst>
          </p:cNvPr>
          <p:cNvSpPr txBox="1"/>
          <p:nvPr/>
        </p:nvSpPr>
        <p:spPr>
          <a:xfrm>
            <a:off x="7612450" y="5544076"/>
            <a:ext cx="2918428" cy="369332"/>
          </a:xfrm>
          <a:prstGeom prst="rect">
            <a:avLst/>
          </a:prstGeom>
          <a:solidFill>
            <a:schemeClr val="bg1"/>
          </a:solidFill>
        </p:spPr>
        <p:txBody>
          <a:bodyPr wrap="square" rtlCol="0">
            <a:spAutoFit/>
          </a:bodyPr>
          <a:lstStyle/>
          <a:p>
            <a:r>
              <a:rPr lang="en-US" dirty="0"/>
              <a:t>Incident Neutron Energy (eV)</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DD49952-7756-9B0E-FE15-825250B61167}"/>
                  </a:ext>
                </a:extLst>
              </p:cNvPr>
              <p:cNvSpPr txBox="1"/>
              <p:nvPr/>
            </p:nvSpPr>
            <p:spPr>
              <a:xfrm rot="16200000">
                <a:off x="5057731" y="3994946"/>
                <a:ext cx="971548"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baseline="-25000">
                          <a:latin typeface="Cambria Math" panose="02040503050406030204" pitchFamily="18" charset="0"/>
                        </a:rPr>
                        <m:t>𝛾</m:t>
                      </m:r>
                    </m:oMath>
                  </m:oMathPara>
                </a14:m>
                <a:endParaRPr lang="en-US" sz="2000" dirty="0"/>
              </a:p>
            </p:txBody>
          </p:sp>
        </mc:Choice>
        <mc:Fallback xmlns="">
          <p:sp>
            <p:nvSpPr>
              <p:cNvPr id="9" name="TextBox 8">
                <a:extLst>
                  <a:ext uri="{FF2B5EF4-FFF2-40B4-BE49-F238E27FC236}">
                    <a16:creationId xmlns:a16="http://schemas.microsoft.com/office/drawing/2014/main" id="{1DD49952-7756-9B0E-FE15-825250B61167}"/>
                  </a:ext>
                </a:extLst>
              </p:cNvPr>
              <p:cNvSpPr txBox="1">
                <a:spLocks noRot="1" noChangeAspect="1" noMove="1" noResize="1" noEditPoints="1" noAdjustHandles="1" noChangeArrowheads="1" noChangeShapeType="1" noTextEdit="1"/>
              </p:cNvSpPr>
              <p:nvPr/>
            </p:nvSpPr>
            <p:spPr>
              <a:xfrm rot="16200000">
                <a:off x="5057731" y="3994946"/>
                <a:ext cx="971548" cy="400110"/>
              </a:xfrm>
              <a:prstGeom prst="rect">
                <a:avLst/>
              </a:prstGeom>
              <a:blipFill>
                <a:blip r:embed="rId4"/>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962F779-1DC8-666C-FEF3-3D8E81B1041E}"/>
                  </a:ext>
                </a:extLst>
              </p:cNvPr>
              <p:cNvSpPr txBox="1"/>
              <p:nvPr/>
            </p:nvSpPr>
            <p:spPr>
              <a:xfrm rot="16200000">
                <a:off x="5069281" y="1821085"/>
                <a:ext cx="971548"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sz="2000" i="1" dirty="0"/>
                        <m:t>Trans</m:t>
                      </m:r>
                    </m:oMath>
                  </m:oMathPara>
                </a14:m>
                <a:endParaRPr lang="en-US" sz="2000" i="1" dirty="0"/>
              </a:p>
            </p:txBody>
          </p:sp>
        </mc:Choice>
        <mc:Fallback xmlns="">
          <p:sp>
            <p:nvSpPr>
              <p:cNvPr id="10" name="TextBox 9">
                <a:extLst>
                  <a:ext uri="{FF2B5EF4-FFF2-40B4-BE49-F238E27FC236}">
                    <a16:creationId xmlns:a16="http://schemas.microsoft.com/office/drawing/2014/main" id="{0962F779-1DC8-666C-FEF3-3D8E81B1041E}"/>
                  </a:ext>
                </a:extLst>
              </p:cNvPr>
              <p:cNvSpPr txBox="1">
                <a:spLocks noRot="1" noChangeAspect="1" noMove="1" noResize="1" noEditPoints="1" noAdjustHandles="1" noChangeArrowheads="1" noChangeShapeType="1" noTextEdit="1"/>
              </p:cNvSpPr>
              <p:nvPr/>
            </p:nvSpPr>
            <p:spPr>
              <a:xfrm rot="16200000">
                <a:off x="5069281" y="1821085"/>
                <a:ext cx="971548" cy="400110"/>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4D5CBBDA-9B80-96FD-ABDC-4D35CA2D6A8E}"/>
              </a:ext>
            </a:extLst>
          </p:cNvPr>
          <p:cNvSpPr txBox="1"/>
          <p:nvPr/>
        </p:nvSpPr>
        <p:spPr>
          <a:xfrm>
            <a:off x="6096000" y="746732"/>
            <a:ext cx="5718049" cy="369332"/>
          </a:xfrm>
          <a:prstGeom prst="rect">
            <a:avLst/>
          </a:prstGeom>
          <a:solidFill>
            <a:schemeClr val="bg1"/>
          </a:solidFill>
        </p:spPr>
        <p:txBody>
          <a:bodyPr wrap="square" rtlCol="0">
            <a:spAutoFit/>
          </a:bodyPr>
          <a:lstStyle/>
          <a:p>
            <a:pPr algn="ctr"/>
            <a:r>
              <a:rPr lang="en-US" dirty="0"/>
              <a:t>Composite observables used to infer resonance parameters</a:t>
            </a:r>
          </a:p>
        </p:txBody>
      </p:sp>
    </p:spTree>
    <p:extLst>
      <p:ext uri="{BB962C8B-B14F-4D97-AF65-F5344CB8AC3E}">
        <p14:creationId xmlns:p14="http://schemas.microsoft.com/office/powerpoint/2010/main" val="29794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3D33A-7E2C-5E70-8ED9-3DA03D11E7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3338DC-C344-7B1A-8D5C-E0F8799802DE}"/>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16EDCEDF-1066-0D40-773E-91B9D078C123}"/>
              </a:ext>
            </a:extLst>
          </p:cNvPr>
          <p:cNvSpPr>
            <a:spLocks noGrp="1"/>
          </p:cNvSpPr>
          <p:nvPr>
            <p:ph sz="quarter" idx="13"/>
          </p:nvPr>
        </p:nvSpPr>
        <p:spPr>
          <a:xfrm>
            <a:off x="457199" y="1825625"/>
            <a:ext cx="5106391" cy="4057463"/>
          </a:xfrm>
        </p:spPr>
        <p:txBody>
          <a:bodyPr/>
          <a:lstStyle/>
          <a:p>
            <a:pPr marL="514350" indent="-514350">
              <a:lnSpc>
                <a:spcPct val="100000"/>
              </a:lnSpc>
              <a:buFont typeface="+mj-lt"/>
              <a:buAutoNum type="arabicPeriod"/>
            </a:pPr>
            <a:r>
              <a:rPr lang="en-US" dirty="0"/>
              <a:t>Design initial feature bank</a:t>
            </a:r>
          </a:p>
          <a:p>
            <a:pPr marL="514350" indent="-514350">
              <a:lnSpc>
                <a:spcPct val="100000"/>
              </a:lnSpc>
              <a:buFont typeface="+mj-lt"/>
              <a:buAutoNum type="arabicPeriod"/>
            </a:pPr>
            <a:r>
              <a:rPr lang="en-US" dirty="0"/>
              <a:t>Non-linear optimization</a:t>
            </a:r>
          </a:p>
          <a:p>
            <a:pPr marL="514350" indent="-514350">
              <a:lnSpc>
                <a:spcPct val="100000"/>
              </a:lnSpc>
              <a:buFont typeface="+mj-lt"/>
              <a:buAutoNum type="arabicPeriod"/>
            </a:pPr>
            <a:endParaRPr lang="en-US" dirty="0"/>
          </a:p>
        </p:txBody>
      </p:sp>
      <p:sp>
        <p:nvSpPr>
          <p:cNvPr id="4" name="Slide Number Placeholder 3">
            <a:extLst>
              <a:ext uri="{FF2B5EF4-FFF2-40B4-BE49-F238E27FC236}">
                <a16:creationId xmlns:a16="http://schemas.microsoft.com/office/drawing/2014/main" id="{091A4720-1A3F-F422-8F39-1786B8B873A7}"/>
              </a:ext>
            </a:extLst>
          </p:cNvPr>
          <p:cNvSpPr>
            <a:spLocks noGrp="1"/>
          </p:cNvSpPr>
          <p:nvPr>
            <p:ph type="sldNum" sz="quarter" idx="12"/>
          </p:nvPr>
        </p:nvSpPr>
        <p:spPr/>
        <p:txBody>
          <a:bodyPr/>
          <a:lstStyle/>
          <a:p>
            <a:fld id="{63954337-777C-478F-BB37-379719107E1B}" type="slidenum">
              <a:rPr lang="en-US" smtClean="0"/>
              <a:pPr/>
              <a:t>6</a:t>
            </a:fld>
            <a:endParaRPr lang="en-US" dirty="0"/>
          </a:p>
        </p:txBody>
      </p:sp>
      <p:pic>
        <p:nvPicPr>
          <p:cNvPr id="6" name="Picture 5"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A51BE40B-A72F-BCE9-FB49-D67EAF4A2B7E}"/>
              </a:ext>
            </a:extLst>
          </p:cNvPr>
          <p:cNvPicPr>
            <a:picLocks noChangeAspect="1"/>
          </p:cNvPicPr>
          <p:nvPr/>
        </p:nvPicPr>
        <p:blipFill>
          <a:blip r:embed="rId3"/>
          <a:stretch>
            <a:fillRect/>
          </a:stretch>
        </p:blipFill>
        <p:spPr>
          <a:xfrm>
            <a:off x="5486400" y="749808"/>
            <a:ext cx="6705600" cy="50292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FA7EE82-503B-FA70-6860-50E8E93BFBBF}"/>
                  </a:ext>
                </a:extLst>
              </p:cNvPr>
              <p:cNvSpPr txBox="1"/>
              <p:nvPr/>
            </p:nvSpPr>
            <p:spPr>
              <a:xfrm rot="16200000">
                <a:off x="5057731" y="3994946"/>
                <a:ext cx="971548"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baseline="-25000">
                          <a:latin typeface="Cambria Math" panose="02040503050406030204" pitchFamily="18" charset="0"/>
                        </a:rPr>
                        <m:t>𝛾</m:t>
                      </m:r>
                    </m:oMath>
                  </m:oMathPara>
                </a14:m>
                <a:endParaRPr lang="en-US" sz="2000" dirty="0"/>
              </a:p>
            </p:txBody>
          </p:sp>
        </mc:Choice>
        <mc:Fallback xmlns="">
          <p:sp>
            <p:nvSpPr>
              <p:cNvPr id="11" name="TextBox 10">
                <a:extLst>
                  <a:ext uri="{FF2B5EF4-FFF2-40B4-BE49-F238E27FC236}">
                    <a16:creationId xmlns:a16="http://schemas.microsoft.com/office/drawing/2014/main" id="{CFA7EE82-503B-FA70-6860-50E8E93BFBBF}"/>
                  </a:ext>
                </a:extLst>
              </p:cNvPr>
              <p:cNvSpPr txBox="1">
                <a:spLocks noRot="1" noChangeAspect="1" noMove="1" noResize="1" noEditPoints="1" noAdjustHandles="1" noChangeArrowheads="1" noChangeShapeType="1" noTextEdit="1"/>
              </p:cNvSpPr>
              <p:nvPr/>
            </p:nvSpPr>
            <p:spPr>
              <a:xfrm rot="16200000">
                <a:off x="5057731" y="3994946"/>
                <a:ext cx="971548" cy="400110"/>
              </a:xfrm>
              <a:prstGeom prst="rect">
                <a:avLst/>
              </a:prstGeom>
              <a:blipFill>
                <a:blip r:embed="rId4"/>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CB7C6E9-C20C-A123-5AB7-2414FC076484}"/>
                  </a:ext>
                </a:extLst>
              </p:cNvPr>
              <p:cNvSpPr txBox="1"/>
              <p:nvPr/>
            </p:nvSpPr>
            <p:spPr>
              <a:xfrm rot="16200000">
                <a:off x="5069281" y="1821085"/>
                <a:ext cx="971548"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sz="2000" i="1" dirty="0"/>
                        <m:t>Trans</m:t>
                      </m:r>
                    </m:oMath>
                  </m:oMathPara>
                </a14:m>
                <a:endParaRPr lang="en-US" sz="2000" i="1" dirty="0"/>
              </a:p>
            </p:txBody>
          </p:sp>
        </mc:Choice>
        <mc:Fallback xmlns="">
          <p:sp>
            <p:nvSpPr>
              <p:cNvPr id="12" name="TextBox 11">
                <a:extLst>
                  <a:ext uri="{FF2B5EF4-FFF2-40B4-BE49-F238E27FC236}">
                    <a16:creationId xmlns:a16="http://schemas.microsoft.com/office/drawing/2014/main" id="{3CB7C6E9-C20C-A123-5AB7-2414FC076484}"/>
                  </a:ext>
                </a:extLst>
              </p:cNvPr>
              <p:cNvSpPr txBox="1">
                <a:spLocks noRot="1" noChangeAspect="1" noMove="1" noResize="1" noEditPoints="1" noAdjustHandles="1" noChangeArrowheads="1" noChangeShapeType="1" noTextEdit="1"/>
              </p:cNvSpPr>
              <p:nvPr/>
            </p:nvSpPr>
            <p:spPr>
              <a:xfrm rot="16200000">
                <a:off x="5069281" y="1821085"/>
                <a:ext cx="971548" cy="400110"/>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D5539781-EF4B-6997-F179-FE489FA7D6A5}"/>
              </a:ext>
            </a:extLst>
          </p:cNvPr>
          <p:cNvSpPr txBox="1"/>
          <p:nvPr/>
        </p:nvSpPr>
        <p:spPr>
          <a:xfrm>
            <a:off x="6096000" y="746732"/>
            <a:ext cx="5718049" cy="369332"/>
          </a:xfrm>
          <a:prstGeom prst="rect">
            <a:avLst/>
          </a:prstGeom>
          <a:solidFill>
            <a:schemeClr val="bg1"/>
          </a:solidFill>
        </p:spPr>
        <p:txBody>
          <a:bodyPr wrap="square" rtlCol="0">
            <a:spAutoFit/>
          </a:bodyPr>
          <a:lstStyle/>
          <a:p>
            <a:pPr algn="ctr"/>
            <a:r>
              <a:rPr lang="en-US" dirty="0"/>
              <a:t>Composite observables used to infer resonance parameters</a:t>
            </a:r>
          </a:p>
        </p:txBody>
      </p:sp>
      <p:sp>
        <p:nvSpPr>
          <p:cNvPr id="14" name="TextBox 13">
            <a:extLst>
              <a:ext uri="{FF2B5EF4-FFF2-40B4-BE49-F238E27FC236}">
                <a16:creationId xmlns:a16="http://schemas.microsoft.com/office/drawing/2014/main" id="{BDAD6AA9-634D-8B98-123B-A00955265990}"/>
              </a:ext>
            </a:extLst>
          </p:cNvPr>
          <p:cNvSpPr txBox="1"/>
          <p:nvPr/>
        </p:nvSpPr>
        <p:spPr>
          <a:xfrm>
            <a:off x="7612450" y="5544076"/>
            <a:ext cx="2918428" cy="369332"/>
          </a:xfrm>
          <a:prstGeom prst="rect">
            <a:avLst/>
          </a:prstGeom>
          <a:solidFill>
            <a:schemeClr val="bg1"/>
          </a:solidFill>
        </p:spPr>
        <p:txBody>
          <a:bodyPr wrap="square" rtlCol="0">
            <a:spAutoFit/>
          </a:bodyPr>
          <a:lstStyle/>
          <a:p>
            <a:r>
              <a:rPr lang="en-US" dirty="0"/>
              <a:t>Incident Neutron Energy (eV)</a:t>
            </a:r>
          </a:p>
        </p:txBody>
      </p:sp>
    </p:spTree>
    <p:extLst>
      <p:ext uri="{BB962C8B-B14F-4D97-AF65-F5344CB8AC3E}">
        <p14:creationId xmlns:p14="http://schemas.microsoft.com/office/powerpoint/2010/main" val="369361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913AD-4B78-A4BE-8AC7-521EB3E8A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2C9DFF-1B16-6F58-A32C-EAE94E97B6D9}"/>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C3C352EF-21EA-9F04-4958-154F8CF92809}"/>
              </a:ext>
            </a:extLst>
          </p:cNvPr>
          <p:cNvSpPr>
            <a:spLocks noGrp="1"/>
          </p:cNvSpPr>
          <p:nvPr>
            <p:ph sz="quarter" idx="13"/>
          </p:nvPr>
        </p:nvSpPr>
        <p:spPr>
          <a:xfrm>
            <a:off x="457199" y="1825625"/>
            <a:ext cx="5106391" cy="4057463"/>
          </a:xfrm>
        </p:spPr>
        <p:txBody>
          <a:bodyPr/>
          <a:lstStyle/>
          <a:p>
            <a:pPr marL="514350" indent="-514350">
              <a:lnSpc>
                <a:spcPct val="100000"/>
              </a:lnSpc>
              <a:buFont typeface="+mj-lt"/>
              <a:buAutoNum type="arabicPeriod"/>
            </a:pPr>
            <a:r>
              <a:rPr lang="en-US" dirty="0"/>
              <a:t>Design initial feature bank</a:t>
            </a:r>
          </a:p>
          <a:p>
            <a:pPr marL="514350" indent="-514350">
              <a:lnSpc>
                <a:spcPct val="100000"/>
              </a:lnSpc>
              <a:buFont typeface="+mj-lt"/>
              <a:buAutoNum type="arabicPeriod"/>
            </a:pPr>
            <a:r>
              <a:rPr lang="en-US" dirty="0"/>
              <a:t>Non-linear optimization</a:t>
            </a:r>
          </a:p>
          <a:p>
            <a:pPr marL="514350" indent="-514350">
              <a:lnSpc>
                <a:spcPct val="100000"/>
              </a:lnSpc>
              <a:buFont typeface="+mj-lt"/>
              <a:buAutoNum type="arabicPeriod"/>
            </a:pPr>
            <a:r>
              <a:rPr lang="en-US" dirty="0"/>
              <a:t>Stepwise variable selection</a:t>
            </a:r>
          </a:p>
        </p:txBody>
      </p:sp>
      <p:sp>
        <p:nvSpPr>
          <p:cNvPr id="4" name="Slide Number Placeholder 3">
            <a:extLst>
              <a:ext uri="{FF2B5EF4-FFF2-40B4-BE49-F238E27FC236}">
                <a16:creationId xmlns:a16="http://schemas.microsoft.com/office/drawing/2014/main" id="{CF4A55F7-4B15-3331-F744-70E2A6F327CC}"/>
              </a:ext>
            </a:extLst>
          </p:cNvPr>
          <p:cNvSpPr>
            <a:spLocks noGrp="1"/>
          </p:cNvSpPr>
          <p:nvPr>
            <p:ph type="sldNum" sz="quarter" idx="12"/>
          </p:nvPr>
        </p:nvSpPr>
        <p:spPr/>
        <p:txBody>
          <a:bodyPr/>
          <a:lstStyle/>
          <a:p>
            <a:fld id="{63954337-777C-478F-BB37-379719107E1B}" type="slidenum">
              <a:rPr lang="en-US" smtClean="0"/>
              <a:pPr/>
              <a:t>7</a:t>
            </a:fld>
            <a:endParaRPr lang="en-US" dirty="0"/>
          </a:p>
        </p:txBody>
      </p:sp>
      <p:pic>
        <p:nvPicPr>
          <p:cNvPr id="11" name="Picture 10" descr="A graph of a graph of a graph of a graph of a graph of a graph of a graph of a graph of a graph of a graph of a graph of a graph of a graph of&#10;&#10;Description automatically generated">
            <a:extLst>
              <a:ext uri="{FF2B5EF4-FFF2-40B4-BE49-F238E27FC236}">
                <a16:creationId xmlns:a16="http://schemas.microsoft.com/office/drawing/2014/main" id="{E6DE7BE1-1A5B-B4E5-9685-27E2EC1E5C6A}"/>
              </a:ext>
            </a:extLst>
          </p:cNvPr>
          <p:cNvPicPr>
            <a:picLocks noChangeAspect="1"/>
          </p:cNvPicPr>
          <p:nvPr/>
        </p:nvPicPr>
        <p:blipFill>
          <a:blip r:embed="rId3"/>
          <a:stretch>
            <a:fillRect/>
          </a:stretch>
        </p:blipFill>
        <p:spPr>
          <a:xfrm>
            <a:off x="5486400" y="749808"/>
            <a:ext cx="6705600" cy="50292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A83F0F2-A670-6906-A8DD-5F4DF645F713}"/>
                  </a:ext>
                </a:extLst>
              </p:cNvPr>
              <p:cNvSpPr txBox="1"/>
              <p:nvPr/>
            </p:nvSpPr>
            <p:spPr>
              <a:xfrm rot="16200000">
                <a:off x="5057731" y="3994946"/>
                <a:ext cx="971548" cy="400110"/>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baseline="-25000">
                          <a:latin typeface="Cambria Math" panose="02040503050406030204" pitchFamily="18" charset="0"/>
                        </a:rPr>
                        <m:t>𝛾</m:t>
                      </m:r>
                    </m:oMath>
                  </m:oMathPara>
                </a14:m>
                <a:endParaRPr lang="en-US" sz="2000" dirty="0"/>
              </a:p>
            </p:txBody>
          </p:sp>
        </mc:Choice>
        <mc:Fallback xmlns="">
          <p:sp>
            <p:nvSpPr>
              <p:cNvPr id="12" name="TextBox 11">
                <a:extLst>
                  <a:ext uri="{FF2B5EF4-FFF2-40B4-BE49-F238E27FC236}">
                    <a16:creationId xmlns:a16="http://schemas.microsoft.com/office/drawing/2014/main" id="{FA83F0F2-A670-6906-A8DD-5F4DF645F713}"/>
                  </a:ext>
                </a:extLst>
              </p:cNvPr>
              <p:cNvSpPr txBox="1">
                <a:spLocks noRot="1" noChangeAspect="1" noMove="1" noResize="1" noEditPoints="1" noAdjustHandles="1" noChangeArrowheads="1" noChangeShapeType="1" noTextEdit="1"/>
              </p:cNvSpPr>
              <p:nvPr/>
            </p:nvSpPr>
            <p:spPr>
              <a:xfrm rot="16200000">
                <a:off x="5057731" y="3994946"/>
                <a:ext cx="971548" cy="400110"/>
              </a:xfrm>
              <a:prstGeom prst="rect">
                <a:avLst/>
              </a:prstGeom>
              <a:blipFill>
                <a:blip r:embed="rId4"/>
                <a:stretch>
                  <a:fillRect r="-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72FC3C1-6AC7-1810-29E3-D271C030F851}"/>
                  </a:ext>
                </a:extLst>
              </p:cNvPr>
              <p:cNvSpPr txBox="1"/>
              <p:nvPr/>
            </p:nvSpPr>
            <p:spPr>
              <a:xfrm rot="16200000">
                <a:off x="5069281" y="1821085"/>
                <a:ext cx="971548" cy="400110"/>
              </a:xfrm>
              <a:prstGeom prst="rect">
                <a:avLst/>
              </a:prstGeom>
              <a:solidFill>
                <a:schemeClr val="bg1"/>
              </a:solid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nor/>
                        </m:rPr>
                        <a:rPr lang="en-US" sz="2000" i="1" dirty="0"/>
                        <m:t>Trans</m:t>
                      </m:r>
                    </m:oMath>
                  </m:oMathPara>
                </a14:m>
                <a:endParaRPr lang="en-US" sz="2000" i="1" dirty="0"/>
              </a:p>
            </p:txBody>
          </p:sp>
        </mc:Choice>
        <mc:Fallback xmlns="">
          <p:sp>
            <p:nvSpPr>
              <p:cNvPr id="13" name="TextBox 12">
                <a:extLst>
                  <a:ext uri="{FF2B5EF4-FFF2-40B4-BE49-F238E27FC236}">
                    <a16:creationId xmlns:a16="http://schemas.microsoft.com/office/drawing/2014/main" id="{072FC3C1-6AC7-1810-29E3-D271C030F851}"/>
                  </a:ext>
                </a:extLst>
              </p:cNvPr>
              <p:cNvSpPr txBox="1">
                <a:spLocks noRot="1" noChangeAspect="1" noMove="1" noResize="1" noEditPoints="1" noAdjustHandles="1" noChangeArrowheads="1" noChangeShapeType="1" noTextEdit="1"/>
              </p:cNvSpPr>
              <p:nvPr/>
            </p:nvSpPr>
            <p:spPr>
              <a:xfrm rot="16200000">
                <a:off x="5069281" y="1821085"/>
                <a:ext cx="971548" cy="400110"/>
              </a:xfrm>
              <a:prstGeom prst="rect">
                <a:avLst/>
              </a:prstGeom>
              <a:blipFill>
                <a:blip r:embed="rId5"/>
                <a:stretch>
                  <a:fillRect/>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A7FDE02F-00B9-6DFD-69AC-FF376A454001}"/>
              </a:ext>
            </a:extLst>
          </p:cNvPr>
          <p:cNvSpPr txBox="1"/>
          <p:nvPr/>
        </p:nvSpPr>
        <p:spPr>
          <a:xfrm>
            <a:off x="6096000" y="746732"/>
            <a:ext cx="5718049" cy="369332"/>
          </a:xfrm>
          <a:prstGeom prst="rect">
            <a:avLst/>
          </a:prstGeom>
          <a:solidFill>
            <a:schemeClr val="bg1"/>
          </a:solidFill>
        </p:spPr>
        <p:txBody>
          <a:bodyPr wrap="square" rtlCol="0">
            <a:spAutoFit/>
          </a:bodyPr>
          <a:lstStyle/>
          <a:p>
            <a:pPr algn="ctr"/>
            <a:r>
              <a:rPr lang="en-US" dirty="0"/>
              <a:t>Composite observables used to infer resonance parameters</a:t>
            </a:r>
          </a:p>
        </p:txBody>
      </p:sp>
      <p:sp>
        <p:nvSpPr>
          <p:cNvPr id="15" name="TextBox 14">
            <a:extLst>
              <a:ext uri="{FF2B5EF4-FFF2-40B4-BE49-F238E27FC236}">
                <a16:creationId xmlns:a16="http://schemas.microsoft.com/office/drawing/2014/main" id="{C2693651-A69C-B4C6-79AF-D00B795B405E}"/>
              </a:ext>
            </a:extLst>
          </p:cNvPr>
          <p:cNvSpPr txBox="1"/>
          <p:nvPr/>
        </p:nvSpPr>
        <p:spPr>
          <a:xfrm>
            <a:off x="7612450" y="5544076"/>
            <a:ext cx="2918428" cy="369332"/>
          </a:xfrm>
          <a:prstGeom prst="rect">
            <a:avLst/>
          </a:prstGeom>
          <a:solidFill>
            <a:schemeClr val="bg1"/>
          </a:solidFill>
        </p:spPr>
        <p:txBody>
          <a:bodyPr wrap="square" rtlCol="0">
            <a:spAutoFit/>
          </a:bodyPr>
          <a:lstStyle/>
          <a:p>
            <a:r>
              <a:rPr lang="en-US" dirty="0"/>
              <a:t>Incident Neutron Energy (eV)</a:t>
            </a:r>
          </a:p>
        </p:txBody>
      </p:sp>
    </p:spTree>
    <p:extLst>
      <p:ext uri="{BB962C8B-B14F-4D97-AF65-F5344CB8AC3E}">
        <p14:creationId xmlns:p14="http://schemas.microsoft.com/office/powerpoint/2010/main" val="272567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FC13-FD20-FDAF-F389-FC02D2605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CE3E5-061A-6C53-818A-4B03ECC061D9}"/>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521BE2DF-0A90-0D11-A671-CDAB235E3BC9}"/>
              </a:ext>
            </a:extLst>
          </p:cNvPr>
          <p:cNvSpPr>
            <a:spLocks noGrp="1"/>
          </p:cNvSpPr>
          <p:nvPr>
            <p:ph sz="quarter" idx="13"/>
          </p:nvPr>
        </p:nvSpPr>
        <p:spPr>
          <a:xfrm>
            <a:off x="457199" y="1825625"/>
            <a:ext cx="5106391" cy="4057463"/>
          </a:xfrm>
        </p:spPr>
        <p:txBody>
          <a:bodyPr/>
          <a:lstStyle/>
          <a:p>
            <a:pPr marL="514350" indent="-514350">
              <a:lnSpc>
                <a:spcPct val="100000"/>
              </a:lnSpc>
              <a:buFont typeface="+mj-lt"/>
              <a:buAutoNum type="arabicPeriod"/>
            </a:pPr>
            <a:r>
              <a:rPr lang="en-US" dirty="0"/>
              <a:t>Design initial feature bank</a:t>
            </a:r>
          </a:p>
          <a:p>
            <a:pPr marL="514350" indent="-514350">
              <a:lnSpc>
                <a:spcPct val="100000"/>
              </a:lnSpc>
              <a:buFont typeface="+mj-lt"/>
              <a:buAutoNum type="arabicPeriod"/>
            </a:pPr>
            <a:r>
              <a:rPr lang="en-US" dirty="0"/>
              <a:t>Non-linear optimization</a:t>
            </a:r>
          </a:p>
          <a:p>
            <a:pPr marL="514350" indent="-514350">
              <a:lnSpc>
                <a:spcPct val="100000"/>
              </a:lnSpc>
              <a:buFont typeface="+mj-lt"/>
              <a:buAutoNum type="arabicPeriod"/>
            </a:pPr>
            <a:r>
              <a:rPr lang="en-US" dirty="0"/>
              <a:t>Stepwise variable selection</a:t>
            </a:r>
          </a:p>
        </p:txBody>
      </p:sp>
      <p:sp>
        <p:nvSpPr>
          <p:cNvPr id="4" name="Slide Number Placeholder 3">
            <a:extLst>
              <a:ext uri="{FF2B5EF4-FFF2-40B4-BE49-F238E27FC236}">
                <a16:creationId xmlns:a16="http://schemas.microsoft.com/office/drawing/2014/main" id="{34FA5826-E965-F1B2-8F5A-147DF1C3FD40}"/>
              </a:ext>
            </a:extLst>
          </p:cNvPr>
          <p:cNvSpPr>
            <a:spLocks noGrp="1"/>
          </p:cNvSpPr>
          <p:nvPr>
            <p:ph type="sldNum" sz="quarter" idx="12"/>
          </p:nvPr>
        </p:nvSpPr>
        <p:spPr/>
        <p:txBody>
          <a:bodyPr/>
          <a:lstStyle/>
          <a:p>
            <a:fld id="{63954337-777C-478F-BB37-379719107E1B}" type="slidenum">
              <a:rPr lang="en-US" smtClean="0"/>
              <a:pPr/>
              <a:t>8</a:t>
            </a:fld>
            <a:endParaRPr lang="en-US" dirty="0"/>
          </a:p>
        </p:txBody>
      </p:sp>
      <p:pic>
        <p:nvPicPr>
          <p:cNvPr id="11" name="Picture 10" descr="A graph with a line&#10;&#10;Description automatically generated">
            <a:extLst>
              <a:ext uri="{FF2B5EF4-FFF2-40B4-BE49-F238E27FC236}">
                <a16:creationId xmlns:a16="http://schemas.microsoft.com/office/drawing/2014/main" id="{471278C1-B83C-A9A2-69D8-3897802B4E67}"/>
              </a:ext>
            </a:extLst>
          </p:cNvPr>
          <p:cNvPicPr>
            <a:picLocks noChangeAspect="1"/>
          </p:cNvPicPr>
          <p:nvPr/>
        </p:nvPicPr>
        <p:blipFill>
          <a:blip r:embed="rId3"/>
          <a:stretch>
            <a:fillRect/>
          </a:stretch>
        </p:blipFill>
        <p:spPr>
          <a:xfrm>
            <a:off x="5834847" y="1143000"/>
            <a:ext cx="6357153" cy="4238102"/>
          </a:xfrm>
          <a:prstGeom prst="rect">
            <a:avLst/>
          </a:prstGeom>
        </p:spPr>
      </p:pic>
      <p:cxnSp>
        <p:nvCxnSpPr>
          <p:cNvPr id="12" name="Straight Arrow Connector 11">
            <a:extLst>
              <a:ext uri="{FF2B5EF4-FFF2-40B4-BE49-F238E27FC236}">
                <a16:creationId xmlns:a16="http://schemas.microsoft.com/office/drawing/2014/main" id="{7C3FA228-DDD4-4262-DA03-C5ED54CCDF5D}"/>
              </a:ext>
            </a:extLst>
          </p:cNvPr>
          <p:cNvCxnSpPr>
            <a:cxnSpLocks/>
          </p:cNvCxnSpPr>
          <p:nvPr/>
        </p:nvCxnSpPr>
        <p:spPr>
          <a:xfrm flipH="1">
            <a:off x="6791134" y="999924"/>
            <a:ext cx="95003" cy="6321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661ABF-DE2C-EFE7-DFB7-42D414EFC755}"/>
              </a:ext>
            </a:extLst>
          </p:cNvPr>
          <p:cNvSpPr txBox="1"/>
          <p:nvPr/>
        </p:nvSpPr>
        <p:spPr>
          <a:xfrm>
            <a:off x="6645526" y="659142"/>
            <a:ext cx="481222" cy="369332"/>
          </a:xfrm>
          <a:prstGeom prst="rect">
            <a:avLst/>
          </a:prstGeom>
          <a:noFill/>
        </p:spPr>
        <p:txBody>
          <a:bodyPr wrap="none" rtlCol="0">
            <a:spAutoFit/>
          </a:bodyPr>
          <a:lstStyle/>
          <a:p>
            <a:r>
              <a:rPr lang="en-US" dirty="0"/>
              <a:t>IFB</a:t>
            </a:r>
          </a:p>
        </p:txBody>
      </p:sp>
    </p:spTree>
    <p:extLst>
      <p:ext uri="{BB962C8B-B14F-4D97-AF65-F5344CB8AC3E}">
        <p14:creationId xmlns:p14="http://schemas.microsoft.com/office/powerpoint/2010/main" val="236671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8B847-6123-08A8-C5D2-574CDFC876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96351-835D-44CA-FA63-34A3945A0DC2}"/>
              </a:ext>
            </a:extLst>
          </p:cNvPr>
          <p:cNvSpPr>
            <a:spLocks noGrp="1"/>
          </p:cNvSpPr>
          <p:nvPr>
            <p:ph type="title"/>
          </p:nvPr>
        </p:nvSpPr>
        <p:spPr/>
        <p:txBody>
          <a:bodyPr/>
          <a:lstStyle/>
          <a:p>
            <a:r>
              <a:rPr lang="en-US" dirty="0"/>
              <a:t>   Automated parameter inference</a:t>
            </a:r>
          </a:p>
        </p:txBody>
      </p:sp>
      <p:sp>
        <p:nvSpPr>
          <p:cNvPr id="3" name="Content Placeholder 2">
            <a:extLst>
              <a:ext uri="{FF2B5EF4-FFF2-40B4-BE49-F238E27FC236}">
                <a16:creationId xmlns:a16="http://schemas.microsoft.com/office/drawing/2014/main" id="{3174F150-87D4-B43E-B6A5-F8EAD1E4F1EF}"/>
              </a:ext>
            </a:extLst>
          </p:cNvPr>
          <p:cNvSpPr>
            <a:spLocks noGrp="1"/>
          </p:cNvSpPr>
          <p:nvPr>
            <p:ph sz="quarter" idx="13"/>
          </p:nvPr>
        </p:nvSpPr>
        <p:spPr>
          <a:xfrm>
            <a:off x="457199" y="1825625"/>
            <a:ext cx="5106391" cy="4057463"/>
          </a:xfrm>
        </p:spPr>
        <p:txBody>
          <a:bodyPr/>
          <a:lstStyle/>
          <a:p>
            <a:pPr marL="514350" indent="-514350">
              <a:lnSpc>
                <a:spcPct val="100000"/>
              </a:lnSpc>
              <a:buFont typeface="+mj-lt"/>
              <a:buAutoNum type="arabicPeriod"/>
            </a:pPr>
            <a:r>
              <a:rPr lang="en-US" dirty="0"/>
              <a:t>Design initial feature bank</a:t>
            </a:r>
          </a:p>
          <a:p>
            <a:pPr marL="514350" indent="-514350">
              <a:lnSpc>
                <a:spcPct val="100000"/>
              </a:lnSpc>
              <a:buFont typeface="+mj-lt"/>
              <a:buAutoNum type="arabicPeriod"/>
            </a:pPr>
            <a:r>
              <a:rPr lang="en-US" dirty="0"/>
              <a:t>Non-linear optimization</a:t>
            </a:r>
          </a:p>
          <a:p>
            <a:pPr marL="514350" indent="-514350">
              <a:lnSpc>
                <a:spcPct val="100000"/>
              </a:lnSpc>
              <a:buFont typeface="+mj-lt"/>
              <a:buAutoNum type="arabicPeriod"/>
            </a:pPr>
            <a:r>
              <a:rPr lang="en-US" dirty="0"/>
              <a:t>Stepwise variable selection</a:t>
            </a:r>
          </a:p>
          <a:p>
            <a:pPr marL="514350" indent="-514350">
              <a:lnSpc>
                <a:spcPct val="100000"/>
              </a:lnSpc>
              <a:buFont typeface="+mj-lt"/>
              <a:buAutoNum type="arabicPeriod"/>
            </a:pPr>
            <a:r>
              <a:rPr lang="en-US" dirty="0"/>
              <a:t>Cross validation for model selection</a:t>
            </a:r>
          </a:p>
        </p:txBody>
      </p:sp>
      <p:sp>
        <p:nvSpPr>
          <p:cNvPr id="4" name="Slide Number Placeholder 3">
            <a:extLst>
              <a:ext uri="{FF2B5EF4-FFF2-40B4-BE49-F238E27FC236}">
                <a16:creationId xmlns:a16="http://schemas.microsoft.com/office/drawing/2014/main" id="{CBCA45C7-FBAE-5DBA-45A1-2D7BE87BB3A9}"/>
              </a:ext>
            </a:extLst>
          </p:cNvPr>
          <p:cNvSpPr>
            <a:spLocks noGrp="1"/>
          </p:cNvSpPr>
          <p:nvPr>
            <p:ph type="sldNum" sz="quarter" idx="12"/>
          </p:nvPr>
        </p:nvSpPr>
        <p:spPr/>
        <p:txBody>
          <a:bodyPr/>
          <a:lstStyle/>
          <a:p>
            <a:fld id="{63954337-777C-478F-BB37-379719107E1B}" type="slidenum">
              <a:rPr lang="en-US" smtClean="0"/>
              <a:pPr/>
              <a:t>9</a:t>
            </a:fld>
            <a:endParaRPr lang="en-US" dirty="0"/>
          </a:p>
        </p:txBody>
      </p:sp>
      <p:sp>
        <p:nvSpPr>
          <p:cNvPr id="5" name="Rounded Rectangle 4">
            <a:extLst>
              <a:ext uri="{FF2B5EF4-FFF2-40B4-BE49-F238E27FC236}">
                <a16:creationId xmlns:a16="http://schemas.microsoft.com/office/drawing/2014/main" id="{329FA828-763B-041E-55FD-2595D897D977}"/>
              </a:ext>
            </a:extLst>
          </p:cNvPr>
          <p:cNvSpPr>
            <a:spLocks/>
          </p:cNvSpPr>
          <p:nvPr/>
        </p:nvSpPr>
        <p:spPr>
          <a:xfrm>
            <a:off x="5841622" y="2320177"/>
            <a:ext cx="1018043" cy="1177012"/>
          </a:xfrm>
          <a:prstGeom prst="roundRect">
            <a:avLst/>
          </a:prstGeom>
          <a:solidFill>
            <a:schemeClr val="tx1">
              <a:lumMod val="65000"/>
              <a:lumOff val="35000"/>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ounded Rectangle 5">
            <a:extLst>
              <a:ext uri="{FF2B5EF4-FFF2-40B4-BE49-F238E27FC236}">
                <a16:creationId xmlns:a16="http://schemas.microsoft.com/office/drawing/2014/main" id="{7EC19CD6-0755-18CF-D05E-AB1FF0B83919}"/>
              </a:ext>
            </a:extLst>
          </p:cNvPr>
          <p:cNvSpPr>
            <a:spLocks/>
          </p:cNvSpPr>
          <p:nvPr/>
        </p:nvSpPr>
        <p:spPr>
          <a:xfrm>
            <a:off x="5899626" y="2933177"/>
            <a:ext cx="914400" cy="457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sp>
        <p:nvSpPr>
          <p:cNvPr id="7" name="Rounded Rectangle 6">
            <a:extLst>
              <a:ext uri="{FF2B5EF4-FFF2-40B4-BE49-F238E27FC236}">
                <a16:creationId xmlns:a16="http://schemas.microsoft.com/office/drawing/2014/main" id="{937FC5D3-9B53-B810-94A4-8AA79933F444}"/>
              </a:ext>
            </a:extLst>
          </p:cNvPr>
          <p:cNvSpPr>
            <a:spLocks/>
          </p:cNvSpPr>
          <p:nvPr/>
        </p:nvSpPr>
        <p:spPr>
          <a:xfrm>
            <a:off x="5893444" y="2409881"/>
            <a:ext cx="914400" cy="4572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0AE53809-4832-3861-38DC-E8326DC825EF}"/>
                  </a:ext>
                </a:extLst>
              </p:cNvPr>
              <p:cNvSpPr/>
              <p:nvPr/>
            </p:nvSpPr>
            <p:spPr>
              <a:xfrm>
                <a:off x="8826637" y="5563300"/>
                <a:ext cx="1507310" cy="500676"/>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b="0" i="0" smtClean="0">
                          <a:solidFill>
                            <a:schemeClr val="tx1"/>
                          </a:solidFill>
                          <a:latin typeface="Cambria Math" panose="02040503050406030204" pitchFamily="18" charset="0"/>
                          <a:ea typeface="Cambria Math" panose="02040503050406030204" pitchFamily="18" charset="0"/>
                        </a:rPr>
                        <m:t>CVE</m:t>
                      </m:r>
                      <m:r>
                        <a:rPr lang="en-US"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ea typeface="Cambria Math" panose="02040503050406030204" pitchFamily="18" charset="0"/>
                        </a:rPr>
                        <m:t>𝛿</m:t>
                      </m:r>
                    </m:oMath>
                  </m:oMathPara>
                </a14:m>
                <a:endParaRPr lang="en-US" dirty="0">
                  <a:solidFill>
                    <a:schemeClr val="tx1"/>
                  </a:solidFill>
                </a:endParaRPr>
              </a:p>
            </p:txBody>
          </p:sp>
        </mc:Choice>
        <mc:Fallback xmlns="">
          <p:sp>
            <p:nvSpPr>
              <p:cNvPr id="8" name="Rounded Rectangle 7">
                <a:extLst>
                  <a:ext uri="{FF2B5EF4-FFF2-40B4-BE49-F238E27FC236}">
                    <a16:creationId xmlns:a16="http://schemas.microsoft.com/office/drawing/2014/main" id="{0AE53809-4832-3861-38DC-E8326DC825EF}"/>
                  </a:ext>
                </a:extLst>
              </p:cNvPr>
              <p:cNvSpPr>
                <a:spLocks noRot="1" noChangeAspect="1" noMove="1" noResize="1" noEditPoints="1" noAdjustHandles="1" noChangeArrowheads="1" noChangeShapeType="1" noTextEdit="1"/>
              </p:cNvSpPr>
              <p:nvPr/>
            </p:nvSpPr>
            <p:spPr>
              <a:xfrm>
                <a:off x="8826637" y="5563300"/>
                <a:ext cx="1507310" cy="500676"/>
              </a:xfrm>
              <a:prstGeom prst="roundRect">
                <a:avLst/>
              </a:prstGeom>
              <a:blipFill>
                <a:blip r:embed="rId3"/>
                <a:stretch>
                  <a:fillRect/>
                </a:stretch>
              </a:blipFill>
              <a:ln>
                <a:noFill/>
              </a:ln>
            </p:spPr>
            <p:txBody>
              <a:bodyPr/>
              <a:lstStyle/>
              <a:p>
                <a:r>
                  <a:rPr lang="en-US">
                    <a:noFill/>
                  </a:rPr>
                  <a:t> </a:t>
                </a:r>
              </a:p>
            </p:txBody>
          </p:sp>
        </mc:Fallback>
      </mc:AlternateContent>
      <p:sp>
        <p:nvSpPr>
          <p:cNvPr id="9" name="Rounded Rectangle 8">
            <a:extLst>
              <a:ext uri="{FF2B5EF4-FFF2-40B4-BE49-F238E27FC236}">
                <a16:creationId xmlns:a16="http://schemas.microsoft.com/office/drawing/2014/main" id="{CA0A42D4-9B50-AE04-4E24-C0CF816501B1}"/>
              </a:ext>
            </a:extLst>
          </p:cNvPr>
          <p:cNvSpPr/>
          <p:nvPr/>
        </p:nvSpPr>
        <p:spPr>
          <a:xfrm>
            <a:off x="7039466" y="93104"/>
            <a:ext cx="50292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Full Data Set</a:t>
            </a:r>
          </a:p>
        </p:txBody>
      </p:sp>
      <p:sp>
        <p:nvSpPr>
          <p:cNvPr id="10" name="Rounded Rectangle 9">
            <a:extLst>
              <a:ext uri="{FF2B5EF4-FFF2-40B4-BE49-F238E27FC236}">
                <a16:creationId xmlns:a16="http://schemas.microsoft.com/office/drawing/2014/main" id="{1968A3BA-2546-BBD2-1E0F-DA64C7583302}"/>
              </a:ext>
            </a:extLst>
          </p:cNvPr>
          <p:cNvSpPr/>
          <p:nvPr/>
        </p:nvSpPr>
        <p:spPr>
          <a:xfrm>
            <a:off x="7039466" y="899210"/>
            <a:ext cx="914400" cy="27432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Fold 1</a:t>
            </a:r>
          </a:p>
        </p:txBody>
      </p:sp>
      <p:sp>
        <p:nvSpPr>
          <p:cNvPr id="11" name="Rounded Rectangle 10">
            <a:extLst>
              <a:ext uri="{FF2B5EF4-FFF2-40B4-BE49-F238E27FC236}">
                <a16:creationId xmlns:a16="http://schemas.microsoft.com/office/drawing/2014/main" id="{2FBF4F84-BC75-B181-3489-0B4D3D90DCB2}"/>
              </a:ext>
            </a:extLst>
          </p:cNvPr>
          <p:cNvSpPr/>
          <p:nvPr/>
        </p:nvSpPr>
        <p:spPr>
          <a:xfrm>
            <a:off x="8093109" y="899210"/>
            <a:ext cx="914400" cy="27432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Fold 2</a:t>
            </a:r>
          </a:p>
        </p:txBody>
      </p:sp>
      <p:sp>
        <p:nvSpPr>
          <p:cNvPr id="12" name="Rounded Rectangle 11">
            <a:extLst>
              <a:ext uri="{FF2B5EF4-FFF2-40B4-BE49-F238E27FC236}">
                <a16:creationId xmlns:a16="http://schemas.microsoft.com/office/drawing/2014/main" id="{EA96B35A-D563-F796-DEAD-C314956B4854}"/>
              </a:ext>
            </a:extLst>
          </p:cNvPr>
          <p:cNvSpPr/>
          <p:nvPr/>
        </p:nvSpPr>
        <p:spPr>
          <a:xfrm>
            <a:off x="9123092" y="899210"/>
            <a:ext cx="914400" cy="27432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Fold 3</a:t>
            </a:r>
          </a:p>
        </p:txBody>
      </p:sp>
      <p:sp>
        <p:nvSpPr>
          <p:cNvPr id="13" name="Rounded Rectangle 12">
            <a:extLst>
              <a:ext uri="{FF2B5EF4-FFF2-40B4-BE49-F238E27FC236}">
                <a16:creationId xmlns:a16="http://schemas.microsoft.com/office/drawing/2014/main" id="{881CB449-F1BC-5822-1CAD-24CF1D47D493}"/>
              </a:ext>
            </a:extLst>
          </p:cNvPr>
          <p:cNvSpPr/>
          <p:nvPr/>
        </p:nvSpPr>
        <p:spPr>
          <a:xfrm>
            <a:off x="10153076" y="899210"/>
            <a:ext cx="914400" cy="27432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Fold 4</a:t>
            </a:r>
          </a:p>
        </p:txBody>
      </p:sp>
      <p:sp>
        <p:nvSpPr>
          <p:cNvPr id="14" name="Rounded Rectangle 13">
            <a:extLst>
              <a:ext uri="{FF2B5EF4-FFF2-40B4-BE49-F238E27FC236}">
                <a16:creationId xmlns:a16="http://schemas.microsoft.com/office/drawing/2014/main" id="{12679352-4A2D-A918-0FF9-90809A31E79D}"/>
              </a:ext>
            </a:extLst>
          </p:cNvPr>
          <p:cNvSpPr/>
          <p:nvPr/>
        </p:nvSpPr>
        <p:spPr>
          <a:xfrm>
            <a:off x="11154266" y="899210"/>
            <a:ext cx="914400" cy="27432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Fold 5</a:t>
            </a:r>
          </a:p>
        </p:txBody>
      </p:sp>
      <p:sp>
        <p:nvSpPr>
          <p:cNvPr id="15" name="Rounded Rectangle 14">
            <a:extLst>
              <a:ext uri="{FF2B5EF4-FFF2-40B4-BE49-F238E27FC236}">
                <a16:creationId xmlns:a16="http://schemas.microsoft.com/office/drawing/2014/main" id="{82FAC999-EF20-F792-EC25-12AE50B169FD}"/>
              </a:ext>
            </a:extLst>
          </p:cNvPr>
          <p:cNvSpPr/>
          <p:nvPr/>
        </p:nvSpPr>
        <p:spPr>
          <a:xfrm>
            <a:off x="7039466" y="2169706"/>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3mm T</a:t>
            </a:r>
          </a:p>
        </p:txBody>
      </p:sp>
      <p:sp>
        <p:nvSpPr>
          <p:cNvPr id="16" name="Rounded Rectangle 15">
            <a:extLst>
              <a:ext uri="{FF2B5EF4-FFF2-40B4-BE49-F238E27FC236}">
                <a16:creationId xmlns:a16="http://schemas.microsoft.com/office/drawing/2014/main" id="{26F19B4D-B76E-60F7-05FB-BCB8E16C94B3}"/>
              </a:ext>
            </a:extLst>
          </p:cNvPr>
          <p:cNvSpPr/>
          <p:nvPr/>
        </p:nvSpPr>
        <p:spPr>
          <a:xfrm>
            <a:off x="8093109" y="2169706"/>
            <a:ext cx="914400" cy="457200"/>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3mm T</a:t>
            </a:r>
          </a:p>
        </p:txBody>
      </p:sp>
      <p:sp>
        <p:nvSpPr>
          <p:cNvPr id="17" name="Rounded Rectangle 16">
            <a:extLst>
              <a:ext uri="{FF2B5EF4-FFF2-40B4-BE49-F238E27FC236}">
                <a16:creationId xmlns:a16="http://schemas.microsoft.com/office/drawing/2014/main" id="{CF9F6313-6A4B-8C6E-FDF0-6B5022C245D7}"/>
              </a:ext>
            </a:extLst>
          </p:cNvPr>
          <p:cNvSpPr/>
          <p:nvPr/>
        </p:nvSpPr>
        <p:spPr>
          <a:xfrm>
            <a:off x="9123092" y="2169706"/>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3mm T</a:t>
            </a:r>
          </a:p>
        </p:txBody>
      </p:sp>
      <p:sp>
        <p:nvSpPr>
          <p:cNvPr id="18" name="Rounded Rectangle 17">
            <a:extLst>
              <a:ext uri="{FF2B5EF4-FFF2-40B4-BE49-F238E27FC236}">
                <a16:creationId xmlns:a16="http://schemas.microsoft.com/office/drawing/2014/main" id="{505F7711-1154-9289-C715-A4178C5280C6}"/>
              </a:ext>
            </a:extLst>
          </p:cNvPr>
          <p:cNvSpPr/>
          <p:nvPr/>
        </p:nvSpPr>
        <p:spPr>
          <a:xfrm>
            <a:off x="10153076" y="2169706"/>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3mm T</a:t>
            </a:r>
          </a:p>
        </p:txBody>
      </p:sp>
      <p:sp>
        <p:nvSpPr>
          <p:cNvPr id="19" name="Rounded Rectangle 18">
            <a:extLst>
              <a:ext uri="{FF2B5EF4-FFF2-40B4-BE49-F238E27FC236}">
                <a16:creationId xmlns:a16="http://schemas.microsoft.com/office/drawing/2014/main" id="{67A77BB9-2579-F4E4-69ED-E20F2EE92052}"/>
              </a:ext>
            </a:extLst>
          </p:cNvPr>
          <p:cNvSpPr/>
          <p:nvPr/>
        </p:nvSpPr>
        <p:spPr>
          <a:xfrm>
            <a:off x="11154266" y="2169706"/>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3mm T</a:t>
            </a:r>
          </a:p>
        </p:txBody>
      </p:sp>
      <p:sp>
        <p:nvSpPr>
          <p:cNvPr id="20" name="Rounded Rectangle 19">
            <a:extLst>
              <a:ext uri="{FF2B5EF4-FFF2-40B4-BE49-F238E27FC236}">
                <a16:creationId xmlns:a16="http://schemas.microsoft.com/office/drawing/2014/main" id="{F57195F0-F1A8-168D-5B38-D3D84C49AD70}"/>
              </a:ext>
            </a:extLst>
          </p:cNvPr>
          <p:cNvSpPr/>
          <p:nvPr/>
        </p:nvSpPr>
        <p:spPr>
          <a:xfrm>
            <a:off x="7039466" y="2759323"/>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6mm T</a:t>
            </a:r>
          </a:p>
        </p:txBody>
      </p:sp>
      <p:sp>
        <p:nvSpPr>
          <p:cNvPr id="21" name="Rounded Rectangle 20">
            <a:extLst>
              <a:ext uri="{FF2B5EF4-FFF2-40B4-BE49-F238E27FC236}">
                <a16:creationId xmlns:a16="http://schemas.microsoft.com/office/drawing/2014/main" id="{B4B2C0DF-7417-BE52-4CB8-44A5700B046C}"/>
              </a:ext>
            </a:extLst>
          </p:cNvPr>
          <p:cNvSpPr/>
          <p:nvPr/>
        </p:nvSpPr>
        <p:spPr>
          <a:xfrm>
            <a:off x="8093109" y="2759323"/>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6mm T</a:t>
            </a:r>
          </a:p>
        </p:txBody>
      </p:sp>
      <p:sp>
        <p:nvSpPr>
          <p:cNvPr id="22" name="Rounded Rectangle 21">
            <a:extLst>
              <a:ext uri="{FF2B5EF4-FFF2-40B4-BE49-F238E27FC236}">
                <a16:creationId xmlns:a16="http://schemas.microsoft.com/office/drawing/2014/main" id="{615CCB25-52CE-D24D-7F2E-23B08ACBF5B8}"/>
              </a:ext>
            </a:extLst>
          </p:cNvPr>
          <p:cNvSpPr/>
          <p:nvPr/>
        </p:nvSpPr>
        <p:spPr>
          <a:xfrm>
            <a:off x="9123092" y="2759323"/>
            <a:ext cx="914400" cy="457200"/>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6mm T</a:t>
            </a:r>
          </a:p>
        </p:txBody>
      </p:sp>
      <p:sp>
        <p:nvSpPr>
          <p:cNvPr id="23" name="Rounded Rectangle 22">
            <a:extLst>
              <a:ext uri="{FF2B5EF4-FFF2-40B4-BE49-F238E27FC236}">
                <a16:creationId xmlns:a16="http://schemas.microsoft.com/office/drawing/2014/main" id="{E704DAB7-72A5-0199-6E50-9CFAB8FFE299}"/>
              </a:ext>
            </a:extLst>
          </p:cNvPr>
          <p:cNvSpPr/>
          <p:nvPr/>
        </p:nvSpPr>
        <p:spPr>
          <a:xfrm>
            <a:off x="10153076" y="2759323"/>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6mm T</a:t>
            </a:r>
          </a:p>
        </p:txBody>
      </p:sp>
      <p:sp>
        <p:nvSpPr>
          <p:cNvPr id="24" name="Rounded Rectangle 23">
            <a:extLst>
              <a:ext uri="{FF2B5EF4-FFF2-40B4-BE49-F238E27FC236}">
                <a16:creationId xmlns:a16="http://schemas.microsoft.com/office/drawing/2014/main" id="{CC8DA543-C9A7-FB5C-E002-4682E79F6248}"/>
              </a:ext>
            </a:extLst>
          </p:cNvPr>
          <p:cNvSpPr/>
          <p:nvPr/>
        </p:nvSpPr>
        <p:spPr>
          <a:xfrm>
            <a:off x="11154266" y="2759323"/>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6mm T</a:t>
            </a:r>
          </a:p>
        </p:txBody>
      </p:sp>
      <p:sp>
        <p:nvSpPr>
          <p:cNvPr id="25" name="Rounded Rectangle 24">
            <a:extLst>
              <a:ext uri="{FF2B5EF4-FFF2-40B4-BE49-F238E27FC236}">
                <a16:creationId xmlns:a16="http://schemas.microsoft.com/office/drawing/2014/main" id="{3891C3B7-3979-F712-96B8-5B5DC4E5C980}"/>
              </a:ext>
            </a:extLst>
          </p:cNvPr>
          <p:cNvSpPr/>
          <p:nvPr/>
        </p:nvSpPr>
        <p:spPr>
          <a:xfrm>
            <a:off x="7039466" y="3348940"/>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Y</a:t>
            </a:r>
          </a:p>
        </p:txBody>
      </p:sp>
      <p:sp>
        <p:nvSpPr>
          <p:cNvPr id="26" name="Rounded Rectangle 25">
            <a:extLst>
              <a:ext uri="{FF2B5EF4-FFF2-40B4-BE49-F238E27FC236}">
                <a16:creationId xmlns:a16="http://schemas.microsoft.com/office/drawing/2014/main" id="{FF9AB8FB-490A-BF2C-2151-DB0AAD11250D}"/>
              </a:ext>
            </a:extLst>
          </p:cNvPr>
          <p:cNvSpPr/>
          <p:nvPr/>
        </p:nvSpPr>
        <p:spPr>
          <a:xfrm>
            <a:off x="8093109" y="3348940"/>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Y</a:t>
            </a:r>
          </a:p>
        </p:txBody>
      </p:sp>
      <p:sp>
        <p:nvSpPr>
          <p:cNvPr id="27" name="Rounded Rectangle 26">
            <a:extLst>
              <a:ext uri="{FF2B5EF4-FFF2-40B4-BE49-F238E27FC236}">
                <a16:creationId xmlns:a16="http://schemas.microsoft.com/office/drawing/2014/main" id="{D4CAF7E6-7F92-1A25-BE6D-70C2CB95F381}"/>
              </a:ext>
            </a:extLst>
          </p:cNvPr>
          <p:cNvSpPr/>
          <p:nvPr/>
        </p:nvSpPr>
        <p:spPr>
          <a:xfrm>
            <a:off x="9123092" y="3348940"/>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Y</a:t>
            </a:r>
          </a:p>
        </p:txBody>
      </p:sp>
      <p:sp>
        <p:nvSpPr>
          <p:cNvPr id="28" name="Rounded Rectangle 27">
            <a:extLst>
              <a:ext uri="{FF2B5EF4-FFF2-40B4-BE49-F238E27FC236}">
                <a16:creationId xmlns:a16="http://schemas.microsoft.com/office/drawing/2014/main" id="{B0D70E24-C5D1-88EC-3D63-626EB01EE4C5}"/>
              </a:ext>
            </a:extLst>
          </p:cNvPr>
          <p:cNvSpPr/>
          <p:nvPr/>
        </p:nvSpPr>
        <p:spPr>
          <a:xfrm>
            <a:off x="10153076" y="3348940"/>
            <a:ext cx="914400" cy="457200"/>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Y</a:t>
            </a:r>
          </a:p>
        </p:txBody>
      </p:sp>
      <p:sp>
        <p:nvSpPr>
          <p:cNvPr id="29" name="Rounded Rectangle 28">
            <a:extLst>
              <a:ext uri="{FF2B5EF4-FFF2-40B4-BE49-F238E27FC236}">
                <a16:creationId xmlns:a16="http://schemas.microsoft.com/office/drawing/2014/main" id="{B00CD9DE-0FC0-4EA9-158E-515A63F5D5E8}"/>
              </a:ext>
            </a:extLst>
          </p:cNvPr>
          <p:cNvSpPr/>
          <p:nvPr/>
        </p:nvSpPr>
        <p:spPr>
          <a:xfrm>
            <a:off x="11154266" y="3348940"/>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Y</a:t>
            </a:r>
          </a:p>
        </p:txBody>
      </p:sp>
      <p:sp>
        <p:nvSpPr>
          <p:cNvPr id="30" name="Rounded Rectangle 29">
            <a:extLst>
              <a:ext uri="{FF2B5EF4-FFF2-40B4-BE49-F238E27FC236}">
                <a16:creationId xmlns:a16="http://schemas.microsoft.com/office/drawing/2014/main" id="{6A726BDF-61B0-9A15-206B-C6BFCF722B20}"/>
              </a:ext>
            </a:extLst>
          </p:cNvPr>
          <p:cNvSpPr/>
          <p:nvPr/>
        </p:nvSpPr>
        <p:spPr>
          <a:xfrm>
            <a:off x="7039466" y="3938557"/>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2mm Y</a:t>
            </a:r>
          </a:p>
        </p:txBody>
      </p:sp>
      <p:sp>
        <p:nvSpPr>
          <p:cNvPr id="31" name="Rounded Rectangle 30">
            <a:extLst>
              <a:ext uri="{FF2B5EF4-FFF2-40B4-BE49-F238E27FC236}">
                <a16:creationId xmlns:a16="http://schemas.microsoft.com/office/drawing/2014/main" id="{64D428A7-FC3F-E4E5-EE43-AA422BA6AC45}"/>
              </a:ext>
            </a:extLst>
          </p:cNvPr>
          <p:cNvSpPr/>
          <p:nvPr/>
        </p:nvSpPr>
        <p:spPr>
          <a:xfrm>
            <a:off x="8093109" y="3938557"/>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2mm Y</a:t>
            </a:r>
          </a:p>
        </p:txBody>
      </p:sp>
      <p:sp>
        <p:nvSpPr>
          <p:cNvPr id="32" name="Rounded Rectangle 31">
            <a:extLst>
              <a:ext uri="{FF2B5EF4-FFF2-40B4-BE49-F238E27FC236}">
                <a16:creationId xmlns:a16="http://schemas.microsoft.com/office/drawing/2014/main" id="{04FFCF5E-5EEC-EFA6-F695-90AED67603E2}"/>
              </a:ext>
            </a:extLst>
          </p:cNvPr>
          <p:cNvSpPr/>
          <p:nvPr/>
        </p:nvSpPr>
        <p:spPr>
          <a:xfrm>
            <a:off x="9123092" y="3938557"/>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2mm Y</a:t>
            </a:r>
          </a:p>
        </p:txBody>
      </p:sp>
      <p:sp>
        <p:nvSpPr>
          <p:cNvPr id="33" name="Rounded Rectangle 32">
            <a:extLst>
              <a:ext uri="{FF2B5EF4-FFF2-40B4-BE49-F238E27FC236}">
                <a16:creationId xmlns:a16="http://schemas.microsoft.com/office/drawing/2014/main" id="{10E1BD0D-3BD7-85F5-B3D0-9ED773F7EB8E}"/>
              </a:ext>
            </a:extLst>
          </p:cNvPr>
          <p:cNvSpPr/>
          <p:nvPr/>
        </p:nvSpPr>
        <p:spPr>
          <a:xfrm>
            <a:off x="10153076" y="3938557"/>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2mm Y</a:t>
            </a:r>
          </a:p>
        </p:txBody>
      </p:sp>
      <p:sp>
        <p:nvSpPr>
          <p:cNvPr id="34" name="Rounded Rectangle 33">
            <a:extLst>
              <a:ext uri="{FF2B5EF4-FFF2-40B4-BE49-F238E27FC236}">
                <a16:creationId xmlns:a16="http://schemas.microsoft.com/office/drawing/2014/main" id="{21B35489-A727-F2FB-63A5-112CC8DBABF0}"/>
              </a:ext>
            </a:extLst>
          </p:cNvPr>
          <p:cNvSpPr/>
          <p:nvPr/>
        </p:nvSpPr>
        <p:spPr>
          <a:xfrm>
            <a:off x="11154266" y="3938557"/>
            <a:ext cx="914400" cy="457200"/>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2mm Y</a:t>
            </a:r>
          </a:p>
        </p:txBody>
      </p:sp>
      <p:cxnSp>
        <p:nvCxnSpPr>
          <p:cNvPr id="35" name="Straight Arrow Connector 34">
            <a:extLst>
              <a:ext uri="{FF2B5EF4-FFF2-40B4-BE49-F238E27FC236}">
                <a16:creationId xmlns:a16="http://schemas.microsoft.com/office/drawing/2014/main" id="{80A1D6EA-0A00-F4D3-76D8-4BE9E24F54F3}"/>
              </a:ext>
            </a:extLst>
          </p:cNvPr>
          <p:cNvCxnSpPr>
            <a:cxnSpLocks/>
            <a:stCxn id="9" idx="2"/>
            <a:endCxn id="10" idx="0"/>
          </p:cNvCxnSpPr>
          <p:nvPr/>
        </p:nvCxnSpPr>
        <p:spPr>
          <a:xfrm flipH="1">
            <a:off x="7496666" y="550304"/>
            <a:ext cx="2057400" cy="34890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B37A729-EDFF-ED41-955B-59575F9DC6ED}"/>
              </a:ext>
            </a:extLst>
          </p:cNvPr>
          <p:cNvCxnSpPr>
            <a:cxnSpLocks/>
            <a:stCxn id="9" idx="2"/>
            <a:endCxn id="11" idx="0"/>
          </p:cNvCxnSpPr>
          <p:nvPr/>
        </p:nvCxnSpPr>
        <p:spPr>
          <a:xfrm flipH="1">
            <a:off x="8550309" y="550304"/>
            <a:ext cx="1003757" cy="34890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1C4FB4C-B33A-18E6-35F6-A9684086020F}"/>
              </a:ext>
            </a:extLst>
          </p:cNvPr>
          <p:cNvCxnSpPr>
            <a:cxnSpLocks/>
            <a:stCxn id="9" idx="2"/>
            <a:endCxn id="12" idx="0"/>
          </p:cNvCxnSpPr>
          <p:nvPr/>
        </p:nvCxnSpPr>
        <p:spPr>
          <a:xfrm>
            <a:off x="9554066" y="550304"/>
            <a:ext cx="26226" cy="34890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A65C942-AD59-4760-B72D-E448BBD28112}"/>
              </a:ext>
            </a:extLst>
          </p:cNvPr>
          <p:cNvCxnSpPr>
            <a:cxnSpLocks/>
            <a:stCxn id="9" idx="2"/>
            <a:endCxn id="13" idx="0"/>
          </p:cNvCxnSpPr>
          <p:nvPr/>
        </p:nvCxnSpPr>
        <p:spPr>
          <a:xfrm>
            <a:off x="9554066" y="550304"/>
            <a:ext cx="1056210" cy="34890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EF1F37D-B485-58E3-2144-A1F27E432525}"/>
              </a:ext>
            </a:extLst>
          </p:cNvPr>
          <p:cNvCxnSpPr>
            <a:cxnSpLocks/>
            <a:stCxn id="9" idx="2"/>
            <a:endCxn id="14" idx="0"/>
          </p:cNvCxnSpPr>
          <p:nvPr/>
        </p:nvCxnSpPr>
        <p:spPr>
          <a:xfrm>
            <a:off x="9554066" y="550304"/>
            <a:ext cx="2057400" cy="34890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Rounded Rectangle 39">
            <a:extLst>
              <a:ext uri="{FF2B5EF4-FFF2-40B4-BE49-F238E27FC236}">
                <a16:creationId xmlns:a16="http://schemas.microsoft.com/office/drawing/2014/main" id="{5908F322-38D6-5590-8B9B-431EF0F51736}"/>
              </a:ext>
            </a:extLst>
          </p:cNvPr>
          <p:cNvSpPr/>
          <p:nvPr/>
        </p:nvSpPr>
        <p:spPr>
          <a:xfrm>
            <a:off x="7039466" y="1580089"/>
            <a:ext cx="914400" cy="457200"/>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T</a:t>
            </a:r>
          </a:p>
        </p:txBody>
      </p:sp>
      <p:sp>
        <p:nvSpPr>
          <p:cNvPr id="41" name="Rounded Rectangle 40">
            <a:extLst>
              <a:ext uri="{FF2B5EF4-FFF2-40B4-BE49-F238E27FC236}">
                <a16:creationId xmlns:a16="http://schemas.microsoft.com/office/drawing/2014/main" id="{95B27531-C8B6-D171-961C-734C7B5AE055}"/>
              </a:ext>
            </a:extLst>
          </p:cNvPr>
          <p:cNvSpPr/>
          <p:nvPr/>
        </p:nvSpPr>
        <p:spPr>
          <a:xfrm>
            <a:off x="8093109" y="1580089"/>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T</a:t>
            </a:r>
          </a:p>
        </p:txBody>
      </p:sp>
      <p:sp>
        <p:nvSpPr>
          <p:cNvPr id="42" name="Rounded Rectangle 41">
            <a:extLst>
              <a:ext uri="{FF2B5EF4-FFF2-40B4-BE49-F238E27FC236}">
                <a16:creationId xmlns:a16="http://schemas.microsoft.com/office/drawing/2014/main" id="{8A97034B-1A4C-A9D5-311A-C09BD4832E3D}"/>
              </a:ext>
            </a:extLst>
          </p:cNvPr>
          <p:cNvSpPr/>
          <p:nvPr/>
        </p:nvSpPr>
        <p:spPr>
          <a:xfrm>
            <a:off x="9123092" y="1580089"/>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T</a:t>
            </a:r>
          </a:p>
        </p:txBody>
      </p:sp>
      <p:sp>
        <p:nvSpPr>
          <p:cNvPr id="43" name="Rounded Rectangle 42">
            <a:extLst>
              <a:ext uri="{FF2B5EF4-FFF2-40B4-BE49-F238E27FC236}">
                <a16:creationId xmlns:a16="http://schemas.microsoft.com/office/drawing/2014/main" id="{C9E4B92A-A489-0F2D-A070-379A1B7A5C19}"/>
              </a:ext>
            </a:extLst>
          </p:cNvPr>
          <p:cNvSpPr/>
          <p:nvPr/>
        </p:nvSpPr>
        <p:spPr>
          <a:xfrm>
            <a:off x="10153076" y="1580089"/>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T</a:t>
            </a:r>
          </a:p>
        </p:txBody>
      </p:sp>
      <p:sp>
        <p:nvSpPr>
          <p:cNvPr id="44" name="Rounded Rectangle 43">
            <a:extLst>
              <a:ext uri="{FF2B5EF4-FFF2-40B4-BE49-F238E27FC236}">
                <a16:creationId xmlns:a16="http://schemas.microsoft.com/office/drawing/2014/main" id="{6A56363E-0C64-C7B3-E7D7-361CE992B3DF}"/>
              </a:ext>
            </a:extLst>
          </p:cNvPr>
          <p:cNvSpPr/>
          <p:nvPr/>
        </p:nvSpPr>
        <p:spPr>
          <a:xfrm>
            <a:off x="11154266" y="1580089"/>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1mm T</a:t>
            </a:r>
          </a:p>
        </p:txBody>
      </p:sp>
      <p:cxnSp>
        <p:nvCxnSpPr>
          <p:cNvPr id="45" name="Straight Arrow Connector 44">
            <a:extLst>
              <a:ext uri="{FF2B5EF4-FFF2-40B4-BE49-F238E27FC236}">
                <a16:creationId xmlns:a16="http://schemas.microsoft.com/office/drawing/2014/main" id="{762A87BC-E41D-E83B-BFB8-1A4533DD89FD}"/>
              </a:ext>
            </a:extLst>
          </p:cNvPr>
          <p:cNvCxnSpPr>
            <a:cxnSpLocks/>
            <a:stCxn id="10" idx="2"/>
            <a:endCxn id="40" idx="0"/>
          </p:cNvCxnSpPr>
          <p:nvPr/>
        </p:nvCxnSpPr>
        <p:spPr>
          <a:xfrm>
            <a:off x="7496666" y="1173530"/>
            <a:ext cx="0" cy="40655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091DC53-947A-5DA6-4CCC-22AB80F1086D}"/>
              </a:ext>
            </a:extLst>
          </p:cNvPr>
          <p:cNvCxnSpPr>
            <a:cxnSpLocks/>
            <a:stCxn id="11" idx="2"/>
            <a:endCxn id="41" idx="0"/>
          </p:cNvCxnSpPr>
          <p:nvPr/>
        </p:nvCxnSpPr>
        <p:spPr>
          <a:xfrm>
            <a:off x="8550309" y="1173530"/>
            <a:ext cx="0" cy="40655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D5F6AC7-B31B-E6C6-6703-D8CBC47CA9D0}"/>
              </a:ext>
            </a:extLst>
          </p:cNvPr>
          <p:cNvCxnSpPr>
            <a:cxnSpLocks/>
            <a:stCxn id="12" idx="2"/>
            <a:endCxn id="42" idx="0"/>
          </p:cNvCxnSpPr>
          <p:nvPr/>
        </p:nvCxnSpPr>
        <p:spPr>
          <a:xfrm>
            <a:off x="9580292" y="1173530"/>
            <a:ext cx="0" cy="40655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0504885-0AD9-83A2-0A40-91645882B945}"/>
              </a:ext>
            </a:extLst>
          </p:cNvPr>
          <p:cNvCxnSpPr>
            <a:cxnSpLocks/>
            <a:stCxn id="13" idx="2"/>
            <a:endCxn id="43" idx="0"/>
          </p:cNvCxnSpPr>
          <p:nvPr/>
        </p:nvCxnSpPr>
        <p:spPr>
          <a:xfrm>
            <a:off x="10610276" y="1173530"/>
            <a:ext cx="0" cy="40655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0E4EB06-B500-9457-0EEA-4C4EED5B9DD7}"/>
              </a:ext>
            </a:extLst>
          </p:cNvPr>
          <p:cNvCxnSpPr>
            <a:cxnSpLocks/>
            <a:stCxn id="14" idx="2"/>
            <a:endCxn id="44" idx="0"/>
          </p:cNvCxnSpPr>
          <p:nvPr/>
        </p:nvCxnSpPr>
        <p:spPr>
          <a:xfrm>
            <a:off x="11611466" y="1173530"/>
            <a:ext cx="0" cy="40655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Rounded Rectangle 49">
                <a:extLst>
                  <a:ext uri="{FF2B5EF4-FFF2-40B4-BE49-F238E27FC236}">
                    <a16:creationId xmlns:a16="http://schemas.microsoft.com/office/drawing/2014/main" id="{328B3DC4-91C4-2761-CBFC-020CE91D8A6E}"/>
                  </a:ext>
                </a:extLst>
              </p:cNvPr>
              <p:cNvSpPr/>
              <p:nvPr/>
            </p:nvSpPr>
            <p:spPr>
              <a:xfrm>
                <a:off x="7039466" y="4832756"/>
                <a:ext cx="914400" cy="301752"/>
              </a:xfrm>
              <a:prstGeom prst="roundRect">
                <a:avLst/>
              </a:prstGeom>
              <a:pattFill prst="wdDnDiag">
                <a:fgClr>
                  <a:schemeClr val="accent2">
                    <a:lumMod val="60000"/>
                    <a:lumOff val="40000"/>
                  </a:schemeClr>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600" b="1" i="1" smtClean="0">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𝝌</m:t>
                          </m:r>
                        </m:e>
                        <m:sup>
                          <m:r>
                            <a:rPr lang="en-US" sz="1600" b="1" i="1" smtClean="0">
                              <a:solidFill>
                                <a:schemeClr val="tx1"/>
                              </a:solidFill>
                              <a:latin typeface="Cambria Math" panose="02040503050406030204" pitchFamily="18" charset="0"/>
                            </a:rPr>
                            <m:t>𝟐</m:t>
                          </m:r>
                        </m:sup>
                      </m:sSup>
                    </m:oMath>
                  </m:oMathPara>
                </a14:m>
                <a:endParaRPr lang="en-US" sz="1600" b="1" dirty="0">
                  <a:solidFill>
                    <a:schemeClr val="tx1"/>
                  </a:solidFill>
                </a:endParaRPr>
              </a:p>
            </p:txBody>
          </p:sp>
        </mc:Choice>
        <mc:Fallback xmlns="">
          <p:sp>
            <p:nvSpPr>
              <p:cNvPr id="50" name="Rounded Rectangle 49">
                <a:extLst>
                  <a:ext uri="{FF2B5EF4-FFF2-40B4-BE49-F238E27FC236}">
                    <a16:creationId xmlns:a16="http://schemas.microsoft.com/office/drawing/2014/main" id="{328B3DC4-91C4-2761-CBFC-020CE91D8A6E}"/>
                  </a:ext>
                </a:extLst>
              </p:cNvPr>
              <p:cNvSpPr>
                <a:spLocks noRot="1" noChangeAspect="1" noMove="1" noResize="1" noEditPoints="1" noAdjustHandles="1" noChangeArrowheads="1" noChangeShapeType="1" noTextEdit="1"/>
              </p:cNvSpPr>
              <p:nvPr/>
            </p:nvSpPr>
            <p:spPr>
              <a:xfrm>
                <a:off x="7039466" y="4832756"/>
                <a:ext cx="914400" cy="301752"/>
              </a:xfrm>
              <a:prstGeom prst="roundRect">
                <a:avLst/>
              </a:prstGeom>
              <a:blipFill>
                <a:blip r:embed="rId4"/>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ounded Rectangle 50">
                <a:extLst>
                  <a:ext uri="{FF2B5EF4-FFF2-40B4-BE49-F238E27FC236}">
                    <a16:creationId xmlns:a16="http://schemas.microsoft.com/office/drawing/2014/main" id="{9E12849D-C32F-5E5A-E70C-81A6A6F955DE}"/>
                  </a:ext>
                </a:extLst>
              </p:cNvPr>
              <p:cNvSpPr/>
              <p:nvPr/>
            </p:nvSpPr>
            <p:spPr>
              <a:xfrm>
                <a:off x="8093109" y="4832756"/>
                <a:ext cx="914400" cy="301752"/>
              </a:xfrm>
              <a:prstGeom prst="roundRect">
                <a:avLst/>
              </a:prstGeom>
              <a:pattFill prst="wdDnDiag">
                <a:fgClr>
                  <a:schemeClr val="accent2">
                    <a:lumMod val="60000"/>
                    <a:lumOff val="40000"/>
                  </a:schemeClr>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600" b="1" i="1" smtClean="0">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𝝌</m:t>
                          </m:r>
                        </m:e>
                        <m:sup>
                          <m:r>
                            <a:rPr lang="en-US" sz="1600" b="1" i="1" smtClean="0">
                              <a:solidFill>
                                <a:schemeClr val="tx1"/>
                              </a:solidFill>
                              <a:latin typeface="Cambria Math" panose="02040503050406030204" pitchFamily="18" charset="0"/>
                            </a:rPr>
                            <m:t>𝟐</m:t>
                          </m:r>
                        </m:sup>
                      </m:sSup>
                    </m:oMath>
                  </m:oMathPara>
                </a14:m>
                <a:endParaRPr lang="en-US" sz="1600" b="1" dirty="0">
                  <a:solidFill>
                    <a:schemeClr val="tx1"/>
                  </a:solidFill>
                </a:endParaRPr>
              </a:p>
            </p:txBody>
          </p:sp>
        </mc:Choice>
        <mc:Fallback xmlns="">
          <p:sp>
            <p:nvSpPr>
              <p:cNvPr id="51" name="Rounded Rectangle 50">
                <a:extLst>
                  <a:ext uri="{FF2B5EF4-FFF2-40B4-BE49-F238E27FC236}">
                    <a16:creationId xmlns:a16="http://schemas.microsoft.com/office/drawing/2014/main" id="{9E12849D-C32F-5E5A-E70C-81A6A6F955DE}"/>
                  </a:ext>
                </a:extLst>
              </p:cNvPr>
              <p:cNvSpPr>
                <a:spLocks noRot="1" noChangeAspect="1" noMove="1" noResize="1" noEditPoints="1" noAdjustHandles="1" noChangeArrowheads="1" noChangeShapeType="1" noTextEdit="1"/>
              </p:cNvSpPr>
              <p:nvPr/>
            </p:nvSpPr>
            <p:spPr>
              <a:xfrm>
                <a:off x="8093109" y="4832756"/>
                <a:ext cx="914400" cy="301752"/>
              </a:xfrm>
              <a:prstGeom prst="roundRect">
                <a:avLst/>
              </a:prstGeom>
              <a:blipFill>
                <a:blip r:embed="rId5"/>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ounded Rectangle 51">
                <a:extLst>
                  <a:ext uri="{FF2B5EF4-FFF2-40B4-BE49-F238E27FC236}">
                    <a16:creationId xmlns:a16="http://schemas.microsoft.com/office/drawing/2014/main" id="{35039AE8-69F6-88FE-B809-3EA0A7F16BE5}"/>
                  </a:ext>
                </a:extLst>
              </p:cNvPr>
              <p:cNvSpPr/>
              <p:nvPr/>
            </p:nvSpPr>
            <p:spPr>
              <a:xfrm>
                <a:off x="9123092" y="4832756"/>
                <a:ext cx="914400" cy="301752"/>
              </a:xfrm>
              <a:prstGeom prst="roundRect">
                <a:avLst/>
              </a:prstGeom>
              <a:pattFill prst="wdDnDiag">
                <a:fgClr>
                  <a:schemeClr val="accent2">
                    <a:lumMod val="60000"/>
                    <a:lumOff val="40000"/>
                  </a:schemeClr>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600" b="1" i="1" smtClean="0">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𝝌</m:t>
                          </m:r>
                        </m:e>
                        <m:sup>
                          <m:r>
                            <a:rPr lang="en-US" sz="1600" b="1" i="1" smtClean="0">
                              <a:solidFill>
                                <a:schemeClr val="tx1"/>
                              </a:solidFill>
                              <a:latin typeface="Cambria Math" panose="02040503050406030204" pitchFamily="18" charset="0"/>
                            </a:rPr>
                            <m:t>𝟐</m:t>
                          </m:r>
                        </m:sup>
                      </m:sSup>
                    </m:oMath>
                  </m:oMathPara>
                </a14:m>
                <a:endParaRPr lang="en-US" sz="1600" b="1" dirty="0">
                  <a:solidFill>
                    <a:schemeClr val="tx1"/>
                  </a:solidFill>
                </a:endParaRPr>
              </a:p>
            </p:txBody>
          </p:sp>
        </mc:Choice>
        <mc:Fallback xmlns="">
          <p:sp>
            <p:nvSpPr>
              <p:cNvPr id="52" name="Rounded Rectangle 51">
                <a:extLst>
                  <a:ext uri="{FF2B5EF4-FFF2-40B4-BE49-F238E27FC236}">
                    <a16:creationId xmlns:a16="http://schemas.microsoft.com/office/drawing/2014/main" id="{35039AE8-69F6-88FE-B809-3EA0A7F16BE5}"/>
                  </a:ext>
                </a:extLst>
              </p:cNvPr>
              <p:cNvSpPr>
                <a:spLocks noRot="1" noChangeAspect="1" noMove="1" noResize="1" noEditPoints="1" noAdjustHandles="1" noChangeArrowheads="1" noChangeShapeType="1" noTextEdit="1"/>
              </p:cNvSpPr>
              <p:nvPr/>
            </p:nvSpPr>
            <p:spPr>
              <a:xfrm>
                <a:off x="9123092" y="4832756"/>
                <a:ext cx="914400" cy="301752"/>
              </a:xfrm>
              <a:prstGeom prst="roundRect">
                <a:avLst/>
              </a:prstGeom>
              <a:blipFill>
                <a:blip r:embed="rId6"/>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ounded Rectangle 52">
                <a:extLst>
                  <a:ext uri="{FF2B5EF4-FFF2-40B4-BE49-F238E27FC236}">
                    <a16:creationId xmlns:a16="http://schemas.microsoft.com/office/drawing/2014/main" id="{A658B0F3-0858-C7DF-0060-D2BD077D1F3F}"/>
                  </a:ext>
                </a:extLst>
              </p:cNvPr>
              <p:cNvSpPr/>
              <p:nvPr/>
            </p:nvSpPr>
            <p:spPr>
              <a:xfrm>
                <a:off x="10153076" y="4832756"/>
                <a:ext cx="914400" cy="301752"/>
              </a:xfrm>
              <a:prstGeom prst="roundRect">
                <a:avLst/>
              </a:prstGeom>
              <a:pattFill prst="wdDnDiag">
                <a:fgClr>
                  <a:schemeClr val="accent2">
                    <a:lumMod val="60000"/>
                    <a:lumOff val="40000"/>
                  </a:schemeClr>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600" b="1" i="1">
                              <a:solidFill>
                                <a:schemeClr val="tx1"/>
                              </a:solidFill>
                              <a:latin typeface="Cambria Math" panose="02040503050406030204" pitchFamily="18" charset="0"/>
                            </a:rPr>
                          </m:ctrlPr>
                        </m:sSupPr>
                        <m:e>
                          <m:r>
                            <a:rPr lang="en-US" sz="1600" b="1" i="1">
                              <a:solidFill>
                                <a:schemeClr val="tx1"/>
                              </a:solidFill>
                              <a:latin typeface="Cambria Math" panose="02040503050406030204" pitchFamily="18" charset="0"/>
                            </a:rPr>
                            <m:t>𝝌</m:t>
                          </m:r>
                        </m:e>
                        <m:sup>
                          <m:r>
                            <a:rPr lang="en-US" sz="1600" b="1" i="1">
                              <a:solidFill>
                                <a:schemeClr val="tx1"/>
                              </a:solidFill>
                              <a:latin typeface="Cambria Math" panose="02040503050406030204" pitchFamily="18" charset="0"/>
                            </a:rPr>
                            <m:t>𝟐</m:t>
                          </m:r>
                        </m:sup>
                      </m:sSup>
                    </m:oMath>
                  </m:oMathPara>
                </a14:m>
                <a:endParaRPr lang="en-US" sz="1600" b="1" i="1" dirty="0">
                  <a:solidFill>
                    <a:schemeClr val="tx1"/>
                  </a:solidFill>
                  <a:latin typeface="Cambria Math" panose="02040503050406030204" pitchFamily="18" charset="0"/>
                </a:endParaRPr>
              </a:p>
            </p:txBody>
          </p:sp>
        </mc:Choice>
        <mc:Fallback xmlns="">
          <p:sp>
            <p:nvSpPr>
              <p:cNvPr id="53" name="Rounded Rectangle 52">
                <a:extLst>
                  <a:ext uri="{FF2B5EF4-FFF2-40B4-BE49-F238E27FC236}">
                    <a16:creationId xmlns:a16="http://schemas.microsoft.com/office/drawing/2014/main" id="{A658B0F3-0858-C7DF-0060-D2BD077D1F3F}"/>
                  </a:ext>
                </a:extLst>
              </p:cNvPr>
              <p:cNvSpPr>
                <a:spLocks noRot="1" noChangeAspect="1" noMove="1" noResize="1" noEditPoints="1" noAdjustHandles="1" noChangeArrowheads="1" noChangeShapeType="1" noTextEdit="1"/>
              </p:cNvSpPr>
              <p:nvPr/>
            </p:nvSpPr>
            <p:spPr>
              <a:xfrm>
                <a:off x="10153076" y="4832756"/>
                <a:ext cx="914400" cy="301752"/>
              </a:xfrm>
              <a:prstGeom prst="roundRect">
                <a:avLst/>
              </a:prstGeom>
              <a:blipFill>
                <a:blip r:embed="rId7"/>
                <a:stretch>
                  <a:fillRect b="-1200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ounded Rectangle 53">
                <a:extLst>
                  <a:ext uri="{FF2B5EF4-FFF2-40B4-BE49-F238E27FC236}">
                    <a16:creationId xmlns:a16="http://schemas.microsoft.com/office/drawing/2014/main" id="{D42DA53D-247B-5DE2-984B-3DB56DFF976F}"/>
                  </a:ext>
                </a:extLst>
              </p:cNvPr>
              <p:cNvSpPr/>
              <p:nvPr/>
            </p:nvSpPr>
            <p:spPr>
              <a:xfrm>
                <a:off x="11154266" y="4832756"/>
                <a:ext cx="914400" cy="301752"/>
              </a:xfrm>
              <a:prstGeom prst="roundRect">
                <a:avLst/>
              </a:prstGeom>
              <a:pattFill prst="wdDnDiag">
                <a:fgClr>
                  <a:schemeClr val="accent2">
                    <a:lumMod val="60000"/>
                    <a:lumOff val="40000"/>
                  </a:schemeClr>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US" sz="1600" b="1" i="1">
                              <a:solidFill>
                                <a:schemeClr val="tx1"/>
                              </a:solidFill>
                              <a:latin typeface="Cambria Math" panose="02040503050406030204" pitchFamily="18" charset="0"/>
                            </a:rPr>
                          </m:ctrlPr>
                        </m:sSupPr>
                        <m:e>
                          <m:r>
                            <a:rPr lang="en-US" sz="1600" b="1" i="1">
                              <a:solidFill>
                                <a:schemeClr val="tx1"/>
                              </a:solidFill>
                              <a:latin typeface="Cambria Math" panose="02040503050406030204" pitchFamily="18" charset="0"/>
                            </a:rPr>
                            <m:t>𝝌</m:t>
                          </m:r>
                        </m:e>
                        <m:sup>
                          <m:r>
                            <a:rPr lang="en-US" sz="1600" b="1" i="1">
                              <a:solidFill>
                                <a:schemeClr val="tx1"/>
                              </a:solidFill>
                              <a:latin typeface="Cambria Math" panose="02040503050406030204" pitchFamily="18" charset="0"/>
                            </a:rPr>
                            <m:t>𝟐</m:t>
                          </m:r>
                        </m:sup>
                      </m:sSup>
                    </m:oMath>
                  </m:oMathPara>
                </a14:m>
                <a:endParaRPr lang="en-US" sz="1600" b="1" i="1" dirty="0">
                  <a:solidFill>
                    <a:schemeClr val="tx1"/>
                  </a:solidFill>
                  <a:latin typeface="Cambria Math" panose="02040503050406030204" pitchFamily="18" charset="0"/>
                </a:endParaRPr>
              </a:p>
            </p:txBody>
          </p:sp>
        </mc:Choice>
        <mc:Fallback xmlns="">
          <p:sp>
            <p:nvSpPr>
              <p:cNvPr id="54" name="Rounded Rectangle 53">
                <a:extLst>
                  <a:ext uri="{FF2B5EF4-FFF2-40B4-BE49-F238E27FC236}">
                    <a16:creationId xmlns:a16="http://schemas.microsoft.com/office/drawing/2014/main" id="{D42DA53D-247B-5DE2-984B-3DB56DFF976F}"/>
                  </a:ext>
                </a:extLst>
              </p:cNvPr>
              <p:cNvSpPr>
                <a:spLocks noRot="1" noChangeAspect="1" noMove="1" noResize="1" noEditPoints="1" noAdjustHandles="1" noChangeArrowheads="1" noChangeShapeType="1" noTextEdit="1"/>
              </p:cNvSpPr>
              <p:nvPr/>
            </p:nvSpPr>
            <p:spPr>
              <a:xfrm>
                <a:off x="11154266" y="4832756"/>
                <a:ext cx="914400" cy="301752"/>
              </a:xfrm>
              <a:prstGeom prst="roundRect">
                <a:avLst/>
              </a:prstGeom>
              <a:blipFill>
                <a:blip r:embed="rId8"/>
                <a:stretch>
                  <a:fillRect b="-12000"/>
                </a:stretch>
              </a:blipFill>
              <a:ln>
                <a:noFill/>
              </a:ln>
            </p:spPr>
            <p:txBody>
              <a:bodyPr/>
              <a:lstStyle/>
              <a:p>
                <a:r>
                  <a:rPr lang="en-US">
                    <a:noFill/>
                  </a:rPr>
                  <a:t> </a:t>
                </a:r>
              </a:p>
            </p:txBody>
          </p:sp>
        </mc:Fallback>
      </mc:AlternateContent>
      <p:cxnSp>
        <p:nvCxnSpPr>
          <p:cNvPr id="55" name="Straight Arrow Connector 54">
            <a:extLst>
              <a:ext uri="{FF2B5EF4-FFF2-40B4-BE49-F238E27FC236}">
                <a16:creationId xmlns:a16="http://schemas.microsoft.com/office/drawing/2014/main" id="{ED56E795-3536-5FF2-3970-8D8AFAE28E42}"/>
              </a:ext>
            </a:extLst>
          </p:cNvPr>
          <p:cNvCxnSpPr>
            <a:cxnSpLocks/>
            <a:stCxn id="30" idx="2"/>
            <a:endCxn id="50" idx="0"/>
          </p:cNvCxnSpPr>
          <p:nvPr/>
        </p:nvCxnSpPr>
        <p:spPr>
          <a:xfrm>
            <a:off x="7496666" y="4395757"/>
            <a:ext cx="0" cy="43699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9B536E84-0310-01A4-D087-EA5873880933}"/>
              </a:ext>
            </a:extLst>
          </p:cNvPr>
          <p:cNvCxnSpPr>
            <a:cxnSpLocks/>
            <a:stCxn id="31" idx="2"/>
            <a:endCxn id="51" idx="0"/>
          </p:cNvCxnSpPr>
          <p:nvPr/>
        </p:nvCxnSpPr>
        <p:spPr>
          <a:xfrm>
            <a:off x="8550309" y="4395757"/>
            <a:ext cx="0" cy="43699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0BFBDA4B-50A8-F0AD-5063-1F329F8021DA}"/>
              </a:ext>
            </a:extLst>
          </p:cNvPr>
          <p:cNvCxnSpPr>
            <a:cxnSpLocks/>
            <a:stCxn id="32" idx="2"/>
            <a:endCxn id="52" idx="0"/>
          </p:cNvCxnSpPr>
          <p:nvPr/>
        </p:nvCxnSpPr>
        <p:spPr>
          <a:xfrm>
            <a:off x="9580292" y="4395757"/>
            <a:ext cx="0" cy="43699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C0227F3-A134-D157-53D2-5A0317967513}"/>
              </a:ext>
            </a:extLst>
          </p:cNvPr>
          <p:cNvCxnSpPr>
            <a:cxnSpLocks/>
            <a:stCxn id="33" idx="2"/>
            <a:endCxn id="53" idx="0"/>
          </p:cNvCxnSpPr>
          <p:nvPr/>
        </p:nvCxnSpPr>
        <p:spPr>
          <a:xfrm>
            <a:off x="10610276" y="4395757"/>
            <a:ext cx="0" cy="43699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FAF5E719-E377-40DA-7B03-8054B7541816}"/>
              </a:ext>
            </a:extLst>
          </p:cNvPr>
          <p:cNvCxnSpPr>
            <a:cxnSpLocks/>
            <a:stCxn id="34" idx="2"/>
            <a:endCxn id="54" idx="0"/>
          </p:cNvCxnSpPr>
          <p:nvPr/>
        </p:nvCxnSpPr>
        <p:spPr>
          <a:xfrm>
            <a:off x="11611466" y="4395757"/>
            <a:ext cx="0" cy="436999"/>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FB5EAE4B-ECE9-A139-F649-CE409301E075}"/>
              </a:ext>
            </a:extLst>
          </p:cNvPr>
          <p:cNvCxnSpPr>
            <a:cxnSpLocks/>
            <a:stCxn id="50" idx="2"/>
            <a:endCxn id="8" idx="0"/>
          </p:cNvCxnSpPr>
          <p:nvPr/>
        </p:nvCxnSpPr>
        <p:spPr>
          <a:xfrm>
            <a:off x="7496666" y="5134508"/>
            <a:ext cx="2083626" cy="428792"/>
          </a:xfrm>
          <a:prstGeom prst="straightConnector1">
            <a:avLst/>
          </a:prstGeom>
          <a:ln w="34925">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1FB5622-A470-A52E-D5AB-2823EB17B42E}"/>
              </a:ext>
            </a:extLst>
          </p:cNvPr>
          <p:cNvCxnSpPr>
            <a:cxnSpLocks/>
            <a:stCxn id="51" idx="2"/>
            <a:endCxn id="8" idx="0"/>
          </p:cNvCxnSpPr>
          <p:nvPr/>
        </p:nvCxnSpPr>
        <p:spPr>
          <a:xfrm>
            <a:off x="8550309" y="5134508"/>
            <a:ext cx="1029983" cy="428792"/>
          </a:xfrm>
          <a:prstGeom prst="straightConnector1">
            <a:avLst/>
          </a:prstGeom>
          <a:ln w="34925">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73A9CC9-669B-FEBC-1F13-A607EB6B7B08}"/>
              </a:ext>
            </a:extLst>
          </p:cNvPr>
          <p:cNvCxnSpPr>
            <a:cxnSpLocks/>
            <a:stCxn id="52" idx="2"/>
            <a:endCxn id="8" idx="0"/>
          </p:cNvCxnSpPr>
          <p:nvPr/>
        </p:nvCxnSpPr>
        <p:spPr>
          <a:xfrm>
            <a:off x="9580292" y="5134508"/>
            <a:ext cx="0" cy="428792"/>
          </a:xfrm>
          <a:prstGeom prst="straightConnector1">
            <a:avLst/>
          </a:prstGeom>
          <a:ln w="34925">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5AC5AFD-05AB-2EE2-C5D3-D1CD77C348C7}"/>
              </a:ext>
            </a:extLst>
          </p:cNvPr>
          <p:cNvCxnSpPr>
            <a:cxnSpLocks/>
            <a:stCxn id="53" idx="2"/>
            <a:endCxn id="8" idx="0"/>
          </p:cNvCxnSpPr>
          <p:nvPr/>
        </p:nvCxnSpPr>
        <p:spPr>
          <a:xfrm flipH="1">
            <a:off x="9580292" y="5134508"/>
            <a:ext cx="1029984" cy="428792"/>
          </a:xfrm>
          <a:prstGeom prst="straightConnector1">
            <a:avLst/>
          </a:prstGeom>
          <a:ln w="34925">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9FC6E70-97FB-CFD7-D8D1-4EF28A2B1FBE}"/>
              </a:ext>
            </a:extLst>
          </p:cNvPr>
          <p:cNvCxnSpPr>
            <a:cxnSpLocks/>
            <a:stCxn id="54" idx="2"/>
            <a:endCxn id="8" idx="0"/>
          </p:cNvCxnSpPr>
          <p:nvPr/>
        </p:nvCxnSpPr>
        <p:spPr>
          <a:xfrm flipH="1">
            <a:off x="9580292" y="5134508"/>
            <a:ext cx="2031174" cy="428792"/>
          </a:xfrm>
          <a:prstGeom prst="straightConnector1">
            <a:avLst/>
          </a:prstGeom>
          <a:ln w="34925">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65" name="Rounded Rectangle 64">
            <a:extLst>
              <a:ext uri="{FF2B5EF4-FFF2-40B4-BE49-F238E27FC236}">
                <a16:creationId xmlns:a16="http://schemas.microsoft.com/office/drawing/2014/main" id="{0A6B5700-B710-8299-B7C2-2A48DC092FF1}"/>
              </a:ext>
            </a:extLst>
          </p:cNvPr>
          <p:cNvSpPr>
            <a:spLocks/>
          </p:cNvSpPr>
          <p:nvPr/>
        </p:nvSpPr>
        <p:spPr>
          <a:xfrm>
            <a:off x="5898076" y="2933465"/>
            <a:ext cx="914400" cy="457200"/>
          </a:xfrm>
          <a:prstGeom prst="roundRect">
            <a:avLst/>
          </a:prstGeom>
          <a:solidFill>
            <a:srgbClr val="FF96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Test</a:t>
            </a:r>
          </a:p>
        </p:txBody>
      </p:sp>
      <p:sp>
        <p:nvSpPr>
          <p:cNvPr id="66" name="Rounded Rectangle 65">
            <a:extLst>
              <a:ext uri="{FF2B5EF4-FFF2-40B4-BE49-F238E27FC236}">
                <a16:creationId xmlns:a16="http://schemas.microsoft.com/office/drawing/2014/main" id="{9D0094FE-A1C3-0532-8851-E1904DDB0D7A}"/>
              </a:ext>
            </a:extLst>
          </p:cNvPr>
          <p:cNvSpPr>
            <a:spLocks/>
          </p:cNvSpPr>
          <p:nvPr/>
        </p:nvSpPr>
        <p:spPr>
          <a:xfrm>
            <a:off x="5892635" y="2409881"/>
            <a:ext cx="914400" cy="457200"/>
          </a:xfrm>
          <a:prstGeom prst="roundRect">
            <a:avLst/>
          </a:prstGeom>
          <a:solidFill>
            <a:schemeClr val="tx1">
              <a:lumMod val="65000"/>
              <a:lumOff val="35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a:t>
            </a:r>
          </a:p>
        </p:txBody>
      </p:sp>
    </p:spTree>
    <p:extLst>
      <p:ext uri="{BB962C8B-B14F-4D97-AF65-F5344CB8AC3E}">
        <p14:creationId xmlns:p14="http://schemas.microsoft.com/office/powerpoint/2010/main" val="38043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44325</TotalTime>
  <Words>1329</Words>
  <Application>Microsoft Macintosh PowerPoint</Application>
  <PresentationFormat>Widescreen</PresentationFormat>
  <Paragraphs>359</Paragraphs>
  <Slides>34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 Math</vt:lpstr>
      <vt:lpstr>Helvetica</vt:lpstr>
      <vt:lpstr>Office Theme</vt:lpstr>
      <vt:lpstr>Unique Questions and Answers Revealed in Automated Resonance Fitting and Demonstrated on Ta-181</vt:lpstr>
      <vt:lpstr>Unique Questions and Answers Revealed in Automated Resonance Fitting and Demonstrated on Ta-181</vt:lpstr>
      <vt:lpstr>   Can automation help?</vt:lpstr>
      <vt:lpstr>   Challenges in resonance parameter inference</vt:lpstr>
      <vt:lpstr>   Automated parameter inference</vt:lpstr>
      <vt:lpstr>   Automated parameter inference</vt:lpstr>
      <vt:lpstr>   Automated parameter inference</vt:lpstr>
      <vt:lpstr>   Automated parameter inference</vt:lpstr>
      <vt:lpstr>   Automated parameter inference</vt:lpstr>
      <vt:lpstr>   Automated parameter inference</vt:lpstr>
      <vt:lpstr>   Solved in overlapping windows</vt:lpstr>
      <vt:lpstr>   AutoFit “Hyperparameters”</vt:lpstr>
      <vt:lpstr>   Differences in evaluation methods</vt:lpstr>
      <vt:lpstr> AutoFit prefers parsimonious models</vt:lpstr>
      <vt:lpstr>PowerPoint Presentation</vt:lpstr>
      <vt:lpstr>   Synthetic Data Testing Framework</vt:lpstr>
      <vt:lpstr>   Sampled Resonance Ladders</vt:lpstr>
      <vt:lpstr>   The Theoretical Objective</vt:lpstr>
      <vt:lpstr>    Generative Models Developed Mimicking Actual Measurements</vt:lpstr>
      <vt:lpstr>   What questions does this allow us to ask?</vt:lpstr>
      <vt:lpstr>   Different Regression Objectives</vt:lpstr>
      <vt:lpstr>   Start From True Parameters</vt:lpstr>
      <vt:lpstr>   Fit Regression Objective</vt:lpstr>
      <vt:lpstr>   Inaccessible Objective = Metric</vt:lpstr>
      <vt:lpstr>   Repeated over 500 Samples</vt:lpstr>
      <vt:lpstr>   URR Study</vt:lpstr>
      <vt:lpstr>PowerPoint Presentation</vt:lpstr>
      <vt:lpstr>PowerPoint Presentation</vt:lpstr>
      <vt:lpstr>   Conclusions</vt:lpstr>
      <vt:lpstr>PowerPoint Presentation</vt:lpstr>
      <vt:lpstr>PowerPoint Presentation</vt:lpstr>
      <vt:lpstr>PowerPoint Presentation</vt:lpstr>
      <vt:lpstr>   Automated parameter inference</vt:lpstr>
      <vt:lpstr>Computational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of Experimental Resonance Data</dc:title>
  <dc:creator>Noah Walton</dc:creator>
  <cp:lastModifiedBy>Sobes, Vlad</cp:lastModifiedBy>
  <cp:revision>129</cp:revision>
  <cp:lastPrinted>2023-10-31T19:19:06Z</cp:lastPrinted>
  <dcterms:created xsi:type="dcterms:W3CDTF">2022-09-20T14:57:05Z</dcterms:created>
  <dcterms:modified xsi:type="dcterms:W3CDTF">2024-11-07T13:33:07Z</dcterms:modified>
</cp:coreProperties>
</file>