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20"/>
  </p:notesMasterIdLst>
  <p:handoutMasterIdLst>
    <p:handoutMasterId r:id="rId21"/>
  </p:handoutMasterIdLst>
  <p:sldIdLst>
    <p:sldId id="376" r:id="rId5"/>
    <p:sldId id="520" r:id="rId6"/>
    <p:sldId id="296" r:id="rId7"/>
    <p:sldId id="525" r:id="rId8"/>
    <p:sldId id="441" r:id="rId9"/>
    <p:sldId id="442" r:id="rId10"/>
    <p:sldId id="521" r:id="rId11"/>
    <p:sldId id="524" r:id="rId12"/>
    <p:sldId id="522" r:id="rId13"/>
    <p:sldId id="431" r:id="rId14"/>
    <p:sldId id="440" r:id="rId15"/>
    <p:sldId id="529" r:id="rId16"/>
    <p:sldId id="528" r:id="rId17"/>
    <p:sldId id="439" r:id="rId18"/>
    <p:sldId id="527" r:id="rId19"/>
  </p:sldIdLst>
  <p:sldSz cx="12192000" cy="6858000"/>
  <p:notesSz cx="9296400" cy="7010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9042"/>
    <a:srgbClr val="0432FF"/>
    <a:srgbClr val="CEC7C1"/>
    <a:srgbClr val="AEB832"/>
    <a:srgbClr val="7CA743"/>
    <a:srgbClr val="9A9B9D"/>
    <a:srgbClr val="AEB0AF"/>
    <a:srgbClr val="8C8D90"/>
    <a:srgbClr val="D25350"/>
    <a:srgbClr val="808184"/>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9E5774-0D1D-F245-A246-A4839F65CB5B}" v="8" dt="2024-11-05T14:20:32.3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65" autoAdjust="0"/>
    <p:restoredTop sz="89660" autoAdjust="0"/>
  </p:normalViewPr>
  <p:slideViewPr>
    <p:cSldViewPr snapToGrid="0" showGuides="1">
      <p:cViewPr varScale="1">
        <p:scale>
          <a:sx n="111" d="100"/>
          <a:sy n="111" d="100"/>
        </p:scale>
        <p:origin x="240" y="264"/>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p:scale>
          <a:sx n="50" d="100"/>
          <a:sy n="50" d="100"/>
        </p:scale>
        <p:origin x="5664" y="1674"/>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wn, Jesse" userId="0e84206e-fb38-40bc-b4e5-d532d93e39fa" providerId="ADAL" clId="{E09E5774-0D1D-F245-A246-A4839F65CB5B}"/>
    <pc:docChg chg="modSld">
      <pc:chgData name="Brown, Jesse" userId="0e84206e-fb38-40bc-b4e5-d532d93e39fa" providerId="ADAL" clId="{E09E5774-0D1D-F245-A246-A4839F65CB5B}" dt="2024-11-27T16:01:15.046" v="0" actId="1076"/>
      <pc:docMkLst>
        <pc:docMk/>
      </pc:docMkLst>
      <pc:sldChg chg="modSp mod">
        <pc:chgData name="Brown, Jesse" userId="0e84206e-fb38-40bc-b4e5-d532d93e39fa" providerId="ADAL" clId="{E09E5774-0D1D-F245-A246-A4839F65CB5B}" dt="2024-11-27T16:01:15.046" v="0" actId="1076"/>
        <pc:sldMkLst>
          <pc:docMk/>
          <pc:sldMk cId="1422408894" sldId="431"/>
        </pc:sldMkLst>
        <pc:picChg chg="mod">
          <ac:chgData name="Brown, Jesse" userId="0e84206e-fb38-40bc-b4e5-d532d93e39fa" providerId="ADAL" clId="{E09E5774-0D1D-F245-A246-A4839F65CB5B}" dt="2024-11-27T16:01:15.046" v="0" actId="1076"/>
          <ac:picMkLst>
            <pc:docMk/>
            <pc:sldMk cId="1422408894" sldId="431"/>
            <ac:picMk id="7" creationId="{218C04B0-1A53-D533-C379-3B2F96114DA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5265014" y="6644077"/>
            <a:ext cx="4029282" cy="351957"/>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11/27/24</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1" y="6644079"/>
            <a:ext cx="4029282" cy="351957"/>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5265018" y="6636895"/>
            <a:ext cx="4029282" cy="351957"/>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11/27/24</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30482" y="3373517"/>
            <a:ext cx="7435436" cy="276058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2" y="6636895"/>
            <a:ext cx="4029282" cy="351957"/>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a:t>
            </a:fld>
            <a:endParaRPr lang="en-US" dirty="0"/>
          </a:p>
        </p:txBody>
      </p:sp>
    </p:spTree>
    <p:extLst>
      <p:ext uri="{BB962C8B-B14F-4D97-AF65-F5344CB8AC3E}">
        <p14:creationId xmlns:p14="http://schemas.microsoft.com/office/powerpoint/2010/main" val="565307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13</a:t>
            </a:fld>
            <a:endParaRPr lang="en-US" dirty="0"/>
          </a:p>
        </p:txBody>
      </p:sp>
    </p:spTree>
    <p:extLst>
      <p:ext uri="{BB962C8B-B14F-4D97-AF65-F5344CB8AC3E}">
        <p14:creationId xmlns:p14="http://schemas.microsoft.com/office/powerpoint/2010/main" val="1497715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14</a:t>
            </a:fld>
            <a:endParaRPr lang="en-US" dirty="0"/>
          </a:p>
        </p:txBody>
      </p:sp>
    </p:spTree>
    <p:extLst>
      <p:ext uri="{BB962C8B-B14F-4D97-AF65-F5344CB8AC3E}">
        <p14:creationId xmlns:p14="http://schemas.microsoft.com/office/powerpoint/2010/main" val="2916192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a:t>
            </a:fld>
            <a:endParaRPr lang="en-US" dirty="0"/>
          </a:p>
        </p:txBody>
      </p:sp>
    </p:spTree>
    <p:extLst>
      <p:ext uri="{BB962C8B-B14F-4D97-AF65-F5344CB8AC3E}">
        <p14:creationId xmlns:p14="http://schemas.microsoft.com/office/powerpoint/2010/main" val="1543159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403225" y="720725"/>
            <a:ext cx="6205538" cy="3490913"/>
          </a:xfrm>
          <a:ln/>
        </p:spPr>
      </p:sp>
      <p:sp>
        <p:nvSpPr>
          <p:cNvPr id="24579" name="Rectangle 3"/>
          <p:cNvSpPr>
            <a:spLocks noGrp="1" noChangeArrowheads="1"/>
          </p:cNvSpPr>
          <p:nvPr>
            <p:ph type="body" idx="1"/>
          </p:nvPr>
        </p:nvSpPr>
        <p:spPr bwMode="auto">
          <a:xfrm>
            <a:off x="952368" y="4434544"/>
            <a:ext cx="5105665" cy="4147104"/>
          </a:xfrm>
          <a:prstGeom prst="rect">
            <a:avLst/>
          </a:prstGeom>
          <a:noFill/>
          <a:ln>
            <a:miter lim="800000"/>
            <a:headEnd/>
            <a:tailEnd/>
          </a:ln>
        </p:spPr>
        <p:txBody>
          <a:bodyPr>
            <a:prstTxWarp prst="textNoShape">
              <a:avLst/>
            </a:prstTxWarp>
          </a:bodyPr>
          <a:lstStyle/>
          <a:p>
            <a:endParaRPr lang="en-US" dirty="0">
              <a:latin typeface="Times New Roman" charset="0"/>
            </a:endParaRPr>
          </a:p>
        </p:txBody>
      </p:sp>
    </p:spTree>
    <p:extLst>
      <p:ext uri="{BB962C8B-B14F-4D97-AF65-F5344CB8AC3E}">
        <p14:creationId xmlns:p14="http://schemas.microsoft.com/office/powerpoint/2010/main" val="863516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94DED-5AEB-0351-027D-704F6AE277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D43FDF-03A4-7726-6014-6C7E2023CE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FEEA59-040C-D969-EB15-11904344E1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401DB7-383C-5B8A-B39F-76E3DA1FC2D1}"/>
              </a:ext>
            </a:extLst>
          </p:cNvPr>
          <p:cNvSpPr>
            <a:spLocks noGrp="1"/>
          </p:cNvSpPr>
          <p:nvPr>
            <p:ph type="sldNum" sz="quarter" idx="5"/>
          </p:nvPr>
        </p:nvSpPr>
        <p:spPr/>
        <p:txBody>
          <a:bodyPr/>
          <a:lstStyle/>
          <a:p>
            <a:fld id="{DBFF095A-F86B-4B29-8A9F-DF3D3D1F3E2A}" type="slidenum">
              <a:rPr lang="en-US" smtClean="0"/>
              <a:pPr/>
              <a:t>7</a:t>
            </a:fld>
            <a:endParaRPr lang="en-US" dirty="0"/>
          </a:p>
        </p:txBody>
      </p:sp>
    </p:spTree>
    <p:extLst>
      <p:ext uri="{BB962C8B-B14F-4D97-AF65-F5344CB8AC3E}">
        <p14:creationId xmlns:p14="http://schemas.microsoft.com/office/powerpoint/2010/main" val="2884677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B1C39-0149-1010-9B1E-CC19C7DB82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DB4A00-2EA5-DF7D-77CB-CB263C5A24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726F56-B287-EFA9-3441-75B5EEEFC7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E9DB25-955A-5F24-38E0-690231B4F19F}"/>
              </a:ext>
            </a:extLst>
          </p:cNvPr>
          <p:cNvSpPr>
            <a:spLocks noGrp="1"/>
          </p:cNvSpPr>
          <p:nvPr>
            <p:ph type="sldNum" sz="quarter" idx="5"/>
          </p:nvPr>
        </p:nvSpPr>
        <p:spPr/>
        <p:txBody>
          <a:bodyPr/>
          <a:lstStyle/>
          <a:p>
            <a:fld id="{DBFF095A-F86B-4B29-8A9F-DF3D3D1F3E2A}" type="slidenum">
              <a:rPr lang="en-US" smtClean="0"/>
              <a:pPr/>
              <a:t>8</a:t>
            </a:fld>
            <a:endParaRPr lang="en-US" dirty="0"/>
          </a:p>
        </p:txBody>
      </p:sp>
    </p:spTree>
    <p:extLst>
      <p:ext uri="{BB962C8B-B14F-4D97-AF65-F5344CB8AC3E}">
        <p14:creationId xmlns:p14="http://schemas.microsoft.com/office/powerpoint/2010/main" val="1849827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FC0FB-7515-C4A8-2E47-D62963A52A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864FB8-EFC1-4650-35BD-CFF1395FA5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AEC4BA-CDB5-F164-8B2E-F6BEA5D167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08108E-4561-FAF0-2A17-387FEE20B924}"/>
              </a:ext>
            </a:extLst>
          </p:cNvPr>
          <p:cNvSpPr>
            <a:spLocks noGrp="1"/>
          </p:cNvSpPr>
          <p:nvPr>
            <p:ph type="sldNum" sz="quarter" idx="5"/>
          </p:nvPr>
        </p:nvSpPr>
        <p:spPr/>
        <p:txBody>
          <a:bodyPr/>
          <a:lstStyle/>
          <a:p>
            <a:fld id="{DBFF095A-F86B-4B29-8A9F-DF3D3D1F3E2A}" type="slidenum">
              <a:rPr lang="en-US" smtClean="0"/>
              <a:pPr/>
              <a:t>9</a:t>
            </a:fld>
            <a:endParaRPr lang="en-US" dirty="0"/>
          </a:p>
        </p:txBody>
      </p:sp>
    </p:spTree>
    <p:extLst>
      <p:ext uri="{BB962C8B-B14F-4D97-AF65-F5344CB8AC3E}">
        <p14:creationId xmlns:p14="http://schemas.microsoft.com/office/powerpoint/2010/main" val="3202819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DDB08-2243-6657-E6BB-FB9F98828B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1FD536-9AAC-33EB-77FF-8AFE7FFDB9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76A37E-0FA9-C228-3DD7-94E0021D86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14FD38-8DC6-D150-8A4C-76B36C9B5435}"/>
              </a:ext>
            </a:extLst>
          </p:cNvPr>
          <p:cNvSpPr>
            <a:spLocks noGrp="1"/>
          </p:cNvSpPr>
          <p:nvPr>
            <p:ph type="sldNum" sz="quarter" idx="5"/>
          </p:nvPr>
        </p:nvSpPr>
        <p:spPr/>
        <p:txBody>
          <a:bodyPr/>
          <a:lstStyle/>
          <a:p>
            <a:fld id="{DBFF095A-F86B-4B29-8A9F-DF3D3D1F3E2A}" type="slidenum">
              <a:rPr lang="en-US" smtClean="0"/>
              <a:pPr/>
              <a:t>10</a:t>
            </a:fld>
            <a:endParaRPr lang="en-US" dirty="0"/>
          </a:p>
        </p:txBody>
      </p:sp>
    </p:spTree>
    <p:extLst>
      <p:ext uri="{BB962C8B-B14F-4D97-AF65-F5344CB8AC3E}">
        <p14:creationId xmlns:p14="http://schemas.microsoft.com/office/powerpoint/2010/main" val="2460411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459FD-AB80-F803-8284-341C706DC7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562423-6F97-20B8-C435-C1E0945C23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EC5FD7-212D-9E8D-DE3C-E78A153AD4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F14659-9202-F97E-DE53-D5FFA2842F6D}"/>
              </a:ext>
            </a:extLst>
          </p:cNvPr>
          <p:cNvSpPr>
            <a:spLocks noGrp="1"/>
          </p:cNvSpPr>
          <p:nvPr>
            <p:ph type="sldNum" sz="quarter" idx="5"/>
          </p:nvPr>
        </p:nvSpPr>
        <p:spPr/>
        <p:txBody>
          <a:bodyPr/>
          <a:lstStyle/>
          <a:p>
            <a:fld id="{DBFF095A-F86B-4B29-8A9F-DF3D3D1F3E2A}" type="slidenum">
              <a:rPr lang="en-US" smtClean="0"/>
              <a:pPr/>
              <a:t>11</a:t>
            </a:fld>
            <a:endParaRPr lang="en-US" dirty="0"/>
          </a:p>
        </p:txBody>
      </p:sp>
    </p:spTree>
    <p:extLst>
      <p:ext uri="{BB962C8B-B14F-4D97-AF65-F5344CB8AC3E}">
        <p14:creationId xmlns:p14="http://schemas.microsoft.com/office/powerpoint/2010/main" val="4204926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CB2A2-4112-7CAD-D460-371B2EE94E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B2D7E3-E248-9E80-69BA-94D311BB1C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04DFC2-BA37-F3C2-EED5-D37AB22843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10D321-4E0C-BE4D-3EF6-D37414943DB3}"/>
              </a:ext>
            </a:extLst>
          </p:cNvPr>
          <p:cNvSpPr>
            <a:spLocks noGrp="1"/>
          </p:cNvSpPr>
          <p:nvPr>
            <p:ph type="sldNum" sz="quarter" idx="5"/>
          </p:nvPr>
        </p:nvSpPr>
        <p:spPr/>
        <p:txBody>
          <a:bodyPr/>
          <a:lstStyle/>
          <a:p>
            <a:fld id="{DBFF095A-F86B-4B29-8A9F-DF3D3D1F3E2A}" type="slidenum">
              <a:rPr lang="en-US" smtClean="0"/>
              <a:pPr/>
              <a:t>12</a:t>
            </a:fld>
            <a:endParaRPr lang="en-US" dirty="0"/>
          </a:p>
        </p:txBody>
      </p:sp>
    </p:spTree>
    <p:extLst>
      <p:ext uri="{BB962C8B-B14F-4D97-AF65-F5344CB8AC3E}">
        <p14:creationId xmlns:p14="http://schemas.microsoft.com/office/powerpoint/2010/main" val="39420539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title style</a:t>
            </a:r>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5132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dirty="0"/>
              <a:t>Click icon to add picture</a:t>
            </a:r>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dirty="0"/>
              <a:t>Click to edit Master title style</a:t>
            </a:r>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0" name="Picture 19">
            <a:extLst>
              <a:ext uri="{FF2B5EF4-FFF2-40B4-BE49-F238E27FC236}">
                <a16:creationId xmlns:a16="http://schemas.microsoft.com/office/drawing/2014/main" id="{4FCA792B-F3C6-440D-9FAF-B0D8AC4CDCB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7604" y="6472945"/>
            <a:ext cx="1093661" cy="265176"/>
          </a:xfrm>
          <a:prstGeom prst="rect">
            <a:avLst/>
          </a:prstGeom>
        </p:spPr>
      </p:pic>
    </p:spTree>
    <p:extLst>
      <p:ext uri="{BB962C8B-B14F-4D97-AF65-F5344CB8AC3E}">
        <p14:creationId xmlns:p14="http://schemas.microsoft.com/office/powerpoint/2010/main" val="121960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4378" y="320040"/>
            <a:ext cx="11425236" cy="535531"/>
          </a:xfrm>
        </p:spPr>
        <p:txBody>
          <a:bodyPr/>
          <a:lstStyle>
            <a:lvl1pPr>
              <a:defRPr/>
            </a:lvl1pPr>
          </a:lstStyle>
          <a:p>
            <a:r>
              <a:rPr lang="en-US"/>
              <a:t>Click to edit Master title style</a:t>
            </a:r>
          </a:p>
        </p:txBody>
      </p:sp>
      <p:sp>
        <p:nvSpPr>
          <p:cNvPr id="3" name="Content Placeholder 2"/>
          <p:cNvSpPr>
            <a:spLocks noGrp="1"/>
          </p:cNvSpPr>
          <p:nvPr>
            <p:ph idx="1"/>
          </p:nvPr>
        </p:nvSpPr>
        <p:spPr>
          <a:xfrm>
            <a:off x="347563" y="1637229"/>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4389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905371" y="204789"/>
            <a:ext cx="6848231" cy="535531"/>
          </a:xfrm>
        </p:spPr>
        <p:txBody>
          <a:bodyPr/>
          <a:lstStyle/>
          <a:p>
            <a:r>
              <a:rPr lang="en-US"/>
              <a:t>Click to edit Master title style</a:t>
            </a:r>
          </a:p>
        </p:txBody>
      </p:sp>
      <p:sp>
        <p:nvSpPr>
          <p:cNvPr id="3" name="Content Placeholder 2"/>
          <p:cNvSpPr>
            <a:spLocks noGrp="1"/>
          </p:cNvSpPr>
          <p:nvPr>
            <p:ph sz="half" idx="1"/>
          </p:nvPr>
        </p:nvSpPr>
        <p:spPr>
          <a:xfrm>
            <a:off x="3260970" y="1628775"/>
            <a:ext cx="2663092" cy="1677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11631" y="1628775"/>
            <a:ext cx="2665047" cy="1677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8616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7" name="Picture 6">
            <a:extLst>
              <a:ext uri="{FF2B5EF4-FFF2-40B4-BE49-F238E27FC236}">
                <a16:creationId xmlns:a16="http://schemas.microsoft.com/office/drawing/2014/main" id="{C1AE7B96-D2A6-4A16-9C8C-9BA017C83499}"/>
              </a:ext>
            </a:extLst>
          </p:cNvPr>
          <p:cNvPicPr>
            <a:picLocks noChangeAspect="1"/>
          </p:cNvPicPr>
          <p:nvPr userDrawn="1"/>
        </p:nvPicPr>
        <p:blipFill>
          <a:blip r:embed="rId2"/>
          <a:stretch>
            <a:fillRect/>
          </a:stretch>
        </p:blipFill>
        <p:spPr>
          <a:xfrm>
            <a:off x="413129" y="6477000"/>
            <a:ext cx="1088136" cy="261860"/>
          </a:xfrm>
          <a:prstGeom prst="rect">
            <a:avLst/>
          </a:prstGeom>
        </p:spPr>
      </p:pic>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dirty="0"/>
              <a:t>Click to edit Master title style</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6" name="Picture 5">
            <a:extLst>
              <a:ext uri="{FF2B5EF4-FFF2-40B4-BE49-F238E27FC236}">
                <a16:creationId xmlns:a16="http://schemas.microsoft.com/office/drawing/2014/main" id="{6C911F93-34D4-49C9-8A88-C4DDE1F1E031}"/>
              </a:ext>
            </a:extLst>
          </p:cNvPr>
          <p:cNvPicPr>
            <a:picLocks noChangeAspect="1"/>
          </p:cNvPicPr>
          <p:nvPr userDrawn="1"/>
        </p:nvPicPr>
        <p:blipFill>
          <a:blip r:embed="rId2"/>
          <a:stretch>
            <a:fillRect/>
          </a:stretch>
        </p:blipFill>
        <p:spPr>
          <a:xfrm>
            <a:off x="413129" y="6477000"/>
            <a:ext cx="1088136" cy="261860"/>
          </a:xfrm>
          <a:prstGeom prst="rect">
            <a:avLst/>
          </a:prstGeom>
        </p:spPr>
      </p:pic>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987582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6DB211-F94D-644A-8C58-020193A03AAA}"/>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17010"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17010"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93368"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8"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300C0632-ACDA-4D24-A2CC-14539B91BC55}"/>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E4EEDC71-13B7-4B76-A967-98C8665C451E}"/>
              </a:ext>
            </a:extLst>
          </p:cNvPr>
          <p:cNvPicPr>
            <a:picLocks noChangeAspect="1"/>
          </p:cNvPicPr>
          <p:nvPr userDrawn="1"/>
        </p:nvPicPr>
        <p:blipFill>
          <a:blip r:embed="rId2"/>
          <a:stretch>
            <a:fillRect/>
          </a:stretch>
        </p:blipFill>
        <p:spPr>
          <a:xfrm>
            <a:off x="413129" y="6486525"/>
            <a:ext cx="1088136" cy="261860"/>
          </a:xfrm>
          <a:prstGeom prst="rect">
            <a:avLst/>
          </a:prstGeom>
        </p:spPr>
      </p:pic>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26057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3 content boxes with reverse head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FC5867-1737-E84C-B42D-608A49EBBAA6}"/>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9" name="Rectangle 6">
            <a:extLst>
              <a:ext uri="{FF2B5EF4-FFF2-40B4-BE49-F238E27FC236}">
                <a16:creationId xmlns:a16="http://schemas.microsoft.com/office/drawing/2014/main" id="{C4B83B09-CF3A-4A36-84C0-D32086A13DE2}"/>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07690CFA-BCE4-4BCB-BADE-0862029B12BF}"/>
              </a:ext>
            </a:extLst>
          </p:cNvPr>
          <p:cNvPicPr>
            <a:picLocks noChangeAspect="1"/>
          </p:cNvPicPr>
          <p:nvPr userDrawn="1"/>
        </p:nvPicPr>
        <p:blipFill>
          <a:blip r:embed="rId2"/>
          <a:stretch>
            <a:fillRect/>
          </a:stretch>
        </p:blipFill>
        <p:spPr>
          <a:xfrm>
            <a:off x="413129" y="6477000"/>
            <a:ext cx="1088136" cy="261860"/>
          </a:xfrm>
          <a:prstGeom prst="rect">
            <a:avLst/>
          </a:prstGeom>
        </p:spPr>
      </p:pic>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861005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5840756"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585" y="1435551"/>
            <a:ext cx="5840415"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583867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584" y="948037"/>
            <a:ext cx="584041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80804" y="966165"/>
            <a:ext cx="5815195"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0804" y="1517523"/>
            <a:ext cx="5815195"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7344" y="966165"/>
            <a:ext cx="5811876"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7344" y="1517523"/>
            <a:ext cx="5811876"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2737"/>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831714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35551"/>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000" y="966165"/>
            <a:ext cx="3833880"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3833880"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12016" y="966165"/>
            <a:ext cx="3831692"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19831" y="1517904"/>
            <a:ext cx="3831692"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37939" y="966165"/>
            <a:ext cx="3797323"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45754" y="1517904"/>
            <a:ext cx="3797323" cy="4110352"/>
          </a:xfrm>
          <a:ln w="12700">
            <a:noFill/>
          </a:ln>
        </p:spPr>
        <p:txBody>
          <a:bodyPr tIns="45720" bIns="91440"/>
          <a:lstStyle>
            <a:lvl1pPr marL="227013" indent="-227013">
              <a:lnSpc>
                <a:spcPct val="90000"/>
              </a:lnSpc>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936"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085213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816" y="966459"/>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914400" indent="-227013">
              <a:lnSpc>
                <a:spcPct val="90000"/>
              </a:lnSpc>
              <a:buFont typeface="Century Gothic" panose="020B0502020202020204" pitchFamily="34" charset="0"/>
              <a:buChar char="•"/>
              <a:tabLst/>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3916" y="969264"/>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30537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a:lnSpc>
                <a:spcPct val="90000"/>
              </a:lnSpc>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04922" y="969264"/>
            <a:ext cx="2868091"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2498" y="969264"/>
            <a:ext cx="2879502"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3193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Tree>
    <p:extLst>
      <p:ext uri="{BB962C8B-B14F-4D97-AF65-F5344CB8AC3E}">
        <p14:creationId xmlns:p14="http://schemas.microsoft.com/office/powerpoint/2010/main" val="1846977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49AC3F58-DA01-43AC-9BFD-B0FCF242EE72}"/>
              </a:ext>
            </a:extLst>
          </p:cNvPr>
          <p:cNvPicPr>
            <a:picLocks noChangeAspect="1"/>
          </p:cNvPicPr>
          <p:nvPr userDrawn="1"/>
        </p:nvPicPr>
        <p:blipFill>
          <a:blip r:embed="rId17"/>
          <a:stretch>
            <a:fillRect/>
          </a:stretch>
        </p:blipFill>
        <p:spPr>
          <a:xfrm>
            <a:off x="413129" y="6477000"/>
            <a:ext cx="1088136" cy="261860"/>
          </a:xfrm>
          <a:prstGeom prst="rect">
            <a:avLst/>
          </a:prstGeom>
        </p:spPr>
      </p:pic>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736" r:id="rId4"/>
    <p:sldLayoutId id="2147483663" r:id="rId5"/>
    <p:sldLayoutId id="2147483685" r:id="rId6"/>
    <p:sldLayoutId id="2147483750" r:id="rId7"/>
    <p:sldLayoutId id="2147483755" r:id="rId8"/>
    <p:sldLayoutId id="2147483754" r:id="rId9"/>
    <p:sldLayoutId id="2147483667" r:id="rId10"/>
    <p:sldLayoutId id="2147483725" r:id="rId11"/>
    <p:sldLayoutId id="2147483756" r:id="rId12"/>
    <p:sldLayoutId id="2147483678" r:id="rId13"/>
    <p:sldLayoutId id="2147483757" r:id="rId14"/>
    <p:sldLayoutId id="2147483758" r:id="rId15"/>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3" Type="http://schemas.openxmlformats.org/officeDocument/2006/relationships/image" Target="../media/image6.jp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g"/><Relationship Id="rId14" Type="http://schemas.openxmlformats.org/officeDocument/2006/relationships/image" Target="../media/image17.jpg"/></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cid:232e4b3c-63df-4ee6-80b5-bfe950321e38@namprd09.prod.outlook.com" TargetMode="External"/><Relationship Id="rId7" Type="http://schemas.openxmlformats.org/officeDocument/2006/relationships/image" Target="cid:412a0e45-8a69-47fe-a4e0-be6258ad2f02@namprd09.prod.outlook.com" TargetMode="External"/><Relationship Id="rId2" Type="http://schemas.openxmlformats.org/officeDocument/2006/relationships/image" Target="../media/image20.jpeg"/><Relationship Id="rId1" Type="http://schemas.openxmlformats.org/officeDocument/2006/relationships/slideLayout" Target="../slideLayouts/slideLayout14.xml"/><Relationship Id="rId6" Type="http://schemas.openxmlformats.org/officeDocument/2006/relationships/image" Target="../media/image22.jpeg"/><Relationship Id="rId5" Type="http://schemas.openxmlformats.org/officeDocument/2006/relationships/image" Target="cid:cd1931a5-e439-4b46-9fe3-4c1508e73973@namprd09.prod.outlook.com" TargetMode="External"/><Relationship Id="rId10" Type="http://schemas.openxmlformats.org/officeDocument/2006/relationships/image" Target="../media/image25.png"/><Relationship Id="rId4" Type="http://schemas.openxmlformats.org/officeDocument/2006/relationships/image" Target="../media/image21.jpeg"/><Relationship Id="rId9" Type="http://schemas.openxmlformats.org/officeDocument/2006/relationships/image" Target="../media/image2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800C1-4BD0-4441-9F02-CABA00D22C2F}"/>
              </a:ext>
            </a:extLst>
          </p:cNvPr>
          <p:cNvSpPr>
            <a:spLocks noGrp="1"/>
          </p:cNvSpPr>
          <p:nvPr>
            <p:ph type="ctrTitle"/>
          </p:nvPr>
        </p:nvSpPr>
        <p:spPr>
          <a:xfrm>
            <a:off x="428734" y="1198463"/>
            <a:ext cx="6243916" cy="531484"/>
          </a:xfrm>
          <a:solidFill>
            <a:schemeClr val="tx1">
              <a:alpha val="37000"/>
            </a:schemeClr>
          </a:solidFill>
        </p:spPr>
        <p:txBody>
          <a:bodyPr/>
          <a:lstStyle/>
          <a:p>
            <a:r>
              <a:rPr lang="en-US" sz="3200" dirty="0"/>
              <a:t>Zr-91 Measurements at GELINA</a:t>
            </a:r>
            <a:endParaRPr lang="en-US" sz="3000" dirty="0"/>
          </a:p>
        </p:txBody>
      </p:sp>
      <p:sp>
        <p:nvSpPr>
          <p:cNvPr id="3" name="Subtitle 2">
            <a:extLst>
              <a:ext uri="{FF2B5EF4-FFF2-40B4-BE49-F238E27FC236}">
                <a16:creationId xmlns:a16="http://schemas.microsoft.com/office/drawing/2014/main" id="{14112E8D-8CA8-4596-914D-BD6FE69564F5}"/>
              </a:ext>
            </a:extLst>
          </p:cNvPr>
          <p:cNvSpPr>
            <a:spLocks noGrp="1"/>
          </p:cNvSpPr>
          <p:nvPr>
            <p:ph type="subTitle" idx="1"/>
          </p:nvPr>
        </p:nvSpPr>
        <p:spPr>
          <a:xfrm>
            <a:off x="428734" y="1973020"/>
            <a:ext cx="6476563" cy="1455980"/>
          </a:xfrm>
          <a:solidFill>
            <a:schemeClr val="tx1">
              <a:alpha val="37000"/>
            </a:schemeClr>
          </a:solidFill>
        </p:spPr>
        <p:txBody>
          <a:bodyPr/>
          <a:lstStyle/>
          <a:p>
            <a:r>
              <a:rPr lang="en-US" dirty="0"/>
              <a:t>Jesse M. Brown</a:t>
            </a:r>
            <a:r>
              <a:rPr lang="en-US" baseline="30000" dirty="0"/>
              <a:t>1</a:t>
            </a:r>
            <a:r>
              <a:rPr lang="en-US" dirty="0"/>
              <a:t>, Klaus Guber</a:t>
            </a:r>
            <a:r>
              <a:rPr lang="en-US" baseline="30000" dirty="0"/>
              <a:t>1</a:t>
            </a:r>
            <a:r>
              <a:rPr lang="en-US" dirty="0"/>
              <a:t>, Carlos Paradela</a:t>
            </a:r>
            <a:r>
              <a:rPr lang="en-US" baseline="30000" dirty="0"/>
              <a:t>2</a:t>
            </a:r>
            <a:r>
              <a:rPr lang="en-US" dirty="0"/>
              <a:t>, Peter Schillebeeckx</a:t>
            </a:r>
            <a:r>
              <a:rPr lang="en-US" baseline="30000" dirty="0"/>
              <a:t>2</a:t>
            </a:r>
            <a:r>
              <a:rPr lang="en-US" dirty="0"/>
              <a:t>, Stefan Kopecky</a:t>
            </a:r>
            <a:r>
              <a:rPr lang="en-US" baseline="30000" dirty="0"/>
              <a:t>2</a:t>
            </a:r>
            <a:endParaRPr lang="en-US" dirty="0"/>
          </a:p>
          <a:p>
            <a:r>
              <a:rPr lang="en-US" sz="1600" baseline="30000" dirty="0"/>
              <a:t>1</a:t>
            </a:r>
            <a:r>
              <a:rPr lang="en-US" sz="1600" dirty="0"/>
              <a:t>Oak Ridge National Laboratory</a:t>
            </a:r>
          </a:p>
          <a:p>
            <a:r>
              <a:rPr lang="en-US" sz="1600" baseline="30000" dirty="0"/>
              <a:t>2</a:t>
            </a:r>
            <a:r>
              <a:rPr lang="en-US" sz="1600" dirty="0"/>
              <a:t>EC-JRC </a:t>
            </a:r>
            <a:r>
              <a:rPr lang="en-US" sz="1600" dirty="0" err="1"/>
              <a:t>Geel</a:t>
            </a:r>
            <a:r>
              <a:rPr lang="en-US" sz="1600" dirty="0"/>
              <a:t>, IRMM</a:t>
            </a:r>
          </a:p>
        </p:txBody>
      </p:sp>
      <p:sp>
        <p:nvSpPr>
          <p:cNvPr id="4" name="TextBox 3">
            <a:extLst>
              <a:ext uri="{FF2B5EF4-FFF2-40B4-BE49-F238E27FC236}">
                <a16:creationId xmlns:a16="http://schemas.microsoft.com/office/drawing/2014/main" id="{0D07EBED-2CD7-6F39-547B-1C3DFFC3036D}"/>
              </a:ext>
            </a:extLst>
          </p:cNvPr>
          <p:cNvSpPr txBox="1"/>
          <p:nvPr/>
        </p:nvSpPr>
        <p:spPr>
          <a:xfrm>
            <a:off x="428734" y="4446885"/>
            <a:ext cx="9756666" cy="584775"/>
          </a:xfrm>
          <a:prstGeom prst="rect">
            <a:avLst/>
          </a:prstGeom>
          <a:solidFill>
            <a:schemeClr val="tx1">
              <a:alpha val="41585"/>
            </a:schemeClr>
          </a:solidFill>
        </p:spPr>
        <p:txBody>
          <a:bodyPr wrap="square">
            <a:spAutoFit/>
          </a:bodyPr>
          <a:lstStyle/>
          <a:p>
            <a:r>
              <a:rPr lang="en-US" sz="1600" dirty="0">
                <a:solidFill>
                  <a:schemeClr val="bg1"/>
                </a:solidFill>
                <a:latin typeface="+mn-lt"/>
              </a:rPr>
              <a:t>Cross Section Evaluation Working Group (CSEWG) Meeting </a:t>
            </a:r>
          </a:p>
          <a:p>
            <a:r>
              <a:rPr lang="en-US" sz="1600" dirty="0">
                <a:solidFill>
                  <a:schemeClr val="bg1"/>
                </a:solidFill>
                <a:latin typeface="+mn-lt"/>
              </a:rPr>
              <a:t>Nov 4</a:t>
            </a:r>
            <a:r>
              <a:rPr lang="en-US" sz="1600" baseline="30000" dirty="0">
                <a:solidFill>
                  <a:schemeClr val="bg1"/>
                </a:solidFill>
                <a:latin typeface="+mn-lt"/>
              </a:rPr>
              <a:t>th</a:t>
            </a:r>
            <a:r>
              <a:rPr lang="en-US" sz="1600" dirty="0">
                <a:solidFill>
                  <a:schemeClr val="bg1"/>
                </a:solidFill>
                <a:latin typeface="+mn-lt"/>
              </a:rPr>
              <a:t> – 8</a:t>
            </a:r>
            <a:r>
              <a:rPr lang="en-US" sz="1600" baseline="30000" dirty="0">
                <a:solidFill>
                  <a:schemeClr val="bg1"/>
                </a:solidFill>
                <a:latin typeface="+mn-lt"/>
              </a:rPr>
              <a:t>th</a:t>
            </a:r>
            <a:r>
              <a:rPr lang="en-US" sz="1600" dirty="0">
                <a:solidFill>
                  <a:schemeClr val="bg1"/>
                </a:solidFill>
                <a:latin typeface="+mn-lt"/>
              </a:rPr>
              <a:t>, 2024</a:t>
            </a:r>
          </a:p>
        </p:txBody>
      </p:sp>
    </p:spTree>
    <p:extLst>
      <p:ext uri="{BB962C8B-B14F-4D97-AF65-F5344CB8AC3E}">
        <p14:creationId xmlns:p14="http://schemas.microsoft.com/office/powerpoint/2010/main" val="4273635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8B766-8CB5-A123-AF9D-94A2E9CBCE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DA6C34-3797-2E94-23F0-E788E2367C48}"/>
              </a:ext>
            </a:extLst>
          </p:cNvPr>
          <p:cNvSpPr>
            <a:spLocks noGrp="1"/>
          </p:cNvSpPr>
          <p:nvPr>
            <p:ph type="title"/>
          </p:nvPr>
        </p:nvSpPr>
        <p:spPr/>
        <p:txBody>
          <a:bodyPr/>
          <a:lstStyle/>
          <a:p>
            <a:r>
              <a:rPr lang="en-US" b="0" dirty="0"/>
              <a:t>Zr-91 Yield Data Reduction (</a:t>
            </a:r>
            <a:r>
              <a:rPr lang="en-US" b="0" dirty="0" err="1"/>
              <a:t>pyAGL+pyAGS</a:t>
            </a:r>
            <a:r>
              <a:rPr lang="en-US" b="0" dirty="0"/>
              <a:t>)</a:t>
            </a:r>
            <a:endParaRPr lang="en-US" dirty="0"/>
          </a:p>
        </p:txBody>
      </p:sp>
      <p:pic>
        <p:nvPicPr>
          <p:cNvPr id="7" name="Picture 6">
            <a:extLst>
              <a:ext uri="{FF2B5EF4-FFF2-40B4-BE49-F238E27FC236}">
                <a16:creationId xmlns:a16="http://schemas.microsoft.com/office/drawing/2014/main" id="{218C04B0-1A53-D533-C379-3B2F96114DAB}"/>
              </a:ext>
            </a:extLst>
          </p:cNvPr>
          <p:cNvPicPr>
            <a:picLocks noChangeAspect="1"/>
          </p:cNvPicPr>
          <p:nvPr/>
        </p:nvPicPr>
        <p:blipFill>
          <a:blip r:embed="rId3"/>
          <a:srcRect/>
          <a:stretch/>
        </p:blipFill>
        <p:spPr>
          <a:xfrm>
            <a:off x="190162" y="429071"/>
            <a:ext cx="11572071" cy="6428929"/>
          </a:xfrm>
          <a:prstGeom prst="rect">
            <a:avLst/>
          </a:prstGeom>
        </p:spPr>
      </p:pic>
      <p:sp>
        <p:nvSpPr>
          <p:cNvPr id="3" name="TextBox 2">
            <a:extLst>
              <a:ext uri="{FF2B5EF4-FFF2-40B4-BE49-F238E27FC236}">
                <a16:creationId xmlns:a16="http://schemas.microsoft.com/office/drawing/2014/main" id="{F614A145-463E-2EF6-0930-3445EF952E11}"/>
              </a:ext>
            </a:extLst>
          </p:cNvPr>
          <p:cNvSpPr txBox="1"/>
          <p:nvPr/>
        </p:nvSpPr>
        <p:spPr>
          <a:xfrm>
            <a:off x="2980267" y="1433688"/>
            <a:ext cx="4278489" cy="590931"/>
          </a:xfrm>
          <a:prstGeom prst="rect">
            <a:avLst/>
          </a:prstGeom>
          <a:noFill/>
        </p:spPr>
        <p:txBody>
          <a:bodyPr wrap="square" rtlCol="0">
            <a:spAutoFit/>
          </a:bodyPr>
          <a:lstStyle/>
          <a:p>
            <a:pPr algn="l">
              <a:lnSpc>
                <a:spcPct val="90000"/>
              </a:lnSpc>
            </a:pPr>
            <a:r>
              <a:rPr lang="en-US" dirty="0">
                <a:latin typeface="+mn-lt"/>
              </a:rPr>
              <a:t>(contains additional </a:t>
            </a:r>
            <a:r>
              <a:rPr lang="en-US" dirty="0" err="1">
                <a:latin typeface="+mn-lt"/>
              </a:rPr>
              <a:t>unc</a:t>
            </a:r>
            <a:r>
              <a:rPr lang="en-US" dirty="0">
                <a:latin typeface="+mn-lt"/>
              </a:rPr>
              <a:t>. compared to AGL </a:t>
            </a:r>
            <a:r>
              <a:rPr lang="en-US" dirty="0" err="1">
                <a:latin typeface="+mn-lt"/>
              </a:rPr>
              <a:t>w.r.t.</a:t>
            </a:r>
            <a:r>
              <a:rPr lang="en-US" dirty="0">
                <a:latin typeface="+mn-lt"/>
              </a:rPr>
              <a:t> </a:t>
            </a:r>
            <a:r>
              <a:rPr lang="en-US" baseline="30000" dirty="0">
                <a:latin typeface="+mn-lt"/>
              </a:rPr>
              <a:t>10</a:t>
            </a:r>
            <a:r>
              <a:rPr lang="en-US" dirty="0">
                <a:latin typeface="+mn-lt"/>
              </a:rPr>
              <a:t>B flux normalization)</a:t>
            </a:r>
          </a:p>
        </p:txBody>
      </p:sp>
    </p:spTree>
    <p:extLst>
      <p:ext uri="{BB962C8B-B14F-4D97-AF65-F5344CB8AC3E}">
        <p14:creationId xmlns:p14="http://schemas.microsoft.com/office/powerpoint/2010/main" val="1422408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F42F1-A39B-75E5-3720-84F279F57D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E4302B-E5E3-213C-58CA-1C5957E3747B}"/>
              </a:ext>
            </a:extLst>
          </p:cNvPr>
          <p:cNvSpPr>
            <a:spLocks noGrp="1"/>
          </p:cNvSpPr>
          <p:nvPr>
            <p:ph type="title"/>
          </p:nvPr>
        </p:nvSpPr>
        <p:spPr/>
        <p:txBody>
          <a:bodyPr/>
          <a:lstStyle/>
          <a:p>
            <a:r>
              <a:rPr lang="en-US" b="0" dirty="0"/>
              <a:t>Zr-91 Data Covariance (</a:t>
            </a:r>
            <a:r>
              <a:rPr lang="en-US" b="0" dirty="0" err="1"/>
              <a:t>pyAGL+pyAGS</a:t>
            </a:r>
            <a:r>
              <a:rPr lang="en-US" b="0" dirty="0"/>
              <a:t>)</a:t>
            </a:r>
            <a:endParaRPr lang="en-US" dirty="0"/>
          </a:p>
        </p:txBody>
      </p:sp>
      <p:pic>
        <p:nvPicPr>
          <p:cNvPr id="7" name="Picture 6">
            <a:extLst>
              <a:ext uri="{FF2B5EF4-FFF2-40B4-BE49-F238E27FC236}">
                <a16:creationId xmlns:a16="http://schemas.microsoft.com/office/drawing/2014/main" id="{CAA0BD88-1F47-46EA-19CD-9FE2214BBC40}"/>
              </a:ext>
            </a:extLst>
          </p:cNvPr>
          <p:cNvPicPr>
            <a:picLocks noChangeAspect="1"/>
          </p:cNvPicPr>
          <p:nvPr/>
        </p:nvPicPr>
        <p:blipFill>
          <a:blip r:embed="rId3"/>
          <a:srcRect/>
          <a:stretch/>
        </p:blipFill>
        <p:spPr>
          <a:xfrm>
            <a:off x="2201334" y="1033480"/>
            <a:ext cx="10190180" cy="5661212"/>
          </a:xfrm>
          <a:prstGeom prst="rect">
            <a:avLst/>
          </a:prstGeom>
        </p:spPr>
      </p:pic>
    </p:spTree>
    <p:extLst>
      <p:ext uri="{BB962C8B-B14F-4D97-AF65-F5344CB8AC3E}">
        <p14:creationId xmlns:p14="http://schemas.microsoft.com/office/powerpoint/2010/main" val="1020218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2AD60-7126-3F05-6131-0305ABE692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43316A-CB25-7EDF-9C24-22638C750576}"/>
              </a:ext>
            </a:extLst>
          </p:cNvPr>
          <p:cNvSpPr>
            <a:spLocks noGrp="1"/>
          </p:cNvSpPr>
          <p:nvPr>
            <p:ph type="title"/>
          </p:nvPr>
        </p:nvSpPr>
        <p:spPr/>
        <p:txBody>
          <a:bodyPr/>
          <a:lstStyle/>
          <a:p>
            <a:r>
              <a:rPr lang="en-US" b="0" dirty="0"/>
              <a:t>Zr-91 Data Covariance (</a:t>
            </a:r>
            <a:r>
              <a:rPr lang="en-US" b="0" dirty="0" err="1"/>
              <a:t>pyAGL+pyAGS</a:t>
            </a:r>
            <a:r>
              <a:rPr lang="en-US" b="0" dirty="0"/>
              <a:t>)</a:t>
            </a:r>
            <a:endParaRPr lang="en-US" dirty="0"/>
          </a:p>
        </p:txBody>
      </p:sp>
      <p:pic>
        <p:nvPicPr>
          <p:cNvPr id="5" name="Picture 4" descr="Text&#10;&#10;Description automatically generated">
            <a:extLst>
              <a:ext uri="{FF2B5EF4-FFF2-40B4-BE49-F238E27FC236}">
                <a16:creationId xmlns:a16="http://schemas.microsoft.com/office/drawing/2014/main" id="{E2C026D4-3401-606C-B586-D642D7B1820C}"/>
              </a:ext>
            </a:extLst>
          </p:cNvPr>
          <p:cNvPicPr>
            <a:picLocks noChangeAspect="1"/>
          </p:cNvPicPr>
          <p:nvPr/>
        </p:nvPicPr>
        <p:blipFill>
          <a:blip r:embed="rId3"/>
          <a:stretch>
            <a:fillRect/>
          </a:stretch>
        </p:blipFill>
        <p:spPr>
          <a:xfrm>
            <a:off x="3967762" y="4345163"/>
            <a:ext cx="7772400" cy="2238517"/>
          </a:xfrm>
          <a:prstGeom prst="rect">
            <a:avLst/>
          </a:prstGeom>
        </p:spPr>
      </p:pic>
      <p:pic>
        <p:nvPicPr>
          <p:cNvPr id="8" name="Picture 7" descr="Graphical user interface, text&#10;&#10;Description automatically generated">
            <a:extLst>
              <a:ext uri="{FF2B5EF4-FFF2-40B4-BE49-F238E27FC236}">
                <a16:creationId xmlns:a16="http://schemas.microsoft.com/office/drawing/2014/main" id="{34E1AFEA-67C6-CAFD-52B6-7B784439A4FA}"/>
              </a:ext>
            </a:extLst>
          </p:cNvPr>
          <p:cNvPicPr>
            <a:picLocks noChangeAspect="1"/>
          </p:cNvPicPr>
          <p:nvPr/>
        </p:nvPicPr>
        <p:blipFill>
          <a:blip r:embed="rId4"/>
          <a:stretch>
            <a:fillRect/>
          </a:stretch>
        </p:blipFill>
        <p:spPr>
          <a:xfrm>
            <a:off x="3967762" y="985275"/>
            <a:ext cx="7772400" cy="2725947"/>
          </a:xfrm>
          <a:prstGeom prst="rect">
            <a:avLst/>
          </a:prstGeom>
        </p:spPr>
      </p:pic>
      <p:sp>
        <p:nvSpPr>
          <p:cNvPr id="9" name="TextBox 8">
            <a:extLst>
              <a:ext uri="{FF2B5EF4-FFF2-40B4-BE49-F238E27FC236}">
                <a16:creationId xmlns:a16="http://schemas.microsoft.com/office/drawing/2014/main" id="{20DAF7AB-4C98-BDC1-41EA-24166ACC0AB5}"/>
              </a:ext>
            </a:extLst>
          </p:cNvPr>
          <p:cNvSpPr txBox="1"/>
          <p:nvPr/>
        </p:nvSpPr>
        <p:spPr>
          <a:xfrm>
            <a:off x="4323645" y="3857376"/>
            <a:ext cx="607409" cy="341632"/>
          </a:xfrm>
          <a:prstGeom prst="rect">
            <a:avLst/>
          </a:prstGeom>
          <a:noFill/>
        </p:spPr>
        <p:txBody>
          <a:bodyPr wrap="square" rtlCol="0">
            <a:spAutoFit/>
          </a:bodyPr>
          <a:lstStyle/>
          <a:p>
            <a:pPr algn="l">
              <a:lnSpc>
                <a:spcPct val="90000"/>
              </a:lnSpc>
            </a:pPr>
            <a:r>
              <a:rPr lang="en-US" dirty="0">
                <a:latin typeface="+mn-lt"/>
              </a:rPr>
              <a:t>…</a:t>
            </a:r>
          </a:p>
        </p:txBody>
      </p:sp>
      <p:sp>
        <p:nvSpPr>
          <p:cNvPr id="10" name="TextBox 9">
            <a:extLst>
              <a:ext uri="{FF2B5EF4-FFF2-40B4-BE49-F238E27FC236}">
                <a16:creationId xmlns:a16="http://schemas.microsoft.com/office/drawing/2014/main" id="{57EBE8B3-89BC-77D7-8808-EEB60A3F64F1}"/>
              </a:ext>
            </a:extLst>
          </p:cNvPr>
          <p:cNvSpPr txBox="1"/>
          <p:nvPr/>
        </p:nvSpPr>
        <p:spPr>
          <a:xfrm>
            <a:off x="541866" y="1368326"/>
            <a:ext cx="3138311" cy="1588127"/>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dirty="0">
                <a:latin typeface="+mn-lt"/>
              </a:rPr>
              <a:t>Workflow produces IDC file</a:t>
            </a:r>
          </a:p>
          <a:p>
            <a:pPr marL="285750" indent="-285750" algn="l">
              <a:lnSpc>
                <a:spcPct val="90000"/>
              </a:lnSpc>
              <a:buFont typeface="Arial" panose="020B0604020202020204" pitchFamily="34" charset="0"/>
              <a:buChar char="•"/>
            </a:pPr>
            <a:r>
              <a:rPr lang="en-US" dirty="0">
                <a:latin typeface="+mn-lt"/>
              </a:rPr>
              <a:t>Evaluators encouraged to use the IDC data, or incorporate it into the fit parameters</a:t>
            </a:r>
          </a:p>
        </p:txBody>
      </p:sp>
    </p:spTree>
    <p:extLst>
      <p:ext uri="{BB962C8B-B14F-4D97-AF65-F5344CB8AC3E}">
        <p14:creationId xmlns:p14="http://schemas.microsoft.com/office/powerpoint/2010/main" val="3884871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538" y="177800"/>
            <a:ext cx="11296889" cy="496290"/>
          </a:xfrm>
        </p:spPr>
        <p:txBody>
          <a:bodyPr>
            <a:noAutofit/>
          </a:bodyPr>
          <a:lstStyle/>
          <a:p>
            <a:r>
              <a:rPr lang="en-US" sz="3200" dirty="0"/>
              <a:t>Status of NCSP experiments at EC-JRC Geel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05336631"/>
              </p:ext>
            </p:extLst>
          </p:nvPr>
        </p:nvGraphicFramePr>
        <p:xfrm>
          <a:off x="393537" y="748089"/>
          <a:ext cx="11520294" cy="5880462"/>
        </p:xfrm>
        <a:graphic>
          <a:graphicData uri="http://schemas.openxmlformats.org/drawingml/2006/table">
            <a:tbl>
              <a:tblPr firstRow="1" bandRow="1">
                <a:tableStyleId>{1FECB4D8-DB02-4DC6-A0A2-4F2EBAE1DC90}</a:tableStyleId>
              </a:tblPr>
              <a:tblGrid>
                <a:gridCol w="1269693">
                  <a:extLst>
                    <a:ext uri="{9D8B030D-6E8A-4147-A177-3AD203B41FA5}">
                      <a16:colId xmlns:a16="http://schemas.microsoft.com/office/drawing/2014/main" val="20000"/>
                    </a:ext>
                  </a:extLst>
                </a:gridCol>
                <a:gridCol w="1494959">
                  <a:extLst>
                    <a:ext uri="{9D8B030D-6E8A-4147-A177-3AD203B41FA5}">
                      <a16:colId xmlns:a16="http://schemas.microsoft.com/office/drawing/2014/main" val="20001"/>
                    </a:ext>
                  </a:extLst>
                </a:gridCol>
                <a:gridCol w="1330378">
                  <a:extLst>
                    <a:ext uri="{9D8B030D-6E8A-4147-A177-3AD203B41FA5}">
                      <a16:colId xmlns:a16="http://schemas.microsoft.com/office/drawing/2014/main" val="20002"/>
                    </a:ext>
                  </a:extLst>
                </a:gridCol>
                <a:gridCol w="1383787">
                  <a:extLst>
                    <a:ext uri="{9D8B030D-6E8A-4147-A177-3AD203B41FA5}">
                      <a16:colId xmlns:a16="http://schemas.microsoft.com/office/drawing/2014/main" val="20003"/>
                    </a:ext>
                  </a:extLst>
                </a:gridCol>
                <a:gridCol w="1654962">
                  <a:extLst>
                    <a:ext uri="{9D8B030D-6E8A-4147-A177-3AD203B41FA5}">
                      <a16:colId xmlns:a16="http://schemas.microsoft.com/office/drawing/2014/main" val="20004"/>
                    </a:ext>
                  </a:extLst>
                </a:gridCol>
                <a:gridCol w="1381415">
                  <a:extLst>
                    <a:ext uri="{9D8B030D-6E8A-4147-A177-3AD203B41FA5}">
                      <a16:colId xmlns:a16="http://schemas.microsoft.com/office/drawing/2014/main" val="20005"/>
                    </a:ext>
                  </a:extLst>
                </a:gridCol>
                <a:gridCol w="1502550">
                  <a:extLst>
                    <a:ext uri="{9D8B030D-6E8A-4147-A177-3AD203B41FA5}">
                      <a16:colId xmlns:a16="http://schemas.microsoft.com/office/drawing/2014/main" val="2773939320"/>
                    </a:ext>
                  </a:extLst>
                </a:gridCol>
                <a:gridCol w="1502550">
                  <a:extLst>
                    <a:ext uri="{9D8B030D-6E8A-4147-A177-3AD203B41FA5}">
                      <a16:colId xmlns:a16="http://schemas.microsoft.com/office/drawing/2014/main" val="20006"/>
                    </a:ext>
                  </a:extLst>
                </a:gridCol>
              </a:tblGrid>
              <a:tr h="324308">
                <a:tc>
                  <a:txBody>
                    <a:bodyPr/>
                    <a:lstStyle/>
                    <a:p>
                      <a:pPr algn="ct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t>W</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t>Cu</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t>Ca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t>Ce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t>V</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t>La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t>Zr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936070">
                <a:tc>
                  <a:txBody>
                    <a:bodyPr/>
                    <a:lstStyle/>
                    <a:p>
                      <a:pPr algn="ctr"/>
                      <a:r>
                        <a:rPr lang="en-US" sz="1150" b="1" dirty="0"/>
                        <a:t>Sample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150" dirty="0"/>
                        <a:t>Metallic disks 182,183,184,186</a:t>
                      </a:r>
                    </a:p>
                    <a:p>
                      <a:pPr algn="ctr"/>
                      <a:endParaRPr lang="en-US" sz="1150" dirty="0"/>
                    </a:p>
                    <a:p>
                      <a:pPr algn="ctr"/>
                      <a:r>
                        <a:rPr lang="en-US" sz="1150" dirty="0"/>
                        <a:t>2009–2011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150" dirty="0"/>
                        <a:t>Metallic disks </a:t>
                      </a:r>
                    </a:p>
                    <a:p>
                      <a:pPr algn="ctr"/>
                      <a:r>
                        <a:rPr lang="en-US" sz="1150" dirty="0"/>
                        <a:t>63</a:t>
                      </a:r>
                      <a:r>
                        <a:rPr lang="en-US" sz="1150" baseline="0" dirty="0"/>
                        <a:t> and </a:t>
                      </a:r>
                      <a:r>
                        <a:rPr lang="en-US" sz="1150" dirty="0"/>
                        <a:t>65</a:t>
                      </a:r>
                    </a:p>
                    <a:p>
                      <a:pPr algn="ctr"/>
                      <a:endParaRPr lang="en-US" sz="1150" dirty="0"/>
                    </a:p>
                    <a:p>
                      <a:pPr algn="ctr"/>
                      <a:r>
                        <a:rPr lang="en-US" sz="1150" dirty="0"/>
                        <a:t>2011–2012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150" b="0" dirty="0"/>
                        <a:t>Metallic disks</a:t>
                      </a:r>
                    </a:p>
                    <a:p>
                      <a:pPr algn="ctr"/>
                      <a:r>
                        <a:rPr lang="en-US" sz="1150" b="0" dirty="0"/>
                        <a:t>Nat Ca</a:t>
                      </a:r>
                    </a:p>
                    <a:p>
                      <a:pPr algn="ctr"/>
                      <a:endParaRPr lang="en-US" sz="1150" b="0" dirty="0"/>
                    </a:p>
                    <a:p>
                      <a:pPr algn="ctr"/>
                      <a:r>
                        <a:rPr lang="en-US" sz="1150" b="0" dirty="0"/>
                        <a:t>2013</a:t>
                      </a:r>
                      <a:r>
                        <a:rPr lang="en-US" sz="1150" dirty="0"/>
                        <a:t>–</a:t>
                      </a:r>
                      <a:r>
                        <a:rPr lang="en-US" sz="1150" b="0" dirty="0"/>
                        <a:t>2014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150" b="0" dirty="0"/>
                        <a:t>Metallic</a:t>
                      </a:r>
                      <a:r>
                        <a:rPr lang="en-US" sz="1150" b="0" baseline="0" dirty="0"/>
                        <a:t> disks</a:t>
                      </a:r>
                    </a:p>
                    <a:p>
                      <a:pPr algn="ctr"/>
                      <a:r>
                        <a:rPr lang="en-US" sz="1150" b="0" baseline="0" dirty="0"/>
                        <a:t>Nat Ce, Ce-142 oxide</a:t>
                      </a:r>
                    </a:p>
                    <a:p>
                      <a:pPr algn="ctr"/>
                      <a:r>
                        <a:rPr lang="en-US" sz="1150" b="0" baseline="0" dirty="0"/>
                        <a:t>2014</a:t>
                      </a:r>
                      <a:r>
                        <a:rPr lang="en-US" sz="1150" dirty="0"/>
                        <a:t>–</a:t>
                      </a:r>
                      <a:r>
                        <a:rPr lang="en-US" sz="1150" b="0" baseline="0" dirty="0"/>
                        <a:t>2015</a:t>
                      </a:r>
                    </a:p>
                    <a:p>
                      <a:pPr algn="ctr"/>
                      <a:r>
                        <a:rPr lang="en-US" sz="1150" b="0" baseline="0" dirty="0"/>
                        <a:t>2018</a:t>
                      </a:r>
                      <a:r>
                        <a:rPr lang="en-US" sz="1150" b="0" dirty="0"/>
                        <a:t>–</a:t>
                      </a:r>
                      <a:r>
                        <a:rPr lang="en-US" sz="1150" b="0" baseline="0" dirty="0"/>
                        <a:t>2019</a:t>
                      </a:r>
                      <a:endParaRPr lang="en-US" sz="115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150" b="0" dirty="0"/>
                        <a:t>Metallic disks</a:t>
                      </a:r>
                    </a:p>
                    <a:p>
                      <a:pPr algn="ctr"/>
                      <a:endParaRPr lang="en-US" sz="1150" b="0" dirty="0"/>
                    </a:p>
                    <a:p>
                      <a:pPr algn="ctr"/>
                      <a:endParaRPr lang="en-US" sz="1150" b="0" dirty="0"/>
                    </a:p>
                    <a:p>
                      <a:pPr algn="ctr"/>
                      <a:r>
                        <a:rPr lang="en-US" sz="1150" b="0" dirty="0"/>
                        <a:t>2015</a:t>
                      </a:r>
                      <a:r>
                        <a:rPr lang="en-US" sz="1150" dirty="0"/>
                        <a:t>–</a:t>
                      </a:r>
                      <a:r>
                        <a:rPr lang="en-US" sz="1150" b="0" dirty="0"/>
                        <a:t>2016</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150" b="0" dirty="0"/>
                        <a:t>Nat La metallic disks</a:t>
                      </a:r>
                    </a:p>
                    <a:p>
                      <a:pPr algn="ctr"/>
                      <a:endParaRPr lang="en-US" sz="1150" b="0" dirty="0"/>
                    </a:p>
                    <a:p>
                      <a:pPr algn="ctr"/>
                      <a:r>
                        <a:rPr lang="en-US" sz="1150" b="0" dirty="0"/>
                        <a:t>2017–2018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50" b="0" dirty="0"/>
                        <a:t>Nat Zr metallic disks</a:t>
                      </a:r>
                    </a:p>
                    <a:p>
                      <a:pPr algn="ctr"/>
                      <a:r>
                        <a:rPr lang="en-US" sz="1150" b="0" baseline="30000" dirty="0"/>
                        <a:t>90,91,92,94</a:t>
                      </a:r>
                      <a:r>
                        <a:rPr lang="en-US" sz="1150" b="0" dirty="0"/>
                        <a:t>Zr</a:t>
                      </a:r>
                    </a:p>
                    <a:p>
                      <a:pPr algn="ctr"/>
                      <a:r>
                        <a:rPr lang="en-US" sz="1150" b="0" dirty="0"/>
                        <a:t>2016–2017</a:t>
                      </a:r>
                    </a:p>
                    <a:p>
                      <a:pPr algn="ctr"/>
                      <a:r>
                        <a:rPr lang="en-US" sz="1150" b="0" dirty="0"/>
                        <a:t>2021–2023</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971143">
                <a:tc>
                  <a:txBody>
                    <a:bodyPr/>
                    <a:lstStyle/>
                    <a:p>
                      <a:pPr algn="ctr"/>
                      <a:r>
                        <a:rPr lang="en-US" sz="1150" b="1" dirty="0"/>
                        <a:t>Experiments</a:t>
                      </a:r>
                    </a:p>
                    <a:p>
                      <a:pPr algn="ctr"/>
                      <a:r>
                        <a:rPr lang="en-US" sz="1150" b="1" dirty="0"/>
                        <a:t>GELINA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150" dirty="0"/>
                        <a:t>60 m, 30 m (n,</a:t>
                      </a:r>
                      <a:r>
                        <a:rPr lang="en-US" sz="1150" dirty="0">
                          <a:latin typeface="Symbol" charset="2"/>
                          <a:cs typeface="Symbol" charset="2"/>
                        </a:rPr>
                        <a:t>g</a:t>
                      </a:r>
                      <a:r>
                        <a:rPr lang="en-US" sz="1150" dirty="0"/>
                        <a:t>)</a:t>
                      </a:r>
                    </a:p>
                    <a:p>
                      <a:pPr algn="ctr"/>
                      <a:r>
                        <a:rPr lang="en-US" sz="1150" dirty="0"/>
                        <a:t>transmission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150" dirty="0"/>
                        <a:t>60 m (n,</a:t>
                      </a:r>
                      <a:r>
                        <a:rPr lang="en-US" sz="1150" dirty="0">
                          <a:latin typeface="Symbol" charset="2"/>
                          <a:cs typeface="Symbol" charset="2"/>
                        </a:rPr>
                        <a:t>g</a:t>
                      </a:r>
                      <a:r>
                        <a:rPr lang="en-US" sz="1150"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150" b="0" dirty="0"/>
                        <a:t>60 m (n,</a:t>
                      </a:r>
                      <a:r>
                        <a:rPr lang="en-US" sz="1150" b="0" dirty="0">
                          <a:latin typeface="Symbol" charset="2"/>
                          <a:cs typeface="Symbol" charset="2"/>
                        </a:rPr>
                        <a:t>g</a:t>
                      </a:r>
                      <a:r>
                        <a:rPr lang="en-US" sz="1150" b="0" dirty="0"/>
                        <a:t>)</a:t>
                      </a:r>
                    </a:p>
                    <a:p>
                      <a:pPr algn="ctr"/>
                      <a:r>
                        <a:rPr lang="en-US" sz="1150" b="0" dirty="0"/>
                        <a:t>transmission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150" b="0" dirty="0"/>
                        <a:t>Nat Ce 60 m (n,</a:t>
                      </a:r>
                      <a:r>
                        <a:rPr lang="en-US" sz="1150" b="0" dirty="0">
                          <a:latin typeface="Symbol" charset="2"/>
                          <a:cs typeface="Symbol" charset="2"/>
                        </a:rPr>
                        <a:t>g</a:t>
                      </a:r>
                      <a:r>
                        <a:rPr lang="en-US" sz="1150" b="0" dirty="0"/>
                        <a:t>)</a:t>
                      </a:r>
                    </a:p>
                    <a:p>
                      <a:pPr algn="ctr"/>
                      <a:r>
                        <a:rPr lang="en-US" sz="1150" b="0" dirty="0"/>
                        <a:t> Nat Ce</a:t>
                      </a:r>
                      <a:r>
                        <a:rPr lang="en-US" sz="1150" b="0" baseline="0" dirty="0"/>
                        <a:t> </a:t>
                      </a:r>
                      <a:r>
                        <a:rPr lang="en-US" sz="1150" b="0" dirty="0"/>
                        <a:t>transmission,</a:t>
                      </a:r>
                    </a:p>
                    <a:p>
                      <a:pPr algn="ctr"/>
                      <a:r>
                        <a:rPr lang="en-US" sz="1150" b="0" baseline="30000" dirty="0"/>
                        <a:t>142</a:t>
                      </a:r>
                      <a:r>
                        <a:rPr lang="en-US" sz="1150" b="0" baseline="0" dirty="0"/>
                        <a:t>Ce experiments completed</a:t>
                      </a:r>
                      <a:endParaRPr lang="en-US" sz="1150" b="0" dirty="0"/>
                    </a:p>
                    <a:p>
                      <a:pPr algn="ctr"/>
                      <a:endParaRPr lang="en-US" sz="115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50" b="0" dirty="0"/>
                        <a:t>60 m (n,</a:t>
                      </a:r>
                      <a:r>
                        <a:rPr lang="en-US" sz="1150" b="0" dirty="0">
                          <a:latin typeface="Symbol" charset="2"/>
                          <a:cs typeface="Symbol" charset="2"/>
                        </a:rPr>
                        <a:t>g</a:t>
                      </a:r>
                      <a:r>
                        <a:rPr lang="en-US" sz="1150" b="0" dirty="0"/>
                        <a:t>) transmission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50" b="0" dirty="0"/>
                        <a:t>60 m (n,</a:t>
                      </a:r>
                      <a:r>
                        <a:rPr lang="en-US" sz="1150" b="0" dirty="0">
                          <a:latin typeface="Symbol" charset="2"/>
                          <a:cs typeface="Symbol" charset="2"/>
                        </a:rPr>
                        <a:t>g</a:t>
                      </a:r>
                      <a:r>
                        <a:rPr lang="en-US" sz="1150" b="0" dirty="0"/>
                        <a:t>) transmission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50" b="0" dirty="0"/>
                        <a:t>Nat Zr 60 m (n,</a:t>
                      </a:r>
                      <a:r>
                        <a:rPr lang="en-US" sz="1150" b="0" dirty="0">
                          <a:latin typeface="Symbol" charset="2"/>
                          <a:cs typeface="Symbol" charset="2"/>
                        </a:rPr>
                        <a:t>g</a:t>
                      </a:r>
                      <a:r>
                        <a:rPr lang="en-US" sz="1150" b="0" dirty="0"/>
                        <a:t>) +</a:t>
                      </a:r>
                      <a:r>
                        <a:rPr lang="en-US" sz="1150" b="0" baseline="0" dirty="0"/>
                        <a:t> </a:t>
                      </a:r>
                      <a:r>
                        <a:rPr lang="en-US" sz="1150" b="0" dirty="0"/>
                        <a:t>transmission</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50" b="0" baseline="30000" dirty="0"/>
                        <a:t>90,91</a:t>
                      </a:r>
                      <a:r>
                        <a:rPr lang="en-US" sz="1150" b="0" dirty="0"/>
                        <a:t>Zr transmission and (</a:t>
                      </a:r>
                      <a:r>
                        <a:rPr lang="en-US" sz="1150" b="0" dirty="0" err="1"/>
                        <a:t>n,</a:t>
                      </a:r>
                      <a:r>
                        <a:rPr lang="en-US" sz="1150" b="0" dirty="0" err="1">
                          <a:latin typeface="Symbol" charset="2"/>
                          <a:cs typeface="Symbol" charset="2"/>
                        </a:rPr>
                        <a:t>g</a:t>
                      </a:r>
                      <a:r>
                        <a:rPr lang="en-US" sz="1150" b="0" dirty="0"/>
                        <a:t>) data</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15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061476">
                <a:tc>
                  <a:txBody>
                    <a:bodyPr/>
                    <a:lstStyle/>
                    <a:p>
                      <a:pPr algn="ctr"/>
                      <a:r>
                        <a:rPr lang="en-US" sz="1150" b="1" dirty="0"/>
                        <a:t>Data sorting</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150" dirty="0"/>
                        <a:t>Finished</a:t>
                      </a:r>
                      <a:r>
                        <a:rPr lang="en-US" sz="1150" baseline="0" dirty="0"/>
                        <a:t> 60 m + </a:t>
                      </a:r>
                    </a:p>
                    <a:p>
                      <a:pPr algn="ctr"/>
                      <a:r>
                        <a:rPr lang="en-US" sz="1150" baseline="0" dirty="0"/>
                        <a:t>transmission</a:t>
                      </a:r>
                      <a:endParaRPr lang="en-US" sz="115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50" dirty="0"/>
                        <a:t>Finished</a:t>
                      </a:r>
                      <a:r>
                        <a:rPr lang="en-US" sz="1150" baseline="0" dirty="0"/>
                        <a:t> 60 m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50" b="0" dirty="0"/>
                        <a:t>Finished</a:t>
                      </a:r>
                      <a:r>
                        <a:rPr lang="en-US" sz="1150" b="0" baseline="0" dirty="0"/>
                        <a:t> 60 m </a:t>
                      </a:r>
                    </a:p>
                    <a:p>
                      <a:pPr algn="ctr"/>
                      <a:r>
                        <a:rPr lang="en-US" sz="1150" b="0" dirty="0"/>
                        <a:t>transmission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150" b="0" dirty="0"/>
                        <a:t>Finished for thin and thick</a:t>
                      </a:r>
                      <a:r>
                        <a:rPr lang="en-US" sz="1150" b="0" baseline="0" dirty="0"/>
                        <a:t> sample,</a:t>
                      </a:r>
                    </a:p>
                    <a:p>
                      <a:pPr algn="ctr"/>
                      <a:r>
                        <a:rPr lang="en-US" sz="1150" b="0" baseline="30000" dirty="0"/>
                        <a:t>142</a:t>
                      </a:r>
                      <a:r>
                        <a:rPr lang="en-US" sz="1150" b="0" baseline="0" dirty="0"/>
                        <a:t>Ce data sorting finalized</a:t>
                      </a:r>
                      <a:endParaRPr lang="en-US" sz="115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50" b="0" dirty="0"/>
                        <a:t>Finished for thin and thick</a:t>
                      </a:r>
                      <a:r>
                        <a:rPr lang="en-US" sz="1150" b="0" baseline="0" dirty="0"/>
                        <a:t> sample</a:t>
                      </a:r>
                      <a:endParaRPr lang="en-US" sz="1150" b="0" dirty="0"/>
                    </a:p>
                    <a:p>
                      <a:pPr algn="ctr"/>
                      <a:endParaRPr lang="en-US" sz="115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150" b="0" dirty="0"/>
                        <a:t>Finalized</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50" b="0" dirty="0"/>
                        <a:t>Finished for thin and thick</a:t>
                      </a:r>
                      <a:r>
                        <a:rPr lang="en-US" sz="1150" b="0" baseline="0" dirty="0"/>
                        <a:t> natural sample, </a:t>
                      </a:r>
                      <a:r>
                        <a:rPr lang="en-US" sz="1150" b="0" baseline="30000" dirty="0"/>
                        <a:t>90</a:t>
                      </a:r>
                      <a:r>
                        <a:rPr lang="en-US" sz="1150" b="0" baseline="0" dirty="0"/>
                        <a:t>Zr </a:t>
                      </a:r>
                      <a:r>
                        <a:rPr lang="en-US" sz="1150" b="0" dirty="0"/>
                        <a:t>(</a:t>
                      </a:r>
                      <a:r>
                        <a:rPr lang="en-US" sz="1150" b="0" dirty="0" err="1"/>
                        <a:t>n,</a:t>
                      </a:r>
                      <a:r>
                        <a:rPr lang="en-US" sz="1150" b="0" dirty="0" err="1">
                          <a:latin typeface="Symbol" charset="2"/>
                          <a:cs typeface="Symbol" charset="2"/>
                        </a:rPr>
                        <a:t>g</a:t>
                      </a:r>
                      <a:r>
                        <a:rPr lang="en-US" sz="1150" b="0" dirty="0"/>
                        <a:t>)+</a:t>
                      </a:r>
                      <a:r>
                        <a:rPr lang="en-US" sz="1150" b="0" baseline="0" dirty="0"/>
                        <a:t> transmission, </a:t>
                      </a:r>
                      <a:r>
                        <a:rPr lang="en-US" sz="1150" b="0" baseline="30000" dirty="0"/>
                        <a:t>91</a:t>
                      </a:r>
                      <a:r>
                        <a:rPr lang="en-US" sz="1150" b="0" baseline="0" dirty="0"/>
                        <a:t>Zr transmission + (</a:t>
                      </a:r>
                      <a:r>
                        <a:rPr lang="en-US" sz="1150" b="0" dirty="0" err="1"/>
                        <a:t>n,</a:t>
                      </a:r>
                      <a:r>
                        <a:rPr lang="en-US" sz="1150" b="0" dirty="0" err="1">
                          <a:latin typeface="Symbol" charset="2"/>
                          <a:cs typeface="Symbol" charset="2"/>
                        </a:rPr>
                        <a:t>g</a:t>
                      </a:r>
                      <a:r>
                        <a:rPr lang="en-US" sz="1150" b="0" dirty="0"/>
                        <a:t>)</a:t>
                      </a:r>
                    </a:p>
                    <a:p>
                      <a:pPr algn="ctr"/>
                      <a:endParaRPr lang="en-US" sz="115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822234">
                <a:tc>
                  <a:txBody>
                    <a:bodyPr/>
                    <a:lstStyle/>
                    <a:p>
                      <a:pPr algn="ctr"/>
                      <a:r>
                        <a:rPr lang="en-US" sz="1150" b="1" dirty="0"/>
                        <a:t>Reduced to cross</a:t>
                      </a:r>
                      <a:r>
                        <a:rPr lang="en-US" sz="1150" b="1" baseline="0" dirty="0"/>
                        <a:t> section</a:t>
                      </a:r>
                      <a:endParaRPr lang="en-US" sz="115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150" dirty="0"/>
                        <a:t>X-section,</a:t>
                      </a:r>
                      <a:r>
                        <a:rPr lang="en-US" sz="1150" baseline="0" dirty="0"/>
                        <a:t> transmission</a:t>
                      </a:r>
                      <a:endParaRPr lang="en-US" sz="115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150" dirty="0"/>
                        <a:t>X-section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50" b="0" dirty="0"/>
                        <a:t>X-section</a:t>
                      </a:r>
                    </a:p>
                    <a:p>
                      <a:pPr algn="ctr"/>
                      <a:r>
                        <a:rPr lang="en-US" sz="1150" b="0" dirty="0"/>
                        <a:t>transmission</a:t>
                      </a:r>
                    </a:p>
                    <a:p>
                      <a:pPr algn="ctr"/>
                      <a:r>
                        <a:rPr lang="en-US" sz="1150" b="0" dirty="0"/>
                        <a:t>0.6, 1.0, 5 cm samples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50" b="0" dirty="0"/>
                        <a:t>2 mm X-section</a:t>
                      </a:r>
                    </a:p>
                    <a:p>
                      <a:pPr algn="ctr"/>
                      <a:r>
                        <a:rPr lang="en-US" sz="1150" b="0" dirty="0"/>
                        <a:t>2 mm transmission</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50" b="0" dirty="0"/>
                        <a:t>10 mm transmission</a:t>
                      </a:r>
                    </a:p>
                    <a:p>
                      <a:pPr algn="ctr"/>
                      <a:r>
                        <a:rPr lang="en-US" sz="1150" b="0" baseline="30000" dirty="0"/>
                        <a:t>142</a:t>
                      </a:r>
                      <a:r>
                        <a:rPr lang="en-US" sz="1150" b="0" baseline="0" dirty="0"/>
                        <a:t>Ce data</a:t>
                      </a:r>
                      <a:r>
                        <a:rPr lang="en-US" sz="1150" b="0" baseline="0" dirty="0">
                          <a:highlight>
                            <a:srgbClr val="FFFF00"/>
                          </a:highlight>
                        </a:rPr>
                        <a:t> </a:t>
                      </a:r>
                      <a:endParaRPr lang="en-US" sz="115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150" b="0" dirty="0"/>
                        <a:t>Thin X-section</a:t>
                      </a:r>
                    </a:p>
                    <a:p>
                      <a:pPr algn="ctr"/>
                      <a:r>
                        <a:rPr lang="en-US" sz="1150" b="0" dirty="0"/>
                        <a:t>0.35 and 2 mm, transmission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150" dirty="0"/>
                        <a:t>X-section,</a:t>
                      </a:r>
                      <a:r>
                        <a:rPr lang="en-US" sz="1150" baseline="0" dirty="0"/>
                        <a:t> transmission</a:t>
                      </a:r>
                      <a:endParaRPr lang="en-US" sz="115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100" b="0" baseline="30000" dirty="0"/>
                        <a:t>90</a:t>
                      </a:r>
                      <a:r>
                        <a:rPr lang="en-US" sz="1100" b="0" baseline="0" dirty="0"/>
                        <a:t>Zr transmission + (</a:t>
                      </a:r>
                      <a:r>
                        <a:rPr lang="en-US" sz="1100" b="0" dirty="0" err="1"/>
                        <a:t>n,</a:t>
                      </a:r>
                      <a:r>
                        <a:rPr lang="en-US" sz="1100" b="0" dirty="0" err="1">
                          <a:latin typeface="Symbol" charset="2"/>
                          <a:cs typeface="Symbol" charset="2"/>
                        </a:rPr>
                        <a:t>g</a:t>
                      </a:r>
                      <a:r>
                        <a:rPr lang="en-US" sz="1100" b="0" dirty="0"/>
                        <a:t>)</a:t>
                      </a:r>
                    </a:p>
                    <a:p>
                      <a:pPr algn="ctr"/>
                      <a:r>
                        <a:rPr lang="en-US" sz="1100" b="0" baseline="30000" dirty="0"/>
                        <a:t>91</a:t>
                      </a:r>
                      <a:r>
                        <a:rPr lang="en-US" sz="1100" b="0" baseline="0" dirty="0"/>
                        <a:t>Zr transmission</a:t>
                      </a:r>
                      <a:r>
                        <a:rPr lang="en-US" sz="1150" b="0" baseline="0" dirty="0"/>
                        <a:t> </a:t>
                      </a:r>
                      <a:r>
                        <a:rPr lang="en-US" sz="1200" b="0" baseline="0" dirty="0"/>
                        <a:t>+ (</a:t>
                      </a:r>
                      <a:r>
                        <a:rPr lang="en-US" sz="1200" b="0" dirty="0" err="1"/>
                        <a:t>n,</a:t>
                      </a:r>
                      <a:r>
                        <a:rPr lang="en-US" sz="1200" b="0" dirty="0" err="1">
                          <a:latin typeface="Symbol" charset="2"/>
                          <a:cs typeface="Symbol" charset="2"/>
                        </a:rPr>
                        <a:t>g</a:t>
                      </a:r>
                      <a:r>
                        <a:rPr lang="en-US" sz="1200" b="0" dirty="0"/>
                        <a:t>)</a:t>
                      </a:r>
                      <a:endParaRPr lang="en-US" sz="115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673325">
                <a:tc>
                  <a:txBody>
                    <a:bodyPr/>
                    <a:lstStyle/>
                    <a:p>
                      <a:pPr algn="ctr"/>
                      <a:r>
                        <a:rPr lang="en-US" sz="1150" b="1" dirty="0"/>
                        <a:t>Data testing</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150" dirty="0"/>
                        <a:t>Data</a:t>
                      </a:r>
                      <a:r>
                        <a:rPr lang="en-US" sz="1150" baseline="0" dirty="0"/>
                        <a:t> ready for evaluation</a:t>
                      </a:r>
                      <a:endParaRPr lang="en-US" sz="115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50" dirty="0"/>
                        <a:t>Data ready</a:t>
                      </a:r>
                      <a:r>
                        <a:rPr lang="en-US" sz="1150" baseline="0" dirty="0"/>
                        <a:t> for evaluation</a:t>
                      </a:r>
                      <a:endParaRPr lang="en-US" sz="115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150" b="0" dirty="0"/>
                        <a:t>Data ready for evaluation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50" dirty="0"/>
                        <a:t>Data ready</a:t>
                      </a:r>
                      <a:r>
                        <a:rPr lang="en-US" sz="1150" baseline="0" dirty="0"/>
                        <a:t> for evaluation</a:t>
                      </a:r>
                      <a:endParaRPr lang="en-US" sz="115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50" dirty="0"/>
                        <a:t>Data ready</a:t>
                      </a:r>
                      <a:r>
                        <a:rPr lang="en-US" sz="1150" baseline="0" dirty="0"/>
                        <a:t> for evaluation</a:t>
                      </a:r>
                      <a:endParaRPr lang="en-US" sz="115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50" dirty="0"/>
                        <a:t>Data ready</a:t>
                      </a:r>
                      <a:r>
                        <a:rPr lang="en-US" sz="1150" baseline="0" dirty="0"/>
                        <a:t> for evaluation</a:t>
                      </a:r>
                      <a:endParaRPr lang="en-US" sz="115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150" b="0" dirty="0"/>
                        <a:t>In</a:t>
                      </a:r>
                      <a:r>
                        <a:rPr lang="en-US" sz="1150" b="0" baseline="0" dirty="0"/>
                        <a:t> progress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50" baseline="30000" dirty="0"/>
                        <a:t>90,91</a:t>
                      </a:r>
                      <a:r>
                        <a:rPr lang="en-US" sz="1150" dirty="0"/>
                        <a:t>Zr Data ready</a:t>
                      </a:r>
                      <a:r>
                        <a:rPr lang="en-US" sz="1150" baseline="0" dirty="0"/>
                        <a:t> for evaluation</a:t>
                      </a:r>
                      <a:endParaRPr lang="en-US" sz="115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936070">
                <a:tc>
                  <a:txBody>
                    <a:bodyPr/>
                    <a:lstStyle/>
                    <a:p>
                      <a:pPr algn="ctr"/>
                      <a:r>
                        <a:rPr lang="en-US" sz="1150" b="1" dirty="0"/>
                        <a:t>Analysis and evaluation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150" dirty="0"/>
                        <a:t>Finalized and </a:t>
                      </a:r>
                    </a:p>
                    <a:p>
                      <a:pPr algn="ctr"/>
                      <a:r>
                        <a:rPr lang="en-US" sz="1150" dirty="0"/>
                        <a:t>submitted to National Nuclear Data Center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150" dirty="0"/>
                        <a:t>Finalized and</a:t>
                      </a:r>
                    </a:p>
                    <a:p>
                      <a:pPr algn="ctr"/>
                      <a:r>
                        <a:rPr lang="en-US" sz="1150" dirty="0"/>
                        <a:t>submitted to National Nuclear Data Center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150" b="0" dirty="0"/>
                        <a:t>Finalized and</a:t>
                      </a:r>
                    </a:p>
                    <a:p>
                      <a:pPr algn="ctr"/>
                      <a:r>
                        <a:rPr lang="en-US" sz="1150" dirty="0"/>
                        <a:t>submitted to National Nuclear Data Center</a:t>
                      </a:r>
                      <a:endParaRPr lang="en-US" sz="115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150" b="0" dirty="0"/>
                        <a:t>Finalized and</a:t>
                      </a:r>
                    </a:p>
                    <a:p>
                      <a:pPr algn="ctr"/>
                      <a:r>
                        <a:rPr lang="en-US" sz="1150" dirty="0"/>
                        <a:t>submitted to National Nuclear Data Center</a:t>
                      </a:r>
                      <a:endParaRPr lang="en-US" sz="115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150" dirty="0"/>
                        <a:t>Finalized and</a:t>
                      </a:r>
                    </a:p>
                    <a:p>
                      <a:pPr algn="ctr"/>
                      <a:r>
                        <a:rPr lang="en-US" sz="1150" dirty="0"/>
                        <a:t>submitted to National Nuclear Data Center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50" b="0" dirty="0"/>
                        <a:t>In progress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50" b="0" dirty="0"/>
                        <a:t>Final stages, i.e. join RRR with HE evaluation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50" b="0" dirty="0"/>
                        <a:t>In progress</a:t>
                      </a:r>
                    </a:p>
                    <a:p>
                      <a:pPr algn="ctr"/>
                      <a:r>
                        <a:rPr lang="en-US" sz="1150" b="0" dirty="0"/>
                        <a:t>RPI PhD Student</a:t>
                      </a:r>
                    </a:p>
                    <a:p>
                      <a:pPr algn="ctr"/>
                      <a:r>
                        <a:rPr lang="en-US" sz="1150" b="0" dirty="0"/>
                        <a:t>ORNL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321372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FABE5-F815-F168-06C1-1DF94B20EFFB}"/>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D77F1201-B41E-F192-1607-CAA2E9786E9F}"/>
              </a:ext>
            </a:extLst>
          </p:cNvPr>
          <p:cNvSpPr>
            <a:spLocks noGrp="1"/>
          </p:cNvSpPr>
          <p:nvPr>
            <p:ph idx="1"/>
          </p:nvPr>
        </p:nvSpPr>
        <p:spPr/>
        <p:txBody>
          <a:bodyPr/>
          <a:lstStyle/>
          <a:p>
            <a:r>
              <a:rPr lang="en-US" dirty="0"/>
              <a:t>First cut of Zr-91 data reduction is been completed</a:t>
            </a:r>
          </a:p>
          <a:p>
            <a:r>
              <a:rPr lang="en-US" dirty="0"/>
              <a:t>New python-based AGS and AGL replacements are nearing completion</a:t>
            </a:r>
          </a:p>
          <a:p>
            <a:pPr lvl="1"/>
            <a:r>
              <a:rPr lang="en-US" dirty="0"/>
              <a:t>Improves workflow</a:t>
            </a:r>
          </a:p>
          <a:p>
            <a:pPr lvl="1"/>
            <a:r>
              <a:rPr lang="en-US" dirty="0"/>
              <a:t>Lower effort required for maintenance</a:t>
            </a:r>
          </a:p>
          <a:p>
            <a:r>
              <a:rPr lang="en-US" dirty="0"/>
              <a:t>Combination of Zr-90 and Zr-91 will enable some evaluations, but still have to wait for Zr-92 and Zr-94 measurements for full analysis</a:t>
            </a:r>
          </a:p>
        </p:txBody>
      </p:sp>
    </p:spTree>
    <p:extLst>
      <p:ext uri="{BB962C8B-B14F-4D97-AF65-F5344CB8AC3E}">
        <p14:creationId xmlns:p14="http://schemas.microsoft.com/office/powerpoint/2010/main" val="616305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724395" y="219075"/>
            <a:ext cx="10806545" cy="487954"/>
          </a:xfrm>
        </p:spPr>
        <p:txBody>
          <a:bodyPr>
            <a:normAutofit fontScale="90000"/>
          </a:bodyPr>
          <a:lstStyle/>
          <a:p>
            <a:r>
              <a:rPr lang="en-US" dirty="0"/>
              <a:t>People supporting JRC experiments and evaluations</a:t>
            </a:r>
          </a:p>
        </p:txBody>
      </p:sp>
      <p:sp>
        <p:nvSpPr>
          <p:cNvPr id="21507" name="Content Placeholder 2"/>
          <p:cNvSpPr>
            <a:spLocks noGrp="1"/>
          </p:cNvSpPr>
          <p:nvPr>
            <p:ph idx="1"/>
          </p:nvPr>
        </p:nvSpPr>
        <p:spPr>
          <a:xfrm>
            <a:off x="916253" y="723160"/>
            <a:ext cx="10806545" cy="3678957"/>
          </a:xfrm>
        </p:spPr>
        <p:txBody>
          <a:bodyPr>
            <a:normAutofit fontScale="92500"/>
          </a:bodyPr>
          <a:lstStyle/>
          <a:p>
            <a:r>
              <a:rPr lang="en-US" dirty="0">
                <a:latin typeface="+mn-lt"/>
                <a:cs typeface="Comic Sans MS"/>
              </a:rPr>
              <a:t>Peter Schillebeeckx, EC-JRC Geel</a:t>
            </a:r>
          </a:p>
          <a:p>
            <a:r>
              <a:rPr lang="en-US" dirty="0">
                <a:latin typeface="+mn-lt"/>
                <a:cs typeface="Comic Sans MS"/>
              </a:rPr>
              <a:t>Carlos Paradela, EC-JRC Geel</a:t>
            </a:r>
          </a:p>
          <a:p>
            <a:r>
              <a:rPr lang="en-US" dirty="0">
                <a:latin typeface="+mn-lt"/>
                <a:cs typeface="Comic Sans MS"/>
              </a:rPr>
              <a:t>Stefan Kopecky, EC-JRC Geel</a:t>
            </a:r>
          </a:p>
          <a:p>
            <a:r>
              <a:rPr lang="en-US" dirty="0">
                <a:latin typeface="+mn-lt"/>
                <a:cs typeface="Comic Sans MS"/>
              </a:rPr>
              <a:t>Ruud Wynats, EC-JRC Geel</a:t>
            </a:r>
          </a:p>
          <a:p>
            <a:r>
              <a:rPr lang="en-US" dirty="0">
                <a:latin typeface="+mn-lt"/>
                <a:cs typeface="Comic Sans MS"/>
              </a:rPr>
              <a:t>Mike Zach, Jenny Conner, ORNL/Isotopes</a:t>
            </a:r>
          </a:p>
          <a:p>
            <a:r>
              <a:rPr lang="en-US" dirty="0">
                <a:latin typeface="+mn-lt"/>
                <a:cs typeface="Comic Sans MS"/>
              </a:rPr>
              <a:t>Goran Arbanas, Jesse Brown, Chris Chapman, Luiz Leal, Jordan McDonnell, Marco Pigni, Klaus Guber, ORNL-ND group</a:t>
            </a:r>
          </a:p>
          <a:p>
            <a:endParaRPr lang="en-US" sz="1800" dirty="0">
              <a:cs typeface="Comic Sans MS"/>
            </a:endParaRPr>
          </a:p>
        </p:txBody>
      </p:sp>
      <p:sp>
        <p:nvSpPr>
          <p:cNvPr id="6" name="Title 1">
            <a:extLst>
              <a:ext uri="{FF2B5EF4-FFF2-40B4-BE49-F238E27FC236}">
                <a16:creationId xmlns:a16="http://schemas.microsoft.com/office/drawing/2014/main" id="{D283F825-EE63-2A4B-8DD9-340EB162C2E8}"/>
              </a:ext>
            </a:extLst>
          </p:cNvPr>
          <p:cNvSpPr txBox="1">
            <a:spLocks/>
          </p:cNvSpPr>
          <p:nvPr/>
        </p:nvSpPr>
        <p:spPr bwMode="auto">
          <a:xfrm>
            <a:off x="469202" y="4284836"/>
            <a:ext cx="9129713" cy="4879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7500"/>
          </a:bodyPr>
          <a:lstStyle>
            <a:lvl1pPr algn="l" rtl="0" eaLnBrk="1" fontAlgn="base" hangingPunct="1">
              <a:lnSpc>
                <a:spcPct val="90000"/>
              </a:lnSpc>
              <a:spcBef>
                <a:spcPct val="0"/>
              </a:spcBef>
              <a:spcAft>
                <a:spcPct val="0"/>
              </a:spcAft>
              <a:defRPr sz="30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2000" dirty="0"/>
              <a:t>Acknowledgments</a:t>
            </a:r>
          </a:p>
        </p:txBody>
      </p:sp>
      <p:sp>
        <p:nvSpPr>
          <p:cNvPr id="2" name="TextBox 1">
            <a:extLst>
              <a:ext uri="{FF2B5EF4-FFF2-40B4-BE49-F238E27FC236}">
                <a16:creationId xmlns:a16="http://schemas.microsoft.com/office/drawing/2014/main" id="{5CE5EB98-B2EF-4B4E-B13A-FCEA5E04C353}"/>
              </a:ext>
            </a:extLst>
          </p:cNvPr>
          <p:cNvSpPr txBox="1"/>
          <p:nvPr/>
        </p:nvSpPr>
        <p:spPr>
          <a:xfrm>
            <a:off x="2058432" y="4706887"/>
            <a:ext cx="10004295" cy="2031325"/>
          </a:xfrm>
          <a:prstGeom prst="rect">
            <a:avLst/>
          </a:prstGeom>
          <a:noFill/>
        </p:spPr>
        <p:txBody>
          <a:bodyPr wrap="square" rtlCol="0">
            <a:spAutoFit/>
          </a:bodyPr>
          <a:lstStyle/>
          <a:p>
            <a:pPr>
              <a:lnSpc>
                <a:spcPct val="90000"/>
              </a:lnSpc>
            </a:pPr>
            <a:r>
              <a:rPr lang="en-US" sz="2000" dirty="0">
                <a:latin typeface="+mn-lt"/>
              </a:rPr>
              <a:t>This work was supported by the DOE Nuclear Criticality Safety Program, funded and managed by the National Nuclear Security Administration for the US Department of Energy. The isotope used in this research was supplied by the U.S. Department of Energy Isotope Program, managed by the Office of Science for Nuclear Physics.</a:t>
            </a:r>
          </a:p>
          <a:p>
            <a:pPr>
              <a:lnSpc>
                <a:spcPct val="90000"/>
              </a:lnSpc>
            </a:pPr>
            <a:endParaRPr lang="en-US" sz="2000" dirty="0">
              <a:latin typeface="+mn-lt"/>
            </a:endParaRPr>
          </a:p>
          <a:p>
            <a:pPr>
              <a:lnSpc>
                <a:spcPct val="90000"/>
              </a:lnSpc>
            </a:pPr>
            <a:r>
              <a:rPr lang="en-US" sz="2000" dirty="0">
                <a:latin typeface="+mn-lt"/>
                <a:cs typeface="Arial" panose="020B0604020202020204" pitchFamily="34" charset="0"/>
              </a:rPr>
              <a:t>Additionally, this work was also supported by JRC-Geel and the European Union</a:t>
            </a:r>
          </a:p>
        </p:txBody>
      </p:sp>
    </p:spTree>
    <p:extLst>
      <p:ext uri="{BB962C8B-B14F-4D97-AF65-F5344CB8AC3E}">
        <p14:creationId xmlns:p14="http://schemas.microsoft.com/office/powerpoint/2010/main" val="2774775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Straight Connector 56">
            <a:extLst>
              <a:ext uri="{FF2B5EF4-FFF2-40B4-BE49-F238E27FC236}">
                <a16:creationId xmlns:a16="http://schemas.microsoft.com/office/drawing/2014/main" id="{5D08B032-4472-EB44-B64A-8186C9A0F51E}"/>
              </a:ext>
            </a:extLst>
          </p:cNvPr>
          <p:cNvCxnSpPr>
            <a:cxnSpLocks/>
            <a:stCxn id="26" idx="3"/>
          </p:cNvCxnSpPr>
          <p:nvPr/>
        </p:nvCxnSpPr>
        <p:spPr>
          <a:xfrm flipV="1">
            <a:off x="7570095" y="6092837"/>
            <a:ext cx="892220" cy="488394"/>
          </a:xfrm>
          <a:prstGeom prst="line">
            <a:avLst/>
          </a:prstGeom>
          <a:ln w="5715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534AB86-BE94-E144-8D04-21E618144479}"/>
              </a:ext>
            </a:extLst>
          </p:cNvPr>
          <p:cNvCxnSpPr>
            <a:cxnSpLocks/>
          </p:cNvCxnSpPr>
          <p:nvPr/>
        </p:nvCxnSpPr>
        <p:spPr>
          <a:xfrm>
            <a:off x="6052200" y="1877607"/>
            <a:ext cx="0" cy="764358"/>
          </a:xfrm>
          <a:prstGeom prst="line">
            <a:avLst/>
          </a:prstGeom>
          <a:ln w="5715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57133B8-BA4E-084A-8507-A2881790B709}"/>
              </a:ext>
            </a:extLst>
          </p:cNvPr>
          <p:cNvCxnSpPr>
            <a:cxnSpLocks/>
            <a:endCxn id="26" idx="1"/>
          </p:cNvCxnSpPr>
          <p:nvPr/>
        </p:nvCxnSpPr>
        <p:spPr>
          <a:xfrm>
            <a:off x="3908517" y="6057658"/>
            <a:ext cx="1112482" cy="523573"/>
          </a:xfrm>
          <a:prstGeom prst="line">
            <a:avLst/>
          </a:prstGeom>
          <a:ln w="5715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D198787-7766-A145-BC73-1F885BF999E8}"/>
              </a:ext>
            </a:extLst>
          </p:cNvPr>
          <p:cNvCxnSpPr>
            <a:cxnSpLocks/>
            <a:stCxn id="5" idx="7"/>
          </p:cNvCxnSpPr>
          <p:nvPr/>
        </p:nvCxnSpPr>
        <p:spPr>
          <a:xfrm flipV="1">
            <a:off x="7662090" y="2148086"/>
            <a:ext cx="816055" cy="702641"/>
          </a:xfrm>
          <a:prstGeom prst="line">
            <a:avLst/>
          </a:prstGeom>
          <a:ln w="5715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1BDAC20-D063-F944-9989-A8E95566C7FC}"/>
              </a:ext>
            </a:extLst>
          </p:cNvPr>
          <p:cNvCxnSpPr>
            <a:cxnSpLocks/>
          </p:cNvCxnSpPr>
          <p:nvPr/>
        </p:nvCxnSpPr>
        <p:spPr>
          <a:xfrm>
            <a:off x="3932389" y="2311079"/>
            <a:ext cx="1172900" cy="651152"/>
          </a:xfrm>
          <a:prstGeom prst="line">
            <a:avLst/>
          </a:prstGeom>
          <a:ln w="5715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274E6F9-0986-144E-A4AE-AF93FF1FABAF}"/>
              </a:ext>
            </a:extLst>
          </p:cNvPr>
          <p:cNvCxnSpPr>
            <a:cxnSpLocks/>
          </p:cNvCxnSpPr>
          <p:nvPr/>
        </p:nvCxnSpPr>
        <p:spPr>
          <a:xfrm>
            <a:off x="3737829" y="4796675"/>
            <a:ext cx="846533" cy="0"/>
          </a:xfrm>
          <a:prstGeom prst="line">
            <a:avLst/>
          </a:prstGeom>
          <a:ln w="5715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21D62F9-BA1F-8C43-AB72-6BBD32E1E626}"/>
              </a:ext>
            </a:extLst>
          </p:cNvPr>
          <p:cNvCxnSpPr>
            <a:cxnSpLocks/>
          </p:cNvCxnSpPr>
          <p:nvPr/>
        </p:nvCxnSpPr>
        <p:spPr>
          <a:xfrm>
            <a:off x="8019601" y="4796675"/>
            <a:ext cx="586450" cy="0"/>
          </a:xfrm>
          <a:prstGeom prst="line">
            <a:avLst/>
          </a:prstGeom>
          <a:ln w="57150">
            <a:solidFill>
              <a:schemeClr val="tx2"/>
            </a:solidFill>
            <a:miter lim="800000"/>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F347FCD0-2F4D-1740-8600-ABBA25C859E1}"/>
              </a:ext>
            </a:extLst>
          </p:cNvPr>
          <p:cNvGrpSpPr/>
          <p:nvPr/>
        </p:nvGrpSpPr>
        <p:grpSpPr>
          <a:xfrm>
            <a:off x="4136260" y="2181965"/>
            <a:ext cx="4130767" cy="4194592"/>
            <a:chOff x="4136260" y="2181965"/>
            <a:chExt cx="4130767" cy="4194592"/>
          </a:xfrm>
        </p:grpSpPr>
        <p:sp>
          <p:nvSpPr>
            <p:cNvPr id="5" name="Donut 4">
              <a:extLst>
                <a:ext uri="{FF2B5EF4-FFF2-40B4-BE49-F238E27FC236}">
                  <a16:creationId xmlns:a16="http://schemas.microsoft.com/office/drawing/2014/main" id="{B2F1026D-3F45-E94C-82FF-9A2ED2EEEE13}"/>
                </a:ext>
              </a:extLst>
            </p:cNvPr>
            <p:cNvSpPr/>
            <p:nvPr/>
          </p:nvSpPr>
          <p:spPr>
            <a:xfrm>
              <a:off x="4136260" y="2245790"/>
              <a:ext cx="4130767" cy="4130767"/>
            </a:xfrm>
            <a:prstGeom prst="donut">
              <a:avLst>
                <a:gd name="adj" fmla="val 17874"/>
              </a:avLst>
            </a:prstGeom>
            <a:solidFill>
              <a:schemeClr val="tx2"/>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 name="Half Frame 10">
              <a:extLst>
                <a:ext uri="{FF2B5EF4-FFF2-40B4-BE49-F238E27FC236}">
                  <a16:creationId xmlns:a16="http://schemas.microsoft.com/office/drawing/2014/main" id="{BDE0FCC4-9495-5640-9088-6CA2A4BB654F}"/>
                </a:ext>
              </a:extLst>
            </p:cNvPr>
            <p:cNvSpPr/>
            <p:nvPr/>
          </p:nvSpPr>
          <p:spPr>
            <a:xfrm rot="4783845">
              <a:off x="4234371" y="3165958"/>
              <a:ext cx="886022" cy="864303"/>
            </a:xfrm>
            <a:prstGeom prst="halfFrame">
              <a:avLst>
                <a:gd name="adj1" fmla="val 20519"/>
                <a:gd name="adj2" fmla="val 20519"/>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4" name="Text Box 32">
              <a:extLst>
                <a:ext uri="{FF2B5EF4-FFF2-40B4-BE49-F238E27FC236}">
                  <a16:creationId xmlns:a16="http://schemas.microsoft.com/office/drawing/2014/main" id="{9ADE5E64-8EE0-BB4D-AFCB-D25D57C19E36}"/>
                </a:ext>
              </a:extLst>
            </p:cNvPr>
            <p:cNvSpPr txBox="1">
              <a:spLocks noChangeArrowheads="1"/>
            </p:cNvSpPr>
            <p:nvPr/>
          </p:nvSpPr>
          <p:spPr bwMode="auto">
            <a:xfrm>
              <a:off x="4540055" y="3442526"/>
              <a:ext cx="3340100" cy="1569660"/>
            </a:xfrm>
            <a:prstGeom prst="rect">
              <a:avLst/>
            </a:prstGeom>
            <a:noFill/>
            <a:ln w="38100">
              <a:noFill/>
              <a:miter lim="800000"/>
              <a:headEnd/>
              <a:tailEnd/>
            </a:ln>
            <a:effectLst/>
          </p:spPr>
          <p:txBody>
            <a:bodyPr wrap="square">
              <a:spAutoFit/>
            </a:bodyPr>
            <a:lstStyle/>
            <a:p>
              <a:pPr algn="ctr">
                <a:defRPr/>
              </a:pPr>
              <a:r>
                <a:rPr lang="en-US" sz="2400" b="1" dirty="0">
                  <a:solidFill>
                    <a:srgbClr val="447E59"/>
                  </a:solidFill>
                  <a:latin typeface="+mj-lt"/>
                </a:rPr>
                <a:t>ORNL ND </a:t>
              </a:r>
              <a:br>
                <a:rPr lang="en-US" sz="2400" b="1" dirty="0">
                  <a:solidFill>
                    <a:srgbClr val="447E59"/>
                  </a:solidFill>
                  <a:latin typeface="+mj-lt"/>
                </a:rPr>
              </a:br>
              <a:r>
                <a:rPr lang="en-US" sz="2400" b="1" dirty="0">
                  <a:solidFill>
                    <a:srgbClr val="447E59"/>
                  </a:solidFill>
                  <a:latin typeface="+mj-lt"/>
                </a:rPr>
                <a:t>Support </a:t>
              </a:r>
              <a:br>
                <a:rPr lang="en-US" sz="2400" b="1" dirty="0">
                  <a:solidFill>
                    <a:srgbClr val="447E59"/>
                  </a:solidFill>
                  <a:latin typeface="+mj-lt"/>
                </a:rPr>
              </a:br>
              <a:r>
                <a:rPr lang="en-US" sz="2400" b="1" dirty="0">
                  <a:solidFill>
                    <a:srgbClr val="447E59"/>
                  </a:solidFill>
                  <a:latin typeface="+mj-lt"/>
                </a:rPr>
                <a:t>for NCSP </a:t>
              </a:r>
            </a:p>
            <a:p>
              <a:pPr algn="ctr">
                <a:defRPr/>
              </a:pPr>
              <a:r>
                <a:rPr lang="en-US" sz="2400" b="1" dirty="0">
                  <a:solidFill>
                    <a:srgbClr val="447E59"/>
                  </a:solidFill>
                  <a:latin typeface="+mj-lt"/>
                </a:rPr>
                <a:t>Applications</a:t>
              </a:r>
            </a:p>
          </p:txBody>
        </p:sp>
        <p:sp>
          <p:nvSpPr>
            <p:cNvPr id="44" name="Half Frame 43">
              <a:extLst>
                <a:ext uri="{FF2B5EF4-FFF2-40B4-BE49-F238E27FC236}">
                  <a16:creationId xmlns:a16="http://schemas.microsoft.com/office/drawing/2014/main" id="{553848EC-2940-5B44-B6AA-61373E3980F2}"/>
                </a:ext>
              </a:extLst>
            </p:cNvPr>
            <p:cNvSpPr/>
            <p:nvPr/>
          </p:nvSpPr>
          <p:spPr>
            <a:xfrm rot="348396">
              <a:off x="4625810" y="5137110"/>
              <a:ext cx="886022" cy="864303"/>
            </a:xfrm>
            <a:prstGeom prst="halfFrame">
              <a:avLst>
                <a:gd name="adj1" fmla="val 20519"/>
                <a:gd name="adj2" fmla="val 20519"/>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5" name="Half Frame 44">
              <a:extLst>
                <a:ext uri="{FF2B5EF4-FFF2-40B4-BE49-F238E27FC236}">
                  <a16:creationId xmlns:a16="http://schemas.microsoft.com/office/drawing/2014/main" id="{14E8A41D-46FB-A542-B0D7-11FC8BF0DE53}"/>
                </a:ext>
              </a:extLst>
            </p:cNvPr>
            <p:cNvSpPr/>
            <p:nvPr/>
          </p:nvSpPr>
          <p:spPr>
            <a:xfrm rot="8079305">
              <a:off x="5670813" y="2192824"/>
              <a:ext cx="886022" cy="864303"/>
            </a:xfrm>
            <a:prstGeom prst="halfFrame">
              <a:avLst>
                <a:gd name="adj1" fmla="val 20519"/>
                <a:gd name="adj2" fmla="val 20519"/>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6" name="Half Frame 45">
              <a:extLst>
                <a:ext uri="{FF2B5EF4-FFF2-40B4-BE49-F238E27FC236}">
                  <a16:creationId xmlns:a16="http://schemas.microsoft.com/office/drawing/2014/main" id="{80DE107F-7FE2-8246-A9A2-DBBFDCD0CF48}"/>
                </a:ext>
              </a:extLst>
            </p:cNvPr>
            <p:cNvSpPr/>
            <p:nvPr/>
          </p:nvSpPr>
          <p:spPr>
            <a:xfrm rot="12104065">
              <a:off x="7164046" y="2949061"/>
              <a:ext cx="886022" cy="864303"/>
            </a:xfrm>
            <a:prstGeom prst="halfFrame">
              <a:avLst>
                <a:gd name="adj1" fmla="val 20519"/>
                <a:gd name="adj2" fmla="val 20519"/>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7" name="Half Frame 46">
              <a:extLst>
                <a:ext uri="{FF2B5EF4-FFF2-40B4-BE49-F238E27FC236}">
                  <a16:creationId xmlns:a16="http://schemas.microsoft.com/office/drawing/2014/main" id="{4C56F0BA-01C7-8A4A-BFFB-D1C0BE56762F}"/>
                </a:ext>
              </a:extLst>
            </p:cNvPr>
            <p:cNvSpPr/>
            <p:nvPr/>
          </p:nvSpPr>
          <p:spPr>
            <a:xfrm rot="16862083">
              <a:off x="7067634" y="4979765"/>
              <a:ext cx="886022" cy="864303"/>
            </a:xfrm>
            <a:prstGeom prst="halfFrame">
              <a:avLst>
                <a:gd name="adj1" fmla="val 20519"/>
                <a:gd name="adj2" fmla="val 20519"/>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7" name="Text Box 36">
            <a:extLst>
              <a:ext uri="{FF2B5EF4-FFF2-40B4-BE49-F238E27FC236}">
                <a16:creationId xmlns:a16="http://schemas.microsoft.com/office/drawing/2014/main" id="{FB10A029-0EBA-0146-8960-623F4B8C3473}"/>
              </a:ext>
            </a:extLst>
          </p:cNvPr>
          <p:cNvSpPr txBox="1">
            <a:spLocks noChangeArrowheads="1"/>
          </p:cNvSpPr>
          <p:nvPr/>
        </p:nvSpPr>
        <p:spPr bwMode="auto">
          <a:xfrm>
            <a:off x="362844" y="2178378"/>
            <a:ext cx="3569545" cy="338554"/>
          </a:xfrm>
          <a:prstGeom prst="rect">
            <a:avLst/>
          </a:prstGeom>
          <a:solidFill>
            <a:schemeClr val="tx2"/>
          </a:solidFill>
          <a:ln w="12700">
            <a:solidFill>
              <a:schemeClr val="tx2"/>
            </a:solidFill>
            <a:miter lim="800000"/>
            <a:headEnd/>
            <a:tailEnd/>
          </a:ln>
        </p:spPr>
        <p:txBody>
          <a:bodyPr wrap="square">
            <a:prstTxWarp prst="textNoShape">
              <a:avLst/>
            </a:prstTxWarp>
            <a:spAutoFit/>
          </a:bodyPr>
          <a:lstStyle/>
          <a:p>
            <a:pPr algn="ctr">
              <a:spcBef>
                <a:spcPct val="50000"/>
              </a:spcBef>
            </a:pPr>
            <a:r>
              <a:rPr lang="en-US" sz="1600" b="1" dirty="0">
                <a:solidFill>
                  <a:schemeClr val="bg1"/>
                </a:solidFill>
                <a:latin typeface="+mj-lt"/>
                <a:cs typeface="Arial" panose="020B0604020202020204" pitchFamily="34" charset="0"/>
              </a:rPr>
              <a:t>Applications</a:t>
            </a:r>
          </a:p>
        </p:txBody>
      </p:sp>
      <p:sp>
        <p:nvSpPr>
          <p:cNvPr id="7" name="Text Box 36">
            <a:extLst>
              <a:ext uri="{FF2B5EF4-FFF2-40B4-BE49-F238E27FC236}">
                <a16:creationId xmlns:a16="http://schemas.microsoft.com/office/drawing/2014/main" id="{F21EFE42-3BF8-4549-B2CD-B0EFA6057750}"/>
              </a:ext>
            </a:extLst>
          </p:cNvPr>
          <p:cNvSpPr txBox="1">
            <a:spLocks noChangeArrowheads="1"/>
          </p:cNvSpPr>
          <p:nvPr/>
        </p:nvSpPr>
        <p:spPr bwMode="auto">
          <a:xfrm>
            <a:off x="338196" y="4652401"/>
            <a:ext cx="3586945" cy="338554"/>
          </a:xfrm>
          <a:prstGeom prst="rect">
            <a:avLst/>
          </a:prstGeom>
          <a:solidFill>
            <a:schemeClr val="tx2"/>
          </a:solidFill>
          <a:ln w="12700">
            <a:solidFill>
              <a:schemeClr val="tx2"/>
            </a:solidFill>
            <a:miter lim="800000"/>
            <a:headEnd/>
            <a:tailEnd/>
          </a:ln>
        </p:spPr>
        <p:txBody>
          <a:bodyPr wrap="square">
            <a:prstTxWarp prst="textNoShape">
              <a:avLst/>
            </a:prstTxWarp>
            <a:spAutoFit/>
          </a:bodyPr>
          <a:lstStyle/>
          <a:p>
            <a:pPr algn="ctr">
              <a:spcBef>
                <a:spcPct val="50000"/>
              </a:spcBef>
            </a:pPr>
            <a:r>
              <a:rPr lang="en-US" sz="1600" b="1" dirty="0">
                <a:solidFill>
                  <a:schemeClr val="bg1"/>
                </a:solidFill>
                <a:latin typeface="+mj-lt"/>
                <a:cs typeface="Arial" panose="020B0604020202020204" pitchFamily="34" charset="0"/>
              </a:rPr>
              <a:t>Integral Experiments</a:t>
            </a:r>
          </a:p>
        </p:txBody>
      </p:sp>
      <p:sp>
        <p:nvSpPr>
          <p:cNvPr id="8" name="Text Box 16">
            <a:extLst>
              <a:ext uri="{FF2B5EF4-FFF2-40B4-BE49-F238E27FC236}">
                <a16:creationId xmlns:a16="http://schemas.microsoft.com/office/drawing/2014/main" id="{47F8728B-ED5C-AC4B-9C12-8933A4CD98E7}"/>
              </a:ext>
            </a:extLst>
          </p:cNvPr>
          <p:cNvSpPr txBox="1">
            <a:spLocks noChangeArrowheads="1"/>
          </p:cNvSpPr>
          <p:nvPr/>
        </p:nvSpPr>
        <p:spPr bwMode="auto">
          <a:xfrm>
            <a:off x="8433410" y="4481378"/>
            <a:ext cx="3568249" cy="584775"/>
          </a:xfrm>
          <a:prstGeom prst="rect">
            <a:avLst/>
          </a:prstGeom>
          <a:solidFill>
            <a:schemeClr val="tx2"/>
          </a:solidFill>
          <a:ln w="12700">
            <a:solidFill>
              <a:schemeClr val="tx2"/>
            </a:solidFill>
            <a:miter lim="800000"/>
            <a:headEnd/>
            <a:tailEnd/>
          </a:ln>
        </p:spPr>
        <p:txBody>
          <a:bodyPr wrap="square">
            <a:prstTxWarp prst="textNoShape">
              <a:avLst/>
            </a:prstTxWarp>
            <a:spAutoFit/>
          </a:bodyPr>
          <a:lstStyle/>
          <a:p>
            <a:pPr algn="ctr">
              <a:lnSpc>
                <a:spcPct val="100000"/>
              </a:lnSpc>
            </a:pPr>
            <a:r>
              <a:rPr lang="en-US" sz="1600" b="1" dirty="0">
                <a:solidFill>
                  <a:schemeClr val="bg1"/>
                </a:solidFill>
                <a:latin typeface="+mj-lt"/>
              </a:rPr>
              <a:t>Computational Modeling </a:t>
            </a:r>
          </a:p>
          <a:p>
            <a:pPr algn="ctr">
              <a:lnSpc>
                <a:spcPct val="100000"/>
              </a:lnSpc>
            </a:pPr>
            <a:r>
              <a:rPr lang="en-US" sz="1600" b="1" dirty="0">
                <a:solidFill>
                  <a:schemeClr val="bg1"/>
                </a:solidFill>
                <a:latin typeface="+mj-lt"/>
              </a:rPr>
              <a:t>and Processing</a:t>
            </a:r>
          </a:p>
        </p:txBody>
      </p:sp>
      <p:sp>
        <p:nvSpPr>
          <p:cNvPr id="10" name="Text Box 26">
            <a:extLst>
              <a:ext uri="{FF2B5EF4-FFF2-40B4-BE49-F238E27FC236}">
                <a16:creationId xmlns:a16="http://schemas.microsoft.com/office/drawing/2014/main" id="{017846C2-26AF-A642-8070-986173606B38}"/>
              </a:ext>
            </a:extLst>
          </p:cNvPr>
          <p:cNvSpPr txBox="1">
            <a:spLocks noChangeArrowheads="1"/>
          </p:cNvSpPr>
          <p:nvPr/>
        </p:nvSpPr>
        <p:spPr bwMode="auto">
          <a:xfrm>
            <a:off x="8321523" y="1999701"/>
            <a:ext cx="3599516" cy="338554"/>
          </a:xfrm>
          <a:prstGeom prst="rect">
            <a:avLst/>
          </a:prstGeom>
          <a:solidFill>
            <a:schemeClr val="tx2"/>
          </a:solidFill>
          <a:ln w="12700">
            <a:solidFill>
              <a:schemeClr val="tx2"/>
            </a:solidFill>
            <a:miter lim="800000"/>
            <a:headEnd/>
            <a:tailEnd/>
          </a:ln>
        </p:spPr>
        <p:txBody>
          <a:bodyPr wrap="square">
            <a:prstTxWarp prst="textNoShape">
              <a:avLst/>
            </a:prstTxWarp>
            <a:spAutoFit/>
          </a:bodyPr>
          <a:lstStyle/>
          <a:p>
            <a:pPr algn="ctr">
              <a:lnSpc>
                <a:spcPct val="100000"/>
              </a:lnSpc>
            </a:pPr>
            <a:r>
              <a:rPr lang="en-US" sz="1600" b="1" dirty="0">
                <a:solidFill>
                  <a:schemeClr val="bg1"/>
                </a:solidFill>
                <a:latin typeface="+mj-lt"/>
              </a:rPr>
              <a:t>Cross Section Evaluations</a:t>
            </a:r>
          </a:p>
        </p:txBody>
      </p:sp>
      <p:sp>
        <p:nvSpPr>
          <p:cNvPr id="26" name="TextBox 25">
            <a:extLst>
              <a:ext uri="{FF2B5EF4-FFF2-40B4-BE49-F238E27FC236}">
                <a16:creationId xmlns:a16="http://schemas.microsoft.com/office/drawing/2014/main" id="{D12417D3-034F-D447-87E4-56F837B17BE6}"/>
              </a:ext>
            </a:extLst>
          </p:cNvPr>
          <p:cNvSpPr txBox="1"/>
          <p:nvPr/>
        </p:nvSpPr>
        <p:spPr>
          <a:xfrm>
            <a:off x="5020999" y="6438115"/>
            <a:ext cx="2549096" cy="286232"/>
          </a:xfrm>
          <a:prstGeom prst="rect">
            <a:avLst/>
          </a:prstGeom>
          <a:noFill/>
          <a:ln w="38100">
            <a:solidFill>
              <a:schemeClr val="tx2"/>
            </a:solidFill>
          </a:ln>
        </p:spPr>
        <p:txBody>
          <a:bodyPr wrap="none" rtlCol="0">
            <a:spAutoFit/>
          </a:bodyPr>
          <a:lstStyle/>
          <a:p>
            <a:pPr algn="ctr">
              <a:lnSpc>
                <a:spcPct val="90000"/>
              </a:lnSpc>
            </a:pPr>
            <a:r>
              <a:rPr lang="en-US" sz="1400" b="1" dirty="0">
                <a:solidFill>
                  <a:schemeClr val="tx2"/>
                </a:solidFill>
                <a:latin typeface="Arial" panose="020B0604020202020204" pitchFamily="34" charset="0"/>
                <a:cs typeface="Arial" panose="020B0604020202020204" pitchFamily="34" charset="0"/>
              </a:rPr>
              <a:t>ND testing and adjustments</a:t>
            </a:r>
            <a:endParaRPr lang="en-US" b="1" dirty="0">
              <a:solidFill>
                <a:schemeClr val="tx2"/>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1ACE5A59-664A-7243-A50D-7AB438028D12}"/>
              </a:ext>
            </a:extLst>
          </p:cNvPr>
          <p:cNvGrpSpPr/>
          <p:nvPr/>
        </p:nvGrpSpPr>
        <p:grpSpPr>
          <a:xfrm>
            <a:off x="4210642" y="670583"/>
            <a:ext cx="3584301" cy="1315879"/>
            <a:chOff x="4500024" y="1233047"/>
            <a:chExt cx="2927222" cy="1074650"/>
          </a:xfrm>
        </p:grpSpPr>
        <p:sp>
          <p:nvSpPr>
            <p:cNvPr id="42" name="Rectangle 41">
              <a:extLst>
                <a:ext uri="{FF2B5EF4-FFF2-40B4-BE49-F238E27FC236}">
                  <a16:creationId xmlns:a16="http://schemas.microsoft.com/office/drawing/2014/main" id="{26B00247-C961-4841-B378-6DEE67840853}"/>
                </a:ext>
              </a:extLst>
            </p:cNvPr>
            <p:cNvSpPr/>
            <p:nvPr/>
          </p:nvSpPr>
          <p:spPr>
            <a:xfrm>
              <a:off x="4500024" y="1233047"/>
              <a:ext cx="2927222" cy="1074650"/>
            </a:xfrm>
            <a:prstGeom prst="rect">
              <a:avLst/>
            </a:prstGeom>
            <a:solidFill>
              <a:schemeClr val="accent4">
                <a:lumMod val="40000"/>
                <a:lumOff val="60000"/>
              </a:schemeClr>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25" name="Picture 24">
              <a:extLst>
                <a:ext uri="{FF2B5EF4-FFF2-40B4-BE49-F238E27FC236}">
                  <a16:creationId xmlns:a16="http://schemas.microsoft.com/office/drawing/2014/main" id="{72196207-D160-6C49-BDCF-999257F2BF10}"/>
                </a:ext>
              </a:extLst>
            </p:cNvPr>
            <p:cNvPicPr>
              <a:picLocks noChangeAspect="1"/>
            </p:cNvPicPr>
            <p:nvPr/>
          </p:nvPicPr>
          <p:blipFill rotWithShape="1">
            <a:blip r:embed="rId3"/>
            <a:srcRect l="16624" t="25703" r="11366" b="10943"/>
            <a:stretch/>
          </p:blipFill>
          <p:spPr>
            <a:xfrm>
              <a:off x="5668410" y="1243386"/>
              <a:ext cx="1748923" cy="1047396"/>
            </a:xfrm>
            <a:prstGeom prst="rect">
              <a:avLst/>
            </a:prstGeom>
          </p:spPr>
        </p:pic>
      </p:grpSp>
      <p:sp>
        <p:nvSpPr>
          <p:cNvPr id="40" name="Rectangle 39">
            <a:extLst>
              <a:ext uri="{FF2B5EF4-FFF2-40B4-BE49-F238E27FC236}">
                <a16:creationId xmlns:a16="http://schemas.microsoft.com/office/drawing/2014/main" id="{E02DC184-700E-1B4D-BF93-CCC2A04843FB}"/>
              </a:ext>
            </a:extLst>
          </p:cNvPr>
          <p:cNvSpPr/>
          <p:nvPr/>
        </p:nvSpPr>
        <p:spPr>
          <a:xfrm>
            <a:off x="8367497" y="2406561"/>
            <a:ext cx="3553545" cy="1304587"/>
          </a:xfrm>
          <a:prstGeom prst="rect">
            <a:avLst/>
          </a:prstGeom>
          <a:solidFill>
            <a:schemeClr val="accent4">
              <a:lumMod val="40000"/>
              <a:lumOff val="60000"/>
            </a:schemeClr>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17" name="Group 16">
            <a:extLst>
              <a:ext uri="{FF2B5EF4-FFF2-40B4-BE49-F238E27FC236}">
                <a16:creationId xmlns:a16="http://schemas.microsoft.com/office/drawing/2014/main" id="{6024DFBD-684B-394A-BD14-4F7FE5611E00}"/>
              </a:ext>
            </a:extLst>
          </p:cNvPr>
          <p:cNvGrpSpPr/>
          <p:nvPr/>
        </p:nvGrpSpPr>
        <p:grpSpPr>
          <a:xfrm>
            <a:off x="8448115" y="5160952"/>
            <a:ext cx="3553544" cy="1304587"/>
            <a:chOff x="8096537" y="5330233"/>
            <a:chExt cx="2927222" cy="1074650"/>
          </a:xfrm>
        </p:grpSpPr>
        <p:sp>
          <p:nvSpPr>
            <p:cNvPr id="41" name="Rectangle 40">
              <a:extLst>
                <a:ext uri="{FF2B5EF4-FFF2-40B4-BE49-F238E27FC236}">
                  <a16:creationId xmlns:a16="http://schemas.microsoft.com/office/drawing/2014/main" id="{7E6619AF-BC42-BA44-8EC9-51354989FE04}"/>
                </a:ext>
              </a:extLst>
            </p:cNvPr>
            <p:cNvSpPr/>
            <p:nvPr/>
          </p:nvSpPr>
          <p:spPr>
            <a:xfrm>
              <a:off x="8096537" y="5330233"/>
              <a:ext cx="2927222" cy="1074650"/>
            </a:xfrm>
            <a:prstGeom prst="rect">
              <a:avLst/>
            </a:prstGeom>
            <a:solidFill>
              <a:schemeClr val="accent4">
                <a:lumMod val="40000"/>
                <a:lumOff val="60000"/>
              </a:schemeClr>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33" name="Picture 29" descr="scale_coollogo">
              <a:extLst>
                <a:ext uri="{FF2B5EF4-FFF2-40B4-BE49-F238E27FC236}">
                  <a16:creationId xmlns:a16="http://schemas.microsoft.com/office/drawing/2014/main" id="{F9DF7921-2BAF-0745-B383-7B31B0758109}"/>
                </a:ext>
              </a:extLst>
            </p:cNvPr>
            <p:cNvPicPr>
              <a:picLocks noChangeAspect="1" noChangeArrowheads="1"/>
            </p:cNvPicPr>
            <p:nvPr/>
          </p:nvPicPr>
          <p:blipFill>
            <a:blip r:embed="rId4" cstate="print"/>
            <a:srcRect/>
            <a:stretch>
              <a:fillRect/>
            </a:stretch>
          </p:blipFill>
          <p:spPr bwMode="auto">
            <a:xfrm>
              <a:off x="8124899" y="5342583"/>
              <a:ext cx="2866960" cy="878898"/>
            </a:xfrm>
            <a:prstGeom prst="rect">
              <a:avLst/>
            </a:prstGeom>
            <a:noFill/>
            <a:ln w="9525">
              <a:noFill/>
              <a:miter lim="800000"/>
              <a:headEnd/>
              <a:tailEnd/>
            </a:ln>
          </p:spPr>
        </p:pic>
        <p:sp>
          <p:nvSpPr>
            <p:cNvPr id="32" name="Text Box 24">
              <a:extLst>
                <a:ext uri="{FF2B5EF4-FFF2-40B4-BE49-F238E27FC236}">
                  <a16:creationId xmlns:a16="http://schemas.microsoft.com/office/drawing/2014/main" id="{B2A501A8-776C-3E4C-A262-50E89D04C742}"/>
                </a:ext>
              </a:extLst>
            </p:cNvPr>
            <p:cNvSpPr txBox="1">
              <a:spLocks noChangeArrowheads="1"/>
            </p:cNvSpPr>
            <p:nvPr/>
          </p:nvSpPr>
          <p:spPr bwMode="auto">
            <a:xfrm>
              <a:off x="8124898" y="5867558"/>
              <a:ext cx="2855107" cy="523220"/>
            </a:xfrm>
            <a:prstGeom prst="rect">
              <a:avLst/>
            </a:prstGeom>
            <a:solidFill>
              <a:srgbClr val="FFFFFF"/>
            </a:solidFill>
            <a:ln w="38100">
              <a:noFill/>
              <a:miter lim="800000"/>
              <a:headEnd/>
              <a:tailEnd/>
            </a:ln>
            <a:effectLst/>
          </p:spPr>
          <p:txBody>
            <a:bodyPr wrap="square">
              <a:spAutoFit/>
            </a:bodyPr>
            <a:lstStyle/>
            <a:p>
              <a:pPr algn="ctr">
                <a:lnSpc>
                  <a:spcPct val="100000"/>
                </a:lnSpc>
                <a:defRPr/>
              </a:pPr>
              <a:r>
                <a:rPr lang="en-US" sz="2800" b="1" dirty="0">
                  <a:solidFill>
                    <a:srgbClr val="FD403B"/>
                  </a:solidFill>
                  <a:effectLst>
                    <a:outerShdw blurRad="38100" dist="38100" dir="2700000" algn="tl">
                      <a:srgbClr val="C0C0C0"/>
                    </a:outerShdw>
                  </a:effectLst>
                  <a:latin typeface="Times New Roman" pitchFamily="18" charset="0"/>
                </a:rPr>
                <a:t>AMPX</a:t>
              </a:r>
            </a:p>
          </p:txBody>
        </p:sp>
      </p:grpSp>
      <p:grpSp>
        <p:nvGrpSpPr>
          <p:cNvPr id="18" name="Group 17">
            <a:extLst>
              <a:ext uri="{FF2B5EF4-FFF2-40B4-BE49-F238E27FC236}">
                <a16:creationId xmlns:a16="http://schemas.microsoft.com/office/drawing/2014/main" id="{51CA1D53-BD76-8A46-9038-227CFA191D42}"/>
              </a:ext>
            </a:extLst>
          </p:cNvPr>
          <p:cNvGrpSpPr/>
          <p:nvPr/>
        </p:nvGrpSpPr>
        <p:grpSpPr>
          <a:xfrm>
            <a:off x="362844" y="5084226"/>
            <a:ext cx="3569478" cy="1310437"/>
            <a:chOff x="1200141" y="5094157"/>
            <a:chExt cx="2927222" cy="1074650"/>
          </a:xfrm>
        </p:grpSpPr>
        <p:sp>
          <p:nvSpPr>
            <p:cNvPr id="2" name="Rectangle 1">
              <a:extLst>
                <a:ext uri="{FF2B5EF4-FFF2-40B4-BE49-F238E27FC236}">
                  <a16:creationId xmlns:a16="http://schemas.microsoft.com/office/drawing/2014/main" id="{2DAB3ADF-F113-B349-ABC5-769BF3BE5477}"/>
                </a:ext>
              </a:extLst>
            </p:cNvPr>
            <p:cNvSpPr/>
            <p:nvPr/>
          </p:nvSpPr>
          <p:spPr>
            <a:xfrm>
              <a:off x="1200141" y="5094157"/>
              <a:ext cx="2927222" cy="1074650"/>
            </a:xfrm>
            <a:prstGeom prst="rect">
              <a:avLst/>
            </a:prstGeom>
            <a:solidFill>
              <a:schemeClr val="accent4">
                <a:lumMod val="40000"/>
                <a:lumOff val="60000"/>
              </a:schemeClr>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34" name="object 17">
              <a:extLst>
                <a:ext uri="{FF2B5EF4-FFF2-40B4-BE49-F238E27FC236}">
                  <a16:creationId xmlns:a16="http://schemas.microsoft.com/office/drawing/2014/main" id="{B2D037FA-7BE3-9049-B260-1B5DC6363730}"/>
                </a:ext>
              </a:extLst>
            </p:cNvPr>
            <p:cNvPicPr/>
            <p:nvPr/>
          </p:nvPicPr>
          <p:blipFill rotWithShape="1">
            <a:blip r:embed="rId5" cstate="print"/>
            <a:srcRect t="16138" r="63136"/>
            <a:stretch/>
          </p:blipFill>
          <p:spPr>
            <a:xfrm>
              <a:off x="1212663" y="5102589"/>
              <a:ext cx="1135019" cy="1046682"/>
            </a:xfrm>
            <a:prstGeom prst="rect">
              <a:avLst/>
            </a:prstGeom>
          </p:spPr>
        </p:pic>
      </p:grpSp>
      <p:grpSp>
        <p:nvGrpSpPr>
          <p:cNvPr id="6" name="Group 5">
            <a:extLst>
              <a:ext uri="{FF2B5EF4-FFF2-40B4-BE49-F238E27FC236}">
                <a16:creationId xmlns:a16="http://schemas.microsoft.com/office/drawing/2014/main" id="{948206F8-4D65-8A47-943B-3AA08E22688D}"/>
              </a:ext>
            </a:extLst>
          </p:cNvPr>
          <p:cNvGrpSpPr/>
          <p:nvPr/>
        </p:nvGrpSpPr>
        <p:grpSpPr>
          <a:xfrm>
            <a:off x="363418" y="2592746"/>
            <a:ext cx="3569546" cy="1320793"/>
            <a:chOff x="1150221" y="2483019"/>
            <a:chExt cx="2927222" cy="1083122"/>
          </a:xfrm>
        </p:grpSpPr>
        <p:sp>
          <p:nvSpPr>
            <p:cNvPr id="38" name="Rectangle 37">
              <a:extLst>
                <a:ext uri="{FF2B5EF4-FFF2-40B4-BE49-F238E27FC236}">
                  <a16:creationId xmlns:a16="http://schemas.microsoft.com/office/drawing/2014/main" id="{5EC728F7-387E-594D-BEFE-D070165432A4}"/>
                </a:ext>
              </a:extLst>
            </p:cNvPr>
            <p:cNvSpPr/>
            <p:nvPr/>
          </p:nvSpPr>
          <p:spPr>
            <a:xfrm>
              <a:off x="1150221" y="2483019"/>
              <a:ext cx="2927222" cy="1074650"/>
            </a:xfrm>
            <a:prstGeom prst="rect">
              <a:avLst/>
            </a:prstGeom>
            <a:solidFill>
              <a:schemeClr val="accent4">
                <a:lumMod val="40000"/>
                <a:lumOff val="60000"/>
              </a:schemeClr>
            </a:solidFill>
            <a:ln w="3810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36" name="Picture 8" descr="plant_ninemile">
              <a:extLst>
                <a:ext uri="{FF2B5EF4-FFF2-40B4-BE49-F238E27FC236}">
                  <a16:creationId xmlns:a16="http://schemas.microsoft.com/office/drawing/2014/main" id="{E9050FB4-B8CB-2945-884B-821EDDDAB66C}"/>
                </a:ext>
              </a:extLst>
            </p:cNvPr>
            <p:cNvPicPr>
              <a:picLocks noChangeAspect="1" noChangeArrowheads="1"/>
            </p:cNvPicPr>
            <p:nvPr/>
          </p:nvPicPr>
          <p:blipFill>
            <a:blip r:embed="rId6" cstate="print"/>
            <a:srcRect/>
            <a:stretch>
              <a:fillRect/>
            </a:stretch>
          </p:blipFill>
          <p:spPr bwMode="auto">
            <a:xfrm>
              <a:off x="2297269" y="2487048"/>
              <a:ext cx="1773760" cy="1079093"/>
            </a:xfrm>
            <a:prstGeom prst="rect">
              <a:avLst/>
            </a:prstGeom>
            <a:noFill/>
            <a:ln w="9525">
              <a:noFill/>
              <a:miter lim="800000"/>
              <a:headEnd/>
              <a:tailEnd/>
            </a:ln>
          </p:spPr>
        </p:pic>
        <p:pic>
          <p:nvPicPr>
            <p:cNvPr id="37" name="Picture 9" descr="U_assemblies">
              <a:extLst>
                <a:ext uri="{FF2B5EF4-FFF2-40B4-BE49-F238E27FC236}">
                  <a16:creationId xmlns:a16="http://schemas.microsoft.com/office/drawing/2014/main" id="{3FF1E97C-DF63-7942-BE3F-5DF820515DAB}"/>
                </a:ext>
              </a:extLst>
            </p:cNvPr>
            <p:cNvPicPr>
              <a:picLocks noChangeAspect="1" noChangeArrowheads="1"/>
            </p:cNvPicPr>
            <p:nvPr/>
          </p:nvPicPr>
          <p:blipFill>
            <a:blip r:embed="rId7" cstate="print"/>
            <a:srcRect/>
            <a:stretch>
              <a:fillRect/>
            </a:stretch>
          </p:blipFill>
          <p:spPr bwMode="auto">
            <a:xfrm>
              <a:off x="1150502" y="2496510"/>
              <a:ext cx="1619816" cy="1061159"/>
            </a:xfrm>
            <a:prstGeom prst="rect">
              <a:avLst/>
            </a:prstGeom>
            <a:noFill/>
            <a:ln w="9525">
              <a:noFill/>
              <a:miter lim="800000"/>
              <a:headEnd/>
              <a:tailEnd/>
            </a:ln>
          </p:spPr>
        </p:pic>
        <p:pic>
          <p:nvPicPr>
            <p:cNvPr id="39" name="Picture 11" descr="transport">
              <a:extLst>
                <a:ext uri="{FF2B5EF4-FFF2-40B4-BE49-F238E27FC236}">
                  <a16:creationId xmlns:a16="http://schemas.microsoft.com/office/drawing/2014/main" id="{EA40D375-2267-9244-94D3-7DE5294E40E9}"/>
                </a:ext>
              </a:extLst>
            </p:cNvPr>
            <p:cNvPicPr>
              <a:picLocks noChangeAspect="1" noChangeArrowheads="1"/>
            </p:cNvPicPr>
            <p:nvPr/>
          </p:nvPicPr>
          <p:blipFill rotWithShape="1">
            <a:blip r:embed="rId8" cstate="print"/>
            <a:srcRect l="17246"/>
            <a:stretch/>
          </p:blipFill>
          <p:spPr bwMode="auto">
            <a:xfrm>
              <a:off x="1736996" y="2497542"/>
              <a:ext cx="1332390" cy="1060127"/>
            </a:xfrm>
            <a:prstGeom prst="rect">
              <a:avLst/>
            </a:prstGeom>
            <a:noFill/>
            <a:ln w="9525">
              <a:noFill/>
              <a:miter lim="800000"/>
              <a:headEnd/>
              <a:tailEnd/>
            </a:ln>
          </p:spPr>
        </p:pic>
      </p:grpSp>
      <p:pic>
        <p:nvPicPr>
          <p:cNvPr id="4" name="Picture 3">
            <a:extLst>
              <a:ext uri="{FF2B5EF4-FFF2-40B4-BE49-F238E27FC236}">
                <a16:creationId xmlns:a16="http://schemas.microsoft.com/office/drawing/2014/main" id="{E23C2CA8-D1A9-9143-9C33-AF97C7B4B609}"/>
              </a:ext>
            </a:extLst>
          </p:cNvPr>
          <p:cNvPicPr>
            <a:picLocks noChangeAspect="1"/>
          </p:cNvPicPr>
          <p:nvPr/>
        </p:nvPicPr>
        <p:blipFill>
          <a:blip r:embed="rId9"/>
          <a:stretch>
            <a:fillRect/>
          </a:stretch>
        </p:blipFill>
        <p:spPr>
          <a:xfrm>
            <a:off x="1747095" y="5100225"/>
            <a:ext cx="2178046" cy="1276331"/>
          </a:xfrm>
          <a:prstGeom prst="rect">
            <a:avLst/>
          </a:prstGeom>
        </p:spPr>
      </p:pic>
      <p:pic>
        <p:nvPicPr>
          <p:cNvPr id="48" name="Picture 10" descr="yucca">
            <a:extLst>
              <a:ext uri="{FF2B5EF4-FFF2-40B4-BE49-F238E27FC236}">
                <a16:creationId xmlns:a16="http://schemas.microsoft.com/office/drawing/2014/main" id="{35EA5B7B-3174-B54B-A599-52173E1C8FB7}"/>
              </a:ext>
            </a:extLst>
          </p:cNvPr>
          <p:cNvPicPr>
            <a:picLocks noChangeAspect="1" noChangeArrowheads="1"/>
          </p:cNvPicPr>
          <p:nvPr/>
        </p:nvPicPr>
        <p:blipFill rotWithShape="1">
          <a:blip r:embed="rId10" cstate="print"/>
          <a:srcRect l="3529" r="1" b="11386"/>
          <a:stretch/>
        </p:blipFill>
        <p:spPr bwMode="auto">
          <a:xfrm>
            <a:off x="2706477" y="2607814"/>
            <a:ext cx="1220203" cy="1282049"/>
          </a:xfrm>
          <a:prstGeom prst="rect">
            <a:avLst/>
          </a:prstGeom>
          <a:noFill/>
          <a:ln w="9525">
            <a:noFill/>
            <a:miter lim="800000"/>
            <a:headEnd/>
            <a:tailEnd/>
          </a:ln>
        </p:spPr>
      </p:pic>
      <p:pic>
        <p:nvPicPr>
          <p:cNvPr id="49" name="Picture 13">
            <a:extLst>
              <a:ext uri="{FF2B5EF4-FFF2-40B4-BE49-F238E27FC236}">
                <a16:creationId xmlns:a16="http://schemas.microsoft.com/office/drawing/2014/main" id="{1C049226-59FA-CB48-8419-D7D9F9D2279E}"/>
              </a:ext>
            </a:extLst>
          </p:cNvPr>
          <p:cNvPicPr>
            <a:picLocks noChangeAspect="1" noChangeArrowheads="1"/>
          </p:cNvPicPr>
          <p:nvPr/>
        </p:nvPicPr>
        <p:blipFill>
          <a:blip r:embed="rId11" cstate="print"/>
          <a:srcRect/>
          <a:stretch>
            <a:fillRect/>
          </a:stretch>
        </p:blipFill>
        <p:spPr bwMode="auto">
          <a:xfrm>
            <a:off x="8388963" y="2433054"/>
            <a:ext cx="1904487" cy="1267656"/>
          </a:xfrm>
          <a:prstGeom prst="rect">
            <a:avLst/>
          </a:prstGeom>
          <a:noFill/>
          <a:ln w="9525">
            <a:noFill/>
            <a:miter lim="800000"/>
            <a:headEnd/>
            <a:tailEnd/>
          </a:ln>
        </p:spPr>
      </p:pic>
      <p:sp>
        <p:nvSpPr>
          <p:cNvPr id="9" name="Text Box 17">
            <a:extLst>
              <a:ext uri="{FF2B5EF4-FFF2-40B4-BE49-F238E27FC236}">
                <a16:creationId xmlns:a16="http://schemas.microsoft.com/office/drawing/2014/main" id="{497DC3FB-D167-4340-B26E-87911E768812}"/>
              </a:ext>
            </a:extLst>
          </p:cNvPr>
          <p:cNvSpPr txBox="1">
            <a:spLocks noChangeArrowheads="1"/>
          </p:cNvSpPr>
          <p:nvPr/>
        </p:nvSpPr>
        <p:spPr bwMode="auto">
          <a:xfrm>
            <a:off x="4197998" y="229905"/>
            <a:ext cx="3584302" cy="338554"/>
          </a:xfrm>
          <a:prstGeom prst="rect">
            <a:avLst/>
          </a:prstGeom>
          <a:solidFill>
            <a:schemeClr val="tx2"/>
          </a:solidFill>
          <a:ln w="12700">
            <a:solidFill>
              <a:schemeClr val="tx2"/>
            </a:solidFill>
            <a:miter lim="800000"/>
            <a:headEnd/>
            <a:tailEnd/>
          </a:ln>
        </p:spPr>
        <p:txBody>
          <a:bodyPr wrap="square">
            <a:prstTxWarp prst="textNoShape">
              <a:avLst/>
            </a:prstTxWarp>
            <a:spAutoFit/>
          </a:bodyPr>
          <a:lstStyle/>
          <a:p>
            <a:pPr algn="ctr">
              <a:lnSpc>
                <a:spcPct val="100000"/>
              </a:lnSpc>
            </a:pPr>
            <a:r>
              <a:rPr lang="en-US" sz="1600" b="1" dirty="0">
                <a:solidFill>
                  <a:schemeClr val="bg1"/>
                </a:solidFill>
                <a:latin typeface="+mj-lt"/>
              </a:rPr>
              <a:t>Basic Science Cross Section </a:t>
            </a:r>
          </a:p>
        </p:txBody>
      </p:sp>
      <p:pic>
        <p:nvPicPr>
          <p:cNvPr id="50" name="Picture 20" descr="ton">
            <a:extLst>
              <a:ext uri="{FF2B5EF4-FFF2-40B4-BE49-F238E27FC236}">
                <a16:creationId xmlns:a16="http://schemas.microsoft.com/office/drawing/2014/main" id="{DB9B0E58-F8C1-9543-B8FF-B21B3472F209}"/>
              </a:ext>
            </a:extLst>
          </p:cNvPr>
          <p:cNvPicPr>
            <a:picLocks noChangeAspect="1" noChangeArrowheads="1"/>
          </p:cNvPicPr>
          <p:nvPr/>
        </p:nvPicPr>
        <p:blipFill>
          <a:blip r:embed="rId12" cstate="print"/>
          <a:srcRect/>
          <a:stretch>
            <a:fillRect/>
          </a:stretch>
        </p:blipFill>
        <p:spPr bwMode="auto">
          <a:xfrm>
            <a:off x="10293450" y="2433053"/>
            <a:ext cx="1617735" cy="1270325"/>
          </a:xfrm>
          <a:prstGeom prst="rect">
            <a:avLst/>
          </a:prstGeom>
          <a:noFill/>
          <a:ln w="9525">
            <a:noFill/>
            <a:miter lim="800000"/>
            <a:headEnd/>
            <a:tailEnd/>
          </a:ln>
        </p:spPr>
      </p:pic>
      <p:pic>
        <p:nvPicPr>
          <p:cNvPr id="53" name="Picture 19" descr="nndcblue">
            <a:extLst>
              <a:ext uri="{FF2B5EF4-FFF2-40B4-BE49-F238E27FC236}">
                <a16:creationId xmlns:a16="http://schemas.microsoft.com/office/drawing/2014/main" id="{F2697890-08B1-954B-849A-2CE89026734D}"/>
              </a:ext>
            </a:extLst>
          </p:cNvPr>
          <p:cNvPicPr>
            <a:picLocks noChangeAspect="1" noChangeArrowheads="1"/>
          </p:cNvPicPr>
          <p:nvPr/>
        </p:nvPicPr>
        <p:blipFill>
          <a:blip r:embed="rId13" cstate="print"/>
          <a:srcRect/>
          <a:stretch>
            <a:fillRect/>
          </a:stretch>
        </p:blipFill>
        <p:spPr>
          <a:xfrm>
            <a:off x="11346785" y="2414329"/>
            <a:ext cx="564400" cy="474588"/>
          </a:xfrm>
          <a:prstGeom prst="rect">
            <a:avLst/>
          </a:prstGeom>
          <a:noFill/>
        </p:spPr>
      </p:pic>
      <p:pic>
        <p:nvPicPr>
          <p:cNvPr id="13" name="Picture 12">
            <a:extLst>
              <a:ext uri="{FF2B5EF4-FFF2-40B4-BE49-F238E27FC236}">
                <a16:creationId xmlns:a16="http://schemas.microsoft.com/office/drawing/2014/main" id="{C3779F8C-2F9B-B144-92AE-9C40E8086CB2}"/>
              </a:ext>
            </a:extLst>
          </p:cNvPr>
          <p:cNvPicPr>
            <a:picLocks noChangeAspect="1"/>
          </p:cNvPicPr>
          <p:nvPr/>
        </p:nvPicPr>
        <p:blipFill>
          <a:blip r:embed="rId14"/>
          <a:stretch>
            <a:fillRect/>
          </a:stretch>
        </p:blipFill>
        <p:spPr>
          <a:xfrm>
            <a:off x="4252424" y="692341"/>
            <a:ext cx="1347090" cy="906693"/>
          </a:xfrm>
          <a:prstGeom prst="rect">
            <a:avLst/>
          </a:prstGeom>
        </p:spPr>
      </p:pic>
      <p:sp>
        <p:nvSpPr>
          <p:cNvPr id="15" name="TextBox 14">
            <a:extLst>
              <a:ext uri="{FF2B5EF4-FFF2-40B4-BE49-F238E27FC236}">
                <a16:creationId xmlns:a16="http://schemas.microsoft.com/office/drawing/2014/main" id="{FA4125E0-AC2F-DA49-B383-EB43C5FDDD98}"/>
              </a:ext>
            </a:extLst>
          </p:cNvPr>
          <p:cNvSpPr txBox="1"/>
          <p:nvPr/>
        </p:nvSpPr>
        <p:spPr>
          <a:xfrm>
            <a:off x="4210641" y="1633522"/>
            <a:ext cx="1430657" cy="341632"/>
          </a:xfrm>
          <a:prstGeom prst="rect">
            <a:avLst/>
          </a:prstGeom>
          <a:noFill/>
        </p:spPr>
        <p:txBody>
          <a:bodyPr wrap="square" rtlCol="0">
            <a:spAutoFit/>
          </a:bodyPr>
          <a:lstStyle/>
          <a:p>
            <a:pPr algn="ctr">
              <a:lnSpc>
                <a:spcPct val="90000"/>
              </a:lnSpc>
            </a:pPr>
            <a:r>
              <a:rPr lang="en-US" b="1" dirty="0">
                <a:latin typeface="+mn-lt"/>
              </a:rPr>
              <a:t>GELINA</a:t>
            </a:r>
          </a:p>
        </p:txBody>
      </p:sp>
    </p:spTree>
    <p:extLst>
      <p:ext uri="{BB962C8B-B14F-4D97-AF65-F5344CB8AC3E}">
        <p14:creationId xmlns:p14="http://schemas.microsoft.com/office/powerpoint/2010/main" val="167818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6304688" y="517770"/>
            <a:ext cx="3267075" cy="535531"/>
          </a:xfrm>
        </p:spPr>
        <p:txBody>
          <a:bodyPr/>
          <a:lstStyle/>
          <a:p>
            <a:pPr defTabSz="966788"/>
            <a:r>
              <a:rPr lang="en-GB" b="1" dirty="0">
                <a:ea typeface="ＭＳ Ｐゴシック" pitchFamily="27" charset="-128"/>
                <a:cs typeface="ＭＳ Ｐゴシック" pitchFamily="27" charset="-128"/>
              </a:rPr>
              <a:t>GELINA</a:t>
            </a:r>
          </a:p>
        </p:txBody>
      </p:sp>
      <p:sp>
        <p:nvSpPr>
          <p:cNvPr id="16386" name="Rectangle 3"/>
          <p:cNvSpPr>
            <a:spLocks noGrp="1" noChangeArrowheads="1"/>
          </p:cNvSpPr>
          <p:nvPr>
            <p:ph type="body" sz="half" idx="2"/>
          </p:nvPr>
        </p:nvSpPr>
        <p:spPr>
          <a:xfrm>
            <a:off x="6495803" y="1916146"/>
            <a:ext cx="5069180" cy="4532156"/>
          </a:xfrm>
        </p:spPr>
        <p:txBody>
          <a:bodyPr vert="horz" wrap="square" lIns="170316" tIns="170316" rIns="170316" bIns="170316" numCol="1" anchor="t" anchorCtr="0" compatLnSpc="1">
            <a:prstTxWarp prst="textNoShape">
              <a:avLst/>
            </a:prstTxWarp>
            <a:noAutofit/>
          </a:bodyPr>
          <a:lstStyle/>
          <a:p>
            <a:pPr marL="363538" indent="-363538" defTabSz="966788"/>
            <a:r>
              <a:rPr lang="en-GB" sz="2400" dirty="0">
                <a:latin typeface="+mn-lt"/>
                <a:cs typeface="Arial" pitchFamily="34" charset="0"/>
              </a:rPr>
              <a:t>Time-of-flight facility</a:t>
            </a:r>
          </a:p>
          <a:p>
            <a:pPr marL="363538" indent="-363538" defTabSz="966788">
              <a:spcAft>
                <a:spcPts val="0"/>
              </a:spcAft>
            </a:pPr>
            <a:r>
              <a:rPr lang="en-GB" sz="2400" dirty="0">
                <a:latin typeface="+mn-lt"/>
                <a:cs typeface="Arial" pitchFamily="34" charset="0"/>
              </a:rPr>
              <a:t>Pulsed white neutron source </a:t>
            </a:r>
          </a:p>
          <a:p>
            <a:pPr marL="785813" lvl="1" indent="-301625" defTabSz="966788">
              <a:lnSpc>
                <a:spcPct val="100000"/>
              </a:lnSpc>
              <a:spcBef>
                <a:spcPts val="0"/>
              </a:spcBef>
              <a:buNone/>
            </a:pPr>
            <a:r>
              <a:rPr lang="en-GB" dirty="0">
                <a:latin typeface="+mn-lt"/>
                <a:cs typeface="Arial" pitchFamily="34" charset="0"/>
              </a:rPr>
              <a:t>		</a:t>
            </a:r>
            <a:r>
              <a:rPr lang="en-GB" sz="1800" dirty="0">
                <a:latin typeface="+mn-lt"/>
                <a:cs typeface="Arial" pitchFamily="34" charset="0"/>
              </a:rPr>
              <a:t>(10 meV &lt; E</a:t>
            </a:r>
            <a:r>
              <a:rPr lang="en-GB" sz="1800" baseline="-25000" dirty="0">
                <a:latin typeface="+mn-lt"/>
                <a:cs typeface="Arial" pitchFamily="34" charset="0"/>
              </a:rPr>
              <a:t>n</a:t>
            </a:r>
            <a:r>
              <a:rPr lang="en-GB" sz="1800" dirty="0">
                <a:latin typeface="+mn-lt"/>
                <a:cs typeface="Arial" pitchFamily="34" charset="0"/>
              </a:rPr>
              <a:t> &lt; 20 MeV)</a:t>
            </a:r>
          </a:p>
          <a:p>
            <a:pPr marL="363538" indent="-363538" defTabSz="966788"/>
            <a:r>
              <a:rPr lang="en-GB" sz="2400" dirty="0">
                <a:latin typeface="+mn-lt"/>
                <a:cs typeface="Arial" pitchFamily="34" charset="0"/>
              </a:rPr>
              <a:t>Multi-user facility with </a:t>
            </a:r>
            <a:br>
              <a:rPr lang="en-GB" sz="2400" dirty="0">
                <a:latin typeface="+mn-lt"/>
                <a:cs typeface="Arial" pitchFamily="34" charset="0"/>
              </a:rPr>
            </a:br>
            <a:r>
              <a:rPr lang="en-GB" sz="2400" dirty="0">
                <a:latin typeface="+mn-lt"/>
                <a:cs typeface="Arial" pitchFamily="34" charset="0"/>
              </a:rPr>
              <a:t>10 flight paths (10–400 m)</a:t>
            </a:r>
          </a:p>
          <a:p>
            <a:pPr marL="363538" indent="-363538" defTabSz="966788"/>
            <a:r>
              <a:rPr lang="en-GB" sz="2400" dirty="0">
                <a:latin typeface="+mn-lt"/>
                <a:cs typeface="Arial" pitchFamily="34" charset="0"/>
              </a:rPr>
              <a:t>Measurement stations have special equipment to perform the following:</a:t>
            </a:r>
          </a:p>
          <a:p>
            <a:pPr marL="785813" lvl="1" indent="-301625" defTabSz="966788"/>
            <a:r>
              <a:rPr lang="en-GB" sz="1800" dirty="0">
                <a:latin typeface="+mn-lt"/>
                <a:cs typeface="Arial" pitchFamily="34" charset="0"/>
              </a:rPr>
              <a:t>Total cross section measurements</a:t>
            </a:r>
          </a:p>
          <a:p>
            <a:pPr marL="785813" lvl="1" indent="-301625" defTabSz="966788"/>
            <a:r>
              <a:rPr lang="en-GB" sz="1800" dirty="0">
                <a:latin typeface="+mn-lt"/>
                <a:cs typeface="Arial" pitchFamily="34" charset="0"/>
              </a:rPr>
              <a:t>Partial cross section measurements</a:t>
            </a:r>
          </a:p>
        </p:txBody>
      </p:sp>
      <p:sp>
        <p:nvSpPr>
          <p:cNvPr id="16389" name="Rectangle 5"/>
          <p:cNvSpPr>
            <a:spLocks noChangeArrowheads="1"/>
          </p:cNvSpPr>
          <p:nvPr/>
        </p:nvSpPr>
        <p:spPr bwMode="auto">
          <a:xfrm>
            <a:off x="1535623" y="4510668"/>
            <a:ext cx="4569002" cy="1728953"/>
          </a:xfrm>
          <a:prstGeom prst="rect">
            <a:avLst/>
          </a:prstGeom>
          <a:noFill/>
          <a:ln w="38100">
            <a:solidFill>
              <a:srgbClr val="447E59"/>
            </a:solidFill>
            <a:miter lim="800000"/>
            <a:headEnd/>
            <a:tailEnd/>
          </a:ln>
        </p:spPr>
        <p:txBody>
          <a:bodyPr wrap="square" lIns="170316" tIns="170316" rIns="170316" bIns="170316">
            <a:prstTxWarp prst="textNoShape">
              <a:avLst/>
            </a:prstTxWarp>
            <a:spAutoFit/>
          </a:bodyPr>
          <a:lstStyle/>
          <a:p>
            <a:pPr marL="342900" indent="-342900">
              <a:lnSpc>
                <a:spcPct val="90000"/>
              </a:lnSpc>
              <a:spcAft>
                <a:spcPct val="30000"/>
              </a:spcAft>
              <a:buClr>
                <a:schemeClr val="tx1"/>
              </a:buClr>
              <a:buSzPct val="115000"/>
              <a:tabLst>
                <a:tab pos="1597025" algn="l"/>
              </a:tabLst>
            </a:pPr>
            <a:r>
              <a:rPr lang="en-GB" sz="2000" b="1" dirty="0">
                <a:solidFill>
                  <a:srgbClr val="447E59"/>
                </a:solidFill>
                <a:latin typeface="Arial Narrow" pitchFamily="34" charset="0"/>
              </a:rPr>
              <a:t>Pulse width       		: 1 ns</a:t>
            </a:r>
          </a:p>
          <a:p>
            <a:pPr marL="342900" indent="-342900">
              <a:lnSpc>
                <a:spcPct val="90000"/>
              </a:lnSpc>
              <a:spcAft>
                <a:spcPct val="30000"/>
              </a:spcAft>
              <a:buClr>
                <a:schemeClr val="tx1"/>
              </a:buClr>
              <a:buSzPct val="115000"/>
              <a:tabLst>
                <a:tab pos="1597025" algn="l"/>
              </a:tabLst>
            </a:pPr>
            <a:r>
              <a:rPr lang="en-GB" sz="2000" b="1" dirty="0">
                <a:solidFill>
                  <a:srgbClr val="447E59"/>
                </a:solidFill>
                <a:latin typeface="Arial Narrow" pitchFamily="34" charset="0"/>
              </a:rPr>
              <a:t>Frequency         		: 40–800 Hz</a:t>
            </a:r>
          </a:p>
          <a:p>
            <a:pPr marL="342900" indent="-342900">
              <a:lnSpc>
                <a:spcPct val="90000"/>
              </a:lnSpc>
              <a:spcAft>
                <a:spcPct val="30000"/>
              </a:spcAft>
              <a:buClr>
                <a:schemeClr val="tx1"/>
              </a:buClr>
              <a:buSzPct val="115000"/>
              <a:tabLst>
                <a:tab pos="1597025" algn="l"/>
              </a:tabLst>
            </a:pPr>
            <a:r>
              <a:rPr lang="en-GB" sz="2000" b="1" dirty="0">
                <a:solidFill>
                  <a:srgbClr val="447E59"/>
                </a:solidFill>
                <a:latin typeface="Arial Narrow" pitchFamily="34" charset="0"/>
              </a:rPr>
              <a:t>Average current		: 4.7–75 </a:t>
            </a:r>
            <a:r>
              <a:rPr lang="en-GB" sz="2000" b="1" dirty="0">
                <a:solidFill>
                  <a:srgbClr val="447E59"/>
                </a:solidFill>
                <a:latin typeface="Arial Narrow" pitchFamily="34" charset="0"/>
                <a:sym typeface="Symbol" charset="2"/>
              </a:rPr>
              <a:t></a:t>
            </a:r>
            <a:r>
              <a:rPr lang="en-GB" sz="2000" b="1" dirty="0">
                <a:solidFill>
                  <a:srgbClr val="447E59"/>
                </a:solidFill>
                <a:latin typeface="Arial Narrow" pitchFamily="34" charset="0"/>
              </a:rPr>
              <a:t>A</a:t>
            </a:r>
          </a:p>
          <a:p>
            <a:pPr marL="342900" indent="-342900">
              <a:lnSpc>
                <a:spcPct val="90000"/>
              </a:lnSpc>
              <a:spcAft>
                <a:spcPct val="30000"/>
              </a:spcAft>
              <a:buClr>
                <a:schemeClr val="tx1"/>
              </a:buClr>
              <a:buSzPct val="115000"/>
              <a:tabLst>
                <a:tab pos="1597025" algn="l"/>
              </a:tabLst>
            </a:pPr>
            <a:r>
              <a:rPr lang="en-GB" sz="2000" b="1" dirty="0">
                <a:solidFill>
                  <a:srgbClr val="447E59"/>
                </a:solidFill>
                <a:latin typeface="Arial Narrow" pitchFamily="34" charset="0"/>
              </a:rPr>
              <a:t>Neutron intensity	:1.6 10</a:t>
            </a:r>
            <a:r>
              <a:rPr lang="en-GB" sz="2000" b="1" baseline="30000" dirty="0">
                <a:solidFill>
                  <a:srgbClr val="447E59"/>
                </a:solidFill>
                <a:latin typeface="Arial Narrow" pitchFamily="34" charset="0"/>
              </a:rPr>
              <a:t>12</a:t>
            </a:r>
            <a:r>
              <a:rPr lang="en-GB" sz="2000" b="1" dirty="0">
                <a:solidFill>
                  <a:srgbClr val="447E59"/>
                </a:solidFill>
                <a:latin typeface="Arial Narrow" pitchFamily="34" charset="0"/>
              </a:rPr>
              <a:t>–2.5 10</a:t>
            </a:r>
            <a:r>
              <a:rPr lang="en-GB" sz="2000" b="1" baseline="30000" dirty="0">
                <a:solidFill>
                  <a:srgbClr val="447E59"/>
                </a:solidFill>
                <a:latin typeface="Arial Narrow" pitchFamily="34" charset="0"/>
              </a:rPr>
              <a:t>13</a:t>
            </a:r>
            <a:r>
              <a:rPr lang="en-GB" sz="2000" b="1" dirty="0">
                <a:solidFill>
                  <a:srgbClr val="447E59"/>
                </a:solidFill>
                <a:latin typeface="Arial Narrow" pitchFamily="34" charset="0"/>
              </a:rPr>
              <a:t> n/s</a:t>
            </a:r>
          </a:p>
        </p:txBody>
      </p:sp>
      <p:pic>
        <p:nvPicPr>
          <p:cNvPr id="30" name="Picture 29">
            <a:extLst>
              <a:ext uri="{FF2B5EF4-FFF2-40B4-BE49-F238E27FC236}">
                <a16:creationId xmlns:a16="http://schemas.microsoft.com/office/drawing/2014/main" id="{482499E6-5D08-8749-ACF6-2930837BF11D}"/>
              </a:ext>
            </a:extLst>
          </p:cNvPr>
          <p:cNvPicPr>
            <a:picLocks noChangeAspect="1"/>
          </p:cNvPicPr>
          <p:nvPr/>
        </p:nvPicPr>
        <p:blipFill>
          <a:blip r:embed="rId3">
            <a:alphaModFix/>
          </a:blip>
          <a:stretch>
            <a:fillRect/>
          </a:stretch>
        </p:blipFill>
        <p:spPr>
          <a:xfrm>
            <a:off x="2514010" y="1296093"/>
            <a:ext cx="1659616" cy="861353"/>
          </a:xfrm>
          <a:prstGeom prst="rect">
            <a:avLst/>
          </a:prstGeom>
        </p:spPr>
      </p:pic>
      <p:pic>
        <p:nvPicPr>
          <p:cNvPr id="49" name="Picture 48">
            <a:extLst>
              <a:ext uri="{FF2B5EF4-FFF2-40B4-BE49-F238E27FC236}">
                <a16:creationId xmlns:a16="http://schemas.microsoft.com/office/drawing/2014/main" id="{25886F95-E8F9-9649-8F00-CC71700620AB}"/>
              </a:ext>
            </a:extLst>
          </p:cNvPr>
          <p:cNvPicPr>
            <a:picLocks noChangeAspect="1"/>
          </p:cNvPicPr>
          <p:nvPr/>
        </p:nvPicPr>
        <p:blipFill>
          <a:blip r:embed="rId4" cstate="print">
            <a:alphaModFix/>
            <a:extLst>
              <a:ext uri="{BEBA8EAE-BF5A-486C-A8C5-ECC9F3942E4B}">
                <a14:imgProps xmlns:a14="http://schemas.microsoft.com/office/drawing/2010/main">
                  <a14:imgLayer r:embed="rId5">
                    <a14:imgEffect>
                      <a14:sharpenSoften amount="57000"/>
                    </a14:imgEffect>
                    <a14:imgEffect>
                      <a14:brightnessContrast contrast="-2000"/>
                    </a14:imgEffect>
                  </a14:imgLayer>
                </a14:imgProps>
              </a:ext>
            </a:extLst>
          </a:blip>
          <a:stretch>
            <a:fillRect/>
          </a:stretch>
        </p:blipFill>
        <p:spPr>
          <a:xfrm>
            <a:off x="8472095" y="287565"/>
            <a:ext cx="2909791" cy="1531471"/>
          </a:xfrm>
          <a:prstGeom prst="rect">
            <a:avLst/>
          </a:prstGeom>
        </p:spPr>
      </p:pic>
      <p:pic>
        <p:nvPicPr>
          <p:cNvPr id="48" name="Picture 47">
            <a:extLst>
              <a:ext uri="{FF2B5EF4-FFF2-40B4-BE49-F238E27FC236}">
                <a16:creationId xmlns:a16="http://schemas.microsoft.com/office/drawing/2014/main" id="{684F377A-D110-4D40-999C-771F4640CA6E}"/>
              </a:ext>
            </a:extLst>
          </p:cNvPr>
          <p:cNvPicPr>
            <a:picLocks noChangeAspect="1"/>
          </p:cNvPicPr>
          <p:nvPr/>
        </p:nvPicPr>
        <p:blipFill>
          <a:blip r:embed="rId6"/>
          <a:stretch>
            <a:fillRect/>
          </a:stretch>
        </p:blipFill>
        <p:spPr>
          <a:xfrm>
            <a:off x="233317" y="1445062"/>
            <a:ext cx="5977786" cy="3026321"/>
          </a:xfrm>
          <a:prstGeom prst="rect">
            <a:avLst/>
          </a:prstGeom>
        </p:spPr>
      </p:pic>
    </p:spTree>
    <p:extLst>
      <p:ext uri="{BB962C8B-B14F-4D97-AF65-F5344CB8AC3E}">
        <p14:creationId xmlns:p14="http://schemas.microsoft.com/office/powerpoint/2010/main" val="2251782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53143" y="219076"/>
            <a:ext cx="10010221" cy="888705"/>
          </a:xfrm>
        </p:spPr>
        <p:txBody>
          <a:bodyPr>
            <a:normAutofit/>
          </a:bodyPr>
          <a:lstStyle/>
          <a:p>
            <a:r>
              <a:rPr lang="en-US" baseline="30000" dirty="0"/>
              <a:t>90,91,92</a:t>
            </a:r>
            <a:r>
              <a:rPr lang="en-US" dirty="0"/>
              <a:t>Zr sample</a:t>
            </a:r>
          </a:p>
        </p:txBody>
      </p:sp>
      <p:sp>
        <p:nvSpPr>
          <p:cNvPr id="14339" name="Content Placeholder 8"/>
          <p:cNvSpPr>
            <a:spLocks noGrp="1"/>
          </p:cNvSpPr>
          <p:nvPr>
            <p:ph idx="1"/>
          </p:nvPr>
        </p:nvSpPr>
        <p:spPr>
          <a:xfrm>
            <a:off x="451190" y="1211953"/>
            <a:ext cx="6628508" cy="4691136"/>
          </a:xfrm>
        </p:spPr>
        <p:txBody>
          <a:bodyPr/>
          <a:lstStyle/>
          <a:p>
            <a:pPr marL="0" indent="0">
              <a:buNone/>
            </a:pPr>
            <a:endParaRPr lang="en-US" sz="2000" dirty="0"/>
          </a:p>
          <a:p>
            <a:pPr marL="0" indent="0">
              <a:buNone/>
            </a:pPr>
            <a:endParaRPr lang="en-US" sz="2000" dirty="0">
              <a:latin typeface="Comic Sans MS" charset="0"/>
            </a:endParaRPr>
          </a:p>
          <a:p>
            <a:endParaRPr lang="en-US" sz="2800" dirty="0">
              <a:latin typeface="Comic Sans MS" charset="0"/>
            </a:endParaRPr>
          </a:p>
          <a:p>
            <a:endParaRPr lang="en-US" sz="2800" dirty="0">
              <a:latin typeface="Comic Sans MS" charset="0"/>
            </a:endParaRPr>
          </a:p>
        </p:txBody>
      </p:sp>
      <p:sp>
        <p:nvSpPr>
          <p:cNvPr id="11" name="TextBox 10">
            <a:extLst>
              <a:ext uri="{FF2B5EF4-FFF2-40B4-BE49-F238E27FC236}">
                <a16:creationId xmlns:a16="http://schemas.microsoft.com/office/drawing/2014/main" id="{8B024894-C7CC-FFEB-7975-37CB5ACD7F79}"/>
              </a:ext>
            </a:extLst>
          </p:cNvPr>
          <p:cNvSpPr txBox="1"/>
          <p:nvPr/>
        </p:nvSpPr>
        <p:spPr>
          <a:xfrm>
            <a:off x="438008" y="699048"/>
            <a:ext cx="6563978" cy="5632311"/>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n-lt"/>
              </a:rPr>
              <a:t>Zr-90 has a closed neutron shell, hence, the capture cross section is very small for the Zr isotopes.</a:t>
            </a:r>
          </a:p>
          <a:p>
            <a:pPr marL="285750" indent="-285750">
              <a:buFont typeface="Arial" panose="020B0604020202020204" pitchFamily="34" charset="0"/>
              <a:buChar char="•"/>
            </a:pPr>
            <a:endParaRPr lang="en-US" sz="2000" dirty="0">
              <a:latin typeface="+mn-lt"/>
            </a:endParaRPr>
          </a:p>
          <a:p>
            <a:pPr marL="285750" indent="-285750">
              <a:buFont typeface="Arial" panose="020B0604020202020204" pitchFamily="34" charset="0"/>
              <a:buChar char="•"/>
            </a:pPr>
            <a:r>
              <a:rPr lang="en-US" sz="2000" dirty="0">
                <a:latin typeface="+mn-lt"/>
              </a:rPr>
              <a:t>Metallic samples are the first choice for capture experiments, as they help reduce backgrounds from sample scattered neutrons due to the lack of scattering compound material such as H,O and C </a:t>
            </a:r>
          </a:p>
          <a:p>
            <a:pPr marL="285750" indent="-285750">
              <a:buFont typeface="Arial" panose="020B0604020202020204" pitchFamily="34" charset="0"/>
              <a:buChar char="•"/>
            </a:pPr>
            <a:endParaRPr lang="en-US" sz="2000" dirty="0">
              <a:latin typeface="+mn-lt"/>
            </a:endParaRPr>
          </a:p>
          <a:p>
            <a:pPr marL="285750" indent="-285750">
              <a:buFont typeface="Arial" panose="020B0604020202020204" pitchFamily="34" charset="0"/>
              <a:buChar char="•"/>
            </a:pPr>
            <a:r>
              <a:rPr lang="en-US" sz="2000" dirty="0">
                <a:latin typeface="+mn-lt"/>
              </a:rPr>
              <a:t>The Zr-90 sample is not very uniform and is warped, but for capture experiments, this is not a real problem</a:t>
            </a:r>
          </a:p>
          <a:p>
            <a:pPr marL="285750" indent="-285750">
              <a:buFont typeface="Arial" panose="020B0604020202020204" pitchFamily="34" charset="0"/>
              <a:buChar char="•"/>
            </a:pPr>
            <a:endParaRPr lang="en-US" sz="2000" dirty="0">
              <a:latin typeface="+mn-lt"/>
            </a:endParaRPr>
          </a:p>
          <a:p>
            <a:pPr marL="285750" indent="-285750">
              <a:buFont typeface="Arial" panose="020B0604020202020204" pitchFamily="34" charset="0"/>
              <a:buChar char="•"/>
            </a:pPr>
            <a:r>
              <a:rPr lang="en-US" sz="2000" dirty="0">
                <a:latin typeface="+mn-lt"/>
              </a:rPr>
              <a:t>However, the other Zr-91, -92, -94 samples produced are much better in shape.</a:t>
            </a:r>
          </a:p>
          <a:p>
            <a:pPr marL="285750" indent="-285750">
              <a:buFont typeface="Arial" panose="020B0604020202020204" pitchFamily="34" charset="0"/>
              <a:buChar char="•"/>
            </a:pPr>
            <a:endParaRPr lang="en-US" sz="2000" dirty="0">
              <a:latin typeface="+mn-lt"/>
            </a:endParaRPr>
          </a:p>
          <a:p>
            <a:pPr marL="285750" indent="-285750">
              <a:buFont typeface="Arial" panose="020B0604020202020204" pitchFamily="34" charset="0"/>
              <a:buChar char="•"/>
            </a:pPr>
            <a:r>
              <a:rPr lang="en-US" sz="2000" dirty="0">
                <a:latin typeface="+mn-lt"/>
              </a:rPr>
              <a:t>Cost to produce a metallic sample is about 40 K.</a:t>
            </a:r>
          </a:p>
        </p:txBody>
      </p:sp>
      <p:grpSp>
        <p:nvGrpSpPr>
          <p:cNvPr id="13" name="Group 12">
            <a:extLst>
              <a:ext uri="{FF2B5EF4-FFF2-40B4-BE49-F238E27FC236}">
                <a16:creationId xmlns:a16="http://schemas.microsoft.com/office/drawing/2014/main" id="{E3DD7982-69D7-10E9-015C-3DB7851C7435}"/>
              </a:ext>
            </a:extLst>
          </p:cNvPr>
          <p:cNvGrpSpPr/>
          <p:nvPr/>
        </p:nvGrpSpPr>
        <p:grpSpPr>
          <a:xfrm>
            <a:off x="7079698" y="535068"/>
            <a:ext cx="4856899" cy="5368021"/>
            <a:chOff x="6888238" y="126262"/>
            <a:chExt cx="5144711" cy="5368021"/>
          </a:xfrm>
        </p:grpSpPr>
        <p:pic>
          <p:nvPicPr>
            <p:cNvPr id="5" name="Picture 4">
              <a:extLst>
                <a:ext uri="{FF2B5EF4-FFF2-40B4-BE49-F238E27FC236}">
                  <a16:creationId xmlns:a16="http://schemas.microsoft.com/office/drawing/2014/main" id="{A588E2C5-797D-DC4C-B1DD-6D2B4AD025C2}"/>
                </a:ext>
              </a:extLst>
            </p:cNvPr>
            <p:cNvPicPr/>
            <p:nvPr/>
          </p:nvPicPr>
          <p:blipFill rotWithShape="1">
            <a:blip r:embed="rId2" r:link="rId3" cstate="print">
              <a:extLst>
                <a:ext uri="{28A0092B-C50C-407E-A947-70E740481C1C}">
                  <a14:useLocalDpi xmlns:a14="http://schemas.microsoft.com/office/drawing/2010/main" val="0"/>
                </a:ext>
              </a:extLst>
            </a:blip>
            <a:srcRect l="22126" r="24859"/>
            <a:stretch>
              <a:fillRect/>
            </a:stretch>
          </p:blipFill>
          <p:spPr bwMode="auto">
            <a:xfrm rot="5400000">
              <a:off x="7462981" y="330412"/>
              <a:ext cx="1656164" cy="2718077"/>
            </a:xfrm>
            <a:prstGeom prst="rect">
              <a:avLst/>
            </a:prstGeom>
            <a:noFill/>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DAFB2F94-F4EA-1F4C-B041-82268E0A98F6}"/>
                </a:ext>
              </a:extLst>
            </p:cNvPr>
            <p:cNvPicPr/>
            <p:nvPr/>
          </p:nvPicPr>
          <p:blipFill rotWithShape="1">
            <a:blip r:embed="rId4" r:link="rId5" cstate="print">
              <a:extLst>
                <a:ext uri="{28A0092B-C50C-407E-A947-70E740481C1C}">
                  <a14:useLocalDpi xmlns:a14="http://schemas.microsoft.com/office/drawing/2010/main" val="0"/>
                </a:ext>
              </a:extLst>
            </a:blip>
            <a:srcRect l="20839" r="17971"/>
            <a:stretch>
              <a:fillRect/>
            </a:stretch>
          </p:blipFill>
          <p:spPr bwMode="auto">
            <a:xfrm rot="5400000">
              <a:off x="9495790" y="1670763"/>
              <a:ext cx="1871799" cy="2186446"/>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757A4708-C032-DC4D-9464-ED43144CEC0F}"/>
                </a:ext>
              </a:extLst>
            </p:cNvPr>
            <p:cNvPicPr/>
            <p:nvPr/>
          </p:nvPicPr>
          <p:blipFill rotWithShape="1">
            <a:blip r:embed="rId6" r:link="rId7" cstate="print">
              <a:extLst>
                <a:ext uri="{28A0092B-C50C-407E-A947-70E740481C1C}">
                  <a14:useLocalDpi xmlns:a14="http://schemas.microsoft.com/office/drawing/2010/main" val="0"/>
                </a:ext>
              </a:extLst>
            </a:blip>
            <a:srcRect l="20741" r="15404"/>
            <a:stretch>
              <a:fillRect/>
            </a:stretch>
          </p:blipFill>
          <p:spPr bwMode="auto">
            <a:xfrm rot="5400000">
              <a:off x="7690051" y="1749223"/>
              <a:ext cx="1871800" cy="2098988"/>
            </a:xfrm>
            <a:prstGeom prst="rect">
              <a:avLst/>
            </a:prstGeom>
            <a:noFill/>
            <a:ln>
              <a:no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2CC3E097-BC7E-A170-2D17-288305D83C38}"/>
                </a:ext>
              </a:extLst>
            </p:cNvPr>
            <p:cNvPicPr>
              <a:picLocks noChangeAspect="1"/>
            </p:cNvPicPr>
            <p:nvPr/>
          </p:nvPicPr>
          <p:blipFill>
            <a:blip r:embed="rId8"/>
            <a:stretch>
              <a:fillRect/>
            </a:stretch>
          </p:blipFill>
          <p:spPr>
            <a:xfrm>
              <a:off x="9256364" y="3485023"/>
              <a:ext cx="1790430" cy="2009260"/>
            </a:xfrm>
            <a:prstGeom prst="rect">
              <a:avLst/>
            </a:prstGeom>
          </p:spPr>
        </p:pic>
        <p:pic>
          <p:nvPicPr>
            <p:cNvPr id="7" name="Picture 6" descr="A ruler and a circular object&#10;&#10;Description automatically generated">
              <a:extLst>
                <a:ext uri="{FF2B5EF4-FFF2-40B4-BE49-F238E27FC236}">
                  <a16:creationId xmlns:a16="http://schemas.microsoft.com/office/drawing/2014/main" id="{F24060A1-CD7B-DF27-4FF6-6EB256013DFE}"/>
                </a:ext>
              </a:extLst>
            </p:cNvPr>
            <p:cNvPicPr>
              <a:picLocks noChangeAspect="1"/>
            </p:cNvPicPr>
            <p:nvPr/>
          </p:nvPicPr>
          <p:blipFill>
            <a:blip r:embed="rId9"/>
            <a:stretch>
              <a:fillRect/>
            </a:stretch>
          </p:blipFill>
          <p:spPr>
            <a:xfrm>
              <a:off x="6888238" y="3604245"/>
              <a:ext cx="2331969" cy="1770816"/>
            </a:xfrm>
            <a:prstGeom prst="roundRect">
              <a:avLst>
                <a:gd name="adj" fmla="val 8594"/>
              </a:avLst>
            </a:prstGeom>
            <a:solidFill>
              <a:srgbClr val="FFFFFF">
                <a:shade val="85000"/>
              </a:srgbClr>
            </a:solidFill>
            <a:ln>
              <a:noFill/>
            </a:ln>
            <a:effectLst>
              <a:reflection blurRad="12700" stA="0" endPos="0" dist="5000" dir="5400000" sy="-100000" algn="bl" rotWithShape="0"/>
            </a:effectLst>
          </p:spPr>
        </p:pic>
        <p:sp>
          <p:nvSpPr>
            <p:cNvPr id="8" name="TextBox 7">
              <a:extLst>
                <a:ext uri="{FF2B5EF4-FFF2-40B4-BE49-F238E27FC236}">
                  <a16:creationId xmlns:a16="http://schemas.microsoft.com/office/drawing/2014/main" id="{E8306576-17FA-56EE-E9AC-26F63F205E08}"/>
                </a:ext>
              </a:extLst>
            </p:cNvPr>
            <p:cNvSpPr txBox="1"/>
            <p:nvPr/>
          </p:nvSpPr>
          <p:spPr>
            <a:xfrm>
              <a:off x="8518662" y="3769348"/>
              <a:ext cx="619443" cy="341632"/>
            </a:xfrm>
            <a:prstGeom prst="rect">
              <a:avLst/>
            </a:prstGeom>
            <a:noFill/>
          </p:spPr>
          <p:txBody>
            <a:bodyPr wrap="square" rtlCol="0">
              <a:spAutoFit/>
            </a:bodyPr>
            <a:lstStyle/>
            <a:p>
              <a:pPr algn="l">
                <a:lnSpc>
                  <a:spcPct val="90000"/>
                </a:lnSpc>
              </a:pPr>
              <a:r>
                <a:rPr lang="en-US" baseline="30000" dirty="0">
                  <a:latin typeface="+mn-lt"/>
                </a:rPr>
                <a:t>91</a:t>
              </a:r>
              <a:r>
                <a:rPr lang="en-US" dirty="0">
                  <a:latin typeface="+mn-lt"/>
                </a:rPr>
                <a:t>Zr</a:t>
              </a:r>
            </a:p>
          </p:txBody>
        </p:sp>
        <p:sp>
          <p:nvSpPr>
            <p:cNvPr id="9" name="TextBox 8">
              <a:extLst>
                <a:ext uri="{FF2B5EF4-FFF2-40B4-BE49-F238E27FC236}">
                  <a16:creationId xmlns:a16="http://schemas.microsoft.com/office/drawing/2014/main" id="{2FEDEE87-F8BE-AB97-2D6D-ED46BFCEFE90}"/>
                </a:ext>
              </a:extLst>
            </p:cNvPr>
            <p:cNvSpPr txBox="1"/>
            <p:nvPr/>
          </p:nvSpPr>
          <p:spPr>
            <a:xfrm>
              <a:off x="8893923" y="3089470"/>
              <a:ext cx="596778" cy="341632"/>
            </a:xfrm>
            <a:prstGeom prst="rect">
              <a:avLst/>
            </a:prstGeom>
            <a:noFill/>
          </p:spPr>
          <p:txBody>
            <a:bodyPr wrap="square" rtlCol="0">
              <a:spAutoFit/>
            </a:bodyPr>
            <a:lstStyle/>
            <a:p>
              <a:pPr algn="l">
                <a:lnSpc>
                  <a:spcPct val="90000"/>
                </a:lnSpc>
              </a:pPr>
              <a:r>
                <a:rPr lang="en-US" baseline="30000" dirty="0">
                  <a:latin typeface="+mn-lt"/>
                </a:rPr>
                <a:t>90</a:t>
              </a:r>
              <a:r>
                <a:rPr lang="en-US" dirty="0">
                  <a:latin typeface="+mn-lt"/>
                </a:rPr>
                <a:t>Zr</a:t>
              </a:r>
            </a:p>
          </p:txBody>
        </p:sp>
        <p:sp>
          <p:nvSpPr>
            <p:cNvPr id="10" name="TextBox 9">
              <a:extLst>
                <a:ext uri="{FF2B5EF4-FFF2-40B4-BE49-F238E27FC236}">
                  <a16:creationId xmlns:a16="http://schemas.microsoft.com/office/drawing/2014/main" id="{BF3870EE-6400-A4B1-29DA-302669C5EC1D}"/>
                </a:ext>
              </a:extLst>
            </p:cNvPr>
            <p:cNvSpPr txBox="1"/>
            <p:nvPr/>
          </p:nvSpPr>
          <p:spPr>
            <a:xfrm>
              <a:off x="10547341" y="4741153"/>
              <a:ext cx="705546" cy="341632"/>
            </a:xfrm>
            <a:prstGeom prst="rect">
              <a:avLst/>
            </a:prstGeom>
            <a:noFill/>
          </p:spPr>
          <p:txBody>
            <a:bodyPr wrap="square" rtlCol="0">
              <a:spAutoFit/>
            </a:bodyPr>
            <a:lstStyle/>
            <a:p>
              <a:pPr algn="l">
                <a:lnSpc>
                  <a:spcPct val="90000"/>
                </a:lnSpc>
              </a:pPr>
              <a:r>
                <a:rPr lang="en-US" baseline="30000" dirty="0">
                  <a:latin typeface="+mn-lt"/>
                </a:rPr>
                <a:t>92</a:t>
              </a:r>
              <a:r>
                <a:rPr lang="en-US" dirty="0">
                  <a:latin typeface="+mn-lt"/>
                </a:rPr>
                <a:t>Zr</a:t>
              </a:r>
            </a:p>
          </p:txBody>
        </p:sp>
        <p:pic>
          <p:nvPicPr>
            <p:cNvPr id="12" name="Picture 11" descr="A collage of different images of a metal object&#10;&#10;Description automatically generated">
              <a:extLst>
                <a:ext uri="{FF2B5EF4-FFF2-40B4-BE49-F238E27FC236}">
                  <a16:creationId xmlns:a16="http://schemas.microsoft.com/office/drawing/2014/main" id="{290B8D0D-33DE-604B-91F9-C0F8A82858BD}"/>
                </a:ext>
              </a:extLst>
            </p:cNvPr>
            <p:cNvPicPr>
              <a:picLocks noChangeAspect="1"/>
            </p:cNvPicPr>
            <p:nvPr/>
          </p:nvPicPr>
          <p:blipFill>
            <a:blip r:embed="rId10"/>
            <a:stretch>
              <a:fillRect/>
            </a:stretch>
          </p:blipFill>
          <p:spPr>
            <a:xfrm>
              <a:off x="9342682" y="126262"/>
              <a:ext cx="2690267" cy="1900045"/>
            </a:xfrm>
            <a:prstGeom prst="rect">
              <a:avLst/>
            </a:prstGeom>
          </p:spPr>
        </p:pic>
      </p:grpSp>
    </p:spTree>
    <p:extLst>
      <p:ext uri="{BB962C8B-B14F-4D97-AF65-F5344CB8AC3E}">
        <p14:creationId xmlns:p14="http://schemas.microsoft.com/office/powerpoint/2010/main" val="367771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98224-266C-3884-2D0F-062427CAF2FA}"/>
              </a:ext>
            </a:extLst>
          </p:cNvPr>
          <p:cNvSpPr>
            <a:spLocks noGrp="1"/>
          </p:cNvSpPr>
          <p:nvPr>
            <p:ph type="title"/>
          </p:nvPr>
        </p:nvSpPr>
        <p:spPr/>
        <p:txBody>
          <a:bodyPr/>
          <a:lstStyle/>
          <a:p>
            <a:r>
              <a:rPr lang="en-US" dirty="0"/>
              <a:t>Zr-91 Data Reduction Progress</a:t>
            </a:r>
          </a:p>
        </p:txBody>
      </p:sp>
      <p:sp>
        <p:nvSpPr>
          <p:cNvPr id="3" name="Content Placeholder 2">
            <a:extLst>
              <a:ext uri="{FF2B5EF4-FFF2-40B4-BE49-F238E27FC236}">
                <a16:creationId xmlns:a16="http://schemas.microsoft.com/office/drawing/2014/main" id="{B00419DE-E1B5-53DE-461C-2BF31B0188DF}"/>
              </a:ext>
            </a:extLst>
          </p:cNvPr>
          <p:cNvSpPr>
            <a:spLocks noGrp="1"/>
          </p:cNvSpPr>
          <p:nvPr>
            <p:ph idx="1"/>
          </p:nvPr>
        </p:nvSpPr>
        <p:spPr/>
        <p:txBody>
          <a:bodyPr/>
          <a:lstStyle/>
          <a:p>
            <a:r>
              <a:rPr lang="en-US" dirty="0"/>
              <a:t>AGL -&gt; AGS is traditional software from GELINA</a:t>
            </a:r>
          </a:p>
          <a:p>
            <a:pPr lvl="1"/>
            <a:r>
              <a:rPr lang="en-US" dirty="0"/>
              <a:t>Used to reduce Zr-90 and Zr-91 data, now complete</a:t>
            </a:r>
          </a:p>
          <a:p>
            <a:r>
              <a:rPr lang="en-US" dirty="0"/>
              <a:t>AGL and AGS have become difficult to maintain and use on modern computers</a:t>
            </a:r>
          </a:p>
          <a:p>
            <a:pPr lvl="1"/>
            <a:r>
              <a:rPr lang="en-US" dirty="0"/>
              <a:t>Modern python implementation 90% written to replace and optimize data reduction process</a:t>
            </a:r>
          </a:p>
          <a:p>
            <a:pPr lvl="1"/>
            <a:r>
              <a:rPr lang="en-US" dirty="0"/>
              <a:t>Used to reduce Zr-91</a:t>
            </a:r>
          </a:p>
        </p:txBody>
      </p:sp>
    </p:spTree>
    <p:extLst>
      <p:ext uri="{BB962C8B-B14F-4D97-AF65-F5344CB8AC3E}">
        <p14:creationId xmlns:p14="http://schemas.microsoft.com/office/powerpoint/2010/main" val="378152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D2102-8D93-27AE-74FB-6008B95A24CA}"/>
              </a:ext>
            </a:extLst>
          </p:cNvPr>
          <p:cNvSpPr>
            <a:spLocks noGrp="1"/>
          </p:cNvSpPr>
          <p:nvPr>
            <p:ph type="title"/>
          </p:nvPr>
        </p:nvSpPr>
        <p:spPr/>
        <p:txBody>
          <a:bodyPr/>
          <a:lstStyle/>
          <a:p>
            <a:r>
              <a:rPr lang="en-US" dirty="0"/>
              <a:t>Traditional AGL and AGS data reduction</a:t>
            </a:r>
          </a:p>
        </p:txBody>
      </p:sp>
      <p:sp>
        <p:nvSpPr>
          <p:cNvPr id="3" name="Content Placeholder 2">
            <a:extLst>
              <a:ext uri="{FF2B5EF4-FFF2-40B4-BE49-F238E27FC236}">
                <a16:creationId xmlns:a16="http://schemas.microsoft.com/office/drawing/2014/main" id="{2C23208D-256F-29D4-32B4-96773F0768CA}"/>
              </a:ext>
            </a:extLst>
          </p:cNvPr>
          <p:cNvSpPr>
            <a:spLocks noGrp="1"/>
          </p:cNvSpPr>
          <p:nvPr>
            <p:ph idx="1"/>
          </p:nvPr>
        </p:nvSpPr>
        <p:spPr>
          <a:xfrm>
            <a:off x="429767" y="1208892"/>
            <a:ext cx="11430000" cy="4047778"/>
          </a:xfrm>
        </p:spPr>
        <p:txBody>
          <a:bodyPr/>
          <a:lstStyle/>
          <a:p>
            <a:r>
              <a:rPr lang="en-US" dirty="0"/>
              <a:t>Confident in results</a:t>
            </a:r>
          </a:p>
          <a:p>
            <a:r>
              <a:rPr lang="en-US" dirty="0"/>
              <a:t>Full suite of dead-time correction, monitor normalization, etc. </a:t>
            </a:r>
          </a:p>
          <a:p>
            <a:r>
              <a:rPr lang="en-US" dirty="0"/>
              <a:t>Works on limited hardware (32-bit app on Unix-like)</a:t>
            </a:r>
          </a:p>
        </p:txBody>
      </p:sp>
    </p:spTree>
    <p:extLst>
      <p:ext uri="{BB962C8B-B14F-4D97-AF65-F5344CB8AC3E}">
        <p14:creationId xmlns:p14="http://schemas.microsoft.com/office/powerpoint/2010/main" val="413617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41C24-D0FA-8FF1-528D-BA5781DA53AD}"/>
            </a:ext>
          </a:extLst>
        </p:cNvPr>
        <p:cNvGrpSpPr/>
        <p:nvPr/>
      </p:nvGrpSpPr>
      <p:grpSpPr>
        <a:xfrm>
          <a:off x="0" y="0"/>
          <a:ext cx="0" cy="0"/>
          <a:chOff x="0" y="0"/>
          <a:chExt cx="0" cy="0"/>
        </a:xfrm>
      </p:grpSpPr>
      <p:pic>
        <p:nvPicPr>
          <p:cNvPr id="4" name="Picture 3" descr="A graph of energy and data&#10;&#10;Description automatically generated">
            <a:extLst>
              <a:ext uri="{FF2B5EF4-FFF2-40B4-BE49-F238E27FC236}">
                <a16:creationId xmlns:a16="http://schemas.microsoft.com/office/drawing/2014/main" id="{878EEC0B-99E0-8753-33E9-9E887D149B45}"/>
              </a:ext>
            </a:extLst>
          </p:cNvPr>
          <p:cNvPicPr>
            <a:picLocks noChangeAspect="1"/>
          </p:cNvPicPr>
          <p:nvPr/>
        </p:nvPicPr>
        <p:blipFill>
          <a:blip r:embed="rId3"/>
          <a:stretch>
            <a:fillRect/>
          </a:stretch>
        </p:blipFill>
        <p:spPr>
          <a:xfrm>
            <a:off x="1356607" y="453283"/>
            <a:ext cx="9478786" cy="5546301"/>
          </a:xfrm>
          <a:prstGeom prst="rect">
            <a:avLst/>
          </a:prstGeom>
        </p:spPr>
      </p:pic>
      <p:sp>
        <p:nvSpPr>
          <p:cNvPr id="2" name="Title 1">
            <a:extLst>
              <a:ext uri="{FF2B5EF4-FFF2-40B4-BE49-F238E27FC236}">
                <a16:creationId xmlns:a16="http://schemas.microsoft.com/office/drawing/2014/main" id="{74AF2294-556D-0A6D-76BB-7B93A48E6A92}"/>
              </a:ext>
            </a:extLst>
          </p:cNvPr>
          <p:cNvSpPr>
            <a:spLocks noGrp="1"/>
          </p:cNvSpPr>
          <p:nvPr>
            <p:ph type="title"/>
          </p:nvPr>
        </p:nvSpPr>
        <p:spPr/>
        <p:txBody>
          <a:bodyPr/>
          <a:lstStyle/>
          <a:p>
            <a:r>
              <a:rPr lang="en-US" b="0" dirty="0"/>
              <a:t>Zr-91 (</a:t>
            </a:r>
            <a:r>
              <a:rPr lang="en-US" b="0" dirty="0" err="1"/>
              <a:t>n,</a:t>
            </a:r>
            <a:r>
              <a:rPr lang="en-US" b="0" dirty="0" err="1">
                <a:latin typeface="Symbol" pitchFamily="2" charset="2"/>
              </a:rPr>
              <a:t>g</a:t>
            </a:r>
            <a:r>
              <a:rPr lang="en-US" b="0" dirty="0"/>
              <a:t>) Data compared to ENDF/B</a:t>
            </a:r>
            <a:endParaRPr lang="en-US" dirty="0"/>
          </a:p>
        </p:txBody>
      </p:sp>
      <p:sp>
        <p:nvSpPr>
          <p:cNvPr id="5" name="TextBox 4">
            <a:extLst>
              <a:ext uri="{FF2B5EF4-FFF2-40B4-BE49-F238E27FC236}">
                <a16:creationId xmlns:a16="http://schemas.microsoft.com/office/drawing/2014/main" id="{E7972D58-A27C-B297-A7A0-6CD5BF7CF82C}"/>
              </a:ext>
            </a:extLst>
          </p:cNvPr>
          <p:cNvSpPr txBox="1"/>
          <p:nvPr/>
        </p:nvSpPr>
        <p:spPr>
          <a:xfrm>
            <a:off x="851199" y="5719715"/>
            <a:ext cx="10587135" cy="757130"/>
          </a:xfrm>
          <a:prstGeom prst="rect">
            <a:avLst/>
          </a:prstGeom>
          <a:noFill/>
        </p:spPr>
        <p:txBody>
          <a:bodyPr wrap="square" rtlCol="0">
            <a:spAutoFit/>
          </a:bodyPr>
          <a:lstStyle/>
          <a:p>
            <a:pPr algn="l">
              <a:lnSpc>
                <a:spcPct val="90000"/>
              </a:lnSpc>
            </a:pPr>
            <a:r>
              <a:rPr lang="en-US" sz="2400" dirty="0">
                <a:latin typeface="+mn-lt"/>
              </a:rPr>
              <a:t>The resonance energies from ENDF a slightly off. Confirmed by GELINA capture and ORELA transmission data. </a:t>
            </a:r>
          </a:p>
        </p:txBody>
      </p:sp>
    </p:spTree>
    <p:extLst>
      <p:ext uri="{BB962C8B-B14F-4D97-AF65-F5344CB8AC3E}">
        <p14:creationId xmlns:p14="http://schemas.microsoft.com/office/powerpoint/2010/main" val="3784098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C410E-7B9E-4343-A0B2-706739CF89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3E0DA2-FB8D-4018-98E7-E9FFA94EB92F}"/>
              </a:ext>
            </a:extLst>
          </p:cNvPr>
          <p:cNvSpPr>
            <a:spLocks noGrp="1"/>
          </p:cNvSpPr>
          <p:nvPr>
            <p:ph type="title"/>
          </p:nvPr>
        </p:nvSpPr>
        <p:spPr/>
        <p:txBody>
          <a:bodyPr/>
          <a:lstStyle/>
          <a:p>
            <a:r>
              <a:rPr lang="en-US" b="0" dirty="0"/>
              <a:t>Zr-91 Transmission compared to ENDF/B</a:t>
            </a:r>
            <a:endParaRPr lang="en-US" dirty="0"/>
          </a:p>
        </p:txBody>
      </p:sp>
      <p:pic>
        <p:nvPicPr>
          <p:cNvPr id="4" name="Picture 3">
            <a:extLst>
              <a:ext uri="{FF2B5EF4-FFF2-40B4-BE49-F238E27FC236}">
                <a16:creationId xmlns:a16="http://schemas.microsoft.com/office/drawing/2014/main" id="{E0D594B4-AAF6-EA23-6FB3-06B6DAE80EDF}"/>
              </a:ext>
            </a:extLst>
          </p:cNvPr>
          <p:cNvPicPr>
            <a:picLocks noChangeAspect="1"/>
          </p:cNvPicPr>
          <p:nvPr/>
        </p:nvPicPr>
        <p:blipFill>
          <a:blip r:embed="rId3"/>
          <a:stretch>
            <a:fillRect/>
          </a:stretch>
        </p:blipFill>
        <p:spPr>
          <a:xfrm>
            <a:off x="321179" y="999011"/>
            <a:ext cx="6274425" cy="4174873"/>
          </a:xfrm>
          <a:prstGeom prst="rect">
            <a:avLst/>
          </a:prstGeom>
        </p:spPr>
      </p:pic>
      <p:pic>
        <p:nvPicPr>
          <p:cNvPr id="13" name="Picture 12" descr="A graph showing the energy of an electrical system&#10;&#10;Description automatically generated with medium confidence">
            <a:extLst>
              <a:ext uri="{FF2B5EF4-FFF2-40B4-BE49-F238E27FC236}">
                <a16:creationId xmlns:a16="http://schemas.microsoft.com/office/drawing/2014/main" id="{B7A21828-9DCB-A6A0-A5A5-3428416AEB8F}"/>
              </a:ext>
            </a:extLst>
          </p:cNvPr>
          <p:cNvPicPr>
            <a:picLocks noChangeAspect="1"/>
          </p:cNvPicPr>
          <p:nvPr/>
        </p:nvPicPr>
        <p:blipFill>
          <a:blip r:embed="rId4"/>
          <a:stretch>
            <a:fillRect/>
          </a:stretch>
        </p:blipFill>
        <p:spPr>
          <a:xfrm>
            <a:off x="5774571" y="2223612"/>
            <a:ext cx="6085196" cy="4261871"/>
          </a:xfrm>
          <a:prstGeom prst="rect">
            <a:avLst/>
          </a:prstGeom>
        </p:spPr>
      </p:pic>
      <p:sp>
        <p:nvSpPr>
          <p:cNvPr id="14" name="TextBox 13">
            <a:extLst>
              <a:ext uri="{FF2B5EF4-FFF2-40B4-BE49-F238E27FC236}">
                <a16:creationId xmlns:a16="http://schemas.microsoft.com/office/drawing/2014/main" id="{BC14A116-1A5D-E9DA-4F21-53C0F564BA55}"/>
              </a:ext>
            </a:extLst>
          </p:cNvPr>
          <p:cNvSpPr txBox="1"/>
          <p:nvPr/>
        </p:nvSpPr>
        <p:spPr>
          <a:xfrm>
            <a:off x="737119" y="5173884"/>
            <a:ext cx="5718526" cy="867930"/>
          </a:xfrm>
          <a:prstGeom prst="rect">
            <a:avLst/>
          </a:prstGeom>
          <a:noFill/>
        </p:spPr>
        <p:txBody>
          <a:bodyPr wrap="square" rtlCol="0">
            <a:spAutoFit/>
          </a:bodyPr>
          <a:lstStyle/>
          <a:p>
            <a:pPr algn="l">
              <a:lnSpc>
                <a:spcPct val="90000"/>
              </a:lnSpc>
            </a:pPr>
            <a:r>
              <a:rPr lang="en-US" sz="2800" dirty="0">
                <a:latin typeface="+mn-lt"/>
              </a:rPr>
              <a:t>Discrepancies between GELINA and ORELA transmission data</a:t>
            </a:r>
          </a:p>
        </p:txBody>
      </p:sp>
    </p:spTree>
    <p:extLst>
      <p:ext uri="{BB962C8B-B14F-4D97-AF65-F5344CB8AC3E}">
        <p14:creationId xmlns:p14="http://schemas.microsoft.com/office/powerpoint/2010/main" val="4171729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DDFD6-C62E-9877-1A8B-2CC005199A85}"/>
            </a:ext>
          </a:extLst>
        </p:cNvPr>
        <p:cNvGrpSpPr/>
        <p:nvPr/>
      </p:nvGrpSpPr>
      <p:grpSpPr>
        <a:xfrm>
          <a:off x="0" y="0"/>
          <a:ext cx="0" cy="0"/>
          <a:chOff x="0" y="0"/>
          <a:chExt cx="0" cy="0"/>
        </a:xfrm>
      </p:grpSpPr>
      <p:pic>
        <p:nvPicPr>
          <p:cNvPr id="11" name="Picture 10" descr="A graph showing a number of energy&#10;&#10;Description automatically generated">
            <a:extLst>
              <a:ext uri="{FF2B5EF4-FFF2-40B4-BE49-F238E27FC236}">
                <a16:creationId xmlns:a16="http://schemas.microsoft.com/office/drawing/2014/main" id="{AF156DC9-5C8D-07FB-2D04-83BFDCA77754}"/>
              </a:ext>
            </a:extLst>
          </p:cNvPr>
          <p:cNvPicPr>
            <a:picLocks noChangeAspect="1"/>
          </p:cNvPicPr>
          <p:nvPr/>
        </p:nvPicPr>
        <p:blipFill>
          <a:blip r:embed="rId3"/>
          <a:stretch>
            <a:fillRect/>
          </a:stretch>
        </p:blipFill>
        <p:spPr>
          <a:xfrm>
            <a:off x="383630" y="544068"/>
            <a:ext cx="6427717" cy="4917287"/>
          </a:xfrm>
          <a:prstGeom prst="rect">
            <a:avLst/>
          </a:prstGeom>
        </p:spPr>
      </p:pic>
      <p:sp>
        <p:nvSpPr>
          <p:cNvPr id="2" name="Title 1">
            <a:extLst>
              <a:ext uri="{FF2B5EF4-FFF2-40B4-BE49-F238E27FC236}">
                <a16:creationId xmlns:a16="http://schemas.microsoft.com/office/drawing/2014/main" id="{B72B3283-B552-038E-5426-7165F67100DA}"/>
              </a:ext>
            </a:extLst>
          </p:cNvPr>
          <p:cNvSpPr>
            <a:spLocks noGrp="1"/>
          </p:cNvSpPr>
          <p:nvPr>
            <p:ph type="title"/>
          </p:nvPr>
        </p:nvSpPr>
        <p:spPr/>
        <p:txBody>
          <a:bodyPr/>
          <a:lstStyle/>
          <a:p>
            <a:r>
              <a:rPr lang="en-US" b="0" dirty="0"/>
              <a:t>Zr-91 ORELA Transmission compared to ENDF/B</a:t>
            </a:r>
            <a:endParaRPr lang="en-US" dirty="0"/>
          </a:p>
        </p:txBody>
      </p:sp>
      <p:pic>
        <p:nvPicPr>
          <p:cNvPr id="6" name="Picture 5" descr="A graph of a graph showing a number of energy&#10;&#10;Description automatically generated with medium confidence">
            <a:extLst>
              <a:ext uri="{FF2B5EF4-FFF2-40B4-BE49-F238E27FC236}">
                <a16:creationId xmlns:a16="http://schemas.microsoft.com/office/drawing/2014/main" id="{6120D8E5-09C2-1862-3C57-9474AC6084B4}"/>
              </a:ext>
            </a:extLst>
          </p:cNvPr>
          <p:cNvPicPr>
            <a:picLocks noChangeAspect="1"/>
          </p:cNvPicPr>
          <p:nvPr/>
        </p:nvPicPr>
        <p:blipFill>
          <a:blip r:embed="rId4"/>
          <a:stretch>
            <a:fillRect/>
          </a:stretch>
        </p:blipFill>
        <p:spPr>
          <a:xfrm>
            <a:off x="5959929" y="1940713"/>
            <a:ext cx="6232071" cy="4917287"/>
          </a:xfrm>
          <a:prstGeom prst="rect">
            <a:avLst/>
          </a:prstGeom>
        </p:spPr>
      </p:pic>
      <p:sp>
        <p:nvSpPr>
          <p:cNvPr id="12" name="TextBox 11">
            <a:extLst>
              <a:ext uri="{FF2B5EF4-FFF2-40B4-BE49-F238E27FC236}">
                <a16:creationId xmlns:a16="http://schemas.microsoft.com/office/drawing/2014/main" id="{24809885-F040-5132-FE95-65FAC07F82C7}"/>
              </a:ext>
            </a:extLst>
          </p:cNvPr>
          <p:cNvSpPr txBox="1"/>
          <p:nvPr/>
        </p:nvSpPr>
        <p:spPr>
          <a:xfrm>
            <a:off x="383630" y="5365102"/>
            <a:ext cx="6343339" cy="867930"/>
          </a:xfrm>
          <a:prstGeom prst="rect">
            <a:avLst/>
          </a:prstGeom>
          <a:noFill/>
        </p:spPr>
        <p:txBody>
          <a:bodyPr wrap="square" rtlCol="0">
            <a:spAutoFit/>
          </a:bodyPr>
          <a:lstStyle/>
          <a:p>
            <a:pPr algn="l">
              <a:lnSpc>
                <a:spcPct val="90000"/>
              </a:lnSpc>
            </a:pPr>
            <a:r>
              <a:rPr lang="en-US" sz="2800" dirty="0">
                <a:latin typeface="+mn-lt"/>
              </a:rPr>
              <a:t>This data can be used to at least triple the resolved resonance range</a:t>
            </a:r>
          </a:p>
        </p:txBody>
      </p:sp>
    </p:spTree>
    <p:extLst>
      <p:ext uri="{BB962C8B-B14F-4D97-AF65-F5344CB8AC3E}">
        <p14:creationId xmlns:p14="http://schemas.microsoft.com/office/powerpoint/2010/main" val="3984717569"/>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a:solidFill>
            <a:schemeClr val="tx1"/>
          </a:solidFill>
          <a:miter lim="800000"/>
        </a:ln>
        <a:effectLst/>
        <a:scene3d>
          <a:camera prst="orthographicFront">
            <a:rot lat="0" lon="0" rev="0"/>
          </a:camera>
          <a:lightRig rig="threePt" dir="t">
            <a:rot lat="0" lon="0" rev="1200000"/>
          </a:lightRig>
        </a:scene3d>
        <a:sp3d/>
      </a:spPr>
      <a:bodyPr rtlCol="0" anchor="ctr"/>
      <a:lstStyle>
        <a:defPPr algn="ctr">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16x9 template 180719" id="{91F5A9DE-0FF5-42D2-8B71-414341298470}" vid="{19B61368-BE15-4FF9-B836-7A1A3976FBB8}"/>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14FB6BD-000C-41AF-9DE8-4264F777F37F}">
  <ds:schemaRefs>
    <ds:schemaRef ds:uri="http://schemas.microsoft.com/sharepoint/v3/contenttype/forms"/>
  </ds:schemaRefs>
</ds:datastoreItem>
</file>

<file path=customXml/itemProps2.xml><?xml version="1.0" encoding="utf-8"?>
<ds:datastoreItem xmlns:ds="http://schemas.openxmlformats.org/officeDocument/2006/customXml" ds:itemID="{AF6B0504-AE38-4B68-B5E7-89AA94502C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5BA20C22-D077-412B-81BA-8B2541026FAD}">
  <ds:schemaRefs>
    <ds:schemaRef ds:uri="http://purl.org/dc/elements/1.1/"/>
    <ds:schemaRef ds:uri="http://purl.org/dc/terms/"/>
    <ds:schemaRef ds:uri="http://purl.org/dc/dcmitype/"/>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0</TotalTime>
  <Words>1002</Words>
  <Application>Microsoft Macintosh PowerPoint</Application>
  <PresentationFormat>Widescreen</PresentationFormat>
  <Paragraphs>194</Paragraphs>
  <Slides>15</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ＭＳ Ｐゴシック</vt:lpstr>
      <vt:lpstr>Arial</vt:lpstr>
      <vt:lpstr>Arial Black</vt:lpstr>
      <vt:lpstr>Arial Narrow</vt:lpstr>
      <vt:lpstr>Century Gothic</vt:lpstr>
      <vt:lpstr>Comic Sans MS</vt:lpstr>
      <vt:lpstr>Symbol</vt:lpstr>
      <vt:lpstr>Times New Roman</vt:lpstr>
      <vt:lpstr>ORNL</vt:lpstr>
      <vt:lpstr>Zr-91 Measurements at GELINA</vt:lpstr>
      <vt:lpstr>PowerPoint Presentation</vt:lpstr>
      <vt:lpstr>GELINA</vt:lpstr>
      <vt:lpstr>90,91,92Zr sample</vt:lpstr>
      <vt:lpstr>Zr-91 Data Reduction Progress</vt:lpstr>
      <vt:lpstr>Traditional AGL and AGS data reduction</vt:lpstr>
      <vt:lpstr>Zr-91 (n,g) Data compared to ENDF/B</vt:lpstr>
      <vt:lpstr>Zr-91 Transmission compared to ENDF/B</vt:lpstr>
      <vt:lpstr>Zr-91 ORELA Transmission compared to ENDF/B</vt:lpstr>
      <vt:lpstr>Zr-91 Yield Data Reduction (pyAGL+pyAGS)</vt:lpstr>
      <vt:lpstr>Zr-91 Data Covariance (pyAGL+pyAGS)</vt:lpstr>
      <vt:lpstr>Zr-91 Data Covariance (pyAGL+pyAGS)</vt:lpstr>
      <vt:lpstr>Status of NCSP experiments at EC-JRC Geel</vt:lpstr>
      <vt:lpstr>Summary</vt:lpstr>
      <vt:lpstr>People supporting JRC experiments and evaluations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Bayesian Monte-Carlo Evaluation Framework of Differential and Integral Data</dc:title>
  <dc:subject/>
  <dc:creator/>
  <cp:keywords/>
  <dc:description/>
  <cp:lastModifiedBy/>
  <cp:revision>59</cp:revision>
  <cp:lastPrinted>2019-10-23T19:35:48Z</cp:lastPrinted>
  <dcterms:created xsi:type="dcterms:W3CDTF">2018-07-12T19:30:01Z</dcterms:created>
  <dcterms:modified xsi:type="dcterms:W3CDTF">2024-11-27T16:01:25Z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