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404" r:id="rId3"/>
    <p:sldId id="390" r:id="rId4"/>
    <p:sldId id="405" r:id="rId5"/>
    <p:sldId id="407" r:id="rId6"/>
    <p:sldId id="395" r:id="rId7"/>
    <p:sldId id="406" r:id="rId8"/>
    <p:sldId id="3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22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7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X4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NDUQWM\Erro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Completeness of EXFOR</a:t>
            </a:r>
            <a:r>
              <a:rPr lang="en-US" baseline="0"/>
              <a:t> Coverage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Compiled Data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11008</c:v>
                </c:pt>
                <c:pt idx="1">
                  <c:v>4649</c:v>
                </c:pt>
                <c:pt idx="2">
                  <c:v>2093</c:v>
                </c:pt>
                <c:pt idx="3">
                  <c:v>223</c:v>
                </c:pt>
                <c:pt idx="4">
                  <c:v>750</c:v>
                </c:pt>
                <c:pt idx="5">
                  <c:v>1898</c:v>
                </c:pt>
                <c:pt idx="6">
                  <c:v>1493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2-744B-B0E5-1E55DD5EB311}"/>
            </c:ext>
          </c:extLst>
        </c:ser>
        <c:ser>
          <c:idx val="1"/>
          <c:order val="1"/>
          <c:tx>
            <c:v>Missing Data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1199</c:v>
                </c:pt>
                <c:pt idx="1">
                  <c:v>5994</c:v>
                </c:pt>
                <c:pt idx="2">
                  <c:v>2828</c:v>
                </c:pt>
                <c:pt idx="3">
                  <c:v>522</c:v>
                </c:pt>
                <c:pt idx="4">
                  <c:v>2167</c:v>
                </c:pt>
                <c:pt idx="5">
                  <c:v>3042</c:v>
                </c:pt>
                <c:pt idx="6">
                  <c:v>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2-744B-B0E5-1E55DD5EB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187247"/>
        <c:axId val="91188879"/>
        <c:axId val="0"/>
      </c:bar3DChart>
      <c:catAx>
        <c:axId val="9118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8879"/>
        <c:crosses val="autoZero"/>
        <c:auto val="1"/>
        <c:lblAlgn val="ctr"/>
        <c:lblOffset val="100"/>
        <c:noMultiLvlLbl val="0"/>
      </c:catAx>
      <c:valAx>
        <c:axId val="9118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7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Uncertainties</a:t>
            </a:r>
            <a:r>
              <a:rPr lang="en-US" baseline="0" dirty="0"/>
              <a:t> in EXFOR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pattFill prst="pct5">
              <a:fgClr>
                <a:schemeClr val="accent2"/>
              </a:fgClr>
              <a:bgClr>
                <a:schemeClr val="bg1"/>
              </a:bgClr>
            </a:pattFill>
          </c:spPr>
          <c:dPt>
            <c:idx val="0"/>
            <c:bubble3D val="0"/>
            <c:explosion val="28"/>
            <c:spPr>
              <a:pattFill prst="pct90">
                <a:fgClr>
                  <a:srgbClr val="FF000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8A-414F-84ED-3B4D9642719A}"/>
              </c:ext>
            </c:extLst>
          </c:dPt>
          <c:dPt>
            <c:idx val="1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8A-414F-84ED-3B4D9642719A}"/>
              </c:ext>
            </c:extLst>
          </c:dPt>
          <c:dPt>
            <c:idx val="2"/>
            <c:bubble3D val="0"/>
            <c:spPr>
              <a:pattFill prst="pct90">
                <a:fgClr>
                  <a:srgbClr val="00B05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8A-414F-84ED-3B4D9642719A}"/>
              </c:ext>
            </c:extLst>
          </c:dPt>
          <c:dPt>
            <c:idx val="3"/>
            <c:bubble3D val="0"/>
            <c:spPr>
              <a:pattFill prst="pct90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B8A-414F-84ED-3B4D9642719A}"/>
              </c:ext>
            </c:extLst>
          </c:dPt>
          <c:dPt>
            <c:idx val="4"/>
            <c:bubble3D val="0"/>
            <c:spPr>
              <a:pattFill prst="pct40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B8A-414F-84ED-3B4D9642719A}"/>
              </c:ext>
            </c:extLst>
          </c:dPt>
          <c:cat>
            <c:strRef>
              <c:f>Errors!$A$2:$A$6</c:f>
              <c:strCache>
                <c:ptCount val="5"/>
                <c:pt idx="0">
                  <c:v>DATA-ERR</c:v>
                </c:pt>
                <c:pt idx="1">
                  <c:v>ERR-T</c:v>
                </c:pt>
                <c:pt idx="2">
                  <c:v>ERR-S</c:v>
                </c:pt>
                <c:pt idx="3">
                  <c:v>ERR-SYS</c:v>
                </c:pt>
                <c:pt idx="4">
                  <c:v>No ERRORS</c:v>
                </c:pt>
              </c:strCache>
            </c:strRef>
          </c:cat>
          <c:val>
            <c:numRef>
              <c:f>Errors!$B$2:$B$6</c:f>
              <c:numCache>
                <c:formatCode>General</c:formatCode>
                <c:ptCount val="5"/>
                <c:pt idx="0">
                  <c:v>79447</c:v>
                </c:pt>
                <c:pt idx="1">
                  <c:v>32905</c:v>
                </c:pt>
                <c:pt idx="2">
                  <c:v>23328</c:v>
                </c:pt>
                <c:pt idx="3">
                  <c:v>3409</c:v>
                </c:pt>
                <c:pt idx="4">
                  <c:v>26214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8A-414F-84ED-3B4D96427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565650" cy="1947460"/>
          </a:xfrm>
        </p:spPr>
        <p:txBody>
          <a:bodyPr/>
          <a:lstStyle/>
          <a:p>
            <a:r>
              <a:rPr lang="en-US" dirty="0"/>
              <a:t>The Present Status of the EXFOR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057944"/>
            <a:ext cx="10565650" cy="1059179"/>
          </a:xfrm>
        </p:spPr>
        <p:txBody>
          <a:bodyPr/>
          <a:lstStyle/>
          <a:p>
            <a:r>
              <a:rPr lang="en-US" dirty="0"/>
              <a:t>Boris </a:t>
            </a:r>
            <a:r>
              <a:rPr lang="en-US" dirty="0" err="1"/>
              <a:t>Pritychenko</a:t>
            </a:r>
            <a:endParaRPr lang="en-US" dirty="0"/>
          </a:p>
          <a:p>
            <a:r>
              <a:rPr lang="en-US" sz="1600" i="1" dirty="0"/>
              <a:t>National Nuclear Data Center, Brookhaven National Laboratory, Upton, NY 11973-5000, USA</a:t>
            </a:r>
          </a:p>
          <a:p>
            <a:endParaRPr lang="en-US" sz="1600" i="1" dirty="0"/>
          </a:p>
          <a:p>
            <a:endParaRPr lang="en-US" sz="1600" i="1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F821A4-9759-0A4F-9B0F-9A71CE1E5786}"/>
              </a:ext>
            </a:extLst>
          </p:cNvPr>
          <p:cNvSpPr/>
          <p:nvPr/>
        </p:nvSpPr>
        <p:spPr>
          <a:xfrm>
            <a:off x="813175" y="53590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2, 2024</a:t>
            </a:r>
          </a:p>
          <a:p>
            <a:r>
              <a:rPr lang="en-US" b="1" dirty="0">
                <a:solidFill>
                  <a:schemeClr val="bg1"/>
                </a:solidFill>
              </a:rPr>
              <a:t>USNDP 2024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7CBC-B311-3B45-88C5-8FB85249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Nuclear Reaction Data (EXFOR)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691AA-013D-1D48-82C3-D35719EDB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EXFOR is a leading low- and intermediate-energy nuclear reaction database.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Refereed compilations: final and preliminary transmissions.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Presently managed by the NRDC under the auspices of the IAEA.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NNDC is responsible for the USA &amp; Canada (Area #1).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 of October 30, 2024, EXFOR includes</a:t>
            </a:r>
          </a:p>
          <a:p>
            <a:pPr marL="800100" lvl="1" indent="-342900"/>
            <a:r>
              <a:rPr lang="en-US" sz="1600" dirty="0"/>
              <a:t>25,127 experiments, </a:t>
            </a:r>
          </a:p>
          <a:p>
            <a:pPr marL="800100" lvl="1" indent="-342900"/>
            <a:r>
              <a:rPr lang="en-US" sz="1600" dirty="0"/>
              <a:t>167,425 data tables, </a:t>
            </a:r>
          </a:p>
          <a:p>
            <a:pPr marL="800100" lvl="1" indent="-342900"/>
            <a:r>
              <a:rPr lang="en-US" sz="1600" dirty="0"/>
              <a:t>184,837 datasets, </a:t>
            </a:r>
          </a:p>
          <a:p>
            <a:pPr marL="800100" lvl="1" indent="-342900"/>
            <a:r>
              <a:rPr lang="en-US" sz="1600" dirty="0"/>
              <a:t>and 20,348,339 data points.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ED331-2F2B-714D-86D4-E85AB5A79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2F5BA87-1607-DB7E-7451-56E1350D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460" y="1825625"/>
            <a:ext cx="2848797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295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28B9-1B21-F343-B86E-DF892484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Area #1 FY 2024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5F2B4-ADA0-2048-8213-398B34C01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4265543" cy="43633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FY 2023 Team: </a:t>
            </a:r>
            <a:r>
              <a:rPr lang="en-US" sz="2000" dirty="0" err="1"/>
              <a:t>B.Pritychenko</a:t>
            </a:r>
            <a:r>
              <a:rPr lang="en-US" sz="2000" dirty="0"/>
              <a:t> (BNL), </a:t>
            </a:r>
            <a:r>
              <a:rPr lang="en-US" sz="2000" dirty="0" err="1"/>
              <a:t>O.Schwerer</a:t>
            </a:r>
            <a:r>
              <a:rPr lang="en-US" sz="2000" dirty="0"/>
              <a:t>, </a:t>
            </a:r>
            <a:r>
              <a:rPr lang="en-US" sz="2000" dirty="0" err="1"/>
              <a:t>S.Hlavac</a:t>
            </a:r>
            <a:r>
              <a:rPr lang="en-US" sz="2000" dirty="0"/>
              <a:t>, </a:t>
            </a:r>
            <a:r>
              <a:rPr lang="en-US" sz="2000" dirty="0" err="1"/>
              <a:t>O.Gritzay</a:t>
            </a:r>
            <a:r>
              <a:rPr lang="en-US" sz="2000" dirty="0"/>
              <a:t> (Contractors).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FY 2024 Team: </a:t>
            </a:r>
            <a:r>
              <a:rPr lang="en-US" sz="2000" dirty="0" err="1"/>
              <a:t>B.Priychenko</a:t>
            </a:r>
            <a:r>
              <a:rPr lang="en-US" sz="2000" dirty="0"/>
              <a:t> (BNL), </a:t>
            </a:r>
            <a:r>
              <a:rPr lang="en-US" sz="2000" dirty="0" err="1"/>
              <a:t>O.Gritzay</a:t>
            </a:r>
            <a:r>
              <a:rPr lang="en-US" sz="2000" dirty="0"/>
              <a:t> (Contractor).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 re-grouped in FY 2024.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Close collaboration with the NDS-IAEA and NRDC on EXFOR.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0A51B-1206-CF47-9113-E67E1E4BD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9D6F7D-2119-B042-8B63-5510A2456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733305"/>
              </p:ext>
            </p:extLst>
          </p:nvPr>
        </p:nvGraphicFramePr>
        <p:xfrm>
          <a:off x="5092014" y="1825625"/>
          <a:ext cx="6096000" cy="333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83982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63370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42331105"/>
                    </a:ext>
                  </a:extLst>
                </a:gridCol>
              </a:tblGrid>
              <a:tr h="401120">
                <a:tc>
                  <a:txBody>
                    <a:bodyPr/>
                    <a:lstStyle/>
                    <a:p>
                      <a:r>
                        <a:rPr lang="en-US" dirty="0"/>
                        <a:t>EXFOR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Compilations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74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Updated Compilations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8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Preliminary Transmissions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4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Final Transmissions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9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Database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120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877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5E78C-40E1-614D-BEE6-8AB9B913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Challenges and Solutions in FY2024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75830-3B54-5449-A37B-AC0CDB111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4563534" cy="420718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have lost Drs. O. Schwerer (retired) and S. </a:t>
            </a:r>
            <a:r>
              <a:rPr lang="en-US" sz="2000" dirty="0" err="1"/>
              <a:t>Hlavac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Dr. Stanislav </a:t>
            </a:r>
            <a:r>
              <a:rPr lang="en-US" sz="2000" dirty="0" err="1"/>
              <a:t>Hlavac</a:t>
            </a:r>
            <a:r>
              <a:rPr lang="en-US" sz="2000" dirty="0"/>
              <a:t> made very substantial contributions to EXFOR, we were shocked when he passed away.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Dr. Olena </a:t>
            </a:r>
            <a:r>
              <a:rPr lang="en-US" sz="2000" dirty="0" err="1"/>
              <a:t>Gritzay</a:t>
            </a:r>
            <a:r>
              <a:rPr lang="en-US" sz="2000" dirty="0"/>
              <a:t> worked for four months and produced many valuable contributions.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are really happy to work with Olena on EXFOR. Otto is contributing as a volunteer.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Dr. </a:t>
            </a:r>
            <a:r>
              <a:rPr lang="en-US" sz="2000" dirty="0" err="1"/>
              <a:t>Naohiko</a:t>
            </a:r>
            <a:r>
              <a:rPr lang="en-US" sz="2000" dirty="0"/>
              <a:t> </a:t>
            </a:r>
            <a:r>
              <a:rPr lang="en-US" sz="2000" dirty="0" err="1"/>
              <a:t>Otuka</a:t>
            </a:r>
            <a:r>
              <a:rPr lang="en-US" sz="2000" dirty="0"/>
              <a:t> (NDS-IAEA) is very helpful with EXFOR and covariances.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FA10B-4EA6-E74A-B878-BD13039BE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21C57-AEF0-5F42-93C5-640DEC663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034" y="1744595"/>
            <a:ext cx="2138039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06B90-3FA1-7A45-B445-ED29A5CC7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403" y="1744595"/>
            <a:ext cx="4695783" cy="36576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433178C-C18A-E2DB-48C4-B9D322C82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41" y="2201795"/>
            <a:ext cx="528997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259E2-3DEF-4907-84B2-2BABF86D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EXFOR Compilations #14834, 14835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8DD6-1371-4C4A-3848-90B9F258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T</a:t>
            </a:r>
            <a:r>
              <a:rPr lang="en-US" sz="2000" dirty="0">
                <a:effectLst/>
                <a:latin typeface="Helvetica" pitchFamily="2" charset="0"/>
              </a:rPr>
              <a:t>he Godiva IV critical assembly,          Ph.D. Thesis of Aaron S. Tamashiro.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30000" dirty="0"/>
              <a:t>237</a:t>
            </a:r>
            <a:r>
              <a:rPr lang="en-US" sz="2000" dirty="0"/>
              <a:t>Np(</a:t>
            </a:r>
            <a:r>
              <a:rPr lang="en-US" sz="2000" dirty="0" err="1"/>
              <a:t>n,F</a:t>
            </a:r>
            <a:r>
              <a:rPr lang="en-US" sz="2000" dirty="0"/>
              <a:t>): </a:t>
            </a:r>
            <a:r>
              <a:rPr lang="en-US" sz="2000" baseline="30000" dirty="0"/>
              <a:t>88</a:t>
            </a:r>
            <a:r>
              <a:rPr lang="en-US" sz="2000" dirty="0"/>
              <a:t>Kr-6, </a:t>
            </a:r>
            <a:r>
              <a:rPr lang="en-US" sz="2000" baseline="30000" dirty="0"/>
              <a:t>97</a:t>
            </a:r>
            <a:r>
              <a:rPr lang="en-US" sz="2000" dirty="0"/>
              <a:t>Zr-8, </a:t>
            </a:r>
            <a:r>
              <a:rPr lang="en-US" sz="2000" baseline="30000" dirty="0"/>
              <a:t>135</a:t>
            </a:r>
            <a:r>
              <a:rPr lang="en-US" sz="2000" dirty="0"/>
              <a:t>I-10, </a:t>
            </a:r>
            <a:r>
              <a:rPr lang="en-US" sz="2000" baseline="30000" dirty="0"/>
              <a:t>142</a:t>
            </a:r>
            <a:r>
              <a:rPr lang="en-US" sz="2000" dirty="0"/>
              <a:t>La-7 gamma lines, 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aseline="30000" dirty="0"/>
              <a:t>239</a:t>
            </a:r>
            <a:r>
              <a:rPr lang="en-US" sz="2000" dirty="0"/>
              <a:t>Pu(</a:t>
            </a:r>
            <a:r>
              <a:rPr lang="en-US" sz="2000" dirty="0" err="1"/>
              <a:t>n,F</a:t>
            </a:r>
            <a:r>
              <a:rPr lang="en-US" sz="2000" dirty="0"/>
              <a:t>): </a:t>
            </a:r>
            <a:r>
              <a:rPr lang="en-US" sz="2000" baseline="30000" dirty="0"/>
              <a:t>88</a:t>
            </a:r>
            <a:r>
              <a:rPr lang="en-US" sz="2000" dirty="0"/>
              <a:t>Kr-6, 97Zr-6, </a:t>
            </a:r>
            <a:r>
              <a:rPr lang="en-US" sz="2000" baseline="30000" dirty="0"/>
              <a:t>135</a:t>
            </a:r>
            <a:r>
              <a:rPr lang="en-US" sz="2000" dirty="0"/>
              <a:t>I-14 gamma lines,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Activation results could deviate up to 50% for </a:t>
            </a:r>
            <a:r>
              <a:rPr lang="en-US" sz="2000" baseline="30000" dirty="0"/>
              <a:t>88</a:t>
            </a:r>
            <a:r>
              <a:rPr lang="en-US" sz="2000" dirty="0"/>
              <a:t>Kr…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Activation measurements strongly depend on nuclear data, multiple gamma lines are needed.</a:t>
            </a:r>
            <a:endParaRPr lang="en-US" sz="2000" dirty="0">
              <a:effectLst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6A7D5-6CA2-631E-3084-FAAC03BCA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42ABE03F-63D2-9AA1-96B2-DA15F3C8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908" y="1643217"/>
            <a:ext cx="3421349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2A10432-C82B-9EBF-D43D-2104EAD8C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08" y="2775341"/>
            <a:ext cx="4170888" cy="2743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716B07-7B05-B44C-6A03-DD62B821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08" y="3522706"/>
            <a:ext cx="4170888" cy="2743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01651D44-C660-AE21-AD00-099BFC138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03" y="4894306"/>
            <a:ext cx="4232263" cy="182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450064-6B88-842C-6A23-4D8B99F354C6}"/>
              </a:ext>
            </a:extLst>
          </p:cNvPr>
          <p:cNvSpPr txBox="1"/>
          <p:nvPr/>
        </p:nvSpPr>
        <p:spPr>
          <a:xfrm>
            <a:off x="8083965" y="5617333"/>
            <a:ext cx="3878185" cy="36933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5F93-B021-2F44-9639-C7922897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Database Modernization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2680-1F3D-394B-9700-E7280DC2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5938158" cy="466725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is 75 years old, and it accumulated many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 need to capitalize on modern computer technologies: Automatization of the EXFOR life and production cycle.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Development of EXFOR Application Programming Interface (API): IAEA X4Pro, x4i,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New data formats: JSON (JavaScript Object Notation) lightweight data-interchange format for EXFOR is now in progress at the NNDC and IAEA-NDS.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Implementation of uncertainty templates developed by Denise </a:t>
            </a:r>
            <a:r>
              <a:rPr lang="en-US" sz="1800" dirty="0" err="1"/>
              <a:t>Neudecker</a:t>
            </a:r>
            <a:r>
              <a:rPr lang="en-US" sz="1800" dirty="0"/>
              <a:t> et al. (LANL) for resolving issues with missing uncertainties and covariances.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Potential collaboration: BNL, Los Alamos, IAEA, LBNL, NEA-DB, LLNL,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7E46-B245-8D4B-9130-943BBF281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70270-3D49-604D-B594-6E3968BE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34" y="1690688"/>
            <a:ext cx="3426763" cy="22860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AC5BAA-C80E-E34B-8746-EE9ACFABD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13769"/>
              </p:ext>
            </p:extLst>
          </p:nvPr>
        </p:nvGraphicFramePr>
        <p:xfrm>
          <a:off x="7594257" y="2216944"/>
          <a:ext cx="3810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D54512-97CC-9447-B242-AF329BF459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603151"/>
              </p:ext>
            </p:extLst>
          </p:nvPr>
        </p:nvGraphicFramePr>
        <p:xfrm>
          <a:off x="8930026" y="2812256"/>
          <a:ext cx="3090794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D8804C2-2A1A-D749-B99A-AC501C06F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21" y="3573395"/>
            <a:ext cx="3797723" cy="2743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0A3B6-7E27-7443-ACCC-DF751167051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947" r="628" b="584"/>
          <a:stretch/>
        </p:blipFill>
        <p:spPr bwMode="auto">
          <a:xfrm>
            <a:off x="8677650" y="4114800"/>
            <a:ext cx="3547745" cy="2743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73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6623-BAC4-1642-BB71-2BCAD986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WPEC </a:t>
            </a:r>
            <a:r>
              <a:rPr lang="en-US" dirty="0" err="1"/>
              <a:t>SubGroup</a:t>
            </a:r>
            <a:r>
              <a:rPr lang="en-US" dirty="0"/>
              <a:t> 50/54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5B85C-C1D6-0945-A565-152A2C706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304644" cy="42071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SubGroup</a:t>
            </a:r>
            <a:r>
              <a:rPr lang="en-GB" sz="2000" dirty="0"/>
              <a:t> 54 was approved in August 2024: </a:t>
            </a:r>
            <a:r>
              <a:rPr lang="en-GB" sz="2000" i="1" dirty="0"/>
              <a:t>Continuation of </a:t>
            </a:r>
            <a:r>
              <a:rPr lang="en-US" sz="2000" i="1" dirty="0"/>
              <a:t>Subgroup 50: developing an automatically readable, comprehensive, and curated experimental reaction database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B. </a:t>
            </a:r>
            <a:r>
              <a:rPr lang="en-US" sz="2000" dirty="0" err="1"/>
              <a:t>Pritychenko</a:t>
            </a:r>
            <a:r>
              <a:rPr lang="en-US" sz="2000" dirty="0"/>
              <a:t> (BNL) was elected as a chair of the </a:t>
            </a:r>
            <a:r>
              <a:rPr lang="en-US" sz="2000" dirty="0" err="1"/>
              <a:t>SubGroup</a:t>
            </a:r>
            <a:r>
              <a:rPr lang="en-US" sz="2000" dirty="0"/>
              <a:t> 54, and Georg Schnabel (IAEA) as a monitor.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Production of a curated EXFOR database.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Development of JSON format and codes for EXFOR.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Open access software development.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time and funding permits …..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06039-969A-764E-84D7-CCC23BD5F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960D1-370B-5D41-A1FD-A924B18D2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264" y="1825625"/>
            <a:ext cx="2683181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176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0303-DF2E-154A-B49C-94BD2A54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2FB9A-28EC-654A-AAA8-14F8940B4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825625"/>
            <a:ext cx="11143421" cy="39291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People are the most important resource in nuclear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NNDC EXFOR compilation efforts are complex and well-organized: B. </a:t>
            </a:r>
            <a:r>
              <a:rPr lang="en-US" sz="2000" dirty="0" err="1"/>
              <a:t>Pritychenko</a:t>
            </a:r>
            <a:r>
              <a:rPr lang="en-US" sz="2000" dirty="0"/>
              <a:t> (BNL), O. </a:t>
            </a:r>
            <a:r>
              <a:rPr lang="en-US" sz="2000" dirty="0" err="1"/>
              <a:t>Gritzay</a:t>
            </a:r>
            <a:r>
              <a:rPr lang="en-US" sz="2000" dirty="0"/>
              <a:t> (Under contract with BNL); O. </a:t>
            </a:r>
            <a:r>
              <a:rPr lang="en-US" sz="2000" dirty="0" err="1"/>
              <a:t>Schwerer</a:t>
            </a:r>
            <a:r>
              <a:rPr lang="en-US" sz="2000" dirty="0"/>
              <a:t>, N. </a:t>
            </a:r>
            <a:r>
              <a:rPr lang="en-US" sz="2000" dirty="0" err="1"/>
              <a:t>Otuka</a:t>
            </a:r>
            <a:r>
              <a:rPr lang="en-US" sz="2000" dirty="0"/>
              <a:t> (IAEA).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Funding issues had a negative impact in FY 2024. We lost a few excellent people.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re-grouped, and new approaches for data compilations were developed.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SG 54 was approved by WPEC.</a:t>
            </a:r>
          </a:p>
        </p:txBody>
      </p:sp>
    </p:spTree>
    <p:extLst>
      <p:ext uri="{BB962C8B-B14F-4D97-AF65-F5344CB8AC3E}">
        <p14:creationId xmlns:p14="http://schemas.microsoft.com/office/powerpoint/2010/main" val="276303785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725</TotalTime>
  <Words>648</Words>
  <Application>Microsoft Macintosh PowerPoint</Application>
  <PresentationFormat>Widescreen</PresentationFormat>
  <Paragraphs>80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</vt:lpstr>
      <vt:lpstr>BNL</vt:lpstr>
      <vt:lpstr>The Present Status of the EXFOR Project</vt:lpstr>
      <vt:lpstr>Experimental Nuclear Reaction Data (EXFOR)</vt:lpstr>
      <vt:lpstr>Area #1 FY 2024 Statistics</vt:lpstr>
      <vt:lpstr>EXFOR Challenges and Solutions in FY2024</vt:lpstr>
      <vt:lpstr>EXFOR Compilations #14834, 14835</vt:lpstr>
      <vt:lpstr>EXFOR Database Modernization</vt:lpstr>
      <vt:lpstr>WPEC SubGroup 50/54</vt:lpstr>
      <vt:lpstr>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Pritychenko, Boris</dc:creator>
  <cp:keywords/>
  <dc:description/>
  <cp:lastModifiedBy>Pritychenko, Boris</cp:lastModifiedBy>
  <cp:revision>425</cp:revision>
  <dcterms:created xsi:type="dcterms:W3CDTF">2021-07-08T12:55:38Z</dcterms:created>
  <dcterms:modified xsi:type="dcterms:W3CDTF">2024-11-04T20:21:24Z</dcterms:modified>
  <cp:category/>
</cp:coreProperties>
</file>