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572" r:id="rId6"/>
    <p:sldId id="259" r:id="rId7"/>
    <p:sldId id="569" r:id="rId8"/>
    <p:sldId id="547" r:id="rId9"/>
    <p:sldId id="551" r:id="rId10"/>
    <p:sldId id="571" r:id="rId11"/>
    <p:sldId id="575" r:id="rId12"/>
    <p:sldId id="574" r:id="rId13"/>
    <p:sldId id="570" r:id="rId14"/>
    <p:sldId id="576" r:id="rId15"/>
    <p:sldId id="262" r:id="rId1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0" autoAdjust="0"/>
    <p:restoredTop sz="96327" autoAdjust="0"/>
  </p:normalViewPr>
  <p:slideViewPr>
    <p:cSldViewPr snapToGrid="0" showGuides="1">
      <p:cViewPr varScale="1">
        <p:scale>
          <a:sx n="128" d="100"/>
          <a:sy n="128" d="100"/>
        </p:scale>
        <p:origin x="24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296" y="14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10/31/24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10/31/24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7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4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5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5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86603-DF59-50D0-96D6-6E92D257E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932A11-22E1-0A7C-BADB-BD1D82FA3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A6F337-CAD6-F989-D2FC-360336F14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69060-BD0C-1A32-060E-C62B3CE24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5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44FFB-B107-DE1B-7140-FD1967889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86FC9-7A99-DE71-C1C9-53E659D1C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6A6611-FBE2-E43D-3650-170476676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5470D-52BB-D51B-DFAB-341CB82F7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01C09-6923-779E-ED69-7AA4FD4E6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6E3B4D-3619-B796-9881-5BBFE7A45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8E4CCC-7088-329A-2F8C-9BA1368DD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33EF8-645E-DA2D-20C2-60E7DF693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4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E3FF-16D1-4A4D-AE94-5FB7FA628C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19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E19A-A272-76C0-F070-07235A5B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A6E6C-8D04-EB24-BE64-6C65B94C5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317" y="1346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B40D1-9520-CC25-745C-6FAFBEDE2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8517" y="1346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971E3-5B83-BC71-61D6-243D3435E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44B613-E2CE-1C49-93CB-4793AF9BF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54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  <p:sldLayoutId id="2147483765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219" y="1124802"/>
            <a:ext cx="11279562" cy="424732"/>
          </a:xfrm>
        </p:spPr>
        <p:txBody>
          <a:bodyPr/>
          <a:lstStyle/>
          <a:p>
            <a:pPr algn="ctr"/>
            <a:r>
              <a:rPr lang="en-US" sz="2400" b="1" dirty="0"/>
              <a:t>Testing </a:t>
            </a:r>
            <a:r>
              <a:rPr lang="en-US" sz="2400" b="1" baseline="30000" dirty="0"/>
              <a:t>177</a:t>
            </a:r>
            <a:r>
              <a:rPr lang="en-US" sz="2400" b="1" dirty="0"/>
              <a:t>Hf Evaluation on the TEX-Hf benchmark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219" y="1881932"/>
            <a:ext cx="10391666" cy="333014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Luiz Leal and Travis Greene</a:t>
            </a:r>
          </a:p>
          <a:p>
            <a:endParaRPr lang="en-US" dirty="0"/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i="0" u="none" strike="noStrike" dirty="0">
                <a:solidFill>
                  <a:schemeClr val="bg1"/>
                </a:solidFill>
                <a:effectLst/>
                <a:latin typeface="+mj-lt"/>
              </a:rPr>
              <a:t>2024 CSEWG, NDAG Meeting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i="0" u="none" strike="noStrike" dirty="0">
                <a:solidFill>
                  <a:schemeClr val="bg1"/>
                </a:solidFill>
                <a:effectLst/>
                <a:latin typeface="+mj-lt"/>
              </a:rPr>
              <a:t>Long Island, NY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November 4-8, 2024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2DBC9-A3AA-24F1-C55C-54A366F6B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8ADB416-6EF0-F6E4-CF34-29A68038CD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5863-D0B2-294A-B37B-A7B13D2E1CB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2CAF2904-2EFB-DC5F-A08F-3394EF76B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436" y="71120"/>
            <a:ext cx="8836025" cy="480131"/>
          </a:xfrm>
        </p:spPr>
        <p:txBody>
          <a:bodyPr/>
          <a:lstStyle/>
          <a:p>
            <a:pPr algn="ctr"/>
            <a:r>
              <a:rPr lang="en-US" altLang="en-US" sz="2800" b="1" dirty="0">
                <a:latin typeface="+mn-lt"/>
              </a:rPr>
              <a:t>Benchmark Results (Experiment)</a:t>
            </a:r>
            <a:endParaRPr lang="en-US" altLang="en-US" sz="2800" b="1" dirty="0">
              <a:solidFill>
                <a:srgbClr val="3914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77262CEF-2972-5CCC-F975-3946CBA683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63" t="11848" r="6277" b="4791"/>
          <a:stretch/>
        </p:blipFill>
        <p:spPr>
          <a:xfrm>
            <a:off x="1326878" y="593010"/>
            <a:ext cx="9170125" cy="62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4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65F9A-E7D3-A10E-5490-AB94AB6F7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0DD1811-4FE6-C97D-12B1-00D97E01C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5863-D0B2-294A-B37B-A7B13D2E1CB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CAB8DF81-C551-9C1B-9536-00A02B809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436" y="71120"/>
            <a:ext cx="8836025" cy="480131"/>
          </a:xfrm>
        </p:spPr>
        <p:txBody>
          <a:bodyPr/>
          <a:lstStyle/>
          <a:p>
            <a:pPr algn="ctr"/>
            <a:r>
              <a:rPr lang="en-US" altLang="en-US" sz="2800" b="1" dirty="0">
                <a:latin typeface="+mn-lt"/>
              </a:rPr>
              <a:t>Benchmark Results (Model)</a:t>
            </a:r>
            <a:endParaRPr lang="en-US" altLang="en-US" sz="2800" b="1" dirty="0">
              <a:solidFill>
                <a:srgbClr val="3914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3018E-D590-7177-A073-E26579DD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1" t="13683" r="7316" b="5243"/>
          <a:stretch/>
        </p:blipFill>
        <p:spPr>
          <a:xfrm>
            <a:off x="1719470" y="775252"/>
            <a:ext cx="8597347" cy="58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2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57ECB-9CC1-1E2A-1BCB-40D47B866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539BB45A-293C-0D8B-B936-E9ED952F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460" y="184683"/>
            <a:ext cx="7666303" cy="750037"/>
          </a:xfrm>
        </p:spPr>
        <p:txBody>
          <a:bodyPr/>
          <a:lstStyle/>
          <a:p>
            <a:r>
              <a:rPr lang="en-US" sz="4800" dirty="0">
                <a:cs typeface="Times New Roman"/>
              </a:rPr>
              <a:t>Concluding Remarks</a:t>
            </a:r>
            <a:br>
              <a:rPr lang="en-US" sz="3600" dirty="0">
                <a:cs typeface="Times New Roman"/>
              </a:rPr>
            </a:br>
            <a:endParaRPr lang="en-US" sz="3200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5E51C4F0-388A-450B-5D47-3AD356EA6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64" y="1453334"/>
            <a:ext cx="11495267" cy="41558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/>
              <a:t>Measurements of Hf transmission and capture cross sections are needed  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Resolved and unresolved energy region require evaluation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Resonance parameter covariance needed</a:t>
            </a:r>
          </a:p>
        </p:txBody>
      </p:sp>
    </p:spTree>
    <p:extLst>
      <p:ext uri="{BB962C8B-B14F-4D97-AF65-F5344CB8AC3E}">
        <p14:creationId xmlns:p14="http://schemas.microsoft.com/office/powerpoint/2010/main" val="421683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DD74A-C9A1-E7E0-DC3B-DADDD278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FD613EC1-BA27-F6DD-F0C1-15DA368A9B31}"/>
              </a:ext>
            </a:extLst>
          </p:cNvPr>
          <p:cNvSpPr txBox="1">
            <a:spLocks/>
          </p:cNvSpPr>
          <p:nvPr/>
        </p:nvSpPr>
        <p:spPr>
          <a:xfrm>
            <a:off x="744392" y="356986"/>
            <a:ext cx="11038899" cy="590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fr-FR" sz="4000" dirty="0"/>
              <a:t>Motivation:</a:t>
            </a:r>
            <a:endParaRPr lang="en-US" sz="4000" dirty="0"/>
          </a:p>
          <a:p>
            <a:pPr marL="914400" lvl="1" indent="-4572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Review existing Hf evaluations, ENDF/B-VII.1, ENDF/B-VIII.0, ENDF/B-VIII.1, JEFF3.3, and JENDL5</a:t>
            </a:r>
          </a:p>
          <a:p>
            <a:pPr marL="914400" lvl="1" indent="-4572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Start with the </a:t>
            </a:r>
            <a:r>
              <a:rPr lang="en-US" sz="3600" baseline="30000" dirty="0"/>
              <a:t>177</a:t>
            </a:r>
            <a:r>
              <a:rPr lang="en-US" sz="3600" dirty="0"/>
              <a:t>Hf evaluation</a:t>
            </a:r>
          </a:p>
          <a:p>
            <a:pPr marL="914400" lvl="1" indent="-4572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Perform benchmark calculations using the ORNL SCALE/CE_KENO tool</a:t>
            </a:r>
          </a:p>
          <a:p>
            <a:pPr marL="914400" lvl="1" indent="-4572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Test the </a:t>
            </a:r>
            <a:r>
              <a:rPr lang="en-US" sz="3600" baseline="30000" dirty="0"/>
              <a:t>177</a:t>
            </a:r>
            <a:r>
              <a:rPr lang="en-US" sz="3600" dirty="0"/>
              <a:t>Hf evaluation with the TEX-Hf benchmark</a:t>
            </a:r>
          </a:p>
          <a:p>
            <a:pPr marL="914400" lvl="1" indent="-4572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660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57ECB-9CC1-1E2A-1BCB-40D47B866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539BB45A-293C-0D8B-B936-E9ED952F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796" y="77781"/>
            <a:ext cx="8855075" cy="590931"/>
          </a:xfrm>
        </p:spPr>
        <p:txBody>
          <a:bodyPr/>
          <a:lstStyle/>
          <a:p>
            <a:pPr algn="ctr"/>
            <a:r>
              <a:rPr lang="en-US" sz="3600" dirty="0">
                <a:cs typeface="Times New Roman"/>
              </a:rPr>
              <a:t>Hf Evaluations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78298B-C05F-F37D-CC7D-5965C5B3C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55011"/>
              </p:ext>
            </p:extLst>
          </p:nvPr>
        </p:nvGraphicFramePr>
        <p:xfrm>
          <a:off x="893617" y="668712"/>
          <a:ext cx="10775375" cy="512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883">
                  <a:extLst>
                    <a:ext uri="{9D8B030D-6E8A-4147-A177-3AD203B41FA5}">
                      <a16:colId xmlns:a16="http://schemas.microsoft.com/office/drawing/2014/main" val="2044094539"/>
                    </a:ext>
                  </a:extLst>
                </a:gridCol>
                <a:gridCol w="2346267">
                  <a:extLst>
                    <a:ext uri="{9D8B030D-6E8A-4147-A177-3AD203B41FA5}">
                      <a16:colId xmlns:a16="http://schemas.microsoft.com/office/drawing/2014/main" val="168790116"/>
                    </a:ext>
                  </a:extLst>
                </a:gridCol>
                <a:gridCol w="2155075">
                  <a:extLst>
                    <a:ext uri="{9D8B030D-6E8A-4147-A177-3AD203B41FA5}">
                      <a16:colId xmlns:a16="http://schemas.microsoft.com/office/drawing/2014/main" val="1729756725"/>
                    </a:ext>
                  </a:extLst>
                </a:gridCol>
                <a:gridCol w="2155075">
                  <a:extLst>
                    <a:ext uri="{9D8B030D-6E8A-4147-A177-3AD203B41FA5}">
                      <a16:colId xmlns:a16="http://schemas.microsoft.com/office/drawing/2014/main" val="2995604931"/>
                    </a:ext>
                  </a:extLst>
                </a:gridCol>
                <a:gridCol w="2155075">
                  <a:extLst>
                    <a:ext uri="{9D8B030D-6E8A-4147-A177-3AD203B41FA5}">
                      <a16:colId xmlns:a16="http://schemas.microsoft.com/office/drawing/2014/main" val="1421308328"/>
                    </a:ext>
                  </a:extLst>
                </a:gridCol>
              </a:tblGrid>
              <a:tr h="1900364">
                <a:tc>
                  <a:txBody>
                    <a:bodyPr/>
                    <a:lstStyle/>
                    <a:p>
                      <a:pPr algn="ctr"/>
                      <a:endParaRPr lang="en-US" sz="2800" i="0" dirty="0"/>
                    </a:p>
                    <a:p>
                      <a:pPr algn="ctr"/>
                      <a:r>
                        <a:rPr lang="en-US" sz="2800" i="0" dirty="0"/>
                        <a:t>Isotope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/>
                    </a:p>
                    <a:p>
                      <a:pPr algn="ctr"/>
                      <a:r>
                        <a:rPr lang="en-US" sz="2800" i="0" dirty="0"/>
                        <a:t>Abundance</a:t>
                      </a:r>
                    </a:p>
                    <a:p>
                      <a:pPr algn="ctr"/>
                      <a:r>
                        <a:rPr lang="en-US" sz="2800" i="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/>
                    </a:p>
                    <a:p>
                      <a:pPr algn="ctr"/>
                      <a:r>
                        <a:rPr lang="en-US" sz="2800" i="0" dirty="0"/>
                        <a:t>Spin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/>
                        <a:t>𝜎</a:t>
                      </a:r>
                      <a:r>
                        <a:rPr lang="en-US" sz="2800" i="0" baseline="-25000" dirty="0"/>
                        <a:t>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baseline="0" dirty="0"/>
                        <a:t>(b)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baseline="0" dirty="0"/>
                        <a:t>(ATLAS)</a:t>
                      </a:r>
                      <a:endParaRPr lang="en-US" sz="280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/>
                        <a:t> I</a:t>
                      </a:r>
                      <a:r>
                        <a:rPr lang="en-US" sz="2800" i="0" baseline="-25000" dirty="0"/>
                        <a:t>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baseline="0" dirty="0"/>
                        <a:t>(b)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baseline="0" dirty="0"/>
                        <a:t>(ATLAS)</a:t>
                      </a:r>
                      <a:endParaRPr lang="en-US" sz="2800" i="0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86018"/>
                  </a:ext>
                </a:extLst>
              </a:tr>
              <a:tr h="537059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174</a:t>
                      </a:r>
                      <a:r>
                        <a:rPr lang="en-US" sz="2400" dirty="0"/>
                        <a:t>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549 ±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307 ±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20835"/>
                  </a:ext>
                </a:extLst>
              </a:tr>
              <a:tr h="537059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176</a:t>
                      </a:r>
                      <a:r>
                        <a:rPr lang="en-US" sz="2400" dirty="0"/>
                        <a:t>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23.5 ± 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708 ±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774185"/>
                  </a:ext>
                </a:extLst>
              </a:tr>
              <a:tr h="537059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>
                          <a:solidFill>
                            <a:srgbClr val="FF0000"/>
                          </a:solidFill>
                        </a:rPr>
                        <a:t>177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18.60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7/2−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375 ±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7200 ±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948381"/>
                  </a:ext>
                </a:extLst>
              </a:tr>
              <a:tr h="537059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>
                          <a:solidFill>
                            <a:srgbClr val="00B0F0"/>
                          </a:solidFill>
                        </a:rPr>
                        <a:t>178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</a:rPr>
                        <a:t>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F0"/>
                          </a:solidFill>
                        </a:rPr>
                        <a:t>27.28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F0"/>
                          </a:solidFill>
                        </a:rPr>
                        <a:t>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</a:rPr>
                        <a:t>84 ±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</a:rPr>
                        <a:t>1882 ±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68558"/>
                  </a:ext>
                </a:extLst>
              </a:tr>
              <a:tr h="537059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179</a:t>
                      </a:r>
                      <a:r>
                        <a:rPr lang="en-US" sz="2400" dirty="0"/>
                        <a:t>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9/2+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41 ±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630 ±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391062"/>
                  </a:ext>
                </a:extLst>
              </a:tr>
              <a:tr h="537059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180</a:t>
                      </a:r>
                      <a:r>
                        <a:rPr lang="en-US" sz="2400" dirty="0"/>
                        <a:t>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13.04 ± 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33.0 ±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03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19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419CD-B0C6-9B7D-A3DB-7192A1DAB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CCDDF714-7475-BF9B-B1F1-24722B38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796" y="77781"/>
            <a:ext cx="8855075" cy="590931"/>
          </a:xfrm>
        </p:spPr>
        <p:txBody>
          <a:bodyPr/>
          <a:lstStyle/>
          <a:p>
            <a:pPr algn="ctr"/>
            <a:r>
              <a:rPr lang="en-US" sz="3600" baseline="30000" dirty="0">
                <a:cs typeface="Times New Roman"/>
              </a:rPr>
              <a:t>177</a:t>
            </a:r>
            <a:r>
              <a:rPr lang="en-US" sz="3600" dirty="0">
                <a:cs typeface="Times New Roman"/>
              </a:rPr>
              <a:t>Hf Evaluations</a:t>
            </a:r>
            <a:endParaRPr 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D86E06-0DD0-1E8F-EE2F-1D2ABB414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383151"/>
              </p:ext>
            </p:extLst>
          </p:nvPr>
        </p:nvGraphicFramePr>
        <p:xfrm>
          <a:off x="571886" y="668712"/>
          <a:ext cx="11336095" cy="570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259">
                  <a:extLst>
                    <a:ext uri="{9D8B030D-6E8A-4147-A177-3AD203B41FA5}">
                      <a16:colId xmlns:a16="http://schemas.microsoft.com/office/drawing/2014/main" val="2044094539"/>
                    </a:ext>
                  </a:extLst>
                </a:gridCol>
                <a:gridCol w="1741440">
                  <a:extLst>
                    <a:ext uri="{9D8B030D-6E8A-4147-A177-3AD203B41FA5}">
                      <a16:colId xmlns:a16="http://schemas.microsoft.com/office/drawing/2014/main" val="168790116"/>
                    </a:ext>
                  </a:extLst>
                </a:gridCol>
                <a:gridCol w="1889349">
                  <a:extLst>
                    <a:ext uri="{9D8B030D-6E8A-4147-A177-3AD203B41FA5}">
                      <a16:colId xmlns:a16="http://schemas.microsoft.com/office/drawing/2014/main" val="1729756725"/>
                    </a:ext>
                  </a:extLst>
                </a:gridCol>
                <a:gridCol w="1889349">
                  <a:extLst>
                    <a:ext uri="{9D8B030D-6E8A-4147-A177-3AD203B41FA5}">
                      <a16:colId xmlns:a16="http://schemas.microsoft.com/office/drawing/2014/main" val="2995604931"/>
                    </a:ext>
                  </a:extLst>
                </a:gridCol>
                <a:gridCol w="1889349">
                  <a:extLst>
                    <a:ext uri="{9D8B030D-6E8A-4147-A177-3AD203B41FA5}">
                      <a16:colId xmlns:a16="http://schemas.microsoft.com/office/drawing/2014/main" val="1421308328"/>
                    </a:ext>
                  </a:extLst>
                </a:gridCol>
                <a:gridCol w="1889349">
                  <a:extLst>
                    <a:ext uri="{9D8B030D-6E8A-4147-A177-3AD203B41FA5}">
                      <a16:colId xmlns:a16="http://schemas.microsoft.com/office/drawing/2014/main" val="2145127565"/>
                    </a:ext>
                  </a:extLst>
                </a:gridCol>
              </a:tblGrid>
              <a:tr h="2094748">
                <a:tc>
                  <a:txBody>
                    <a:bodyPr/>
                    <a:lstStyle/>
                    <a:p>
                      <a:pPr algn="ctr"/>
                      <a:endParaRPr lang="en-US" sz="2000" i="0" dirty="0"/>
                    </a:p>
                    <a:p>
                      <a:pPr algn="ctr"/>
                      <a:endParaRPr lang="en-US" sz="2000" i="0" dirty="0"/>
                    </a:p>
                    <a:p>
                      <a:pPr algn="ctr"/>
                      <a:r>
                        <a:rPr lang="en-US" sz="2000" i="0" dirty="0"/>
                        <a:t>Isotope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i="0" dirty="0"/>
                    </a:p>
                    <a:p>
                      <a:pPr algn="ctr"/>
                      <a:r>
                        <a:rPr lang="en-US" sz="2000" i="0" dirty="0"/>
                        <a:t>Resolved resonance</a:t>
                      </a:r>
                    </a:p>
                    <a:p>
                      <a:pPr algn="ctr"/>
                      <a:r>
                        <a:rPr lang="en-US" sz="2000" i="0" dirty="0"/>
                        <a:t>upper limit </a:t>
                      </a:r>
                    </a:p>
                    <a:p>
                      <a:pPr algn="ctr"/>
                      <a:r>
                        <a:rPr lang="en-US" sz="2000" i="0" dirty="0"/>
                        <a:t>(eV)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i="0" dirty="0"/>
                    </a:p>
                    <a:p>
                      <a:pPr algn="ctr"/>
                      <a:r>
                        <a:rPr lang="en-US" sz="2000" i="0" dirty="0"/>
                        <a:t>Unresolved</a:t>
                      </a:r>
                    </a:p>
                    <a:p>
                      <a:pPr algn="ctr"/>
                      <a:r>
                        <a:rPr lang="en-US" sz="2000" i="0" dirty="0"/>
                        <a:t>resonance</a:t>
                      </a:r>
                    </a:p>
                    <a:p>
                      <a:pPr algn="ctr"/>
                      <a:r>
                        <a:rPr lang="en-US" sz="2000" i="0" dirty="0"/>
                        <a:t>upper limit </a:t>
                      </a:r>
                    </a:p>
                    <a:p>
                      <a:pPr algn="ctr"/>
                      <a:r>
                        <a:rPr lang="en-US" sz="2000" i="0" dirty="0"/>
                        <a:t>(keV)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i="0" dirty="0"/>
                    </a:p>
                    <a:p>
                      <a:pPr algn="ctr"/>
                      <a:r>
                        <a:rPr lang="en-US" sz="3200" i="0" dirty="0"/>
                        <a:t>𝜎</a:t>
                      </a:r>
                      <a:r>
                        <a:rPr lang="en-US" sz="3200" i="0" baseline="-25000" dirty="0"/>
                        <a:t>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baseline="0" dirty="0"/>
                        <a:t>(b)</a:t>
                      </a:r>
                      <a:endParaRPr lang="en-US" sz="200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i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/>
                        <a:t> I</a:t>
                      </a:r>
                      <a:r>
                        <a:rPr lang="en-US" sz="3200" i="0" baseline="-25000" dirty="0"/>
                        <a:t>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baseline="0" dirty="0"/>
                        <a:t>(b)</a:t>
                      </a:r>
                      <a:endParaRPr lang="en-US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i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/>
                        <a:t>Resonance parameter covariance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86018"/>
                  </a:ext>
                </a:extLst>
              </a:tr>
              <a:tr h="877176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ENDF/B-VII.1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373.59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7213.1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20835"/>
                  </a:ext>
                </a:extLst>
              </a:tr>
              <a:tr h="877176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ENDF/B-VIII.0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373.59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7213.3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774185"/>
                  </a:ext>
                </a:extLst>
              </a:tr>
              <a:tr h="877176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ENDF/B-VIII.1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371.89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7215.8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948381"/>
                  </a:ext>
                </a:extLst>
              </a:tr>
              <a:tr h="48732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JENDL5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371.89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7210.8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68558"/>
                  </a:ext>
                </a:extLst>
              </a:tr>
              <a:tr h="48732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JEFF3.3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371.24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7167.9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391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59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52600" y="6613526"/>
            <a:ext cx="5029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100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68547" y="150806"/>
            <a:ext cx="11623453" cy="480131"/>
          </a:xfrm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Seven Critical Experiments Sensitive to the Hafnium Cross Sections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394519-9D00-8288-1DFF-5AEA7DE1A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371784"/>
              </p:ext>
            </p:extLst>
          </p:nvPr>
        </p:nvGraphicFramePr>
        <p:xfrm>
          <a:off x="1308676" y="733904"/>
          <a:ext cx="10391487" cy="55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869">
                  <a:extLst>
                    <a:ext uri="{9D8B030D-6E8A-4147-A177-3AD203B41FA5}">
                      <a16:colId xmlns:a16="http://schemas.microsoft.com/office/drawing/2014/main" val="799056490"/>
                    </a:ext>
                  </a:extLst>
                </a:gridCol>
                <a:gridCol w="6608618">
                  <a:extLst>
                    <a:ext uri="{9D8B030D-6E8A-4147-A177-3AD203B41FA5}">
                      <a16:colId xmlns:a16="http://schemas.microsoft.com/office/drawing/2014/main" val="919541603"/>
                    </a:ext>
                  </a:extLst>
                </a:gridCol>
              </a:tblGrid>
              <a:tr h="6940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of average lethargy causing Fission  </a:t>
                      </a:r>
                    </a:p>
                    <a:p>
                      <a:pPr algn="ctr"/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851279"/>
                  </a:ext>
                </a:extLst>
              </a:tr>
              <a:tr h="694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HEU-MET-THERM-037-005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3.82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88475"/>
                  </a:ext>
                </a:extLst>
              </a:tr>
              <a:tr h="694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HEU-MET-MIXED-022-004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88.65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64612"/>
                  </a:ext>
                </a:extLst>
              </a:tr>
              <a:tr h="694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HEU-MET-INTER-013-003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930.06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46238"/>
                  </a:ext>
                </a:extLst>
              </a:tr>
              <a:tr h="694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HEU-MET-INTER-013-006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1178.60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46808"/>
                  </a:ext>
                </a:extLst>
              </a:tr>
              <a:tr h="694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HEU-MET-INTER-013-002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6097.69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071405"/>
                  </a:ext>
                </a:extLst>
              </a:tr>
              <a:tr h="694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HEU-MET-FAST-105-001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 × 10</a:t>
                      </a:r>
                      <a:r>
                        <a:rPr lang="en-US" sz="24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167710"/>
                  </a:ext>
                </a:extLst>
              </a:tr>
              <a:tr h="694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HEU-MET-FAST-105-007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3.51 × 10</a:t>
                      </a:r>
                      <a:r>
                        <a:rPr lang="en-US" sz="24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16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08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52600" y="6613526"/>
            <a:ext cx="5029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1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AE1BA-B544-DC71-A046-4E17AF423B54}"/>
              </a:ext>
            </a:extLst>
          </p:cNvPr>
          <p:cNvSpPr txBox="1"/>
          <p:nvPr/>
        </p:nvSpPr>
        <p:spPr>
          <a:xfrm>
            <a:off x="1028701" y="63492"/>
            <a:ext cx="10048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n-lt"/>
              </a:rPr>
              <a:t>Sensitivities to the </a:t>
            </a:r>
            <a:r>
              <a:rPr lang="en-US" sz="3200" baseline="30000" dirty="0">
                <a:latin typeface="+mn-lt"/>
              </a:rPr>
              <a:t>177</a:t>
            </a:r>
            <a:r>
              <a:rPr lang="en-US" sz="3200" dirty="0">
                <a:latin typeface="+mn-lt"/>
              </a:rPr>
              <a:t>Hf total cross sections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1AD887-C03C-9614-29D1-A69F0F3CD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37" y="1054288"/>
            <a:ext cx="8501614" cy="515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1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D32EC-3860-7EBF-EC70-F8EF48824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FD2CB93A-5750-7004-312D-108FCA4C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613526"/>
            <a:ext cx="5029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1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26314-D0D9-BF70-A72E-3BAEB7F42220}"/>
              </a:ext>
            </a:extLst>
          </p:cNvPr>
          <p:cNvSpPr txBox="1"/>
          <p:nvPr/>
        </p:nvSpPr>
        <p:spPr>
          <a:xfrm>
            <a:off x="1028701" y="63492"/>
            <a:ext cx="10048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n-lt"/>
              </a:rPr>
              <a:t>Sensitivities to the </a:t>
            </a:r>
            <a:r>
              <a:rPr lang="en-US" sz="3200" baseline="30000" dirty="0">
                <a:latin typeface="+mn-lt"/>
              </a:rPr>
              <a:t>177</a:t>
            </a:r>
            <a:r>
              <a:rPr lang="en-US" sz="3200" dirty="0">
                <a:latin typeface="+mn-lt"/>
              </a:rPr>
              <a:t>Hf capture cross sections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0D835E7-712B-1DCB-39EE-9B4DDEE3B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10" y="854092"/>
            <a:ext cx="8925790" cy="575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2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4C42-0B51-EF86-BA8D-793AEE8D1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D7ADD91-1B32-4372-1967-48A43C9A0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5863-D0B2-294A-B37B-A7B13D2E1CB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F878D3E0-8A11-DDA4-0B0F-0E92EB154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436" y="71120"/>
            <a:ext cx="8836025" cy="480131"/>
          </a:xfrm>
        </p:spPr>
        <p:txBody>
          <a:bodyPr/>
          <a:lstStyle/>
          <a:p>
            <a:pPr algn="ctr"/>
            <a:r>
              <a:rPr lang="en-US" altLang="en-US" sz="2800" b="1" dirty="0">
                <a:latin typeface="+mn-lt"/>
              </a:rPr>
              <a:t>Benchmark Results (Experiment)</a:t>
            </a:r>
            <a:endParaRPr lang="en-US" altLang="en-US" sz="2800" b="1" dirty="0">
              <a:solidFill>
                <a:srgbClr val="3914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615BDD0F-4A21-D783-F9A0-91ED913F3F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13866" r="7057" b="5798"/>
          <a:stretch/>
        </p:blipFill>
        <p:spPr>
          <a:xfrm>
            <a:off x="1838686" y="781750"/>
            <a:ext cx="8582775" cy="57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4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058A2-7E1B-ABB5-A2EE-5EB75A29B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11004A8-1032-DD23-0E0A-175BF86C3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5863-D0B2-294A-B37B-A7B13D2E1CB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0582B9AF-7382-7373-7659-56E07A3F8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436" y="71120"/>
            <a:ext cx="8836025" cy="480131"/>
          </a:xfrm>
        </p:spPr>
        <p:txBody>
          <a:bodyPr/>
          <a:lstStyle/>
          <a:p>
            <a:pPr algn="ctr"/>
            <a:r>
              <a:rPr lang="en-US" altLang="en-US" sz="2800" b="1" dirty="0">
                <a:latin typeface="+mn-lt"/>
              </a:rPr>
              <a:t>Benchmark Results (Model)</a:t>
            </a:r>
            <a:endParaRPr lang="en-US" altLang="en-US" sz="2800" b="1" dirty="0">
              <a:solidFill>
                <a:srgbClr val="3914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FAEB96-8C7A-BC1F-555A-F337A2A122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054" t="12404" r="7378" b="6521"/>
          <a:stretch/>
        </p:blipFill>
        <p:spPr>
          <a:xfrm>
            <a:off x="993913" y="626164"/>
            <a:ext cx="8984973" cy="60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www.w3.org/XML/1998/namespace"/>
    <ds:schemaRef ds:uri="http://schemas.microsoft.com/office/2006/metadata/properties"/>
    <ds:schemaRef ds:uri="38e4deb0-de08-4adb-aafc-d8ff02544178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27573</TotalTime>
  <Words>339</Words>
  <Application>Microsoft Macintosh PowerPoint</Application>
  <PresentationFormat>Widescreen</PresentationFormat>
  <Paragraphs>146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Century Gothic</vt:lpstr>
      <vt:lpstr>Times New Roman</vt:lpstr>
      <vt:lpstr>Trebuchet MS</vt:lpstr>
      <vt:lpstr>ORNL</vt:lpstr>
      <vt:lpstr>Testing 177Hf Evaluation on the TEX-Hf benchmark</vt:lpstr>
      <vt:lpstr>PowerPoint Presentation</vt:lpstr>
      <vt:lpstr>Hf Evaluations</vt:lpstr>
      <vt:lpstr>177Hf Evaluations</vt:lpstr>
      <vt:lpstr>Seven Critical Experiments Sensitive to the Hafnium Cross Sections</vt:lpstr>
      <vt:lpstr>PowerPoint Presentation</vt:lpstr>
      <vt:lpstr>PowerPoint Presentation</vt:lpstr>
      <vt:lpstr>Benchmark Results (Experiment)</vt:lpstr>
      <vt:lpstr>Benchmark Results (Model)</vt:lpstr>
      <vt:lpstr>Benchmark Results (Experiment)</vt:lpstr>
      <vt:lpstr>Benchmark Results (Model)</vt:lpstr>
      <vt:lpstr>Concluding Remarks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ORNL nuclear data evaluation contribution to NCSP (ND-2)</dc:title>
  <dc:subject/>
  <dc:creator>Pigni, Marco T.</dc:creator>
  <cp:keywords/>
  <dc:description/>
  <cp:lastModifiedBy>Leal, Luiz</cp:lastModifiedBy>
  <cp:revision>123</cp:revision>
  <cp:lastPrinted>2024-10-10T17:12:51Z</cp:lastPrinted>
  <dcterms:created xsi:type="dcterms:W3CDTF">2024-01-12T15:19:43Z</dcterms:created>
  <dcterms:modified xsi:type="dcterms:W3CDTF">2024-10-31T14:19:29Z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