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13"/>
  </p:notesMasterIdLst>
  <p:handoutMasterIdLst>
    <p:handoutMasterId r:id="rId14"/>
  </p:handoutMasterIdLst>
  <p:sldIdLst>
    <p:sldId id="277" r:id="rId3"/>
    <p:sldId id="310" r:id="rId4"/>
    <p:sldId id="314" r:id="rId5"/>
    <p:sldId id="318" r:id="rId6"/>
    <p:sldId id="328" r:id="rId7"/>
    <p:sldId id="319" r:id="rId8"/>
    <p:sldId id="322" r:id="rId9"/>
    <p:sldId id="324" r:id="rId10"/>
    <p:sldId id="327" r:id="rId11"/>
    <p:sldId id="320"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1"/>
    <a:srgbClr val="000F7E"/>
    <a:srgbClr val="09198D"/>
    <a:srgbClr val="FF9129"/>
    <a:srgbClr val="00AA64"/>
    <a:srgbClr val="1A70B8"/>
    <a:srgbClr val="0A197E"/>
    <a:srgbClr val="000000"/>
    <a:srgbClr val="69C3FF"/>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82CAE-F58A-90BC-298B-02035809ADAE}" v="8" dt="2024-10-30T20:14:37.617"/>
    <p1510:client id="{ADFE5A7F-A643-0823-C7CF-EA02EA634CA2}" v="4" dt="2024-10-30T16:24:36.106"/>
    <p1510:client id="{B9942289-ABA0-FCB0-A096-1125448127E4}" v="8" dt="2024-10-30T20:34:56.118"/>
    <p1510:client id="{EFFC86C5-99EF-DACA-0CFD-DD774820D611}" v="16" dt="2024-10-30T20:13:55.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Jesse" userId="S::brownjm_ornl.gov#ext#@doellnl.onmicrosoft.com::2ccbc621-9803-4320-8549-6d8902c8468a" providerId="AD" clId="Web-{B2327454-FBD4-AEEA-661F-31D5DA00CEA1}"/>
    <pc:docChg chg="modSld">
      <pc:chgData name="Brown, Jesse" userId="S::brownjm_ornl.gov#ext#@doellnl.onmicrosoft.com::2ccbc621-9803-4320-8549-6d8902c8468a" providerId="AD" clId="Web-{B2327454-FBD4-AEEA-661F-31D5DA00CEA1}" dt="2024-10-28T13:58:13.267" v="4" actId="20577"/>
      <pc:docMkLst>
        <pc:docMk/>
      </pc:docMkLst>
      <pc:sldChg chg="modSp">
        <pc:chgData name="Brown, Jesse" userId="S::brownjm_ornl.gov#ext#@doellnl.onmicrosoft.com::2ccbc621-9803-4320-8549-6d8902c8468a" providerId="AD" clId="Web-{B2327454-FBD4-AEEA-661F-31D5DA00CEA1}" dt="2024-10-28T13:58:13.267" v="4" actId="20577"/>
        <pc:sldMkLst>
          <pc:docMk/>
          <pc:sldMk cId="739597391" sldId="322"/>
        </pc:sldMkLst>
        <pc:spChg chg="mod">
          <ac:chgData name="Brown, Jesse" userId="S::brownjm_ornl.gov#ext#@doellnl.onmicrosoft.com::2ccbc621-9803-4320-8549-6d8902c8468a" providerId="AD" clId="Web-{B2327454-FBD4-AEEA-661F-31D5DA00CEA1}" dt="2024-10-28T13:58:13.267" v="4" actId="20577"/>
          <ac:spMkLst>
            <pc:docMk/>
            <pc:sldMk cId="739597391" sldId="322"/>
            <ac:spMk id="8" creationId="{3081B5A8-4C9A-407B-AF4A-0EF82E7F5EF7}"/>
          </ac:spMkLst>
        </pc:spChg>
      </pc:sldChg>
    </pc:docChg>
  </pc:docChgLst>
  <pc:docChgLst>
    <pc:chgData name="O'Brien, Ellen Margaret" userId="S::emobrien_lanl.gov#ext#@doellnl.onmicrosoft.com::f34fcc2f-c270-478a-8eb5-07ea7bb14ad4" providerId="AD" clId="Web-{BD50D9FB-5B73-6C11-E68C-8318A660B57C}"/>
    <pc:docChg chg="modSld">
      <pc:chgData name="O'Brien, Ellen Margaret" userId="S::emobrien_lanl.gov#ext#@doellnl.onmicrosoft.com::f34fcc2f-c270-478a-8eb5-07ea7bb14ad4" providerId="AD" clId="Web-{BD50D9FB-5B73-6C11-E68C-8318A660B57C}" dt="2024-10-25T17:05:52.682" v="27" actId="20577"/>
      <pc:docMkLst>
        <pc:docMk/>
      </pc:docMkLst>
      <pc:sldChg chg="modSp">
        <pc:chgData name="O'Brien, Ellen Margaret" userId="S::emobrien_lanl.gov#ext#@doellnl.onmicrosoft.com::f34fcc2f-c270-478a-8eb5-07ea7bb14ad4" providerId="AD" clId="Web-{BD50D9FB-5B73-6C11-E68C-8318A660B57C}" dt="2024-10-25T17:05:52.682" v="27" actId="20577"/>
        <pc:sldMkLst>
          <pc:docMk/>
          <pc:sldMk cId="1332703526" sldId="319"/>
        </pc:sldMkLst>
        <pc:spChg chg="mod">
          <ac:chgData name="O'Brien, Ellen Margaret" userId="S::emobrien_lanl.gov#ext#@doellnl.onmicrosoft.com::f34fcc2f-c270-478a-8eb5-07ea7bb14ad4" providerId="AD" clId="Web-{BD50D9FB-5B73-6C11-E68C-8318A660B57C}" dt="2024-10-25T16:48:23.969" v="21" actId="20577"/>
          <ac:spMkLst>
            <pc:docMk/>
            <pc:sldMk cId="1332703526" sldId="319"/>
            <ac:spMk id="7" creationId="{3705FDA0-82F1-543D-2277-9AD52E029943}"/>
          </ac:spMkLst>
        </pc:spChg>
        <pc:spChg chg="mod">
          <ac:chgData name="O'Brien, Ellen Margaret" userId="S::emobrien_lanl.gov#ext#@doellnl.onmicrosoft.com::f34fcc2f-c270-478a-8eb5-07ea7bb14ad4" providerId="AD" clId="Web-{BD50D9FB-5B73-6C11-E68C-8318A660B57C}" dt="2024-10-25T17:05:52.682" v="27" actId="20577"/>
          <ac:spMkLst>
            <pc:docMk/>
            <pc:sldMk cId="1332703526" sldId="319"/>
            <ac:spMk id="9" creationId="{715B4F2B-F250-C4D6-0D9B-9CF68F9683B9}"/>
          </ac:spMkLst>
        </pc:spChg>
      </pc:sldChg>
    </pc:docChg>
  </pc:docChgLst>
  <pc:docChgLst>
    <pc:chgData name="O'Brien, Ellen Margaret" userId="S::emobrien_lanl.gov#ext#@doellnl.onmicrosoft.com::f34fcc2f-c270-478a-8eb5-07ea7bb14ad4" providerId="AD" clId="Web-{EFFC86C5-99EF-DACA-0CFD-DD774820D611}"/>
    <pc:docChg chg="modSld">
      <pc:chgData name="O'Brien, Ellen Margaret" userId="S::emobrien_lanl.gov#ext#@doellnl.onmicrosoft.com::f34fcc2f-c270-478a-8eb5-07ea7bb14ad4" providerId="AD" clId="Web-{EFFC86C5-99EF-DACA-0CFD-DD774820D611}" dt="2024-10-30T20:13:53.550" v="6" actId="20577"/>
      <pc:docMkLst>
        <pc:docMk/>
      </pc:docMkLst>
      <pc:sldChg chg="modSp">
        <pc:chgData name="O'Brien, Ellen Margaret" userId="S::emobrien_lanl.gov#ext#@doellnl.onmicrosoft.com::f34fcc2f-c270-478a-8eb5-07ea7bb14ad4" providerId="AD" clId="Web-{EFFC86C5-99EF-DACA-0CFD-DD774820D611}" dt="2024-10-30T20:13:53.550" v="6" actId="20577"/>
        <pc:sldMkLst>
          <pc:docMk/>
          <pc:sldMk cId="2245658831" sldId="318"/>
        </pc:sldMkLst>
        <pc:spChg chg="mod">
          <ac:chgData name="O'Brien, Ellen Margaret" userId="S::emobrien_lanl.gov#ext#@doellnl.onmicrosoft.com::f34fcc2f-c270-478a-8eb5-07ea7bb14ad4" providerId="AD" clId="Web-{EFFC86C5-99EF-DACA-0CFD-DD774820D611}" dt="2024-10-30T20:13:53.550" v="6" actId="20577"/>
          <ac:spMkLst>
            <pc:docMk/>
            <pc:sldMk cId="2245658831" sldId="318"/>
            <ac:spMk id="23" creationId="{0C774B89-85B8-F04C-4B26-56DAE96AC977}"/>
          </ac:spMkLst>
        </pc:spChg>
      </pc:sldChg>
    </pc:docChg>
  </pc:docChgLst>
  <pc:docChgLst>
    <pc:chgData name="O'Brien, Ellen Margaret" userId="S::emobrien_lanl.gov#ext#@doellnl.onmicrosoft.com::f34fcc2f-c270-478a-8eb5-07ea7bb14ad4" providerId="AD" clId="Web-{ADFE5A7F-A643-0823-C7CF-EA02EA634CA2}"/>
    <pc:docChg chg="modSld">
      <pc:chgData name="O'Brien, Ellen Margaret" userId="S::emobrien_lanl.gov#ext#@doellnl.onmicrosoft.com::f34fcc2f-c270-478a-8eb5-07ea7bb14ad4" providerId="AD" clId="Web-{ADFE5A7F-A643-0823-C7CF-EA02EA634CA2}" dt="2024-10-30T16:24:36.106" v="2" actId="20577"/>
      <pc:docMkLst>
        <pc:docMk/>
      </pc:docMkLst>
      <pc:sldChg chg="modSp">
        <pc:chgData name="O'Brien, Ellen Margaret" userId="S::emobrien_lanl.gov#ext#@doellnl.onmicrosoft.com::f34fcc2f-c270-478a-8eb5-07ea7bb14ad4" providerId="AD" clId="Web-{ADFE5A7F-A643-0823-C7CF-EA02EA634CA2}" dt="2024-10-30T16:24:36.106" v="2" actId="20577"/>
        <pc:sldMkLst>
          <pc:docMk/>
          <pc:sldMk cId="2623624414" sldId="277"/>
        </pc:sldMkLst>
        <pc:spChg chg="mod">
          <ac:chgData name="O'Brien, Ellen Margaret" userId="S::emobrien_lanl.gov#ext#@doellnl.onmicrosoft.com::f34fcc2f-c270-478a-8eb5-07ea7bb14ad4" providerId="AD" clId="Web-{ADFE5A7F-A643-0823-C7CF-EA02EA634CA2}" dt="2024-10-30T16:24:36.106" v="2" actId="20577"/>
          <ac:spMkLst>
            <pc:docMk/>
            <pc:sldMk cId="2623624414" sldId="277"/>
            <ac:spMk id="17" creationId="{F944ADC2-4BBE-A04E-9F43-2E4E7BE0DB0E}"/>
          </ac:spMkLst>
        </pc:spChg>
      </pc:sldChg>
      <pc:sldChg chg="modSp">
        <pc:chgData name="O'Brien, Ellen Margaret" userId="S::emobrien_lanl.gov#ext#@doellnl.onmicrosoft.com::f34fcc2f-c270-478a-8eb5-07ea7bb14ad4" providerId="AD" clId="Web-{ADFE5A7F-A643-0823-C7CF-EA02EA634CA2}" dt="2024-10-29T21:29:24.991" v="0" actId="20577"/>
        <pc:sldMkLst>
          <pc:docMk/>
          <pc:sldMk cId="2666621533" sldId="310"/>
        </pc:sldMkLst>
        <pc:spChg chg="mod">
          <ac:chgData name="O'Brien, Ellen Margaret" userId="S::emobrien_lanl.gov#ext#@doellnl.onmicrosoft.com::f34fcc2f-c270-478a-8eb5-07ea7bb14ad4" providerId="AD" clId="Web-{ADFE5A7F-A643-0823-C7CF-EA02EA634CA2}" dt="2024-10-29T21:29:24.991" v="0" actId="20577"/>
          <ac:spMkLst>
            <pc:docMk/>
            <pc:sldMk cId="2666621533" sldId="310"/>
            <ac:spMk id="9" creationId="{B8742EDB-FDC5-5746-A6B3-9803E03FA06C}"/>
          </ac:spMkLst>
        </pc:spChg>
      </pc:sldChg>
    </pc:docChg>
  </pc:docChgLst>
  <pc:docChgLst>
    <pc:chgData name="O'Brien, Ellen Margaret" userId="S::emobrien_lanl.gov#ext#@doellnl.onmicrosoft.com::f34fcc2f-c270-478a-8eb5-07ea7bb14ad4" providerId="AD" clId="Web-{3B59B3B1-33B3-2323-5A33-62B20FC23B14}"/>
    <pc:docChg chg="modSld">
      <pc:chgData name="O'Brien, Ellen Margaret" userId="S::emobrien_lanl.gov#ext#@doellnl.onmicrosoft.com::f34fcc2f-c270-478a-8eb5-07ea7bb14ad4" providerId="AD" clId="Web-{3B59B3B1-33B3-2323-5A33-62B20FC23B14}" dt="2024-10-28T20:22:15.322" v="1" actId="20577"/>
      <pc:docMkLst>
        <pc:docMk/>
      </pc:docMkLst>
      <pc:sldChg chg="modSp">
        <pc:chgData name="O'Brien, Ellen Margaret" userId="S::emobrien_lanl.gov#ext#@doellnl.onmicrosoft.com::f34fcc2f-c270-478a-8eb5-07ea7bb14ad4" providerId="AD" clId="Web-{3B59B3B1-33B3-2323-5A33-62B20FC23B14}" dt="2024-10-28T20:22:15.322" v="1" actId="20577"/>
        <pc:sldMkLst>
          <pc:docMk/>
          <pc:sldMk cId="2666621533" sldId="310"/>
        </pc:sldMkLst>
        <pc:spChg chg="mod">
          <ac:chgData name="O'Brien, Ellen Margaret" userId="S::emobrien_lanl.gov#ext#@doellnl.onmicrosoft.com::f34fcc2f-c270-478a-8eb5-07ea7bb14ad4" providerId="AD" clId="Web-{3B59B3B1-33B3-2323-5A33-62B20FC23B14}" dt="2024-10-28T20:22:15.322" v="1" actId="20577"/>
          <ac:spMkLst>
            <pc:docMk/>
            <pc:sldMk cId="2666621533" sldId="310"/>
            <ac:spMk id="9" creationId="{B8742EDB-FDC5-5746-A6B3-9803E03FA06C}"/>
          </ac:spMkLst>
        </pc:spChg>
      </pc:sldChg>
    </pc:docChg>
  </pc:docChgLst>
  <pc:docChgLst>
    <pc:chgData name="Brown, Jesse" userId="S::brownjm_ornl.gov#ext#@doellnl.onmicrosoft.com::2ccbc621-9803-4320-8549-6d8902c8468a" providerId="AD" clId="Web-{40682CAE-F58A-90BC-298B-02035809ADAE}"/>
    <pc:docChg chg="modSld">
      <pc:chgData name="Brown, Jesse" userId="S::brownjm_ornl.gov#ext#@doellnl.onmicrosoft.com::2ccbc621-9803-4320-8549-6d8902c8468a" providerId="AD" clId="Web-{40682CAE-F58A-90BC-298B-02035809ADAE}" dt="2024-10-30T20:14:37.617" v="7" actId="14100"/>
      <pc:docMkLst>
        <pc:docMk/>
      </pc:docMkLst>
      <pc:sldChg chg="modSp">
        <pc:chgData name="Brown, Jesse" userId="S::brownjm_ornl.gov#ext#@doellnl.onmicrosoft.com::2ccbc621-9803-4320-8549-6d8902c8468a" providerId="AD" clId="Web-{40682CAE-F58A-90BC-298B-02035809ADAE}" dt="2024-10-30T20:14:37.617" v="7" actId="14100"/>
        <pc:sldMkLst>
          <pc:docMk/>
          <pc:sldMk cId="2245658831" sldId="318"/>
        </pc:sldMkLst>
        <pc:spChg chg="mod">
          <ac:chgData name="Brown, Jesse" userId="S::brownjm_ornl.gov#ext#@doellnl.onmicrosoft.com::2ccbc621-9803-4320-8549-6d8902c8468a" providerId="AD" clId="Web-{40682CAE-F58A-90BC-298B-02035809ADAE}" dt="2024-10-30T20:13:34.992" v="5" actId="20577"/>
          <ac:spMkLst>
            <pc:docMk/>
            <pc:sldMk cId="2245658831" sldId="318"/>
            <ac:spMk id="5" creationId="{F430A63F-29F3-3584-38B6-6FD019B55F43}"/>
          </ac:spMkLst>
        </pc:spChg>
        <pc:spChg chg="mod">
          <ac:chgData name="Brown, Jesse" userId="S::brownjm_ornl.gov#ext#@doellnl.onmicrosoft.com::2ccbc621-9803-4320-8549-6d8902c8468a" providerId="AD" clId="Web-{40682CAE-F58A-90BC-298B-02035809ADAE}" dt="2024-10-30T20:14:37.617" v="7" actId="14100"/>
          <ac:spMkLst>
            <pc:docMk/>
            <pc:sldMk cId="2245658831" sldId="318"/>
            <ac:spMk id="22" creationId="{40C06F72-0EDF-8511-F1E9-4D11D83C162D}"/>
          </ac:spMkLst>
        </pc:spChg>
      </pc:sldChg>
    </pc:docChg>
  </pc:docChgLst>
  <pc:docChgLst>
    <pc:chgData name="Ressler, Jennifer Jo" userId="S::ressler2@llnl.gov::d609fbd7-557e-4898-8b7c-8c2ff80857c2" providerId="AD" clId="Web-{B9942289-ABA0-FCB0-A096-1125448127E4}"/>
    <pc:docChg chg="modSld">
      <pc:chgData name="Ressler, Jennifer Jo" userId="S::ressler2@llnl.gov::d609fbd7-557e-4898-8b7c-8c2ff80857c2" providerId="AD" clId="Web-{B9942289-ABA0-FCB0-A096-1125448127E4}" dt="2024-10-30T20:34:55.789" v="6" actId="20577"/>
      <pc:docMkLst>
        <pc:docMk/>
      </pc:docMkLst>
      <pc:sldChg chg="modSp">
        <pc:chgData name="Ressler, Jennifer Jo" userId="S::ressler2@llnl.gov::d609fbd7-557e-4898-8b7c-8c2ff80857c2" providerId="AD" clId="Web-{B9942289-ABA0-FCB0-A096-1125448127E4}" dt="2024-10-30T20:32:51.539" v="3" actId="20577"/>
        <pc:sldMkLst>
          <pc:docMk/>
          <pc:sldMk cId="1332703526" sldId="319"/>
        </pc:sldMkLst>
        <pc:spChg chg="mod">
          <ac:chgData name="Ressler, Jennifer Jo" userId="S::ressler2@llnl.gov::d609fbd7-557e-4898-8b7c-8c2ff80857c2" providerId="AD" clId="Web-{B9942289-ABA0-FCB0-A096-1125448127E4}" dt="2024-10-30T20:32:51.539" v="3" actId="20577"/>
          <ac:spMkLst>
            <pc:docMk/>
            <pc:sldMk cId="1332703526" sldId="319"/>
            <ac:spMk id="8" creationId="{3081B5A8-4C9A-407B-AF4A-0EF82E7F5EF7}"/>
          </ac:spMkLst>
        </pc:spChg>
      </pc:sldChg>
      <pc:sldChg chg="modSp">
        <pc:chgData name="Ressler, Jennifer Jo" userId="S::ressler2@llnl.gov::d609fbd7-557e-4898-8b7c-8c2ff80857c2" providerId="AD" clId="Web-{B9942289-ABA0-FCB0-A096-1125448127E4}" dt="2024-10-30T20:34:55.789" v="6" actId="20577"/>
        <pc:sldMkLst>
          <pc:docMk/>
          <pc:sldMk cId="880430924" sldId="324"/>
        </pc:sldMkLst>
        <pc:spChg chg="mod">
          <ac:chgData name="Ressler, Jennifer Jo" userId="S::ressler2@llnl.gov::d609fbd7-557e-4898-8b7c-8c2ff80857c2" providerId="AD" clId="Web-{B9942289-ABA0-FCB0-A096-1125448127E4}" dt="2024-10-30T20:34:55.789" v="6" actId="20577"/>
          <ac:spMkLst>
            <pc:docMk/>
            <pc:sldMk cId="880430924" sldId="324"/>
            <ac:spMk id="8" creationId="{3081B5A8-4C9A-407B-AF4A-0EF82E7F5EF7}"/>
          </ac:spMkLst>
        </pc:spChg>
      </pc:sldChg>
    </pc:docChg>
  </pc:docChgLst>
  <pc:docChgLst>
    <pc:chgData name="Brown, Jesse" userId="S::brownjm_ornl.gov#ext#@doellnl.onmicrosoft.com::2ccbc621-9803-4320-8549-6d8902c8468a" providerId="AD" clId="Web-{3940DA59-2C07-D666-5A73-8CBA9775E16B}"/>
    <pc:docChg chg="modSld">
      <pc:chgData name="Brown, Jesse" userId="S::brownjm_ornl.gov#ext#@doellnl.onmicrosoft.com::2ccbc621-9803-4320-8549-6d8902c8468a" providerId="AD" clId="Web-{3940DA59-2C07-D666-5A73-8CBA9775E16B}" dt="2024-10-28T20:18:28.651" v="104" actId="20577"/>
      <pc:docMkLst>
        <pc:docMk/>
      </pc:docMkLst>
      <pc:sldChg chg="modSp">
        <pc:chgData name="Brown, Jesse" userId="S::brownjm_ornl.gov#ext#@doellnl.onmicrosoft.com::2ccbc621-9803-4320-8549-6d8902c8468a" providerId="AD" clId="Web-{3940DA59-2C07-D666-5A73-8CBA9775E16B}" dt="2024-10-28T20:18:28.651" v="104" actId="20577"/>
        <pc:sldMkLst>
          <pc:docMk/>
          <pc:sldMk cId="2245658831" sldId="318"/>
        </pc:sldMkLst>
        <pc:spChg chg="mod">
          <ac:chgData name="Brown, Jesse" userId="S::brownjm_ornl.gov#ext#@doellnl.onmicrosoft.com::2ccbc621-9803-4320-8549-6d8902c8468a" providerId="AD" clId="Web-{3940DA59-2C07-D666-5A73-8CBA9775E16B}" dt="2024-10-28T20:18:28.651" v="104" actId="20577"/>
          <ac:spMkLst>
            <pc:docMk/>
            <pc:sldMk cId="2245658831" sldId="318"/>
            <ac:spMk id="5" creationId="{F430A63F-29F3-3584-38B6-6FD019B55F43}"/>
          </ac:spMkLst>
        </pc:spChg>
      </pc:sldChg>
      <pc:sldChg chg="addSp modSp">
        <pc:chgData name="Brown, Jesse" userId="S::brownjm_ornl.gov#ext#@doellnl.onmicrosoft.com::2ccbc621-9803-4320-8549-6d8902c8468a" providerId="AD" clId="Web-{3940DA59-2C07-D666-5A73-8CBA9775E16B}" dt="2024-10-28T19:56:27.778" v="15" actId="1076"/>
        <pc:sldMkLst>
          <pc:docMk/>
          <pc:sldMk cId="739597391" sldId="322"/>
        </pc:sldMkLst>
        <pc:spChg chg="add mod">
          <ac:chgData name="Brown, Jesse" userId="S::brownjm_ornl.gov#ext#@doellnl.onmicrosoft.com::2ccbc621-9803-4320-8549-6d8902c8468a" providerId="AD" clId="Web-{3940DA59-2C07-D666-5A73-8CBA9775E16B}" dt="2024-10-28T19:56:27.778" v="15" actId="1076"/>
          <ac:spMkLst>
            <pc:docMk/>
            <pc:sldMk cId="739597391" sldId="322"/>
            <ac:spMk id="2" creationId="{F0703EF4-F50C-6FBD-806E-385E0614BD17}"/>
          </ac:spMkLst>
        </pc:spChg>
      </pc:sldChg>
    </pc:docChg>
  </pc:docChgLst>
  <pc:docChgLst>
    <pc:chgData name="O'Brien, Ellen Margaret" userId="S::emobrien_lanl.gov#ext#@doellnl.onmicrosoft.com::f34fcc2f-c270-478a-8eb5-07ea7bb14ad4" providerId="AD" clId="Web-{5717C980-FC53-ABDB-3E3B-1C363866F751}"/>
    <pc:docChg chg="addSld delSld modSld">
      <pc:chgData name="O'Brien, Ellen Margaret" userId="S::emobrien_lanl.gov#ext#@doellnl.onmicrosoft.com::f34fcc2f-c270-478a-8eb5-07ea7bb14ad4" providerId="AD" clId="Web-{5717C980-FC53-ABDB-3E3B-1C363866F751}" dt="2024-10-17T15:39:16.867" v="337" actId="14100"/>
      <pc:docMkLst>
        <pc:docMk/>
      </pc:docMkLst>
      <pc:sldChg chg="modSp">
        <pc:chgData name="O'Brien, Ellen Margaret" userId="S::emobrien_lanl.gov#ext#@doellnl.onmicrosoft.com::f34fcc2f-c270-478a-8eb5-07ea7bb14ad4" providerId="AD" clId="Web-{5717C980-FC53-ABDB-3E3B-1C363866F751}" dt="2024-10-16T19:53:45.694" v="2" actId="20577"/>
        <pc:sldMkLst>
          <pc:docMk/>
          <pc:sldMk cId="2666621533" sldId="310"/>
        </pc:sldMkLst>
        <pc:spChg chg="mod">
          <ac:chgData name="O'Brien, Ellen Margaret" userId="S::emobrien_lanl.gov#ext#@doellnl.onmicrosoft.com::f34fcc2f-c270-478a-8eb5-07ea7bb14ad4" providerId="AD" clId="Web-{5717C980-FC53-ABDB-3E3B-1C363866F751}" dt="2024-10-16T19:53:45.694" v="2" actId="20577"/>
          <ac:spMkLst>
            <pc:docMk/>
            <pc:sldMk cId="2666621533" sldId="310"/>
            <ac:spMk id="9" creationId="{B8742EDB-FDC5-5746-A6B3-9803E03FA06C}"/>
          </ac:spMkLst>
        </pc:spChg>
      </pc:sldChg>
      <pc:sldChg chg="modSp">
        <pc:chgData name="O'Brien, Ellen Margaret" userId="S::emobrien_lanl.gov#ext#@doellnl.onmicrosoft.com::f34fcc2f-c270-478a-8eb5-07ea7bb14ad4" providerId="AD" clId="Web-{5717C980-FC53-ABDB-3E3B-1C363866F751}" dt="2024-10-16T20:38:54.218" v="279" actId="20577"/>
        <pc:sldMkLst>
          <pc:docMk/>
          <pc:sldMk cId="2477768183" sldId="314"/>
        </pc:sldMkLst>
        <pc:spChg chg="mod">
          <ac:chgData name="O'Brien, Ellen Margaret" userId="S::emobrien_lanl.gov#ext#@doellnl.onmicrosoft.com::f34fcc2f-c270-478a-8eb5-07ea7bb14ad4" providerId="AD" clId="Web-{5717C980-FC53-ABDB-3E3B-1C363866F751}" dt="2024-10-16T20:38:54.218" v="279" actId="20577"/>
          <ac:spMkLst>
            <pc:docMk/>
            <pc:sldMk cId="2477768183" sldId="314"/>
            <ac:spMk id="3" creationId="{3AB06D89-1A10-5DBC-A538-1AEADCA3142A}"/>
          </ac:spMkLst>
        </pc:spChg>
      </pc:sldChg>
      <pc:sldChg chg="modSp">
        <pc:chgData name="O'Brien, Ellen Margaret" userId="S::emobrien_lanl.gov#ext#@doellnl.onmicrosoft.com::f34fcc2f-c270-478a-8eb5-07ea7bb14ad4" providerId="AD" clId="Web-{5717C980-FC53-ABDB-3E3B-1C363866F751}" dt="2024-10-17T15:39:16.867" v="337" actId="14100"/>
        <pc:sldMkLst>
          <pc:docMk/>
          <pc:sldMk cId="1332703526" sldId="319"/>
        </pc:sldMkLst>
        <pc:spChg chg="mod">
          <ac:chgData name="O'Brien, Ellen Margaret" userId="S::emobrien_lanl.gov#ext#@doellnl.onmicrosoft.com::f34fcc2f-c270-478a-8eb5-07ea7bb14ad4" providerId="AD" clId="Web-{5717C980-FC53-ABDB-3E3B-1C363866F751}" dt="2024-10-17T15:39:12.211" v="336" actId="14100"/>
          <ac:spMkLst>
            <pc:docMk/>
            <pc:sldMk cId="1332703526" sldId="319"/>
            <ac:spMk id="8" creationId="{3081B5A8-4C9A-407B-AF4A-0EF82E7F5EF7}"/>
          </ac:spMkLst>
        </pc:spChg>
        <pc:spChg chg="mod">
          <ac:chgData name="O'Brien, Ellen Margaret" userId="S::emobrien_lanl.gov#ext#@doellnl.onmicrosoft.com::f34fcc2f-c270-478a-8eb5-07ea7bb14ad4" providerId="AD" clId="Web-{5717C980-FC53-ABDB-3E3B-1C363866F751}" dt="2024-10-17T15:39:16.867" v="337" actId="14100"/>
          <ac:spMkLst>
            <pc:docMk/>
            <pc:sldMk cId="1332703526" sldId="319"/>
            <ac:spMk id="9" creationId="{715B4F2B-F250-C4D6-0D9B-9CF68F9683B9}"/>
          </ac:spMkLst>
        </pc:spChg>
      </pc:sldChg>
      <pc:sldChg chg="modSp">
        <pc:chgData name="O'Brien, Ellen Margaret" userId="S::emobrien_lanl.gov#ext#@doellnl.onmicrosoft.com::f34fcc2f-c270-478a-8eb5-07ea7bb14ad4" providerId="AD" clId="Web-{5717C980-FC53-ABDB-3E3B-1C363866F751}" dt="2024-10-16T20:12:55.079" v="62" actId="20577"/>
        <pc:sldMkLst>
          <pc:docMk/>
          <pc:sldMk cId="739597391" sldId="322"/>
        </pc:sldMkLst>
        <pc:spChg chg="mod">
          <ac:chgData name="O'Brien, Ellen Margaret" userId="S::emobrien_lanl.gov#ext#@doellnl.onmicrosoft.com::f34fcc2f-c270-478a-8eb5-07ea7bb14ad4" providerId="AD" clId="Web-{5717C980-FC53-ABDB-3E3B-1C363866F751}" dt="2024-10-16T20:12:43.376" v="60" actId="20577"/>
          <ac:spMkLst>
            <pc:docMk/>
            <pc:sldMk cId="739597391" sldId="322"/>
            <ac:spMk id="7" creationId="{3705FDA0-82F1-543D-2277-9AD52E029943}"/>
          </ac:spMkLst>
        </pc:spChg>
        <pc:spChg chg="mod">
          <ac:chgData name="O'Brien, Ellen Margaret" userId="S::emobrien_lanl.gov#ext#@doellnl.onmicrosoft.com::f34fcc2f-c270-478a-8eb5-07ea7bb14ad4" providerId="AD" clId="Web-{5717C980-FC53-ABDB-3E3B-1C363866F751}" dt="2024-10-16T20:12:55.079" v="62" actId="20577"/>
          <ac:spMkLst>
            <pc:docMk/>
            <pc:sldMk cId="739597391" sldId="322"/>
            <ac:spMk id="8" creationId="{3081B5A8-4C9A-407B-AF4A-0EF82E7F5EF7}"/>
          </ac:spMkLst>
        </pc:spChg>
      </pc:sldChg>
      <pc:sldChg chg="modSp">
        <pc:chgData name="O'Brien, Ellen Margaret" userId="S::emobrien_lanl.gov#ext#@doellnl.onmicrosoft.com::f34fcc2f-c270-478a-8eb5-07ea7bb14ad4" providerId="AD" clId="Web-{5717C980-FC53-ABDB-3E3B-1C363866F751}" dt="2024-10-16T20:32:34.574" v="189" actId="20577"/>
        <pc:sldMkLst>
          <pc:docMk/>
          <pc:sldMk cId="850126847" sldId="327"/>
        </pc:sldMkLst>
        <pc:spChg chg="mod">
          <ac:chgData name="O'Brien, Ellen Margaret" userId="S::emobrien_lanl.gov#ext#@doellnl.onmicrosoft.com::f34fcc2f-c270-478a-8eb5-07ea7bb14ad4" providerId="AD" clId="Web-{5717C980-FC53-ABDB-3E3B-1C363866F751}" dt="2024-10-16T20:32:34.574" v="189" actId="20577"/>
          <ac:spMkLst>
            <pc:docMk/>
            <pc:sldMk cId="850126847" sldId="327"/>
            <ac:spMk id="9" creationId="{715B4F2B-F250-C4D6-0D9B-9CF68F9683B9}"/>
          </ac:spMkLst>
        </pc:spChg>
      </pc:sldChg>
      <pc:sldChg chg="delSp modSp new mod modClrScheme chgLayout">
        <pc:chgData name="O'Brien, Ellen Margaret" userId="S::emobrien_lanl.gov#ext#@doellnl.onmicrosoft.com::f34fcc2f-c270-478a-8eb5-07ea7bb14ad4" providerId="AD" clId="Web-{5717C980-FC53-ABDB-3E3B-1C363866F751}" dt="2024-10-16T20:29:42.729" v="168" actId="20577"/>
        <pc:sldMkLst>
          <pc:docMk/>
          <pc:sldMk cId="2443511765" sldId="328"/>
        </pc:sldMkLst>
        <pc:spChg chg="mod ord">
          <ac:chgData name="O'Brien, Ellen Margaret" userId="S::emobrien_lanl.gov#ext#@doellnl.onmicrosoft.com::f34fcc2f-c270-478a-8eb5-07ea7bb14ad4" providerId="AD" clId="Web-{5717C980-FC53-ABDB-3E3B-1C363866F751}" dt="2024-10-16T20:29:42.729" v="168" actId="20577"/>
          <ac:spMkLst>
            <pc:docMk/>
            <pc:sldMk cId="2443511765" sldId="328"/>
            <ac:spMk id="2" creationId="{212C5D55-3732-EEB5-724F-B97A1CC6AC67}"/>
          </ac:spMkLst>
        </pc:spChg>
        <pc:spChg chg="mod ord">
          <ac:chgData name="O'Brien, Ellen Margaret" userId="S::emobrien_lanl.gov#ext#@doellnl.onmicrosoft.com::f34fcc2f-c270-478a-8eb5-07ea7bb14ad4" providerId="AD" clId="Web-{5717C980-FC53-ABDB-3E3B-1C363866F751}" dt="2024-10-16T20:18:08.379" v="71" actId="20577"/>
          <ac:spMkLst>
            <pc:docMk/>
            <pc:sldMk cId="2443511765" sldId="328"/>
            <ac:spMk id="3" creationId="{CDBB7FC2-CBAF-4743-1121-1C1A6D140E07}"/>
          </ac:spMkLst>
        </pc:spChg>
      </pc:sldChg>
      <pc:sldChg chg="modSp new del">
        <pc:chgData name="O'Brien, Ellen Margaret" userId="S::emobrien_lanl.gov#ext#@doellnl.onmicrosoft.com::f34fcc2f-c270-478a-8eb5-07ea7bb14ad4" providerId="AD" clId="Web-{5717C980-FC53-ABDB-3E3B-1C363866F751}" dt="2024-10-16T20:38:46.390" v="278"/>
        <pc:sldMkLst>
          <pc:docMk/>
          <pc:sldMk cId="1270971055"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6B804-3E45-364D-A045-BB358CB8E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8BAC92-B99D-FF4D-A990-D686745CA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749E-04CE-F245-A958-C4F030697BC8}" type="datetimeFigureOut">
              <a:rPr lang="en-US" smtClean="0"/>
              <a:t>11/4/2024</a:t>
            </a:fld>
            <a:endParaRPr lang="en-US"/>
          </a:p>
        </p:txBody>
      </p:sp>
      <p:sp>
        <p:nvSpPr>
          <p:cNvPr id="4" name="Footer Placeholder 3">
            <a:extLst>
              <a:ext uri="{FF2B5EF4-FFF2-40B4-BE49-F238E27FC236}">
                <a16:creationId xmlns:a16="http://schemas.microsoft.com/office/drawing/2014/main" id="{C3D6A46C-39E5-FF4C-9921-815AC4BE94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FC7B7-2133-5C4A-AC28-C1AA9FF1A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CEA21-F2A0-454B-B622-7D3A8835AF67}" type="slidenum">
              <a:rPr lang="en-US" smtClean="0"/>
              <a:t>‹#›</a:t>
            </a:fld>
            <a:endParaRPr lang="en-US"/>
          </a:p>
        </p:txBody>
      </p:sp>
    </p:spTree>
    <p:extLst>
      <p:ext uri="{BB962C8B-B14F-4D97-AF65-F5344CB8AC3E}">
        <p14:creationId xmlns:p14="http://schemas.microsoft.com/office/powerpoint/2010/main" val="16098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a:p>
        </p:txBody>
      </p:sp>
    </p:spTree>
    <p:extLst>
      <p:ext uri="{BB962C8B-B14F-4D97-AF65-F5344CB8AC3E}">
        <p14:creationId xmlns:p14="http://schemas.microsoft.com/office/powerpoint/2010/main" val="3194734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11/4/2024</a:t>
            </a:fld>
            <a:endParaRPr lang="en-US"/>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a:solidFill>
                  <a:schemeClr val="tx1"/>
                </a:solidFill>
                <a:latin typeface="Arial" panose="020B0604020202020204" pitchFamily="34" charset="0"/>
                <a:cs typeface="Arial" panose="020B0604020202020204" pitchFamily="34" charset="0"/>
              </a:rPr>
              <a:t>LANL-APPROVED </a:t>
            </a:r>
          </a:p>
          <a:p>
            <a:r>
              <a:rPr lang="en-US" sz="120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2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12463272"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B73A-3EB2-0F4B-A749-FE602CE5F246}"/>
              </a:ext>
            </a:extLst>
          </p:cNvPr>
          <p:cNvPicPr>
            <a:picLocks noChangeAspect="1"/>
          </p:cNvPicPr>
          <p:nvPr userDrawn="1"/>
        </p:nvPicPr>
        <p:blipFill rotWithShape="1">
          <a:blip r:embed="rId2"/>
          <a:srcRect l="7867" t="3208" r="30052" b="19629"/>
          <a:stretch/>
        </p:blipFill>
        <p:spPr>
          <a:xfrm>
            <a:off x="3064933" y="-141546"/>
            <a:ext cx="6079068" cy="5285046"/>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8074152" y="4846320"/>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11/4/2024</a:t>
            </a:fld>
            <a:endParaRPr lang="en-US"/>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add first bullet</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D444A7A8-335B-174E-9471-7B8989F42967}"/>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a:t>Click icon to add picture</a:t>
            </a:r>
          </a:p>
          <a:p>
            <a:endParaRPr lang="en-US"/>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a:p>
            <a:endParaRPr lang="en-US"/>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add first bullet</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B3BC7184-67F4-D44E-A683-638A4BD086F4}"/>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08182"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8076886"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11/4/2024</a:t>
            </a:fld>
            <a:endParaRPr lang="en-US"/>
          </a:p>
        </p:txBody>
      </p:sp>
      <p:pic>
        <p:nvPicPr>
          <p:cNvPr id="10" name="Picture 9">
            <a:extLst>
              <a:ext uri="{FF2B5EF4-FFF2-40B4-BE49-F238E27FC236}">
                <a16:creationId xmlns:a16="http://schemas.microsoft.com/office/drawing/2014/main" id="{10DDB747-6C5D-1648-A189-AC12B7E17882}"/>
              </a:ext>
            </a:extLst>
          </p:cNvPr>
          <p:cNvPicPr>
            <a:picLocks noChangeAspect="1"/>
          </p:cNvPicPr>
          <p:nvPr userDrawn="1"/>
        </p:nvPicPr>
        <p:blipFill>
          <a:blip r:embed="rId17"/>
          <a:stretch>
            <a:fillRect/>
          </a:stretch>
        </p:blipFill>
        <p:spPr>
          <a:xfrm>
            <a:off x="329184" y="4811397"/>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24" r:id="rId15"/>
  </p:sldLayoutIdLst>
  <p:hf hd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11/4/2024</a:t>
            </a:fld>
            <a:endParaRPr lang="en-US"/>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3F50E74A-F632-C648-A3E6-DE91F9708731}"/>
              </a:ext>
            </a:extLst>
          </p:cNvPr>
          <p:cNvPicPr>
            <a:picLocks noChangeAspect="1"/>
          </p:cNvPicPr>
          <p:nvPr userDrawn="1"/>
        </p:nvPicPr>
        <p:blipFill>
          <a:blip r:embed="rId6"/>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694" r:id="rId3"/>
    <p:sldLayoutId id="2147483705" r:id="rId4"/>
  </p:sldLayoutIdLst>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emobrien@lanl.gov" TargetMode="External"/><Relationship Id="rId2" Type="http://schemas.openxmlformats.org/officeDocument/2006/relationships/hyperlink" Target="mailto:brownjm@ornl.gov" TargetMode="External"/><Relationship Id="rId1" Type="http://schemas.openxmlformats.org/officeDocument/2006/relationships/slideLayout" Target="../slideLayouts/slideLayout3.xml"/><Relationship Id="rId6" Type="http://schemas.openxmlformats.org/officeDocument/2006/relationships/hyperlink" Target="mailto:ressler2@llnl.gov" TargetMode="External"/><Relationship Id="rId5" Type="http://schemas.openxmlformats.org/officeDocument/2006/relationships/hyperlink" Target="mailto:toddb@lanl.gov" TargetMode="External"/><Relationship Id="rId4" Type="http://schemas.openxmlformats.org/officeDocument/2006/relationships/hyperlink" Target="mailto:felker7@llnl.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F3B99C6-D0D0-D441-BB88-E3B30F0BF5BA}"/>
              </a:ext>
            </a:extLst>
          </p:cNvPr>
          <p:cNvSpPr>
            <a:spLocks noGrp="1"/>
          </p:cNvSpPr>
          <p:nvPr>
            <p:ph type="ctrTitle"/>
          </p:nvPr>
        </p:nvSpPr>
        <p:spPr/>
        <p:txBody>
          <a:bodyPr/>
          <a:lstStyle/>
          <a:p>
            <a:r>
              <a:rPr lang="en-US"/>
              <a:t>WANDA 2025</a:t>
            </a:r>
            <a:br>
              <a:rPr lang="en-US"/>
            </a:br>
            <a:r>
              <a:rPr lang="en-US"/>
              <a:t>CSEWG Discussion</a:t>
            </a:r>
          </a:p>
        </p:txBody>
      </p:sp>
      <p:sp>
        <p:nvSpPr>
          <p:cNvPr id="15" name="Subtitle 14">
            <a:extLst>
              <a:ext uri="{FF2B5EF4-FFF2-40B4-BE49-F238E27FC236}">
                <a16:creationId xmlns:a16="http://schemas.microsoft.com/office/drawing/2014/main" id="{7859A57D-2C14-6348-B5C3-04566EA0828B}"/>
              </a:ext>
            </a:extLst>
          </p:cNvPr>
          <p:cNvSpPr>
            <a:spLocks noGrp="1"/>
          </p:cNvSpPr>
          <p:nvPr>
            <p:ph type="subTitle" idx="1"/>
          </p:nvPr>
        </p:nvSpPr>
        <p:spPr>
          <a:xfrm>
            <a:off x="457200" y="2328596"/>
            <a:ext cx="3830320" cy="636105"/>
          </a:xfrm>
        </p:spPr>
        <p:txBody>
          <a:bodyPr>
            <a:normAutofit/>
          </a:bodyPr>
          <a:lstStyle/>
          <a:p>
            <a:r>
              <a:rPr lang="en-US"/>
              <a:t>Jesse Brown</a:t>
            </a:r>
            <a:r>
              <a:rPr lang="en-US" baseline="30000"/>
              <a:t>1</a:t>
            </a:r>
            <a:r>
              <a:rPr lang="en-US"/>
              <a:t>, Ellen O’Brien</a:t>
            </a:r>
            <a:r>
              <a:rPr lang="en-US" baseline="30000"/>
              <a:t>2</a:t>
            </a:r>
            <a:r>
              <a:rPr lang="en-US"/>
              <a:t>, Todd Bredeweg</a:t>
            </a:r>
            <a:r>
              <a:rPr lang="en-US" baseline="30000"/>
              <a:t>2</a:t>
            </a:r>
            <a:r>
              <a:rPr lang="en-US"/>
              <a:t>, Jo Ressler</a:t>
            </a:r>
            <a:r>
              <a:rPr lang="en-US" baseline="30000"/>
              <a:t>3</a:t>
            </a:r>
          </a:p>
        </p:txBody>
      </p:sp>
      <p:sp>
        <p:nvSpPr>
          <p:cNvPr id="16" name="Text Placeholder 15">
            <a:extLst>
              <a:ext uri="{FF2B5EF4-FFF2-40B4-BE49-F238E27FC236}">
                <a16:creationId xmlns:a16="http://schemas.microsoft.com/office/drawing/2014/main" id="{B397A665-BC2C-524C-A7EC-3526226D8D2C}"/>
              </a:ext>
            </a:extLst>
          </p:cNvPr>
          <p:cNvSpPr>
            <a:spLocks noGrp="1"/>
          </p:cNvSpPr>
          <p:nvPr>
            <p:ph type="body" sz="quarter" idx="13"/>
          </p:nvPr>
        </p:nvSpPr>
        <p:spPr>
          <a:xfrm>
            <a:off x="457200" y="2964702"/>
            <a:ext cx="3667612" cy="1045028"/>
          </a:xfrm>
        </p:spPr>
        <p:txBody>
          <a:bodyPr>
            <a:normAutofit lnSpcReduction="10000"/>
          </a:bodyPr>
          <a:lstStyle/>
          <a:p>
            <a:r>
              <a:rPr lang="en-US" i="1" baseline="30000"/>
              <a:t>1 </a:t>
            </a:r>
            <a:r>
              <a:rPr lang="en-US" i="1"/>
              <a:t>Oak Ridge National Laboratory</a:t>
            </a:r>
          </a:p>
          <a:p>
            <a:r>
              <a:rPr lang="en-US" i="1" baseline="30000"/>
              <a:t>2 </a:t>
            </a:r>
            <a:r>
              <a:rPr lang="en-US" i="1"/>
              <a:t>Los Alamos National Laboratory</a:t>
            </a:r>
          </a:p>
          <a:p>
            <a:r>
              <a:rPr lang="en-US" i="1" baseline="30000"/>
              <a:t>3 </a:t>
            </a:r>
            <a:r>
              <a:rPr lang="en-US" i="1"/>
              <a:t>Lawrence Livermore National Laboratory</a:t>
            </a:r>
          </a:p>
          <a:p>
            <a:endParaRPr lang="en-US"/>
          </a:p>
          <a:p>
            <a:endParaRPr lang="en-US"/>
          </a:p>
          <a:p>
            <a:r>
              <a:rPr lang="en-US" sz="1400"/>
              <a:t>CSEWG 2024: November 4</a:t>
            </a:r>
            <a:r>
              <a:rPr lang="en-US" sz="1400" baseline="30000"/>
              <a:t>th</a:t>
            </a:r>
            <a:r>
              <a:rPr lang="en-US" sz="1400"/>
              <a:t> – 8</a:t>
            </a:r>
            <a:r>
              <a:rPr lang="en-US" sz="1400" baseline="30000"/>
              <a:t>th</a:t>
            </a:r>
            <a:r>
              <a:rPr lang="en-US" sz="1400"/>
              <a:t>, 2024</a:t>
            </a:r>
          </a:p>
        </p:txBody>
      </p:sp>
      <p:sp>
        <p:nvSpPr>
          <p:cNvPr id="17" name="Text Placeholder 16">
            <a:extLst>
              <a:ext uri="{FF2B5EF4-FFF2-40B4-BE49-F238E27FC236}">
                <a16:creationId xmlns:a16="http://schemas.microsoft.com/office/drawing/2014/main" id="{F944ADC2-4BBE-A04E-9F43-2E4E7BE0DB0E}"/>
              </a:ext>
            </a:extLst>
          </p:cNvPr>
          <p:cNvSpPr>
            <a:spLocks noGrp="1"/>
          </p:cNvSpPr>
          <p:nvPr>
            <p:ph type="body" sz="quarter" idx="14"/>
          </p:nvPr>
        </p:nvSpPr>
        <p:spPr/>
        <p:txBody>
          <a:bodyPr>
            <a:normAutofit/>
          </a:bodyPr>
          <a:lstStyle/>
          <a:p>
            <a:pPr marL="229870"/>
            <a:r>
              <a:rPr lang="en-US" sz="1400">
                <a:solidFill>
                  <a:srgbClr val="FFFFFF"/>
                </a:solidFill>
                <a:latin typeface="Arial"/>
                <a:cs typeface="Arial"/>
              </a:rPr>
              <a:t>LA-UR-24-31707</a:t>
            </a:r>
          </a:p>
        </p:txBody>
      </p:sp>
    </p:spTree>
    <p:extLst>
      <p:ext uri="{BB962C8B-B14F-4D97-AF65-F5344CB8AC3E}">
        <p14:creationId xmlns:p14="http://schemas.microsoft.com/office/powerpoint/2010/main" val="262362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7E45676-1D44-0861-852D-65EBC15861B5}"/>
              </a:ext>
            </a:extLst>
          </p:cNvPr>
          <p:cNvSpPr>
            <a:spLocks noGrp="1"/>
          </p:cNvSpPr>
          <p:nvPr>
            <p:ph type="body" sz="quarter" idx="14"/>
          </p:nvPr>
        </p:nvSpPr>
        <p:spPr/>
        <p:txBody>
          <a:bodyPr/>
          <a:lstStyle/>
          <a:p>
            <a:r>
              <a:rPr lang="en-US"/>
              <a:t>Acknowledgements</a:t>
            </a:r>
          </a:p>
        </p:txBody>
      </p:sp>
      <p:sp>
        <p:nvSpPr>
          <p:cNvPr id="9" name="Text Placeholder 8">
            <a:extLst>
              <a:ext uri="{FF2B5EF4-FFF2-40B4-BE49-F238E27FC236}">
                <a16:creationId xmlns:a16="http://schemas.microsoft.com/office/drawing/2014/main" id="{5DA15305-E989-8968-ECDA-E9BF6E2E35A8}"/>
              </a:ext>
            </a:extLst>
          </p:cNvPr>
          <p:cNvSpPr>
            <a:spLocks noGrp="1"/>
          </p:cNvSpPr>
          <p:nvPr>
            <p:ph type="body" sz="quarter" idx="19"/>
          </p:nvPr>
        </p:nvSpPr>
        <p:spPr/>
        <p:txBody>
          <a:bodyPr/>
          <a:lstStyle/>
          <a:p>
            <a:r>
              <a:rPr lang="en-US"/>
              <a:t>WANDA is sponsored by the Nuclear Data Interagency Working Group (NDIAWG). </a:t>
            </a:r>
          </a:p>
        </p:txBody>
      </p:sp>
    </p:spTree>
    <p:extLst>
      <p:ext uri="{BB962C8B-B14F-4D97-AF65-F5344CB8AC3E}">
        <p14:creationId xmlns:p14="http://schemas.microsoft.com/office/powerpoint/2010/main" val="234766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30FF50-D818-2F4B-B792-5C5E8A813F8A}"/>
              </a:ext>
            </a:extLst>
          </p:cNvPr>
          <p:cNvSpPr>
            <a:spLocks noGrp="1"/>
          </p:cNvSpPr>
          <p:nvPr>
            <p:ph type="body" sz="quarter" idx="14"/>
          </p:nvPr>
        </p:nvSpPr>
        <p:spPr/>
        <p:txBody>
          <a:bodyPr/>
          <a:lstStyle/>
          <a:p>
            <a:r>
              <a:rPr lang="en-US"/>
              <a:t>WANDA 2025 Location: Hilton Arlington National Landing</a:t>
            </a:r>
          </a:p>
        </p:txBody>
      </p:sp>
      <p:sp>
        <p:nvSpPr>
          <p:cNvPr id="9" name="Text Placeholder 8">
            <a:extLst>
              <a:ext uri="{FF2B5EF4-FFF2-40B4-BE49-F238E27FC236}">
                <a16:creationId xmlns:a16="http://schemas.microsoft.com/office/drawing/2014/main" id="{B8742EDB-FDC5-5746-A6B3-9803E03FA06C}"/>
              </a:ext>
            </a:extLst>
          </p:cNvPr>
          <p:cNvSpPr>
            <a:spLocks noGrp="1"/>
          </p:cNvSpPr>
          <p:nvPr>
            <p:ph type="body" sz="quarter" idx="19"/>
          </p:nvPr>
        </p:nvSpPr>
        <p:spPr>
          <a:xfrm>
            <a:off x="457200" y="1464415"/>
            <a:ext cx="4114800" cy="3018602"/>
          </a:xfrm>
        </p:spPr>
        <p:txBody>
          <a:bodyPr vert="horz" wrap="square" lIns="0" tIns="0" rIns="0" bIns="0" rtlCol="0" anchor="t">
            <a:noAutofit/>
          </a:bodyPr>
          <a:lstStyle/>
          <a:p>
            <a:pPr marL="229870" indent="-229870"/>
            <a:r>
              <a:rPr lang="en-US" sz="2000" b="1" u="sng">
                <a:latin typeface="Arial"/>
                <a:cs typeface="Arial"/>
              </a:rPr>
              <a:t>February 10</a:t>
            </a:r>
            <a:r>
              <a:rPr lang="en-US" sz="2000" b="1" u="sng" baseline="30000">
                <a:latin typeface="Arial"/>
                <a:cs typeface="Arial"/>
              </a:rPr>
              <a:t>th</a:t>
            </a:r>
            <a:r>
              <a:rPr lang="en-US" sz="2000" b="1" u="sng">
                <a:latin typeface="Arial"/>
                <a:cs typeface="Arial"/>
              </a:rPr>
              <a:t> – 13</a:t>
            </a:r>
            <a:r>
              <a:rPr lang="en-US" sz="2000" b="1" u="sng" baseline="30000">
                <a:latin typeface="Arial"/>
                <a:cs typeface="Arial"/>
              </a:rPr>
              <a:t>th</a:t>
            </a:r>
            <a:r>
              <a:rPr lang="en-US" sz="2000" b="1" u="sng">
                <a:latin typeface="Arial"/>
                <a:cs typeface="Arial"/>
              </a:rPr>
              <a:t>, 2025</a:t>
            </a:r>
            <a:endParaRPr lang="en-US">
              <a:latin typeface="Arial"/>
              <a:cs typeface="Arial"/>
            </a:endParaRPr>
          </a:p>
          <a:p>
            <a:pPr marL="229870" indent="-229870"/>
            <a:endParaRPr lang="en-US" sz="2000"/>
          </a:p>
          <a:p>
            <a:pPr marL="229870" indent="-229870"/>
            <a:r>
              <a:rPr lang="en-US" sz="2000">
                <a:latin typeface="Arial"/>
                <a:cs typeface="Arial"/>
              </a:rPr>
              <a:t>Same location as WANDA 2024.</a:t>
            </a:r>
          </a:p>
          <a:p>
            <a:pPr marL="229870" indent="-229870"/>
            <a:r>
              <a:rPr lang="en-US" sz="2000">
                <a:latin typeface="Arial"/>
                <a:cs typeface="Arial"/>
              </a:rPr>
              <a:t>Close to DCA and metro stations (shuttle from the airport). </a:t>
            </a:r>
          </a:p>
          <a:p>
            <a:pPr marL="229870" indent="-229870"/>
            <a:r>
              <a:rPr lang="en-US" sz="2000">
                <a:latin typeface="Arial"/>
                <a:cs typeface="Arial"/>
              </a:rPr>
              <a:t>Returning poster session for WANDA 2025, with dedicated space and alternate time.  </a:t>
            </a:r>
          </a:p>
          <a:p>
            <a:pPr marL="229870" indent="-229870"/>
            <a:endParaRPr lang="en-US"/>
          </a:p>
          <a:p>
            <a:pPr marL="229870" indent="-229870"/>
            <a:endParaRPr lang="en-US"/>
          </a:p>
        </p:txBody>
      </p:sp>
      <p:pic>
        <p:nvPicPr>
          <p:cNvPr id="2" name="Picture 1" descr="Map&#10;&#10;Description automatically generated">
            <a:extLst>
              <a:ext uri="{FF2B5EF4-FFF2-40B4-BE49-F238E27FC236}">
                <a16:creationId xmlns:a16="http://schemas.microsoft.com/office/drawing/2014/main" id="{F621AD3A-F939-6AAF-72CA-1D0E85E0DB1F}"/>
              </a:ext>
            </a:extLst>
          </p:cNvPr>
          <p:cNvPicPr>
            <a:picLocks noChangeAspect="1"/>
          </p:cNvPicPr>
          <p:nvPr/>
        </p:nvPicPr>
        <p:blipFill>
          <a:blip r:embed="rId2"/>
          <a:stretch>
            <a:fillRect/>
          </a:stretch>
        </p:blipFill>
        <p:spPr>
          <a:xfrm>
            <a:off x="4700431" y="1374415"/>
            <a:ext cx="3763702" cy="2894746"/>
          </a:xfrm>
          <a:prstGeom prst="rect">
            <a:avLst/>
          </a:prstGeom>
        </p:spPr>
      </p:pic>
    </p:spTree>
    <p:extLst>
      <p:ext uri="{BB962C8B-B14F-4D97-AF65-F5344CB8AC3E}">
        <p14:creationId xmlns:p14="http://schemas.microsoft.com/office/powerpoint/2010/main" val="266662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60407-01B3-3494-9A84-FD7225D8EEDC}"/>
              </a:ext>
            </a:extLst>
          </p:cNvPr>
          <p:cNvSpPr>
            <a:spLocks noGrp="1"/>
          </p:cNvSpPr>
          <p:nvPr>
            <p:ph type="body" sz="quarter" idx="14"/>
          </p:nvPr>
        </p:nvSpPr>
        <p:spPr/>
        <p:txBody>
          <a:bodyPr/>
          <a:lstStyle/>
          <a:p>
            <a:r>
              <a:rPr lang="en-US"/>
              <a:t>WANDA 2025 Contact Information</a:t>
            </a:r>
          </a:p>
        </p:txBody>
      </p:sp>
      <p:sp>
        <p:nvSpPr>
          <p:cNvPr id="3" name="Text Placeholder 2">
            <a:extLst>
              <a:ext uri="{FF2B5EF4-FFF2-40B4-BE49-F238E27FC236}">
                <a16:creationId xmlns:a16="http://schemas.microsoft.com/office/drawing/2014/main" id="{3AB06D89-1A10-5DBC-A538-1AEADCA3142A}"/>
              </a:ext>
            </a:extLst>
          </p:cNvPr>
          <p:cNvSpPr>
            <a:spLocks noGrp="1"/>
          </p:cNvSpPr>
          <p:nvPr>
            <p:ph type="body" sz="quarter" idx="19"/>
          </p:nvPr>
        </p:nvSpPr>
        <p:spPr>
          <a:xfrm>
            <a:off x="457200" y="1143000"/>
            <a:ext cx="8229600" cy="3195638"/>
          </a:xfrm>
        </p:spPr>
        <p:txBody>
          <a:bodyPr vert="horz" wrap="square" lIns="0" tIns="0" rIns="0" bIns="0" rtlCol="0" anchor="t">
            <a:noAutofit/>
          </a:bodyPr>
          <a:lstStyle/>
          <a:p>
            <a:pPr marL="229870" indent="-229870"/>
            <a:r>
              <a:rPr lang="en-US" sz="2000"/>
              <a:t>WANDA chairs: Jesse Brown (</a:t>
            </a:r>
            <a:r>
              <a:rPr lang="en-US" sz="2000">
                <a:hlinkClick r:id="rId2"/>
              </a:rPr>
              <a:t>brownjm@ornl.gov</a:t>
            </a:r>
            <a:r>
              <a:rPr lang="en-US" sz="2000"/>
              <a:t>, ORNL) and Ellen O’Brien (</a:t>
            </a:r>
            <a:r>
              <a:rPr lang="en-US" sz="2000">
                <a:hlinkClick r:id="rId3"/>
              </a:rPr>
              <a:t>emobrien@lanl.gov</a:t>
            </a:r>
            <a:r>
              <a:rPr lang="en-US" sz="2000"/>
              <a:t>, LANL)</a:t>
            </a:r>
            <a:endParaRPr lang="en-US"/>
          </a:p>
          <a:p>
            <a:pPr marL="229870" indent="-229870"/>
            <a:r>
              <a:rPr lang="en-US" sz="2000"/>
              <a:t>Logistics point of contact: Lisa Felker (</a:t>
            </a:r>
            <a:r>
              <a:rPr lang="en-US" sz="2000">
                <a:hlinkClick r:id="rId4"/>
              </a:rPr>
              <a:t>felker7@llnl.gov</a:t>
            </a:r>
            <a:r>
              <a:rPr lang="en-US" sz="2000"/>
              <a:t>, LLNL)</a:t>
            </a:r>
          </a:p>
          <a:p>
            <a:pPr marL="229870" indent="-229870"/>
            <a:r>
              <a:rPr lang="en-US" sz="2000"/>
              <a:t>Nuclear Data Working Group chair: Todd Bredeweg (</a:t>
            </a:r>
            <a:r>
              <a:rPr lang="en-US" sz="2000">
                <a:hlinkClick r:id="rId5"/>
              </a:rPr>
              <a:t>toddb@lanl.gov</a:t>
            </a:r>
            <a:r>
              <a:rPr lang="en-US" sz="2000"/>
              <a:t>, LANL)</a:t>
            </a:r>
          </a:p>
          <a:p>
            <a:pPr marL="229870" indent="-229870"/>
            <a:r>
              <a:rPr lang="en-US" sz="2000"/>
              <a:t>Nuclear Data Working Group vice chair: Jo Ressler (</a:t>
            </a:r>
            <a:r>
              <a:rPr lang="en-US" sz="2000">
                <a:hlinkClick r:id="rId6"/>
              </a:rPr>
              <a:t>ressler2@llnl.gov</a:t>
            </a:r>
            <a:r>
              <a:rPr lang="en-US" sz="2000"/>
              <a:t>, LLNL)  </a:t>
            </a:r>
          </a:p>
          <a:p>
            <a:pPr marL="0" indent="0" algn="ctr">
              <a:buNone/>
            </a:pPr>
            <a:r>
              <a:rPr lang="en-US" sz="2500" b="1">
                <a:solidFill>
                  <a:srgbClr val="FF0000"/>
                </a:solidFill>
                <a:latin typeface="Arial"/>
                <a:cs typeface="Arial"/>
              </a:rPr>
              <a:t>Please send names &amp; emails of attendees to Jesse, Ellen, and Lisa! </a:t>
            </a:r>
          </a:p>
          <a:p>
            <a:pPr marL="229870" indent="-229870"/>
            <a:endParaRPr lang="en-US" sz="2000"/>
          </a:p>
        </p:txBody>
      </p:sp>
    </p:spTree>
    <p:extLst>
      <p:ext uri="{BB962C8B-B14F-4D97-AF65-F5344CB8AC3E}">
        <p14:creationId xmlns:p14="http://schemas.microsoft.com/office/powerpoint/2010/main" val="247776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3669D-1DC1-EAB6-3EC3-49EC9C362676}"/>
              </a:ext>
            </a:extLst>
          </p:cNvPr>
          <p:cNvSpPr>
            <a:spLocks noGrp="1"/>
          </p:cNvSpPr>
          <p:nvPr>
            <p:ph type="body" sz="quarter" idx="14"/>
          </p:nvPr>
        </p:nvSpPr>
        <p:spPr/>
        <p:txBody>
          <a:bodyPr/>
          <a:lstStyle/>
          <a:p>
            <a:r>
              <a:rPr lang="en-US"/>
              <a:t>Sessions</a:t>
            </a:r>
          </a:p>
        </p:txBody>
      </p:sp>
      <p:sp>
        <p:nvSpPr>
          <p:cNvPr id="5" name="Text Placeholder 4">
            <a:extLst>
              <a:ext uri="{FF2B5EF4-FFF2-40B4-BE49-F238E27FC236}">
                <a16:creationId xmlns:a16="http://schemas.microsoft.com/office/drawing/2014/main" id="{F430A63F-29F3-3584-38B6-6FD019B55F43}"/>
              </a:ext>
            </a:extLst>
          </p:cNvPr>
          <p:cNvSpPr>
            <a:spLocks noGrp="1"/>
          </p:cNvSpPr>
          <p:nvPr>
            <p:ph type="body" sz="quarter" idx="20"/>
          </p:nvPr>
        </p:nvSpPr>
        <p:spPr>
          <a:xfrm>
            <a:off x="464388" y="985989"/>
            <a:ext cx="4114106" cy="3031305"/>
          </a:xfrm>
        </p:spPr>
        <p:txBody>
          <a:bodyPr vert="horz" lIns="0" tIns="0" rIns="0" bIns="0" rtlCol="0" anchor="t">
            <a:noAutofit/>
          </a:bodyPr>
          <a:lstStyle/>
          <a:p>
            <a:r>
              <a:rPr lang="en-US">
                <a:latin typeface="Arial"/>
                <a:cs typeface="Arial"/>
              </a:rPr>
              <a:t>NNSA: ND and Deterrence</a:t>
            </a:r>
            <a:endParaRPr lang="en-US"/>
          </a:p>
          <a:p>
            <a:r>
              <a:rPr lang="en-US">
                <a:latin typeface="Arial"/>
                <a:cs typeface="Arial"/>
              </a:rPr>
              <a:t>FES: ND Prioritization for Fusion</a:t>
            </a:r>
          </a:p>
        </p:txBody>
      </p:sp>
      <p:sp>
        <p:nvSpPr>
          <p:cNvPr id="6" name="Text Placeholder 5">
            <a:extLst>
              <a:ext uri="{FF2B5EF4-FFF2-40B4-BE49-F238E27FC236}">
                <a16:creationId xmlns:a16="http://schemas.microsoft.com/office/drawing/2014/main" id="{B3774E61-A2A2-D82C-E34C-701AA714FD86}"/>
              </a:ext>
            </a:extLst>
          </p:cNvPr>
          <p:cNvSpPr>
            <a:spLocks noGrp="1"/>
          </p:cNvSpPr>
          <p:nvPr>
            <p:ph type="body" sz="quarter" idx="21"/>
          </p:nvPr>
        </p:nvSpPr>
        <p:spPr>
          <a:xfrm>
            <a:off x="4898555" y="873917"/>
            <a:ext cx="3620700" cy="990256"/>
          </a:xfrm>
        </p:spPr>
        <p:txBody>
          <a:bodyPr/>
          <a:lstStyle/>
          <a:p>
            <a:r>
              <a:rPr lang="en-US"/>
              <a:t>HALEU</a:t>
            </a:r>
          </a:p>
          <a:p>
            <a:r>
              <a:rPr lang="en-US"/>
              <a:t>Data Preservation and Data Workflows (Full-day session)</a:t>
            </a:r>
          </a:p>
        </p:txBody>
      </p:sp>
      <p:sp>
        <p:nvSpPr>
          <p:cNvPr id="14" name="TextBox 13">
            <a:extLst>
              <a:ext uri="{FF2B5EF4-FFF2-40B4-BE49-F238E27FC236}">
                <a16:creationId xmlns:a16="http://schemas.microsoft.com/office/drawing/2014/main" id="{86668299-5D4B-506E-2DB7-3B7EDA62913E}"/>
              </a:ext>
            </a:extLst>
          </p:cNvPr>
          <p:cNvSpPr txBox="1"/>
          <p:nvPr/>
        </p:nvSpPr>
        <p:spPr>
          <a:xfrm>
            <a:off x="653614" y="1894870"/>
            <a:ext cx="1148367" cy="341632"/>
          </a:xfrm>
          <a:prstGeom prst="rect">
            <a:avLst/>
          </a:prstGeom>
          <a:noFill/>
        </p:spPr>
        <p:txBody>
          <a:bodyPr wrap="square" rtlCol="0">
            <a:spAutoFit/>
          </a:bodyPr>
          <a:lstStyle/>
          <a:p>
            <a:pPr algn="l">
              <a:lnSpc>
                <a:spcPct val="90000"/>
              </a:lnSpc>
            </a:pPr>
            <a:r>
              <a:rPr lang="en-US">
                <a:latin typeface="+mn-lt"/>
              </a:rPr>
              <a:t>Monday</a:t>
            </a:r>
          </a:p>
        </p:txBody>
      </p:sp>
      <p:sp>
        <p:nvSpPr>
          <p:cNvPr id="15" name="TextBox 14">
            <a:extLst>
              <a:ext uri="{FF2B5EF4-FFF2-40B4-BE49-F238E27FC236}">
                <a16:creationId xmlns:a16="http://schemas.microsoft.com/office/drawing/2014/main" id="{C7401C2E-01F8-D817-0DF5-C5710E98361D}"/>
              </a:ext>
            </a:extLst>
          </p:cNvPr>
          <p:cNvSpPr txBox="1"/>
          <p:nvPr/>
        </p:nvSpPr>
        <p:spPr>
          <a:xfrm>
            <a:off x="2575734" y="1920206"/>
            <a:ext cx="1032400" cy="341632"/>
          </a:xfrm>
          <a:prstGeom prst="rect">
            <a:avLst/>
          </a:prstGeom>
          <a:noFill/>
        </p:spPr>
        <p:txBody>
          <a:bodyPr wrap="square" rtlCol="0">
            <a:spAutoFit/>
          </a:bodyPr>
          <a:lstStyle/>
          <a:p>
            <a:pPr algn="l">
              <a:lnSpc>
                <a:spcPct val="90000"/>
              </a:lnSpc>
            </a:pPr>
            <a:r>
              <a:rPr lang="en-US">
                <a:latin typeface="+mn-lt"/>
              </a:rPr>
              <a:t>Tuesday</a:t>
            </a:r>
          </a:p>
        </p:txBody>
      </p:sp>
      <p:sp>
        <p:nvSpPr>
          <p:cNvPr id="16" name="TextBox 15">
            <a:extLst>
              <a:ext uri="{FF2B5EF4-FFF2-40B4-BE49-F238E27FC236}">
                <a16:creationId xmlns:a16="http://schemas.microsoft.com/office/drawing/2014/main" id="{32BAA568-E2B2-7556-2D9F-BE41C3029839}"/>
              </a:ext>
            </a:extLst>
          </p:cNvPr>
          <p:cNvSpPr txBox="1"/>
          <p:nvPr/>
        </p:nvSpPr>
        <p:spPr>
          <a:xfrm>
            <a:off x="4358389" y="1895481"/>
            <a:ext cx="1311775" cy="341632"/>
          </a:xfrm>
          <a:prstGeom prst="rect">
            <a:avLst/>
          </a:prstGeom>
          <a:noFill/>
        </p:spPr>
        <p:txBody>
          <a:bodyPr wrap="square" rtlCol="0">
            <a:spAutoFit/>
          </a:bodyPr>
          <a:lstStyle/>
          <a:p>
            <a:pPr algn="l">
              <a:lnSpc>
                <a:spcPct val="90000"/>
              </a:lnSpc>
            </a:pPr>
            <a:r>
              <a:rPr lang="en-US">
                <a:latin typeface="+mn-lt"/>
              </a:rPr>
              <a:t>Wednesday</a:t>
            </a:r>
          </a:p>
        </p:txBody>
      </p:sp>
      <p:sp>
        <p:nvSpPr>
          <p:cNvPr id="17" name="TextBox 16">
            <a:extLst>
              <a:ext uri="{FF2B5EF4-FFF2-40B4-BE49-F238E27FC236}">
                <a16:creationId xmlns:a16="http://schemas.microsoft.com/office/drawing/2014/main" id="{3D08BC7F-02A2-2893-00AF-4B6F18464E8A}"/>
              </a:ext>
            </a:extLst>
          </p:cNvPr>
          <p:cNvSpPr txBox="1"/>
          <p:nvPr/>
        </p:nvSpPr>
        <p:spPr>
          <a:xfrm>
            <a:off x="5958096" y="1890537"/>
            <a:ext cx="1194624" cy="341632"/>
          </a:xfrm>
          <a:prstGeom prst="rect">
            <a:avLst/>
          </a:prstGeom>
          <a:noFill/>
        </p:spPr>
        <p:txBody>
          <a:bodyPr wrap="square" rtlCol="0">
            <a:spAutoFit/>
          </a:bodyPr>
          <a:lstStyle/>
          <a:p>
            <a:pPr algn="l">
              <a:lnSpc>
                <a:spcPct val="90000"/>
              </a:lnSpc>
            </a:pPr>
            <a:r>
              <a:rPr lang="en-US">
                <a:latin typeface="+mn-lt"/>
              </a:rPr>
              <a:t>Thursday</a:t>
            </a:r>
          </a:p>
        </p:txBody>
      </p:sp>
      <p:sp>
        <p:nvSpPr>
          <p:cNvPr id="18" name="TextBox 17">
            <a:extLst>
              <a:ext uri="{FF2B5EF4-FFF2-40B4-BE49-F238E27FC236}">
                <a16:creationId xmlns:a16="http://schemas.microsoft.com/office/drawing/2014/main" id="{6D1AE8C1-3C6F-D40A-DE5F-32F4CCCACF86}"/>
              </a:ext>
            </a:extLst>
          </p:cNvPr>
          <p:cNvSpPr txBox="1"/>
          <p:nvPr/>
        </p:nvSpPr>
        <p:spPr>
          <a:xfrm>
            <a:off x="7694055" y="1894870"/>
            <a:ext cx="945681" cy="341632"/>
          </a:xfrm>
          <a:prstGeom prst="rect">
            <a:avLst/>
          </a:prstGeom>
          <a:noFill/>
        </p:spPr>
        <p:txBody>
          <a:bodyPr wrap="square" rtlCol="0">
            <a:spAutoFit/>
          </a:bodyPr>
          <a:lstStyle/>
          <a:p>
            <a:pPr algn="l">
              <a:lnSpc>
                <a:spcPct val="90000"/>
              </a:lnSpc>
            </a:pPr>
            <a:r>
              <a:rPr lang="en-US">
                <a:latin typeface="+mn-lt"/>
              </a:rPr>
              <a:t>Friday</a:t>
            </a:r>
          </a:p>
        </p:txBody>
      </p:sp>
      <p:sp>
        <p:nvSpPr>
          <p:cNvPr id="19" name="TextBox 18">
            <a:extLst>
              <a:ext uri="{FF2B5EF4-FFF2-40B4-BE49-F238E27FC236}">
                <a16:creationId xmlns:a16="http://schemas.microsoft.com/office/drawing/2014/main" id="{42C8521C-7F69-4AA5-1795-DA88A0257C88}"/>
              </a:ext>
            </a:extLst>
          </p:cNvPr>
          <p:cNvSpPr txBox="1"/>
          <p:nvPr/>
        </p:nvSpPr>
        <p:spPr>
          <a:xfrm rot="16200000">
            <a:off x="-462333" y="2637199"/>
            <a:ext cx="1310697" cy="313932"/>
          </a:xfrm>
          <a:prstGeom prst="rect">
            <a:avLst/>
          </a:prstGeom>
          <a:noFill/>
        </p:spPr>
        <p:txBody>
          <a:bodyPr wrap="square" rtlCol="0">
            <a:spAutoFit/>
          </a:bodyPr>
          <a:lstStyle/>
          <a:p>
            <a:pPr algn="l">
              <a:lnSpc>
                <a:spcPct val="90000"/>
              </a:lnSpc>
            </a:pPr>
            <a:r>
              <a:rPr lang="en-US" sz="1600">
                <a:latin typeface="+mn-lt"/>
              </a:rPr>
              <a:t>8am-12pm</a:t>
            </a:r>
          </a:p>
        </p:txBody>
      </p:sp>
      <p:sp>
        <p:nvSpPr>
          <p:cNvPr id="20" name="TextBox 19">
            <a:extLst>
              <a:ext uri="{FF2B5EF4-FFF2-40B4-BE49-F238E27FC236}">
                <a16:creationId xmlns:a16="http://schemas.microsoft.com/office/drawing/2014/main" id="{AA856D24-3B31-E4E8-C975-B735E09B803A}"/>
              </a:ext>
            </a:extLst>
          </p:cNvPr>
          <p:cNvSpPr txBox="1"/>
          <p:nvPr/>
        </p:nvSpPr>
        <p:spPr>
          <a:xfrm rot="16200000">
            <a:off x="-316306" y="3841107"/>
            <a:ext cx="1018643" cy="341632"/>
          </a:xfrm>
          <a:prstGeom prst="rect">
            <a:avLst/>
          </a:prstGeom>
          <a:noFill/>
        </p:spPr>
        <p:txBody>
          <a:bodyPr wrap="square" rtlCol="0">
            <a:spAutoFit/>
          </a:bodyPr>
          <a:lstStyle/>
          <a:p>
            <a:pPr algn="l">
              <a:lnSpc>
                <a:spcPct val="90000"/>
              </a:lnSpc>
            </a:pPr>
            <a:r>
              <a:rPr lang="en-US">
                <a:latin typeface="+mn-lt"/>
              </a:rPr>
              <a:t>1-5pm</a:t>
            </a:r>
          </a:p>
        </p:txBody>
      </p:sp>
      <p:sp>
        <p:nvSpPr>
          <p:cNvPr id="21" name="TextBox 20">
            <a:extLst>
              <a:ext uri="{FF2B5EF4-FFF2-40B4-BE49-F238E27FC236}">
                <a16:creationId xmlns:a16="http://schemas.microsoft.com/office/drawing/2014/main" id="{7EAC8F4C-CB2E-4092-736E-45112CEC9B5F}"/>
              </a:ext>
            </a:extLst>
          </p:cNvPr>
          <p:cNvSpPr txBox="1"/>
          <p:nvPr/>
        </p:nvSpPr>
        <p:spPr>
          <a:xfrm>
            <a:off x="503012" y="2532279"/>
            <a:ext cx="1265191" cy="840230"/>
          </a:xfrm>
          <a:prstGeom prst="rect">
            <a:avLst/>
          </a:prstGeom>
          <a:noFill/>
        </p:spPr>
        <p:txBody>
          <a:bodyPr wrap="square" lIns="91440" tIns="45720" rIns="91440" bIns="45720" anchor="t">
            <a:spAutoFit/>
          </a:bodyPr>
          <a:lstStyle/>
          <a:p>
            <a:pPr algn="ctr">
              <a:lnSpc>
                <a:spcPct val="90000"/>
              </a:lnSpc>
            </a:pPr>
            <a:r>
              <a:rPr lang="en-US">
                <a:latin typeface="+mn-lt"/>
              </a:rPr>
              <a:t>Intro &amp; PMs</a:t>
            </a:r>
          </a:p>
          <a:p>
            <a:pPr algn="ctr">
              <a:lnSpc>
                <a:spcPct val="90000"/>
              </a:lnSpc>
            </a:pPr>
            <a:endParaRPr lang="en-US">
              <a:latin typeface="+mn-lt"/>
            </a:endParaRPr>
          </a:p>
        </p:txBody>
      </p:sp>
      <p:sp>
        <p:nvSpPr>
          <p:cNvPr id="23" name="TextBox 22">
            <a:extLst>
              <a:ext uri="{FF2B5EF4-FFF2-40B4-BE49-F238E27FC236}">
                <a16:creationId xmlns:a16="http://schemas.microsoft.com/office/drawing/2014/main" id="{0C774B89-85B8-F04C-4B26-56DAE96AC977}"/>
              </a:ext>
            </a:extLst>
          </p:cNvPr>
          <p:cNvSpPr txBox="1"/>
          <p:nvPr/>
        </p:nvSpPr>
        <p:spPr>
          <a:xfrm>
            <a:off x="385814" y="3954749"/>
            <a:ext cx="1524937" cy="341632"/>
          </a:xfrm>
          <a:prstGeom prst="rect">
            <a:avLst/>
          </a:prstGeom>
          <a:noFill/>
        </p:spPr>
        <p:txBody>
          <a:bodyPr wrap="square" lIns="91440" tIns="45720" rIns="91440" bIns="45720" anchor="t">
            <a:spAutoFit/>
          </a:bodyPr>
          <a:lstStyle/>
          <a:p>
            <a:pPr algn="ctr">
              <a:lnSpc>
                <a:spcPct val="90000"/>
              </a:lnSpc>
            </a:pPr>
            <a:r>
              <a:rPr lang="en-US">
                <a:cs typeface="Arial"/>
              </a:rPr>
              <a:t>NNSA</a:t>
            </a:r>
            <a:endParaRPr lang="en-US">
              <a:latin typeface="+mn-lt"/>
            </a:endParaRPr>
          </a:p>
        </p:txBody>
      </p:sp>
      <p:sp>
        <p:nvSpPr>
          <p:cNvPr id="24" name="TextBox 23">
            <a:extLst>
              <a:ext uri="{FF2B5EF4-FFF2-40B4-BE49-F238E27FC236}">
                <a16:creationId xmlns:a16="http://schemas.microsoft.com/office/drawing/2014/main" id="{382290A8-F703-FB24-782C-EB1C772B2681}"/>
              </a:ext>
            </a:extLst>
          </p:cNvPr>
          <p:cNvSpPr txBox="1"/>
          <p:nvPr/>
        </p:nvSpPr>
        <p:spPr>
          <a:xfrm>
            <a:off x="2354155" y="2711984"/>
            <a:ext cx="1458265" cy="590931"/>
          </a:xfrm>
          <a:prstGeom prst="rect">
            <a:avLst/>
          </a:prstGeom>
          <a:noFill/>
        </p:spPr>
        <p:txBody>
          <a:bodyPr wrap="square" lIns="91440" tIns="45720" rIns="91440" bIns="45720" anchor="t">
            <a:spAutoFit/>
          </a:bodyPr>
          <a:lstStyle/>
          <a:p>
            <a:pPr algn="ctr">
              <a:lnSpc>
                <a:spcPct val="90000"/>
              </a:lnSpc>
            </a:pPr>
            <a:r>
              <a:rPr lang="en-US">
                <a:latin typeface="+mn-lt"/>
                <a:cs typeface="Arial"/>
              </a:rPr>
              <a:t>FES</a:t>
            </a:r>
          </a:p>
          <a:p>
            <a:pPr algn="ctr">
              <a:lnSpc>
                <a:spcPct val="90000"/>
              </a:lnSpc>
            </a:pPr>
            <a:endParaRPr lang="en-US">
              <a:latin typeface="+mn-lt"/>
            </a:endParaRPr>
          </a:p>
        </p:txBody>
      </p:sp>
      <p:sp>
        <p:nvSpPr>
          <p:cNvPr id="25" name="TextBox 24">
            <a:extLst>
              <a:ext uri="{FF2B5EF4-FFF2-40B4-BE49-F238E27FC236}">
                <a16:creationId xmlns:a16="http://schemas.microsoft.com/office/drawing/2014/main" id="{FFFCB93F-EC41-3509-805A-FF205CB4593A}"/>
              </a:ext>
            </a:extLst>
          </p:cNvPr>
          <p:cNvSpPr txBox="1"/>
          <p:nvPr/>
        </p:nvSpPr>
        <p:spPr>
          <a:xfrm>
            <a:off x="2489745" y="3547781"/>
            <a:ext cx="1174404" cy="590931"/>
          </a:xfrm>
          <a:prstGeom prst="rect">
            <a:avLst/>
          </a:prstGeom>
          <a:noFill/>
        </p:spPr>
        <p:txBody>
          <a:bodyPr wrap="square" lIns="91440" tIns="45720" rIns="91440" bIns="45720" anchor="t">
            <a:spAutoFit/>
          </a:bodyPr>
          <a:lstStyle/>
          <a:p>
            <a:pPr algn="ctr">
              <a:lnSpc>
                <a:spcPct val="90000"/>
              </a:lnSpc>
            </a:pPr>
            <a:r>
              <a:rPr lang="en-US">
                <a:latin typeface="+mn-lt"/>
              </a:rPr>
              <a:t>HALEU</a:t>
            </a:r>
          </a:p>
          <a:p>
            <a:pPr algn="ctr">
              <a:lnSpc>
                <a:spcPct val="90000"/>
              </a:lnSpc>
            </a:pPr>
            <a:endParaRPr lang="en-US">
              <a:latin typeface="+mn-lt"/>
            </a:endParaRPr>
          </a:p>
        </p:txBody>
      </p:sp>
      <p:sp>
        <p:nvSpPr>
          <p:cNvPr id="26" name="TextBox 25">
            <a:extLst>
              <a:ext uri="{FF2B5EF4-FFF2-40B4-BE49-F238E27FC236}">
                <a16:creationId xmlns:a16="http://schemas.microsoft.com/office/drawing/2014/main" id="{FBAF8FF9-EC75-7485-4AEE-0ED16AD42CF3}"/>
              </a:ext>
            </a:extLst>
          </p:cNvPr>
          <p:cNvSpPr txBox="1"/>
          <p:nvPr/>
        </p:nvSpPr>
        <p:spPr>
          <a:xfrm>
            <a:off x="4221683" y="2975370"/>
            <a:ext cx="1545009" cy="1338828"/>
          </a:xfrm>
          <a:prstGeom prst="rect">
            <a:avLst/>
          </a:prstGeom>
          <a:noFill/>
        </p:spPr>
        <p:txBody>
          <a:bodyPr wrap="square" lIns="91440" tIns="45720" rIns="91440" bIns="45720" anchor="t">
            <a:spAutoFit/>
          </a:bodyPr>
          <a:lstStyle/>
          <a:p>
            <a:pPr algn="ctr">
              <a:lnSpc>
                <a:spcPct val="90000"/>
              </a:lnSpc>
            </a:pPr>
            <a:r>
              <a:rPr lang="en-US">
                <a:latin typeface="+mn-lt"/>
              </a:rPr>
              <a:t>Data Preservation &amp; Data Workflows</a:t>
            </a:r>
          </a:p>
          <a:p>
            <a:pPr algn="ctr">
              <a:lnSpc>
                <a:spcPct val="90000"/>
              </a:lnSpc>
            </a:pPr>
            <a:endParaRPr lang="en-US">
              <a:latin typeface="+mn-lt"/>
            </a:endParaRPr>
          </a:p>
        </p:txBody>
      </p:sp>
      <p:sp>
        <p:nvSpPr>
          <p:cNvPr id="27" name="TextBox 26">
            <a:extLst>
              <a:ext uri="{FF2B5EF4-FFF2-40B4-BE49-F238E27FC236}">
                <a16:creationId xmlns:a16="http://schemas.microsoft.com/office/drawing/2014/main" id="{3751FAFB-698B-A22F-7F0B-63E2F183BADD}"/>
              </a:ext>
            </a:extLst>
          </p:cNvPr>
          <p:cNvSpPr txBox="1"/>
          <p:nvPr/>
        </p:nvSpPr>
        <p:spPr>
          <a:xfrm>
            <a:off x="5889199" y="2555403"/>
            <a:ext cx="1332418" cy="840230"/>
          </a:xfrm>
          <a:prstGeom prst="rect">
            <a:avLst/>
          </a:prstGeom>
          <a:noFill/>
        </p:spPr>
        <p:txBody>
          <a:bodyPr wrap="square" lIns="91440" tIns="45720" rIns="91440" bIns="45720" anchor="t">
            <a:spAutoFit/>
          </a:bodyPr>
          <a:lstStyle/>
          <a:p>
            <a:pPr algn="ctr">
              <a:lnSpc>
                <a:spcPct val="90000"/>
              </a:lnSpc>
            </a:pPr>
            <a:r>
              <a:rPr lang="en-US">
                <a:latin typeface="+mn-lt"/>
              </a:rPr>
              <a:t>Project Reports</a:t>
            </a:r>
          </a:p>
          <a:p>
            <a:pPr algn="ctr">
              <a:lnSpc>
                <a:spcPct val="90000"/>
              </a:lnSpc>
            </a:pPr>
            <a:endParaRPr lang="en-US">
              <a:latin typeface="+mn-lt"/>
            </a:endParaRPr>
          </a:p>
        </p:txBody>
      </p:sp>
      <p:sp>
        <p:nvSpPr>
          <p:cNvPr id="28" name="TextBox 27">
            <a:extLst>
              <a:ext uri="{FF2B5EF4-FFF2-40B4-BE49-F238E27FC236}">
                <a16:creationId xmlns:a16="http://schemas.microsoft.com/office/drawing/2014/main" id="{7BD3C087-91DB-96D2-0FB1-797CD8001681}"/>
              </a:ext>
            </a:extLst>
          </p:cNvPr>
          <p:cNvSpPr txBox="1"/>
          <p:nvPr/>
        </p:nvSpPr>
        <p:spPr>
          <a:xfrm>
            <a:off x="5787915" y="3526529"/>
            <a:ext cx="1534986" cy="1338828"/>
          </a:xfrm>
          <a:prstGeom prst="rect">
            <a:avLst/>
          </a:prstGeom>
          <a:noFill/>
        </p:spPr>
        <p:txBody>
          <a:bodyPr wrap="square" lIns="91440" tIns="45720" rIns="91440" bIns="45720" anchor="t">
            <a:spAutoFit/>
          </a:bodyPr>
          <a:lstStyle/>
          <a:p>
            <a:pPr algn="ctr">
              <a:lnSpc>
                <a:spcPct val="90000"/>
              </a:lnSpc>
            </a:pPr>
            <a:r>
              <a:rPr lang="en-US">
                <a:latin typeface="+mn-lt"/>
              </a:rPr>
              <a:t>Project Reports &amp; Session Wrap-up</a:t>
            </a:r>
          </a:p>
          <a:p>
            <a:pPr algn="ctr">
              <a:lnSpc>
                <a:spcPct val="90000"/>
              </a:lnSpc>
            </a:pPr>
            <a:endParaRPr lang="en-US">
              <a:latin typeface="+mn-lt"/>
            </a:endParaRPr>
          </a:p>
        </p:txBody>
      </p:sp>
      <p:sp>
        <p:nvSpPr>
          <p:cNvPr id="29" name="TextBox 28">
            <a:extLst>
              <a:ext uri="{FF2B5EF4-FFF2-40B4-BE49-F238E27FC236}">
                <a16:creationId xmlns:a16="http://schemas.microsoft.com/office/drawing/2014/main" id="{28DF89B3-5938-BC86-7609-81D3051E9EB4}"/>
              </a:ext>
            </a:extLst>
          </p:cNvPr>
          <p:cNvSpPr txBox="1"/>
          <p:nvPr/>
        </p:nvSpPr>
        <p:spPr>
          <a:xfrm rot="2682124">
            <a:off x="7340792" y="3335414"/>
            <a:ext cx="1534986" cy="424732"/>
          </a:xfrm>
          <a:prstGeom prst="rect">
            <a:avLst/>
          </a:prstGeom>
          <a:noFill/>
        </p:spPr>
        <p:txBody>
          <a:bodyPr wrap="square" lIns="91440" tIns="45720" rIns="91440" bIns="45720" anchor="t">
            <a:spAutoFit/>
          </a:bodyPr>
          <a:lstStyle/>
          <a:p>
            <a:pPr algn="l">
              <a:lnSpc>
                <a:spcPct val="90000"/>
              </a:lnSpc>
            </a:pPr>
            <a:r>
              <a:rPr lang="en-US" sz="2400" b="1">
                <a:solidFill>
                  <a:srgbClr val="FF0000"/>
                </a:solidFill>
                <a:latin typeface="+mn-lt"/>
                <a:cs typeface="Arial"/>
              </a:rPr>
              <a:t>Restricted</a:t>
            </a:r>
            <a:endParaRPr lang="en-US" sz="2400" b="1">
              <a:solidFill>
                <a:srgbClr val="FF0000"/>
              </a:solidFill>
              <a:latin typeface="+mn-lt"/>
            </a:endParaRPr>
          </a:p>
        </p:txBody>
      </p:sp>
      <p:cxnSp>
        <p:nvCxnSpPr>
          <p:cNvPr id="39" name="Straight Connector 38">
            <a:extLst>
              <a:ext uri="{FF2B5EF4-FFF2-40B4-BE49-F238E27FC236}">
                <a16:creationId xmlns:a16="http://schemas.microsoft.com/office/drawing/2014/main" id="{FCB53CE7-55CA-846C-0F19-C87F0561C585}"/>
              </a:ext>
            </a:extLst>
          </p:cNvPr>
          <p:cNvCxnSpPr/>
          <p:nvPr/>
        </p:nvCxnSpPr>
        <p:spPr>
          <a:xfrm>
            <a:off x="377695" y="3469954"/>
            <a:ext cx="150876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A154E0-0D5E-F242-C81D-7857571230CF}"/>
              </a:ext>
            </a:extLst>
          </p:cNvPr>
          <p:cNvCxnSpPr/>
          <p:nvPr/>
        </p:nvCxnSpPr>
        <p:spPr>
          <a:xfrm>
            <a:off x="5743185" y="3430608"/>
            <a:ext cx="306324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02F39DE-EAD1-E656-265A-1045DAF23C0B}"/>
              </a:ext>
            </a:extLst>
          </p:cNvPr>
          <p:cNvSpPr/>
          <p:nvPr/>
        </p:nvSpPr>
        <p:spPr>
          <a:xfrm>
            <a:off x="382843" y="2281253"/>
            <a:ext cx="1524189" cy="2386284"/>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3" name="TextBox 2">
            <a:extLst>
              <a:ext uri="{FF2B5EF4-FFF2-40B4-BE49-F238E27FC236}">
                <a16:creationId xmlns:a16="http://schemas.microsoft.com/office/drawing/2014/main" id="{629D54CC-87DA-2D05-4607-A45109897709}"/>
              </a:ext>
            </a:extLst>
          </p:cNvPr>
          <p:cNvSpPr txBox="1"/>
          <p:nvPr/>
        </p:nvSpPr>
        <p:spPr>
          <a:xfrm rot="16200000">
            <a:off x="1479052" y="2637199"/>
            <a:ext cx="1310697" cy="313932"/>
          </a:xfrm>
          <a:prstGeom prst="rect">
            <a:avLst/>
          </a:prstGeom>
          <a:noFill/>
        </p:spPr>
        <p:txBody>
          <a:bodyPr wrap="square" rtlCol="0">
            <a:spAutoFit/>
          </a:bodyPr>
          <a:lstStyle/>
          <a:p>
            <a:pPr algn="l">
              <a:lnSpc>
                <a:spcPct val="90000"/>
              </a:lnSpc>
            </a:pPr>
            <a:r>
              <a:rPr lang="en-US" sz="1600">
                <a:latin typeface="+mn-lt"/>
              </a:rPr>
              <a:t>8am-12pm</a:t>
            </a:r>
          </a:p>
        </p:txBody>
      </p:sp>
      <p:sp>
        <p:nvSpPr>
          <p:cNvPr id="4" name="TextBox 3">
            <a:extLst>
              <a:ext uri="{FF2B5EF4-FFF2-40B4-BE49-F238E27FC236}">
                <a16:creationId xmlns:a16="http://schemas.microsoft.com/office/drawing/2014/main" id="{7C3B192E-FA5D-248D-6A77-7F61B0F40574}"/>
              </a:ext>
            </a:extLst>
          </p:cNvPr>
          <p:cNvSpPr txBox="1"/>
          <p:nvPr/>
        </p:nvSpPr>
        <p:spPr>
          <a:xfrm rot="16200000">
            <a:off x="1625079" y="3880811"/>
            <a:ext cx="1018643" cy="341632"/>
          </a:xfrm>
          <a:prstGeom prst="rect">
            <a:avLst/>
          </a:prstGeom>
          <a:noFill/>
        </p:spPr>
        <p:txBody>
          <a:bodyPr wrap="square" rtlCol="0">
            <a:spAutoFit/>
          </a:bodyPr>
          <a:lstStyle/>
          <a:p>
            <a:pPr algn="l">
              <a:lnSpc>
                <a:spcPct val="90000"/>
              </a:lnSpc>
            </a:pPr>
            <a:r>
              <a:rPr lang="en-US">
                <a:latin typeface="+mn-lt"/>
              </a:rPr>
              <a:t>1-6pm</a:t>
            </a:r>
          </a:p>
        </p:txBody>
      </p:sp>
      <p:cxnSp>
        <p:nvCxnSpPr>
          <p:cNvPr id="7" name="Straight Connector 6">
            <a:extLst>
              <a:ext uri="{FF2B5EF4-FFF2-40B4-BE49-F238E27FC236}">
                <a16:creationId xmlns:a16="http://schemas.microsoft.com/office/drawing/2014/main" id="{C09E148E-CF75-41C7-CDAA-FC35E03E468B}"/>
              </a:ext>
            </a:extLst>
          </p:cNvPr>
          <p:cNvCxnSpPr/>
          <p:nvPr/>
        </p:nvCxnSpPr>
        <p:spPr>
          <a:xfrm>
            <a:off x="2297382" y="3462699"/>
            <a:ext cx="150876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0C06F72-0EDF-8511-F1E9-4D11D83C162D}"/>
              </a:ext>
            </a:extLst>
          </p:cNvPr>
          <p:cNvSpPr/>
          <p:nvPr/>
        </p:nvSpPr>
        <p:spPr>
          <a:xfrm>
            <a:off x="2302530" y="2277392"/>
            <a:ext cx="1524189" cy="2683617"/>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30" name="TextBox 29">
            <a:extLst>
              <a:ext uri="{FF2B5EF4-FFF2-40B4-BE49-F238E27FC236}">
                <a16:creationId xmlns:a16="http://schemas.microsoft.com/office/drawing/2014/main" id="{BFDAF7B8-8014-FD70-74A1-C47E46E8FBA3}"/>
              </a:ext>
            </a:extLst>
          </p:cNvPr>
          <p:cNvSpPr txBox="1"/>
          <p:nvPr/>
        </p:nvSpPr>
        <p:spPr>
          <a:xfrm rot="16200000">
            <a:off x="3420736" y="2637199"/>
            <a:ext cx="1310697" cy="313932"/>
          </a:xfrm>
          <a:prstGeom prst="rect">
            <a:avLst/>
          </a:prstGeom>
          <a:noFill/>
        </p:spPr>
        <p:txBody>
          <a:bodyPr wrap="square" rtlCol="0">
            <a:spAutoFit/>
          </a:bodyPr>
          <a:lstStyle/>
          <a:p>
            <a:pPr algn="l">
              <a:lnSpc>
                <a:spcPct val="90000"/>
              </a:lnSpc>
            </a:pPr>
            <a:r>
              <a:rPr lang="en-US" sz="1600">
                <a:latin typeface="+mn-lt"/>
              </a:rPr>
              <a:t>8am-12pm</a:t>
            </a:r>
          </a:p>
        </p:txBody>
      </p:sp>
      <p:sp>
        <p:nvSpPr>
          <p:cNvPr id="31" name="TextBox 30">
            <a:extLst>
              <a:ext uri="{FF2B5EF4-FFF2-40B4-BE49-F238E27FC236}">
                <a16:creationId xmlns:a16="http://schemas.microsoft.com/office/drawing/2014/main" id="{17978776-B305-7396-7729-555149771989}"/>
              </a:ext>
            </a:extLst>
          </p:cNvPr>
          <p:cNvSpPr txBox="1"/>
          <p:nvPr/>
        </p:nvSpPr>
        <p:spPr>
          <a:xfrm rot="16200000">
            <a:off x="3566763" y="3841107"/>
            <a:ext cx="1018643" cy="341632"/>
          </a:xfrm>
          <a:prstGeom prst="rect">
            <a:avLst/>
          </a:prstGeom>
          <a:noFill/>
        </p:spPr>
        <p:txBody>
          <a:bodyPr wrap="square" rtlCol="0">
            <a:spAutoFit/>
          </a:bodyPr>
          <a:lstStyle/>
          <a:p>
            <a:pPr algn="l">
              <a:lnSpc>
                <a:spcPct val="90000"/>
              </a:lnSpc>
            </a:pPr>
            <a:r>
              <a:rPr lang="en-US">
                <a:latin typeface="+mn-lt"/>
              </a:rPr>
              <a:t>1-5pm</a:t>
            </a:r>
          </a:p>
        </p:txBody>
      </p:sp>
      <p:cxnSp>
        <p:nvCxnSpPr>
          <p:cNvPr id="32" name="Straight Connector 31">
            <a:extLst>
              <a:ext uri="{FF2B5EF4-FFF2-40B4-BE49-F238E27FC236}">
                <a16:creationId xmlns:a16="http://schemas.microsoft.com/office/drawing/2014/main" id="{2E237549-5A95-7127-D0D5-3724EB510D94}"/>
              </a:ext>
            </a:extLst>
          </p:cNvPr>
          <p:cNvCxnSpPr/>
          <p:nvPr/>
        </p:nvCxnSpPr>
        <p:spPr>
          <a:xfrm>
            <a:off x="2314694" y="4117141"/>
            <a:ext cx="150876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946A330-5D19-D2DA-0617-C5A145786DA5}"/>
              </a:ext>
            </a:extLst>
          </p:cNvPr>
          <p:cNvSpPr txBox="1"/>
          <p:nvPr/>
        </p:nvSpPr>
        <p:spPr>
          <a:xfrm>
            <a:off x="2483689" y="4296381"/>
            <a:ext cx="1174404" cy="590931"/>
          </a:xfrm>
          <a:prstGeom prst="rect">
            <a:avLst/>
          </a:prstGeom>
          <a:noFill/>
        </p:spPr>
        <p:txBody>
          <a:bodyPr wrap="square" lIns="91440" tIns="45720" rIns="91440" bIns="45720" anchor="t">
            <a:spAutoFit/>
          </a:bodyPr>
          <a:lstStyle/>
          <a:p>
            <a:pPr algn="ctr">
              <a:lnSpc>
                <a:spcPct val="90000"/>
              </a:lnSpc>
            </a:pPr>
            <a:r>
              <a:rPr lang="en-US">
                <a:latin typeface="+mn-lt"/>
              </a:rPr>
              <a:t>HALEU</a:t>
            </a:r>
          </a:p>
          <a:p>
            <a:pPr algn="ctr">
              <a:lnSpc>
                <a:spcPct val="90000"/>
              </a:lnSpc>
            </a:pPr>
            <a:endParaRPr lang="en-US">
              <a:latin typeface="+mn-lt"/>
            </a:endParaRPr>
          </a:p>
        </p:txBody>
      </p:sp>
      <p:sp>
        <p:nvSpPr>
          <p:cNvPr id="34" name="TextBox 33">
            <a:extLst>
              <a:ext uri="{FF2B5EF4-FFF2-40B4-BE49-F238E27FC236}">
                <a16:creationId xmlns:a16="http://schemas.microsoft.com/office/drawing/2014/main" id="{0E8AC64A-0C84-AF78-4A7A-FC57BDB7956B}"/>
              </a:ext>
            </a:extLst>
          </p:cNvPr>
          <p:cNvSpPr txBox="1"/>
          <p:nvPr/>
        </p:nvSpPr>
        <p:spPr>
          <a:xfrm>
            <a:off x="2302530" y="3881537"/>
            <a:ext cx="1607488" cy="424732"/>
          </a:xfrm>
          <a:prstGeom prst="rect">
            <a:avLst/>
          </a:prstGeom>
          <a:noFill/>
        </p:spPr>
        <p:txBody>
          <a:bodyPr wrap="square" lIns="91440" tIns="45720" rIns="91440" bIns="45720" anchor="t">
            <a:spAutoFit/>
          </a:bodyPr>
          <a:lstStyle/>
          <a:p>
            <a:pPr algn="ctr">
              <a:lnSpc>
                <a:spcPct val="90000"/>
              </a:lnSpc>
            </a:pPr>
            <a:r>
              <a:rPr lang="en-US" sz="1200">
                <a:solidFill>
                  <a:srgbClr val="FF0000"/>
                </a:solidFill>
                <a:latin typeface="+mn-lt"/>
              </a:rPr>
              <a:t>Poster Session</a:t>
            </a:r>
          </a:p>
          <a:p>
            <a:pPr algn="ctr">
              <a:lnSpc>
                <a:spcPct val="90000"/>
              </a:lnSpc>
            </a:pPr>
            <a:endParaRPr lang="en-US" sz="1200">
              <a:solidFill>
                <a:srgbClr val="FF0000"/>
              </a:solidFill>
              <a:latin typeface="+mn-lt"/>
            </a:endParaRPr>
          </a:p>
        </p:txBody>
      </p:sp>
      <p:grpSp>
        <p:nvGrpSpPr>
          <p:cNvPr id="35" name="Group 34">
            <a:extLst>
              <a:ext uri="{FF2B5EF4-FFF2-40B4-BE49-F238E27FC236}">
                <a16:creationId xmlns:a16="http://schemas.microsoft.com/office/drawing/2014/main" id="{669B50F7-A81F-71F6-A3B8-1DF029CC65E6}"/>
              </a:ext>
            </a:extLst>
          </p:cNvPr>
          <p:cNvGrpSpPr/>
          <p:nvPr/>
        </p:nvGrpSpPr>
        <p:grpSpPr>
          <a:xfrm>
            <a:off x="4222217" y="2281253"/>
            <a:ext cx="4572568" cy="2386284"/>
            <a:chOff x="5181701" y="3974584"/>
            <a:chExt cx="6232662" cy="2442258"/>
          </a:xfrm>
        </p:grpSpPr>
        <p:sp>
          <p:nvSpPr>
            <p:cNvPr id="38" name="Rectangle 37">
              <a:extLst>
                <a:ext uri="{FF2B5EF4-FFF2-40B4-BE49-F238E27FC236}">
                  <a16:creationId xmlns:a16="http://schemas.microsoft.com/office/drawing/2014/main" id="{7FDD5BB1-D76A-A157-0A11-B9A1DBCB021A}"/>
                </a:ext>
              </a:extLst>
            </p:cNvPr>
            <p:cNvSpPr/>
            <p:nvPr/>
          </p:nvSpPr>
          <p:spPr>
            <a:xfrm>
              <a:off x="5181701"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41" name="Rectangle 40">
              <a:extLst>
                <a:ext uri="{FF2B5EF4-FFF2-40B4-BE49-F238E27FC236}">
                  <a16:creationId xmlns:a16="http://schemas.microsoft.com/office/drawing/2014/main" id="{83AC631D-E6F6-4EBD-E2B8-FA29B4AD0966}"/>
                </a:ext>
              </a:extLst>
            </p:cNvPr>
            <p:cNvSpPr/>
            <p:nvPr/>
          </p:nvSpPr>
          <p:spPr>
            <a:xfrm>
              <a:off x="7259255"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42" name="Rectangle 41">
              <a:extLst>
                <a:ext uri="{FF2B5EF4-FFF2-40B4-BE49-F238E27FC236}">
                  <a16:creationId xmlns:a16="http://schemas.microsoft.com/office/drawing/2014/main" id="{A9241425-AC1C-A249-8B2C-742FC4A80EBF}"/>
                </a:ext>
              </a:extLst>
            </p:cNvPr>
            <p:cNvSpPr/>
            <p:nvPr/>
          </p:nvSpPr>
          <p:spPr>
            <a:xfrm>
              <a:off x="9336809"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grpSp>
    </p:spTree>
    <p:extLst>
      <p:ext uri="{BB962C8B-B14F-4D97-AF65-F5344CB8AC3E}">
        <p14:creationId xmlns:p14="http://schemas.microsoft.com/office/powerpoint/2010/main" val="224565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B7FC2-CBAF-4743-1121-1C1A6D140E07}"/>
              </a:ext>
            </a:extLst>
          </p:cNvPr>
          <p:cNvSpPr>
            <a:spLocks noGrp="1"/>
          </p:cNvSpPr>
          <p:nvPr>
            <p:ph type="body" sz="quarter" idx="14"/>
          </p:nvPr>
        </p:nvSpPr>
        <p:spPr/>
        <p:txBody>
          <a:bodyPr vert="horz" lIns="0" tIns="0" rIns="0" bIns="0" rtlCol="0" anchor="t">
            <a:noAutofit/>
          </a:bodyPr>
          <a:lstStyle/>
          <a:p>
            <a:r>
              <a:rPr lang="en-US">
                <a:latin typeface="Arial"/>
                <a:cs typeface="Arial"/>
              </a:rPr>
              <a:t>Poster Session</a:t>
            </a:r>
            <a:endParaRPr lang="en-US"/>
          </a:p>
        </p:txBody>
      </p:sp>
      <p:sp>
        <p:nvSpPr>
          <p:cNvPr id="2" name="Text Placeholder 1">
            <a:extLst>
              <a:ext uri="{FF2B5EF4-FFF2-40B4-BE49-F238E27FC236}">
                <a16:creationId xmlns:a16="http://schemas.microsoft.com/office/drawing/2014/main" id="{212C5D55-3732-EEB5-724F-B97A1CC6AC67}"/>
              </a:ext>
            </a:extLst>
          </p:cNvPr>
          <p:cNvSpPr>
            <a:spLocks noGrp="1"/>
          </p:cNvSpPr>
          <p:nvPr>
            <p:ph type="body" sz="quarter" idx="19"/>
          </p:nvPr>
        </p:nvSpPr>
        <p:spPr/>
        <p:txBody>
          <a:bodyPr vert="horz" wrap="square" lIns="0" tIns="0" rIns="0" bIns="0" rtlCol="0" anchor="t">
            <a:noAutofit/>
          </a:bodyPr>
          <a:lstStyle/>
          <a:p>
            <a:pPr marL="229870" indent="-229870"/>
            <a:r>
              <a:rPr lang="en-US">
                <a:latin typeface="Arial"/>
                <a:cs typeface="Arial"/>
              </a:rPr>
              <a:t>During afternoon break on </a:t>
            </a:r>
            <a:r>
              <a:rPr lang="en-US" b="1">
                <a:latin typeface="Arial"/>
                <a:cs typeface="Arial"/>
              </a:rPr>
              <a:t>Tuesday, February 11th</a:t>
            </a:r>
            <a:r>
              <a:rPr lang="en-US">
                <a:latin typeface="Arial"/>
                <a:cs typeface="Arial"/>
              </a:rPr>
              <a:t>. </a:t>
            </a:r>
          </a:p>
          <a:p>
            <a:pPr marL="229870" indent="-229870"/>
            <a:r>
              <a:rPr lang="en-US">
                <a:latin typeface="Arial"/>
                <a:cs typeface="Arial"/>
              </a:rPr>
              <a:t>20 posters total.</a:t>
            </a:r>
            <a:endParaRPr lang="en-US"/>
          </a:p>
          <a:p>
            <a:pPr marL="229870" indent="-229870"/>
            <a:r>
              <a:rPr lang="en-US">
                <a:latin typeface="Arial"/>
                <a:cs typeface="Arial"/>
              </a:rPr>
              <a:t>Preference given to students, postdocs, &amp; early career. </a:t>
            </a:r>
            <a:endParaRPr lang="en-US"/>
          </a:p>
        </p:txBody>
      </p:sp>
    </p:spTree>
    <p:extLst>
      <p:ext uri="{BB962C8B-B14F-4D97-AF65-F5344CB8AC3E}">
        <p14:creationId xmlns:p14="http://schemas.microsoft.com/office/powerpoint/2010/main" val="244351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81B5A8-4C9A-407B-AF4A-0EF82E7F5EF7}"/>
              </a:ext>
            </a:extLst>
          </p:cNvPr>
          <p:cNvSpPr>
            <a:spLocks noGrp="1"/>
          </p:cNvSpPr>
          <p:nvPr>
            <p:ph type="body" sz="quarter" idx="15"/>
          </p:nvPr>
        </p:nvSpPr>
        <p:spPr>
          <a:xfrm>
            <a:off x="457200" y="1058549"/>
            <a:ext cx="8226055" cy="825638"/>
          </a:xfrm>
        </p:spPr>
        <p:txBody>
          <a:bodyPr vert="horz" lIns="0" tIns="0" rIns="0" bIns="0" rtlCol="0" anchor="t">
            <a:normAutofit/>
          </a:bodyPr>
          <a:lstStyle/>
          <a:p>
            <a:r>
              <a:rPr lang="en-US"/>
              <a:t>NDWG Contact: </a:t>
            </a:r>
            <a:r>
              <a:rPr lang="en-US" b="0">
                <a:solidFill>
                  <a:schemeClr val="tx1"/>
                </a:solidFill>
              </a:rPr>
              <a:t>Todd Bredeweg (LANL), Jo Ressler (LLNL), Shea Mosby (LANL), Nathan Gibson (LANL)</a:t>
            </a:r>
            <a:endParaRPr lang="en-US"/>
          </a:p>
          <a:p>
            <a:r>
              <a:rPr lang="en-US">
                <a:latin typeface="Arial"/>
                <a:cs typeface="Arial"/>
              </a:rPr>
              <a:t>Chairs: </a:t>
            </a:r>
            <a:r>
              <a:rPr lang="en-US" b="0">
                <a:solidFill>
                  <a:schemeClr val="tx1"/>
                </a:solidFill>
                <a:latin typeface="Arial"/>
                <a:cs typeface="Arial"/>
              </a:rPr>
              <a:t>Aaron Couture (LANL), Jo Ressler (LLNL), Todd Bredeweg (LANL)</a:t>
            </a:r>
            <a:endParaRPr lang="en-US" b="0">
              <a:solidFill>
                <a:schemeClr val="tx1"/>
              </a:solidFill>
            </a:endParaRPr>
          </a:p>
        </p:txBody>
      </p:sp>
      <p:sp>
        <p:nvSpPr>
          <p:cNvPr id="7" name="Text Placeholder 6">
            <a:extLst>
              <a:ext uri="{FF2B5EF4-FFF2-40B4-BE49-F238E27FC236}">
                <a16:creationId xmlns:a16="http://schemas.microsoft.com/office/drawing/2014/main" id="{3705FDA0-82F1-543D-2277-9AD52E029943}"/>
              </a:ext>
            </a:extLst>
          </p:cNvPr>
          <p:cNvSpPr>
            <a:spLocks noGrp="1"/>
          </p:cNvSpPr>
          <p:nvPr>
            <p:ph type="body" sz="quarter" idx="14"/>
          </p:nvPr>
        </p:nvSpPr>
        <p:spPr/>
        <p:txBody>
          <a:bodyPr vert="horz" lIns="0" tIns="0" rIns="0" bIns="0" rtlCol="0" anchor="t">
            <a:noAutofit/>
          </a:bodyPr>
          <a:lstStyle/>
          <a:p>
            <a:r>
              <a:rPr lang="en-US">
                <a:latin typeface="Arial"/>
                <a:cs typeface="Arial"/>
              </a:rPr>
              <a:t>Nuclear Data and Deterrence</a:t>
            </a:r>
            <a:endParaRPr lang="en-US"/>
          </a:p>
        </p:txBody>
      </p:sp>
      <p:sp>
        <p:nvSpPr>
          <p:cNvPr id="9" name="Text Placeholder 8">
            <a:extLst>
              <a:ext uri="{FF2B5EF4-FFF2-40B4-BE49-F238E27FC236}">
                <a16:creationId xmlns:a16="http://schemas.microsoft.com/office/drawing/2014/main" id="{715B4F2B-F250-C4D6-0D9B-9CF68F9683B9}"/>
              </a:ext>
            </a:extLst>
          </p:cNvPr>
          <p:cNvSpPr>
            <a:spLocks noGrp="1"/>
          </p:cNvSpPr>
          <p:nvPr>
            <p:ph type="body" sz="quarter" idx="19"/>
          </p:nvPr>
        </p:nvSpPr>
        <p:spPr>
          <a:xfrm>
            <a:off x="457201" y="1945540"/>
            <a:ext cx="8432168" cy="2750131"/>
          </a:xfrm>
        </p:spPr>
        <p:txBody>
          <a:bodyPr vert="horz" lIns="0" tIns="0" rIns="0" bIns="0" rtlCol="0" anchor="t">
            <a:noAutofit/>
          </a:bodyPr>
          <a:lstStyle/>
          <a:p>
            <a:r>
              <a:rPr lang="en-US" b="1">
                <a:latin typeface="Arial"/>
                <a:cs typeface="Arial"/>
              </a:rPr>
              <a:t>Monday PM</a:t>
            </a:r>
          </a:p>
          <a:p>
            <a:r>
              <a:rPr lang="en-US" sz="1600">
                <a:latin typeface="Arial"/>
                <a:cs typeface="Arial"/>
              </a:rPr>
              <a:t>Summary: </a:t>
            </a:r>
            <a:r>
              <a:rPr lang="en-US" sz="1600">
                <a:solidFill>
                  <a:srgbClr val="000000"/>
                </a:solidFill>
                <a:latin typeface="Arial"/>
                <a:cs typeface="Arial"/>
              </a:rPr>
              <a:t>The US maintains a nuclear arsenal as part of its broader deterrence strategy.  In 1992 the US stopped full scale testing of nuclear weapons, establishing the Stockpile Stewardship Program (SSP) in 1995.  The SSP is science-based, using predictive capabilities developed with modeling, simulation, and laboratory experiments to certify the current nuclear stockpile and prepare for the future deterrent.  These activities require accurate physical data (including the nuclear data library), knowledge of uncertainties to define confidence and prioritize efforts, and integrated experiments to validate computational assessments.  In this WANDA session, nuclear data needs and next-generation capabilities will be discussed.</a:t>
            </a:r>
            <a:endParaRPr lang="en-US" sz="1600">
              <a:solidFill>
                <a:srgbClr val="000000"/>
              </a:solidFill>
              <a:latin typeface="Arial"/>
            </a:endParaRPr>
          </a:p>
        </p:txBody>
      </p:sp>
    </p:spTree>
    <p:extLst>
      <p:ext uri="{BB962C8B-B14F-4D97-AF65-F5344CB8AC3E}">
        <p14:creationId xmlns:p14="http://schemas.microsoft.com/office/powerpoint/2010/main" val="133270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81B5A8-4C9A-407B-AF4A-0EF82E7F5EF7}"/>
              </a:ext>
            </a:extLst>
          </p:cNvPr>
          <p:cNvSpPr>
            <a:spLocks noGrp="1"/>
          </p:cNvSpPr>
          <p:nvPr>
            <p:ph type="body" sz="quarter" idx="15"/>
          </p:nvPr>
        </p:nvSpPr>
        <p:spPr>
          <a:xfrm>
            <a:off x="457200" y="1078514"/>
            <a:ext cx="8226055" cy="540738"/>
          </a:xfrm>
        </p:spPr>
        <p:txBody>
          <a:bodyPr vert="horz" lIns="0" tIns="0" rIns="0" bIns="0" rtlCol="0" anchor="t">
            <a:normAutofit lnSpcReduction="10000"/>
          </a:bodyPr>
          <a:lstStyle/>
          <a:p>
            <a:r>
              <a:rPr lang="en-US"/>
              <a:t>NDWG Contact: </a:t>
            </a:r>
            <a:r>
              <a:rPr lang="en-US" b="0">
                <a:solidFill>
                  <a:schemeClr val="tx1"/>
                </a:solidFill>
              </a:rPr>
              <a:t>Mike Loughlin (ORNL) and Paul Romano (ANL) </a:t>
            </a:r>
          </a:p>
          <a:p>
            <a:r>
              <a:rPr lang="en-US">
                <a:latin typeface="Arial"/>
                <a:cs typeface="Arial"/>
              </a:rPr>
              <a:t>Chairs: </a:t>
            </a:r>
            <a:r>
              <a:rPr lang="en-US" b="0">
                <a:solidFill>
                  <a:schemeClr val="tx1"/>
                </a:solidFill>
                <a:latin typeface="Arial"/>
                <a:cs typeface="Arial"/>
              </a:rPr>
              <a:t>Mike Loughlin (ORNL), TBD</a:t>
            </a:r>
          </a:p>
        </p:txBody>
      </p:sp>
      <p:sp>
        <p:nvSpPr>
          <p:cNvPr id="7" name="Text Placeholder 6">
            <a:extLst>
              <a:ext uri="{FF2B5EF4-FFF2-40B4-BE49-F238E27FC236}">
                <a16:creationId xmlns:a16="http://schemas.microsoft.com/office/drawing/2014/main" id="{3705FDA0-82F1-543D-2277-9AD52E029943}"/>
              </a:ext>
            </a:extLst>
          </p:cNvPr>
          <p:cNvSpPr>
            <a:spLocks noGrp="1"/>
          </p:cNvSpPr>
          <p:nvPr>
            <p:ph type="body" sz="quarter" idx="14"/>
          </p:nvPr>
        </p:nvSpPr>
        <p:spPr>
          <a:xfrm>
            <a:off x="457200" y="457200"/>
            <a:ext cx="8226054" cy="474239"/>
          </a:xfrm>
        </p:spPr>
        <p:txBody>
          <a:bodyPr vert="horz" lIns="0" tIns="0" rIns="0" bIns="0" rtlCol="0" anchor="t">
            <a:noAutofit/>
          </a:bodyPr>
          <a:lstStyle/>
          <a:p>
            <a:r>
              <a:rPr lang="en-US">
                <a:latin typeface="Arial"/>
                <a:cs typeface="Arial"/>
              </a:rPr>
              <a:t>Nuclear Data Prioritization for Fusion</a:t>
            </a:r>
            <a:endParaRPr lang="en-US"/>
          </a:p>
        </p:txBody>
      </p:sp>
      <p:sp>
        <p:nvSpPr>
          <p:cNvPr id="9" name="Text Placeholder 8">
            <a:extLst>
              <a:ext uri="{FF2B5EF4-FFF2-40B4-BE49-F238E27FC236}">
                <a16:creationId xmlns:a16="http://schemas.microsoft.com/office/drawing/2014/main" id="{715B4F2B-F250-C4D6-0D9B-9CF68F9683B9}"/>
              </a:ext>
            </a:extLst>
          </p:cNvPr>
          <p:cNvSpPr>
            <a:spLocks noGrp="1"/>
          </p:cNvSpPr>
          <p:nvPr>
            <p:ph type="body" sz="quarter" idx="19"/>
          </p:nvPr>
        </p:nvSpPr>
        <p:spPr>
          <a:xfrm>
            <a:off x="457201" y="1789058"/>
            <a:ext cx="8226054" cy="2906613"/>
          </a:xfrm>
        </p:spPr>
        <p:txBody>
          <a:bodyPr/>
          <a:lstStyle/>
          <a:p>
            <a:r>
              <a:rPr lang="en-US" b="1"/>
              <a:t>Tuesday AM</a:t>
            </a:r>
          </a:p>
          <a:p>
            <a:r>
              <a:rPr lang="en-US"/>
              <a:t>Summary:</a:t>
            </a:r>
          </a:p>
        </p:txBody>
      </p:sp>
      <p:sp>
        <p:nvSpPr>
          <p:cNvPr id="2" name="TextBox 1">
            <a:extLst>
              <a:ext uri="{FF2B5EF4-FFF2-40B4-BE49-F238E27FC236}">
                <a16:creationId xmlns:a16="http://schemas.microsoft.com/office/drawing/2014/main" id="{F0703EF4-F50C-6FBD-806E-385E0614BD17}"/>
              </a:ext>
            </a:extLst>
          </p:cNvPr>
          <p:cNvSpPr txBox="1"/>
          <p:nvPr/>
        </p:nvSpPr>
        <p:spPr>
          <a:xfrm>
            <a:off x="512619" y="2571750"/>
            <a:ext cx="78070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600">
                <a:latin typeface="Arial"/>
                <a:cs typeface="Arial"/>
              </a:rPr>
              <a:t>Overview: What elements are of interest, and what do we need nuclear data for?</a:t>
            </a:r>
          </a:p>
          <a:p>
            <a:pPr marL="171450" indent="-171450">
              <a:buFont typeface="Arial"/>
              <a:buChar char="•"/>
            </a:pPr>
            <a:r>
              <a:rPr lang="en-US" sz="1600">
                <a:latin typeface="Arial"/>
                <a:cs typeface="Arial"/>
              </a:rPr>
              <a:t>What experimental facilities are available?</a:t>
            </a:r>
          </a:p>
          <a:p>
            <a:pPr marL="171450" indent="-171450">
              <a:buFont typeface="Arial"/>
              <a:buChar char="•"/>
            </a:pPr>
            <a:r>
              <a:rPr lang="en-US" sz="1600">
                <a:latin typeface="Arial"/>
                <a:cs typeface="Arial"/>
              </a:rPr>
              <a:t>How do we propagate uncertainties and examine schedule and economic impact?</a:t>
            </a:r>
          </a:p>
          <a:p>
            <a:pPr marL="171450" indent="-171450">
              <a:buFont typeface="Arial"/>
              <a:buChar char="•"/>
            </a:pPr>
            <a:r>
              <a:rPr lang="en-US" sz="1600">
                <a:latin typeface="Arial"/>
                <a:cs typeface="Arial"/>
              </a:rPr>
              <a:t>What benchmarks do we need?</a:t>
            </a:r>
          </a:p>
          <a:p>
            <a:pPr marL="171450" indent="-171450">
              <a:buFont typeface="Arial"/>
              <a:buChar char="•"/>
            </a:pPr>
            <a:r>
              <a:rPr lang="en-US" sz="1600">
                <a:latin typeface="Arial"/>
                <a:cs typeface="Arial"/>
              </a:rPr>
              <a:t>Impacts of ENDF/B-VIII.1 on fusion work </a:t>
            </a:r>
          </a:p>
          <a:p>
            <a:pPr marL="171450" indent="-171450">
              <a:buFont typeface="Arial"/>
              <a:buChar char="•"/>
            </a:pPr>
            <a:r>
              <a:rPr lang="en-US" sz="1600">
                <a:latin typeface="Arial"/>
                <a:cs typeface="Arial"/>
              </a:rPr>
              <a:t>Fusion-related updates in JEFF/TENDL</a:t>
            </a:r>
          </a:p>
        </p:txBody>
      </p:sp>
    </p:spTree>
    <p:extLst>
      <p:ext uri="{BB962C8B-B14F-4D97-AF65-F5344CB8AC3E}">
        <p14:creationId xmlns:p14="http://schemas.microsoft.com/office/powerpoint/2010/main" val="73959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81B5A8-4C9A-407B-AF4A-0EF82E7F5EF7}"/>
              </a:ext>
            </a:extLst>
          </p:cNvPr>
          <p:cNvSpPr>
            <a:spLocks noGrp="1"/>
          </p:cNvSpPr>
          <p:nvPr>
            <p:ph type="body" sz="quarter" idx="15"/>
          </p:nvPr>
        </p:nvSpPr>
        <p:spPr>
          <a:xfrm>
            <a:off x="502636" y="1317558"/>
            <a:ext cx="8226055" cy="540738"/>
          </a:xfrm>
        </p:spPr>
        <p:txBody>
          <a:bodyPr vert="horz" lIns="0" tIns="0" rIns="0" bIns="0" rtlCol="0" anchor="t">
            <a:normAutofit lnSpcReduction="10000"/>
          </a:bodyPr>
          <a:lstStyle/>
          <a:p>
            <a:r>
              <a:rPr lang="en-US">
                <a:latin typeface="Arial"/>
                <a:cs typeface="Arial"/>
              </a:rPr>
              <a:t>NDWG Contact: </a:t>
            </a:r>
            <a:r>
              <a:rPr lang="en-US" b="0">
                <a:solidFill>
                  <a:schemeClr val="tx1"/>
                </a:solidFill>
                <a:latin typeface="Arial"/>
                <a:cs typeface="Arial"/>
              </a:rPr>
              <a:t>Mike Zerkle (NNL) and Will </a:t>
            </a:r>
            <a:r>
              <a:rPr lang="en-US" b="0" err="1">
                <a:solidFill>
                  <a:schemeClr val="tx1"/>
                </a:solidFill>
                <a:latin typeface="Arial"/>
                <a:cs typeface="Arial"/>
              </a:rPr>
              <a:t>Wieselquist</a:t>
            </a:r>
            <a:r>
              <a:rPr lang="en-US" b="0">
                <a:solidFill>
                  <a:schemeClr val="tx1"/>
                </a:solidFill>
                <a:latin typeface="Arial"/>
                <a:cs typeface="Arial"/>
              </a:rPr>
              <a:t> (ORNL) </a:t>
            </a:r>
          </a:p>
          <a:p>
            <a:r>
              <a:rPr lang="en-US">
                <a:latin typeface="Arial"/>
                <a:cs typeface="Arial"/>
              </a:rPr>
              <a:t>Chairs:</a:t>
            </a:r>
            <a:r>
              <a:rPr lang="en-US" b="0">
                <a:solidFill>
                  <a:schemeClr val="tx1"/>
                </a:solidFill>
                <a:latin typeface="Arial"/>
                <a:cs typeface="Arial"/>
              </a:rPr>
              <a:t> Javier </a:t>
            </a:r>
            <a:r>
              <a:rPr lang="en-US" b="0" err="1">
                <a:solidFill>
                  <a:schemeClr val="tx1"/>
                </a:solidFill>
                <a:latin typeface="Arial"/>
                <a:cs typeface="Arial"/>
              </a:rPr>
              <a:t>Ortensi</a:t>
            </a:r>
            <a:r>
              <a:rPr lang="en-US" b="0">
                <a:solidFill>
                  <a:schemeClr val="tx1"/>
                </a:solidFill>
                <a:latin typeface="Arial"/>
                <a:cs typeface="Arial"/>
              </a:rPr>
              <a:t> (INL), Teresa Cutler (LANL) </a:t>
            </a:r>
            <a:endParaRPr lang="en-US">
              <a:solidFill>
                <a:schemeClr val="tx1"/>
              </a:solidFill>
              <a:latin typeface="Arial"/>
              <a:cs typeface="Arial"/>
            </a:endParaRPr>
          </a:p>
        </p:txBody>
      </p:sp>
      <p:sp>
        <p:nvSpPr>
          <p:cNvPr id="7" name="Text Placeholder 6">
            <a:extLst>
              <a:ext uri="{FF2B5EF4-FFF2-40B4-BE49-F238E27FC236}">
                <a16:creationId xmlns:a16="http://schemas.microsoft.com/office/drawing/2014/main" id="{3705FDA0-82F1-543D-2277-9AD52E029943}"/>
              </a:ext>
            </a:extLst>
          </p:cNvPr>
          <p:cNvSpPr>
            <a:spLocks noGrp="1"/>
          </p:cNvSpPr>
          <p:nvPr>
            <p:ph type="body" sz="quarter" idx="14"/>
          </p:nvPr>
        </p:nvSpPr>
        <p:spPr>
          <a:xfrm>
            <a:off x="457200" y="457200"/>
            <a:ext cx="8226054" cy="423123"/>
          </a:xfrm>
        </p:spPr>
        <p:txBody>
          <a:bodyPr/>
          <a:lstStyle/>
          <a:p>
            <a:r>
              <a:rPr lang="en-US"/>
              <a:t>Challenges in the Deployment of HALEU and Novel Moderators for Advanced Reactors</a:t>
            </a:r>
          </a:p>
        </p:txBody>
      </p:sp>
      <p:sp>
        <p:nvSpPr>
          <p:cNvPr id="9" name="Text Placeholder 8">
            <a:extLst>
              <a:ext uri="{FF2B5EF4-FFF2-40B4-BE49-F238E27FC236}">
                <a16:creationId xmlns:a16="http://schemas.microsoft.com/office/drawing/2014/main" id="{715B4F2B-F250-C4D6-0D9B-9CF68F9683B9}"/>
              </a:ext>
            </a:extLst>
          </p:cNvPr>
          <p:cNvSpPr>
            <a:spLocks noGrp="1"/>
          </p:cNvSpPr>
          <p:nvPr>
            <p:ph type="body" sz="quarter" idx="19"/>
          </p:nvPr>
        </p:nvSpPr>
        <p:spPr>
          <a:xfrm>
            <a:off x="457200" y="2032418"/>
            <a:ext cx="8226054" cy="2906613"/>
          </a:xfrm>
        </p:spPr>
        <p:txBody>
          <a:bodyPr/>
          <a:lstStyle/>
          <a:p>
            <a:r>
              <a:rPr lang="en-US" sz="1400" b="1"/>
              <a:t>Tuesday PM</a:t>
            </a:r>
          </a:p>
          <a:p>
            <a:r>
              <a:rPr lang="en-US" sz="1400" b="1"/>
              <a:t>Summary: </a:t>
            </a:r>
            <a:r>
              <a:rPr lang="en-US" sz="1400" b="0">
                <a:effectLst/>
                <a:highlight>
                  <a:srgbClr val="FFFFFF"/>
                </a:highlight>
              </a:rPr>
              <a:t>Advanced Reactors have recently become an important topic in the nuclear community. There is broad interest in all facets from design, material fabrication, processing, transport, and disposal. DOE has offered multiple grants to companies in recent years to design advanced reactors and establish prototypes. The HALEU Availability Program is working to establish pathways to acquire HALEU commercial scales to support these advanced reactor concepts. To support the renewed effort in building advanced reactors, nuclear data needs a close eye and potentially significant improvements/uncertainty reduction. With the roll out of the DNCSH which specifically looks at criticality safety for transport and processing, the full suite of nuclear data and its impacts to the goals and methods needs to be considered. In addition, the deployment of novel moderators such as metal hydrides in combination with HALEU fuel forms pose new challenges in both design and transportation due to the lack of relevant benchmarks.</a:t>
            </a:r>
            <a:endParaRPr lang="en-US" sz="1400"/>
          </a:p>
        </p:txBody>
      </p:sp>
    </p:spTree>
    <p:extLst>
      <p:ext uri="{BB962C8B-B14F-4D97-AF65-F5344CB8AC3E}">
        <p14:creationId xmlns:p14="http://schemas.microsoft.com/office/powerpoint/2010/main" val="88043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81B5A8-4C9A-407B-AF4A-0EF82E7F5EF7}"/>
              </a:ext>
            </a:extLst>
          </p:cNvPr>
          <p:cNvSpPr>
            <a:spLocks noGrp="1"/>
          </p:cNvSpPr>
          <p:nvPr>
            <p:ph type="body" sz="quarter" idx="15"/>
          </p:nvPr>
        </p:nvSpPr>
        <p:spPr>
          <a:xfrm>
            <a:off x="457199" y="1016891"/>
            <a:ext cx="8226055" cy="540738"/>
          </a:xfrm>
        </p:spPr>
        <p:txBody>
          <a:bodyPr>
            <a:normAutofit lnSpcReduction="10000"/>
          </a:bodyPr>
          <a:lstStyle/>
          <a:p>
            <a:r>
              <a:rPr lang="en-US" dirty="0"/>
              <a:t>NDWG Contact: </a:t>
            </a:r>
            <a:r>
              <a:rPr lang="en-US" b="0" dirty="0">
                <a:solidFill>
                  <a:schemeClr val="tx1"/>
                </a:solidFill>
              </a:rPr>
              <a:t>Dave Brown (BNL) and Nathan Gibson (LANL)</a:t>
            </a:r>
          </a:p>
          <a:p>
            <a:r>
              <a:rPr lang="en-US"/>
              <a:t>Chairs: </a:t>
            </a:r>
            <a:r>
              <a:rPr lang="en-US" b="0">
                <a:solidFill>
                  <a:schemeClr val="tx1"/>
                </a:solidFill>
              </a:rPr>
              <a:t>Adam Daskalakis (NNL) and Dave Brown (BNL)</a:t>
            </a:r>
            <a:endParaRPr lang="en-US"/>
          </a:p>
        </p:txBody>
      </p:sp>
      <p:sp>
        <p:nvSpPr>
          <p:cNvPr id="7" name="Text Placeholder 6">
            <a:extLst>
              <a:ext uri="{FF2B5EF4-FFF2-40B4-BE49-F238E27FC236}">
                <a16:creationId xmlns:a16="http://schemas.microsoft.com/office/drawing/2014/main" id="{3705FDA0-82F1-543D-2277-9AD52E029943}"/>
              </a:ext>
            </a:extLst>
          </p:cNvPr>
          <p:cNvSpPr>
            <a:spLocks noGrp="1"/>
          </p:cNvSpPr>
          <p:nvPr>
            <p:ph type="body" sz="quarter" idx="14"/>
          </p:nvPr>
        </p:nvSpPr>
        <p:spPr>
          <a:xfrm>
            <a:off x="457200" y="457200"/>
            <a:ext cx="8226054" cy="417443"/>
          </a:xfrm>
        </p:spPr>
        <p:txBody>
          <a:bodyPr/>
          <a:lstStyle/>
          <a:p>
            <a:r>
              <a:rPr lang="en-US"/>
              <a:t>Data Preservation &amp; Data Workflows</a:t>
            </a:r>
          </a:p>
        </p:txBody>
      </p:sp>
      <p:sp>
        <p:nvSpPr>
          <p:cNvPr id="9" name="Text Placeholder 8">
            <a:extLst>
              <a:ext uri="{FF2B5EF4-FFF2-40B4-BE49-F238E27FC236}">
                <a16:creationId xmlns:a16="http://schemas.microsoft.com/office/drawing/2014/main" id="{715B4F2B-F250-C4D6-0D9B-9CF68F9683B9}"/>
              </a:ext>
            </a:extLst>
          </p:cNvPr>
          <p:cNvSpPr>
            <a:spLocks noGrp="1"/>
          </p:cNvSpPr>
          <p:nvPr>
            <p:ph type="body" sz="quarter" idx="19"/>
          </p:nvPr>
        </p:nvSpPr>
        <p:spPr>
          <a:xfrm>
            <a:off x="457200" y="1658430"/>
            <a:ext cx="8226054" cy="2906613"/>
          </a:xfrm>
        </p:spPr>
        <p:txBody>
          <a:bodyPr vert="horz" lIns="0" tIns="0" rIns="0" bIns="0" rtlCol="0" anchor="t">
            <a:noAutofit/>
          </a:bodyPr>
          <a:lstStyle/>
          <a:p>
            <a:r>
              <a:rPr lang="en-US" b="1"/>
              <a:t>Wednesday – Full Day</a:t>
            </a:r>
          </a:p>
          <a:p>
            <a:r>
              <a:rPr lang="en-US" b="1">
                <a:latin typeface="Arial"/>
                <a:cs typeface="Arial"/>
              </a:rPr>
              <a:t>Summary:</a:t>
            </a:r>
          </a:p>
          <a:p>
            <a:pPr lvl="1" indent="-229870"/>
            <a:r>
              <a:rPr lang="en-US" sz="1800">
                <a:solidFill>
                  <a:srgbClr val="242424"/>
                </a:solidFill>
                <a:latin typeface="Aptos"/>
                <a:cs typeface="Arial"/>
              </a:rPr>
              <a:t>Find common ground on best practices for data preservation (experimental being particularly important, but evaluated too).</a:t>
            </a:r>
            <a:endParaRPr lang="en-US" sz="1800">
              <a:cs typeface="Arial"/>
            </a:endParaRPr>
          </a:p>
          <a:p>
            <a:pPr lvl="1" indent="-229870"/>
            <a:r>
              <a:rPr lang="en-US" sz="1800">
                <a:solidFill>
                  <a:srgbClr val="242424"/>
                </a:solidFill>
                <a:latin typeface="Aptos"/>
                <a:cs typeface="Arial"/>
              </a:rPr>
              <a:t>Make connections between disparate processes in the ND workflow (e.g. how does experimental uncertainty impact application uncertainty).</a:t>
            </a:r>
            <a:endParaRPr lang="en-US" sz="1800">
              <a:cs typeface="Arial"/>
            </a:endParaRPr>
          </a:p>
          <a:p>
            <a:pPr lvl="1" indent="-229870"/>
            <a:r>
              <a:rPr lang="en-US" sz="1800">
                <a:solidFill>
                  <a:srgbClr val="242424"/>
                </a:solidFill>
                <a:latin typeface="Aptos"/>
                <a:cs typeface="Arial"/>
              </a:rPr>
              <a:t>Get community feedback on application needs for evaluated data (especially uncertainty).</a:t>
            </a:r>
            <a:endParaRPr lang="en-US" sz="1800">
              <a:cs typeface="Arial"/>
            </a:endParaRPr>
          </a:p>
          <a:p>
            <a:pPr lvl="1" indent="-229870"/>
            <a:endParaRPr lang="en-US" sz="1800"/>
          </a:p>
        </p:txBody>
      </p:sp>
    </p:spTree>
    <p:extLst>
      <p:ext uri="{BB962C8B-B14F-4D97-AF65-F5344CB8AC3E}">
        <p14:creationId xmlns:p14="http://schemas.microsoft.com/office/powerpoint/2010/main" val="850126847"/>
      </p:ext>
    </p:extLst>
  </p:cSld>
  <p:clrMapOvr>
    <a:masterClrMapping/>
  </p:clrMapOvr>
</p:sld>
</file>

<file path=ppt/theme/theme1.xml><?xml version="1.0" encoding="utf-8"?>
<a:theme xmlns:a="http://schemas.openxmlformats.org/drawingml/2006/main" name="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829</Words>
  <Application>Microsoft Office PowerPoint</Application>
  <PresentationFormat>On-screen Show (16:9)</PresentationFormat>
  <Paragraphs>83</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Acumin Pro</vt:lpstr>
      <vt:lpstr>Aptos</vt:lpstr>
      <vt:lpstr>Arial</vt:lpstr>
      <vt:lpstr>Calibri</vt:lpstr>
      <vt:lpstr>System Font Regular</vt:lpstr>
      <vt:lpstr>Wingdings</vt:lpstr>
      <vt:lpstr>Main</vt:lpstr>
      <vt:lpstr>Custom Design</vt:lpstr>
      <vt:lpstr>WANDA 2025 CSEWG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O'Brien, Ellen Margaret</cp:lastModifiedBy>
  <cp:revision>2</cp:revision>
  <dcterms:created xsi:type="dcterms:W3CDTF">2020-12-17T00:35:24Z</dcterms:created>
  <dcterms:modified xsi:type="dcterms:W3CDTF">2024-11-04T21:37:13Z</dcterms:modified>
</cp:coreProperties>
</file>