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66" r:id="rId5"/>
  </p:sldMasterIdLst>
  <p:notesMasterIdLst>
    <p:notesMasterId r:id="rId30"/>
  </p:notesMasterIdLst>
  <p:handoutMasterIdLst>
    <p:handoutMasterId r:id="rId31"/>
  </p:handoutMasterIdLst>
  <p:sldIdLst>
    <p:sldId id="256" r:id="rId6"/>
    <p:sldId id="588" r:id="rId7"/>
    <p:sldId id="589" r:id="rId8"/>
    <p:sldId id="259" r:id="rId9"/>
    <p:sldId id="257" r:id="rId10"/>
    <p:sldId id="590" r:id="rId11"/>
    <p:sldId id="583" r:id="rId12"/>
    <p:sldId id="584" r:id="rId13"/>
    <p:sldId id="585" r:id="rId14"/>
    <p:sldId id="603" r:id="rId15"/>
    <p:sldId id="587" r:id="rId16"/>
    <p:sldId id="591" r:id="rId17"/>
    <p:sldId id="592" r:id="rId18"/>
    <p:sldId id="593" r:id="rId19"/>
    <p:sldId id="594" r:id="rId20"/>
    <p:sldId id="595" r:id="rId21"/>
    <p:sldId id="596" r:id="rId22"/>
    <p:sldId id="598" r:id="rId23"/>
    <p:sldId id="599" r:id="rId24"/>
    <p:sldId id="600" r:id="rId25"/>
    <p:sldId id="601" r:id="rId26"/>
    <p:sldId id="258" r:id="rId27"/>
    <p:sldId id="602" r:id="rId28"/>
    <p:sldId id="262" r:id="rId29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15" autoAdjust="0"/>
    <p:restoredTop sz="95161" autoAdjust="0"/>
  </p:normalViewPr>
  <p:slideViewPr>
    <p:cSldViewPr snapToGrid="0" showGuides="1">
      <p:cViewPr varScale="1">
        <p:scale>
          <a:sx n="124" d="100"/>
          <a:sy n="124" d="100"/>
        </p:scale>
        <p:origin x="176" y="2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11/7/24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11/7/24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977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160" y="4689745"/>
            <a:ext cx="5439355" cy="4443158"/>
          </a:xfrm>
          <a:prstGeom prst="rect">
            <a:avLst/>
          </a:prstGeom>
        </p:spPr>
        <p:txBody>
          <a:bodyPr lIns="87929" tIns="43964" rIns="87929" bIns="43964"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Luiz Leal, Nuclear Data Week SG39 and SG46, November 23, 2017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E108E9-256C-4BAF-AD07-00FBC2CB5328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437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160" y="4689745"/>
            <a:ext cx="5439355" cy="4443158"/>
          </a:xfrm>
          <a:prstGeom prst="rect">
            <a:avLst/>
          </a:prstGeom>
        </p:spPr>
        <p:txBody>
          <a:bodyPr lIns="87929" tIns="43964" rIns="87929" bIns="43964"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E108E9-256C-4BAF-AD07-00FBC2CB5328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Luiz Leal, Nuclear Data Week SG39 and SG46, November 23, 2017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0143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160" y="4689745"/>
            <a:ext cx="5439355" cy="4443158"/>
          </a:xfrm>
          <a:prstGeom prst="rect">
            <a:avLst/>
          </a:prstGeom>
        </p:spPr>
        <p:txBody>
          <a:bodyPr lIns="87929" tIns="43964" rIns="87929" bIns="43964"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E108E9-256C-4BAF-AD07-00FBC2CB5328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Luiz Leal, Nuclear Data Week SG39 and SG46, November 23, 2017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0143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160" y="4689745"/>
            <a:ext cx="5439355" cy="4443158"/>
          </a:xfrm>
          <a:prstGeom prst="rect">
            <a:avLst/>
          </a:prstGeom>
        </p:spPr>
        <p:txBody>
          <a:bodyPr lIns="87929" tIns="43964" rIns="87929" bIns="43964"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Luiz Leal, Nuclear Data Week SG39 and SG46, November 23, 2017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E108E9-256C-4BAF-AD07-00FBC2CB5328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1089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160" y="4689745"/>
            <a:ext cx="5439355" cy="4443158"/>
          </a:xfrm>
          <a:prstGeom prst="rect">
            <a:avLst/>
          </a:prstGeom>
        </p:spPr>
        <p:txBody>
          <a:bodyPr lIns="87929" tIns="43964" rIns="87929" bIns="43964"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E108E9-256C-4BAF-AD07-00FBC2CB5328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Luiz Leal, Nuclear Data Week SG39 and SG46, November 23, 2017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0143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160" y="4689745"/>
            <a:ext cx="5439355" cy="4443158"/>
          </a:xfrm>
          <a:prstGeom prst="rect">
            <a:avLst/>
          </a:prstGeom>
        </p:spPr>
        <p:txBody>
          <a:bodyPr lIns="87929" tIns="43964" rIns="87929" bIns="43964"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E108E9-256C-4BAF-AD07-00FBC2CB5328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Luiz Leal, Nuclear Data Week SG39 and SG46, November 23, 2017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0143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BE3FF-16D1-4A4D-AE94-5FB7FA628C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319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3E19A-A272-76C0-F070-07235A5B8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A6E6C-8D04-EB24-BE64-6C65B94C5C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5317" y="1346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AB40D1-9520-CC25-745C-6FAFBEDE2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8517" y="1346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7971E3-5B83-BC71-61D6-243D3435E8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44B613-E2CE-1C49-93CB-4793AF9BF9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0549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B689A-EC54-2893-07C6-F162AC2520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63878E-CF37-0ED2-6788-4290045F1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9A66C-FCFD-2EDD-B5D3-BB7618D3A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6989-7C2C-7947-9A44-4CC6782BDD55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D85D1-FBF0-7619-9D17-8B0D31960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84683-C1AD-DE50-72A9-F733D9C46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5259-EDBB-9141-A80B-9F81B8E07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99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143EF-6322-A11E-6074-4A7C6B3A3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16EEC-02CA-C77D-F8AE-10F86F506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4B145-4611-2219-7E79-E8C0A0765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6989-7C2C-7947-9A44-4CC6782BDD55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12C51-17EE-6BA7-1AE1-9B032BB14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B8CED-17BE-A737-E6BC-AA089AE7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5259-EDBB-9141-A80B-9F81B8E07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52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9A026-0AB0-F813-9F42-8A09FACCF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B07B0-F4C0-52AF-2047-0ED1B2047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05DA7-4165-314F-8781-BBAE6454C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6989-7C2C-7947-9A44-4CC6782BDD55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46AFC-E165-99C9-9896-7F594C77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FF0AB-7E73-AB1E-1956-508519ED3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5259-EDBB-9141-A80B-9F81B8E07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24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F4B8A-A45B-0776-239B-8FF2ECEC1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119CE-C382-EBFD-6A19-3D0A33A6A5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0F832-D913-A63C-ED9B-D9FB578B2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A6491-E6A6-C25F-30CD-86C40A3B9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6989-7C2C-7947-9A44-4CC6782BDD55}" type="datetimeFigureOut">
              <a:rPr lang="en-US" smtClean="0"/>
              <a:t>11/7/24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374D9F-060F-61A5-B851-9505B5FD9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AF7AD1-586B-003F-34E8-981E7401F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B613-E2CE-1C49-93CB-4793AF9BF9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155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E05B2-1853-27B2-6636-6E219CF25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E2B73-3A83-B02C-FA14-A92778B66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9D88E9-B444-2BA7-FAA7-EC44BBE34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4FCC38-38EC-A1E2-5799-F4C4A4A10D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1EC526-D798-5EF6-E5DA-CC4A1AD990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262E27-2A5A-9074-CD14-46BEB7245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6989-7C2C-7947-9A44-4CC6782BDD55}" type="datetimeFigureOut">
              <a:rPr lang="en-US" smtClean="0"/>
              <a:t>11/7/24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9E6DFF-7BE8-691E-BEE4-CFE91911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FA4D15-16C9-22E7-9707-62767EFBD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5259-EDBB-9141-A80B-9F81B8E07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018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31DE-8F36-3A60-F280-63B41BC86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8BFBF6-2538-8F24-B53A-76286EE6C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6989-7C2C-7947-9A44-4CC6782BDD55}" type="datetimeFigureOut">
              <a:rPr lang="en-US" smtClean="0"/>
              <a:t>11/7/24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6488F6-EDD0-96F3-56B8-0BE18A100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4D7792-7EC0-79D6-AAEA-A4FB38434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5259-EDBB-9141-A80B-9F81B8E07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58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D4AC67-70EF-76F7-22FA-B4F221A68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6989-7C2C-7947-9A44-4CC6782BDD55}" type="datetimeFigureOut">
              <a:rPr lang="en-US" smtClean="0"/>
              <a:t>11/7/24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0197E-DD1D-0E92-249F-5E2D3C51D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6A759-F0E4-754D-6FDC-C7493F2E8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5259-EDBB-9141-A80B-9F81B8E07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728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77D6C-41DD-32AD-5FAD-AF033F48D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47B5E-EF80-EC6C-28C5-73F645326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C43D2-F387-E72B-8DA8-F7D6C73A8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5FBB04-C8F5-AF18-1A2E-F5D01CFDF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6989-7C2C-7947-9A44-4CC6782BDD55}" type="datetimeFigureOut">
              <a:rPr lang="en-US" smtClean="0"/>
              <a:t>11/7/24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5512E-F226-70BA-DE5D-DDCD2BB3B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65E35-47EA-21D7-63A2-F74621617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5259-EDBB-9141-A80B-9F81B8E07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91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DA570-60D9-7188-052C-01788A772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829223-EF5F-9664-3154-A2094B1890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E19EE5-C080-40FA-4355-CA67026FBD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0CFDF-AAA6-C75B-DC9D-3CDA77F13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6989-7C2C-7947-9A44-4CC6782BDD55}" type="datetimeFigureOut">
              <a:rPr lang="en-US" smtClean="0"/>
              <a:t>11/7/24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541EF-F4C1-1615-4D87-958B57BB7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F133D5-F004-0093-97C9-2EC2B71C6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5259-EDBB-9141-A80B-9F81B8E07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979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D2F49-4936-8AAB-C388-8B7F58A52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E373CC-378F-A435-030D-BD3456441B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01E10-0D5D-BF2F-3FCF-A778CB7ED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6989-7C2C-7947-9A44-4CC6782BDD55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94A8A-2147-CEFF-CF39-3667024EB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B35E2-35F1-A425-E19D-3C5D9FAD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5259-EDBB-9141-A80B-9F81B8E07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91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F80507-F16A-D9EB-14DA-2AF6102C58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BA4380-E129-B60D-1AD8-371EB9ABE4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1767D-9A10-45E4-1F28-37B707DE6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6989-7C2C-7947-9A44-4CC6782BDD55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1F50F-D48B-3BA8-2E2A-4200A193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CE441-D98D-9AF5-883B-824B2874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5259-EDBB-9141-A80B-9F81B8E07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68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07140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Open slide master to edit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61" r:id="rId15"/>
    <p:sldLayoutId id="2147483762" r:id="rId16"/>
    <p:sldLayoutId id="2147483763" r:id="rId17"/>
    <p:sldLayoutId id="2147483765" r:id="rId1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B178CA-400C-6F80-EF71-515A242B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D37A9-395F-03BD-F4AE-43DCA12C2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A6944-C50B-FEC7-F84C-13457EDEDC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1B6989-7C2C-7947-9A44-4CC6782BDD55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7EBEE-D359-3F8E-042F-247511794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90CDA-3F21-AA52-BFD6-0DC5D39C9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BC5259-EDBB-9141-A80B-9F81B8E0740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39060C-3303-68CF-4E5C-53F048362AB0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9CBBF50-BEE8-8C1E-3E61-4B5984AF761C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9608AA-48E3-18DF-7F21-86432B9E872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91D92AF5-52E0-EE66-AE06-75E7EE294AE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Open slide master to edit</a:t>
            </a:r>
          </a:p>
        </p:txBody>
      </p:sp>
    </p:spTree>
    <p:extLst>
      <p:ext uri="{BB962C8B-B14F-4D97-AF65-F5344CB8AC3E}">
        <p14:creationId xmlns:p14="http://schemas.microsoft.com/office/powerpoint/2010/main" val="316146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EF93-DE48-5442-870D-943F37571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219" y="1124802"/>
            <a:ext cx="11279562" cy="424732"/>
          </a:xfrm>
        </p:spPr>
        <p:txBody>
          <a:bodyPr/>
          <a:lstStyle/>
          <a:p>
            <a:pPr algn="ctr"/>
            <a:r>
              <a:rPr lang="en-US" sz="2400" b="1" dirty="0"/>
              <a:t>Evaluations of </a:t>
            </a:r>
            <a:r>
              <a:rPr lang="en-US" sz="2400" b="1" baseline="30000" dirty="0"/>
              <a:t>155,157</a:t>
            </a:r>
            <a:r>
              <a:rPr lang="en-US" sz="2400" b="1" dirty="0"/>
              <a:t>Gd, </a:t>
            </a:r>
            <a:r>
              <a:rPr lang="en-US" sz="2400" b="1" baseline="30000" dirty="0"/>
              <a:t>95</a:t>
            </a:r>
            <a:r>
              <a:rPr lang="en-US" sz="2400" b="1" dirty="0"/>
              <a:t>Mo, </a:t>
            </a:r>
            <a:r>
              <a:rPr lang="en-US" sz="2400" b="1" baseline="30000" dirty="0"/>
              <a:t>92,94</a:t>
            </a:r>
            <a:r>
              <a:rPr lang="en-US" sz="2400" b="1" dirty="0"/>
              <a:t>Zr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73FE8-692F-1E45-8F88-6FBEEB088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6219" y="1963882"/>
            <a:ext cx="10391666" cy="3248198"/>
          </a:xfrm>
        </p:spPr>
        <p:txBody>
          <a:bodyPr/>
          <a:lstStyle/>
          <a:p>
            <a:r>
              <a:rPr lang="en-US" dirty="0"/>
              <a:t>Luiz Leal</a:t>
            </a:r>
            <a:r>
              <a:rPr lang="en-US" baseline="30000" dirty="0"/>
              <a:t>1</a:t>
            </a:r>
            <a:r>
              <a:rPr lang="en-US" dirty="0"/>
              <a:t>, Travis Greene</a:t>
            </a:r>
            <a:r>
              <a:rPr lang="en-US" baseline="30000" dirty="0"/>
              <a:t>1</a:t>
            </a:r>
            <a:r>
              <a:rPr lang="en-US" dirty="0"/>
              <a:t>, Goran Arbanas</a:t>
            </a:r>
            <a:r>
              <a:rPr lang="en-US" baseline="30000" dirty="0"/>
              <a:t>1</a:t>
            </a:r>
            <a:r>
              <a:rPr lang="en-US" dirty="0"/>
              <a:t>, Devin Barry</a:t>
            </a:r>
            <a:r>
              <a:rPr lang="en-US" baseline="30000" dirty="0"/>
              <a:t>2</a:t>
            </a:r>
            <a:r>
              <a:rPr lang="en-US" dirty="0"/>
              <a:t>, </a:t>
            </a:r>
            <a:r>
              <a:rPr lang="en-US" dirty="0">
                <a:latin typeface="+mn-lt"/>
              </a:rPr>
              <a:t>and </a:t>
            </a:r>
            <a:r>
              <a:rPr lang="en-US" dirty="0">
                <a:effectLst/>
                <a:latin typeface="+mn-lt"/>
                <a:ea typeface="Aptos" panose="020B0004020202020204" pitchFamily="34" charset="0"/>
              </a:rPr>
              <a:t>Timothy Trumbull</a:t>
            </a:r>
            <a:r>
              <a:rPr lang="en-US" baseline="30000" dirty="0">
                <a:effectLst/>
                <a:latin typeface="+mn-lt"/>
                <a:ea typeface="Aptos" panose="020B0004020202020204" pitchFamily="34" charset="0"/>
              </a:rPr>
              <a:t>2</a:t>
            </a:r>
            <a:r>
              <a:rPr lang="en-US" dirty="0">
                <a:effectLst/>
                <a:latin typeface="+mn-lt"/>
              </a:rPr>
              <a:t> </a:t>
            </a:r>
            <a:endParaRPr lang="en-US" dirty="0">
              <a:latin typeface="+mn-lt"/>
            </a:endParaRPr>
          </a:p>
          <a:p>
            <a:endParaRPr lang="en-US" dirty="0"/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en-US" i="0" u="none" strike="noStrike" dirty="0">
                <a:solidFill>
                  <a:schemeClr val="bg1"/>
                </a:solidFill>
                <a:effectLst/>
                <a:latin typeface="+mj-lt"/>
              </a:rPr>
              <a:t>2024 CSEWG, NDAG Meeting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en-US" i="0" u="none" strike="noStrike" dirty="0">
                <a:solidFill>
                  <a:schemeClr val="bg1"/>
                </a:solidFill>
                <a:effectLst/>
                <a:latin typeface="+mj-lt"/>
              </a:rPr>
              <a:t>Long Island, NY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en-US" dirty="0">
                <a:solidFill>
                  <a:schemeClr val="bg1"/>
                </a:solidFill>
                <a:latin typeface="+mj-lt"/>
              </a:rPr>
              <a:t>November 4−8, 2024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pPr lvl="1" algn="l">
              <a:lnSpc>
                <a:spcPct val="100000"/>
              </a:lnSpc>
              <a:spcBef>
                <a:spcPts val="200"/>
              </a:spcBef>
            </a:pPr>
            <a:r>
              <a:rPr lang="en-US" sz="1800" baseline="300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</a:rPr>
              <a:t>1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</a:rPr>
              <a:t>Oak Ridge National Laboratory, Oak Ridge, TN, 37831</a:t>
            </a:r>
          </a:p>
          <a:p>
            <a:pPr lvl="1" algn="l">
              <a:lnSpc>
                <a:spcPct val="100000"/>
              </a:lnSpc>
              <a:spcBef>
                <a:spcPts val="200"/>
              </a:spcBef>
            </a:pPr>
            <a:r>
              <a:rPr lang="en-US" sz="1800" baseline="300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</a:rPr>
              <a:t>Naval Nuclear Laboratory, P.O. Box 1072, Schenectady, NY 12301</a:t>
            </a:r>
            <a:r>
              <a:rPr lang="en-US" dirty="0">
                <a:solidFill>
                  <a:schemeClr val="bg1"/>
                </a:solidFill>
                <a:effectLst/>
                <a:latin typeface="+mn-lt"/>
              </a:rPr>
              <a:t> 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2643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7383" y="43771"/>
            <a:ext cx="11092069" cy="781929"/>
          </a:xfrm>
        </p:spPr>
        <p:txBody>
          <a:bodyPr>
            <a:normAutofit/>
          </a:bodyPr>
          <a:lstStyle/>
          <a:p>
            <a:r>
              <a:rPr lang="en-US" sz="3200" dirty="0"/>
              <a:t>SAMINT Methodology for </a:t>
            </a:r>
            <a:r>
              <a:rPr lang="en-US" sz="3200" dirty="0">
                <a:highlight>
                  <a:srgbClr val="FFFF00"/>
                </a:highlight>
              </a:rPr>
              <a:t>Differential and Integral Data </a:t>
            </a:r>
            <a:r>
              <a:rPr lang="en-US" sz="3200" dirty="0"/>
              <a:t>Treatment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4412105" y="823755"/>
            <a:ext cx="2937664" cy="4826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/>
              <a:t>SAMINT flowchart</a:t>
            </a: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4594393" y="4660155"/>
            <a:ext cx="1430833" cy="461665"/>
          </a:xfrm>
          <a:prstGeom prst="rect">
            <a:avLst/>
          </a:prstGeom>
          <a:ln w="571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CE TSUNAMI</a:t>
            </a:r>
          </a:p>
          <a:p>
            <a:pPr algn="ctr"/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MCNP-6</a:t>
            </a: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2680443" y="3293328"/>
            <a:ext cx="1287519" cy="276999"/>
          </a:xfrm>
          <a:prstGeom prst="rect">
            <a:avLst/>
          </a:prstGeom>
          <a:ln w="571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SAMINT</a:t>
            </a:r>
          </a:p>
        </p:txBody>
      </p:sp>
      <p:sp>
        <p:nvSpPr>
          <p:cNvPr id="12" name="Rectangle 11"/>
          <p:cNvSpPr>
            <a:spLocks/>
          </p:cNvSpPr>
          <p:nvPr/>
        </p:nvSpPr>
        <p:spPr>
          <a:xfrm>
            <a:off x="4611932" y="2014572"/>
            <a:ext cx="1413294" cy="276999"/>
          </a:xfrm>
          <a:prstGeom prst="rect">
            <a:avLst/>
          </a:prstGeom>
          <a:ln w="571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SAMMY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56248" y="3690258"/>
            <a:ext cx="1259631" cy="304698"/>
          </a:xfrm>
          <a:prstGeom prst="rect">
            <a:avLst/>
          </a:prstGeom>
          <a:ln w="571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>
                <a:latin typeface="Arial"/>
                <a:cs typeface="Arial"/>
              </a:rPr>
              <a:t>dk/dσ(E)</a:t>
            </a:r>
            <a:endParaRPr lang="en-US" sz="1200" baseline="-25000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26767" y="2837901"/>
            <a:ext cx="1259631" cy="304698"/>
          </a:xfrm>
          <a:prstGeom prst="rect">
            <a:avLst/>
          </a:prstGeom>
          <a:ln w="571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dirty="0" err="1">
                <a:latin typeface="Arial"/>
                <a:cs typeface="Arial"/>
              </a:rPr>
              <a:t>dσ</a:t>
            </a:r>
            <a:r>
              <a:rPr lang="en-US" sz="1200" dirty="0">
                <a:latin typeface="Arial"/>
                <a:cs typeface="Arial"/>
              </a:rPr>
              <a:t>(E)/</a:t>
            </a:r>
            <a:r>
              <a:rPr lang="en-US" sz="1200" dirty="0" err="1">
                <a:latin typeface="Arial"/>
                <a:cs typeface="Arial"/>
              </a:rPr>
              <a:t>dP</a:t>
            </a:r>
            <a:endParaRPr lang="en-US" sz="1200" baseline="-25000" dirty="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21787" y="3248723"/>
            <a:ext cx="1287519" cy="276999"/>
          </a:xfrm>
          <a:prstGeom prst="rect">
            <a:avLst/>
          </a:prstGeom>
          <a:ln w="571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dirty="0">
                <a:latin typeface="Arial"/>
                <a:cs typeface="Arial"/>
              </a:rPr>
              <a:t>dk/</a:t>
            </a:r>
            <a:r>
              <a:rPr lang="en-US" sz="1200" dirty="0" err="1">
                <a:latin typeface="Arial"/>
                <a:cs typeface="Arial"/>
              </a:rPr>
              <a:t>dP</a:t>
            </a:r>
            <a:endParaRPr lang="en-US" sz="1200" baseline="-25000" dirty="0"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56647" y="4618701"/>
            <a:ext cx="1259631" cy="507833"/>
          </a:xfrm>
          <a:prstGeom prst="rect">
            <a:avLst/>
          </a:prstGeom>
          <a:ln w="571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>
                <a:latin typeface="Arial"/>
                <a:cs typeface="Arial"/>
              </a:rPr>
              <a:t>Updated</a:t>
            </a:r>
          </a:p>
          <a:p>
            <a:pPr algn="ctr"/>
            <a:r>
              <a:rPr lang="en-US" sz="1200">
                <a:latin typeface="Arial"/>
                <a:cs typeface="Arial"/>
              </a:rPr>
              <a:t>P and δP</a:t>
            </a:r>
            <a:endParaRPr lang="en-US" sz="1200" baseline="-25000"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815407" y="4720268"/>
            <a:ext cx="664584" cy="304698"/>
          </a:xfrm>
          <a:prstGeom prst="rect">
            <a:avLst/>
          </a:prstGeom>
          <a:ln w="571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ENDF</a:t>
            </a:r>
          </a:p>
        </p:txBody>
      </p:sp>
      <p:sp>
        <p:nvSpPr>
          <p:cNvPr id="18" name="Rectangle 17"/>
          <p:cNvSpPr>
            <a:spLocks/>
          </p:cNvSpPr>
          <p:nvPr/>
        </p:nvSpPr>
        <p:spPr>
          <a:xfrm>
            <a:off x="6949675" y="3930967"/>
            <a:ext cx="1259631" cy="304698"/>
          </a:xfrm>
          <a:prstGeom prst="rect">
            <a:avLst/>
          </a:prstGeom>
          <a:ln w="571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SAMMY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50155" y="6029013"/>
            <a:ext cx="6950142" cy="46166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  <a:cs typeface="Times New Roman" panose="02020603050405020304" pitchFamily="18" charset="0"/>
              </a:rPr>
              <a:t>P = resonance parameters (e.g.,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9" name="Rectangle 28"/>
          <p:cNvSpPr>
            <a:spLocks/>
          </p:cNvSpPr>
          <p:nvPr/>
        </p:nvSpPr>
        <p:spPr>
          <a:xfrm>
            <a:off x="1896562" y="1564948"/>
            <a:ext cx="1259631" cy="575540"/>
          </a:xfrm>
          <a:prstGeom prst="rect">
            <a:avLst/>
          </a:prstGeom>
          <a:noFill/>
          <a:ln w="571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Differential data</a:t>
            </a:r>
          </a:p>
        </p:txBody>
      </p:sp>
      <p:sp>
        <p:nvSpPr>
          <p:cNvPr id="30" name="Rectangle 29"/>
          <p:cNvSpPr>
            <a:spLocks/>
          </p:cNvSpPr>
          <p:nvPr/>
        </p:nvSpPr>
        <p:spPr>
          <a:xfrm>
            <a:off x="1896561" y="4584847"/>
            <a:ext cx="1259631" cy="575540"/>
          </a:xfrm>
          <a:prstGeom prst="rect">
            <a:avLst/>
          </a:prstGeom>
          <a:ln w="571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Integral </a:t>
            </a:r>
          </a:p>
          <a:p>
            <a:pPr algn="ctr"/>
            <a:r>
              <a:rPr lang="en-US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data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5B9D3BB-EFD7-DADF-DCC3-F54C703C6232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3156193" y="1852718"/>
            <a:ext cx="1425746" cy="28777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44745C3-0E00-B2E7-53D7-43D7CF3358B8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5318579" y="2291571"/>
            <a:ext cx="138004" cy="529341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6C019D4-9223-F06F-BA6B-23D2D66A0B2A}"/>
              </a:ext>
            </a:extLst>
          </p:cNvPr>
          <p:cNvCxnSpPr>
            <a:cxnSpLocks/>
          </p:cNvCxnSpPr>
          <p:nvPr/>
        </p:nvCxnSpPr>
        <p:spPr>
          <a:xfrm flipH="1">
            <a:off x="3967962" y="3142599"/>
            <a:ext cx="1281675" cy="244624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2005673-C54C-6D4C-5561-C0D1C91DBD20}"/>
              </a:ext>
            </a:extLst>
          </p:cNvPr>
          <p:cNvCxnSpPr>
            <a:cxnSpLocks/>
            <a:stCxn id="30" idx="3"/>
            <a:endCxn id="10" idx="1"/>
          </p:cNvCxnSpPr>
          <p:nvPr/>
        </p:nvCxnSpPr>
        <p:spPr>
          <a:xfrm>
            <a:off x="3156192" y="4872617"/>
            <a:ext cx="1438201" cy="18371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CAFF803-3D1E-3E33-5BEE-437BE739FFB2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5013211" y="3994956"/>
            <a:ext cx="472853" cy="653912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6AFBA5A-BFF3-96B9-B0BD-7E853D436135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3967962" y="3424257"/>
            <a:ext cx="888286" cy="41835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6DA16BE-67B3-8C90-F423-6561A1CD2FF2}"/>
              </a:ext>
            </a:extLst>
          </p:cNvPr>
          <p:cNvCxnSpPr>
            <a:cxnSpLocks/>
            <a:stCxn id="11" idx="3"/>
            <a:endCxn id="15" idx="1"/>
          </p:cNvCxnSpPr>
          <p:nvPr/>
        </p:nvCxnSpPr>
        <p:spPr>
          <a:xfrm flipV="1">
            <a:off x="3967962" y="3387223"/>
            <a:ext cx="2953825" cy="4460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77D5FF5-6BC2-A65D-C4CD-99AD536955A2}"/>
              </a:ext>
            </a:extLst>
          </p:cNvPr>
          <p:cNvCxnSpPr>
            <a:cxnSpLocks/>
            <a:stCxn id="15" idx="2"/>
            <a:endCxn id="18" idx="0"/>
          </p:cNvCxnSpPr>
          <p:nvPr/>
        </p:nvCxnSpPr>
        <p:spPr>
          <a:xfrm>
            <a:off x="7565547" y="3525722"/>
            <a:ext cx="13944" cy="40524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9FAF8D0-95B1-45E2-DBCB-CBA81AE0FCE4}"/>
              </a:ext>
            </a:extLst>
          </p:cNvPr>
          <p:cNvCxnSpPr>
            <a:cxnSpLocks/>
            <a:stCxn id="18" idx="2"/>
            <a:endCxn id="16" idx="0"/>
          </p:cNvCxnSpPr>
          <p:nvPr/>
        </p:nvCxnSpPr>
        <p:spPr>
          <a:xfrm>
            <a:off x="7579491" y="4235665"/>
            <a:ext cx="6972" cy="383036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728ED63-26FE-3170-300A-40CF7ED24092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 flipV="1">
            <a:off x="8216278" y="4872617"/>
            <a:ext cx="599129" cy="1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Freeform 99">
            <a:extLst>
              <a:ext uri="{FF2B5EF4-FFF2-40B4-BE49-F238E27FC236}">
                <a16:creationId xmlns:a16="http://schemas.microsoft.com/office/drawing/2014/main" id="{767582F5-5947-EE17-3E73-2B04D55D44BE}"/>
              </a:ext>
            </a:extLst>
          </p:cNvPr>
          <p:cNvSpPr/>
          <p:nvPr/>
        </p:nvSpPr>
        <p:spPr>
          <a:xfrm>
            <a:off x="1498600" y="1260824"/>
            <a:ext cx="5016500" cy="2032504"/>
          </a:xfrm>
          <a:custGeom>
            <a:avLst/>
            <a:gdLst>
              <a:gd name="connsiteX0" fmla="*/ 457200 w 1892300"/>
              <a:gd name="connsiteY0" fmla="*/ 76200 h 1092200"/>
              <a:gd name="connsiteX1" fmla="*/ 546100 w 1892300"/>
              <a:gd name="connsiteY1" fmla="*/ 88900 h 1092200"/>
              <a:gd name="connsiteX2" fmla="*/ 965200 w 1892300"/>
              <a:gd name="connsiteY2" fmla="*/ 114300 h 1092200"/>
              <a:gd name="connsiteX3" fmla="*/ 1219200 w 1892300"/>
              <a:gd name="connsiteY3" fmla="*/ 139700 h 1092200"/>
              <a:gd name="connsiteX4" fmla="*/ 1358900 w 1892300"/>
              <a:gd name="connsiteY4" fmla="*/ 165100 h 1092200"/>
              <a:gd name="connsiteX5" fmla="*/ 1447800 w 1892300"/>
              <a:gd name="connsiteY5" fmla="*/ 203200 h 1092200"/>
              <a:gd name="connsiteX6" fmla="*/ 1536700 w 1892300"/>
              <a:gd name="connsiteY6" fmla="*/ 241300 h 1092200"/>
              <a:gd name="connsiteX7" fmla="*/ 1587500 w 1892300"/>
              <a:gd name="connsiteY7" fmla="*/ 279400 h 1092200"/>
              <a:gd name="connsiteX8" fmla="*/ 1752600 w 1892300"/>
              <a:gd name="connsiteY8" fmla="*/ 393700 h 1092200"/>
              <a:gd name="connsiteX9" fmla="*/ 1828800 w 1892300"/>
              <a:gd name="connsiteY9" fmla="*/ 495300 h 1092200"/>
              <a:gd name="connsiteX10" fmla="*/ 1866900 w 1892300"/>
              <a:gd name="connsiteY10" fmla="*/ 596900 h 1092200"/>
              <a:gd name="connsiteX11" fmla="*/ 1892300 w 1892300"/>
              <a:gd name="connsiteY11" fmla="*/ 635000 h 1092200"/>
              <a:gd name="connsiteX12" fmla="*/ 1879600 w 1892300"/>
              <a:gd name="connsiteY12" fmla="*/ 863600 h 1092200"/>
              <a:gd name="connsiteX13" fmla="*/ 1866900 w 1892300"/>
              <a:gd name="connsiteY13" fmla="*/ 901700 h 1092200"/>
              <a:gd name="connsiteX14" fmla="*/ 1854200 w 1892300"/>
              <a:gd name="connsiteY14" fmla="*/ 977900 h 1092200"/>
              <a:gd name="connsiteX15" fmla="*/ 1790700 w 1892300"/>
              <a:gd name="connsiteY15" fmla="*/ 1054100 h 1092200"/>
              <a:gd name="connsiteX16" fmla="*/ 1752600 w 1892300"/>
              <a:gd name="connsiteY16" fmla="*/ 1066800 h 1092200"/>
              <a:gd name="connsiteX17" fmla="*/ 1714500 w 1892300"/>
              <a:gd name="connsiteY17" fmla="*/ 1092200 h 1092200"/>
              <a:gd name="connsiteX18" fmla="*/ 1460500 w 1892300"/>
              <a:gd name="connsiteY18" fmla="*/ 1079500 h 1092200"/>
              <a:gd name="connsiteX19" fmla="*/ 1257300 w 1892300"/>
              <a:gd name="connsiteY19" fmla="*/ 1054100 h 1092200"/>
              <a:gd name="connsiteX20" fmla="*/ 1066800 w 1892300"/>
              <a:gd name="connsiteY20" fmla="*/ 1028700 h 1092200"/>
              <a:gd name="connsiteX21" fmla="*/ 1003300 w 1892300"/>
              <a:gd name="connsiteY21" fmla="*/ 1016000 h 1092200"/>
              <a:gd name="connsiteX22" fmla="*/ 863600 w 1892300"/>
              <a:gd name="connsiteY22" fmla="*/ 990600 h 1092200"/>
              <a:gd name="connsiteX23" fmla="*/ 711200 w 1892300"/>
              <a:gd name="connsiteY23" fmla="*/ 952500 h 1092200"/>
              <a:gd name="connsiteX24" fmla="*/ 660400 w 1892300"/>
              <a:gd name="connsiteY24" fmla="*/ 939800 h 1092200"/>
              <a:gd name="connsiteX25" fmla="*/ 622300 w 1892300"/>
              <a:gd name="connsiteY25" fmla="*/ 927100 h 1092200"/>
              <a:gd name="connsiteX26" fmla="*/ 571500 w 1892300"/>
              <a:gd name="connsiteY26" fmla="*/ 914400 h 1092200"/>
              <a:gd name="connsiteX27" fmla="*/ 533400 w 1892300"/>
              <a:gd name="connsiteY27" fmla="*/ 901700 h 1092200"/>
              <a:gd name="connsiteX28" fmla="*/ 431800 w 1892300"/>
              <a:gd name="connsiteY28" fmla="*/ 876300 h 1092200"/>
              <a:gd name="connsiteX29" fmla="*/ 355600 w 1892300"/>
              <a:gd name="connsiteY29" fmla="*/ 850900 h 1092200"/>
              <a:gd name="connsiteX30" fmla="*/ 317500 w 1892300"/>
              <a:gd name="connsiteY30" fmla="*/ 838200 h 1092200"/>
              <a:gd name="connsiteX31" fmla="*/ 215900 w 1892300"/>
              <a:gd name="connsiteY31" fmla="*/ 774700 h 1092200"/>
              <a:gd name="connsiteX32" fmla="*/ 177800 w 1892300"/>
              <a:gd name="connsiteY32" fmla="*/ 749300 h 1092200"/>
              <a:gd name="connsiteX33" fmla="*/ 101600 w 1892300"/>
              <a:gd name="connsiteY33" fmla="*/ 685800 h 1092200"/>
              <a:gd name="connsiteX34" fmla="*/ 63500 w 1892300"/>
              <a:gd name="connsiteY34" fmla="*/ 609600 h 1092200"/>
              <a:gd name="connsiteX35" fmla="*/ 38100 w 1892300"/>
              <a:gd name="connsiteY35" fmla="*/ 571500 h 1092200"/>
              <a:gd name="connsiteX36" fmla="*/ 25400 w 1892300"/>
              <a:gd name="connsiteY36" fmla="*/ 508000 h 1092200"/>
              <a:gd name="connsiteX37" fmla="*/ 12700 w 1892300"/>
              <a:gd name="connsiteY37" fmla="*/ 457200 h 1092200"/>
              <a:gd name="connsiteX38" fmla="*/ 0 w 1892300"/>
              <a:gd name="connsiteY38" fmla="*/ 342900 h 1092200"/>
              <a:gd name="connsiteX39" fmla="*/ 12700 w 1892300"/>
              <a:gd name="connsiteY39" fmla="*/ 190500 h 1092200"/>
              <a:gd name="connsiteX40" fmla="*/ 38100 w 1892300"/>
              <a:gd name="connsiteY40" fmla="*/ 63500 h 1092200"/>
              <a:gd name="connsiteX41" fmla="*/ 50800 w 1892300"/>
              <a:gd name="connsiteY41" fmla="*/ 25400 h 1092200"/>
              <a:gd name="connsiteX42" fmla="*/ 127000 w 1892300"/>
              <a:gd name="connsiteY42" fmla="*/ 0 h 1092200"/>
              <a:gd name="connsiteX43" fmla="*/ 203200 w 1892300"/>
              <a:gd name="connsiteY43" fmla="*/ 25400 h 1092200"/>
              <a:gd name="connsiteX44" fmla="*/ 241300 w 1892300"/>
              <a:gd name="connsiteY44" fmla="*/ 38100 h 1092200"/>
              <a:gd name="connsiteX45" fmla="*/ 355600 w 1892300"/>
              <a:gd name="connsiteY45" fmla="*/ 88900 h 1092200"/>
              <a:gd name="connsiteX46" fmla="*/ 457200 w 1892300"/>
              <a:gd name="connsiteY46" fmla="*/ 7620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892300" h="1092200">
                <a:moveTo>
                  <a:pt x="457200" y="76200"/>
                </a:moveTo>
                <a:cubicBezTo>
                  <a:pt x="488950" y="76200"/>
                  <a:pt x="516250" y="86661"/>
                  <a:pt x="546100" y="88900"/>
                </a:cubicBezTo>
                <a:cubicBezTo>
                  <a:pt x="685664" y="99367"/>
                  <a:pt x="825938" y="100374"/>
                  <a:pt x="965200" y="114300"/>
                </a:cubicBezTo>
                <a:lnTo>
                  <a:pt x="1219200" y="139700"/>
                </a:lnTo>
                <a:cubicBezTo>
                  <a:pt x="1369798" y="177349"/>
                  <a:pt x="1131373" y="119595"/>
                  <a:pt x="1358900" y="165100"/>
                </a:cubicBezTo>
                <a:cubicBezTo>
                  <a:pt x="1396130" y="172546"/>
                  <a:pt x="1411657" y="187710"/>
                  <a:pt x="1447800" y="203200"/>
                </a:cubicBezTo>
                <a:cubicBezTo>
                  <a:pt x="1502795" y="226769"/>
                  <a:pt x="1475434" y="203009"/>
                  <a:pt x="1536700" y="241300"/>
                </a:cubicBezTo>
                <a:cubicBezTo>
                  <a:pt x="1554649" y="252518"/>
                  <a:pt x="1569551" y="268182"/>
                  <a:pt x="1587500" y="279400"/>
                </a:cubicBezTo>
                <a:cubicBezTo>
                  <a:pt x="1661964" y="325940"/>
                  <a:pt x="1673091" y="294313"/>
                  <a:pt x="1752600" y="393700"/>
                </a:cubicBezTo>
                <a:cubicBezTo>
                  <a:pt x="1777030" y="424237"/>
                  <a:pt x="1808582" y="459918"/>
                  <a:pt x="1828800" y="495300"/>
                </a:cubicBezTo>
                <a:cubicBezTo>
                  <a:pt x="1901362" y="622283"/>
                  <a:pt x="1813324" y="471889"/>
                  <a:pt x="1866900" y="596900"/>
                </a:cubicBezTo>
                <a:cubicBezTo>
                  <a:pt x="1872913" y="610929"/>
                  <a:pt x="1883833" y="622300"/>
                  <a:pt x="1892300" y="635000"/>
                </a:cubicBezTo>
                <a:cubicBezTo>
                  <a:pt x="1888067" y="711200"/>
                  <a:pt x="1886836" y="787626"/>
                  <a:pt x="1879600" y="863600"/>
                </a:cubicBezTo>
                <a:cubicBezTo>
                  <a:pt x="1878331" y="876927"/>
                  <a:pt x="1869804" y="888632"/>
                  <a:pt x="1866900" y="901700"/>
                </a:cubicBezTo>
                <a:cubicBezTo>
                  <a:pt x="1861314" y="926837"/>
                  <a:pt x="1862343" y="953471"/>
                  <a:pt x="1854200" y="977900"/>
                </a:cubicBezTo>
                <a:cubicBezTo>
                  <a:pt x="1847506" y="997981"/>
                  <a:pt x="1805858" y="1043995"/>
                  <a:pt x="1790700" y="1054100"/>
                </a:cubicBezTo>
                <a:cubicBezTo>
                  <a:pt x="1779561" y="1061526"/>
                  <a:pt x="1764574" y="1060813"/>
                  <a:pt x="1752600" y="1066800"/>
                </a:cubicBezTo>
                <a:cubicBezTo>
                  <a:pt x="1738948" y="1073626"/>
                  <a:pt x="1727200" y="1083733"/>
                  <a:pt x="1714500" y="1092200"/>
                </a:cubicBezTo>
                <a:lnTo>
                  <a:pt x="1460500" y="1079500"/>
                </a:lnTo>
                <a:cubicBezTo>
                  <a:pt x="1313640" y="1069709"/>
                  <a:pt x="1371978" y="1070483"/>
                  <a:pt x="1257300" y="1054100"/>
                </a:cubicBezTo>
                <a:cubicBezTo>
                  <a:pt x="1167405" y="1041258"/>
                  <a:pt x="1153170" y="1043095"/>
                  <a:pt x="1066800" y="1028700"/>
                </a:cubicBezTo>
                <a:cubicBezTo>
                  <a:pt x="1045508" y="1025151"/>
                  <a:pt x="1024538" y="1019861"/>
                  <a:pt x="1003300" y="1016000"/>
                </a:cubicBezTo>
                <a:cubicBezTo>
                  <a:pt x="942180" y="1004887"/>
                  <a:pt x="921860" y="1004045"/>
                  <a:pt x="863600" y="990600"/>
                </a:cubicBezTo>
                <a:lnTo>
                  <a:pt x="711200" y="952500"/>
                </a:lnTo>
                <a:cubicBezTo>
                  <a:pt x="694267" y="948267"/>
                  <a:pt x="676959" y="945320"/>
                  <a:pt x="660400" y="939800"/>
                </a:cubicBezTo>
                <a:cubicBezTo>
                  <a:pt x="647700" y="935567"/>
                  <a:pt x="635172" y="930778"/>
                  <a:pt x="622300" y="927100"/>
                </a:cubicBezTo>
                <a:cubicBezTo>
                  <a:pt x="605517" y="922305"/>
                  <a:pt x="588283" y="919195"/>
                  <a:pt x="571500" y="914400"/>
                </a:cubicBezTo>
                <a:cubicBezTo>
                  <a:pt x="558628" y="910722"/>
                  <a:pt x="546315" y="905222"/>
                  <a:pt x="533400" y="901700"/>
                </a:cubicBezTo>
                <a:cubicBezTo>
                  <a:pt x="499721" y="892515"/>
                  <a:pt x="464918" y="887339"/>
                  <a:pt x="431800" y="876300"/>
                </a:cubicBezTo>
                <a:lnTo>
                  <a:pt x="355600" y="850900"/>
                </a:lnTo>
                <a:cubicBezTo>
                  <a:pt x="342900" y="846667"/>
                  <a:pt x="329474" y="844187"/>
                  <a:pt x="317500" y="838200"/>
                </a:cubicBezTo>
                <a:cubicBezTo>
                  <a:pt x="237937" y="798419"/>
                  <a:pt x="292837" y="829655"/>
                  <a:pt x="215900" y="774700"/>
                </a:cubicBezTo>
                <a:cubicBezTo>
                  <a:pt x="203480" y="765828"/>
                  <a:pt x="189526" y="759071"/>
                  <a:pt x="177800" y="749300"/>
                </a:cubicBezTo>
                <a:cubicBezTo>
                  <a:pt x="80014" y="667812"/>
                  <a:pt x="196195" y="748863"/>
                  <a:pt x="101600" y="685800"/>
                </a:cubicBezTo>
                <a:cubicBezTo>
                  <a:pt x="28807" y="576611"/>
                  <a:pt x="116080" y="714760"/>
                  <a:pt x="63500" y="609600"/>
                </a:cubicBezTo>
                <a:cubicBezTo>
                  <a:pt x="56674" y="595948"/>
                  <a:pt x="46567" y="584200"/>
                  <a:pt x="38100" y="571500"/>
                </a:cubicBezTo>
                <a:cubicBezTo>
                  <a:pt x="33867" y="550333"/>
                  <a:pt x="30083" y="529072"/>
                  <a:pt x="25400" y="508000"/>
                </a:cubicBezTo>
                <a:cubicBezTo>
                  <a:pt x="21614" y="490961"/>
                  <a:pt x="15354" y="474452"/>
                  <a:pt x="12700" y="457200"/>
                </a:cubicBezTo>
                <a:cubicBezTo>
                  <a:pt x="6871" y="419311"/>
                  <a:pt x="4233" y="381000"/>
                  <a:pt x="0" y="342900"/>
                </a:cubicBezTo>
                <a:cubicBezTo>
                  <a:pt x="4233" y="292100"/>
                  <a:pt x="7071" y="241164"/>
                  <a:pt x="12700" y="190500"/>
                </a:cubicBezTo>
                <a:cubicBezTo>
                  <a:pt x="17236" y="149675"/>
                  <a:pt x="26633" y="103633"/>
                  <a:pt x="38100" y="63500"/>
                </a:cubicBezTo>
                <a:cubicBezTo>
                  <a:pt x="41778" y="50628"/>
                  <a:pt x="39907" y="33181"/>
                  <a:pt x="50800" y="25400"/>
                </a:cubicBezTo>
                <a:cubicBezTo>
                  <a:pt x="72587" y="9838"/>
                  <a:pt x="127000" y="0"/>
                  <a:pt x="127000" y="0"/>
                </a:cubicBezTo>
                <a:lnTo>
                  <a:pt x="203200" y="25400"/>
                </a:lnTo>
                <a:cubicBezTo>
                  <a:pt x="215900" y="29633"/>
                  <a:pt x="230161" y="30674"/>
                  <a:pt x="241300" y="38100"/>
                </a:cubicBezTo>
                <a:cubicBezTo>
                  <a:pt x="281794" y="65096"/>
                  <a:pt x="299797" y="81925"/>
                  <a:pt x="355600" y="88900"/>
                </a:cubicBezTo>
                <a:cubicBezTo>
                  <a:pt x="463141" y="102343"/>
                  <a:pt x="425450" y="76200"/>
                  <a:pt x="457200" y="76200"/>
                </a:cubicBezTo>
                <a:close/>
              </a:path>
            </a:pathLst>
          </a:custGeom>
          <a:solidFill>
            <a:srgbClr val="C00000">
              <a:alpha val="6000"/>
            </a:srgb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Freeform 100">
            <a:extLst>
              <a:ext uri="{FF2B5EF4-FFF2-40B4-BE49-F238E27FC236}">
                <a16:creationId xmlns:a16="http://schemas.microsoft.com/office/drawing/2014/main" id="{6868AAD1-F06A-228C-1BE2-630BA3386D29}"/>
              </a:ext>
            </a:extLst>
          </p:cNvPr>
          <p:cNvSpPr/>
          <p:nvPr/>
        </p:nvSpPr>
        <p:spPr>
          <a:xfrm flipV="1">
            <a:off x="1414668" y="3525720"/>
            <a:ext cx="5147760" cy="2404563"/>
          </a:xfrm>
          <a:custGeom>
            <a:avLst/>
            <a:gdLst>
              <a:gd name="connsiteX0" fmla="*/ 457200 w 1892300"/>
              <a:gd name="connsiteY0" fmla="*/ 76200 h 1092200"/>
              <a:gd name="connsiteX1" fmla="*/ 546100 w 1892300"/>
              <a:gd name="connsiteY1" fmla="*/ 88900 h 1092200"/>
              <a:gd name="connsiteX2" fmla="*/ 965200 w 1892300"/>
              <a:gd name="connsiteY2" fmla="*/ 114300 h 1092200"/>
              <a:gd name="connsiteX3" fmla="*/ 1219200 w 1892300"/>
              <a:gd name="connsiteY3" fmla="*/ 139700 h 1092200"/>
              <a:gd name="connsiteX4" fmla="*/ 1358900 w 1892300"/>
              <a:gd name="connsiteY4" fmla="*/ 165100 h 1092200"/>
              <a:gd name="connsiteX5" fmla="*/ 1447800 w 1892300"/>
              <a:gd name="connsiteY5" fmla="*/ 203200 h 1092200"/>
              <a:gd name="connsiteX6" fmla="*/ 1536700 w 1892300"/>
              <a:gd name="connsiteY6" fmla="*/ 241300 h 1092200"/>
              <a:gd name="connsiteX7" fmla="*/ 1587500 w 1892300"/>
              <a:gd name="connsiteY7" fmla="*/ 279400 h 1092200"/>
              <a:gd name="connsiteX8" fmla="*/ 1752600 w 1892300"/>
              <a:gd name="connsiteY8" fmla="*/ 393700 h 1092200"/>
              <a:gd name="connsiteX9" fmla="*/ 1828800 w 1892300"/>
              <a:gd name="connsiteY9" fmla="*/ 495300 h 1092200"/>
              <a:gd name="connsiteX10" fmla="*/ 1866900 w 1892300"/>
              <a:gd name="connsiteY10" fmla="*/ 596900 h 1092200"/>
              <a:gd name="connsiteX11" fmla="*/ 1892300 w 1892300"/>
              <a:gd name="connsiteY11" fmla="*/ 635000 h 1092200"/>
              <a:gd name="connsiteX12" fmla="*/ 1879600 w 1892300"/>
              <a:gd name="connsiteY12" fmla="*/ 863600 h 1092200"/>
              <a:gd name="connsiteX13" fmla="*/ 1866900 w 1892300"/>
              <a:gd name="connsiteY13" fmla="*/ 901700 h 1092200"/>
              <a:gd name="connsiteX14" fmla="*/ 1854200 w 1892300"/>
              <a:gd name="connsiteY14" fmla="*/ 977900 h 1092200"/>
              <a:gd name="connsiteX15" fmla="*/ 1790700 w 1892300"/>
              <a:gd name="connsiteY15" fmla="*/ 1054100 h 1092200"/>
              <a:gd name="connsiteX16" fmla="*/ 1752600 w 1892300"/>
              <a:gd name="connsiteY16" fmla="*/ 1066800 h 1092200"/>
              <a:gd name="connsiteX17" fmla="*/ 1714500 w 1892300"/>
              <a:gd name="connsiteY17" fmla="*/ 1092200 h 1092200"/>
              <a:gd name="connsiteX18" fmla="*/ 1460500 w 1892300"/>
              <a:gd name="connsiteY18" fmla="*/ 1079500 h 1092200"/>
              <a:gd name="connsiteX19" fmla="*/ 1257300 w 1892300"/>
              <a:gd name="connsiteY19" fmla="*/ 1054100 h 1092200"/>
              <a:gd name="connsiteX20" fmla="*/ 1066800 w 1892300"/>
              <a:gd name="connsiteY20" fmla="*/ 1028700 h 1092200"/>
              <a:gd name="connsiteX21" fmla="*/ 1003300 w 1892300"/>
              <a:gd name="connsiteY21" fmla="*/ 1016000 h 1092200"/>
              <a:gd name="connsiteX22" fmla="*/ 863600 w 1892300"/>
              <a:gd name="connsiteY22" fmla="*/ 990600 h 1092200"/>
              <a:gd name="connsiteX23" fmla="*/ 711200 w 1892300"/>
              <a:gd name="connsiteY23" fmla="*/ 952500 h 1092200"/>
              <a:gd name="connsiteX24" fmla="*/ 660400 w 1892300"/>
              <a:gd name="connsiteY24" fmla="*/ 939800 h 1092200"/>
              <a:gd name="connsiteX25" fmla="*/ 622300 w 1892300"/>
              <a:gd name="connsiteY25" fmla="*/ 927100 h 1092200"/>
              <a:gd name="connsiteX26" fmla="*/ 571500 w 1892300"/>
              <a:gd name="connsiteY26" fmla="*/ 914400 h 1092200"/>
              <a:gd name="connsiteX27" fmla="*/ 533400 w 1892300"/>
              <a:gd name="connsiteY27" fmla="*/ 901700 h 1092200"/>
              <a:gd name="connsiteX28" fmla="*/ 431800 w 1892300"/>
              <a:gd name="connsiteY28" fmla="*/ 876300 h 1092200"/>
              <a:gd name="connsiteX29" fmla="*/ 355600 w 1892300"/>
              <a:gd name="connsiteY29" fmla="*/ 850900 h 1092200"/>
              <a:gd name="connsiteX30" fmla="*/ 317500 w 1892300"/>
              <a:gd name="connsiteY30" fmla="*/ 838200 h 1092200"/>
              <a:gd name="connsiteX31" fmla="*/ 215900 w 1892300"/>
              <a:gd name="connsiteY31" fmla="*/ 774700 h 1092200"/>
              <a:gd name="connsiteX32" fmla="*/ 177800 w 1892300"/>
              <a:gd name="connsiteY32" fmla="*/ 749300 h 1092200"/>
              <a:gd name="connsiteX33" fmla="*/ 101600 w 1892300"/>
              <a:gd name="connsiteY33" fmla="*/ 685800 h 1092200"/>
              <a:gd name="connsiteX34" fmla="*/ 63500 w 1892300"/>
              <a:gd name="connsiteY34" fmla="*/ 609600 h 1092200"/>
              <a:gd name="connsiteX35" fmla="*/ 38100 w 1892300"/>
              <a:gd name="connsiteY35" fmla="*/ 571500 h 1092200"/>
              <a:gd name="connsiteX36" fmla="*/ 25400 w 1892300"/>
              <a:gd name="connsiteY36" fmla="*/ 508000 h 1092200"/>
              <a:gd name="connsiteX37" fmla="*/ 12700 w 1892300"/>
              <a:gd name="connsiteY37" fmla="*/ 457200 h 1092200"/>
              <a:gd name="connsiteX38" fmla="*/ 0 w 1892300"/>
              <a:gd name="connsiteY38" fmla="*/ 342900 h 1092200"/>
              <a:gd name="connsiteX39" fmla="*/ 12700 w 1892300"/>
              <a:gd name="connsiteY39" fmla="*/ 190500 h 1092200"/>
              <a:gd name="connsiteX40" fmla="*/ 38100 w 1892300"/>
              <a:gd name="connsiteY40" fmla="*/ 63500 h 1092200"/>
              <a:gd name="connsiteX41" fmla="*/ 50800 w 1892300"/>
              <a:gd name="connsiteY41" fmla="*/ 25400 h 1092200"/>
              <a:gd name="connsiteX42" fmla="*/ 127000 w 1892300"/>
              <a:gd name="connsiteY42" fmla="*/ 0 h 1092200"/>
              <a:gd name="connsiteX43" fmla="*/ 203200 w 1892300"/>
              <a:gd name="connsiteY43" fmla="*/ 25400 h 1092200"/>
              <a:gd name="connsiteX44" fmla="*/ 241300 w 1892300"/>
              <a:gd name="connsiteY44" fmla="*/ 38100 h 1092200"/>
              <a:gd name="connsiteX45" fmla="*/ 355600 w 1892300"/>
              <a:gd name="connsiteY45" fmla="*/ 88900 h 1092200"/>
              <a:gd name="connsiteX46" fmla="*/ 457200 w 1892300"/>
              <a:gd name="connsiteY46" fmla="*/ 7620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892300" h="1092200">
                <a:moveTo>
                  <a:pt x="457200" y="76200"/>
                </a:moveTo>
                <a:cubicBezTo>
                  <a:pt x="488950" y="76200"/>
                  <a:pt x="516250" y="86661"/>
                  <a:pt x="546100" y="88900"/>
                </a:cubicBezTo>
                <a:cubicBezTo>
                  <a:pt x="685664" y="99367"/>
                  <a:pt x="825938" y="100374"/>
                  <a:pt x="965200" y="114300"/>
                </a:cubicBezTo>
                <a:lnTo>
                  <a:pt x="1219200" y="139700"/>
                </a:lnTo>
                <a:cubicBezTo>
                  <a:pt x="1369798" y="177349"/>
                  <a:pt x="1131373" y="119595"/>
                  <a:pt x="1358900" y="165100"/>
                </a:cubicBezTo>
                <a:cubicBezTo>
                  <a:pt x="1396130" y="172546"/>
                  <a:pt x="1411657" y="187710"/>
                  <a:pt x="1447800" y="203200"/>
                </a:cubicBezTo>
                <a:cubicBezTo>
                  <a:pt x="1502795" y="226769"/>
                  <a:pt x="1475434" y="203009"/>
                  <a:pt x="1536700" y="241300"/>
                </a:cubicBezTo>
                <a:cubicBezTo>
                  <a:pt x="1554649" y="252518"/>
                  <a:pt x="1569551" y="268182"/>
                  <a:pt x="1587500" y="279400"/>
                </a:cubicBezTo>
                <a:cubicBezTo>
                  <a:pt x="1661964" y="325940"/>
                  <a:pt x="1673091" y="294313"/>
                  <a:pt x="1752600" y="393700"/>
                </a:cubicBezTo>
                <a:cubicBezTo>
                  <a:pt x="1777030" y="424237"/>
                  <a:pt x="1808582" y="459918"/>
                  <a:pt x="1828800" y="495300"/>
                </a:cubicBezTo>
                <a:cubicBezTo>
                  <a:pt x="1901362" y="622283"/>
                  <a:pt x="1813324" y="471889"/>
                  <a:pt x="1866900" y="596900"/>
                </a:cubicBezTo>
                <a:cubicBezTo>
                  <a:pt x="1872913" y="610929"/>
                  <a:pt x="1883833" y="622300"/>
                  <a:pt x="1892300" y="635000"/>
                </a:cubicBezTo>
                <a:cubicBezTo>
                  <a:pt x="1888067" y="711200"/>
                  <a:pt x="1886836" y="787626"/>
                  <a:pt x="1879600" y="863600"/>
                </a:cubicBezTo>
                <a:cubicBezTo>
                  <a:pt x="1878331" y="876927"/>
                  <a:pt x="1869804" y="888632"/>
                  <a:pt x="1866900" y="901700"/>
                </a:cubicBezTo>
                <a:cubicBezTo>
                  <a:pt x="1861314" y="926837"/>
                  <a:pt x="1862343" y="953471"/>
                  <a:pt x="1854200" y="977900"/>
                </a:cubicBezTo>
                <a:cubicBezTo>
                  <a:pt x="1847506" y="997981"/>
                  <a:pt x="1805858" y="1043995"/>
                  <a:pt x="1790700" y="1054100"/>
                </a:cubicBezTo>
                <a:cubicBezTo>
                  <a:pt x="1779561" y="1061526"/>
                  <a:pt x="1764574" y="1060813"/>
                  <a:pt x="1752600" y="1066800"/>
                </a:cubicBezTo>
                <a:cubicBezTo>
                  <a:pt x="1738948" y="1073626"/>
                  <a:pt x="1727200" y="1083733"/>
                  <a:pt x="1714500" y="1092200"/>
                </a:cubicBezTo>
                <a:lnTo>
                  <a:pt x="1460500" y="1079500"/>
                </a:lnTo>
                <a:cubicBezTo>
                  <a:pt x="1313640" y="1069709"/>
                  <a:pt x="1371978" y="1070483"/>
                  <a:pt x="1257300" y="1054100"/>
                </a:cubicBezTo>
                <a:cubicBezTo>
                  <a:pt x="1167405" y="1041258"/>
                  <a:pt x="1153170" y="1043095"/>
                  <a:pt x="1066800" y="1028700"/>
                </a:cubicBezTo>
                <a:cubicBezTo>
                  <a:pt x="1045508" y="1025151"/>
                  <a:pt x="1024538" y="1019861"/>
                  <a:pt x="1003300" y="1016000"/>
                </a:cubicBezTo>
                <a:cubicBezTo>
                  <a:pt x="942180" y="1004887"/>
                  <a:pt x="921860" y="1004045"/>
                  <a:pt x="863600" y="990600"/>
                </a:cubicBezTo>
                <a:lnTo>
                  <a:pt x="711200" y="952500"/>
                </a:lnTo>
                <a:cubicBezTo>
                  <a:pt x="694267" y="948267"/>
                  <a:pt x="676959" y="945320"/>
                  <a:pt x="660400" y="939800"/>
                </a:cubicBezTo>
                <a:cubicBezTo>
                  <a:pt x="647700" y="935567"/>
                  <a:pt x="635172" y="930778"/>
                  <a:pt x="622300" y="927100"/>
                </a:cubicBezTo>
                <a:cubicBezTo>
                  <a:pt x="605517" y="922305"/>
                  <a:pt x="588283" y="919195"/>
                  <a:pt x="571500" y="914400"/>
                </a:cubicBezTo>
                <a:cubicBezTo>
                  <a:pt x="558628" y="910722"/>
                  <a:pt x="546315" y="905222"/>
                  <a:pt x="533400" y="901700"/>
                </a:cubicBezTo>
                <a:cubicBezTo>
                  <a:pt x="499721" y="892515"/>
                  <a:pt x="464918" y="887339"/>
                  <a:pt x="431800" y="876300"/>
                </a:cubicBezTo>
                <a:lnTo>
                  <a:pt x="355600" y="850900"/>
                </a:lnTo>
                <a:cubicBezTo>
                  <a:pt x="342900" y="846667"/>
                  <a:pt x="329474" y="844187"/>
                  <a:pt x="317500" y="838200"/>
                </a:cubicBezTo>
                <a:cubicBezTo>
                  <a:pt x="237937" y="798419"/>
                  <a:pt x="292837" y="829655"/>
                  <a:pt x="215900" y="774700"/>
                </a:cubicBezTo>
                <a:cubicBezTo>
                  <a:pt x="203480" y="765828"/>
                  <a:pt x="189526" y="759071"/>
                  <a:pt x="177800" y="749300"/>
                </a:cubicBezTo>
                <a:cubicBezTo>
                  <a:pt x="80014" y="667812"/>
                  <a:pt x="196195" y="748863"/>
                  <a:pt x="101600" y="685800"/>
                </a:cubicBezTo>
                <a:cubicBezTo>
                  <a:pt x="28807" y="576611"/>
                  <a:pt x="116080" y="714760"/>
                  <a:pt x="63500" y="609600"/>
                </a:cubicBezTo>
                <a:cubicBezTo>
                  <a:pt x="56674" y="595948"/>
                  <a:pt x="46567" y="584200"/>
                  <a:pt x="38100" y="571500"/>
                </a:cubicBezTo>
                <a:cubicBezTo>
                  <a:pt x="33867" y="550333"/>
                  <a:pt x="30083" y="529072"/>
                  <a:pt x="25400" y="508000"/>
                </a:cubicBezTo>
                <a:cubicBezTo>
                  <a:pt x="21614" y="490961"/>
                  <a:pt x="15354" y="474452"/>
                  <a:pt x="12700" y="457200"/>
                </a:cubicBezTo>
                <a:cubicBezTo>
                  <a:pt x="6871" y="419311"/>
                  <a:pt x="4233" y="381000"/>
                  <a:pt x="0" y="342900"/>
                </a:cubicBezTo>
                <a:cubicBezTo>
                  <a:pt x="4233" y="292100"/>
                  <a:pt x="7071" y="241164"/>
                  <a:pt x="12700" y="190500"/>
                </a:cubicBezTo>
                <a:cubicBezTo>
                  <a:pt x="17236" y="149675"/>
                  <a:pt x="26633" y="103633"/>
                  <a:pt x="38100" y="63500"/>
                </a:cubicBezTo>
                <a:cubicBezTo>
                  <a:pt x="41778" y="50628"/>
                  <a:pt x="39907" y="33181"/>
                  <a:pt x="50800" y="25400"/>
                </a:cubicBezTo>
                <a:cubicBezTo>
                  <a:pt x="72587" y="9838"/>
                  <a:pt x="127000" y="0"/>
                  <a:pt x="127000" y="0"/>
                </a:cubicBezTo>
                <a:lnTo>
                  <a:pt x="203200" y="25400"/>
                </a:lnTo>
                <a:cubicBezTo>
                  <a:pt x="215900" y="29633"/>
                  <a:pt x="230161" y="30674"/>
                  <a:pt x="241300" y="38100"/>
                </a:cubicBezTo>
                <a:cubicBezTo>
                  <a:pt x="281794" y="65096"/>
                  <a:pt x="299797" y="81925"/>
                  <a:pt x="355600" y="88900"/>
                </a:cubicBezTo>
                <a:cubicBezTo>
                  <a:pt x="463141" y="102343"/>
                  <a:pt x="425450" y="76200"/>
                  <a:pt x="457200" y="76200"/>
                </a:cubicBezTo>
                <a:close/>
              </a:path>
            </a:pathLst>
          </a:custGeom>
          <a:solidFill>
            <a:srgbClr val="C00000">
              <a:alpha val="6000"/>
            </a:srgb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639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502611" cy="475134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Resolution: Use of SAMMY and SAMINT</a:t>
            </a:r>
          </a:p>
        </p:txBody>
      </p:sp>
      <p:sp>
        <p:nvSpPr>
          <p:cNvPr id="5" name="Espace réservé du pied de page 1"/>
          <p:cNvSpPr txBox="1">
            <a:spLocks/>
          </p:cNvSpPr>
          <p:nvPr/>
        </p:nvSpPr>
        <p:spPr bwMode="auto">
          <a:xfrm>
            <a:off x="2144714" y="6497638"/>
            <a:ext cx="51149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lnSpc>
                <a:spcPts val="2400"/>
              </a:lnSpc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▌"/>
              <a:defRPr sz="1600" b="1" baseline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 sz="1600" b="1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§"/>
              <a:defRPr sz="1600" b="1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–"/>
              <a:defRPr sz="1600" b="1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algn="l" defTabSz="449263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algn="l" defTabSz="449263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algn="l" defTabSz="449263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algn="l" defTabSz="449263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r>
              <a:rPr lang="en-US" altLang="fr-FR" sz="1100" kern="0" dirty="0">
                <a:solidFill>
                  <a:srgbClr val="FFFFFF"/>
                </a:solidFill>
                <a:ea typeface="Arial Unicode MS" pitchFamily="34" charset="-128"/>
              </a:rPr>
              <a:t>Luiz Leal / IRSN</a:t>
            </a:r>
            <a:r>
              <a:rPr lang="en-US" altLang="fr-FR" sz="1100" kern="0" dirty="0">
                <a:ea typeface="Arial Unicode MS" pitchFamily="34" charset="-128"/>
              </a:rPr>
              <a:t> – JEFF meeting - </a:t>
            </a:r>
            <a:r>
              <a:rPr lang="en-US" altLang="fr-FR" sz="1100" kern="0" dirty="0">
                <a:solidFill>
                  <a:srgbClr val="FFFFFF"/>
                </a:solidFill>
                <a:ea typeface="Arial Unicode MS" pitchFamily="34" charset="-128"/>
              </a:rPr>
              <a:t>November 2017 </a:t>
            </a:r>
            <a:endParaRPr lang="fr-FR" altLang="fr-FR" sz="1100" kern="0" dirty="0">
              <a:solidFill>
                <a:srgbClr val="FFFFFF"/>
              </a:solidFill>
              <a:ea typeface="Arial Unicode MS" pitchFamily="34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8DF00C-665D-2908-0B30-D08DDDA14D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837" t="11836" r="8877" b="5251"/>
          <a:stretch/>
        </p:blipFill>
        <p:spPr>
          <a:xfrm>
            <a:off x="2144714" y="1136822"/>
            <a:ext cx="8037254" cy="559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75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722179" y="110358"/>
            <a:ext cx="5160580" cy="693683"/>
          </a:xfrm>
        </p:spPr>
        <p:txBody>
          <a:bodyPr>
            <a:normAutofit/>
          </a:bodyPr>
          <a:lstStyle/>
          <a:p>
            <a:pPr algn="ctr"/>
            <a:r>
              <a:rPr lang="en-US" sz="4800" baseline="30000" dirty="0"/>
              <a:t>157</a:t>
            </a:r>
            <a:r>
              <a:rPr lang="en-US" sz="3600" dirty="0"/>
              <a:t>Gd Results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000357"/>
              </p:ext>
            </p:extLst>
          </p:nvPr>
        </p:nvGraphicFramePr>
        <p:xfrm>
          <a:off x="481305" y="1138126"/>
          <a:ext cx="11447936" cy="5118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1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1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1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19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42955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sz="2800" dirty="0"/>
                        <a:t>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noProof="0" dirty="0"/>
                    </a:p>
                    <a:p>
                      <a:pPr algn="ctr"/>
                      <a:r>
                        <a:rPr lang="en-US" sz="2400" noProof="0" dirty="0"/>
                        <a:t>Thermal</a:t>
                      </a:r>
                    </a:p>
                    <a:p>
                      <a:pPr algn="ctr"/>
                      <a:r>
                        <a:rPr lang="en-US" sz="2400" baseline="0" noProof="0" dirty="0"/>
                        <a:t>cross section</a:t>
                      </a:r>
                    </a:p>
                    <a:p>
                      <a:pPr algn="ctr"/>
                      <a:r>
                        <a:rPr lang="en-US" sz="2400" baseline="0" noProof="0" dirty="0"/>
                        <a:t>(b) </a:t>
                      </a:r>
                      <a:endParaRPr lang="en-US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noProof="0" dirty="0"/>
                    </a:p>
                    <a:p>
                      <a:pPr algn="ctr"/>
                      <a:r>
                        <a:rPr lang="en-US" sz="2400" noProof="0" dirty="0"/>
                        <a:t>Captu</a:t>
                      </a:r>
                      <a:r>
                        <a:rPr lang="en-US" sz="2400" baseline="0" noProof="0" dirty="0"/>
                        <a:t>re resonance integral</a:t>
                      </a:r>
                    </a:p>
                    <a:p>
                      <a:pPr algn="ctr"/>
                      <a:r>
                        <a:rPr lang="en-US" sz="2400" baseline="0" noProof="0" dirty="0"/>
                        <a:t>(b)</a:t>
                      </a:r>
                      <a:endParaRPr lang="en-US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noProof="0" dirty="0"/>
                    </a:p>
                    <a:p>
                      <a:pPr algn="ctr"/>
                      <a:r>
                        <a:rPr lang="en-US" sz="2400" noProof="0" dirty="0"/>
                        <a:t>Westcott’s factor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438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noProof="0" dirty="0"/>
                        <a:t>ENDF/B-VIII.0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/>
                        <a:t>252,892.2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/>
                        <a:t>759.26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/>
                        <a:t>0.85305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438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noProof="0" dirty="0"/>
                        <a:t>RPI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/>
                        <a:t>225,629.8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/>
                        <a:t>778.32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/>
                        <a:t>0.76287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438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noProof="0" dirty="0"/>
                        <a:t>ORNL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>
                          <a:solidFill>
                            <a:srgbClr val="FF0000"/>
                          </a:solidFill>
                        </a:rPr>
                        <a:t>244,071.5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>
                          <a:solidFill>
                            <a:srgbClr val="FF0000"/>
                          </a:solidFill>
                        </a:rPr>
                        <a:t>806.62</a:t>
                      </a:r>
                      <a:r>
                        <a:rPr lang="en-US" sz="2400" noProof="0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>
                          <a:solidFill>
                            <a:srgbClr val="FF0000"/>
                          </a:solidFill>
                        </a:rPr>
                        <a:t>0.82467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7269"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/>
                        <a:t>ANR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/>
                        <a:t>254,000 ± 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/>
                        <a:t>754 ± 20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/>
                        <a:t>0.84715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Espace réservé du pied de page 1"/>
          <p:cNvSpPr txBox="1">
            <a:spLocks/>
          </p:cNvSpPr>
          <p:nvPr/>
        </p:nvSpPr>
        <p:spPr bwMode="auto">
          <a:xfrm>
            <a:off x="2144714" y="6497638"/>
            <a:ext cx="51149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lnSpc>
                <a:spcPts val="2400"/>
              </a:lnSpc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▌"/>
              <a:defRPr sz="1600" b="1" baseline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 sz="1600" b="1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§"/>
              <a:defRPr sz="1600" b="1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–"/>
              <a:defRPr sz="1600" b="1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algn="l" defTabSz="449263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algn="l" defTabSz="449263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algn="l" defTabSz="449263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algn="l" defTabSz="449263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r>
              <a:rPr lang="en-US" altLang="fr-FR" sz="1100" kern="0" dirty="0">
                <a:solidFill>
                  <a:srgbClr val="FFFFFF"/>
                </a:solidFill>
                <a:ea typeface="Arial Unicode MS" pitchFamily="34" charset="-128"/>
              </a:rPr>
              <a:t>Luiz Leal / IRSN</a:t>
            </a:r>
            <a:r>
              <a:rPr lang="en-US" altLang="fr-FR" sz="1100" kern="0" dirty="0">
                <a:ea typeface="Arial Unicode MS" pitchFamily="34" charset="-128"/>
              </a:rPr>
              <a:t> – JEFF meeting - </a:t>
            </a:r>
            <a:r>
              <a:rPr lang="en-US" altLang="fr-FR" sz="1100" kern="0" dirty="0">
                <a:solidFill>
                  <a:srgbClr val="FFFFFF"/>
                </a:solidFill>
                <a:ea typeface="Arial Unicode MS" pitchFamily="34" charset="-128"/>
              </a:rPr>
              <a:t>November 2017 </a:t>
            </a:r>
            <a:endParaRPr lang="fr-FR" altLang="fr-FR" sz="1100" kern="0" dirty="0">
              <a:solidFill>
                <a:srgbClr val="FFFFFF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3684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>
            <a:extLst>
              <a:ext uri="{FF2B5EF4-FFF2-40B4-BE49-F238E27FC236}">
                <a16:creationId xmlns:a16="http://schemas.microsoft.com/office/drawing/2014/main" id="{9C745197-196A-9C74-3D3D-0183C5A54B0B}"/>
              </a:ext>
            </a:extLst>
          </p:cNvPr>
          <p:cNvSpPr txBox="1">
            <a:spLocks/>
          </p:cNvSpPr>
          <p:nvPr/>
        </p:nvSpPr>
        <p:spPr>
          <a:xfrm>
            <a:off x="3741683" y="107236"/>
            <a:ext cx="4309242" cy="519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aseline="30000" dirty="0">
                <a:cs typeface="Times New Roman"/>
              </a:rPr>
              <a:t>95</a:t>
            </a:r>
            <a:r>
              <a:rPr lang="en-US" sz="2800" dirty="0">
                <a:cs typeface="Times New Roman"/>
              </a:rPr>
              <a:t>Mo Resonance Evaluation</a:t>
            </a:r>
            <a:endParaRPr lang="en-US" sz="320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F4AC253-5A2B-BB48-8791-1ADA1ED37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59" y="626348"/>
            <a:ext cx="35843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163513" algn="l"/>
                <a:tab pos="595313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163513" algn="l"/>
                <a:tab pos="595313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163513" algn="l"/>
                <a:tab pos="595313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163513" algn="l"/>
                <a:tab pos="595313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163513" algn="l"/>
                <a:tab pos="595313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63513" algn="l"/>
                <a:tab pos="595313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63513" algn="l"/>
                <a:tab pos="595313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63513" algn="l"/>
                <a:tab pos="595313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63513" algn="l"/>
                <a:tab pos="595313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3513" algn="l"/>
                <a:tab pos="595313" algn="ctr"/>
              </a:tabLst>
            </a:pPr>
            <a:r>
              <a:rPr kumimoji="0" lang="en-US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ORELA experimental data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3D5894F4-EB75-BE35-03D9-491B2D1809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81437"/>
              </p:ext>
            </p:extLst>
          </p:nvPr>
        </p:nvGraphicFramePr>
        <p:xfrm>
          <a:off x="918177" y="1145460"/>
          <a:ext cx="9182264" cy="5512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9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8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4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3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Data</a:t>
                      </a:r>
                      <a:endParaRPr lang="fr-FR" sz="2400" i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Energy range (eV)</a:t>
                      </a:r>
                      <a:endParaRPr lang="fr-FR" sz="2400" i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Nature</a:t>
                      </a:r>
                      <a:endParaRPr lang="fr-FR" sz="2400" i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0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Transmission</a:t>
                      </a:r>
                      <a:endParaRPr lang="fr-FR" sz="2400" i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0.01</a:t>
                      </a:r>
                      <a:r>
                        <a:rPr lang="en-US" sz="2400" dirty="0">
                          <a:effectLst/>
                        </a:rPr>
                        <a:t>−</a:t>
                      </a:r>
                      <a:r>
                        <a:rPr lang="en-US" sz="2400" baseline="0" dirty="0">
                          <a:effectLst/>
                          <a:latin typeface="+mn-lt"/>
                        </a:rPr>
                        <a:t>5,</a:t>
                      </a:r>
                      <a:r>
                        <a:rPr lang="en-US" sz="2400" dirty="0">
                          <a:effectLst/>
                          <a:latin typeface="+mn-lt"/>
                        </a:rPr>
                        <a:t>000.0</a:t>
                      </a:r>
                      <a:endParaRPr lang="fr-FR" sz="2400" i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96.47% </a:t>
                      </a:r>
                      <a:r>
                        <a:rPr lang="en-US" sz="24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 enriched</a:t>
                      </a:r>
                    </a:p>
                    <a:p>
                      <a:r>
                        <a:rPr lang="en-US" sz="2400" dirty="0">
                          <a:latin typeface="+mn-lt"/>
                        </a:rPr>
                        <a:t>n = 0.025067 at/b</a:t>
                      </a:r>
                    </a:p>
                    <a:p>
                      <a:r>
                        <a:rPr lang="en-US" sz="2400" dirty="0">
                          <a:latin typeface="+mn-lt"/>
                        </a:rPr>
                        <a:t>L = 79.83 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40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Capture</a:t>
                      </a:r>
                      <a:endParaRPr lang="fr-FR" sz="2400" i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0.01</a:t>
                      </a:r>
                      <a:r>
                        <a:rPr lang="en-US" sz="2400" dirty="0">
                          <a:effectLst/>
                        </a:rPr>
                        <a:t>−</a:t>
                      </a:r>
                      <a:r>
                        <a:rPr lang="en-US" sz="2400" baseline="0" dirty="0">
                          <a:effectLst/>
                          <a:latin typeface="+mn-lt"/>
                        </a:rPr>
                        <a:t>5,</a:t>
                      </a:r>
                      <a:r>
                        <a:rPr lang="en-US" sz="2400" dirty="0">
                          <a:effectLst/>
                          <a:latin typeface="+mn-lt"/>
                        </a:rPr>
                        <a:t>000.0</a:t>
                      </a:r>
                      <a:endParaRPr lang="fr-FR" sz="2400" i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96.47% </a:t>
                      </a:r>
                      <a:r>
                        <a:rPr lang="en-US" sz="24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 enriched</a:t>
                      </a:r>
                    </a:p>
                    <a:p>
                      <a:r>
                        <a:rPr lang="en-US" sz="2400" dirty="0">
                          <a:latin typeface="+mn-lt"/>
                        </a:rPr>
                        <a:t>n = 0.004591 at/b</a:t>
                      </a:r>
                    </a:p>
                    <a:p>
                      <a:r>
                        <a:rPr lang="en-US" sz="2400" dirty="0">
                          <a:latin typeface="+mn-lt"/>
                        </a:rPr>
                        <a:t>L = 38.42 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  <a:latin typeface="+mn-lt"/>
                        </a:rPr>
                        <a:t>(n, </a:t>
                      </a:r>
                      <a:r>
                        <a:rPr lang="el-GR" sz="2400" i="1" dirty="0">
                          <a:effectLst/>
                          <a:latin typeface="+mn-lt"/>
                        </a:rPr>
                        <a:t>α) </a:t>
                      </a:r>
                      <a:endParaRPr lang="en-US" sz="24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0.01</a:t>
                      </a:r>
                      <a:r>
                        <a:rPr lang="en-US" sz="2400" dirty="0">
                          <a:effectLst/>
                        </a:rPr>
                        <a:t>−</a:t>
                      </a:r>
                      <a:r>
                        <a:rPr lang="en-US" sz="2400" baseline="0" dirty="0">
                          <a:effectLst/>
                          <a:latin typeface="+mn-lt"/>
                        </a:rPr>
                        <a:t>5,</a:t>
                      </a:r>
                      <a:r>
                        <a:rPr lang="en-US" sz="2400" dirty="0">
                          <a:effectLst/>
                          <a:latin typeface="+mn-lt"/>
                        </a:rPr>
                        <a:t>000.0</a:t>
                      </a:r>
                      <a:endParaRPr lang="fr-FR" sz="2400" i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96.47% </a:t>
                      </a:r>
                      <a:r>
                        <a:rPr lang="en-US" sz="24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 enriched</a:t>
                      </a:r>
                    </a:p>
                    <a:p>
                      <a:r>
                        <a:rPr lang="en-US" sz="2400" dirty="0">
                          <a:latin typeface="+mn-lt"/>
                        </a:rPr>
                        <a:t>n = 0.0000317 at/b</a:t>
                      </a:r>
                    </a:p>
                    <a:p>
                      <a:r>
                        <a:rPr lang="en-US" sz="2400" dirty="0">
                          <a:latin typeface="+mn-lt"/>
                        </a:rPr>
                        <a:t>L = 8.84 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282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66481C-52A5-FFE3-30BD-2ECC46C15AE5}"/>
              </a:ext>
            </a:extLst>
          </p:cNvPr>
          <p:cNvSpPr txBox="1"/>
          <p:nvPr/>
        </p:nvSpPr>
        <p:spPr>
          <a:xfrm>
            <a:off x="1917194" y="173313"/>
            <a:ext cx="7085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30000" dirty="0">
                <a:cs typeface="Times New Roman"/>
              </a:rPr>
              <a:t>95</a:t>
            </a:r>
            <a:r>
              <a:rPr lang="en-US" sz="2800" dirty="0">
                <a:cs typeface="Times New Roman"/>
              </a:rPr>
              <a:t>Mo R</a:t>
            </a:r>
            <a:r>
              <a:rPr lang="en-US" sz="2800" dirty="0"/>
              <a:t>esonance Evaluation Using SAMMY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874EDE-DE33-7B02-CAF8-67A61246A58B}"/>
              </a:ext>
            </a:extLst>
          </p:cNvPr>
          <p:cNvSpPr txBox="1"/>
          <p:nvPr/>
        </p:nvSpPr>
        <p:spPr>
          <a:xfrm>
            <a:off x="882870" y="913344"/>
            <a:ext cx="980225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Features: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Extension of the resonance energy range from 2,141.2 eV to 5,000 eV LRF = 7 format used (RML)</a:t>
            </a:r>
          </a:p>
          <a:p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i="1" dirty="0">
                <a:effectLst/>
              </a:rPr>
              <a:t>(n, </a:t>
            </a:r>
            <a:r>
              <a:rPr lang="el-GR" sz="2800" i="1" dirty="0">
                <a:effectLst/>
              </a:rPr>
              <a:t>α) </a:t>
            </a:r>
            <a:r>
              <a:rPr lang="en-US" sz="2800" dirty="0"/>
              <a:t>explicitly represented via resonance parameters: </a:t>
            </a:r>
            <a:r>
              <a:rPr lang="en-US" sz="2800" dirty="0">
                <a:effectLst/>
              </a:rPr>
              <a:t>ground-state and first excited–state—with energy Q-values of 6,393.55 keV and 5,458.50 keV</a:t>
            </a:r>
          </a:p>
          <a:p>
            <a:endParaRPr lang="en-US" sz="2800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Resonance parameters covariance using the compact format, LCOMP = 2</a:t>
            </a:r>
            <a:endParaRPr lang="en-US" sz="28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729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33BCFB-0EB2-2D37-682A-E9945C850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23" y="781565"/>
            <a:ext cx="10791498" cy="46373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3974D5-081C-43E2-9D1B-28841101426F}"/>
              </a:ext>
            </a:extLst>
          </p:cNvPr>
          <p:cNvSpPr txBox="1"/>
          <p:nvPr/>
        </p:nvSpPr>
        <p:spPr>
          <a:xfrm>
            <a:off x="507123" y="5553215"/>
            <a:ext cx="114211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Helvetica" pitchFamily="2" charset="0"/>
              </a:rPr>
              <a:t>ORELA total and (n, </a:t>
            </a:r>
            <a:r>
              <a:rPr lang="el-GR" sz="2800" dirty="0">
                <a:effectLst/>
                <a:latin typeface="Helvetica" pitchFamily="2" charset="0"/>
              </a:rPr>
              <a:t>α) </a:t>
            </a:r>
            <a:r>
              <a:rPr lang="en-US" sz="2800" dirty="0">
                <a:effectLst/>
                <a:latin typeface="Helvetica" pitchFamily="2" charset="0"/>
              </a:rPr>
              <a:t>cross-section data from thermal</a:t>
            </a:r>
            <a:r>
              <a:rPr lang="en-US" sz="2800" dirty="0">
                <a:latin typeface="Helvetica" pitchFamily="2" charset="0"/>
              </a:rPr>
              <a:t> </a:t>
            </a:r>
            <a:r>
              <a:rPr lang="en-US" sz="2800" dirty="0">
                <a:effectLst/>
                <a:latin typeface="Helvetica" pitchFamily="2" charset="0"/>
              </a:rPr>
              <a:t>up to 5,000 eV</a:t>
            </a:r>
          </a:p>
        </p:txBody>
      </p:sp>
    </p:spTree>
    <p:extLst>
      <p:ext uri="{BB962C8B-B14F-4D97-AF65-F5344CB8AC3E}">
        <p14:creationId xmlns:p14="http://schemas.microsoft.com/office/powerpoint/2010/main" val="414652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73974D5-081C-43E2-9D1B-28841101426F}"/>
              </a:ext>
            </a:extLst>
          </p:cNvPr>
          <p:cNvSpPr txBox="1"/>
          <p:nvPr/>
        </p:nvSpPr>
        <p:spPr>
          <a:xfrm>
            <a:off x="2136227" y="5563725"/>
            <a:ext cx="96458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</a:rPr>
              <a:t>Total (n, </a:t>
            </a:r>
            <a:r>
              <a:rPr lang="el-GR" sz="2800" dirty="0">
                <a:effectLst/>
              </a:rPr>
              <a:t>α) </a:t>
            </a:r>
            <a:r>
              <a:rPr lang="en-US" sz="2800" dirty="0">
                <a:effectLst/>
              </a:rPr>
              <a:t>cross section, ground state, and first excited</a:t>
            </a:r>
            <a:r>
              <a:rPr lang="en-US" sz="2800" dirty="0"/>
              <a:t> </a:t>
            </a:r>
            <a:r>
              <a:rPr lang="en-US" sz="2800" dirty="0">
                <a:effectLst/>
              </a:rPr>
              <a:t>state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56DB18-417B-2876-7FA8-0D02A2815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72" y="771055"/>
            <a:ext cx="11618856" cy="452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37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66DCABA-052C-AAB0-BC4E-791897B4B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52395"/>
              </p:ext>
            </p:extLst>
          </p:nvPr>
        </p:nvGraphicFramePr>
        <p:xfrm>
          <a:off x="633845" y="1103228"/>
          <a:ext cx="11211315" cy="3090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0551">
                  <a:extLst>
                    <a:ext uri="{9D8B030D-6E8A-4147-A177-3AD203B41FA5}">
                      <a16:colId xmlns:a16="http://schemas.microsoft.com/office/drawing/2014/main" val="131901428"/>
                    </a:ext>
                  </a:extLst>
                </a:gridCol>
                <a:gridCol w="2369778">
                  <a:extLst>
                    <a:ext uri="{9D8B030D-6E8A-4147-A177-3AD203B41FA5}">
                      <a16:colId xmlns:a16="http://schemas.microsoft.com/office/drawing/2014/main" val="3804653147"/>
                    </a:ext>
                  </a:extLst>
                </a:gridCol>
                <a:gridCol w="2850493">
                  <a:extLst>
                    <a:ext uri="{9D8B030D-6E8A-4147-A177-3AD203B41FA5}">
                      <a16:colId xmlns:a16="http://schemas.microsoft.com/office/drawing/2014/main" val="4006459153"/>
                    </a:ext>
                  </a:extLst>
                </a:gridCol>
                <a:gridCol w="2850493">
                  <a:extLst>
                    <a:ext uri="{9D8B030D-6E8A-4147-A177-3AD203B41FA5}">
                      <a16:colId xmlns:a16="http://schemas.microsoft.com/office/drawing/2014/main" val="3519345280"/>
                    </a:ext>
                  </a:extLst>
                </a:gridCol>
              </a:tblGrid>
              <a:tr h="659749">
                <a:tc>
                  <a:txBody>
                    <a:bodyPr/>
                    <a:lstStyle/>
                    <a:p>
                      <a:r>
                        <a:rPr lang="en-US" sz="32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Koehler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ORNL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ANR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810324"/>
                  </a:ext>
                </a:extLst>
              </a:tr>
              <a:tr h="1215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Capture cross section</a:t>
                      </a:r>
                      <a:endParaRPr lang="el-GR" sz="32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13.4 </a:t>
                      </a:r>
                      <a:r>
                        <a:rPr lang="en-US" sz="3200" i="0" noProof="0" dirty="0"/>
                        <a:t>± 0.3</a:t>
                      </a:r>
                      <a:endParaRPr lang="en-US" sz="32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13.34 </a:t>
                      </a:r>
                      <a:r>
                        <a:rPr lang="en-US" sz="3200" noProof="0" dirty="0"/>
                        <a:t>± 0.04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13.4 </a:t>
                      </a:r>
                      <a:r>
                        <a:rPr lang="en-US" sz="3200" i="0" noProof="0" dirty="0"/>
                        <a:t>± 0.3</a:t>
                      </a:r>
                      <a:endParaRPr lang="en-US" sz="32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007738"/>
                  </a:ext>
                </a:extLst>
              </a:tr>
              <a:tr h="1215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Resonance integral</a:t>
                      </a:r>
                      <a:endParaRPr lang="el-GR" sz="32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114.21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104.15 </a:t>
                      </a:r>
                      <a:r>
                        <a:rPr lang="en-US" sz="3200" noProof="0" dirty="0"/>
                        <a:t>± 0.33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118 </a:t>
                      </a:r>
                      <a:r>
                        <a:rPr lang="en-US" sz="3200" noProof="0" dirty="0"/>
                        <a:t>± 7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52498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15136FD-175A-11AB-18BD-ADDB8A93F975}"/>
              </a:ext>
            </a:extLst>
          </p:cNvPr>
          <p:cNvSpPr txBox="1"/>
          <p:nvPr/>
        </p:nvSpPr>
        <p:spPr>
          <a:xfrm>
            <a:off x="684923" y="4642972"/>
            <a:ext cx="111602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</a:rPr>
              <a:t>Capture cross section at thermal (0.0253 eV) and</a:t>
            </a:r>
            <a:r>
              <a:rPr lang="en-US" sz="2800" dirty="0"/>
              <a:t> </a:t>
            </a:r>
            <a:r>
              <a:rPr lang="en-US" sz="2800" dirty="0">
                <a:effectLst/>
              </a:rPr>
              <a:t>resonance integral</a:t>
            </a:r>
          </a:p>
        </p:txBody>
      </p:sp>
    </p:spTree>
    <p:extLst>
      <p:ext uri="{BB962C8B-B14F-4D97-AF65-F5344CB8AC3E}">
        <p14:creationId xmlns:p14="http://schemas.microsoft.com/office/powerpoint/2010/main" val="198535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B8E920-9B9C-B7AD-AD71-3275E7C84E5D}"/>
              </a:ext>
            </a:extLst>
          </p:cNvPr>
          <p:cNvSpPr txBox="1"/>
          <p:nvPr/>
        </p:nvSpPr>
        <p:spPr>
          <a:xfrm>
            <a:off x="4864374" y="117200"/>
            <a:ext cx="1951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Covariance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53710A-F48A-8418-2DF1-AB655477EC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01" t="11910" r="2858" b="9201"/>
          <a:stretch/>
        </p:blipFill>
        <p:spPr bwMode="auto">
          <a:xfrm rot="10800000">
            <a:off x="3143767" y="640420"/>
            <a:ext cx="5392454" cy="60671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9232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21A3CC8-1A1A-47D8-8FB4-FD5E404244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28" t="43662" r="52954" b="34195"/>
          <a:stretch/>
        </p:blipFill>
        <p:spPr bwMode="auto">
          <a:xfrm>
            <a:off x="912629" y="653390"/>
            <a:ext cx="9456493" cy="55512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F6F4CB-5DA1-CBF5-01CF-DCBA1D223109}"/>
              </a:ext>
            </a:extLst>
          </p:cNvPr>
          <p:cNvSpPr txBox="1"/>
          <p:nvPr/>
        </p:nvSpPr>
        <p:spPr>
          <a:xfrm>
            <a:off x="1460938" y="6327980"/>
            <a:ext cx="9111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LCT-106-006 and LCT-111-003: benchmark experiment dedicated to molybdenum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B8E920-9B9C-B7AD-AD71-3275E7C84E5D}"/>
              </a:ext>
            </a:extLst>
          </p:cNvPr>
          <p:cNvSpPr txBox="1"/>
          <p:nvPr/>
        </p:nvSpPr>
        <p:spPr>
          <a:xfrm>
            <a:off x="3970995" y="129910"/>
            <a:ext cx="3203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Benchmark Results</a:t>
            </a:r>
          </a:p>
        </p:txBody>
      </p:sp>
    </p:spTree>
    <p:extLst>
      <p:ext uri="{BB962C8B-B14F-4D97-AF65-F5344CB8AC3E}">
        <p14:creationId xmlns:p14="http://schemas.microsoft.com/office/powerpoint/2010/main" val="397543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>
            <a:extLst>
              <a:ext uri="{FF2B5EF4-FFF2-40B4-BE49-F238E27FC236}">
                <a16:creationId xmlns:a16="http://schemas.microsoft.com/office/drawing/2014/main" id="{58EE9577-5123-FAE3-0613-E6A050903E26}"/>
              </a:ext>
            </a:extLst>
          </p:cNvPr>
          <p:cNvSpPr txBox="1">
            <a:spLocks/>
          </p:cNvSpPr>
          <p:nvPr/>
        </p:nvSpPr>
        <p:spPr>
          <a:xfrm>
            <a:off x="939253" y="104611"/>
            <a:ext cx="8855075" cy="7191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cs typeface="Times New Roman"/>
              </a:rPr>
              <a:t>Evaluation of </a:t>
            </a:r>
            <a:r>
              <a:rPr lang="en-US" sz="3200" baseline="30000" dirty="0">
                <a:cs typeface="Times New Roman"/>
              </a:rPr>
              <a:t>155</a:t>
            </a:r>
            <a:r>
              <a:rPr lang="en-US" sz="3200" dirty="0">
                <a:cs typeface="Times New Roman"/>
              </a:rPr>
              <a:t>Gd and </a:t>
            </a:r>
            <a:r>
              <a:rPr lang="en-US" sz="3200" baseline="30000" dirty="0">
                <a:cs typeface="Times New Roman"/>
              </a:rPr>
              <a:t>157</a:t>
            </a:r>
            <a:r>
              <a:rPr lang="en-US" sz="3200" dirty="0">
                <a:cs typeface="Times New Roman"/>
              </a:rPr>
              <a:t>Gd Resonance</a:t>
            </a:r>
            <a:br>
              <a:rPr lang="en-US" sz="3600" dirty="0">
                <a:cs typeface="Times New Roman"/>
              </a:rPr>
            </a:br>
            <a:endParaRPr lang="en-US" sz="3200" dirty="0"/>
          </a:p>
        </p:txBody>
      </p:sp>
      <p:sp>
        <p:nvSpPr>
          <p:cNvPr id="3" name="Espace réservé du contenu 3">
            <a:extLst>
              <a:ext uri="{FF2B5EF4-FFF2-40B4-BE49-F238E27FC236}">
                <a16:creationId xmlns:a16="http://schemas.microsoft.com/office/drawing/2014/main" id="{6261A309-B50E-0375-C938-A780A6212AFC}"/>
              </a:ext>
            </a:extLst>
          </p:cNvPr>
          <p:cNvSpPr txBox="1">
            <a:spLocks/>
          </p:cNvSpPr>
          <p:nvPr/>
        </p:nvSpPr>
        <p:spPr>
          <a:xfrm>
            <a:off x="1058798" y="605538"/>
            <a:ext cx="9674772" cy="5419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fr-FR" sz="2800" dirty="0">
                <a:solidFill>
                  <a:schemeClr val="tx2">
                    <a:lumMod val="75000"/>
                  </a:schemeClr>
                </a:solidFill>
              </a:rPr>
              <a:t>Motivation: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marL="914400" lvl="1" indent="-4572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Issues with benchmark calculations with Gd concentration</a:t>
            </a:r>
          </a:p>
          <a:p>
            <a:pPr marL="914400" lvl="1" indent="-4572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Extension of the resonance region from 300 eV to 500 eV</a:t>
            </a:r>
          </a:p>
          <a:p>
            <a:pPr marL="914400" lvl="1" indent="-4572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SAMMY R-matrix analysis;</a:t>
            </a:r>
          </a:p>
          <a:p>
            <a:pPr marL="914400" lvl="1" indent="-4572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Transmission, capture data from RPI and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</a:rPr>
              <a:t>n_TOF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marL="914400" lvl="1" indent="-4572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Improved benchmark integral representation</a:t>
            </a:r>
          </a:p>
          <a:p>
            <a:pPr marL="914400" lvl="1" indent="-4572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Uncertainty information and resonance parameter </a:t>
            </a:r>
          </a:p>
          <a:p>
            <a:pPr marL="914400" lvl="1" indent="-4572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Covariance generation</a:t>
            </a:r>
          </a:p>
        </p:txBody>
      </p:sp>
    </p:spTree>
    <p:extLst>
      <p:ext uri="{BB962C8B-B14F-4D97-AF65-F5344CB8AC3E}">
        <p14:creationId xmlns:p14="http://schemas.microsoft.com/office/powerpoint/2010/main" val="3127567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13B82-096C-FB26-9261-A2185D86D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3880"/>
            <a:ext cx="10131972" cy="44368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Zirconium Evaluation at ORNL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A83459-161E-3908-7C3B-66B710285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233" y="567560"/>
            <a:ext cx="10993821" cy="1579562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AutoNum type="arabicParenR"/>
            </a:pPr>
            <a:r>
              <a:rPr lang="en-US" baseline="30000" dirty="0"/>
              <a:t>92</a:t>
            </a:r>
            <a:r>
              <a:rPr lang="en-US" dirty="0"/>
              <a:t>Zr</a:t>
            </a:r>
          </a:p>
          <a:p>
            <a:pPr algn="l"/>
            <a:r>
              <a:rPr lang="en-US" dirty="0"/>
              <a:t>a) One transmission from ORELA: </a:t>
            </a:r>
          </a:p>
          <a:p>
            <a:pPr algn="l"/>
            <a:r>
              <a:rPr lang="en-US" dirty="0"/>
              <a:t>b) TOF 78.2 m and thickness of 0.00455 at/b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algn="l"/>
            <a:r>
              <a:rPr lang="en-US" dirty="0"/>
              <a:t>c) </a:t>
            </a:r>
            <a:r>
              <a:rPr lang="en-US" baseline="30000" dirty="0"/>
              <a:t>16</a:t>
            </a:r>
            <a:r>
              <a:rPr lang="en-US" dirty="0"/>
              <a:t>O seems to be present in the sample!</a:t>
            </a:r>
          </a:p>
        </p:txBody>
      </p:sp>
      <p:pic>
        <p:nvPicPr>
          <p:cNvPr id="6" name="Picture 5" descr="A graph of a graph showing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7D72E39B-E896-1BB6-47BD-820B8CD6EE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5" t="3418" r="7330" b="6598"/>
          <a:stretch/>
        </p:blipFill>
        <p:spPr>
          <a:xfrm>
            <a:off x="3039761" y="2147121"/>
            <a:ext cx="5820034" cy="452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3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13B82-096C-FB26-9261-A2185D86D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3879"/>
            <a:ext cx="10131972" cy="801031"/>
          </a:xfrm>
        </p:spPr>
        <p:txBody>
          <a:bodyPr>
            <a:normAutofit fontScale="90000"/>
          </a:bodyPr>
          <a:lstStyle/>
          <a:p>
            <a:r>
              <a:rPr lang="en-US" dirty="0"/>
              <a:t>Zirconium Evaluation at ORNL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A83459-161E-3908-7C3B-66B710285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842" y="798786"/>
            <a:ext cx="11676992" cy="1058406"/>
          </a:xfrm>
        </p:spPr>
        <p:txBody>
          <a:bodyPr>
            <a:normAutofit fontScale="92500"/>
          </a:bodyPr>
          <a:lstStyle/>
          <a:p>
            <a:pPr marL="457200" indent="-457200" algn="l">
              <a:buAutoNum type="arabicParenR"/>
            </a:pPr>
            <a:r>
              <a:rPr lang="en-US" baseline="30000" dirty="0"/>
              <a:t>92</a:t>
            </a:r>
            <a:r>
              <a:rPr lang="en-US" dirty="0"/>
              <a:t>Zr</a:t>
            </a:r>
          </a:p>
          <a:p>
            <a:pPr algn="l"/>
            <a:r>
              <a:rPr lang="en-US" dirty="0"/>
              <a:t>Fit of the ORELA transmission data corrected for the normalization and background and for </a:t>
            </a:r>
            <a:r>
              <a:rPr lang="en-US" baseline="30000" dirty="0"/>
              <a:t>16</a:t>
            </a:r>
            <a:r>
              <a:rPr lang="en-US" dirty="0"/>
              <a:t>O: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ED6B5A-47CE-AB1B-D227-680CA4F93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51" y="1857192"/>
            <a:ext cx="11259786" cy="455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28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13B82-096C-FB26-9261-A2185D86D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3879"/>
            <a:ext cx="10131972" cy="801031"/>
          </a:xfrm>
        </p:spPr>
        <p:txBody>
          <a:bodyPr>
            <a:normAutofit fontScale="90000"/>
          </a:bodyPr>
          <a:lstStyle/>
          <a:p>
            <a:r>
              <a:rPr lang="en-US" dirty="0"/>
              <a:t>Zirconium Evaluation at ORNL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BF50750-6B0B-0E29-5E84-6ECC9ACB6DC8}"/>
              </a:ext>
            </a:extLst>
          </p:cNvPr>
          <p:cNvSpPr txBox="1">
            <a:spLocks/>
          </p:cNvSpPr>
          <p:nvPr/>
        </p:nvSpPr>
        <p:spPr>
          <a:xfrm>
            <a:off x="662151" y="827307"/>
            <a:ext cx="10699532" cy="1516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AutoNum type="arabicParenR"/>
            </a:pPr>
            <a:r>
              <a:rPr lang="en-US" baseline="30000" dirty="0"/>
              <a:t>94</a:t>
            </a:r>
            <a:r>
              <a:rPr lang="en-US" dirty="0"/>
              <a:t>Zr</a:t>
            </a:r>
          </a:p>
          <a:p>
            <a:pPr algn="l"/>
            <a:r>
              <a:rPr lang="en-US" dirty="0"/>
              <a:t>a) Two transmissions from ORELA</a:t>
            </a:r>
          </a:p>
          <a:p>
            <a:pPr algn="l"/>
            <a:r>
              <a:rPr lang="en-US" dirty="0"/>
              <a:t>b) TOF 78.2 m and thicknesses of 0.00565 at/b and</a:t>
            </a:r>
            <a:r>
              <a:rPr lang="en-US" dirty="0">
                <a:solidFill>
                  <a:srgbClr val="000000"/>
                </a:solidFill>
              </a:rPr>
              <a:t> 0.02025 at/b</a:t>
            </a:r>
          </a:p>
        </p:txBody>
      </p:sp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9EB0B78F-E9AD-23AA-F90C-3E572A912C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9" t="8035" r="3017" b="18694"/>
          <a:stretch/>
        </p:blipFill>
        <p:spPr bwMode="auto">
          <a:xfrm>
            <a:off x="294288" y="2333297"/>
            <a:ext cx="10230172" cy="41305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9475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13B82-096C-FB26-9261-A2185D86D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3879"/>
            <a:ext cx="10131972" cy="801031"/>
          </a:xfrm>
        </p:spPr>
        <p:txBody>
          <a:bodyPr>
            <a:normAutofit fontScale="90000"/>
          </a:bodyPr>
          <a:lstStyle/>
          <a:p>
            <a:r>
              <a:rPr lang="en-US" dirty="0"/>
              <a:t>Zirconium Evaluation at ORNL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A83459-161E-3908-7C3B-66B710285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641" y="924910"/>
            <a:ext cx="11193518" cy="4564501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Some observations: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Whether extension of resolved resonance energy region should be examined.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Capture data should be included in the fitting as they become available.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Coherent and incoherent scattering should be </a:t>
            </a:r>
            <a:r>
              <a:rPr lang="en-US" sz="2800" kern="1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included </a:t>
            </a:r>
            <a:r>
              <a:rPr lang="en-US" sz="2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resonance fitting.</a:t>
            </a:r>
          </a:p>
        </p:txBody>
      </p:sp>
    </p:spTree>
    <p:extLst>
      <p:ext uri="{BB962C8B-B14F-4D97-AF65-F5344CB8AC3E}">
        <p14:creationId xmlns:p14="http://schemas.microsoft.com/office/powerpoint/2010/main" val="2915069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57ECB-9CC1-1E2A-1BCB-40D47B866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2">
            <a:extLst>
              <a:ext uri="{FF2B5EF4-FFF2-40B4-BE49-F238E27FC236}">
                <a16:creationId xmlns:a16="http://schemas.microsoft.com/office/drawing/2014/main" id="{539BB45A-293C-0D8B-B936-E9ED952F2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0460" y="184683"/>
            <a:ext cx="7666303" cy="750037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cs typeface="Times New Roman"/>
              </a:rPr>
              <a:t>Concluding Remarks</a:t>
            </a:r>
            <a:br>
              <a:rPr lang="en-US" sz="3600" dirty="0">
                <a:cs typeface="Times New Roman"/>
              </a:rPr>
            </a:br>
            <a:endParaRPr lang="en-US" sz="3200" dirty="0"/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5E51C4F0-388A-450B-5D47-3AD356EA6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37" y="934720"/>
            <a:ext cx="11495267" cy="5185525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sz="3600" dirty="0">
                <a:effectLst/>
                <a:latin typeface="Helvetica" pitchFamily="2" charset="0"/>
              </a:rPr>
              <a:t>Lack of experimental data may hinder the task for Zr and other isotopes.</a:t>
            </a:r>
          </a:p>
          <a:p>
            <a:r>
              <a:rPr lang="en-US" sz="3600" dirty="0">
                <a:effectLst/>
                <a:latin typeface="Helvetica" pitchFamily="2" charset="0"/>
              </a:rPr>
              <a:t>Hopefully complete the evaluation for other Mo isotopes.</a:t>
            </a:r>
          </a:p>
          <a:p>
            <a:r>
              <a:rPr lang="en-US" sz="3600" dirty="0">
                <a:effectLst/>
                <a:latin typeface="Helvetica" pitchFamily="2" charset="0"/>
              </a:rPr>
              <a:t>The Gd evaluation will be completed using ENDF/B-VIII.1 information.</a:t>
            </a:r>
          </a:p>
          <a:p>
            <a:r>
              <a:rPr lang="en-US" sz="3600" dirty="0">
                <a:effectLst/>
                <a:latin typeface="Helvetica" pitchFamily="2" charset="0"/>
              </a:rPr>
              <a:t>Evaluations are processed via the nuclear data processing codes.</a:t>
            </a:r>
          </a:p>
          <a:p>
            <a:r>
              <a:rPr lang="en-US" sz="3600" dirty="0">
                <a:effectLst/>
                <a:latin typeface="Helvetica" pitchFamily="2" charset="0"/>
              </a:rPr>
              <a:t>Evaluations are tested using benchmark calculations.</a:t>
            </a:r>
          </a:p>
          <a:p>
            <a:r>
              <a:rPr lang="en-US" sz="3600" dirty="0">
                <a:effectLst/>
                <a:latin typeface="Helvetica" pitchFamily="2" charset="0"/>
              </a:rPr>
              <a:t>Evaluations will include covariances.</a:t>
            </a:r>
          </a:p>
        </p:txBody>
      </p:sp>
    </p:spTree>
    <p:extLst>
      <p:ext uri="{BB962C8B-B14F-4D97-AF65-F5344CB8AC3E}">
        <p14:creationId xmlns:p14="http://schemas.microsoft.com/office/powerpoint/2010/main" val="4216833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>
            <a:extLst>
              <a:ext uri="{FF2B5EF4-FFF2-40B4-BE49-F238E27FC236}">
                <a16:creationId xmlns:a16="http://schemas.microsoft.com/office/drawing/2014/main" id="{9C745197-196A-9C74-3D3D-0183C5A54B0B}"/>
              </a:ext>
            </a:extLst>
          </p:cNvPr>
          <p:cNvSpPr txBox="1">
            <a:spLocks/>
          </p:cNvSpPr>
          <p:nvPr/>
        </p:nvSpPr>
        <p:spPr>
          <a:xfrm>
            <a:off x="3731172" y="71546"/>
            <a:ext cx="4309242" cy="519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cs typeface="Times New Roman"/>
              </a:rPr>
              <a:t>Gadolinium Evaluation  </a:t>
            </a:r>
            <a:endParaRPr lang="en-US" sz="320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F4AC253-5A2B-BB48-8791-1ADA1ED37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657" y="667054"/>
            <a:ext cx="79914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163513" algn="l"/>
                <a:tab pos="595313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163513" algn="l"/>
                <a:tab pos="595313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163513" algn="l"/>
                <a:tab pos="595313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163513" algn="l"/>
                <a:tab pos="595313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163513" algn="l"/>
                <a:tab pos="595313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63513" algn="l"/>
                <a:tab pos="595313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63513" algn="l"/>
                <a:tab pos="595313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63513" algn="l"/>
                <a:tab pos="595313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63513" algn="l"/>
                <a:tab pos="595313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3513" algn="l"/>
                <a:tab pos="595313" algn="ctr"/>
              </a:tabLst>
            </a:pPr>
            <a:r>
              <a:rPr kumimoji="0" lang="en-US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RPI experimental data measured at the 25.59725 m flight-path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3D5894F4-EB75-BE35-03D9-491B2D1809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936471"/>
              </p:ext>
            </p:extLst>
          </p:nvPr>
        </p:nvGraphicFramePr>
        <p:xfrm>
          <a:off x="2151665" y="1143560"/>
          <a:ext cx="8337659" cy="51836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4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1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2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0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Data</a:t>
                      </a:r>
                      <a:endParaRPr lang="fr-FR" sz="1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Energy range (eV)</a:t>
                      </a:r>
                      <a:endParaRPr lang="fr-FR" sz="1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Nature</a:t>
                      </a:r>
                      <a:endParaRPr lang="fr-FR" sz="1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Transmission</a:t>
                      </a:r>
                      <a:endParaRPr lang="fr-FR" sz="1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0.2−300.0</a:t>
                      </a:r>
                      <a:endParaRPr lang="fr-FR" sz="1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Natural</a:t>
                      </a:r>
                      <a:endParaRPr lang="fr-FR" sz="1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Transmission</a:t>
                      </a:r>
                      <a:endParaRPr lang="fr-FR" sz="1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0.3</a:t>
                      </a:r>
                      <a:r>
                        <a:rPr lang="en-US" sz="1800" dirty="0">
                          <a:effectLst/>
                        </a:rPr>
                        <a:t>−</a:t>
                      </a:r>
                      <a:r>
                        <a:rPr lang="pt-BR" sz="1800" dirty="0">
                          <a:effectLst/>
                        </a:rPr>
                        <a:t>500.0</a:t>
                      </a:r>
                      <a:endParaRPr lang="fr-FR" sz="1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Natural</a:t>
                      </a:r>
                      <a:endParaRPr lang="fr-FR" sz="1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Transmission</a:t>
                      </a:r>
                      <a:endParaRPr lang="fr-FR" sz="1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0.3</a:t>
                      </a:r>
                      <a:r>
                        <a:rPr lang="en-US" sz="1800" dirty="0">
                          <a:effectLst/>
                        </a:rPr>
                        <a:t>−</a:t>
                      </a:r>
                      <a:r>
                        <a:rPr lang="pt-BR" sz="1800" dirty="0">
                          <a:effectLst/>
                        </a:rPr>
                        <a:t>1,000.0</a:t>
                      </a:r>
                      <a:endParaRPr lang="fr-FR" sz="1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Natural</a:t>
                      </a:r>
                      <a:endParaRPr lang="fr-FR" sz="1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0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Capture</a:t>
                      </a:r>
                      <a:endParaRPr lang="fr-FR" sz="1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0.2</a:t>
                      </a:r>
                      <a:r>
                        <a:rPr lang="en-US" sz="1800" dirty="0">
                          <a:effectLst/>
                        </a:rPr>
                        <a:t>−</a:t>
                      </a:r>
                      <a:r>
                        <a:rPr lang="pt-BR" sz="1800" dirty="0">
                          <a:effectLst/>
                        </a:rPr>
                        <a:t>1,000.0</a:t>
                      </a:r>
                      <a:endParaRPr lang="fr-FR" sz="1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91.74% </a:t>
                      </a:r>
                      <a:r>
                        <a:rPr lang="pt-BR" sz="1800" baseline="30000" dirty="0">
                          <a:effectLst/>
                        </a:rPr>
                        <a:t>155</a:t>
                      </a:r>
                      <a:r>
                        <a:rPr lang="pt-BR" sz="1800" dirty="0">
                          <a:effectLst/>
                        </a:rPr>
                        <a:t>Gd </a:t>
                      </a:r>
                      <a:r>
                        <a:rPr lang="pt-BR" sz="1800" dirty="0" err="1">
                          <a:effectLst/>
                        </a:rPr>
                        <a:t>enriched</a:t>
                      </a:r>
                      <a:endParaRPr lang="fr-FR" sz="1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0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Capture</a:t>
                      </a:r>
                      <a:endParaRPr lang="fr-FR" sz="1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0.2−1,000.0</a:t>
                      </a:r>
                      <a:endParaRPr lang="fr-FR" sz="1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90.96% </a:t>
                      </a:r>
                      <a:r>
                        <a:rPr lang="pt-BR" sz="1800" baseline="30000" dirty="0">
                          <a:effectLst/>
                        </a:rPr>
                        <a:t>157</a:t>
                      </a:r>
                      <a:r>
                        <a:rPr lang="pt-BR" sz="1800" dirty="0">
                          <a:effectLst/>
                        </a:rPr>
                        <a:t>Gd </a:t>
                      </a:r>
                      <a:r>
                        <a:rPr lang="pt-BR" sz="1800" dirty="0" err="1">
                          <a:effectLst/>
                        </a:rPr>
                        <a:t>enriched</a:t>
                      </a:r>
                      <a:endParaRPr lang="fr-FR" sz="1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5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Capture</a:t>
                      </a:r>
                      <a:endParaRPr lang="fr-FR" sz="1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0.2</a:t>
                      </a:r>
                      <a:r>
                        <a:rPr lang="en-US" sz="1800" dirty="0">
                          <a:effectLst/>
                        </a:rPr>
                        <a:t>−</a:t>
                      </a:r>
                      <a:r>
                        <a:rPr lang="pt-BR" sz="1800" dirty="0">
                          <a:effectLst/>
                        </a:rPr>
                        <a:t>1,000.0</a:t>
                      </a:r>
                      <a:endParaRPr lang="fr-FR" sz="1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Natural</a:t>
                      </a:r>
                      <a:endParaRPr lang="fr-FR" sz="1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3114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248CCB54-9B04-3C7E-98A8-57552F5B1236}"/>
              </a:ext>
            </a:extLst>
          </p:cNvPr>
          <p:cNvSpPr txBox="1">
            <a:spLocks/>
          </p:cNvSpPr>
          <p:nvPr/>
        </p:nvSpPr>
        <p:spPr>
          <a:xfrm>
            <a:off x="1524000" y="52237"/>
            <a:ext cx="9144000" cy="433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Gd RPI data (SAMMY Fitting): Resonance Range Extended to 500 eV for </a:t>
            </a:r>
            <a:r>
              <a:rPr lang="en-US" sz="2000" baseline="30000" dirty="0"/>
              <a:t>155,1557</a:t>
            </a:r>
            <a:r>
              <a:rPr lang="en-US" sz="2000" dirty="0"/>
              <a:t>Gd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7048DE-1FCA-C168-9D2E-1D511D87B1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302" b="8430"/>
          <a:stretch/>
        </p:blipFill>
        <p:spPr>
          <a:xfrm>
            <a:off x="404585" y="675305"/>
            <a:ext cx="11787415" cy="599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22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>
            <a:extLst>
              <a:ext uri="{FF2B5EF4-FFF2-40B4-BE49-F238E27FC236}">
                <a16:creationId xmlns:a16="http://schemas.microsoft.com/office/drawing/2014/main" id="{583E17CC-16D9-9D83-46C1-404070B1EE00}"/>
              </a:ext>
            </a:extLst>
          </p:cNvPr>
          <p:cNvSpPr txBox="1">
            <a:spLocks/>
          </p:cNvSpPr>
          <p:nvPr/>
        </p:nvSpPr>
        <p:spPr>
          <a:xfrm>
            <a:off x="2511972" y="0"/>
            <a:ext cx="6164043" cy="9903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Gadolinium Evaluation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(new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n_TOF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capture measurements)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8AD52C2-99AB-AA06-D730-C4BBC865C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0431" y="1135117"/>
            <a:ext cx="78295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163513" algn="l"/>
                <a:tab pos="595313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163513" algn="l"/>
                <a:tab pos="595313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163513" algn="l"/>
                <a:tab pos="595313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163513" algn="l"/>
                <a:tab pos="595313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163513" algn="l"/>
                <a:tab pos="595313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63513" algn="l"/>
                <a:tab pos="595313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63513" algn="l"/>
                <a:tab pos="595313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63513" algn="l"/>
                <a:tab pos="595313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63513" algn="l"/>
                <a:tab pos="595313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3513" algn="l"/>
                <a:tab pos="595313" algn="ctr"/>
              </a:tabLst>
            </a:pPr>
            <a:r>
              <a:rPr kumimoji="0" lang="en-US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n-TOF experimental data measured at the 183.90 m flight-path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au 1">
            <a:extLst>
              <a:ext uri="{FF2B5EF4-FFF2-40B4-BE49-F238E27FC236}">
                <a16:creationId xmlns:a16="http://schemas.microsoft.com/office/drawing/2014/main" id="{A0A34672-1FCE-FD28-0EBA-E7CC76810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620383"/>
              </p:ext>
            </p:extLst>
          </p:nvPr>
        </p:nvGraphicFramePr>
        <p:xfrm>
          <a:off x="1487804" y="1680029"/>
          <a:ext cx="9180196" cy="47417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20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8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1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7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Data</a:t>
                      </a:r>
                      <a:endParaRPr lang="fr-FR" sz="20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Energy range (eV)</a:t>
                      </a:r>
                      <a:endParaRPr lang="fr-FR" sz="20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Nature</a:t>
                      </a:r>
                      <a:endParaRPr lang="fr-FR" sz="20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4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Capture</a:t>
                      </a:r>
                      <a:endParaRPr lang="fr-FR" sz="20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1.0−1,000.0</a:t>
                      </a:r>
                      <a:endParaRPr lang="fr-FR" sz="20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91.74% </a:t>
                      </a:r>
                      <a:r>
                        <a:rPr lang="pt-BR" sz="2000" baseline="30000" dirty="0">
                          <a:effectLst/>
                        </a:rPr>
                        <a:t>155</a:t>
                      </a:r>
                      <a:r>
                        <a:rPr lang="pt-BR" sz="2000" dirty="0">
                          <a:effectLst/>
                        </a:rPr>
                        <a:t>Gd enriched</a:t>
                      </a:r>
                      <a:endParaRPr lang="fr-FR" sz="20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4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Capture</a:t>
                      </a:r>
                      <a:endParaRPr lang="fr-FR" sz="20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1.0−1,000.0</a:t>
                      </a:r>
                      <a:endParaRPr lang="fr-FR" sz="20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88.32% </a:t>
                      </a:r>
                      <a:r>
                        <a:rPr lang="pt-BR" sz="2000" baseline="30000" dirty="0">
                          <a:effectLst/>
                        </a:rPr>
                        <a:t>157</a:t>
                      </a:r>
                      <a:r>
                        <a:rPr lang="pt-BR" sz="2000" dirty="0">
                          <a:effectLst/>
                        </a:rPr>
                        <a:t>Gd enriched</a:t>
                      </a:r>
                      <a:endParaRPr lang="fr-FR" sz="20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625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D7858C7D-DB8D-70A1-D5F3-4B13C9AD2A5F}"/>
              </a:ext>
            </a:extLst>
          </p:cNvPr>
          <p:cNvSpPr txBox="1">
            <a:spLocks/>
          </p:cNvSpPr>
          <p:nvPr/>
        </p:nvSpPr>
        <p:spPr>
          <a:xfrm>
            <a:off x="3392872" y="354232"/>
            <a:ext cx="4476750" cy="595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General Information</a:t>
            </a:r>
          </a:p>
        </p:txBody>
      </p:sp>
      <p:graphicFrame>
        <p:nvGraphicFramePr>
          <p:cNvPr id="5" name="Tableau 7">
            <a:extLst>
              <a:ext uri="{FF2B5EF4-FFF2-40B4-BE49-F238E27FC236}">
                <a16:creationId xmlns:a16="http://schemas.microsoft.com/office/drawing/2014/main" id="{91F36B18-1CE2-A051-0CB7-646628EF8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870223"/>
              </p:ext>
            </p:extLst>
          </p:nvPr>
        </p:nvGraphicFramePr>
        <p:xfrm>
          <a:off x="1647496" y="1352329"/>
          <a:ext cx="8591552" cy="3772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7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7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7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9473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noProof="0" dirty="0"/>
                        <a:t>Atlas of Neutron</a:t>
                      </a:r>
                      <a:r>
                        <a:rPr lang="en-US" sz="2400" baseline="0" noProof="0" dirty="0"/>
                        <a:t> Resonances (ANR)</a:t>
                      </a:r>
                      <a:endParaRPr lang="en-US" sz="24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479">
                <a:tc>
                  <a:txBody>
                    <a:bodyPr/>
                    <a:lstStyle/>
                    <a:p>
                      <a:pPr algn="ctr"/>
                      <a:endParaRPr lang="en-US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noProof="0" dirty="0"/>
                    </a:p>
                    <a:p>
                      <a:pPr algn="ctr"/>
                      <a:r>
                        <a:rPr lang="en-US" sz="2400" noProof="0" dirty="0"/>
                        <a:t>Thermal</a:t>
                      </a:r>
                    </a:p>
                    <a:p>
                      <a:pPr algn="ctr"/>
                      <a:r>
                        <a:rPr lang="en-US" sz="2400" baseline="0" noProof="0" dirty="0"/>
                        <a:t>cross section</a:t>
                      </a:r>
                    </a:p>
                    <a:p>
                      <a:pPr algn="ctr"/>
                      <a:r>
                        <a:rPr lang="en-US" sz="2400" baseline="0" noProof="0" dirty="0"/>
                        <a:t>(b) </a:t>
                      </a:r>
                      <a:endParaRPr lang="en-US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/>
                        <a:t>Captu</a:t>
                      </a:r>
                      <a:r>
                        <a:rPr lang="en-US" sz="2400" baseline="0" noProof="0" dirty="0"/>
                        <a:t>re resonance integral</a:t>
                      </a:r>
                    </a:p>
                    <a:p>
                      <a:pPr algn="ctr"/>
                      <a:r>
                        <a:rPr lang="en-US" sz="2400" baseline="0" noProof="0" dirty="0"/>
                        <a:t>(b)</a:t>
                      </a:r>
                      <a:endParaRPr lang="en-US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noProof="0" dirty="0"/>
                    </a:p>
                    <a:p>
                      <a:pPr algn="ctr"/>
                      <a:r>
                        <a:rPr lang="en-US" sz="2400" noProof="0" dirty="0"/>
                        <a:t>Westcott’s factor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473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30000" noProof="0" dirty="0"/>
                        <a:t>155</a:t>
                      </a:r>
                      <a:r>
                        <a:rPr lang="en-US" sz="3200" noProof="0" dirty="0"/>
                        <a:t>Gd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/>
                        <a:t>60,900 ±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/>
                        <a:t>1,537 ± 100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/>
                        <a:t>0.83899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9473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30000" noProof="0" dirty="0"/>
                        <a:t>157</a:t>
                      </a:r>
                      <a:r>
                        <a:rPr lang="en-US" sz="3200" noProof="0" dirty="0"/>
                        <a:t>Gd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/>
                        <a:t>254,000 ± 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/>
                        <a:t>754 ± 20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/>
                        <a:t>0.84715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4266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237593" y="288740"/>
            <a:ext cx="5909441" cy="360362"/>
          </a:xfrm>
        </p:spPr>
        <p:txBody>
          <a:bodyPr>
            <a:normAutofit fontScale="90000"/>
          </a:bodyPr>
          <a:lstStyle/>
          <a:p>
            <a:br>
              <a:rPr lang="en-US" sz="3200" dirty="0"/>
            </a:br>
            <a:r>
              <a:rPr lang="en-US" sz="3200" dirty="0"/>
              <a:t>Benchmark Results: Issues</a:t>
            </a:r>
            <a:br>
              <a:rPr lang="en-US" sz="3600" dirty="0">
                <a:cs typeface="Times New Roman"/>
              </a:rPr>
            </a:br>
            <a:endParaRPr lang="en-US" sz="32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4294967295"/>
          </p:nvPr>
        </p:nvSpPr>
        <p:spPr>
          <a:xfrm>
            <a:off x="577830" y="1690689"/>
            <a:ext cx="4533900" cy="284192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Zero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Energy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Deuterium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(ZED-II) Research Reactor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Issues with benchmark calculations with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Gd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concentration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" t="4154" r="4314" b="5288"/>
          <a:stretch/>
        </p:blipFill>
        <p:spPr bwMode="auto">
          <a:xfrm>
            <a:off x="6141237" y="1690689"/>
            <a:ext cx="4431512" cy="409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1"/>
          <p:cNvSpPr txBox="1">
            <a:spLocks/>
          </p:cNvSpPr>
          <p:nvPr/>
        </p:nvSpPr>
        <p:spPr bwMode="auto">
          <a:xfrm>
            <a:off x="2144714" y="6497638"/>
            <a:ext cx="51149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lnSpc>
                <a:spcPts val="2400"/>
              </a:lnSpc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▌"/>
              <a:defRPr sz="1600" b="1" baseline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 sz="1600" b="1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§"/>
              <a:defRPr sz="1600" b="1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–"/>
              <a:defRPr sz="1600" b="1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algn="l" defTabSz="449263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algn="l" defTabSz="449263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algn="l" defTabSz="449263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algn="l" defTabSz="449263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r>
              <a:rPr lang="en-US" altLang="fr-FR" sz="1100" kern="0" dirty="0">
                <a:solidFill>
                  <a:srgbClr val="FFFFFF"/>
                </a:solidFill>
                <a:ea typeface="Arial Unicode MS" pitchFamily="34" charset="-128"/>
              </a:rPr>
              <a:t>Luiz Leal / IRSN</a:t>
            </a:r>
            <a:r>
              <a:rPr lang="en-US" altLang="fr-FR" sz="1100" kern="0" dirty="0">
                <a:ea typeface="Arial Unicode MS" pitchFamily="34" charset="-128"/>
              </a:rPr>
              <a:t> – JEFF meeting - </a:t>
            </a:r>
            <a:r>
              <a:rPr lang="en-US" altLang="fr-FR" sz="1100" kern="0" dirty="0">
                <a:solidFill>
                  <a:srgbClr val="FFFFFF"/>
                </a:solidFill>
                <a:ea typeface="Arial Unicode MS" pitchFamily="34" charset="-128"/>
              </a:rPr>
              <a:t>November 2017 </a:t>
            </a:r>
            <a:endParaRPr lang="fr-FR" altLang="fr-FR" sz="1100" kern="0" dirty="0">
              <a:solidFill>
                <a:srgbClr val="FFFFFF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8299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89919" y="167417"/>
            <a:ext cx="1645508" cy="623415"/>
          </a:xfrm>
        </p:spPr>
        <p:txBody>
          <a:bodyPr/>
          <a:lstStyle/>
          <a:p>
            <a:r>
              <a:rPr lang="en-US" sz="3600" dirty="0"/>
              <a:t>Issue:</a:t>
            </a:r>
          </a:p>
        </p:txBody>
      </p:sp>
      <p:sp>
        <p:nvSpPr>
          <p:cNvPr id="5" name="Espace réservé du pied de page 1"/>
          <p:cNvSpPr txBox="1">
            <a:spLocks/>
          </p:cNvSpPr>
          <p:nvPr/>
        </p:nvSpPr>
        <p:spPr bwMode="auto">
          <a:xfrm>
            <a:off x="2144714" y="6497638"/>
            <a:ext cx="51149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lnSpc>
                <a:spcPts val="2400"/>
              </a:lnSpc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▌"/>
              <a:defRPr sz="1600" b="1" baseline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 sz="1600" b="1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§"/>
              <a:defRPr sz="1600" b="1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–"/>
              <a:defRPr sz="1600" b="1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algn="l" defTabSz="449263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algn="l" defTabSz="449263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algn="l" defTabSz="449263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algn="l" defTabSz="449263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r>
              <a:rPr lang="en-US" altLang="fr-FR" sz="1100" kern="0" dirty="0">
                <a:solidFill>
                  <a:srgbClr val="FFFFFF"/>
                </a:solidFill>
                <a:ea typeface="Arial Unicode MS" pitchFamily="34" charset="-128"/>
              </a:rPr>
              <a:t>Luiz Leal / IRSN</a:t>
            </a:r>
            <a:r>
              <a:rPr lang="en-US" altLang="fr-FR" sz="1100" kern="0" dirty="0">
                <a:ea typeface="Arial Unicode MS" pitchFamily="34" charset="-128"/>
              </a:rPr>
              <a:t> – JEFF meeting - </a:t>
            </a:r>
            <a:r>
              <a:rPr lang="en-US" altLang="fr-FR" sz="1100" kern="0" dirty="0">
                <a:solidFill>
                  <a:srgbClr val="FFFFFF"/>
                </a:solidFill>
                <a:ea typeface="Arial Unicode MS" pitchFamily="34" charset="-128"/>
              </a:rPr>
              <a:t>November 2017 </a:t>
            </a:r>
            <a:endParaRPr lang="fr-FR" altLang="fr-FR" sz="1100" kern="0" dirty="0">
              <a:solidFill>
                <a:srgbClr val="FFFFFF"/>
              </a:solidFill>
              <a:ea typeface="Arial Unicode MS" pitchFamily="34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24877D-0970-8BE4-D07F-8626096043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814" t="11103" r="9271" b="5911"/>
          <a:stretch/>
        </p:blipFill>
        <p:spPr>
          <a:xfrm>
            <a:off x="2335427" y="479124"/>
            <a:ext cx="8711514" cy="610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7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838200" y="249623"/>
            <a:ext cx="10515600" cy="580807"/>
          </a:xfrm>
        </p:spPr>
        <p:txBody>
          <a:bodyPr/>
          <a:lstStyle/>
          <a:p>
            <a:r>
              <a:rPr lang="en-US" sz="3200" i="1" dirty="0" err="1"/>
              <a:t>K</a:t>
            </a:r>
            <a:r>
              <a:rPr lang="en-US" sz="3200" i="1" baseline="-25000" dirty="0" err="1"/>
              <a:t>eff</a:t>
            </a:r>
            <a:r>
              <a:rPr lang="en-US" sz="3200" dirty="0"/>
              <a:t> Sensitivity to the Capture Cross Section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2" r="7332" b="4407"/>
          <a:stretch/>
        </p:blipFill>
        <p:spPr bwMode="auto">
          <a:xfrm>
            <a:off x="2175116" y="945932"/>
            <a:ext cx="8043921" cy="569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pied de page 1"/>
          <p:cNvSpPr txBox="1">
            <a:spLocks/>
          </p:cNvSpPr>
          <p:nvPr/>
        </p:nvSpPr>
        <p:spPr bwMode="auto">
          <a:xfrm>
            <a:off x="2144714" y="6497638"/>
            <a:ext cx="51149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lnSpc>
                <a:spcPts val="2400"/>
              </a:lnSpc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▌"/>
              <a:defRPr sz="1600" b="1" baseline="0">
                <a:solidFill>
                  <a:schemeClr val="bg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 sz="1600" b="1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§"/>
              <a:defRPr sz="1600" b="1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–"/>
              <a:defRPr sz="1600" b="1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algn="l" defTabSz="449263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algn="l" defTabSz="449263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algn="l" defTabSz="449263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algn="l" defTabSz="449263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r>
              <a:rPr lang="en-US" altLang="fr-FR" sz="1100" kern="0" dirty="0">
                <a:solidFill>
                  <a:srgbClr val="FFFFFF"/>
                </a:solidFill>
                <a:ea typeface="Arial Unicode MS" pitchFamily="34" charset="-128"/>
              </a:rPr>
              <a:t>Luiz Leal / IRSN</a:t>
            </a:r>
            <a:r>
              <a:rPr lang="en-US" altLang="fr-FR" sz="1100" kern="0" dirty="0">
                <a:ea typeface="Arial Unicode MS" pitchFamily="34" charset="-128"/>
              </a:rPr>
              <a:t> – JEFF meeting - </a:t>
            </a:r>
            <a:r>
              <a:rPr lang="en-US" altLang="fr-FR" sz="1100" kern="0" dirty="0">
                <a:solidFill>
                  <a:srgbClr val="FFFFFF"/>
                </a:solidFill>
                <a:ea typeface="Arial Unicode MS" pitchFamily="34" charset="-128"/>
              </a:rPr>
              <a:t>November 2017 </a:t>
            </a:r>
            <a:endParaRPr lang="fr-FR" altLang="fr-FR" sz="1100" kern="0" dirty="0">
              <a:solidFill>
                <a:srgbClr val="FFFFFF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4598791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9" id="{6EB95C59-BDD5-5C40-971B-727A997B01D4}" vid="{7DE78278-7085-5245-A271-A8AB5B4057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BFB3AB80EA044897B163D651BE7CF" ma:contentTypeVersion="12" ma:contentTypeDescription="Create a new document." ma:contentTypeScope="" ma:versionID="5ccae34aae965e24db62e9729d4dd5e4">
  <xsd:schema xmlns:xsd="http://www.w3.org/2001/XMLSchema" xmlns:xs="http://www.w3.org/2001/XMLSchema" xmlns:p="http://schemas.microsoft.com/office/2006/metadata/properties" xmlns:ns2="38e4deb0-de08-4adb-aafc-d8ff02544178" targetNamespace="http://schemas.microsoft.com/office/2006/metadata/properties" ma:root="true" ma:fieldsID="73e7bd080f35e63ea4fc24c5765ee755" ns2:_="">
    <xsd:import namespace="38e4deb0-de08-4adb-aafc-d8ff025441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4deb0-de08-4adb-aafc-d8ff02544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EF5AA9-B8DF-4DC7-90A1-A91BA595B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e4deb0-de08-4adb-aafc-d8ff02544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A20C22-D077-412B-81BA-8B2541026FAD}">
  <ds:schemaRefs>
    <ds:schemaRef ds:uri="http://www.w3.org/XML/1998/namespace"/>
    <ds:schemaRef ds:uri="http://schemas.microsoft.com/office/2006/metadata/properties"/>
    <ds:schemaRef ds:uri="38e4deb0-de08-4adb-aafc-d8ff02544178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27528</TotalTime>
  <Words>954</Words>
  <Application>Microsoft Macintosh PowerPoint</Application>
  <PresentationFormat>Widescreen</PresentationFormat>
  <Paragraphs>228</Paragraphs>
  <Slides>24</Slides>
  <Notes>7</Notes>
  <HiddenSlides>5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 Unicode MS</vt:lpstr>
      <vt:lpstr>Aptos</vt:lpstr>
      <vt:lpstr>Aptos Display</vt:lpstr>
      <vt:lpstr>Arial</vt:lpstr>
      <vt:lpstr>Arial Black</vt:lpstr>
      <vt:lpstr>Century Gothic</vt:lpstr>
      <vt:lpstr>Helvetica</vt:lpstr>
      <vt:lpstr>Menlo</vt:lpstr>
      <vt:lpstr>Times New Roman</vt:lpstr>
      <vt:lpstr>ORNL</vt:lpstr>
      <vt:lpstr>Office Theme</vt:lpstr>
      <vt:lpstr>Evaluations of 155,157Gd, 95Mo, 92,94Zr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Benchmark Results: Issues </vt:lpstr>
      <vt:lpstr>Issue:</vt:lpstr>
      <vt:lpstr>Keff Sensitivity to the Capture Cross Section</vt:lpstr>
      <vt:lpstr>SAMINT Methodology for Differential and Integral Data Treatment</vt:lpstr>
      <vt:lpstr>Resolution: Use of SAMMY and SAMINT</vt:lpstr>
      <vt:lpstr>157Gd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Zirconium Evaluation at ORNL</vt:lpstr>
      <vt:lpstr>Zirconium Evaluation at ORNL</vt:lpstr>
      <vt:lpstr>Zirconium Evaluation at ORNL</vt:lpstr>
      <vt:lpstr>Zirconium Evaluation at ORNL</vt:lpstr>
      <vt:lpstr>Concluding Remarks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ORNL nuclear data evaluation contribution to NCSP (ND-2)</dc:title>
  <dc:subject/>
  <dc:creator>Pigni, Marco T.</dc:creator>
  <cp:keywords/>
  <dc:description/>
  <cp:lastModifiedBy>Leal, Luiz</cp:lastModifiedBy>
  <cp:revision>132</cp:revision>
  <cp:lastPrinted>2024-04-11T13:47:55Z</cp:lastPrinted>
  <dcterms:created xsi:type="dcterms:W3CDTF">2024-01-12T15:19:43Z</dcterms:created>
  <dcterms:modified xsi:type="dcterms:W3CDTF">2024-11-07T13:26:29Z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0x010100436BFB3AB80EA044897B163D651BE7CF</vt:lpwstr>
  </property>
  <property fmtid="{D5CDD505-2E9C-101B-9397-08002B2CF9AE}" pid="3" name="Order">
    <vt:r8>18100</vt:r8>
  </property>
  <property fmtid="{D5CDD505-2E9C-101B-9397-08002B2CF9AE}" pid="4" name="GUID">
    <vt:lpwstr>42b6f0ba-36c8-4301-8891-17ebf0c53400</vt:lpwstr>
  </property>
</Properties>
</file>