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6"/>
  </p:notesMasterIdLst>
  <p:sldIdLst>
    <p:sldId id="256" r:id="rId5"/>
    <p:sldId id="257" r:id="rId6"/>
    <p:sldId id="263" r:id="rId7"/>
    <p:sldId id="5682" r:id="rId8"/>
    <p:sldId id="5686" r:id="rId9"/>
    <p:sldId id="5687" r:id="rId10"/>
    <p:sldId id="5688" r:id="rId11"/>
    <p:sldId id="5696" r:id="rId12"/>
    <p:sldId id="5692" r:id="rId13"/>
    <p:sldId id="5693" r:id="rId14"/>
    <p:sldId id="1488" r:id="rId15"/>
    <p:sldId id="5691" r:id="rId16"/>
    <p:sldId id="5695" r:id="rId17"/>
    <p:sldId id="5713" r:id="rId18"/>
    <p:sldId id="5714" r:id="rId19"/>
    <p:sldId id="3419" r:id="rId20"/>
    <p:sldId id="2288" r:id="rId21"/>
    <p:sldId id="1457" r:id="rId22"/>
    <p:sldId id="298" r:id="rId23"/>
    <p:sldId id="5678" r:id="rId24"/>
    <p:sldId id="5699" r:id="rId25"/>
    <p:sldId id="5702" r:id="rId26"/>
    <p:sldId id="5703" r:id="rId27"/>
    <p:sldId id="5685" r:id="rId28"/>
    <p:sldId id="5706" r:id="rId29"/>
    <p:sldId id="5707" r:id="rId30"/>
    <p:sldId id="5708" r:id="rId31"/>
    <p:sldId id="5710" r:id="rId32"/>
    <p:sldId id="297" r:id="rId33"/>
    <p:sldId id="310" r:id="rId34"/>
    <p:sldId id="5683" r:id="rId3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52B568-D200-C763-A044-0ED5F5513B50}" name="Minty, Michiko" initials="MM" userId="S::minty@bnl.gov::2d409216-1370-40a0-9fc8-dc3649474a8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3EFF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80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6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 – 2 = 18 </a:t>
            </a:r>
            <a:r>
              <a:rPr lang="en-US" dirty="0" err="1"/>
              <a:t>cryoweeks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9 APEX sessions (128 hours) </a:t>
            </a:r>
            <a:r>
              <a:rPr lang="en-US" dirty="0">
                <a:sym typeface="Wingdings" panose="05000000000000000000" pitchFamily="2" charset="2"/>
              </a:rPr>
              <a:t> deficit 166 hours: 21 shifts or 1 week (with requests to date)</a:t>
            </a:r>
            <a:endParaRPr lang="en-US" dirty="0"/>
          </a:p>
          <a:p>
            <a:r>
              <a:rPr lang="en-US" dirty="0"/>
              <a:t>28 – 2 = 26 </a:t>
            </a:r>
            <a:r>
              <a:rPr lang="en-US" dirty="0" err="1"/>
              <a:t>cryoweeks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12 APEX sessions (192 hours) </a:t>
            </a:r>
            <a:r>
              <a:rPr lang="en-US" dirty="0"/>
              <a:t>  </a:t>
            </a:r>
            <a:r>
              <a:rPr lang="en-US" dirty="0">
                <a:sym typeface="Wingdings" panose="05000000000000000000" pitchFamily="2" charset="2"/>
              </a:rPr>
              <a:t> deficit 102 hours: 13 shifts or 4.5 days (with requests to date)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94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96807-7E82-4704-2647-81C62EEF0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04BD67-BF0C-05F2-FEB6-CE21F9B10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F37E46-AFA7-7300-22D1-519DB05392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97321-65E8-0285-546C-787A12C1B4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10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22322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hyperlink" Target="https://indico.bnl.gov/event/20923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855" y="1389502"/>
            <a:ext cx="7769937" cy="2455147"/>
          </a:xfrm>
        </p:spPr>
        <p:txBody>
          <a:bodyPr>
            <a:normAutofit/>
          </a:bodyPr>
          <a:lstStyle/>
          <a:p>
            <a:r>
              <a:rPr lang="en-US" sz="3400" b="0"/>
              <a:t>RHIC Performance in Run-24 and Planning for Run-25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575" y="5970079"/>
            <a:ext cx="10334625" cy="74618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C-AD MAC-21</a:t>
            </a:r>
          </a:p>
          <a:p>
            <a:pPr>
              <a:spcBef>
                <a:spcPts val="0"/>
              </a:spcBef>
            </a:pPr>
            <a:r>
              <a:rPr lang="en-US"/>
              <a:t>16 – 18 December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0108" y="4710472"/>
            <a:ext cx="8928162" cy="125960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/>
              <a:t>Michiko Minty</a:t>
            </a:r>
          </a:p>
          <a:p>
            <a:pPr>
              <a:spcBef>
                <a:spcPts val="0"/>
              </a:spcBef>
            </a:pPr>
            <a:r>
              <a:rPr lang="en-US" sz="2000"/>
              <a:t>Associate Chair for Accelerators and Applications</a:t>
            </a:r>
          </a:p>
          <a:p>
            <a:pPr>
              <a:spcBef>
                <a:spcPts val="0"/>
              </a:spcBef>
            </a:pPr>
            <a:r>
              <a:rPr lang="en-US" sz="2000"/>
              <a:t>Accelerator Division Head, C-AD</a:t>
            </a:r>
            <a:r>
              <a:rPr lang="en-US" sz="1800"/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6C2097-3F23-335F-A34D-5AF6F0E5903C}"/>
              </a:ext>
            </a:extLst>
          </p:cNvPr>
          <p:cNvSpPr txBox="1"/>
          <p:nvPr/>
        </p:nvSpPr>
        <p:spPr>
          <a:xfrm>
            <a:off x="10124299" y="3361444"/>
            <a:ext cx="1524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(succeeds A. Seryi)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CD8640FE-F3EE-4026-8589-5173DF61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40" y="29594"/>
            <a:ext cx="11925024" cy="554905"/>
          </a:xfrm>
        </p:spPr>
        <p:txBody>
          <a:bodyPr>
            <a:noAutofit/>
          </a:bodyPr>
          <a:lstStyle/>
          <a:p>
            <a:r>
              <a:rPr lang="en-US" sz="3600" b="0"/>
              <a:t>Reliability - operation during summer months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03CD22-CFD6-4055-881D-B4E192874A4F}"/>
              </a:ext>
            </a:extLst>
          </p:cNvPr>
          <p:cNvSpPr txBox="1"/>
          <p:nvPr/>
        </p:nvSpPr>
        <p:spPr>
          <a:xfrm>
            <a:off x="385199" y="988846"/>
            <a:ext cx="8771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Concerns and mitigation plans detailed in 2022 RHIC Science &amp; Technology Review: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80066F-599E-A955-B239-32EC55A9B390}"/>
              </a:ext>
            </a:extLst>
          </p:cNvPr>
          <p:cNvSpPr txBox="1"/>
          <p:nvPr/>
        </p:nvSpPr>
        <p:spPr>
          <a:xfrm>
            <a:off x="385198" y="642967"/>
            <a:ext cx="117257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Experiment readiness led to accelerator operations during the summer (Run-23 and Run-24).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663368-1BC3-B36D-413A-A5AECD0AEE96}"/>
              </a:ext>
            </a:extLst>
          </p:cNvPr>
          <p:cNvSpPr txBox="1"/>
          <p:nvPr/>
        </p:nvSpPr>
        <p:spPr>
          <a:xfrm>
            <a:off x="385198" y="4720001"/>
            <a:ext cx="115585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/>
              <a:t>RHIC Run-23: accelerator availability impacted by air conditioning (AC) availability in building containing RHIC </a:t>
            </a:r>
          </a:p>
          <a:p>
            <a:pPr algn="just"/>
            <a:r>
              <a:rPr lang="en-US"/>
              <a:t>                        main magnet power supplies. 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3C4536-C53E-F137-50BC-744FDC5782C0}"/>
              </a:ext>
            </a:extLst>
          </p:cNvPr>
          <p:cNvCxnSpPr>
            <a:cxnSpLocks/>
          </p:cNvCxnSpPr>
          <p:nvPr/>
        </p:nvCxnSpPr>
        <p:spPr>
          <a:xfrm>
            <a:off x="296485" y="5718021"/>
            <a:ext cx="118850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717359A7-574E-DE16-F6F3-28FD4C336E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AE3533B-3EB7-4A59-0462-5BAD6CCB5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149" y="1422570"/>
            <a:ext cx="7067860" cy="32644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F4993D8-6C0A-0DE3-BC92-960D65E992C8}"/>
              </a:ext>
            </a:extLst>
          </p:cNvPr>
          <p:cNvSpPr txBox="1"/>
          <p:nvPr/>
        </p:nvSpPr>
        <p:spPr>
          <a:xfrm>
            <a:off x="375864" y="5297580"/>
            <a:ext cx="115585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/>
              <a:t>RHIC Run-24: strengthened mitigation efforts (next slide), AC tech support, availability tracking efforts </a:t>
            </a:r>
          </a:p>
          <a:p>
            <a:pPr algn="just"/>
            <a:r>
              <a:rPr lang="en-US"/>
              <a:t>                     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ED7A60-6405-FF0D-EFB2-348A78B54EAF}"/>
              </a:ext>
            </a:extLst>
          </p:cNvPr>
          <p:cNvSpPr/>
          <p:nvPr/>
        </p:nvSpPr>
        <p:spPr>
          <a:xfrm>
            <a:off x="3298371" y="1462101"/>
            <a:ext cx="1143000" cy="14532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9F2683-F676-038C-019A-37B080D25B81}"/>
              </a:ext>
            </a:extLst>
          </p:cNvPr>
          <p:cNvSpPr txBox="1"/>
          <p:nvPr/>
        </p:nvSpPr>
        <p:spPr>
          <a:xfrm>
            <a:off x="2047847" y="5749634"/>
            <a:ext cx="9572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/>
              <a:t>RHIC Run-24 operations not held off by AC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9254C-E681-05F4-7D9B-FD4B265510E7}"/>
              </a:ext>
            </a:extLst>
          </p:cNvPr>
          <p:cNvSpPr txBox="1"/>
          <p:nvPr/>
        </p:nvSpPr>
        <p:spPr>
          <a:xfrm>
            <a:off x="10136221" y="29668"/>
            <a:ext cx="2029698" cy="523220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DOE 2023 RHIC S&amp;T Review, M. Minty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00CA42-E9B7-7D6D-F53F-E0937D1A376B}"/>
              </a:ext>
            </a:extLst>
          </p:cNvPr>
          <p:cNvSpPr txBox="1"/>
          <p:nvPr/>
        </p:nvSpPr>
        <p:spPr>
          <a:xfrm>
            <a:off x="2047847" y="6040527"/>
            <a:ext cx="9908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RHIC Run-25: margin for error will be smaller – working to improve on mean time to repair.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61E39A-2865-01EF-D1BF-7AA6EDEABAE2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</p:spTree>
    <p:extLst>
      <p:ext uri="{BB962C8B-B14F-4D97-AF65-F5344CB8AC3E}">
        <p14:creationId xmlns:p14="http://schemas.microsoft.com/office/powerpoint/2010/main" val="469609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0EFB70AF-3A9F-E507-3A4A-811482C38C48}"/>
              </a:ext>
            </a:extLst>
          </p:cNvPr>
          <p:cNvSpPr txBox="1">
            <a:spLocks/>
          </p:cNvSpPr>
          <p:nvPr/>
        </p:nvSpPr>
        <p:spPr>
          <a:xfrm>
            <a:off x="229597" y="17215"/>
            <a:ext cx="11937467" cy="6643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Recent and Future RHIC Run Air Conditioning System Repairs and Upgrades </a:t>
            </a:r>
            <a:endParaRPr lang="en-US" dirty="0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CAB7673-1139-1476-6844-548224880CBA}"/>
              </a:ext>
            </a:extLst>
          </p:cNvPr>
          <p:cNvSpPr txBox="1">
            <a:spLocks/>
          </p:cNvSpPr>
          <p:nvPr/>
        </p:nvSpPr>
        <p:spPr>
          <a:xfrm>
            <a:off x="106654" y="449763"/>
            <a:ext cx="4888679" cy="40995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400" b="1" u="sng"/>
              <a:t>Completed Repairs during RHIC Run</a:t>
            </a:r>
          </a:p>
          <a:p>
            <a:pPr lvl="1"/>
            <a:r>
              <a:rPr lang="en-US" sz="1400"/>
              <a:t>1000P - condenser Fan Replacement</a:t>
            </a:r>
          </a:p>
          <a:p>
            <a:pPr lvl="1"/>
            <a:r>
              <a:rPr lang="en-US" sz="1400"/>
              <a:t>1002A - Thermostat Failure</a:t>
            </a:r>
          </a:p>
          <a:p>
            <a:pPr lvl="1"/>
            <a:r>
              <a:rPr lang="en-US" sz="1400"/>
              <a:t>1006 - STAR Control Room – System Replaced</a:t>
            </a:r>
          </a:p>
          <a:p>
            <a:pPr lvl="1"/>
            <a:r>
              <a:rPr lang="en-US" sz="1400"/>
              <a:t>1008IR - Condenser Fan and Blade Replacement</a:t>
            </a:r>
          </a:p>
          <a:p>
            <a:pPr lvl="1"/>
            <a:r>
              <a:rPr lang="en-US" sz="1400"/>
              <a:t>1009A - Refrigerant Leak</a:t>
            </a:r>
          </a:p>
          <a:p>
            <a:pPr lvl="1"/>
            <a:r>
              <a:rPr lang="en-US" sz="1400"/>
              <a:t>1002D, 1002F, 1005E, 1007W, 1010A, 1010B - Bard Unit Failures</a:t>
            </a:r>
          </a:p>
          <a:p>
            <a:pPr lvl="1"/>
            <a:r>
              <a:rPr lang="en-US" sz="1400" err="1"/>
              <a:t>sPHENIX</a:t>
            </a:r>
            <a:r>
              <a:rPr lang="en-US" sz="1400"/>
              <a:t> – Chiller Coil Replacement, Electrical grounding of IR Split Unit and </a:t>
            </a:r>
            <a:r>
              <a:rPr lang="en-US" sz="1400" err="1"/>
              <a:t>sPHENIX</a:t>
            </a:r>
            <a:r>
              <a:rPr lang="en-US" sz="1400"/>
              <a:t> – Gas Mixing House AC Unit</a:t>
            </a:r>
          </a:p>
          <a:p>
            <a:pPr lvl="1"/>
            <a:r>
              <a:rPr lang="en-US" sz="1400"/>
              <a:t>1012 – 50 ton package unit failure, split AC unit</a:t>
            </a:r>
          </a:p>
          <a:p>
            <a:pPr lvl="1"/>
            <a:r>
              <a:rPr lang="en-US" sz="1400"/>
              <a:t>1004A – split AC unit</a:t>
            </a:r>
          </a:p>
          <a:p>
            <a:pPr lvl="1"/>
            <a:r>
              <a:rPr lang="en-US" sz="1400"/>
              <a:t>1006 – 200 ton chiller</a:t>
            </a:r>
          </a:p>
          <a:p>
            <a:pPr lvl="1"/>
            <a:r>
              <a:rPr lang="en-US" sz="1400"/>
              <a:t>1004B – control room and </a:t>
            </a:r>
          </a:p>
          <a:p>
            <a:pPr marL="457200" lvl="1" indent="0">
              <a:buNone/>
            </a:pPr>
            <a:r>
              <a:rPr lang="en-US" sz="1400"/>
              <a:t>	high bay AC units</a:t>
            </a:r>
          </a:p>
          <a:p>
            <a:pPr lvl="1"/>
            <a:r>
              <a:rPr lang="en-US" sz="1400"/>
              <a:t>1006 – rooftop chiller</a:t>
            </a:r>
          </a:p>
          <a:p>
            <a:pPr marL="457200" lvl="1" indent="0">
              <a:buNone/>
            </a:pPr>
            <a:endParaRPr lang="en-US" sz="1400"/>
          </a:p>
          <a:p>
            <a:pPr lvl="1"/>
            <a:endParaRPr lang="en-US" sz="1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E9DB8A-1BFD-D440-9456-CA98DB8A414A}"/>
              </a:ext>
            </a:extLst>
          </p:cNvPr>
          <p:cNvSpPr txBox="1"/>
          <p:nvPr/>
        </p:nvSpPr>
        <p:spPr>
          <a:xfrm>
            <a:off x="6706438" y="6318350"/>
            <a:ext cx="211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/>
              <a:t>1012A Rental AC Unit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BA3B55-D0D3-2E33-1B1C-3BDD2D335097}"/>
              </a:ext>
            </a:extLst>
          </p:cNvPr>
          <p:cNvSpPr txBox="1"/>
          <p:nvPr/>
        </p:nvSpPr>
        <p:spPr>
          <a:xfrm>
            <a:off x="9829946" y="6355626"/>
            <a:ext cx="1594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/>
              <a:t>911 Rental Chiller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B849A4-8D88-A7AE-106C-EAAC83F57466}"/>
              </a:ext>
            </a:extLst>
          </p:cNvPr>
          <p:cNvSpPr txBox="1"/>
          <p:nvPr/>
        </p:nvSpPr>
        <p:spPr>
          <a:xfrm>
            <a:off x="-889361" y="5868988"/>
            <a:ext cx="4944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/>
              <a:t>1004A Rental AC Unit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92EC13-5C3E-35FE-EE6B-1AAA47534E27}"/>
              </a:ext>
            </a:extLst>
          </p:cNvPr>
          <p:cNvSpPr txBox="1"/>
          <p:nvPr/>
        </p:nvSpPr>
        <p:spPr>
          <a:xfrm>
            <a:off x="4759373" y="409169"/>
            <a:ext cx="732597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 sz="1400" b="1" u="sng"/>
              <a:t>Completed Replacements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E18, A18, B18, 1002 Bard Units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1006 Control Room</a:t>
            </a:r>
          </a:p>
          <a:p>
            <a:pPr lvl="1"/>
            <a:endParaRPr lang="en-US" sz="1400"/>
          </a:p>
          <a:p>
            <a:pPr lvl="1"/>
            <a:r>
              <a:rPr lang="en-US" sz="1400" b="1" u="sng"/>
              <a:t>Upcoming RHIC Maintenance Replacements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1007W, 1005E – Bard Units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1004A – 75 Ton Package Unit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1004B – 50 Ton Package Unit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L18 – 12.5 Ton Package Unit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~ 15 alcove split AC units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/>
          </a:p>
          <a:p>
            <a:pPr lvl="1"/>
            <a:r>
              <a:rPr lang="en-US" sz="1400" b="1"/>
              <a:t>RHIC Run 25/26 Preparation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Check existing spare parts inventory to replenish those used in Run-24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Procure contract to ensure availability of larger capacity AC systems with portable generators (May – Oct 2025)</a:t>
            </a:r>
          </a:p>
          <a:p>
            <a:pPr lvl="1"/>
            <a:endParaRPr lang="en-US" sz="140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5D06BC-E8B5-F67F-615D-3A26AF9F9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45" y="4767743"/>
            <a:ext cx="2810434" cy="10942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93EF1A-2FA7-AB2C-7E91-04F9C1017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143" y="5317232"/>
            <a:ext cx="2050139" cy="10258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A03B04-9FAA-5438-EB7E-889D177B8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992" y="5118404"/>
            <a:ext cx="1859882" cy="1291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70837B-8E4F-D6F2-01AC-D3004D22C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731" y="3909179"/>
            <a:ext cx="1263668" cy="2145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3559B2-2277-CDB4-DC5F-5435D786F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110" y="3958791"/>
            <a:ext cx="1488836" cy="18151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53E602-C52B-5B59-DDED-6E38249156E3}"/>
              </a:ext>
            </a:extLst>
          </p:cNvPr>
          <p:cNvSpPr txBox="1"/>
          <p:nvPr/>
        </p:nvSpPr>
        <p:spPr>
          <a:xfrm>
            <a:off x="3275392" y="6044466"/>
            <a:ext cx="15257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u="sng"/>
              <a:t>1004A Portable AC Unit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757729-A055-E96D-A585-8C0A6516BBDC}"/>
              </a:ext>
            </a:extLst>
          </p:cNvPr>
          <p:cNvSpPr txBox="1"/>
          <p:nvPr/>
        </p:nvSpPr>
        <p:spPr>
          <a:xfrm>
            <a:off x="4878955" y="5815463"/>
            <a:ext cx="1632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u="sng"/>
              <a:t>1008 AH Portable AC Unit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91870-97CA-CB9D-AA47-FDBBE2788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0972" y="3714280"/>
            <a:ext cx="2260268" cy="1124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88BB33-8933-96CD-9E7F-B45796CD7D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6438" y="3693402"/>
            <a:ext cx="2113550" cy="12595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976F47-92F9-9A81-64A5-B04C0DAC9E6B}"/>
              </a:ext>
            </a:extLst>
          </p:cNvPr>
          <p:cNvSpPr txBox="1"/>
          <p:nvPr/>
        </p:nvSpPr>
        <p:spPr>
          <a:xfrm>
            <a:off x="6633078" y="4936726"/>
            <a:ext cx="22602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u="sng"/>
              <a:t>1004B Replacement AC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FC1886-B39B-BF9B-F3FE-2D6D51837189}"/>
              </a:ext>
            </a:extLst>
          </p:cNvPr>
          <p:cNvSpPr txBox="1"/>
          <p:nvPr/>
        </p:nvSpPr>
        <p:spPr>
          <a:xfrm>
            <a:off x="9253332" y="4812446"/>
            <a:ext cx="2367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u="sng"/>
              <a:t>1004B 2</a:t>
            </a:r>
            <a:r>
              <a:rPr lang="en-US" sz="1400" u="sng" baseline="30000"/>
              <a:t>nd</a:t>
            </a:r>
            <a:r>
              <a:rPr lang="en-US" sz="1400" u="sng"/>
              <a:t> Unit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8C32E5-1B80-BAC8-F5EF-0555C045655C}"/>
              </a:ext>
            </a:extLst>
          </p:cNvPr>
          <p:cNvSpPr txBox="1"/>
          <p:nvPr/>
        </p:nvSpPr>
        <p:spPr>
          <a:xfrm>
            <a:off x="10880437" y="78633"/>
            <a:ext cx="1280272" cy="369332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D. Chan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A7A979-A8E0-C296-52F8-9E4BC22B1BE6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54BA1158-498B-6A25-E063-B10573630F71}"/>
              </a:ext>
            </a:extLst>
          </p:cNvPr>
          <p:cNvSpPr txBox="1">
            <a:spLocks/>
          </p:cNvSpPr>
          <p:nvPr/>
        </p:nvSpPr>
        <p:spPr>
          <a:xfrm>
            <a:off x="11228984" y="6374964"/>
            <a:ext cx="391516" cy="324178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67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BDA9FFA-5917-8D49-BD78-24CECE2D5EC1}"/>
              </a:ext>
            </a:extLst>
          </p:cNvPr>
          <p:cNvSpPr txBox="1"/>
          <p:nvPr/>
        </p:nvSpPr>
        <p:spPr>
          <a:xfrm>
            <a:off x="1614791" y="3816935"/>
            <a:ext cx="105472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Helvetica"/>
                <a:cs typeface="Helvetica"/>
              </a:rPr>
              <a:t>Availability = beam time / scheduled beam time</a:t>
            </a:r>
            <a:endParaRPr lang="en-US" sz="1500">
              <a:latin typeface="Helvetica"/>
              <a:cs typeface="Helvetica"/>
            </a:endParaRPr>
          </a:p>
          <a:p>
            <a:r>
              <a:rPr lang="en-US" sz="1600">
                <a:latin typeface="Helvetica"/>
                <a:cs typeface="Helvetica"/>
              </a:rPr>
              <a:t>Availability goals:    82.5%  (&lt; FY20) ,  85%  (FY21-FY22),  82.5% (FY23),  80.0%  (FY24)</a:t>
            </a:r>
          </a:p>
          <a:p>
            <a:endParaRPr lang="en-US" sz="1600">
              <a:latin typeface="Helvetica"/>
              <a:cs typeface="Helvetica"/>
            </a:endParaRPr>
          </a:p>
          <a:p>
            <a:endParaRPr lang="en-US" sz="1600">
              <a:latin typeface="Helvetica"/>
              <a:cs typeface="Helvetic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0574A-DB0C-9E4F-8331-8076B62C9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48" y="6382"/>
            <a:ext cx="11934415" cy="704355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RHIC Availability</a:t>
            </a:r>
            <a:endParaRPr lang="en-US" sz="3600" b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B74D55-F9D0-47AB-9CE5-B9A26AB8A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AF1FDE-05F9-4BF5-90AC-D335AAD7F33C}"/>
              </a:ext>
            </a:extLst>
          </p:cNvPr>
          <p:cNvSpPr txBox="1"/>
          <p:nvPr/>
        </p:nvSpPr>
        <p:spPr>
          <a:xfrm>
            <a:off x="235599" y="4564134"/>
            <a:ext cx="11881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/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RHIC Run FY24: </a:t>
            </a:r>
            <a:r>
              <a:rPr lang="en-US" b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80.4%</a:t>
            </a:r>
            <a:r>
              <a:rPr lang="en-US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342900" indent="-342900" algn="ctr"/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Average over last 10 years: </a:t>
            </a:r>
            <a:r>
              <a:rPr lang="en-US" b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85.2%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5ADCCC-1AEA-2D4A-8B17-D853F42A599C}"/>
              </a:ext>
            </a:extLst>
          </p:cNvPr>
          <p:cNvSpPr txBox="1"/>
          <p:nvPr/>
        </p:nvSpPr>
        <p:spPr>
          <a:xfrm>
            <a:off x="638176" y="3437576"/>
            <a:ext cx="11016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Time [Fiscal Year]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91111F-E96C-AF62-5146-866F1F490965}"/>
              </a:ext>
            </a:extLst>
          </p:cNvPr>
          <p:cNvSpPr txBox="1"/>
          <p:nvPr/>
        </p:nvSpPr>
        <p:spPr>
          <a:xfrm rot="16200000">
            <a:off x="-1023777" y="2182032"/>
            <a:ext cx="3124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RHIC Availability [%]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958620-A37E-BC42-5E09-DCB9AD1C42B6}"/>
              </a:ext>
            </a:extLst>
          </p:cNvPr>
          <p:cNvSpPr/>
          <p:nvPr/>
        </p:nvSpPr>
        <p:spPr>
          <a:xfrm>
            <a:off x="837423" y="1050723"/>
            <a:ext cx="11070985" cy="26966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AD0FF3-162A-148B-3E49-C02BC29CFB02}"/>
              </a:ext>
            </a:extLst>
          </p:cNvPr>
          <p:cNvCxnSpPr>
            <a:cxnSpLocks/>
          </p:cNvCxnSpPr>
          <p:nvPr/>
        </p:nvCxnSpPr>
        <p:spPr>
          <a:xfrm>
            <a:off x="235599" y="5217153"/>
            <a:ext cx="118850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7C40712A-EFA6-DA41-141E-04A3B0BF7856}"/>
              </a:ext>
            </a:extLst>
          </p:cNvPr>
          <p:cNvSpPr txBox="1">
            <a:spLocks/>
          </p:cNvSpPr>
          <p:nvPr/>
        </p:nvSpPr>
        <p:spPr>
          <a:xfrm>
            <a:off x="2307989" y="5362860"/>
            <a:ext cx="9182954" cy="3651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latin typeface="Helvetica" panose="020B0604020202020204" pitchFamily="34" charset="0"/>
                <a:cs typeface="Helvetica" panose="020B0604020202020204" pitchFamily="34" charset="0"/>
              </a:rPr>
              <a:t>Availability primarily impacted by environmental factors (heat, humidity, storm-related issues) in Run 2023 and by summer storm-related issues in Run 2024. </a:t>
            </a:r>
          </a:p>
          <a:p>
            <a:pPr marL="0" indent="0">
              <a:buNone/>
            </a:pPr>
            <a:r>
              <a:rPr lang="en-US" sz="1800">
                <a:latin typeface="Helvetica" panose="020B0604020202020204" pitchFamily="34" charset="0"/>
                <a:cs typeface="Helvetica" panose="020B0604020202020204" pitchFamily="34" charset="0"/>
              </a:rPr>
              <a:t>Availability goal met in FY24.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46CAC5-52B2-7B96-7D31-0BC0BE85F4C0}"/>
              </a:ext>
            </a:extLst>
          </p:cNvPr>
          <p:cNvSpPr txBox="1"/>
          <p:nvPr/>
        </p:nvSpPr>
        <p:spPr>
          <a:xfrm>
            <a:off x="10485864" y="22617"/>
            <a:ext cx="2082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p</a:t>
            </a:r>
            <a:r>
              <a:rPr lang="en-US">
                <a:latin typeface="Symbol" panose="05050102010706020507" pitchFamily="18" charset="2"/>
              </a:rPr>
              <a:t></a:t>
            </a:r>
            <a:r>
              <a:rPr lang="en-US"/>
              <a:t>+p</a:t>
            </a:r>
            <a:r>
              <a:rPr lang="en-US">
                <a:latin typeface="Symbol" panose="05050102010706020507" pitchFamily="18" charset="2"/>
              </a:rPr>
              <a:t>, </a:t>
            </a:r>
            <a:r>
              <a:rPr lang="en-US" err="1"/>
              <a:t>Au+Au</a:t>
            </a:r>
            <a:r>
              <a:rPr lang="en-US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E051B9-3739-3E66-7CE0-FD70BE551F93}"/>
              </a:ext>
            </a:extLst>
          </p:cNvPr>
          <p:cNvSpPr txBox="1"/>
          <p:nvPr/>
        </p:nvSpPr>
        <p:spPr>
          <a:xfrm>
            <a:off x="10702019" y="288442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100 GeV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112B27-2671-45BC-353D-C6C1C4338F08}"/>
              </a:ext>
            </a:extLst>
          </p:cNvPr>
          <p:cNvSpPr txBox="1"/>
          <p:nvPr/>
        </p:nvSpPr>
        <p:spPr>
          <a:xfrm>
            <a:off x="10636832" y="590803"/>
            <a:ext cx="1357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80.4% FY24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F3C35-5872-6036-AEF4-BD6F12604CB8}"/>
              </a:ext>
            </a:extLst>
          </p:cNvPr>
          <p:cNvSpPr txBox="1"/>
          <p:nvPr/>
        </p:nvSpPr>
        <p:spPr>
          <a:xfrm>
            <a:off x="305909" y="65123"/>
            <a:ext cx="1146468" cy="369332"/>
          </a:xfrm>
          <a:prstGeom prst="rect">
            <a:avLst/>
          </a:prstGeom>
          <a:solidFill>
            <a:srgbClr val="336699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C. Naylor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396F4B-85E8-840C-F72E-D16BB04AD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42" y="1131407"/>
            <a:ext cx="10909935" cy="258186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8B0C7C-EBBD-4B2B-A0FC-4A1853C42F91}"/>
              </a:ext>
            </a:extLst>
          </p:cNvPr>
          <p:cNvCxnSpPr>
            <a:cxnSpLocks/>
          </p:cNvCxnSpPr>
          <p:nvPr/>
        </p:nvCxnSpPr>
        <p:spPr>
          <a:xfrm>
            <a:off x="7303552" y="1594606"/>
            <a:ext cx="4365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49F1BDE-D5C0-49EC-8199-17AFFBF9E792}"/>
              </a:ext>
            </a:extLst>
          </p:cNvPr>
          <p:cNvSpPr txBox="1"/>
          <p:nvPr/>
        </p:nvSpPr>
        <p:spPr>
          <a:xfrm>
            <a:off x="7193505" y="1035533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85.2% 10-year average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0356A9-CC68-98CA-0527-6AC5827800D9}"/>
              </a:ext>
            </a:extLst>
          </p:cNvPr>
          <p:cNvSpPr txBox="1"/>
          <p:nvPr/>
        </p:nvSpPr>
        <p:spPr>
          <a:xfrm>
            <a:off x="9144801" y="591865"/>
            <a:ext cx="1357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 </a:t>
            </a:r>
            <a:r>
              <a:rPr lang="en-US" sz="1400" b="1">
                <a:solidFill>
                  <a:srgbClr val="FF0000"/>
                </a:solidFill>
              </a:rPr>
              <a:t>74.4% FY23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E8BDF79-D2CD-CBE6-B0EE-D6D7B6120F97}"/>
              </a:ext>
            </a:extLst>
          </p:cNvPr>
          <p:cNvCxnSpPr>
            <a:cxnSpLocks/>
          </p:cNvCxnSpPr>
          <p:nvPr/>
        </p:nvCxnSpPr>
        <p:spPr>
          <a:xfrm>
            <a:off x="10161051" y="913400"/>
            <a:ext cx="847947" cy="8510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F4ADF47-5C90-B853-F8AC-5AA1D77D3551}"/>
              </a:ext>
            </a:extLst>
          </p:cNvPr>
          <p:cNvSpPr txBox="1"/>
          <p:nvPr/>
        </p:nvSpPr>
        <p:spPr>
          <a:xfrm>
            <a:off x="9227872" y="6382"/>
            <a:ext cx="1249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 </a:t>
            </a:r>
            <a:r>
              <a:rPr lang="en-US" err="1"/>
              <a:t>Au+Au</a:t>
            </a:r>
            <a:endParaRPr lang="en-US"/>
          </a:p>
          <a:p>
            <a:r>
              <a:rPr lang="en-US"/>
              <a:t>100 GeV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4FD20D1-4554-37B8-FFF2-095174ED30B1}"/>
              </a:ext>
            </a:extLst>
          </p:cNvPr>
          <p:cNvCxnSpPr>
            <a:cxnSpLocks/>
          </p:cNvCxnSpPr>
          <p:nvPr/>
        </p:nvCxnSpPr>
        <p:spPr>
          <a:xfrm>
            <a:off x="11490943" y="886193"/>
            <a:ext cx="0" cy="6340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919FD9-4BB0-5246-E3AA-C5FAFAE9B926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</p:spTree>
    <p:extLst>
      <p:ext uri="{BB962C8B-B14F-4D97-AF65-F5344CB8AC3E}">
        <p14:creationId xmlns:p14="http://schemas.microsoft.com/office/powerpoint/2010/main" val="733669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2BD8B-2A3F-DC3A-EFA7-56AA03C2F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00B83-CEC8-B4C1-D240-8ED554003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A7CDC-B388-20C7-C4BD-2AD8E9208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539" y="2541806"/>
            <a:ext cx="11879316" cy="1947460"/>
          </a:xfrm>
        </p:spPr>
        <p:txBody>
          <a:bodyPr>
            <a:normAutofit/>
          </a:bodyPr>
          <a:lstStyle/>
          <a:p>
            <a:r>
              <a:rPr lang="en-US" sz="4400" b="0"/>
              <a:t>Preparations for Run-25/26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CCD2A-2FB4-2AAF-712D-3A85D37BCBAA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</p:spTree>
    <p:extLst>
      <p:ext uri="{BB962C8B-B14F-4D97-AF65-F5344CB8AC3E}">
        <p14:creationId xmlns:p14="http://schemas.microsoft.com/office/powerpoint/2010/main" val="3514956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6AC293-C689-8D7F-CF0C-53CF00F30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5DA68-00C9-34E2-5881-B502ED98E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923" y="4044645"/>
            <a:ext cx="7790236" cy="1143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B35715-4EBB-FC77-C814-D5EAE9B61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297" y="626704"/>
            <a:ext cx="5539585" cy="33897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6777AC0-64C3-1B11-7732-7BDD8A7FF736}"/>
              </a:ext>
            </a:extLst>
          </p:cNvPr>
          <p:cNvSpPr txBox="1">
            <a:spLocks/>
          </p:cNvSpPr>
          <p:nvPr/>
        </p:nvSpPr>
        <p:spPr>
          <a:xfrm>
            <a:off x="228466" y="0"/>
            <a:ext cx="11668674" cy="4870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b="0"/>
              <a:t>Beam User Requests (presented to NPP PAC, 7-8 Nov 2024)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26D6E8-BEFE-D6F2-79ED-C24ACB9BF892}"/>
              </a:ext>
            </a:extLst>
          </p:cNvPr>
          <p:cNvSpPr txBox="1">
            <a:spLocks/>
          </p:cNvSpPr>
          <p:nvPr/>
        </p:nvSpPr>
        <p:spPr>
          <a:xfrm>
            <a:off x="407499" y="664653"/>
            <a:ext cx="2047916" cy="4870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b="0" err="1"/>
              <a:t>sPHENIX</a:t>
            </a:r>
            <a:r>
              <a:rPr lang="en-US" sz="3200" b="0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986C5FA-54FD-6872-CA64-D7ECE6D171F6}"/>
              </a:ext>
            </a:extLst>
          </p:cNvPr>
          <p:cNvSpPr txBox="1">
            <a:spLocks/>
          </p:cNvSpPr>
          <p:nvPr/>
        </p:nvSpPr>
        <p:spPr>
          <a:xfrm>
            <a:off x="407499" y="3973624"/>
            <a:ext cx="2047916" cy="4870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b="0"/>
              <a:t>STAR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B424AA-A333-7909-768E-8BF0BA57A0A3}"/>
              </a:ext>
            </a:extLst>
          </p:cNvPr>
          <p:cNvCxnSpPr/>
          <p:nvPr/>
        </p:nvCxnSpPr>
        <p:spPr>
          <a:xfrm>
            <a:off x="442089" y="5315598"/>
            <a:ext cx="115025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B9D5CF1-7391-D812-168F-DE268CC67B9F}"/>
              </a:ext>
            </a:extLst>
          </p:cNvPr>
          <p:cNvSpPr txBox="1"/>
          <p:nvPr/>
        </p:nvSpPr>
        <p:spPr>
          <a:xfrm>
            <a:off x="1212947" y="5384438"/>
            <a:ext cx="107317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Planning guidance for BURs: 20 or 28 week </a:t>
            </a:r>
            <a:r>
              <a:rPr lang="en-US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cryoweeks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Plan to start RHIC Run-25/26 with </a:t>
            </a:r>
            <a:r>
              <a:rPr lang="en-US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Au+Au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with 100 GeV beams.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NPP PAC will reconvene a few weeks after RHIC Run-25/26 start to further prioritize recommendations.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BA3CA0-E28E-6DE0-6CA9-671787D86B80}"/>
              </a:ext>
            </a:extLst>
          </p:cNvPr>
          <p:cNvSpPr txBox="1"/>
          <p:nvPr/>
        </p:nvSpPr>
        <p:spPr>
          <a:xfrm>
            <a:off x="475902" y="1158250"/>
            <a:ext cx="3000896" cy="584775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r>
              <a:rPr lang="en-US" sz="1600" err="1">
                <a:solidFill>
                  <a:schemeClr val="bg2"/>
                </a:solidFill>
              </a:rPr>
              <a:t>J.Haggerty</a:t>
            </a:r>
            <a:r>
              <a:rPr lang="en-US" sz="1600">
                <a:solidFill>
                  <a:schemeClr val="bg2"/>
                </a:solidFill>
              </a:rPr>
              <a:t> “</a:t>
            </a:r>
            <a:r>
              <a:rPr lang="en-US" sz="1600" err="1">
                <a:solidFill>
                  <a:schemeClr val="bg2"/>
                </a:solidFill>
              </a:rPr>
              <a:t>sPHENIX</a:t>
            </a:r>
            <a:r>
              <a:rPr lang="en-US" sz="1600">
                <a:solidFill>
                  <a:schemeClr val="bg2"/>
                </a:solidFill>
              </a:rPr>
              <a:t> Summary and Run 25 Plan”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6964EC-EEC6-832C-D5F8-628AA2483927}"/>
              </a:ext>
            </a:extLst>
          </p:cNvPr>
          <p:cNvSpPr txBox="1"/>
          <p:nvPr/>
        </p:nvSpPr>
        <p:spPr>
          <a:xfrm>
            <a:off x="536860" y="4461195"/>
            <a:ext cx="3000896" cy="584775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J.H. Lee “STAR Summary and Run 25 Plan”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7C995D-AE7F-3880-474E-0AB084815306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</p:spTree>
    <p:extLst>
      <p:ext uri="{BB962C8B-B14F-4D97-AF65-F5344CB8AC3E}">
        <p14:creationId xmlns:p14="http://schemas.microsoft.com/office/powerpoint/2010/main" val="4274380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D7C9CE4-5BBB-8C42-026E-41F4D6F484EE}"/>
              </a:ext>
            </a:extLst>
          </p:cNvPr>
          <p:cNvSpPr txBox="1">
            <a:spLocks/>
          </p:cNvSpPr>
          <p:nvPr/>
        </p:nvSpPr>
        <p:spPr>
          <a:xfrm>
            <a:off x="228466" y="29184"/>
            <a:ext cx="11668674" cy="4870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b="0" dirty="0"/>
              <a:t>Run 25/26 with 20/28 weeks </a:t>
            </a:r>
            <a:r>
              <a:rPr lang="en-US" sz="3200" b="0" dirty="0" err="1"/>
              <a:t>Au+Au</a:t>
            </a:r>
            <a:r>
              <a:rPr lang="en-US" sz="3200" b="0" dirty="0"/>
              <a:t> at 100 GeV/n</a:t>
            </a:r>
          </a:p>
          <a:p>
            <a:r>
              <a:rPr lang="en-US" sz="1800" b="0" dirty="0"/>
              <a:t>     Note: 2 cryo-weeks were already spent to extend Run-24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165E676-D234-68E1-8498-0A90A62AF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664845"/>
              </p:ext>
            </p:extLst>
          </p:nvPr>
        </p:nvGraphicFramePr>
        <p:xfrm>
          <a:off x="1470795" y="863937"/>
          <a:ext cx="9250409" cy="1844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3470">
                  <a:extLst>
                    <a:ext uri="{9D8B030D-6E8A-4147-A177-3AD203B41FA5}">
                      <a16:colId xmlns:a16="http://schemas.microsoft.com/office/drawing/2014/main" val="2122456411"/>
                    </a:ext>
                  </a:extLst>
                </a:gridCol>
                <a:gridCol w="2419784">
                  <a:extLst>
                    <a:ext uri="{9D8B030D-6E8A-4147-A177-3AD203B41FA5}">
                      <a16:colId xmlns:a16="http://schemas.microsoft.com/office/drawing/2014/main" val="3952399173"/>
                    </a:ext>
                  </a:extLst>
                </a:gridCol>
                <a:gridCol w="3747155">
                  <a:extLst>
                    <a:ext uri="{9D8B030D-6E8A-4147-A177-3AD203B41FA5}">
                      <a16:colId xmlns:a16="http://schemas.microsoft.com/office/drawing/2014/main" val="2353366651"/>
                    </a:ext>
                  </a:extLst>
                </a:gridCol>
              </a:tblGrid>
              <a:tr h="335414">
                <a:tc>
                  <a:txBody>
                    <a:bodyPr/>
                    <a:lstStyle/>
                    <a:p>
                      <a:r>
                        <a:rPr lang="en-US" sz="1600"/>
                        <a:t>RHIC Run 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0.5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Final cooldown to 4K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276122"/>
                  </a:ext>
                </a:extLst>
              </a:tr>
              <a:tr h="531073">
                <a:tc>
                  <a:txBody>
                    <a:bodyPr/>
                    <a:lstStyle/>
                    <a:p>
                      <a:r>
                        <a:rPr lang="en-US" sz="1500"/>
                        <a:t>Set-up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2.0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RHIC re-commissioning and MVTX background studies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783908"/>
                  </a:ext>
                </a:extLst>
              </a:tr>
              <a:tr h="307463">
                <a:tc>
                  <a:txBody>
                    <a:bodyPr/>
                    <a:lstStyle/>
                    <a:p>
                      <a:r>
                        <a:rPr lang="en-US" sz="1500"/>
                        <a:t>Ramp-up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0.5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8 hours/day for experiments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759885"/>
                  </a:ext>
                </a:extLst>
              </a:tr>
              <a:tr h="307463">
                <a:tc>
                  <a:txBody>
                    <a:bodyPr/>
                    <a:lstStyle/>
                    <a:p>
                      <a:r>
                        <a:rPr lang="en-US" sz="1500"/>
                        <a:t>Data taking for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14.5 / 22.5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24/7 operation for </a:t>
                      </a:r>
                      <a:r>
                        <a:rPr lang="en-US" sz="1500" err="1"/>
                        <a:t>sPHENIX</a:t>
                      </a:r>
                      <a:r>
                        <a:rPr lang="en-US" sz="1500"/>
                        <a:t> and STAR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2387575"/>
                  </a:ext>
                </a:extLst>
              </a:tr>
              <a:tr h="307463">
                <a:tc>
                  <a:txBody>
                    <a:bodyPr/>
                    <a:lstStyle/>
                    <a:p>
                      <a:r>
                        <a:rPr lang="en-US" sz="1500"/>
                        <a:t>Controlled turn-off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0.5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End of run after 18 / 26 weeks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503327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401A7D4F-AD7E-633B-446A-B23C52C27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010" y="3216018"/>
            <a:ext cx="3505894" cy="26390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C87754-6897-E5DF-7DEA-F49938ED7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51" y="2979647"/>
            <a:ext cx="6795250" cy="28319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8F27BA-1F15-841E-7AFC-042CC3A44251}"/>
              </a:ext>
            </a:extLst>
          </p:cNvPr>
          <p:cNvSpPr txBox="1"/>
          <p:nvPr/>
        </p:nvSpPr>
        <p:spPr>
          <a:xfrm>
            <a:off x="7753010" y="2902066"/>
            <a:ext cx="392999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Measured </a:t>
            </a:r>
            <a:r>
              <a:rPr lang="en-US" sz="1500" dirty="0" err="1">
                <a:latin typeface="Helvetica" panose="020B0604020202020204" pitchFamily="34" charset="0"/>
                <a:cs typeface="Helvetica" panose="020B0604020202020204" pitchFamily="34" charset="0"/>
              </a:rPr>
              <a:t>lumi</a:t>
            </a:r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 ratio with crossing angle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CEB8E4-0FFF-B605-71E0-0B4547309425}"/>
              </a:ext>
            </a:extLst>
          </p:cNvPr>
          <p:cNvSpPr txBox="1"/>
          <p:nvPr/>
        </p:nvSpPr>
        <p:spPr>
          <a:xfrm>
            <a:off x="10097728" y="88295"/>
            <a:ext cx="2015013" cy="369332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W. Fischer et 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962D55-9ABA-CA3C-EBC8-903630F4D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45778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8DFF92-1176-177D-20E3-1AAED758E2ED}"/>
              </a:ext>
            </a:extLst>
          </p:cNvPr>
          <p:cNvSpPr txBox="1">
            <a:spLocks/>
          </p:cNvSpPr>
          <p:nvPr/>
        </p:nvSpPr>
        <p:spPr>
          <a:xfrm>
            <a:off x="2388413" y="6054254"/>
            <a:ext cx="9152809" cy="4870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800" b="0" dirty="0"/>
              <a:t>Planning basis: 4K cooldown starting 24 Mar 2025.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D3E88E-A9A3-F16B-5A29-13EEC5C75431}"/>
              </a:ext>
            </a:extLst>
          </p:cNvPr>
          <p:cNvCxnSpPr/>
          <p:nvPr/>
        </p:nvCxnSpPr>
        <p:spPr>
          <a:xfrm>
            <a:off x="344706" y="6017828"/>
            <a:ext cx="115025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46CB892-716A-BF55-C24D-1C3CEFF05E5B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A33DB-61AF-2F61-E5F8-C830097F3E4F}"/>
              </a:ext>
            </a:extLst>
          </p:cNvPr>
          <p:cNvSpPr txBox="1"/>
          <p:nvPr/>
        </p:nvSpPr>
        <p:spPr>
          <a:xfrm>
            <a:off x="810451" y="2940007"/>
            <a:ext cx="6795250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Demonstrated and projected luminosities for 100 GeV/n </a:t>
            </a:r>
            <a:r>
              <a:rPr lang="en-US" sz="1500" dirty="0" err="1">
                <a:latin typeface="Helvetica" panose="020B0604020202020204" pitchFamily="34" charset="0"/>
                <a:cs typeface="Helvetica" panose="020B0604020202020204" pitchFamily="34" charset="0"/>
              </a:rPr>
              <a:t>Au+Au</a:t>
            </a:r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 runs  </a:t>
            </a:r>
          </a:p>
        </p:txBody>
      </p:sp>
    </p:spTree>
    <p:extLst>
      <p:ext uri="{BB962C8B-B14F-4D97-AF65-F5344CB8AC3E}">
        <p14:creationId xmlns:p14="http://schemas.microsoft.com/office/powerpoint/2010/main" val="1298675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D38B14-CA20-611C-0B42-E75D999B46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5883FE6-5358-E339-09F2-2E0B5C6B872C}"/>
              </a:ext>
            </a:extLst>
          </p:cNvPr>
          <p:cNvSpPr txBox="1">
            <a:spLocks/>
          </p:cNvSpPr>
          <p:nvPr/>
        </p:nvSpPr>
        <p:spPr>
          <a:xfrm>
            <a:off x="248302" y="672471"/>
            <a:ext cx="10168128" cy="11795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200" b="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Ion Sources </a:t>
            </a:r>
            <a:br>
              <a:rPr lang="en-US" sz="370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sz="3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569542-CECB-52D4-0630-CA32CBD684BE}"/>
              </a:ext>
            </a:extLst>
          </p:cNvPr>
          <p:cNvSpPr txBox="1"/>
          <p:nvPr/>
        </p:nvSpPr>
        <p:spPr>
          <a:xfrm>
            <a:off x="896661" y="1018968"/>
            <a:ext cx="10715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EBIS work for RHIC Run-25 with high-intensity Au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LION source installation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5BE995-14FA-8EC0-9C9A-CB420AA16F5D}"/>
              </a:ext>
            </a:extLst>
          </p:cNvPr>
          <p:cNvSpPr txBox="1">
            <a:spLocks/>
          </p:cNvSpPr>
          <p:nvPr/>
        </p:nvSpPr>
        <p:spPr>
          <a:xfrm>
            <a:off x="315861" y="2871872"/>
            <a:ext cx="5780139" cy="11795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200" b="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AGS Booster</a:t>
            </a:r>
            <a:br>
              <a:rPr lang="en-US" sz="370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sz="3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C2EDCC-45DD-21AC-D0EA-21047C2CCF1A}"/>
              </a:ext>
            </a:extLst>
          </p:cNvPr>
          <p:cNvSpPr txBox="1"/>
          <p:nvPr/>
        </p:nvSpPr>
        <p:spPr>
          <a:xfrm>
            <a:off x="904974" y="3264280"/>
            <a:ext cx="56089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Vacuum valve replacement and bake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Gauge instrumentation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replacements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911 chiller replacement (supplies Booster RF cavities)</a:t>
            </a:r>
          </a:p>
          <a:p>
            <a:pPr marL="342900" indent="-342900"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LLRF upgrades (continuing)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ARR* preparations</a:t>
            </a:r>
            <a:endParaRPr lang="en-US" sz="18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60E94F-DEE6-9DB3-2CF3-4F36C47D37BB}"/>
              </a:ext>
            </a:extLst>
          </p:cNvPr>
          <p:cNvSpPr txBox="1">
            <a:spLocks/>
          </p:cNvSpPr>
          <p:nvPr/>
        </p:nvSpPr>
        <p:spPr>
          <a:xfrm>
            <a:off x="294860" y="4652113"/>
            <a:ext cx="10168128" cy="11795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200" b="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AGS</a:t>
            </a:r>
            <a:br>
              <a:rPr lang="en-US" sz="370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sz="3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833F59-6FFA-1C70-CAC7-1705BAB9D147}"/>
              </a:ext>
            </a:extLst>
          </p:cNvPr>
          <p:cNvSpPr txBox="1"/>
          <p:nvPr/>
        </p:nvSpPr>
        <p:spPr>
          <a:xfrm>
            <a:off x="904974" y="4917141"/>
            <a:ext cx="58069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ARR* preparations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Symbol" pitchFamily="2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Lighting and legacy cable removals</a:t>
            </a:r>
          </a:p>
          <a:p>
            <a:pPr marL="800100" lvl="1" indent="-342900">
              <a:buFont typeface="Symbol" pitchFamily="2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Cable tray / trench remediation (continuing)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B7C218A-C6CB-F58F-3C94-EE9BA20D3D3D}"/>
              </a:ext>
            </a:extLst>
          </p:cNvPr>
          <p:cNvSpPr txBox="1">
            <a:spLocks/>
          </p:cNvSpPr>
          <p:nvPr/>
        </p:nvSpPr>
        <p:spPr>
          <a:xfrm>
            <a:off x="6979201" y="2825929"/>
            <a:ext cx="4773042" cy="4826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200" b="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Sitewide</a:t>
            </a:r>
            <a:endParaRPr lang="en-US" sz="2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152D0F-48EA-B86D-99E5-685B62CB9804}"/>
              </a:ext>
            </a:extLst>
          </p:cNvPr>
          <p:cNvSpPr txBox="1"/>
          <p:nvPr/>
        </p:nvSpPr>
        <p:spPr>
          <a:xfrm>
            <a:off x="7363906" y="3102222"/>
            <a:ext cx="4512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Possible tower 7 Motor Control Center and Switchgear upgrade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 Feeder MPO upgrades to continue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tension wire pole replacement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Alternate feed upgrade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Temple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Place upgrades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451479-33C0-E66E-92D6-AB58699DA465}"/>
              </a:ext>
            </a:extLst>
          </p:cNvPr>
          <p:cNvSpPr txBox="1">
            <a:spLocks/>
          </p:cNvSpPr>
          <p:nvPr/>
        </p:nvSpPr>
        <p:spPr>
          <a:xfrm>
            <a:off x="6868864" y="746268"/>
            <a:ext cx="4773042" cy="4826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200" b="0" dirty="0"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RHIC</a:t>
            </a:r>
            <a:endParaRPr lang="en-US" sz="2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2A12F6-271D-597C-EC0F-013A0C0CB009}"/>
              </a:ext>
            </a:extLst>
          </p:cNvPr>
          <p:cNvSpPr txBox="1"/>
          <p:nvPr/>
        </p:nvSpPr>
        <p:spPr>
          <a:xfrm>
            <a:off x="7123546" y="1050696"/>
            <a:ext cx="50987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major accelerator upgrades planned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dirty="0">
                <a:solidFill>
                  <a:srgbClr val="113E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Address </a:t>
            </a:r>
            <a:r>
              <a:rPr lang="en-US" dirty="0" err="1">
                <a:solidFill>
                  <a:srgbClr val="113E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sPHENIX</a:t>
            </a:r>
            <a:r>
              <a:rPr lang="en-US" dirty="0">
                <a:solidFill>
                  <a:srgbClr val="113E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“auto-recovery” events</a:t>
            </a:r>
            <a:endParaRPr lang="en-US" sz="1800" dirty="0">
              <a:solidFill>
                <a:srgbClr val="113E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dirty="0">
                <a:solidFill>
                  <a:srgbClr val="113E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Address higher He leak rate identified in Run-24</a:t>
            </a:r>
            <a:endParaRPr lang="en-US" sz="1800" dirty="0">
              <a:solidFill>
                <a:srgbClr val="113E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dirty="0">
                <a:solidFill>
                  <a:srgbClr val="113E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56 MHz cavity (commissioning in Run-24)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dirty="0">
                <a:solidFill>
                  <a:srgbClr val="113E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“Early removals” for EIC</a:t>
            </a:r>
            <a:endParaRPr lang="en-US" sz="1800" dirty="0">
              <a:solidFill>
                <a:srgbClr val="113E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C01293-51E8-26F6-3159-60FB78B7FB87}"/>
              </a:ext>
            </a:extLst>
          </p:cNvPr>
          <p:cNvSpPr txBox="1"/>
          <p:nvPr/>
        </p:nvSpPr>
        <p:spPr>
          <a:xfrm>
            <a:off x="904974" y="1956200"/>
            <a:ext cx="6277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full LINAC maintenance since 2019</a:t>
            </a:r>
            <a:endParaRPr lang="en-US" sz="18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Refurbish Bldg.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930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backup chiller;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andlers (continuing)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ARR* preparations</a:t>
            </a:r>
            <a:endParaRPr lang="en-US" sz="18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1811C1D-5D85-23C1-E1DA-D50FFD995DBE}"/>
              </a:ext>
            </a:extLst>
          </p:cNvPr>
          <p:cNvSpPr txBox="1">
            <a:spLocks/>
          </p:cNvSpPr>
          <p:nvPr/>
        </p:nvSpPr>
        <p:spPr>
          <a:xfrm>
            <a:off x="248302" y="1661318"/>
            <a:ext cx="10168128" cy="11795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200" b="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LINAC</a:t>
            </a:r>
            <a:br>
              <a:rPr lang="en-US" sz="370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sz="37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43AEAD-55EE-41E1-3D4A-8190889F6FFA}"/>
              </a:ext>
            </a:extLst>
          </p:cNvPr>
          <p:cNvCxnSpPr>
            <a:cxnSpLocks/>
          </p:cNvCxnSpPr>
          <p:nvPr/>
        </p:nvCxnSpPr>
        <p:spPr>
          <a:xfrm>
            <a:off x="248302" y="5904518"/>
            <a:ext cx="118850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A56A9C40-3DA7-A5AF-DF53-9837B36E29E7}"/>
              </a:ext>
            </a:extLst>
          </p:cNvPr>
          <p:cNvSpPr txBox="1">
            <a:spLocks/>
          </p:cNvSpPr>
          <p:nvPr/>
        </p:nvSpPr>
        <p:spPr>
          <a:xfrm>
            <a:off x="1197033" y="5951947"/>
            <a:ext cx="10423467" cy="3651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Focus on EBIS preparation, </a:t>
            </a: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sPHENIX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“auto-recovery” events, ARRs, and early removals for the EIC.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830D0C-5123-14D2-A459-978570BB0891}"/>
              </a:ext>
            </a:extLst>
          </p:cNvPr>
          <p:cNvSpPr txBox="1">
            <a:spLocks/>
          </p:cNvSpPr>
          <p:nvPr/>
        </p:nvSpPr>
        <p:spPr>
          <a:xfrm>
            <a:off x="228466" y="0"/>
            <a:ext cx="11668674" cy="4870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0" dirty="0"/>
              <a:t>Major Shutdown Activities Prior to Run – 25/26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6F296A-54BF-1CA0-2EF9-C083B10E489D}"/>
              </a:ext>
            </a:extLst>
          </p:cNvPr>
          <p:cNvSpPr txBox="1"/>
          <p:nvPr/>
        </p:nvSpPr>
        <p:spPr>
          <a:xfrm>
            <a:off x="10602311" y="74797"/>
            <a:ext cx="1531070" cy="369332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P. Sampson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E177A4-3892-8142-2D19-660CE5FF584E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3D0B7D-42C9-DD33-CAA6-3A0D3C5B7384}"/>
              </a:ext>
            </a:extLst>
          </p:cNvPr>
          <p:cNvSpPr txBox="1"/>
          <p:nvPr/>
        </p:nvSpPr>
        <p:spPr>
          <a:xfrm>
            <a:off x="7258469" y="4970311"/>
            <a:ext cx="461767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/>
              <a:t>*ARR = Accelerator Readiness Review</a:t>
            </a:r>
          </a:p>
          <a:p>
            <a:r>
              <a:rPr lang="en-US" sz="1600" i="1" dirty="0"/>
              <a:t>     (DOE process to verify safe commissioning   </a:t>
            </a:r>
          </a:p>
          <a:p>
            <a:r>
              <a:rPr lang="en-US" sz="1600" i="1" dirty="0"/>
              <a:t>     and operation of accelerators) </a:t>
            </a:r>
          </a:p>
        </p:txBody>
      </p:sp>
    </p:spTree>
    <p:extLst>
      <p:ext uri="{BB962C8B-B14F-4D97-AF65-F5344CB8AC3E}">
        <p14:creationId xmlns:p14="http://schemas.microsoft.com/office/powerpoint/2010/main" val="3979780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126C762-5110-B1D8-C217-F456A81BFA0C}"/>
              </a:ext>
            </a:extLst>
          </p:cNvPr>
          <p:cNvSpPr/>
          <p:nvPr/>
        </p:nvSpPr>
        <p:spPr>
          <a:xfrm>
            <a:off x="4467013" y="6022434"/>
            <a:ext cx="3254587" cy="3785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19F21-5159-A559-7B79-C1BC8CBDE0E6}"/>
              </a:ext>
            </a:extLst>
          </p:cNvPr>
          <p:cNvSpPr txBox="1"/>
          <p:nvPr/>
        </p:nvSpPr>
        <p:spPr>
          <a:xfrm>
            <a:off x="377800" y="813177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Goals -  improvements over EBIS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66EF-5980-7ADE-38AB-35F258174312}"/>
              </a:ext>
            </a:extLst>
          </p:cNvPr>
          <p:cNvSpPr txBox="1"/>
          <p:nvPr/>
        </p:nvSpPr>
        <p:spPr>
          <a:xfrm>
            <a:off x="406148" y="2726123"/>
            <a:ext cx="52114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Status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operating for NSRL (since Apr 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demonstrated all ion species (Jun 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past issues for high rep-rate operation: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voltage breakdown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low cathode lifetime (new manufacturer)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cathode replaced (Nov 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drift tube replacement underway</a:t>
            </a:r>
          </a:p>
          <a:p>
            <a:pPr lvl="1"/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F1906C-934B-C4C0-8FCB-ACDF026DF774}"/>
              </a:ext>
            </a:extLst>
          </p:cNvPr>
          <p:cNvSpPr txBox="1"/>
          <p:nvPr/>
        </p:nvSpPr>
        <p:spPr>
          <a:xfrm>
            <a:off x="213321" y="-141"/>
            <a:ext cx="2965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Extended EBIS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C8DCB-02D2-89BD-5910-DCA46DCB6F07}"/>
              </a:ext>
            </a:extLst>
          </p:cNvPr>
          <p:cNvSpPr txBox="1"/>
          <p:nvPr/>
        </p:nvSpPr>
        <p:spPr>
          <a:xfrm>
            <a:off x="10504205" y="78428"/>
            <a:ext cx="1633781" cy="369332"/>
          </a:xfrm>
          <a:prstGeom prst="rect">
            <a:avLst/>
          </a:prstGeom>
          <a:solidFill>
            <a:srgbClr val="336699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E. Beebe et al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344C001D-571C-9961-C3C2-40FC0E2A3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10AC87-B90D-45D9-890F-A6E4CFFB840F}"/>
              </a:ext>
            </a:extLst>
          </p:cNvPr>
          <p:cNvGrpSpPr/>
          <p:nvPr/>
        </p:nvGrpSpPr>
        <p:grpSpPr>
          <a:xfrm>
            <a:off x="6570345" y="545560"/>
            <a:ext cx="5408334" cy="5198555"/>
            <a:chOff x="5753997" y="545560"/>
            <a:chExt cx="6067374" cy="549211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528569-E3C8-6C38-2C02-61902F92D850}"/>
                </a:ext>
              </a:extLst>
            </p:cNvPr>
            <p:cNvGrpSpPr/>
            <p:nvPr/>
          </p:nvGrpSpPr>
          <p:grpSpPr>
            <a:xfrm>
              <a:off x="5753997" y="545560"/>
              <a:ext cx="6067374" cy="5492115"/>
              <a:chOff x="4862651" y="489626"/>
              <a:chExt cx="7266183" cy="616263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AE2F71A-84F3-3766-9C56-B8F5AC0741D6}"/>
                  </a:ext>
                </a:extLst>
              </p:cNvPr>
              <p:cNvGrpSpPr/>
              <p:nvPr/>
            </p:nvGrpSpPr>
            <p:grpSpPr>
              <a:xfrm>
                <a:off x="4910468" y="3715561"/>
                <a:ext cx="7101951" cy="965752"/>
                <a:chOff x="3678188" y="1035757"/>
                <a:chExt cx="5326464" cy="724314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852F8219-A292-0061-D0E7-12502E5CE8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678188" y="1042089"/>
                  <a:ext cx="2288168" cy="717982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84B764F2-75C5-E571-7D3E-374870D339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67737" y="1035757"/>
                  <a:ext cx="2936915" cy="717982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622ECD-A662-09C1-7BD1-1D1B96FD6A89}"/>
                  </a:ext>
                </a:extLst>
              </p:cNvPr>
              <p:cNvSpPr txBox="1"/>
              <p:nvPr/>
            </p:nvSpPr>
            <p:spPr>
              <a:xfrm>
                <a:off x="5619499" y="4735915"/>
                <a:ext cx="6313510" cy="3501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/>
                  <a:t>custom linear NEG pumping units in short and long trap regions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817FE88-90B9-420D-90B5-1F82EFE414CA}"/>
                  </a:ext>
                </a:extLst>
              </p:cNvPr>
              <p:cNvGrpSpPr/>
              <p:nvPr/>
            </p:nvGrpSpPr>
            <p:grpSpPr>
              <a:xfrm>
                <a:off x="6095758" y="5055760"/>
                <a:ext cx="5196840" cy="1470660"/>
                <a:chOff x="4192859" y="2106303"/>
                <a:chExt cx="3994631" cy="1121068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577C7093-671A-9C42-114D-F367DBA07F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92859" y="2106303"/>
                  <a:ext cx="1681603" cy="1121068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9657152E-F216-931D-3312-EC277BD8D8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271990" y="2106303"/>
                  <a:ext cx="1915500" cy="1121068"/>
                </a:xfrm>
                <a:prstGeom prst="rect">
                  <a:avLst/>
                </a:prstGeom>
              </p:spPr>
            </p:pic>
          </p:grp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3B0DD17-6C0A-B38B-D60A-E4E570F89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62651" y="489626"/>
                <a:ext cx="7266183" cy="2373902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DE64D80-B6BA-63F7-C9F4-09162BE6F880}"/>
                  </a:ext>
                </a:extLst>
              </p:cNvPr>
              <p:cNvSpPr txBox="1"/>
              <p:nvPr/>
            </p:nvSpPr>
            <p:spPr>
              <a:xfrm>
                <a:off x="4893522" y="3360374"/>
                <a:ext cx="7228850" cy="604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/>
                  <a:t>Unique gas cell and pump out manifold with a fast Lorentz gas pulse valve</a:t>
                </a:r>
              </a:p>
              <a:p>
                <a:endParaRPr lang="en-US" sz="160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37EF23-0A2B-7874-3A73-724A7AD19407}"/>
                  </a:ext>
                </a:extLst>
              </p:cNvPr>
              <p:cNvSpPr txBox="1"/>
              <p:nvPr/>
            </p:nvSpPr>
            <p:spPr>
              <a:xfrm>
                <a:off x="6179001" y="2938623"/>
                <a:ext cx="4827153" cy="3819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/>
                  <a:t>Extended EBIS key components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E092D7A-DC6A-16C5-EED3-279AF139964E}"/>
                  </a:ext>
                </a:extLst>
              </p:cNvPr>
              <p:cNvSpPr/>
              <p:nvPr/>
            </p:nvSpPr>
            <p:spPr>
              <a:xfrm>
                <a:off x="4862651" y="2954067"/>
                <a:ext cx="7266183" cy="36981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393580B-0118-FA86-5BC6-914423C51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8529" y="2792246"/>
              <a:ext cx="6008126" cy="3201366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321C4B9-FD71-8F63-44DC-C703213D0A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69620" y="3094772"/>
              <a:ext cx="618085" cy="32647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A0CF444-986F-B00B-D1F3-4BDB105FD6AE}"/>
                </a:ext>
              </a:extLst>
            </p:cNvPr>
            <p:cNvSpPr txBox="1"/>
            <p:nvPr/>
          </p:nvSpPr>
          <p:spPr>
            <a:xfrm>
              <a:off x="10044833" y="2881985"/>
              <a:ext cx="138691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/>
                <a:t>drift tube (DT4)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8962796-B69F-45C0-7A5C-E2B178643766}"/>
              </a:ext>
            </a:extLst>
          </p:cNvPr>
          <p:cNvCxnSpPr>
            <a:cxnSpLocks/>
          </p:cNvCxnSpPr>
          <p:nvPr/>
        </p:nvCxnSpPr>
        <p:spPr>
          <a:xfrm>
            <a:off x="277006" y="5870575"/>
            <a:ext cx="118850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15AAEE-5564-7E48-BE5D-546F4DDFAA00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CA5F71-8E1A-8F0E-3EF8-FBCD5057AF1B}"/>
              </a:ext>
            </a:extLst>
          </p:cNvPr>
          <p:cNvSpPr txBox="1"/>
          <p:nvPr/>
        </p:nvSpPr>
        <p:spPr>
          <a:xfrm>
            <a:off x="4467013" y="5997034"/>
            <a:ext cx="35050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See presentation by E. Beebe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5D0DDC-67ED-FB36-AAA3-9949578783C9}"/>
              </a:ext>
            </a:extLst>
          </p:cNvPr>
          <p:cNvSpPr txBox="1"/>
          <p:nvPr/>
        </p:nvSpPr>
        <p:spPr>
          <a:xfrm>
            <a:off x="412316" y="1018018"/>
            <a:ext cx="52052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 40% more ion intensity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mA polarized </a:t>
            </a:r>
            <a:r>
              <a:rPr lang="en-US" baseline="30000" dirty="0"/>
              <a:t>3</a:t>
            </a:r>
            <a:r>
              <a:rPr lang="en-US" dirty="0"/>
              <a:t>He</a:t>
            </a:r>
            <a:r>
              <a:rPr lang="en-US" baseline="30000" dirty="0"/>
              <a:t>++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better performance with noble gases (gas cell)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provision of ions from H to U </a:t>
            </a:r>
          </a:p>
        </p:txBody>
      </p:sp>
    </p:spTree>
    <p:extLst>
      <p:ext uri="{BB962C8B-B14F-4D97-AF65-F5344CB8AC3E}">
        <p14:creationId xmlns:p14="http://schemas.microsoft.com/office/powerpoint/2010/main" val="2222944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A1A0F51-5548-4575-A88B-98E76F1A0C8B}"/>
              </a:ext>
            </a:extLst>
          </p:cNvPr>
          <p:cNvSpPr txBox="1">
            <a:spLocks/>
          </p:cNvSpPr>
          <p:nvPr/>
        </p:nvSpPr>
        <p:spPr>
          <a:xfrm>
            <a:off x="225325" y="4750"/>
            <a:ext cx="933104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b="0" dirty="0"/>
              <a:t>RHIC Machine Protection System (MPS) - update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5A0C33A1-2DB4-42A7-9C40-177E811E3BE8}"/>
              </a:ext>
            </a:extLst>
          </p:cNvPr>
          <p:cNvSpPr txBox="1">
            <a:spLocks/>
          </p:cNvSpPr>
          <p:nvPr/>
        </p:nvSpPr>
        <p:spPr>
          <a:xfrm>
            <a:off x="352277" y="647411"/>
            <a:ext cx="6106889" cy="32031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b="1" dirty="0"/>
              <a:t>Motivation</a:t>
            </a:r>
            <a:r>
              <a:rPr lang="en-US" sz="1600" dirty="0"/>
              <a:t>: protect </a:t>
            </a:r>
            <a:r>
              <a:rPr lang="en-US" sz="1600" dirty="0" err="1"/>
              <a:t>sPHENIX</a:t>
            </a:r>
            <a:r>
              <a:rPr lang="en-US" sz="1600" dirty="0"/>
              <a:t> and RHIC SC magnets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/>
              <a:t>Issue</a:t>
            </a:r>
            <a:r>
              <a:rPr lang="en-US" sz="1600" dirty="0"/>
              <a:t>: RHIC abort system thyratrons occasionally fire spontaneously and asynchronously cause  ~10 bunches to miss the beam dump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600" b="1" dirty="0"/>
              <a:t>Solution</a:t>
            </a:r>
            <a:r>
              <a:rPr lang="en-US" sz="1600" dirty="0"/>
              <a:t>: added series mechanical relays (Run20) and 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compensated for added time delay of 6ms (~460 turns) via additional inputs to the existing RHIC MPS</a:t>
            </a:r>
            <a:endParaRPr lang="en-US"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71FC5B-6D0B-940E-414E-1EB4BC3F8F90}"/>
              </a:ext>
            </a:extLst>
          </p:cNvPr>
          <p:cNvGrpSpPr/>
          <p:nvPr/>
        </p:nvGrpSpPr>
        <p:grpSpPr>
          <a:xfrm>
            <a:off x="1391054" y="3067466"/>
            <a:ext cx="3745149" cy="2549578"/>
            <a:chOff x="1409329" y="3552959"/>
            <a:chExt cx="3615902" cy="260558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A06229E-DA7A-476D-859E-671CEE8FC747}"/>
                </a:ext>
              </a:extLst>
            </p:cNvPr>
            <p:cNvGrpSpPr/>
            <p:nvPr/>
          </p:nvGrpSpPr>
          <p:grpSpPr>
            <a:xfrm>
              <a:off x="1523035" y="3580162"/>
              <a:ext cx="3469849" cy="2578378"/>
              <a:chOff x="169987" y="2257779"/>
              <a:chExt cx="3794738" cy="2801874"/>
            </a:xfrm>
          </p:grpSpPr>
          <p:pic>
            <p:nvPicPr>
              <p:cNvPr id="43" name="Picture 42" descr="Untitled1.tiff">
                <a:extLst>
                  <a:ext uri="{FF2B5EF4-FFF2-40B4-BE49-F238E27FC236}">
                    <a16:creationId xmlns:a16="http://schemas.microsoft.com/office/drawing/2014/main" id="{E26FD646-ED3D-4B2A-ABD1-2CFDD3419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9987" y="2704156"/>
                <a:ext cx="2535585" cy="2171699"/>
              </a:xfrm>
              <a:prstGeom prst="rect">
                <a:avLst/>
              </a:prstGeom>
            </p:spPr>
          </p:pic>
          <p:pic>
            <p:nvPicPr>
              <p:cNvPr id="44" name="Picture 43" descr="Untitled2.tiff">
                <a:extLst>
                  <a:ext uri="{FF2B5EF4-FFF2-40B4-BE49-F238E27FC236}">
                    <a16:creationId xmlns:a16="http://schemas.microsoft.com/office/drawing/2014/main" id="{BFF6C3FD-E7BA-4979-BA0F-86216A704B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5572" y="2685341"/>
                <a:ext cx="1226724" cy="2173603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F89456D-4A8E-41C8-B1EF-360E8E071C6F}"/>
                  </a:ext>
                </a:extLst>
              </p:cNvPr>
              <p:cNvSpPr txBox="1"/>
              <p:nvPr/>
            </p:nvSpPr>
            <p:spPr bwMode="auto">
              <a:xfrm>
                <a:off x="3049320" y="4828821"/>
                <a:ext cx="826049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900" b="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M. Purschke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EE613DA-C17C-4D19-952C-BE5481735EA8}"/>
                  </a:ext>
                </a:extLst>
              </p:cNvPr>
              <p:cNvSpPr txBox="1"/>
              <p:nvPr/>
            </p:nvSpPr>
            <p:spPr bwMode="auto">
              <a:xfrm>
                <a:off x="228600" y="2295407"/>
                <a:ext cx="114165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 b="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PHENIX MPC</a:t>
                </a:r>
                <a:br>
                  <a:rPr lang="en-US" sz="1200" b="0" dirty="0">
                    <a:solidFill>
                      <a:srgbClr val="000000"/>
                    </a:solidFill>
                    <a:latin typeface="Helvetica"/>
                    <a:cs typeface="Helvetica"/>
                  </a:rPr>
                </a:br>
                <a:r>
                  <a:rPr lang="en-US" sz="1200" b="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start of run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2A7E6A1-2F41-4F4F-8638-1BCC32D41F2D}"/>
                  </a:ext>
                </a:extLst>
              </p:cNvPr>
              <p:cNvSpPr txBox="1"/>
              <p:nvPr/>
            </p:nvSpPr>
            <p:spPr bwMode="auto">
              <a:xfrm>
                <a:off x="1371600" y="2267186"/>
                <a:ext cx="130253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 b="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after Yellow</a:t>
                </a:r>
                <a:br>
                  <a:rPr lang="en-US" sz="1200" b="0" dirty="0">
                    <a:solidFill>
                      <a:srgbClr val="000000"/>
                    </a:solidFill>
                    <a:latin typeface="Helvetica"/>
                    <a:cs typeface="Helvetica"/>
                  </a:rPr>
                </a:br>
                <a:r>
                  <a:rPr lang="en-US" sz="1200" b="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pre-fire </a:t>
                </a:r>
                <a:r>
                  <a:rPr lang="en-US" sz="1100" b="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05/11/15</a:t>
                </a:r>
                <a:endParaRPr lang="en-US" sz="1200" b="0" dirty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5F6BA61-347A-4B28-B84D-95396529D8C9}"/>
                  </a:ext>
                </a:extLst>
              </p:cNvPr>
              <p:cNvSpPr txBox="1"/>
              <p:nvPr/>
            </p:nvSpPr>
            <p:spPr bwMode="auto">
              <a:xfrm>
                <a:off x="2650844" y="2257779"/>
                <a:ext cx="1313881" cy="685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 b="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after Yellow</a:t>
                </a:r>
                <a:br>
                  <a:rPr lang="en-US" sz="1200" b="0" dirty="0">
                    <a:solidFill>
                      <a:srgbClr val="000000"/>
                    </a:solidFill>
                    <a:latin typeface="Helvetica"/>
                    <a:cs typeface="Helvetica"/>
                  </a:rPr>
                </a:br>
                <a:r>
                  <a:rPr lang="en-US" sz="1200" b="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pre-fire </a:t>
                </a:r>
                <a:r>
                  <a:rPr lang="en-US" sz="1100" b="0" dirty="0">
                    <a:solidFill>
                      <a:srgbClr val="000000"/>
                    </a:solidFill>
                    <a:latin typeface="Helvetica"/>
                    <a:cs typeface="Helvetica"/>
                  </a:rPr>
                  <a:t>06/01/15</a:t>
                </a:r>
                <a:endParaRPr lang="en-US" sz="1200" b="0" dirty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F80EE31-461B-4CB3-8058-AEFCA4E15C1A}"/>
                </a:ext>
              </a:extLst>
            </p:cNvPr>
            <p:cNvSpPr/>
            <p:nvPr/>
          </p:nvSpPr>
          <p:spPr>
            <a:xfrm>
              <a:off x="1409329" y="3552959"/>
              <a:ext cx="3615902" cy="257837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Footer Placeholder 2">
            <a:extLst>
              <a:ext uri="{FF2B5EF4-FFF2-40B4-BE49-F238E27FC236}">
                <a16:creationId xmlns:a16="http://schemas.microsoft.com/office/drawing/2014/main" id="{56F7C2F8-3694-4FB9-93BB-F7DAD7DC5D21}"/>
              </a:ext>
            </a:extLst>
          </p:cNvPr>
          <p:cNvSpPr txBox="1">
            <a:spLocks/>
          </p:cNvSpPr>
          <p:nvPr/>
        </p:nvSpPr>
        <p:spPr bwMode="auto">
          <a:xfrm>
            <a:off x="11734793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558D05A-655E-48D6-BEE5-5A6C8F729379}" type="slidenum">
              <a:rPr lang="en-US" smtClean="0"/>
              <a:pPr>
                <a:defRPr/>
              </a:pPr>
              <a:t>18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63124B-8719-4003-487B-FA04E9C0F6E4}"/>
              </a:ext>
            </a:extLst>
          </p:cNvPr>
          <p:cNvSpPr txBox="1"/>
          <p:nvPr/>
        </p:nvSpPr>
        <p:spPr>
          <a:xfrm>
            <a:off x="10552845" y="78428"/>
            <a:ext cx="1582484" cy="369332"/>
          </a:xfrm>
          <a:prstGeom prst="rect">
            <a:avLst/>
          </a:prstGeom>
          <a:solidFill>
            <a:srgbClr val="336699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A. Drees et al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0970EBAF-AFA7-46BF-53A8-7A7D82225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07220"/>
              </p:ext>
            </p:extLst>
          </p:nvPr>
        </p:nvGraphicFramePr>
        <p:xfrm>
          <a:off x="7452239" y="647410"/>
          <a:ext cx="4598630" cy="4845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8477">
                  <a:extLst>
                    <a:ext uri="{9D8B030D-6E8A-4147-A177-3AD203B41FA5}">
                      <a16:colId xmlns:a16="http://schemas.microsoft.com/office/drawing/2014/main" val="1169584535"/>
                    </a:ext>
                  </a:extLst>
                </a:gridCol>
                <a:gridCol w="2129507">
                  <a:extLst>
                    <a:ext uri="{9D8B030D-6E8A-4147-A177-3AD203B41FA5}">
                      <a16:colId xmlns:a16="http://schemas.microsoft.com/office/drawing/2014/main" val="3374867331"/>
                    </a:ext>
                  </a:extLst>
                </a:gridCol>
                <a:gridCol w="1110646">
                  <a:extLst>
                    <a:ext uri="{9D8B030D-6E8A-4147-A177-3AD203B41FA5}">
                      <a16:colId xmlns:a16="http://schemas.microsoft.com/office/drawing/2014/main" val="3499785664"/>
                    </a:ext>
                  </a:extLst>
                </a:gridCol>
              </a:tblGrid>
              <a:tr h="6305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Permit Input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Status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4865463"/>
                  </a:ext>
                </a:extLst>
              </a:tr>
              <a:tr h="6305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BLM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Thresholds tightened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✔️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3480433"/>
                  </a:ext>
                </a:extLst>
              </a:tr>
              <a:tr h="6305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BPM-MPS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36+8 per ring</a:t>
                      </a:r>
                    </a:p>
                    <a:p>
                      <a:pPr algn="ctr"/>
                      <a:r>
                        <a:rPr lang="en-US" sz="1600" b="0" dirty="0"/>
                        <a:t>Orbit changes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✔️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Run20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1437157"/>
                  </a:ext>
                </a:extLst>
              </a:tr>
              <a:tr h="89600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CPS-BPS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All 18 alcoves equipped</a:t>
                      </a:r>
                    </a:p>
                    <a:p>
                      <a:pPr algn="ctr"/>
                      <a:r>
                        <a:rPr lang="en-US" sz="1600" b="0" dirty="0"/>
                        <a:t>Powering failures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✔️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Run21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9741123"/>
                  </a:ext>
                </a:extLst>
              </a:tr>
              <a:tr h="116148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/>
                        <a:t>sPHENIX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New magnets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✔️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Run23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5726430"/>
                  </a:ext>
                </a:extLst>
              </a:tr>
              <a:tr h="896003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NQ-BPS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143 power supplies</a:t>
                      </a:r>
                    </a:p>
                    <a:p>
                      <a:pPr algn="ctr"/>
                      <a:r>
                        <a:rPr lang="en-US" sz="1600" b="0" dirty="0"/>
                        <a:t>Focusing failures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✔️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Run-24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2477007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56A13467-3067-D8C8-C2DC-AF57DF5ACE2C}"/>
              </a:ext>
            </a:extLst>
          </p:cNvPr>
          <p:cNvSpPr txBox="1">
            <a:spLocks/>
          </p:cNvSpPr>
          <p:nvPr/>
        </p:nvSpPr>
        <p:spPr>
          <a:xfrm>
            <a:off x="2356942" y="5821396"/>
            <a:ext cx="9152809" cy="4870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800" b="0" dirty="0"/>
              <a:t>No abort kicker pre-fire mishaps since installation of series relays.</a:t>
            </a:r>
          </a:p>
          <a:p>
            <a:r>
              <a:rPr lang="en-US" sz="1800" b="0" dirty="0"/>
              <a:t>All known failure modes addressed with new inputs.</a:t>
            </a:r>
          </a:p>
          <a:p>
            <a:r>
              <a:rPr lang="en-US" sz="1800" b="0" dirty="0"/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908E36-4DF4-2618-CCD2-D82854B1A57B}"/>
              </a:ext>
            </a:extLst>
          </p:cNvPr>
          <p:cNvCxnSpPr/>
          <p:nvPr/>
        </p:nvCxnSpPr>
        <p:spPr>
          <a:xfrm>
            <a:off x="460805" y="5745454"/>
            <a:ext cx="115025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CC7EDDE-404A-EDA9-CEB3-EAC6CB5DD07F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</p:spTree>
    <p:extLst>
      <p:ext uri="{BB962C8B-B14F-4D97-AF65-F5344CB8AC3E}">
        <p14:creationId xmlns:p14="http://schemas.microsoft.com/office/powerpoint/2010/main" val="3096776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176CF0-F1D8-B737-1ED4-66D10A3A71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EA600D-FE5F-8412-E021-59C3CEAE5F03}"/>
              </a:ext>
            </a:extLst>
          </p:cNvPr>
          <p:cNvSpPr txBox="1">
            <a:spLocks/>
          </p:cNvSpPr>
          <p:nvPr/>
        </p:nvSpPr>
        <p:spPr>
          <a:xfrm>
            <a:off x="228466" y="0"/>
            <a:ext cx="11668674" cy="4870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b="0">
                <a:latin typeface="Helvetica" panose="020B0604020202020204" pitchFamily="34" charset="0"/>
                <a:cs typeface="Helvetica" panose="020B0604020202020204" pitchFamily="34" charset="0"/>
              </a:rPr>
              <a:t>56 MHz cavity – effect on bunch distribution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AB3F12-9A55-23D4-5095-495E155D350C}"/>
              </a:ext>
            </a:extLst>
          </p:cNvPr>
          <p:cNvSpPr txBox="1"/>
          <p:nvPr/>
        </p:nvSpPr>
        <p:spPr>
          <a:xfrm>
            <a:off x="0" y="569697"/>
            <a:ext cx="67564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Increases luminosity in the detector’s vertex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increases peak current in primary bunch and reduces current in satellite bunches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also enables smaller </a:t>
            </a:r>
            <a:r>
              <a:rPr lang="en-US" sz="1600" dirty="0">
                <a:latin typeface="Symbol" panose="05050102010706020507" pitchFamily="18" charset="2"/>
                <a:cs typeface="Arial" pitchFamily="34" charset="0"/>
              </a:rPr>
              <a:t>b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* at the interaction point due to reduced hourglass effect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820DED-BC3B-D0F0-D4BA-128605F86B12}"/>
              </a:ext>
            </a:extLst>
          </p:cNvPr>
          <p:cNvSpPr txBox="1"/>
          <p:nvPr/>
        </p:nvSpPr>
        <p:spPr>
          <a:xfrm>
            <a:off x="3393925" y="2178677"/>
            <a:ext cx="6036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Run16 (</a:t>
            </a:r>
            <a:r>
              <a:rPr lang="en-US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d+Au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): longitudinal distribution (wall current monitor)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5C5C9-FAB9-D102-19CD-7D27CBDAF495}"/>
              </a:ext>
            </a:extLst>
          </p:cNvPr>
          <p:cNvSpPr txBox="1"/>
          <p:nvPr/>
        </p:nvSpPr>
        <p:spPr>
          <a:xfrm>
            <a:off x="9559636" y="88295"/>
            <a:ext cx="2621928" cy="738664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</a:rPr>
              <a:t>M. Blaskiewicz, K. Smith, K. Mernick, S. Polizzo, F. Severino, Q. Wu, A. Zaltsman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DB145E-E1C8-8210-5BD3-BFB2AD858D02}"/>
              </a:ext>
            </a:extLst>
          </p:cNvPr>
          <p:cNvSpPr txBox="1"/>
          <p:nvPr/>
        </p:nvSpPr>
        <p:spPr>
          <a:xfrm>
            <a:off x="2242775" y="6176829"/>
            <a:ext cx="9161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Peak current with 56 MHz SC cavity substantially higher even with lower bunch intensity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F0AACA-A5F8-A8C7-6666-6DE525272582}"/>
              </a:ext>
            </a:extLst>
          </p:cNvPr>
          <p:cNvCxnSpPr>
            <a:cxnSpLocks/>
          </p:cNvCxnSpPr>
          <p:nvPr/>
        </p:nvCxnSpPr>
        <p:spPr>
          <a:xfrm>
            <a:off x="248045" y="6103637"/>
            <a:ext cx="118850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0F0C4B-3FC8-7E33-52F5-16BC69B1C472}"/>
              </a:ext>
            </a:extLst>
          </p:cNvPr>
          <p:cNvGrpSpPr/>
          <p:nvPr/>
        </p:nvGrpSpPr>
        <p:grpSpPr>
          <a:xfrm>
            <a:off x="1215887" y="2505412"/>
            <a:ext cx="9848352" cy="3557249"/>
            <a:chOff x="1002031" y="1438113"/>
            <a:chExt cx="10154247" cy="43060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C0A2427-3FDF-6DCC-1B76-30ADCA4D1B5E}"/>
                </a:ext>
              </a:extLst>
            </p:cNvPr>
            <p:cNvGrpSpPr/>
            <p:nvPr/>
          </p:nvGrpSpPr>
          <p:grpSpPr>
            <a:xfrm>
              <a:off x="1002031" y="1438113"/>
              <a:ext cx="10154247" cy="4306075"/>
              <a:chOff x="170469" y="1055373"/>
              <a:chExt cx="11090908" cy="5310917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E617B626-F643-14C6-0F09-8D3FD0DFFB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469" y="1055373"/>
                <a:ext cx="5193507" cy="52869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3">
                <a:extLst>
                  <a:ext uri="{FF2B5EF4-FFF2-40B4-BE49-F238E27FC236}">
                    <a16:creationId xmlns:a16="http://schemas.microsoft.com/office/drawing/2014/main" id="{3F701782-BB93-1D9A-3C10-56199A49F0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7375" y="1098964"/>
                <a:ext cx="5804002" cy="5267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BF3C62-C58C-05D1-1622-BB6D25C33FB5}"/>
                </a:ext>
              </a:extLst>
            </p:cNvPr>
            <p:cNvSpPr txBox="1"/>
            <p:nvPr/>
          </p:nvSpPr>
          <p:spPr>
            <a:xfrm>
              <a:off x="3783569" y="2503518"/>
              <a:ext cx="1615334" cy="6333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Calibri"/>
                </a:rPr>
                <a:t>cavity OFF</a:t>
              </a:r>
            </a:p>
            <a:p>
              <a:r>
                <a:rPr lang="en-US" sz="1400">
                  <a:latin typeface="Calibri"/>
                </a:rPr>
                <a:t>1.36E9 ions/bunch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3B1A71-2013-6FA1-A563-C5880610285D}"/>
                </a:ext>
              </a:extLst>
            </p:cNvPr>
            <p:cNvSpPr txBox="1"/>
            <p:nvPr/>
          </p:nvSpPr>
          <p:spPr>
            <a:xfrm>
              <a:off x="9187460" y="2496239"/>
              <a:ext cx="1614025" cy="6333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Calibri"/>
                </a:rPr>
                <a:t>cavity ON</a:t>
              </a:r>
            </a:p>
            <a:p>
              <a:r>
                <a:rPr lang="en-US" sz="1400">
                  <a:latin typeface="Calibri"/>
                </a:rPr>
                <a:t>0.95E9 ions/bunch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B376C71-B90A-5E87-4FFB-FB02F83D9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054" y="456113"/>
            <a:ext cx="2331479" cy="158138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9D4FAF-0DF6-553F-6240-8ABB8614EECA}"/>
              </a:ext>
            </a:extLst>
          </p:cNvPr>
          <p:cNvCxnSpPr>
            <a:cxnSpLocks/>
          </p:cNvCxnSpPr>
          <p:nvPr/>
        </p:nvCxnSpPr>
        <p:spPr>
          <a:xfrm>
            <a:off x="255330" y="2074181"/>
            <a:ext cx="118850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72690C8-5074-F9C2-904F-25A437B532B4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D65BC8-C47E-13AB-BA82-48D7C508C7E5}"/>
              </a:ext>
            </a:extLst>
          </p:cNvPr>
          <p:cNvSpPr txBox="1"/>
          <p:nvPr/>
        </p:nvSpPr>
        <p:spPr>
          <a:xfrm>
            <a:off x="5900280" y="3245312"/>
            <a:ext cx="580608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~3500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BF6633-5F8E-D1BF-E20C-632E24070A17}"/>
              </a:ext>
            </a:extLst>
          </p:cNvPr>
          <p:cNvSpPr txBox="1"/>
          <p:nvPr/>
        </p:nvSpPr>
        <p:spPr>
          <a:xfrm>
            <a:off x="1139267" y="3254738"/>
            <a:ext cx="580608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~2800</a:t>
            </a:r>
          </a:p>
        </p:txBody>
      </p:sp>
    </p:spTree>
    <p:extLst>
      <p:ext uri="{BB962C8B-B14F-4D97-AF65-F5344CB8AC3E}">
        <p14:creationId xmlns:p14="http://schemas.microsoft.com/office/powerpoint/2010/main" val="1082890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88" y="21297"/>
            <a:ext cx="3120190" cy="778640"/>
          </a:xfrm>
        </p:spPr>
        <p:txBody>
          <a:bodyPr>
            <a:normAutofit/>
          </a:bodyPr>
          <a:lstStyle/>
          <a:p>
            <a:r>
              <a:rPr lang="en-US" sz="4000" b="0"/>
              <a:t>  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5335" y="1338000"/>
            <a:ext cx="9406091" cy="3637938"/>
          </a:xfrm>
        </p:spPr>
        <p:txBody>
          <a:bodyPr>
            <a:noAutofit/>
          </a:bodyPr>
          <a:lstStyle/>
          <a:p>
            <a:r>
              <a:rPr lang="en-US" sz="2400" dirty="0"/>
              <a:t>RHIC Performance in Run-24 </a:t>
            </a:r>
          </a:p>
          <a:p>
            <a:r>
              <a:rPr lang="en-US" sz="2000" dirty="0"/>
              <a:t>		Timeline and achievements</a:t>
            </a:r>
          </a:p>
          <a:p>
            <a:r>
              <a:rPr lang="en-US" sz="2000" dirty="0"/>
              <a:t>		Accelerator availability</a:t>
            </a:r>
          </a:p>
          <a:p>
            <a:r>
              <a:rPr lang="en-US" sz="2400" dirty="0"/>
              <a:t>				</a:t>
            </a:r>
          </a:p>
          <a:p>
            <a:r>
              <a:rPr lang="en-US" sz="2400" dirty="0"/>
              <a:t>Planning for Run-25 </a:t>
            </a:r>
          </a:p>
          <a:p>
            <a:r>
              <a:rPr lang="en-US" sz="2000" dirty="0"/>
              <a:t>             Preparations for Run-25</a:t>
            </a:r>
          </a:p>
          <a:p>
            <a:r>
              <a:rPr lang="en-US" sz="2000" dirty="0"/>
              <a:t>	          Other beam time requests</a:t>
            </a:r>
          </a:p>
          <a:p>
            <a:endParaRPr lang="en-US" sz="2400" dirty="0"/>
          </a:p>
          <a:p>
            <a:r>
              <a:rPr lang="en-US" sz="2400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B9EB5F-FE0F-77BE-24C0-7E7814147E8F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4D5F1C-0FAF-24EC-E03F-7FC3F90DF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647EE-0A1E-9D71-3326-F0B998527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087" y="1067750"/>
            <a:ext cx="6408820" cy="1632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A82808-83A2-7F15-DA29-BF40943D6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087" y="2574475"/>
            <a:ext cx="6516139" cy="15742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DF404C-B268-09BF-25A0-2C0EB45D82BC}"/>
              </a:ext>
            </a:extLst>
          </p:cNvPr>
          <p:cNvSpPr txBox="1"/>
          <p:nvPr/>
        </p:nvSpPr>
        <p:spPr>
          <a:xfrm>
            <a:off x="8715226" y="1168708"/>
            <a:ext cx="2424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PHENIX 10cm / ZDC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DF4461-22E0-B531-67BF-F342CC1595B0}"/>
              </a:ext>
            </a:extLst>
          </p:cNvPr>
          <p:cNvSpPr txBox="1"/>
          <p:nvPr/>
        </p:nvSpPr>
        <p:spPr>
          <a:xfrm>
            <a:off x="8715226" y="2621004"/>
            <a:ext cx="2701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56 MHz Cavity Voltage (kV)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9A7F08-F557-501A-4110-E6101E70BE29}"/>
              </a:ext>
            </a:extLst>
          </p:cNvPr>
          <p:cNvSpPr txBox="1">
            <a:spLocks/>
          </p:cNvSpPr>
          <p:nvPr/>
        </p:nvSpPr>
        <p:spPr>
          <a:xfrm>
            <a:off x="228466" y="0"/>
            <a:ext cx="11668674" cy="4870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b="0"/>
              <a:t>56 MHz cavity – effect on luminosity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C8C47A-A253-78BE-8C8D-89C0A6FF2DA8}"/>
              </a:ext>
            </a:extLst>
          </p:cNvPr>
          <p:cNvSpPr/>
          <p:nvPr/>
        </p:nvSpPr>
        <p:spPr>
          <a:xfrm>
            <a:off x="8483226" y="1465169"/>
            <a:ext cx="232000" cy="873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1EC947-41B2-A37C-7FF9-3EB65C4E41EE}"/>
              </a:ext>
            </a:extLst>
          </p:cNvPr>
          <p:cNvSpPr txBox="1"/>
          <p:nvPr/>
        </p:nvSpPr>
        <p:spPr>
          <a:xfrm>
            <a:off x="1967036" y="3878158"/>
            <a:ext cx="67926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Time (seconds after </a:t>
            </a:r>
            <a:r>
              <a:rPr lang="en-US" sz="1600" dirty="0" err="1"/>
              <a:t>lumi</a:t>
            </a:r>
            <a:r>
              <a:rPr lang="en-US" sz="1600" dirty="0"/>
              <a:t>-event)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DB796B-48BF-B1CD-290B-2614D8D3680B}"/>
              </a:ext>
            </a:extLst>
          </p:cNvPr>
          <p:cNvSpPr txBox="1"/>
          <p:nvPr/>
        </p:nvSpPr>
        <p:spPr>
          <a:xfrm>
            <a:off x="790542" y="4503487"/>
            <a:ext cx="111065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&lt; Run24 -  56 MHz cavity HOM coupler modified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  Run24  - cavity reinstalled and commissioned up to 1.3E9 Au ions/bunch (limited by charge from 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	   pre-injectors), ~1.8E9 desired for Run25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              -  spectrum of HOMs found to be different and possibly insurmountable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  Run25 -  HOM spectrum to be reevaluated, cavity detuning allows for transparency 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                 Note: luminosity projections (slide 15) do not include potential benefits from the 56 MHz cavity 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C51036-29B1-1EFD-C6F9-405CBCFAE3A9}"/>
              </a:ext>
            </a:extLst>
          </p:cNvPr>
          <p:cNvCxnSpPr/>
          <p:nvPr/>
        </p:nvCxnSpPr>
        <p:spPr>
          <a:xfrm>
            <a:off x="394552" y="4383608"/>
            <a:ext cx="115025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9D204C6-C23A-BEE6-92B6-D3313AA51E67}"/>
              </a:ext>
            </a:extLst>
          </p:cNvPr>
          <p:cNvSpPr txBox="1"/>
          <p:nvPr/>
        </p:nvSpPr>
        <p:spPr>
          <a:xfrm>
            <a:off x="835280" y="723843"/>
            <a:ext cx="9989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Run16: &gt;15% increase in luminosity in PHENIX (+/- 10 cm) vertex with the 56 MHz cavity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34A701-875D-120F-CD6A-BDB68DE3ED38}"/>
              </a:ext>
            </a:extLst>
          </p:cNvPr>
          <p:cNvSpPr txBox="1"/>
          <p:nvPr/>
        </p:nvSpPr>
        <p:spPr>
          <a:xfrm>
            <a:off x="10185584" y="748486"/>
            <a:ext cx="1505701" cy="307777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</a:rPr>
              <a:t>Qiong Wu et 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25C519-89F7-2A2E-ACB4-DDDC8A4D76D0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A3C00D-39DC-7403-0E36-F5992816CA7C}"/>
              </a:ext>
            </a:extLst>
          </p:cNvPr>
          <p:cNvSpPr/>
          <p:nvPr/>
        </p:nvSpPr>
        <p:spPr>
          <a:xfrm>
            <a:off x="787743" y="644533"/>
            <a:ext cx="11009705" cy="35847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1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Other Beam Time Requests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298FBD-5DA8-4464-8377-A6410496C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B7CDA-6AA8-BE20-6902-2DD7D7246A6B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</p:spTree>
    <p:extLst>
      <p:ext uri="{BB962C8B-B14F-4D97-AF65-F5344CB8AC3E}">
        <p14:creationId xmlns:p14="http://schemas.microsoft.com/office/powerpoint/2010/main" val="2791566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4193F7-2441-1377-6024-BFFBFD8D0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A57880-2AC4-4686-4795-E33F1F4A33BD}"/>
              </a:ext>
            </a:extLst>
          </p:cNvPr>
          <p:cNvGraphicFramePr>
            <a:graphicFrameLocks noGrp="1"/>
          </p:cNvGraphicFramePr>
          <p:nvPr/>
        </p:nvGraphicFramePr>
        <p:xfrm>
          <a:off x="622570" y="1566492"/>
          <a:ext cx="11157626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4762">
                  <a:extLst>
                    <a:ext uri="{9D8B030D-6E8A-4147-A177-3AD203B41FA5}">
                      <a16:colId xmlns:a16="http://schemas.microsoft.com/office/drawing/2014/main" val="3279408305"/>
                    </a:ext>
                  </a:extLst>
                </a:gridCol>
                <a:gridCol w="2308046">
                  <a:extLst>
                    <a:ext uri="{9D8B030D-6E8A-4147-A177-3AD203B41FA5}">
                      <a16:colId xmlns:a16="http://schemas.microsoft.com/office/drawing/2014/main" val="1193437200"/>
                    </a:ext>
                  </a:extLst>
                </a:gridCol>
                <a:gridCol w="6204818">
                  <a:extLst>
                    <a:ext uri="{9D8B030D-6E8A-4147-A177-3AD203B41FA5}">
                      <a16:colId xmlns:a16="http://schemas.microsoft.com/office/drawing/2014/main" val="2404039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Proposed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Relevance / Comment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569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APEX for EIC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up to 2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needed to inform EIC 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822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err="1"/>
                        <a:t>p+Au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5 weeks minimum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high priority per past PACs, cancelled in 2024 due to funding constraints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63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FXT at 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3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3 energies, 3 species, 3 targets </a:t>
                      </a:r>
                    </a:p>
                    <a:p>
                      <a:r>
                        <a:rPr lang="en-US" sz="2000"/>
                        <a:t>(reference STAR BUR)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182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err="1"/>
                        <a:t>CeC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2-3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advancements in accelerator science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845979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8FB4B2B9-BC03-71FB-BDC0-C9CBC6F2BD32}"/>
              </a:ext>
            </a:extLst>
          </p:cNvPr>
          <p:cNvSpPr txBox="1">
            <a:spLocks/>
          </p:cNvSpPr>
          <p:nvPr/>
        </p:nvSpPr>
        <p:spPr>
          <a:xfrm>
            <a:off x="228466" y="0"/>
            <a:ext cx="11668674" cy="4870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b="0" dirty="0"/>
              <a:t>Beam Time Requests (beyond </a:t>
            </a:r>
            <a:r>
              <a:rPr lang="en-US" sz="3200" b="0" dirty="0" err="1"/>
              <a:t>Au+Au</a:t>
            </a:r>
            <a:r>
              <a:rPr lang="en-US" sz="3200" b="0" dirty="0"/>
              <a:t>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AB3B46-B778-ED4B-18E7-3262F6B41078}"/>
              </a:ext>
            </a:extLst>
          </p:cNvPr>
          <p:cNvSpPr txBox="1"/>
          <p:nvPr/>
        </p:nvSpPr>
        <p:spPr>
          <a:xfrm>
            <a:off x="1252797" y="4988638"/>
            <a:ext cx="103677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Note: RHIC Accelerator Safety Envelope (ASE), documenting verifiable bounding conditions, physical and administrative requirements, and credited controls to ensure safe operation and addressing accelerator-specific hazards,  expires 31 Dec 2025</a:t>
            </a:r>
            <a:endParaRPr lang="en-US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A33C7-59F6-FC4B-736B-200D3D2D271C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</p:spTree>
    <p:extLst>
      <p:ext uri="{BB962C8B-B14F-4D97-AF65-F5344CB8AC3E}">
        <p14:creationId xmlns:p14="http://schemas.microsoft.com/office/powerpoint/2010/main" val="3840614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F726E4-4270-7200-E657-09186B024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50" y="843571"/>
            <a:ext cx="6671465" cy="459307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4A6C98-FDCC-6946-5F81-DAB5F5F96290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3598202" y="1683233"/>
            <a:ext cx="4193752" cy="565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41196B07-EADC-BBA7-CD28-D50462A30DC9}"/>
              </a:ext>
            </a:extLst>
          </p:cNvPr>
          <p:cNvSpPr txBox="1">
            <a:spLocks/>
          </p:cNvSpPr>
          <p:nvPr/>
        </p:nvSpPr>
        <p:spPr>
          <a:xfrm>
            <a:off x="234291" y="5110"/>
            <a:ext cx="11959389" cy="7615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b="0"/>
              <a:t>Accelerator Physics Experiments (APEX) -  Overview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4C91E9D-B3EB-1665-F0FE-F97884D756AE}"/>
              </a:ext>
            </a:extLst>
          </p:cNvPr>
          <p:cNvSpPr txBox="1">
            <a:spLocks/>
          </p:cNvSpPr>
          <p:nvPr/>
        </p:nvSpPr>
        <p:spPr>
          <a:xfrm>
            <a:off x="2419669" y="969970"/>
            <a:ext cx="3623888" cy="3806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APEX Beam Time (hours)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3AD3752-6A9A-7336-B4B5-8BD9B760E004}"/>
              </a:ext>
            </a:extLst>
          </p:cNvPr>
          <p:cNvCxnSpPr>
            <a:cxnSpLocks/>
          </p:cNvCxnSpPr>
          <p:nvPr/>
        </p:nvCxnSpPr>
        <p:spPr>
          <a:xfrm flipH="1">
            <a:off x="6031246" y="2782633"/>
            <a:ext cx="1702340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1FFD7A-774D-3ACD-3032-694C50BB0084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3175071" y="1739801"/>
            <a:ext cx="4616883" cy="3462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86DD90-2268-BC36-AFC0-A3ECF4BAC6E8}"/>
              </a:ext>
            </a:extLst>
          </p:cNvPr>
          <p:cNvCxnSpPr>
            <a:cxnSpLocks/>
          </p:cNvCxnSpPr>
          <p:nvPr/>
        </p:nvCxnSpPr>
        <p:spPr>
          <a:xfrm flipH="1">
            <a:off x="4085772" y="2359512"/>
            <a:ext cx="3667270" cy="1310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9BC4D6-A11C-99CD-A8A1-E9A0902A7D93}"/>
              </a:ext>
            </a:extLst>
          </p:cNvPr>
          <p:cNvSpPr txBox="1">
            <a:spLocks/>
          </p:cNvSpPr>
          <p:nvPr/>
        </p:nvSpPr>
        <p:spPr>
          <a:xfrm>
            <a:off x="7791954" y="1997720"/>
            <a:ext cx="4389610" cy="3806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experiments to inform EIC design and beam cooling studies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E3CF26B-BAE7-6D68-AA7B-A05E5C87EC76}"/>
              </a:ext>
            </a:extLst>
          </p:cNvPr>
          <p:cNvSpPr txBox="1">
            <a:spLocks/>
          </p:cNvSpPr>
          <p:nvPr/>
        </p:nvSpPr>
        <p:spPr>
          <a:xfrm>
            <a:off x="7811410" y="2618050"/>
            <a:ext cx="3223366" cy="3806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focus: beam cooling studies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5AD6195-43B1-DE0E-A050-34AAB02D9108}"/>
              </a:ext>
            </a:extLst>
          </p:cNvPr>
          <p:cNvSpPr txBox="1">
            <a:spLocks/>
          </p:cNvSpPr>
          <p:nvPr/>
        </p:nvSpPr>
        <p:spPr>
          <a:xfrm>
            <a:off x="7791954" y="1549467"/>
            <a:ext cx="4389610" cy="3806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experiments to inform EIC design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43EADF3-E550-DB14-22CD-C469B5E1F23A}"/>
              </a:ext>
            </a:extLst>
          </p:cNvPr>
          <p:cNvSpPr txBox="1">
            <a:spLocks/>
          </p:cNvSpPr>
          <p:nvPr/>
        </p:nvSpPr>
        <p:spPr>
          <a:xfrm>
            <a:off x="1253547" y="5698856"/>
            <a:ext cx="10226330" cy="3806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/>
              <a:t>APEX workshop held March 2024  </a:t>
            </a:r>
            <a:r>
              <a:rPr lang="en-US" sz="7200" u="sng">
                <a:solidFill>
                  <a:srgbClr val="000000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  <a:hlinkClick r:id="rId3" tooltip="https://indico.bnl.gov/event/22322/"/>
              </a:rPr>
              <a:t>https://indico.bnl.gov/event/22322/</a:t>
            </a:r>
            <a:r>
              <a:rPr lang="en-US" sz="7200">
                <a:solidFill>
                  <a:srgbClr val="000000"/>
                </a:solidFill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.  Featured: </a:t>
            </a:r>
            <a:endParaRPr lang="en-US" sz="7200"/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6BB17041-8FBE-3C21-EAE2-90F8AD1BE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24D6AA-9A1C-04C3-1BB5-DCC778ADE0FB}"/>
              </a:ext>
            </a:extLst>
          </p:cNvPr>
          <p:cNvSpPr txBox="1"/>
          <p:nvPr/>
        </p:nvSpPr>
        <p:spPr>
          <a:xfrm>
            <a:off x="2533539" y="5914940"/>
            <a:ext cx="8298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comprehensive list of EIC-related APEX requests for 2024/2025 (next slide)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detailed plans for experiments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8A40C06D-67A1-8671-A935-3BA282DFB5F2}"/>
              </a:ext>
            </a:extLst>
          </p:cNvPr>
          <p:cNvSpPr/>
          <p:nvPr/>
        </p:nvSpPr>
        <p:spPr>
          <a:xfrm>
            <a:off x="7650458" y="3028080"/>
            <a:ext cx="144326" cy="745727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E2DD2EC-07C9-34EA-DDC0-29A0E3695C18}"/>
              </a:ext>
            </a:extLst>
          </p:cNvPr>
          <p:cNvSpPr txBox="1">
            <a:spLocks/>
          </p:cNvSpPr>
          <p:nvPr/>
        </p:nvSpPr>
        <p:spPr>
          <a:xfrm>
            <a:off x="7811410" y="3172858"/>
            <a:ext cx="3630045" cy="590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(minimal APEX during BES-II and pandemic)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BCBA57-276A-2387-5977-4B513F490EF9}"/>
              </a:ext>
            </a:extLst>
          </p:cNvPr>
          <p:cNvSpPr txBox="1"/>
          <p:nvPr/>
        </p:nvSpPr>
        <p:spPr>
          <a:xfrm>
            <a:off x="10307783" y="29668"/>
            <a:ext cx="1858136" cy="523220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RHIC Retreat, Nov 2024 - M. Minty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FE4C8D-A1EF-F45A-6831-A05A7F91B583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EE6B71-BD1F-DBDE-35F9-63A89861AFA4}"/>
              </a:ext>
            </a:extLst>
          </p:cNvPr>
          <p:cNvSpPr txBox="1"/>
          <p:nvPr/>
        </p:nvSpPr>
        <p:spPr>
          <a:xfrm>
            <a:off x="10307782" y="650511"/>
            <a:ext cx="1858136" cy="738664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APEX coordinators:</a:t>
            </a:r>
          </a:p>
          <a:p>
            <a:r>
              <a:rPr lang="en-US" sz="1400" dirty="0">
                <a:solidFill>
                  <a:srgbClr val="FFFFFF"/>
                </a:solidFill>
              </a:rPr>
              <a:t>H. Huang (C-AD) and Y. Luo (EIC) </a:t>
            </a:r>
          </a:p>
        </p:txBody>
      </p:sp>
    </p:spTree>
    <p:extLst>
      <p:ext uri="{BB962C8B-B14F-4D97-AF65-F5344CB8AC3E}">
        <p14:creationId xmlns:p14="http://schemas.microsoft.com/office/powerpoint/2010/main" val="3003437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5D6B7C-6F61-9753-17B3-802F108E6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6CD38-E676-9C38-9F18-A0E48A77A9FF}"/>
              </a:ext>
            </a:extLst>
          </p:cNvPr>
          <p:cNvSpPr txBox="1"/>
          <p:nvPr/>
        </p:nvSpPr>
        <p:spPr>
          <a:xfrm>
            <a:off x="988469" y="6052029"/>
            <a:ext cx="10632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Total of 29 studies, 371 hours @ 46.4 shifts, 15.5 days, 2.2 </a:t>
            </a:r>
            <a:r>
              <a:rPr lang="en-US" sz="2000" err="1"/>
              <a:t>cryo</a:t>
            </a:r>
            <a:r>
              <a:rPr lang="en-US" sz="2000"/>
              <a:t> weeks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E23E1A-8533-260B-D6A5-0EB3232B0267}"/>
              </a:ext>
            </a:extLst>
          </p:cNvPr>
          <p:cNvSpPr txBox="1">
            <a:spLocks/>
          </p:cNvSpPr>
          <p:nvPr/>
        </p:nvSpPr>
        <p:spPr>
          <a:xfrm>
            <a:off x="234055" y="33740"/>
            <a:ext cx="10334625" cy="19474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b="0"/>
              <a:t>APEX 2024/2025 Objectives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F6F963-54C9-9CFD-0B9E-67BE43FA5CC0}"/>
              </a:ext>
            </a:extLst>
          </p:cNvPr>
          <p:cNvCxnSpPr>
            <a:cxnSpLocks/>
          </p:cNvCxnSpPr>
          <p:nvPr/>
        </p:nvCxnSpPr>
        <p:spPr>
          <a:xfrm>
            <a:off x="277006" y="5981700"/>
            <a:ext cx="118850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A787ADD-68D8-E0EF-51EB-7140AE8D70BF}"/>
              </a:ext>
            </a:extLst>
          </p:cNvPr>
          <p:cNvSpPr txBox="1"/>
          <p:nvPr/>
        </p:nvSpPr>
        <p:spPr>
          <a:xfrm>
            <a:off x="1067497" y="5532270"/>
            <a:ext cx="9868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*coherent electron cooling, electron cooling, and stochastic cooling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161AF5-18E5-5800-B0C0-A478C171755E}"/>
              </a:ext>
            </a:extLst>
          </p:cNvPr>
          <p:cNvSpPr txBox="1"/>
          <p:nvPr/>
        </p:nvSpPr>
        <p:spPr>
          <a:xfrm>
            <a:off x="9659566" y="33740"/>
            <a:ext cx="2484093" cy="584775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F. Willeke, BNL – EIC</a:t>
            </a:r>
          </a:p>
          <a:p>
            <a:r>
              <a:rPr lang="en-US" sz="1400">
                <a:solidFill>
                  <a:schemeClr val="bg2"/>
                </a:solidFill>
              </a:rPr>
              <a:t>APEX workshop (Mar 2024)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739FEDB-1B38-200A-C0E8-60126BB66C90}"/>
              </a:ext>
            </a:extLst>
          </p:cNvPr>
          <p:cNvGraphicFramePr>
            <a:graphicFrameLocks noGrp="1"/>
          </p:cNvGraphicFramePr>
          <p:nvPr/>
        </p:nvGraphicFramePr>
        <p:xfrm>
          <a:off x="524295" y="827539"/>
          <a:ext cx="11376882" cy="4645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8187">
                  <a:extLst>
                    <a:ext uri="{9D8B030D-6E8A-4147-A177-3AD203B41FA5}">
                      <a16:colId xmlns:a16="http://schemas.microsoft.com/office/drawing/2014/main" val="404400819"/>
                    </a:ext>
                  </a:extLst>
                </a:gridCol>
                <a:gridCol w="1166456">
                  <a:extLst>
                    <a:ext uri="{9D8B030D-6E8A-4147-A177-3AD203B41FA5}">
                      <a16:colId xmlns:a16="http://schemas.microsoft.com/office/drawing/2014/main" val="2251359290"/>
                    </a:ext>
                  </a:extLst>
                </a:gridCol>
                <a:gridCol w="1612979">
                  <a:extLst>
                    <a:ext uri="{9D8B030D-6E8A-4147-A177-3AD203B41FA5}">
                      <a16:colId xmlns:a16="http://schemas.microsoft.com/office/drawing/2014/main" val="2683966553"/>
                    </a:ext>
                  </a:extLst>
                </a:gridCol>
                <a:gridCol w="5719260">
                  <a:extLst>
                    <a:ext uri="{9D8B030D-6E8A-4147-A177-3AD203B41FA5}">
                      <a16:colId xmlns:a16="http://schemas.microsoft.com/office/drawing/2014/main" val="296064571"/>
                    </a:ext>
                  </a:extLst>
                </a:gridCol>
              </a:tblGrid>
              <a:tr h="715642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Topic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#Studies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requested Hours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Relevance for EIC</a:t>
                      </a:r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768062"/>
                  </a:ext>
                </a:extLst>
              </a:tr>
              <a:tr h="480362">
                <a:tc>
                  <a:txBody>
                    <a:bodyPr/>
                    <a:lstStyle/>
                    <a:p>
                      <a:r>
                        <a:rPr lang="en-US" sz="1800"/>
                        <a:t>Collective Effects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confirm vacuum design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418092"/>
                  </a:ext>
                </a:extLst>
              </a:tr>
              <a:tr h="358816">
                <a:tc>
                  <a:txBody>
                    <a:bodyPr/>
                    <a:lstStyle/>
                    <a:p>
                      <a:r>
                        <a:rPr lang="en-US" sz="1800"/>
                        <a:t>Flat Beam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84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Feasibility flat beam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164259"/>
                  </a:ext>
                </a:extLst>
              </a:tr>
              <a:tr h="462051">
                <a:tc>
                  <a:txBody>
                    <a:bodyPr/>
                    <a:lstStyle/>
                    <a:p>
                      <a:r>
                        <a:rPr lang="en-US" sz="1800"/>
                        <a:t>Instrumentation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Confirm concepts &amp; designs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5694"/>
                  </a:ext>
                </a:extLst>
              </a:tr>
              <a:tr h="405648">
                <a:tc>
                  <a:txBody>
                    <a:bodyPr/>
                    <a:lstStyle/>
                    <a:p>
                      <a:r>
                        <a:rPr lang="en-US" sz="1800"/>
                        <a:t>Dynamic Aperture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Confirm simulations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76597"/>
                  </a:ext>
                </a:extLst>
              </a:tr>
              <a:tr h="480362">
                <a:tc>
                  <a:txBody>
                    <a:bodyPr/>
                    <a:lstStyle/>
                    <a:p>
                      <a:r>
                        <a:rPr lang="en-US"/>
                        <a:t>Transition Crossing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Ensure concept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764324"/>
                  </a:ext>
                </a:extLst>
              </a:tr>
              <a:tr h="408938">
                <a:tc>
                  <a:txBody>
                    <a:bodyPr/>
                    <a:lstStyle/>
                    <a:p>
                      <a:r>
                        <a:rPr lang="en-US"/>
                        <a:t>Hadron Polarization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Confirm simulation and 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442265"/>
                  </a:ext>
                </a:extLst>
              </a:tr>
              <a:tr h="480362">
                <a:tc>
                  <a:txBody>
                    <a:bodyPr/>
                    <a:lstStyle/>
                    <a:p>
                      <a:r>
                        <a:rPr lang="en-US"/>
                        <a:t>Beam* 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Confirm cooling feasibility, simulation and design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3150219"/>
                  </a:ext>
                </a:extLst>
              </a:tr>
              <a:tr h="480362">
                <a:tc>
                  <a:txBody>
                    <a:bodyPr/>
                    <a:lstStyle/>
                    <a:p>
                      <a:r>
                        <a:rPr lang="en-US"/>
                        <a:t>Beam Optics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Backup simulations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125511"/>
                  </a:ext>
                </a:extLst>
              </a:tr>
              <a:tr h="357412">
                <a:tc>
                  <a:txBody>
                    <a:bodyPr/>
                    <a:lstStyle/>
                    <a:p>
                      <a:r>
                        <a:rPr lang="en-US"/>
                        <a:t>Radial Shift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Confirm feasibility of large beam radial offset in HSR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90766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6F32962-BF10-E951-88FD-5CCD94621048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</p:spTree>
    <p:extLst>
      <p:ext uri="{BB962C8B-B14F-4D97-AF65-F5344CB8AC3E}">
        <p14:creationId xmlns:p14="http://schemas.microsoft.com/office/powerpoint/2010/main" val="2795197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7486F0-EDFA-1113-67CF-77A19A84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58008-43B0-9441-6F71-3316F1BAD70A}"/>
              </a:ext>
            </a:extLst>
          </p:cNvPr>
          <p:cNvSpPr txBox="1"/>
          <p:nvPr/>
        </p:nvSpPr>
        <p:spPr>
          <a:xfrm>
            <a:off x="670119" y="804240"/>
            <a:ext cx="9594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Run-24 APEX experiments performed         87 hours (p),   0 hours (Au)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28242-74C2-0BCE-D6E8-2DDEAD07B3C3}"/>
              </a:ext>
            </a:extLst>
          </p:cNvPr>
          <p:cNvSpPr txBox="1"/>
          <p:nvPr/>
        </p:nvSpPr>
        <p:spPr>
          <a:xfrm>
            <a:off x="670119" y="516891"/>
            <a:ext cx="86410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Run-24 APEX requests  		  123 hours (p), 56 hours (Au)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10A4A4-005A-EB77-3585-DE9974832829}"/>
              </a:ext>
            </a:extLst>
          </p:cNvPr>
          <p:cNvSpPr txBox="1">
            <a:spLocks/>
          </p:cNvSpPr>
          <p:nvPr/>
        </p:nvSpPr>
        <p:spPr>
          <a:xfrm>
            <a:off x="234291" y="14838"/>
            <a:ext cx="11959389" cy="7615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b="0"/>
              <a:t>APEX 2024/2025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7592D4-6C70-3CB4-04BB-FF6895AEE235}"/>
              </a:ext>
            </a:extLst>
          </p:cNvPr>
          <p:cNvSpPr txBox="1"/>
          <p:nvPr/>
        </p:nvSpPr>
        <p:spPr>
          <a:xfrm>
            <a:off x="1220553" y="5594200"/>
            <a:ext cx="9431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request for APEX beamtime exceeds planned allocations. </a:t>
            </a:r>
          </a:p>
          <a:p>
            <a:pPr algn="ctr"/>
            <a:r>
              <a:rPr lang="en-US" sz="2000" dirty="0"/>
              <a:t>Run-25/26 APEX workshop planned in January 2025.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3BB2EE-118E-6181-017E-08F4665267E3}"/>
              </a:ext>
            </a:extLst>
          </p:cNvPr>
          <p:cNvCxnSpPr>
            <a:cxnSpLocks/>
          </p:cNvCxnSpPr>
          <p:nvPr/>
        </p:nvCxnSpPr>
        <p:spPr>
          <a:xfrm>
            <a:off x="306921" y="5354319"/>
            <a:ext cx="118850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706BD12-3C5A-DA81-DFB5-0C382DAEA38E}"/>
              </a:ext>
            </a:extLst>
          </p:cNvPr>
          <p:cNvSpPr txBox="1"/>
          <p:nvPr/>
        </p:nvSpPr>
        <p:spPr>
          <a:xfrm>
            <a:off x="10143240" y="88295"/>
            <a:ext cx="1969501" cy="369332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Y. Luo, H. Huang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862DEA-3FD3-0CF7-E3F2-27662DD521D5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4B6EE5-D5EF-BF8B-6129-5195D8AEB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006" y="1784575"/>
            <a:ext cx="9484672" cy="35224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DB0595-4B4D-D71E-1280-8DD9C680D691}"/>
              </a:ext>
            </a:extLst>
          </p:cNvPr>
          <p:cNvSpPr txBox="1"/>
          <p:nvPr/>
        </p:nvSpPr>
        <p:spPr>
          <a:xfrm>
            <a:off x="670119" y="1276700"/>
            <a:ext cx="86410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Run-25 APEX requests (to date)  	   294 hours </a:t>
            </a:r>
          </a:p>
        </p:txBody>
      </p:sp>
    </p:spTree>
    <p:extLst>
      <p:ext uri="{BB962C8B-B14F-4D97-AF65-F5344CB8AC3E}">
        <p14:creationId xmlns:p14="http://schemas.microsoft.com/office/powerpoint/2010/main" val="3827330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E783B-C073-6188-48A0-66BED187F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485D1-DB7A-8DA4-811D-22101B94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541806"/>
            <a:ext cx="10807325" cy="1947460"/>
          </a:xfrm>
        </p:spPr>
        <p:txBody>
          <a:bodyPr>
            <a:normAutofit/>
          </a:bodyPr>
          <a:lstStyle/>
          <a:p>
            <a:r>
              <a:rPr lang="en-US" sz="4400" b="0"/>
              <a:t>Summary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606C7C0-1707-9C1B-A478-3D4E3FF87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04579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662764-ECA5-07B5-C5DD-7495D238315A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</p:spTree>
    <p:extLst>
      <p:ext uri="{BB962C8B-B14F-4D97-AF65-F5344CB8AC3E}">
        <p14:creationId xmlns:p14="http://schemas.microsoft.com/office/powerpoint/2010/main" val="2384009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58524-05E4-4245-E89B-A844039A8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9CE168-1354-6669-B189-E5253E4AE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911A1-7A8D-DB6C-AB35-13DE8E3AB814}"/>
              </a:ext>
            </a:extLst>
          </p:cNvPr>
          <p:cNvSpPr txBox="1"/>
          <p:nvPr/>
        </p:nvSpPr>
        <p:spPr>
          <a:xfrm>
            <a:off x="258008" y="19596"/>
            <a:ext cx="11794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Summary</a:t>
            </a:r>
          </a:p>
          <a:p>
            <a:endParaRPr lang="en-US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BDCBDB16-D4D1-DF2A-47D1-A8A104D3FA74}"/>
              </a:ext>
            </a:extLst>
          </p:cNvPr>
          <p:cNvSpPr txBox="1">
            <a:spLocks/>
          </p:cNvSpPr>
          <p:nvPr/>
        </p:nvSpPr>
        <p:spPr>
          <a:xfrm>
            <a:off x="510110" y="864942"/>
            <a:ext cx="11542190" cy="55296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Arial "/>
              </a:rPr>
              <a:t>RHIC performance in RHIC Run-24: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p↑+p↑ (24 weeks) and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Au+Au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(3 weeks) both at √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US" sz="1800" b="0" i="0" u="none" strike="noStrike" baseline="-25000" dirty="0" err="1">
                <a:solidFill>
                  <a:srgbClr val="000000"/>
                </a:solidFill>
                <a:latin typeface="Arial" panose="020B0604020202020204" pitchFamily="34" charset="0"/>
              </a:rPr>
              <a:t>NN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~200 GeV </a:t>
            </a:r>
            <a:endParaRPr lang="en-US" sz="1800" dirty="0">
              <a:latin typeface="Arial "/>
            </a:endParaRPr>
          </a:p>
          <a:p>
            <a:pPr lvl="1">
              <a:spcBef>
                <a:spcPts val="1200"/>
              </a:spcBef>
            </a:pPr>
            <a:r>
              <a:rPr lang="en-US" sz="1400" dirty="0">
                <a:latin typeface="Arial "/>
                <a:sym typeface="Wingdings" panose="05000000000000000000" pitchFamily="2" charset="2"/>
              </a:rPr>
              <a:t>Total of 27 cryo-weeks: 19 weeks + 6 week carryover from RHIC Run-23 + additional 2 weeks to be charged to RHIC Run-25.</a:t>
            </a:r>
          </a:p>
          <a:p>
            <a:pPr lvl="1">
              <a:spcBef>
                <a:spcPts val="1200"/>
              </a:spcBef>
            </a:pPr>
            <a:r>
              <a:rPr lang="en-US" sz="1400" dirty="0">
                <a:latin typeface="Arial "/>
                <a:sym typeface="Wingdings" panose="05000000000000000000" pitchFamily="2" charset="2"/>
              </a:rPr>
              <a:t>Prior to RHIC Run-24, all repairs (valve box and splice failures, DX magnet replacement) and re-installation of Siberian snake magnet were completed successfully. </a:t>
            </a:r>
          </a:p>
          <a:p>
            <a:pPr lvl="1">
              <a:spcBef>
                <a:spcPts val="1200"/>
              </a:spcBef>
            </a:pPr>
            <a:r>
              <a:rPr lang="en-US" sz="1400" dirty="0">
                <a:latin typeface="Arial "/>
                <a:sym typeface="Wingdings" panose="05000000000000000000" pitchFamily="2" charset="2"/>
              </a:rPr>
              <a:t>Accelerator operations for both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p↑+p↑ and 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Au+Au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evolved differently than expected; provided a </a:t>
            </a:r>
            <a:r>
              <a:rPr lang="en-US" sz="1400" dirty="0">
                <a:latin typeface="Arial "/>
                <a:sym typeface="Wingdings" panose="05000000000000000000" pitchFamily="2" charset="2"/>
              </a:rPr>
              <a:t>w</a:t>
            </a:r>
            <a:r>
              <a:rPr lang="en-US" sz="1400" dirty="0">
                <a:latin typeface="Arial "/>
              </a:rPr>
              <a:t>ide variety of RHIC beam conditions for </a:t>
            </a:r>
            <a:r>
              <a:rPr lang="en-US" sz="1400" dirty="0" err="1">
                <a:latin typeface="Arial "/>
              </a:rPr>
              <a:t>sPHENIX</a:t>
            </a:r>
            <a:r>
              <a:rPr lang="en-US" sz="1400" dirty="0">
                <a:latin typeface="Arial "/>
              </a:rPr>
              <a:t> commissioning and for physics at STAR </a:t>
            </a:r>
          </a:p>
          <a:p>
            <a:pPr lvl="1">
              <a:spcBef>
                <a:spcPts val="1200"/>
              </a:spcBef>
            </a:pPr>
            <a:r>
              <a:rPr lang="en-US" sz="1400" dirty="0">
                <a:latin typeface="Arial "/>
                <a:sym typeface="Wingdings" panose="05000000000000000000" pitchFamily="2" charset="2"/>
              </a:rPr>
              <a:t>Achieved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p↑+p↑ </a:t>
            </a:r>
            <a:r>
              <a:rPr lang="en-US" sz="1400" dirty="0">
                <a:latin typeface="Arial "/>
                <a:sym typeface="Wingdings" panose="05000000000000000000" pitchFamily="2" charset="2"/>
              </a:rPr>
              <a:t>run goals for </a:t>
            </a:r>
            <a:r>
              <a:rPr lang="en-US" sz="1400" dirty="0" err="1">
                <a:latin typeface="Arial "/>
                <a:sym typeface="Wingdings" panose="05000000000000000000" pitchFamily="2" charset="2"/>
              </a:rPr>
              <a:t>sPHENIX</a:t>
            </a:r>
            <a:r>
              <a:rPr lang="en-US" sz="1400" dirty="0">
                <a:latin typeface="Arial "/>
                <a:sym typeface="Wingdings" panose="05000000000000000000" pitchFamily="2" charset="2"/>
              </a:rPr>
              <a:t> and STAR</a:t>
            </a:r>
          </a:p>
          <a:p>
            <a:pPr lvl="1">
              <a:spcBef>
                <a:spcPts val="1200"/>
              </a:spcBef>
            </a:pPr>
            <a:r>
              <a:rPr lang="en-US" sz="1400" dirty="0">
                <a:latin typeface="Arial "/>
                <a:sym typeface="Wingdings" panose="05000000000000000000" pitchFamily="2" charset="2"/>
              </a:rPr>
              <a:t>Achieved 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Au+Au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run goal for STAR but not for 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sPHENIX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due to emergent issue with MVTX auto-recovery events. </a:t>
            </a:r>
          </a:p>
          <a:p>
            <a:pPr lvl="1">
              <a:spcBef>
                <a:spcPts val="1200"/>
              </a:spcBef>
            </a:pPr>
            <a:r>
              <a:rPr lang="en-US" sz="1400" dirty="0">
                <a:latin typeface="Arial "/>
                <a:sym typeface="Wingdings" panose="05000000000000000000" pitchFamily="2" charset="2"/>
              </a:rPr>
              <a:t>Accelerator availability: fiscal year (</a:t>
            </a:r>
            <a:r>
              <a:rPr lang="en" sz="1400" b="0" dirty="0">
                <a:cs typeface="Arial"/>
              </a:rPr>
              <a:t>p</a:t>
            </a:r>
            <a:r>
              <a:rPr lang="en" sz="1400" b="0" dirty="0">
                <a:ea typeface="+mn-lt"/>
                <a:cs typeface="+mn-lt"/>
              </a:rPr>
              <a:t>↑</a:t>
            </a:r>
            <a:r>
              <a:rPr lang="en-US" sz="1400" b="0" dirty="0">
                <a:cs typeface="Arial"/>
              </a:rPr>
              <a:t>+p</a:t>
            </a:r>
            <a:r>
              <a:rPr lang="en" sz="1400" b="0" dirty="0">
                <a:ea typeface="+mn-lt"/>
                <a:cs typeface="+mn-lt"/>
              </a:rPr>
              <a:t>↑</a:t>
            </a:r>
            <a:r>
              <a:rPr lang="en-US" sz="1400" b="0" dirty="0">
                <a:ea typeface="+mn-lt"/>
                <a:cs typeface="Arial"/>
              </a:rPr>
              <a:t> run) </a:t>
            </a:r>
            <a:r>
              <a:rPr lang="en-US" sz="1400" dirty="0">
                <a:latin typeface="Arial "/>
                <a:sym typeface="Wingdings" panose="05000000000000000000" pitchFamily="2" charset="2"/>
              </a:rPr>
              <a:t>met 80% target, operation during summer months (environmental controls) very successful yet impacted by storm-related power interruptions; 10-year average is 85.2%.  </a:t>
            </a:r>
            <a:endParaRPr lang="en-US" sz="1800" dirty="0">
              <a:solidFill>
                <a:srgbClr val="113EFF"/>
              </a:solidFill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solidFill>
                <a:srgbClr val="113EFF"/>
              </a:solidFill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Planning for Run-25: </a:t>
            </a:r>
            <a:r>
              <a:rPr lang="en-US" sz="1800" dirty="0" err="1"/>
              <a:t>Au+Au</a:t>
            </a:r>
            <a:r>
              <a:rPr lang="en-US" sz="1800" dirty="0"/>
              <a:t> at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√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US" sz="1800" b="0" i="0" u="none" strike="noStrike" baseline="-25000" dirty="0" err="1">
                <a:solidFill>
                  <a:srgbClr val="000000"/>
                </a:solidFill>
                <a:latin typeface="Arial" panose="020B0604020202020204" pitchFamily="34" charset="0"/>
              </a:rPr>
              <a:t>NN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~200 GeV with other operating modes TBD and dependent on budget</a:t>
            </a:r>
            <a:endParaRPr lang="en-US" sz="1800" dirty="0"/>
          </a:p>
          <a:p>
            <a:pPr lvl="1">
              <a:spcBef>
                <a:spcPts val="1200"/>
              </a:spcBef>
            </a:pPr>
            <a:r>
              <a:rPr lang="en-US" sz="1400" dirty="0"/>
              <a:t>Emergent issue with </a:t>
            </a:r>
            <a:r>
              <a:rPr lang="en-US" sz="1400" dirty="0" err="1"/>
              <a:t>sPHENIX</a:t>
            </a:r>
            <a:r>
              <a:rPr lang="en-US" sz="1400" dirty="0"/>
              <a:t> MVTX detector “auto-recovery events” a major concern, accelerator-based potential mitigation efforts under evaluation (next two presentations).</a:t>
            </a:r>
          </a:p>
          <a:p>
            <a:pPr lvl="1">
              <a:spcBef>
                <a:spcPts val="1200"/>
              </a:spcBef>
            </a:pPr>
            <a:r>
              <a:rPr lang="en-US" sz="1400" dirty="0"/>
              <a:t>Shutdown activities include EBIS preparation (Tandem as back-up), </a:t>
            </a:r>
            <a:r>
              <a:rPr lang="en-US" sz="1400" dirty="0" err="1"/>
              <a:t>sPHENIX</a:t>
            </a:r>
            <a:r>
              <a:rPr lang="en-US" sz="1400" dirty="0"/>
              <a:t> background mitigation, ARRs, early removals for EIC and preventative maintenance. </a:t>
            </a:r>
          </a:p>
          <a:p>
            <a:pPr lvl="1">
              <a:spcBef>
                <a:spcPts val="1200"/>
              </a:spcBef>
            </a:pPr>
            <a:r>
              <a:rPr lang="en-US" sz="1400" dirty="0">
                <a:sym typeface="Wingdings" panose="05000000000000000000" pitchFamily="2" charset="2"/>
              </a:rPr>
              <a:t>Have multiple other beamtime requests prior to end of RHIC-era, possible operation in CY26 contingent on ASE extension/revision.</a:t>
            </a:r>
          </a:p>
          <a:p>
            <a:pPr lvl="1">
              <a:spcBef>
                <a:spcPts val="1200"/>
              </a:spcBef>
            </a:pPr>
            <a:r>
              <a:rPr lang="en-US" sz="1400" dirty="0">
                <a:sym typeface="Wingdings" panose="05000000000000000000" pitchFamily="2" charset="2"/>
              </a:rPr>
              <a:t>The NPP PAC plans to reconvene a few weeks after RHIC Run-25 start to provide further recommendations.</a:t>
            </a:r>
          </a:p>
          <a:p>
            <a:pPr lvl="1">
              <a:spcBef>
                <a:spcPts val="1200"/>
              </a:spcBef>
            </a:pPr>
            <a:endParaRPr lang="en-US" sz="1400" dirty="0">
              <a:solidFill>
                <a:srgbClr val="113E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67668-2012-2C67-99B4-9A35A217A06A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</p:spTree>
    <p:extLst>
      <p:ext uri="{BB962C8B-B14F-4D97-AF65-F5344CB8AC3E}">
        <p14:creationId xmlns:p14="http://schemas.microsoft.com/office/powerpoint/2010/main" val="2691868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AEF2A-BB7F-9AFB-0AD3-884CCE3B8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765F-7F50-2C29-9FF6-DFB9452C7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541806"/>
            <a:ext cx="10807325" cy="1947460"/>
          </a:xfrm>
        </p:spPr>
        <p:txBody>
          <a:bodyPr>
            <a:normAutofit/>
          </a:bodyPr>
          <a:lstStyle/>
          <a:p>
            <a:r>
              <a:rPr lang="en-US" sz="4400" b="0"/>
              <a:t>Supplementary Slides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D2B8F5A-1B9C-73FC-8FC4-FCDD56536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04579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6B982-FBF9-93E7-E60D-B17AFF82410C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</p:spTree>
    <p:extLst>
      <p:ext uri="{BB962C8B-B14F-4D97-AF65-F5344CB8AC3E}">
        <p14:creationId xmlns:p14="http://schemas.microsoft.com/office/powerpoint/2010/main" val="3611081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59AA23-9F87-278D-0964-BCB33A10D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sz="10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F52694-A96F-199B-3885-51A470E488F8}"/>
              </a:ext>
            </a:extLst>
          </p:cNvPr>
          <p:cNvSpPr txBox="1">
            <a:spLocks/>
          </p:cNvSpPr>
          <p:nvPr/>
        </p:nvSpPr>
        <p:spPr>
          <a:xfrm>
            <a:off x="199891" y="0"/>
            <a:ext cx="11668674" cy="4870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b="0">
                <a:latin typeface="Helvetica" panose="020B0604020202020204" pitchFamily="34" charset="0"/>
                <a:cs typeface="Helvetica" panose="020B0604020202020204" pitchFamily="34" charset="0"/>
              </a:rPr>
              <a:t>RHIC Run-24 repair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CBB147-BB84-F856-4191-7079CC5A9456}"/>
              </a:ext>
            </a:extLst>
          </p:cNvPr>
          <p:cNvSpPr txBox="1"/>
          <p:nvPr/>
        </p:nvSpPr>
        <p:spPr>
          <a:xfrm>
            <a:off x="410442" y="634247"/>
            <a:ext cx="115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Failure of a magnet power supply 150A current lead in 1004B blue valve box (Aug 2023)</a:t>
            </a:r>
          </a:p>
          <a:p>
            <a:r>
              <a:rPr lang="en-US" sz="1600"/>
              <a:t>External review of causal analysis and engineering solutions (Nov 2023) </a:t>
            </a:r>
            <a:r>
              <a:rPr lang="en-US" sz="1600" b="0" i="0" u="sng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2"/>
              </a:rPr>
              <a:t>https://indico.bnl.gov/event/20923/</a:t>
            </a:r>
            <a:endParaRPr lang="en-US" sz="1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D9F950-2636-17A5-C546-E64823D5B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45" b="22894"/>
          <a:stretch/>
        </p:blipFill>
        <p:spPr>
          <a:xfrm>
            <a:off x="497876" y="1290413"/>
            <a:ext cx="8638229" cy="2417181"/>
          </a:xfrm>
          <a:prstGeom prst="rect">
            <a:avLst/>
          </a:prstGeom>
        </p:spPr>
      </p:pic>
      <p:pic>
        <p:nvPicPr>
          <p:cNvPr id="7" name="Picture 4" descr="https://brookhavenlab.sharepoint.com/sites/rhic-1004brepair2/1004b%20valve%20box%20repair/photos/lead%20pot%20with%20damage/damage_1.jpg?web=1">
            <a:extLst>
              <a:ext uri="{FF2B5EF4-FFF2-40B4-BE49-F238E27FC236}">
                <a16:creationId xmlns:a16="http://schemas.microsoft.com/office/drawing/2014/main" id="{B9FD33C2-9031-65E1-D195-E4DE2A747B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/>
          <a:stretch/>
        </p:blipFill>
        <p:spPr bwMode="auto">
          <a:xfrm>
            <a:off x="497876" y="3895216"/>
            <a:ext cx="2292583" cy="222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brookhavenlab.sharepoint.com/sites/rhic-1004brepair2/1004b%20valve%20box%20repair/photos/lead%20pot%20with%20damage/img_2144%20(1).jpg?web=1">
            <a:extLst>
              <a:ext uri="{FF2B5EF4-FFF2-40B4-BE49-F238E27FC236}">
                <a16:creationId xmlns:a16="http://schemas.microsoft.com/office/drawing/2014/main" id="{621C0728-9A36-D70A-B19A-5E0BC2E24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5"/>
          <a:stretch/>
        </p:blipFill>
        <p:spPr bwMode="auto">
          <a:xfrm>
            <a:off x="2980005" y="3895216"/>
            <a:ext cx="2740858" cy="222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brookhavenlab.sharepoint.com/sites/rhic-1004brepair2/1004b%20valve%20box%20repair/photos/lead%20pot%20with%20damage/img_2146.jpg?web=1">
            <a:extLst>
              <a:ext uri="{FF2B5EF4-FFF2-40B4-BE49-F238E27FC236}">
                <a16:creationId xmlns:a16="http://schemas.microsoft.com/office/drawing/2014/main" id="{2C467DA1-3892-B2B9-1700-DE85B2486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7" b="5165"/>
          <a:stretch/>
        </p:blipFill>
        <p:spPr bwMode="auto">
          <a:xfrm rot="5400000">
            <a:off x="8095938" y="2400540"/>
            <a:ext cx="4853388" cy="263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brookhavenlab.sharepoint.com/sites/rhic-1004brepair2/1004b%20valve%20box%20repair/photos/lead%20pot%20with%20damage/20230918_131638.jpg?web=1">
            <a:extLst>
              <a:ext uri="{FF2B5EF4-FFF2-40B4-BE49-F238E27FC236}">
                <a16:creationId xmlns:a16="http://schemas.microsoft.com/office/drawing/2014/main" id="{B5B83BCE-D68F-3647-CB0C-BEE473F0F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8" t="6024" r="26571"/>
          <a:stretch/>
        </p:blipFill>
        <p:spPr bwMode="auto">
          <a:xfrm>
            <a:off x="5790823" y="3895216"/>
            <a:ext cx="3273315" cy="223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7D381A-1A9C-C08F-215E-3F074A45F646}"/>
              </a:ext>
            </a:extLst>
          </p:cNvPr>
          <p:cNvSpPr txBox="1"/>
          <p:nvPr/>
        </p:nvSpPr>
        <p:spPr>
          <a:xfrm>
            <a:off x="497876" y="3387204"/>
            <a:ext cx="1955472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/>
              <a:t>1004B Blue Valve Box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15FA55-9A97-78D0-4BBD-DCE7FDA82D3F}"/>
              </a:ext>
            </a:extLst>
          </p:cNvPr>
          <p:cNvSpPr txBox="1"/>
          <p:nvPr/>
        </p:nvSpPr>
        <p:spPr>
          <a:xfrm>
            <a:off x="567838" y="5836037"/>
            <a:ext cx="1572866" cy="24622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/>
              <a:t>Repaired: Ruptured pipe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F79EA5-05B0-ED9E-5DD3-34E17FA3C14F}"/>
              </a:ext>
            </a:extLst>
          </p:cNvPr>
          <p:cNvSpPr txBox="1"/>
          <p:nvPr/>
        </p:nvSpPr>
        <p:spPr>
          <a:xfrm>
            <a:off x="3034606" y="5836037"/>
            <a:ext cx="1758815" cy="24622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/>
              <a:t>Repaired: Ruptured bellows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9EF44B-EFE2-EE94-7159-A46C5B2D90C1}"/>
              </a:ext>
            </a:extLst>
          </p:cNvPr>
          <p:cNvSpPr txBox="1"/>
          <p:nvPr/>
        </p:nvSpPr>
        <p:spPr>
          <a:xfrm>
            <a:off x="5805639" y="3923791"/>
            <a:ext cx="1446230" cy="24622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/>
              <a:t>Repaired: current lead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06CB99-74C8-50C4-8E70-ACB3601AEE0A}"/>
              </a:ext>
            </a:extLst>
          </p:cNvPr>
          <p:cNvSpPr/>
          <p:nvPr/>
        </p:nvSpPr>
        <p:spPr>
          <a:xfrm>
            <a:off x="2507654" y="1399666"/>
            <a:ext cx="212834" cy="1026531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AC3B42-380D-A4AC-8A71-5566BF55D1D7}"/>
              </a:ext>
            </a:extLst>
          </p:cNvPr>
          <p:cNvSpPr txBox="1"/>
          <p:nvPr/>
        </p:nvSpPr>
        <p:spPr>
          <a:xfrm>
            <a:off x="404549" y="1399666"/>
            <a:ext cx="1392801" cy="55399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/>
              <a:t>The damaged components were here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5B5A8C-80AD-F335-FDE7-977399688133}"/>
              </a:ext>
            </a:extLst>
          </p:cNvPr>
          <p:cNvCxnSpPr/>
          <p:nvPr/>
        </p:nvCxnSpPr>
        <p:spPr>
          <a:xfrm>
            <a:off x="1776274" y="1645887"/>
            <a:ext cx="731380" cy="267044"/>
          </a:xfrm>
          <a:prstGeom prst="straightConnector1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CC1C754-1C1D-5104-DB5F-7BACCCA7EE40}"/>
              </a:ext>
            </a:extLst>
          </p:cNvPr>
          <p:cNvSpPr/>
          <p:nvPr/>
        </p:nvSpPr>
        <p:spPr>
          <a:xfrm rot="7351367">
            <a:off x="1651624" y="4667774"/>
            <a:ext cx="323846" cy="502092"/>
          </a:xfrm>
          <a:prstGeom prst="downArrow">
            <a:avLst/>
          </a:prstGeom>
          <a:solidFill>
            <a:srgbClr val="FFFF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256FF018-BF8A-4B93-7D6E-23C92CD13B9F}"/>
              </a:ext>
            </a:extLst>
          </p:cNvPr>
          <p:cNvSpPr/>
          <p:nvPr/>
        </p:nvSpPr>
        <p:spPr>
          <a:xfrm rot="19302291">
            <a:off x="3740723" y="5061896"/>
            <a:ext cx="323846" cy="502092"/>
          </a:xfrm>
          <a:prstGeom prst="downArrow">
            <a:avLst/>
          </a:prstGeom>
          <a:solidFill>
            <a:srgbClr val="FFFF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5A70B5-A461-C08B-5FF1-0BA608F3388E}"/>
              </a:ext>
            </a:extLst>
          </p:cNvPr>
          <p:cNvSpPr txBox="1"/>
          <p:nvPr/>
        </p:nvSpPr>
        <p:spPr>
          <a:xfrm>
            <a:off x="9301858" y="1399666"/>
            <a:ext cx="1481496" cy="24622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/>
              <a:t>Repaired: current lead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730DC7-EDF7-7710-2305-FC6296539313}"/>
              </a:ext>
            </a:extLst>
          </p:cNvPr>
          <p:cNvSpPr txBox="1"/>
          <p:nvPr/>
        </p:nvSpPr>
        <p:spPr>
          <a:xfrm>
            <a:off x="9976757" y="47747"/>
            <a:ext cx="2139043" cy="646331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R. Feder, C. Mi,</a:t>
            </a:r>
          </a:p>
          <a:p>
            <a:r>
              <a:rPr lang="en-US">
                <a:solidFill>
                  <a:schemeClr val="bg2"/>
                </a:solidFill>
              </a:rPr>
              <a:t>J. Escallier et 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2E206B-1238-37E2-5316-B7BD911F600C}"/>
              </a:ext>
            </a:extLst>
          </p:cNvPr>
          <p:cNvSpPr txBox="1"/>
          <p:nvPr/>
        </p:nvSpPr>
        <p:spPr>
          <a:xfrm>
            <a:off x="235599" y="6610522"/>
            <a:ext cx="119459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M. Minty DOE 2024 RHIC Science &amp; Technology Review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007E65-8348-803C-BAD6-D032C04A5AB9}"/>
              </a:ext>
            </a:extLst>
          </p:cNvPr>
          <p:cNvSpPr txBox="1"/>
          <p:nvPr/>
        </p:nvSpPr>
        <p:spPr>
          <a:xfrm>
            <a:off x="2353168" y="6172242"/>
            <a:ext cx="8162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External review committee concurred with diagnoses and plans for repairs. 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72324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541806"/>
            <a:ext cx="10703535" cy="1947460"/>
          </a:xfrm>
        </p:spPr>
        <p:txBody>
          <a:bodyPr>
            <a:normAutofit/>
          </a:bodyPr>
          <a:lstStyle/>
          <a:p>
            <a:r>
              <a:rPr lang="en-US" sz="4400" b="0"/>
              <a:t>RHIC Run-24 Timeline and Achievements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C1258A-3684-3925-6EE4-85FD8B8E182C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</p:spTree>
    <p:extLst>
      <p:ext uri="{BB962C8B-B14F-4D97-AF65-F5344CB8AC3E}">
        <p14:creationId xmlns:p14="http://schemas.microsoft.com/office/powerpoint/2010/main" val="830762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E2CBB-4274-9F87-E300-5F0BAED74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458C2466-24F6-2C42-11DE-9A1F4AA89488}"/>
              </a:ext>
            </a:extLst>
          </p:cNvPr>
          <p:cNvSpPr txBox="1"/>
          <p:nvPr/>
        </p:nvSpPr>
        <p:spPr>
          <a:xfrm>
            <a:off x="212288" y="47203"/>
            <a:ext cx="11767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Downstream damage found at 4:00 cable splice joints and in the DX magnet, and later at the B3Q8 diode </a:t>
            </a:r>
          </a:p>
          <a:p>
            <a:r>
              <a:rPr lang="en-US" sz="1600"/>
              <a:t>8-month recovery effort involving more than 40 people across many disciplines and departments. </a:t>
            </a:r>
            <a:endParaRPr lang="en-US" sz="1600" b="1">
              <a:solidFill>
                <a:srgbClr val="00B05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8D8673-9A76-239C-075F-8B8F153337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19" b="385"/>
          <a:stretch/>
        </p:blipFill>
        <p:spPr>
          <a:xfrm>
            <a:off x="5917887" y="783988"/>
            <a:ext cx="5467053" cy="2435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5905D5-B736-66E3-9F01-45FEA6DFB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887" y="3383683"/>
            <a:ext cx="5489264" cy="21770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2175A0-4022-CC3A-AD5A-BE03F5EA813B}"/>
              </a:ext>
            </a:extLst>
          </p:cNvPr>
          <p:cNvSpPr txBox="1"/>
          <p:nvPr/>
        </p:nvSpPr>
        <p:spPr>
          <a:xfrm>
            <a:off x="5942162" y="2880974"/>
            <a:ext cx="295827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/>
              <a:t>Repaired: SC splice joint at can #2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8912ADA-7BD5-AA7E-ACB0-EF94D8774F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9" r="68410" b="62909"/>
          <a:stretch/>
        </p:blipFill>
        <p:spPr>
          <a:xfrm>
            <a:off x="784849" y="729936"/>
            <a:ext cx="4758655" cy="2246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BF624B-0DE2-BEF4-9C65-4E4D1CEA72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71" b="10378"/>
          <a:stretch/>
        </p:blipFill>
        <p:spPr>
          <a:xfrm>
            <a:off x="960549" y="3011811"/>
            <a:ext cx="4314583" cy="25727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B3D4077-3A50-42E0-67DE-36A6C3150628}"/>
              </a:ext>
            </a:extLst>
          </p:cNvPr>
          <p:cNvSpPr txBox="1"/>
          <p:nvPr/>
        </p:nvSpPr>
        <p:spPr>
          <a:xfrm>
            <a:off x="5947603" y="5228453"/>
            <a:ext cx="297732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/>
              <a:t>Repaired: SC splice joint at can #3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760723-9643-C20B-0AC1-D17F6516BA3E}"/>
              </a:ext>
            </a:extLst>
          </p:cNvPr>
          <p:cNvSpPr txBox="1"/>
          <p:nvPr/>
        </p:nvSpPr>
        <p:spPr>
          <a:xfrm>
            <a:off x="985498" y="5244675"/>
            <a:ext cx="276637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/>
              <a:t>Repaired: sector 4 DX magnet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A55833-7439-1CAD-5086-AA38C16CE914}"/>
              </a:ext>
            </a:extLst>
          </p:cNvPr>
          <p:cNvSpPr txBox="1"/>
          <p:nvPr/>
        </p:nvSpPr>
        <p:spPr>
          <a:xfrm>
            <a:off x="344753" y="6054255"/>
            <a:ext cx="1176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All repairs completed, RHIC ASE and USI (additional ODH controls) updated, all systems operating as expected. </a:t>
            </a:r>
            <a:endParaRPr lang="en-US" sz="1800" u="sn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C37473-EA8D-674D-E130-9B40DD07C4A0}"/>
              </a:ext>
            </a:extLst>
          </p:cNvPr>
          <p:cNvSpPr txBox="1"/>
          <p:nvPr/>
        </p:nvSpPr>
        <p:spPr>
          <a:xfrm>
            <a:off x="10180948" y="47747"/>
            <a:ext cx="1934852" cy="646331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C. Mi, R. Feder, et al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26E1C3-6BE9-0008-B52D-735756595BB9}"/>
              </a:ext>
            </a:extLst>
          </p:cNvPr>
          <p:cNvCxnSpPr/>
          <p:nvPr/>
        </p:nvCxnSpPr>
        <p:spPr>
          <a:xfrm>
            <a:off x="457287" y="5959384"/>
            <a:ext cx="115025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E0656735-9B7E-4B96-890C-CF3080FCE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sz="1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D3783D-CFE8-93A5-67BD-5D2D0539B5A6}"/>
              </a:ext>
            </a:extLst>
          </p:cNvPr>
          <p:cNvSpPr txBox="1"/>
          <p:nvPr/>
        </p:nvSpPr>
        <p:spPr>
          <a:xfrm>
            <a:off x="235599" y="6610522"/>
            <a:ext cx="119459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M. Minty DOE 2024 RHIC Science &amp; Technology Review</a:t>
            </a:r>
          </a:p>
        </p:txBody>
      </p:sp>
    </p:spTree>
    <p:extLst>
      <p:ext uri="{BB962C8B-B14F-4D97-AF65-F5344CB8AC3E}">
        <p14:creationId xmlns:p14="http://schemas.microsoft.com/office/powerpoint/2010/main" val="799162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E4ED99-0DF2-4A29-380E-2346E880D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 sz="100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ED7AE0F3-9E6F-481C-7174-B7BDA4912859}"/>
              </a:ext>
            </a:extLst>
          </p:cNvPr>
          <p:cNvSpPr txBox="1">
            <a:spLocks/>
          </p:cNvSpPr>
          <p:nvPr/>
        </p:nvSpPr>
        <p:spPr>
          <a:xfrm>
            <a:off x="252548" y="39562"/>
            <a:ext cx="11939452" cy="656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/>
              <a:t>RHIC Blue Snake Magnet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4A1FB9-BD3F-C4B3-2812-B1FAFC4DDC82}"/>
              </a:ext>
            </a:extLst>
          </p:cNvPr>
          <p:cNvSpPr txBox="1"/>
          <p:nvPr/>
        </p:nvSpPr>
        <p:spPr>
          <a:xfrm>
            <a:off x="366845" y="847390"/>
            <a:ext cx="83199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Two Snake magnets damaged during Run-22 (13 Dec 2021, 12 Dec 2021).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With strong support of SC Magnet Division, repair completed Jul 2023.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Installed for RHIC Run-24.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EDA99A-F21A-1AEE-B7FE-22596F6DB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87" y="3407054"/>
            <a:ext cx="4805593" cy="1949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3CF050-71C7-4DA8-BE44-5B118BEE2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726" y="1006894"/>
            <a:ext cx="2110726" cy="4317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691930-A4F9-B78F-B542-DCF6E75E8B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78" t="26667" r="25500" b="15555"/>
          <a:stretch/>
        </p:blipFill>
        <p:spPr>
          <a:xfrm>
            <a:off x="5423072" y="3374528"/>
            <a:ext cx="4245462" cy="19818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F5A14B-0222-6483-0CD7-3272E694D716}"/>
              </a:ext>
            </a:extLst>
          </p:cNvPr>
          <p:cNvSpPr txBox="1"/>
          <p:nvPr/>
        </p:nvSpPr>
        <p:spPr>
          <a:xfrm>
            <a:off x="457287" y="5759615"/>
            <a:ext cx="11654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/>
              <a:t>Installed prior to Run-24, magnet fully functional and working as expected. </a:t>
            </a:r>
            <a:endParaRPr lang="en-US" sz="1800" u="sng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7122F8-D8FC-2697-F9D1-DF53368DC343}"/>
              </a:ext>
            </a:extLst>
          </p:cNvPr>
          <p:cNvCxnSpPr/>
          <p:nvPr/>
        </p:nvCxnSpPr>
        <p:spPr>
          <a:xfrm>
            <a:off x="457287" y="5664744"/>
            <a:ext cx="115025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A8A0FCF-F6D9-40F3-9397-3B0E9BD7D097}"/>
              </a:ext>
            </a:extLst>
          </p:cNvPr>
          <p:cNvSpPr txBox="1"/>
          <p:nvPr/>
        </p:nvSpPr>
        <p:spPr>
          <a:xfrm>
            <a:off x="8973822" y="49549"/>
            <a:ext cx="3138354" cy="646331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C. </a:t>
            </a:r>
            <a:r>
              <a:rPr lang="en-US" err="1">
                <a:solidFill>
                  <a:srgbClr val="FFFFFF"/>
                </a:solidFill>
              </a:rPr>
              <a:t>Atanasio</a:t>
            </a:r>
            <a:r>
              <a:rPr lang="en-US">
                <a:solidFill>
                  <a:srgbClr val="FFFFFF"/>
                </a:solidFill>
              </a:rPr>
              <a:t>, M. </a:t>
            </a:r>
            <a:r>
              <a:rPr lang="en-US" err="1">
                <a:solidFill>
                  <a:srgbClr val="FFFFFF"/>
                </a:solidFill>
              </a:rPr>
              <a:t>Hartsough</a:t>
            </a:r>
            <a:r>
              <a:rPr lang="en-US">
                <a:solidFill>
                  <a:srgbClr val="FFFFFF"/>
                </a:solidFill>
              </a:rPr>
              <a:t>, M. </a:t>
            </a:r>
            <a:r>
              <a:rPr lang="en-US" err="1">
                <a:solidFill>
                  <a:srgbClr val="FFFFFF"/>
                </a:solidFill>
              </a:rPr>
              <a:t>Milidantri</a:t>
            </a:r>
            <a:r>
              <a:rPr lang="en-US">
                <a:solidFill>
                  <a:srgbClr val="FFFFFF"/>
                </a:solidFill>
              </a:rPr>
              <a:t> et 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4B6C28-E23C-1033-9E88-89B18F83CE6E}"/>
              </a:ext>
            </a:extLst>
          </p:cNvPr>
          <p:cNvSpPr txBox="1"/>
          <p:nvPr/>
        </p:nvSpPr>
        <p:spPr>
          <a:xfrm>
            <a:off x="235599" y="6610522"/>
            <a:ext cx="119459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M. Minty DOE 2024 RHIC Science &amp; Technology Review</a:t>
            </a:r>
          </a:p>
        </p:txBody>
      </p:sp>
    </p:spTree>
    <p:extLst>
      <p:ext uri="{BB962C8B-B14F-4D97-AF65-F5344CB8AC3E}">
        <p14:creationId xmlns:p14="http://schemas.microsoft.com/office/powerpoint/2010/main" val="1958213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82368D-9D2D-0D4F-AA9D-EDADF0ACC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EB53C53-2C17-EF61-7813-D56FEAA3F6C5}"/>
              </a:ext>
            </a:extLst>
          </p:cNvPr>
          <p:cNvGraphicFramePr>
            <a:graphicFrameLocks noGrp="1"/>
          </p:cNvGraphicFramePr>
          <p:nvPr/>
        </p:nvGraphicFramePr>
        <p:xfrm>
          <a:off x="1127716" y="1121204"/>
          <a:ext cx="1092186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155">
                  <a:extLst>
                    <a:ext uri="{9D8B030D-6E8A-4147-A177-3AD203B41FA5}">
                      <a16:colId xmlns:a16="http://schemas.microsoft.com/office/drawing/2014/main" val="3676488218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1883482232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3821663928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2824879099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2085242123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2589581706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968829146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255402296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35332403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1874443514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2083627752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245778942"/>
                    </a:ext>
                  </a:extLst>
                </a:gridCol>
              </a:tblGrid>
              <a:tr h="353749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Jan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Feb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Mar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Apr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May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Jun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Jul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Aug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Sep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Oct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Nov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Dec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87164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5A0FAEA-067E-4FFF-86C7-7D27C793EA2D}"/>
              </a:ext>
            </a:extLst>
          </p:cNvPr>
          <p:cNvSpPr txBox="1"/>
          <p:nvPr/>
        </p:nvSpPr>
        <p:spPr>
          <a:xfrm>
            <a:off x="307648" y="11176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43A9E8-44F8-39B2-B65C-640DBBEB9B6E}"/>
              </a:ext>
            </a:extLst>
          </p:cNvPr>
          <p:cNvSpPr txBox="1"/>
          <p:nvPr/>
        </p:nvSpPr>
        <p:spPr>
          <a:xfrm>
            <a:off x="1152434" y="551024"/>
            <a:ext cx="304521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Run-22 (</a:t>
            </a:r>
            <a:r>
              <a:rPr lang="en" sz="1400">
                <a:cs typeface="Arial"/>
              </a:rPr>
              <a:t>p</a:t>
            </a:r>
            <a:r>
              <a:rPr lang="en" sz="1400">
                <a:ea typeface="+mn-lt"/>
                <a:cs typeface="+mn-lt"/>
              </a:rPr>
              <a:t>↑</a:t>
            </a:r>
            <a:r>
              <a:rPr lang="en-US" sz="1400">
                <a:cs typeface="Arial"/>
              </a:rPr>
              <a:t>+p</a:t>
            </a:r>
            <a:r>
              <a:rPr lang="en" sz="1400">
                <a:ea typeface="+mn-lt"/>
                <a:cs typeface="+mn-lt"/>
              </a:rPr>
              <a:t>↑</a:t>
            </a:r>
            <a:r>
              <a:rPr lang="en-US" sz="1400">
                <a:ea typeface="+mn-lt"/>
                <a:cs typeface="Arial"/>
              </a:rPr>
              <a:t>,</a:t>
            </a:r>
            <a:r>
              <a:rPr lang="en-US" sz="1400">
                <a:cs typeface="Arial"/>
              </a:rPr>
              <a:t> </a:t>
            </a:r>
            <a:r>
              <a:rPr lang="en-US" sz="1400">
                <a:ea typeface="+mn-lt"/>
                <a:cs typeface="+mn-lt"/>
              </a:rPr>
              <a:t>√</a:t>
            </a:r>
            <a:r>
              <a:rPr lang="en-US" sz="1400" err="1">
                <a:ea typeface="+mn-lt"/>
                <a:cs typeface="+mn-lt"/>
              </a:rPr>
              <a:t>s</a:t>
            </a:r>
            <a:r>
              <a:rPr lang="en-US" sz="1400" baseline="-25000" err="1">
                <a:ea typeface="+mn-lt"/>
                <a:cs typeface="+mn-lt"/>
              </a:rPr>
              <a:t>NN</a:t>
            </a:r>
            <a:r>
              <a:rPr lang="en-US" sz="1400" baseline="-25000">
                <a:ea typeface="+mn-lt"/>
                <a:cs typeface="+mn-lt"/>
              </a:rPr>
              <a:t> </a:t>
            </a:r>
            <a:r>
              <a:rPr lang="en-US" sz="1400">
                <a:ea typeface="+mn-lt"/>
                <a:cs typeface="+mn-lt"/>
              </a:rPr>
              <a:t>~500 GeV) through </a:t>
            </a:r>
            <a:r>
              <a:rPr lang="en-US" sz="1400"/>
              <a:t>4/18/22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1AC80D1-0E07-CC57-C112-3A006526BCA6}"/>
              </a:ext>
            </a:extLst>
          </p:cNvPr>
          <p:cNvCxnSpPr>
            <a:cxnSpLocks/>
          </p:cNvCxnSpPr>
          <p:nvPr/>
        </p:nvCxnSpPr>
        <p:spPr>
          <a:xfrm flipH="1">
            <a:off x="4257675" y="897255"/>
            <a:ext cx="17335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6C06714-3490-349F-BDA3-70BC26EE64A8}"/>
              </a:ext>
            </a:extLst>
          </p:cNvPr>
          <p:cNvSpPr txBox="1"/>
          <p:nvPr/>
        </p:nvSpPr>
        <p:spPr>
          <a:xfrm>
            <a:off x="5752120" y="727978"/>
            <a:ext cx="5215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err="1"/>
              <a:t>sPHENIX</a:t>
            </a:r>
            <a:r>
              <a:rPr lang="en-US" sz="1600"/>
              <a:t> installation and preparation</a:t>
            </a:r>
            <a:r>
              <a:rPr lang="en-US" sz="1600" baseline="30000"/>
              <a:t> </a:t>
            </a:r>
            <a:r>
              <a:rPr lang="en-US" sz="1600"/>
              <a:t>for Run-23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645D3C6-29F6-67CB-49FF-C5F922E35B05}"/>
              </a:ext>
            </a:extLst>
          </p:cNvPr>
          <p:cNvCxnSpPr/>
          <p:nvPr/>
        </p:nvCxnSpPr>
        <p:spPr>
          <a:xfrm>
            <a:off x="10725150" y="897255"/>
            <a:ext cx="1190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ADB6F8E-C8E2-68E3-65C8-E28784B3F131}"/>
              </a:ext>
            </a:extLst>
          </p:cNvPr>
          <p:cNvCxnSpPr>
            <a:cxnSpLocks/>
          </p:cNvCxnSpPr>
          <p:nvPr/>
        </p:nvCxnSpPr>
        <p:spPr>
          <a:xfrm>
            <a:off x="9563100" y="1554480"/>
            <a:ext cx="9493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8203E1D-160D-BB6B-6FB8-F40D44DCC190}"/>
              </a:ext>
            </a:extLst>
          </p:cNvPr>
          <p:cNvCxnSpPr>
            <a:cxnSpLocks/>
          </p:cNvCxnSpPr>
          <p:nvPr/>
        </p:nvCxnSpPr>
        <p:spPr>
          <a:xfrm flipH="1">
            <a:off x="9382125" y="1554480"/>
            <a:ext cx="10255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5952AF4-D4EA-B876-5A03-8FD4903B4D85}"/>
              </a:ext>
            </a:extLst>
          </p:cNvPr>
          <p:cNvSpPr txBox="1"/>
          <p:nvPr/>
        </p:nvSpPr>
        <p:spPr>
          <a:xfrm>
            <a:off x="8281006" y="1575623"/>
            <a:ext cx="3244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err="1"/>
              <a:t>sPHENIX</a:t>
            </a:r>
            <a:r>
              <a:rPr lang="en-US" sz="1600"/>
              <a:t> magnet mapping</a:t>
            </a: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339247D4-CC7C-6161-7DC3-910C91C56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243981"/>
              </p:ext>
            </p:extLst>
          </p:nvPr>
        </p:nvGraphicFramePr>
        <p:xfrm>
          <a:off x="1136262" y="2808868"/>
          <a:ext cx="1092186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155">
                  <a:extLst>
                    <a:ext uri="{9D8B030D-6E8A-4147-A177-3AD203B41FA5}">
                      <a16:colId xmlns:a16="http://schemas.microsoft.com/office/drawing/2014/main" val="3676488218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1883482232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3821663928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2824879099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2085242123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2589581706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968829146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255402296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35332403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1874443514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2083627752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245778942"/>
                    </a:ext>
                  </a:extLst>
                </a:gridCol>
              </a:tblGrid>
              <a:tr h="353749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Jan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Feb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Mar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Apr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May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Jun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Jul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Aug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Sep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Oct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Nov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Dec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871642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F90F0733-0400-08D5-70AD-2C324C22E10F}"/>
              </a:ext>
            </a:extLst>
          </p:cNvPr>
          <p:cNvSpPr txBox="1"/>
          <p:nvPr/>
        </p:nvSpPr>
        <p:spPr>
          <a:xfrm>
            <a:off x="316194" y="282434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2023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027E3CD-376E-CDBB-0B9B-72E9697D8F20}"/>
              </a:ext>
            </a:extLst>
          </p:cNvPr>
          <p:cNvCxnSpPr>
            <a:cxnSpLocks/>
          </p:cNvCxnSpPr>
          <p:nvPr/>
        </p:nvCxnSpPr>
        <p:spPr>
          <a:xfrm>
            <a:off x="1136262" y="2664960"/>
            <a:ext cx="361671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DC2FC71-6C72-9E33-7AC9-988562E09327}"/>
              </a:ext>
            </a:extLst>
          </p:cNvPr>
          <p:cNvSpPr txBox="1"/>
          <p:nvPr/>
        </p:nvSpPr>
        <p:spPr>
          <a:xfrm>
            <a:off x="1152434" y="2297618"/>
            <a:ext cx="3120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/>
              <a:t>sPHENIX</a:t>
            </a:r>
            <a:r>
              <a:rPr lang="en-US" sz="1600"/>
              <a:t> installation completed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E54D7D-4744-E40A-31F6-93DBD3945AF0}"/>
              </a:ext>
            </a:extLst>
          </p:cNvPr>
          <p:cNvSpPr txBox="1"/>
          <p:nvPr/>
        </p:nvSpPr>
        <p:spPr>
          <a:xfrm>
            <a:off x="4772025" y="2236143"/>
            <a:ext cx="2914265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Run-23 (</a:t>
            </a:r>
            <a:r>
              <a:rPr lang="en-US" sz="1400" err="1">
                <a:ea typeface="+mn-lt"/>
                <a:cs typeface="+mn-lt"/>
              </a:rPr>
              <a:t>Au+Au</a:t>
            </a:r>
            <a:r>
              <a:rPr lang="en-US" sz="1400">
                <a:ea typeface="+mn-lt"/>
                <a:cs typeface="+mn-lt"/>
              </a:rPr>
              <a:t>, √</a:t>
            </a:r>
            <a:r>
              <a:rPr lang="en-US" sz="1400" err="1">
                <a:ea typeface="+mn-lt"/>
                <a:cs typeface="+mn-lt"/>
              </a:rPr>
              <a:t>s</a:t>
            </a:r>
            <a:r>
              <a:rPr lang="en-US" sz="1400" baseline="-25000" err="1">
                <a:ea typeface="+mn-lt"/>
                <a:cs typeface="+mn-lt"/>
              </a:rPr>
              <a:t>NN</a:t>
            </a:r>
            <a:r>
              <a:rPr lang="en-US" sz="1400">
                <a:ea typeface="+mn-lt"/>
                <a:cs typeface="+mn-lt"/>
              </a:rPr>
              <a:t>=200 GeV ) 5/1/23 - 8</a:t>
            </a:r>
            <a:r>
              <a:rPr lang="en-US" sz="1400"/>
              <a:t>/4/23 (early end)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7361C20-FE3B-5957-AA85-01030F413FD8}"/>
              </a:ext>
            </a:extLst>
          </p:cNvPr>
          <p:cNvCxnSpPr>
            <a:cxnSpLocks/>
          </p:cNvCxnSpPr>
          <p:nvPr/>
        </p:nvCxnSpPr>
        <p:spPr>
          <a:xfrm flipH="1">
            <a:off x="7686290" y="2693535"/>
            <a:ext cx="42132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080C05CD-DD13-E732-7249-7794AC883EB0}"/>
              </a:ext>
            </a:extLst>
          </p:cNvPr>
          <p:cNvSpPr txBox="1"/>
          <p:nvPr/>
        </p:nvSpPr>
        <p:spPr>
          <a:xfrm>
            <a:off x="7959837" y="2122035"/>
            <a:ext cx="3666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RHIC repairs, preparation and </a:t>
            </a:r>
            <a:r>
              <a:rPr lang="en-US" sz="1600" err="1"/>
              <a:t>sPHENIX</a:t>
            </a:r>
            <a:r>
              <a:rPr lang="en-US" sz="1600"/>
              <a:t> upgrades for Run-24</a:t>
            </a:r>
          </a:p>
        </p:txBody>
      </p:sp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8DC84EC1-2AAD-5973-63B1-29775DC1F1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127777"/>
              </p:ext>
            </p:extLst>
          </p:nvPr>
        </p:nvGraphicFramePr>
        <p:xfrm>
          <a:off x="1127716" y="4515191"/>
          <a:ext cx="1092186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155">
                  <a:extLst>
                    <a:ext uri="{9D8B030D-6E8A-4147-A177-3AD203B41FA5}">
                      <a16:colId xmlns:a16="http://schemas.microsoft.com/office/drawing/2014/main" val="3676488218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1883482232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3821663928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2824879099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2085242123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2589581706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968829146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255402296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35332403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1874443514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2083627752"/>
                    </a:ext>
                  </a:extLst>
                </a:gridCol>
                <a:gridCol w="910155">
                  <a:extLst>
                    <a:ext uri="{9D8B030D-6E8A-4147-A177-3AD203B41FA5}">
                      <a16:colId xmlns:a16="http://schemas.microsoft.com/office/drawing/2014/main" val="245778942"/>
                    </a:ext>
                  </a:extLst>
                </a:gridCol>
              </a:tblGrid>
              <a:tr h="353749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Jan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Feb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Mar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Apr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May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Jun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Jul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Aug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Sep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Oct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Nov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Dec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871642"/>
                  </a:ext>
                </a:extLst>
              </a:tr>
            </a:tbl>
          </a:graphicData>
        </a:graphic>
      </p:graphicFrame>
      <p:sp>
        <p:nvSpPr>
          <p:cNvPr id="70" name="TextBox 69">
            <a:extLst>
              <a:ext uri="{FF2B5EF4-FFF2-40B4-BE49-F238E27FC236}">
                <a16:creationId xmlns:a16="http://schemas.microsoft.com/office/drawing/2014/main" id="{CBAC90DD-4661-80A5-3F99-BE466A95B387}"/>
              </a:ext>
            </a:extLst>
          </p:cNvPr>
          <p:cNvSpPr txBox="1"/>
          <p:nvPr/>
        </p:nvSpPr>
        <p:spPr>
          <a:xfrm>
            <a:off x="307648" y="452114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2024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C56258E-3EFD-5C9C-1187-77D17AA7E5B8}"/>
              </a:ext>
            </a:extLst>
          </p:cNvPr>
          <p:cNvCxnSpPr>
            <a:cxnSpLocks/>
          </p:cNvCxnSpPr>
          <p:nvPr/>
        </p:nvCxnSpPr>
        <p:spPr>
          <a:xfrm>
            <a:off x="1127716" y="4380808"/>
            <a:ext cx="314512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13D0F04-38EC-54F2-374C-6EB154EE6639}"/>
              </a:ext>
            </a:extLst>
          </p:cNvPr>
          <p:cNvSpPr txBox="1"/>
          <p:nvPr/>
        </p:nvSpPr>
        <p:spPr>
          <a:xfrm>
            <a:off x="1286723" y="4061884"/>
            <a:ext cx="3120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err="1"/>
              <a:t>sPHENIX</a:t>
            </a:r>
            <a:r>
              <a:rPr lang="en-US" sz="1600"/>
              <a:t> upgrades completed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7BA5BE1-687F-30B2-24A5-A7F36D07B7E3}"/>
              </a:ext>
            </a:extLst>
          </p:cNvPr>
          <p:cNvSpPr txBox="1"/>
          <p:nvPr/>
        </p:nvSpPr>
        <p:spPr>
          <a:xfrm>
            <a:off x="4407127" y="4141493"/>
            <a:ext cx="4910292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Run-24 ( </a:t>
            </a:r>
            <a:r>
              <a:rPr lang="en" sz="1400">
                <a:cs typeface="Arial"/>
              </a:rPr>
              <a:t>p</a:t>
            </a:r>
            <a:r>
              <a:rPr lang="en" sz="1400">
                <a:ea typeface="+mn-lt"/>
                <a:cs typeface="+mn-lt"/>
              </a:rPr>
              <a:t>↑</a:t>
            </a:r>
            <a:r>
              <a:rPr lang="en-US" sz="1400">
                <a:cs typeface="Arial"/>
              </a:rPr>
              <a:t>+p</a:t>
            </a:r>
            <a:r>
              <a:rPr lang="en" sz="1400">
                <a:ea typeface="+mn-lt"/>
                <a:cs typeface="+mn-lt"/>
              </a:rPr>
              <a:t>↑</a:t>
            </a:r>
            <a:r>
              <a:rPr lang="en-US" sz="1400">
                <a:ea typeface="+mn-lt"/>
                <a:cs typeface="Arial"/>
              </a:rPr>
              <a:t>,</a:t>
            </a:r>
            <a:r>
              <a:rPr lang="en-US" sz="1400">
                <a:cs typeface="Arial"/>
              </a:rPr>
              <a:t> </a:t>
            </a:r>
            <a:r>
              <a:rPr lang="en-US" sz="1400">
                <a:ea typeface="+mn-lt"/>
                <a:cs typeface="+mn-lt"/>
              </a:rPr>
              <a:t>√</a:t>
            </a:r>
            <a:r>
              <a:rPr lang="en-US" sz="1400" err="1">
                <a:ea typeface="+mn-lt"/>
                <a:cs typeface="+mn-lt"/>
              </a:rPr>
              <a:t>s</a:t>
            </a:r>
            <a:r>
              <a:rPr lang="en-US" sz="1400" baseline="-25000" err="1">
                <a:ea typeface="+mn-lt"/>
                <a:cs typeface="+mn-lt"/>
              </a:rPr>
              <a:t>NN</a:t>
            </a:r>
            <a:r>
              <a:rPr lang="en-US" sz="1400" baseline="-25000">
                <a:ea typeface="+mn-lt"/>
                <a:cs typeface="+mn-lt"/>
              </a:rPr>
              <a:t> </a:t>
            </a:r>
            <a:r>
              <a:rPr lang="en-US" sz="1400">
                <a:ea typeface="+mn-lt"/>
                <a:cs typeface="+mn-lt"/>
              </a:rPr>
              <a:t>~200 GeV ) 4/15/24 - 10</a:t>
            </a:r>
            <a:r>
              <a:rPr lang="en-US" sz="1400"/>
              <a:t>/1/24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479F7EB-A8CF-63F6-41AA-914450B7BC40}"/>
              </a:ext>
            </a:extLst>
          </p:cNvPr>
          <p:cNvCxnSpPr>
            <a:cxnSpLocks/>
          </p:cNvCxnSpPr>
          <p:nvPr/>
        </p:nvCxnSpPr>
        <p:spPr>
          <a:xfrm flipH="1">
            <a:off x="9287527" y="4948144"/>
            <a:ext cx="6582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916AC152-A793-5082-C984-680666F69DF2}"/>
              </a:ext>
            </a:extLst>
          </p:cNvPr>
          <p:cNvSpPr txBox="1"/>
          <p:nvPr/>
        </p:nvSpPr>
        <p:spPr>
          <a:xfrm>
            <a:off x="9863849" y="4048780"/>
            <a:ext cx="2376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Preparation for Run-25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E3D6775-EA09-EF35-4BA2-66D839487EE8}"/>
              </a:ext>
            </a:extLst>
          </p:cNvPr>
          <p:cNvCxnSpPr>
            <a:cxnSpLocks/>
          </p:cNvCxnSpPr>
          <p:nvPr/>
        </p:nvCxnSpPr>
        <p:spPr>
          <a:xfrm>
            <a:off x="1136262" y="4968527"/>
            <a:ext cx="19878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FE91D77-A695-7173-4D56-B2D678DC33BA}"/>
              </a:ext>
            </a:extLst>
          </p:cNvPr>
          <p:cNvCxnSpPr>
            <a:cxnSpLocks/>
          </p:cNvCxnSpPr>
          <p:nvPr/>
        </p:nvCxnSpPr>
        <p:spPr>
          <a:xfrm>
            <a:off x="1118691" y="3245275"/>
            <a:ext cx="17307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713BF9FD-4DAE-13A3-9D4A-8AC7BD829964}"/>
              </a:ext>
            </a:extLst>
          </p:cNvPr>
          <p:cNvSpPr txBox="1"/>
          <p:nvPr/>
        </p:nvSpPr>
        <p:spPr>
          <a:xfrm>
            <a:off x="884441" y="3233330"/>
            <a:ext cx="2110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CAD prep completed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828BD50-0E2C-BC4A-524E-D82B08EF8128}"/>
              </a:ext>
            </a:extLst>
          </p:cNvPr>
          <p:cNvCxnSpPr/>
          <p:nvPr/>
        </p:nvCxnSpPr>
        <p:spPr>
          <a:xfrm>
            <a:off x="2943901" y="3243671"/>
            <a:ext cx="0" cy="5556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E7EBBE89-288A-244B-0C82-5F8C62CCD0F2}"/>
              </a:ext>
            </a:extLst>
          </p:cNvPr>
          <p:cNvCxnSpPr>
            <a:cxnSpLocks/>
          </p:cNvCxnSpPr>
          <p:nvPr/>
        </p:nvCxnSpPr>
        <p:spPr>
          <a:xfrm>
            <a:off x="3725002" y="3245274"/>
            <a:ext cx="9493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8C417E87-C623-9E9E-27A4-C8A1560A7639}"/>
              </a:ext>
            </a:extLst>
          </p:cNvPr>
          <p:cNvCxnSpPr>
            <a:cxnSpLocks/>
          </p:cNvCxnSpPr>
          <p:nvPr/>
        </p:nvCxnSpPr>
        <p:spPr>
          <a:xfrm flipH="1">
            <a:off x="3039202" y="3245274"/>
            <a:ext cx="10255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2EBA988-8695-2B03-8D37-D06DEBC46EEE}"/>
              </a:ext>
            </a:extLst>
          </p:cNvPr>
          <p:cNvCxnSpPr/>
          <p:nvPr/>
        </p:nvCxnSpPr>
        <p:spPr>
          <a:xfrm>
            <a:off x="4754454" y="3246532"/>
            <a:ext cx="0" cy="5556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6478FCEA-E254-6A57-B36B-2F9811916CE3}"/>
              </a:ext>
            </a:extLst>
          </p:cNvPr>
          <p:cNvSpPr txBox="1"/>
          <p:nvPr/>
        </p:nvSpPr>
        <p:spPr>
          <a:xfrm>
            <a:off x="3096352" y="3212342"/>
            <a:ext cx="1480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CAD support for </a:t>
            </a:r>
            <a:r>
              <a:rPr lang="en-US" sz="1600" err="1"/>
              <a:t>sPHENIX</a:t>
            </a:r>
            <a:endParaRPr lang="en-US" sz="160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F8B6547-5678-1041-8712-273A01AA2FC0}"/>
              </a:ext>
            </a:extLst>
          </p:cNvPr>
          <p:cNvSpPr txBox="1"/>
          <p:nvPr/>
        </p:nvSpPr>
        <p:spPr>
          <a:xfrm>
            <a:off x="8931829" y="5047163"/>
            <a:ext cx="2914265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Run-24 ( </a:t>
            </a:r>
            <a:r>
              <a:rPr lang="en-US" sz="1400" err="1">
                <a:ea typeface="+mn-lt"/>
                <a:cs typeface="+mn-lt"/>
              </a:rPr>
              <a:t>Au+Au</a:t>
            </a:r>
            <a:r>
              <a:rPr lang="en-US" sz="1400">
                <a:ea typeface="+mn-lt"/>
                <a:cs typeface="+mn-lt"/>
              </a:rPr>
              <a:t>, √</a:t>
            </a:r>
            <a:r>
              <a:rPr lang="en-US" sz="1400" err="1">
                <a:ea typeface="+mn-lt"/>
                <a:cs typeface="+mn-lt"/>
              </a:rPr>
              <a:t>s</a:t>
            </a:r>
            <a:r>
              <a:rPr lang="en-US" sz="1400" baseline="-25000" err="1">
                <a:ea typeface="+mn-lt"/>
                <a:cs typeface="+mn-lt"/>
              </a:rPr>
              <a:t>NN</a:t>
            </a:r>
            <a:r>
              <a:rPr lang="en-US" sz="1400">
                <a:ea typeface="+mn-lt"/>
                <a:cs typeface="+mn-lt"/>
              </a:rPr>
              <a:t>=200 GeV )</a:t>
            </a:r>
          </a:p>
          <a:p>
            <a:pPr algn="ctr"/>
            <a:r>
              <a:rPr lang="en-US" sz="1400">
                <a:ea typeface="+mn-lt"/>
                <a:cs typeface="+mn-lt"/>
              </a:rPr>
              <a:t>10/1/24 - 10</a:t>
            </a:r>
            <a:r>
              <a:rPr lang="en-US" sz="1400"/>
              <a:t>/21/24 </a:t>
            </a:r>
            <a:r>
              <a:rPr lang="en-US" sz="1400">
                <a:ea typeface="+mn-lt"/>
                <a:cs typeface="+mn-lt"/>
              </a:rPr>
              <a:t> </a:t>
            </a:r>
            <a:endParaRPr lang="en-US" sz="1400"/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EA70E851-2094-BE4E-33E0-B3163684D6CD}"/>
              </a:ext>
            </a:extLst>
          </p:cNvPr>
          <p:cNvCxnSpPr>
            <a:cxnSpLocks/>
          </p:cNvCxnSpPr>
          <p:nvPr/>
        </p:nvCxnSpPr>
        <p:spPr>
          <a:xfrm>
            <a:off x="9439927" y="4948144"/>
            <a:ext cx="5058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969A034C-5CCE-E340-2B52-43C7DB468B26}"/>
              </a:ext>
            </a:extLst>
          </p:cNvPr>
          <p:cNvSpPr txBox="1"/>
          <p:nvPr/>
        </p:nvSpPr>
        <p:spPr>
          <a:xfrm>
            <a:off x="1013821" y="4993312"/>
            <a:ext cx="211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CAD repairs and prep completed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985ACDF-499D-2910-09CD-0B5AF45A57FB}"/>
              </a:ext>
            </a:extLst>
          </p:cNvPr>
          <p:cNvCxnSpPr/>
          <p:nvPr/>
        </p:nvCxnSpPr>
        <p:spPr>
          <a:xfrm>
            <a:off x="9922920" y="3920193"/>
            <a:ext cx="0" cy="5556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DB544A47-F32E-37F9-F6C7-067320525771}"/>
              </a:ext>
            </a:extLst>
          </p:cNvPr>
          <p:cNvCxnSpPr>
            <a:cxnSpLocks/>
          </p:cNvCxnSpPr>
          <p:nvPr/>
        </p:nvCxnSpPr>
        <p:spPr>
          <a:xfrm>
            <a:off x="10037762" y="4380808"/>
            <a:ext cx="200857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itle 1">
            <a:extLst>
              <a:ext uri="{FF2B5EF4-FFF2-40B4-BE49-F238E27FC236}">
                <a16:creationId xmlns:a16="http://schemas.microsoft.com/office/drawing/2014/main" id="{EC1A01FD-B5A2-0BBC-0ACD-AD76BB9610BD}"/>
              </a:ext>
            </a:extLst>
          </p:cNvPr>
          <p:cNvSpPr txBox="1">
            <a:spLocks/>
          </p:cNvSpPr>
          <p:nvPr/>
        </p:nvSpPr>
        <p:spPr>
          <a:xfrm>
            <a:off x="199891" y="0"/>
            <a:ext cx="11668674" cy="4870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b="0">
                <a:latin typeface="Helvetica" panose="020B0604020202020204" pitchFamily="34" charset="0"/>
                <a:cs typeface="Helvetica" panose="020B0604020202020204" pitchFamily="34" charset="0"/>
              </a:rPr>
              <a:t>Recent RHIC schedule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B38B2-4730-1160-0D41-4C0DA6A527FB}"/>
              </a:ext>
            </a:extLst>
          </p:cNvPr>
          <p:cNvSpPr txBox="1"/>
          <p:nvPr/>
        </p:nvSpPr>
        <p:spPr>
          <a:xfrm>
            <a:off x="1939571" y="5770487"/>
            <a:ext cx="99762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RHIC Run-24: funding received for 19 cryo-weeks (+ 6 week carryover from Run-23)</a:t>
            </a:r>
          </a:p>
          <a:p>
            <a:r>
              <a:rPr lang="en-US" sz="1600"/>
              <a:t>                        started (6 weeks) later than planned </a:t>
            </a:r>
          </a:p>
          <a:p>
            <a:r>
              <a:rPr lang="en-US" sz="1600"/>
              <a:t>	        received approval for an additional 2 cryo-weeks </a:t>
            </a:r>
            <a:r>
              <a:rPr lang="en-US" sz="1600">
                <a:sym typeface="Wingdings" panose="05000000000000000000" pitchFamily="2" charset="2"/>
              </a:rPr>
              <a:t> 27 cryo-weeks total</a:t>
            </a:r>
            <a:endParaRPr lang="en-US" sz="1600" u="sng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FD912E4-CC41-13D2-D4E8-3CD64F8BB9C1}"/>
              </a:ext>
            </a:extLst>
          </p:cNvPr>
          <p:cNvCxnSpPr/>
          <p:nvPr/>
        </p:nvCxnSpPr>
        <p:spPr>
          <a:xfrm>
            <a:off x="457287" y="5762312"/>
            <a:ext cx="115025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EFB0F5F-C7EA-D7A1-5672-2E3738A95DE8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</p:spTree>
    <p:extLst>
      <p:ext uri="{BB962C8B-B14F-4D97-AF65-F5344CB8AC3E}">
        <p14:creationId xmlns:p14="http://schemas.microsoft.com/office/powerpoint/2010/main" val="2957022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9E4085ED-11E8-46CD-8E45-58B6F82455CD}"/>
              </a:ext>
            </a:extLst>
          </p:cNvPr>
          <p:cNvSpPr txBox="1">
            <a:spLocks/>
          </p:cNvSpPr>
          <p:nvPr/>
        </p:nvSpPr>
        <p:spPr>
          <a:xfrm>
            <a:off x="218338" y="7646"/>
            <a:ext cx="11986086" cy="6643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latin typeface="Helvetica" panose="020B0604020202020204" pitchFamily="34" charset="0"/>
                <a:cs typeface="Helvetica" panose="020B0604020202020204" pitchFamily="34" charset="0"/>
              </a:rPr>
              <a:t>RHIC Run-24</a:t>
            </a:r>
            <a:endParaRPr lang="en-US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949951FF-CCFA-1BE5-C330-9C7512353370}"/>
              </a:ext>
            </a:extLst>
          </p:cNvPr>
          <p:cNvSpPr txBox="1">
            <a:spLocks/>
          </p:cNvSpPr>
          <p:nvPr/>
        </p:nvSpPr>
        <p:spPr>
          <a:xfrm>
            <a:off x="400166" y="426743"/>
            <a:ext cx="8169923" cy="40891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Timeline</a:t>
            </a:r>
          </a:p>
          <a:p>
            <a:pPr lvl="1"/>
            <a:r>
              <a:rPr lang="en-US" sz="1400" b="1" dirty="0"/>
              <a:t>4K cooldown start, start of </a:t>
            </a:r>
            <a:r>
              <a:rPr lang="en" sz="1400" b="1" dirty="0">
                <a:cs typeface="Arial"/>
              </a:rPr>
              <a:t>p</a:t>
            </a:r>
            <a:r>
              <a:rPr lang="en" sz="1400" b="1" dirty="0">
                <a:ea typeface="+mn-lt"/>
                <a:cs typeface="+mn-lt"/>
              </a:rPr>
              <a:t>↑</a:t>
            </a:r>
            <a:r>
              <a:rPr lang="en-US" sz="1400" b="1" dirty="0">
                <a:cs typeface="Arial"/>
              </a:rPr>
              <a:t>+p</a:t>
            </a:r>
            <a:r>
              <a:rPr lang="en" sz="1400" b="1" dirty="0">
                <a:ea typeface="+mn-lt"/>
                <a:cs typeface="+mn-lt"/>
              </a:rPr>
              <a:t>↑</a:t>
            </a:r>
            <a:r>
              <a:rPr lang="en-US" sz="1400" b="1" dirty="0">
                <a:ea typeface="+mn-lt"/>
                <a:cs typeface="Arial"/>
              </a:rPr>
              <a:t> at</a:t>
            </a:r>
            <a:r>
              <a:rPr lang="en-US" sz="1400" b="1" dirty="0">
                <a:cs typeface="Arial"/>
              </a:rPr>
              <a:t> </a:t>
            </a:r>
            <a:r>
              <a:rPr lang="en-US" sz="1400" b="1" dirty="0">
                <a:ea typeface="+mn-lt"/>
                <a:cs typeface="+mn-lt"/>
              </a:rPr>
              <a:t>√</a:t>
            </a:r>
            <a:r>
              <a:rPr lang="en-US" sz="1400" b="1" dirty="0" err="1">
                <a:ea typeface="+mn-lt"/>
                <a:cs typeface="+mn-lt"/>
              </a:rPr>
              <a:t>s</a:t>
            </a:r>
            <a:r>
              <a:rPr lang="en-US" sz="1400" b="1" baseline="-25000" dirty="0" err="1">
                <a:ea typeface="+mn-lt"/>
                <a:cs typeface="+mn-lt"/>
              </a:rPr>
              <a:t>NN</a:t>
            </a:r>
            <a:r>
              <a:rPr lang="en-US" sz="1400" b="1" baseline="-25000" dirty="0">
                <a:ea typeface="+mn-lt"/>
                <a:cs typeface="+mn-lt"/>
              </a:rPr>
              <a:t> </a:t>
            </a:r>
            <a:r>
              <a:rPr lang="en-US" sz="1400" b="1" dirty="0">
                <a:ea typeface="+mn-lt"/>
                <a:cs typeface="+mn-lt"/>
              </a:rPr>
              <a:t>~200 GeV             </a:t>
            </a:r>
            <a:r>
              <a:rPr lang="en-US" sz="1400" b="1" dirty="0"/>
              <a:t>15 Apr – 1 Oct 2024</a:t>
            </a:r>
          </a:p>
          <a:p>
            <a:pPr lvl="1"/>
            <a:r>
              <a:rPr lang="en-US" sz="1400" dirty="0"/>
              <a:t>Beam injection		                   19 Apr 2024 (Blue), 23 Apr 2024 (Yellow)</a:t>
            </a:r>
          </a:p>
          <a:p>
            <a:pPr lvl="1"/>
            <a:r>
              <a:rPr lang="en-US" sz="1400" dirty="0" err="1"/>
              <a:t>sPHENIX</a:t>
            </a:r>
            <a:r>
              <a:rPr lang="en-US" sz="1400" dirty="0"/>
              <a:t> commissioning with beam                                              27 Apr 2024</a:t>
            </a:r>
          </a:p>
          <a:p>
            <a:pPr lvl="1"/>
            <a:r>
              <a:rPr lang="en-US" sz="1400" dirty="0"/>
              <a:t>STAR physics “declared”	                                 	                        30 Apr 2024 </a:t>
            </a:r>
          </a:p>
          <a:p>
            <a:pPr lvl="1"/>
            <a:r>
              <a:rPr lang="en-US" sz="1400" dirty="0"/>
              <a:t>APEX and maintenance                                             alternating weeks starting 8 May 2024</a:t>
            </a:r>
          </a:p>
          <a:p>
            <a:pPr lvl="1"/>
            <a:r>
              <a:rPr lang="en-US" sz="1400" dirty="0"/>
              <a:t>USI (approval to operate with isobutane at </a:t>
            </a:r>
            <a:r>
              <a:rPr lang="en-US" sz="1400" dirty="0" err="1"/>
              <a:t>sPHENIX</a:t>
            </a:r>
            <a:r>
              <a:rPr lang="en-US" sz="1400" dirty="0"/>
              <a:t>)                  27 Jul 2024 </a:t>
            </a:r>
          </a:p>
          <a:p>
            <a:pPr lvl="1"/>
            <a:r>
              <a:rPr lang="en-US" sz="1400" b="1" dirty="0">
                <a:ea typeface="+mn-lt"/>
                <a:cs typeface="+mn-lt"/>
              </a:rPr>
              <a:t>Start of </a:t>
            </a:r>
            <a:r>
              <a:rPr lang="en-US" sz="1400" b="1" dirty="0" err="1">
                <a:ea typeface="+mn-lt"/>
                <a:cs typeface="+mn-lt"/>
              </a:rPr>
              <a:t>Au+Au</a:t>
            </a:r>
            <a:r>
              <a:rPr lang="en-US" sz="1400" b="1" dirty="0">
                <a:ea typeface="+mn-lt"/>
                <a:cs typeface="+mn-lt"/>
              </a:rPr>
              <a:t>, √</a:t>
            </a:r>
            <a:r>
              <a:rPr lang="en-US" sz="1400" b="1" dirty="0" err="1">
                <a:ea typeface="+mn-lt"/>
                <a:cs typeface="+mn-lt"/>
              </a:rPr>
              <a:t>s</a:t>
            </a:r>
            <a:r>
              <a:rPr lang="en-US" sz="1400" b="1" baseline="-25000" dirty="0" err="1">
                <a:ea typeface="+mn-lt"/>
                <a:cs typeface="+mn-lt"/>
              </a:rPr>
              <a:t>NN</a:t>
            </a:r>
            <a:r>
              <a:rPr lang="en-US" sz="1400" b="1" dirty="0">
                <a:ea typeface="+mn-lt"/>
                <a:cs typeface="+mn-lt"/>
              </a:rPr>
              <a:t>=200 GeV	                                        1 – 21 Oct 2024</a:t>
            </a:r>
          </a:p>
          <a:p>
            <a:pPr lvl="1"/>
            <a:r>
              <a:rPr lang="en-US" sz="1400" dirty="0">
                <a:ea typeface="+mn-lt"/>
                <a:cs typeface="+mn-lt"/>
              </a:rPr>
              <a:t>Physics “declared” 				      8 Oct 2024 </a:t>
            </a:r>
            <a:endParaRPr lang="en-US" sz="1400" dirty="0">
              <a:solidFill>
                <a:srgbClr val="FF0000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sz="2200" dirty="0"/>
              <a:t>Performance Summary, </a:t>
            </a:r>
            <a:r>
              <a:rPr lang="en-US" sz="1800" dirty="0"/>
              <a:t>(</a:t>
            </a:r>
            <a:r>
              <a:rPr lang="en" sz="1800" dirty="0">
                <a:cs typeface="Arial"/>
              </a:rPr>
              <a:t>p</a:t>
            </a:r>
            <a:r>
              <a:rPr lang="en" sz="1800" dirty="0">
                <a:ea typeface="+mn-lt"/>
                <a:cs typeface="+mn-lt"/>
              </a:rPr>
              <a:t>↑</a:t>
            </a:r>
            <a:r>
              <a:rPr lang="en-US" sz="1800" dirty="0">
                <a:cs typeface="Arial"/>
              </a:rPr>
              <a:t>+p</a:t>
            </a:r>
            <a:r>
              <a:rPr lang="en" sz="1800" dirty="0">
                <a:ea typeface="+mn-lt"/>
                <a:cs typeface="+mn-lt"/>
              </a:rPr>
              <a:t>↑</a:t>
            </a:r>
            <a:r>
              <a:rPr lang="en-US" sz="1800" dirty="0">
                <a:ea typeface="+mn-lt"/>
                <a:cs typeface="Arial"/>
              </a:rPr>
              <a:t>,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>
                <a:ea typeface="+mn-lt"/>
                <a:cs typeface="+mn-lt"/>
              </a:rPr>
              <a:t>√</a:t>
            </a:r>
            <a:r>
              <a:rPr lang="en-US" sz="1800" dirty="0" err="1">
                <a:ea typeface="+mn-lt"/>
                <a:cs typeface="+mn-lt"/>
              </a:rPr>
              <a:t>s</a:t>
            </a:r>
            <a:r>
              <a:rPr lang="en-US" sz="1800" baseline="-25000" dirty="0" err="1">
                <a:ea typeface="+mn-lt"/>
                <a:cs typeface="+mn-lt"/>
              </a:rPr>
              <a:t>NN</a:t>
            </a:r>
            <a:r>
              <a:rPr lang="en-US" sz="1800" baseline="-25000" dirty="0">
                <a:ea typeface="+mn-lt"/>
                <a:cs typeface="+mn-lt"/>
              </a:rPr>
              <a:t> </a:t>
            </a:r>
            <a:r>
              <a:rPr lang="en-US" sz="1800" dirty="0">
                <a:ea typeface="+mn-lt"/>
                <a:cs typeface="+mn-lt"/>
              </a:rPr>
              <a:t>~200 GeV) </a:t>
            </a:r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1400" dirty="0"/>
              <a:t>All repairs reported at last MAC (feedthrough, DX magnet replacement, USI upgrade) + refined </a:t>
            </a:r>
            <a:r>
              <a:rPr lang="en-US" sz="1400" dirty="0" err="1"/>
              <a:t>cryo</a:t>
            </a:r>
            <a:r>
              <a:rPr lang="en-US" sz="1400" dirty="0"/>
              <a:t> controls successfully completed. 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Priority (NPP PAC) for </a:t>
            </a:r>
            <a:r>
              <a:rPr lang="en-US" sz="1400" dirty="0" err="1"/>
              <a:t>sPHENIX</a:t>
            </a:r>
            <a:r>
              <a:rPr lang="en-US" sz="1400" dirty="0"/>
              <a:t>, provided collisions also for STAR.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Run evolved differently than envisioned (next slide), responded to circumstances. 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Minimal accelerator downtime due to lack of air conditioning (last year’s challenge), but several (lab-external) power interruptions impacted accelerator availability. 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Run goals met for both </a:t>
            </a:r>
            <a:r>
              <a:rPr lang="en-US" sz="1400" dirty="0" err="1"/>
              <a:t>sPHENIX</a:t>
            </a:r>
            <a:r>
              <a:rPr lang="en-US" sz="1400" dirty="0"/>
              <a:t> and STAR.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200" dirty="0"/>
              <a:t>Performance Summary, </a:t>
            </a:r>
            <a:r>
              <a:rPr lang="en-US" sz="1800" dirty="0"/>
              <a:t>(</a:t>
            </a:r>
            <a:r>
              <a:rPr lang="en-US" sz="1800" dirty="0" err="1">
                <a:cs typeface="Arial"/>
              </a:rPr>
              <a:t>Au+Au</a:t>
            </a:r>
            <a:r>
              <a:rPr lang="en-US" sz="1800" dirty="0">
                <a:ea typeface="+mn-lt"/>
                <a:cs typeface="Arial"/>
              </a:rPr>
              <a:t>,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>
                <a:ea typeface="+mn-lt"/>
                <a:cs typeface="+mn-lt"/>
              </a:rPr>
              <a:t>√</a:t>
            </a:r>
            <a:r>
              <a:rPr lang="en-US" sz="1800" dirty="0" err="1">
                <a:ea typeface="+mn-lt"/>
                <a:cs typeface="+mn-lt"/>
              </a:rPr>
              <a:t>s</a:t>
            </a:r>
            <a:r>
              <a:rPr lang="en-US" sz="1800" baseline="-25000" dirty="0" err="1">
                <a:ea typeface="+mn-lt"/>
                <a:cs typeface="+mn-lt"/>
              </a:rPr>
              <a:t>NN</a:t>
            </a:r>
            <a:r>
              <a:rPr lang="en-US" sz="1800" baseline="-25000" dirty="0">
                <a:ea typeface="+mn-lt"/>
                <a:cs typeface="+mn-lt"/>
              </a:rPr>
              <a:t> </a:t>
            </a:r>
            <a:r>
              <a:rPr lang="en-US" sz="1800" dirty="0">
                <a:ea typeface="+mn-lt"/>
                <a:cs typeface="+mn-lt"/>
              </a:rPr>
              <a:t>~200 GeV) 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Priority (NPP PAC) to prepare for RHIC Run-25.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Run goals not met for </a:t>
            </a:r>
            <a:r>
              <a:rPr lang="en-US" sz="1400" dirty="0" err="1"/>
              <a:t>sPHENIX</a:t>
            </a:r>
            <a:r>
              <a:rPr lang="en-US" sz="1400" dirty="0"/>
              <a:t> and C-AD, STAR (planned) run goals met. </a:t>
            </a:r>
          </a:p>
          <a:p>
            <a:pPr>
              <a:spcBef>
                <a:spcPts val="600"/>
              </a:spcBef>
            </a:pPr>
            <a:endParaRPr lang="en-US" sz="1400" dirty="0"/>
          </a:p>
          <a:p>
            <a:pPr marL="0" indent="0">
              <a:spcBef>
                <a:spcPts val="1800"/>
              </a:spcBef>
              <a:buNone/>
            </a:pPr>
            <a:endParaRPr lang="en-US" sz="1800" dirty="0"/>
          </a:p>
          <a:p>
            <a:pPr marL="0" indent="0">
              <a:spcBef>
                <a:spcPts val="600"/>
              </a:spcBef>
              <a:buNone/>
            </a:pPr>
            <a:endParaRPr lang="en-US" sz="14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72A862-EE99-63B1-0FFF-A8AA06149CB3}"/>
              </a:ext>
            </a:extLst>
          </p:cNvPr>
          <p:cNvSpPr txBox="1"/>
          <p:nvPr/>
        </p:nvSpPr>
        <p:spPr>
          <a:xfrm>
            <a:off x="9117562" y="16774"/>
            <a:ext cx="3007119" cy="369332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Run coordinator: K. Hock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1F1E74-6603-D263-77AE-E48E9C273F57}"/>
              </a:ext>
            </a:extLst>
          </p:cNvPr>
          <p:cNvSpPr txBox="1"/>
          <p:nvPr/>
        </p:nvSpPr>
        <p:spPr>
          <a:xfrm rot="16200000">
            <a:off x="7596069" y="1933144"/>
            <a:ext cx="226536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/>
              <a:t>Integrated Luminosity [nb</a:t>
            </a:r>
            <a:r>
              <a:rPr lang="en-US" sz="1200" b="1" baseline="30000"/>
              <a:t>-1</a:t>
            </a:r>
            <a:r>
              <a:rPr lang="en-US" sz="1200" b="1"/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31F712-481C-07D1-9033-3ACC34CBE141}"/>
              </a:ext>
            </a:extLst>
          </p:cNvPr>
          <p:cNvSpPr txBox="1"/>
          <p:nvPr/>
        </p:nvSpPr>
        <p:spPr>
          <a:xfrm>
            <a:off x="8945650" y="520066"/>
            <a:ext cx="29466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err="1"/>
              <a:t>sPHENIX</a:t>
            </a:r>
            <a:r>
              <a:rPr lang="en-US" sz="1200" b="1"/>
              <a:t> - FY24 Delivered Luminosity</a:t>
            </a:r>
          </a:p>
          <a:p>
            <a:pPr algn="ctr"/>
            <a:r>
              <a:rPr lang="en-US" sz="1200" b="1"/>
              <a:t>100 GeV p</a:t>
            </a:r>
            <a:r>
              <a:rPr lang="en-US" sz="1200" b="1">
                <a:latin typeface="Symbol" panose="05050102010706020507" pitchFamily="18" charset="2"/>
              </a:rPr>
              <a:t></a:t>
            </a:r>
            <a:r>
              <a:rPr lang="en-US" sz="1200" b="1"/>
              <a:t> x 100 GeV p</a:t>
            </a:r>
            <a:r>
              <a:rPr lang="en-US" sz="1200" b="1">
                <a:latin typeface="Symbol" panose="05050102010706020507" pitchFamily="18" charset="2"/>
              </a:rPr>
              <a:t></a:t>
            </a:r>
            <a:endParaRPr lang="en-US" sz="1200" b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F0F1A2-FBA6-CB9D-D80F-564658D5E5BA}"/>
              </a:ext>
            </a:extLst>
          </p:cNvPr>
          <p:cNvSpPr txBox="1"/>
          <p:nvPr/>
        </p:nvSpPr>
        <p:spPr>
          <a:xfrm>
            <a:off x="8605157" y="3699843"/>
            <a:ext cx="35868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STAR - FY24 Delivered Figure of Merit (LP</a:t>
            </a:r>
            <a:r>
              <a:rPr lang="en-US" sz="1200" b="1" baseline="30000"/>
              <a:t>2</a:t>
            </a:r>
            <a:r>
              <a:rPr lang="en-US" sz="1200" b="1"/>
              <a:t>)</a:t>
            </a:r>
          </a:p>
          <a:p>
            <a:pPr algn="ctr"/>
            <a:r>
              <a:rPr lang="en-US" sz="1200" b="1"/>
              <a:t>100 GeV p</a:t>
            </a:r>
            <a:r>
              <a:rPr lang="en-US" sz="1200" b="1">
                <a:latin typeface="Symbol" panose="05050102010706020507" pitchFamily="18" charset="2"/>
              </a:rPr>
              <a:t></a:t>
            </a:r>
            <a:r>
              <a:rPr lang="en-US" sz="1200" b="1"/>
              <a:t> x 100 GeV p</a:t>
            </a:r>
            <a:r>
              <a:rPr lang="en-US" sz="1200" b="1">
                <a:latin typeface="Symbol" panose="05050102010706020507" pitchFamily="18" charset="2"/>
              </a:rPr>
              <a:t></a:t>
            </a:r>
            <a:endParaRPr lang="en-US" sz="1200" b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F85BB6-66BC-3841-2E1D-A24880E67F3F}"/>
              </a:ext>
            </a:extLst>
          </p:cNvPr>
          <p:cNvSpPr txBox="1"/>
          <p:nvPr/>
        </p:nvSpPr>
        <p:spPr>
          <a:xfrm rot="16200000">
            <a:off x="7837998" y="5002742"/>
            <a:ext cx="174118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/>
              <a:t>Integrated FOM [pb</a:t>
            </a:r>
            <a:r>
              <a:rPr lang="en-US" sz="1200" b="1" baseline="30000"/>
              <a:t>-1</a:t>
            </a:r>
            <a:r>
              <a:rPr lang="en-US" sz="1200" b="1"/>
              <a:t>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2A6CB5-C6C7-9FBB-BED3-AFAC49431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853" y="1037332"/>
            <a:ext cx="3149051" cy="235273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9C15B05-CC4C-2D5C-FFC3-BC854BFDC4A9}"/>
              </a:ext>
            </a:extLst>
          </p:cNvPr>
          <p:cNvSpPr txBox="1"/>
          <p:nvPr/>
        </p:nvSpPr>
        <p:spPr>
          <a:xfrm>
            <a:off x="9731454" y="3236457"/>
            <a:ext cx="14723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/>
              <a:t>Weeks in Physics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688E7F6-B740-8412-3DA3-C3A7FF6C1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8419" y="4140332"/>
            <a:ext cx="3163873" cy="2358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B3BA2E-C8D6-C2B0-62FA-418416B5A11D}"/>
              </a:ext>
            </a:extLst>
          </p:cNvPr>
          <p:cNvSpPr txBox="1"/>
          <p:nvPr/>
        </p:nvSpPr>
        <p:spPr>
          <a:xfrm>
            <a:off x="9884958" y="6393050"/>
            <a:ext cx="14723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/>
              <a:t>Weeks in Physics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193A1D-E81A-44F9-841A-AE853161F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D7AD38-FD53-D7AA-FE04-316A918CC877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</p:spTree>
    <p:extLst>
      <p:ext uri="{BB962C8B-B14F-4D97-AF65-F5344CB8AC3E}">
        <p14:creationId xmlns:p14="http://schemas.microsoft.com/office/powerpoint/2010/main" val="4210398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8C872A-31DC-25A0-8D0B-DE84B255E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479A710-2DC7-6AAE-8914-B43754C03536}"/>
              </a:ext>
            </a:extLst>
          </p:cNvPr>
          <p:cNvGraphicFramePr>
            <a:graphicFrameLocks noGrp="1"/>
          </p:cNvGraphicFramePr>
          <p:nvPr/>
        </p:nvGraphicFramePr>
        <p:xfrm>
          <a:off x="1207997" y="1787300"/>
          <a:ext cx="7748225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645">
                  <a:extLst>
                    <a:ext uri="{9D8B030D-6E8A-4147-A177-3AD203B41FA5}">
                      <a16:colId xmlns:a16="http://schemas.microsoft.com/office/drawing/2014/main" val="2824879099"/>
                    </a:ext>
                  </a:extLst>
                </a:gridCol>
                <a:gridCol w="1549645">
                  <a:extLst>
                    <a:ext uri="{9D8B030D-6E8A-4147-A177-3AD203B41FA5}">
                      <a16:colId xmlns:a16="http://schemas.microsoft.com/office/drawing/2014/main" val="2085242123"/>
                    </a:ext>
                  </a:extLst>
                </a:gridCol>
                <a:gridCol w="1549645">
                  <a:extLst>
                    <a:ext uri="{9D8B030D-6E8A-4147-A177-3AD203B41FA5}">
                      <a16:colId xmlns:a16="http://schemas.microsoft.com/office/drawing/2014/main" val="2589581706"/>
                    </a:ext>
                  </a:extLst>
                </a:gridCol>
                <a:gridCol w="1549645">
                  <a:extLst>
                    <a:ext uri="{9D8B030D-6E8A-4147-A177-3AD203B41FA5}">
                      <a16:colId xmlns:a16="http://schemas.microsoft.com/office/drawing/2014/main" val="968829146"/>
                    </a:ext>
                  </a:extLst>
                </a:gridCol>
                <a:gridCol w="1549645">
                  <a:extLst>
                    <a:ext uri="{9D8B030D-6E8A-4147-A177-3AD203B41FA5}">
                      <a16:colId xmlns:a16="http://schemas.microsoft.com/office/drawing/2014/main" val="255402296"/>
                    </a:ext>
                  </a:extLst>
                </a:gridCol>
              </a:tblGrid>
              <a:tr h="353749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Apr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May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Jun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Jul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Aug</a:t>
                      </a:r>
                    </a:p>
                  </a:txBody>
                  <a:tcPr>
                    <a:solidFill>
                      <a:srgbClr val="B1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87164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BE53997-C6DE-EB8D-E16F-0EA92E18FB61}"/>
              </a:ext>
            </a:extLst>
          </p:cNvPr>
          <p:cNvSpPr txBox="1"/>
          <p:nvPr/>
        </p:nvSpPr>
        <p:spPr>
          <a:xfrm>
            <a:off x="387930" y="179325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2024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0554790-4580-67DB-E9B0-D3421DBA749A}"/>
              </a:ext>
            </a:extLst>
          </p:cNvPr>
          <p:cNvSpPr txBox="1">
            <a:spLocks/>
          </p:cNvSpPr>
          <p:nvPr/>
        </p:nvSpPr>
        <p:spPr>
          <a:xfrm>
            <a:off x="220980" y="0"/>
            <a:ext cx="11049000" cy="51117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0">
                <a:latin typeface="Helvetica" panose="020B0604020202020204" pitchFamily="34" charset="0"/>
                <a:cs typeface="Helvetica" panose="020B0604020202020204" pitchFamily="34" charset="0"/>
              </a:rPr>
              <a:t>RHIC Run-24, </a:t>
            </a:r>
            <a:r>
              <a:rPr lang="en" sz="2700" b="0">
                <a:cs typeface="Arial"/>
              </a:rPr>
              <a:t>p</a:t>
            </a:r>
            <a:r>
              <a:rPr lang="en" sz="2700" b="0">
                <a:ea typeface="+mn-lt"/>
                <a:cs typeface="+mn-lt"/>
              </a:rPr>
              <a:t>↑</a:t>
            </a:r>
            <a:r>
              <a:rPr lang="en-US" sz="2700" b="0">
                <a:cs typeface="Arial"/>
              </a:rPr>
              <a:t>+p</a:t>
            </a:r>
            <a:r>
              <a:rPr lang="en" sz="2700" b="0">
                <a:ea typeface="+mn-lt"/>
                <a:cs typeface="+mn-lt"/>
              </a:rPr>
              <a:t>↑</a:t>
            </a:r>
            <a:r>
              <a:rPr lang="en-US" sz="2700" b="0">
                <a:ea typeface="+mn-lt"/>
                <a:cs typeface="Arial"/>
              </a:rPr>
              <a:t> at</a:t>
            </a:r>
            <a:r>
              <a:rPr lang="en-US" sz="2700" b="0">
                <a:cs typeface="Arial"/>
              </a:rPr>
              <a:t> </a:t>
            </a:r>
            <a:r>
              <a:rPr lang="en-US" sz="2700" b="0">
                <a:ea typeface="+mn-lt"/>
                <a:cs typeface="+mn-lt"/>
              </a:rPr>
              <a:t>√</a:t>
            </a:r>
            <a:r>
              <a:rPr lang="en-US" sz="2700" b="0" err="1">
                <a:ea typeface="+mn-lt"/>
                <a:cs typeface="+mn-lt"/>
              </a:rPr>
              <a:t>s</a:t>
            </a:r>
            <a:r>
              <a:rPr lang="en-US" sz="2700" b="0" baseline="-25000" err="1">
                <a:ea typeface="+mn-lt"/>
                <a:cs typeface="+mn-lt"/>
              </a:rPr>
              <a:t>NN</a:t>
            </a:r>
            <a:r>
              <a:rPr lang="en-US" sz="2700" b="0" baseline="-25000">
                <a:ea typeface="+mn-lt"/>
                <a:cs typeface="+mn-lt"/>
              </a:rPr>
              <a:t> </a:t>
            </a:r>
            <a:r>
              <a:rPr lang="en-US" sz="2700" b="0">
                <a:ea typeface="+mn-lt"/>
                <a:cs typeface="+mn-lt"/>
              </a:rPr>
              <a:t>~200 GeV </a:t>
            </a:r>
            <a:endParaRPr lang="en-US" sz="2700" b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19AF66-63ED-80F2-57B9-B1A40B39074A}"/>
              </a:ext>
            </a:extLst>
          </p:cNvPr>
          <p:cNvSpPr txBox="1"/>
          <p:nvPr/>
        </p:nvSpPr>
        <p:spPr>
          <a:xfrm>
            <a:off x="9117562" y="16774"/>
            <a:ext cx="3007119" cy="369332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Run coordinator: K. Hock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96D225-EF97-748C-665E-BBC991819648}"/>
              </a:ext>
            </a:extLst>
          </p:cNvPr>
          <p:cNvCxnSpPr>
            <a:cxnSpLocks/>
          </p:cNvCxnSpPr>
          <p:nvPr/>
        </p:nvCxnSpPr>
        <p:spPr>
          <a:xfrm flipH="1">
            <a:off x="2645228" y="1131400"/>
            <a:ext cx="228600" cy="5818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A449235-0657-5CC3-F360-B67E748314D7}"/>
              </a:ext>
            </a:extLst>
          </p:cNvPr>
          <p:cNvSpPr txBox="1"/>
          <p:nvPr/>
        </p:nvSpPr>
        <p:spPr>
          <a:xfrm>
            <a:off x="801586" y="402366"/>
            <a:ext cx="2670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RHIC 4K cooldown, 15 Apr</a:t>
            </a:r>
            <a:r>
              <a:rPr lang="en-US" sz="1800"/>
              <a:t>	</a:t>
            </a:r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3E38824-CF56-129A-F8CD-9CBE22F79407}"/>
              </a:ext>
            </a:extLst>
          </p:cNvPr>
          <p:cNvCxnSpPr>
            <a:cxnSpLocks/>
          </p:cNvCxnSpPr>
          <p:nvPr/>
        </p:nvCxnSpPr>
        <p:spPr>
          <a:xfrm>
            <a:off x="5682344" y="2162585"/>
            <a:ext cx="0" cy="817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96716CD-B822-697C-4255-3E323B99A82E}"/>
              </a:ext>
            </a:extLst>
          </p:cNvPr>
          <p:cNvSpPr txBox="1"/>
          <p:nvPr/>
        </p:nvSpPr>
        <p:spPr>
          <a:xfrm>
            <a:off x="1873858" y="2194113"/>
            <a:ext cx="340843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err="1"/>
              <a:t>sPHENIX</a:t>
            </a:r>
            <a:r>
              <a:rPr lang="en-US" sz="1600"/>
              <a:t>: -2 </a:t>
            </a:r>
            <a:r>
              <a:rPr lang="en-US" sz="1600" err="1"/>
              <a:t>mrad</a:t>
            </a:r>
            <a:r>
              <a:rPr lang="en-US" sz="1600"/>
              <a:t> crossing angle</a:t>
            </a:r>
          </a:p>
          <a:p>
            <a:r>
              <a:rPr lang="en-US" sz="1600"/>
              <a:t>STAR:       0 </a:t>
            </a:r>
            <a:r>
              <a:rPr lang="en-US" sz="1600" err="1"/>
              <a:t>mrad</a:t>
            </a:r>
            <a:r>
              <a:rPr lang="en-US" sz="1600"/>
              <a:t> (head-on)</a:t>
            </a:r>
            <a:r>
              <a:rPr lang="en-US" sz="1800"/>
              <a:t>	</a:t>
            </a:r>
          </a:p>
          <a:p>
            <a:r>
              <a:rPr lang="en-US" sz="1600"/>
              <a:t>(through 25 Jun)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D27E9E-EDB2-15F6-5967-B3B29F56A88A}"/>
              </a:ext>
            </a:extLst>
          </p:cNvPr>
          <p:cNvSpPr txBox="1"/>
          <p:nvPr/>
        </p:nvSpPr>
        <p:spPr>
          <a:xfrm>
            <a:off x="2396349" y="794079"/>
            <a:ext cx="32859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STAR physics “declared”, 30 Apr</a:t>
            </a:r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6FECC7C-83C7-C150-6AA3-6389CE898A19}"/>
              </a:ext>
            </a:extLst>
          </p:cNvPr>
          <p:cNvCxnSpPr>
            <a:cxnSpLocks/>
          </p:cNvCxnSpPr>
          <p:nvPr/>
        </p:nvCxnSpPr>
        <p:spPr>
          <a:xfrm>
            <a:off x="1990108" y="685799"/>
            <a:ext cx="0" cy="10573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4969EDE-1F87-2668-B0C9-661C0F4F6B59}"/>
              </a:ext>
            </a:extLst>
          </p:cNvPr>
          <p:cNvCxnSpPr>
            <a:cxnSpLocks/>
          </p:cNvCxnSpPr>
          <p:nvPr/>
        </p:nvCxnSpPr>
        <p:spPr>
          <a:xfrm>
            <a:off x="4976133" y="2640389"/>
            <a:ext cx="6123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5E4936B0-1162-74EB-759E-3DB684520467}"/>
              </a:ext>
            </a:extLst>
          </p:cNvPr>
          <p:cNvSpPr txBox="1"/>
          <p:nvPr/>
        </p:nvSpPr>
        <p:spPr>
          <a:xfrm>
            <a:off x="5822746" y="2208185"/>
            <a:ext cx="21837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err="1"/>
              <a:t>sPHENIX</a:t>
            </a:r>
            <a:r>
              <a:rPr lang="en-US" sz="1600"/>
              <a:t> and STAR: </a:t>
            </a:r>
          </a:p>
          <a:p>
            <a:r>
              <a:rPr lang="en-US" sz="1600"/>
              <a:t>head-on collisions</a:t>
            </a:r>
          </a:p>
          <a:p>
            <a:r>
              <a:rPr lang="en-US" sz="1600"/>
              <a:t>(25 Jun – 13 Aug)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FBFD465-312B-21A4-B2B9-F2BCFD93F9B2}"/>
              </a:ext>
            </a:extLst>
          </p:cNvPr>
          <p:cNvCxnSpPr>
            <a:cxnSpLocks/>
          </p:cNvCxnSpPr>
          <p:nvPr/>
        </p:nvCxnSpPr>
        <p:spPr>
          <a:xfrm>
            <a:off x="8041709" y="2214994"/>
            <a:ext cx="0" cy="817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1947E1B-CF63-905D-AFA1-281CA3AA9362}"/>
              </a:ext>
            </a:extLst>
          </p:cNvPr>
          <p:cNvSpPr txBox="1"/>
          <p:nvPr/>
        </p:nvSpPr>
        <p:spPr>
          <a:xfrm>
            <a:off x="8136569" y="2195126"/>
            <a:ext cx="357051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err="1"/>
              <a:t>sPHENIX</a:t>
            </a:r>
            <a:r>
              <a:rPr lang="en-US" sz="1600"/>
              <a:t>: +1.5 </a:t>
            </a:r>
            <a:r>
              <a:rPr lang="en-US" sz="1600" err="1"/>
              <a:t>mrad</a:t>
            </a:r>
            <a:r>
              <a:rPr lang="en-US" sz="1600"/>
              <a:t> crossing angle</a:t>
            </a:r>
          </a:p>
          <a:p>
            <a:r>
              <a:rPr lang="en-US" sz="1600"/>
              <a:t>STAR:       0 </a:t>
            </a:r>
            <a:r>
              <a:rPr lang="en-US" sz="1600" err="1"/>
              <a:t>mrad</a:t>
            </a:r>
            <a:r>
              <a:rPr lang="en-US" sz="1600"/>
              <a:t> (head-on)</a:t>
            </a:r>
            <a:r>
              <a:rPr lang="en-US" sz="1800"/>
              <a:t>	</a:t>
            </a:r>
          </a:p>
          <a:p>
            <a:r>
              <a:rPr lang="en-US" sz="1600"/>
              <a:t>(since 13 Aug)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9FFCFE6-B7F3-ADA4-93CA-3B04B7492928}"/>
              </a:ext>
            </a:extLst>
          </p:cNvPr>
          <p:cNvCxnSpPr>
            <a:cxnSpLocks/>
          </p:cNvCxnSpPr>
          <p:nvPr/>
        </p:nvCxnSpPr>
        <p:spPr>
          <a:xfrm>
            <a:off x="2860223" y="1490263"/>
            <a:ext cx="6123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F2AE34F-7B36-4968-0F5F-42A0270070C1}"/>
              </a:ext>
            </a:extLst>
          </p:cNvPr>
          <p:cNvCxnSpPr>
            <a:cxnSpLocks/>
          </p:cNvCxnSpPr>
          <p:nvPr/>
        </p:nvCxnSpPr>
        <p:spPr>
          <a:xfrm flipH="1">
            <a:off x="2856142" y="1490263"/>
            <a:ext cx="6123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FD57D58-7D2C-7B58-242F-F68273BBAB4F}"/>
              </a:ext>
            </a:extLst>
          </p:cNvPr>
          <p:cNvSpPr txBox="1"/>
          <p:nvPr/>
        </p:nvSpPr>
        <p:spPr>
          <a:xfrm>
            <a:off x="3468463" y="1142158"/>
            <a:ext cx="39312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two-week STAR “low-luminosity” run (using luminosity levelling)</a:t>
            </a:r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0A5CD8B-9171-46D4-65E4-827B5A94A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921" y="3484046"/>
            <a:ext cx="3094406" cy="220310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DBF5B6A-64C0-2A10-CCAF-11EA16ACA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547" y="3164849"/>
            <a:ext cx="3017056" cy="315174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9E545F4-8737-213F-E486-495F926B7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0645" y="3158657"/>
            <a:ext cx="3017056" cy="321508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6146A0B-A1DD-B1A3-57E1-E8E2B77C351C}"/>
              </a:ext>
            </a:extLst>
          </p:cNvPr>
          <p:cNvSpPr txBox="1"/>
          <p:nvPr/>
        </p:nvSpPr>
        <p:spPr>
          <a:xfrm>
            <a:off x="458761" y="3153791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6/25/24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0A1CE59-7F56-C3EF-1BD3-49A5736819F9}"/>
              </a:ext>
            </a:extLst>
          </p:cNvPr>
          <p:cNvCxnSpPr/>
          <p:nvPr/>
        </p:nvCxnSpPr>
        <p:spPr>
          <a:xfrm>
            <a:off x="400136" y="3093715"/>
            <a:ext cx="115025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A3ABFC41-4CDD-23FB-05F2-C229304D3C20}"/>
              </a:ext>
            </a:extLst>
          </p:cNvPr>
          <p:cNvSpPr txBox="1"/>
          <p:nvPr/>
        </p:nvSpPr>
        <p:spPr>
          <a:xfrm>
            <a:off x="10963624" y="3153791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8/17/24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D22E1B9-104A-8576-B848-7AF009DF7E84}"/>
              </a:ext>
            </a:extLst>
          </p:cNvPr>
          <p:cNvSpPr txBox="1"/>
          <p:nvPr/>
        </p:nvSpPr>
        <p:spPr>
          <a:xfrm>
            <a:off x="5551716" y="3158539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7/15/24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5CA9FC-7F7F-67E0-3F96-E9D24045C79E}"/>
              </a:ext>
            </a:extLst>
          </p:cNvPr>
          <p:cNvCxnSpPr>
            <a:cxnSpLocks/>
          </p:cNvCxnSpPr>
          <p:nvPr/>
        </p:nvCxnSpPr>
        <p:spPr>
          <a:xfrm>
            <a:off x="7286008" y="1038255"/>
            <a:ext cx="0" cy="6750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4B4A4906-E338-1A37-AD14-96C2C5D20CB0}"/>
              </a:ext>
            </a:extLst>
          </p:cNvPr>
          <p:cNvSpPr txBox="1"/>
          <p:nvPr/>
        </p:nvSpPr>
        <p:spPr>
          <a:xfrm>
            <a:off x="5986290" y="486302"/>
            <a:ext cx="305283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Authorization to operate with isobutane at </a:t>
            </a:r>
            <a:r>
              <a:rPr lang="en-US" sz="1600" err="1"/>
              <a:t>sPHENIX</a:t>
            </a:r>
            <a:r>
              <a:rPr lang="en-US" sz="1600"/>
              <a:t>, 27 Jul</a:t>
            </a:r>
            <a:r>
              <a:rPr lang="en-US" sz="1800"/>
              <a:t>	</a:t>
            </a:r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314F59D-EAF0-D190-7173-87F411E02995}"/>
              </a:ext>
            </a:extLst>
          </p:cNvPr>
          <p:cNvSpPr txBox="1"/>
          <p:nvPr/>
        </p:nvSpPr>
        <p:spPr>
          <a:xfrm>
            <a:off x="4498921" y="5688835"/>
            <a:ext cx="3155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/>
              <a:t>With head-on collisions at both </a:t>
            </a:r>
            <a:r>
              <a:rPr lang="en-US" sz="1200" err="1"/>
              <a:t>sPHENIX</a:t>
            </a:r>
            <a:r>
              <a:rPr lang="en-US" sz="1200"/>
              <a:t> and STAR, beam-beam limit required delayed start of collisions at one of the two experiments (STAR)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D7AC93-C267-8B65-FD95-10981AC646D7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</p:spTree>
    <p:extLst>
      <p:ext uri="{BB962C8B-B14F-4D97-AF65-F5344CB8AC3E}">
        <p14:creationId xmlns:p14="http://schemas.microsoft.com/office/powerpoint/2010/main" val="500932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11049000" cy="655955"/>
          </a:xfrm>
        </p:spPr>
        <p:txBody>
          <a:bodyPr>
            <a:normAutofit/>
          </a:bodyPr>
          <a:lstStyle/>
          <a:p>
            <a:r>
              <a:rPr lang="en-US" sz="3200" b="0">
                <a:latin typeface="Helvetica" panose="020B0604020202020204" pitchFamily="34" charset="0"/>
                <a:cs typeface="Helvetica" panose="020B0604020202020204" pitchFamily="34" charset="0"/>
              </a:rPr>
              <a:t>Emittances and Polarization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4ED6D0-E96B-A9FC-E922-8EBADE034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21443"/>
            <a:ext cx="6153150" cy="4207185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Fully damping the 56 MHz (FPC1 and FPC2) resulted in a factor of 3 reduction in emittances</a:t>
            </a:r>
          </a:p>
          <a:p>
            <a:pPr marL="0" indent="0">
              <a:spcBef>
                <a:spcPts val="600"/>
              </a:spcBef>
            </a:pPr>
            <a:endParaRPr lang="en-US" sz="16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Optics corrections provided a further reduction of emittance and improved beam stability</a:t>
            </a:r>
          </a:p>
          <a:p>
            <a:pPr marL="0" indent="0">
              <a:spcBef>
                <a:spcPts val="600"/>
              </a:spcBef>
            </a:pPr>
            <a:endParaRPr lang="en-US" sz="16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Further tuning of the chromaticity mitigated beam instabilities and further improved emittances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Smaller emittances translate directly to higher polarization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92882D-3869-41F5-F60C-828DC47DE9A8}"/>
              </a:ext>
            </a:extLst>
          </p:cNvPr>
          <p:cNvCxnSpPr>
            <a:cxnSpLocks/>
          </p:cNvCxnSpPr>
          <p:nvPr/>
        </p:nvCxnSpPr>
        <p:spPr>
          <a:xfrm>
            <a:off x="392674" y="6025911"/>
            <a:ext cx="115859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4A39217-FB95-EF29-600C-939185ECD6ED}"/>
              </a:ext>
            </a:extLst>
          </p:cNvPr>
          <p:cNvSpPr txBox="1"/>
          <p:nvPr/>
        </p:nvSpPr>
        <p:spPr>
          <a:xfrm>
            <a:off x="3846586" y="6060141"/>
            <a:ext cx="6161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Emittances and polarization restored to Run-15 levels. </a:t>
            </a:r>
            <a:endParaRPr lang="en-US" sz="1800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BFB4F6D-98FA-EC45-6492-BD058B0485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77441"/>
              </p:ext>
            </p:extLst>
          </p:nvPr>
        </p:nvGraphicFramePr>
        <p:xfrm>
          <a:off x="789070" y="3975428"/>
          <a:ext cx="4746316" cy="1193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4318">
                  <a:extLst>
                    <a:ext uri="{9D8B030D-6E8A-4147-A177-3AD203B41FA5}">
                      <a16:colId xmlns:a16="http://schemas.microsoft.com/office/drawing/2014/main" val="331383315"/>
                    </a:ext>
                  </a:extLst>
                </a:gridCol>
                <a:gridCol w="1590030">
                  <a:extLst>
                    <a:ext uri="{9D8B030D-6E8A-4147-A177-3AD203B41FA5}">
                      <a16:colId xmlns:a16="http://schemas.microsoft.com/office/drawing/2014/main" val="3650696789"/>
                    </a:ext>
                  </a:extLst>
                </a:gridCol>
                <a:gridCol w="2071968">
                  <a:extLst>
                    <a:ext uri="{9D8B030D-6E8A-4147-A177-3AD203B41FA5}">
                      <a16:colId xmlns:a16="http://schemas.microsoft.com/office/drawing/2014/main" val="3331723846"/>
                    </a:ext>
                  </a:extLst>
                </a:gridCol>
              </a:tblGrid>
              <a:tr h="394317">
                <a:tc>
                  <a:txBody>
                    <a:bodyPr/>
                    <a:lstStyle/>
                    <a:p>
                      <a:r>
                        <a:rPr lang="en-US"/>
                        <a:t>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&lt;P</a:t>
                      </a:r>
                      <a:r>
                        <a:rPr lang="en-US" baseline="-25000"/>
                        <a:t>run15</a:t>
                      </a:r>
                      <a:r>
                        <a:rPr lang="en-US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&lt;P</a:t>
                      </a:r>
                      <a:r>
                        <a:rPr lang="en-US" baseline="-25000"/>
                        <a:t>run24</a:t>
                      </a:r>
                      <a:r>
                        <a:rPr lang="en-US"/>
                        <a:t>&gt;  </a:t>
                      </a:r>
                      <a:r>
                        <a:rPr lang="en-US" sz="1000"/>
                        <a:t>(preliminary)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039195"/>
                  </a:ext>
                </a:extLst>
              </a:tr>
              <a:tr h="399794">
                <a:tc>
                  <a:txBody>
                    <a:bodyPr/>
                    <a:lstStyle/>
                    <a:p>
                      <a:r>
                        <a:rPr lang="en-US"/>
                        <a:t>Blue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262294"/>
                  </a:ext>
                </a:extLst>
              </a:tr>
              <a:tr h="399794">
                <a:tc>
                  <a:txBody>
                    <a:bodyPr/>
                    <a:lstStyle/>
                    <a:p>
                      <a:r>
                        <a:rPr lang="en-US"/>
                        <a:t>Yellow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57.8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16383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3D33E83-C967-2469-0823-71B229CA027C}"/>
              </a:ext>
            </a:extLst>
          </p:cNvPr>
          <p:cNvSpPr txBox="1"/>
          <p:nvPr/>
        </p:nvSpPr>
        <p:spPr>
          <a:xfrm>
            <a:off x="9117562" y="16774"/>
            <a:ext cx="3007119" cy="369332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Run coordinator: K. Hock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BA0223-FE30-8D85-93AB-B055EECED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664" y="3604984"/>
            <a:ext cx="5268336" cy="20719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8F839A-2C85-385F-989D-9C8AD2139D68}"/>
              </a:ext>
            </a:extLst>
          </p:cNvPr>
          <p:cNvSpPr txBox="1"/>
          <p:nvPr/>
        </p:nvSpPr>
        <p:spPr>
          <a:xfrm rot="16200000">
            <a:off x="6257331" y="4287354"/>
            <a:ext cx="134043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/>
              <a:t>Polarization (%)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0FB122-E92C-6857-79E0-5A032E1DB409}"/>
              </a:ext>
            </a:extLst>
          </p:cNvPr>
          <p:cNvSpPr/>
          <p:nvPr/>
        </p:nvSpPr>
        <p:spPr>
          <a:xfrm>
            <a:off x="6923664" y="3523593"/>
            <a:ext cx="2094212" cy="104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526F6F-24B5-7692-4AFB-94FB482C6293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0A8B70-F597-98EA-C5C4-16B7A007B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653" y="801037"/>
            <a:ext cx="5268337" cy="24356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111772-8ED9-8983-7722-B384F9E64CB6}"/>
              </a:ext>
            </a:extLst>
          </p:cNvPr>
          <p:cNvSpPr txBox="1"/>
          <p:nvPr/>
        </p:nvSpPr>
        <p:spPr>
          <a:xfrm rot="16200000">
            <a:off x="5967604" y="1740875"/>
            <a:ext cx="18245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        Emittance (</a:t>
            </a:r>
            <a:r>
              <a:rPr lang="en-US" sz="1400" b="1" dirty="0">
                <a:latin typeface="Symbol" panose="05050102010706020507" pitchFamily="18" charset="2"/>
              </a:rPr>
              <a:t>m</a:t>
            </a:r>
            <a:r>
              <a:rPr lang="en-US" sz="1200" b="1" dirty="0"/>
              <a:t>m)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835B8B-C1A3-3B53-BE12-7E6D272C3D25}"/>
              </a:ext>
            </a:extLst>
          </p:cNvPr>
          <p:cNvSpPr txBox="1"/>
          <p:nvPr/>
        </p:nvSpPr>
        <p:spPr>
          <a:xfrm>
            <a:off x="8871112" y="5590901"/>
            <a:ext cx="16193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RHIC Store Number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0CD86D-564B-B922-9C2E-27626251FEA2}"/>
              </a:ext>
            </a:extLst>
          </p:cNvPr>
          <p:cNvSpPr txBox="1"/>
          <p:nvPr/>
        </p:nvSpPr>
        <p:spPr>
          <a:xfrm>
            <a:off x="8963130" y="3241647"/>
            <a:ext cx="16193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RHIC Store Number</a:t>
            </a:r>
          </a:p>
        </p:txBody>
      </p:sp>
    </p:spTree>
    <p:extLst>
      <p:ext uri="{BB962C8B-B14F-4D97-AF65-F5344CB8AC3E}">
        <p14:creationId xmlns:p14="http://schemas.microsoft.com/office/powerpoint/2010/main" val="3341490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8CAE54-9DBC-C96B-27DD-E3AE0B44579E}"/>
              </a:ext>
            </a:extLst>
          </p:cNvPr>
          <p:cNvSpPr/>
          <p:nvPr/>
        </p:nvSpPr>
        <p:spPr>
          <a:xfrm>
            <a:off x="493911" y="5732235"/>
            <a:ext cx="11288636" cy="40377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A9CB22-67CF-C4EA-79DF-86916591D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694244-A819-EA7A-FA0D-6BDF5DE4F411}"/>
              </a:ext>
            </a:extLst>
          </p:cNvPr>
          <p:cNvSpPr txBox="1"/>
          <p:nvPr/>
        </p:nvSpPr>
        <p:spPr>
          <a:xfrm>
            <a:off x="584338" y="1057709"/>
            <a:ext cx="1137906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On Oct 8, 2024 high </a:t>
            </a:r>
            <a:r>
              <a:rPr lang="en-US" dirty="0" err="1"/>
              <a:t>sPHENIX</a:t>
            </a:r>
            <a:r>
              <a:rPr lang="en-US" dirty="0"/>
              <a:t> MVTX Detector “auto-recovery events” were reported (not unlike that observed at the LHC).  The remainder of the run primarily focused on studies to minimize occurrence. Note: stray particles difficult to detect (MVTX auto-recovery rate upsets not correlated with signals in any RHIC beam loss monitors).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Working hypothesis:  off-momentum Au ions lost on aperture and fragments reach </a:t>
            </a:r>
            <a:r>
              <a:rPr lang="en-US" dirty="0" err="1"/>
              <a:t>sPHENIX</a:t>
            </a:r>
            <a:r>
              <a:rPr lang="en-US" dirty="0"/>
              <a:t> MVTX some of which lead to auto-recovery rate upsets.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sPHENIX</a:t>
            </a:r>
            <a:r>
              <a:rPr lang="en-US" dirty="0"/>
              <a:t> MVTX Experimental Background Task Force established with accelerator and detector physicists.  Simulations are underway or planned to simulate several approaches:</a:t>
            </a:r>
          </a:p>
          <a:p>
            <a:pPr algn="just"/>
            <a:r>
              <a:rPr lang="en-US" dirty="0"/>
              <a:t>	particle tracking under various scenarios </a:t>
            </a:r>
          </a:p>
          <a:p>
            <a:pPr algn="just"/>
            <a:r>
              <a:rPr lang="en-US" dirty="0"/>
              <a:t>	particle tracking with relocated mask serving as momentum collimator</a:t>
            </a:r>
          </a:p>
          <a:p>
            <a:pPr algn="just"/>
            <a:r>
              <a:rPr lang="en-US" dirty="0"/>
              <a:t>	addition of absorber material close to MVTX (FLUKA simulations)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Note: realignment of </a:t>
            </a:r>
            <a:r>
              <a:rPr lang="en-US" dirty="0" err="1"/>
              <a:t>sPHENIX</a:t>
            </a:r>
            <a:r>
              <a:rPr lang="en-US" dirty="0"/>
              <a:t> beam pipe not under consideration at this time.</a:t>
            </a:r>
          </a:p>
          <a:p>
            <a:pPr algn="just"/>
            <a:endParaRPr lang="en-US" dirty="0"/>
          </a:p>
          <a:p>
            <a:endParaRPr lang="en-US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AF376B-5DFC-B657-BE9E-DFED4ECA7061}"/>
              </a:ext>
            </a:extLst>
          </p:cNvPr>
          <p:cNvSpPr txBox="1">
            <a:spLocks/>
          </p:cNvSpPr>
          <p:nvPr/>
        </p:nvSpPr>
        <p:spPr>
          <a:xfrm>
            <a:off x="220980" y="0"/>
            <a:ext cx="11049000" cy="51117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0">
                <a:latin typeface="Helvetica" panose="020B0604020202020204" pitchFamily="34" charset="0"/>
                <a:cs typeface="Helvetica" panose="020B0604020202020204" pitchFamily="34" charset="0"/>
              </a:rPr>
              <a:t>RHIC Run-24, </a:t>
            </a:r>
            <a:r>
              <a:rPr lang="en-US" sz="2700" b="0" err="1">
                <a:cs typeface="Arial"/>
              </a:rPr>
              <a:t>Au+Au</a:t>
            </a:r>
            <a:r>
              <a:rPr lang="en-US" sz="2700" b="0">
                <a:cs typeface="Arial"/>
              </a:rPr>
              <a:t> </a:t>
            </a:r>
            <a:r>
              <a:rPr lang="en-US" sz="2700" b="0">
                <a:ea typeface="+mn-lt"/>
                <a:cs typeface="Arial"/>
              </a:rPr>
              <a:t>at</a:t>
            </a:r>
            <a:r>
              <a:rPr lang="en-US" sz="2700" b="0">
                <a:cs typeface="Arial"/>
              </a:rPr>
              <a:t> </a:t>
            </a:r>
            <a:r>
              <a:rPr lang="en-US" sz="2700" b="0">
                <a:ea typeface="+mn-lt"/>
                <a:cs typeface="+mn-lt"/>
              </a:rPr>
              <a:t>√</a:t>
            </a:r>
            <a:r>
              <a:rPr lang="en-US" sz="2700" b="0" err="1">
                <a:ea typeface="+mn-lt"/>
                <a:cs typeface="+mn-lt"/>
              </a:rPr>
              <a:t>s</a:t>
            </a:r>
            <a:r>
              <a:rPr lang="en-US" sz="2700" b="0" baseline="-25000" err="1">
                <a:ea typeface="+mn-lt"/>
                <a:cs typeface="+mn-lt"/>
              </a:rPr>
              <a:t>NN</a:t>
            </a:r>
            <a:r>
              <a:rPr lang="en-US" sz="2700" b="0" baseline="-25000">
                <a:ea typeface="+mn-lt"/>
                <a:cs typeface="+mn-lt"/>
              </a:rPr>
              <a:t> </a:t>
            </a:r>
            <a:r>
              <a:rPr lang="en-US" sz="2700" b="0">
                <a:ea typeface="+mn-lt"/>
                <a:cs typeface="+mn-lt"/>
              </a:rPr>
              <a:t>~200 GeV </a:t>
            </a:r>
            <a:endParaRPr lang="en-US" sz="2700" b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0E958-277E-4687-DFDC-B2F9043F8B04}"/>
              </a:ext>
            </a:extLst>
          </p:cNvPr>
          <p:cNvSpPr txBox="1"/>
          <p:nvPr/>
        </p:nvSpPr>
        <p:spPr>
          <a:xfrm>
            <a:off x="9117562" y="42174"/>
            <a:ext cx="3007119" cy="369332"/>
          </a:xfrm>
          <a:prstGeom prst="rect">
            <a:avLst/>
          </a:prstGeom>
          <a:solidFill>
            <a:srgbClr val="336699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Run coordinator: K. Hock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3DF227-E618-A1A2-93CD-E730382C4864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547D77-EFCA-52EA-283D-F003F02C0B2F}"/>
              </a:ext>
            </a:extLst>
          </p:cNvPr>
          <p:cNvSpPr txBox="1"/>
          <p:nvPr/>
        </p:nvSpPr>
        <p:spPr>
          <a:xfrm>
            <a:off x="584337" y="5732236"/>
            <a:ext cx="112886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See next two presentations by K. Hock (on RHIC Run-24 experience) and A. Drees (with Task Force update)</a:t>
            </a:r>
          </a:p>
        </p:txBody>
      </p:sp>
    </p:spTree>
    <p:extLst>
      <p:ext uri="{BB962C8B-B14F-4D97-AF65-F5344CB8AC3E}">
        <p14:creationId xmlns:p14="http://schemas.microsoft.com/office/powerpoint/2010/main" val="4215132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39B8B-C930-51B4-381F-73C36693C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51EC8-9A13-A052-BF44-D87157B7A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892EBB-B75B-19FB-8490-542B39761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541806"/>
            <a:ext cx="10703535" cy="1947460"/>
          </a:xfrm>
        </p:spPr>
        <p:txBody>
          <a:bodyPr>
            <a:normAutofit/>
          </a:bodyPr>
          <a:lstStyle/>
          <a:p>
            <a:r>
              <a:rPr lang="en-US" sz="4400" b="0"/>
              <a:t>RHIC Run-24 Availability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F1D5E1-AA61-69D2-16B9-676AE0897C7D}"/>
              </a:ext>
            </a:extLst>
          </p:cNvPr>
          <p:cNvSpPr txBox="1"/>
          <p:nvPr/>
        </p:nvSpPr>
        <p:spPr>
          <a:xfrm>
            <a:off x="232610" y="6561405"/>
            <a:ext cx="1195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M. Minty C-AD MAC-21 (16-18 Dec 2024) </a:t>
            </a:r>
          </a:p>
        </p:txBody>
      </p:sp>
    </p:spTree>
    <p:extLst>
      <p:ext uri="{BB962C8B-B14F-4D97-AF65-F5344CB8AC3E}">
        <p14:creationId xmlns:p14="http://schemas.microsoft.com/office/powerpoint/2010/main" val="3050419709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A54D97E143EA4E926C68983DDDF579" ma:contentTypeVersion="18" ma:contentTypeDescription="Create a new document." ma:contentTypeScope="" ma:versionID="0f750f6cb39cb21490f4b030b6c1cd33">
  <xsd:schema xmlns:xsd="http://www.w3.org/2001/XMLSchema" xmlns:xs="http://www.w3.org/2001/XMLSchema" xmlns:p="http://schemas.microsoft.com/office/2006/metadata/properties" xmlns:ns3="b4cce93a-0467-4bfa-a4ef-ec0c05fb17a8" xmlns:ns4="90006a9c-ebef-4c87-9b52-c0eb4bdc4b3a" targetNamespace="http://schemas.microsoft.com/office/2006/metadata/properties" ma:root="true" ma:fieldsID="457c8114bada102d4432bb487d9bc9bd" ns3:_="" ns4:_="">
    <xsd:import namespace="b4cce93a-0467-4bfa-a4ef-ec0c05fb17a8"/>
    <xsd:import namespace="90006a9c-ebef-4c87-9b52-c0eb4bdc4b3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cce93a-0467-4bfa-a4ef-ec0c05fb17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006a9c-ebef-4c87-9b52-c0eb4bdc4b3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4cce93a-0467-4bfa-a4ef-ec0c05fb17a8" xsi:nil="true"/>
  </documentManagement>
</p:properties>
</file>

<file path=customXml/itemProps1.xml><?xml version="1.0" encoding="utf-8"?>
<ds:datastoreItem xmlns:ds="http://schemas.openxmlformats.org/officeDocument/2006/customXml" ds:itemID="{466BF893-534D-47D3-9512-74773E37F2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cce93a-0467-4bfa-a4ef-ec0c05fb17a8"/>
    <ds:schemaRef ds:uri="90006a9c-ebef-4c87-9b52-c0eb4bdc4b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B1A909-8A95-4141-9AD0-2E43FBC896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681D62-84FD-429A-A56D-3D1D45EC46B6}">
  <ds:schemaRefs>
    <ds:schemaRef ds:uri="b4cce93a-0467-4bfa-a4ef-ec0c05fb17a8"/>
    <ds:schemaRef ds:uri="90006a9c-ebef-4c87-9b52-c0eb4bdc4b3a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 (3)</Template>
  <TotalTime>460</TotalTime>
  <Words>3708</Words>
  <Application>Microsoft Office PowerPoint</Application>
  <PresentationFormat>Widescreen</PresentationFormat>
  <Paragraphs>576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Aptos</vt:lpstr>
      <vt:lpstr>Arial</vt:lpstr>
      <vt:lpstr>Arial </vt:lpstr>
      <vt:lpstr>Calibri</vt:lpstr>
      <vt:lpstr>Helvetica</vt:lpstr>
      <vt:lpstr>Symbol</vt:lpstr>
      <vt:lpstr>Times New Roman</vt:lpstr>
      <vt:lpstr>Wingdings</vt:lpstr>
      <vt:lpstr>BNL</vt:lpstr>
      <vt:lpstr>RHIC Performance in Run-24 and Planning for Run-25</vt:lpstr>
      <vt:lpstr>  Outline</vt:lpstr>
      <vt:lpstr>RHIC Run-24 Timeline and Achievements</vt:lpstr>
      <vt:lpstr>PowerPoint Presentation</vt:lpstr>
      <vt:lpstr>PowerPoint Presentation</vt:lpstr>
      <vt:lpstr>PowerPoint Presentation</vt:lpstr>
      <vt:lpstr>Emittances and Polarization</vt:lpstr>
      <vt:lpstr>PowerPoint Presentation</vt:lpstr>
      <vt:lpstr>RHIC Run-24 Availability</vt:lpstr>
      <vt:lpstr>Reliability - operation during summer months</vt:lpstr>
      <vt:lpstr>PowerPoint Presentation</vt:lpstr>
      <vt:lpstr>RHIC Availability</vt:lpstr>
      <vt:lpstr>Preparations for Run-25/26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Beam Time Requests 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Supplementary Slides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Capasso, Frances</dc:creator>
  <cp:keywords/>
  <dc:description/>
  <cp:lastModifiedBy>DiFilippo, Lynanne</cp:lastModifiedBy>
  <cp:revision>5</cp:revision>
  <cp:lastPrinted>2023-08-18T20:30:18Z</cp:lastPrinted>
  <dcterms:created xsi:type="dcterms:W3CDTF">2023-01-06T14:54:33Z</dcterms:created>
  <dcterms:modified xsi:type="dcterms:W3CDTF">2024-12-16T02:39:02Z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0x01010031A54D97E143EA4E926C68983DDDF579</vt:lpwstr>
  </property>
</Properties>
</file>