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0"/>
  </p:notesMasterIdLst>
  <p:sldIdLst>
    <p:sldId id="256" r:id="rId2"/>
    <p:sldId id="257" r:id="rId3"/>
    <p:sldId id="258" r:id="rId4"/>
    <p:sldId id="328" r:id="rId5"/>
    <p:sldId id="265" r:id="rId6"/>
    <p:sldId id="264" r:id="rId7"/>
    <p:sldId id="302" r:id="rId8"/>
    <p:sldId id="268" r:id="rId9"/>
    <p:sldId id="271" r:id="rId10"/>
    <p:sldId id="272" r:id="rId11"/>
    <p:sldId id="294" r:id="rId12"/>
    <p:sldId id="304" r:id="rId13"/>
    <p:sldId id="308" r:id="rId14"/>
    <p:sldId id="299" r:id="rId15"/>
    <p:sldId id="307" r:id="rId16"/>
    <p:sldId id="303" r:id="rId17"/>
    <p:sldId id="306" r:id="rId18"/>
    <p:sldId id="309" r:id="rId19"/>
    <p:sldId id="310" r:id="rId20"/>
    <p:sldId id="323" r:id="rId21"/>
    <p:sldId id="278" r:id="rId22"/>
    <p:sldId id="311" r:id="rId23"/>
    <p:sldId id="312" r:id="rId24"/>
    <p:sldId id="313" r:id="rId25"/>
    <p:sldId id="315" r:id="rId26"/>
    <p:sldId id="261" r:id="rId27"/>
    <p:sldId id="326" r:id="rId28"/>
    <p:sldId id="276" r:id="rId29"/>
    <p:sldId id="266" r:id="rId30"/>
    <p:sldId id="280" r:id="rId31"/>
    <p:sldId id="274" r:id="rId32"/>
    <p:sldId id="281" r:id="rId33"/>
    <p:sldId id="325" r:id="rId34"/>
    <p:sldId id="259" r:id="rId35"/>
    <p:sldId id="321" r:id="rId36"/>
    <p:sldId id="330" r:id="rId37"/>
    <p:sldId id="317" r:id="rId38"/>
    <p:sldId id="320" r:id="rId39"/>
    <p:sldId id="318" r:id="rId40"/>
    <p:sldId id="319" r:id="rId41"/>
    <p:sldId id="322" r:id="rId42"/>
    <p:sldId id="269" r:id="rId43"/>
    <p:sldId id="300" r:id="rId44"/>
    <p:sldId id="329" r:id="rId45"/>
    <p:sldId id="327" r:id="rId46"/>
    <p:sldId id="314" r:id="rId47"/>
    <p:sldId id="296" r:id="rId48"/>
    <p:sldId id="26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p:restoredTop sz="96327"/>
  </p:normalViewPr>
  <p:slideViewPr>
    <p:cSldViewPr snapToGrid="0" snapToObjects="1">
      <p:cViewPr varScale="1">
        <p:scale>
          <a:sx n="123" d="100"/>
          <a:sy n="123" d="100"/>
        </p:scale>
        <p:origin x="2440" y="192"/>
      </p:cViewPr>
      <p:guideLst/>
    </p:cSldViewPr>
  </p:slideViewPr>
  <p:outlineViewPr>
    <p:cViewPr>
      <p:scale>
        <a:sx n="33" d="100"/>
        <a:sy n="33" d="100"/>
      </p:scale>
      <p:origin x="0" y="-33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9DCBB0-28C7-5D42-ADD6-2A731CAC9D76}" type="slidenum">
              <a:rPr lang="en-US" smtClean="0"/>
              <a:t>32</a:t>
            </a:fld>
            <a:endParaRPr lang="en-US"/>
          </a:p>
        </p:txBody>
      </p:sp>
    </p:spTree>
    <p:extLst>
      <p:ext uri="{BB962C8B-B14F-4D97-AF65-F5344CB8AC3E}">
        <p14:creationId xmlns:p14="http://schemas.microsoft.com/office/powerpoint/2010/main" val="848467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C3504-462C-4404-B7D9-7EEC251BD3EC}" type="slidenum">
              <a:rPr lang="en-US" smtClean="0"/>
              <a:t>‹#›</a:t>
            </a:fld>
            <a:endParaRPr lang="en-US"/>
          </a:p>
        </p:txBody>
      </p:sp>
    </p:spTree>
    <p:extLst>
      <p:ext uri="{BB962C8B-B14F-4D97-AF65-F5344CB8AC3E}">
        <p14:creationId xmlns:p14="http://schemas.microsoft.com/office/powerpoint/2010/main" val="460920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46934" y="975360"/>
            <a:ext cx="4143375"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653692" y="975360"/>
            <a:ext cx="4316313"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645641" y="6316596"/>
            <a:ext cx="324365" cy="365125"/>
          </a:xfrm>
          <a:prstGeom prst="rect">
            <a:avLst/>
          </a:prstGeom>
        </p:spPr>
        <p:txBody>
          <a:bodyPr lIns="0" tIns="0" rIns="0" bIns="0" anchor="ctr"/>
          <a:lstStyle>
            <a:lvl1pPr algn="ctr">
              <a:defRPr sz="75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2613894"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5320665"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Name of Presenter</a:t>
            </a:r>
          </a:p>
        </p:txBody>
      </p:sp>
    </p:spTree>
    <p:extLst>
      <p:ext uri="{BB962C8B-B14F-4D97-AF65-F5344CB8AC3E}">
        <p14:creationId xmlns:p14="http://schemas.microsoft.com/office/powerpoint/2010/main" val="203575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46934" y="975360"/>
            <a:ext cx="4143375"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653692" y="975360"/>
            <a:ext cx="4316313"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645641" y="6316596"/>
            <a:ext cx="324365" cy="365125"/>
          </a:xfrm>
          <a:prstGeom prst="rect">
            <a:avLst/>
          </a:prstGeom>
        </p:spPr>
        <p:txBody>
          <a:bodyPr lIns="0" tIns="0" rIns="0" bIns="0" anchor="ctr"/>
          <a:lstStyle>
            <a:lvl1pPr algn="ctr">
              <a:defRPr sz="75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2613894"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5320665"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Name of Presenter</a:t>
            </a:r>
          </a:p>
        </p:txBody>
      </p:sp>
    </p:spTree>
    <p:extLst>
      <p:ext uri="{BB962C8B-B14F-4D97-AF65-F5344CB8AC3E}">
        <p14:creationId xmlns:p14="http://schemas.microsoft.com/office/powerpoint/2010/main" val="2007607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46934" y="975360"/>
            <a:ext cx="4143375"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653692" y="975360"/>
            <a:ext cx="4316313"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645641" y="6316596"/>
            <a:ext cx="324365" cy="365125"/>
          </a:xfrm>
          <a:prstGeom prst="rect">
            <a:avLst/>
          </a:prstGeom>
        </p:spPr>
        <p:txBody>
          <a:bodyPr lIns="0" tIns="0" rIns="0" bIns="0" anchor="ctr"/>
          <a:lstStyle>
            <a:lvl1pPr algn="ctr">
              <a:defRPr sz="75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2613894"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5320665"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Name of Presenter</a:t>
            </a:r>
          </a:p>
        </p:txBody>
      </p:sp>
    </p:spTree>
    <p:extLst>
      <p:ext uri="{BB962C8B-B14F-4D97-AF65-F5344CB8AC3E}">
        <p14:creationId xmlns:p14="http://schemas.microsoft.com/office/powerpoint/2010/main" val="555824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46934" y="975360"/>
            <a:ext cx="4143375"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653692" y="975360"/>
            <a:ext cx="4316313"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645641" y="6316596"/>
            <a:ext cx="324365" cy="365125"/>
          </a:xfrm>
          <a:prstGeom prst="rect">
            <a:avLst/>
          </a:prstGeom>
        </p:spPr>
        <p:txBody>
          <a:bodyPr lIns="0" tIns="0" rIns="0" bIns="0" anchor="ctr"/>
          <a:lstStyle>
            <a:lvl1pPr algn="ctr">
              <a:defRPr sz="75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2613894"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5320665"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Name of Presenter</a:t>
            </a:r>
          </a:p>
        </p:txBody>
      </p:sp>
    </p:spTree>
    <p:extLst>
      <p:ext uri="{BB962C8B-B14F-4D97-AF65-F5344CB8AC3E}">
        <p14:creationId xmlns:p14="http://schemas.microsoft.com/office/powerpoint/2010/main" val="2965297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46934" y="975360"/>
            <a:ext cx="4143375"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653692" y="975360"/>
            <a:ext cx="4316313"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645641" y="6316596"/>
            <a:ext cx="324365" cy="365125"/>
          </a:xfrm>
          <a:prstGeom prst="rect">
            <a:avLst/>
          </a:prstGeom>
        </p:spPr>
        <p:txBody>
          <a:bodyPr lIns="0" tIns="0" rIns="0" bIns="0" anchor="ctr"/>
          <a:lstStyle>
            <a:lvl1pPr algn="ctr">
              <a:defRPr sz="75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2613894"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5320665" y="6316596"/>
            <a:ext cx="1994535" cy="365125"/>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Name of Presenter</a:t>
            </a:r>
          </a:p>
        </p:txBody>
      </p:sp>
    </p:spTree>
    <p:extLst>
      <p:ext uri="{BB962C8B-B14F-4D97-AF65-F5344CB8AC3E}">
        <p14:creationId xmlns:p14="http://schemas.microsoft.com/office/powerpoint/2010/main" val="225960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82" r:id="rId14"/>
    <p:sldLayoutId id="2147483683" r:id="rId15"/>
    <p:sldLayoutId id="2147483684" r:id="rId16"/>
    <p:sldLayoutId id="2147483685" r:id="rId17"/>
    <p:sldLayoutId id="2147483686" r:id="rId18"/>
    <p:sldLayoutId id="2147483687" r:id="rId19"/>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g"/><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6.emf"/><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5.jpeg"/><Relationship Id="rId5" Type="http://schemas.microsoft.com/office/2007/relationships/hdphoto" Target="../media/hdphoto2.wdp"/><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r>
              <a:rPr lang="en-US" dirty="0" err="1"/>
              <a:t>sPHENIX</a:t>
            </a:r>
            <a:r>
              <a:rPr lang="en-US" dirty="0"/>
              <a:t> MVTX experimental background task force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RHIC MAC meeting Dec 16</a:t>
            </a:r>
            <a:r>
              <a:rPr lang="en-US" baseline="30000" dirty="0"/>
              <a:t>th</a:t>
            </a:r>
            <a:r>
              <a:rPr lang="en-US" dirty="0"/>
              <a:t>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A. Drees for the task force team</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A284-B52B-6304-2376-36981ACE883A}"/>
              </a:ext>
            </a:extLst>
          </p:cNvPr>
          <p:cNvSpPr>
            <a:spLocks noGrp="1"/>
          </p:cNvSpPr>
          <p:nvPr>
            <p:ph type="title"/>
          </p:nvPr>
        </p:nvSpPr>
        <p:spPr>
          <a:xfrm>
            <a:off x="428625" y="365127"/>
            <a:ext cx="8286750" cy="757092"/>
          </a:xfrm>
        </p:spPr>
        <p:txBody>
          <a:bodyPr/>
          <a:lstStyle/>
          <a:p>
            <a:r>
              <a:rPr lang="en-US" dirty="0"/>
              <a:t>Task force goals</a:t>
            </a:r>
          </a:p>
        </p:txBody>
      </p:sp>
      <p:sp>
        <p:nvSpPr>
          <p:cNvPr id="6" name="Content Placeholder 5">
            <a:extLst>
              <a:ext uri="{FF2B5EF4-FFF2-40B4-BE49-F238E27FC236}">
                <a16:creationId xmlns:a16="http://schemas.microsoft.com/office/drawing/2014/main" id="{9B5883F2-0E31-67EA-8124-69A8D54B8DCD}"/>
              </a:ext>
            </a:extLst>
          </p:cNvPr>
          <p:cNvSpPr>
            <a:spLocks noGrp="1"/>
          </p:cNvSpPr>
          <p:nvPr>
            <p:ph idx="1"/>
          </p:nvPr>
        </p:nvSpPr>
        <p:spPr>
          <a:xfrm>
            <a:off x="428625" y="1319646"/>
            <a:ext cx="8286750" cy="4713166"/>
          </a:xfrm>
        </p:spPr>
        <p:txBody>
          <a:bodyPr>
            <a:normAutofit fontScale="92500" lnSpcReduction="10000"/>
          </a:bodyPr>
          <a:lstStyle/>
          <a:p>
            <a:r>
              <a:rPr lang="en-US" dirty="0">
                <a:latin typeface="Calibri" panose="020F0502020204030204" pitchFamily="34" charset="0"/>
                <a:cs typeface="Calibri" panose="020F0502020204030204" pitchFamily="34" charset="0"/>
              </a:rPr>
              <a:t>Making use of the data from run 24:</a:t>
            </a:r>
          </a:p>
          <a:p>
            <a:pPr marL="457200" indent="-457200">
              <a:buFont typeface="+mj-lt"/>
              <a:buAutoNum type="arabicPeriod"/>
            </a:pPr>
            <a:r>
              <a:rPr lang="en-US" dirty="0">
                <a:latin typeface="Calibri" panose="020F0502020204030204" pitchFamily="34" charset="0"/>
                <a:cs typeface="Calibri" panose="020F0502020204030204" pitchFamily="34" charset="0"/>
              </a:rPr>
              <a:t>Identify the source of the backgrounds</a:t>
            </a:r>
          </a:p>
          <a:p>
            <a:pPr marL="685800" lvl="1" indent="-342900"/>
            <a:r>
              <a:rPr lang="en-US" dirty="0">
                <a:latin typeface="Calibri" panose="020F0502020204030204" pitchFamily="34" charset="0"/>
                <a:cs typeface="Calibri" panose="020F0502020204030204" pitchFamily="34" charset="0"/>
              </a:rPr>
              <a:t>Investigate interactions from residual gas in vacuum</a:t>
            </a:r>
          </a:p>
          <a:p>
            <a:pPr marL="685800" lvl="1" indent="-342900"/>
            <a:r>
              <a:rPr lang="en-US" dirty="0">
                <a:latin typeface="Calibri" panose="020F0502020204030204" pitchFamily="34" charset="0"/>
                <a:cs typeface="Calibri" panose="020F0502020204030204" pitchFamily="34" charset="0"/>
              </a:rPr>
              <a:t>Simulate shower generated by Au-C, Au-Cu, Au-Fe or Au-h breakup components striking the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taper (</a:t>
            </a:r>
            <a:r>
              <a:rPr lang="en-US" dirty="0" err="1">
                <a:latin typeface="Calibri" panose="020F0502020204030204" pitchFamily="34" charset="0"/>
                <a:cs typeface="Calibri" panose="020F0502020204030204" pitchFamily="34" charset="0"/>
              </a:rPr>
              <a:t>Lef</a:t>
            </a:r>
            <a:r>
              <a:rPr lang="en-US" dirty="0">
                <a:latin typeface="Calibri" panose="020F0502020204030204" pitchFamily="34" charset="0"/>
                <a:cs typeface="Calibri" panose="020F0502020204030204" pitchFamily="34" charset="0"/>
              </a:rPr>
              <a:t>, Cameron)</a:t>
            </a:r>
          </a:p>
          <a:p>
            <a:pPr marL="685800" lvl="1" indent="-342900"/>
            <a:r>
              <a:rPr lang="en-US" dirty="0">
                <a:latin typeface="Calibri" panose="020F0502020204030204" pitchFamily="34" charset="0"/>
                <a:cs typeface="Calibri" panose="020F0502020204030204" pitchFamily="34" charset="0"/>
              </a:rPr>
              <a:t>Investigate effects of local higher-order magnetic fields on backgrounds (Henry, Steve)</a:t>
            </a:r>
          </a:p>
          <a:p>
            <a:pPr marL="685800" lvl="1" indent="-342900"/>
            <a:r>
              <a:rPr lang="en-US" dirty="0">
                <a:latin typeface="Calibri" panose="020F0502020204030204" pitchFamily="34" charset="0"/>
                <a:cs typeface="Calibri" panose="020F0502020204030204" pitchFamily="34" charset="0"/>
              </a:rPr>
              <a:t>Investigate asymmetry blue vs. yellow (Vincent, </a:t>
            </a:r>
            <a:r>
              <a:rPr lang="en-US" dirty="0" err="1">
                <a:latin typeface="Calibri" panose="020F0502020204030204" pitchFamily="34" charset="0"/>
                <a:cs typeface="Calibri" panose="020F0502020204030204" pitchFamily="34" charset="0"/>
              </a:rPr>
              <a:t>Lef</a:t>
            </a:r>
            <a:r>
              <a:rPr lang="en-US" dirty="0">
                <a:latin typeface="Calibri" panose="020F0502020204030204" pitchFamily="34" charset="0"/>
                <a:cs typeface="Calibri" panose="020F0502020204030204" pitchFamily="34" charset="0"/>
              </a:rPr>
              <a:t>)</a:t>
            </a:r>
          </a:p>
          <a:p>
            <a:pPr marL="457200" indent="-457200">
              <a:buFont typeface="+mj-lt"/>
              <a:buAutoNum type="arabicPeriod"/>
            </a:pPr>
            <a:r>
              <a:rPr lang="en-US" dirty="0">
                <a:latin typeface="Calibri" panose="020F0502020204030204" pitchFamily="34" charset="0"/>
                <a:cs typeface="Calibri" panose="020F0502020204030204" pitchFamily="34" charset="0"/>
              </a:rPr>
              <a:t>Mitigate the losses</a:t>
            </a:r>
          </a:p>
          <a:p>
            <a:pPr marL="685800" lvl="1" indent="-342900"/>
            <a:r>
              <a:rPr lang="en-US" dirty="0">
                <a:latin typeface="Calibri" panose="020F0502020204030204" pitchFamily="34" charset="0"/>
                <a:cs typeface="Calibri" panose="020F0502020204030204" pitchFamily="34" charset="0"/>
              </a:rPr>
              <a:t>We have indication that losses are from off-momentum particles</a:t>
            </a:r>
          </a:p>
          <a:p>
            <a:pPr marL="685800" lvl="1" indent="-342900"/>
            <a:r>
              <a:rPr lang="en-US" dirty="0">
                <a:latin typeface="Calibri" panose="020F0502020204030204" pitchFamily="34" charset="0"/>
                <a:cs typeface="Calibri" panose="020F0502020204030204" pitchFamily="34" charset="0"/>
              </a:rPr>
              <a:t>Add local shielding inside </a:t>
            </a:r>
            <a:r>
              <a:rPr lang="en-US" dirty="0" err="1">
                <a:latin typeface="Calibri" panose="020F0502020204030204" pitchFamily="34" charset="0"/>
                <a:cs typeface="Calibri" panose="020F0502020204030204" pitchFamily="34" charset="0"/>
              </a:rPr>
              <a:t>sPhenix</a:t>
            </a:r>
            <a:r>
              <a:rPr lang="en-US" dirty="0">
                <a:latin typeface="Calibri" panose="020F0502020204030204" pitchFamily="34" charset="0"/>
                <a:cs typeface="Calibri" panose="020F0502020204030204" pitchFamily="34" charset="0"/>
              </a:rPr>
              <a:t> (polyethylene) -&gt; </a:t>
            </a:r>
            <a:r>
              <a:rPr lang="en-US" dirty="0" err="1">
                <a:latin typeface="Calibri" panose="020F0502020204030204" pitchFamily="34" charset="0"/>
                <a:cs typeface="Calibri" panose="020F0502020204030204" pitchFamily="34" charset="0"/>
              </a:rPr>
              <a:t>sPhenix</a:t>
            </a:r>
            <a:endParaRPr lang="en-US" dirty="0">
              <a:latin typeface="Calibri" panose="020F0502020204030204" pitchFamily="34" charset="0"/>
              <a:cs typeface="Calibri" panose="020F0502020204030204" pitchFamily="34" charset="0"/>
            </a:endParaRPr>
          </a:p>
          <a:p>
            <a:pPr marL="685800" lvl="1" indent="-342900"/>
            <a:r>
              <a:rPr lang="en-US" dirty="0">
                <a:latin typeface="Calibri" panose="020F0502020204030204" pitchFamily="34" charset="0"/>
                <a:cs typeface="Calibri" panose="020F0502020204030204" pitchFamily="34" charset="0"/>
              </a:rPr>
              <a:t>Create warm dispersion bump and move blue mask to that yellow location (</a:t>
            </a:r>
            <a:r>
              <a:rPr lang="en-US" dirty="0" err="1">
                <a:latin typeface="Calibri" panose="020F0502020204030204" pitchFamily="34" charset="0"/>
                <a:cs typeface="Calibri" panose="020F0502020204030204" pitchFamily="34" charset="0"/>
              </a:rPr>
              <a:t>Chuyu</a:t>
            </a:r>
            <a:r>
              <a:rPr lang="en-US" dirty="0">
                <a:latin typeface="Calibri" panose="020F0502020204030204" pitchFamily="34" charset="0"/>
                <a:cs typeface="Calibri" panose="020F0502020204030204" pitchFamily="34" charset="0"/>
              </a:rPr>
              <a:t>, Guillaume, Angelika)</a:t>
            </a:r>
          </a:p>
          <a:p>
            <a:pPr marL="685800" lvl="1" indent="-342900"/>
            <a:r>
              <a:rPr lang="en-US" dirty="0">
                <a:latin typeface="Calibri" panose="020F0502020204030204" pitchFamily="34" charset="0"/>
                <a:cs typeface="Calibri" panose="020F0502020204030204" pitchFamily="34" charset="0"/>
              </a:rPr>
              <a:t>Tracking simulation to validate approaches (Guillaume, Kiel, Vincent)</a:t>
            </a:r>
          </a:p>
          <a:p>
            <a:pPr marL="457200" indent="-457200">
              <a:buFont typeface="+mj-lt"/>
              <a:buAutoNum type="arabicPeriod"/>
            </a:pPr>
            <a:r>
              <a:rPr lang="en-US" dirty="0">
                <a:latin typeface="Calibri" panose="020F0502020204030204" pitchFamily="34" charset="0"/>
                <a:cs typeface="Calibri" panose="020F0502020204030204" pitchFamily="34" charset="0"/>
              </a:rPr>
              <a:t>Improve instrumentation and monitoring while MVTX is off (John, Sean)</a:t>
            </a:r>
          </a:p>
        </p:txBody>
      </p:sp>
      <p:sp>
        <p:nvSpPr>
          <p:cNvPr id="3" name="Slide Number Placeholder 2">
            <a:extLst>
              <a:ext uri="{FF2B5EF4-FFF2-40B4-BE49-F238E27FC236}">
                <a16:creationId xmlns:a16="http://schemas.microsoft.com/office/drawing/2014/main" id="{CBC0E21E-0D43-1D22-F8F9-9932087102AF}"/>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spTree>
    <p:extLst>
      <p:ext uri="{BB962C8B-B14F-4D97-AF65-F5344CB8AC3E}">
        <p14:creationId xmlns:p14="http://schemas.microsoft.com/office/powerpoint/2010/main" val="340003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9C2E52-248C-530C-BDB7-364D20467C8C}"/>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
        <p:nvSpPr>
          <p:cNvPr id="6" name="Title 5">
            <a:extLst>
              <a:ext uri="{FF2B5EF4-FFF2-40B4-BE49-F238E27FC236}">
                <a16:creationId xmlns:a16="http://schemas.microsoft.com/office/drawing/2014/main" id="{3E21DFFC-97DD-C169-F661-EF921629AA3A}"/>
              </a:ext>
            </a:extLst>
          </p:cNvPr>
          <p:cNvSpPr>
            <a:spLocks noGrp="1"/>
          </p:cNvSpPr>
          <p:nvPr>
            <p:ph type="ctrTitle"/>
          </p:nvPr>
        </p:nvSpPr>
        <p:spPr/>
        <p:txBody>
          <a:bodyPr>
            <a:normAutofit/>
          </a:bodyPr>
          <a:lstStyle/>
          <a:p>
            <a:r>
              <a:rPr lang="en-US" dirty="0"/>
              <a:t>Momentum collimation</a:t>
            </a:r>
            <a:br>
              <a:rPr lang="en-US" dirty="0"/>
            </a:br>
            <a:r>
              <a:rPr lang="en-US" sz="2400" b="0" dirty="0"/>
              <a:t>(</a:t>
            </a:r>
            <a:r>
              <a:rPr lang="en-US" sz="2400" b="0" dirty="0" err="1"/>
              <a:t>C.Liu</a:t>
            </a:r>
            <a:r>
              <a:rPr lang="en-US" sz="2400" b="0" dirty="0"/>
              <a:t>, A. Drees, G. Robert-</a:t>
            </a:r>
            <a:r>
              <a:rPr lang="en-US" sz="2400" b="0" dirty="0" err="1"/>
              <a:t>Demolaize</a:t>
            </a:r>
            <a:r>
              <a:rPr lang="en-US" sz="2400" b="0" dirty="0"/>
              <a:t>)</a:t>
            </a:r>
            <a:endParaRPr lang="en-US" b="0" dirty="0"/>
          </a:p>
        </p:txBody>
      </p:sp>
    </p:spTree>
    <p:extLst>
      <p:ext uri="{BB962C8B-B14F-4D97-AF65-F5344CB8AC3E}">
        <p14:creationId xmlns:p14="http://schemas.microsoft.com/office/powerpoint/2010/main" val="264658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07F3-1788-5DEB-F778-362C20A8CB3F}"/>
              </a:ext>
            </a:extLst>
          </p:cNvPr>
          <p:cNvSpPr>
            <a:spLocks noGrp="1"/>
          </p:cNvSpPr>
          <p:nvPr>
            <p:ph type="title"/>
          </p:nvPr>
        </p:nvSpPr>
        <p:spPr/>
        <p:txBody>
          <a:bodyPr/>
          <a:lstStyle/>
          <a:p>
            <a:r>
              <a:rPr lang="en-US" dirty="0">
                <a:cs typeface="Arial"/>
              </a:rPr>
              <a:t>The idea</a:t>
            </a:r>
            <a:endParaRPr lang="en-US" dirty="0"/>
          </a:p>
        </p:txBody>
      </p:sp>
      <p:sp>
        <p:nvSpPr>
          <p:cNvPr id="3" name="Content Placeholder 2">
            <a:extLst>
              <a:ext uri="{FF2B5EF4-FFF2-40B4-BE49-F238E27FC236}">
                <a16:creationId xmlns:a16="http://schemas.microsoft.com/office/drawing/2014/main" id="{820F7F38-C7F8-FF3F-F599-B405D16128A2}"/>
              </a:ext>
            </a:extLst>
          </p:cNvPr>
          <p:cNvSpPr>
            <a:spLocks noGrp="1"/>
          </p:cNvSpPr>
          <p:nvPr>
            <p:ph idx="1"/>
          </p:nvPr>
        </p:nvSpPr>
        <p:spPr/>
        <p:txBody>
          <a:bodyPr vert="horz" lIns="91440" tIns="45720" rIns="91440" bIns="45720" rtlCol="0" anchor="t">
            <a:normAutofit fontScale="92500" lnSpcReduction="10000"/>
          </a:bodyPr>
          <a:lstStyle/>
          <a:p>
            <a:pPr>
              <a:buChar char="•"/>
            </a:pPr>
            <a:r>
              <a:rPr lang="en-US" dirty="0">
                <a:ea typeface="+mn-lt"/>
                <a:cs typeface="+mn-lt"/>
              </a:rPr>
              <a:t>The concept is based on the assumption that the </a:t>
            </a:r>
            <a:r>
              <a:rPr lang="en-US" dirty="0" err="1">
                <a:ea typeface="+mn-lt"/>
                <a:cs typeface="+mn-lt"/>
              </a:rPr>
              <a:t>sPHENIX</a:t>
            </a:r>
            <a:r>
              <a:rPr lang="en-US" dirty="0">
                <a:ea typeface="+mn-lt"/>
                <a:cs typeface="+mn-lt"/>
              </a:rPr>
              <a:t> background was caused by </a:t>
            </a:r>
            <a:r>
              <a:rPr lang="en-US" dirty="0">
                <a:solidFill>
                  <a:schemeClr val="accent6">
                    <a:lumMod val="75000"/>
                  </a:schemeClr>
                </a:solidFill>
                <a:ea typeface="+mn-lt"/>
                <a:cs typeface="+mn-lt"/>
              </a:rPr>
              <a:t>off-momentum particles</a:t>
            </a:r>
            <a:r>
              <a:rPr lang="en-US" dirty="0">
                <a:ea typeface="+mn-lt"/>
                <a:cs typeface="+mn-lt"/>
              </a:rPr>
              <a:t>.</a:t>
            </a:r>
          </a:p>
          <a:p>
            <a:pPr>
              <a:buChar char="•"/>
            </a:pPr>
            <a:endParaRPr lang="en-US" dirty="0"/>
          </a:p>
          <a:p>
            <a:pPr>
              <a:buChar char="•"/>
            </a:pPr>
            <a:r>
              <a:rPr lang="en-US" dirty="0">
                <a:ea typeface="+mn-lt"/>
                <a:cs typeface="+mn-lt"/>
              </a:rPr>
              <a:t>This assumption stems from the observation that the </a:t>
            </a:r>
            <a:r>
              <a:rPr lang="en-US" dirty="0">
                <a:solidFill>
                  <a:schemeClr val="accent6">
                    <a:lumMod val="75000"/>
                  </a:schemeClr>
                </a:solidFill>
                <a:ea typeface="+mn-lt"/>
                <a:cs typeface="+mn-lt"/>
              </a:rPr>
              <a:t>pre-fire protection bump helped</a:t>
            </a:r>
            <a:r>
              <a:rPr lang="en-US" dirty="0">
                <a:ea typeface="+mn-lt"/>
                <a:cs typeface="+mn-lt"/>
              </a:rPr>
              <a:t> lower the MVTX auto-recovery rate.</a:t>
            </a:r>
          </a:p>
          <a:p>
            <a:pPr>
              <a:buChar char="•"/>
            </a:pPr>
            <a:endParaRPr lang="en-US" dirty="0"/>
          </a:p>
          <a:p>
            <a:pPr>
              <a:buChar char="•"/>
            </a:pPr>
            <a:r>
              <a:rPr lang="en-US" dirty="0">
                <a:ea typeface="+mn-lt"/>
                <a:cs typeface="+mn-lt"/>
              </a:rPr>
              <a:t>The approach involves increasing dispersion in a warm section and relocating the blue mask there to serve as a </a:t>
            </a:r>
            <a:r>
              <a:rPr lang="en-US" dirty="0">
                <a:solidFill>
                  <a:schemeClr val="accent6">
                    <a:lumMod val="75000"/>
                  </a:schemeClr>
                </a:solidFill>
                <a:ea typeface="+mn-lt"/>
                <a:cs typeface="+mn-lt"/>
              </a:rPr>
              <a:t>momentum collimator</a:t>
            </a:r>
            <a:r>
              <a:rPr lang="en-US" dirty="0">
                <a:ea typeface="+mn-lt"/>
                <a:cs typeface="+mn-lt"/>
              </a:rPr>
              <a:t>.</a:t>
            </a:r>
          </a:p>
          <a:p>
            <a:pPr>
              <a:buChar char="•"/>
            </a:pPr>
            <a:endParaRPr lang="en-US" dirty="0"/>
          </a:p>
          <a:p>
            <a:pPr>
              <a:buChar char="•"/>
            </a:pPr>
            <a:r>
              <a:rPr lang="en-US" dirty="0">
                <a:ea typeface="+mn-lt"/>
                <a:cs typeface="+mn-lt"/>
              </a:rPr>
              <a:t>The selected location is chosen for its </a:t>
            </a:r>
            <a:r>
              <a:rPr lang="en-US" dirty="0">
                <a:solidFill>
                  <a:schemeClr val="accent6">
                    <a:lumMod val="75000"/>
                  </a:schemeClr>
                </a:solidFill>
                <a:ea typeface="+mn-lt"/>
                <a:cs typeface="+mn-lt"/>
              </a:rPr>
              <a:t>figure of merit</a:t>
            </a:r>
            <a:r>
              <a:rPr lang="en-US" dirty="0">
                <a:ea typeface="+mn-lt"/>
                <a:cs typeface="+mn-lt"/>
              </a:rPr>
              <a:t>, </a:t>
            </a:r>
            <a:r>
              <a:rPr lang="en-US" dirty="0" err="1">
                <a:ea typeface="+mn-lt"/>
                <a:cs typeface="+mn-lt"/>
              </a:rPr>
              <a:t>eta_x</a:t>
            </a:r>
            <a:r>
              <a:rPr lang="en-US" dirty="0">
                <a:ea typeface="+mn-lt"/>
                <a:cs typeface="+mn-lt"/>
              </a:rPr>
              <a:t> / sqrt(</a:t>
            </a:r>
            <a:r>
              <a:rPr lang="en-US" dirty="0" err="1">
                <a:ea typeface="+mn-lt"/>
                <a:cs typeface="+mn-lt"/>
              </a:rPr>
              <a:t>beta_x</a:t>
            </a:r>
            <a:r>
              <a:rPr lang="en-US" dirty="0">
                <a:ea typeface="+mn-lt"/>
                <a:cs typeface="+mn-lt"/>
              </a:rPr>
              <a:t>), with higher values being preferable.</a:t>
            </a:r>
          </a:p>
          <a:p>
            <a:pPr marL="342900" indent="-342900">
              <a:buChar char="•"/>
            </a:pPr>
            <a:endParaRPr lang="en-US" dirty="0">
              <a:cs typeface="Arial"/>
            </a:endParaRPr>
          </a:p>
          <a:p>
            <a:pPr marL="342900" indent="-342900">
              <a:buChar char="•"/>
            </a:pPr>
            <a:endParaRPr lang="en-US" dirty="0">
              <a:cs typeface="Arial"/>
            </a:endParaRPr>
          </a:p>
        </p:txBody>
      </p:sp>
      <p:sp>
        <p:nvSpPr>
          <p:cNvPr id="4" name="Slide Number Placeholder 3">
            <a:extLst>
              <a:ext uri="{FF2B5EF4-FFF2-40B4-BE49-F238E27FC236}">
                <a16:creationId xmlns:a16="http://schemas.microsoft.com/office/drawing/2014/main" id="{3E250355-1F8E-41A9-02F3-D8BD75EE32AE}"/>
              </a:ext>
            </a:extLst>
          </p:cNvPr>
          <p:cNvSpPr>
            <a:spLocks noGrp="1"/>
          </p:cNvSpPr>
          <p:nvPr>
            <p:ph type="sldNum" sz="quarter" idx="4"/>
          </p:nvPr>
        </p:nvSpPr>
        <p:spPr/>
        <p:txBody>
          <a:bodyPr/>
          <a:lstStyle/>
          <a:p>
            <a:fld id="{933A556B-7C63-244D-9B7C-B0EA8042B330}" type="slidenum">
              <a:rPr lang="en-US" smtClean="0"/>
              <a:pPr/>
              <a:t>12</a:t>
            </a:fld>
            <a:endParaRPr lang="en-US" sz="750"/>
          </a:p>
        </p:txBody>
      </p:sp>
    </p:spTree>
    <p:extLst>
      <p:ext uri="{BB962C8B-B14F-4D97-AF65-F5344CB8AC3E}">
        <p14:creationId xmlns:p14="http://schemas.microsoft.com/office/powerpoint/2010/main" val="389559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50462-35B2-E7B3-A4AE-4C4C0E909802}"/>
              </a:ext>
            </a:extLst>
          </p:cNvPr>
          <p:cNvSpPr>
            <a:spLocks noGrp="1"/>
          </p:cNvSpPr>
          <p:nvPr>
            <p:ph type="title"/>
          </p:nvPr>
        </p:nvSpPr>
        <p:spPr/>
        <p:txBody>
          <a:bodyPr/>
          <a:lstStyle/>
          <a:p>
            <a:r>
              <a:rPr lang="en-US">
                <a:cs typeface="Arial"/>
              </a:rPr>
              <a:t>IR4 triplet case #2 (negative dispersion)</a:t>
            </a:r>
            <a:endParaRPr lang="en-US"/>
          </a:p>
        </p:txBody>
      </p:sp>
      <p:pic>
        <p:nvPicPr>
          <p:cNvPr id="5" name="Content Placeholder 4">
            <a:extLst>
              <a:ext uri="{FF2B5EF4-FFF2-40B4-BE49-F238E27FC236}">
                <a16:creationId xmlns:a16="http://schemas.microsoft.com/office/drawing/2014/main" id="{E9ADF56B-450A-D26F-E1B5-C2B9B941B914}"/>
              </a:ext>
            </a:extLst>
          </p:cNvPr>
          <p:cNvPicPr>
            <a:picLocks noGrp="1" noChangeAspect="1"/>
          </p:cNvPicPr>
          <p:nvPr>
            <p:ph idx="1"/>
          </p:nvPr>
        </p:nvPicPr>
        <p:blipFill>
          <a:blip r:embed="rId2"/>
          <a:stretch>
            <a:fillRect/>
          </a:stretch>
        </p:blipFill>
        <p:spPr>
          <a:xfrm>
            <a:off x="265814" y="2023332"/>
            <a:ext cx="4572000" cy="3429000"/>
          </a:xfrm>
        </p:spPr>
      </p:pic>
      <p:sp>
        <p:nvSpPr>
          <p:cNvPr id="4" name="Slide Number Placeholder 3">
            <a:extLst>
              <a:ext uri="{FF2B5EF4-FFF2-40B4-BE49-F238E27FC236}">
                <a16:creationId xmlns:a16="http://schemas.microsoft.com/office/drawing/2014/main" id="{9B4D0316-3CC6-4B0E-23F9-D7AFA2092149}"/>
              </a:ext>
            </a:extLst>
          </p:cNvPr>
          <p:cNvSpPr>
            <a:spLocks noGrp="1"/>
          </p:cNvSpPr>
          <p:nvPr>
            <p:ph type="sldNum" sz="quarter" idx="4"/>
          </p:nvPr>
        </p:nvSpPr>
        <p:spPr/>
        <p:txBody>
          <a:bodyPr/>
          <a:lstStyle/>
          <a:p>
            <a:fld id="{933A556B-7C63-244D-9B7C-B0EA8042B330}" type="slidenum">
              <a:rPr lang="en-US" smtClean="0"/>
              <a:pPr/>
              <a:t>13</a:t>
            </a:fld>
            <a:endParaRPr lang="en-US" sz="750"/>
          </a:p>
        </p:txBody>
      </p:sp>
      <p:pic>
        <p:nvPicPr>
          <p:cNvPr id="6" name="Picture 5">
            <a:extLst>
              <a:ext uri="{FF2B5EF4-FFF2-40B4-BE49-F238E27FC236}">
                <a16:creationId xmlns:a16="http://schemas.microsoft.com/office/drawing/2014/main" id="{B502337A-AFAC-74A6-3C9C-D6E5877FC25F}"/>
              </a:ext>
            </a:extLst>
          </p:cNvPr>
          <p:cNvPicPr>
            <a:picLocks noChangeAspect="1"/>
          </p:cNvPicPr>
          <p:nvPr/>
        </p:nvPicPr>
        <p:blipFill>
          <a:blip r:embed="rId3"/>
          <a:stretch>
            <a:fillRect/>
          </a:stretch>
        </p:blipFill>
        <p:spPr>
          <a:xfrm>
            <a:off x="4572000" y="2022844"/>
            <a:ext cx="4572000" cy="3429000"/>
          </a:xfrm>
          <a:prstGeom prst="rect">
            <a:avLst/>
          </a:prstGeom>
        </p:spPr>
      </p:pic>
      <p:sp>
        <p:nvSpPr>
          <p:cNvPr id="3" name="TextBox 2">
            <a:extLst>
              <a:ext uri="{FF2B5EF4-FFF2-40B4-BE49-F238E27FC236}">
                <a16:creationId xmlns:a16="http://schemas.microsoft.com/office/drawing/2014/main" id="{B92F13A7-09F8-BFF4-BDC0-68B856151F27}"/>
              </a:ext>
            </a:extLst>
          </p:cNvPr>
          <p:cNvSpPr txBox="1"/>
          <p:nvPr/>
        </p:nvSpPr>
        <p:spPr>
          <a:xfrm>
            <a:off x="7209264" y="1817649"/>
            <a:ext cx="1423788" cy="261610"/>
          </a:xfrm>
          <a:prstGeom prst="rect">
            <a:avLst/>
          </a:prstGeom>
          <a:noFill/>
        </p:spPr>
        <p:txBody>
          <a:bodyPr wrap="none" rtlCol="0">
            <a:spAutoFit/>
          </a:bodyPr>
          <a:lstStyle/>
          <a:p>
            <a:r>
              <a:rPr lang="en-US" sz="1100" dirty="0"/>
              <a:t>Courtesy </a:t>
            </a:r>
            <a:r>
              <a:rPr lang="en-US" sz="1100" dirty="0" err="1"/>
              <a:t>Chuyu</a:t>
            </a:r>
            <a:r>
              <a:rPr lang="en-US" sz="1100" dirty="0"/>
              <a:t> Liu</a:t>
            </a:r>
          </a:p>
        </p:txBody>
      </p:sp>
    </p:spTree>
    <p:extLst>
      <p:ext uri="{BB962C8B-B14F-4D97-AF65-F5344CB8AC3E}">
        <p14:creationId xmlns:p14="http://schemas.microsoft.com/office/powerpoint/2010/main" val="2774852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807F-ADAA-3F7D-7435-2705F7E73267}"/>
              </a:ext>
            </a:extLst>
          </p:cNvPr>
          <p:cNvSpPr>
            <a:spLocks noGrp="1"/>
          </p:cNvSpPr>
          <p:nvPr>
            <p:ph type="title"/>
          </p:nvPr>
        </p:nvSpPr>
        <p:spPr/>
        <p:txBody>
          <a:bodyPr/>
          <a:lstStyle/>
          <a:p>
            <a:r>
              <a:rPr lang="en-US" dirty="0">
                <a:cs typeface="Arial"/>
              </a:rPr>
              <a:t>Comparison of dispersion and FOM</a:t>
            </a:r>
            <a:endParaRPr lang="en-US" dirty="0"/>
          </a:p>
        </p:txBody>
      </p:sp>
      <p:graphicFrame>
        <p:nvGraphicFramePr>
          <p:cNvPr id="5" name="Content Placeholder 4">
            <a:extLst>
              <a:ext uri="{FF2B5EF4-FFF2-40B4-BE49-F238E27FC236}">
                <a16:creationId xmlns:a16="http://schemas.microsoft.com/office/drawing/2014/main" id="{0D706434-2DDC-9E77-977A-162C31BE81D5}"/>
              </a:ext>
            </a:extLst>
          </p:cNvPr>
          <p:cNvGraphicFramePr>
            <a:graphicFrameLocks noGrp="1"/>
          </p:cNvGraphicFramePr>
          <p:nvPr>
            <p:ph idx="1"/>
            <p:extLst>
              <p:ext uri="{D42A27DB-BD31-4B8C-83A1-F6EECF244321}">
                <p14:modId xmlns:p14="http://schemas.microsoft.com/office/powerpoint/2010/main" val="3683188878"/>
              </p:ext>
            </p:extLst>
          </p:nvPr>
        </p:nvGraphicFramePr>
        <p:xfrm>
          <a:off x="326411" y="1693187"/>
          <a:ext cx="8411102" cy="4409439"/>
        </p:xfrm>
        <a:graphic>
          <a:graphicData uri="http://schemas.openxmlformats.org/drawingml/2006/table">
            <a:tbl>
              <a:tblPr firstRow="1" bandRow="1">
                <a:tableStyleId>{5C22544A-7EE6-4342-B048-85BDC9FD1C3A}</a:tableStyleId>
              </a:tblPr>
              <a:tblGrid>
                <a:gridCol w="1065971">
                  <a:extLst>
                    <a:ext uri="{9D8B030D-6E8A-4147-A177-3AD203B41FA5}">
                      <a16:colId xmlns:a16="http://schemas.microsoft.com/office/drawing/2014/main" val="1803493488"/>
                    </a:ext>
                  </a:extLst>
                </a:gridCol>
                <a:gridCol w="1278082">
                  <a:extLst>
                    <a:ext uri="{9D8B030D-6E8A-4147-A177-3AD203B41FA5}">
                      <a16:colId xmlns:a16="http://schemas.microsoft.com/office/drawing/2014/main" val="2777874102"/>
                    </a:ext>
                  </a:extLst>
                </a:gridCol>
                <a:gridCol w="602672">
                  <a:extLst>
                    <a:ext uri="{9D8B030D-6E8A-4147-A177-3AD203B41FA5}">
                      <a16:colId xmlns:a16="http://schemas.microsoft.com/office/drawing/2014/main" val="3549480623"/>
                    </a:ext>
                  </a:extLst>
                </a:gridCol>
                <a:gridCol w="1277075">
                  <a:extLst>
                    <a:ext uri="{9D8B030D-6E8A-4147-A177-3AD203B41FA5}">
                      <a16:colId xmlns:a16="http://schemas.microsoft.com/office/drawing/2014/main" val="241119333"/>
                    </a:ext>
                  </a:extLst>
                </a:gridCol>
                <a:gridCol w="802305">
                  <a:extLst>
                    <a:ext uri="{9D8B030D-6E8A-4147-A177-3AD203B41FA5}">
                      <a16:colId xmlns:a16="http://schemas.microsoft.com/office/drawing/2014/main" val="2588788512"/>
                    </a:ext>
                  </a:extLst>
                </a:gridCol>
                <a:gridCol w="903168">
                  <a:extLst>
                    <a:ext uri="{9D8B030D-6E8A-4147-A177-3AD203B41FA5}">
                      <a16:colId xmlns:a16="http://schemas.microsoft.com/office/drawing/2014/main" val="2589737401"/>
                    </a:ext>
                  </a:extLst>
                </a:gridCol>
                <a:gridCol w="795128">
                  <a:extLst>
                    <a:ext uri="{9D8B030D-6E8A-4147-A177-3AD203B41FA5}">
                      <a16:colId xmlns:a16="http://schemas.microsoft.com/office/drawing/2014/main" val="315534141"/>
                    </a:ext>
                  </a:extLst>
                </a:gridCol>
                <a:gridCol w="1686701">
                  <a:extLst>
                    <a:ext uri="{9D8B030D-6E8A-4147-A177-3AD203B41FA5}">
                      <a16:colId xmlns:a16="http://schemas.microsoft.com/office/drawing/2014/main" val="1529050256"/>
                    </a:ext>
                  </a:extLst>
                </a:gridCol>
              </a:tblGrid>
              <a:tr h="370839">
                <a:tc rowSpan="2">
                  <a:txBody>
                    <a:bodyPr/>
                    <a:lstStyle/>
                    <a:p>
                      <a:pPr algn="ctr"/>
                      <a:r>
                        <a:rPr lang="en-US" dirty="0"/>
                        <a:t>Locations</a:t>
                      </a:r>
                    </a:p>
                  </a:txBody>
                  <a:tcPr anchor="ctr"/>
                </a:tc>
                <a:tc gridSpan="2">
                  <a:txBody>
                    <a:bodyPr/>
                    <a:lstStyle/>
                    <a:p>
                      <a:pPr algn="ctr"/>
                      <a:r>
                        <a:rPr lang="en-US" dirty="0"/>
                        <a:t>w/o add. dispersion </a:t>
                      </a:r>
                    </a:p>
                  </a:txBody>
                  <a:tcPr/>
                </a:tc>
                <a:tc hMerge="1">
                  <a:txBody>
                    <a:bodyPr/>
                    <a:lstStyle/>
                    <a:p>
                      <a:endParaRPr lang="en-US"/>
                    </a:p>
                  </a:txBody>
                  <a:tcPr/>
                </a:tc>
                <a:tc gridSpan="2">
                  <a:txBody>
                    <a:bodyPr/>
                    <a:lstStyle/>
                    <a:p>
                      <a:pPr algn="ctr"/>
                      <a:r>
                        <a:rPr lang="en-US" dirty="0"/>
                        <a:t>W add. dispersion</a:t>
                      </a:r>
                    </a:p>
                  </a:txBody>
                  <a:tcPr/>
                </a:tc>
                <a:tc hMerge="1">
                  <a:txBody>
                    <a:bodyPr/>
                    <a:lstStyle/>
                    <a:p>
                      <a:endParaRPr lang="en-US"/>
                    </a:p>
                  </a:txBody>
                  <a:tcPr/>
                </a:tc>
                <a:tc rowSpan="2">
                  <a:txBody>
                    <a:bodyPr/>
                    <a:lstStyle/>
                    <a:p>
                      <a:pPr lvl="0" algn="ctr">
                        <a:buNone/>
                      </a:pPr>
                      <a:r>
                        <a:rPr lang="en-US" dirty="0" err="1"/>
                        <a:t>Beta_x</a:t>
                      </a:r>
                      <a:r>
                        <a:rPr lang="en-US" dirty="0"/>
                        <a:t> (m)</a:t>
                      </a:r>
                    </a:p>
                  </a:txBody>
                  <a:tcPr anchor="ctr"/>
                </a:tc>
                <a:tc rowSpan="2">
                  <a:txBody>
                    <a:bodyPr/>
                    <a:lstStyle/>
                    <a:p>
                      <a:pPr lvl="0" algn="ctr">
                        <a:buNone/>
                      </a:pPr>
                      <a:r>
                        <a:rPr lang="en-US" dirty="0"/>
                        <a:t>Sigma (mm)</a:t>
                      </a:r>
                    </a:p>
                  </a:txBody>
                  <a:tcPr anchor="ctr"/>
                </a:tc>
                <a:tc rowSpan="2">
                  <a:txBody>
                    <a:bodyPr/>
                    <a:lstStyle/>
                    <a:p>
                      <a:pPr lvl="0" algn="ctr">
                        <a:buNone/>
                      </a:pPr>
                      <a:r>
                        <a:rPr lang="en-US" dirty="0"/>
                        <a:t>Notes</a:t>
                      </a:r>
                    </a:p>
                  </a:txBody>
                  <a:tcPr anchor="ctr"/>
                </a:tc>
                <a:extLst>
                  <a:ext uri="{0D108BD9-81ED-4DB2-BD59-A6C34878D82A}">
                    <a16:rowId xmlns:a16="http://schemas.microsoft.com/office/drawing/2014/main" val="1569956808"/>
                  </a:ext>
                </a:extLst>
              </a:tr>
              <a:tr h="370840">
                <a:tc vMerge="1">
                  <a:txBody>
                    <a:bodyPr/>
                    <a:lstStyle/>
                    <a:p>
                      <a:endParaRPr lang="en-US"/>
                    </a:p>
                  </a:txBody>
                  <a:tcPr/>
                </a:tc>
                <a:tc>
                  <a:txBody>
                    <a:bodyPr/>
                    <a:lstStyle/>
                    <a:p>
                      <a:r>
                        <a:rPr lang="en-US" sz="1200" dirty="0" err="1"/>
                        <a:t>Eta_x_max</a:t>
                      </a:r>
                      <a:r>
                        <a:rPr lang="en-US" sz="1200" dirty="0"/>
                        <a:t> (m)</a:t>
                      </a:r>
                    </a:p>
                  </a:txBody>
                  <a:tcPr/>
                </a:tc>
                <a:tc>
                  <a:txBody>
                    <a:bodyPr/>
                    <a:lstStyle/>
                    <a:p>
                      <a:r>
                        <a:rPr lang="en-US" dirty="0"/>
                        <a:t>FOM</a:t>
                      </a:r>
                    </a:p>
                  </a:txBody>
                  <a:tcPr>
                    <a:solidFill>
                      <a:schemeClr val="accent1">
                        <a:lumMod val="40000"/>
                        <a:lumOff val="60000"/>
                      </a:schemeClr>
                    </a:solidFill>
                  </a:tcPr>
                </a:tc>
                <a:tc>
                  <a:txBody>
                    <a:bodyPr/>
                    <a:lstStyle/>
                    <a:p>
                      <a:pPr lvl="0">
                        <a:buNone/>
                      </a:pPr>
                      <a:r>
                        <a:rPr lang="en-US" sz="1200" b="0" i="0" u="none" strike="noStrike" noProof="0" dirty="0" err="1">
                          <a:solidFill>
                            <a:srgbClr val="000000"/>
                          </a:solidFill>
                          <a:latin typeface="Arial"/>
                        </a:rPr>
                        <a:t>Eta_x_max</a:t>
                      </a:r>
                      <a:r>
                        <a:rPr lang="en-US" sz="1200" b="0" i="0" u="none" strike="noStrike" noProof="0" dirty="0">
                          <a:solidFill>
                            <a:srgbClr val="000000"/>
                          </a:solidFill>
                          <a:latin typeface="Arial"/>
                        </a:rPr>
                        <a:t> (m)</a:t>
                      </a:r>
                      <a:endParaRPr lang="en-US" dirty="0"/>
                    </a:p>
                  </a:txBody>
                  <a:tcPr/>
                </a:tc>
                <a:tc>
                  <a:txBody>
                    <a:bodyPr/>
                    <a:lstStyle/>
                    <a:p>
                      <a:r>
                        <a:rPr lang="en-US" dirty="0"/>
                        <a:t>FOM</a:t>
                      </a:r>
                    </a:p>
                  </a:txBody>
                  <a:tcPr>
                    <a:solidFill>
                      <a:schemeClr val="accent3"/>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07910434"/>
                  </a:ext>
                </a:extLst>
              </a:tr>
              <a:tr h="370840">
                <a:tc>
                  <a:txBody>
                    <a:bodyPr/>
                    <a:lstStyle/>
                    <a:p>
                      <a:r>
                        <a:rPr lang="en-US" dirty="0"/>
                        <a:t>IR6</a:t>
                      </a:r>
                    </a:p>
                  </a:txBody>
                  <a:tcPr/>
                </a:tc>
                <a:tc>
                  <a:txBody>
                    <a:bodyPr/>
                    <a:lstStyle/>
                    <a:p>
                      <a:r>
                        <a:rPr lang="en-US" dirty="0"/>
                        <a:t>1.1</a:t>
                      </a:r>
                    </a:p>
                  </a:txBody>
                  <a:tcPr/>
                </a:tc>
                <a:tc>
                  <a:txBody>
                    <a:bodyPr/>
                    <a:lstStyle/>
                    <a:p>
                      <a:r>
                        <a:rPr lang="en-US" dirty="0"/>
                        <a:t>0.11</a:t>
                      </a:r>
                    </a:p>
                  </a:txBody>
                  <a:tcPr>
                    <a:solidFill>
                      <a:schemeClr val="accent1">
                        <a:lumMod val="40000"/>
                        <a:lumOff val="60000"/>
                      </a:schemeClr>
                    </a:solidFill>
                  </a:tcPr>
                </a:tc>
                <a:tc>
                  <a:txBody>
                    <a:bodyPr/>
                    <a:lstStyle/>
                    <a:p>
                      <a:r>
                        <a:rPr lang="en-US" dirty="0"/>
                        <a:t>-0.5</a:t>
                      </a:r>
                    </a:p>
                  </a:txBody>
                  <a:tcPr/>
                </a:tc>
                <a:tc>
                  <a:txBody>
                    <a:bodyPr/>
                    <a:lstStyle/>
                    <a:p>
                      <a:r>
                        <a:rPr lang="en-US" dirty="0"/>
                        <a:t>0.08</a:t>
                      </a:r>
                    </a:p>
                  </a:txBody>
                  <a:tcPr>
                    <a:solidFill>
                      <a:schemeClr val="accent3"/>
                    </a:solidFill>
                  </a:tcPr>
                </a:tc>
                <a:tc>
                  <a:txBody>
                    <a:bodyPr/>
                    <a:lstStyle/>
                    <a:p>
                      <a:pPr lvl="0">
                        <a:buNone/>
                      </a:pPr>
                      <a:r>
                        <a:rPr lang="en-US" dirty="0"/>
                        <a:t>2.5</a:t>
                      </a:r>
                    </a:p>
                  </a:txBody>
                  <a:tcPr/>
                </a:tc>
                <a:tc>
                  <a:txBody>
                    <a:bodyPr/>
                    <a:lstStyle/>
                    <a:p>
                      <a:pPr lvl="0">
                        <a:buNone/>
                      </a:pPr>
                      <a:r>
                        <a:rPr lang="en-US" dirty="0"/>
                        <a:t>0.23</a:t>
                      </a:r>
                    </a:p>
                  </a:txBody>
                  <a:tcPr/>
                </a:tc>
                <a:tc>
                  <a:txBody>
                    <a:bodyPr/>
                    <a:lstStyle/>
                    <a:p>
                      <a:pPr lvl="0">
                        <a:buNone/>
                      </a:pPr>
                      <a:r>
                        <a:rPr lang="en-US" dirty="0"/>
                        <a:t>None of the max FOM is at the triplets</a:t>
                      </a:r>
                    </a:p>
                  </a:txBody>
                  <a:tcPr/>
                </a:tc>
                <a:extLst>
                  <a:ext uri="{0D108BD9-81ED-4DB2-BD59-A6C34878D82A}">
                    <a16:rowId xmlns:a16="http://schemas.microsoft.com/office/drawing/2014/main" val="3794359299"/>
                  </a:ext>
                </a:extLst>
              </a:tr>
              <a:tr h="370840">
                <a:tc>
                  <a:txBody>
                    <a:bodyPr/>
                    <a:lstStyle/>
                    <a:p>
                      <a:pPr lvl="0">
                        <a:buNone/>
                      </a:pPr>
                      <a:r>
                        <a:rPr lang="en-US" sz="1200" b="0" i="0" u="none" strike="noStrike" noProof="0" dirty="0">
                          <a:solidFill>
                            <a:srgbClr val="000000"/>
                          </a:solidFill>
                          <a:latin typeface="Arial"/>
                        </a:rPr>
                        <a:t>IR8</a:t>
                      </a:r>
                      <a:endParaRPr lang="en-US" dirty="0"/>
                    </a:p>
                  </a:txBody>
                  <a:tcPr/>
                </a:tc>
                <a:tc>
                  <a:txBody>
                    <a:bodyPr/>
                    <a:lstStyle/>
                    <a:p>
                      <a:r>
                        <a:rPr lang="en-US" dirty="0"/>
                        <a:t>0.96</a:t>
                      </a:r>
                    </a:p>
                  </a:txBody>
                  <a:tcPr/>
                </a:tc>
                <a:tc>
                  <a:txBody>
                    <a:bodyPr/>
                    <a:lstStyle/>
                    <a:p>
                      <a:r>
                        <a:rPr lang="en-US" dirty="0"/>
                        <a:t>0.11</a:t>
                      </a:r>
                    </a:p>
                  </a:txBody>
                  <a:tcPr>
                    <a:solidFill>
                      <a:schemeClr val="accent1">
                        <a:lumMod val="40000"/>
                        <a:lumOff val="60000"/>
                      </a:schemeClr>
                    </a:solidFill>
                  </a:tcPr>
                </a:tc>
                <a:tc>
                  <a:txBody>
                    <a:bodyPr/>
                    <a:lstStyle/>
                    <a:p>
                      <a:r>
                        <a:rPr lang="en-US" dirty="0"/>
                        <a:t>0.55</a:t>
                      </a:r>
                    </a:p>
                  </a:txBody>
                  <a:tcPr/>
                </a:tc>
                <a:tc>
                  <a:txBody>
                    <a:bodyPr/>
                    <a:lstStyle/>
                    <a:p>
                      <a:r>
                        <a:rPr lang="en-US" dirty="0"/>
                        <a:t>0.1</a:t>
                      </a:r>
                    </a:p>
                  </a:txBody>
                  <a:tcPr>
                    <a:solidFill>
                      <a:schemeClr val="accent3"/>
                    </a:solidFill>
                  </a:tcPr>
                </a:tc>
                <a:tc>
                  <a:txBody>
                    <a:bodyPr/>
                    <a:lstStyle/>
                    <a:p>
                      <a:pPr lvl="0">
                        <a:buNone/>
                      </a:pPr>
                      <a:r>
                        <a:rPr lang="en-US" sz="1200" b="0" i="0" u="none" strike="noStrike" noProof="0" dirty="0">
                          <a:solidFill>
                            <a:srgbClr val="000000"/>
                          </a:solidFill>
                          <a:latin typeface="Arial"/>
                        </a:rPr>
                        <a:t>2.5</a:t>
                      </a:r>
                    </a:p>
                  </a:txBody>
                  <a:tcPr/>
                </a:tc>
                <a:tc>
                  <a:txBody>
                    <a:bodyPr/>
                    <a:lstStyle/>
                    <a:p>
                      <a:pPr lvl="0">
                        <a:buNone/>
                      </a:pPr>
                      <a:r>
                        <a:rPr lang="en-US" sz="1200" b="0" i="0" u="none" strike="noStrike" noProof="0" dirty="0">
                          <a:solidFill>
                            <a:srgbClr val="000000"/>
                          </a:solidFill>
                          <a:latin typeface="Arial"/>
                        </a:rPr>
                        <a:t>0.23</a:t>
                      </a:r>
                    </a:p>
                  </a:txBody>
                  <a:tcPr/>
                </a:tc>
                <a:tc>
                  <a:txBody>
                    <a:bodyPr/>
                    <a:lstStyle/>
                    <a:p>
                      <a:pPr lvl="0">
                        <a:buNone/>
                      </a:pPr>
                      <a:r>
                        <a:rPr lang="en-US" dirty="0"/>
                        <a:t>They are </a:t>
                      </a:r>
                      <a:r>
                        <a:rPr lang="en-US" sz="1200" b="0" i="0" u="none" strike="noStrike" noProof="0" dirty="0">
                          <a:solidFill>
                            <a:srgbClr val="000000"/>
                          </a:solidFill>
                          <a:latin typeface="Arial"/>
                        </a:rPr>
                        <a:t>at the lowest beta locations:</a:t>
                      </a:r>
                      <a:endParaRPr lang="en-US" dirty="0"/>
                    </a:p>
                  </a:txBody>
                  <a:tcPr/>
                </a:tc>
                <a:extLst>
                  <a:ext uri="{0D108BD9-81ED-4DB2-BD59-A6C34878D82A}">
                    <a16:rowId xmlns:a16="http://schemas.microsoft.com/office/drawing/2014/main" val="3620783203"/>
                  </a:ext>
                </a:extLst>
              </a:tr>
              <a:tr h="370840">
                <a:tc>
                  <a:txBody>
                    <a:bodyPr/>
                    <a:lstStyle/>
                    <a:p>
                      <a:pPr lvl="0">
                        <a:buNone/>
                      </a:pPr>
                      <a:r>
                        <a:rPr lang="en-US" sz="1200" b="0" i="0" u="none" strike="noStrike" noProof="0" dirty="0">
                          <a:solidFill>
                            <a:srgbClr val="000000"/>
                          </a:solidFill>
                          <a:latin typeface="Arial"/>
                        </a:rPr>
                        <a:t>IR10</a:t>
                      </a:r>
                      <a:endParaRPr lang="en-US" dirty="0"/>
                    </a:p>
                  </a:txBody>
                  <a:tcPr/>
                </a:tc>
                <a:tc>
                  <a:txBody>
                    <a:bodyPr/>
                    <a:lstStyle/>
                    <a:p>
                      <a:r>
                        <a:rPr lang="en-US" dirty="0"/>
                        <a:t>0.28</a:t>
                      </a:r>
                    </a:p>
                  </a:txBody>
                  <a:tcPr/>
                </a:tc>
                <a:tc>
                  <a:txBody>
                    <a:bodyPr/>
                    <a:lstStyle/>
                    <a:p>
                      <a:r>
                        <a:rPr lang="en-US" dirty="0"/>
                        <a:t>0.06</a:t>
                      </a:r>
                    </a:p>
                  </a:txBody>
                  <a:tcPr>
                    <a:solidFill>
                      <a:schemeClr val="accent1">
                        <a:lumMod val="40000"/>
                        <a:lumOff val="60000"/>
                      </a:schemeClr>
                    </a:solidFill>
                  </a:tcPr>
                </a:tc>
                <a:tc>
                  <a:txBody>
                    <a:bodyPr/>
                    <a:lstStyle/>
                    <a:p>
                      <a:r>
                        <a:rPr lang="en-US" dirty="0"/>
                        <a:t>0.28</a:t>
                      </a:r>
                    </a:p>
                  </a:txBody>
                  <a:tcPr/>
                </a:tc>
                <a:tc>
                  <a:txBody>
                    <a:bodyPr/>
                    <a:lstStyle/>
                    <a:p>
                      <a:r>
                        <a:rPr lang="en-US" dirty="0"/>
                        <a:t>0.05</a:t>
                      </a:r>
                    </a:p>
                  </a:txBody>
                  <a:tcPr>
                    <a:solidFill>
                      <a:schemeClr val="accent3"/>
                    </a:solidFill>
                  </a:tcPr>
                </a:tc>
                <a:tc>
                  <a:txBody>
                    <a:bodyPr/>
                    <a:lstStyle/>
                    <a:p>
                      <a:pPr lvl="0">
                        <a:buNone/>
                      </a:pPr>
                      <a:r>
                        <a:rPr lang="en-US" dirty="0"/>
                        <a:t>18.6</a:t>
                      </a:r>
                    </a:p>
                  </a:txBody>
                  <a:tcPr/>
                </a:tc>
                <a:tc>
                  <a:txBody>
                    <a:bodyPr/>
                    <a:lstStyle/>
                    <a:p>
                      <a:pPr lvl="0">
                        <a:buNone/>
                      </a:pPr>
                      <a:r>
                        <a:rPr lang="en-US" dirty="0"/>
                        <a:t>0.63</a:t>
                      </a:r>
                    </a:p>
                  </a:txBody>
                  <a:tcPr/>
                </a:tc>
                <a:tc>
                  <a:txBody>
                    <a:bodyPr/>
                    <a:lstStyle/>
                    <a:p>
                      <a:pPr lvl="0" algn="l">
                        <a:lnSpc>
                          <a:spcPct val="100000"/>
                        </a:lnSpc>
                        <a:spcBef>
                          <a:spcPts val="0"/>
                        </a:spcBef>
                        <a:spcAft>
                          <a:spcPts val="0"/>
                        </a:spcAft>
                        <a:buNone/>
                      </a:pPr>
                      <a:r>
                        <a:rPr lang="en-US" sz="1200" b="0" i="0" u="none" strike="noStrike" noProof="0" dirty="0">
                          <a:solidFill>
                            <a:srgbClr val="000000"/>
                          </a:solidFill>
                          <a:latin typeface="Arial"/>
                        </a:rPr>
                        <a:t> next to Q4, the first SC quad of dispersion suppressor, at IR10, 12, 2 and 4</a:t>
                      </a:r>
                    </a:p>
                    <a:p>
                      <a:pPr lvl="0">
                        <a:buNone/>
                      </a:pPr>
                      <a:endParaRPr lang="en-US" dirty="0"/>
                    </a:p>
                  </a:txBody>
                  <a:tcPr/>
                </a:tc>
                <a:extLst>
                  <a:ext uri="{0D108BD9-81ED-4DB2-BD59-A6C34878D82A}">
                    <a16:rowId xmlns:a16="http://schemas.microsoft.com/office/drawing/2014/main" val="1112390076"/>
                  </a:ext>
                </a:extLst>
              </a:tr>
              <a:tr h="370840">
                <a:tc>
                  <a:txBody>
                    <a:bodyPr/>
                    <a:lstStyle/>
                    <a:p>
                      <a:pPr lvl="0">
                        <a:buNone/>
                      </a:pPr>
                      <a:r>
                        <a:rPr lang="en-US" sz="1200" b="0" i="0" u="none" strike="noStrike" noProof="0" dirty="0">
                          <a:solidFill>
                            <a:srgbClr val="000000"/>
                          </a:solidFill>
                          <a:latin typeface="Arial"/>
                        </a:rPr>
                        <a:t>IR12</a:t>
                      </a:r>
                      <a:endParaRPr lang="en-US" dirty="0"/>
                    </a:p>
                  </a:txBody>
                  <a:tcPr/>
                </a:tc>
                <a:tc>
                  <a:txBody>
                    <a:bodyPr/>
                    <a:lstStyle/>
                    <a:p>
                      <a:r>
                        <a:rPr lang="en-US" dirty="0"/>
                        <a:t>0.24</a:t>
                      </a:r>
                    </a:p>
                  </a:txBody>
                  <a:tcPr/>
                </a:tc>
                <a:tc>
                  <a:txBody>
                    <a:bodyPr/>
                    <a:lstStyle/>
                    <a:p>
                      <a:r>
                        <a:rPr lang="en-US" dirty="0"/>
                        <a:t>0.05</a:t>
                      </a:r>
                    </a:p>
                  </a:txBody>
                  <a:tcPr>
                    <a:solidFill>
                      <a:schemeClr val="accent1">
                        <a:lumMod val="40000"/>
                        <a:lumOff val="60000"/>
                      </a:schemeClr>
                    </a:solidFill>
                  </a:tcPr>
                </a:tc>
                <a:tc>
                  <a:txBody>
                    <a:bodyPr/>
                    <a:lstStyle/>
                    <a:p>
                      <a:r>
                        <a:rPr lang="en-US" dirty="0"/>
                        <a:t>0.11</a:t>
                      </a:r>
                    </a:p>
                  </a:txBody>
                  <a:tcPr/>
                </a:tc>
                <a:tc>
                  <a:txBody>
                    <a:bodyPr/>
                    <a:lstStyle/>
                    <a:p>
                      <a:r>
                        <a:rPr lang="en-US" dirty="0"/>
                        <a:t>0.03</a:t>
                      </a:r>
                    </a:p>
                  </a:txBody>
                  <a:tcPr>
                    <a:solidFill>
                      <a:schemeClr val="accent3"/>
                    </a:solidFill>
                  </a:tcPr>
                </a:tc>
                <a:tc>
                  <a:txBody>
                    <a:bodyPr/>
                    <a:lstStyle/>
                    <a:p>
                      <a:pPr lvl="0">
                        <a:buNone/>
                      </a:pPr>
                      <a:r>
                        <a:rPr lang="en-US" dirty="0"/>
                        <a:t>12.2</a:t>
                      </a:r>
                    </a:p>
                  </a:txBody>
                  <a:tcPr/>
                </a:tc>
                <a:tc>
                  <a:txBody>
                    <a:bodyPr/>
                    <a:lstStyle/>
                    <a:p>
                      <a:pPr lvl="0">
                        <a:buNone/>
                      </a:pPr>
                      <a:r>
                        <a:rPr lang="en-US" dirty="0"/>
                        <a:t>0.51</a:t>
                      </a:r>
                    </a:p>
                  </a:txBody>
                  <a:tcPr/>
                </a:tc>
                <a:tc>
                  <a:txBody>
                    <a:bodyPr/>
                    <a:lstStyle/>
                    <a:p>
                      <a:pPr lvl="0">
                        <a:buNone/>
                      </a:pPr>
                      <a:r>
                        <a:rPr lang="en-US" dirty="0"/>
                        <a:t>Or next to the rotators at IR6 and 8.</a:t>
                      </a:r>
                    </a:p>
                  </a:txBody>
                  <a:tcPr/>
                </a:tc>
                <a:extLst>
                  <a:ext uri="{0D108BD9-81ED-4DB2-BD59-A6C34878D82A}">
                    <a16:rowId xmlns:a16="http://schemas.microsoft.com/office/drawing/2014/main" val="802682435"/>
                  </a:ext>
                </a:extLst>
              </a:tr>
              <a:tr h="370840">
                <a:tc>
                  <a:txBody>
                    <a:bodyPr/>
                    <a:lstStyle/>
                    <a:p>
                      <a:pPr lvl="0">
                        <a:buNone/>
                      </a:pPr>
                      <a:r>
                        <a:rPr lang="en-US" sz="1200" b="0" i="0" u="none" strike="noStrike" noProof="0" dirty="0">
                          <a:solidFill>
                            <a:srgbClr val="000000"/>
                          </a:solidFill>
                          <a:latin typeface="Arial"/>
                        </a:rPr>
                        <a:t>IR2</a:t>
                      </a:r>
                      <a:endParaRPr lang="en-US" dirty="0"/>
                    </a:p>
                  </a:txBody>
                  <a:tcPr/>
                </a:tc>
                <a:tc>
                  <a:txBody>
                    <a:bodyPr/>
                    <a:lstStyle/>
                    <a:p>
                      <a:r>
                        <a:rPr lang="en-US" dirty="0"/>
                        <a:t>0.28</a:t>
                      </a:r>
                    </a:p>
                  </a:txBody>
                  <a:tcPr/>
                </a:tc>
                <a:tc>
                  <a:txBody>
                    <a:bodyPr/>
                    <a:lstStyle/>
                    <a:p>
                      <a:r>
                        <a:rPr lang="en-US" dirty="0"/>
                        <a:t>0.05</a:t>
                      </a:r>
                    </a:p>
                  </a:txBody>
                  <a:tcPr>
                    <a:solidFill>
                      <a:schemeClr val="accent1">
                        <a:lumMod val="40000"/>
                        <a:lumOff val="60000"/>
                      </a:schemeClr>
                    </a:solidFill>
                  </a:tcPr>
                </a:tc>
                <a:tc>
                  <a:txBody>
                    <a:bodyPr/>
                    <a:lstStyle/>
                    <a:p>
                      <a:r>
                        <a:rPr lang="en-US" dirty="0"/>
                        <a:t>0.185</a:t>
                      </a:r>
                    </a:p>
                  </a:txBody>
                  <a:tcPr/>
                </a:tc>
                <a:tc>
                  <a:txBody>
                    <a:bodyPr/>
                    <a:lstStyle/>
                    <a:p>
                      <a:r>
                        <a:rPr lang="en-US" dirty="0"/>
                        <a:t>0.03</a:t>
                      </a:r>
                    </a:p>
                  </a:txBody>
                  <a:tcPr>
                    <a:solidFill>
                      <a:schemeClr val="accent3"/>
                    </a:solidFill>
                  </a:tcPr>
                </a:tc>
                <a:tc>
                  <a:txBody>
                    <a:bodyPr/>
                    <a:lstStyle/>
                    <a:p>
                      <a:pPr lvl="0">
                        <a:buNone/>
                      </a:pPr>
                      <a:r>
                        <a:rPr lang="en-US" dirty="0"/>
                        <a:t>6.7</a:t>
                      </a:r>
                    </a:p>
                  </a:txBody>
                  <a:tcPr/>
                </a:tc>
                <a:tc>
                  <a:txBody>
                    <a:bodyPr/>
                    <a:lstStyle/>
                    <a:p>
                      <a:pPr lvl="0">
                        <a:buNone/>
                      </a:pPr>
                      <a:r>
                        <a:rPr lang="en-US" dirty="0"/>
                        <a:t>0.38</a:t>
                      </a:r>
                    </a:p>
                  </a:txBody>
                  <a:tcPr/>
                </a:tc>
                <a:tc>
                  <a:txBody>
                    <a:bodyPr/>
                    <a:lstStyle/>
                    <a:p>
                      <a:pPr lvl="0">
                        <a:buNone/>
                      </a:pPr>
                      <a:endParaRPr lang="en-US" dirty="0"/>
                    </a:p>
                  </a:txBody>
                  <a:tcPr/>
                </a:tc>
                <a:extLst>
                  <a:ext uri="{0D108BD9-81ED-4DB2-BD59-A6C34878D82A}">
                    <a16:rowId xmlns:a16="http://schemas.microsoft.com/office/drawing/2014/main" val="3583577868"/>
                  </a:ext>
                </a:extLst>
              </a:tr>
              <a:tr h="370840">
                <a:tc>
                  <a:txBody>
                    <a:bodyPr/>
                    <a:lstStyle/>
                    <a:p>
                      <a:pPr lvl="0">
                        <a:buNone/>
                      </a:pPr>
                      <a:r>
                        <a:rPr lang="en-US" sz="1200" b="0" i="0" u="none" strike="noStrike" noProof="0" dirty="0">
                          <a:solidFill>
                            <a:srgbClr val="000000"/>
                          </a:solidFill>
                          <a:latin typeface="Arial"/>
                        </a:rPr>
                        <a:t>IR4</a:t>
                      </a:r>
                      <a:endParaRPr lang="en-US" dirty="0"/>
                    </a:p>
                  </a:txBody>
                  <a:tcPr/>
                </a:tc>
                <a:tc>
                  <a:txBody>
                    <a:bodyPr/>
                    <a:lstStyle/>
                    <a:p>
                      <a:r>
                        <a:rPr lang="en-US" dirty="0"/>
                        <a:t>0.25</a:t>
                      </a:r>
                    </a:p>
                  </a:txBody>
                  <a:tcPr/>
                </a:tc>
                <a:tc>
                  <a:txBody>
                    <a:bodyPr/>
                    <a:lstStyle/>
                    <a:p>
                      <a:r>
                        <a:rPr lang="en-US" dirty="0"/>
                        <a:t>0.05</a:t>
                      </a:r>
                    </a:p>
                  </a:txBody>
                  <a:tcPr>
                    <a:solidFill>
                      <a:schemeClr val="accent1">
                        <a:lumMod val="40000"/>
                        <a:lumOff val="60000"/>
                      </a:schemeClr>
                    </a:solidFill>
                  </a:tcPr>
                </a:tc>
                <a:tc>
                  <a:txBody>
                    <a:bodyPr/>
                    <a:lstStyle/>
                    <a:p>
                      <a:r>
                        <a:rPr lang="en-US" dirty="0"/>
                        <a:t>0.55</a:t>
                      </a:r>
                    </a:p>
                  </a:txBody>
                  <a:tcPr/>
                </a:tc>
                <a:tc>
                  <a:txBody>
                    <a:bodyPr/>
                    <a:lstStyle/>
                    <a:p>
                      <a:r>
                        <a:rPr lang="en-US" dirty="0">
                          <a:solidFill>
                            <a:srgbClr val="FF0000"/>
                          </a:solidFill>
                        </a:rPr>
                        <a:t>0.12</a:t>
                      </a:r>
                    </a:p>
                  </a:txBody>
                  <a:tcPr>
                    <a:solidFill>
                      <a:schemeClr val="accent3"/>
                    </a:solidFill>
                  </a:tcPr>
                </a:tc>
                <a:tc>
                  <a:txBody>
                    <a:bodyPr/>
                    <a:lstStyle/>
                    <a:p>
                      <a:pPr lvl="0">
                        <a:buNone/>
                      </a:pPr>
                      <a:r>
                        <a:rPr lang="en-US" dirty="0"/>
                        <a:t>20.4</a:t>
                      </a:r>
                    </a:p>
                  </a:txBody>
                  <a:tcPr/>
                </a:tc>
                <a:tc>
                  <a:txBody>
                    <a:bodyPr/>
                    <a:lstStyle/>
                    <a:p>
                      <a:pPr lvl="0">
                        <a:buNone/>
                      </a:pPr>
                      <a:r>
                        <a:rPr lang="en-US" dirty="0"/>
                        <a:t>0.66</a:t>
                      </a:r>
                    </a:p>
                  </a:txBody>
                  <a:tcPr/>
                </a:tc>
                <a:tc>
                  <a:txBody>
                    <a:bodyPr/>
                    <a:lstStyle/>
                    <a:p>
                      <a:pPr lvl="0">
                        <a:buNone/>
                      </a:pPr>
                      <a:endParaRPr lang="en-US" dirty="0"/>
                    </a:p>
                  </a:txBody>
                  <a:tcPr/>
                </a:tc>
                <a:extLst>
                  <a:ext uri="{0D108BD9-81ED-4DB2-BD59-A6C34878D82A}">
                    <a16:rowId xmlns:a16="http://schemas.microsoft.com/office/drawing/2014/main" val="1936785730"/>
                  </a:ext>
                </a:extLst>
              </a:tr>
            </a:tbl>
          </a:graphicData>
        </a:graphic>
      </p:graphicFrame>
      <p:sp>
        <p:nvSpPr>
          <p:cNvPr id="4" name="Slide Number Placeholder 3">
            <a:extLst>
              <a:ext uri="{FF2B5EF4-FFF2-40B4-BE49-F238E27FC236}">
                <a16:creationId xmlns:a16="http://schemas.microsoft.com/office/drawing/2014/main" id="{F23F9EF6-A945-AC89-FF4E-3A5323C47F3E}"/>
              </a:ext>
            </a:extLst>
          </p:cNvPr>
          <p:cNvSpPr>
            <a:spLocks noGrp="1"/>
          </p:cNvSpPr>
          <p:nvPr>
            <p:ph type="sldNum" sz="quarter" idx="4"/>
          </p:nvPr>
        </p:nvSpPr>
        <p:spPr/>
        <p:txBody>
          <a:bodyPr/>
          <a:lstStyle/>
          <a:p>
            <a:fld id="{933A556B-7C63-244D-9B7C-B0EA8042B330}" type="slidenum">
              <a:rPr lang="en-US" smtClean="0"/>
              <a:pPr/>
              <a:t>14</a:t>
            </a:fld>
            <a:endParaRPr lang="en-US" sz="750"/>
          </a:p>
        </p:txBody>
      </p:sp>
      <p:sp>
        <p:nvSpPr>
          <p:cNvPr id="3" name="Rectangle 2">
            <a:extLst>
              <a:ext uri="{FF2B5EF4-FFF2-40B4-BE49-F238E27FC236}">
                <a16:creationId xmlns:a16="http://schemas.microsoft.com/office/drawing/2014/main" id="{23BC4715-C605-4A5F-9CDF-6ADF01031836}"/>
              </a:ext>
            </a:extLst>
          </p:cNvPr>
          <p:cNvSpPr/>
          <p:nvPr/>
        </p:nvSpPr>
        <p:spPr>
          <a:xfrm>
            <a:off x="326411" y="5714999"/>
            <a:ext cx="5039139" cy="3876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397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A63A-A4E1-66CA-2E66-B36679D641E6}"/>
              </a:ext>
            </a:extLst>
          </p:cNvPr>
          <p:cNvSpPr>
            <a:spLocks noGrp="1"/>
          </p:cNvSpPr>
          <p:nvPr>
            <p:ph type="title"/>
          </p:nvPr>
        </p:nvSpPr>
        <p:spPr/>
        <p:txBody>
          <a:bodyPr/>
          <a:lstStyle/>
          <a:p>
            <a:r>
              <a:rPr lang="en-US" dirty="0">
                <a:cs typeface="Arial"/>
              </a:rPr>
              <a:t>Gamma T quad rewiring</a:t>
            </a:r>
            <a:endParaRPr lang="en-US" dirty="0"/>
          </a:p>
        </p:txBody>
      </p:sp>
      <p:sp>
        <p:nvSpPr>
          <p:cNvPr id="4" name="Slide Number Placeholder 3">
            <a:extLst>
              <a:ext uri="{FF2B5EF4-FFF2-40B4-BE49-F238E27FC236}">
                <a16:creationId xmlns:a16="http://schemas.microsoft.com/office/drawing/2014/main" id="{A6CFC1AC-24F6-6564-0C73-C73B05714BCA}"/>
              </a:ext>
            </a:extLst>
          </p:cNvPr>
          <p:cNvSpPr>
            <a:spLocks noGrp="1"/>
          </p:cNvSpPr>
          <p:nvPr>
            <p:ph type="sldNum" sz="quarter" idx="4"/>
          </p:nvPr>
        </p:nvSpPr>
        <p:spPr/>
        <p:txBody>
          <a:bodyPr/>
          <a:lstStyle/>
          <a:p>
            <a:fld id="{933A556B-7C63-244D-9B7C-B0EA8042B330}" type="slidenum">
              <a:rPr lang="en-US" smtClean="0"/>
              <a:pPr/>
              <a:t>15</a:t>
            </a:fld>
            <a:endParaRPr lang="en-US" sz="750"/>
          </a:p>
        </p:txBody>
      </p:sp>
      <p:sp>
        <p:nvSpPr>
          <p:cNvPr id="5" name="TextBox 4">
            <a:extLst>
              <a:ext uri="{FF2B5EF4-FFF2-40B4-BE49-F238E27FC236}">
                <a16:creationId xmlns:a16="http://schemas.microsoft.com/office/drawing/2014/main" id="{780A13AC-5E6E-6022-CF24-21C552B63427}"/>
              </a:ext>
            </a:extLst>
          </p:cNvPr>
          <p:cNvSpPr txBox="1"/>
          <p:nvPr/>
        </p:nvSpPr>
        <p:spPr>
          <a:xfrm>
            <a:off x="5121451" y="5988918"/>
            <a:ext cx="1924566" cy="369332"/>
          </a:xfrm>
          <a:prstGeom prst="rect">
            <a:avLst/>
          </a:prstGeom>
          <a:noFill/>
        </p:spPr>
        <p:txBody>
          <a:bodyPr wrap="none" rtlCol="0">
            <a:spAutoFit/>
          </a:bodyPr>
          <a:lstStyle/>
          <a:p>
            <a:r>
              <a:rPr lang="en-US" dirty="0"/>
              <a:t>Work in progress</a:t>
            </a:r>
          </a:p>
        </p:txBody>
      </p:sp>
      <p:sp>
        <p:nvSpPr>
          <p:cNvPr id="11" name="TextBox 10">
            <a:extLst>
              <a:ext uri="{FF2B5EF4-FFF2-40B4-BE49-F238E27FC236}">
                <a16:creationId xmlns:a16="http://schemas.microsoft.com/office/drawing/2014/main" id="{AC65482A-A88E-B3CE-0EB9-74FA6360133C}"/>
              </a:ext>
            </a:extLst>
          </p:cNvPr>
          <p:cNvSpPr txBox="1"/>
          <p:nvPr/>
        </p:nvSpPr>
        <p:spPr>
          <a:xfrm>
            <a:off x="379269" y="1648332"/>
            <a:ext cx="8385462" cy="433965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Rewiring of the Gamma T quads is necessary. While it’s theoretically possible to maintain the Gamma T jumping scheme, there are practical limitations that need to be discussed in detail with the PS experts (still in progress).</a:t>
            </a:r>
          </a:p>
          <a:p>
            <a:pPr marL="285750" indent="-285750">
              <a:buFont typeface="Arial" panose="020B0604020202020204" pitchFamily="34" charset="0"/>
              <a:buChar char="•"/>
            </a:pPr>
            <a:endParaRPr lang="en-US" sz="2000" dirty="0">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The PS work will take 6-8 weeks, requires additional work and changes to the control system for the PS and commissioning time during start-up.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For instance, the IR12 b4 configuration requires an additional power supply, with some groups using 5 quads on a single power supply, and others using 3 quads on one power supply.</a:t>
            </a: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88103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40B9-6A06-8205-FAE2-F85D4C0539B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B9BA16B-D53B-7921-AEA1-D15A046CA104}"/>
              </a:ext>
            </a:extLst>
          </p:cNvPr>
          <p:cNvPicPr>
            <a:picLocks noChangeAspect="1"/>
          </p:cNvPicPr>
          <p:nvPr/>
        </p:nvPicPr>
        <p:blipFill>
          <a:blip r:embed="rId2"/>
          <a:srcRect t="23340"/>
          <a:stretch/>
        </p:blipFill>
        <p:spPr>
          <a:xfrm>
            <a:off x="854777" y="4506645"/>
            <a:ext cx="2577891" cy="2286000"/>
          </a:xfrm>
          <a:prstGeom prst="rect">
            <a:avLst/>
          </a:prstGeom>
        </p:spPr>
      </p:pic>
      <p:sp>
        <p:nvSpPr>
          <p:cNvPr id="2" name="Title 1">
            <a:extLst>
              <a:ext uri="{FF2B5EF4-FFF2-40B4-BE49-F238E27FC236}">
                <a16:creationId xmlns:a16="http://schemas.microsoft.com/office/drawing/2014/main" id="{EB8D4937-5FF1-35E0-489A-2F72B0026D76}"/>
              </a:ext>
            </a:extLst>
          </p:cNvPr>
          <p:cNvSpPr>
            <a:spLocks noGrp="1"/>
          </p:cNvSpPr>
          <p:nvPr>
            <p:ph type="ctrTitle"/>
          </p:nvPr>
        </p:nvSpPr>
        <p:spPr>
          <a:xfrm>
            <a:off x="307848" y="44163"/>
            <a:ext cx="7772400" cy="698561"/>
          </a:xfrm>
        </p:spPr>
        <p:txBody>
          <a:bodyPr>
            <a:noAutofit/>
          </a:bodyPr>
          <a:lstStyle/>
          <a:p>
            <a:r>
              <a:rPr lang="en-US" sz="2800" dirty="0"/>
              <a:t>Momentum Collimator Move to sector-4</a:t>
            </a:r>
            <a:br>
              <a:rPr lang="en-US" sz="3200" dirty="0"/>
            </a:br>
            <a:r>
              <a:rPr lang="en-US" sz="2000" dirty="0"/>
              <a:t>for sPHENIX Background Improvement</a:t>
            </a:r>
          </a:p>
        </p:txBody>
      </p:sp>
      <p:sp>
        <p:nvSpPr>
          <p:cNvPr id="21" name="Oval 20">
            <a:extLst>
              <a:ext uri="{FF2B5EF4-FFF2-40B4-BE49-F238E27FC236}">
                <a16:creationId xmlns:a16="http://schemas.microsoft.com/office/drawing/2014/main" id="{A70345EB-E9F8-C5CD-E93A-05CC46562281}"/>
              </a:ext>
            </a:extLst>
          </p:cNvPr>
          <p:cNvSpPr/>
          <p:nvPr/>
        </p:nvSpPr>
        <p:spPr>
          <a:xfrm>
            <a:off x="7510297" y="2787308"/>
            <a:ext cx="262128" cy="31699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8E01A3B-8FF7-052D-89EC-A37E2745AC6D}"/>
              </a:ext>
            </a:extLst>
          </p:cNvPr>
          <p:cNvSpPr/>
          <p:nvPr/>
        </p:nvSpPr>
        <p:spPr>
          <a:xfrm>
            <a:off x="6897774" y="2787308"/>
            <a:ext cx="262128" cy="316992"/>
          </a:xfrm>
          <a:prstGeom prst="ellipse">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63D33E-AFC9-23C6-84B9-8D6128F20B55}"/>
              </a:ext>
            </a:extLst>
          </p:cNvPr>
          <p:cNvPicPr>
            <a:picLocks noChangeAspect="1"/>
          </p:cNvPicPr>
          <p:nvPr/>
        </p:nvPicPr>
        <p:blipFill>
          <a:blip r:embed="rId3"/>
          <a:stretch>
            <a:fillRect/>
          </a:stretch>
        </p:blipFill>
        <p:spPr>
          <a:xfrm>
            <a:off x="873538" y="742724"/>
            <a:ext cx="3039486" cy="3657600"/>
          </a:xfrm>
          <a:prstGeom prst="rect">
            <a:avLst/>
          </a:prstGeom>
        </p:spPr>
      </p:pic>
      <p:sp>
        <p:nvSpPr>
          <p:cNvPr id="19" name="TextBox 18">
            <a:extLst>
              <a:ext uri="{FF2B5EF4-FFF2-40B4-BE49-F238E27FC236}">
                <a16:creationId xmlns:a16="http://schemas.microsoft.com/office/drawing/2014/main" id="{20FA3863-5F76-8C3A-AA50-E7B63B5BB573}"/>
              </a:ext>
            </a:extLst>
          </p:cNvPr>
          <p:cNvSpPr txBox="1"/>
          <p:nvPr/>
        </p:nvSpPr>
        <p:spPr>
          <a:xfrm>
            <a:off x="1741635" y="1231315"/>
            <a:ext cx="804177" cy="369332"/>
          </a:xfrm>
          <a:prstGeom prst="rect">
            <a:avLst/>
          </a:prstGeom>
          <a:noFill/>
        </p:spPr>
        <p:txBody>
          <a:bodyPr wrap="square" rtlCol="0">
            <a:spAutoFit/>
          </a:bodyPr>
          <a:lstStyle/>
          <a:p>
            <a:r>
              <a:rPr lang="en-US" dirty="0"/>
              <a:t>YO4</a:t>
            </a:r>
          </a:p>
        </p:txBody>
      </p:sp>
      <p:pic>
        <p:nvPicPr>
          <p:cNvPr id="7" name="Picture 6">
            <a:extLst>
              <a:ext uri="{FF2B5EF4-FFF2-40B4-BE49-F238E27FC236}">
                <a16:creationId xmlns:a16="http://schemas.microsoft.com/office/drawing/2014/main" id="{301B1233-1484-F36C-F851-B40A3B5F7D25}"/>
              </a:ext>
            </a:extLst>
          </p:cNvPr>
          <p:cNvPicPr>
            <a:picLocks noChangeAspect="1"/>
          </p:cNvPicPr>
          <p:nvPr/>
        </p:nvPicPr>
        <p:blipFill>
          <a:blip r:embed="rId4"/>
          <a:stretch>
            <a:fillRect/>
          </a:stretch>
        </p:blipFill>
        <p:spPr>
          <a:xfrm>
            <a:off x="5346253" y="650344"/>
            <a:ext cx="2943802" cy="3657600"/>
          </a:xfrm>
          <a:prstGeom prst="rect">
            <a:avLst/>
          </a:prstGeom>
        </p:spPr>
      </p:pic>
      <p:sp>
        <p:nvSpPr>
          <p:cNvPr id="20" name="TextBox 19">
            <a:extLst>
              <a:ext uri="{FF2B5EF4-FFF2-40B4-BE49-F238E27FC236}">
                <a16:creationId xmlns:a16="http://schemas.microsoft.com/office/drawing/2014/main" id="{2FB8340F-5C6B-F1EE-BEE0-EEBB99AA7AE9}"/>
              </a:ext>
            </a:extLst>
          </p:cNvPr>
          <p:cNvSpPr txBox="1"/>
          <p:nvPr/>
        </p:nvSpPr>
        <p:spPr>
          <a:xfrm>
            <a:off x="7466285" y="1096219"/>
            <a:ext cx="804177" cy="369332"/>
          </a:xfrm>
          <a:prstGeom prst="rect">
            <a:avLst/>
          </a:prstGeom>
          <a:noFill/>
        </p:spPr>
        <p:txBody>
          <a:bodyPr wrap="square" rtlCol="0">
            <a:spAutoFit/>
          </a:bodyPr>
          <a:lstStyle/>
          <a:p>
            <a:r>
              <a:rPr lang="en-US" dirty="0"/>
              <a:t>BI4</a:t>
            </a:r>
          </a:p>
        </p:txBody>
      </p:sp>
      <p:sp>
        <p:nvSpPr>
          <p:cNvPr id="13" name="Rectangle 12">
            <a:extLst>
              <a:ext uri="{FF2B5EF4-FFF2-40B4-BE49-F238E27FC236}">
                <a16:creationId xmlns:a16="http://schemas.microsoft.com/office/drawing/2014/main" id="{9D75BF55-F6E4-7009-65AE-D1446816B3FF}"/>
              </a:ext>
            </a:extLst>
          </p:cNvPr>
          <p:cNvSpPr/>
          <p:nvPr/>
        </p:nvSpPr>
        <p:spPr>
          <a:xfrm>
            <a:off x="2878110" y="3104300"/>
            <a:ext cx="200267" cy="208526"/>
          </a:xfrm>
          <a:prstGeom prst="rect">
            <a:avLst/>
          </a:prstGeom>
          <a:noFill/>
          <a:ln w="254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B2A2C-4841-8BD6-5C1A-19892F88AFB5}"/>
              </a:ext>
            </a:extLst>
          </p:cNvPr>
          <p:cNvSpPr/>
          <p:nvPr/>
        </p:nvSpPr>
        <p:spPr>
          <a:xfrm>
            <a:off x="7337684" y="3104300"/>
            <a:ext cx="195267" cy="208526"/>
          </a:xfrm>
          <a:prstGeom prst="rect">
            <a:avLst/>
          </a:prstGeom>
          <a:noFill/>
          <a:ln w="25400">
            <a:solidFill>
              <a:srgbClr val="000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1C5C647-CE5E-C3E2-A909-1A01B5DE4EF6}"/>
              </a:ext>
            </a:extLst>
          </p:cNvPr>
          <p:cNvCxnSpPr>
            <a:cxnSpLocks/>
          </p:cNvCxnSpPr>
          <p:nvPr/>
        </p:nvCxnSpPr>
        <p:spPr>
          <a:xfrm flipH="1">
            <a:off x="2969929" y="1742550"/>
            <a:ext cx="673080" cy="1361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D9BE4A18-48A1-524F-5426-AC3CB2136061}"/>
              </a:ext>
            </a:extLst>
          </p:cNvPr>
          <p:cNvSpPr txBox="1"/>
          <p:nvPr/>
        </p:nvSpPr>
        <p:spPr>
          <a:xfrm>
            <a:off x="3534697" y="1426479"/>
            <a:ext cx="1289174" cy="276999"/>
          </a:xfrm>
          <a:prstGeom prst="rect">
            <a:avLst/>
          </a:prstGeom>
          <a:noFill/>
          <a:ln>
            <a:solidFill>
              <a:srgbClr val="0000FF"/>
            </a:solidFill>
          </a:ln>
        </p:spPr>
        <p:txBody>
          <a:bodyPr wrap="square" rtlCol="0">
            <a:spAutoFit/>
          </a:bodyPr>
          <a:lstStyle/>
          <a:p>
            <a:r>
              <a:rPr lang="en-US" sz="1200" dirty="0"/>
              <a:t>~2m from Q04</a:t>
            </a:r>
          </a:p>
        </p:txBody>
      </p:sp>
      <p:cxnSp>
        <p:nvCxnSpPr>
          <p:cNvPr id="31" name="Straight Arrow Connector 30">
            <a:extLst>
              <a:ext uri="{FF2B5EF4-FFF2-40B4-BE49-F238E27FC236}">
                <a16:creationId xmlns:a16="http://schemas.microsoft.com/office/drawing/2014/main" id="{FE856E04-EFD3-B94C-2BE3-02547DFBBE36}"/>
              </a:ext>
            </a:extLst>
          </p:cNvPr>
          <p:cNvCxnSpPr>
            <a:cxnSpLocks/>
          </p:cNvCxnSpPr>
          <p:nvPr/>
        </p:nvCxnSpPr>
        <p:spPr>
          <a:xfrm flipH="1">
            <a:off x="1947669" y="4674576"/>
            <a:ext cx="1695340" cy="428128"/>
          </a:xfrm>
          <a:prstGeom prst="straightConnector1">
            <a:avLst/>
          </a:prstGeom>
          <a:ln>
            <a:solidFill>
              <a:schemeClr val="accent2"/>
            </a:solidFill>
            <a:tailEnd type="triangle"/>
          </a:ln>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AE890455-6A89-2AF1-3E74-5FE95B30D471}"/>
              </a:ext>
            </a:extLst>
          </p:cNvPr>
          <p:cNvSpPr/>
          <p:nvPr/>
        </p:nvSpPr>
        <p:spPr>
          <a:xfrm>
            <a:off x="2393281" y="5379456"/>
            <a:ext cx="329784" cy="208526"/>
          </a:xfrm>
          <a:prstGeom prst="rect">
            <a:avLst/>
          </a:prstGeom>
          <a:noFill/>
          <a:ln w="254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A996547-4F28-7BDE-65CE-EBC989C2E6C1}"/>
              </a:ext>
            </a:extLst>
          </p:cNvPr>
          <p:cNvSpPr txBox="1"/>
          <p:nvPr/>
        </p:nvSpPr>
        <p:spPr>
          <a:xfrm>
            <a:off x="3643009" y="4270717"/>
            <a:ext cx="2281637" cy="523220"/>
          </a:xfrm>
          <a:prstGeom prst="rect">
            <a:avLst/>
          </a:prstGeom>
          <a:noFill/>
        </p:spPr>
        <p:txBody>
          <a:bodyPr wrap="square" rtlCol="0">
            <a:spAutoFit/>
          </a:bodyPr>
          <a:lstStyle/>
          <a:p>
            <a:r>
              <a:rPr lang="en-US" sz="1400" dirty="0"/>
              <a:t>Tight space, but possible by relocating the cable tray. </a:t>
            </a:r>
          </a:p>
        </p:txBody>
      </p:sp>
      <p:sp>
        <p:nvSpPr>
          <p:cNvPr id="11" name="TextBox 10">
            <a:extLst>
              <a:ext uri="{FF2B5EF4-FFF2-40B4-BE49-F238E27FC236}">
                <a16:creationId xmlns:a16="http://schemas.microsoft.com/office/drawing/2014/main" id="{C0A9A239-5094-B026-4208-985B33DED555}"/>
              </a:ext>
            </a:extLst>
          </p:cNvPr>
          <p:cNvSpPr txBox="1"/>
          <p:nvPr/>
        </p:nvSpPr>
        <p:spPr>
          <a:xfrm>
            <a:off x="4900241" y="4932875"/>
            <a:ext cx="3651468" cy="1477328"/>
          </a:xfrm>
          <a:prstGeom prst="rect">
            <a:avLst/>
          </a:prstGeom>
          <a:noFill/>
          <a:ln>
            <a:solidFill>
              <a:schemeClr val="dk1"/>
            </a:solidFill>
          </a:ln>
        </p:spPr>
        <p:txBody>
          <a:bodyPr wrap="square" rtlCol="0">
            <a:spAutoFit/>
          </a:bodyPr>
          <a:lstStyle/>
          <a:p>
            <a:r>
              <a:rPr lang="en-US" dirty="0"/>
              <a:t>Option -2: Tight space, difficult.  Closer inspection needed to determine viability </a:t>
            </a:r>
          </a:p>
          <a:p>
            <a:r>
              <a:rPr lang="en-US" dirty="0"/>
              <a:t>Several weeks of bake-out (all locations)</a:t>
            </a:r>
          </a:p>
        </p:txBody>
      </p:sp>
      <p:sp>
        <p:nvSpPr>
          <p:cNvPr id="3" name="TextBox 2">
            <a:extLst>
              <a:ext uri="{FF2B5EF4-FFF2-40B4-BE49-F238E27FC236}">
                <a16:creationId xmlns:a16="http://schemas.microsoft.com/office/drawing/2014/main" id="{D03BD93F-7609-75F6-F66A-7BF104AC20F5}"/>
              </a:ext>
            </a:extLst>
          </p:cNvPr>
          <p:cNvSpPr txBox="1"/>
          <p:nvPr/>
        </p:nvSpPr>
        <p:spPr>
          <a:xfrm>
            <a:off x="3643009" y="6515646"/>
            <a:ext cx="1454694" cy="276999"/>
          </a:xfrm>
          <a:prstGeom prst="rect">
            <a:avLst/>
          </a:prstGeom>
          <a:noFill/>
        </p:spPr>
        <p:txBody>
          <a:bodyPr wrap="none" rtlCol="0">
            <a:spAutoFit/>
          </a:bodyPr>
          <a:lstStyle/>
          <a:p>
            <a:r>
              <a:rPr lang="en-US" sz="1200" dirty="0"/>
              <a:t>Courtesy D. Weiss</a:t>
            </a:r>
          </a:p>
        </p:txBody>
      </p:sp>
      <p:sp>
        <p:nvSpPr>
          <p:cNvPr id="5" name="Slide Number Placeholder 4">
            <a:extLst>
              <a:ext uri="{FF2B5EF4-FFF2-40B4-BE49-F238E27FC236}">
                <a16:creationId xmlns:a16="http://schemas.microsoft.com/office/drawing/2014/main" id="{CE99B389-E200-58F8-4C0A-6D0F77C6E48D}"/>
              </a:ext>
            </a:extLst>
          </p:cNvPr>
          <p:cNvSpPr>
            <a:spLocks noGrp="1"/>
          </p:cNvSpPr>
          <p:nvPr>
            <p:ph type="sldNum" sz="quarter" idx="12"/>
          </p:nvPr>
        </p:nvSpPr>
        <p:spPr/>
        <p:txBody>
          <a:bodyPr/>
          <a:lstStyle/>
          <a:p>
            <a:fld id="{B28C3504-462C-4404-B7D9-7EEC251BD3EC}" type="slidenum">
              <a:rPr lang="en-US" smtClean="0"/>
              <a:t>16</a:t>
            </a:fld>
            <a:endParaRPr lang="en-US"/>
          </a:p>
        </p:txBody>
      </p:sp>
    </p:spTree>
    <p:extLst>
      <p:ext uri="{BB962C8B-B14F-4D97-AF65-F5344CB8AC3E}">
        <p14:creationId xmlns:p14="http://schemas.microsoft.com/office/powerpoint/2010/main" val="366446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D6A5-6C96-206F-D830-98C92B19E1EF}"/>
              </a:ext>
            </a:extLst>
          </p:cNvPr>
          <p:cNvSpPr>
            <a:spLocks noGrp="1"/>
          </p:cNvSpPr>
          <p:nvPr>
            <p:ph type="title"/>
          </p:nvPr>
        </p:nvSpPr>
        <p:spPr>
          <a:xfrm>
            <a:off x="428625" y="365127"/>
            <a:ext cx="8286750" cy="924590"/>
          </a:xfrm>
        </p:spPr>
        <p:txBody>
          <a:bodyPr/>
          <a:lstStyle/>
          <a:p>
            <a:r>
              <a:rPr lang="en-US" dirty="0">
                <a:cs typeface="Arial"/>
              </a:rPr>
              <a:t>Comparison of candidates</a:t>
            </a:r>
            <a:endParaRPr lang="en-US" dirty="0"/>
          </a:p>
        </p:txBody>
      </p:sp>
      <p:sp>
        <p:nvSpPr>
          <p:cNvPr id="3" name="Content Placeholder 2">
            <a:extLst>
              <a:ext uri="{FF2B5EF4-FFF2-40B4-BE49-F238E27FC236}">
                <a16:creationId xmlns:a16="http://schemas.microsoft.com/office/drawing/2014/main" id="{8FB27ADC-964E-17B0-201B-ECA493C271E5}"/>
              </a:ext>
            </a:extLst>
          </p:cNvPr>
          <p:cNvSpPr>
            <a:spLocks noGrp="1"/>
          </p:cNvSpPr>
          <p:nvPr>
            <p:ph idx="1"/>
          </p:nvPr>
        </p:nvSpPr>
        <p:spPr>
          <a:xfrm>
            <a:off x="485069" y="1494015"/>
            <a:ext cx="8293805" cy="651186"/>
          </a:xfrm>
        </p:spPr>
        <p:txBody>
          <a:bodyPr vert="horz" lIns="91440" tIns="45720" rIns="91440" bIns="45720" rtlCol="0" anchor="t">
            <a:normAutofit fontScale="92500" lnSpcReduction="10000"/>
          </a:bodyPr>
          <a:lstStyle/>
          <a:p>
            <a:r>
              <a:rPr lang="en-US" dirty="0">
                <a:cs typeface="Arial"/>
              </a:rPr>
              <a:t>Three straight sections have been explored. The following table lists the challenges for each of these candidate locations.</a:t>
            </a:r>
            <a:endParaRPr lang="en-US" dirty="0"/>
          </a:p>
        </p:txBody>
      </p:sp>
      <p:sp>
        <p:nvSpPr>
          <p:cNvPr id="4" name="Slide Number Placeholder 3">
            <a:extLst>
              <a:ext uri="{FF2B5EF4-FFF2-40B4-BE49-F238E27FC236}">
                <a16:creationId xmlns:a16="http://schemas.microsoft.com/office/drawing/2014/main" id="{CE446736-378C-0366-CD82-495785697274}"/>
              </a:ext>
            </a:extLst>
          </p:cNvPr>
          <p:cNvSpPr>
            <a:spLocks noGrp="1"/>
          </p:cNvSpPr>
          <p:nvPr>
            <p:ph type="sldNum" sz="quarter" idx="4"/>
          </p:nvPr>
        </p:nvSpPr>
        <p:spPr/>
        <p:txBody>
          <a:bodyPr/>
          <a:lstStyle/>
          <a:p>
            <a:fld id="{933A556B-7C63-244D-9B7C-B0EA8042B330}" type="slidenum">
              <a:rPr lang="en-US" smtClean="0"/>
              <a:pPr/>
              <a:t>17</a:t>
            </a:fld>
            <a:endParaRPr lang="en-US" sz="750"/>
          </a:p>
        </p:txBody>
      </p:sp>
      <p:graphicFrame>
        <p:nvGraphicFramePr>
          <p:cNvPr id="5" name="Table 4">
            <a:extLst>
              <a:ext uri="{FF2B5EF4-FFF2-40B4-BE49-F238E27FC236}">
                <a16:creationId xmlns:a16="http://schemas.microsoft.com/office/drawing/2014/main" id="{5D231923-1BCA-908C-9F66-754E7E92F6D9}"/>
              </a:ext>
            </a:extLst>
          </p:cNvPr>
          <p:cNvGraphicFramePr>
            <a:graphicFrameLocks noGrp="1"/>
          </p:cNvGraphicFramePr>
          <p:nvPr>
            <p:extLst>
              <p:ext uri="{D42A27DB-BD31-4B8C-83A1-F6EECF244321}">
                <p14:modId xmlns:p14="http://schemas.microsoft.com/office/powerpoint/2010/main" val="358491677"/>
              </p:ext>
            </p:extLst>
          </p:nvPr>
        </p:nvGraphicFramePr>
        <p:xfrm>
          <a:off x="656167" y="2349500"/>
          <a:ext cx="7822439" cy="3943884"/>
        </p:xfrm>
        <a:graphic>
          <a:graphicData uri="http://schemas.openxmlformats.org/drawingml/2006/table">
            <a:tbl>
              <a:tblPr firstRow="1" bandRow="1">
                <a:tableStyleId>{5C22544A-7EE6-4342-B048-85BDC9FD1C3A}</a:tableStyleId>
              </a:tblPr>
              <a:tblGrid>
                <a:gridCol w="1389289">
                  <a:extLst>
                    <a:ext uri="{9D8B030D-6E8A-4147-A177-3AD203B41FA5}">
                      <a16:colId xmlns:a16="http://schemas.microsoft.com/office/drawing/2014/main" val="159369938"/>
                    </a:ext>
                  </a:extLst>
                </a:gridCol>
                <a:gridCol w="1533259">
                  <a:extLst>
                    <a:ext uri="{9D8B030D-6E8A-4147-A177-3AD203B41FA5}">
                      <a16:colId xmlns:a16="http://schemas.microsoft.com/office/drawing/2014/main" val="1511131868"/>
                    </a:ext>
                  </a:extLst>
                </a:gridCol>
                <a:gridCol w="878204">
                  <a:extLst>
                    <a:ext uri="{9D8B030D-6E8A-4147-A177-3AD203B41FA5}">
                      <a16:colId xmlns:a16="http://schemas.microsoft.com/office/drawing/2014/main" val="4178874773"/>
                    </a:ext>
                  </a:extLst>
                </a:gridCol>
                <a:gridCol w="4021687">
                  <a:extLst>
                    <a:ext uri="{9D8B030D-6E8A-4147-A177-3AD203B41FA5}">
                      <a16:colId xmlns:a16="http://schemas.microsoft.com/office/drawing/2014/main" val="3374542295"/>
                    </a:ext>
                  </a:extLst>
                </a:gridCol>
              </a:tblGrid>
              <a:tr h="585440">
                <a:tc>
                  <a:txBody>
                    <a:bodyPr/>
                    <a:lstStyle/>
                    <a:p>
                      <a:r>
                        <a:rPr lang="en-US" dirty="0"/>
                        <a:t>Location for Dispersion</a:t>
                      </a:r>
                    </a:p>
                  </a:txBody>
                  <a:tcPr/>
                </a:tc>
                <a:tc>
                  <a:txBody>
                    <a:bodyPr/>
                    <a:lstStyle/>
                    <a:p>
                      <a:r>
                        <a:rPr lang="en-US" dirty="0"/>
                        <a:t>Dispersion (m)</a:t>
                      </a:r>
                    </a:p>
                  </a:txBody>
                  <a:tcPr/>
                </a:tc>
                <a:tc>
                  <a:txBody>
                    <a:bodyPr/>
                    <a:lstStyle/>
                    <a:p>
                      <a:r>
                        <a:rPr lang="en-US" dirty="0"/>
                        <a:t># of PS</a:t>
                      </a:r>
                    </a:p>
                  </a:txBody>
                  <a:tcPr/>
                </a:tc>
                <a:tc>
                  <a:txBody>
                    <a:bodyPr/>
                    <a:lstStyle/>
                    <a:p>
                      <a:pPr lvl="0">
                        <a:buNone/>
                      </a:pPr>
                      <a:r>
                        <a:rPr lang="en-US" dirty="0"/>
                        <a:t>Space for Mask</a:t>
                      </a:r>
                    </a:p>
                  </a:txBody>
                  <a:tcPr/>
                </a:tc>
                <a:extLst>
                  <a:ext uri="{0D108BD9-81ED-4DB2-BD59-A6C34878D82A}">
                    <a16:rowId xmlns:a16="http://schemas.microsoft.com/office/drawing/2014/main" val="1015150781"/>
                  </a:ext>
                </a:extLst>
              </a:tr>
              <a:tr h="896055">
                <a:tc>
                  <a:txBody>
                    <a:bodyPr/>
                    <a:lstStyle/>
                    <a:p>
                      <a:r>
                        <a:rPr lang="en-US" dirty="0"/>
                        <a:t>IR12</a:t>
                      </a:r>
                    </a:p>
                  </a:txBody>
                  <a:tcPr/>
                </a:tc>
                <a:tc>
                  <a:txBody>
                    <a:bodyPr/>
                    <a:lstStyle/>
                    <a:p>
                      <a:r>
                        <a:rPr lang="en-US" dirty="0"/>
                        <a:t>+0.60</a:t>
                      </a:r>
                    </a:p>
                  </a:txBody>
                  <a:tcPr/>
                </a:tc>
                <a:tc>
                  <a:txBody>
                    <a:bodyPr/>
                    <a:lstStyle/>
                    <a:p>
                      <a:r>
                        <a:rPr lang="en-US" dirty="0"/>
                        <a:t>4</a:t>
                      </a:r>
                    </a:p>
                  </a:txBody>
                  <a:tcPr/>
                </a:tc>
                <a:tc>
                  <a:txBody>
                    <a:bodyPr/>
                    <a:lstStyle/>
                    <a:p>
                      <a:pPr lvl="0">
                        <a:buNone/>
                      </a:pPr>
                      <a:r>
                        <a:rPr lang="en-US" dirty="0"/>
                        <a:t>Need to move </a:t>
                      </a:r>
                      <a:r>
                        <a:rPr lang="en-US" dirty="0" err="1"/>
                        <a:t>pC</a:t>
                      </a:r>
                      <a:r>
                        <a:rPr lang="en-US" dirty="0"/>
                        <a:t> polarimeter and Stochastic Cooling devices downstream to make space, bake-out of that area may cause delay and less optimal vacuum</a:t>
                      </a:r>
                    </a:p>
                  </a:txBody>
                  <a:tcPr/>
                </a:tc>
                <a:extLst>
                  <a:ext uri="{0D108BD9-81ED-4DB2-BD59-A6C34878D82A}">
                    <a16:rowId xmlns:a16="http://schemas.microsoft.com/office/drawing/2014/main" val="1871525350"/>
                  </a:ext>
                </a:extLst>
              </a:tr>
              <a:tr h="500944">
                <a:tc>
                  <a:txBody>
                    <a:bodyPr/>
                    <a:lstStyle/>
                    <a:p>
                      <a:r>
                        <a:rPr lang="en-US" dirty="0"/>
                        <a:t>IR4</a:t>
                      </a:r>
                    </a:p>
                  </a:txBody>
                  <a:tcPr/>
                </a:tc>
                <a:tc>
                  <a:txBody>
                    <a:bodyPr/>
                    <a:lstStyle/>
                    <a:p>
                      <a:r>
                        <a:rPr lang="en-US" dirty="0"/>
                        <a:t>+0.5</a:t>
                      </a:r>
                    </a:p>
                  </a:txBody>
                  <a:tcPr/>
                </a:tc>
                <a:tc>
                  <a:txBody>
                    <a:bodyPr/>
                    <a:lstStyle/>
                    <a:p>
                      <a:r>
                        <a:rPr lang="en-US" dirty="0"/>
                        <a:t>6</a:t>
                      </a:r>
                    </a:p>
                  </a:txBody>
                  <a:tcPr/>
                </a:tc>
                <a:tc>
                  <a:txBody>
                    <a:bodyPr/>
                    <a:lstStyle/>
                    <a:p>
                      <a:pPr lvl="0">
                        <a:buNone/>
                      </a:pPr>
                      <a:r>
                        <a:rPr lang="en-US" dirty="0"/>
                        <a:t>Space available, bake-out takes less time</a:t>
                      </a:r>
                    </a:p>
                  </a:txBody>
                  <a:tcPr/>
                </a:tc>
                <a:extLst>
                  <a:ext uri="{0D108BD9-81ED-4DB2-BD59-A6C34878D82A}">
                    <a16:rowId xmlns:a16="http://schemas.microsoft.com/office/drawing/2014/main" val="2523957334"/>
                  </a:ext>
                </a:extLst>
              </a:tr>
              <a:tr h="437018">
                <a:tc>
                  <a:txBody>
                    <a:bodyPr/>
                    <a:lstStyle/>
                    <a:p>
                      <a:r>
                        <a:rPr lang="en-US" dirty="0"/>
                        <a:t>IR10</a:t>
                      </a:r>
                    </a:p>
                  </a:txBody>
                  <a:tcPr/>
                </a:tc>
                <a:tc>
                  <a:txBody>
                    <a:bodyPr/>
                    <a:lstStyle/>
                    <a:p>
                      <a:r>
                        <a:rPr lang="en-US" dirty="0"/>
                        <a:t>+0.5</a:t>
                      </a:r>
                    </a:p>
                  </a:txBody>
                  <a:tcPr/>
                </a:tc>
                <a:tc>
                  <a:txBody>
                    <a:bodyPr/>
                    <a:lstStyle/>
                    <a:p>
                      <a:r>
                        <a:rPr lang="en-US" dirty="0"/>
                        <a:t>4</a:t>
                      </a:r>
                    </a:p>
                  </a:txBody>
                  <a:tcPr/>
                </a:tc>
                <a:tc>
                  <a:txBody>
                    <a:bodyPr/>
                    <a:lstStyle/>
                    <a:p>
                      <a:pPr lvl="0" algn="l">
                        <a:lnSpc>
                          <a:spcPct val="100000"/>
                        </a:lnSpc>
                        <a:spcBef>
                          <a:spcPts val="0"/>
                        </a:spcBef>
                        <a:spcAft>
                          <a:spcPts val="0"/>
                        </a:spcAft>
                        <a:buNone/>
                      </a:pPr>
                      <a:r>
                        <a:rPr lang="en-US" sz="1350" b="0" i="0" u="none" strike="noStrike" noProof="0" dirty="0">
                          <a:latin typeface="Arial"/>
                        </a:rPr>
                        <a:t>Space is not available, so the closed orbit would need to be bumped outward to enable scraping at the dump. However, since the dump kickers deflect the beam inward, creating an outward bump would require a stronger kicker. Without sufficient kicker strength, part of the beam could leak out and potentially impact the superconducting magnets.</a:t>
                      </a:r>
                      <a:endParaRPr lang="en-US" dirty="0"/>
                    </a:p>
                    <a:p>
                      <a:pPr lvl="0">
                        <a:buNone/>
                      </a:pPr>
                      <a:endParaRPr lang="en-US" dirty="0"/>
                    </a:p>
                  </a:txBody>
                  <a:tcPr/>
                </a:tc>
                <a:extLst>
                  <a:ext uri="{0D108BD9-81ED-4DB2-BD59-A6C34878D82A}">
                    <a16:rowId xmlns:a16="http://schemas.microsoft.com/office/drawing/2014/main" val="2733515797"/>
                  </a:ext>
                </a:extLst>
              </a:tr>
            </a:tbl>
          </a:graphicData>
        </a:graphic>
      </p:graphicFrame>
    </p:spTree>
    <p:extLst>
      <p:ext uri="{BB962C8B-B14F-4D97-AF65-F5344CB8AC3E}">
        <p14:creationId xmlns:p14="http://schemas.microsoft.com/office/powerpoint/2010/main" val="377620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F922-1CC0-A0A3-E115-F594B443598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BF8808-DBB5-95C5-848D-7CE235F34005}"/>
              </a:ext>
            </a:extLst>
          </p:cNvPr>
          <p:cNvSpPr>
            <a:spLocks noGrp="1"/>
          </p:cNvSpPr>
          <p:nvPr>
            <p:ph type="sldNum" sz="quarter" idx="4"/>
          </p:nvPr>
        </p:nvSpPr>
        <p:spPr/>
        <p:txBody>
          <a:bodyPr/>
          <a:lstStyle/>
          <a:p>
            <a:fld id="{933A556B-7C63-244D-9B7C-B0EA8042B330}" type="slidenum">
              <a:rPr lang="en-US" smtClean="0"/>
              <a:pPr/>
              <a:t>18</a:t>
            </a:fld>
            <a:endParaRPr lang="en-US" sz="750" dirty="0"/>
          </a:p>
        </p:txBody>
      </p:sp>
      <p:sp>
        <p:nvSpPr>
          <p:cNvPr id="6" name="Title 5">
            <a:extLst>
              <a:ext uri="{FF2B5EF4-FFF2-40B4-BE49-F238E27FC236}">
                <a16:creationId xmlns:a16="http://schemas.microsoft.com/office/drawing/2014/main" id="{A71B7203-B1A0-0FAC-ADE0-4319661B8D01}"/>
              </a:ext>
            </a:extLst>
          </p:cNvPr>
          <p:cNvSpPr>
            <a:spLocks noGrp="1"/>
          </p:cNvSpPr>
          <p:nvPr>
            <p:ph type="ctrTitle"/>
          </p:nvPr>
        </p:nvSpPr>
        <p:spPr/>
        <p:txBody>
          <a:bodyPr/>
          <a:lstStyle/>
          <a:p>
            <a:r>
              <a:rPr lang="en-US" dirty="0"/>
              <a:t>FLUKA Simulations</a:t>
            </a:r>
            <a:br>
              <a:rPr lang="en-US" dirty="0"/>
            </a:br>
            <a:r>
              <a:rPr lang="en-US" sz="2800" b="0" dirty="0"/>
              <a:t>(L. </a:t>
            </a:r>
            <a:r>
              <a:rPr lang="en-US" sz="2800" b="0" dirty="0" err="1"/>
              <a:t>Skordis</a:t>
            </a:r>
            <a:r>
              <a:rPr lang="en-US" sz="2800" b="0" dirty="0"/>
              <a:t>)</a:t>
            </a:r>
            <a:endParaRPr lang="en-US" b="0" dirty="0"/>
          </a:p>
        </p:txBody>
      </p:sp>
    </p:spTree>
    <p:extLst>
      <p:ext uri="{BB962C8B-B14F-4D97-AF65-F5344CB8AC3E}">
        <p14:creationId xmlns:p14="http://schemas.microsoft.com/office/powerpoint/2010/main" val="118277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17FDC-CC5A-0CB3-A6BC-9553D4E8F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720FA-7CD5-FDCF-2798-C5D43685754D}"/>
              </a:ext>
            </a:extLst>
          </p:cNvPr>
          <p:cNvSpPr>
            <a:spLocks noGrp="1"/>
          </p:cNvSpPr>
          <p:nvPr>
            <p:ph type="title"/>
          </p:nvPr>
        </p:nvSpPr>
        <p:spPr/>
        <p:txBody>
          <a:bodyPr>
            <a:normAutofit fontScale="90000"/>
          </a:bodyPr>
          <a:lstStyle/>
          <a:p>
            <a:r>
              <a:rPr lang="en-US" dirty="0"/>
              <a:t>Where do off-momentum particles come from: 100 GeV/u Au to Hydrogen</a:t>
            </a:r>
          </a:p>
        </p:txBody>
      </p:sp>
      <p:sp>
        <p:nvSpPr>
          <p:cNvPr id="5" name="Slide Number Placeholder 4">
            <a:extLst>
              <a:ext uri="{FF2B5EF4-FFF2-40B4-BE49-F238E27FC236}">
                <a16:creationId xmlns:a16="http://schemas.microsoft.com/office/drawing/2014/main" id="{7329ADB7-D5AE-D2AB-B18E-B7801E43A3A1}"/>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19</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A9726201-BB15-858F-08C1-AD27EF9722A6}"/>
              </a:ext>
            </a:extLst>
          </p:cNvPr>
          <p:cNvSpPr>
            <a:spLocks noGrp="1"/>
          </p:cNvSpPr>
          <p:nvPr>
            <p:ph type="body" sz="quarter" idx="11"/>
          </p:nvPr>
        </p:nvSpPr>
        <p:spPr/>
        <p:txBody>
          <a:bodyPr/>
          <a:lstStyle/>
          <a:p>
            <a:r>
              <a:rPr lang="en-US" dirty="0"/>
              <a:t>Courtesy: E. Skordis</a:t>
            </a:r>
          </a:p>
        </p:txBody>
      </p:sp>
      <p:grpSp>
        <p:nvGrpSpPr>
          <p:cNvPr id="34" name="Group 33">
            <a:extLst>
              <a:ext uri="{FF2B5EF4-FFF2-40B4-BE49-F238E27FC236}">
                <a16:creationId xmlns:a16="http://schemas.microsoft.com/office/drawing/2014/main" id="{99E93D6D-31B8-9FF0-D35D-2104011E9ABE}"/>
              </a:ext>
            </a:extLst>
          </p:cNvPr>
          <p:cNvGrpSpPr/>
          <p:nvPr/>
        </p:nvGrpSpPr>
        <p:grpSpPr>
          <a:xfrm>
            <a:off x="1448142" y="1547602"/>
            <a:ext cx="6682135" cy="3831198"/>
            <a:chOff x="1880407" y="970919"/>
            <a:chExt cx="8431185" cy="4916161"/>
          </a:xfrm>
        </p:grpSpPr>
        <p:pic>
          <p:nvPicPr>
            <p:cNvPr id="9" name="Picture 8">
              <a:extLst>
                <a:ext uri="{FF2B5EF4-FFF2-40B4-BE49-F238E27FC236}">
                  <a16:creationId xmlns:a16="http://schemas.microsoft.com/office/drawing/2014/main" id="{A8537686-41DA-89EF-4D66-ADCC56449D9E}"/>
                </a:ext>
              </a:extLst>
            </p:cNvPr>
            <p:cNvPicPr>
              <a:picLocks noChangeAspect="1"/>
            </p:cNvPicPr>
            <p:nvPr/>
          </p:nvPicPr>
          <p:blipFill>
            <a:blip r:embed="rId2"/>
            <a:stretch>
              <a:fillRect/>
            </a:stretch>
          </p:blipFill>
          <p:spPr>
            <a:xfrm>
              <a:off x="1880407" y="970919"/>
              <a:ext cx="8431185" cy="4916161"/>
            </a:xfrm>
            <a:prstGeom prst="rect">
              <a:avLst/>
            </a:prstGeom>
          </p:spPr>
        </p:pic>
        <p:cxnSp>
          <p:nvCxnSpPr>
            <p:cNvPr id="15" name="Straight Arrow Connector 14">
              <a:extLst>
                <a:ext uri="{FF2B5EF4-FFF2-40B4-BE49-F238E27FC236}">
                  <a16:creationId xmlns:a16="http://schemas.microsoft.com/office/drawing/2014/main" id="{43F1D1DC-9C9A-2137-0B4E-D2DFEDF75187}"/>
                </a:ext>
              </a:extLst>
            </p:cNvPr>
            <p:cNvCxnSpPr>
              <a:cxnSpLocks/>
            </p:cNvCxnSpPr>
            <p:nvPr/>
          </p:nvCxnSpPr>
          <p:spPr>
            <a:xfrm flipH="1" flipV="1">
              <a:off x="5726036" y="1519796"/>
              <a:ext cx="832419" cy="56756"/>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241951-D4C9-4044-B8B0-82B62E026F94}"/>
                </a:ext>
              </a:extLst>
            </p:cNvPr>
            <p:cNvSpPr txBox="1"/>
            <p:nvPr/>
          </p:nvSpPr>
          <p:spPr>
            <a:xfrm>
              <a:off x="6570806" y="1391885"/>
              <a:ext cx="883132" cy="385063"/>
            </a:xfrm>
            <a:prstGeom prst="rect">
              <a:avLst/>
            </a:prstGeom>
            <a:noFill/>
          </p:spPr>
          <p:txBody>
            <a:bodyPr wrap="square" rtlCol="0">
              <a:spAutoFit/>
            </a:bodyPr>
            <a:lstStyle/>
            <a:p>
              <a:r>
                <a:rPr lang="en-US" sz="1350" dirty="0"/>
                <a:t>Au197</a:t>
              </a:r>
              <a:endParaRPr lang="en-150" sz="1350" dirty="0"/>
            </a:p>
          </p:txBody>
        </p:sp>
        <p:cxnSp>
          <p:nvCxnSpPr>
            <p:cNvPr id="14" name="Straight Arrow Connector 13">
              <a:extLst>
                <a:ext uri="{FF2B5EF4-FFF2-40B4-BE49-F238E27FC236}">
                  <a16:creationId xmlns:a16="http://schemas.microsoft.com/office/drawing/2014/main" id="{02158A02-CE14-1971-F4FA-53AB56CA5695}"/>
                </a:ext>
              </a:extLst>
            </p:cNvPr>
            <p:cNvCxnSpPr>
              <a:cxnSpLocks/>
            </p:cNvCxnSpPr>
            <p:nvPr/>
          </p:nvCxnSpPr>
          <p:spPr>
            <a:xfrm>
              <a:off x="3834174" y="1529255"/>
              <a:ext cx="662152"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9FDC31-04DD-318D-E043-64BDC7DDDD32}"/>
                </a:ext>
              </a:extLst>
            </p:cNvPr>
            <p:cNvSpPr txBox="1"/>
            <p:nvPr/>
          </p:nvSpPr>
          <p:spPr>
            <a:xfrm>
              <a:off x="2175641" y="1363508"/>
              <a:ext cx="1646183" cy="918228"/>
            </a:xfrm>
            <a:prstGeom prst="rect">
              <a:avLst/>
            </a:prstGeom>
            <a:noFill/>
          </p:spPr>
          <p:txBody>
            <a:bodyPr wrap="square" rtlCol="0">
              <a:spAutoFit/>
            </a:bodyPr>
            <a:lstStyle/>
            <a:p>
              <a:r>
                <a:rPr lang="en-US" sz="1350" dirty="0"/>
                <a:t>Au of various Masses and energies</a:t>
              </a:r>
              <a:endParaRPr lang="en-150" sz="1350" dirty="0"/>
            </a:p>
          </p:txBody>
        </p:sp>
        <p:sp>
          <p:nvSpPr>
            <p:cNvPr id="24" name="TextBox 23">
              <a:extLst>
                <a:ext uri="{FF2B5EF4-FFF2-40B4-BE49-F238E27FC236}">
                  <a16:creationId xmlns:a16="http://schemas.microsoft.com/office/drawing/2014/main" id="{89E1C692-11E0-3A01-2544-A38350652A18}"/>
                </a:ext>
              </a:extLst>
            </p:cNvPr>
            <p:cNvSpPr txBox="1"/>
            <p:nvPr/>
          </p:nvSpPr>
          <p:spPr>
            <a:xfrm>
              <a:off x="6205833" y="4515530"/>
              <a:ext cx="2597632" cy="385063"/>
            </a:xfrm>
            <a:prstGeom prst="rect">
              <a:avLst/>
            </a:prstGeom>
            <a:noFill/>
          </p:spPr>
          <p:txBody>
            <a:bodyPr wrap="square" rtlCol="0">
              <a:spAutoFit/>
            </a:bodyPr>
            <a:lstStyle/>
            <a:p>
              <a:r>
                <a:rPr lang="en-US" sz="1350" dirty="0"/>
                <a:t>e.g. He6 at 93.5 GeV/u</a:t>
              </a:r>
              <a:endParaRPr lang="en-150" sz="1350" dirty="0"/>
            </a:p>
          </p:txBody>
        </p:sp>
        <p:cxnSp>
          <p:nvCxnSpPr>
            <p:cNvPr id="25" name="Straight Arrow Connector 24">
              <a:extLst>
                <a:ext uri="{FF2B5EF4-FFF2-40B4-BE49-F238E27FC236}">
                  <a16:creationId xmlns:a16="http://schemas.microsoft.com/office/drawing/2014/main" id="{03414F68-B9E6-BA64-FADB-CA6DF9C66BE4}"/>
                </a:ext>
              </a:extLst>
            </p:cNvPr>
            <p:cNvCxnSpPr>
              <a:cxnSpLocks/>
            </p:cNvCxnSpPr>
            <p:nvPr/>
          </p:nvCxnSpPr>
          <p:spPr>
            <a:xfrm>
              <a:off x="7144932" y="4874697"/>
              <a:ext cx="120905" cy="624315"/>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C1B9F443-A34F-B1D1-F9F9-E50727C7D200}"/>
              </a:ext>
            </a:extLst>
          </p:cNvPr>
          <p:cNvSpPr txBox="1"/>
          <p:nvPr/>
        </p:nvSpPr>
        <p:spPr>
          <a:xfrm>
            <a:off x="1171976" y="5427310"/>
            <a:ext cx="7648312" cy="646331"/>
          </a:xfrm>
          <a:prstGeom prst="rect">
            <a:avLst/>
          </a:prstGeom>
          <a:noFill/>
        </p:spPr>
        <p:txBody>
          <a:bodyPr wrap="none" rtlCol="0">
            <a:spAutoFit/>
          </a:bodyPr>
          <a:lstStyle/>
          <a:p>
            <a:r>
              <a:rPr lang="en-US" dirty="0"/>
              <a:t>A (random) variety of elements and momentum combinations is created </a:t>
            </a:r>
          </a:p>
          <a:p>
            <a:r>
              <a:rPr lang="en-US" dirty="0"/>
              <a:t>Also considered: Au-Fe, Au-Cu, Au-C</a:t>
            </a:r>
          </a:p>
        </p:txBody>
      </p:sp>
      <p:pic>
        <p:nvPicPr>
          <p:cNvPr id="17" name="Picture 16" descr="A picture containing diagram&#10;&#10;Description automatically generated">
            <a:extLst>
              <a:ext uri="{FF2B5EF4-FFF2-40B4-BE49-F238E27FC236}">
                <a16:creationId xmlns:a16="http://schemas.microsoft.com/office/drawing/2014/main" id="{1E79A57D-6B7F-7987-C2C5-1DEDDEE7324B}"/>
              </a:ext>
            </a:extLst>
          </p:cNvPr>
          <p:cNvPicPr>
            <a:picLocks noChangeAspect="1"/>
          </p:cNvPicPr>
          <p:nvPr/>
        </p:nvPicPr>
        <p:blipFill>
          <a:blip r:embed="rId3"/>
          <a:stretch>
            <a:fillRect/>
          </a:stretch>
        </p:blipFill>
        <p:spPr>
          <a:xfrm>
            <a:off x="287593" y="1534415"/>
            <a:ext cx="1150761" cy="464119"/>
          </a:xfrm>
          <a:prstGeom prst="rect">
            <a:avLst/>
          </a:prstGeom>
        </p:spPr>
      </p:pic>
    </p:spTree>
    <p:extLst>
      <p:ext uri="{BB962C8B-B14F-4D97-AF65-F5344CB8AC3E}">
        <p14:creationId xmlns:p14="http://schemas.microsoft.com/office/powerpoint/2010/main" val="304839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552421"/>
            <a:ext cx="8286750" cy="4207185"/>
          </a:xfrm>
        </p:spPr>
        <p:txBody>
          <a:bodyPr>
            <a:normAutofit lnSpcReduction="10000"/>
          </a:bodyPr>
          <a:lstStyle/>
          <a:p>
            <a:pPr marL="342900" indent="-342900">
              <a:buFont typeface="Arial" panose="020B0604020202020204" pitchFamily="34" charset="0"/>
              <a:buChar char="•"/>
            </a:pPr>
            <a:r>
              <a:rPr lang="en-US" sz="3200" dirty="0"/>
              <a:t>The inner IR configuration</a:t>
            </a:r>
          </a:p>
          <a:p>
            <a:pPr marL="342900" indent="-342900">
              <a:buFont typeface="Arial" panose="020B0604020202020204" pitchFamily="34" charset="0"/>
              <a:buChar char="•"/>
            </a:pPr>
            <a:r>
              <a:rPr lang="en-US" sz="3200" dirty="0"/>
              <a:t>The task force</a:t>
            </a:r>
          </a:p>
          <a:p>
            <a:pPr marL="685800" lvl="1" indent="-342900"/>
            <a:r>
              <a:rPr lang="en-US" sz="2800" dirty="0"/>
              <a:t>Momentum collimation/warm dispersion bump</a:t>
            </a:r>
          </a:p>
          <a:p>
            <a:pPr marL="685800" lvl="1" indent="-342900"/>
            <a:r>
              <a:rPr lang="en-US" sz="2800" dirty="0"/>
              <a:t>FLUKA simulations of break-up and detector interaction</a:t>
            </a:r>
          </a:p>
          <a:p>
            <a:pPr marL="685800" lvl="1" indent="-342900"/>
            <a:r>
              <a:rPr lang="en-US" sz="2800" dirty="0" err="1"/>
              <a:t>Geant</a:t>
            </a:r>
            <a:r>
              <a:rPr lang="en-US" sz="2800" dirty="0"/>
              <a:t> simulation</a:t>
            </a:r>
          </a:p>
          <a:p>
            <a:pPr marL="685800" lvl="1" indent="-342900"/>
            <a:r>
              <a:rPr lang="en-US" sz="2800" dirty="0"/>
              <a:t>Effects of non-linear magnetic fields</a:t>
            </a:r>
          </a:p>
          <a:p>
            <a:pPr marL="685800" lvl="1" indent="-342900"/>
            <a:r>
              <a:rPr lang="en-US" sz="2800" dirty="0"/>
              <a:t>Additional monitoring</a:t>
            </a:r>
          </a:p>
          <a:p>
            <a:pPr marL="685800" lvl="1" indent="-342900"/>
            <a:r>
              <a:rPr lang="en-US" sz="2800" dirty="0"/>
              <a:t>tracking</a:t>
            </a:r>
          </a:p>
          <a:p>
            <a:pPr marL="342900" indent="-342900">
              <a:buFont typeface="Arial" panose="020B0604020202020204" pitchFamily="34" charset="0"/>
              <a:buChar char="•"/>
            </a:pPr>
            <a:r>
              <a:rPr lang="en-US" sz="3200" dirty="0"/>
              <a:t>Summary</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9C57AE-77FE-3C2B-4EE8-E45C254BCE42}"/>
              </a:ext>
            </a:extLst>
          </p:cNvPr>
          <p:cNvSpPr>
            <a:spLocks noGrp="1"/>
          </p:cNvSpPr>
          <p:nvPr>
            <p:ph type="title"/>
          </p:nvPr>
        </p:nvSpPr>
        <p:spPr/>
        <p:txBody>
          <a:bodyPr/>
          <a:lstStyle/>
          <a:p>
            <a:r>
              <a:rPr lang="en-US" dirty="0"/>
              <a:t>Vacuum Oct ‘24 </a:t>
            </a:r>
          </a:p>
        </p:txBody>
      </p:sp>
      <p:sp>
        <p:nvSpPr>
          <p:cNvPr id="11" name="Text Placeholder 10">
            <a:extLst>
              <a:ext uri="{FF2B5EF4-FFF2-40B4-BE49-F238E27FC236}">
                <a16:creationId xmlns:a16="http://schemas.microsoft.com/office/drawing/2014/main" id="{DD56045F-91EC-5A1F-8879-F176ABC6FCAD}"/>
              </a:ext>
            </a:extLst>
          </p:cNvPr>
          <p:cNvSpPr>
            <a:spLocks noGrp="1"/>
          </p:cNvSpPr>
          <p:nvPr>
            <p:ph type="body" idx="1"/>
          </p:nvPr>
        </p:nvSpPr>
        <p:spPr>
          <a:xfrm>
            <a:off x="428625" y="1731285"/>
            <a:ext cx="3868340" cy="468457"/>
          </a:xfrm>
        </p:spPr>
        <p:txBody>
          <a:bodyPr/>
          <a:lstStyle/>
          <a:p>
            <a:r>
              <a:rPr lang="en-US" dirty="0"/>
              <a:t>Yellow: sector 8&amp;9</a:t>
            </a:r>
          </a:p>
        </p:txBody>
      </p:sp>
      <p:sp>
        <p:nvSpPr>
          <p:cNvPr id="13" name="Text Placeholder 12">
            <a:extLst>
              <a:ext uri="{FF2B5EF4-FFF2-40B4-BE49-F238E27FC236}">
                <a16:creationId xmlns:a16="http://schemas.microsoft.com/office/drawing/2014/main" id="{BEA63B7E-8645-C6C7-E968-45149D68DB76}"/>
              </a:ext>
            </a:extLst>
          </p:cNvPr>
          <p:cNvSpPr>
            <a:spLocks noGrp="1"/>
          </p:cNvSpPr>
          <p:nvPr>
            <p:ph type="body" sz="quarter" idx="3"/>
          </p:nvPr>
        </p:nvSpPr>
        <p:spPr>
          <a:xfrm>
            <a:off x="4827984" y="1731285"/>
            <a:ext cx="3887391" cy="468458"/>
          </a:xfrm>
        </p:spPr>
        <p:txBody>
          <a:bodyPr/>
          <a:lstStyle/>
          <a:p>
            <a:r>
              <a:rPr lang="en-US" dirty="0"/>
              <a:t>Blue: sector 6&amp;7</a:t>
            </a:r>
          </a:p>
        </p:txBody>
      </p:sp>
      <p:sp>
        <p:nvSpPr>
          <p:cNvPr id="5" name="Slide Number Placeholder 4">
            <a:extLst>
              <a:ext uri="{FF2B5EF4-FFF2-40B4-BE49-F238E27FC236}">
                <a16:creationId xmlns:a16="http://schemas.microsoft.com/office/drawing/2014/main" id="{32257D56-7F2F-0D00-1B24-B4700DC8A738}"/>
              </a:ext>
            </a:extLst>
          </p:cNvPr>
          <p:cNvSpPr>
            <a:spLocks noGrp="1"/>
          </p:cNvSpPr>
          <p:nvPr>
            <p:ph type="sldNum" sz="quarter" idx="10"/>
          </p:nvPr>
        </p:nvSpPr>
        <p:spPr/>
        <p:txBody>
          <a:bodyPr/>
          <a:lstStyle/>
          <a:p>
            <a:pPr algn="ctr"/>
            <a:fld id="{933A556B-7C63-244D-9B7C-B0EA8042B330}" type="slidenum">
              <a:rPr lang="en-US" smtClean="0"/>
              <a:pPr algn="ctr"/>
              <a:t>20</a:t>
            </a:fld>
            <a:endParaRPr lang="en-US" dirty="0"/>
          </a:p>
        </p:txBody>
      </p:sp>
      <p:pic>
        <p:nvPicPr>
          <p:cNvPr id="10" name="Picture 9" descr="Diagram&#10;&#10;Description automatically generated with medium confidence">
            <a:extLst>
              <a:ext uri="{FF2B5EF4-FFF2-40B4-BE49-F238E27FC236}">
                <a16:creationId xmlns:a16="http://schemas.microsoft.com/office/drawing/2014/main" id="{33AB3D59-887D-23D7-E8D5-595912B8FFF3}"/>
              </a:ext>
            </a:extLst>
          </p:cNvPr>
          <p:cNvPicPr>
            <a:picLocks noChangeAspect="1"/>
          </p:cNvPicPr>
          <p:nvPr/>
        </p:nvPicPr>
        <p:blipFill>
          <a:blip r:embed="rId2"/>
          <a:stretch>
            <a:fillRect/>
          </a:stretch>
        </p:blipFill>
        <p:spPr>
          <a:xfrm>
            <a:off x="230020" y="2253900"/>
            <a:ext cx="8913980" cy="2858529"/>
          </a:xfrm>
          <a:prstGeom prst="rect">
            <a:avLst/>
          </a:prstGeom>
        </p:spPr>
      </p:pic>
      <p:sp>
        <p:nvSpPr>
          <p:cNvPr id="16" name="TextBox 15">
            <a:extLst>
              <a:ext uri="{FF2B5EF4-FFF2-40B4-BE49-F238E27FC236}">
                <a16:creationId xmlns:a16="http://schemas.microsoft.com/office/drawing/2014/main" id="{D35B14C6-0313-AC6C-F626-9B9632CF1110}"/>
              </a:ext>
            </a:extLst>
          </p:cNvPr>
          <p:cNvSpPr txBox="1"/>
          <p:nvPr/>
        </p:nvSpPr>
        <p:spPr>
          <a:xfrm>
            <a:off x="1338122" y="5344483"/>
            <a:ext cx="6870989" cy="646331"/>
          </a:xfrm>
          <a:prstGeom prst="rect">
            <a:avLst/>
          </a:prstGeom>
          <a:noFill/>
        </p:spPr>
        <p:txBody>
          <a:bodyPr wrap="square" rtlCol="0">
            <a:spAutoFit/>
          </a:bodyPr>
          <a:lstStyle/>
          <a:p>
            <a:r>
              <a:rPr lang="en-US" dirty="0"/>
              <a:t>Pressure similar in both rings, in yellow on average slightly lower than in blue (not a candidate to explain the asymmetry). </a:t>
            </a:r>
          </a:p>
        </p:txBody>
      </p:sp>
    </p:spTree>
    <p:extLst>
      <p:ext uri="{BB962C8B-B14F-4D97-AF65-F5344CB8AC3E}">
        <p14:creationId xmlns:p14="http://schemas.microsoft.com/office/powerpoint/2010/main" val="3670382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264B8-8EEE-B142-0A7C-F3DFBCA39E0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273DB7-ED59-CB52-6B65-6C8ACECF7FB3}"/>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21</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E79C5767-3B6E-94C5-D179-2D8C1AE3D7C2}"/>
              </a:ext>
            </a:extLst>
          </p:cNvPr>
          <p:cNvSpPr>
            <a:spLocks noGrp="1"/>
          </p:cNvSpPr>
          <p:nvPr>
            <p:ph type="body" sz="quarter" idx="11"/>
          </p:nvPr>
        </p:nvSpPr>
        <p:spPr/>
        <p:txBody>
          <a:bodyPr/>
          <a:lstStyle/>
          <a:p>
            <a:r>
              <a:rPr lang="en-US" dirty="0"/>
              <a:t>Courtesy: E. Skordis</a:t>
            </a:r>
          </a:p>
        </p:txBody>
      </p:sp>
      <p:sp>
        <p:nvSpPr>
          <p:cNvPr id="4" name="Title 3">
            <a:extLst>
              <a:ext uri="{FF2B5EF4-FFF2-40B4-BE49-F238E27FC236}">
                <a16:creationId xmlns:a16="http://schemas.microsoft.com/office/drawing/2014/main" id="{D3EFCB5A-A3D3-0DDC-44D9-62652DC2ACA3}"/>
              </a:ext>
            </a:extLst>
          </p:cNvPr>
          <p:cNvSpPr>
            <a:spLocks noGrp="1"/>
          </p:cNvSpPr>
          <p:nvPr>
            <p:ph type="title"/>
          </p:nvPr>
        </p:nvSpPr>
        <p:spPr/>
        <p:txBody>
          <a:bodyPr/>
          <a:lstStyle/>
          <a:p>
            <a:r>
              <a:rPr lang="en-US" dirty="0"/>
              <a:t>SPHENIX beam pipe Losses </a:t>
            </a:r>
            <a:br>
              <a:rPr lang="en-US" dirty="0"/>
            </a:br>
            <a:r>
              <a:rPr lang="en-US" dirty="0"/>
              <a:t>no shielding</a:t>
            </a:r>
            <a:endParaRPr lang="en-150" dirty="0"/>
          </a:p>
        </p:txBody>
      </p:sp>
      <p:pic>
        <p:nvPicPr>
          <p:cNvPr id="9" name="Picture 8">
            <a:extLst>
              <a:ext uri="{FF2B5EF4-FFF2-40B4-BE49-F238E27FC236}">
                <a16:creationId xmlns:a16="http://schemas.microsoft.com/office/drawing/2014/main" id="{F6812841-CDE3-052C-BC67-769A2ADBE08E}"/>
              </a:ext>
            </a:extLst>
          </p:cNvPr>
          <p:cNvPicPr>
            <a:picLocks noChangeAspect="1"/>
          </p:cNvPicPr>
          <p:nvPr/>
        </p:nvPicPr>
        <p:blipFill>
          <a:blip r:embed="rId2"/>
          <a:srcRect t="48986"/>
          <a:stretch/>
        </p:blipFill>
        <p:spPr>
          <a:xfrm>
            <a:off x="2664122" y="3390138"/>
            <a:ext cx="5981520" cy="1955847"/>
          </a:xfrm>
          <a:prstGeom prst="rect">
            <a:avLst/>
          </a:prstGeom>
        </p:spPr>
      </p:pic>
      <p:pic>
        <p:nvPicPr>
          <p:cNvPr id="13" name="Picture 12">
            <a:extLst>
              <a:ext uri="{FF2B5EF4-FFF2-40B4-BE49-F238E27FC236}">
                <a16:creationId xmlns:a16="http://schemas.microsoft.com/office/drawing/2014/main" id="{7F174B12-3A66-722B-1362-CCA2023B7265}"/>
              </a:ext>
            </a:extLst>
          </p:cNvPr>
          <p:cNvPicPr>
            <a:picLocks noChangeAspect="1"/>
          </p:cNvPicPr>
          <p:nvPr/>
        </p:nvPicPr>
        <p:blipFill>
          <a:blip r:embed="rId3"/>
          <a:stretch>
            <a:fillRect/>
          </a:stretch>
        </p:blipFill>
        <p:spPr>
          <a:xfrm>
            <a:off x="313777" y="1724845"/>
            <a:ext cx="8331865" cy="1359800"/>
          </a:xfrm>
          <a:prstGeom prst="rect">
            <a:avLst/>
          </a:prstGeom>
        </p:spPr>
      </p:pic>
      <p:sp>
        <p:nvSpPr>
          <p:cNvPr id="14" name="TextBox 13">
            <a:extLst>
              <a:ext uri="{FF2B5EF4-FFF2-40B4-BE49-F238E27FC236}">
                <a16:creationId xmlns:a16="http://schemas.microsoft.com/office/drawing/2014/main" id="{5EC1D7AE-376A-A35C-E3BC-C7BBA486FED8}"/>
              </a:ext>
            </a:extLst>
          </p:cNvPr>
          <p:cNvSpPr txBox="1"/>
          <p:nvPr/>
        </p:nvSpPr>
        <p:spPr>
          <a:xfrm>
            <a:off x="278892" y="3486150"/>
            <a:ext cx="2286000" cy="2446824"/>
          </a:xfrm>
          <a:prstGeom prst="rect">
            <a:avLst/>
          </a:prstGeom>
          <a:noFill/>
        </p:spPr>
        <p:txBody>
          <a:bodyPr wrap="square" rtlCol="0">
            <a:spAutoFit/>
          </a:bodyPr>
          <a:lstStyle/>
          <a:p>
            <a:pPr marL="214313" indent="-214313">
              <a:buFont typeface="Arial" panose="020B0604020202020204" pitchFamily="34" charset="0"/>
              <a:buChar char="•"/>
            </a:pPr>
            <a:r>
              <a:rPr lang="en-US" dirty="0"/>
              <a:t>Au ions 100GeV/u Impacting straight at the beam pipe.</a:t>
            </a:r>
          </a:p>
          <a:p>
            <a:pPr marL="214313" indent="-214313">
              <a:buFont typeface="Arial" panose="020B0604020202020204" pitchFamily="34" charset="0"/>
              <a:buChar char="•"/>
            </a:pPr>
            <a:r>
              <a:rPr lang="en-US" dirty="0"/>
              <a:t>The detector is modeled as a solid block of polyethylene</a:t>
            </a:r>
          </a:p>
          <a:p>
            <a:pPr marL="214313" indent="-214313">
              <a:buFont typeface="Arial" panose="020B0604020202020204" pitchFamily="34" charset="0"/>
              <a:buChar char="•"/>
            </a:pPr>
            <a:endParaRPr lang="en-US" sz="1350" dirty="0"/>
          </a:p>
          <a:p>
            <a:endParaRPr lang="en-150" sz="1350" dirty="0"/>
          </a:p>
        </p:txBody>
      </p:sp>
      <p:sp>
        <p:nvSpPr>
          <p:cNvPr id="2" name="TextBox 1">
            <a:extLst>
              <a:ext uri="{FF2B5EF4-FFF2-40B4-BE49-F238E27FC236}">
                <a16:creationId xmlns:a16="http://schemas.microsoft.com/office/drawing/2014/main" id="{BE188003-497F-80CA-7D10-F325E2C9DF1A}"/>
              </a:ext>
            </a:extLst>
          </p:cNvPr>
          <p:cNvSpPr txBox="1"/>
          <p:nvPr/>
        </p:nvSpPr>
        <p:spPr>
          <a:xfrm>
            <a:off x="3507059" y="5461958"/>
            <a:ext cx="813043" cy="369332"/>
          </a:xfrm>
          <a:prstGeom prst="rect">
            <a:avLst/>
          </a:prstGeom>
          <a:noFill/>
        </p:spPr>
        <p:txBody>
          <a:bodyPr wrap="none" rtlCol="0">
            <a:spAutoFit/>
          </a:bodyPr>
          <a:lstStyle/>
          <a:p>
            <a:r>
              <a:rPr lang="en-US" dirty="0"/>
              <a:t>flange</a:t>
            </a:r>
          </a:p>
        </p:txBody>
      </p:sp>
    </p:spTree>
    <p:extLst>
      <p:ext uri="{BB962C8B-B14F-4D97-AF65-F5344CB8AC3E}">
        <p14:creationId xmlns:p14="http://schemas.microsoft.com/office/powerpoint/2010/main" val="466959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6124-77D2-0A22-05F8-30836EF061D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47F848-5A8D-D055-0708-D3BF3BD5A56F}"/>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22</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0AA32F11-E4AD-08C4-B38F-C1F68C0BD7A5}"/>
              </a:ext>
            </a:extLst>
          </p:cNvPr>
          <p:cNvSpPr>
            <a:spLocks noGrp="1"/>
          </p:cNvSpPr>
          <p:nvPr>
            <p:ph type="body" sz="quarter" idx="11"/>
          </p:nvPr>
        </p:nvSpPr>
        <p:spPr/>
        <p:txBody>
          <a:bodyPr/>
          <a:lstStyle/>
          <a:p>
            <a:r>
              <a:rPr lang="en-US" dirty="0"/>
              <a:t>Courtesy E. Skordis</a:t>
            </a:r>
          </a:p>
        </p:txBody>
      </p:sp>
      <p:sp>
        <p:nvSpPr>
          <p:cNvPr id="4" name="Title 3">
            <a:extLst>
              <a:ext uri="{FF2B5EF4-FFF2-40B4-BE49-F238E27FC236}">
                <a16:creationId xmlns:a16="http://schemas.microsoft.com/office/drawing/2014/main" id="{C2C1AFD5-BBBD-B766-7451-539646B48F5A}"/>
              </a:ext>
            </a:extLst>
          </p:cNvPr>
          <p:cNvSpPr>
            <a:spLocks noGrp="1"/>
          </p:cNvSpPr>
          <p:nvPr>
            <p:ph type="title"/>
          </p:nvPr>
        </p:nvSpPr>
        <p:spPr/>
        <p:txBody>
          <a:bodyPr/>
          <a:lstStyle/>
          <a:p>
            <a:r>
              <a:rPr lang="en-US" dirty="0"/>
              <a:t>SPHENIX beam pipe Losses no Shielding</a:t>
            </a:r>
            <a:endParaRPr lang="en-150" dirty="0"/>
          </a:p>
        </p:txBody>
      </p:sp>
      <p:pic>
        <p:nvPicPr>
          <p:cNvPr id="9" name="Picture 8">
            <a:extLst>
              <a:ext uri="{FF2B5EF4-FFF2-40B4-BE49-F238E27FC236}">
                <a16:creationId xmlns:a16="http://schemas.microsoft.com/office/drawing/2014/main" id="{EF934074-E8D2-8BEF-04F8-A4454CC4D2FC}"/>
              </a:ext>
            </a:extLst>
          </p:cNvPr>
          <p:cNvPicPr>
            <a:picLocks noChangeAspect="1"/>
          </p:cNvPicPr>
          <p:nvPr/>
        </p:nvPicPr>
        <p:blipFill>
          <a:blip r:embed="rId2"/>
          <a:srcRect b="50000"/>
          <a:stretch/>
        </p:blipFill>
        <p:spPr>
          <a:xfrm>
            <a:off x="2664122" y="1512015"/>
            <a:ext cx="5981520" cy="1916985"/>
          </a:xfrm>
          <a:prstGeom prst="rect">
            <a:avLst/>
          </a:prstGeom>
        </p:spPr>
      </p:pic>
      <p:pic>
        <p:nvPicPr>
          <p:cNvPr id="8" name="Picture 7">
            <a:extLst>
              <a:ext uri="{FF2B5EF4-FFF2-40B4-BE49-F238E27FC236}">
                <a16:creationId xmlns:a16="http://schemas.microsoft.com/office/drawing/2014/main" id="{5B156B9B-E508-B6E5-809A-FE793D2D0C1F}"/>
              </a:ext>
            </a:extLst>
          </p:cNvPr>
          <p:cNvPicPr>
            <a:picLocks noChangeAspect="1"/>
          </p:cNvPicPr>
          <p:nvPr/>
        </p:nvPicPr>
        <p:blipFill>
          <a:blip r:embed="rId3"/>
          <a:stretch>
            <a:fillRect/>
          </a:stretch>
        </p:blipFill>
        <p:spPr>
          <a:xfrm>
            <a:off x="2677838" y="3567107"/>
            <a:ext cx="5625660" cy="1242577"/>
          </a:xfrm>
          <a:prstGeom prst="rect">
            <a:avLst/>
          </a:prstGeom>
        </p:spPr>
      </p:pic>
      <p:sp>
        <p:nvSpPr>
          <p:cNvPr id="10" name="TextBox 9">
            <a:extLst>
              <a:ext uri="{FF2B5EF4-FFF2-40B4-BE49-F238E27FC236}">
                <a16:creationId xmlns:a16="http://schemas.microsoft.com/office/drawing/2014/main" id="{DC7B5D4B-576A-E166-A345-CC118FE514EF}"/>
              </a:ext>
            </a:extLst>
          </p:cNvPr>
          <p:cNvSpPr txBox="1"/>
          <p:nvPr/>
        </p:nvSpPr>
        <p:spPr>
          <a:xfrm>
            <a:off x="265176" y="1561338"/>
            <a:ext cx="2286000" cy="4601260"/>
          </a:xfrm>
          <a:prstGeom prst="rect">
            <a:avLst/>
          </a:prstGeom>
          <a:noFill/>
        </p:spPr>
        <p:txBody>
          <a:bodyPr wrap="square" rtlCol="0">
            <a:spAutoFit/>
          </a:bodyPr>
          <a:lstStyle/>
          <a:p>
            <a:pPr marL="214313" indent="-214313">
              <a:buFont typeface="Arial" panose="020B0604020202020204" pitchFamily="34" charset="0"/>
              <a:buChar char="•"/>
            </a:pPr>
            <a:r>
              <a:rPr lang="en-US" sz="1400" dirty="0"/>
              <a:t>Au ions 100GeV/u Impacting straight at the beam pipe.</a:t>
            </a:r>
          </a:p>
          <a:p>
            <a:pPr marL="214313" indent="-214313">
              <a:buFont typeface="Arial" panose="020B0604020202020204" pitchFamily="34" charset="0"/>
              <a:buChar char="•"/>
            </a:pPr>
            <a:r>
              <a:rPr lang="en-US" sz="1400" dirty="0"/>
              <a:t>The detector is modeled as a solid block of polyethylene</a:t>
            </a:r>
          </a:p>
          <a:p>
            <a:pPr marL="214313" indent="-214313">
              <a:buFont typeface="Arial" panose="020B0604020202020204" pitchFamily="34" charset="0"/>
              <a:buChar char="•"/>
            </a:pPr>
            <a:r>
              <a:rPr lang="en-US" sz="1400" dirty="0"/>
              <a:t>About 25% of the initial gold ions survive the impact with the beam pipe. A few percent also survives the impact with the flange</a:t>
            </a:r>
          </a:p>
          <a:p>
            <a:pPr marL="214313" indent="-214313">
              <a:buFont typeface="Arial" panose="020B0604020202020204" pitchFamily="34" charset="0"/>
              <a:buChar char="•"/>
            </a:pPr>
            <a:r>
              <a:rPr lang="en-US" sz="1400" dirty="0"/>
              <a:t>However, a large amount of heavy ion secondaries are produced and continue to travel with </a:t>
            </a:r>
            <a:r>
              <a:rPr lang="en-US" sz="1400" b="1" dirty="0"/>
              <a:t>small divergence</a:t>
            </a:r>
            <a:r>
              <a:rPr lang="en-US" sz="1400" dirty="0"/>
              <a:t> arriving at the detector</a:t>
            </a:r>
          </a:p>
          <a:p>
            <a:pPr marL="214313" indent="-214313">
              <a:buFont typeface="Arial" panose="020B0604020202020204" pitchFamily="34" charset="0"/>
              <a:buChar char="•"/>
            </a:pPr>
            <a:endParaRPr lang="en-US" sz="1350" dirty="0"/>
          </a:p>
          <a:p>
            <a:endParaRPr lang="en-150" sz="1350" dirty="0"/>
          </a:p>
        </p:txBody>
      </p:sp>
      <p:pic>
        <p:nvPicPr>
          <p:cNvPr id="12" name="Picture 11" descr="A picture containing background pattern&#10;&#10;Description automatically generated">
            <a:extLst>
              <a:ext uri="{FF2B5EF4-FFF2-40B4-BE49-F238E27FC236}">
                <a16:creationId xmlns:a16="http://schemas.microsoft.com/office/drawing/2014/main" id="{40EDB6B6-0401-CAE0-BF28-99EBC40D46B4}"/>
              </a:ext>
            </a:extLst>
          </p:cNvPr>
          <p:cNvPicPr>
            <a:picLocks noChangeAspect="1"/>
          </p:cNvPicPr>
          <p:nvPr/>
        </p:nvPicPr>
        <p:blipFill>
          <a:blip r:embed="rId4"/>
          <a:stretch>
            <a:fillRect/>
          </a:stretch>
        </p:blipFill>
        <p:spPr>
          <a:xfrm>
            <a:off x="2664122" y="4809684"/>
            <a:ext cx="4051300" cy="1384300"/>
          </a:xfrm>
          <a:prstGeom prst="rect">
            <a:avLst/>
          </a:prstGeom>
        </p:spPr>
      </p:pic>
    </p:spTree>
    <p:extLst>
      <p:ext uri="{BB962C8B-B14F-4D97-AF65-F5344CB8AC3E}">
        <p14:creationId xmlns:p14="http://schemas.microsoft.com/office/powerpoint/2010/main" val="3728113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EDBEB-06C8-9114-3E3B-DB88E46650B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ADDF662-AAC9-F4F1-5CF9-77F737396FE8}"/>
              </a:ext>
            </a:extLst>
          </p:cNvPr>
          <p:cNvPicPr>
            <a:picLocks noChangeAspect="1"/>
          </p:cNvPicPr>
          <p:nvPr/>
        </p:nvPicPr>
        <p:blipFill>
          <a:blip r:embed="rId2"/>
          <a:stretch>
            <a:fillRect/>
          </a:stretch>
        </p:blipFill>
        <p:spPr>
          <a:xfrm>
            <a:off x="2583090" y="3494413"/>
            <a:ext cx="5736067" cy="1889244"/>
          </a:xfrm>
          <a:prstGeom prst="rect">
            <a:avLst/>
          </a:prstGeom>
        </p:spPr>
      </p:pic>
      <p:pic>
        <p:nvPicPr>
          <p:cNvPr id="8" name="Picture 7">
            <a:extLst>
              <a:ext uri="{FF2B5EF4-FFF2-40B4-BE49-F238E27FC236}">
                <a16:creationId xmlns:a16="http://schemas.microsoft.com/office/drawing/2014/main" id="{16FCB625-F548-5CE8-09BF-1BA61E6D01EB}"/>
              </a:ext>
            </a:extLst>
          </p:cNvPr>
          <p:cNvPicPr>
            <a:picLocks noChangeAspect="1"/>
          </p:cNvPicPr>
          <p:nvPr/>
        </p:nvPicPr>
        <p:blipFill>
          <a:blip r:embed="rId3"/>
          <a:srcRect b="50000"/>
          <a:stretch/>
        </p:blipFill>
        <p:spPr>
          <a:xfrm>
            <a:off x="2664121" y="1512015"/>
            <a:ext cx="5971639" cy="1916985"/>
          </a:xfrm>
          <a:prstGeom prst="rect">
            <a:avLst/>
          </a:prstGeom>
        </p:spPr>
      </p:pic>
      <p:sp>
        <p:nvSpPr>
          <p:cNvPr id="5" name="Slide Number Placeholder 4">
            <a:extLst>
              <a:ext uri="{FF2B5EF4-FFF2-40B4-BE49-F238E27FC236}">
                <a16:creationId xmlns:a16="http://schemas.microsoft.com/office/drawing/2014/main" id="{68B2ECBC-8F0E-9A3A-764E-6F8A08EFFE3E}"/>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23</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8DFA66C6-26CD-3635-3821-0E9B7F61684D}"/>
              </a:ext>
            </a:extLst>
          </p:cNvPr>
          <p:cNvSpPr>
            <a:spLocks noGrp="1"/>
          </p:cNvSpPr>
          <p:nvPr>
            <p:ph type="body" sz="quarter" idx="11"/>
          </p:nvPr>
        </p:nvSpPr>
        <p:spPr/>
        <p:txBody>
          <a:bodyPr/>
          <a:lstStyle/>
          <a:p>
            <a:r>
              <a:rPr lang="en-US" dirty="0"/>
              <a:t>E. Skordis</a:t>
            </a:r>
          </a:p>
        </p:txBody>
      </p:sp>
      <p:sp>
        <p:nvSpPr>
          <p:cNvPr id="4" name="Title 3">
            <a:extLst>
              <a:ext uri="{FF2B5EF4-FFF2-40B4-BE49-F238E27FC236}">
                <a16:creationId xmlns:a16="http://schemas.microsoft.com/office/drawing/2014/main" id="{0128E412-EE55-DCCA-B1DB-C7782E340C76}"/>
              </a:ext>
            </a:extLst>
          </p:cNvPr>
          <p:cNvSpPr>
            <a:spLocks noGrp="1"/>
          </p:cNvSpPr>
          <p:nvPr>
            <p:ph type="title"/>
          </p:nvPr>
        </p:nvSpPr>
        <p:spPr/>
        <p:txBody>
          <a:bodyPr/>
          <a:lstStyle/>
          <a:p>
            <a:r>
              <a:rPr lang="en-US" dirty="0"/>
              <a:t>SPHENIX beam pipe Losses no Shielding</a:t>
            </a:r>
            <a:endParaRPr lang="en-150" dirty="0"/>
          </a:p>
        </p:txBody>
      </p:sp>
      <p:sp>
        <p:nvSpPr>
          <p:cNvPr id="11" name="TextBox 10">
            <a:extLst>
              <a:ext uri="{FF2B5EF4-FFF2-40B4-BE49-F238E27FC236}">
                <a16:creationId xmlns:a16="http://schemas.microsoft.com/office/drawing/2014/main" id="{CE62E774-549A-6910-58D5-FBB6CBA27E4B}"/>
              </a:ext>
            </a:extLst>
          </p:cNvPr>
          <p:cNvSpPr txBox="1"/>
          <p:nvPr/>
        </p:nvSpPr>
        <p:spPr>
          <a:xfrm>
            <a:off x="265176" y="1561338"/>
            <a:ext cx="2286000" cy="4170372"/>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chemeClr val="accent6">
                    <a:lumMod val="75000"/>
                  </a:schemeClr>
                </a:solidFill>
              </a:rPr>
              <a:t>Lithium 3-9 </a:t>
            </a:r>
            <a:r>
              <a:rPr lang="en-US" sz="1400" dirty="0"/>
              <a:t>100GeV/u Impacting straight at the beam pipe.</a:t>
            </a:r>
          </a:p>
          <a:p>
            <a:pPr marL="214313" indent="-214313">
              <a:buFont typeface="Arial" panose="020B0604020202020204" pitchFamily="34" charset="0"/>
              <a:buChar char="•"/>
            </a:pPr>
            <a:r>
              <a:rPr lang="en-US" sz="1400" dirty="0"/>
              <a:t>The detector is modeled as a solid block of polyethylene</a:t>
            </a:r>
          </a:p>
          <a:p>
            <a:pPr marL="214313" indent="-214313">
              <a:buFont typeface="Arial" panose="020B0604020202020204" pitchFamily="34" charset="0"/>
              <a:buChar char="•"/>
            </a:pPr>
            <a:r>
              <a:rPr lang="en-US" sz="1400" dirty="0"/>
              <a:t>About 80% of the initial lithium ions survive the impact with the beam pipe. Around 60% also survives the impact with the flange</a:t>
            </a:r>
          </a:p>
          <a:p>
            <a:pPr marL="214313" indent="-214313">
              <a:buFont typeface="Arial" panose="020B0604020202020204" pitchFamily="34" charset="0"/>
              <a:buChar char="•"/>
            </a:pPr>
            <a:r>
              <a:rPr lang="en-US" sz="1400" dirty="0"/>
              <a:t>Even with this light ion the impact produces secondaries that travel with small divergence arriving at the detector</a:t>
            </a:r>
          </a:p>
          <a:p>
            <a:pPr marL="214313" indent="-214313">
              <a:buFont typeface="Arial" panose="020B0604020202020204" pitchFamily="34" charset="0"/>
              <a:buChar char="•"/>
            </a:pPr>
            <a:endParaRPr lang="en-US" sz="1350" dirty="0"/>
          </a:p>
          <a:p>
            <a:endParaRPr lang="en-150" sz="1350" dirty="0"/>
          </a:p>
        </p:txBody>
      </p:sp>
    </p:spTree>
    <p:extLst>
      <p:ext uri="{BB962C8B-B14F-4D97-AF65-F5344CB8AC3E}">
        <p14:creationId xmlns:p14="http://schemas.microsoft.com/office/powerpoint/2010/main" val="165069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C20E6-5A42-2024-A8B2-000ACE6C15F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883B6D-A173-69C9-073C-3F1FDDCA6A57}"/>
              </a:ext>
            </a:extLst>
          </p:cNvPr>
          <p:cNvPicPr>
            <a:picLocks noChangeAspect="1"/>
          </p:cNvPicPr>
          <p:nvPr/>
        </p:nvPicPr>
        <p:blipFill>
          <a:blip r:embed="rId2"/>
          <a:stretch>
            <a:fillRect/>
          </a:stretch>
        </p:blipFill>
        <p:spPr>
          <a:xfrm>
            <a:off x="2733855" y="4179744"/>
            <a:ext cx="5707211" cy="1655081"/>
          </a:xfrm>
          <a:prstGeom prst="rect">
            <a:avLst/>
          </a:prstGeom>
        </p:spPr>
      </p:pic>
      <p:pic>
        <p:nvPicPr>
          <p:cNvPr id="3" name="Picture 2">
            <a:extLst>
              <a:ext uri="{FF2B5EF4-FFF2-40B4-BE49-F238E27FC236}">
                <a16:creationId xmlns:a16="http://schemas.microsoft.com/office/drawing/2014/main" id="{6CA4F08C-7238-C097-2A0F-45702C4FB556}"/>
              </a:ext>
            </a:extLst>
          </p:cNvPr>
          <p:cNvPicPr>
            <a:picLocks noChangeAspect="1"/>
          </p:cNvPicPr>
          <p:nvPr/>
        </p:nvPicPr>
        <p:blipFill>
          <a:blip r:embed="rId3"/>
          <a:srcRect b="51563"/>
          <a:stretch/>
        </p:blipFill>
        <p:spPr>
          <a:xfrm>
            <a:off x="2733855" y="2076425"/>
            <a:ext cx="5981520" cy="1862433"/>
          </a:xfrm>
          <a:prstGeom prst="rect">
            <a:avLst/>
          </a:prstGeom>
        </p:spPr>
      </p:pic>
      <p:sp>
        <p:nvSpPr>
          <p:cNvPr id="5" name="Slide Number Placeholder 4">
            <a:extLst>
              <a:ext uri="{FF2B5EF4-FFF2-40B4-BE49-F238E27FC236}">
                <a16:creationId xmlns:a16="http://schemas.microsoft.com/office/drawing/2014/main" id="{4592C2F3-0DC0-CFCC-035E-90D2DA0C458A}"/>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24</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DCBD6082-CA9B-57C1-9551-DF0FDDCD170D}"/>
              </a:ext>
            </a:extLst>
          </p:cNvPr>
          <p:cNvSpPr>
            <a:spLocks noGrp="1"/>
          </p:cNvSpPr>
          <p:nvPr>
            <p:ph type="body" sz="quarter" idx="11"/>
          </p:nvPr>
        </p:nvSpPr>
        <p:spPr/>
        <p:txBody>
          <a:bodyPr/>
          <a:lstStyle/>
          <a:p>
            <a:r>
              <a:rPr lang="en-US" dirty="0"/>
              <a:t>Courtesy E. Skordis</a:t>
            </a:r>
          </a:p>
        </p:txBody>
      </p:sp>
      <p:sp>
        <p:nvSpPr>
          <p:cNvPr id="4" name="Title 3">
            <a:extLst>
              <a:ext uri="{FF2B5EF4-FFF2-40B4-BE49-F238E27FC236}">
                <a16:creationId xmlns:a16="http://schemas.microsoft.com/office/drawing/2014/main" id="{55C0651A-84A0-FC7C-E7C3-D22AC58D921E}"/>
              </a:ext>
            </a:extLst>
          </p:cNvPr>
          <p:cNvSpPr>
            <a:spLocks noGrp="1"/>
          </p:cNvSpPr>
          <p:nvPr>
            <p:ph type="title"/>
          </p:nvPr>
        </p:nvSpPr>
        <p:spPr/>
        <p:txBody>
          <a:bodyPr/>
          <a:lstStyle/>
          <a:p>
            <a:r>
              <a:rPr lang="en-US" dirty="0"/>
              <a:t>SPHENIX beam pipe Losses with 2m Polyethylene</a:t>
            </a:r>
            <a:endParaRPr lang="en-150" dirty="0"/>
          </a:p>
        </p:txBody>
      </p:sp>
      <p:sp>
        <p:nvSpPr>
          <p:cNvPr id="9" name="TextBox 8">
            <a:extLst>
              <a:ext uri="{FF2B5EF4-FFF2-40B4-BE49-F238E27FC236}">
                <a16:creationId xmlns:a16="http://schemas.microsoft.com/office/drawing/2014/main" id="{44C70BFF-7C64-BF05-2913-520597928AF4}"/>
              </a:ext>
            </a:extLst>
          </p:cNvPr>
          <p:cNvSpPr txBox="1"/>
          <p:nvPr/>
        </p:nvSpPr>
        <p:spPr>
          <a:xfrm>
            <a:off x="306740" y="2022949"/>
            <a:ext cx="2286000" cy="4178067"/>
          </a:xfrm>
          <a:prstGeom prst="rect">
            <a:avLst/>
          </a:prstGeom>
          <a:noFill/>
        </p:spPr>
        <p:txBody>
          <a:bodyPr wrap="square" rtlCol="0">
            <a:spAutoFit/>
          </a:bodyPr>
          <a:lstStyle/>
          <a:p>
            <a:pPr marL="214313" indent="-214313">
              <a:buFont typeface="Arial" panose="020B0604020202020204" pitchFamily="34" charset="0"/>
              <a:buChar char="•"/>
            </a:pPr>
            <a:r>
              <a:rPr lang="en-US" sz="1400" dirty="0"/>
              <a:t>Au ions 100GeV/u Impacting straight at the beam pipe.</a:t>
            </a:r>
          </a:p>
          <a:p>
            <a:pPr marL="214313" indent="-214313">
              <a:buFont typeface="Arial" panose="020B0604020202020204" pitchFamily="34" charset="0"/>
              <a:buChar char="•"/>
            </a:pPr>
            <a:r>
              <a:rPr lang="en-US" sz="1400" dirty="0"/>
              <a:t>The detector is modeled as a solid block of polyethylene with an extra 2 m upstream</a:t>
            </a:r>
          </a:p>
          <a:p>
            <a:pPr marL="214313" indent="-214313">
              <a:buFont typeface="Arial" panose="020B0604020202020204" pitchFamily="34" charset="0"/>
              <a:buChar char="•"/>
            </a:pPr>
            <a:r>
              <a:rPr lang="en-US" sz="1400" dirty="0"/>
              <a:t>About 25% of the initial gold ions survive the impact with the beam pipe. A few percent also survives the impact with the flange</a:t>
            </a:r>
          </a:p>
          <a:p>
            <a:pPr marL="214313" indent="-214313">
              <a:buFont typeface="Arial" panose="020B0604020202020204" pitchFamily="34" charset="0"/>
              <a:buChar char="•"/>
            </a:pPr>
            <a:r>
              <a:rPr lang="en-US" sz="1400" dirty="0"/>
              <a:t>The amount of secondary heavy ions drastically reduce after 1m of polyethylene.</a:t>
            </a:r>
          </a:p>
          <a:p>
            <a:endParaRPr lang="en-150" sz="1350" dirty="0"/>
          </a:p>
        </p:txBody>
      </p:sp>
    </p:spTree>
    <p:extLst>
      <p:ext uri="{BB962C8B-B14F-4D97-AF65-F5344CB8AC3E}">
        <p14:creationId xmlns:p14="http://schemas.microsoft.com/office/powerpoint/2010/main" val="154633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5563-6DB8-419E-B115-629851475BC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F99841-C4A0-8D70-AE64-34B014275F06}"/>
              </a:ext>
            </a:extLst>
          </p:cNvPr>
          <p:cNvSpPr>
            <a:spLocks noGrp="1"/>
          </p:cNvSpPr>
          <p:nvPr>
            <p:ph type="sldNum" sz="quarter" idx="4"/>
          </p:nvPr>
        </p:nvSpPr>
        <p:spPr/>
        <p:txBody>
          <a:bodyPr/>
          <a:lstStyle/>
          <a:p>
            <a:fld id="{933A556B-7C63-244D-9B7C-B0EA8042B330}" type="slidenum">
              <a:rPr lang="en-US" smtClean="0"/>
              <a:pPr/>
              <a:t>25</a:t>
            </a:fld>
            <a:endParaRPr lang="en-US" sz="750" dirty="0"/>
          </a:p>
        </p:txBody>
      </p:sp>
      <p:sp>
        <p:nvSpPr>
          <p:cNvPr id="6" name="Title 5">
            <a:extLst>
              <a:ext uri="{FF2B5EF4-FFF2-40B4-BE49-F238E27FC236}">
                <a16:creationId xmlns:a16="http://schemas.microsoft.com/office/drawing/2014/main" id="{64BB6486-D024-FDBC-2F46-77AA53BA1B8C}"/>
              </a:ext>
            </a:extLst>
          </p:cNvPr>
          <p:cNvSpPr>
            <a:spLocks noGrp="1"/>
          </p:cNvSpPr>
          <p:nvPr>
            <p:ph type="ctrTitle"/>
          </p:nvPr>
        </p:nvSpPr>
        <p:spPr/>
        <p:txBody>
          <a:bodyPr/>
          <a:lstStyle/>
          <a:p>
            <a:r>
              <a:rPr lang="en-US" dirty="0" err="1"/>
              <a:t>Geant</a:t>
            </a:r>
            <a:r>
              <a:rPr lang="en-US" dirty="0"/>
              <a:t> Simulations </a:t>
            </a:r>
            <a:br>
              <a:rPr lang="en-US" dirty="0"/>
            </a:br>
            <a:r>
              <a:rPr lang="en-US" sz="3200" b="0" dirty="0"/>
              <a:t>(C. Dean)</a:t>
            </a:r>
            <a:endParaRPr lang="en-US" b="0" dirty="0"/>
          </a:p>
        </p:txBody>
      </p:sp>
    </p:spTree>
    <p:extLst>
      <p:ext uri="{BB962C8B-B14F-4D97-AF65-F5344CB8AC3E}">
        <p14:creationId xmlns:p14="http://schemas.microsoft.com/office/powerpoint/2010/main" val="3784747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3C2AF61-1B15-7497-E275-0F3F751CADD4}"/>
              </a:ext>
            </a:extLst>
          </p:cNvPr>
          <p:cNvPicPr>
            <a:picLocks noChangeAspect="1" noChangeArrowheads="1"/>
          </p:cNvPicPr>
          <p:nvPr/>
        </p:nvPicPr>
        <p:blipFill rotWithShape="1">
          <a:blip r:embed="rId2"/>
          <a:srcRect t="23482"/>
          <a:stretch/>
        </p:blipFill>
        <p:spPr bwMode="auto">
          <a:xfrm>
            <a:off x="374354" y="1380818"/>
            <a:ext cx="8395291" cy="42813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4F4979-094E-91F2-3465-314DFE9FDF74}"/>
              </a:ext>
            </a:extLst>
          </p:cNvPr>
          <p:cNvSpPr txBox="1"/>
          <p:nvPr/>
        </p:nvSpPr>
        <p:spPr>
          <a:xfrm>
            <a:off x="5341333" y="5859204"/>
            <a:ext cx="2249398" cy="300082"/>
          </a:xfrm>
          <a:prstGeom prst="rect">
            <a:avLst/>
          </a:prstGeom>
          <a:solidFill>
            <a:schemeClr val="bg1"/>
          </a:solidFill>
        </p:spPr>
        <p:txBody>
          <a:bodyPr wrap="none" rtlCol="0">
            <a:spAutoFit/>
          </a:bodyPr>
          <a:lstStyle/>
          <a:p>
            <a:r>
              <a:rPr lang="en-US" sz="1350" dirty="0">
                <a:latin typeface="Helvetica Neue Light" panose="02000403000000020004" pitchFamily="2" charset="0"/>
                <a:ea typeface="Helvetica Neue Light" panose="02000403000000020004" pitchFamily="2" charset="0"/>
              </a:rPr>
              <a:t>Picture taken October 2022</a:t>
            </a:r>
          </a:p>
        </p:txBody>
      </p:sp>
      <p:sp>
        <p:nvSpPr>
          <p:cNvPr id="6" name="Slide Number Placeholder 5">
            <a:extLst>
              <a:ext uri="{FF2B5EF4-FFF2-40B4-BE49-F238E27FC236}">
                <a16:creationId xmlns:a16="http://schemas.microsoft.com/office/drawing/2014/main" id="{F25A197F-CDC6-0422-4A52-D73224E9F9A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26</a:t>
            </a:fld>
            <a:endParaRPr lang="en-US"/>
          </a:p>
        </p:txBody>
      </p:sp>
      <p:sp>
        <p:nvSpPr>
          <p:cNvPr id="7" name="TextBox 6">
            <a:extLst>
              <a:ext uri="{FF2B5EF4-FFF2-40B4-BE49-F238E27FC236}">
                <a16:creationId xmlns:a16="http://schemas.microsoft.com/office/drawing/2014/main" id="{774F56CE-734B-4E42-55BB-3FF4EBA0401F}"/>
              </a:ext>
            </a:extLst>
          </p:cNvPr>
          <p:cNvSpPr txBox="1"/>
          <p:nvPr/>
        </p:nvSpPr>
        <p:spPr>
          <a:xfrm>
            <a:off x="374354" y="1195859"/>
            <a:ext cx="2817118" cy="715581"/>
          </a:xfrm>
          <a:prstGeom prst="rect">
            <a:avLst/>
          </a:prstGeom>
          <a:solidFill>
            <a:schemeClr val="bg1"/>
          </a:solidFill>
        </p:spPr>
        <p:txBody>
          <a:bodyPr wrap="none" rtlCol="0">
            <a:spAutoFit/>
          </a:bodyPr>
          <a:lstStyle/>
          <a:p>
            <a:r>
              <a:rPr lang="en-US" sz="1350" dirty="0">
                <a:latin typeface="Helvetica Neue Light" panose="02000403000000020004" pitchFamily="2" charset="0"/>
                <a:ea typeface="Helvetica Neue Light" panose="02000403000000020004" pitchFamily="2" charset="0"/>
              </a:rPr>
              <a:t>What is this?</a:t>
            </a:r>
          </a:p>
          <a:p>
            <a:pPr marL="214313" indent="-214313">
              <a:buFont typeface="Arial" panose="020B0604020202020204" pitchFamily="34" charset="0"/>
              <a:buChar char="•"/>
            </a:pPr>
            <a:r>
              <a:rPr lang="en-US" sz="1350" dirty="0">
                <a:latin typeface="Helvetica Neue Light" panose="02000403000000020004" pitchFamily="2" charset="0"/>
                <a:ea typeface="Helvetica Neue Light" panose="02000403000000020004" pitchFamily="2" charset="0"/>
              </a:rPr>
              <a:t>Half of MVTX under construction</a:t>
            </a:r>
          </a:p>
          <a:p>
            <a:pPr marL="214313" indent="-214313">
              <a:buFont typeface="Arial" panose="020B0604020202020204" pitchFamily="34" charset="0"/>
              <a:buChar char="•"/>
            </a:pPr>
            <a:r>
              <a:rPr lang="en-US" sz="1350" dirty="0">
                <a:latin typeface="Helvetica Neue Light" panose="02000403000000020004" pitchFamily="2" charset="0"/>
                <a:ea typeface="Helvetica Neue Light" panose="02000403000000020004" pitchFamily="2" charset="0"/>
              </a:rPr>
              <a:t>All cables connected</a:t>
            </a:r>
          </a:p>
        </p:txBody>
      </p:sp>
      <p:sp>
        <p:nvSpPr>
          <p:cNvPr id="2" name="TextBox 1">
            <a:extLst>
              <a:ext uri="{FF2B5EF4-FFF2-40B4-BE49-F238E27FC236}">
                <a16:creationId xmlns:a16="http://schemas.microsoft.com/office/drawing/2014/main" id="{D0A9D9E3-5D15-A184-8983-E8A66DADD67C}"/>
              </a:ext>
            </a:extLst>
          </p:cNvPr>
          <p:cNvSpPr txBox="1"/>
          <p:nvPr/>
        </p:nvSpPr>
        <p:spPr>
          <a:xfrm>
            <a:off x="820882" y="363682"/>
            <a:ext cx="6284093" cy="584775"/>
          </a:xfrm>
          <a:prstGeom prst="rect">
            <a:avLst/>
          </a:prstGeom>
          <a:noFill/>
        </p:spPr>
        <p:txBody>
          <a:bodyPr wrap="none" rtlCol="0">
            <a:spAutoFit/>
          </a:bodyPr>
          <a:lstStyle/>
          <a:p>
            <a:r>
              <a:rPr lang="en-US" sz="3200" b="1" dirty="0"/>
              <a:t>MVTX Cables on the test bench</a:t>
            </a:r>
          </a:p>
        </p:txBody>
      </p:sp>
    </p:spTree>
    <p:extLst>
      <p:ext uri="{BB962C8B-B14F-4D97-AF65-F5344CB8AC3E}">
        <p14:creationId xmlns:p14="http://schemas.microsoft.com/office/powerpoint/2010/main" val="1925806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achine&#10;&#10;Description automatically generated">
            <a:extLst>
              <a:ext uri="{FF2B5EF4-FFF2-40B4-BE49-F238E27FC236}">
                <a16:creationId xmlns:a16="http://schemas.microsoft.com/office/drawing/2014/main" id="{EC9C5126-DF68-86F9-F43F-A848875EBB9B}"/>
              </a:ext>
            </a:extLst>
          </p:cNvPr>
          <p:cNvPicPr>
            <a:picLocks noChangeAspect="1"/>
          </p:cNvPicPr>
          <p:nvPr/>
        </p:nvPicPr>
        <p:blipFill>
          <a:blip r:embed="rId2"/>
          <a:srcRect l="23803" r="20247"/>
          <a:stretch/>
        </p:blipFill>
        <p:spPr>
          <a:xfrm>
            <a:off x="0" y="1611630"/>
            <a:ext cx="3261538" cy="4389120"/>
          </a:xfrm>
          <a:prstGeom prst="rect">
            <a:avLst/>
          </a:prstGeom>
        </p:spPr>
      </p:pic>
      <p:pic>
        <p:nvPicPr>
          <p:cNvPr id="8" name="Picture 7" descr="A close-up of several colored wires&#10;&#10;Description automatically generated">
            <a:extLst>
              <a:ext uri="{FF2B5EF4-FFF2-40B4-BE49-F238E27FC236}">
                <a16:creationId xmlns:a16="http://schemas.microsoft.com/office/drawing/2014/main" id="{183EB039-29AD-BDF5-36FB-A7BC8E98BD44}"/>
              </a:ext>
            </a:extLst>
          </p:cNvPr>
          <p:cNvPicPr>
            <a:picLocks noChangeAspect="1"/>
          </p:cNvPicPr>
          <p:nvPr/>
        </p:nvPicPr>
        <p:blipFill>
          <a:blip r:embed="rId3"/>
          <a:srcRect t="28013" b="17037"/>
          <a:stretch/>
        </p:blipFill>
        <p:spPr>
          <a:xfrm>
            <a:off x="3261538" y="1611630"/>
            <a:ext cx="5438941" cy="3969327"/>
          </a:xfrm>
          <a:prstGeom prst="rect">
            <a:avLst/>
          </a:prstGeom>
        </p:spPr>
      </p:pic>
      <p:sp>
        <p:nvSpPr>
          <p:cNvPr id="4" name="TextBox 3">
            <a:extLst>
              <a:ext uri="{FF2B5EF4-FFF2-40B4-BE49-F238E27FC236}">
                <a16:creationId xmlns:a16="http://schemas.microsoft.com/office/drawing/2014/main" id="{F836C2FC-1329-EAF1-23AF-0F65F1331B23}"/>
              </a:ext>
            </a:extLst>
          </p:cNvPr>
          <p:cNvSpPr txBox="1"/>
          <p:nvPr/>
        </p:nvSpPr>
        <p:spPr>
          <a:xfrm>
            <a:off x="4319719" y="5811770"/>
            <a:ext cx="2416111" cy="300082"/>
          </a:xfrm>
          <a:prstGeom prst="rect">
            <a:avLst/>
          </a:prstGeom>
          <a:solidFill>
            <a:schemeClr val="bg1"/>
          </a:solidFill>
        </p:spPr>
        <p:txBody>
          <a:bodyPr wrap="none" rtlCol="0">
            <a:spAutoFit/>
          </a:bodyPr>
          <a:lstStyle/>
          <a:p>
            <a:r>
              <a:rPr lang="en-US" sz="1350" dirty="0">
                <a:latin typeface="Helvetica Neue Light" panose="02000403000000020004" pitchFamily="2" charset="0"/>
                <a:ea typeface="Helvetica Neue Light" panose="02000403000000020004" pitchFamily="2" charset="0"/>
              </a:rPr>
              <a:t>Picture taken November 2024</a:t>
            </a:r>
          </a:p>
        </p:txBody>
      </p:sp>
      <p:sp>
        <p:nvSpPr>
          <p:cNvPr id="9" name="Slide Number Placeholder 8">
            <a:extLst>
              <a:ext uri="{FF2B5EF4-FFF2-40B4-BE49-F238E27FC236}">
                <a16:creationId xmlns:a16="http://schemas.microsoft.com/office/drawing/2014/main" id="{36E432CE-2B28-F0DA-3966-8C698235A9B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27</a:t>
            </a:fld>
            <a:endParaRPr lang="en-US"/>
          </a:p>
        </p:txBody>
      </p:sp>
      <p:sp>
        <p:nvSpPr>
          <p:cNvPr id="10" name="TextBox 9">
            <a:extLst>
              <a:ext uri="{FF2B5EF4-FFF2-40B4-BE49-F238E27FC236}">
                <a16:creationId xmlns:a16="http://schemas.microsoft.com/office/drawing/2014/main" id="{E7A9F5AC-E8DD-3C28-11B2-9C8D57A83C85}"/>
              </a:ext>
            </a:extLst>
          </p:cNvPr>
          <p:cNvSpPr txBox="1"/>
          <p:nvPr/>
        </p:nvSpPr>
        <p:spPr>
          <a:xfrm>
            <a:off x="215309" y="1380817"/>
            <a:ext cx="3633046" cy="923330"/>
          </a:xfrm>
          <a:prstGeom prst="rect">
            <a:avLst/>
          </a:prstGeom>
          <a:solidFill>
            <a:schemeClr val="bg1"/>
          </a:solidFill>
        </p:spPr>
        <p:txBody>
          <a:bodyPr wrap="none" rtlCol="0">
            <a:spAutoFit/>
          </a:bodyPr>
          <a:lstStyle/>
          <a:p>
            <a:r>
              <a:rPr lang="en-US" sz="1350" dirty="0">
                <a:latin typeface="Helvetica Neue Light" panose="02000403000000020004" pitchFamily="2" charset="0"/>
                <a:ea typeface="Helvetica Neue Light" panose="02000403000000020004" pitchFamily="2" charset="0"/>
              </a:rPr>
              <a:t>What is this?</a:t>
            </a:r>
          </a:p>
          <a:p>
            <a:pPr marL="214313" indent="-214313">
              <a:buFont typeface="Arial" panose="020B0604020202020204" pitchFamily="34" charset="0"/>
              <a:buChar char="•"/>
            </a:pPr>
            <a:r>
              <a:rPr lang="en-US" sz="1350" dirty="0">
                <a:latin typeface="Helvetica Neue Light" panose="02000403000000020004" pitchFamily="2" charset="0"/>
                <a:ea typeface="Helvetica Neue Light" panose="02000403000000020004" pitchFamily="2" charset="0"/>
              </a:rPr>
              <a:t>MVTX as it is currently installed</a:t>
            </a:r>
          </a:p>
          <a:p>
            <a:pPr marL="214313" indent="-214313">
              <a:buFont typeface="Arial" panose="020B0604020202020204" pitchFamily="34" charset="0"/>
              <a:buChar char="•"/>
            </a:pPr>
            <a:r>
              <a:rPr lang="en-US" sz="1350" dirty="0">
                <a:latin typeface="Helvetica Neue Light" panose="02000403000000020004" pitchFamily="2" charset="0"/>
                <a:ea typeface="Helvetica Neue Light" panose="02000403000000020004" pitchFamily="2" charset="0"/>
              </a:rPr>
              <a:t>We can see past the cables</a:t>
            </a:r>
          </a:p>
          <a:p>
            <a:pPr marL="214313" indent="-214313">
              <a:buFont typeface="Arial" panose="020B0604020202020204" pitchFamily="34" charset="0"/>
              <a:buChar char="•"/>
            </a:pPr>
            <a:r>
              <a:rPr lang="en-US" sz="1350" dirty="0">
                <a:latin typeface="Helvetica Neue Light" panose="02000403000000020004" pitchFamily="2" charset="0"/>
                <a:ea typeface="Helvetica Neue Light" panose="02000403000000020004" pitchFamily="2" charset="0"/>
              </a:rPr>
              <a:t>Beam pipe is visible right up to the detector</a:t>
            </a:r>
          </a:p>
        </p:txBody>
      </p:sp>
      <p:sp>
        <p:nvSpPr>
          <p:cNvPr id="3" name="TextBox 2">
            <a:extLst>
              <a:ext uri="{FF2B5EF4-FFF2-40B4-BE49-F238E27FC236}">
                <a16:creationId xmlns:a16="http://schemas.microsoft.com/office/drawing/2014/main" id="{144C8140-D54C-38EE-0DB1-92BD0D523E49}"/>
              </a:ext>
            </a:extLst>
          </p:cNvPr>
          <p:cNvSpPr txBox="1"/>
          <p:nvPr/>
        </p:nvSpPr>
        <p:spPr>
          <a:xfrm>
            <a:off x="529924" y="313036"/>
            <a:ext cx="5763116" cy="584775"/>
          </a:xfrm>
          <a:prstGeom prst="rect">
            <a:avLst/>
          </a:prstGeom>
          <a:noFill/>
        </p:spPr>
        <p:txBody>
          <a:bodyPr wrap="none" rtlCol="0">
            <a:spAutoFit/>
          </a:bodyPr>
          <a:lstStyle/>
          <a:p>
            <a:r>
              <a:rPr lang="en-US" sz="3200" b="1" dirty="0"/>
              <a:t>MVTX Cables inside </a:t>
            </a:r>
            <a:r>
              <a:rPr lang="en-US" sz="3200" b="1" dirty="0" err="1"/>
              <a:t>sPhenix</a:t>
            </a:r>
            <a:endParaRPr lang="en-US" sz="3200" b="1" dirty="0"/>
          </a:p>
        </p:txBody>
      </p:sp>
    </p:spTree>
    <p:extLst>
      <p:ext uri="{BB962C8B-B14F-4D97-AF65-F5344CB8AC3E}">
        <p14:creationId xmlns:p14="http://schemas.microsoft.com/office/powerpoint/2010/main" val="4037874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0608-5FE9-D86E-60EA-2B11621ADC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41211F-CCEF-88C3-5BDB-BB591EC49B87}"/>
              </a:ext>
            </a:extLst>
          </p:cNvPr>
          <p:cNvPicPr>
            <a:picLocks noChangeAspect="1"/>
          </p:cNvPicPr>
          <p:nvPr/>
        </p:nvPicPr>
        <p:blipFill>
          <a:blip r:embed="rId2"/>
          <a:srcRect l="11569" t="3297" r="5189"/>
          <a:stretch/>
        </p:blipFill>
        <p:spPr>
          <a:xfrm>
            <a:off x="3996813" y="857250"/>
            <a:ext cx="5013180" cy="5092633"/>
          </a:xfrm>
          <a:prstGeom prst="rect">
            <a:avLst/>
          </a:prstGeom>
        </p:spPr>
      </p:pic>
      <p:sp>
        <p:nvSpPr>
          <p:cNvPr id="6" name="TextBox 5">
            <a:extLst>
              <a:ext uri="{FF2B5EF4-FFF2-40B4-BE49-F238E27FC236}">
                <a16:creationId xmlns:a16="http://schemas.microsoft.com/office/drawing/2014/main" id="{49703FF0-0675-EEF2-D352-65F0D636C856}"/>
              </a:ext>
            </a:extLst>
          </p:cNvPr>
          <p:cNvSpPr txBox="1"/>
          <p:nvPr/>
        </p:nvSpPr>
        <p:spPr>
          <a:xfrm>
            <a:off x="320793" y="323342"/>
            <a:ext cx="4559069" cy="584775"/>
          </a:xfrm>
          <a:prstGeom prst="rect">
            <a:avLst/>
          </a:prstGeom>
          <a:noFill/>
        </p:spPr>
        <p:txBody>
          <a:bodyPr wrap="none" rtlCol="0">
            <a:spAutoFit/>
          </a:bodyPr>
          <a:lstStyle/>
          <a:p>
            <a:r>
              <a:rPr lang="en-US" sz="3200" b="1" dirty="0">
                <a:latin typeface="Helvetica Neue Thin" panose="020B0403020202020204" pitchFamily="34" charset="0"/>
                <a:ea typeface="Helvetica Neue Thin" panose="020B0403020202020204" pitchFamily="34" charset="0"/>
              </a:rPr>
              <a:t>General simulation setup</a:t>
            </a:r>
          </a:p>
        </p:txBody>
      </p:sp>
      <p:sp>
        <p:nvSpPr>
          <p:cNvPr id="7" name="Slide Number Placeholder 6">
            <a:extLst>
              <a:ext uri="{FF2B5EF4-FFF2-40B4-BE49-F238E27FC236}">
                <a16:creationId xmlns:a16="http://schemas.microsoft.com/office/drawing/2014/main" id="{F02EBDD0-BE4C-4589-CF6D-063663E9606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28</a:t>
            </a:fld>
            <a:endParaRPr lang="en-US"/>
          </a:p>
        </p:txBody>
      </p:sp>
      <p:sp>
        <p:nvSpPr>
          <p:cNvPr id="2" name="TextBox 1">
            <a:extLst>
              <a:ext uri="{FF2B5EF4-FFF2-40B4-BE49-F238E27FC236}">
                <a16:creationId xmlns:a16="http://schemas.microsoft.com/office/drawing/2014/main" id="{7B358D6E-2AAE-17FA-B65E-6D066F26B374}"/>
              </a:ext>
            </a:extLst>
          </p:cNvPr>
          <p:cNvSpPr txBox="1"/>
          <p:nvPr/>
        </p:nvSpPr>
        <p:spPr>
          <a:xfrm>
            <a:off x="410255" y="1264843"/>
            <a:ext cx="3586558" cy="4485843"/>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View from south to north (IP6 to IP8)</a:t>
            </a:r>
          </a:p>
          <a:p>
            <a:pPr marL="214313"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Only MVTX staves and some cables drawn</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Cables near detector are not shown for clarity</a:t>
            </a:r>
          </a:p>
          <a:p>
            <a:pPr marL="214313"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Blue triangles are the MVTX staves</a:t>
            </a:r>
          </a:p>
          <a:p>
            <a:pPr marL="214313"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All 48 cable bundles simulated</a:t>
            </a:r>
          </a:p>
          <a:p>
            <a:pPr marL="214313"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Per stave:</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2 x water cooling</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24 x signal traces </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Digital power supply &amp; return,</a:t>
            </a:r>
            <a:br>
              <a:rPr lang="en-US" sz="1600" dirty="0">
                <a:latin typeface="Helvetica Neue Light" panose="02000403000000020004" pitchFamily="2" charset="0"/>
                <a:ea typeface="Helvetica Neue Light" panose="02000403000000020004" pitchFamily="2" charset="0"/>
              </a:rPr>
            </a:br>
            <a:r>
              <a:rPr lang="en-US" sz="1600" dirty="0">
                <a:latin typeface="Helvetica Neue Light" panose="02000403000000020004" pitchFamily="2" charset="0"/>
                <a:ea typeface="Helvetica Neue Light" panose="02000403000000020004" pitchFamily="2" charset="0"/>
              </a:rPr>
              <a:t>core radius = 0.69mm</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Analogue power supply &amp; return,</a:t>
            </a:r>
            <a:br>
              <a:rPr lang="en-US" sz="1600" dirty="0">
                <a:latin typeface="Helvetica Neue Light" panose="02000403000000020004" pitchFamily="2" charset="0"/>
                <a:ea typeface="Helvetica Neue Light" panose="02000403000000020004" pitchFamily="2" charset="0"/>
              </a:rPr>
            </a:br>
            <a:r>
              <a:rPr lang="en-US" sz="1600" dirty="0">
                <a:latin typeface="Helvetica Neue Light" panose="02000403000000020004" pitchFamily="2" charset="0"/>
                <a:ea typeface="Helvetica Neue Light" panose="02000403000000020004" pitchFamily="2" charset="0"/>
              </a:rPr>
              <a:t>core radius = 0.33mm</a:t>
            </a:r>
          </a:p>
          <a:p>
            <a:pPr marL="557213" lvl="1" indent="-214313">
              <a:buFont typeface="Arial" panose="020B0604020202020204" pitchFamily="34" charset="0"/>
              <a:buChar char="•"/>
            </a:pPr>
            <a:r>
              <a:rPr lang="en-US" sz="1600" dirty="0">
                <a:latin typeface="Helvetica Neue Light" panose="02000403000000020004" pitchFamily="2" charset="0"/>
                <a:ea typeface="Helvetica Neue Light" panose="02000403000000020004" pitchFamily="2" charset="0"/>
              </a:rPr>
              <a:t>Sense, reverse bias and ground,</a:t>
            </a:r>
            <a:br>
              <a:rPr lang="en-US" sz="1600" dirty="0">
                <a:latin typeface="Helvetica Neue Light" panose="02000403000000020004" pitchFamily="2" charset="0"/>
                <a:ea typeface="Helvetica Neue Light" panose="02000403000000020004" pitchFamily="2" charset="0"/>
              </a:rPr>
            </a:br>
            <a:r>
              <a:rPr lang="en-US" sz="1600" dirty="0">
                <a:latin typeface="Helvetica Neue Light" panose="02000403000000020004" pitchFamily="2" charset="0"/>
                <a:ea typeface="Helvetica Neue Light" panose="02000403000000020004" pitchFamily="2" charset="0"/>
              </a:rPr>
              <a:t>core radius = 0.28mm</a:t>
            </a:r>
          </a:p>
          <a:p>
            <a:pPr marL="557213" lvl="1" indent="-214313">
              <a:buFont typeface="Arial" panose="020B0604020202020204" pitchFamily="34" charset="0"/>
              <a:buChar char="•"/>
            </a:pPr>
            <a:endParaRPr lang="en-US" sz="135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717472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7F60-5D2E-C0E0-EA30-B397296897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4CF608-797F-5A0E-7535-9E3229945CF5}"/>
              </a:ext>
            </a:extLst>
          </p:cNvPr>
          <p:cNvPicPr>
            <a:picLocks noChangeAspect="1"/>
          </p:cNvPicPr>
          <p:nvPr/>
        </p:nvPicPr>
        <p:blipFill>
          <a:blip r:embed="rId2"/>
          <a:srcRect t="32002" b="8559"/>
          <a:stretch/>
        </p:blipFill>
        <p:spPr>
          <a:xfrm>
            <a:off x="374072" y="1743534"/>
            <a:ext cx="8395855" cy="3748062"/>
          </a:xfrm>
          <a:prstGeom prst="rect">
            <a:avLst/>
          </a:prstGeom>
        </p:spPr>
      </p:pic>
      <p:sp>
        <p:nvSpPr>
          <p:cNvPr id="6" name="TextBox 5">
            <a:extLst>
              <a:ext uri="{FF2B5EF4-FFF2-40B4-BE49-F238E27FC236}">
                <a16:creationId xmlns:a16="http://schemas.microsoft.com/office/drawing/2014/main" id="{98A5C861-0474-C48B-D18A-3C27A51FCBE0}"/>
              </a:ext>
            </a:extLst>
          </p:cNvPr>
          <p:cNvSpPr txBox="1"/>
          <p:nvPr/>
        </p:nvSpPr>
        <p:spPr>
          <a:xfrm>
            <a:off x="653552" y="672583"/>
            <a:ext cx="4705134" cy="523220"/>
          </a:xfrm>
          <a:prstGeom prst="rect">
            <a:avLst/>
          </a:prstGeom>
          <a:noFill/>
        </p:spPr>
        <p:txBody>
          <a:bodyPr wrap="none" rtlCol="0">
            <a:spAutoFit/>
          </a:bodyPr>
          <a:lstStyle/>
          <a:p>
            <a:r>
              <a:rPr lang="en-US" sz="2800" b="1" dirty="0">
                <a:latin typeface="Helvetica Neue Thin" panose="020B0403020202020204" pitchFamily="34" charset="0"/>
                <a:ea typeface="Helvetica Neue Thin" panose="020B0403020202020204" pitchFamily="34" charset="0"/>
              </a:rPr>
              <a:t>100 GeV gold on south taper</a:t>
            </a:r>
          </a:p>
        </p:txBody>
      </p:sp>
      <p:sp>
        <p:nvSpPr>
          <p:cNvPr id="2" name="Slide Number Placeholder 1">
            <a:extLst>
              <a:ext uri="{FF2B5EF4-FFF2-40B4-BE49-F238E27FC236}">
                <a16:creationId xmlns:a16="http://schemas.microsoft.com/office/drawing/2014/main" id="{09C532E9-662C-F655-6BAD-B1B2E698861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29</a:t>
            </a:fld>
            <a:endParaRPr lang="en-US"/>
          </a:p>
        </p:txBody>
      </p:sp>
    </p:spTree>
    <p:extLst>
      <p:ext uri="{BB962C8B-B14F-4D97-AF65-F5344CB8AC3E}">
        <p14:creationId xmlns:p14="http://schemas.microsoft.com/office/powerpoint/2010/main" val="981075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Inner IR8 configuration</a:t>
            </a:r>
          </a:p>
        </p:txBody>
      </p:sp>
    </p:spTree>
    <p:extLst>
      <p:ext uri="{BB962C8B-B14F-4D97-AF65-F5344CB8AC3E}">
        <p14:creationId xmlns:p14="http://schemas.microsoft.com/office/powerpoint/2010/main" val="1215709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72F3-9CB9-85A8-5057-494374FD1658}"/>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AD57986-0BF0-D690-6C5F-4F225600090A}"/>
              </a:ext>
            </a:extLst>
          </p:cNvPr>
          <p:cNvPicPr>
            <a:picLocks noGrp="1" noChangeAspect="1"/>
          </p:cNvPicPr>
          <p:nvPr>
            <p:ph idx="1"/>
          </p:nvPr>
        </p:nvPicPr>
        <p:blipFill>
          <a:blip r:embed="rId2"/>
          <a:srcRect/>
          <a:stretch/>
        </p:blipFill>
        <p:spPr>
          <a:xfrm rot="5400000">
            <a:off x="694273" y="1442722"/>
            <a:ext cx="2117077" cy="2182514"/>
          </a:xfrm>
        </p:spPr>
      </p:pic>
      <p:sp>
        <p:nvSpPr>
          <p:cNvPr id="4" name="Slide Number Placeholder 3">
            <a:extLst>
              <a:ext uri="{FF2B5EF4-FFF2-40B4-BE49-F238E27FC236}">
                <a16:creationId xmlns:a16="http://schemas.microsoft.com/office/drawing/2014/main" id="{C5BD144D-C3AF-AD48-A07E-DEC44156271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30</a:t>
            </a:fld>
            <a:endParaRPr lang="en-US"/>
          </a:p>
        </p:txBody>
      </p:sp>
      <p:pic>
        <p:nvPicPr>
          <p:cNvPr id="8" name="Picture 7">
            <a:extLst>
              <a:ext uri="{FF2B5EF4-FFF2-40B4-BE49-F238E27FC236}">
                <a16:creationId xmlns:a16="http://schemas.microsoft.com/office/drawing/2014/main" id="{63344755-2AFA-AF18-1135-496B983A65FD}"/>
              </a:ext>
            </a:extLst>
          </p:cNvPr>
          <p:cNvPicPr>
            <a:picLocks noChangeAspect="1"/>
          </p:cNvPicPr>
          <p:nvPr/>
        </p:nvPicPr>
        <p:blipFill>
          <a:blip r:embed="rId3"/>
          <a:srcRect/>
          <a:stretch/>
        </p:blipFill>
        <p:spPr>
          <a:xfrm rot="5400000">
            <a:off x="3391461" y="1442724"/>
            <a:ext cx="2117076" cy="2182513"/>
          </a:xfrm>
          <a:prstGeom prst="rect">
            <a:avLst/>
          </a:prstGeom>
        </p:spPr>
      </p:pic>
      <p:pic>
        <p:nvPicPr>
          <p:cNvPr id="10" name="Picture 9">
            <a:extLst>
              <a:ext uri="{FF2B5EF4-FFF2-40B4-BE49-F238E27FC236}">
                <a16:creationId xmlns:a16="http://schemas.microsoft.com/office/drawing/2014/main" id="{C4A40FCF-9287-74E9-B134-5A7F59350DF8}"/>
              </a:ext>
            </a:extLst>
          </p:cNvPr>
          <p:cNvPicPr>
            <a:picLocks noChangeAspect="1"/>
          </p:cNvPicPr>
          <p:nvPr/>
        </p:nvPicPr>
        <p:blipFill>
          <a:blip r:embed="rId4"/>
          <a:srcRect/>
          <a:stretch/>
        </p:blipFill>
        <p:spPr>
          <a:xfrm rot="5400000">
            <a:off x="6088648" y="1442721"/>
            <a:ext cx="2117076" cy="2182514"/>
          </a:xfrm>
          <a:prstGeom prst="rect">
            <a:avLst/>
          </a:prstGeom>
        </p:spPr>
      </p:pic>
      <p:sp>
        <p:nvSpPr>
          <p:cNvPr id="2" name="TextBox 1">
            <a:extLst>
              <a:ext uri="{FF2B5EF4-FFF2-40B4-BE49-F238E27FC236}">
                <a16:creationId xmlns:a16="http://schemas.microsoft.com/office/drawing/2014/main" id="{BD0DD184-324D-45F9-1054-4F2DCEBBE537}"/>
              </a:ext>
            </a:extLst>
          </p:cNvPr>
          <p:cNvSpPr txBox="1"/>
          <p:nvPr/>
        </p:nvSpPr>
        <p:spPr>
          <a:xfrm>
            <a:off x="735496" y="476402"/>
            <a:ext cx="6808274" cy="707886"/>
          </a:xfrm>
          <a:prstGeom prst="rect">
            <a:avLst/>
          </a:prstGeom>
          <a:noFill/>
        </p:spPr>
        <p:txBody>
          <a:bodyPr wrap="none" rtlCol="0">
            <a:spAutoFit/>
          </a:bodyPr>
          <a:lstStyle/>
          <a:p>
            <a:r>
              <a:rPr lang="en-US" sz="2000" dirty="0"/>
              <a:t>Top – with cables around beam pipe</a:t>
            </a:r>
          </a:p>
          <a:p>
            <a:r>
              <a:rPr lang="en-US" sz="2000" dirty="0"/>
              <a:t>Bottom – cables in nominal position, away from beam pipe</a:t>
            </a:r>
          </a:p>
        </p:txBody>
      </p:sp>
      <p:pic>
        <p:nvPicPr>
          <p:cNvPr id="5" name="Picture 4" descr="Chart, scatter chart&#10;&#10;Description automatically generated">
            <a:extLst>
              <a:ext uri="{FF2B5EF4-FFF2-40B4-BE49-F238E27FC236}">
                <a16:creationId xmlns:a16="http://schemas.microsoft.com/office/drawing/2014/main" id="{382282DD-7A63-0695-7BBD-C051964A1A74}"/>
              </a:ext>
            </a:extLst>
          </p:cNvPr>
          <p:cNvPicPr>
            <a:picLocks noChangeAspect="1"/>
          </p:cNvPicPr>
          <p:nvPr/>
        </p:nvPicPr>
        <p:blipFill>
          <a:blip r:embed="rId5"/>
          <a:stretch>
            <a:fillRect/>
          </a:stretch>
        </p:blipFill>
        <p:spPr>
          <a:xfrm>
            <a:off x="3352021" y="3600377"/>
            <a:ext cx="2182895" cy="2117080"/>
          </a:xfrm>
          <a:prstGeom prst="rect">
            <a:avLst/>
          </a:prstGeom>
        </p:spPr>
      </p:pic>
      <p:pic>
        <p:nvPicPr>
          <p:cNvPr id="9" name="Picture 8" descr="Chart, scatter chart&#10;&#10;Description automatically generated">
            <a:extLst>
              <a:ext uri="{FF2B5EF4-FFF2-40B4-BE49-F238E27FC236}">
                <a16:creationId xmlns:a16="http://schemas.microsoft.com/office/drawing/2014/main" id="{4B870764-A725-FCCD-8D73-70A7FB0D2623}"/>
              </a:ext>
            </a:extLst>
          </p:cNvPr>
          <p:cNvPicPr>
            <a:picLocks noChangeAspect="1"/>
          </p:cNvPicPr>
          <p:nvPr/>
        </p:nvPicPr>
        <p:blipFill>
          <a:blip r:embed="rId6"/>
          <a:stretch>
            <a:fillRect/>
          </a:stretch>
        </p:blipFill>
        <p:spPr>
          <a:xfrm>
            <a:off x="6042488" y="3600377"/>
            <a:ext cx="2182895" cy="2117080"/>
          </a:xfrm>
          <a:prstGeom prst="rect">
            <a:avLst/>
          </a:prstGeom>
        </p:spPr>
      </p:pic>
      <p:pic>
        <p:nvPicPr>
          <p:cNvPr id="14" name="Picture 13" descr="Chart, scatter chart&#10;&#10;Description automatically generated">
            <a:extLst>
              <a:ext uri="{FF2B5EF4-FFF2-40B4-BE49-F238E27FC236}">
                <a16:creationId xmlns:a16="http://schemas.microsoft.com/office/drawing/2014/main" id="{227AE594-64A9-7A5C-79E1-16557D536446}"/>
              </a:ext>
            </a:extLst>
          </p:cNvPr>
          <p:cNvPicPr>
            <a:picLocks noChangeAspect="1"/>
          </p:cNvPicPr>
          <p:nvPr/>
        </p:nvPicPr>
        <p:blipFill>
          <a:blip r:embed="rId7"/>
          <a:stretch>
            <a:fillRect/>
          </a:stretch>
        </p:blipFill>
        <p:spPr>
          <a:xfrm>
            <a:off x="661554" y="3600377"/>
            <a:ext cx="2182895" cy="2117080"/>
          </a:xfrm>
          <a:prstGeom prst="rect">
            <a:avLst/>
          </a:prstGeom>
        </p:spPr>
      </p:pic>
      <p:sp>
        <p:nvSpPr>
          <p:cNvPr id="3" name="TextBox 2">
            <a:extLst>
              <a:ext uri="{FF2B5EF4-FFF2-40B4-BE49-F238E27FC236}">
                <a16:creationId xmlns:a16="http://schemas.microsoft.com/office/drawing/2014/main" id="{4C2C87E2-8733-5756-82A1-3AFDD260BFCE}"/>
              </a:ext>
            </a:extLst>
          </p:cNvPr>
          <p:cNvSpPr txBox="1"/>
          <p:nvPr/>
        </p:nvSpPr>
        <p:spPr>
          <a:xfrm>
            <a:off x="2379518" y="5748115"/>
            <a:ext cx="6106391" cy="646331"/>
          </a:xfrm>
          <a:prstGeom prst="rect">
            <a:avLst/>
          </a:prstGeom>
          <a:noFill/>
        </p:spPr>
        <p:txBody>
          <a:bodyPr wrap="square" rtlCol="0">
            <a:spAutoFit/>
          </a:bodyPr>
          <a:lstStyle/>
          <a:p>
            <a:r>
              <a:rPr lang="en-US" dirty="0"/>
              <a:t>Both scenarios predict a slightly bigger problem from blue (i.e. south) which is not what we observe</a:t>
            </a:r>
          </a:p>
        </p:txBody>
      </p:sp>
    </p:spTree>
    <p:extLst>
      <p:ext uri="{BB962C8B-B14F-4D97-AF65-F5344CB8AC3E}">
        <p14:creationId xmlns:p14="http://schemas.microsoft.com/office/powerpoint/2010/main" val="399614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C658-28E3-7B51-C0FB-48B76B81A1BC}"/>
              </a:ext>
            </a:extLst>
          </p:cNvPr>
          <p:cNvSpPr>
            <a:spLocks noGrp="1"/>
          </p:cNvSpPr>
          <p:nvPr>
            <p:ph type="title"/>
          </p:nvPr>
        </p:nvSpPr>
        <p:spPr>
          <a:xfrm>
            <a:off x="428625" y="18921"/>
            <a:ext cx="8286750" cy="874698"/>
          </a:xfrm>
        </p:spPr>
        <p:txBody>
          <a:bodyPr/>
          <a:lstStyle/>
          <a:p>
            <a:r>
              <a:rPr lang="en-US" dirty="0">
                <a:latin typeface="Helvetica Neue Light" panose="02000403000000020004" pitchFamily="2" charset="0"/>
                <a:ea typeface="Helvetica Neue Light" panose="02000403000000020004" pitchFamily="2" charset="0"/>
              </a:rPr>
              <a:t>Preliminary Summary</a:t>
            </a:r>
          </a:p>
        </p:txBody>
      </p:sp>
      <p:sp>
        <p:nvSpPr>
          <p:cNvPr id="3" name="Content Placeholder 2">
            <a:extLst>
              <a:ext uri="{FF2B5EF4-FFF2-40B4-BE49-F238E27FC236}">
                <a16:creationId xmlns:a16="http://schemas.microsoft.com/office/drawing/2014/main" id="{29000D08-BE9A-5129-6618-1CC6E44F0742}"/>
              </a:ext>
            </a:extLst>
          </p:cNvPr>
          <p:cNvSpPr>
            <a:spLocks noGrp="1"/>
          </p:cNvSpPr>
          <p:nvPr>
            <p:ph idx="1"/>
          </p:nvPr>
        </p:nvSpPr>
        <p:spPr>
          <a:xfrm>
            <a:off x="428625" y="893619"/>
            <a:ext cx="8179321" cy="3852742"/>
          </a:xfrm>
        </p:spPr>
        <p:txBody>
          <a:bodyPr>
            <a:normAutofit/>
          </a:bodyPr>
          <a:lstStyle/>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Simulations were performed by having the MVTX cables drape around the beam pipe</a:t>
            </a:r>
          </a:p>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Simulations show a strong difference between gold and protons hitting the taper</a:t>
            </a:r>
          </a:p>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Small difference seen on layer 2 between hits from the north and south for protons</a:t>
            </a:r>
          </a:p>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Difference seen between hits from the north and south for gold when there’s no AR</a:t>
            </a:r>
          </a:p>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Pictures taken on 20</a:t>
            </a:r>
            <a:r>
              <a:rPr lang="en-US" sz="1800" baseline="30000" dirty="0">
                <a:latin typeface="Helvetica Neue Light" panose="02000403000000020004" pitchFamily="2" charset="0"/>
                <a:ea typeface="Helvetica Neue Light" panose="02000403000000020004" pitchFamily="2" charset="0"/>
              </a:rPr>
              <a:t>th</a:t>
            </a:r>
            <a:r>
              <a:rPr lang="en-US" sz="1800" dirty="0">
                <a:latin typeface="Helvetica Neue Light" panose="02000403000000020004" pitchFamily="2" charset="0"/>
                <a:ea typeface="Helvetica Neue Light" panose="02000403000000020004" pitchFamily="2" charset="0"/>
              </a:rPr>
              <a:t> Nov. show that the cables are not near the beam pipe, except at the patch panel</a:t>
            </a:r>
          </a:p>
          <a:p>
            <a:pPr marL="285750" indent="-285750">
              <a:buFont typeface="Arial" panose="020B0604020202020204" pitchFamily="34" charset="0"/>
              <a:buChar char="•"/>
            </a:pPr>
            <a:r>
              <a:rPr lang="en-US" sz="1800" dirty="0">
                <a:latin typeface="Helvetica Neue Light" panose="02000403000000020004" pitchFamily="2" charset="0"/>
                <a:ea typeface="Helvetica Neue Light" panose="02000403000000020004" pitchFamily="2" charset="0"/>
              </a:rPr>
              <a:t>AR count indicates more AR on south side when cables are near beam pipe</a:t>
            </a:r>
          </a:p>
          <a:p>
            <a:pPr lvl="1"/>
            <a:r>
              <a:rPr lang="en-US" sz="1600" dirty="0">
                <a:latin typeface="Helvetica Neue Light" panose="02000403000000020004" pitchFamily="2" charset="0"/>
                <a:ea typeface="Helvetica Neue Light" panose="02000403000000020004" pitchFamily="2" charset="0"/>
              </a:rPr>
              <a:t>Possibly means cables can absorb some particles, but also initiate showers that could lock MVTX up?</a:t>
            </a:r>
          </a:p>
        </p:txBody>
      </p:sp>
      <p:sp>
        <p:nvSpPr>
          <p:cNvPr id="4" name="Slide Number Placeholder 3">
            <a:extLst>
              <a:ext uri="{FF2B5EF4-FFF2-40B4-BE49-F238E27FC236}">
                <a16:creationId xmlns:a16="http://schemas.microsoft.com/office/drawing/2014/main" id="{21D16F78-FF06-1035-57F6-16E4B29446E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31</a:t>
            </a:fld>
            <a:endParaRPr lang="en-US"/>
          </a:p>
        </p:txBody>
      </p:sp>
      <p:graphicFrame>
        <p:nvGraphicFramePr>
          <p:cNvPr id="5" name="Table 4">
            <a:extLst>
              <a:ext uri="{FF2B5EF4-FFF2-40B4-BE49-F238E27FC236}">
                <a16:creationId xmlns:a16="http://schemas.microsoft.com/office/drawing/2014/main" id="{0BA89BC2-FFF4-C667-63D9-855C279BF6AF}"/>
              </a:ext>
            </a:extLst>
          </p:cNvPr>
          <p:cNvGraphicFramePr>
            <a:graphicFrameLocks noGrp="1"/>
          </p:cNvGraphicFramePr>
          <p:nvPr>
            <p:extLst>
              <p:ext uri="{D42A27DB-BD31-4B8C-83A1-F6EECF244321}">
                <p14:modId xmlns:p14="http://schemas.microsoft.com/office/powerpoint/2010/main" val="344141709"/>
              </p:ext>
            </p:extLst>
          </p:nvPr>
        </p:nvGraphicFramePr>
        <p:xfrm>
          <a:off x="1326543" y="4977246"/>
          <a:ext cx="6383484" cy="888840"/>
        </p:xfrm>
        <a:graphic>
          <a:graphicData uri="http://schemas.openxmlformats.org/drawingml/2006/table">
            <a:tbl>
              <a:tblPr firstRow="1" bandRow="1">
                <a:tableStyleId>{5C22544A-7EE6-4342-B048-85BDC9FD1C3A}</a:tableStyleId>
              </a:tblPr>
              <a:tblGrid>
                <a:gridCol w="1595871">
                  <a:extLst>
                    <a:ext uri="{9D8B030D-6E8A-4147-A177-3AD203B41FA5}">
                      <a16:colId xmlns:a16="http://schemas.microsoft.com/office/drawing/2014/main" val="831980741"/>
                    </a:ext>
                  </a:extLst>
                </a:gridCol>
                <a:gridCol w="1595871">
                  <a:extLst>
                    <a:ext uri="{9D8B030D-6E8A-4147-A177-3AD203B41FA5}">
                      <a16:colId xmlns:a16="http://schemas.microsoft.com/office/drawing/2014/main" val="3881378881"/>
                    </a:ext>
                  </a:extLst>
                </a:gridCol>
                <a:gridCol w="1595871">
                  <a:extLst>
                    <a:ext uri="{9D8B030D-6E8A-4147-A177-3AD203B41FA5}">
                      <a16:colId xmlns:a16="http://schemas.microsoft.com/office/drawing/2014/main" val="2225053304"/>
                    </a:ext>
                  </a:extLst>
                </a:gridCol>
                <a:gridCol w="1595871">
                  <a:extLst>
                    <a:ext uri="{9D8B030D-6E8A-4147-A177-3AD203B41FA5}">
                      <a16:colId xmlns:a16="http://schemas.microsoft.com/office/drawing/2014/main" val="1488864877"/>
                    </a:ext>
                  </a:extLst>
                </a:gridCol>
              </a:tblGrid>
              <a:tr h="296280">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Side</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Events with hits</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Events with AR</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 events w/ AR</a:t>
                      </a:r>
                    </a:p>
                  </a:txBody>
                  <a:tcPr marL="68580" marR="68580" marT="34290" marB="34290" anchor="ctr"/>
                </a:tc>
                <a:extLst>
                  <a:ext uri="{0D108BD9-81ED-4DB2-BD59-A6C34878D82A}">
                    <a16:rowId xmlns:a16="http://schemas.microsoft.com/office/drawing/2014/main" val="383189435"/>
                  </a:ext>
                </a:extLst>
              </a:tr>
              <a:tr h="296280">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North</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14090</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4394</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31.3 ± 1.7</a:t>
                      </a:r>
                    </a:p>
                  </a:txBody>
                  <a:tcPr marL="68580" marR="68580" marT="34290" marB="34290" anchor="ctr"/>
                </a:tc>
                <a:extLst>
                  <a:ext uri="{0D108BD9-81ED-4DB2-BD59-A6C34878D82A}">
                    <a16:rowId xmlns:a16="http://schemas.microsoft.com/office/drawing/2014/main" val="830950281"/>
                  </a:ext>
                </a:extLst>
              </a:tr>
              <a:tr h="296280">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South</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14085</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6212</a:t>
                      </a:r>
                    </a:p>
                  </a:txBody>
                  <a:tcPr marL="68580" marR="68580" marT="34290" marB="34290" anchor="ctr"/>
                </a:tc>
                <a:tc>
                  <a:txBody>
                    <a:bodyPr/>
                    <a:lstStyle/>
                    <a:p>
                      <a:pPr algn="ctr"/>
                      <a:r>
                        <a:rPr lang="en-US" sz="1400" b="0" i="0" dirty="0">
                          <a:latin typeface="Arial" panose="020B0604020202020204" pitchFamily="34" charset="0"/>
                          <a:ea typeface="Helvetica Neue Light" panose="02000403000000020004" pitchFamily="2" charset="0"/>
                          <a:cs typeface="Arial" panose="020B0604020202020204" pitchFamily="34" charset="0"/>
                        </a:rPr>
                        <a:t>44.1 ± 1.5</a:t>
                      </a:r>
                    </a:p>
                  </a:txBody>
                  <a:tcPr marL="68580" marR="68580" marT="34290" marB="34290" anchor="ctr"/>
                </a:tc>
                <a:extLst>
                  <a:ext uri="{0D108BD9-81ED-4DB2-BD59-A6C34878D82A}">
                    <a16:rowId xmlns:a16="http://schemas.microsoft.com/office/drawing/2014/main" val="3509240349"/>
                  </a:ext>
                </a:extLst>
              </a:tr>
            </a:tbl>
          </a:graphicData>
        </a:graphic>
      </p:graphicFrame>
      <p:sp>
        <p:nvSpPr>
          <p:cNvPr id="6" name="TextBox 5">
            <a:extLst>
              <a:ext uri="{FF2B5EF4-FFF2-40B4-BE49-F238E27FC236}">
                <a16:creationId xmlns:a16="http://schemas.microsoft.com/office/drawing/2014/main" id="{D12C033B-0EBC-8429-B751-869DE5B8B029}"/>
              </a:ext>
            </a:extLst>
          </p:cNvPr>
          <p:cNvSpPr txBox="1"/>
          <p:nvPr/>
        </p:nvSpPr>
        <p:spPr>
          <a:xfrm>
            <a:off x="8136082" y="5278582"/>
            <a:ext cx="372218" cy="461665"/>
          </a:xfrm>
          <a:prstGeom prst="rect">
            <a:avLst/>
          </a:prstGeom>
          <a:noFill/>
        </p:spPr>
        <p:txBody>
          <a:bodyPr wrap="none" rtlCol="0">
            <a:spAutoFit/>
          </a:bodyPr>
          <a:lstStyle/>
          <a:p>
            <a:r>
              <a:rPr lang="en-US" sz="2400" b="1" dirty="0"/>
              <a:t>?</a:t>
            </a:r>
          </a:p>
        </p:txBody>
      </p:sp>
    </p:spTree>
    <p:extLst>
      <p:ext uri="{BB962C8B-B14F-4D97-AF65-F5344CB8AC3E}">
        <p14:creationId xmlns:p14="http://schemas.microsoft.com/office/powerpoint/2010/main" val="1439680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needle&#10;&#10;Description automatically generated with low confidence">
            <a:extLst>
              <a:ext uri="{FF2B5EF4-FFF2-40B4-BE49-F238E27FC236}">
                <a16:creationId xmlns:a16="http://schemas.microsoft.com/office/drawing/2014/main" id="{F228BF43-3101-4518-CE55-69E056C5D841}"/>
              </a:ext>
            </a:extLst>
          </p:cNvPr>
          <p:cNvPicPr>
            <a:picLocks noChangeAspect="1"/>
          </p:cNvPicPr>
          <p:nvPr/>
        </p:nvPicPr>
        <p:blipFill>
          <a:blip r:embed="rId3"/>
          <a:stretch>
            <a:fillRect/>
          </a:stretch>
        </p:blipFill>
        <p:spPr>
          <a:xfrm>
            <a:off x="1936377" y="1628180"/>
            <a:ext cx="7090481" cy="4004752"/>
          </a:xfrm>
          <a:prstGeom prst="rect">
            <a:avLst/>
          </a:prstGeom>
        </p:spPr>
      </p:pic>
      <p:sp>
        <p:nvSpPr>
          <p:cNvPr id="2" name="Title 1">
            <a:extLst>
              <a:ext uri="{FF2B5EF4-FFF2-40B4-BE49-F238E27FC236}">
                <a16:creationId xmlns:a16="http://schemas.microsoft.com/office/drawing/2014/main" id="{FDE405A5-AE6F-5DFB-2585-80D411DD75E2}"/>
              </a:ext>
            </a:extLst>
          </p:cNvPr>
          <p:cNvSpPr>
            <a:spLocks noGrp="1"/>
          </p:cNvSpPr>
          <p:nvPr>
            <p:ph type="title"/>
          </p:nvPr>
        </p:nvSpPr>
        <p:spPr/>
        <p:txBody>
          <a:bodyPr/>
          <a:lstStyle/>
          <a:p>
            <a:r>
              <a:rPr lang="en-US" dirty="0"/>
              <a:t>Addition of polyethylene absorber</a:t>
            </a:r>
          </a:p>
        </p:txBody>
      </p:sp>
      <p:sp>
        <p:nvSpPr>
          <p:cNvPr id="3" name="Content Placeholder 2">
            <a:extLst>
              <a:ext uri="{FF2B5EF4-FFF2-40B4-BE49-F238E27FC236}">
                <a16:creationId xmlns:a16="http://schemas.microsoft.com/office/drawing/2014/main" id="{4FCDFE99-57C2-3C52-C475-32C9ACC85A63}"/>
              </a:ext>
            </a:extLst>
          </p:cNvPr>
          <p:cNvSpPr>
            <a:spLocks noGrp="1"/>
          </p:cNvSpPr>
          <p:nvPr>
            <p:ph idx="1"/>
          </p:nvPr>
        </p:nvSpPr>
        <p:spPr/>
        <p:txBody>
          <a:bodyPr>
            <a:normAutofit/>
          </a:bodyPr>
          <a:lstStyle/>
          <a:p>
            <a:pPr marL="0" indent="0"/>
            <a:r>
              <a:rPr lang="en-US" sz="1500" dirty="0"/>
              <a:t>Flange 1 z position 80.3536 cm</a:t>
            </a:r>
          </a:p>
          <a:p>
            <a:pPr marL="0" indent="0"/>
            <a:r>
              <a:rPr lang="en-US" sz="1500" dirty="0"/>
              <a:t>Polyethylene absorber start position 82.0319 cm</a:t>
            </a:r>
          </a:p>
          <a:p>
            <a:pPr marL="0" indent="0"/>
            <a:r>
              <a:rPr lang="en-US" sz="1500" dirty="0"/>
              <a:t>Flange 2 z position 203.747 cm</a:t>
            </a:r>
          </a:p>
          <a:p>
            <a:pPr marL="0" indent="0"/>
            <a:r>
              <a:rPr lang="en-US" sz="1500" dirty="0"/>
              <a:t>Polyethylene absorber end position 202.219 cm</a:t>
            </a:r>
          </a:p>
          <a:p>
            <a:pPr marL="0" indent="0"/>
            <a:r>
              <a:rPr lang="en-US" sz="1500" dirty="0"/>
              <a:t>Max length of absorber is 120 cm</a:t>
            </a:r>
          </a:p>
          <a:p>
            <a:pPr marL="0" indent="0"/>
            <a:r>
              <a:rPr lang="en-US" sz="1500" dirty="0"/>
              <a:t>Absorber is same radial size as flange</a:t>
            </a:r>
          </a:p>
          <a:p>
            <a:pPr marL="0" indent="0"/>
            <a:r>
              <a:rPr lang="en-US" sz="1500" dirty="0"/>
              <a:t>In reality, Spider exists between flanges</a:t>
            </a:r>
          </a:p>
        </p:txBody>
      </p:sp>
      <p:sp>
        <p:nvSpPr>
          <p:cNvPr id="4" name="Slide Number Placeholder 3">
            <a:extLst>
              <a:ext uri="{FF2B5EF4-FFF2-40B4-BE49-F238E27FC236}">
                <a16:creationId xmlns:a16="http://schemas.microsoft.com/office/drawing/2014/main" id="{B8745433-D587-A7E9-02E6-83D219BD02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32</a:t>
            </a:fld>
            <a:endParaRPr lang="en-US"/>
          </a:p>
        </p:txBody>
      </p:sp>
      <p:sp>
        <p:nvSpPr>
          <p:cNvPr id="7" name="TextBox 6">
            <a:extLst>
              <a:ext uri="{FF2B5EF4-FFF2-40B4-BE49-F238E27FC236}">
                <a16:creationId xmlns:a16="http://schemas.microsoft.com/office/drawing/2014/main" id="{625B6920-3E1B-0F6F-69D2-BB291EFE7B89}"/>
              </a:ext>
            </a:extLst>
          </p:cNvPr>
          <p:cNvSpPr txBox="1"/>
          <p:nvPr/>
        </p:nvSpPr>
        <p:spPr>
          <a:xfrm>
            <a:off x="3750621" y="4649320"/>
            <a:ext cx="886781" cy="300082"/>
          </a:xfrm>
          <a:prstGeom prst="rect">
            <a:avLst/>
          </a:prstGeom>
          <a:noFill/>
        </p:spPr>
        <p:txBody>
          <a:bodyPr wrap="none" rtlCol="0">
            <a:spAutoFit/>
          </a:bodyPr>
          <a:lstStyle/>
          <a:p>
            <a:r>
              <a:rPr lang="en-US" sz="1350" dirty="0"/>
              <a:t>Absorber</a:t>
            </a:r>
          </a:p>
        </p:txBody>
      </p:sp>
      <p:cxnSp>
        <p:nvCxnSpPr>
          <p:cNvPr id="9" name="Straight Arrow Connector 8">
            <a:extLst>
              <a:ext uri="{FF2B5EF4-FFF2-40B4-BE49-F238E27FC236}">
                <a16:creationId xmlns:a16="http://schemas.microsoft.com/office/drawing/2014/main" id="{87CA3A30-4771-AC2F-6AFC-6D707F19C775}"/>
              </a:ext>
            </a:extLst>
          </p:cNvPr>
          <p:cNvCxnSpPr>
            <a:cxnSpLocks/>
          </p:cNvCxnSpPr>
          <p:nvPr/>
        </p:nvCxnSpPr>
        <p:spPr>
          <a:xfrm flipH="1" flipV="1">
            <a:off x="3905026" y="4528297"/>
            <a:ext cx="193638" cy="193638"/>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C21D4DA-882D-4D2D-55C4-960181AAEE6E}"/>
              </a:ext>
            </a:extLst>
          </p:cNvPr>
          <p:cNvSpPr txBox="1"/>
          <p:nvPr/>
        </p:nvSpPr>
        <p:spPr>
          <a:xfrm>
            <a:off x="5912427" y="4721935"/>
            <a:ext cx="2802948" cy="923330"/>
          </a:xfrm>
          <a:prstGeom prst="rect">
            <a:avLst/>
          </a:prstGeom>
          <a:noFill/>
        </p:spPr>
        <p:txBody>
          <a:bodyPr wrap="square" rtlCol="0">
            <a:spAutoFit/>
          </a:bodyPr>
          <a:lstStyle/>
          <a:p>
            <a:r>
              <a:rPr lang="en-US" dirty="0" err="1"/>
              <a:t>Geant</a:t>
            </a:r>
            <a:r>
              <a:rPr lang="en-US" dirty="0"/>
              <a:t> simulation with absorber material still in progress</a:t>
            </a:r>
          </a:p>
        </p:txBody>
      </p:sp>
    </p:spTree>
    <p:extLst>
      <p:ext uri="{BB962C8B-B14F-4D97-AF65-F5344CB8AC3E}">
        <p14:creationId xmlns:p14="http://schemas.microsoft.com/office/powerpoint/2010/main" val="2634053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8B4B0-7A44-2D4F-3FCF-218E9C2D22B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6926C9-7448-A434-A680-6AE176CCD14D}"/>
              </a:ext>
            </a:extLst>
          </p:cNvPr>
          <p:cNvSpPr>
            <a:spLocks noGrp="1"/>
          </p:cNvSpPr>
          <p:nvPr>
            <p:ph type="sldNum" sz="quarter" idx="4"/>
          </p:nvPr>
        </p:nvSpPr>
        <p:spPr/>
        <p:txBody>
          <a:bodyPr/>
          <a:lstStyle/>
          <a:p>
            <a:fld id="{933A556B-7C63-244D-9B7C-B0EA8042B330}" type="slidenum">
              <a:rPr lang="en-US" smtClean="0"/>
              <a:pPr/>
              <a:t>33</a:t>
            </a:fld>
            <a:endParaRPr lang="en-US" sz="750" dirty="0"/>
          </a:p>
        </p:txBody>
      </p:sp>
      <p:sp>
        <p:nvSpPr>
          <p:cNvPr id="6" name="Title 5">
            <a:extLst>
              <a:ext uri="{FF2B5EF4-FFF2-40B4-BE49-F238E27FC236}">
                <a16:creationId xmlns:a16="http://schemas.microsoft.com/office/drawing/2014/main" id="{911A5A8D-8C25-F45D-4B84-027B64CE06E9}"/>
              </a:ext>
            </a:extLst>
          </p:cNvPr>
          <p:cNvSpPr>
            <a:spLocks noGrp="1"/>
          </p:cNvSpPr>
          <p:nvPr>
            <p:ph type="ctrTitle"/>
          </p:nvPr>
        </p:nvSpPr>
        <p:spPr/>
        <p:txBody>
          <a:bodyPr/>
          <a:lstStyle/>
          <a:p>
            <a:r>
              <a:rPr lang="en-US" dirty="0"/>
              <a:t>Higher order fields</a:t>
            </a:r>
            <a:br>
              <a:rPr lang="en-US" dirty="0"/>
            </a:br>
            <a:r>
              <a:rPr lang="en-US" sz="2800" b="0" dirty="0"/>
              <a:t>(H. Lovelace, S. </a:t>
            </a:r>
            <a:r>
              <a:rPr lang="en-US" sz="2800" b="0" dirty="0" err="1"/>
              <a:t>Peggs</a:t>
            </a:r>
            <a:r>
              <a:rPr lang="en-US" sz="2800" b="0" dirty="0"/>
              <a:t>)</a:t>
            </a:r>
            <a:endParaRPr lang="en-US" b="0" dirty="0"/>
          </a:p>
        </p:txBody>
      </p:sp>
    </p:spTree>
    <p:extLst>
      <p:ext uri="{BB962C8B-B14F-4D97-AF65-F5344CB8AC3E}">
        <p14:creationId xmlns:p14="http://schemas.microsoft.com/office/powerpoint/2010/main" val="145384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A7B6-B907-ABB3-0477-EB2AA2531811}"/>
              </a:ext>
            </a:extLst>
          </p:cNvPr>
          <p:cNvSpPr>
            <a:spLocks noGrp="1"/>
          </p:cNvSpPr>
          <p:nvPr>
            <p:ph type="title" idx="4294967295"/>
          </p:nvPr>
        </p:nvSpPr>
        <p:spPr>
          <a:xfrm>
            <a:off x="64581" y="490072"/>
            <a:ext cx="8280400" cy="566738"/>
          </a:xfrm>
        </p:spPr>
        <p:txBody>
          <a:bodyPr>
            <a:noAutofit/>
          </a:bodyPr>
          <a:lstStyle/>
          <a:p>
            <a:pPr algn="ctr"/>
            <a:r>
              <a:rPr lang="en-US" sz="2400" dirty="0"/>
              <a:t>Using Octupole Fields for Background Mitigation</a:t>
            </a:r>
          </a:p>
        </p:txBody>
      </p:sp>
      <p:pic>
        <p:nvPicPr>
          <p:cNvPr id="11" name="Picture 10" descr="Chart&#10;&#10;Description automatically generated">
            <a:extLst>
              <a:ext uri="{FF2B5EF4-FFF2-40B4-BE49-F238E27FC236}">
                <a16:creationId xmlns:a16="http://schemas.microsoft.com/office/drawing/2014/main" id="{A5AC84EA-23B4-9DFC-12ED-457F40D5250B}"/>
              </a:ext>
            </a:extLst>
          </p:cNvPr>
          <p:cNvPicPr>
            <a:picLocks noChangeAspect="1"/>
          </p:cNvPicPr>
          <p:nvPr/>
        </p:nvPicPr>
        <p:blipFill>
          <a:blip r:embed="rId2"/>
          <a:srcRect l="3543" t="8536" r="8801" b="5512"/>
          <a:stretch/>
        </p:blipFill>
        <p:spPr>
          <a:xfrm>
            <a:off x="236307" y="1579545"/>
            <a:ext cx="2841320" cy="2786148"/>
          </a:xfrm>
          <a:prstGeom prst="rect">
            <a:avLst/>
          </a:prstGeom>
        </p:spPr>
      </p:pic>
      <p:pic>
        <p:nvPicPr>
          <p:cNvPr id="13" name="Picture 12" descr="Chart&#10;&#10;Description automatically generated">
            <a:extLst>
              <a:ext uri="{FF2B5EF4-FFF2-40B4-BE49-F238E27FC236}">
                <a16:creationId xmlns:a16="http://schemas.microsoft.com/office/drawing/2014/main" id="{39801F86-C4C9-C05C-D4F3-87982BD31348}"/>
              </a:ext>
            </a:extLst>
          </p:cNvPr>
          <p:cNvPicPr>
            <a:picLocks noChangeAspect="1"/>
          </p:cNvPicPr>
          <p:nvPr/>
        </p:nvPicPr>
        <p:blipFill rotWithShape="1">
          <a:blip r:embed="rId3"/>
          <a:srcRect l="3709" t="6956" r="3554" b="4637"/>
          <a:stretch/>
        </p:blipFill>
        <p:spPr>
          <a:xfrm>
            <a:off x="5982318" y="1502860"/>
            <a:ext cx="2989937" cy="2850408"/>
          </a:xfrm>
          <a:prstGeom prst="rect">
            <a:avLst/>
          </a:prstGeom>
        </p:spPr>
      </p:pic>
      <p:pic>
        <p:nvPicPr>
          <p:cNvPr id="15" name="Picture 14" descr="Chart, scatter chart&#10;&#10;Description automatically generated">
            <a:extLst>
              <a:ext uri="{FF2B5EF4-FFF2-40B4-BE49-F238E27FC236}">
                <a16:creationId xmlns:a16="http://schemas.microsoft.com/office/drawing/2014/main" id="{D0BE05C1-89C1-6EBF-7C69-D12F9ECEA314}"/>
              </a:ext>
            </a:extLst>
          </p:cNvPr>
          <p:cNvPicPr>
            <a:picLocks noChangeAspect="1"/>
          </p:cNvPicPr>
          <p:nvPr/>
        </p:nvPicPr>
        <p:blipFill>
          <a:blip r:embed="rId4"/>
          <a:stretch>
            <a:fillRect/>
          </a:stretch>
        </p:blipFill>
        <p:spPr>
          <a:xfrm>
            <a:off x="1261868" y="5008818"/>
            <a:ext cx="6543339" cy="878681"/>
          </a:xfrm>
          <a:prstGeom prst="rect">
            <a:avLst/>
          </a:prstGeom>
        </p:spPr>
      </p:pic>
      <p:cxnSp>
        <p:nvCxnSpPr>
          <p:cNvPr id="17" name="Straight Arrow Connector 16">
            <a:extLst>
              <a:ext uri="{FF2B5EF4-FFF2-40B4-BE49-F238E27FC236}">
                <a16:creationId xmlns:a16="http://schemas.microsoft.com/office/drawing/2014/main" id="{71D716B2-2CC3-4B68-898D-7B9AAB992DE9}"/>
              </a:ext>
            </a:extLst>
          </p:cNvPr>
          <p:cNvCxnSpPr>
            <a:cxnSpLocks/>
          </p:cNvCxnSpPr>
          <p:nvPr/>
        </p:nvCxnSpPr>
        <p:spPr>
          <a:xfrm>
            <a:off x="1656967" y="4933213"/>
            <a:ext cx="5587659" cy="0"/>
          </a:xfrm>
          <a:prstGeom prst="straightConnector1">
            <a:avLst/>
          </a:prstGeom>
          <a:ln w="44450">
            <a:solidFill>
              <a:schemeClr val="accent6">
                <a:lumMod val="75000"/>
              </a:schemeClr>
            </a:solidFill>
            <a:headEnd w="lg" len="lg"/>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89AE5AFC-8957-EC84-5027-039881E885A4}"/>
              </a:ext>
            </a:extLst>
          </p:cNvPr>
          <p:cNvSpPr txBox="1"/>
          <p:nvPr/>
        </p:nvSpPr>
        <p:spPr>
          <a:xfrm>
            <a:off x="3762069" y="4650634"/>
            <a:ext cx="1886154" cy="276999"/>
          </a:xfrm>
          <a:prstGeom prst="rect">
            <a:avLst/>
          </a:prstGeom>
          <a:noFill/>
        </p:spPr>
        <p:txBody>
          <a:bodyPr wrap="square" rtlCol="0">
            <a:spAutoFit/>
          </a:bodyPr>
          <a:lstStyle/>
          <a:p>
            <a:r>
              <a:rPr lang="en-US" sz="1200" dirty="0"/>
              <a:t>Beam Direction</a:t>
            </a:r>
          </a:p>
        </p:txBody>
      </p:sp>
      <p:cxnSp>
        <p:nvCxnSpPr>
          <p:cNvPr id="20" name="Straight Arrow Connector 19">
            <a:extLst>
              <a:ext uri="{FF2B5EF4-FFF2-40B4-BE49-F238E27FC236}">
                <a16:creationId xmlns:a16="http://schemas.microsoft.com/office/drawing/2014/main" id="{F83330EE-216D-6A50-27A1-A93ED9680C3F}"/>
              </a:ext>
            </a:extLst>
          </p:cNvPr>
          <p:cNvCxnSpPr>
            <a:cxnSpLocks/>
          </p:cNvCxnSpPr>
          <p:nvPr/>
        </p:nvCxnSpPr>
        <p:spPr>
          <a:xfrm flipV="1">
            <a:off x="4572000" y="5323911"/>
            <a:ext cx="0" cy="2329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8402F45-AE87-0E09-0C23-E44E4CE86364}"/>
              </a:ext>
            </a:extLst>
          </p:cNvPr>
          <p:cNvSpPr txBox="1"/>
          <p:nvPr/>
        </p:nvSpPr>
        <p:spPr>
          <a:xfrm>
            <a:off x="4341099" y="5541249"/>
            <a:ext cx="461801" cy="300082"/>
          </a:xfrm>
          <a:prstGeom prst="rect">
            <a:avLst/>
          </a:prstGeom>
          <a:noFill/>
        </p:spPr>
        <p:txBody>
          <a:bodyPr wrap="square" rtlCol="0">
            <a:spAutoFit/>
          </a:bodyPr>
          <a:lstStyle/>
          <a:p>
            <a:r>
              <a:rPr lang="en-US" sz="1350" dirty="0"/>
              <a:t>IP8</a:t>
            </a:r>
          </a:p>
        </p:txBody>
      </p:sp>
      <p:pic>
        <p:nvPicPr>
          <p:cNvPr id="1026" name="Picture 2">
            <a:extLst>
              <a:ext uri="{FF2B5EF4-FFF2-40B4-BE49-F238E27FC236}">
                <a16:creationId xmlns:a16="http://schemas.microsoft.com/office/drawing/2014/main" id="{0F299D9C-F582-3FF4-6493-E553EF981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503" y="2748165"/>
            <a:ext cx="1820832" cy="18348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D45F6B9-6B3B-F96E-2B38-5E33C8222686}"/>
                  </a:ext>
                </a:extLst>
              </p:cNvPr>
              <p:cNvSpPr txBox="1"/>
              <p:nvPr/>
            </p:nvSpPr>
            <p:spPr>
              <a:xfrm>
                <a:off x="3160007" y="1407010"/>
                <a:ext cx="2867104" cy="1261884"/>
              </a:xfrm>
              <a:prstGeom prst="rect">
                <a:avLst/>
              </a:prstGeom>
              <a:noFill/>
            </p:spPr>
            <p:txBody>
              <a:bodyPr wrap="square" rtlCol="0">
                <a:spAutoFit/>
              </a:bodyPr>
              <a:lstStyle/>
              <a:p>
                <a:r>
                  <a:rPr lang="en-US" sz="1600" dirty="0"/>
                  <a:t>Initial distribution of particles:</a:t>
                </a:r>
              </a:p>
              <a:p>
                <a:pPr marL="214313" indent="-214313">
                  <a:buFont typeface="Arial" panose="020B0604020202020204" pitchFamily="34" charset="0"/>
                  <a:buChar char="•"/>
                </a:pPr>
                <a:r>
                  <a:rPr lang="en-US" sz="1200" dirty="0"/>
                  <a:t>4000 particles with momentum spread of 0.1% </a:t>
                </a:r>
                <a:r>
                  <a:rPr lang="en-US" sz="1200" dirty="0" err="1"/>
                  <a:t>dp</a:t>
                </a:r>
                <a:r>
                  <a:rPr lang="en-US" sz="1200" dirty="0"/>
                  <a:t>/p</a:t>
                </a:r>
              </a:p>
              <a:p>
                <a:pPr marL="214313" indent="-214313">
                  <a:buFont typeface="Arial" panose="020B0604020202020204" pitchFamily="34" charset="0"/>
                  <a:buChar char="•"/>
                </a:pPr>
                <a:r>
                  <a:rPr lang="en-US" sz="1200" dirty="0"/>
                  <a:t>1000 particles with momentum spread of 22% </a:t>
                </a:r>
                <a:r>
                  <a:rPr lang="en-US" sz="1200" dirty="0" err="1"/>
                  <a:t>dp</a:t>
                </a:r>
                <a:r>
                  <a:rPr lang="en-US" sz="1200" dirty="0"/>
                  <a:t>/p</a:t>
                </a:r>
              </a:p>
              <a:p>
                <a:pPr marL="214313" indent="-214313">
                  <a:buFont typeface="Arial" panose="020B0604020202020204" pitchFamily="34" charset="0"/>
                  <a:buChar char="•"/>
                </a:pPr>
                <a:r>
                  <a:rPr lang="en-US" sz="1200" dirty="0"/>
                  <a:t>2 </a:t>
                </a:r>
                <a14:m>
                  <m:oMath xmlns:m="http://schemas.openxmlformats.org/officeDocument/2006/math">
                    <m:r>
                      <a:rPr lang="en-US" sz="1200" i="1">
                        <a:latin typeface="Cambria Math" panose="02040503050406030204" pitchFamily="18" charset="0"/>
                        <a:ea typeface="Cambria Math" panose="02040503050406030204" pitchFamily="18" charset="0"/>
                      </a:rPr>
                      <m:t>𝜇</m:t>
                    </m:r>
                    <m:r>
                      <a:rPr lang="en-US" sz="1200" i="1">
                        <a:latin typeface="Cambria Math" panose="02040503050406030204" pitchFamily="18" charset="0"/>
                        <a:ea typeface="Cambria Math" panose="02040503050406030204" pitchFamily="18" charset="0"/>
                      </a:rPr>
                      <m:t>𝑚</m:t>
                    </m:r>
                    <m:r>
                      <a:rPr lang="en-US" sz="1200" i="1">
                        <a:latin typeface="Cambria Math" panose="02040503050406030204" pitchFamily="18" charset="0"/>
                        <a:ea typeface="Cambria Math" panose="02040503050406030204" pitchFamily="18" charset="0"/>
                      </a:rPr>
                      <m:t> </m:t>
                    </m:r>
                  </m:oMath>
                </a14:m>
                <a:r>
                  <a:rPr lang="en-US" sz="1200" dirty="0"/>
                  <a:t>emittance (round beams, 6 </a:t>
                </a:r>
                <a14:m>
                  <m:oMath xmlns:m="http://schemas.openxmlformats.org/officeDocument/2006/math">
                    <m:r>
                      <a:rPr lang="en-US" sz="1200" i="1" dirty="0">
                        <a:latin typeface="Cambria Math" panose="02040503050406030204" pitchFamily="18" charset="0"/>
                        <a:ea typeface="Cambria Math" panose="02040503050406030204" pitchFamily="18" charset="0"/>
                      </a:rPr>
                      <m:t>𝜎</m:t>
                    </m:r>
                  </m:oMath>
                </a14:m>
                <a:r>
                  <a:rPr lang="en-US" sz="1200" dirty="0"/>
                  <a:t>)</a:t>
                </a:r>
              </a:p>
            </p:txBody>
          </p:sp>
        </mc:Choice>
        <mc:Fallback xmlns="">
          <p:sp>
            <p:nvSpPr>
              <p:cNvPr id="29" name="TextBox 28">
                <a:extLst>
                  <a:ext uri="{FF2B5EF4-FFF2-40B4-BE49-F238E27FC236}">
                    <a16:creationId xmlns:a16="http://schemas.microsoft.com/office/drawing/2014/main" id="{CD45F6B9-6B3B-F96E-2B38-5E33C8222686}"/>
                  </a:ext>
                </a:extLst>
              </p:cNvPr>
              <p:cNvSpPr txBox="1">
                <a:spLocks noRot="1" noChangeAspect="1" noMove="1" noResize="1" noEditPoints="1" noAdjustHandles="1" noChangeArrowheads="1" noChangeShapeType="1" noTextEdit="1"/>
              </p:cNvSpPr>
              <p:nvPr/>
            </p:nvSpPr>
            <p:spPr>
              <a:xfrm>
                <a:off x="3160007" y="1407010"/>
                <a:ext cx="2867104" cy="1261884"/>
              </a:xfrm>
              <a:prstGeom prst="rect">
                <a:avLst/>
              </a:prstGeom>
              <a:blipFill>
                <a:blip r:embed="rId6"/>
                <a:stretch>
                  <a:fillRect l="-881" t="-990" b="-198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22381640-A104-2D46-D4E9-79A99679F1FA}"/>
              </a:ext>
            </a:extLst>
          </p:cNvPr>
          <p:cNvCxnSpPr>
            <a:cxnSpLocks/>
          </p:cNvCxnSpPr>
          <p:nvPr/>
        </p:nvCxnSpPr>
        <p:spPr>
          <a:xfrm>
            <a:off x="1006563" y="5143240"/>
            <a:ext cx="332230" cy="878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27" name="TextBox 1026">
            <a:extLst>
              <a:ext uri="{FF2B5EF4-FFF2-40B4-BE49-F238E27FC236}">
                <a16:creationId xmlns:a16="http://schemas.microsoft.com/office/drawing/2014/main" id="{28FD2908-076A-C8E4-F704-E0361144C5FE}"/>
              </a:ext>
            </a:extLst>
          </p:cNvPr>
          <p:cNvSpPr txBox="1"/>
          <p:nvPr/>
        </p:nvSpPr>
        <p:spPr>
          <a:xfrm>
            <a:off x="491496" y="4993199"/>
            <a:ext cx="604413" cy="300082"/>
          </a:xfrm>
          <a:prstGeom prst="rect">
            <a:avLst/>
          </a:prstGeom>
          <a:noFill/>
        </p:spPr>
        <p:txBody>
          <a:bodyPr wrap="square" rtlCol="0">
            <a:spAutoFit/>
          </a:bodyPr>
          <a:lstStyle/>
          <a:p>
            <a:r>
              <a:rPr lang="en-US" sz="1350" dirty="0">
                <a:blipFill>
                  <a:blip r:embed="rId7"/>
                  <a:stretch>
                    <a:fillRect/>
                  </a:stretch>
                </a:blipFill>
              </a:rPr>
              <a:t>Start</a:t>
            </a:r>
          </a:p>
        </p:txBody>
      </p:sp>
      <p:cxnSp>
        <p:nvCxnSpPr>
          <p:cNvPr id="1029" name="Straight Arrow Connector 1028">
            <a:extLst>
              <a:ext uri="{FF2B5EF4-FFF2-40B4-BE49-F238E27FC236}">
                <a16:creationId xmlns:a16="http://schemas.microsoft.com/office/drawing/2014/main" id="{FD76D53A-45FF-734A-1A56-898089AC61B6}"/>
              </a:ext>
            </a:extLst>
          </p:cNvPr>
          <p:cNvCxnSpPr>
            <a:cxnSpLocks/>
          </p:cNvCxnSpPr>
          <p:nvPr/>
        </p:nvCxnSpPr>
        <p:spPr>
          <a:xfrm flipV="1">
            <a:off x="4093995" y="5276480"/>
            <a:ext cx="323787" cy="3112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32" name="TextBox 1031">
            <a:extLst>
              <a:ext uri="{FF2B5EF4-FFF2-40B4-BE49-F238E27FC236}">
                <a16:creationId xmlns:a16="http://schemas.microsoft.com/office/drawing/2014/main" id="{ED62E079-A1E8-F639-4D33-855CE264D8B2}"/>
              </a:ext>
            </a:extLst>
          </p:cNvPr>
          <p:cNvSpPr txBox="1"/>
          <p:nvPr/>
        </p:nvSpPr>
        <p:spPr>
          <a:xfrm>
            <a:off x="3647798" y="5556869"/>
            <a:ext cx="885739" cy="346249"/>
          </a:xfrm>
          <a:prstGeom prst="rect">
            <a:avLst/>
          </a:prstGeom>
          <a:noFill/>
        </p:spPr>
        <p:txBody>
          <a:bodyPr wrap="square" rtlCol="0">
            <a:spAutoFit/>
          </a:bodyPr>
          <a:lstStyle/>
          <a:p>
            <a:r>
              <a:rPr lang="en-US" sz="825" dirty="0"/>
              <a:t>View Point</a:t>
            </a:r>
          </a:p>
          <a:p>
            <a:r>
              <a:rPr lang="en-US" sz="825" dirty="0"/>
              <a:t>Inner Taper</a:t>
            </a:r>
          </a:p>
        </p:txBody>
      </p:sp>
      <p:pic>
        <p:nvPicPr>
          <p:cNvPr id="1033" name="Picture 4" descr="Diagram of human eyeball anatomy 3188538 Vector Art at Vecteezy">
            <a:extLst>
              <a:ext uri="{FF2B5EF4-FFF2-40B4-BE49-F238E27FC236}">
                <a16:creationId xmlns:a16="http://schemas.microsoft.com/office/drawing/2014/main" id="{09B1EE63-8DCB-021A-F247-9B2625C9A5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2119" y="5918738"/>
            <a:ext cx="283770" cy="283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054424-FE05-74F6-B518-276FCF6A0B5D}"/>
              </a:ext>
            </a:extLst>
          </p:cNvPr>
          <p:cNvSpPr txBox="1"/>
          <p:nvPr/>
        </p:nvSpPr>
        <p:spPr>
          <a:xfrm>
            <a:off x="7686484" y="4475572"/>
            <a:ext cx="1489575" cy="300082"/>
          </a:xfrm>
          <a:prstGeom prst="rect">
            <a:avLst/>
          </a:prstGeom>
          <a:noFill/>
        </p:spPr>
        <p:txBody>
          <a:bodyPr wrap="none" rtlCol="0">
            <a:spAutoFit/>
          </a:bodyPr>
          <a:lstStyle/>
          <a:p>
            <a:r>
              <a:rPr lang="en-US" sz="1350" dirty="0"/>
              <a:t>Work in progress</a:t>
            </a:r>
          </a:p>
        </p:txBody>
      </p:sp>
      <p:sp>
        <p:nvSpPr>
          <p:cNvPr id="16" name="TextBox 15">
            <a:extLst>
              <a:ext uri="{FF2B5EF4-FFF2-40B4-BE49-F238E27FC236}">
                <a16:creationId xmlns:a16="http://schemas.microsoft.com/office/drawing/2014/main" id="{0BAD924A-CBE6-853B-ABB8-67083F361E3B}"/>
              </a:ext>
            </a:extLst>
          </p:cNvPr>
          <p:cNvSpPr txBox="1"/>
          <p:nvPr/>
        </p:nvSpPr>
        <p:spPr>
          <a:xfrm>
            <a:off x="6714587" y="6060623"/>
            <a:ext cx="1806905" cy="261610"/>
          </a:xfrm>
          <a:prstGeom prst="rect">
            <a:avLst/>
          </a:prstGeom>
          <a:noFill/>
        </p:spPr>
        <p:txBody>
          <a:bodyPr wrap="none" rtlCol="0">
            <a:spAutoFit/>
          </a:bodyPr>
          <a:lstStyle/>
          <a:p>
            <a:r>
              <a:rPr lang="en-US" sz="1100" dirty="0"/>
              <a:t>Courtesy: Henry Lovelace</a:t>
            </a:r>
          </a:p>
        </p:txBody>
      </p:sp>
      <p:sp>
        <p:nvSpPr>
          <p:cNvPr id="19" name="Slide Number Placeholder 18">
            <a:extLst>
              <a:ext uri="{FF2B5EF4-FFF2-40B4-BE49-F238E27FC236}">
                <a16:creationId xmlns:a16="http://schemas.microsoft.com/office/drawing/2014/main" id="{1B50DEE7-F276-8BDE-2AE8-4D3DE88893E0}"/>
              </a:ext>
            </a:extLst>
          </p:cNvPr>
          <p:cNvSpPr>
            <a:spLocks noGrp="1"/>
          </p:cNvSpPr>
          <p:nvPr>
            <p:ph type="sldNum" sz="quarter" idx="4"/>
          </p:nvPr>
        </p:nvSpPr>
        <p:spPr/>
        <p:txBody>
          <a:bodyPr/>
          <a:lstStyle/>
          <a:p>
            <a:fld id="{933A556B-7C63-244D-9B7C-B0EA8042B330}" type="slidenum">
              <a:rPr lang="en-US" smtClean="0"/>
              <a:pPr/>
              <a:t>34</a:t>
            </a:fld>
            <a:endParaRPr lang="en-US" sz="750" dirty="0"/>
          </a:p>
        </p:txBody>
      </p:sp>
    </p:spTree>
    <p:extLst>
      <p:ext uri="{BB962C8B-B14F-4D97-AF65-F5344CB8AC3E}">
        <p14:creationId xmlns:p14="http://schemas.microsoft.com/office/powerpoint/2010/main" val="2844376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AD2B3-8BAE-8DE6-5BDA-79EFB10F1C3F}"/>
              </a:ext>
            </a:extLst>
          </p:cNvPr>
          <p:cNvSpPr>
            <a:spLocks noGrp="1"/>
          </p:cNvSpPr>
          <p:nvPr>
            <p:ph type="sldNum" sz="quarter" idx="4"/>
          </p:nvPr>
        </p:nvSpPr>
        <p:spPr/>
        <p:txBody>
          <a:bodyPr/>
          <a:lstStyle/>
          <a:p>
            <a:fld id="{933A556B-7C63-244D-9B7C-B0EA8042B330}" type="slidenum">
              <a:rPr lang="en-US" smtClean="0"/>
              <a:pPr/>
              <a:t>35</a:t>
            </a:fld>
            <a:endParaRPr lang="en-US" sz="750" dirty="0"/>
          </a:p>
        </p:txBody>
      </p:sp>
      <p:pic>
        <p:nvPicPr>
          <p:cNvPr id="4" name="Picture 3" descr="Table&#10;&#10;Description automatically generated">
            <a:extLst>
              <a:ext uri="{FF2B5EF4-FFF2-40B4-BE49-F238E27FC236}">
                <a16:creationId xmlns:a16="http://schemas.microsoft.com/office/drawing/2014/main" id="{3EF77247-A1AB-A37E-8963-7998AB8ED3D9}"/>
              </a:ext>
            </a:extLst>
          </p:cNvPr>
          <p:cNvPicPr>
            <a:picLocks noChangeAspect="1"/>
          </p:cNvPicPr>
          <p:nvPr/>
        </p:nvPicPr>
        <p:blipFill>
          <a:blip r:embed="rId2"/>
          <a:stretch>
            <a:fillRect/>
          </a:stretch>
        </p:blipFill>
        <p:spPr>
          <a:xfrm>
            <a:off x="911108" y="1002146"/>
            <a:ext cx="6989274" cy="4453082"/>
          </a:xfrm>
          <a:prstGeom prst="rect">
            <a:avLst/>
          </a:prstGeom>
        </p:spPr>
      </p:pic>
      <p:sp>
        <p:nvSpPr>
          <p:cNvPr id="5" name="Title 3">
            <a:extLst>
              <a:ext uri="{FF2B5EF4-FFF2-40B4-BE49-F238E27FC236}">
                <a16:creationId xmlns:a16="http://schemas.microsoft.com/office/drawing/2014/main" id="{3F2BCDFA-F8ED-A725-DDB3-87B67E631C34}"/>
              </a:ext>
            </a:extLst>
          </p:cNvPr>
          <p:cNvSpPr txBox="1">
            <a:spLocks/>
          </p:cNvSpPr>
          <p:nvPr/>
        </p:nvSpPr>
        <p:spPr>
          <a:xfrm>
            <a:off x="428625" y="176280"/>
            <a:ext cx="8286750" cy="686166"/>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200" dirty="0"/>
              <a:t>Correcting 2</a:t>
            </a:r>
            <a:r>
              <a:rPr lang="en-US" sz="3200" baseline="30000" dirty="0"/>
              <a:t>nd</a:t>
            </a:r>
            <a:r>
              <a:rPr lang="en-US" sz="3200" dirty="0"/>
              <a:t> order chromaticity</a:t>
            </a:r>
            <a:endParaRPr lang="en-150" sz="3200" dirty="0"/>
          </a:p>
        </p:txBody>
      </p:sp>
      <p:sp>
        <p:nvSpPr>
          <p:cNvPr id="6" name="TextBox 5">
            <a:extLst>
              <a:ext uri="{FF2B5EF4-FFF2-40B4-BE49-F238E27FC236}">
                <a16:creationId xmlns:a16="http://schemas.microsoft.com/office/drawing/2014/main" id="{12B8A0A0-6E5D-DE86-1335-4D8AA3DB189B}"/>
              </a:ext>
            </a:extLst>
          </p:cNvPr>
          <p:cNvSpPr txBox="1"/>
          <p:nvPr/>
        </p:nvSpPr>
        <p:spPr>
          <a:xfrm>
            <a:off x="3719945" y="5671188"/>
            <a:ext cx="3480183" cy="307777"/>
          </a:xfrm>
          <a:prstGeom prst="rect">
            <a:avLst/>
          </a:prstGeom>
          <a:noFill/>
        </p:spPr>
        <p:txBody>
          <a:bodyPr wrap="none" rtlCol="0">
            <a:spAutoFit/>
          </a:bodyPr>
          <a:lstStyle/>
          <a:p>
            <a:r>
              <a:rPr lang="en-US" sz="1400" dirty="0"/>
              <a:t>S. </a:t>
            </a:r>
            <a:r>
              <a:rPr lang="en-US" sz="1400" dirty="0" err="1"/>
              <a:t>Peggs</a:t>
            </a:r>
            <a:r>
              <a:rPr lang="en-US" sz="1400" dirty="0"/>
              <a:t>, G. Robert-</a:t>
            </a:r>
            <a:r>
              <a:rPr lang="en-US" sz="1400" dirty="0" err="1"/>
              <a:t>Demolaize</a:t>
            </a:r>
            <a:r>
              <a:rPr lang="en-US" sz="1400" dirty="0"/>
              <a:t>, A. Drees</a:t>
            </a:r>
          </a:p>
        </p:txBody>
      </p:sp>
    </p:spTree>
    <p:extLst>
      <p:ext uri="{BB962C8B-B14F-4D97-AF65-F5344CB8AC3E}">
        <p14:creationId xmlns:p14="http://schemas.microsoft.com/office/powerpoint/2010/main" val="4052538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6213094-2411-3AF3-3A78-9D134A3DDF3D}"/>
              </a:ext>
            </a:extLst>
          </p:cNvPr>
          <p:cNvSpPr>
            <a:spLocks noGrp="1"/>
          </p:cNvSpPr>
          <p:nvPr>
            <p:ph type="title"/>
          </p:nvPr>
        </p:nvSpPr>
        <p:spPr/>
        <p:txBody>
          <a:bodyPr/>
          <a:lstStyle/>
          <a:p>
            <a:r>
              <a:rPr lang="en-US" dirty="0"/>
              <a:t>Measured chromaticity Run24</a:t>
            </a:r>
          </a:p>
        </p:txBody>
      </p:sp>
      <p:sp>
        <p:nvSpPr>
          <p:cNvPr id="14" name="Text Placeholder 13">
            <a:extLst>
              <a:ext uri="{FF2B5EF4-FFF2-40B4-BE49-F238E27FC236}">
                <a16:creationId xmlns:a16="http://schemas.microsoft.com/office/drawing/2014/main" id="{3543F9C5-86A6-8ED6-79B8-C3FF1593AAC0}"/>
              </a:ext>
            </a:extLst>
          </p:cNvPr>
          <p:cNvSpPr>
            <a:spLocks noGrp="1"/>
          </p:cNvSpPr>
          <p:nvPr>
            <p:ph type="body" idx="1"/>
          </p:nvPr>
        </p:nvSpPr>
        <p:spPr>
          <a:xfrm>
            <a:off x="503635" y="1464193"/>
            <a:ext cx="3868340" cy="823912"/>
          </a:xfrm>
        </p:spPr>
        <p:txBody>
          <a:bodyPr/>
          <a:lstStyle/>
          <a:p>
            <a:r>
              <a:rPr lang="en-US" dirty="0"/>
              <a:t>Yellow	</a:t>
            </a:r>
          </a:p>
        </p:txBody>
      </p:sp>
      <p:sp>
        <p:nvSpPr>
          <p:cNvPr id="16" name="Text Placeholder 15">
            <a:extLst>
              <a:ext uri="{FF2B5EF4-FFF2-40B4-BE49-F238E27FC236}">
                <a16:creationId xmlns:a16="http://schemas.microsoft.com/office/drawing/2014/main" id="{80BC5320-1456-696E-C19A-CD1625BB28C4}"/>
              </a:ext>
            </a:extLst>
          </p:cNvPr>
          <p:cNvSpPr>
            <a:spLocks noGrp="1"/>
          </p:cNvSpPr>
          <p:nvPr>
            <p:ph type="body" sz="quarter" idx="3"/>
          </p:nvPr>
        </p:nvSpPr>
        <p:spPr>
          <a:xfrm>
            <a:off x="4572000" y="1464193"/>
            <a:ext cx="3887391" cy="823912"/>
          </a:xfrm>
        </p:spPr>
        <p:txBody>
          <a:bodyPr/>
          <a:lstStyle/>
          <a:p>
            <a:r>
              <a:rPr lang="en-US" dirty="0"/>
              <a:t>Blue</a:t>
            </a:r>
          </a:p>
        </p:txBody>
      </p:sp>
      <p:sp>
        <p:nvSpPr>
          <p:cNvPr id="7" name="Slide Number Placeholder 6">
            <a:extLst>
              <a:ext uri="{FF2B5EF4-FFF2-40B4-BE49-F238E27FC236}">
                <a16:creationId xmlns:a16="http://schemas.microsoft.com/office/drawing/2014/main" id="{7206346D-CF38-9C60-6E31-C0F715AE57D4}"/>
              </a:ext>
            </a:extLst>
          </p:cNvPr>
          <p:cNvSpPr>
            <a:spLocks noGrp="1"/>
          </p:cNvSpPr>
          <p:nvPr>
            <p:ph type="sldNum" sz="quarter" idx="10"/>
          </p:nvPr>
        </p:nvSpPr>
        <p:spPr/>
        <p:txBody>
          <a:bodyPr/>
          <a:lstStyle/>
          <a:p>
            <a:fld id="{933A556B-7C63-244D-9B7C-B0EA8042B330}" type="slidenum">
              <a:rPr lang="en-US" smtClean="0"/>
              <a:pPr/>
              <a:t>36</a:t>
            </a:fld>
            <a:endParaRPr lang="en-US" sz="750" dirty="0"/>
          </a:p>
        </p:txBody>
      </p:sp>
      <p:pic>
        <p:nvPicPr>
          <p:cNvPr id="18" name="Content Placeholder 17">
            <a:extLst>
              <a:ext uri="{FF2B5EF4-FFF2-40B4-BE49-F238E27FC236}">
                <a16:creationId xmlns:a16="http://schemas.microsoft.com/office/drawing/2014/main" id="{92187ED4-F979-95A8-775E-AF1409EE9F4D}"/>
              </a:ext>
            </a:extLst>
          </p:cNvPr>
          <p:cNvPicPr>
            <a:picLocks noGrp="1" noChangeAspect="1"/>
          </p:cNvPicPr>
          <p:nvPr>
            <p:ph sz="half" idx="2"/>
          </p:nvPr>
        </p:nvPicPr>
        <p:blipFill>
          <a:blip r:embed="rId2"/>
          <a:stretch>
            <a:fillRect/>
          </a:stretch>
        </p:blipFill>
        <p:spPr>
          <a:xfrm>
            <a:off x="428625" y="2578750"/>
            <a:ext cx="3868738" cy="2774068"/>
          </a:xfrm>
          <a:prstGeom prst="rect">
            <a:avLst/>
          </a:prstGeom>
        </p:spPr>
      </p:pic>
      <p:pic>
        <p:nvPicPr>
          <p:cNvPr id="19" name="Content Placeholder 18">
            <a:extLst>
              <a:ext uri="{FF2B5EF4-FFF2-40B4-BE49-F238E27FC236}">
                <a16:creationId xmlns:a16="http://schemas.microsoft.com/office/drawing/2014/main" id="{53DA13BE-3BEC-6334-31D3-0265CD827970}"/>
              </a:ext>
            </a:extLst>
          </p:cNvPr>
          <p:cNvPicPr>
            <a:picLocks noGrp="1" noChangeAspect="1"/>
          </p:cNvPicPr>
          <p:nvPr>
            <p:ph sz="quarter" idx="4"/>
          </p:nvPr>
        </p:nvPicPr>
        <p:blipFill>
          <a:blip r:embed="rId3"/>
          <a:stretch>
            <a:fillRect/>
          </a:stretch>
        </p:blipFill>
        <p:spPr>
          <a:xfrm>
            <a:off x="4503222" y="2578750"/>
            <a:ext cx="3887788" cy="2778947"/>
          </a:xfrm>
          <a:prstGeom prst="rect">
            <a:avLst/>
          </a:prstGeom>
        </p:spPr>
      </p:pic>
      <p:sp>
        <p:nvSpPr>
          <p:cNvPr id="20" name="TextBox 19">
            <a:extLst>
              <a:ext uri="{FF2B5EF4-FFF2-40B4-BE49-F238E27FC236}">
                <a16:creationId xmlns:a16="http://schemas.microsoft.com/office/drawing/2014/main" id="{047AE8C3-60D3-72BB-EF8F-CFAAE59B173B}"/>
              </a:ext>
            </a:extLst>
          </p:cNvPr>
          <p:cNvSpPr txBox="1"/>
          <p:nvPr/>
        </p:nvSpPr>
        <p:spPr>
          <a:xfrm>
            <a:off x="331944" y="5534514"/>
            <a:ext cx="8686032" cy="369332"/>
          </a:xfrm>
          <a:prstGeom prst="rect">
            <a:avLst/>
          </a:prstGeom>
          <a:noFill/>
        </p:spPr>
        <p:txBody>
          <a:bodyPr wrap="none" rtlCol="0">
            <a:spAutoFit/>
          </a:bodyPr>
          <a:lstStyle/>
          <a:p>
            <a:r>
              <a:rPr lang="en-US" dirty="0"/>
              <a:t>2</a:t>
            </a:r>
            <a:r>
              <a:rPr lang="en-US" baseline="30000" dirty="0"/>
              <a:t>nd</a:t>
            </a:r>
            <a:r>
              <a:rPr lang="en-US" dirty="0"/>
              <a:t> order chromaticity is x5 to x10 smaller than run23, still different in the two rings. </a:t>
            </a:r>
          </a:p>
        </p:txBody>
      </p:sp>
    </p:spTree>
    <p:extLst>
      <p:ext uri="{BB962C8B-B14F-4D97-AF65-F5344CB8AC3E}">
        <p14:creationId xmlns:p14="http://schemas.microsoft.com/office/powerpoint/2010/main" val="326801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A1BCB-C0FC-71F8-72FD-B4955338654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2CE39F-2909-19BB-44D1-1AF1891BD0D6}"/>
              </a:ext>
            </a:extLst>
          </p:cNvPr>
          <p:cNvSpPr>
            <a:spLocks noGrp="1"/>
          </p:cNvSpPr>
          <p:nvPr>
            <p:ph type="sldNum" sz="quarter" idx="4"/>
          </p:nvPr>
        </p:nvSpPr>
        <p:spPr/>
        <p:txBody>
          <a:bodyPr/>
          <a:lstStyle/>
          <a:p>
            <a:fld id="{933A556B-7C63-244D-9B7C-B0EA8042B330}" type="slidenum">
              <a:rPr lang="en-US" smtClean="0"/>
              <a:pPr/>
              <a:t>37</a:t>
            </a:fld>
            <a:endParaRPr lang="en-US" sz="750" dirty="0"/>
          </a:p>
        </p:txBody>
      </p:sp>
      <p:sp>
        <p:nvSpPr>
          <p:cNvPr id="6" name="Title 5">
            <a:extLst>
              <a:ext uri="{FF2B5EF4-FFF2-40B4-BE49-F238E27FC236}">
                <a16:creationId xmlns:a16="http://schemas.microsoft.com/office/drawing/2014/main" id="{ADB885F2-0A11-F948-E934-AAA763ECF840}"/>
              </a:ext>
            </a:extLst>
          </p:cNvPr>
          <p:cNvSpPr>
            <a:spLocks noGrp="1"/>
          </p:cNvSpPr>
          <p:nvPr>
            <p:ph type="ctrTitle"/>
          </p:nvPr>
        </p:nvSpPr>
        <p:spPr/>
        <p:txBody>
          <a:bodyPr/>
          <a:lstStyle/>
          <a:p>
            <a:r>
              <a:rPr lang="en-US" dirty="0"/>
              <a:t>Additional monitoring</a:t>
            </a:r>
            <a:br>
              <a:rPr lang="en-US" dirty="0"/>
            </a:br>
            <a:r>
              <a:rPr lang="en-US" sz="2400" b="0" dirty="0"/>
              <a:t>(J. Haggerty, S. Still)</a:t>
            </a:r>
            <a:endParaRPr lang="en-US" b="0" dirty="0"/>
          </a:p>
        </p:txBody>
      </p:sp>
    </p:spTree>
    <p:extLst>
      <p:ext uri="{BB962C8B-B14F-4D97-AF65-F5344CB8AC3E}">
        <p14:creationId xmlns:p14="http://schemas.microsoft.com/office/powerpoint/2010/main" val="53630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D6BB38-C296-1429-EEB4-DB6D594116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7000"/>
                    </a14:imgEffect>
                    <a14:imgEffect>
                      <a14:brightnessContrast bright="62000" contrast="77000"/>
                    </a14:imgEffect>
                  </a14:imgLayer>
                </a14:imgProps>
              </a:ext>
            </a:extLst>
          </a:blip>
          <a:stretch>
            <a:fillRect/>
          </a:stretch>
        </p:blipFill>
        <p:spPr>
          <a:xfrm>
            <a:off x="2975909" y="4539433"/>
            <a:ext cx="651618" cy="747050"/>
          </a:xfrm>
          <a:prstGeom prst="rect">
            <a:avLst/>
          </a:prstGeom>
        </p:spPr>
      </p:pic>
      <p:pic>
        <p:nvPicPr>
          <p:cNvPr id="5" name="image_1">
            <a:extLst>
              <a:ext uri="{FF2B5EF4-FFF2-40B4-BE49-F238E27FC236}">
                <a16:creationId xmlns:a16="http://schemas.microsoft.com/office/drawing/2014/main" id="{CEE480AB-8901-C683-8D42-E0A090190B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2050146" y="4543173"/>
            <a:ext cx="812236" cy="7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A40B05-FFE2-CD96-9BE2-64FBC0CBAA98}"/>
              </a:ext>
            </a:extLst>
          </p:cNvPr>
          <p:cNvSpPr txBox="1"/>
          <p:nvPr/>
        </p:nvSpPr>
        <p:spPr>
          <a:xfrm>
            <a:off x="3681136" y="781058"/>
            <a:ext cx="5383525" cy="1131079"/>
          </a:xfrm>
          <a:prstGeom prst="rect">
            <a:avLst/>
          </a:prstGeom>
          <a:noFill/>
        </p:spPr>
        <p:txBody>
          <a:bodyPr wrap="none" rtlCol="0">
            <a:spAutoFit/>
          </a:bodyPr>
          <a:lstStyle/>
          <a:p>
            <a:pPr marL="214313" indent="-214313">
              <a:buFont typeface="Arial" panose="020B0604020202020204" pitchFamily="34" charset="0"/>
              <a:buChar char="•"/>
            </a:pPr>
            <a:r>
              <a:rPr lang="en-US" sz="1350" dirty="0"/>
              <a:t>To be positioned along the beampipe. </a:t>
            </a:r>
          </a:p>
          <a:p>
            <a:pPr marL="214313" indent="-214313">
              <a:buFont typeface="Arial" panose="020B0604020202020204" pitchFamily="34" charset="0"/>
              <a:buChar char="•"/>
            </a:pPr>
            <a:r>
              <a:rPr lang="en-US" sz="1350" dirty="0"/>
              <a:t>Better understand the backgrounds seen in the MVTX </a:t>
            </a:r>
          </a:p>
          <a:p>
            <a:pPr marL="214313" indent="-214313">
              <a:buFont typeface="Arial" panose="020B0604020202020204" pitchFamily="34" charset="0"/>
              <a:buChar char="•"/>
            </a:pPr>
            <a:r>
              <a:rPr lang="en-US" sz="1350" dirty="0"/>
              <a:t>Provide MCR with a feedback signal to steer and tune the beams</a:t>
            </a:r>
          </a:p>
          <a:p>
            <a:pPr marL="214313" indent="-214313">
              <a:buFont typeface="Arial" panose="020B0604020202020204" pitchFamily="34" charset="0"/>
              <a:buChar char="•"/>
            </a:pPr>
            <a:r>
              <a:rPr lang="en-US" sz="1350" dirty="0"/>
              <a:t>Discriminated output signals -&gt; scalers,  electronics in Rack 3C6</a:t>
            </a:r>
          </a:p>
          <a:p>
            <a:pPr marL="214313" indent="-214313">
              <a:buFont typeface="Arial" panose="020B0604020202020204" pitchFamily="34" charset="0"/>
              <a:buChar char="•"/>
            </a:pPr>
            <a:r>
              <a:rPr lang="en-US" sz="1350" dirty="0"/>
              <a:t>1 Hz rate</a:t>
            </a:r>
          </a:p>
        </p:txBody>
      </p:sp>
      <p:sp>
        <p:nvSpPr>
          <p:cNvPr id="7" name="TextBox 6">
            <a:extLst>
              <a:ext uri="{FF2B5EF4-FFF2-40B4-BE49-F238E27FC236}">
                <a16:creationId xmlns:a16="http://schemas.microsoft.com/office/drawing/2014/main" id="{298D7C97-3640-D659-FB60-89F60CB8CB7B}"/>
              </a:ext>
            </a:extLst>
          </p:cNvPr>
          <p:cNvSpPr txBox="1"/>
          <p:nvPr/>
        </p:nvSpPr>
        <p:spPr>
          <a:xfrm>
            <a:off x="1399298" y="5337359"/>
            <a:ext cx="3743332" cy="507831"/>
          </a:xfrm>
          <a:prstGeom prst="rect">
            <a:avLst/>
          </a:prstGeom>
          <a:noFill/>
        </p:spPr>
        <p:txBody>
          <a:bodyPr wrap="none" rtlCol="0">
            <a:spAutoFit/>
          </a:bodyPr>
          <a:lstStyle/>
          <a:p>
            <a:r>
              <a:rPr lang="en-US" sz="1350" dirty="0"/>
              <a:t>“Inner Donut” :   each is  2  -  5” OD x 1.75” ID </a:t>
            </a:r>
          </a:p>
          <a:p>
            <a:r>
              <a:rPr lang="en-US" sz="1350" dirty="0"/>
              <a:t> 0.7mm thick scintillator</a:t>
            </a:r>
          </a:p>
        </p:txBody>
      </p:sp>
      <p:pic>
        <p:nvPicPr>
          <p:cNvPr id="1041" name="Picture 2">
            <a:extLst>
              <a:ext uri="{FF2B5EF4-FFF2-40B4-BE49-F238E27FC236}">
                <a16:creationId xmlns:a16="http://schemas.microsoft.com/office/drawing/2014/main" id="{0FC63EC8-6FB2-B8C2-EC85-102A0A103B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03" t="17125" b="3450"/>
          <a:stretch/>
        </p:blipFill>
        <p:spPr bwMode="auto">
          <a:xfrm>
            <a:off x="6169470" y="4288090"/>
            <a:ext cx="1871738" cy="1155037"/>
          </a:xfrm>
          <a:prstGeom prst="rect">
            <a:avLst/>
          </a:prstGeom>
          <a:noFill/>
          <a:extLst>
            <a:ext uri="{909E8E84-426E-40DD-AFC4-6F175D3DCCD1}">
              <a14:hiddenFill xmlns:a14="http://schemas.microsoft.com/office/drawing/2010/main">
                <a:solidFill>
                  <a:srgbClr val="FFFFFF"/>
                </a:solidFill>
              </a14:hiddenFill>
            </a:ext>
          </a:extLst>
        </p:spPr>
      </p:pic>
      <p:sp>
        <p:nvSpPr>
          <p:cNvPr id="1059" name="TextBox 1058">
            <a:extLst>
              <a:ext uri="{FF2B5EF4-FFF2-40B4-BE49-F238E27FC236}">
                <a16:creationId xmlns:a16="http://schemas.microsoft.com/office/drawing/2014/main" id="{5561EC7D-BEA1-DE99-EA94-4634F9D2485D}"/>
              </a:ext>
            </a:extLst>
          </p:cNvPr>
          <p:cNvSpPr txBox="1"/>
          <p:nvPr/>
        </p:nvSpPr>
        <p:spPr>
          <a:xfrm>
            <a:off x="5592569" y="5461042"/>
            <a:ext cx="3233578" cy="507831"/>
          </a:xfrm>
          <a:prstGeom prst="rect">
            <a:avLst/>
          </a:prstGeom>
          <a:noFill/>
        </p:spPr>
        <p:txBody>
          <a:bodyPr wrap="none" rtlCol="0">
            <a:spAutoFit/>
          </a:bodyPr>
          <a:lstStyle/>
          <a:p>
            <a:r>
              <a:rPr lang="en-US" sz="1350" dirty="0"/>
              <a:t>“Outer Donut” :   re-purposed pp2pp </a:t>
            </a:r>
          </a:p>
          <a:p>
            <a:r>
              <a:rPr lang="en-US" sz="1350" dirty="0"/>
              <a:t> detector modules : </a:t>
            </a:r>
            <a:r>
              <a:rPr lang="en-US" sz="1350" dirty="0" err="1"/>
              <a:t>pmts</a:t>
            </a:r>
            <a:r>
              <a:rPr lang="en-US" sz="1350" dirty="0"/>
              <a:t> and scintillator</a:t>
            </a:r>
          </a:p>
        </p:txBody>
      </p:sp>
      <p:grpSp>
        <p:nvGrpSpPr>
          <p:cNvPr id="1068" name="Group 1067">
            <a:extLst>
              <a:ext uri="{FF2B5EF4-FFF2-40B4-BE49-F238E27FC236}">
                <a16:creationId xmlns:a16="http://schemas.microsoft.com/office/drawing/2014/main" id="{450AD1C9-6B0E-6A1C-7366-E1B94A4AD92C}"/>
              </a:ext>
            </a:extLst>
          </p:cNvPr>
          <p:cNvGrpSpPr/>
          <p:nvPr/>
        </p:nvGrpSpPr>
        <p:grpSpPr>
          <a:xfrm>
            <a:off x="160890" y="1843423"/>
            <a:ext cx="8879688" cy="3558260"/>
            <a:chOff x="213052" y="846065"/>
            <a:chExt cx="11839584" cy="4744346"/>
          </a:xfrm>
        </p:grpSpPr>
        <p:pic>
          <p:nvPicPr>
            <p:cNvPr id="3" name="Picture 2">
              <a:extLst>
                <a:ext uri="{FF2B5EF4-FFF2-40B4-BE49-F238E27FC236}">
                  <a16:creationId xmlns:a16="http://schemas.microsoft.com/office/drawing/2014/main" id="{FEC60711-C44B-9F4B-B483-EF4742C3DEF2}"/>
                </a:ext>
              </a:extLst>
            </p:cNvPr>
            <p:cNvPicPr>
              <a:picLocks noChangeAspect="1"/>
            </p:cNvPicPr>
            <p:nvPr/>
          </p:nvPicPr>
          <p:blipFill>
            <a:blip r:embed="rId7"/>
            <a:srcRect t="14526" r="2947" b="21004"/>
            <a:stretch/>
          </p:blipFill>
          <p:spPr>
            <a:xfrm>
              <a:off x="213052" y="1444308"/>
              <a:ext cx="11544813" cy="2661313"/>
            </a:xfrm>
            <a:prstGeom prst="rect">
              <a:avLst/>
            </a:prstGeom>
          </p:spPr>
        </p:pic>
        <p:cxnSp>
          <p:nvCxnSpPr>
            <p:cNvPr id="10" name="Straight Connector 9">
              <a:extLst>
                <a:ext uri="{FF2B5EF4-FFF2-40B4-BE49-F238E27FC236}">
                  <a16:creationId xmlns:a16="http://schemas.microsoft.com/office/drawing/2014/main" id="{463436AD-54E4-6DAC-3724-F038C6E22B1A}"/>
                </a:ext>
              </a:extLst>
            </p:cNvPr>
            <p:cNvCxnSpPr/>
            <p:nvPr/>
          </p:nvCxnSpPr>
          <p:spPr>
            <a:xfrm>
              <a:off x="8131968" y="2523308"/>
              <a:ext cx="0" cy="13940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AF185DB-975E-5372-9E8D-0815700DFE03}"/>
                </a:ext>
              </a:extLst>
            </p:cNvPr>
            <p:cNvSpPr/>
            <p:nvPr/>
          </p:nvSpPr>
          <p:spPr>
            <a:xfrm>
              <a:off x="8079583" y="2502694"/>
              <a:ext cx="78580" cy="18335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B3807218-E28B-DE2B-4EE0-453E14CB2751}"/>
                </a:ext>
              </a:extLst>
            </p:cNvPr>
            <p:cNvCxnSpPr/>
            <p:nvPr/>
          </p:nvCxnSpPr>
          <p:spPr>
            <a:xfrm>
              <a:off x="8105775" y="2523308"/>
              <a:ext cx="0" cy="13940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03FAB4E-19E9-B683-38D3-25643560CE15}"/>
                </a:ext>
              </a:extLst>
            </p:cNvPr>
            <p:cNvCxnSpPr/>
            <p:nvPr/>
          </p:nvCxnSpPr>
          <p:spPr>
            <a:xfrm>
              <a:off x="4094481" y="2523308"/>
              <a:ext cx="0" cy="13940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527AAB6F-310E-6D59-C801-2F7BB349E4EE}"/>
                </a:ext>
              </a:extLst>
            </p:cNvPr>
            <p:cNvSpPr/>
            <p:nvPr/>
          </p:nvSpPr>
          <p:spPr>
            <a:xfrm>
              <a:off x="4042096" y="2502694"/>
              <a:ext cx="78580" cy="18335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4DE695EB-48E7-A7A3-BAE0-47E709FD9525}"/>
                </a:ext>
              </a:extLst>
            </p:cNvPr>
            <p:cNvCxnSpPr/>
            <p:nvPr/>
          </p:nvCxnSpPr>
          <p:spPr>
            <a:xfrm>
              <a:off x="4068288" y="2523308"/>
              <a:ext cx="0" cy="13940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FE1CCAA-C686-49C8-2209-8E01ADA2EE7A}"/>
                </a:ext>
              </a:extLst>
            </p:cNvPr>
            <p:cNvCxnSpPr>
              <a:cxnSpLocks/>
            </p:cNvCxnSpPr>
            <p:nvPr/>
          </p:nvCxnSpPr>
          <p:spPr>
            <a:xfrm flipV="1">
              <a:off x="3508698" y="2750023"/>
              <a:ext cx="585783" cy="1946941"/>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FD3CC9E-5C04-C025-0ED4-6E178DB1F61E}"/>
                </a:ext>
              </a:extLst>
            </p:cNvPr>
            <p:cNvCxnSpPr>
              <a:cxnSpLocks/>
            </p:cNvCxnSpPr>
            <p:nvPr/>
          </p:nvCxnSpPr>
          <p:spPr>
            <a:xfrm flipV="1">
              <a:off x="3626550" y="2706664"/>
              <a:ext cx="4447328" cy="2028378"/>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C26068C-9E6E-A205-2C86-09AD9B9B1042}"/>
                </a:ext>
              </a:extLst>
            </p:cNvPr>
            <p:cNvSpPr txBox="1"/>
            <p:nvPr/>
          </p:nvSpPr>
          <p:spPr>
            <a:xfrm>
              <a:off x="765319" y="4210467"/>
              <a:ext cx="848951" cy="400109"/>
            </a:xfrm>
            <a:prstGeom prst="rect">
              <a:avLst/>
            </a:prstGeom>
            <a:noFill/>
          </p:spPr>
          <p:txBody>
            <a:bodyPr wrap="none" rtlCol="0">
              <a:spAutoFit/>
            </a:bodyPr>
            <a:lstStyle/>
            <a:p>
              <a:r>
                <a:rPr lang="en-US" sz="1350" dirty="0"/>
                <a:t>South</a:t>
              </a:r>
            </a:p>
          </p:txBody>
        </p:sp>
        <p:sp>
          <p:nvSpPr>
            <p:cNvPr id="22" name="TextBox 21">
              <a:extLst>
                <a:ext uri="{FF2B5EF4-FFF2-40B4-BE49-F238E27FC236}">
                  <a16:creationId xmlns:a16="http://schemas.microsoft.com/office/drawing/2014/main" id="{F46C0952-9D55-F6B7-FB20-3FF9150AD8B9}"/>
                </a:ext>
              </a:extLst>
            </p:cNvPr>
            <p:cNvSpPr txBox="1"/>
            <p:nvPr/>
          </p:nvSpPr>
          <p:spPr>
            <a:xfrm>
              <a:off x="11242157" y="4105621"/>
              <a:ext cx="810479" cy="400109"/>
            </a:xfrm>
            <a:prstGeom prst="rect">
              <a:avLst/>
            </a:prstGeom>
            <a:noFill/>
          </p:spPr>
          <p:txBody>
            <a:bodyPr wrap="none" rtlCol="0">
              <a:spAutoFit/>
            </a:bodyPr>
            <a:lstStyle/>
            <a:p>
              <a:r>
                <a:rPr lang="en-US" sz="1350" dirty="0"/>
                <a:t>North</a:t>
              </a:r>
            </a:p>
          </p:txBody>
        </p:sp>
        <p:sp>
          <p:nvSpPr>
            <p:cNvPr id="23" name="TextBox 22">
              <a:extLst>
                <a:ext uri="{FF2B5EF4-FFF2-40B4-BE49-F238E27FC236}">
                  <a16:creationId xmlns:a16="http://schemas.microsoft.com/office/drawing/2014/main" id="{0C83E564-526E-4C02-ECD5-8FC881618FC8}"/>
                </a:ext>
              </a:extLst>
            </p:cNvPr>
            <p:cNvSpPr txBox="1"/>
            <p:nvPr/>
          </p:nvSpPr>
          <p:spPr>
            <a:xfrm>
              <a:off x="8495731" y="2094172"/>
              <a:ext cx="759183" cy="400109"/>
            </a:xfrm>
            <a:prstGeom prst="rect">
              <a:avLst/>
            </a:prstGeom>
            <a:noFill/>
          </p:spPr>
          <p:txBody>
            <a:bodyPr wrap="none" rtlCol="0">
              <a:spAutoFit/>
            </a:bodyPr>
            <a:lstStyle/>
            <a:p>
              <a:r>
                <a:rPr lang="en-US" sz="1350" dirty="0"/>
                <a:t>MBD</a:t>
              </a:r>
            </a:p>
          </p:txBody>
        </p:sp>
        <p:sp>
          <p:nvSpPr>
            <p:cNvPr id="24" name="TextBox 23">
              <a:extLst>
                <a:ext uri="{FF2B5EF4-FFF2-40B4-BE49-F238E27FC236}">
                  <a16:creationId xmlns:a16="http://schemas.microsoft.com/office/drawing/2014/main" id="{E4A14A0A-F006-68EF-6C83-59E668ABE826}"/>
                </a:ext>
              </a:extLst>
            </p:cNvPr>
            <p:cNvSpPr txBox="1"/>
            <p:nvPr/>
          </p:nvSpPr>
          <p:spPr>
            <a:xfrm>
              <a:off x="3073173" y="2081654"/>
              <a:ext cx="759183" cy="400109"/>
            </a:xfrm>
            <a:prstGeom prst="rect">
              <a:avLst/>
            </a:prstGeom>
            <a:noFill/>
          </p:spPr>
          <p:txBody>
            <a:bodyPr wrap="none" rtlCol="0">
              <a:spAutoFit/>
            </a:bodyPr>
            <a:lstStyle/>
            <a:p>
              <a:r>
                <a:rPr lang="en-US" sz="1350" dirty="0"/>
                <a:t>MBD</a:t>
              </a:r>
            </a:p>
          </p:txBody>
        </p:sp>
        <p:sp>
          <p:nvSpPr>
            <p:cNvPr id="25" name="TextBox 24">
              <a:extLst>
                <a:ext uri="{FF2B5EF4-FFF2-40B4-BE49-F238E27FC236}">
                  <a16:creationId xmlns:a16="http://schemas.microsoft.com/office/drawing/2014/main" id="{42D7CF98-95BE-39B6-76F7-B3CB3746DF7E}"/>
                </a:ext>
              </a:extLst>
            </p:cNvPr>
            <p:cNvSpPr txBox="1"/>
            <p:nvPr/>
          </p:nvSpPr>
          <p:spPr>
            <a:xfrm>
              <a:off x="5985459" y="1625976"/>
              <a:ext cx="759183" cy="400109"/>
            </a:xfrm>
            <a:prstGeom prst="rect">
              <a:avLst/>
            </a:prstGeom>
            <a:noFill/>
          </p:spPr>
          <p:txBody>
            <a:bodyPr wrap="none" rtlCol="0">
              <a:spAutoFit/>
            </a:bodyPr>
            <a:lstStyle/>
            <a:p>
              <a:r>
                <a:rPr lang="en-US" sz="1350" dirty="0"/>
                <a:t>INTT</a:t>
              </a:r>
            </a:p>
          </p:txBody>
        </p:sp>
        <p:sp>
          <p:nvSpPr>
            <p:cNvPr id="26" name="TextBox 25">
              <a:extLst>
                <a:ext uri="{FF2B5EF4-FFF2-40B4-BE49-F238E27FC236}">
                  <a16:creationId xmlns:a16="http://schemas.microsoft.com/office/drawing/2014/main" id="{1EDB5626-A67C-3FBB-2A9B-65A4BA2FE6D0}"/>
                </a:ext>
              </a:extLst>
            </p:cNvPr>
            <p:cNvSpPr txBox="1"/>
            <p:nvPr/>
          </p:nvSpPr>
          <p:spPr>
            <a:xfrm>
              <a:off x="4158344" y="1430289"/>
              <a:ext cx="887423" cy="400109"/>
            </a:xfrm>
            <a:prstGeom prst="rect">
              <a:avLst/>
            </a:prstGeom>
            <a:noFill/>
          </p:spPr>
          <p:txBody>
            <a:bodyPr wrap="none" rtlCol="0">
              <a:spAutoFit/>
            </a:bodyPr>
            <a:lstStyle/>
            <a:p>
              <a:r>
                <a:rPr lang="en-US" sz="1350" dirty="0"/>
                <a:t>MVTX</a:t>
              </a:r>
            </a:p>
          </p:txBody>
        </p:sp>
        <p:cxnSp>
          <p:nvCxnSpPr>
            <p:cNvPr id="28" name="Straight Arrow Connector 27">
              <a:extLst>
                <a:ext uri="{FF2B5EF4-FFF2-40B4-BE49-F238E27FC236}">
                  <a16:creationId xmlns:a16="http://schemas.microsoft.com/office/drawing/2014/main" id="{81A51443-F70E-0209-9D28-D93D614E57B0}"/>
                </a:ext>
              </a:extLst>
            </p:cNvPr>
            <p:cNvCxnSpPr>
              <a:cxnSpLocks/>
            </p:cNvCxnSpPr>
            <p:nvPr/>
          </p:nvCxnSpPr>
          <p:spPr>
            <a:xfrm>
              <a:off x="6546599" y="1922007"/>
              <a:ext cx="1098210" cy="23836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B3EF3C0-C132-8C80-AFBC-1D3070568809}"/>
                </a:ext>
              </a:extLst>
            </p:cNvPr>
            <p:cNvCxnSpPr>
              <a:cxnSpLocks/>
            </p:cNvCxnSpPr>
            <p:nvPr/>
          </p:nvCxnSpPr>
          <p:spPr>
            <a:xfrm flipH="1">
              <a:off x="6160522" y="1938337"/>
              <a:ext cx="21144" cy="51264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24" name="Straight Arrow Connector 1023">
              <a:extLst>
                <a:ext uri="{FF2B5EF4-FFF2-40B4-BE49-F238E27FC236}">
                  <a16:creationId xmlns:a16="http://schemas.microsoft.com/office/drawing/2014/main" id="{BB4280D8-4D21-95DE-4351-FA06800E0BCF}"/>
                </a:ext>
              </a:extLst>
            </p:cNvPr>
            <p:cNvCxnSpPr>
              <a:cxnSpLocks/>
            </p:cNvCxnSpPr>
            <p:nvPr/>
          </p:nvCxnSpPr>
          <p:spPr>
            <a:xfrm flipH="1">
              <a:off x="4197475" y="1863594"/>
              <a:ext cx="208297" cy="5578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25" name="Straight Arrow Connector 1024">
              <a:extLst>
                <a:ext uri="{FF2B5EF4-FFF2-40B4-BE49-F238E27FC236}">
                  <a16:creationId xmlns:a16="http://schemas.microsoft.com/office/drawing/2014/main" id="{65BF47FC-9215-5365-7A08-72213C7D1B91}"/>
                </a:ext>
              </a:extLst>
            </p:cNvPr>
            <p:cNvCxnSpPr>
              <a:cxnSpLocks/>
            </p:cNvCxnSpPr>
            <p:nvPr/>
          </p:nvCxnSpPr>
          <p:spPr>
            <a:xfrm>
              <a:off x="4635795" y="1839467"/>
              <a:ext cx="1358893" cy="7278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34" name="TextBox 1033">
              <a:extLst>
                <a:ext uri="{FF2B5EF4-FFF2-40B4-BE49-F238E27FC236}">
                  <a16:creationId xmlns:a16="http://schemas.microsoft.com/office/drawing/2014/main" id="{7EEF3CAC-9F94-AF38-26A0-A438D4D26211}"/>
                </a:ext>
              </a:extLst>
            </p:cNvPr>
            <p:cNvSpPr txBox="1"/>
            <p:nvPr/>
          </p:nvSpPr>
          <p:spPr>
            <a:xfrm>
              <a:off x="9243223" y="931541"/>
              <a:ext cx="938719" cy="615553"/>
            </a:xfrm>
            <a:prstGeom prst="rect">
              <a:avLst/>
            </a:prstGeom>
            <a:noFill/>
          </p:spPr>
          <p:txBody>
            <a:bodyPr wrap="none" rtlCol="0">
              <a:spAutoFit/>
            </a:bodyPr>
            <a:lstStyle/>
            <a:p>
              <a:r>
                <a:rPr lang="en-US" sz="1200" dirty="0"/>
                <a:t>Pole-tip</a:t>
              </a:r>
            </a:p>
            <a:p>
              <a:r>
                <a:rPr lang="en-US" sz="1200" dirty="0"/>
                <a:t> door</a:t>
              </a:r>
            </a:p>
          </p:txBody>
        </p:sp>
        <p:sp>
          <p:nvSpPr>
            <p:cNvPr id="1035" name="TextBox 1034">
              <a:extLst>
                <a:ext uri="{FF2B5EF4-FFF2-40B4-BE49-F238E27FC236}">
                  <a16:creationId xmlns:a16="http://schemas.microsoft.com/office/drawing/2014/main" id="{120F81A5-A821-1539-EF5F-1D91225EC8AC}"/>
                </a:ext>
              </a:extLst>
            </p:cNvPr>
            <p:cNvSpPr txBox="1"/>
            <p:nvPr/>
          </p:nvSpPr>
          <p:spPr>
            <a:xfrm>
              <a:off x="2131609" y="846065"/>
              <a:ext cx="938719" cy="615553"/>
            </a:xfrm>
            <a:prstGeom prst="rect">
              <a:avLst/>
            </a:prstGeom>
            <a:noFill/>
          </p:spPr>
          <p:txBody>
            <a:bodyPr wrap="none" rtlCol="0">
              <a:spAutoFit/>
            </a:bodyPr>
            <a:lstStyle/>
            <a:p>
              <a:r>
                <a:rPr lang="en-US" sz="1200" dirty="0"/>
                <a:t>Pole-tip</a:t>
              </a:r>
            </a:p>
            <a:p>
              <a:r>
                <a:rPr lang="en-US" sz="1200" dirty="0"/>
                <a:t> door</a:t>
              </a:r>
            </a:p>
          </p:txBody>
        </p:sp>
        <p:sp>
          <p:nvSpPr>
            <p:cNvPr id="1036" name="TextBox 1035">
              <a:extLst>
                <a:ext uri="{FF2B5EF4-FFF2-40B4-BE49-F238E27FC236}">
                  <a16:creationId xmlns:a16="http://schemas.microsoft.com/office/drawing/2014/main" id="{05BD250C-8BF3-7F83-194D-3EC1FE9B3A47}"/>
                </a:ext>
              </a:extLst>
            </p:cNvPr>
            <p:cNvSpPr txBox="1"/>
            <p:nvPr/>
          </p:nvSpPr>
          <p:spPr>
            <a:xfrm>
              <a:off x="8840577" y="3591575"/>
              <a:ext cx="836127" cy="400109"/>
            </a:xfrm>
            <a:prstGeom prst="rect">
              <a:avLst/>
            </a:prstGeom>
            <a:noFill/>
          </p:spPr>
          <p:txBody>
            <a:bodyPr wrap="none" rtlCol="0">
              <a:spAutoFit/>
            </a:bodyPr>
            <a:lstStyle/>
            <a:p>
              <a:r>
                <a:rPr lang="en-US" sz="1350" dirty="0" err="1"/>
                <a:t>sEPD</a:t>
              </a:r>
              <a:endParaRPr lang="en-US" sz="1350" dirty="0"/>
            </a:p>
          </p:txBody>
        </p:sp>
        <p:sp>
          <p:nvSpPr>
            <p:cNvPr id="1037" name="TextBox 1036">
              <a:extLst>
                <a:ext uri="{FF2B5EF4-FFF2-40B4-BE49-F238E27FC236}">
                  <a16:creationId xmlns:a16="http://schemas.microsoft.com/office/drawing/2014/main" id="{BCCA2A9B-32F9-EB46-3463-BEFE0CD2EC9F}"/>
                </a:ext>
              </a:extLst>
            </p:cNvPr>
            <p:cNvSpPr txBox="1"/>
            <p:nvPr/>
          </p:nvSpPr>
          <p:spPr>
            <a:xfrm>
              <a:off x="2609144" y="3527651"/>
              <a:ext cx="836127" cy="400109"/>
            </a:xfrm>
            <a:prstGeom prst="rect">
              <a:avLst/>
            </a:prstGeom>
            <a:noFill/>
          </p:spPr>
          <p:txBody>
            <a:bodyPr wrap="none" rtlCol="0">
              <a:spAutoFit/>
            </a:bodyPr>
            <a:lstStyle/>
            <a:p>
              <a:r>
                <a:rPr lang="en-US" sz="1350" dirty="0" err="1"/>
                <a:t>sEPD</a:t>
              </a:r>
              <a:endParaRPr lang="en-US" sz="1350" dirty="0"/>
            </a:p>
          </p:txBody>
        </p:sp>
        <p:sp>
          <p:nvSpPr>
            <p:cNvPr id="1038" name="TextBox 1037">
              <a:extLst>
                <a:ext uri="{FF2B5EF4-FFF2-40B4-BE49-F238E27FC236}">
                  <a16:creationId xmlns:a16="http://schemas.microsoft.com/office/drawing/2014/main" id="{2617CF4A-81FE-EC6D-6016-5343BB01DEE7}"/>
                </a:ext>
              </a:extLst>
            </p:cNvPr>
            <p:cNvSpPr txBox="1"/>
            <p:nvPr/>
          </p:nvSpPr>
          <p:spPr>
            <a:xfrm>
              <a:off x="9819747" y="1570460"/>
              <a:ext cx="1156727" cy="400109"/>
            </a:xfrm>
            <a:prstGeom prst="rect">
              <a:avLst/>
            </a:prstGeom>
            <a:noFill/>
          </p:spPr>
          <p:txBody>
            <a:bodyPr wrap="none" rtlCol="0">
              <a:spAutoFit/>
            </a:bodyPr>
            <a:lstStyle/>
            <a:p>
              <a:r>
                <a:rPr lang="en-US" sz="1350" dirty="0"/>
                <a:t>absorber</a:t>
              </a:r>
            </a:p>
          </p:txBody>
        </p:sp>
        <p:cxnSp>
          <p:nvCxnSpPr>
            <p:cNvPr id="1040" name="Straight Arrow Connector 1039">
              <a:extLst>
                <a:ext uri="{FF2B5EF4-FFF2-40B4-BE49-F238E27FC236}">
                  <a16:creationId xmlns:a16="http://schemas.microsoft.com/office/drawing/2014/main" id="{E2947FC3-5D1C-FB9A-18D3-8B41FA4B4B62}"/>
                </a:ext>
              </a:extLst>
            </p:cNvPr>
            <p:cNvCxnSpPr/>
            <p:nvPr/>
          </p:nvCxnSpPr>
          <p:spPr>
            <a:xfrm flipH="1">
              <a:off x="9819746" y="1938337"/>
              <a:ext cx="142961" cy="5126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3" name="Straight Connector 1042">
              <a:extLst>
                <a:ext uri="{FF2B5EF4-FFF2-40B4-BE49-F238E27FC236}">
                  <a16:creationId xmlns:a16="http://schemas.microsoft.com/office/drawing/2014/main" id="{254764B6-5E0E-2594-2A19-5C730FBAEF1F}"/>
                </a:ext>
              </a:extLst>
            </p:cNvPr>
            <p:cNvCxnSpPr>
              <a:cxnSpLocks/>
            </p:cNvCxnSpPr>
            <p:nvPr/>
          </p:nvCxnSpPr>
          <p:spPr>
            <a:xfrm>
              <a:off x="10470097" y="2449373"/>
              <a:ext cx="0" cy="3286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44" name="Oval 1043">
              <a:extLst>
                <a:ext uri="{FF2B5EF4-FFF2-40B4-BE49-F238E27FC236}">
                  <a16:creationId xmlns:a16="http://schemas.microsoft.com/office/drawing/2014/main" id="{5F1CAD39-006E-23F8-742B-6CE23ADE5A5C}"/>
                </a:ext>
              </a:extLst>
            </p:cNvPr>
            <p:cNvSpPr/>
            <p:nvPr/>
          </p:nvSpPr>
          <p:spPr>
            <a:xfrm>
              <a:off x="10427955" y="2660437"/>
              <a:ext cx="84283" cy="76995"/>
            </a:xfrm>
            <a:prstGeom prst="ellipse">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6" name="Oval 1045">
              <a:extLst>
                <a:ext uri="{FF2B5EF4-FFF2-40B4-BE49-F238E27FC236}">
                  <a16:creationId xmlns:a16="http://schemas.microsoft.com/office/drawing/2014/main" id="{1D28E98C-1307-8724-5128-432A3A28FA20}"/>
                </a:ext>
              </a:extLst>
            </p:cNvPr>
            <p:cNvSpPr/>
            <p:nvPr/>
          </p:nvSpPr>
          <p:spPr>
            <a:xfrm>
              <a:off x="10427955" y="2475927"/>
              <a:ext cx="84283" cy="76995"/>
            </a:xfrm>
            <a:prstGeom prst="ellipse">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7" name="Rectangle 1046">
              <a:extLst>
                <a:ext uri="{FF2B5EF4-FFF2-40B4-BE49-F238E27FC236}">
                  <a16:creationId xmlns:a16="http://schemas.microsoft.com/office/drawing/2014/main" id="{41BC98FA-1211-1CE3-2EA4-0F7B49CB7EAD}"/>
                </a:ext>
              </a:extLst>
            </p:cNvPr>
            <p:cNvSpPr/>
            <p:nvPr/>
          </p:nvSpPr>
          <p:spPr>
            <a:xfrm>
              <a:off x="10427955" y="2774965"/>
              <a:ext cx="84283" cy="45719"/>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56" name="Group 1055">
              <a:extLst>
                <a:ext uri="{FF2B5EF4-FFF2-40B4-BE49-F238E27FC236}">
                  <a16:creationId xmlns:a16="http://schemas.microsoft.com/office/drawing/2014/main" id="{F4FB5D29-4BA2-B07B-B66F-1AF34FC7FDD7}"/>
                </a:ext>
              </a:extLst>
            </p:cNvPr>
            <p:cNvGrpSpPr/>
            <p:nvPr/>
          </p:nvGrpSpPr>
          <p:grpSpPr>
            <a:xfrm>
              <a:off x="1679665" y="2464500"/>
              <a:ext cx="84283" cy="371311"/>
              <a:chOff x="8251812" y="1312926"/>
              <a:chExt cx="84283" cy="371311"/>
            </a:xfrm>
          </p:grpSpPr>
          <p:cxnSp>
            <p:nvCxnSpPr>
              <p:cNvPr id="1052" name="Straight Connector 1051">
                <a:extLst>
                  <a:ext uri="{FF2B5EF4-FFF2-40B4-BE49-F238E27FC236}">
                    <a16:creationId xmlns:a16="http://schemas.microsoft.com/office/drawing/2014/main" id="{D57C50A7-6568-C511-E15D-5767E3853CAA}"/>
                  </a:ext>
                </a:extLst>
              </p:cNvPr>
              <p:cNvCxnSpPr>
                <a:cxnSpLocks/>
              </p:cNvCxnSpPr>
              <p:nvPr/>
            </p:nvCxnSpPr>
            <p:spPr>
              <a:xfrm>
                <a:off x="8293954" y="1312926"/>
                <a:ext cx="0" cy="3286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53" name="Oval 1052">
                <a:extLst>
                  <a:ext uri="{FF2B5EF4-FFF2-40B4-BE49-F238E27FC236}">
                    <a16:creationId xmlns:a16="http://schemas.microsoft.com/office/drawing/2014/main" id="{F3F60051-CE69-D5EE-0A2B-3EDDFDA574CD}"/>
                  </a:ext>
                </a:extLst>
              </p:cNvPr>
              <p:cNvSpPr/>
              <p:nvPr/>
            </p:nvSpPr>
            <p:spPr>
              <a:xfrm>
                <a:off x="8251812" y="1523990"/>
                <a:ext cx="84283" cy="76995"/>
              </a:xfrm>
              <a:prstGeom prst="ellipse">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4" name="Oval 1053">
                <a:extLst>
                  <a:ext uri="{FF2B5EF4-FFF2-40B4-BE49-F238E27FC236}">
                    <a16:creationId xmlns:a16="http://schemas.microsoft.com/office/drawing/2014/main" id="{1295CA60-D393-0A68-FAE1-097FBF614A3F}"/>
                  </a:ext>
                </a:extLst>
              </p:cNvPr>
              <p:cNvSpPr/>
              <p:nvPr/>
            </p:nvSpPr>
            <p:spPr>
              <a:xfrm>
                <a:off x="8251812" y="1339480"/>
                <a:ext cx="84283" cy="76995"/>
              </a:xfrm>
              <a:prstGeom prst="ellipse">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5" name="Rectangle 1054">
                <a:extLst>
                  <a:ext uri="{FF2B5EF4-FFF2-40B4-BE49-F238E27FC236}">
                    <a16:creationId xmlns:a16="http://schemas.microsoft.com/office/drawing/2014/main" id="{1A37CA65-A266-ECD5-C9E7-0157C69D0CBF}"/>
                  </a:ext>
                </a:extLst>
              </p:cNvPr>
              <p:cNvSpPr/>
              <p:nvPr/>
            </p:nvSpPr>
            <p:spPr>
              <a:xfrm>
                <a:off x="8251812" y="1638518"/>
                <a:ext cx="84283" cy="45719"/>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061" name="Straight Arrow Connector 1060">
              <a:extLst>
                <a:ext uri="{FF2B5EF4-FFF2-40B4-BE49-F238E27FC236}">
                  <a16:creationId xmlns:a16="http://schemas.microsoft.com/office/drawing/2014/main" id="{9E823C6A-F221-1E7E-137C-3C2F6E9F937C}"/>
                </a:ext>
              </a:extLst>
            </p:cNvPr>
            <p:cNvCxnSpPr>
              <a:cxnSpLocks/>
            </p:cNvCxnSpPr>
            <p:nvPr/>
          </p:nvCxnSpPr>
          <p:spPr>
            <a:xfrm flipV="1">
              <a:off x="9819746" y="2858217"/>
              <a:ext cx="589098" cy="1569917"/>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63" name="Straight Arrow Connector 1062">
              <a:extLst>
                <a:ext uri="{FF2B5EF4-FFF2-40B4-BE49-F238E27FC236}">
                  <a16:creationId xmlns:a16="http://schemas.microsoft.com/office/drawing/2014/main" id="{2979C4A8-777E-1365-2D6D-BAA58DAA8B8B}"/>
                </a:ext>
              </a:extLst>
            </p:cNvPr>
            <p:cNvCxnSpPr>
              <a:cxnSpLocks/>
            </p:cNvCxnSpPr>
            <p:nvPr/>
          </p:nvCxnSpPr>
          <p:spPr>
            <a:xfrm flipV="1">
              <a:off x="1721806" y="2806617"/>
              <a:ext cx="0" cy="2106686"/>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65" name="TextBox 1064">
              <a:extLst>
                <a:ext uri="{FF2B5EF4-FFF2-40B4-BE49-F238E27FC236}">
                  <a16:creationId xmlns:a16="http://schemas.microsoft.com/office/drawing/2014/main" id="{C92AFCD0-3814-461C-D3CE-DA4ED8CD13C7}"/>
                </a:ext>
              </a:extLst>
            </p:cNvPr>
            <p:cNvSpPr txBox="1"/>
            <p:nvPr/>
          </p:nvSpPr>
          <p:spPr>
            <a:xfrm>
              <a:off x="692439" y="4913303"/>
              <a:ext cx="1656864" cy="677108"/>
            </a:xfrm>
            <a:prstGeom prst="rect">
              <a:avLst/>
            </a:prstGeom>
            <a:noFill/>
          </p:spPr>
          <p:txBody>
            <a:bodyPr wrap="none" rtlCol="0">
              <a:spAutoFit/>
            </a:bodyPr>
            <a:lstStyle/>
            <a:p>
              <a:r>
                <a:rPr lang="en-US" sz="1350" dirty="0"/>
                <a:t>“Outer Donut”</a:t>
              </a:r>
            </a:p>
            <a:p>
              <a:r>
                <a:rPr lang="en-US" sz="1350" dirty="0"/>
                <a:t>(south)</a:t>
              </a:r>
            </a:p>
          </p:txBody>
        </p:sp>
      </p:grpSp>
      <p:sp>
        <p:nvSpPr>
          <p:cNvPr id="1069" name="TextBox 1068">
            <a:extLst>
              <a:ext uri="{FF2B5EF4-FFF2-40B4-BE49-F238E27FC236}">
                <a16:creationId xmlns:a16="http://schemas.microsoft.com/office/drawing/2014/main" id="{C048B0AE-4783-7CF6-2B6D-C6D2EA227A0B}"/>
              </a:ext>
            </a:extLst>
          </p:cNvPr>
          <p:cNvSpPr txBox="1"/>
          <p:nvPr/>
        </p:nvSpPr>
        <p:spPr>
          <a:xfrm>
            <a:off x="304662" y="1166012"/>
            <a:ext cx="3417923" cy="553998"/>
          </a:xfrm>
          <a:prstGeom prst="rect">
            <a:avLst/>
          </a:prstGeom>
          <a:noFill/>
        </p:spPr>
        <p:txBody>
          <a:bodyPr wrap="none" rtlCol="0">
            <a:spAutoFit/>
          </a:bodyPr>
          <a:lstStyle/>
          <a:p>
            <a:r>
              <a:rPr lang="en-US" sz="1500" b="1" dirty="0"/>
              <a:t>Inner and Outer “Donut”  Counters </a:t>
            </a:r>
          </a:p>
          <a:p>
            <a:endParaRPr lang="en-US" sz="1500" dirty="0"/>
          </a:p>
        </p:txBody>
      </p:sp>
      <p:sp>
        <p:nvSpPr>
          <p:cNvPr id="2" name="TextBox 1">
            <a:extLst>
              <a:ext uri="{FF2B5EF4-FFF2-40B4-BE49-F238E27FC236}">
                <a16:creationId xmlns:a16="http://schemas.microsoft.com/office/drawing/2014/main" id="{C3F99D72-34C1-E405-DE52-641CC6D75A01}"/>
              </a:ext>
            </a:extLst>
          </p:cNvPr>
          <p:cNvSpPr txBox="1"/>
          <p:nvPr/>
        </p:nvSpPr>
        <p:spPr>
          <a:xfrm>
            <a:off x="4831772" y="6234545"/>
            <a:ext cx="3233578" cy="307777"/>
          </a:xfrm>
          <a:prstGeom prst="rect">
            <a:avLst/>
          </a:prstGeom>
          <a:noFill/>
        </p:spPr>
        <p:txBody>
          <a:bodyPr wrap="square" rtlCol="0">
            <a:spAutoFit/>
          </a:bodyPr>
          <a:lstStyle/>
          <a:p>
            <a:r>
              <a:rPr lang="en-US" sz="1400" dirty="0"/>
              <a:t>Courtesy J. Haggerty, S. Still</a:t>
            </a:r>
          </a:p>
        </p:txBody>
      </p:sp>
      <p:sp>
        <p:nvSpPr>
          <p:cNvPr id="8" name="Title 3">
            <a:extLst>
              <a:ext uri="{FF2B5EF4-FFF2-40B4-BE49-F238E27FC236}">
                <a16:creationId xmlns:a16="http://schemas.microsoft.com/office/drawing/2014/main" id="{E9182223-599E-5651-85FB-83F4B7569128}"/>
              </a:ext>
            </a:extLst>
          </p:cNvPr>
          <p:cNvSpPr txBox="1">
            <a:spLocks/>
          </p:cNvSpPr>
          <p:nvPr/>
        </p:nvSpPr>
        <p:spPr>
          <a:xfrm>
            <a:off x="428625" y="176279"/>
            <a:ext cx="8286750" cy="641437"/>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200" dirty="0"/>
              <a:t>Instrumentation</a:t>
            </a:r>
            <a:endParaRPr lang="en-150" sz="3200" dirty="0"/>
          </a:p>
        </p:txBody>
      </p:sp>
    </p:spTree>
    <p:extLst>
      <p:ext uri="{BB962C8B-B14F-4D97-AF65-F5344CB8AC3E}">
        <p14:creationId xmlns:p14="http://schemas.microsoft.com/office/powerpoint/2010/main" val="608381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CFEA4-AA46-2605-BFC8-444382FF1B3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BBA7A9-68ED-2D2A-19C6-6B5BD682E2CA}"/>
              </a:ext>
            </a:extLst>
          </p:cNvPr>
          <p:cNvSpPr>
            <a:spLocks noGrp="1"/>
          </p:cNvSpPr>
          <p:nvPr>
            <p:ph type="sldNum" sz="quarter" idx="4"/>
          </p:nvPr>
        </p:nvSpPr>
        <p:spPr/>
        <p:txBody>
          <a:bodyPr/>
          <a:lstStyle/>
          <a:p>
            <a:fld id="{933A556B-7C63-244D-9B7C-B0EA8042B330}" type="slidenum">
              <a:rPr lang="en-US" smtClean="0"/>
              <a:pPr/>
              <a:t>39</a:t>
            </a:fld>
            <a:endParaRPr lang="en-US" sz="750" dirty="0"/>
          </a:p>
        </p:txBody>
      </p:sp>
      <p:sp>
        <p:nvSpPr>
          <p:cNvPr id="6" name="Title 5">
            <a:extLst>
              <a:ext uri="{FF2B5EF4-FFF2-40B4-BE49-F238E27FC236}">
                <a16:creationId xmlns:a16="http://schemas.microsoft.com/office/drawing/2014/main" id="{16311396-BC28-02F2-FBCC-76A1FE78688B}"/>
              </a:ext>
            </a:extLst>
          </p:cNvPr>
          <p:cNvSpPr>
            <a:spLocks noGrp="1"/>
          </p:cNvSpPr>
          <p:nvPr>
            <p:ph type="ctrTitle"/>
          </p:nvPr>
        </p:nvSpPr>
        <p:spPr/>
        <p:txBody>
          <a:bodyPr/>
          <a:lstStyle/>
          <a:p>
            <a:r>
              <a:rPr lang="en-US" dirty="0"/>
              <a:t>Tracking </a:t>
            </a:r>
            <a:r>
              <a:rPr lang="en-US" sz="2800" b="0" dirty="0"/>
              <a:t>(K. Hock) - </a:t>
            </a:r>
            <a:r>
              <a:rPr lang="en-US" sz="2800" b="0" dirty="0" err="1"/>
              <a:t>Zgoubi</a:t>
            </a:r>
            <a:br>
              <a:rPr lang="en-US" sz="2800" b="0" dirty="0"/>
            </a:br>
            <a:endParaRPr lang="en-US" b="0" dirty="0"/>
          </a:p>
        </p:txBody>
      </p:sp>
    </p:spTree>
    <p:extLst>
      <p:ext uri="{BB962C8B-B14F-4D97-AF65-F5344CB8AC3E}">
        <p14:creationId xmlns:p14="http://schemas.microsoft.com/office/powerpoint/2010/main" val="326838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88F593-DEF0-FE72-86F9-D96F884502C8}"/>
              </a:ext>
            </a:extLst>
          </p:cNvPr>
          <p:cNvSpPr>
            <a:spLocks noGrp="1"/>
          </p:cNvSpPr>
          <p:nvPr>
            <p:ph type="title"/>
          </p:nvPr>
        </p:nvSpPr>
        <p:spPr/>
        <p:txBody>
          <a:bodyPr/>
          <a:lstStyle/>
          <a:p>
            <a:r>
              <a:rPr lang="en-US" dirty="0"/>
              <a:t>Asymmetric Detector Setup</a:t>
            </a:r>
          </a:p>
        </p:txBody>
      </p:sp>
      <p:sp>
        <p:nvSpPr>
          <p:cNvPr id="5" name="Slide Number Placeholder 4">
            <a:extLst>
              <a:ext uri="{FF2B5EF4-FFF2-40B4-BE49-F238E27FC236}">
                <a16:creationId xmlns:a16="http://schemas.microsoft.com/office/drawing/2014/main" id="{0BF2855A-7C81-5B54-994F-66E9B5277C66}"/>
              </a:ext>
            </a:extLst>
          </p:cNvPr>
          <p:cNvSpPr>
            <a:spLocks noGrp="1"/>
          </p:cNvSpPr>
          <p:nvPr>
            <p:ph type="sldNum" sz="quarter" idx="4"/>
          </p:nvPr>
        </p:nvSpPr>
        <p:spPr/>
        <p:txBody>
          <a:bodyPr/>
          <a:lstStyle/>
          <a:p>
            <a:pPr algn="ctr"/>
            <a:fld id="{933A556B-7C63-244D-9B7C-B0EA8042B330}" type="slidenum">
              <a:rPr lang="en-US" smtClean="0"/>
              <a:pPr algn="ctr"/>
              <a:t>4</a:t>
            </a:fld>
            <a:endParaRPr lang="en-US" dirty="0"/>
          </a:p>
        </p:txBody>
      </p:sp>
      <p:pic>
        <p:nvPicPr>
          <p:cNvPr id="10" name="Picture 9" descr="A picture containing text, weapon&#10;&#10;Description automatically generated">
            <a:extLst>
              <a:ext uri="{FF2B5EF4-FFF2-40B4-BE49-F238E27FC236}">
                <a16:creationId xmlns:a16="http://schemas.microsoft.com/office/drawing/2014/main" id="{358ECD81-654A-3080-AEAF-3897D8095029}"/>
              </a:ext>
            </a:extLst>
          </p:cNvPr>
          <p:cNvPicPr>
            <a:picLocks noChangeAspect="1"/>
          </p:cNvPicPr>
          <p:nvPr/>
        </p:nvPicPr>
        <p:blipFill>
          <a:blip r:embed="rId2"/>
          <a:stretch>
            <a:fillRect/>
          </a:stretch>
        </p:blipFill>
        <p:spPr>
          <a:xfrm>
            <a:off x="685800" y="2163368"/>
            <a:ext cx="7772400" cy="3494078"/>
          </a:xfrm>
          <a:prstGeom prst="rect">
            <a:avLst/>
          </a:prstGeom>
        </p:spPr>
      </p:pic>
      <p:sp>
        <p:nvSpPr>
          <p:cNvPr id="11" name="TextBox 10">
            <a:extLst>
              <a:ext uri="{FF2B5EF4-FFF2-40B4-BE49-F238E27FC236}">
                <a16:creationId xmlns:a16="http://schemas.microsoft.com/office/drawing/2014/main" id="{ED60A39F-C723-0337-523F-A9C4D787D128}"/>
              </a:ext>
            </a:extLst>
          </p:cNvPr>
          <p:cNvSpPr txBox="1"/>
          <p:nvPr/>
        </p:nvSpPr>
        <p:spPr>
          <a:xfrm>
            <a:off x="7089930" y="5133109"/>
            <a:ext cx="1625445" cy="369332"/>
          </a:xfrm>
          <a:prstGeom prst="rect">
            <a:avLst/>
          </a:prstGeom>
          <a:noFill/>
        </p:spPr>
        <p:txBody>
          <a:bodyPr wrap="none" rtlCol="0">
            <a:spAutoFit/>
          </a:bodyPr>
          <a:lstStyle/>
          <a:p>
            <a:r>
              <a:rPr lang="en-US" dirty="0"/>
              <a:t>North (Yellow)</a:t>
            </a:r>
          </a:p>
        </p:txBody>
      </p:sp>
      <p:sp>
        <p:nvSpPr>
          <p:cNvPr id="12" name="TextBox 11">
            <a:extLst>
              <a:ext uri="{FF2B5EF4-FFF2-40B4-BE49-F238E27FC236}">
                <a16:creationId xmlns:a16="http://schemas.microsoft.com/office/drawing/2014/main" id="{DAFF2DF0-4C8E-1ACD-3D31-CB73B7F5450C}"/>
              </a:ext>
            </a:extLst>
          </p:cNvPr>
          <p:cNvSpPr txBox="1"/>
          <p:nvPr/>
        </p:nvSpPr>
        <p:spPr>
          <a:xfrm>
            <a:off x="685800" y="1742362"/>
            <a:ext cx="1467068" cy="369332"/>
          </a:xfrm>
          <a:prstGeom prst="rect">
            <a:avLst/>
          </a:prstGeom>
          <a:noFill/>
        </p:spPr>
        <p:txBody>
          <a:bodyPr wrap="none" rtlCol="0">
            <a:spAutoFit/>
          </a:bodyPr>
          <a:lstStyle/>
          <a:p>
            <a:r>
              <a:rPr lang="en-US" dirty="0"/>
              <a:t>South (Blue)</a:t>
            </a:r>
          </a:p>
        </p:txBody>
      </p:sp>
    </p:spTree>
    <p:extLst>
      <p:ext uri="{BB962C8B-B14F-4D97-AF65-F5344CB8AC3E}">
        <p14:creationId xmlns:p14="http://schemas.microsoft.com/office/powerpoint/2010/main" val="820183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CEADA-12E9-F62C-0FB2-275E15C12988}"/>
              </a:ext>
            </a:extLst>
          </p:cNvPr>
          <p:cNvSpPr>
            <a:spLocks noGrp="1"/>
          </p:cNvSpPr>
          <p:nvPr>
            <p:ph type="title"/>
          </p:nvPr>
        </p:nvSpPr>
        <p:spPr>
          <a:xfrm>
            <a:off x="428625" y="95803"/>
            <a:ext cx="8286750" cy="673631"/>
          </a:xfrm>
        </p:spPr>
        <p:txBody>
          <a:bodyPr/>
          <a:lstStyle/>
          <a:p>
            <a:r>
              <a:rPr lang="en-US" dirty="0"/>
              <a:t>Tracking from various starting points</a:t>
            </a:r>
          </a:p>
        </p:txBody>
      </p:sp>
      <p:pic>
        <p:nvPicPr>
          <p:cNvPr id="17" name="Content Placeholder 16" descr="Chart, scatter chart&#10;&#10;Description automatically generated">
            <a:extLst>
              <a:ext uri="{FF2B5EF4-FFF2-40B4-BE49-F238E27FC236}">
                <a16:creationId xmlns:a16="http://schemas.microsoft.com/office/drawing/2014/main" id="{F08BF499-C2DB-5001-1BDD-977D185ACD93}"/>
              </a:ext>
            </a:extLst>
          </p:cNvPr>
          <p:cNvPicPr>
            <a:picLocks noGrp="1" noChangeAspect="1"/>
          </p:cNvPicPr>
          <p:nvPr>
            <p:ph sz="half" idx="2"/>
          </p:nvPr>
        </p:nvPicPr>
        <p:blipFill>
          <a:blip r:embed="rId2"/>
          <a:stretch>
            <a:fillRect/>
          </a:stretch>
        </p:blipFill>
        <p:spPr>
          <a:xfrm>
            <a:off x="4329229" y="958490"/>
            <a:ext cx="4316412" cy="2877608"/>
          </a:xfrm>
        </p:spPr>
      </p:pic>
      <p:sp>
        <p:nvSpPr>
          <p:cNvPr id="2" name="Slide Number Placeholder 1">
            <a:extLst>
              <a:ext uri="{FF2B5EF4-FFF2-40B4-BE49-F238E27FC236}">
                <a16:creationId xmlns:a16="http://schemas.microsoft.com/office/drawing/2014/main" id="{CF2934B2-80E9-E7F4-4739-BFE6933AF0F6}"/>
              </a:ext>
            </a:extLst>
          </p:cNvPr>
          <p:cNvSpPr>
            <a:spLocks noGrp="1"/>
          </p:cNvSpPr>
          <p:nvPr>
            <p:ph type="sldNum" sz="quarter" idx="4"/>
          </p:nvPr>
        </p:nvSpPr>
        <p:spPr/>
        <p:txBody>
          <a:bodyPr/>
          <a:lstStyle/>
          <a:p>
            <a:fld id="{933A556B-7C63-244D-9B7C-B0EA8042B330}" type="slidenum">
              <a:rPr lang="en-US" smtClean="0"/>
              <a:pPr/>
              <a:t>40</a:t>
            </a:fld>
            <a:endParaRPr lang="en-US" dirty="0"/>
          </a:p>
        </p:txBody>
      </p:sp>
      <p:pic>
        <p:nvPicPr>
          <p:cNvPr id="15" name="Content Placeholder 14" descr="Chart, scatter chart&#10;&#10;Description automatically generated">
            <a:extLst>
              <a:ext uri="{FF2B5EF4-FFF2-40B4-BE49-F238E27FC236}">
                <a16:creationId xmlns:a16="http://schemas.microsoft.com/office/drawing/2014/main" id="{62FFEEAE-C5B2-7519-28BC-1AAFD3CB9B0A}"/>
              </a:ext>
            </a:extLst>
          </p:cNvPr>
          <p:cNvPicPr>
            <a:picLocks noGrp="1" noChangeAspect="1"/>
          </p:cNvPicPr>
          <p:nvPr>
            <p:ph sz="half" idx="1"/>
          </p:nvPr>
        </p:nvPicPr>
        <p:blipFill>
          <a:blip r:embed="rId3"/>
          <a:stretch>
            <a:fillRect/>
          </a:stretch>
        </p:blipFill>
        <p:spPr>
          <a:xfrm>
            <a:off x="428625" y="958490"/>
            <a:ext cx="4143375" cy="2762250"/>
          </a:xfrm>
        </p:spPr>
      </p:pic>
      <p:pic>
        <p:nvPicPr>
          <p:cNvPr id="19" name="Picture 18" descr="Chart, scatter chart&#10;&#10;Description automatically generated">
            <a:extLst>
              <a:ext uri="{FF2B5EF4-FFF2-40B4-BE49-F238E27FC236}">
                <a16:creationId xmlns:a16="http://schemas.microsoft.com/office/drawing/2014/main" id="{D58B597C-0E8B-C14F-C1E2-DDC7CD1B93A4}"/>
              </a:ext>
            </a:extLst>
          </p:cNvPr>
          <p:cNvPicPr>
            <a:picLocks noChangeAspect="1"/>
          </p:cNvPicPr>
          <p:nvPr/>
        </p:nvPicPr>
        <p:blipFill>
          <a:blip r:embed="rId4"/>
          <a:stretch>
            <a:fillRect/>
          </a:stretch>
        </p:blipFill>
        <p:spPr>
          <a:xfrm>
            <a:off x="562407" y="4026459"/>
            <a:ext cx="3875809" cy="2583873"/>
          </a:xfrm>
          <a:prstGeom prst="rect">
            <a:avLst/>
          </a:prstGeom>
        </p:spPr>
      </p:pic>
      <p:sp>
        <p:nvSpPr>
          <p:cNvPr id="20" name="TextBox 19">
            <a:extLst>
              <a:ext uri="{FF2B5EF4-FFF2-40B4-BE49-F238E27FC236}">
                <a16:creationId xmlns:a16="http://schemas.microsoft.com/office/drawing/2014/main" id="{8C6DF8A8-6AF6-4B33-F8C3-869C0BCCAB70}"/>
              </a:ext>
            </a:extLst>
          </p:cNvPr>
          <p:cNvSpPr txBox="1"/>
          <p:nvPr/>
        </p:nvSpPr>
        <p:spPr>
          <a:xfrm>
            <a:off x="1065747" y="1235047"/>
            <a:ext cx="1313180" cy="369332"/>
          </a:xfrm>
          <a:prstGeom prst="rect">
            <a:avLst/>
          </a:prstGeom>
          <a:noFill/>
        </p:spPr>
        <p:txBody>
          <a:bodyPr wrap="none" rtlCol="0">
            <a:spAutoFit/>
          </a:bodyPr>
          <a:lstStyle/>
          <a:p>
            <a:r>
              <a:rPr lang="en-US" dirty="0"/>
              <a:t>YO8-DH20</a:t>
            </a:r>
          </a:p>
        </p:txBody>
      </p:sp>
      <p:sp>
        <p:nvSpPr>
          <p:cNvPr id="21" name="TextBox 20">
            <a:extLst>
              <a:ext uri="{FF2B5EF4-FFF2-40B4-BE49-F238E27FC236}">
                <a16:creationId xmlns:a16="http://schemas.microsoft.com/office/drawing/2014/main" id="{2D1C479F-7E4A-EC67-60E5-5677424EA49A}"/>
              </a:ext>
            </a:extLst>
          </p:cNvPr>
          <p:cNvSpPr txBox="1"/>
          <p:nvPr/>
        </p:nvSpPr>
        <p:spPr>
          <a:xfrm>
            <a:off x="5087019" y="1267014"/>
            <a:ext cx="659155" cy="369332"/>
          </a:xfrm>
          <a:prstGeom prst="rect">
            <a:avLst/>
          </a:prstGeom>
          <a:noFill/>
        </p:spPr>
        <p:txBody>
          <a:bodyPr wrap="none" rtlCol="0">
            <a:spAutoFit/>
          </a:bodyPr>
          <a:lstStyle/>
          <a:p>
            <a:r>
              <a:rPr lang="en-US" dirty="0"/>
              <a:t>IP10</a:t>
            </a:r>
          </a:p>
        </p:txBody>
      </p:sp>
      <p:sp>
        <p:nvSpPr>
          <p:cNvPr id="22" name="TextBox 21">
            <a:extLst>
              <a:ext uri="{FF2B5EF4-FFF2-40B4-BE49-F238E27FC236}">
                <a16:creationId xmlns:a16="http://schemas.microsoft.com/office/drawing/2014/main" id="{DD9573CB-C555-7E53-FF41-74241EE46D18}"/>
              </a:ext>
            </a:extLst>
          </p:cNvPr>
          <p:cNvSpPr txBox="1"/>
          <p:nvPr/>
        </p:nvSpPr>
        <p:spPr>
          <a:xfrm>
            <a:off x="3642451" y="4397811"/>
            <a:ext cx="530915" cy="369332"/>
          </a:xfrm>
          <a:prstGeom prst="rect">
            <a:avLst/>
          </a:prstGeom>
          <a:noFill/>
        </p:spPr>
        <p:txBody>
          <a:bodyPr wrap="none" rtlCol="0">
            <a:spAutoFit/>
          </a:bodyPr>
          <a:lstStyle/>
          <a:p>
            <a:r>
              <a:rPr lang="en-US" dirty="0"/>
              <a:t>IP2</a:t>
            </a:r>
          </a:p>
        </p:txBody>
      </p:sp>
      <p:graphicFrame>
        <p:nvGraphicFramePr>
          <p:cNvPr id="24" name="Table 23">
            <a:extLst>
              <a:ext uri="{FF2B5EF4-FFF2-40B4-BE49-F238E27FC236}">
                <a16:creationId xmlns:a16="http://schemas.microsoft.com/office/drawing/2014/main" id="{474AB345-20EA-946D-0AFC-83FE1961AFA8}"/>
              </a:ext>
            </a:extLst>
          </p:cNvPr>
          <p:cNvGraphicFramePr>
            <a:graphicFrameLocks noGrp="1"/>
          </p:cNvGraphicFramePr>
          <p:nvPr>
            <p:extLst>
              <p:ext uri="{D42A27DB-BD31-4B8C-83A1-F6EECF244321}">
                <p14:modId xmlns:p14="http://schemas.microsoft.com/office/powerpoint/2010/main" val="3305142830"/>
              </p:ext>
            </p:extLst>
          </p:nvPr>
        </p:nvGraphicFramePr>
        <p:xfrm>
          <a:off x="4705786" y="4207870"/>
          <a:ext cx="3527276" cy="1691640"/>
        </p:xfrm>
        <a:graphic>
          <a:graphicData uri="http://schemas.openxmlformats.org/drawingml/2006/table">
            <a:tbl>
              <a:tblPr firstRow="1" bandRow="1">
                <a:tableStyleId>{5C22544A-7EE6-4342-B048-85BDC9FD1C3A}</a:tableStyleId>
              </a:tblPr>
              <a:tblGrid>
                <a:gridCol w="1031908">
                  <a:extLst>
                    <a:ext uri="{9D8B030D-6E8A-4147-A177-3AD203B41FA5}">
                      <a16:colId xmlns:a16="http://schemas.microsoft.com/office/drawing/2014/main" val="1129612092"/>
                    </a:ext>
                  </a:extLst>
                </a:gridCol>
                <a:gridCol w="731730">
                  <a:extLst>
                    <a:ext uri="{9D8B030D-6E8A-4147-A177-3AD203B41FA5}">
                      <a16:colId xmlns:a16="http://schemas.microsoft.com/office/drawing/2014/main" val="2856286069"/>
                    </a:ext>
                  </a:extLst>
                </a:gridCol>
                <a:gridCol w="786893">
                  <a:extLst>
                    <a:ext uri="{9D8B030D-6E8A-4147-A177-3AD203B41FA5}">
                      <a16:colId xmlns:a16="http://schemas.microsoft.com/office/drawing/2014/main" val="908379002"/>
                    </a:ext>
                  </a:extLst>
                </a:gridCol>
                <a:gridCol w="976745">
                  <a:extLst>
                    <a:ext uri="{9D8B030D-6E8A-4147-A177-3AD203B41FA5}">
                      <a16:colId xmlns:a16="http://schemas.microsoft.com/office/drawing/2014/main" val="3722501369"/>
                    </a:ext>
                  </a:extLst>
                </a:gridCol>
              </a:tblGrid>
              <a:tr h="494652">
                <a:tc>
                  <a:txBody>
                    <a:bodyPr/>
                    <a:lstStyle/>
                    <a:p>
                      <a:r>
                        <a:rPr lang="en-US" dirty="0"/>
                        <a:t>Start position</a:t>
                      </a:r>
                    </a:p>
                  </a:txBody>
                  <a:tcPr/>
                </a:tc>
                <a:tc>
                  <a:txBody>
                    <a:bodyPr/>
                    <a:lstStyle/>
                    <a:p>
                      <a:pPr algn="ctr"/>
                      <a:r>
                        <a:rPr lang="en-US" dirty="0"/>
                        <a:t>Turn 1</a:t>
                      </a:r>
                    </a:p>
                  </a:txBody>
                  <a:tcPr/>
                </a:tc>
                <a:tc>
                  <a:txBody>
                    <a:bodyPr/>
                    <a:lstStyle/>
                    <a:p>
                      <a:pPr algn="ctr"/>
                      <a:r>
                        <a:rPr lang="en-US" dirty="0"/>
                        <a:t>Turn 2</a:t>
                      </a:r>
                    </a:p>
                  </a:txBody>
                  <a:tcPr/>
                </a:tc>
                <a:tc>
                  <a:txBody>
                    <a:bodyPr/>
                    <a:lstStyle/>
                    <a:p>
                      <a:pPr algn="ctr"/>
                      <a:r>
                        <a:rPr lang="en-US" dirty="0"/>
                        <a:t>Turn 3</a:t>
                      </a:r>
                    </a:p>
                  </a:txBody>
                  <a:tcPr/>
                </a:tc>
                <a:extLst>
                  <a:ext uri="{0D108BD9-81ED-4DB2-BD59-A6C34878D82A}">
                    <a16:rowId xmlns:a16="http://schemas.microsoft.com/office/drawing/2014/main" val="2520594299"/>
                  </a:ext>
                </a:extLst>
              </a:tr>
              <a:tr h="292294">
                <a:tc>
                  <a:txBody>
                    <a:bodyPr/>
                    <a:lstStyle/>
                    <a:p>
                      <a:r>
                        <a:rPr lang="en-US" dirty="0"/>
                        <a:t>YO8-DH20</a:t>
                      </a:r>
                    </a:p>
                  </a:txBody>
                  <a:tcPr/>
                </a:tc>
                <a:tc>
                  <a:txBody>
                    <a:bodyPr/>
                    <a:lstStyle/>
                    <a:p>
                      <a:pPr algn="ctr"/>
                      <a:r>
                        <a:rPr lang="en-US" dirty="0"/>
                        <a:t>208</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378335677"/>
                  </a:ext>
                </a:extLst>
              </a:tr>
              <a:tr h="292294">
                <a:tc>
                  <a:txBody>
                    <a:bodyPr/>
                    <a:lstStyle/>
                    <a:p>
                      <a:r>
                        <a:rPr lang="en-US" dirty="0"/>
                        <a:t>IP10</a:t>
                      </a:r>
                    </a:p>
                  </a:txBody>
                  <a:tcPr/>
                </a:tc>
                <a:tc>
                  <a:txBody>
                    <a:bodyPr/>
                    <a:lstStyle/>
                    <a:p>
                      <a:pPr algn="ctr"/>
                      <a:r>
                        <a:rPr lang="en-US" dirty="0"/>
                        <a:t>71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97317580"/>
                  </a:ext>
                </a:extLst>
              </a:tr>
              <a:tr h="292294">
                <a:tc>
                  <a:txBody>
                    <a:bodyPr/>
                    <a:lstStyle/>
                    <a:p>
                      <a:r>
                        <a:rPr lang="en-US" dirty="0"/>
                        <a:t>YI2-TQ4</a:t>
                      </a:r>
                    </a:p>
                  </a:txBody>
                  <a:tcPr/>
                </a:tc>
                <a:tc>
                  <a:txBody>
                    <a:bodyPr/>
                    <a:lstStyle/>
                    <a:p>
                      <a:pPr algn="ctr"/>
                      <a:r>
                        <a:rPr lang="en-US" dirty="0"/>
                        <a:t>56</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23844171"/>
                  </a:ext>
                </a:extLst>
              </a:tr>
              <a:tr h="292294">
                <a:tc>
                  <a:txBody>
                    <a:bodyPr/>
                    <a:lstStyle/>
                    <a:p>
                      <a:r>
                        <a:rPr lang="en-US" dirty="0"/>
                        <a:t>IP6</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663379603"/>
                  </a:ext>
                </a:extLst>
              </a:tr>
            </a:tbl>
          </a:graphicData>
        </a:graphic>
      </p:graphicFrame>
      <p:sp>
        <p:nvSpPr>
          <p:cNvPr id="25" name="TextBox 24">
            <a:extLst>
              <a:ext uri="{FF2B5EF4-FFF2-40B4-BE49-F238E27FC236}">
                <a16:creationId xmlns:a16="http://schemas.microsoft.com/office/drawing/2014/main" id="{12DA3557-A2CA-BFDA-4D02-9CA978AD8459}"/>
              </a:ext>
            </a:extLst>
          </p:cNvPr>
          <p:cNvSpPr txBox="1"/>
          <p:nvPr/>
        </p:nvSpPr>
        <p:spPr>
          <a:xfrm>
            <a:off x="5500607" y="6086616"/>
            <a:ext cx="2082621" cy="369332"/>
          </a:xfrm>
          <a:prstGeom prst="rect">
            <a:avLst/>
          </a:prstGeom>
          <a:noFill/>
        </p:spPr>
        <p:txBody>
          <a:bodyPr wrap="none" rtlCol="0">
            <a:spAutoFit/>
          </a:bodyPr>
          <a:lstStyle/>
          <a:p>
            <a:r>
              <a:rPr lang="en-US" dirty="0"/>
              <a:t>Single turn issue ?</a:t>
            </a:r>
          </a:p>
        </p:txBody>
      </p:sp>
    </p:spTree>
    <p:extLst>
      <p:ext uri="{BB962C8B-B14F-4D97-AF65-F5344CB8AC3E}">
        <p14:creationId xmlns:p14="http://schemas.microsoft.com/office/powerpoint/2010/main" val="3787763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A05FFD-BDF4-9DC6-3240-2DF12A3DFEC0}"/>
              </a:ext>
            </a:extLst>
          </p:cNvPr>
          <p:cNvSpPr>
            <a:spLocks noGrp="1"/>
          </p:cNvSpPr>
          <p:nvPr>
            <p:ph type="title"/>
          </p:nvPr>
        </p:nvSpPr>
        <p:spPr>
          <a:xfrm>
            <a:off x="629841" y="457200"/>
            <a:ext cx="2949178" cy="976745"/>
          </a:xfrm>
        </p:spPr>
        <p:txBody>
          <a:bodyPr>
            <a:normAutofit/>
          </a:bodyPr>
          <a:lstStyle/>
          <a:p>
            <a:r>
              <a:rPr lang="en-US" sz="3200" dirty="0"/>
              <a:t>Back-tracking </a:t>
            </a:r>
          </a:p>
        </p:txBody>
      </p:sp>
      <p:pic>
        <p:nvPicPr>
          <p:cNvPr id="8" name="Content Placeholder 7" descr="Chart, bubble chart&#10;&#10;Description automatically generated">
            <a:extLst>
              <a:ext uri="{FF2B5EF4-FFF2-40B4-BE49-F238E27FC236}">
                <a16:creationId xmlns:a16="http://schemas.microsoft.com/office/drawing/2014/main" id="{FF811947-1ED3-70A1-DDE1-D3B2888698BA}"/>
              </a:ext>
            </a:extLst>
          </p:cNvPr>
          <p:cNvPicPr>
            <a:picLocks noGrp="1" noChangeAspect="1"/>
          </p:cNvPicPr>
          <p:nvPr>
            <p:ph idx="1"/>
          </p:nvPr>
        </p:nvPicPr>
        <p:blipFill>
          <a:blip r:embed="rId2"/>
          <a:stretch>
            <a:fillRect/>
          </a:stretch>
        </p:blipFill>
        <p:spPr>
          <a:xfrm>
            <a:off x="3579019" y="342900"/>
            <a:ext cx="4629150" cy="3086100"/>
          </a:xfrm>
        </p:spPr>
      </p:pic>
      <p:sp>
        <p:nvSpPr>
          <p:cNvPr id="2" name="Slide Number Placeholder 1">
            <a:extLst>
              <a:ext uri="{FF2B5EF4-FFF2-40B4-BE49-F238E27FC236}">
                <a16:creationId xmlns:a16="http://schemas.microsoft.com/office/drawing/2014/main" id="{BC92397C-D8D7-3C69-A367-F8A63567DA34}"/>
              </a:ext>
            </a:extLst>
          </p:cNvPr>
          <p:cNvSpPr>
            <a:spLocks noGrp="1"/>
          </p:cNvSpPr>
          <p:nvPr>
            <p:ph type="sldNum" sz="quarter" idx="4"/>
          </p:nvPr>
        </p:nvSpPr>
        <p:spPr/>
        <p:txBody>
          <a:bodyPr/>
          <a:lstStyle/>
          <a:p>
            <a:fld id="{933A556B-7C63-244D-9B7C-B0EA8042B330}" type="slidenum">
              <a:rPr lang="en-US" smtClean="0"/>
              <a:pPr/>
              <a:t>41</a:t>
            </a:fld>
            <a:endParaRPr lang="en-US" dirty="0"/>
          </a:p>
        </p:txBody>
      </p:sp>
      <p:pic>
        <p:nvPicPr>
          <p:cNvPr id="12" name="Picture 11" descr="A graph with different colored lines&#10;&#10;Description automatically generated with low confidence">
            <a:extLst>
              <a:ext uri="{FF2B5EF4-FFF2-40B4-BE49-F238E27FC236}">
                <a16:creationId xmlns:a16="http://schemas.microsoft.com/office/drawing/2014/main" id="{2F45DE94-A4E2-0E80-597F-49E2E2AAB5BF}"/>
              </a:ext>
            </a:extLst>
          </p:cNvPr>
          <p:cNvPicPr>
            <a:picLocks noChangeAspect="1"/>
          </p:cNvPicPr>
          <p:nvPr/>
        </p:nvPicPr>
        <p:blipFill>
          <a:blip r:embed="rId3"/>
          <a:stretch>
            <a:fillRect/>
          </a:stretch>
        </p:blipFill>
        <p:spPr>
          <a:xfrm>
            <a:off x="2709429" y="3158491"/>
            <a:ext cx="6172199" cy="3086100"/>
          </a:xfrm>
          <a:prstGeom prst="rect">
            <a:avLst/>
          </a:prstGeom>
        </p:spPr>
      </p:pic>
      <p:sp>
        <p:nvSpPr>
          <p:cNvPr id="15" name="TextBox 14">
            <a:extLst>
              <a:ext uri="{FF2B5EF4-FFF2-40B4-BE49-F238E27FC236}">
                <a16:creationId xmlns:a16="http://schemas.microsoft.com/office/drawing/2014/main" id="{D42028D8-FF3A-4D5A-E86E-4D99D0FE7FEE}"/>
              </a:ext>
            </a:extLst>
          </p:cNvPr>
          <p:cNvSpPr txBox="1"/>
          <p:nvPr/>
        </p:nvSpPr>
        <p:spPr>
          <a:xfrm>
            <a:off x="7386561" y="791683"/>
            <a:ext cx="1439218" cy="738664"/>
          </a:xfrm>
          <a:prstGeom prst="rect">
            <a:avLst/>
          </a:prstGeom>
          <a:noFill/>
        </p:spPr>
        <p:txBody>
          <a:bodyPr wrap="square" rtlCol="0">
            <a:spAutoFit/>
          </a:bodyPr>
          <a:lstStyle/>
          <a:p>
            <a:r>
              <a:rPr lang="en-US" sz="1400" dirty="0"/>
              <a:t>Initial distribution on the taper</a:t>
            </a:r>
          </a:p>
        </p:txBody>
      </p:sp>
      <p:sp>
        <p:nvSpPr>
          <p:cNvPr id="14" name="Text Placeholder 13">
            <a:extLst>
              <a:ext uri="{FF2B5EF4-FFF2-40B4-BE49-F238E27FC236}">
                <a16:creationId xmlns:a16="http://schemas.microsoft.com/office/drawing/2014/main" id="{62065E12-3CDD-3F84-7D17-6322D7E44AAB}"/>
              </a:ext>
            </a:extLst>
          </p:cNvPr>
          <p:cNvSpPr>
            <a:spLocks noGrp="1"/>
          </p:cNvSpPr>
          <p:nvPr>
            <p:ph type="body" sz="half" idx="2"/>
          </p:nvPr>
        </p:nvSpPr>
        <p:spPr>
          <a:xfrm>
            <a:off x="629841" y="2057400"/>
            <a:ext cx="2331568" cy="3811588"/>
          </a:xfrm>
        </p:spPr>
        <p:txBody>
          <a:bodyPr>
            <a:normAutofit/>
          </a:bodyPr>
          <a:lstStyle/>
          <a:p>
            <a:pPr marL="285750" indent="-285750">
              <a:buFont typeface="Arial" panose="020B0604020202020204" pitchFamily="34" charset="0"/>
              <a:buChar char="•"/>
            </a:pPr>
            <a:r>
              <a:rPr lang="en-US" sz="1800" dirty="0"/>
              <a:t>24,000 seeds</a:t>
            </a:r>
          </a:p>
          <a:p>
            <a:pPr marL="285750" indent="-285750">
              <a:buFont typeface="Arial" panose="020B0604020202020204" pitchFamily="34" charset="0"/>
              <a:buChar char="•"/>
            </a:pPr>
            <a:r>
              <a:rPr lang="en-US" sz="1800" dirty="0"/>
              <a:t>‘Donut’ initial distribution</a:t>
            </a:r>
          </a:p>
          <a:p>
            <a:pPr marL="285750" indent="-285750">
              <a:buFont typeface="Arial" panose="020B0604020202020204" pitchFamily="34" charset="0"/>
              <a:buChar char="•"/>
            </a:pPr>
            <a:r>
              <a:rPr lang="en-US" sz="1800" dirty="0"/>
              <a:t>3 particles make it into a 2</a:t>
            </a:r>
            <a:r>
              <a:rPr lang="en-US" sz="1800" baseline="30000" dirty="0"/>
              <a:t>nd</a:t>
            </a:r>
            <a:r>
              <a:rPr lang="en-US" sz="1800" dirty="0"/>
              <a:t> turn</a:t>
            </a:r>
          </a:p>
          <a:p>
            <a:pPr marL="285750" indent="-285750">
              <a:buFont typeface="Arial" panose="020B0604020202020204" pitchFamily="34" charset="0"/>
              <a:buChar char="•"/>
            </a:pPr>
            <a:r>
              <a:rPr lang="en-US" sz="1800" dirty="0"/>
              <a:t>Work in progress (just started) </a:t>
            </a:r>
          </a:p>
          <a:p>
            <a:pPr marL="285750" indent="-285750">
              <a:buFont typeface="Arial" panose="020B0604020202020204" pitchFamily="34" charset="0"/>
              <a:buChar char="•"/>
            </a:pPr>
            <a:r>
              <a:rPr lang="en-US" sz="1800" dirty="0"/>
              <a:t>Confirm with x-track or other</a:t>
            </a:r>
          </a:p>
        </p:txBody>
      </p:sp>
    </p:spTree>
    <p:extLst>
      <p:ext uri="{BB962C8B-B14F-4D97-AF65-F5344CB8AC3E}">
        <p14:creationId xmlns:p14="http://schemas.microsoft.com/office/powerpoint/2010/main" val="4075279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867E4-08B6-A872-173B-42EC7C03F85E}"/>
              </a:ext>
            </a:extLst>
          </p:cNvPr>
          <p:cNvSpPr>
            <a:spLocks noGrp="1"/>
          </p:cNvSpPr>
          <p:nvPr>
            <p:ph type="sldNum" sz="quarter" idx="4"/>
          </p:nvPr>
        </p:nvSpPr>
        <p:spPr/>
        <p:txBody>
          <a:bodyPr/>
          <a:lstStyle/>
          <a:p>
            <a:fld id="{933A556B-7C63-244D-9B7C-B0EA8042B330}" type="slidenum">
              <a:rPr lang="en-US" smtClean="0"/>
              <a:pPr/>
              <a:t>42</a:t>
            </a:fld>
            <a:endParaRPr lang="en-US" dirty="0"/>
          </a:p>
        </p:txBody>
      </p:sp>
      <p:sp>
        <p:nvSpPr>
          <p:cNvPr id="3" name="Title 2">
            <a:extLst>
              <a:ext uri="{FF2B5EF4-FFF2-40B4-BE49-F238E27FC236}">
                <a16:creationId xmlns:a16="http://schemas.microsoft.com/office/drawing/2014/main" id="{A648EAF5-D86F-B24C-DA7E-35A296A56441}"/>
              </a:ext>
            </a:extLst>
          </p:cNvPr>
          <p:cNvSpPr>
            <a:spLocks noGrp="1"/>
          </p:cNvSpPr>
          <p:nvPr>
            <p:ph type="ctrTitle"/>
          </p:nvPr>
        </p:nvSpPr>
        <p:spPr/>
        <p:txBody>
          <a:bodyPr/>
          <a:lstStyle/>
          <a:p>
            <a:r>
              <a:rPr lang="en-US" dirty="0"/>
              <a:t>Summary</a:t>
            </a:r>
          </a:p>
        </p:txBody>
      </p:sp>
    </p:spTree>
    <p:extLst>
      <p:ext uri="{BB962C8B-B14F-4D97-AF65-F5344CB8AC3E}">
        <p14:creationId xmlns:p14="http://schemas.microsoft.com/office/powerpoint/2010/main" val="1101031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0939D-4262-C855-EC64-99A3F0F498A3}"/>
              </a:ext>
            </a:extLst>
          </p:cNvPr>
          <p:cNvSpPr>
            <a:spLocks noGrp="1"/>
          </p:cNvSpPr>
          <p:nvPr>
            <p:ph idx="1"/>
          </p:nvPr>
        </p:nvSpPr>
        <p:spPr>
          <a:xfrm>
            <a:off x="428625" y="301336"/>
            <a:ext cx="8424430" cy="5860473"/>
          </a:xfrm>
        </p:spPr>
        <p:txBody>
          <a:bodyPr>
            <a:normAutofit fontScale="92500" lnSpcReduction="10000"/>
          </a:bodyPr>
          <a:lstStyle/>
          <a:p>
            <a:pPr marL="0" indent="0"/>
            <a:r>
              <a:rPr lang="en-US" sz="2800" dirty="0"/>
              <a:t>Conclusions</a:t>
            </a:r>
          </a:p>
          <a:p>
            <a:pPr marL="342900" indent="-342900">
              <a:buFont typeface="Arial" panose="020B0604020202020204" pitchFamily="34" charset="0"/>
              <a:buChar char="•"/>
            </a:pPr>
            <a:r>
              <a:rPr lang="en-US" sz="2800" dirty="0"/>
              <a:t>Off momentum particles are causing the background</a:t>
            </a:r>
          </a:p>
          <a:p>
            <a:pPr marL="685800" lvl="1" indent="-342900"/>
            <a:r>
              <a:rPr lang="en-US" sz="2400" dirty="0"/>
              <a:t>no location/source has been identified (yet)</a:t>
            </a:r>
          </a:p>
          <a:p>
            <a:pPr marL="685800" lvl="1" indent="-342900"/>
            <a:r>
              <a:rPr lang="en-US" sz="2400" dirty="0"/>
              <a:t>Multiple scattering considered</a:t>
            </a:r>
          </a:p>
          <a:p>
            <a:pPr marL="685800" lvl="1" indent="-342900"/>
            <a:r>
              <a:rPr lang="en-US" sz="2400" dirty="0"/>
              <a:t>Single turn issue (not consistent with all data from run 24)</a:t>
            </a:r>
          </a:p>
          <a:p>
            <a:pPr marL="685800" lvl="1" indent="-342900"/>
            <a:r>
              <a:rPr lang="en-US" sz="2400" dirty="0"/>
              <a:t>More tracking/back-tracking needed (add x-track, other)</a:t>
            </a:r>
          </a:p>
          <a:p>
            <a:pPr marL="0" indent="0"/>
            <a:r>
              <a:rPr lang="en-US" sz="2800" dirty="0"/>
              <a:t>Mitigations:</a:t>
            </a:r>
          </a:p>
          <a:p>
            <a:pPr marL="342900" indent="-342900">
              <a:buFont typeface="Arial" panose="020B0604020202020204" pitchFamily="34" charset="0"/>
              <a:buChar char="•"/>
            </a:pPr>
            <a:r>
              <a:rPr lang="en-US" sz="2800" dirty="0"/>
              <a:t>Improved monitoring</a:t>
            </a:r>
          </a:p>
          <a:p>
            <a:pPr marL="685800" lvl="1" indent="-342900"/>
            <a:r>
              <a:rPr lang="en-US" sz="2400" dirty="0"/>
              <a:t>Will be installed</a:t>
            </a:r>
          </a:p>
          <a:p>
            <a:pPr marL="342900" indent="-342900">
              <a:buFont typeface="Arial" panose="020B0604020202020204" pitchFamily="34" charset="0"/>
              <a:buChar char="•"/>
            </a:pPr>
            <a:r>
              <a:rPr lang="en-US" sz="2800" dirty="0"/>
              <a:t>Internal shielding (considered by </a:t>
            </a:r>
            <a:r>
              <a:rPr lang="en-US" sz="2800" dirty="0" err="1"/>
              <a:t>sPhenix</a:t>
            </a:r>
            <a:r>
              <a:rPr lang="en-US" sz="2800" dirty="0"/>
              <a:t>)</a:t>
            </a:r>
          </a:p>
          <a:p>
            <a:pPr marL="685800" lvl="1" indent="-342900"/>
            <a:r>
              <a:rPr lang="en-US" sz="2400" dirty="0"/>
              <a:t>Waiting for GEANT simulation/confirmation</a:t>
            </a:r>
          </a:p>
          <a:p>
            <a:pPr marL="342900" indent="-342900">
              <a:buFont typeface="Arial" panose="020B0604020202020204" pitchFamily="34" charset="0"/>
              <a:buChar char="•"/>
            </a:pPr>
            <a:r>
              <a:rPr lang="en-US" sz="2800" dirty="0"/>
              <a:t>Momentum collimation</a:t>
            </a:r>
          </a:p>
          <a:p>
            <a:pPr marL="685800" lvl="1" indent="-342900"/>
            <a:r>
              <a:rPr lang="en-US" sz="2400" dirty="0"/>
              <a:t>Likely not sufficient, too far upstream</a:t>
            </a:r>
          </a:p>
          <a:p>
            <a:pPr marL="685800" lvl="1" indent="-342900"/>
            <a:r>
              <a:rPr lang="en-US" sz="2400" dirty="0"/>
              <a:t>Time and cost expensive (but being worked on)</a:t>
            </a:r>
          </a:p>
          <a:p>
            <a:pPr marL="342900" indent="-342900">
              <a:buFont typeface="Arial" panose="020B0604020202020204" pitchFamily="34" charset="0"/>
              <a:buChar char="•"/>
            </a:pPr>
            <a:r>
              <a:rPr lang="en-US" sz="2800" dirty="0"/>
              <a:t>Higher order fields</a:t>
            </a:r>
          </a:p>
          <a:p>
            <a:pPr marL="685800" lvl="1" indent="-342900"/>
            <a:r>
              <a:rPr lang="en-US" sz="2400" dirty="0"/>
              <a:t>Needs machine development early in run 25</a:t>
            </a:r>
          </a:p>
          <a:p>
            <a:endParaRPr lang="en-US" dirty="0"/>
          </a:p>
          <a:p>
            <a:endParaRPr lang="en-US" dirty="0"/>
          </a:p>
        </p:txBody>
      </p:sp>
      <p:sp>
        <p:nvSpPr>
          <p:cNvPr id="4" name="Slide Number Placeholder 3">
            <a:extLst>
              <a:ext uri="{FF2B5EF4-FFF2-40B4-BE49-F238E27FC236}">
                <a16:creationId xmlns:a16="http://schemas.microsoft.com/office/drawing/2014/main" id="{6B00F235-F082-5FC6-BB59-86F05AFDB803}"/>
              </a:ext>
            </a:extLst>
          </p:cNvPr>
          <p:cNvSpPr>
            <a:spLocks noGrp="1"/>
          </p:cNvSpPr>
          <p:nvPr>
            <p:ph type="sldNum" sz="quarter" idx="4"/>
          </p:nvPr>
        </p:nvSpPr>
        <p:spPr/>
        <p:txBody>
          <a:bodyPr/>
          <a:lstStyle/>
          <a:p>
            <a:fld id="{933A556B-7C63-244D-9B7C-B0EA8042B330}" type="slidenum">
              <a:rPr lang="en-US" smtClean="0"/>
              <a:pPr/>
              <a:t>43</a:t>
            </a:fld>
            <a:endParaRPr lang="en-US" sz="750" dirty="0"/>
          </a:p>
        </p:txBody>
      </p:sp>
    </p:spTree>
    <p:extLst>
      <p:ext uri="{BB962C8B-B14F-4D97-AF65-F5344CB8AC3E}">
        <p14:creationId xmlns:p14="http://schemas.microsoft.com/office/powerpoint/2010/main" val="2834888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BCE44-E949-2E0D-ABBB-4EB60CE50B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D8095-7242-DBA3-CD95-AA144B02BDCE}"/>
              </a:ext>
            </a:extLst>
          </p:cNvPr>
          <p:cNvSpPr>
            <a:spLocks noGrp="1"/>
          </p:cNvSpPr>
          <p:nvPr>
            <p:ph type="sldNum" sz="quarter" idx="4"/>
          </p:nvPr>
        </p:nvSpPr>
        <p:spPr/>
        <p:txBody>
          <a:bodyPr/>
          <a:lstStyle/>
          <a:p>
            <a:fld id="{933A556B-7C63-244D-9B7C-B0EA8042B330}" type="slidenum">
              <a:rPr lang="en-US" smtClean="0"/>
              <a:pPr/>
              <a:t>44</a:t>
            </a:fld>
            <a:endParaRPr lang="en-US" dirty="0">
              <a:solidFill>
                <a:schemeClr val="bg1"/>
              </a:solidFill>
            </a:endParaRPr>
          </a:p>
        </p:txBody>
      </p:sp>
      <p:sp>
        <p:nvSpPr>
          <p:cNvPr id="2" name="Title 1">
            <a:extLst>
              <a:ext uri="{FF2B5EF4-FFF2-40B4-BE49-F238E27FC236}">
                <a16:creationId xmlns:a16="http://schemas.microsoft.com/office/drawing/2014/main" id="{473FCFAD-2892-6EE8-DC22-1A99159F31CF}"/>
              </a:ext>
            </a:extLst>
          </p:cNvPr>
          <p:cNvSpPr>
            <a:spLocks noGrp="1"/>
          </p:cNvSpPr>
          <p:nvPr>
            <p:ph type="ctrTitle"/>
          </p:nvPr>
        </p:nvSpPr>
        <p:spPr/>
        <p:txBody>
          <a:bodyPr/>
          <a:lstStyle/>
          <a:p>
            <a:r>
              <a:rPr lang="en-US" dirty="0"/>
              <a:t>Backup</a:t>
            </a:r>
          </a:p>
        </p:txBody>
      </p:sp>
    </p:spTree>
    <p:extLst>
      <p:ext uri="{BB962C8B-B14F-4D97-AF65-F5344CB8AC3E}">
        <p14:creationId xmlns:p14="http://schemas.microsoft.com/office/powerpoint/2010/main" val="1365543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B0FF-DA83-00E2-E0E8-BB26FEFA9B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72E5AB-E714-67D8-0C95-5CD0B5E49A9A}"/>
              </a:ext>
            </a:extLst>
          </p:cNvPr>
          <p:cNvPicPr>
            <a:picLocks noChangeAspect="1"/>
          </p:cNvPicPr>
          <p:nvPr/>
        </p:nvPicPr>
        <p:blipFill>
          <a:blip r:embed="rId2"/>
          <a:srcRect/>
          <a:stretch/>
        </p:blipFill>
        <p:spPr>
          <a:xfrm>
            <a:off x="419407" y="2023185"/>
            <a:ext cx="7914102" cy="3622840"/>
          </a:xfrm>
          <a:prstGeom prst="rect">
            <a:avLst/>
          </a:prstGeom>
        </p:spPr>
      </p:pic>
      <p:sp>
        <p:nvSpPr>
          <p:cNvPr id="6" name="TextBox 5">
            <a:extLst>
              <a:ext uri="{FF2B5EF4-FFF2-40B4-BE49-F238E27FC236}">
                <a16:creationId xmlns:a16="http://schemas.microsoft.com/office/drawing/2014/main" id="{A670F8A8-848A-E0E4-1DC4-E61716BDDCEA}"/>
              </a:ext>
            </a:extLst>
          </p:cNvPr>
          <p:cNvSpPr txBox="1"/>
          <p:nvPr/>
        </p:nvSpPr>
        <p:spPr>
          <a:xfrm>
            <a:off x="419407" y="1027309"/>
            <a:ext cx="5029262" cy="523220"/>
          </a:xfrm>
          <a:prstGeom prst="rect">
            <a:avLst/>
          </a:prstGeom>
          <a:noFill/>
        </p:spPr>
        <p:txBody>
          <a:bodyPr wrap="none" rtlCol="0">
            <a:spAutoFit/>
          </a:bodyPr>
          <a:lstStyle/>
          <a:p>
            <a:r>
              <a:rPr lang="en-US" sz="2800" b="1" dirty="0">
                <a:latin typeface="Helvetica Neue Thin" panose="020B0403020202020204" pitchFamily="34" charset="0"/>
                <a:ea typeface="Helvetica Neue Thin" panose="020B0403020202020204" pitchFamily="34" charset="0"/>
              </a:rPr>
              <a:t>100 GeV proton on south taper</a:t>
            </a:r>
          </a:p>
        </p:txBody>
      </p:sp>
      <p:sp>
        <p:nvSpPr>
          <p:cNvPr id="2" name="Slide Number Placeholder 1">
            <a:extLst>
              <a:ext uri="{FF2B5EF4-FFF2-40B4-BE49-F238E27FC236}">
                <a16:creationId xmlns:a16="http://schemas.microsoft.com/office/drawing/2014/main" id="{29FF5EA4-F5FE-4416-C3A2-82324177FA4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60AB0C-DA60-F542-81B6-4F2CDAEA43AF}" type="slidenum">
              <a:rPr lang="en-US" smtClean="0"/>
              <a:pPr/>
              <a:t>45</a:t>
            </a:fld>
            <a:endParaRPr lang="en-US"/>
          </a:p>
        </p:txBody>
      </p:sp>
    </p:spTree>
    <p:extLst>
      <p:ext uri="{BB962C8B-B14F-4D97-AF65-F5344CB8AC3E}">
        <p14:creationId xmlns:p14="http://schemas.microsoft.com/office/powerpoint/2010/main" val="2188339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1B64-6760-E57A-B6A7-CF96BB418A6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A5E9110-628F-AE06-9844-DF48EB2120C6}"/>
              </a:ext>
            </a:extLst>
          </p:cNvPr>
          <p:cNvPicPr>
            <a:picLocks noChangeAspect="1"/>
          </p:cNvPicPr>
          <p:nvPr/>
        </p:nvPicPr>
        <p:blipFill>
          <a:blip r:embed="rId2"/>
          <a:stretch>
            <a:fillRect/>
          </a:stretch>
        </p:blipFill>
        <p:spPr>
          <a:xfrm>
            <a:off x="2334716" y="1501842"/>
            <a:ext cx="6772971" cy="3627599"/>
          </a:xfrm>
          <a:prstGeom prst="rect">
            <a:avLst/>
          </a:prstGeom>
        </p:spPr>
      </p:pic>
      <p:pic>
        <p:nvPicPr>
          <p:cNvPr id="16" name="Picture 15">
            <a:extLst>
              <a:ext uri="{FF2B5EF4-FFF2-40B4-BE49-F238E27FC236}">
                <a16:creationId xmlns:a16="http://schemas.microsoft.com/office/drawing/2014/main" id="{952B7712-5A03-7585-D8AA-EA8C7AF01EED}"/>
              </a:ext>
            </a:extLst>
          </p:cNvPr>
          <p:cNvPicPr>
            <a:picLocks noChangeAspect="1"/>
          </p:cNvPicPr>
          <p:nvPr/>
        </p:nvPicPr>
        <p:blipFill>
          <a:blip r:embed="rId3"/>
          <a:stretch>
            <a:fillRect/>
          </a:stretch>
        </p:blipFill>
        <p:spPr>
          <a:xfrm>
            <a:off x="5757514" y="3382094"/>
            <a:ext cx="3386486" cy="1773005"/>
          </a:xfrm>
          <a:prstGeom prst="rect">
            <a:avLst/>
          </a:prstGeom>
        </p:spPr>
      </p:pic>
      <p:sp>
        <p:nvSpPr>
          <p:cNvPr id="5" name="Slide Number Placeholder 4">
            <a:extLst>
              <a:ext uri="{FF2B5EF4-FFF2-40B4-BE49-F238E27FC236}">
                <a16:creationId xmlns:a16="http://schemas.microsoft.com/office/drawing/2014/main" id="{28D812F2-1A71-DE70-13AA-E3CE43736B84}"/>
              </a:ext>
            </a:extLst>
          </p:cNvPr>
          <p:cNvSpPr>
            <a:spLocks noGrp="1"/>
          </p:cNvSpPr>
          <p:nvPr>
            <p:ph type="sldNum" sz="quarter" idx="4"/>
          </p:nvPr>
        </p:nvSpPr>
        <p:spPr/>
        <p:txBody>
          <a:bodyPr/>
          <a:lstStyle/>
          <a:p>
            <a:pPr defTabSz="685800">
              <a:defRPr/>
            </a:pPr>
            <a:fld id="{933A556B-7C63-244D-9B7C-B0EA8042B330}" type="slidenum">
              <a:rPr lang="en-US" b="1">
                <a:solidFill>
                  <a:srgbClr val="00ACDB"/>
                </a:solidFill>
                <a:latin typeface="Arial" panose="020B0604020202020204"/>
              </a:rPr>
              <a:pPr defTabSz="685800">
                <a:defRPr/>
              </a:pPr>
              <a:t>46</a:t>
            </a:fld>
            <a:endParaRPr lang="en-US" b="1" dirty="0">
              <a:solidFill>
                <a:srgbClr val="00ACDB"/>
              </a:solidFill>
              <a:latin typeface="Arial" panose="020B0604020202020204"/>
            </a:endParaRPr>
          </a:p>
        </p:txBody>
      </p:sp>
      <p:sp>
        <p:nvSpPr>
          <p:cNvPr id="7" name="Text Placeholder 6">
            <a:extLst>
              <a:ext uri="{FF2B5EF4-FFF2-40B4-BE49-F238E27FC236}">
                <a16:creationId xmlns:a16="http://schemas.microsoft.com/office/drawing/2014/main" id="{A487DB4A-729B-DBFE-C69E-22F79DE9009E}"/>
              </a:ext>
            </a:extLst>
          </p:cNvPr>
          <p:cNvSpPr>
            <a:spLocks noGrp="1"/>
          </p:cNvSpPr>
          <p:nvPr>
            <p:ph type="body" sz="quarter" idx="11"/>
          </p:nvPr>
        </p:nvSpPr>
        <p:spPr/>
        <p:txBody>
          <a:bodyPr/>
          <a:lstStyle/>
          <a:p>
            <a:r>
              <a:rPr lang="en-US" dirty="0"/>
              <a:t>Courtesy E. Skordis</a:t>
            </a:r>
          </a:p>
        </p:txBody>
      </p:sp>
      <p:sp>
        <p:nvSpPr>
          <p:cNvPr id="4" name="Title 3">
            <a:extLst>
              <a:ext uri="{FF2B5EF4-FFF2-40B4-BE49-F238E27FC236}">
                <a16:creationId xmlns:a16="http://schemas.microsoft.com/office/drawing/2014/main" id="{234D7F46-7A09-2979-1537-D84D60A3E7DA}"/>
              </a:ext>
            </a:extLst>
          </p:cNvPr>
          <p:cNvSpPr>
            <a:spLocks noGrp="1"/>
          </p:cNvSpPr>
          <p:nvPr>
            <p:ph type="title"/>
          </p:nvPr>
        </p:nvSpPr>
        <p:spPr>
          <a:xfrm>
            <a:off x="428625" y="176279"/>
            <a:ext cx="8286750" cy="1325563"/>
          </a:xfrm>
        </p:spPr>
        <p:txBody>
          <a:bodyPr>
            <a:normAutofit/>
          </a:bodyPr>
          <a:lstStyle/>
          <a:p>
            <a:r>
              <a:rPr lang="en-US" sz="3200" dirty="0"/>
              <a:t>SPHENIX beam pipe Losses with 2m Polyethylene</a:t>
            </a:r>
            <a:endParaRPr lang="en-150" sz="3200" dirty="0"/>
          </a:p>
        </p:txBody>
      </p:sp>
      <p:sp>
        <p:nvSpPr>
          <p:cNvPr id="9" name="TextBox 8">
            <a:extLst>
              <a:ext uri="{FF2B5EF4-FFF2-40B4-BE49-F238E27FC236}">
                <a16:creationId xmlns:a16="http://schemas.microsoft.com/office/drawing/2014/main" id="{2F8E6791-C348-EE4B-4CB2-C6575116D5BA}"/>
              </a:ext>
            </a:extLst>
          </p:cNvPr>
          <p:cNvSpPr txBox="1"/>
          <p:nvPr/>
        </p:nvSpPr>
        <p:spPr>
          <a:xfrm>
            <a:off x="265176" y="1561338"/>
            <a:ext cx="2069540" cy="2669962"/>
          </a:xfrm>
          <a:prstGeom prst="rect">
            <a:avLst/>
          </a:prstGeom>
          <a:noFill/>
        </p:spPr>
        <p:txBody>
          <a:bodyPr wrap="square" rtlCol="0">
            <a:spAutoFit/>
          </a:bodyPr>
          <a:lstStyle/>
          <a:p>
            <a:pPr marL="214313" indent="-214313">
              <a:buFont typeface="Arial" panose="020B0604020202020204" pitchFamily="34" charset="0"/>
              <a:buChar char="•"/>
            </a:pPr>
            <a:r>
              <a:rPr lang="en-US" sz="1400" dirty="0"/>
              <a:t>Au ions 100GeV/u Impacting with a small angle at the beam pipe.</a:t>
            </a:r>
          </a:p>
          <a:p>
            <a:pPr marL="214313" indent="-214313">
              <a:buFont typeface="Arial" panose="020B0604020202020204" pitchFamily="34" charset="0"/>
              <a:buChar char="•"/>
            </a:pPr>
            <a:r>
              <a:rPr lang="en-US" sz="1400" dirty="0"/>
              <a:t>The detector is modeled as a solid block of polyethylene</a:t>
            </a:r>
          </a:p>
          <a:p>
            <a:pPr marL="214313" indent="-214313">
              <a:buFont typeface="Arial" panose="020B0604020202020204" pitchFamily="34" charset="0"/>
              <a:buChar char="•"/>
            </a:pPr>
            <a:r>
              <a:rPr lang="en-US" sz="1400" dirty="0"/>
              <a:t>Very similar observations with the losses on the internal tapering</a:t>
            </a:r>
          </a:p>
          <a:p>
            <a:endParaRPr lang="en-150" sz="1350" dirty="0"/>
          </a:p>
        </p:txBody>
      </p:sp>
      <p:pic>
        <p:nvPicPr>
          <p:cNvPr id="18" name="Picture 17">
            <a:extLst>
              <a:ext uri="{FF2B5EF4-FFF2-40B4-BE49-F238E27FC236}">
                <a16:creationId xmlns:a16="http://schemas.microsoft.com/office/drawing/2014/main" id="{C5676CD8-7891-090A-D36C-1C1240667086}"/>
              </a:ext>
            </a:extLst>
          </p:cNvPr>
          <p:cNvPicPr>
            <a:picLocks noChangeAspect="1"/>
          </p:cNvPicPr>
          <p:nvPr/>
        </p:nvPicPr>
        <p:blipFill>
          <a:blip r:embed="rId4"/>
          <a:stretch>
            <a:fillRect/>
          </a:stretch>
        </p:blipFill>
        <p:spPr>
          <a:xfrm>
            <a:off x="5757514" y="3408159"/>
            <a:ext cx="3350173" cy="1746940"/>
          </a:xfrm>
          <a:prstGeom prst="rect">
            <a:avLst/>
          </a:prstGeom>
        </p:spPr>
      </p:pic>
    </p:spTree>
    <p:extLst>
      <p:ext uri="{BB962C8B-B14F-4D97-AF65-F5344CB8AC3E}">
        <p14:creationId xmlns:p14="http://schemas.microsoft.com/office/powerpoint/2010/main" val="2631765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CFD7D1-690E-E7A2-AD00-C79A2709AD95}"/>
              </a:ext>
            </a:extLst>
          </p:cNvPr>
          <p:cNvSpPr>
            <a:spLocks noGrp="1"/>
          </p:cNvSpPr>
          <p:nvPr>
            <p:ph type="sldNum" sz="quarter" idx="4"/>
          </p:nvPr>
        </p:nvSpPr>
        <p:spPr/>
        <p:txBody>
          <a:bodyPr/>
          <a:lstStyle/>
          <a:p>
            <a:fld id="{933A556B-7C63-244D-9B7C-B0EA8042B330}" type="slidenum">
              <a:rPr lang="en-US" smtClean="0"/>
              <a:pPr/>
              <a:t>47</a:t>
            </a:fld>
            <a:endParaRPr lang="en-US" sz="750" dirty="0"/>
          </a:p>
        </p:txBody>
      </p:sp>
      <p:pic>
        <p:nvPicPr>
          <p:cNvPr id="9" name="Picture 8" descr="A close-up of a camera&#10;&#10;Description automatically generated with low confidence">
            <a:extLst>
              <a:ext uri="{FF2B5EF4-FFF2-40B4-BE49-F238E27FC236}">
                <a16:creationId xmlns:a16="http://schemas.microsoft.com/office/drawing/2014/main" id="{C496CFB5-1269-4A63-679C-B4AE6E1F51E3}"/>
              </a:ext>
            </a:extLst>
          </p:cNvPr>
          <p:cNvPicPr>
            <a:picLocks noChangeAspect="1"/>
          </p:cNvPicPr>
          <p:nvPr/>
        </p:nvPicPr>
        <p:blipFill>
          <a:blip r:embed="rId2"/>
          <a:stretch>
            <a:fillRect/>
          </a:stretch>
        </p:blipFill>
        <p:spPr>
          <a:xfrm>
            <a:off x="353453" y="705577"/>
            <a:ext cx="8655465" cy="5007163"/>
          </a:xfrm>
          <a:prstGeom prst="rect">
            <a:avLst/>
          </a:prstGeom>
        </p:spPr>
      </p:pic>
    </p:spTree>
    <p:extLst>
      <p:ext uri="{BB962C8B-B14F-4D97-AF65-F5344CB8AC3E}">
        <p14:creationId xmlns:p14="http://schemas.microsoft.com/office/powerpoint/2010/main" val="2316765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AB02C-F7E5-4739-B2E8-3D3A0A246146}"/>
              </a:ext>
            </a:extLst>
          </p:cNvPr>
          <p:cNvSpPr>
            <a:spLocks noGrp="1"/>
          </p:cNvSpPr>
          <p:nvPr>
            <p:ph idx="1"/>
          </p:nvPr>
        </p:nvSpPr>
        <p:spPr>
          <a:xfrm>
            <a:off x="628650" y="1199201"/>
            <a:ext cx="8251562" cy="5242560"/>
          </a:xfrm>
        </p:spPr>
        <p:txBody>
          <a:bodyPr>
            <a:normAutofit lnSpcReduction="10000"/>
          </a:bodyPr>
          <a:lstStyle/>
          <a:p>
            <a:pPr marL="0" indent="0" defTabSz="460375">
              <a:buNone/>
            </a:pPr>
            <a:r>
              <a:rPr lang="en-US" sz="1900" dirty="0"/>
              <a:t>Vacuum Perspective: </a:t>
            </a:r>
          </a:p>
          <a:p>
            <a:pPr marL="0" indent="0" defTabSz="460375">
              <a:buNone/>
            </a:pPr>
            <a:r>
              <a:rPr lang="en-US" sz="1900" dirty="0"/>
              <a:t>mask location near Q4 are more invasive in all considered sectors, 2-3 weeks of bake-out required at both locations. </a:t>
            </a:r>
          </a:p>
          <a:p>
            <a:pPr marL="0" indent="0" defTabSz="460375">
              <a:buNone/>
            </a:pPr>
            <a:endParaRPr lang="en-US" sz="1900" dirty="0"/>
          </a:p>
          <a:p>
            <a:pPr marL="0" indent="0" defTabSz="460375">
              <a:buNone/>
            </a:pPr>
            <a:r>
              <a:rPr lang="en-US" sz="1900" dirty="0"/>
              <a:t>YI10 is least invasive location of mask</a:t>
            </a:r>
          </a:p>
          <a:p>
            <a:pPr marL="0" indent="0" defTabSz="460375">
              <a:buNone/>
            </a:pPr>
            <a:r>
              <a:rPr lang="en-US" sz="1900" dirty="0"/>
              <a:t>	Mostly Vacuum Group, add Survey and trades</a:t>
            </a:r>
          </a:p>
          <a:p>
            <a:pPr marL="0" indent="0" defTabSz="460375">
              <a:buNone/>
            </a:pPr>
            <a:r>
              <a:rPr lang="en-US" sz="1900" dirty="0"/>
              <a:t>	2 straight forward bake outs</a:t>
            </a:r>
          </a:p>
          <a:p>
            <a:pPr marL="0" indent="0" defTabSz="460375">
              <a:buNone/>
            </a:pPr>
            <a:endParaRPr lang="en-US" sz="1900" dirty="0"/>
          </a:p>
          <a:p>
            <a:pPr marL="0" indent="0" defTabSz="460375">
              <a:buNone/>
            </a:pPr>
            <a:r>
              <a:rPr lang="en-US" sz="1900" dirty="0"/>
              <a:t>YO12 location is most invasive and complicated location</a:t>
            </a:r>
          </a:p>
          <a:p>
            <a:pPr marL="0" indent="0" defTabSz="460375">
              <a:buNone/>
            </a:pPr>
            <a:r>
              <a:rPr lang="en-US" sz="1900" dirty="0"/>
              <a:t>	Vacuum, Beam Components and trades</a:t>
            </a:r>
          </a:p>
          <a:p>
            <a:pPr marL="0" indent="0" defTabSz="460375">
              <a:buNone/>
            </a:pPr>
            <a:r>
              <a:rPr lang="en-US" sz="1900" dirty="0"/>
              <a:t>	3 bake outs if near Q4</a:t>
            </a:r>
          </a:p>
          <a:p>
            <a:pPr marL="0" indent="0" defTabSz="460375">
              <a:buNone/>
            </a:pPr>
            <a:endParaRPr lang="en-US" sz="1900" dirty="0"/>
          </a:p>
          <a:p>
            <a:pPr marL="0" indent="0" defTabSz="460375">
              <a:buNone/>
            </a:pPr>
            <a:r>
              <a:rPr lang="en-US" sz="1900" dirty="0"/>
              <a:t>YO4 has some complications</a:t>
            </a:r>
          </a:p>
          <a:p>
            <a:pPr marL="0" indent="0" defTabSz="460375">
              <a:buNone/>
            </a:pPr>
            <a:r>
              <a:rPr lang="en-US" sz="1900" dirty="0"/>
              <a:t>	Vacuum, RF, Beam Components and trades</a:t>
            </a:r>
          </a:p>
          <a:p>
            <a:pPr marL="0" indent="0" defTabSz="460375">
              <a:buNone/>
            </a:pPr>
            <a:r>
              <a:rPr lang="en-US" sz="1900" dirty="0"/>
              <a:t>	2 straight forward bakeouts</a:t>
            </a:r>
            <a:endParaRPr lang="en-US" sz="1200" dirty="0"/>
          </a:p>
          <a:p>
            <a:pPr marL="914400" indent="-338138" defTabSz="460375">
              <a:buNone/>
            </a:pPr>
            <a:endParaRPr lang="en-US" sz="1200" dirty="0"/>
          </a:p>
          <a:p>
            <a:pPr marL="914400" indent="-338138" defTabSz="460375">
              <a:buNone/>
            </a:pPr>
            <a:endParaRPr lang="en-US" dirty="0"/>
          </a:p>
        </p:txBody>
      </p:sp>
      <p:sp>
        <p:nvSpPr>
          <p:cNvPr id="4" name="Title 1">
            <a:extLst>
              <a:ext uri="{FF2B5EF4-FFF2-40B4-BE49-F238E27FC236}">
                <a16:creationId xmlns:a16="http://schemas.microsoft.com/office/drawing/2014/main" id="{BE132E1A-A57B-4A89-8EBE-2BC1A5340A71}"/>
              </a:ext>
            </a:extLst>
          </p:cNvPr>
          <p:cNvSpPr>
            <a:spLocks noGrp="1"/>
          </p:cNvSpPr>
          <p:nvPr>
            <p:ph type="title"/>
          </p:nvPr>
        </p:nvSpPr>
        <p:spPr>
          <a:xfrm>
            <a:off x="628650" y="155454"/>
            <a:ext cx="7886700" cy="869606"/>
          </a:xfrm>
        </p:spPr>
        <p:txBody>
          <a:bodyPr>
            <a:noAutofit/>
          </a:bodyPr>
          <a:lstStyle/>
          <a:p>
            <a:pPr algn="ctr"/>
            <a:r>
              <a:rPr lang="en-US" sz="3200" b="1" dirty="0"/>
              <a:t>Momentum Collimator Move Summary</a:t>
            </a:r>
            <a:br>
              <a:rPr lang="en-US" sz="3200" dirty="0"/>
            </a:br>
            <a:r>
              <a:rPr lang="en-US" sz="2400" dirty="0"/>
              <a:t>for sPHENIX Background Improvement</a:t>
            </a:r>
          </a:p>
        </p:txBody>
      </p:sp>
      <p:sp>
        <p:nvSpPr>
          <p:cNvPr id="2" name="Slide Number Placeholder 1">
            <a:extLst>
              <a:ext uri="{FF2B5EF4-FFF2-40B4-BE49-F238E27FC236}">
                <a16:creationId xmlns:a16="http://schemas.microsoft.com/office/drawing/2014/main" id="{EB08B40E-A139-545E-A4F0-69503ECACAD7}"/>
              </a:ext>
            </a:extLst>
          </p:cNvPr>
          <p:cNvSpPr>
            <a:spLocks noGrp="1"/>
          </p:cNvSpPr>
          <p:nvPr>
            <p:ph type="sldNum" sz="quarter" idx="4"/>
          </p:nvPr>
        </p:nvSpPr>
        <p:spPr/>
        <p:txBody>
          <a:bodyPr/>
          <a:lstStyle/>
          <a:p>
            <a:fld id="{933A556B-7C63-244D-9B7C-B0EA8042B330}" type="slidenum">
              <a:rPr lang="en-US" smtClean="0"/>
              <a:pPr/>
              <a:t>48</a:t>
            </a:fld>
            <a:endParaRPr lang="en-US" sz="750" dirty="0"/>
          </a:p>
        </p:txBody>
      </p:sp>
    </p:spTree>
    <p:extLst>
      <p:ext uri="{BB962C8B-B14F-4D97-AF65-F5344CB8AC3E}">
        <p14:creationId xmlns:p14="http://schemas.microsoft.com/office/powerpoint/2010/main" val="517026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0025-10A7-E523-E1A5-72C306602621}"/>
              </a:ext>
            </a:extLst>
          </p:cNvPr>
          <p:cNvSpPr>
            <a:spLocks noGrp="1"/>
          </p:cNvSpPr>
          <p:nvPr>
            <p:ph type="title"/>
          </p:nvPr>
        </p:nvSpPr>
        <p:spPr/>
        <p:txBody>
          <a:bodyPr/>
          <a:lstStyle/>
          <a:p>
            <a:r>
              <a:rPr lang="en-US" dirty="0"/>
              <a:t>Yellow vs Blue background in MVTX:</a:t>
            </a:r>
          </a:p>
        </p:txBody>
      </p:sp>
      <p:sp>
        <p:nvSpPr>
          <p:cNvPr id="3" name="Slide Number Placeholder 2">
            <a:extLst>
              <a:ext uri="{FF2B5EF4-FFF2-40B4-BE49-F238E27FC236}">
                <a16:creationId xmlns:a16="http://schemas.microsoft.com/office/drawing/2014/main" id="{26E50653-6C7D-E9F7-A8F9-26DC66DD42BF}"/>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pic>
        <p:nvPicPr>
          <p:cNvPr id="5" name="Picture 4" descr="A picture containing text, screenshot&#10;&#10;Description automatically generated">
            <a:extLst>
              <a:ext uri="{FF2B5EF4-FFF2-40B4-BE49-F238E27FC236}">
                <a16:creationId xmlns:a16="http://schemas.microsoft.com/office/drawing/2014/main" id="{20529869-FE8D-FE6C-12F1-EF3263B3AFD7}"/>
              </a:ext>
            </a:extLst>
          </p:cNvPr>
          <p:cNvPicPr>
            <a:picLocks noChangeAspect="1"/>
          </p:cNvPicPr>
          <p:nvPr/>
        </p:nvPicPr>
        <p:blipFill>
          <a:blip r:embed="rId2"/>
          <a:stretch>
            <a:fillRect/>
          </a:stretch>
        </p:blipFill>
        <p:spPr>
          <a:xfrm>
            <a:off x="618610" y="1570488"/>
            <a:ext cx="7772400" cy="2025650"/>
          </a:xfrm>
          <a:prstGeom prst="rect">
            <a:avLst/>
          </a:prstGeom>
        </p:spPr>
      </p:pic>
      <p:pic>
        <p:nvPicPr>
          <p:cNvPr id="7" name="Picture 6" descr="Chart, scatter chart&#10;&#10;Description automatically generated">
            <a:extLst>
              <a:ext uri="{FF2B5EF4-FFF2-40B4-BE49-F238E27FC236}">
                <a16:creationId xmlns:a16="http://schemas.microsoft.com/office/drawing/2014/main" id="{4DAEA248-B9F5-9824-2BC3-92B76DCBE04D}"/>
              </a:ext>
            </a:extLst>
          </p:cNvPr>
          <p:cNvPicPr>
            <a:picLocks noChangeAspect="1"/>
          </p:cNvPicPr>
          <p:nvPr/>
        </p:nvPicPr>
        <p:blipFill>
          <a:blip r:embed="rId3"/>
          <a:stretch>
            <a:fillRect/>
          </a:stretch>
        </p:blipFill>
        <p:spPr>
          <a:xfrm>
            <a:off x="618610" y="3596138"/>
            <a:ext cx="7772400" cy="2047395"/>
          </a:xfrm>
          <a:prstGeom prst="rect">
            <a:avLst/>
          </a:prstGeom>
        </p:spPr>
      </p:pic>
      <p:sp>
        <p:nvSpPr>
          <p:cNvPr id="8" name="TextBox 7">
            <a:extLst>
              <a:ext uri="{FF2B5EF4-FFF2-40B4-BE49-F238E27FC236}">
                <a16:creationId xmlns:a16="http://schemas.microsoft.com/office/drawing/2014/main" id="{2FDB260C-BF45-DF1B-95B6-7CF182339ACE}"/>
              </a:ext>
            </a:extLst>
          </p:cNvPr>
          <p:cNvSpPr txBox="1"/>
          <p:nvPr/>
        </p:nvSpPr>
        <p:spPr>
          <a:xfrm>
            <a:off x="3681884" y="2542108"/>
            <a:ext cx="1780231" cy="707886"/>
          </a:xfrm>
          <a:prstGeom prst="rect">
            <a:avLst/>
          </a:prstGeom>
          <a:noFill/>
        </p:spPr>
        <p:txBody>
          <a:bodyPr wrap="none" rtlCol="0">
            <a:spAutoFit/>
          </a:bodyPr>
          <a:lstStyle/>
          <a:p>
            <a:r>
              <a:rPr lang="en-US" sz="4000" b="1" dirty="0">
                <a:solidFill>
                  <a:schemeClr val="accent6">
                    <a:lumMod val="75000"/>
                  </a:schemeClr>
                </a:solidFill>
              </a:rPr>
              <a:t>Yellow</a:t>
            </a:r>
          </a:p>
        </p:txBody>
      </p:sp>
      <p:sp>
        <p:nvSpPr>
          <p:cNvPr id="9" name="TextBox 8">
            <a:extLst>
              <a:ext uri="{FF2B5EF4-FFF2-40B4-BE49-F238E27FC236}">
                <a16:creationId xmlns:a16="http://schemas.microsoft.com/office/drawing/2014/main" id="{2A10F72A-5292-800B-4A71-6915953990C9}"/>
              </a:ext>
            </a:extLst>
          </p:cNvPr>
          <p:cNvSpPr txBox="1"/>
          <p:nvPr/>
        </p:nvSpPr>
        <p:spPr>
          <a:xfrm>
            <a:off x="3912340" y="4478334"/>
            <a:ext cx="1184940" cy="646331"/>
          </a:xfrm>
          <a:prstGeom prst="rect">
            <a:avLst/>
          </a:prstGeom>
          <a:noFill/>
        </p:spPr>
        <p:txBody>
          <a:bodyPr wrap="none" rtlCol="0">
            <a:spAutoFit/>
          </a:bodyPr>
          <a:lstStyle/>
          <a:p>
            <a:r>
              <a:rPr lang="en-US" sz="3600" b="1" dirty="0">
                <a:solidFill>
                  <a:srgbClr val="0070C0"/>
                </a:solidFill>
              </a:rPr>
              <a:t>Blue</a:t>
            </a:r>
            <a:endParaRPr lang="en-US" b="1" dirty="0">
              <a:solidFill>
                <a:srgbClr val="0070C0"/>
              </a:solidFill>
            </a:endParaRPr>
          </a:p>
        </p:txBody>
      </p:sp>
      <p:sp>
        <p:nvSpPr>
          <p:cNvPr id="10" name="TextBox 9">
            <a:extLst>
              <a:ext uri="{FF2B5EF4-FFF2-40B4-BE49-F238E27FC236}">
                <a16:creationId xmlns:a16="http://schemas.microsoft.com/office/drawing/2014/main" id="{6E47AED7-9FD3-6F20-6EF9-E0C55AF8A563}"/>
              </a:ext>
            </a:extLst>
          </p:cNvPr>
          <p:cNvSpPr txBox="1"/>
          <p:nvPr/>
        </p:nvSpPr>
        <p:spPr>
          <a:xfrm>
            <a:off x="651583" y="5879398"/>
            <a:ext cx="7901609" cy="646331"/>
          </a:xfrm>
          <a:prstGeom prst="rect">
            <a:avLst/>
          </a:prstGeom>
          <a:noFill/>
        </p:spPr>
        <p:txBody>
          <a:bodyPr wrap="square" rtlCol="0">
            <a:spAutoFit/>
          </a:bodyPr>
          <a:lstStyle/>
          <a:p>
            <a:r>
              <a:rPr lang="en-US" dirty="0"/>
              <a:t>Q: Could the asymmetry be caused by detector asymmetry or blue vs. yellow machine differences?</a:t>
            </a:r>
          </a:p>
        </p:txBody>
      </p:sp>
      <p:sp>
        <p:nvSpPr>
          <p:cNvPr id="4" name="TextBox 3">
            <a:extLst>
              <a:ext uri="{FF2B5EF4-FFF2-40B4-BE49-F238E27FC236}">
                <a16:creationId xmlns:a16="http://schemas.microsoft.com/office/drawing/2014/main" id="{1E421531-A790-326A-337E-E2FDE44D64F4}"/>
              </a:ext>
            </a:extLst>
          </p:cNvPr>
          <p:cNvSpPr txBox="1"/>
          <p:nvPr/>
        </p:nvSpPr>
        <p:spPr>
          <a:xfrm>
            <a:off x="2688470" y="1385429"/>
            <a:ext cx="3767057" cy="369332"/>
          </a:xfrm>
          <a:prstGeom prst="rect">
            <a:avLst/>
          </a:prstGeom>
          <a:noFill/>
        </p:spPr>
        <p:txBody>
          <a:bodyPr wrap="none" rtlCol="0">
            <a:spAutoFit/>
          </a:bodyPr>
          <a:lstStyle/>
          <a:p>
            <a:r>
              <a:rPr lang="en-US" dirty="0"/>
              <a:t>Yellow issue much worse than blue</a:t>
            </a:r>
          </a:p>
        </p:txBody>
      </p:sp>
    </p:spTree>
    <p:extLst>
      <p:ext uri="{BB962C8B-B14F-4D97-AF65-F5344CB8AC3E}">
        <p14:creationId xmlns:p14="http://schemas.microsoft.com/office/powerpoint/2010/main" val="191368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F962-CD35-13FC-E43C-F943895DBCB0}"/>
              </a:ext>
            </a:extLst>
          </p:cNvPr>
          <p:cNvSpPr>
            <a:spLocks noGrp="1"/>
          </p:cNvSpPr>
          <p:nvPr>
            <p:ph type="title"/>
          </p:nvPr>
        </p:nvSpPr>
        <p:spPr/>
        <p:txBody>
          <a:bodyPr/>
          <a:lstStyle/>
          <a:p>
            <a:r>
              <a:rPr lang="en-US" dirty="0"/>
              <a:t>RHIC/MVTX Geometry</a:t>
            </a:r>
          </a:p>
        </p:txBody>
      </p:sp>
      <p:sp>
        <p:nvSpPr>
          <p:cNvPr id="3" name="Slide Number Placeholder 2">
            <a:extLst>
              <a:ext uri="{FF2B5EF4-FFF2-40B4-BE49-F238E27FC236}">
                <a16:creationId xmlns:a16="http://schemas.microsoft.com/office/drawing/2014/main" id="{F52BAF63-E8A8-C2CE-21C4-486F05451DAD}"/>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6" name="Picture 5" descr="Diagram&#10;&#10;Description automatically generated">
            <a:extLst>
              <a:ext uri="{FF2B5EF4-FFF2-40B4-BE49-F238E27FC236}">
                <a16:creationId xmlns:a16="http://schemas.microsoft.com/office/drawing/2014/main" id="{83423223-D3B0-0FFF-18ED-913CEA16100C}"/>
              </a:ext>
            </a:extLst>
          </p:cNvPr>
          <p:cNvPicPr>
            <a:picLocks noChangeAspect="1"/>
          </p:cNvPicPr>
          <p:nvPr/>
        </p:nvPicPr>
        <p:blipFill>
          <a:blip r:embed="rId2"/>
          <a:stretch>
            <a:fillRect/>
          </a:stretch>
        </p:blipFill>
        <p:spPr>
          <a:xfrm>
            <a:off x="685800" y="1651227"/>
            <a:ext cx="7772400" cy="2800817"/>
          </a:xfrm>
          <a:prstGeom prst="rect">
            <a:avLst/>
          </a:prstGeom>
        </p:spPr>
      </p:pic>
      <p:sp>
        <p:nvSpPr>
          <p:cNvPr id="7" name="TextBox 6">
            <a:extLst>
              <a:ext uri="{FF2B5EF4-FFF2-40B4-BE49-F238E27FC236}">
                <a16:creationId xmlns:a16="http://schemas.microsoft.com/office/drawing/2014/main" id="{18B6E747-4464-707F-1633-12E9238940D8}"/>
              </a:ext>
            </a:extLst>
          </p:cNvPr>
          <p:cNvSpPr txBox="1"/>
          <p:nvPr/>
        </p:nvSpPr>
        <p:spPr>
          <a:xfrm>
            <a:off x="1757547" y="5116267"/>
            <a:ext cx="1244828" cy="1477328"/>
          </a:xfrm>
          <a:prstGeom prst="rect">
            <a:avLst/>
          </a:prstGeom>
          <a:noFill/>
        </p:spPr>
        <p:txBody>
          <a:bodyPr wrap="none" rtlCol="0">
            <a:spAutoFit/>
          </a:bodyPr>
          <a:lstStyle/>
          <a:p>
            <a:r>
              <a:rPr lang="en-US" dirty="0">
                <a:solidFill>
                  <a:schemeClr val="accent1"/>
                </a:solidFill>
              </a:rPr>
              <a:t>Blue:</a:t>
            </a:r>
          </a:p>
          <a:p>
            <a:r>
              <a:rPr lang="en-US" dirty="0"/>
              <a:t>South</a:t>
            </a:r>
          </a:p>
          <a:p>
            <a:r>
              <a:rPr lang="en-US" dirty="0"/>
              <a:t>1 flange</a:t>
            </a:r>
          </a:p>
          <a:p>
            <a:r>
              <a:rPr lang="en-US" dirty="0"/>
              <a:t>no ‘spider’</a:t>
            </a:r>
          </a:p>
          <a:p>
            <a:r>
              <a:rPr lang="en-US" dirty="0"/>
              <a:t>cables</a:t>
            </a:r>
          </a:p>
        </p:txBody>
      </p:sp>
      <p:sp>
        <p:nvSpPr>
          <p:cNvPr id="8" name="TextBox 7">
            <a:extLst>
              <a:ext uri="{FF2B5EF4-FFF2-40B4-BE49-F238E27FC236}">
                <a16:creationId xmlns:a16="http://schemas.microsoft.com/office/drawing/2014/main" id="{7E012645-902E-53B6-A777-59A555BD4D4A}"/>
              </a:ext>
            </a:extLst>
          </p:cNvPr>
          <p:cNvSpPr txBox="1"/>
          <p:nvPr/>
        </p:nvSpPr>
        <p:spPr>
          <a:xfrm>
            <a:off x="4387932" y="5116267"/>
            <a:ext cx="1172116" cy="1477328"/>
          </a:xfrm>
          <a:prstGeom prst="rect">
            <a:avLst/>
          </a:prstGeom>
          <a:noFill/>
        </p:spPr>
        <p:txBody>
          <a:bodyPr wrap="none" rtlCol="0">
            <a:spAutoFit/>
          </a:bodyPr>
          <a:lstStyle/>
          <a:p>
            <a:r>
              <a:rPr lang="en-US" dirty="0">
                <a:solidFill>
                  <a:schemeClr val="accent6">
                    <a:lumMod val="75000"/>
                  </a:schemeClr>
                </a:solidFill>
              </a:rPr>
              <a:t>Yellow:</a:t>
            </a:r>
          </a:p>
          <a:p>
            <a:r>
              <a:rPr lang="en-US" dirty="0"/>
              <a:t>North</a:t>
            </a:r>
          </a:p>
          <a:p>
            <a:r>
              <a:rPr lang="en-US" dirty="0"/>
              <a:t>2 flanges</a:t>
            </a:r>
          </a:p>
          <a:p>
            <a:r>
              <a:rPr lang="en-US" dirty="0"/>
              <a:t>‘spider’</a:t>
            </a:r>
          </a:p>
          <a:p>
            <a:r>
              <a:rPr lang="en-US" dirty="0"/>
              <a:t>no cables</a:t>
            </a:r>
          </a:p>
        </p:txBody>
      </p:sp>
      <p:pic>
        <p:nvPicPr>
          <p:cNvPr id="2050" name="Picture 2">
            <a:extLst>
              <a:ext uri="{FF2B5EF4-FFF2-40B4-BE49-F238E27FC236}">
                <a16:creationId xmlns:a16="http://schemas.microsoft.com/office/drawing/2014/main" id="{B2FE4D3F-00D8-7D96-531C-C8033908A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744" y="4883915"/>
            <a:ext cx="1353764" cy="179780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94C7F480-442D-9510-7D9D-BF11A8AC06C1}"/>
              </a:ext>
            </a:extLst>
          </p:cNvPr>
          <p:cNvCxnSpPr/>
          <p:nvPr/>
        </p:nvCxnSpPr>
        <p:spPr>
          <a:xfrm flipV="1">
            <a:off x="5332021" y="5747657"/>
            <a:ext cx="1757548" cy="3621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800EB8-1A52-E1E2-28F1-516C11CCE78B}"/>
              </a:ext>
            </a:extLst>
          </p:cNvPr>
          <p:cNvCxnSpPr>
            <a:cxnSpLocks/>
          </p:cNvCxnSpPr>
          <p:nvPr/>
        </p:nvCxnSpPr>
        <p:spPr>
          <a:xfrm flipV="1">
            <a:off x="5424937" y="5658592"/>
            <a:ext cx="1629689" cy="19633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76E8CD-1DAB-CD12-2F25-701AE2E7C085}"/>
              </a:ext>
            </a:extLst>
          </p:cNvPr>
          <p:cNvCxnSpPr/>
          <p:nvPr/>
        </p:nvCxnSpPr>
        <p:spPr>
          <a:xfrm>
            <a:off x="1335974" y="5427023"/>
            <a:ext cx="45779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Content Placeholder 10" descr="A picture containing text, indoor, stationary&#10;&#10;Description automatically generated">
            <a:extLst>
              <a:ext uri="{FF2B5EF4-FFF2-40B4-BE49-F238E27FC236}">
                <a16:creationId xmlns:a16="http://schemas.microsoft.com/office/drawing/2014/main" id="{16093797-0828-31C5-817B-E13DB9F4188E}"/>
              </a:ext>
            </a:extLst>
          </p:cNvPr>
          <p:cNvPicPr>
            <a:picLocks noChangeAspect="1"/>
          </p:cNvPicPr>
          <p:nvPr/>
        </p:nvPicPr>
        <p:blipFill>
          <a:blip r:embed="rId4"/>
          <a:stretch>
            <a:fillRect/>
          </a:stretch>
        </p:blipFill>
        <p:spPr>
          <a:xfrm>
            <a:off x="5990387" y="160366"/>
            <a:ext cx="2345150" cy="1762771"/>
          </a:xfrm>
          <a:prstGeom prst="rect">
            <a:avLst/>
          </a:prstGeom>
        </p:spPr>
      </p:pic>
    </p:spTree>
    <p:extLst>
      <p:ext uri="{BB962C8B-B14F-4D97-AF65-F5344CB8AC3E}">
        <p14:creationId xmlns:p14="http://schemas.microsoft.com/office/powerpoint/2010/main" val="204368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descr="Chart, line chart&#10;&#10;Description automatically generated">
            <a:extLst>
              <a:ext uri="{FF2B5EF4-FFF2-40B4-BE49-F238E27FC236}">
                <a16:creationId xmlns:a16="http://schemas.microsoft.com/office/drawing/2014/main" id="{2CA9E2C1-C5BE-5D2A-9506-6EBE83C653B2}"/>
              </a:ext>
            </a:extLst>
          </p:cNvPr>
          <p:cNvPicPr>
            <a:picLocks noGrp="1" noChangeAspect="1"/>
          </p:cNvPicPr>
          <p:nvPr>
            <p:ph idx="1"/>
          </p:nvPr>
        </p:nvPicPr>
        <p:blipFill>
          <a:blip r:embed="rId2"/>
          <a:stretch>
            <a:fillRect/>
          </a:stretch>
        </p:blipFill>
        <p:spPr>
          <a:xfrm>
            <a:off x="777025" y="1825625"/>
            <a:ext cx="7589949" cy="4206875"/>
          </a:xfrm>
        </p:spPr>
      </p:pic>
      <p:sp>
        <p:nvSpPr>
          <p:cNvPr id="8" name="Title 7">
            <a:extLst>
              <a:ext uri="{FF2B5EF4-FFF2-40B4-BE49-F238E27FC236}">
                <a16:creationId xmlns:a16="http://schemas.microsoft.com/office/drawing/2014/main" id="{BD59A99A-3B2C-F20C-C1F4-D6314821E510}"/>
              </a:ext>
            </a:extLst>
          </p:cNvPr>
          <p:cNvSpPr>
            <a:spLocks noGrp="1"/>
          </p:cNvSpPr>
          <p:nvPr>
            <p:ph type="title"/>
          </p:nvPr>
        </p:nvSpPr>
        <p:spPr/>
        <p:txBody>
          <a:bodyPr/>
          <a:lstStyle/>
          <a:p>
            <a:r>
              <a:rPr lang="en-US" dirty="0"/>
              <a:t>Local Dispersion @ IP8</a:t>
            </a:r>
          </a:p>
        </p:txBody>
      </p:sp>
      <p:sp>
        <p:nvSpPr>
          <p:cNvPr id="7" name="Slide Number Placeholder 6">
            <a:extLst>
              <a:ext uri="{FF2B5EF4-FFF2-40B4-BE49-F238E27FC236}">
                <a16:creationId xmlns:a16="http://schemas.microsoft.com/office/drawing/2014/main" id="{065175E4-FB61-5DF2-AEEF-C5CB282436FB}"/>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cxnSp>
        <p:nvCxnSpPr>
          <p:cNvPr id="13" name="Straight Connector 12">
            <a:extLst>
              <a:ext uri="{FF2B5EF4-FFF2-40B4-BE49-F238E27FC236}">
                <a16:creationId xmlns:a16="http://schemas.microsoft.com/office/drawing/2014/main" id="{227F9EA1-033E-B0A4-4EC2-83CA72B0A1E5}"/>
              </a:ext>
            </a:extLst>
          </p:cNvPr>
          <p:cNvCxnSpPr>
            <a:cxnSpLocks/>
          </p:cNvCxnSpPr>
          <p:nvPr/>
        </p:nvCxnSpPr>
        <p:spPr>
          <a:xfrm flipV="1">
            <a:off x="1610591" y="3023755"/>
            <a:ext cx="6026727" cy="1433945"/>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3320FDB1-8B40-E154-BD75-814670D55C95}"/>
              </a:ext>
            </a:extLst>
          </p:cNvPr>
          <p:cNvSpPr/>
          <p:nvPr/>
        </p:nvSpPr>
        <p:spPr>
          <a:xfrm>
            <a:off x="5237017" y="3479470"/>
            <a:ext cx="261257" cy="31469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096EFD7-02D4-7052-D448-5A92C6BA2234}"/>
              </a:ext>
            </a:extLst>
          </p:cNvPr>
          <p:cNvSpPr txBox="1"/>
          <p:nvPr/>
        </p:nvSpPr>
        <p:spPr>
          <a:xfrm>
            <a:off x="2238500" y="5763510"/>
            <a:ext cx="5012911" cy="369332"/>
          </a:xfrm>
          <a:prstGeom prst="rect">
            <a:avLst/>
          </a:prstGeom>
          <a:noFill/>
        </p:spPr>
        <p:txBody>
          <a:bodyPr wrap="none" rtlCol="0">
            <a:spAutoFit/>
          </a:bodyPr>
          <a:lstStyle/>
          <a:p>
            <a:r>
              <a:rPr lang="en-US" dirty="0"/>
              <a:t>yellow horizontal dispersion at taper ~15-20 cm</a:t>
            </a:r>
          </a:p>
        </p:txBody>
      </p:sp>
      <p:sp>
        <p:nvSpPr>
          <p:cNvPr id="22" name="TextBox 21">
            <a:extLst>
              <a:ext uri="{FF2B5EF4-FFF2-40B4-BE49-F238E27FC236}">
                <a16:creationId xmlns:a16="http://schemas.microsoft.com/office/drawing/2014/main" id="{79D67EDE-0318-B04E-6636-37404B7E46DF}"/>
              </a:ext>
            </a:extLst>
          </p:cNvPr>
          <p:cNvSpPr txBox="1"/>
          <p:nvPr/>
        </p:nvSpPr>
        <p:spPr>
          <a:xfrm>
            <a:off x="5891045" y="6354374"/>
            <a:ext cx="2326278" cy="276999"/>
          </a:xfrm>
          <a:prstGeom prst="rect">
            <a:avLst/>
          </a:prstGeom>
          <a:noFill/>
        </p:spPr>
        <p:txBody>
          <a:bodyPr wrap="none" rtlCol="0">
            <a:spAutoFit/>
          </a:bodyPr>
          <a:lstStyle/>
          <a:p>
            <a:r>
              <a:rPr lang="en-US" sz="1200" dirty="0"/>
              <a:t>Courtesy: G. Robert-</a:t>
            </a:r>
            <a:r>
              <a:rPr lang="en-US" sz="1200" dirty="0" err="1"/>
              <a:t>Demolaize</a:t>
            </a:r>
            <a:endParaRPr lang="en-US" sz="1200" dirty="0"/>
          </a:p>
        </p:txBody>
      </p:sp>
    </p:spTree>
    <p:extLst>
      <p:ext uri="{BB962C8B-B14F-4D97-AF65-F5344CB8AC3E}">
        <p14:creationId xmlns:p14="http://schemas.microsoft.com/office/powerpoint/2010/main" val="368714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A29E-066C-A636-4ACB-8B0D3A2604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44D372-229F-BF74-FB79-6CD04A3989DA}"/>
              </a:ext>
            </a:extLst>
          </p:cNvPr>
          <p:cNvSpPr>
            <a:spLocks noGrp="1"/>
          </p:cNvSpPr>
          <p:nvPr>
            <p:ph type="sldNum" sz="quarter" idx="4"/>
          </p:nvPr>
        </p:nvSpPr>
        <p:spPr/>
        <p:txBody>
          <a:bodyPr/>
          <a:lstStyle/>
          <a:p>
            <a:fld id="{933A556B-7C63-244D-9B7C-B0EA8042B330}" type="slidenum">
              <a:rPr lang="en-US" smtClean="0"/>
              <a:pPr/>
              <a:t>8</a:t>
            </a:fld>
            <a:endParaRPr lang="en-US" dirty="0">
              <a:solidFill>
                <a:schemeClr val="bg1"/>
              </a:solidFill>
            </a:endParaRPr>
          </a:p>
        </p:txBody>
      </p:sp>
      <p:sp>
        <p:nvSpPr>
          <p:cNvPr id="2" name="Title 1">
            <a:extLst>
              <a:ext uri="{FF2B5EF4-FFF2-40B4-BE49-F238E27FC236}">
                <a16:creationId xmlns:a16="http://schemas.microsoft.com/office/drawing/2014/main" id="{DEF343BA-859C-6EC6-767C-484110494970}"/>
              </a:ext>
            </a:extLst>
          </p:cNvPr>
          <p:cNvSpPr>
            <a:spLocks noGrp="1"/>
          </p:cNvSpPr>
          <p:nvPr>
            <p:ph type="ctrTitle"/>
          </p:nvPr>
        </p:nvSpPr>
        <p:spPr/>
        <p:txBody>
          <a:bodyPr/>
          <a:lstStyle/>
          <a:p>
            <a:r>
              <a:rPr lang="en-US" dirty="0"/>
              <a:t>The task force</a:t>
            </a:r>
          </a:p>
        </p:txBody>
      </p:sp>
    </p:spTree>
    <p:extLst>
      <p:ext uri="{BB962C8B-B14F-4D97-AF65-F5344CB8AC3E}">
        <p14:creationId xmlns:p14="http://schemas.microsoft.com/office/powerpoint/2010/main" val="206664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CFE03-DC86-8F79-4987-957C4448CB72}"/>
              </a:ext>
            </a:extLst>
          </p:cNvPr>
          <p:cNvSpPr>
            <a:spLocks noGrp="1"/>
          </p:cNvSpPr>
          <p:nvPr>
            <p:ph type="title"/>
          </p:nvPr>
        </p:nvSpPr>
        <p:spPr/>
        <p:txBody>
          <a:bodyPr/>
          <a:lstStyle/>
          <a:p>
            <a:r>
              <a:rPr lang="en-US" dirty="0"/>
              <a:t>Task force formation</a:t>
            </a:r>
          </a:p>
        </p:txBody>
      </p:sp>
      <p:sp>
        <p:nvSpPr>
          <p:cNvPr id="5" name="Content Placeholder 4">
            <a:extLst>
              <a:ext uri="{FF2B5EF4-FFF2-40B4-BE49-F238E27FC236}">
                <a16:creationId xmlns:a16="http://schemas.microsoft.com/office/drawing/2014/main" id="{0FEEA13F-25EC-DA41-B75B-854234F53FF0}"/>
              </a:ext>
            </a:extLst>
          </p:cNvPr>
          <p:cNvSpPr>
            <a:spLocks noGrp="1"/>
          </p:cNvSpPr>
          <p:nvPr>
            <p:ph idx="1"/>
          </p:nvPr>
        </p:nvSpPr>
        <p:spPr/>
        <p:txBody>
          <a:bodyPr/>
          <a:lstStyle/>
          <a:p>
            <a:r>
              <a:rPr lang="en-US" dirty="0"/>
              <a:t>Members: accelerator and detector physicists</a:t>
            </a:r>
          </a:p>
          <a:p>
            <a:r>
              <a:rPr lang="en-US" sz="2000" dirty="0"/>
              <a:t>Angelika Drees, Kiel Hock, Guillaume Robert-</a:t>
            </a:r>
            <a:r>
              <a:rPr lang="en-US" sz="2000" dirty="0" err="1"/>
              <a:t>Demolaize</a:t>
            </a:r>
            <a:r>
              <a:rPr lang="en-US" sz="2000" dirty="0"/>
              <a:t>, </a:t>
            </a:r>
            <a:r>
              <a:rPr lang="en-US" sz="2000" dirty="0" err="1"/>
              <a:t>Chuyu</a:t>
            </a:r>
            <a:r>
              <a:rPr lang="en-US" sz="2000" dirty="0"/>
              <a:t> Liu, Henry Lovelace, Travis </a:t>
            </a:r>
            <a:r>
              <a:rPr lang="en-US" sz="2000" dirty="0" err="1"/>
              <a:t>Shrey</a:t>
            </a:r>
            <a:r>
              <a:rPr lang="en-US" sz="2000" dirty="0"/>
              <a:t>, Vincent </a:t>
            </a:r>
            <a:r>
              <a:rPr lang="en-US" sz="2000" dirty="0" err="1"/>
              <a:t>Schoefer</a:t>
            </a:r>
            <a:r>
              <a:rPr lang="en-US" sz="2000" dirty="0"/>
              <a:t>, Brendan Lepore, </a:t>
            </a:r>
            <a:r>
              <a:rPr lang="en-US" sz="2000" dirty="0" err="1"/>
              <a:t>Lef</a:t>
            </a:r>
            <a:r>
              <a:rPr lang="en-US" sz="2000" dirty="0"/>
              <a:t> </a:t>
            </a:r>
            <a:r>
              <a:rPr lang="en-US" sz="2000" dirty="0" err="1"/>
              <a:t>Skordis</a:t>
            </a:r>
            <a:r>
              <a:rPr lang="en-US" sz="2000" dirty="0"/>
              <a:t>, </a:t>
            </a:r>
            <a:r>
              <a:rPr lang="en-US" sz="2000" dirty="0" err="1"/>
              <a:t>Haixin</a:t>
            </a:r>
            <a:r>
              <a:rPr lang="en-US" sz="2000" dirty="0"/>
              <a:t> Huang, Michiko Minty, Cameron Dean, John Haggerty, Kin Yip, Rosi Reed, Jamie Nagle, Sean Still</a:t>
            </a:r>
          </a:p>
          <a:p>
            <a:r>
              <a:rPr lang="en-US" dirty="0"/>
              <a:t>Schedule: once to twice per week</a:t>
            </a:r>
          </a:p>
          <a:p>
            <a:r>
              <a:rPr lang="en-US" dirty="0"/>
              <a:t>Goal: identify source, propose and test (simulate) solution candidates, propose solution</a:t>
            </a:r>
          </a:p>
          <a:p>
            <a:r>
              <a:rPr lang="en-US" dirty="0"/>
              <a:t>Challenge: limited time, coordinate with other shutdown activities, so far, no clear candidates or solution</a:t>
            </a:r>
          </a:p>
        </p:txBody>
      </p:sp>
      <p:sp>
        <p:nvSpPr>
          <p:cNvPr id="3" name="Slide Number Placeholder 2">
            <a:extLst>
              <a:ext uri="{FF2B5EF4-FFF2-40B4-BE49-F238E27FC236}">
                <a16:creationId xmlns:a16="http://schemas.microsoft.com/office/drawing/2014/main" id="{E71E7A3D-7A36-463A-F397-C24FBBF792D3}"/>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spTree>
    <p:extLst>
      <p:ext uri="{BB962C8B-B14F-4D97-AF65-F5344CB8AC3E}">
        <p14:creationId xmlns:p14="http://schemas.microsoft.com/office/powerpoint/2010/main" val="69911455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989541-7319-D649-AAC0-819B01D9C6D9}" vid="{BE754AEB-7DDE-B34D-ABEB-122F657DE7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9308</TotalTime>
  <Words>2294</Words>
  <Application>Microsoft Macintosh PowerPoint</Application>
  <PresentationFormat>On-screen Show (4:3)</PresentationFormat>
  <Paragraphs>417</Paragraphs>
  <Slides>48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Cambria Math</vt:lpstr>
      <vt:lpstr>Helvetica Neue Light</vt:lpstr>
      <vt:lpstr>Helvetica Neue Thin</vt:lpstr>
      <vt:lpstr>BNL</vt:lpstr>
      <vt:lpstr>sPHENIX MVTX experimental background task force</vt:lpstr>
      <vt:lpstr>Outline</vt:lpstr>
      <vt:lpstr>Inner IR8 configuration</vt:lpstr>
      <vt:lpstr>Asymmetric Detector Setup</vt:lpstr>
      <vt:lpstr>Yellow vs Blue background in MVTX:</vt:lpstr>
      <vt:lpstr>RHIC/MVTX Geometry</vt:lpstr>
      <vt:lpstr>Local Dispersion @ IP8</vt:lpstr>
      <vt:lpstr>The task force</vt:lpstr>
      <vt:lpstr>Task force formation</vt:lpstr>
      <vt:lpstr>Task force goals</vt:lpstr>
      <vt:lpstr>Momentum collimation (C.Liu, A. Drees, G. Robert-Demolaize)</vt:lpstr>
      <vt:lpstr>The idea</vt:lpstr>
      <vt:lpstr>IR4 triplet case #2 (negative dispersion)</vt:lpstr>
      <vt:lpstr>Comparison of dispersion and FOM</vt:lpstr>
      <vt:lpstr>Gamma T quad rewiring</vt:lpstr>
      <vt:lpstr>Momentum Collimator Move to sector-4 for sPHENIX Background Improvement</vt:lpstr>
      <vt:lpstr>Comparison of candidates</vt:lpstr>
      <vt:lpstr>FLUKA Simulations (L. Skordis)</vt:lpstr>
      <vt:lpstr>Where do off-momentum particles come from: 100 GeV/u Au to Hydrogen</vt:lpstr>
      <vt:lpstr>Vacuum Oct ‘24 </vt:lpstr>
      <vt:lpstr>SPHENIX beam pipe Losses  no shielding</vt:lpstr>
      <vt:lpstr>SPHENIX beam pipe Losses no Shielding</vt:lpstr>
      <vt:lpstr>SPHENIX beam pipe Losses no Shielding</vt:lpstr>
      <vt:lpstr>SPHENIX beam pipe Losses with 2m Polyethylene</vt:lpstr>
      <vt:lpstr>Geant Simulations  (C. Dean)</vt:lpstr>
      <vt:lpstr>PowerPoint Presentation</vt:lpstr>
      <vt:lpstr>PowerPoint Presentation</vt:lpstr>
      <vt:lpstr>PowerPoint Presentation</vt:lpstr>
      <vt:lpstr>PowerPoint Presentation</vt:lpstr>
      <vt:lpstr>PowerPoint Presentation</vt:lpstr>
      <vt:lpstr>Preliminary Summary</vt:lpstr>
      <vt:lpstr>Addition of polyethylene absorber</vt:lpstr>
      <vt:lpstr>Higher order fields (H. Lovelace, S. Peggs)</vt:lpstr>
      <vt:lpstr>Using Octupole Fields for Background Mitigation</vt:lpstr>
      <vt:lpstr>PowerPoint Presentation</vt:lpstr>
      <vt:lpstr>Measured chromaticity Run24</vt:lpstr>
      <vt:lpstr>Additional monitoring (J. Haggerty, S. Still)</vt:lpstr>
      <vt:lpstr>PowerPoint Presentation</vt:lpstr>
      <vt:lpstr>Tracking (K. Hock) - Zgoubi </vt:lpstr>
      <vt:lpstr>Tracking from various starting points</vt:lpstr>
      <vt:lpstr>Back-tracking </vt:lpstr>
      <vt:lpstr>Summary</vt:lpstr>
      <vt:lpstr>PowerPoint Presentation</vt:lpstr>
      <vt:lpstr>Backup</vt:lpstr>
      <vt:lpstr>PowerPoint Presentation</vt:lpstr>
      <vt:lpstr>SPHENIX beam pipe Losses with 2m Polyethylene</vt:lpstr>
      <vt:lpstr>PowerPoint Presentation</vt:lpstr>
      <vt:lpstr>Momentum Collimator Move Summary for sPHENIX Background Improvement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Drees, Angelika</dc:creator>
  <cp:keywords/>
  <dc:description/>
  <cp:lastModifiedBy>Drees, Angelika</cp:lastModifiedBy>
  <cp:revision>13</cp:revision>
  <dcterms:created xsi:type="dcterms:W3CDTF">2024-12-05T20:33:02Z</dcterms:created>
  <dcterms:modified xsi:type="dcterms:W3CDTF">2024-12-19T16:50:47Z</dcterms:modified>
  <cp:category/>
</cp:coreProperties>
</file>