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sldIdLst>
    <p:sldId id="256" r:id="rId2"/>
    <p:sldId id="259" r:id="rId3"/>
    <p:sldId id="258" r:id="rId4"/>
    <p:sldId id="318" r:id="rId5"/>
    <p:sldId id="297" r:id="rId6"/>
    <p:sldId id="307" r:id="rId7"/>
    <p:sldId id="285" r:id="rId8"/>
    <p:sldId id="280" r:id="rId9"/>
    <p:sldId id="316" r:id="rId10"/>
    <p:sldId id="306" r:id="rId11"/>
    <p:sldId id="308" r:id="rId12"/>
    <p:sldId id="309" r:id="rId13"/>
    <p:sldId id="266" r:id="rId14"/>
    <p:sldId id="292" r:id="rId15"/>
    <p:sldId id="296" r:id="rId16"/>
    <p:sldId id="260" r:id="rId17"/>
    <p:sldId id="300" r:id="rId18"/>
    <p:sldId id="299" r:id="rId19"/>
    <p:sldId id="303" r:id="rId20"/>
    <p:sldId id="304" r:id="rId21"/>
    <p:sldId id="305" r:id="rId22"/>
    <p:sldId id="310" r:id="rId23"/>
    <p:sldId id="311" r:id="rId24"/>
    <p:sldId id="267" r:id="rId25"/>
    <p:sldId id="312" r:id="rId26"/>
    <p:sldId id="314" r:id="rId27"/>
    <p:sldId id="315" r:id="rId28"/>
    <p:sldId id="302" r:id="rId29"/>
    <p:sldId id="277" r:id="rId30"/>
    <p:sldId id="319" r:id="rId31"/>
    <p:sldId id="273" r:id="rId32"/>
    <p:sldId id="274" r:id="rId33"/>
    <p:sldId id="263"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p:restoredTop sz="94694"/>
  </p:normalViewPr>
  <p:slideViewPr>
    <p:cSldViewPr snapToGrid="0" snapToObjects="1">
      <p:cViewPr varScale="1">
        <p:scale>
          <a:sx n="115" d="100"/>
          <a:sy n="115" d="100"/>
        </p:scale>
        <p:origin x="208"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3.xml"/><Relationship Id="rId6" Type="http://schemas.openxmlformats.org/officeDocument/2006/relationships/image" Target="../media/image260.png"/><Relationship Id="rId11" Type="http://schemas.openxmlformats.org/officeDocument/2006/relationships/image" Target="../media/image290.png"/><Relationship Id="rId5" Type="http://schemas.openxmlformats.org/officeDocument/2006/relationships/image" Target="../media/image250.png"/><Relationship Id="rId10" Type="http://schemas.openxmlformats.org/officeDocument/2006/relationships/image" Target="../media/image140.png"/><Relationship Id="rId4" Type="http://schemas.openxmlformats.org/officeDocument/2006/relationships/image" Target="../media/image240.png"/><Relationship Id="rId9" Type="http://schemas.openxmlformats.org/officeDocument/2006/relationships/image" Target="../media/image1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tif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Polarization increase with AGS skew quads in Run 24 </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3" y="5974196"/>
            <a:ext cx="10334625" cy="746185"/>
          </a:xfrm>
        </p:spPr>
        <p:txBody>
          <a:bodyPr/>
          <a:lstStyle/>
          <a:p>
            <a:r>
              <a:rPr lang="en-US" dirty="0"/>
              <a:t>RHIC Machine Advisory Committee, Dec 16-18</a:t>
            </a:r>
            <a:r>
              <a:rPr lang="en-US" baseline="30000" dirty="0"/>
              <a:t>th</a:t>
            </a:r>
            <a:r>
              <a:rPr lang="en-US" dirty="0"/>
              <a:t> </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4" y="4290429"/>
            <a:ext cx="10334625" cy="1259607"/>
          </a:xfrm>
        </p:spPr>
        <p:txBody>
          <a:bodyPr/>
          <a:lstStyle/>
          <a:p>
            <a:r>
              <a:rPr lang="en-US" dirty="0"/>
              <a:t>V. Schoefer for team</a:t>
            </a:r>
          </a:p>
          <a:p>
            <a:r>
              <a:rPr lang="en-US" dirty="0"/>
              <a:t>Chirag Birla, </a:t>
            </a:r>
            <a:r>
              <a:rPr lang="en-US" dirty="0" err="1"/>
              <a:t>Eiad</a:t>
            </a:r>
            <a:r>
              <a:rPr lang="en-US" dirty="0"/>
              <a:t> </a:t>
            </a:r>
            <a:r>
              <a:rPr lang="en-US" dirty="0" err="1"/>
              <a:t>Hamwi</a:t>
            </a:r>
            <a:r>
              <a:rPr lang="en-US" dirty="0"/>
              <a:t>, George Mahler, </a:t>
            </a:r>
            <a:r>
              <a:rPr lang="en-US" dirty="0" err="1"/>
              <a:t>Haixin</a:t>
            </a:r>
            <a:r>
              <a:rPr lang="en-US" dirty="0"/>
              <a:t> Huang, Ioannis </a:t>
            </a:r>
            <a:r>
              <a:rPr lang="en-US" dirty="0" err="1"/>
              <a:t>Marneris</a:t>
            </a:r>
            <a:r>
              <a:rPr lang="en-US" dirty="0"/>
              <a:t>, Keith Zeno, </a:t>
            </a:r>
            <a:r>
              <a:rPr lang="en-US" dirty="0" err="1"/>
              <a:t>Levente</a:t>
            </a:r>
            <a:r>
              <a:rPr lang="en-US" dirty="0"/>
              <a:t> Hajdu, </a:t>
            </a:r>
            <a:r>
              <a:rPr lang="en-US" dirty="0" err="1"/>
              <a:t>Nicholaos</a:t>
            </a:r>
            <a:r>
              <a:rPr lang="en-US" dirty="0"/>
              <a:t> </a:t>
            </a:r>
            <a:r>
              <a:rPr lang="en-US" dirty="0" err="1"/>
              <a:t>Tsoupas</a:t>
            </a:r>
            <a:r>
              <a:rPr lang="en-US" dirty="0"/>
              <a:t>, Richard Lynch, Sorin </a:t>
            </a:r>
            <a:r>
              <a:rPr lang="en-US" dirty="0" err="1"/>
              <a:t>Badea</a:t>
            </a:r>
            <a:r>
              <a:rPr lang="en-US" dirty="0"/>
              <a:t>, Dan Lehn</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4BA1-8104-720D-E31B-72A015259F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FE2FEB-76BB-2CBF-D28C-50335A0C58E3}"/>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sp>
        <p:nvSpPr>
          <p:cNvPr id="8" name="Title 5">
            <a:extLst>
              <a:ext uri="{FF2B5EF4-FFF2-40B4-BE49-F238E27FC236}">
                <a16:creationId xmlns:a16="http://schemas.microsoft.com/office/drawing/2014/main" id="{05E40178-7151-5F95-CAF5-CF9BDA96198B}"/>
              </a:ext>
            </a:extLst>
          </p:cNvPr>
          <p:cNvSpPr>
            <a:spLocks noGrp="1"/>
          </p:cNvSpPr>
          <p:nvPr>
            <p:ph type="title"/>
          </p:nvPr>
        </p:nvSpPr>
        <p:spPr>
          <a:xfrm>
            <a:off x="231612" y="40705"/>
            <a:ext cx="11049000" cy="787077"/>
          </a:xfrm>
        </p:spPr>
        <p:txBody>
          <a:bodyPr>
            <a:noAutofit/>
          </a:bodyPr>
          <a:lstStyle/>
          <a:p>
            <a:r>
              <a:rPr lang="en-US" sz="2800" dirty="0"/>
              <a:t>Magnet Measurements</a:t>
            </a:r>
            <a:br>
              <a:rPr lang="en-US" sz="2800" dirty="0"/>
            </a:br>
            <a:r>
              <a:rPr lang="en-US" sz="2800" dirty="0"/>
              <a:t>(follow up from previous MAC)</a:t>
            </a:r>
          </a:p>
        </p:txBody>
      </p:sp>
      <p:pic>
        <p:nvPicPr>
          <p:cNvPr id="9" name="Picture 8" descr="A screenshot of a graph&#10;&#10;Description automatically generated">
            <a:extLst>
              <a:ext uri="{FF2B5EF4-FFF2-40B4-BE49-F238E27FC236}">
                <a16:creationId xmlns:a16="http://schemas.microsoft.com/office/drawing/2014/main" id="{7F8D19C0-F34C-A74A-D254-CC2FF17A9A5E}"/>
              </a:ext>
            </a:extLst>
          </p:cNvPr>
          <p:cNvPicPr>
            <a:picLocks noChangeAspect="1"/>
          </p:cNvPicPr>
          <p:nvPr/>
        </p:nvPicPr>
        <p:blipFill>
          <a:blip r:embed="rId2"/>
          <a:stretch>
            <a:fillRect/>
          </a:stretch>
        </p:blipFill>
        <p:spPr>
          <a:xfrm>
            <a:off x="4912122" y="785190"/>
            <a:ext cx="3756991" cy="5635487"/>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BB423E68-2D45-AD93-576D-9C84EA60364C}"/>
              </a:ext>
            </a:extLst>
          </p:cNvPr>
          <p:cNvPicPr>
            <a:picLocks noChangeAspect="1"/>
          </p:cNvPicPr>
          <p:nvPr/>
        </p:nvPicPr>
        <p:blipFill>
          <a:blip r:embed="rId3"/>
          <a:stretch>
            <a:fillRect/>
          </a:stretch>
        </p:blipFill>
        <p:spPr>
          <a:xfrm>
            <a:off x="8446584" y="785190"/>
            <a:ext cx="3756991" cy="5635487"/>
          </a:xfrm>
          <a:prstGeom prst="rect">
            <a:avLst/>
          </a:prstGeom>
        </p:spPr>
      </p:pic>
      <p:sp>
        <p:nvSpPr>
          <p:cNvPr id="11" name="TextBox 10">
            <a:extLst>
              <a:ext uri="{FF2B5EF4-FFF2-40B4-BE49-F238E27FC236}">
                <a16:creationId xmlns:a16="http://schemas.microsoft.com/office/drawing/2014/main" id="{5F19D26E-132B-64E3-ADA9-846DD0F20D00}"/>
              </a:ext>
            </a:extLst>
          </p:cNvPr>
          <p:cNvSpPr txBox="1"/>
          <p:nvPr/>
        </p:nvSpPr>
        <p:spPr>
          <a:xfrm rot="16200000">
            <a:off x="3469442" y="4849503"/>
            <a:ext cx="1648208" cy="307777"/>
          </a:xfrm>
          <a:prstGeom prst="rect">
            <a:avLst/>
          </a:prstGeom>
          <a:solidFill>
            <a:schemeClr val="accent1">
              <a:lumMod val="20000"/>
              <a:lumOff val="80000"/>
            </a:schemeClr>
          </a:solidFill>
        </p:spPr>
        <p:txBody>
          <a:bodyPr wrap="none" rtlCol="0">
            <a:spAutoFit/>
          </a:bodyPr>
          <a:lstStyle/>
          <a:p>
            <a:r>
              <a:rPr lang="en-US" sz="1400" dirty="0"/>
              <a:t>Absolute Multipole</a:t>
            </a:r>
          </a:p>
        </p:txBody>
      </p:sp>
      <p:sp>
        <p:nvSpPr>
          <p:cNvPr id="12" name="TextBox 11">
            <a:extLst>
              <a:ext uri="{FF2B5EF4-FFF2-40B4-BE49-F238E27FC236}">
                <a16:creationId xmlns:a16="http://schemas.microsoft.com/office/drawing/2014/main" id="{CEB2463D-DF49-60ED-96B6-1F92863103BE}"/>
              </a:ext>
            </a:extLst>
          </p:cNvPr>
          <p:cNvSpPr txBox="1"/>
          <p:nvPr/>
        </p:nvSpPr>
        <p:spPr>
          <a:xfrm rot="16200000">
            <a:off x="4282005" y="3992145"/>
            <a:ext cx="761747" cy="307777"/>
          </a:xfrm>
          <a:prstGeom prst="rect">
            <a:avLst/>
          </a:prstGeom>
          <a:solidFill>
            <a:schemeClr val="accent3">
              <a:lumMod val="40000"/>
              <a:lumOff val="60000"/>
            </a:schemeClr>
          </a:solidFill>
        </p:spPr>
        <p:txBody>
          <a:bodyPr wrap="none" rtlCol="0">
            <a:spAutoFit/>
          </a:bodyPr>
          <a:lstStyle/>
          <a:p>
            <a:r>
              <a:rPr lang="en-US" sz="1400" dirty="0"/>
              <a:t>Normal</a:t>
            </a:r>
          </a:p>
        </p:txBody>
      </p:sp>
      <p:sp>
        <p:nvSpPr>
          <p:cNvPr id="13" name="TextBox 12">
            <a:extLst>
              <a:ext uri="{FF2B5EF4-FFF2-40B4-BE49-F238E27FC236}">
                <a16:creationId xmlns:a16="http://schemas.microsoft.com/office/drawing/2014/main" id="{790D16AC-5517-6DE2-C58F-2B39A711CA9A}"/>
              </a:ext>
            </a:extLst>
          </p:cNvPr>
          <p:cNvSpPr txBox="1"/>
          <p:nvPr/>
        </p:nvSpPr>
        <p:spPr>
          <a:xfrm rot="16200000">
            <a:off x="4350935" y="5774562"/>
            <a:ext cx="623889" cy="307777"/>
          </a:xfrm>
          <a:prstGeom prst="rect">
            <a:avLst/>
          </a:prstGeom>
          <a:solidFill>
            <a:schemeClr val="accent3">
              <a:lumMod val="40000"/>
              <a:lumOff val="60000"/>
            </a:schemeClr>
          </a:solidFill>
        </p:spPr>
        <p:txBody>
          <a:bodyPr wrap="none" rtlCol="0">
            <a:spAutoFit/>
          </a:bodyPr>
          <a:lstStyle/>
          <a:p>
            <a:r>
              <a:rPr lang="en-US" sz="1400" dirty="0"/>
              <a:t>Skew</a:t>
            </a:r>
          </a:p>
        </p:txBody>
      </p:sp>
      <p:sp>
        <p:nvSpPr>
          <p:cNvPr id="14" name="TextBox 13">
            <a:extLst>
              <a:ext uri="{FF2B5EF4-FFF2-40B4-BE49-F238E27FC236}">
                <a16:creationId xmlns:a16="http://schemas.microsoft.com/office/drawing/2014/main" id="{4D382201-F101-940C-91B5-1948B48AA0B9}"/>
              </a:ext>
            </a:extLst>
          </p:cNvPr>
          <p:cNvSpPr txBox="1"/>
          <p:nvPr/>
        </p:nvSpPr>
        <p:spPr>
          <a:xfrm rot="16200000">
            <a:off x="3678217" y="2117457"/>
            <a:ext cx="2242922" cy="307777"/>
          </a:xfrm>
          <a:prstGeom prst="rect">
            <a:avLst/>
          </a:prstGeom>
          <a:solidFill>
            <a:schemeClr val="accent1">
              <a:lumMod val="20000"/>
              <a:lumOff val="80000"/>
            </a:schemeClr>
          </a:solidFill>
        </p:spPr>
        <p:txBody>
          <a:bodyPr wrap="none" rtlCol="0">
            <a:spAutoFit/>
          </a:bodyPr>
          <a:lstStyle/>
          <a:p>
            <a:r>
              <a:rPr lang="en-US" sz="1400" dirty="0"/>
              <a:t>Current, Field magnitudes</a:t>
            </a:r>
          </a:p>
        </p:txBody>
      </p:sp>
      <p:sp>
        <p:nvSpPr>
          <p:cNvPr id="15" name="TextBox 14">
            <a:extLst>
              <a:ext uri="{FF2B5EF4-FFF2-40B4-BE49-F238E27FC236}">
                <a16:creationId xmlns:a16="http://schemas.microsoft.com/office/drawing/2014/main" id="{EF78DF69-4057-A04A-F3A4-EE0613069044}"/>
              </a:ext>
            </a:extLst>
          </p:cNvPr>
          <p:cNvSpPr txBox="1"/>
          <p:nvPr/>
        </p:nvSpPr>
        <p:spPr>
          <a:xfrm>
            <a:off x="5922355" y="174546"/>
            <a:ext cx="1751660" cy="307777"/>
          </a:xfrm>
          <a:prstGeom prst="rect">
            <a:avLst/>
          </a:prstGeom>
          <a:solidFill>
            <a:schemeClr val="accent2">
              <a:lumMod val="60000"/>
              <a:lumOff val="40000"/>
            </a:schemeClr>
          </a:solidFill>
        </p:spPr>
        <p:txBody>
          <a:bodyPr wrap="square" rtlCol="0">
            <a:spAutoFit/>
          </a:bodyPr>
          <a:lstStyle/>
          <a:p>
            <a:r>
              <a:rPr lang="en-US" sz="1400" dirty="0"/>
              <a:t>Latch plates:  IN</a:t>
            </a:r>
          </a:p>
        </p:txBody>
      </p:sp>
      <p:sp>
        <p:nvSpPr>
          <p:cNvPr id="16" name="TextBox 15">
            <a:extLst>
              <a:ext uri="{FF2B5EF4-FFF2-40B4-BE49-F238E27FC236}">
                <a16:creationId xmlns:a16="http://schemas.microsoft.com/office/drawing/2014/main" id="{BAC821C5-9366-BE30-5624-3DEFCADEB736}"/>
              </a:ext>
            </a:extLst>
          </p:cNvPr>
          <p:cNvSpPr txBox="1"/>
          <p:nvPr/>
        </p:nvSpPr>
        <p:spPr>
          <a:xfrm>
            <a:off x="9219999" y="174546"/>
            <a:ext cx="2563029" cy="307777"/>
          </a:xfrm>
          <a:prstGeom prst="rect">
            <a:avLst/>
          </a:prstGeom>
          <a:solidFill>
            <a:schemeClr val="accent2">
              <a:lumMod val="60000"/>
              <a:lumOff val="40000"/>
            </a:schemeClr>
          </a:solidFill>
        </p:spPr>
        <p:txBody>
          <a:bodyPr wrap="square" rtlCol="0">
            <a:spAutoFit/>
          </a:bodyPr>
          <a:lstStyle/>
          <a:p>
            <a:r>
              <a:rPr lang="en-US" sz="1400" dirty="0"/>
              <a:t>Latch plates:  REMOVED</a:t>
            </a:r>
          </a:p>
        </p:txBody>
      </p:sp>
      <p:sp>
        <p:nvSpPr>
          <p:cNvPr id="17" name="TextBox 16">
            <a:extLst>
              <a:ext uri="{FF2B5EF4-FFF2-40B4-BE49-F238E27FC236}">
                <a16:creationId xmlns:a16="http://schemas.microsoft.com/office/drawing/2014/main" id="{EAC872DD-9A05-6EFE-1D45-83464A106CEA}"/>
              </a:ext>
            </a:extLst>
          </p:cNvPr>
          <p:cNvSpPr txBox="1"/>
          <p:nvPr/>
        </p:nvSpPr>
        <p:spPr>
          <a:xfrm>
            <a:off x="7427382" y="2909208"/>
            <a:ext cx="1625510" cy="461665"/>
          </a:xfrm>
          <a:prstGeom prst="rect">
            <a:avLst/>
          </a:prstGeom>
          <a:solidFill>
            <a:schemeClr val="bg1"/>
          </a:solidFill>
          <a:ln>
            <a:solidFill>
              <a:schemeClr val="tx1"/>
            </a:solidFill>
          </a:ln>
        </p:spPr>
        <p:txBody>
          <a:bodyPr wrap="square" rtlCol="0">
            <a:spAutoFit/>
          </a:bodyPr>
          <a:lstStyle/>
          <a:p>
            <a:r>
              <a:rPr lang="en-US" sz="1200" dirty="0"/>
              <a:t>Norm. </a:t>
            </a:r>
            <a:r>
              <a:rPr lang="en-US" sz="1200" dirty="0" err="1"/>
              <a:t>sextupole</a:t>
            </a:r>
            <a:r>
              <a:rPr lang="en-US" sz="1200" dirty="0"/>
              <a:t> (blue)</a:t>
            </a:r>
          </a:p>
        </p:txBody>
      </p:sp>
      <p:cxnSp>
        <p:nvCxnSpPr>
          <p:cNvPr id="18" name="Straight Arrow Connector 17">
            <a:extLst>
              <a:ext uri="{FF2B5EF4-FFF2-40B4-BE49-F238E27FC236}">
                <a16:creationId xmlns:a16="http://schemas.microsoft.com/office/drawing/2014/main" id="{1E1AC858-9E81-34F1-C3E4-CE4AE7544CD5}"/>
              </a:ext>
            </a:extLst>
          </p:cNvPr>
          <p:cNvCxnSpPr>
            <a:cxnSpLocks/>
          </p:cNvCxnSpPr>
          <p:nvPr/>
        </p:nvCxnSpPr>
        <p:spPr>
          <a:xfrm flipH="1">
            <a:off x="6674868" y="3076832"/>
            <a:ext cx="693405" cy="148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CCE32-BB9B-D2AE-7A8A-817F5BAF5A8B}"/>
              </a:ext>
            </a:extLst>
          </p:cNvPr>
          <p:cNvCxnSpPr>
            <a:cxnSpLocks/>
          </p:cNvCxnSpPr>
          <p:nvPr/>
        </p:nvCxnSpPr>
        <p:spPr>
          <a:xfrm>
            <a:off x="9052892" y="3047707"/>
            <a:ext cx="758373" cy="17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indoor, miller&#10;&#10;Description automatically generated">
            <a:extLst>
              <a:ext uri="{FF2B5EF4-FFF2-40B4-BE49-F238E27FC236}">
                <a16:creationId xmlns:a16="http://schemas.microsoft.com/office/drawing/2014/main" id="{EFBF850B-9730-064D-AA90-D4F4BDAB5FC0}"/>
              </a:ext>
            </a:extLst>
          </p:cNvPr>
          <p:cNvPicPr>
            <a:picLocks noChangeAspect="1"/>
          </p:cNvPicPr>
          <p:nvPr/>
        </p:nvPicPr>
        <p:blipFill rotWithShape="1">
          <a:blip r:embed="rId4"/>
          <a:srcRect l="9529" t="10697" r="7672" b="26681"/>
          <a:stretch/>
        </p:blipFill>
        <p:spPr>
          <a:xfrm>
            <a:off x="331750" y="3523159"/>
            <a:ext cx="3135060" cy="3161458"/>
          </a:xfrm>
          <a:prstGeom prst="rect">
            <a:avLst/>
          </a:prstGeom>
        </p:spPr>
      </p:pic>
      <p:cxnSp>
        <p:nvCxnSpPr>
          <p:cNvPr id="22" name="Straight Arrow Connector 21">
            <a:extLst>
              <a:ext uri="{FF2B5EF4-FFF2-40B4-BE49-F238E27FC236}">
                <a16:creationId xmlns:a16="http://schemas.microsoft.com/office/drawing/2014/main" id="{FBFB1006-D7C5-CE4F-2FB7-266DCCDB37BE}"/>
              </a:ext>
            </a:extLst>
          </p:cNvPr>
          <p:cNvCxnSpPr>
            <a:cxnSpLocks/>
          </p:cNvCxnSpPr>
          <p:nvPr/>
        </p:nvCxnSpPr>
        <p:spPr>
          <a:xfrm flipH="1" flipV="1">
            <a:off x="1959690" y="6151967"/>
            <a:ext cx="1051119" cy="37500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4C6CBE-C2A3-F1DC-EBE6-0BB0F99E7842}"/>
              </a:ext>
            </a:extLst>
          </p:cNvPr>
          <p:cNvCxnSpPr>
            <a:cxnSpLocks/>
          </p:cNvCxnSpPr>
          <p:nvPr/>
        </p:nvCxnSpPr>
        <p:spPr>
          <a:xfrm flipH="1" flipV="1">
            <a:off x="2466317" y="5808606"/>
            <a:ext cx="500247" cy="75129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72F6E3-114C-E9F5-55B5-67EFEEE8D7CC}"/>
              </a:ext>
            </a:extLst>
          </p:cNvPr>
          <p:cNvSpPr txBox="1"/>
          <p:nvPr/>
        </p:nvSpPr>
        <p:spPr>
          <a:xfrm>
            <a:off x="2911196" y="6323435"/>
            <a:ext cx="1727553" cy="307777"/>
          </a:xfrm>
          <a:prstGeom prst="rect">
            <a:avLst/>
          </a:prstGeom>
          <a:solidFill>
            <a:srgbClr val="FFC000"/>
          </a:solidFill>
          <a:ln>
            <a:noFill/>
          </a:ln>
        </p:spPr>
        <p:txBody>
          <a:bodyPr wrap="square" rtlCol="0">
            <a:spAutoFit/>
          </a:bodyPr>
          <a:lstStyle/>
          <a:p>
            <a:r>
              <a:rPr lang="en-US" sz="1400" dirty="0"/>
              <a:t>Support brackets</a:t>
            </a:r>
          </a:p>
        </p:txBody>
      </p:sp>
      <p:sp>
        <p:nvSpPr>
          <p:cNvPr id="25" name="TextBox 24">
            <a:extLst>
              <a:ext uri="{FF2B5EF4-FFF2-40B4-BE49-F238E27FC236}">
                <a16:creationId xmlns:a16="http://schemas.microsoft.com/office/drawing/2014/main" id="{B2AACF5C-5BD1-29B6-A9AD-06FFE1EE533C}"/>
              </a:ext>
            </a:extLst>
          </p:cNvPr>
          <p:cNvSpPr txBox="1"/>
          <p:nvPr/>
        </p:nvSpPr>
        <p:spPr>
          <a:xfrm>
            <a:off x="226070" y="958582"/>
            <a:ext cx="4321589" cy="2492990"/>
          </a:xfrm>
          <a:prstGeom prst="rect">
            <a:avLst/>
          </a:prstGeom>
          <a:noFill/>
        </p:spPr>
        <p:txBody>
          <a:bodyPr wrap="square" rtlCol="0">
            <a:spAutoFit/>
          </a:bodyPr>
          <a:lstStyle/>
          <a:p>
            <a:r>
              <a:rPr lang="en-US" sz="1300" dirty="0"/>
              <a:t>Multipoles measured on magnet #16 with and without the aluminum ‘latch plate’ inserted over the top of the lower magnet yoke (see below).</a:t>
            </a:r>
          </a:p>
          <a:p>
            <a:endParaRPr lang="en-US" sz="1300" dirty="0"/>
          </a:p>
          <a:p>
            <a:r>
              <a:rPr lang="en-US" sz="1300" dirty="0">
                <a:solidFill>
                  <a:srgbClr val="FF0000"/>
                </a:solidFill>
              </a:rPr>
              <a:t>Support bracket insufficiently well insulated</a:t>
            </a:r>
          </a:p>
          <a:p>
            <a:endParaRPr lang="en-US" sz="1300" dirty="0"/>
          </a:p>
          <a:p>
            <a:r>
              <a:rPr lang="en-US" sz="1300" dirty="0"/>
              <a:t>Normal dB/dt dependent </a:t>
            </a:r>
            <a:r>
              <a:rPr lang="en-US" sz="1300" dirty="0" err="1"/>
              <a:t>sextupole</a:t>
            </a:r>
            <a:r>
              <a:rPr lang="en-US" sz="1300" dirty="0"/>
              <a:t> component vanishes without latch plates.  Consistent with removing eddy current effects in lower yoke from the two conducting loops formed by the support</a:t>
            </a:r>
          </a:p>
          <a:p>
            <a:endParaRPr lang="en-US" sz="1300" dirty="0"/>
          </a:p>
          <a:p>
            <a:r>
              <a:rPr lang="en-US" sz="1300" dirty="0">
                <a:solidFill>
                  <a:srgbClr val="FF0000"/>
                </a:solidFill>
              </a:rPr>
              <a:t>All aluminum latch plates swapped out for G-10 plates</a:t>
            </a:r>
          </a:p>
        </p:txBody>
      </p:sp>
    </p:spTree>
    <p:extLst>
      <p:ext uri="{BB962C8B-B14F-4D97-AF65-F5344CB8AC3E}">
        <p14:creationId xmlns:p14="http://schemas.microsoft.com/office/powerpoint/2010/main" val="352269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9260-5E6E-B2EE-D547-562D6B1BA4EF}"/>
              </a:ext>
            </a:extLst>
          </p:cNvPr>
          <p:cNvSpPr>
            <a:spLocks noGrp="1"/>
          </p:cNvSpPr>
          <p:nvPr>
            <p:ph type="title"/>
          </p:nvPr>
        </p:nvSpPr>
        <p:spPr>
          <a:xfrm>
            <a:off x="571500" y="365126"/>
            <a:ext cx="11049000" cy="1046986"/>
          </a:xfrm>
        </p:spPr>
        <p:txBody>
          <a:bodyPr/>
          <a:lstStyle/>
          <a:p>
            <a:r>
              <a:rPr lang="en-US" dirty="0"/>
              <a:t>Preliminary commissioning tasks</a:t>
            </a:r>
          </a:p>
        </p:txBody>
      </p:sp>
      <p:sp>
        <p:nvSpPr>
          <p:cNvPr id="3" name="Slide Number Placeholder 2">
            <a:extLst>
              <a:ext uri="{FF2B5EF4-FFF2-40B4-BE49-F238E27FC236}">
                <a16:creationId xmlns:a16="http://schemas.microsoft.com/office/drawing/2014/main" id="{DE028445-E2EE-6ABD-84D5-3A648F1FBC5C}"/>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sp>
        <p:nvSpPr>
          <p:cNvPr id="4" name="TextBox 3">
            <a:extLst>
              <a:ext uri="{FF2B5EF4-FFF2-40B4-BE49-F238E27FC236}">
                <a16:creationId xmlns:a16="http://schemas.microsoft.com/office/drawing/2014/main" id="{B32578AE-B868-9583-16E9-759558B9142C}"/>
              </a:ext>
            </a:extLst>
          </p:cNvPr>
          <p:cNvSpPr txBox="1"/>
          <p:nvPr/>
        </p:nvSpPr>
        <p:spPr>
          <a:xfrm>
            <a:off x="914400" y="1715925"/>
            <a:ext cx="5500224" cy="1477328"/>
          </a:xfrm>
          <a:prstGeom prst="rect">
            <a:avLst/>
          </a:prstGeom>
          <a:noFill/>
        </p:spPr>
        <p:txBody>
          <a:bodyPr wrap="none" rtlCol="0">
            <a:spAutoFit/>
          </a:bodyPr>
          <a:lstStyle/>
          <a:p>
            <a:endParaRPr lang="en-US" dirty="0"/>
          </a:p>
          <a:p>
            <a:pPr marL="285750" indent="-285750">
              <a:buFont typeface="Arial" panose="020B0604020202020204" pitchFamily="34" charset="0"/>
              <a:buChar char="•"/>
            </a:pPr>
            <a:r>
              <a:rPr lang="en-US" dirty="0"/>
              <a:t>Polarity checks</a:t>
            </a:r>
          </a:p>
          <a:p>
            <a:pPr marL="285750" indent="-285750">
              <a:buFont typeface="Arial" panose="020B0604020202020204" pitchFamily="34" charset="0"/>
              <a:buChar char="•"/>
            </a:pPr>
            <a:r>
              <a:rPr lang="en-US" dirty="0"/>
              <a:t>Beam-based time response checks </a:t>
            </a:r>
          </a:p>
          <a:p>
            <a:pPr marL="285750" indent="-285750">
              <a:buFont typeface="Arial" panose="020B0604020202020204" pitchFamily="34" charset="0"/>
              <a:buChar char="•"/>
            </a:pPr>
            <a:r>
              <a:rPr lang="en-US" dirty="0"/>
              <a:t>Proof-of-principle resonance crossing experiment</a:t>
            </a:r>
          </a:p>
          <a:p>
            <a:pPr marL="285750" indent="-285750">
              <a:buFont typeface="Arial" panose="020B0604020202020204" pitchFamily="34" charset="0"/>
              <a:buChar char="•"/>
            </a:pPr>
            <a:r>
              <a:rPr lang="en-US" dirty="0"/>
              <a:t>Orbit centering in skew quads</a:t>
            </a:r>
          </a:p>
        </p:txBody>
      </p:sp>
    </p:spTree>
    <p:extLst>
      <p:ext uri="{BB962C8B-B14F-4D97-AF65-F5344CB8AC3E}">
        <p14:creationId xmlns:p14="http://schemas.microsoft.com/office/powerpoint/2010/main" val="130731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220C-9BDE-12D4-722E-450F8847CD3C}"/>
              </a:ext>
            </a:extLst>
          </p:cNvPr>
          <p:cNvSpPr>
            <a:spLocks noGrp="1"/>
          </p:cNvSpPr>
          <p:nvPr>
            <p:ph type="title"/>
          </p:nvPr>
        </p:nvSpPr>
        <p:spPr>
          <a:xfrm>
            <a:off x="363156" y="1"/>
            <a:ext cx="4451913" cy="717630"/>
          </a:xfrm>
        </p:spPr>
        <p:txBody>
          <a:bodyPr/>
          <a:lstStyle/>
          <a:p>
            <a:r>
              <a:rPr lang="en-US" dirty="0"/>
              <a:t>Polarity checks</a:t>
            </a:r>
          </a:p>
        </p:txBody>
      </p:sp>
      <p:sp>
        <p:nvSpPr>
          <p:cNvPr id="3" name="Slide Number Placeholder 2">
            <a:extLst>
              <a:ext uri="{FF2B5EF4-FFF2-40B4-BE49-F238E27FC236}">
                <a16:creationId xmlns:a16="http://schemas.microsoft.com/office/drawing/2014/main" id="{30CEDA80-7DE4-5915-2A90-CCA5B3A61F87}"/>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pic>
        <p:nvPicPr>
          <p:cNvPr id="4" name="Picture 3" descr="A graph with red and green lines&#10;&#10;Description automatically generated">
            <a:extLst>
              <a:ext uri="{FF2B5EF4-FFF2-40B4-BE49-F238E27FC236}">
                <a16:creationId xmlns:a16="http://schemas.microsoft.com/office/drawing/2014/main" id="{CDF87E1E-C44C-D0E4-689F-CC82D62642A1}"/>
              </a:ext>
            </a:extLst>
          </p:cNvPr>
          <p:cNvPicPr>
            <a:picLocks noChangeAspect="1"/>
          </p:cNvPicPr>
          <p:nvPr/>
        </p:nvPicPr>
        <p:blipFill>
          <a:blip r:embed="rId2"/>
          <a:stretch>
            <a:fillRect/>
          </a:stretch>
        </p:blipFill>
        <p:spPr>
          <a:xfrm>
            <a:off x="7399239" y="619630"/>
            <a:ext cx="4136020" cy="2895214"/>
          </a:xfrm>
          <a:prstGeom prst="rect">
            <a:avLst/>
          </a:prstGeom>
        </p:spPr>
      </p:pic>
      <p:pic>
        <p:nvPicPr>
          <p:cNvPr id="5" name="Picture 4" descr="A graph with red and green lines&#10;&#10;Description automatically generated">
            <a:extLst>
              <a:ext uri="{FF2B5EF4-FFF2-40B4-BE49-F238E27FC236}">
                <a16:creationId xmlns:a16="http://schemas.microsoft.com/office/drawing/2014/main" id="{CCBD41FB-3FF8-91FB-04D9-758D4A4A30B5}"/>
              </a:ext>
            </a:extLst>
          </p:cNvPr>
          <p:cNvPicPr>
            <a:picLocks noChangeAspect="1"/>
          </p:cNvPicPr>
          <p:nvPr/>
        </p:nvPicPr>
        <p:blipFill>
          <a:blip r:embed="rId3"/>
          <a:stretch>
            <a:fillRect/>
          </a:stretch>
        </p:blipFill>
        <p:spPr>
          <a:xfrm>
            <a:off x="7349550" y="3514844"/>
            <a:ext cx="4136020" cy="2895214"/>
          </a:xfrm>
          <a:prstGeom prst="rect">
            <a:avLst/>
          </a:prstGeom>
        </p:spPr>
      </p:pic>
      <p:sp>
        <p:nvSpPr>
          <p:cNvPr id="6" name="TextBox 5">
            <a:extLst>
              <a:ext uri="{FF2B5EF4-FFF2-40B4-BE49-F238E27FC236}">
                <a16:creationId xmlns:a16="http://schemas.microsoft.com/office/drawing/2014/main" id="{B1A24FEB-D6B5-3632-719B-E964844F6117}"/>
              </a:ext>
            </a:extLst>
          </p:cNvPr>
          <p:cNvSpPr txBox="1"/>
          <p:nvPr/>
        </p:nvSpPr>
        <p:spPr>
          <a:xfrm>
            <a:off x="679049" y="937549"/>
            <a:ext cx="6323256" cy="4524315"/>
          </a:xfrm>
          <a:prstGeom prst="rect">
            <a:avLst/>
          </a:prstGeom>
          <a:noFill/>
        </p:spPr>
        <p:txBody>
          <a:bodyPr wrap="square" rtlCol="0">
            <a:spAutoFit/>
          </a:bodyPr>
          <a:lstStyle/>
          <a:p>
            <a:r>
              <a:rPr lang="en-US" dirty="0"/>
              <a:t>Polarity is determined via orbit response</a:t>
            </a:r>
          </a:p>
          <a:p>
            <a:endParaRPr lang="en-US" dirty="0"/>
          </a:p>
          <a:p>
            <a:r>
              <a:rPr lang="en-US" dirty="0"/>
              <a:t>Radial shift introduced : </a:t>
            </a:r>
            <a:r>
              <a:rPr lang="en-US" dirty="0" err="1"/>
              <a:t>dp</a:t>
            </a:r>
            <a:r>
              <a:rPr lang="en-US" dirty="0"/>
              <a:t>/p</a:t>
            </a:r>
          </a:p>
          <a:p>
            <a:pPr marL="285750" indent="-285750">
              <a:buFont typeface="Arial" panose="020B0604020202020204" pitchFamily="34" charset="0"/>
              <a:buChar char="•"/>
            </a:pPr>
            <a:r>
              <a:rPr lang="en-US" dirty="0"/>
              <a:t>Horizontal motion from dispersion at all skew quads of unambiguous sign, horizontal shift predicted using model dispersion</a:t>
            </a:r>
          </a:p>
          <a:p>
            <a:pPr marL="285750" indent="-285750">
              <a:buFont typeface="Arial" panose="020B0604020202020204" pitchFamily="34" charset="0"/>
              <a:buChar char="•"/>
            </a:pPr>
            <a:r>
              <a:rPr lang="en-US" dirty="0"/>
              <a:t>Each skew quad pulsed independently</a:t>
            </a:r>
          </a:p>
          <a:p>
            <a:pPr marL="285750" indent="-285750">
              <a:buFont typeface="Arial" panose="020B0604020202020204" pitchFamily="34" charset="0"/>
              <a:buChar char="•"/>
            </a:pPr>
            <a:r>
              <a:rPr lang="en-US" dirty="0"/>
              <a:t>Vertical orbit response is measured at two values of </a:t>
            </a:r>
            <a:r>
              <a:rPr lang="en-US" dirty="0" err="1"/>
              <a:t>dp</a:t>
            </a:r>
            <a:r>
              <a:rPr lang="en-US" dirty="0"/>
              <a:t>/p, compared to model</a:t>
            </a:r>
          </a:p>
          <a:p>
            <a:pPr marL="285750" indent="-285750">
              <a:buFont typeface="Arial" panose="020B0604020202020204" pitchFamily="34" charset="0"/>
              <a:buChar char="•"/>
            </a:pPr>
            <a:endParaRPr lang="en-US" dirty="0"/>
          </a:p>
          <a:p>
            <a:r>
              <a:rPr lang="en-US" dirty="0"/>
              <a:t>Can be done at top energy where model is generally simple</a:t>
            </a:r>
          </a:p>
          <a:p>
            <a:endParaRPr lang="en-US" dirty="0"/>
          </a:p>
          <a:p>
            <a:r>
              <a:rPr lang="en-US" dirty="0"/>
              <a:t>All 15 pass on first check.  Easy to reproduce (to verify after p.s. work, long shutdowns, </a:t>
            </a:r>
            <a:r>
              <a:rPr lang="en-US" dirty="0" err="1"/>
              <a:t>etc</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BF64DB73-F5AE-8CF9-EE37-F4C8334173F8}"/>
              </a:ext>
            </a:extLst>
          </p:cNvPr>
          <p:cNvSpPr txBox="1"/>
          <p:nvPr/>
        </p:nvSpPr>
        <p:spPr>
          <a:xfrm>
            <a:off x="6770985" y="296555"/>
            <a:ext cx="5057859" cy="369332"/>
          </a:xfrm>
          <a:prstGeom prst="rect">
            <a:avLst/>
          </a:prstGeom>
          <a:solidFill>
            <a:schemeClr val="accent2">
              <a:lumMod val="60000"/>
              <a:lumOff val="40000"/>
            </a:schemeClr>
          </a:solidFill>
        </p:spPr>
        <p:txBody>
          <a:bodyPr wrap="none" rtlCol="0">
            <a:spAutoFit/>
          </a:bodyPr>
          <a:lstStyle/>
          <a:p>
            <a:r>
              <a:rPr lang="en-US" dirty="0"/>
              <a:t>Vertical orbit response from horizontal orbit shift</a:t>
            </a:r>
          </a:p>
        </p:txBody>
      </p:sp>
    </p:spTree>
    <p:extLst>
      <p:ext uri="{BB962C8B-B14F-4D97-AF65-F5344CB8AC3E}">
        <p14:creationId xmlns:p14="http://schemas.microsoft.com/office/powerpoint/2010/main" val="150728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F267-4D90-FB40-9953-779B7EC7389E}"/>
              </a:ext>
            </a:extLst>
          </p:cNvPr>
          <p:cNvSpPr>
            <a:spLocks noGrp="1"/>
          </p:cNvSpPr>
          <p:nvPr>
            <p:ph type="title"/>
          </p:nvPr>
        </p:nvSpPr>
        <p:spPr>
          <a:xfrm>
            <a:off x="262482" y="622179"/>
            <a:ext cx="6726483" cy="530205"/>
          </a:xfrm>
        </p:spPr>
        <p:txBody>
          <a:bodyPr>
            <a:normAutofit fontScale="90000"/>
          </a:bodyPr>
          <a:lstStyle/>
          <a:p>
            <a:r>
              <a:rPr lang="en-US" sz="2000" u="sng" dirty="0"/>
              <a:t>Time response to skew quadrupole pulse</a:t>
            </a:r>
            <a:br>
              <a:rPr lang="en-US" sz="2000" u="sng" dirty="0"/>
            </a:br>
            <a:r>
              <a:rPr lang="en-US" sz="1600" b="0" dirty="0"/>
              <a:t>Measure orbit change on analog PUE signal with one quad pulsing to get beam-based time response verification</a:t>
            </a:r>
            <a:br>
              <a:rPr lang="en-US" sz="1600" b="0" dirty="0"/>
            </a:br>
            <a:br>
              <a:rPr lang="en-US" sz="1600" b="0" dirty="0"/>
            </a:br>
            <a:r>
              <a:rPr lang="en-US" sz="1600" b="0" dirty="0"/>
              <a:t>Flattop is flat? Yes, 1.3 </a:t>
            </a:r>
            <a:r>
              <a:rPr lang="en-US" sz="1600" b="0" dirty="0" err="1"/>
              <a:t>ms</a:t>
            </a:r>
            <a:r>
              <a:rPr lang="en-US" sz="1600" b="0" dirty="0"/>
              <a:t> flattop</a:t>
            </a:r>
            <a:br>
              <a:rPr lang="en-US" sz="1600" b="0" dirty="0"/>
            </a:br>
            <a:r>
              <a:rPr lang="en-US" sz="1600" b="0" dirty="0"/>
              <a:t>Rise time is as expected? Yes, 1 </a:t>
            </a:r>
            <a:r>
              <a:rPr lang="en-US" sz="1600" b="0" dirty="0" err="1"/>
              <a:t>ms</a:t>
            </a:r>
            <a:br>
              <a:rPr lang="en-US" sz="1600" b="0" dirty="0"/>
            </a:br>
            <a:r>
              <a:rPr lang="en-US" sz="1600" b="0" dirty="0"/>
              <a:t>Pulse delay tolerable? Yes (250 μs by this measure, very close to bench measurement of field response with AGS </a:t>
            </a:r>
            <a:r>
              <a:rPr lang="en-US" sz="1600" b="0" dirty="0" err="1"/>
              <a:t>bem</a:t>
            </a:r>
            <a:r>
              <a:rPr lang="en-US" sz="1600" b="0" dirty="0"/>
              <a:t> pipe section inserted)</a:t>
            </a:r>
          </a:p>
        </p:txBody>
      </p:sp>
      <p:sp>
        <p:nvSpPr>
          <p:cNvPr id="3" name="Slide Number Placeholder 2">
            <a:extLst>
              <a:ext uri="{FF2B5EF4-FFF2-40B4-BE49-F238E27FC236}">
                <a16:creationId xmlns:a16="http://schemas.microsoft.com/office/drawing/2014/main" id="{C9EF0883-FF4E-9F16-60B1-52FF2C99E0C1}"/>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pic>
        <p:nvPicPr>
          <p:cNvPr id="3074" name="Picture 2">
            <a:extLst>
              <a:ext uri="{FF2B5EF4-FFF2-40B4-BE49-F238E27FC236}">
                <a16:creationId xmlns:a16="http://schemas.microsoft.com/office/drawing/2014/main" id="{C715E342-A609-7554-53E3-EC3CB6FDC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11"/>
          <a:stretch/>
        </p:blipFill>
        <p:spPr bwMode="auto">
          <a:xfrm>
            <a:off x="254544" y="1782500"/>
            <a:ext cx="6102648" cy="50631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E8FC03-5820-D2BE-8B3B-D9E841CAC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5" b="23891"/>
          <a:stretch/>
        </p:blipFill>
        <p:spPr bwMode="auto">
          <a:xfrm>
            <a:off x="7041995" y="586766"/>
            <a:ext cx="4362262" cy="28575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DA15C0D-5EAB-D167-1928-149256857C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04" b="23261"/>
          <a:stretch/>
        </p:blipFill>
        <p:spPr bwMode="auto">
          <a:xfrm>
            <a:off x="7041995" y="3543810"/>
            <a:ext cx="4362262" cy="2772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26CF49-205C-92EA-6AAD-AD9B1B84945C}"/>
              </a:ext>
            </a:extLst>
          </p:cNvPr>
          <p:cNvSpPr txBox="1"/>
          <p:nvPr/>
        </p:nvSpPr>
        <p:spPr>
          <a:xfrm>
            <a:off x="3983784" y="4324750"/>
            <a:ext cx="1462901" cy="646331"/>
          </a:xfrm>
          <a:prstGeom prst="rect">
            <a:avLst/>
          </a:prstGeom>
          <a:noFill/>
        </p:spPr>
        <p:txBody>
          <a:bodyPr wrap="none" rtlCol="0">
            <a:spAutoFit/>
          </a:bodyPr>
          <a:lstStyle/>
          <a:p>
            <a:r>
              <a:rPr lang="en-US" dirty="0">
                <a:solidFill>
                  <a:srgbClr val="00B0F0"/>
                </a:solidFill>
              </a:rPr>
              <a:t>One cycle</a:t>
            </a:r>
          </a:p>
          <a:p>
            <a:r>
              <a:rPr lang="en-US" dirty="0">
                <a:solidFill>
                  <a:srgbClr val="FFC000"/>
                </a:solidFill>
              </a:rPr>
              <a:t>Avg (20 </a:t>
            </a:r>
            <a:r>
              <a:rPr lang="en-US" dirty="0" err="1">
                <a:solidFill>
                  <a:srgbClr val="FFC000"/>
                </a:solidFill>
              </a:rPr>
              <a:t>cyc</a:t>
            </a:r>
            <a:r>
              <a:rPr lang="en-US" dirty="0">
                <a:solidFill>
                  <a:srgbClr val="FFC000"/>
                </a:solidFill>
              </a:rPr>
              <a:t>)</a:t>
            </a:r>
          </a:p>
        </p:txBody>
      </p:sp>
      <p:sp>
        <p:nvSpPr>
          <p:cNvPr id="5" name="TextBox 4">
            <a:extLst>
              <a:ext uri="{FF2B5EF4-FFF2-40B4-BE49-F238E27FC236}">
                <a16:creationId xmlns:a16="http://schemas.microsoft.com/office/drawing/2014/main" id="{E8899297-582C-BC6B-616C-EAD1E4382481}"/>
              </a:ext>
            </a:extLst>
          </p:cNvPr>
          <p:cNvSpPr txBox="1"/>
          <p:nvPr/>
        </p:nvSpPr>
        <p:spPr>
          <a:xfrm>
            <a:off x="10428789" y="2453834"/>
            <a:ext cx="607859" cy="369332"/>
          </a:xfrm>
          <a:prstGeom prst="rect">
            <a:avLst/>
          </a:prstGeom>
          <a:noFill/>
        </p:spPr>
        <p:txBody>
          <a:bodyPr wrap="none" rtlCol="0">
            <a:spAutoFit/>
          </a:bodyPr>
          <a:lstStyle/>
          <a:p>
            <a:r>
              <a:rPr lang="en-US" dirty="0">
                <a:solidFill>
                  <a:schemeClr val="bg1"/>
                </a:solidFill>
              </a:rPr>
              <a:t>D07</a:t>
            </a:r>
          </a:p>
        </p:txBody>
      </p:sp>
      <p:sp>
        <p:nvSpPr>
          <p:cNvPr id="6" name="TextBox 5">
            <a:extLst>
              <a:ext uri="{FF2B5EF4-FFF2-40B4-BE49-F238E27FC236}">
                <a16:creationId xmlns:a16="http://schemas.microsoft.com/office/drawing/2014/main" id="{15298FFC-68C5-3E53-F48C-6E11234B4ED6}"/>
              </a:ext>
            </a:extLst>
          </p:cNvPr>
          <p:cNvSpPr txBox="1"/>
          <p:nvPr/>
        </p:nvSpPr>
        <p:spPr>
          <a:xfrm>
            <a:off x="10418345" y="5334050"/>
            <a:ext cx="595035" cy="369332"/>
          </a:xfrm>
          <a:prstGeom prst="rect">
            <a:avLst/>
          </a:prstGeom>
          <a:noFill/>
        </p:spPr>
        <p:txBody>
          <a:bodyPr wrap="none" rtlCol="0">
            <a:spAutoFit/>
          </a:bodyPr>
          <a:lstStyle/>
          <a:p>
            <a:r>
              <a:rPr lang="en-US" dirty="0">
                <a:solidFill>
                  <a:schemeClr val="bg1"/>
                </a:solidFill>
              </a:rPr>
              <a:t>A10</a:t>
            </a:r>
          </a:p>
        </p:txBody>
      </p:sp>
      <p:cxnSp>
        <p:nvCxnSpPr>
          <p:cNvPr id="8" name="Straight Arrow Connector 7">
            <a:extLst>
              <a:ext uri="{FF2B5EF4-FFF2-40B4-BE49-F238E27FC236}">
                <a16:creationId xmlns:a16="http://schemas.microsoft.com/office/drawing/2014/main" id="{2F6A87CF-9EF4-1A54-32B6-402024D85456}"/>
              </a:ext>
            </a:extLst>
          </p:cNvPr>
          <p:cNvCxnSpPr>
            <a:cxnSpLocks/>
            <a:stCxn id="9" idx="1"/>
          </p:cNvCxnSpPr>
          <p:nvPr/>
        </p:nvCxnSpPr>
        <p:spPr>
          <a:xfrm flipH="1" flipV="1">
            <a:off x="9910037" y="4572618"/>
            <a:ext cx="345133" cy="67891"/>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410242-F9A3-276F-6229-99D44CB87BEA}"/>
              </a:ext>
            </a:extLst>
          </p:cNvPr>
          <p:cNvSpPr txBox="1"/>
          <p:nvPr/>
        </p:nvSpPr>
        <p:spPr>
          <a:xfrm>
            <a:off x="10255170" y="4455843"/>
            <a:ext cx="684803" cy="369332"/>
          </a:xfrm>
          <a:prstGeom prst="rect">
            <a:avLst/>
          </a:prstGeom>
          <a:noFill/>
        </p:spPr>
        <p:txBody>
          <a:bodyPr wrap="none" rtlCol="0">
            <a:spAutoFit/>
          </a:bodyPr>
          <a:lstStyle/>
          <a:p>
            <a:r>
              <a:rPr lang="en-US" dirty="0">
                <a:solidFill>
                  <a:schemeClr val="bg1"/>
                </a:solidFill>
              </a:rPr>
              <a:t>1 </a:t>
            </a:r>
            <a:r>
              <a:rPr lang="en-US" dirty="0" err="1">
                <a:solidFill>
                  <a:schemeClr val="bg1"/>
                </a:solidFill>
              </a:rPr>
              <a:t>ms</a:t>
            </a:r>
            <a:endParaRPr lang="en-US" dirty="0">
              <a:solidFill>
                <a:schemeClr val="bg1"/>
              </a:solidFill>
            </a:endParaRPr>
          </a:p>
        </p:txBody>
      </p:sp>
      <p:sp>
        <p:nvSpPr>
          <p:cNvPr id="11" name="Right Brace 10">
            <a:extLst>
              <a:ext uri="{FF2B5EF4-FFF2-40B4-BE49-F238E27FC236}">
                <a16:creationId xmlns:a16="http://schemas.microsoft.com/office/drawing/2014/main" id="{17AEF8DA-0ED2-EF5C-5722-6D13808DD610}"/>
              </a:ext>
            </a:extLst>
          </p:cNvPr>
          <p:cNvSpPr/>
          <p:nvPr/>
        </p:nvSpPr>
        <p:spPr>
          <a:xfrm rot="5400000" flipH="1">
            <a:off x="9618205" y="4365551"/>
            <a:ext cx="150594" cy="414135"/>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3412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96C04-1C0E-A90E-4812-EC86A0DCEC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48B800-19DC-E708-A4D6-215A640D6099}"/>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sp>
        <p:nvSpPr>
          <p:cNvPr id="2" name="Title 1">
            <a:extLst>
              <a:ext uri="{FF2B5EF4-FFF2-40B4-BE49-F238E27FC236}">
                <a16:creationId xmlns:a16="http://schemas.microsoft.com/office/drawing/2014/main" id="{281373BB-B427-69CE-FF03-C258A4C0A663}"/>
              </a:ext>
            </a:extLst>
          </p:cNvPr>
          <p:cNvSpPr>
            <a:spLocks noGrp="1"/>
          </p:cNvSpPr>
          <p:nvPr>
            <p:ph type="title"/>
          </p:nvPr>
        </p:nvSpPr>
        <p:spPr>
          <a:xfrm>
            <a:off x="251460" y="27433"/>
            <a:ext cx="12019788" cy="493776"/>
          </a:xfrm>
        </p:spPr>
        <p:txBody>
          <a:bodyPr>
            <a:noAutofit/>
          </a:bodyPr>
          <a:lstStyle/>
          <a:p>
            <a:r>
              <a:rPr lang="en-US" sz="3000" dirty="0"/>
              <a:t>Commissioning: Proof of principle single resonance crossing</a:t>
            </a:r>
          </a:p>
        </p:txBody>
      </p:sp>
      <p:sp>
        <p:nvSpPr>
          <p:cNvPr id="4" name="Content Placeholder 2">
            <a:extLst>
              <a:ext uri="{FF2B5EF4-FFF2-40B4-BE49-F238E27FC236}">
                <a16:creationId xmlns:a16="http://schemas.microsoft.com/office/drawing/2014/main" id="{61B4CC09-F6CE-E5F0-ECDA-BF20F8F0A49D}"/>
              </a:ext>
            </a:extLst>
          </p:cNvPr>
          <p:cNvSpPr txBox="1">
            <a:spLocks/>
          </p:cNvSpPr>
          <p:nvPr/>
        </p:nvSpPr>
        <p:spPr>
          <a:xfrm>
            <a:off x="271833" y="828929"/>
            <a:ext cx="6511887" cy="4207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dirty="0"/>
              <a:t>At nominal acceleration rate (</a:t>
            </a:r>
            <a:r>
              <a:rPr lang="en-US" sz="2000" dirty="0" err="1"/>
              <a:t>dGɣ</a:t>
            </a:r>
            <a:r>
              <a:rPr lang="en-US" sz="2000" dirty="0"/>
              <a:t>/</a:t>
            </a:r>
            <a:r>
              <a:rPr lang="en-US" sz="2000" dirty="0" err="1"/>
              <a:t>dθ</a:t>
            </a:r>
            <a:r>
              <a:rPr lang="en-US" sz="2000" dirty="0"/>
              <a:t> =4.7 x 10</a:t>
            </a:r>
            <a:r>
              <a:rPr lang="en-US" sz="2000" baseline="30000" dirty="0"/>
              <a:t>-5</a:t>
            </a:r>
            <a:r>
              <a:rPr lang="en-US" sz="2000" dirty="0"/>
              <a:t>), max polarization loss from a single resonance is 0.1-0.5% </a:t>
            </a:r>
          </a:p>
          <a:p>
            <a:pPr marL="914400" lvl="1" indent="-457200"/>
            <a:r>
              <a:rPr lang="en-US" sz="1600" dirty="0">
                <a:solidFill>
                  <a:srgbClr val="FF0000"/>
                </a:solidFill>
              </a:rPr>
              <a:t>too small to to measure individually</a:t>
            </a:r>
          </a:p>
          <a:p>
            <a:pPr marL="457200" indent="-457200"/>
            <a:r>
              <a:rPr lang="en-US" sz="2000" dirty="0"/>
              <a:t>Configure a crossing at fixed energy: just above nominal extraction, with ramped horizontal tune and </a:t>
            </a:r>
            <a:r>
              <a:rPr lang="en-US" sz="2000" i="1" dirty="0"/>
              <a:t>very slow ramp rate </a:t>
            </a:r>
            <a:r>
              <a:rPr lang="en-US" sz="2000" dirty="0"/>
              <a:t>(&gt;100x longer)</a:t>
            </a:r>
          </a:p>
          <a:p>
            <a:pPr marL="457200" indent="-457200"/>
            <a:endParaRPr lang="en-US" sz="1800" dirty="0"/>
          </a:p>
        </p:txBody>
      </p:sp>
      <p:sp>
        <p:nvSpPr>
          <p:cNvPr id="5" name="Slide Number Placeholder 3">
            <a:extLst>
              <a:ext uri="{FF2B5EF4-FFF2-40B4-BE49-F238E27FC236}">
                <a16:creationId xmlns:a16="http://schemas.microsoft.com/office/drawing/2014/main" id="{07FAD2C3-A8E3-070B-9191-C259A33F73C1}"/>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14</a:t>
            </a:fld>
            <a:endParaRPr lang="en-US" dirty="0"/>
          </a:p>
        </p:txBody>
      </p:sp>
      <p:graphicFrame>
        <p:nvGraphicFramePr>
          <p:cNvPr id="6" name="Table 5">
            <a:extLst>
              <a:ext uri="{FF2B5EF4-FFF2-40B4-BE49-F238E27FC236}">
                <a16:creationId xmlns:a16="http://schemas.microsoft.com/office/drawing/2014/main" id="{DBDEB6BD-4199-5630-B592-11E824EE42B4}"/>
              </a:ext>
            </a:extLst>
          </p:cNvPr>
          <p:cNvGraphicFramePr>
            <a:graphicFrameLocks noGrp="1"/>
          </p:cNvGraphicFramePr>
          <p:nvPr/>
        </p:nvGraphicFramePr>
        <p:xfrm>
          <a:off x="845990" y="3292054"/>
          <a:ext cx="3398632" cy="2837812"/>
        </p:xfrm>
        <a:graphic>
          <a:graphicData uri="http://schemas.openxmlformats.org/drawingml/2006/table">
            <a:tbl>
              <a:tblPr firstRow="1" bandRow="1">
                <a:tableStyleId>{5C22544A-7EE6-4342-B048-85BDC9FD1C3A}</a:tableStyleId>
              </a:tblPr>
              <a:tblGrid>
                <a:gridCol w="1699316">
                  <a:extLst>
                    <a:ext uri="{9D8B030D-6E8A-4147-A177-3AD203B41FA5}">
                      <a16:colId xmlns:a16="http://schemas.microsoft.com/office/drawing/2014/main" val="836308471"/>
                    </a:ext>
                  </a:extLst>
                </a:gridCol>
                <a:gridCol w="1699316">
                  <a:extLst>
                    <a:ext uri="{9D8B030D-6E8A-4147-A177-3AD203B41FA5}">
                      <a16:colId xmlns:a16="http://schemas.microsoft.com/office/drawing/2014/main" val="2354417919"/>
                    </a:ext>
                  </a:extLst>
                </a:gridCol>
              </a:tblGrid>
              <a:tr h="325354">
                <a:tc>
                  <a:txBody>
                    <a:bodyPr/>
                    <a:lstStyle/>
                    <a:p>
                      <a:r>
                        <a:rPr lang="en-US" sz="1400" dirty="0"/>
                        <a:t>Parameter</a:t>
                      </a:r>
                    </a:p>
                  </a:txBody>
                  <a:tcPr/>
                </a:tc>
                <a:tc>
                  <a:txBody>
                    <a:bodyPr/>
                    <a:lstStyle/>
                    <a:p>
                      <a:r>
                        <a:rPr lang="en-US" sz="1400" dirty="0"/>
                        <a:t>Value</a:t>
                      </a:r>
                    </a:p>
                  </a:txBody>
                  <a:tcPr/>
                </a:tc>
                <a:extLst>
                  <a:ext uri="{0D108BD9-81ED-4DB2-BD59-A6C34878D82A}">
                    <a16:rowId xmlns:a16="http://schemas.microsoft.com/office/drawing/2014/main" val="3993521372"/>
                  </a:ext>
                </a:extLst>
              </a:tr>
              <a:tr h="325354">
                <a:tc>
                  <a:txBody>
                    <a:bodyPr/>
                    <a:lstStyle/>
                    <a:p>
                      <a:r>
                        <a:rPr lang="en-US" sz="1400" dirty="0" err="1"/>
                        <a:t>Gɣ</a:t>
                      </a:r>
                      <a:endParaRPr lang="en-US" sz="1400" dirty="0"/>
                    </a:p>
                  </a:txBody>
                  <a:tcPr/>
                </a:tc>
                <a:tc>
                  <a:txBody>
                    <a:bodyPr/>
                    <a:lstStyle/>
                    <a:p>
                      <a:r>
                        <a:rPr lang="en-US" sz="1400" baseline="0" dirty="0"/>
                        <a:t>45.74</a:t>
                      </a:r>
                    </a:p>
                  </a:txBody>
                  <a:tcPr/>
                </a:tc>
                <a:extLst>
                  <a:ext uri="{0D108BD9-81ED-4DB2-BD59-A6C34878D82A}">
                    <a16:rowId xmlns:a16="http://schemas.microsoft.com/office/drawing/2014/main" val="2062552183"/>
                  </a:ext>
                </a:extLst>
              </a:tr>
              <a:tr h="325354">
                <a:tc>
                  <a:txBody>
                    <a:bodyPr/>
                    <a:lstStyle/>
                    <a:p>
                      <a:r>
                        <a:rPr lang="en-US" sz="1400" dirty="0" err="1"/>
                        <a:t>dp</a:t>
                      </a:r>
                      <a:r>
                        <a:rPr lang="en-US" sz="1400" dirty="0"/>
                        <a:t>/p (full base)</a:t>
                      </a:r>
                    </a:p>
                  </a:txBody>
                  <a:tcPr/>
                </a:tc>
                <a:tc>
                  <a:txBody>
                    <a:bodyPr/>
                    <a:lstStyle/>
                    <a:p>
                      <a:r>
                        <a:rPr lang="en-US" sz="1400" dirty="0"/>
                        <a:t>1x10</a:t>
                      </a:r>
                      <a:r>
                        <a:rPr lang="en-US" sz="1400" baseline="30000" dirty="0"/>
                        <a:t>-3</a:t>
                      </a:r>
                      <a:endParaRPr lang="en-US" sz="1400" baseline="0" dirty="0"/>
                    </a:p>
                  </a:txBody>
                  <a:tcPr/>
                </a:tc>
                <a:extLst>
                  <a:ext uri="{0D108BD9-81ED-4DB2-BD59-A6C34878D82A}">
                    <a16:rowId xmlns:a16="http://schemas.microsoft.com/office/drawing/2014/main" val="459343974"/>
                  </a:ext>
                </a:extLst>
              </a:tr>
              <a:tr h="439831">
                <a:tc>
                  <a:txBody>
                    <a:bodyPr/>
                    <a:lstStyle/>
                    <a:p>
                      <a:r>
                        <a:rPr lang="en-US" sz="1400" dirty="0" err="1"/>
                        <a:t>Chrom</a:t>
                      </a:r>
                      <a:r>
                        <a:rPr lang="en-US" sz="1400" dirty="0"/>
                        <a:t> </a:t>
                      </a:r>
                      <a:r>
                        <a:rPr lang="en-US" sz="1400" dirty="0" err="1"/>
                        <a:t>ξ</a:t>
                      </a:r>
                      <a:r>
                        <a:rPr lang="en-US" sz="1400" baseline="-25000" dirty="0" err="1"/>
                        <a:t>x</a:t>
                      </a:r>
                      <a:r>
                        <a:rPr lang="en-US" sz="1400" dirty="0"/>
                        <a:t> </a:t>
                      </a:r>
                    </a:p>
                  </a:txBody>
                  <a:tcPr/>
                </a:tc>
                <a:tc>
                  <a:txBody>
                    <a:bodyPr/>
                    <a:lstStyle/>
                    <a:p>
                      <a:r>
                        <a:rPr lang="en-US" sz="1400" dirty="0"/>
                        <a:t>4</a:t>
                      </a:r>
                    </a:p>
                  </a:txBody>
                  <a:tcPr/>
                </a:tc>
                <a:extLst>
                  <a:ext uri="{0D108BD9-81ED-4DB2-BD59-A6C34878D82A}">
                    <a16:rowId xmlns:a16="http://schemas.microsoft.com/office/drawing/2014/main" val="1047360873"/>
                  </a:ext>
                </a:extLst>
              </a:tr>
              <a:tr h="439831">
                <a:tc>
                  <a:txBody>
                    <a:bodyPr/>
                    <a:lstStyle/>
                    <a:p>
                      <a:r>
                        <a:rPr lang="en-US" sz="1400" dirty="0" err="1"/>
                        <a:t>ΔQx</a:t>
                      </a:r>
                      <a:endParaRPr lang="en-US" sz="1400" dirty="0"/>
                    </a:p>
                  </a:txBody>
                  <a:tcPr/>
                </a:tc>
                <a:tc>
                  <a:txBody>
                    <a:bodyPr/>
                    <a:lstStyle/>
                    <a:p>
                      <a:r>
                        <a:rPr lang="en-US" sz="1400" dirty="0"/>
                        <a:t>0.08</a:t>
                      </a:r>
                    </a:p>
                  </a:txBody>
                  <a:tcPr/>
                </a:tc>
                <a:extLst>
                  <a:ext uri="{0D108BD9-81ED-4DB2-BD59-A6C34878D82A}">
                    <a16:rowId xmlns:a16="http://schemas.microsoft.com/office/drawing/2014/main" val="691333347"/>
                  </a:ext>
                </a:extLst>
              </a:tr>
              <a:tr h="542257">
                <a:tc>
                  <a:txBody>
                    <a:bodyPr/>
                    <a:lstStyle/>
                    <a:p>
                      <a:r>
                        <a:rPr lang="en-US" sz="1400" dirty="0"/>
                        <a:t>Tune ramp length [</a:t>
                      </a:r>
                      <a:r>
                        <a:rPr lang="en-US" sz="1400" dirty="0" err="1"/>
                        <a:t>ms</a:t>
                      </a:r>
                      <a:r>
                        <a:rPr lang="en-US" sz="1400" dirty="0"/>
                        <a:t>]</a:t>
                      </a:r>
                    </a:p>
                  </a:txBody>
                  <a:tcPr/>
                </a:tc>
                <a:tc>
                  <a:txBody>
                    <a:bodyPr/>
                    <a:lstStyle/>
                    <a:p>
                      <a:r>
                        <a:rPr lang="en-US" sz="1400" dirty="0"/>
                        <a:t>200</a:t>
                      </a:r>
                    </a:p>
                  </a:txBody>
                  <a:tcPr/>
                </a:tc>
                <a:extLst>
                  <a:ext uri="{0D108BD9-81ED-4DB2-BD59-A6C34878D82A}">
                    <a16:rowId xmlns:a16="http://schemas.microsoft.com/office/drawing/2014/main" val="2648531255"/>
                  </a:ext>
                </a:extLst>
              </a:tr>
              <a:tr h="439831">
                <a:tc>
                  <a:txBody>
                    <a:bodyPr/>
                    <a:lstStyle/>
                    <a:p>
                      <a:r>
                        <a:rPr lang="en-US" sz="1400" dirty="0"/>
                        <a:t>Crossing rate (⍺)</a:t>
                      </a:r>
                    </a:p>
                  </a:txBody>
                  <a:tcPr/>
                </a:tc>
                <a:tc>
                  <a:txBody>
                    <a:bodyPr/>
                    <a:lstStyle/>
                    <a:p>
                      <a:r>
                        <a:rPr lang="en-US" sz="1400" dirty="0"/>
                        <a:t>1.7 x 10</a:t>
                      </a:r>
                      <a:r>
                        <a:rPr lang="en-US" sz="1400" baseline="30000" dirty="0"/>
                        <a:t>-7</a:t>
                      </a:r>
                    </a:p>
                  </a:txBody>
                  <a:tcPr/>
                </a:tc>
                <a:extLst>
                  <a:ext uri="{0D108BD9-81ED-4DB2-BD59-A6C34878D82A}">
                    <a16:rowId xmlns:a16="http://schemas.microsoft.com/office/drawing/2014/main" val="3898763778"/>
                  </a:ext>
                </a:extLst>
              </a:tr>
            </a:tbl>
          </a:graphicData>
        </a:graphic>
      </p:graphicFrame>
      <p:pic>
        <p:nvPicPr>
          <p:cNvPr id="7" name="Picture 6" descr="A graph with a line&#10;&#10;Description automatically generated">
            <a:extLst>
              <a:ext uri="{FF2B5EF4-FFF2-40B4-BE49-F238E27FC236}">
                <a16:creationId xmlns:a16="http://schemas.microsoft.com/office/drawing/2014/main" id="{E972E87C-965E-5F73-B7C7-F3039150EF1F}"/>
              </a:ext>
            </a:extLst>
          </p:cNvPr>
          <p:cNvPicPr>
            <a:picLocks noChangeAspect="1"/>
          </p:cNvPicPr>
          <p:nvPr/>
        </p:nvPicPr>
        <p:blipFill>
          <a:blip r:embed="rId2"/>
          <a:stretch>
            <a:fillRect/>
          </a:stretch>
        </p:blipFill>
        <p:spPr>
          <a:xfrm>
            <a:off x="6986591" y="1086648"/>
            <a:ext cx="5089804" cy="3723096"/>
          </a:xfrm>
          <a:prstGeom prst="rect">
            <a:avLst/>
          </a:prstGeom>
        </p:spPr>
      </p:pic>
      <p:sp>
        <p:nvSpPr>
          <p:cNvPr id="8" name="TextBox 7">
            <a:extLst>
              <a:ext uri="{FF2B5EF4-FFF2-40B4-BE49-F238E27FC236}">
                <a16:creationId xmlns:a16="http://schemas.microsoft.com/office/drawing/2014/main" id="{F5636264-E703-BD1F-FDD2-74A7D4775082}"/>
              </a:ext>
            </a:extLst>
          </p:cNvPr>
          <p:cNvSpPr txBox="1"/>
          <p:nvPr/>
        </p:nvSpPr>
        <p:spPr>
          <a:xfrm>
            <a:off x="6986591" y="834898"/>
            <a:ext cx="2274982" cy="369332"/>
          </a:xfrm>
          <a:prstGeom prst="rect">
            <a:avLst/>
          </a:prstGeom>
          <a:solidFill>
            <a:schemeClr val="accent2">
              <a:lumMod val="40000"/>
              <a:lumOff val="60000"/>
            </a:schemeClr>
          </a:solidFill>
        </p:spPr>
        <p:txBody>
          <a:bodyPr wrap="none" rtlCol="0">
            <a:spAutoFit/>
          </a:bodyPr>
          <a:lstStyle/>
          <a:p>
            <a:r>
              <a:rPr lang="en-US" dirty="0"/>
              <a:t>Resonance crossing</a:t>
            </a:r>
          </a:p>
        </p:txBody>
      </p:sp>
      <p:sp>
        <p:nvSpPr>
          <p:cNvPr id="9" name="Rectangle 8">
            <a:extLst>
              <a:ext uri="{FF2B5EF4-FFF2-40B4-BE49-F238E27FC236}">
                <a16:creationId xmlns:a16="http://schemas.microsoft.com/office/drawing/2014/main" id="{EF47633F-56D9-3C5C-2DF3-B4101D2941FD}"/>
              </a:ext>
            </a:extLst>
          </p:cNvPr>
          <p:cNvSpPr/>
          <p:nvPr/>
        </p:nvSpPr>
        <p:spPr>
          <a:xfrm>
            <a:off x="2551286" y="5703188"/>
            <a:ext cx="891822" cy="3240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058B2D64-05B9-C439-114A-D908E5942F02}"/>
              </a:ext>
            </a:extLst>
          </p:cNvPr>
          <p:cNvSpPr/>
          <p:nvPr/>
        </p:nvSpPr>
        <p:spPr>
          <a:xfrm>
            <a:off x="4380089" y="3680178"/>
            <a:ext cx="157716" cy="2449687"/>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B30E69BA-4F2C-01DB-B842-9A5C53A4982E}"/>
              </a:ext>
            </a:extLst>
          </p:cNvPr>
          <p:cNvSpPr txBox="1"/>
          <p:nvPr/>
        </p:nvSpPr>
        <p:spPr>
          <a:xfrm>
            <a:off x="4537805" y="4633504"/>
            <a:ext cx="2370092" cy="830997"/>
          </a:xfrm>
          <a:prstGeom prst="rect">
            <a:avLst/>
          </a:prstGeom>
          <a:noFill/>
        </p:spPr>
        <p:txBody>
          <a:bodyPr wrap="square" rtlCol="0">
            <a:spAutoFit/>
          </a:bodyPr>
          <a:lstStyle/>
          <a:p>
            <a:r>
              <a:rPr lang="en-US" sz="1600" dirty="0"/>
              <a:t>Slow crossing gives measurable 20-25% relative polarization loss</a:t>
            </a:r>
          </a:p>
        </p:txBody>
      </p:sp>
    </p:spTree>
    <p:extLst>
      <p:ext uri="{BB962C8B-B14F-4D97-AF65-F5344CB8AC3E}">
        <p14:creationId xmlns:p14="http://schemas.microsoft.com/office/powerpoint/2010/main" val="251847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F82C-D4BF-8182-F0A3-CB44EE54D00E}"/>
            </a:ext>
          </a:extLst>
        </p:cNvPr>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B729C3E0-DCE5-FCB0-3F5E-EA721C106C3C}"/>
              </a:ext>
            </a:extLst>
          </p:cNvPr>
          <p:cNvSpPr>
            <a:spLocks noGrp="1"/>
          </p:cNvSpPr>
          <p:nvPr>
            <p:ph type="sldNum" sz="quarter" idx="4"/>
          </p:nvPr>
        </p:nvSpPr>
        <p:spPr>
          <a:xfrm>
            <a:off x="11713214" y="6097812"/>
            <a:ext cx="432486" cy="365125"/>
          </a:xfrm>
        </p:spPr>
        <p:txBody>
          <a:bodyPr/>
          <a:lstStyle/>
          <a:p>
            <a:fld id="{933A556B-7C63-244D-9B7C-B0EA8042B330}" type="slidenum">
              <a:rPr lang="en-US" smtClean="0"/>
              <a:pPr/>
              <a:t>15</a:t>
            </a:fld>
            <a:endParaRPr lang="en-US" sz="1000" dirty="0"/>
          </a:p>
        </p:txBody>
      </p:sp>
      <p:pic>
        <p:nvPicPr>
          <p:cNvPr id="14" name="Picture 2">
            <a:extLst>
              <a:ext uri="{FF2B5EF4-FFF2-40B4-BE49-F238E27FC236}">
                <a16:creationId xmlns:a16="http://schemas.microsoft.com/office/drawing/2014/main" id="{7D223F64-ABE9-0241-38B5-E22FE56CCF17}"/>
              </a:ext>
            </a:extLst>
          </p:cNvPr>
          <p:cNvPicPr>
            <a:picLocks noChangeAspect="1" noChangeArrowheads="1"/>
          </p:cNvPicPr>
          <p:nvPr/>
        </p:nvPicPr>
        <p:blipFill>
          <a:blip r:embed="rId2"/>
          <a:srcRect t="6553" b="6553"/>
          <a:stretch/>
        </p:blipFill>
        <p:spPr bwMode="auto">
          <a:xfrm>
            <a:off x="5241494" y="1077378"/>
            <a:ext cx="4434391" cy="3288061"/>
          </a:xfrm>
          <a:prstGeom prst="rect">
            <a:avLst/>
          </a:prstGeom>
          <a:noFill/>
          <a:ln w="19050">
            <a:solidFill>
              <a:schemeClr val="accent1">
                <a:shade val="15000"/>
              </a:schemeClr>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102DDB-A96C-C836-26D3-39A4A8E22797}"/>
              </a:ext>
            </a:extLst>
          </p:cNvPr>
          <p:cNvSpPr txBox="1"/>
          <p:nvPr/>
        </p:nvSpPr>
        <p:spPr>
          <a:xfrm>
            <a:off x="383919" y="4494172"/>
            <a:ext cx="4436072" cy="1600438"/>
          </a:xfrm>
          <a:prstGeom prst="rect">
            <a:avLst/>
          </a:prstGeom>
          <a:noFill/>
        </p:spPr>
        <p:txBody>
          <a:bodyPr wrap="square" rtlCol="0">
            <a:spAutoFit/>
          </a:bodyPr>
          <a:lstStyle/>
          <a:p>
            <a:r>
              <a:rPr lang="en-US" sz="1400" dirty="0"/>
              <a:t>Select three skew quads with good relative phasing</a:t>
            </a:r>
          </a:p>
          <a:p>
            <a:pPr marL="285750" indent="-285750">
              <a:buFont typeface="Arial" panose="020B0604020202020204" pitchFamily="34" charset="0"/>
              <a:buChar char="•"/>
            </a:pPr>
            <a:r>
              <a:rPr lang="en-US" sz="1400" dirty="0"/>
              <a:t>K07 in phase with snakes</a:t>
            </a:r>
          </a:p>
          <a:p>
            <a:pPr marL="285750" indent="-285750">
              <a:buFont typeface="Arial" panose="020B0604020202020204" pitchFamily="34" charset="0"/>
              <a:buChar char="•"/>
            </a:pPr>
            <a:r>
              <a:rPr lang="en-US" sz="1400" dirty="0"/>
              <a:t>E05 180</a:t>
            </a:r>
            <a:r>
              <a:rPr lang="en-US" sz="1400" baseline="30000" dirty="0"/>
              <a:t>o</a:t>
            </a:r>
            <a:r>
              <a:rPr lang="en-US" sz="1400" dirty="0"/>
              <a:t> from K07</a:t>
            </a:r>
          </a:p>
          <a:p>
            <a:pPr marL="285750" indent="-285750">
              <a:buFont typeface="Arial" panose="020B0604020202020204" pitchFamily="34" charset="0"/>
              <a:buChar char="•"/>
            </a:pPr>
            <a:r>
              <a:rPr lang="en-US" sz="1400" dirty="0"/>
              <a:t>B07 orthogonal to snake drives</a:t>
            </a:r>
          </a:p>
          <a:p>
            <a:endParaRPr lang="en-US" sz="1400" dirty="0"/>
          </a:p>
          <a:p>
            <a:r>
              <a:rPr lang="en-US" sz="1400" dirty="0"/>
              <a:t>Skew quad arrow length is full current range of supply (arrow head is positive)</a:t>
            </a:r>
          </a:p>
        </p:txBody>
      </p:sp>
      <p:grpSp>
        <p:nvGrpSpPr>
          <p:cNvPr id="17" name="Group 16">
            <a:extLst>
              <a:ext uri="{FF2B5EF4-FFF2-40B4-BE49-F238E27FC236}">
                <a16:creationId xmlns:a16="http://schemas.microsoft.com/office/drawing/2014/main" id="{2AD914A2-6CCC-FDB3-5F11-14C64BAA7A57}"/>
              </a:ext>
            </a:extLst>
          </p:cNvPr>
          <p:cNvGrpSpPr/>
          <p:nvPr/>
        </p:nvGrpSpPr>
        <p:grpSpPr>
          <a:xfrm>
            <a:off x="449597" y="985939"/>
            <a:ext cx="3494036" cy="3344900"/>
            <a:chOff x="3630168" y="879627"/>
            <a:chExt cx="3494036" cy="3344900"/>
          </a:xfrm>
        </p:grpSpPr>
        <p:pic>
          <p:nvPicPr>
            <p:cNvPr id="18" name="Picture 17">
              <a:extLst>
                <a:ext uri="{FF2B5EF4-FFF2-40B4-BE49-F238E27FC236}">
                  <a16:creationId xmlns:a16="http://schemas.microsoft.com/office/drawing/2014/main" id="{192F73A5-CCF2-205A-1338-D8FC51565DDC}"/>
                </a:ext>
              </a:extLst>
            </p:cNvPr>
            <p:cNvPicPr>
              <a:picLocks noChangeAspect="1"/>
            </p:cNvPicPr>
            <p:nvPr/>
          </p:nvPicPr>
          <p:blipFill>
            <a:blip r:embed="rId3"/>
            <a:srcRect/>
            <a:stretch/>
          </p:blipFill>
          <p:spPr>
            <a:xfrm>
              <a:off x="3630168" y="879627"/>
              <a:ext cx="3494036" cy="3344900"/>
            </a:xfrm>
            <a:prstGeom prst="rect">
              <a:avLst/>
            </a:prstGeom>
          </p:spPr>
        </p:pic>
        <p:sp>
          <p:nvSpPr>
            <p:cNvPr id="21" name="TextBox 20">
              <a:extLst>
                <a:ext uri="{FF2B5EF4-FFF2-40B4-BE49-F238E27FC236}">
                  <a16:creationId xmlns:a16="http://schemas.microsoft.com/office/drawing/2014/main" id="{22DED0A6-4419-25CB-D2A2-CABAD9DD8D8F}"/>
                </a:ext>
              </a:extLst>
            </p:cNvPr>
            <p:cNvSpPr txBox="1"/>
            <p:nvPr/>
          </p:nvSpPr>
          <p:spPr>
            <a:xfrm>
              <a:off x="5547452" y="996696"/>
              <a:ext cx="503664" cy="307777"/>
            </a:xfrm>
            <a:prstGeom prst="rect">
              <a:avLst/>
            </a:prstGeom>
            <a:solidFill>
              <a:srgbClr val="92D050"/>
            </a:solidFill>
          </p:spPr>
          <p:txBody>
            <a:bodyPr wrap="none" rtlCol="0">
              <a:spAutoFit/>
            </a:bodyPr>
            <a:lstStyle/>
            <a:p>
              <a:r>
                <a:rPr lang="en-US" sz="1400" dirty="0"/>
                <a:t>B07</a:t>
              </a:r>
            </a:p>
          </p:txBody>
        </p:sp>
        <p:sp>
          <p:nvSpPr>
            <p:cNvPr id="23" name="TextBox 22">
              <a:extLst>
                <a:ext uri="{FF2B5EF4-FFF2-40B4-BE49-F238E27FC236}">
                  <a16:creationId xmlns:a16="http://schemas.microsoft.com/office/drawing/2014/main" id="{77A3C950-644D-23B0-F158-5FD36DE0A47C}"/>
                </a:ext>
              </a:extLst>
            </p:cNvPr>
            <p:cNvSpPr txBox="1"/>
            <p:nvPr/>
          </p:nvSpPr>
          <p:spPr>
            <a:xfrm>
              <a:off x="4454053" y="2547155"/>
              <a:ext cx="503664" cy="307777"/>
            </a:xfrm>
            <a:prstGeom prst="rect">
              <a:avLst/>
            </a:prstGeom>
            <a:solidFill>
              <a:srgbClr val="FF0000"/>
            </a:solidFill>
          </p:spPr>
          <p:txBody>
            <a:bodyPr wrap="none" rtlCol="0">
              <a:spAutoFit/>
            </a:bodyPr>
            <a:lstStyle/>
            <a:p>
              <a:r>
                <a:rPr lang="en-US" sz="1400" dirty="0"/>
                <a:t>K07</a:t>
              </a:r>
            </a:p>
          </p:txBody>
        </p:sp>
        <p:sp>
          <p:nvSpPr>
            <p:cNvPr id="24" name="TextBox 23">
              <a:extLst>
                <a:ext uri="{FF2B5EF4-FFF2-40B4-BE49-F238E27FC236}">
                  <a16:creationId xmlns:a16="http://schemas.microsoft.com/office/drawing/2014/main" id="{C259BE9F-30A5-AED3-9205-E58289C5DF5F}"/>
                </a:ext>
              </a:extLst>
            </p:cNvPr>
            <p:cNvSpPr txBox="1"/>
            <p:nvPr/>
          </p:nvSpPr>
          <p:spPr>
            <a:xfrm>
              <a:off x="6325525" y="2854932"/>
              <a:ext cx="503664" cy="307777"/>
            </a:xfrm>
            <a:prstGeom prst="rect">
              <a:avLst/>
            </a:prstGeom>
            <a:solidFill>
              <a:srgbClr val="00B0F0"/>
            </a:solidFill>
          </p:spPr>
          <p:txBody>
            <a:bodyPr wrap="none" rtlCol="0">
              <a:spAutoFit/>
            </a:bodyPr>
            <a:lstStyle/>
            <a:p>
              <a:r>
                <a:rPr lang="en-US" sz="1400" dirty="0"/>
                <a:t>E05</a:t>
              </a:r>
            </a:p>
          </p:txBody>
        </p:sp>
        <p:sp>
          <p:nvSpPr>
            <p:cNvPr id="27" name="TextBox 26">
              <a:extLst>
                <a:ext uri="{FF2B5EF4-FFF2-40B4-BE49-F238E27FC236}">
                  <a16:creationId xmlns:a16="http://schemas.microsoft.com/office/drawing/2014/main" id="{F4328FFE-AC73-5D2B-8AAF-664A09B9445F}"/>
                </a:ext>
              </a:extLst>
            </p:cNvPr>
            <p:cNvSpPr txBox="1"/>
            <p:nvPr/>
          </p:nvSpPr>
          <p:spPr>
            <a:xfrm>
              <a:off x="6051116" y="1946628"/>
              <a:ext cx="857927" cy="246221"/>
            </a:xfrm>
            <a:prstGeom prst="rect">
              <a:avLst/>
            </a:prstGeom>
            <a:solidFill>
              <a:schemeClr val="tx1"/>
            </a:solidFill>
          </p:spPr>
          <p:txBody>
            <a:bodyPr wrap="none" rtlCol="0">
              <a:spAutoFit/>
            </a:bodyPr>
            <a:lstStyle/>
            <a:p>
              <a:r>
                <a:rPr lang="en-US" sz="1000" dirty="0">
                  <a:solidFill>
                    <a:schemeClr val="bg1"/>
                  </a:solidFill>
                </a:rPr>
                <a:t>Snake drive</a:t>
              </a:r>
            </a:p>
          </p:txBody>
        </p:sp>
      </p:grpSp>
      <p:sp>
        <p:nvSpPr>
          <p:cNvPr id="28" name="Title 1">
            <a:extLst>
              <a:ext uri="{FF2B5EF4-FFF2-40B4-BE49-F238E27FC236}">
                <a16:creationId xmlns:a16="http://schemas.microsoft.com/office/drawing/2014/main" id="{E91FE6C2-A4D7-52D5-093D-E211B7ADFBAA}"/>
              </a:ext>
            </a:extLst>
          </p:cNvPr>
          <p:cNvSpPr>
            <a:spLocks noGrp="1"/>
          </p:cNvSpPr>
          <p:nvPr>
            <p:ph type="title"/>
          </p:nvPr>
        </p:nvSpPr>
        <p:spPr>
          <a:xfrm>
            <a:off x="251460" y="27433"/>
            <a:ext cx="12019788" cy="493776"/>
          </a:xfrm>
        </p:spPr>
        <p:txBody>
          <a:bodyPr>
            <a:noAutofit/>
          </a:bodyPr>
          <a:lstStyle/>
          <a:p>
            <a:r>
              <a:rPr lang="en-US" sz="3000" dirty="0"/>
              <a:t>Commissioning: Proof of principle single resonance crossing</a:t>
            </a:r>
          </a:p>
        </p:txBody>
      </p:sp>
      <p:sp>
        <p:nvSpPr>
          <p:cNvPr id="29" name="TextBox 28">
            <a:extLst>
              <a:ext uri="{FF2B5EF4-FFF2-40B4-BE49-F238E27FC236}">
                <a16:creationId xmlns:a16="http://schemas.microsoft.com/office/drawing/2014/main" id="{7A449DBB-72C3-C824-9FAB-7ABCD1C865C4}"/>
              </a:ext>
            </a:extLst>
          </p:cNvPr>
          <p:cNvSpPr txBox="1"/>
          <p:nvPr/>
        </p:nvSpPr>
        <p:spPr>
          <a:xfrm>
            <a:off x="760233" y="654753"/>
            <a:ext cx="3683444" cy="369332"/>
          </a:xfrm>
          <a:prstGeom prst="rect">
            <a:avLst/>
          </a:prstGeom>
          <a:solidFill>
            <a:schemeClr val="accent2">
              <a:lumMod val="20000"/>
              <a:lumOff val="80000"/>
            </a:schemeClr>
          </a:solidFill>
          <a:ln>
            <a:solidFill>
              <a:schemeClr val="accent1">
                <a:lumMod val="60000"/>
                <a:lumOff val="40000"/>
              </a:schemeClr>
            </a:solidFill>
          </a:ln>
        </p:spPr>
        <p:txBody>
          <a:bodyPr wrap="none" rtlCol="0">
            <a:spAutoFit/>
          </a:bodyPr>
          <a:lstStyle/>
          <a:p>
            <a:r>
              <a:rPr lang="en-US" dirty="0"/>
              <a:t>Resonance ‘portrait’ at </a:t>
            </a:r>
            <a:r>
              <a:rPr lang="en-US" dirty="0" err="1"/>
              <a:t>G</a:t>
            </a:r>
            <a:r>
              <a:rPr lang="en-US" sz="1800" dirty="0" err="1"/>
              <a:t>ɣ</a:t>
            </a:r>
            <a:r>
              <a:rPr lang="en-US" sz="1800" dirty="0"/>
              <a:t> = 45.74</a:t>
            </a:r>
            <a:endParaRPr lang="en-US" dirty="0"/>
          </a:p>
        </p:txBody>
      </p:sp>
      <p:sp>
        <p:nvSpPr>
          <p:cNvPr id="30" name="TextBox 29">
            <a:extLst>
              <a:ext uri="{FF2B5EF4-FFF2-40B4-BE49-F238E27FC236}">
                <a16:creationId xmlns:a16="http://schemas.microsoft.com/office/drawing/2014/main" id="{BE451171-EBF1-1C34-C448-907510D0369F}"/>
              </a:ext>
            </a:extLst>
          </p:cNvPr>
          <p:cNvSpPr txBox="1"/>
          <p:nvPr/>
        </p:nvSpPr>
        <p:spPr>
          <a:xfrm>
            <a:off x="5576710" y="616607"/>
            <a:ext cx="4147289" cy="369332"/>
          </a:xfrm>
          <a:prstGeom prst="rect">
            <a:avLst/>
          </a:prstGeom>
          <a:solidFill>
            <a:schemeClr val="accent2">
              <a:lumMod val="20000"/>
              <a:lumOff val="80000"/>
            </a:schemeClr>
          </a:solidFill>
          <a:ln>
            <a:solidFill>
              <a:schemeClr val="accent1">
                <a:lumMod val="60000"/>
                <a:lumOff val="40000"/>
              </a:schemeClr>
            </a:solidFill>
          </a:ln>
        </p:spPr>
        <p:txBody>
          <a:bodyPr wrap="none" rtlCol="0">
            <a:spAutoFit/>
          </a:bodyPr>
          <a:lstStyle/>
          <a:p>
            <a:r>
              <a:rPr lang="en-US" dirty="0"/>
              <a:t>Polarization response to skew strength</a:t>
            </a:r>
          </a:p>
        </p:txBody>
      </p:sp>
      <p:sp>
        <p:nvSpPr>
          <p:cNvPr id="31" name="TextBox 30">
            <a:extLst>
              <a:ext uri="{FF2B5EF4-FFF2-40B4-BE49-F238E27FC236}">
                <a16:creationId xmlns:a16="http://schemas.microsoft.com/office/drawing/2014/main" id="{EB89ADE1-5F3B-E6E0-DFB0-3ABD23CF53BD}"/>
              </a:ext>
            </a:extLst>
          </p:cNvPr>
          <p:cNvSpPr txBox="1"/>
          <p:nvPr/>
        </p:nvSpPr>
        <p:spPr>
          <a:xfrm>
            <a:off x="5407162" y="4690361"/>
            <a:ext cx="4763912" cy="1938992"/>
          </a:xfrm>
          <a:prstGeom prst="rect">
            <a:avLst/>
          </a:prstGeom>
          <a:noFill/>
        </p:spPr>
        <p:txBody>
          <a:bodyPr wrap="square" rtlCol="0">
            <a:spAutoFit/>
          </a:bodyPr>
          <a:lstStyle/>
          <a:p>
            <a:pPr marL="285750" indent="-285750">
              <a:buFont typeface="Arial" panose="020B0604020202020204" pitchFamily="34" charset="0"/>
              <a:buChar char="•"/>
            </a:pPr>
            <a:r>
              <a:rPr lang="en-US" sz="1500" dirty="0"/>
              <a:t>Phasing of skew quads is as expected</a:t>
            </a:r>
          </a:p>
          <a:p>
            <a:pPr marL="285750" indent="-285750">
              <a:buFont typeface="Arial" panose="020B0604020202020204" pitchFamily="34" charset="0"/>
              <a:buChar char="•"/>
            </a:pPr>
            <a:r>
              <a:rPr lang="en-US" sz="1500" dirty="0"/>
              <a:t>Demonstration of total correction</a:t>
            </a:r>
          </a:p>
          <a:p>
            <a:pPr marL="285750" indent="-285750">
              <a:buFont typeface="Arial" panose="020B0604020202020204" pitchFamily="34" charset="0"/>
              <a:buChar char="•"/>
            </a:pPr>
            <a:r>
              <a:rPr lang="en-US" sz="1500" dirty="0"/>
              <a:t>In anti-correcting phase, expect </a:t>
            </a:r>
            <a:r>
              <a:rPr lang="en-US" sz="1500" i="1" dirty="0"/>
              <a:t>more </a:t>
            </a:r>
            <a:r>
              <a:rPr lang="en-US" sz="1500" dirty="0"/>
              <a:t>loss from simple Froissart-</a:t>
            </a:r>
            <a:r>
              <a:rPr lang="en-US" sz="1500" dirty="0" err="1"/>
              <a:t>Stora</a:t>
            </a:r>
            <a:r>
              <a:rPr lang="en-US" sz="1500" dirty="0"/>
              <a:t> estimate</a:t>
            </a:r>
          </a:p>
          <a:p>
            <a:pPr marL="742950" lvl="1" indent="-285750">
              <a:buFont typeface="Arial" panose="020B0604020202020204" pitchFamily="34" charset="0"/>
              <a:buChar char="•"/>
            </a:pPr>
            <a:r>
              <a:rPr lang="en-US" sz="1500" dirty="0"/>
              <a:t>May be multiple crossings from synchrotron motion during long crossing or flips of high amplitude particles</a:t>
            </a:r>
          </a:p>
          <a:p>
            <a:pPr marL="742950" lvl="1" indent="-285750">
              <a:buFont typeface="Arial" panose="020B0604020202020204" pitchFamily="34" charset="0"/>
              <a:buChar char="•"/>
            </a:pPr>
            <a:r>
              <a:rPr lang="en-US" sz="1500" dirty="0"/>
              <a:t>To be investigated in simulation</a:t>
            </a:r>
          </a:p>
        </p:txBody>
      </p:sp>
      <p:sp>
        <p:nvSpPr>
          <p:cNvPr id="2" name="Right Brace 1">
            <a:extLst>
              <a:ext uri="{FF2B5EF4-FFF2-40B4-BE49-F238E27FC236}">
                <a16:creationId xmlns:a16="http://schemas.microsoft.com/office/drawing/2014/main" id="{30AD1936-02F4-CF20-84C5-8D70D760A180}"/>
              </a:ext>
            </a:extLst>
          </p:cNvPr>
          <p:cNvSpPr/>
          <p:nvPr/>
        </p:nvSpPr>
        <p:spPr>
          <a:xfrm>
            <a:off x="9573767" y="1301931"/>
            <a:ext cx="310461" cy="1008036"/>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A8712E9-8130-916D-7D56-0BACE7751F04}"/>
              </a:ext>
            </a:extLst>
          </p:cNvPr>
          <p:cNvSpPr txBox="1"/>
          <p:nvPr/>
        </p:nvSpPr>
        <p:spPr>
          <a:xfrm>
            <a:off x="9884228" y="1410785"/>
            <a:ext cx="2261472" cy="2954655"/>
          </a:xfrm>
          <a:prstGeom prst="rect">
            <a:avLst/>
          </a:prstGeom>
          <a:noFill/>
        </p:spPr>
        <p:txBody>
          <a:bodyPr wrap="square" rtlCol="0">
            <a:spAutoFit/>
          </a:bodyPr>
          <a:lstStyle/>
          <a:p>
            <a:r>
              <a:rPr lang="en-US" sz="1400" dirty="0" err="1"/>
              <a:t>P</a:t>
            </a:r>
            <a:r>
              <a:rPr lang="en-US" sz="1400" baseline="-25000" dirty="0" err="1"/>
              <a:t>f</a:t>
            </a:r>
            <a:r>
              <a:rPr lang="en-US" sz="1400" dirty="0"/>
              <a:t>/P</a:t>
            </a:r>
            <a:r>
              <a:rPr lang="en-US" sz="1400" baseline="-25000" dirty="0"/>
              <a:t>i</a:t>
            </a:r>
            <a:r>
              <a:rPr lang="en-US" sz="1400" dirty="0"/>
              <a:t> (uncorrected)</a:t>
            </a:r>
          </a:p>
          <a:p>
            <a:r>
              <a:rPr lang="en-US" sz="1400" dirty="0"/>
              <a:t>0.79 +/- 0.02</a:t>
            </a:r>
          </a:p>
          <a:p>
            <a:endParaRPr lang="en-US" sz="1400" dirty="0"/>
          </a:p>
          <a:p>
            <a:r>
              <a:rPr lang="en-US" sz="1400" dirty="0"/>
              <a:t>|</a:t>
            </a:r>
            <a:r>
              <a:rPr lang="en-US" sz="1400" dirty="0" err="1"/>
              <a:t>ε|</a:t>
            </a:r>
            <a:r>
              <a:rPr lang="en-US" sz="1400" baseline="-25000" dirty="0" err="1"/>
              <a:t>meas</a:t>
            </a:r>
            <a:r>
              <a:rPr lang="en-US" sz="1400" dirty="0"/>
              <a:t> = (7.9+/-0.4)x10</a:t>
            </a:r>
            <a:r>
              <a:rPr lang="en-US" sz="1400" baseline="30000" dirty="0"/>
              <a:t>-5</a:t>
            </a:r>
          </a:p>
          <a:p>
            <a:r>
              <a:rPr lang="en-US" sz="1400" dirty="0"/>
              <a:t>|</a:t>
            </a:r>
            <a:r>
              <a:rPr lang="en-US" sz="1400" dirty="0" err="1"/>
              <a:t>ε|</a:t>
            </a:r>
            <a:r>
              <a:rPr lang="en-US" sz="1400" baseline="-25000" dirty="0" err="1"/>
              <a:t>mod</a:t>
            </a:r>
            <a:r>
              <a:rPr lang="en-US" sz="1400" dirty="0"/>
              <a:t>  = (7.6+/-0.5)x10</a:t>
            </a:r>
            <a:r>
              <a:rPr lang="en-US" sz="1400" baseline="30000" dirty="0"/>
              <a:t>-5</a:t>
            </a:r>
          </a:p>
          <a:p>
            <a:endParaRPr lang="en-US" sz="1400" dirty="0"/>
          </a:p>
          <a:p>
            <a:r>
              <a:rPr lang="en-US" sz="1400" dirty="0"/>
              <a:t>|</a:t>
            </a:r>
            <a:r>
              <a:rPr lang="en-US" sz="1400" dirty="0" err="1"/>
              <a:t>ε</a:t>
            </a:r>
            <a:r>
              <a:rPr lang="en-US" sz="1400" dirty="0"/>
              <a:t>|  = Res strength</a:t>
            </a:r>
          </a:p>
          <a:p>
            <a:r>
              <a:rPr lang="en-US" sz="1400" dirty="0"/>
              <a:t>Measured uncertainty is statistical</a:t>
            </a:r>
          </a:p>
          <a:p>
            <a:r>
              <a:rPr lang="en-US" sz="1400" dirty="0"/>
              <a:t>Model uncertainty is systematic from uncertainty in emittance</a:t>
            </a:r>
          </a:p>
          <a:p>
            <a:endParaRPr lang="en-US" dirty="0"/>
          </a:p>
        </p:txBody>
      </p:sp>
    </p:spTree>
    <p:extLst>
      <p:ext uri="{BB962C8B-B14F-4D97-AF65-F5344CB8AC3E}">
        <p14:creationId xmlns:p14="http://schemas.microsoft.com/office/powerpoint/2010/main" val="318196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C617-E54D-B7F4-D22B-3094DEF90B37}"/>
              </a:ext>
            </a:extLst>
          </p:cNvPr>
          <p:cNvSpPr>
            <a:spLocks noGrp="1"/>
          </p:cNvSpPr>
          <p:nvPr>
            <p:ph type="title"/>
          </p:nvPr>
        </p:nvSpPr>
        <p:spPr>
          <a:xfrm>
            <a:off x="355257" y="162408"/>
            <a:ext cx="11049000" cy="440493"/>
          </a:xfrm>
        </p:spPr>
        <p:txBody>
          <a:bodyPr>
            <a:normAutofit fontScale="90000"/>
          </a:bodyPr>
          <a:lstStyle/>
          <a:p>
            <a:r>
              <a:rPr lang="en-US" dirty="0"/>
              <a:t>Orbit effects during acceleration</a:t>
            </a:r>
          </a:p>
        </p:txBody>
      </p:sp>
      <p:sp>
        <p:nvSpPr>
          <p:cNvPr id="4" name="Slide Number Placeholder 3">
            <a:extLst>
              <a:ext uri="{FF2B5EF4-FFF2-40B4-BE49-F238E27FC236}">
                <a16:creationId xmlns:a16="http://schemas.microsoft.com/office/drawing/2014/main" id="{DA2AE095-5A32-3ABD-C468-5EBDC3BECB1A}"/>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sp>
        <p:nvSpPr>
          <p:cNvPr id="5" name="Content Placeholder 2">
            <a:extLst>
              <a:ext uri="{FF2B5EF4-FFF2-40B4-BE49-F238E27FC236}">
                <a16:creationId xmlns:a16="http://schemas.microsoft.com/office/drawing/2014/main" id="{331ACB77-14DA-0A95-2A5A-6F3F958BEFED}"/>
              </a:ext>
            </a:extLst>
          </p:cNvPr>
          <p:cNvSpPr txBox="1">
            <a:spLocks/>
          </p:cNvSpPr>
          <p:nvPr/>
        </p:nvSpPr>
        <p:spPr>
          <a:xfrm>
            <a:off x="511819" y="682670"/>
            <a:ext cx="11224910" cy="5363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1800" dirty="0"/>
              <a:t>Large horizontal orbit excursions in AGS </a:t>
            </a:r>
          </a:p>
          <a:p>
            <a:pPr marL="457200" indent="-457200"/>
            <a:r>
              <a:rPr lang="en-US" sz="1800" dirty="0"/>
              <a:t>High vertical tune (8.985 – 8.991)</a:t>
            </a:r>
          </a:p>
          <a:p>
            <a:pPr marL="457200" indent="-457200"/>
            <a:r>
              <a:rPr lang="en-US" sz="1800" dirty="0"/>
              <a:t>Horizontal off-centering in skew quads leads to large vertical orbit changes and beam loss. </a:t>
            </a:r>
          </a:p>
          <a:p>
            <a:pPr marL="457200" indent="-457200"/>
            <a:r>
              <a:rPr lang="en-US" sz="1800" dirty="0"/>
              <a:t>Low energy: excursions driven by requirements for helical dipoles</a:t>
            </a:r>
          </a:p>
          <a:p>
            <a:pPr marL="457200" indent="-457200"/>
            <a:r>
              <a:rPr lang="en-US" sz="1800" dirty="0"/>
              <a:t>High energy: excursions driven by misalignments</a:t>
            </a:r>
          </a:p>
        </p:txBody>
      </p:sp>
      <p:sp>
        <p:nvSpPr>
          <p:cNvPr id="6" name="Slide Number Placeholder 2">
            <a:extLst>
              <a:ext uri="{FF2B5EF4-FFF2-40B4-BE49-F238E27FC236}">
                <a16:creationId xmlns:a16="http://schemas.microsoft.com/office/drawing/2014/main" id="{613FD6FE-AC03-8491-F1F8-4BAAC5BDD144}"/>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16</a:t>
            </a:fld>
            <a:endParaRPr lang="en-US" dirty="0"/>
          </a:p>
        </p:txBody>
      </p:sp>
      <p:sp>
        <p:nvSpPr>
          <p:cNvPr id="7" name="Slide Number Placeholder 3">
            <a:extLst>
              <a:ext uri="{FF2B5EF4-FFF2-40B4-BE49-F238E27FC236}">
                <a16:creationId xmlns:a16="http://schemas.microsoft.com/office/drawing/2014/main" id="{3F6154D8-CB44-A4E0-9517-726823ABCDC9}"/>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16</a:t>
            </a:fld>
            <a:endParaRPr lang="en-US" dirty="0"/>
          </a:p>
        </p:txBody>
      </p:sp>
      <p:pic>
        <p:nvPicPr>
          <p:cNvPr id="16" name="Picture 15" descr="A graph with blue lines and numbers&#10;&#10;Description automatically generated">
            <a:extLst>
              <a:ext uri="{FF2B5EF4-FFF2-40B4-BE49-F238E27FC236}">
                <a16:creationId xmlns:a16="http://schemas.microsoft.com/office/drawing/2014/main" id="{3222AE41-2131-9321-48D3-91354FA58EDF}"/>
              </a:ext>
            </a:extLst>
          </p:cNvPr>
          <p:cNvPicPr>
            <a:picLocks noChangeAspect="1"/>
          </p:cNvPicPr>
          <p:nvPr/>
        </p:nvPicPr>
        <p:blipFill>
          <a:blip r:embed="rId2"/>
          <a:stretch>
            <a:fillRect/>
          </a:stretch>
        </p:blipFill>
        <p:spPr>
          <a:xfrm>
            <a:off x="6525938" y="3029082"/>
            <a:ext cx="4662076" cy="3450073"/>
          </a:xfrm>
          <a:prstGeom prst="rect">
            <a:avLst/>
          </a:prstGeom>
        </p:spPr>
      </p:pic>
      <p:pic>
        <p:nvPicPr>
          <p:cNvPr id="17" name="Picture 16" descr="A graph of a graph&#10;&#10;Description automatically generated with medium confidence">
            <a:extLst>
              <a:ext uri="{FF2B5EF4-FFF2-40B4-BE49-F238E27FC236}">
                <a16:creationId xmlns:a16="http://schemas.microsoft.com/office/drawing/2014/main" id="{0CEBB388-A75E-58C9-8350-148A66532216}"/>
              </a:ext>
            </a:extLst>
          </p:cNvPr>
          <p:cNvPicPr>
            <a:picLocks noChangeAspect="1"/>
          </p:cNvPicPr>
          <p:nvPr/>
        </p:nvPicPr>
        <p:blipFill>
          <a:blip r:embed="rId3"/>
          <a:stretch>
            <a:fillRect/>
          </a:stretch>
        </p:blipFill>
        <p:spPr>
          <a:xfrm>
            <a:off x="1331449" y="3029081"/>
            <a:ext cx="4662076" cy="3450073"/>
          </a:xfrm>
          <a:prstGeom prst="rect">
            <a:avLst/>
          </a:prstGeom>
        </p:spPr>
      </p:pic>
      <p:sp>
        <p:nvSpPr>
          <p:cNvPr id="19" name="TextBox 18">
            <a:extLst>
              <a:ext uri="{FF2B5EF4-FFF2-40B4-BE49-F238E27FC236}">
                <a16:creationId xmlns:a16="http://schemas.microsoft.com/office/drawing/2014/main" id="{945DC01C-661C-0704-1281-6F12F85ACA49}"/>
              </a:ext>
            </a:extLst>
          </p:cNvPr>
          <p:cNvSpPr txBox="1"/>
          <p:nvPr/>
        </p:nvSpPr>
        <p:spPr>
          <a:xfrm>
            <a:off x="4544354" y="2705916"/>
            <a:ext cx="3159839" cy="323165"/>
          </a:xfrm>
          <a:prstGeom prst="rect">
            <a:avLst/>
          </a:prstGeom>
          <a:solidFill>
            <a:schemeClr val="accent2">
              <a:lumMod val="20000"/>
              <a:lumOff val="80000"/>
            </a:schemeClr>
          </a:solidFill>
          <a:ln>
            <a:solidFill>
              <a:schemeClr val="accent1">
                <a:shade val="15000"/>
              </a:schemeClr>
            </a:solidFill>
          </a:ln>
        </p:spPr>
        <p:txBody>
          <a:bodyPr wrap="none" rtlCol="0">
            <a:spAutoFit/>
          </a:bodyPr>
          <a:lstStyle/>
          <a:p>
            <a:r>
              <a:rPr lang="en-US" sz="1500" dirty="0"/>
              <a:t>Sample horizontal orbits (at BPMs)</a:t>
            </a:r>
          </a:p>
        </p:txBody>
      </p:sp>
      <p:sp>
        <p:nvSpPr>
          <p:cNvPr id="20" name="TextBox 19">
            <a:extLst>
              <a:ext uri="{FF2B5EF4-FFF2-40B4-BE49-F238E27FC236}">
                <a16:creationId xmlns:a16="http://schemas.microsoft.com/office/drawing/2014/main" id="{AA94D887-0D15-96C1-4031-1F7B9929EA18}"/>
              </a:ext>
            </a:extLst>
          </p:cNvPr>
          <p:cNvSpPr txBox="1"/>
          <p:nvPr/>
        </p:nvSpPr>
        <p:spPr>
          <a:xfrm>
            <a:off x="4775233" y="5564441"/>
            <a:ext cx="1244251" cy="338554"/>
          </a:xfrm>
          <a:prstGeom prst="rect">
            <a:avLst/>
          </a:prstGeom>
          <a:solidFill>
            <a:schemeClr val="bg1"/>
          </a:solidFill>
          <a:ln>
            <a:solidFill>
              <a:schemeClr val="accent1">
                <a:shade val="15000"/>
              </a:schemeClr>
            </a:solidFill>
          </a:ln>
        </p:spPr>
        <p:txBody>
          <a:bodyPr wrap="none" rtlCol="0">
            <a:spAutoFit/>
          </a:bodyPr>
          <a:lstStyle/>
          <a:p>
            <a:r>
              <a:rPr lang="en-US" sz="1600" dirty="0"/>
              <a:t>Low energy</a:t>
            </a:r>
          </a:p>
        </p:txBody>
      </p:sp>
      <p:sp>
        <p:nvSpPr>
          <p:cNvPr id="21" name="TextBox 20">
            <a:extLst>
              <a:ext uri="{FF2B5EF4-FFF2-40B4-BE49-F238E27FC236}">
                <a16:creationId xmlns:a16="http://schemas.microsoft.com/office/drawing/2014/main" id="{2C6709B9-040A-63AC-C11C-61FE2669B645}"/>
              </a:ext>
            </a:extLst>
          </p:cNvPr>
          <p:cNvSpPr txBox="1"/>
          <p:nvPr/>
        </p:nvSpPr>
        <p:spPr>
          <a:xfrm>
            <a:off x="9898879" y="5564441"/>
            <a:ext cx="1289135" cy="338554"/>
          </a:xfrm>
          <a:prstGeom prst="rect">
            <a:avLst/>
          </a:prstGeom>
          <a:solidFill>
            <a:schemeClr val="bg1"/>
          </a:solidFill>
          <a:ln>
            <a:solidFill>
              <a:schemeClr val="accent1">
                <a:shade val="15000"/>
              </a:schemeClr>
            </a:solidFill>
          </a:ln>
        </p:spPr>
        <p:txBody>
          <a:bodyPr wrap="none" rtlCol="0">
            <a:spAutoFit/>
          </a:bodyPr>
          <a:lstStyle/>
          <a:p>
            <a:r>
              <a:rPr lang="en-US" sz="1600" dirty="0"/>
              <a:t>High energy</a:t>
            </a:r>
          </a:p>
        </p:txBody>
      </p:sp>
    </p:spTree>
    <p:extLst>
      <p:ext uri="{BB962C8B-B14F-4D97-AF65-F5344CB8AC3E}">
        <p14:creationId xmlns:p14="http://schemas.microsoft.com/office/powerpoint/2010/main" val="128997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E8C1-9BE5-4B5A-EA94-EF2838F3AEB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6CAACE8-D503-B149-0DB9-6413F6C13723}"/>
              </a:ext>
            </a:extLst>
          </p:cNvPr>
          <p:cNvSpPr txBox="1">
            <a:spLocks/>
          </p:cNvSpPr>
          <p:nvPr/>
        </p:nvSpPr>
        <p:spPr>
          <a:xfrm>
            <a:off x="355257" y="162408"/>
            <a:ext cx="11049000" cy="440493"/>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a:t>Beam-based centering</a:t>
            </a:r>
          </a:p>
        </p:txBody>
      </p:sp>
      <p:sp>
        <p:nvSpPr>
          <p:cNvPr id="6" name="Slide Number Placeholder 3">
            <a:extLst>
              <a:ext uri="{FF2B5EF4-FFF2-40B4-BE49-F238E27FC236}">
                <a16:creationId xmlns:a16="http://schemas.microsoft.com/office/drawing/2014/main" id="{FE939C27-270E-0A07-07E6-C56D85F3C407}"/>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17</a:t>
            </a:fld>
            <a:endParaRPr lang="en-US" sz="1000" dirty="0"/>
          </a:p>
        </p:txBody>
      </p:sp>
      <p:sp>
        <p:nvSpPr>
          <p:cNvPr id="16" name="Content Placeholder 2">
            <a:extLst>
              <a:ext uri="{FF2B5EF4-FFF2-40B4-BE49-F238E27FC236}">
                <a16:creationId xmlns:a16="http://schemas.microsoft.com/office/drawing/2014/main" id="{88F2259E-7F25-13A7-ABEE-60815AD9996F}"/>
              </a:ext>
            </a:extLst>
          </p:cNvPr>
          <p:cNvSpPr txBox="1">
            <a:spLocks/>
          </p:cNvSpPr>
          <p:nvPr/>
        </p:nvSpPr>
        <p:spPr>
          <a:xfrm>
            <a:off x="324880" y="429012"/>
            <a:ext cx="7203507" cy="3334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sz="1800" dirty="0"/>
          </a:p>
          <a:p>
            <a:pPr marL="457200" indent="-457200"/>
            <a:r>
              <a:rPr lang="en-US" sz="1800" dirty="0"/>
              <a:t>No BPMs at skew quadrupole locations</a:t>
            </a:r>
          </a:p>
          <a:p>
            <a:pPr marL="457200" indent="-457200"/>
            <a:endParaRPr lang="en-US" sz="1800" dirty="0"/>
          </a:p>
          <a:p>
            <a:pPr marL="457200" indent="-457200"/>
            <a:r>
              <a:rPr lang="en-US" sz="1800" dirty="0"/>
              <a:t>Beam-based orbit offsets measured and corrected</a:t>
            </a:r>
          </a:p>
          <a:p>
            <a:pPr marL="914400" lvl="1" indent="-457200"/>
            <a:r>
              <a:rPr lang="en-US" sz="1400" dirty="0"/>
              <a:t>Skew quads pulsed individually, infer offset from vertical orbit change + model</a:t>
            </a:r>
            <a:endParaRPr lang="en-US" sz="1800" dirty="0"/>
          </a:p>
          <a:p>
            <a:pPr marL="457200" indent="-457200"/>
            <a:r>
              <a:rPr lang="en-US" sz="1800" dirty="0"/>
              <a:t>Orbits at low energy (below transition GƔ ~ 15)  </a:t>
            </a:r>
            <a:r>
              <a:rPr lang="en-US" sz="1800" i="1" dirty="0"/>
              <a:t>not </a:t>
            </a:r>
            <a:r>
              <a:rPr lang="en-US" sz="1800" dirty="0"/>
              <a:t>corrected</a:t>
            </a:r>
          </a:p>
          <a:p>
            <a:pPr marL="914400" lvl="1" indent="-457200"/>
            <a:r>
              <a:rPr lang="en-US" sz="1400" dirty="0"/>
              <a:t>Model infrastructure needs to be developed to correct orbit including design orbit specification with </a:t>
            </a:r>
            <a:r>
              <a:rPr lang="en-US" sz="1400" dirty="0" err="1"/>
              <a:t>backleg</a:t>
            </a:r>
            <a:r>
              <a:rPr lang="en-US" sz="1400" dirty="0"/>
              <a:t> windings, injection and snake related manipulations</a:t>
            </a:r>
          </a:p>
        </p:txBody>
      </p:sp>
      <p:sp>
        <p:nvSpPr>
          <p:cNvPr id="17" name="Slide Number Placeholder 2">
            <a:extLst>
              <a:ext uri="{FF2B5EF4-FFF2-40B4-BE49-F238E27FC236}">
                <a16:creationId xmlns:a16="http://schemas.microsoft.com/office/drawing/2014/main" id="{871C88D8-FCF1-395E-A83E-85BADD026382}"/>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17</a:t>
            </a:fld>
            <a:endParaRPr lang="en-US" dirty="0"/>
          </a:p>
        </p:txBody>
      </p:sp>
      <p:sp>
        <p:nvSpPr>
          <p:cNvPr id="18" name="Slide Number Placeholder 3">
            <a:extLst>
              <a:ext uri="{FF2B5EF4-FFF2-40B4-BE49-F238E27FC236}">
                <a16:creationId xmlns:a16="http://schemas.microsoft.com/office/drawing/2014/main" id="{C0091F3F-4D01-B7AC-E9FF-05C32EA08987}"/>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17</a:t>
            </a:fld>
            <a:endParaRPr lang="en-US" dirty="0"/>
          </a:p>
        </p:txBody>
      </p:sp>
      <p:pic>
        <p:nvPicPr>
          <p:cNvPr id="19" name="Picture 18">
            <a:extLst>
              <a:ext uri="{FF2B5EF4-FFF2-40B4-BE49-F238E27FC236}">
                <a16:creationId xmlns:a16="http://schemas.microsoft.com/office/drawing/2014/main" id="{772656F7-B57F-B873-8D0F-EBFE8395C8A4}"/>
              </a:ext>
            </a:extLst>
          </p:cNvPr>
          <p:cNvPicPr>
            <a:picLocks noChangeAspect="1"/>
          </p:cNvPicPr>
          <p:nvPr/>
        </p:nvPicPr>
        <p:blipFill>
          <a:blip r:embed="rId2"/>
          <a:stretch>
            <a:fillRect/>
          </a:stretch>
        </p:blipFill>
        <p:spPr>
          <a:xfrm>
            <a:off x="7420242" y="238149"/>
            <a:ext cx="4327525" cy="3029268"/>
          </a:xfrm>
          <a:prstGeom prst="rect">
            <a:avLst/>
          </a:prstGeom>
        </p:spPr>
      </p:pic>
      <p:pic>
        <p:nvPicPr>
          <p:cNvPr id="20" name="Picture 19" descr="A graph showing different colored lines&#10;&#10;Description automatically generated">
            <a:extLst>
              <a:ext uri="{FF2B5EF4-FFF2-40B4-BE49-F238E27FC236}">
                <a16:creationId xmlns:a16="http://schemas.microsoft.com/office/drawing/2014/main" id="{8F4BED55-D52A-CD51-92F8-F31A938EA25C}"/>
              </a:ext>
            </a:extLst>
          </p:cNvPr>
          <p:cNvPicPr>
            <a:picLocks noChangeAspect="1"/>
          </p:cNvPicPr>
          <p:nvPr/>
        </p:nvPicPr>
        <p:blipFill>
          <a:blip r:embed="rId3"/>
          <a:srcRect t="9661"/>
          <a:stretch/>
        </p:blipFill>
        <p:spPr>
          <a:xfrm>
            <a:off x="7431817" y="3244269"/>
            <a:ext cx="4327525" cy="2736624"/>
          </a:xfrm>
          <a:prstGeom prst="rect">
            <a:avLst/>
          </a:prstGeom>
        </p:spPr>
      </p:pic>
      <p:pic>
        <p:nvPicPr>
          <p:cNvPr id="21" name="Picture 20">
            <a:extLst>
              <a:ext uri="{FF2B5EF4-FFF2-40B4-BE49-F238E27FC236}">
                <a16:creationId xmlns:a16="http://schemas.microsoft.com/office/drawing/2014/main" id="{751A31ED-B163-2442-BE4A-19EC1878B2E1}"/>
              </a:ext>
            </a:extLst>
          </p:cNvPr>
          <p:cNvPicPr>
            <a:picLocks noChangeAspect="1"/>
          </p:cNvPicPr>
          <p:nvPr/>
        </p:nvPicPr>
        <p:blipFill>
          <a:blip r:embed="rId4"/>
          <a:stretch>
            <a:fillRect/>
          </a:stretch>
        </p:blipFill>
        <p:spPr>
          <a:xfrm>
            <a:off x="7992458" y="6114639"/>
            <a:ext cx="3206242" cy="436049"/>
          </a:xfrm>
          <a:prstGeom prst="rect">
            <a:avLst/>
          </a:prstGeom>
        </p:spPr>
      </p:pic>
      <p:sp>
        <p:nvSpPr>
          <p:cNvPr id="22" name="TextBox 21">
            <a:extLst>
              <a:ext uri="{FF2B5EF4-FFF2-40B4-BE49-F238E27FC236}">
                <a16:creationId xmlns:a16="http://schemas.microsoft.com/office/drawing/2014/main" id="{9665819B-85D6-E0AE-797C-A5198CC2DB84}"/>
              </a:ext>
            </a:extLst>
          </p:cNvPr>
          <p:cNvSpPr txBox="1"/>
          <p:nvPr/>
        </p:nvSpPr>
        <p:spPr>
          <a:xfrm>
            <a:off x="7864475" y="39255"/>
            <a:ext cx="3209040"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Horizontal position at skew quad</a:t>
            </a:r>
          </a:p>
        </p:txBody>
      </p:sp>
      <p:sp>
        <p:nvSpPr>
          <p:cNvPr id="23" name="TextBox 22">
            <a:extLst>
              <a:ext uri="{FF2B5EF4-FFF2-40B4-BE49-F238E27FC236}">
                <a16:creationId xmlns:a16="http://schemas.microsoft.com/office/drawing/2014/main" id="{C89840B6-1041-E8DC-98B5-E42C9000CD49}"/>
              </a:ext>
            </a:extLst>
          </p:cNvPr>
          <p:cNvSpPr txBox="1"/>
          <p:nvPr/>
        </p:nvSpPr>
        <p:spPr>
          <a:xfrm>
            <a:off x="9783220" y="503348"/>
            <a:ext cx="1651414" cy="323165"/>
          </a:xfrm>
          <a:prstGeom prst="rect">
            <a:avLst/>
          </a:prstGeom>
          <a:solidFill>
            <a:schemeClr val="bg1"/>
          </a:solidFill>
          <a:ln>
            <a:solidFill>
              <a:schemeClr val="accent1">
                <a:shade val="15000"/>
              </a:schemeClr>
            </a:solidFill>
          </a:ln>
        </p:spPr>
        <p:txBody>
          <a:bodyPr wrap="none" rtlCol="0">
            <a:spAutoFit/>
          </a:bodyPr>
          <a:lstStyle/>
          <a:p>
            <a:r>
              <a:rPr lang="en-US" sz="1500" dirty="0"/>
              <a:t>Before correction</a:t>
            </a:r>
          </a:p>
        </p:txBody>
      </p:sp>
      <p:sp>
        <p:nvSpPr>
          <p:cNvPr id="24" name="TextBox 23">
            <a:extLst>
              <a:ext uri="{FF2B5EF4-FFF2-40B4-BE49-F238E27FC236}">
                <a16:creationId xmlns:a16="http://schemas.microsoft.com/office/drawing/2014/main" id="{646DCDE4-C213-3ECB-B4A8-6C0923D0C46F}"/>
              </a:ext>
            </a:extLst>
          </p:cNvPr>
          <p:cNvSpPr txBox="1"/>
          <p:nvPr/>
        </p:nvSpPr>
        <p:spPr>
          <a:xfrm>
            <a:off x="9945124" y="3236052"/>
            <a:ext cx="1489510" cy="323165"/>
          </a:xfrm>
          <a:prstGeom prst="rect">
            <a:avLst/>
          </a:prstGeom>
          <a:solidFill>
            <a:schemeClr val="bg1"/>
          </a:solidFill>
          <a:ln>
            <a:solidFill>
              <a:schemeClr val="accent1">
                <a:shade val="15000"/>
              </a:schemeClr>
            </a:solidFill>
          </a:ln>
        </p:spPr>
        <p:txBody>
          <a:bodyPr wrap="none" rtlCol="0">
            <a:spAutoFit/>
          </a:bodyPr>
          <a:lstStyle/>
          <a:p>
            <a:r>
              <a:rPr lang="en-US" sz="1500" dirty="0"/>
              <a:t>After correction</a:t>
            </a:r>
          </a:p>
        </p:txBody>
      </p:sp>
      <p:cxnSp>
        <p:nvCxnSpPr>
          <p:cNvPr id="25" name="Straight Connector 24">
            <a:extLst>
              <a:ext uri="{FF2B5EF4-FFF2-40B4-BE49-F238E27FC236}">
                <a16:creationId xmlns:a16="http://schemas.microsoft.com/office/drawing/2014/main" id="{C8DDA6B5-85A4-A49B-11BE-FC1C4F1D51A9}"/>
              </a:ext>
            </a:extLst>
          </p:cNvPr>
          <p:cNvCxnSpPr/>
          <p:nvPr/>
        </p:nvCxnSpPr>
        <p:spPr>
          <a:xfrm>
            <a:off x="9109277" y="598900"/>
            <a:ext cx="0" cy="504901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430BCB-6AB7-FD2B-2B1A-1BE271CA35F4}"/>
              </a:ext>
            </a:extLst>
          </p:cNvPr>
          <p:cNvSpPr txBox="1"/>
          <p:nvPr/>
        </p:nvSpPr>
        <p:spPr>
          <a:xfrm>
            <a:off x="9070081" y="5260406"/>
            <a:ext cx="838691" cy="307777"/>
          </a:xfrm>
          <a:prstGeom prst="rect">
            <a:avLst/>
          </a:prstGeom>
          <a:noFill/>
        </p:spPr>
        <p:txBody>
          <a:bodyPr wrap="none" rtlCol="0">
            <a:spAutoFit/>
          </a:bodyPr>
          <a:lstStyle/>
          <a:p>
            <a:r>
              <a:rPr lang="en-US" sz="1400" dirty="0"/>
              <a:t>GƔ ~ 15</a:t>
            </a:r>
          </a:p>
        </p:txBody>
      </p:sp>
      <p:pic>
        <p:nvPicPr>
          <p:cNvPr id="27" name="Picture 26" descr="Chart, histogram&#10;&#10;Description automatically generated">
            <a:extLst>
              <a:ext uri="{FF2B5EF4-FFF2-40B4-BE49-F238E27FC236}">
                <a16:creationId xmlns:a16="http://schemas.microsoft.com/office/drawing/2014/main" id="{A90EE6A4-CB9E-E636-B967-EDDFC4F90BD8}"/>
              </a:ext>
            </a:extLst>
          </p:cNvPr>
          <p:cNvPicPr>
            <a:picLocks noChangeAspect="1"/>
          </p:cNvPicPr>
          <p:nvPr/>
        </p:nvPicPr>
        <p:blipFill>
          <a:blip r:embed="rId5"/>
          <a:stretch>
            <a:fillRect/>
          </a:stretch>
        </p:blipFill>
        <p:spPr>
          <a:xfrm>
            <a:off x="1650745" y="3954871"/>
            <a:ext cx="3206242" cy="2631538"/>
          </a:xfrm>
          <a:prstGeom prst="rect">
            <a:avLst/>
          </a:prstGeom>
        </p:spPr>
      </p:pic>
      <p:sp>
        <p:nvSpPr>
          <p:cNvPr id="28" name="TextBox 27">
            <a:extLst>
              <a:ext uri="{FF2B5EF4-FFF2-40B4-BE49-F238E27FC236}">
                <a16:creationId xmlns:a16="http://schemas.microsoft.com/office/drawing/2014/main" id="{2A29B1FA-2BB6-0657-4C47-A7EC9675AB8B}"/>
              </a:ext>
            </a:extLst>
          </p:cNvPr>
          <p:cNvSpPr txBox="1"/>
          <p:nvPr/>
        </p:nvSpPr>
        <p:spPr>
          <a:xfrm>
            <a:off x="976802" y="3758194"/>
            <a:ext cx="4595181"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Sk. Quad current function for orbit measurement</a:t>
            </a:r>
          </a:p>
        </p:txBody>
      </p:sp>
      <p:sp>
        <p:nvSpPr>
          <p:cNvPr id="29" name="TextBox 28">
            <a:extLst>
              <a:ext uri="{FF2B5EF4-FFF2-40B4-BE49-F238E27FC236}">
                <a16:creationId xmlns:a16="http://schemas.microsoft.com/office/drawing/2014/main" id="{A3189EBF-87BE-71C4-7775-45911053DEAB}"/>
              </a:ext>
            </a:extLst>
          </p:cNvPr>
          <p:cNvSpPr txBox="1"/>
          <p:nvPr/>
        </p:nvSpPr>
        <p:spPr>
          <a:xfrm>
            <a:off x="2507774" y="6535526"/>
            <a:ext cx="1534651" cy="292388"/>
          </a:xfrm>
          <a:prstGeom prst="rect">
            <a:avLst/>
          </a:prstGeom>
          <a:noFill/>
        </p:spPr>
        <p:txBody>
          <a:bodyPr wrap="none" rtlCol="0">
            <a:spAutoFit/>
          </a:bodyPr>
          <a:lstStyle/>
          <a:p>
            <a:r>
              <a:rPr lang="en-US" sz="1300" dirty="0"/>
              <a:t>Time in cycle (</a:t>
            </a:r>
            <a:r>
              <a:rPr lang="en-US" sz="1300" dirty="0" err="1"/>
              <a:t>ms</a:t>
            </a:r>
            <a:r>
              <a:rPr lang="en-US" sz="1300" dirty="0"/>
              <a:t>)</a:t>
            </a:r>
          </a:p>
        </p:txBody>
      </p:sp>
      <p:sp>
        <p:nvSpPr>
          <p:cNvPr id="30" name="TextBox 29">
            <a:extLst>
              <a:ext uri="{FF2B5EF4-FFF2-40B4-BE49-F238E27FC236}">
                <a16:creationId xmlns:a16="http://schemas.microsoft.com/office/drawing/2014/main" id="{8118B9DD-6885-0A78-5C62-4F2D10A50810}"/>
              </a:ext>
            </a:extLst>
          </p:cNvPr>
          <p:cNvSpPr txBox="1"/>
          <p:nvPr/>
        </p:nvSpPr>
        <p:spPr>
          <a:xfrm rot="16200000">
            <a:off x="1059911" y="4875639"/>
            <a:ext cx="1011815" cy="292388"/>
          </a:xfrm>
          <a:prstGeom prst="rect">
            <a:avLst/>
          </a:prstGeom>
          <a:noFill/>
        </p:spPr>
        <p:txBody>
          <a:bodyPr wrap="none" rtlCol="0">
            <a:spAutoFit/>
          </a:bodyPr>
          <a:lstStyle/>
          <a:p>
            <a:r>
              <a:rPr lang="en-US" sz="1300" dirty="0"/>
              <a:t>Current (A)</a:t>
            </a:r>
          </a:p>
        </p:txBody>
      </p:sp>
      <p:sp>
        <p:nvSpPr>
          <p:cNvPr id="31" name="TextBox 30">
            <a:extLst>
              <a:ext uri="{FF2B5EF4-FFF2-40B4-BE49-F238E27FC236}">
                <a16:creationId xmlns:a16="http://schemas.microsoft.com/office/drawing/2014/main" id="{DC3A4F04-FFA7-0FD2-A614-E1E0991E70DB}"/>
              </a:ext>
            </a:extLst>
          </p:cNvPr>
          <p:cNvSpPr txBox="1"/>
          <p:nvPr/>
        </p:nvSpPr>
        <p:spPr>
          <a:xfrm>
            <a:off x="2233913" y="4666396"/>
            <a:ext cx="1236236" cy="246221"/>
          </a:xfrm>
          <a:prstGeom prst="rect">
            <a:avLst/>
          </a:prstGeom>
          <a:noFill/>
        </p:spPr>
        <p:txBody>
          <a:bodyPr wrap="none" rtlCol="0">
            <a:spAutoFit/>
          </a:bodyPr>
          <a:lstStyle/>
          <a:p>
            <a:r>
              <a:rPr lang="en-US" sz="1000" dirty="0"/>
              <a:t>Scales with rigidity</a:t>
            </a:r>
          </a:p>
        </p:txBody>
      </p:sp>
    </p:spTree>
    <p:extLst>
      <p:ext uri="{BB962C8B-B14F-4D97-AF65-F5344CB8AC3E}">
        <p14:creationId xmlns:p14="http://schemas.microsoft.com/office/powerpoint/2010/main" val="136899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5054-D0AE-A223-F535-20A41BCD93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A4C3FA-0105-FFB8-FC54-46D841969180}"/>
              </a:ext>
            </a:extLst>
          </p:cNvPr>
          <p:cNvSpPr>
            <a:spLocks noGrp="1"/>
          </p:cNvSpPr>
          <p:nvPr>
            <p:ph type="sldNum" sz="quarter" idx="4"/>
          </p:nvPr>
        </p:nvSpPr>
        <p:spPr>
          <a:xfrm>
            <a:off x="11759514" y="133432"/>
            <a:ext cx="432486" cy="365125"/>
          </a:xfrm>
        </p:spPr>
        <p:txBody>
          <a:bodyPr/>
          <a:lstStyle/>
          <a:p>
            <a:fld id="{933A556B-7C63-244D-9B7C-B0EA8042B330}" type="slidenum">
              <a:rPr lang="en-US" smtClean="0"/>
              <a:pPr/>
              <a:t>18</a:t>
            </a:fld>
            <a:endParaRPr lang="en-US" sz="1000" dirty="0"/>
          </a:p>
        </p:txBody>
      </p:sp>
      <p:pic>
        <p:nvPicPr>
          <p:cNvPr id="7" name="Picture 6" descr="Chart, line chart&#10;&#10;Description automatically generated">
            <a:extLst>
              <a:ext uri="{FF2B5EF4-FFF2-40B4-BE49-F238E27FC236}">
                <a16:creationId xmlns:a16="http://schemas.microsoft.com/office/drawing/2014/main" id="{F044491F-8826-99D2-1F54-03064F11EF69}"/>
              </a:ext>
            </a:extLst>
          </p:cNvPr>
          <p:cNvPicPr>
            <a:picLocks noChangeAspect="1"/>
          </p:cNvPicPr>
          <p:nvPr/>
        </p:nvPicPr>
        <p:blipFill>
          <a:blip r:embed="rId2"/>
          <a:stretch>
            <a:fillRect/>
          </a:stretch>
        </p:blipFill>
        <p:spPr>
          <a:xfrm>
            <a:off x="4120177" y="3594793"/>
            <a:ext cx="3670975" cy="3203170"/>
          </a:xfrm>
          <a:prstGeom prst="rect">
            <a:avLst/>
          </a:prstGeom>
        </p:spPr>
      </p:pic>
      <p:pic>
        <p:nvPicPr>
          <p:cNvPr id="8" name="Picture 7" descr="Chart, line chart&#10;&#10;Description automatically generated">
            <a:extLst>
              <a:ext uri="{FF2B5EF4-FFF2-40B4-BE49-F238E27FC236}">
                <a16:creationId xmlns:a16="http://schemas.microsoft.com/office/drawing/2014/main" id="{879763B1-92FE-B12F-F1BA-3CB383A6F48A}"/>
              </a:ext>
            </a:extLst>
          </p:cNvPr>
          <p:cNvPicPr>
            <a:picLocks noChangeAspect="1"/>
          </p:cNvPicPr>
          <p:nvPr/>
        </p:nvPicPr>
        <p:blipFill>
          <a:blip r:embed="rId3"/>
          <a:stretch>
            <a:fillRect/>
          </a:stretch>
        </p:blipFill>
        <p:spPr>
          <a:xfrm>
            <a:off x="8168393" y="3594792"/>
            <a:ext cx="3741952" cy="3138197"/>
          </a:xfrm>
          <a:prstGeom prst="rect">
            <a:avLst/>
          </a:prstGeom>
        </p:spPr>
      </p:pic>
      <p:pic>
        <p:nvPicPr>
          <p:cNvPr id="9" name="Picture 8" descr="Chart&#10;&#10;Description automatically generated">
            <a:extLst>
              <a:ext uri="{FF2B5EF4-FFF2-40B4-BE49-F238E27FC236}">
                <a16:creationId xmlns:a16="http://schemas.microsoft.com/office/drawing/2014/main" id="{9C42F259-27AA-79EE-4249-E5B6912E17C0}"/>
              </a:ext>
            </a:extLst>
          </p:cNvPr>
          <p:cNvPicPr>
            <a:picLocks noChangeAspect="1"/>
          </p:cNvPicPr>
          <p:nvPr/>
        </p:nvPicPr>
        <p:blipFill>
          <a:blip r:embed="rId4"/>
          <a:stretch>
            <a:fillRect/>
          </a:stretch>
        </p:blipFill>
        <p:spPr>
          <a:xfrm>
            <a:off x="6317223" y="610502"/>
            <a:ext cx="3647152" cy="2637792"/>
          </a:xfrm>
          <a:prstGeom prst="rect">
            <a:avLst/>
          </a:prstGeom>
        </p:spPr>
      </p:pic>
      <p:sp>
        <p:nvSpPr>
          <p:cNvPr id="10" name="TextBox 9">
            <a:extLst>
              <a:ext uri="{FF2B5EF4-FFF2-40B4-BE49-F238E27FC236}">
                <a16:creationId xmlns:a16="http://schemas.microsoft.com/office/drawing/2014/main" id="{7AA7EC06-AD28-7C9C-54D6-74B2F25C8BCE}"/>
              </a:ext>
            </a:extLst>
          </p:cNvPr>
          <p:cNvSpPr txBox="1"/>
          <p:nvPr/>
        </p:nvSpPr>
        <p:spPr>
          <a:xfrm>
            <a:off x="6588366" y="539432"/>
            <a:ext cx="3267241" cy="338554"/>
          </a:xfrm>
          <a:prstGeom prst="rect">
            <a:avLst/>
          </a:prstGeom>
          <a:solidFill>
            <a:schemeClr val="accent2">
              <a:lumMod val="20000"/>
              <a:lumOff val="80000"/>
            </a:schemeClr>
          </a:solidFill>
        </p:spPr>
        <p:txBody>
          <a:bodyPr wrap="none" rtlCol="0">
            <a:spAutoFit/>
          </a:bodyPr>
          <a:lstStyle/>
          <a:p>
            <a:r>
              <a:rPr lang="en-US" sz="1600" dirty="0"/>
              <a:t>AGS Hor Orbit Corrector Currents</a:t>
            </a:r>
          </a:p>
        </p:txBody>
      </p:sp>
      <p:sp>
        <p:nvSpPr>
          <p:cNvPr id="11" name="TextBox 10">
            <a:extLst>
              <a:ext uri="{FF2B5EF4-FFF2-40B4-BE49-F238E27FC236}">
                <a16:creationId xmlns:a16="http://schemas.microsoft.com/office/drawing/2014/main" id="{47D43076-B7A4-93A8-8B3C-2DFD29BA06C8}"/>
              </a:ext>
            </a:extLst>
          </p:cNvPr>
          <p:cNvSpPr txBox="1"/>
          <p:nvPr/>
        </p:nvSpPr>
        <p:spPr>
          <a:xfrm>
            <a:off x="5105053" y="3451028"/>
            <a:ext cx="1747594" cy="338554"/>
          </a:xfrm>
          <a:prstGeom prst="rect">
            <a:avLst/>
          </a:prstGeom>
          <a:solidFill>
            <a:schemeClr val="accent2">
              <a:lumMod val="20000"/>
              <a:lumOff val="80000"/>
            </a:schemeClr>
          </a:solidFill>
        </p:spPr>
        <p:txBody>
          <a:bodyPr wrap="none" rtlCol="0">
            <a:spAutoFit/>
          </a:bodyPr>
          <a:lstStyle/>
          <a:p>
            <a:r>
              <a:rPr lang="en-US" sz="1600" dirty="0"/>
              <a:t>Before correction</a:t>
            </a:r>
          </a:p>
        </p:txBody>
      </p:sp>
      <p:sp>
        <p:nvSpPr>
          <p:cNvPr id="12" name="TextBox 11">
            <a:extLst>
              <a:ext uri="{FF2B5EF4-FFF2-40B4-BE49-F238E27FC236}">
                <a16:creationId xmlns:a16="http://schemas.microsoft.com/office/drawing/2014/main" id="{25AAF950-43BF-E937-6599-F01CE37AEE88}"/>
              </a:ext>
            </a:extLst>
          </p:cNvPr>
          <p:cNvSpPr txBox="1"/>
          <p:nvPr/>
        </p:nvSpPr>
        <p:spPr>
          <a:xfrm>
            <a:off x="8643437" y="3448457"/>
            <a:ext cx="1577676" cy="338554"/>
          </a:xfrm>
          <a:prstGeom prst="rect">
            <a:avLst/>
          </a:prstGeom>
          <a:solidFill>
            <a:schemeClr val="accent2">
              <a:lumMod val="20000"/>
              <a:lumOff val="80000"/>
            </a:schemeClr>
          </a:solidFill>
        </p:spPr>
        <p:txBody>
          <a:bodyPr wrap="none" rtlCol="0">
            <a:spAutoFit/>
          </a:bodyPr>
          <a:lstStyle/>
          <a:p>
            <a:r>
              <a:rPr lang="en-US" sz="1600" dirty="0"/>
              <a:t>After correction</a:t>
            </a:r>
          </a:p>
        </p:txBody>
      </p:sp>
      <p:sp>
        <p:nvSpPr>
          <p:cNvPr id="13" name="Right Arrow 12">
            <a:extLst>
              <a:ext uri="{FF2B5EF4-FFF2-40B4-BE49-F238E27FC236}">
                <a16:creationId xmlns:a16="http://schemas.microsoft.com/office/drawing/2014/main" id="{B4EE47F3-487E-3805-E6DA-A45B244193C4}"/>
              </a:ext>
            </a:extLst>
          </p:cNvPr>
          <p:cNvSpPr/>
          <p:nvPr/>
        </p:nvSpPr>
        <p:spPr>
          <a:xfrm>
            <a:off x="7791152" y="4408150"/>
            <a:ext cx="647421" cy="246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BCBADEF-DA96-C6D0-DB47-82AE51F91A17}"/>
              </a:ext>
            </a:extLst>
          </p:cNvPr>
          <p:cNvCxnSpPr>
            <a:stCxn id="9" idx="2"/>
          </p:cNvCxnSpPr>
          <p:nvPr/>
        </p:nvCxnSpPr>
        <p:spPr>
          <a:xfrm>
            <a:off x="8140799" y="3248294"/>
            <a:ext cx="0" cy="105958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2CBBD43-02C7-E23E-45EA-9985F0BC6B1E}"/>
              </a:ext>
            </a:extLst>
          </p:cNvPr>
          <p:cNvSpPr>
            <a:spLocks noGrp="1"/>
          </p:cNvSpPr>
          <p:nvPr>
            <p:ph type="title"/>
          </p:nvPr>
        </p:nvSpPr>
        <p:spPr>
          <a:xfrm>
            <a:off x="355257" y="162408"/>
            <a:ext cx="11049000" cy="440493"/>
          </a:xfrm>
        </p:spPr>
        <p:txBody>
          <a:bodyPr>
            <a:normAutofit fontScale="90000"/>
          </a:bodyPr>
          <a:lstStyle/>
          <a:p>
            <a:r>
              <a:rPr lang="en-US" dirty="0"/>
              <a:t>Orbit effects</a:t>
            </a:r>
          </a:p>
        </p:txBody>
      </p:sp>
      <p:sp>
        <p:nvSpPr>
          <p:cNvPr id="17" name="Oval 16">
            <a:extLst>
              <a:ext uri="{FF2B5EF4-FFF2-40B4-BE49-F238E27FC236}">
                <a16:creationId xmlns:a16="http://schemas.microsoft.com/office/drawing/2014/main" id="{0CDE7D26-7FD5-4712-DC68-6D0A6B1822AD}"/>
              </a:ext>
            </a:extLst>
          </p:cNvPr>
          <p:cNvSpPr/>
          <p:nvPr/>
        </p:nvSpPr>
        <p:spPr>
          <a:xfrm>
            <a:off x="9432275" y="4654372"/>
            <a:ext cx="174712" cy="206995"/>
          </a:xfrm>
          <a:prstGeom prst="ellipse">
            <a:avLst/>
          </a:prstGeom>
          <a:noFill/>
          <a:ln>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395372-D16C-D622-312B-DEE38A75DBEC}"/>
              </a:ext>
            </a:extLst>
          </p:cNvPr>
          <p:cNvSpPr/>
          <p:nvPr/>
        </p:nvSpPr>
        <p:spPr>
          <a:xfrm>
            <a:off x="10406476" y="4389558"/>
            <a:ext cx="174712" cy="206995"/>
          </a:xfrm>
          <a:prstGeom prst="ellipse">
            <a:avLst/>
          </a:prstGeom>
          <a:noFill/>
          <a:ln>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15AB7DE-9F31-9649-7825-773146890007}"/>
              </a:ext>
            </a:extLst>
          </p:cNvPr>
          <p:cNvSpPr txBox="1"/>
          <p:nvPr/>
        </p:nvSpPr>
        <p:spPr>
          <a:xfrm>
            <a:off x="9271386" y="4401132"/>
            <a:ext cx="418704" cy="246221"/>
          </a:xfrm>
          <a:prstGeom prst="rect">
            <a:avLst/>
          </a:prstGeom>
          <a:noFill/>
        </p:spPr>
        <p:txBody>
          <a:bodyPr wrap="none" rtlCol="0">
            <a:spAutoFit/>
          </a:bodyPr>
          <a:lstStyle/>
          <a:p>
            <a:r>
              <a:rPr lang="en-US" sz="1000" dirty="0"/>
              <a:t>C20</a:t>
            </a:r>
          </a:p>
        </p:txBody>
      </p:sp>
      <p:sp>
        <p:nvSpPr>
          <p:cNvPr id="20" name="TextBox 19">
            <a:extLst>
              <a:ext uri="{FF2B5EF4-FFF2-40B4-BE49-F238E27FC236}">
                <a16:creationId xmlns:a16="http://schemas.microsoft.com/office/drawing/2014/main" id="{8DCE90D3-5A44-2FA9-9D6B-EAA469119985}"/>
              </a:ext>
            </a:extLst>
          </p:cNvPr>
          <p:cNvSpPr txBox="1"/>
          <p:nvPr/>
        </p:nvSpPr>
        <p:spPr>
          <a:xfrm>
            <a:off x="10281274" y="4139126"/>
            <a:ext cx="425116" cy="246221"/>
          </a:xfrm>
          <a:prstGeom prst="rect">
            <a:avLst/>
          </a:prstGeom>
          <a:noFill/>
        </p:spPr>
        <p:txBody>
          <a:bodyPr wrap="none" rtlCol="0">
            <a:spAutoFit/>
          </a:bodyPr>
          <a:lstStyle/>
          <a:p>
            <a:r>
              <a:rPr lang="en-US" sz="1000" dirty="0"/>
              <a:t>G20</a:t>
            </a:r>
          </a:p>
        </p:txBody>
      </p:sp>
      <p:sp>
        <p:nvSpPr>
          <p:cNvPr id="21" name="TextBox 20">
            <a:extLst>
              <a:ext uri="{FF2B5EF4-FFF2-40B4-BE49-F238E27FC236}">
                <a16:creationId xmlns:a16="http://schemas.microsoft.com/office/drawing/2014/main" id="{4CC8E5B2-D7D4-30AE-405E-1F9C48409CD7}"/>
              </a:ext>
            </a:extLst>
          </p:cNvPr>
          <p:cNvSpPr txBox="1"/>
          <p:nvPr/>
        </p:nvSpPr>
        <p:spPr>
          <a:xfrm>
            <a:off x="396393" y="815520"/>
            <a:ext cx="592082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Centering using orbit steerers accomplished to &lt;2 mm at 13 of 15 locations</a:t>
            </a:r>
          </a:p>
          <a:p>
            <a:pPr marL="285750" indent="-285750">
              <a:buFont typeface="Arial" panose="020B0604020202020204" pitchFamily="34" charset="0"/>
              <a:buChar char="•"/>
            </a:pPr>
            <a:r>
              <a:rPr lang="en-US" dirty="0"/>
              <a:t>Correction objective </a:t>
            </a:r>
            <a:r>
              <a:rPr lang="en-US" i="1" dirty="0"/>
              <a:t>only</a:t>
            </a:r>
            <a:r>
              <a:rPr lang="en-US" dirty="0"/>
              <a:t> at skew quad locations</a:t>
            </a:r>
          </a:p>
          <a:p>
            <a:pPr marL="285750" indent="-285750">
              <a:buFont typeface="Arial" panose="020B0604020202020204" pitchFamily="34" charset="0"/>
              <a:buChar char="•"/>
            </a:pPr>
            <a:r>
              <a:rPr lang="en-US" dirty="0"/>
              <a:t>Outliers at C20 and G20: too demanding on orbit correctors (omitted from most corrections)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 orbit (at BPMs) not significantly better</a:t>
            </a:r>
          </a:p>
        </p:txBody>
      </p:sp>
      <p:sp>
        <p:nvSpPr>
          <p:cNvPr id="22" name="TextBox 21">
            <a:extLst>
              <a:ext uri="{FF2B5EF4-FFF2-40B4-BE49-F238E27FC236}">
                <a16:creationId xmlns:a16="http://schemas.microsoft.com/office/drawing/2014/main" id="{AF32A5F4-DA26-D125-9824-07855F28E97F}"/>
              </a:ext>
            </a:extLst>
          </p:cNvPr>
          <p:cNvSpPr txBox="1"/>
          <p:nvPr/>
        </p:nvSpPr>
        <p:spPr>
          <a:xfrm>
            <a:off x="396393" y="3429000"/>
            <a:ext cx="3770152" cy="2585323"/>
          </a:xfrm>
          <a:prstGeom prst="rect">
            <a:avLst/>
          </a:prstGeom>
          <a:noFill/>
        </p:spPr>
        <p:txBody>
          <a:bodyPr wrap="square" rtlCol="0">
            <a:spAutoFit/>
          </a:bodyPr>
          <a:lstStyle/>
          <a:p>
            <a:r>
              <a:rPr lang="en-US" dirty="0"/>
              <a:t>Correction in the model above 99% still possible without C,G20</a:t>
            </a:r>
          </a:p>
          <a:p>
            <a:endParaRPr lang="en-US" dirty="0"/>
          </a:p>
          <a:p>
            <a:r>
              <a:rPr lang="en-US" dirty="0">
                <a:solidFill>
                  <a:srgbClr val="00B050"/>
                </a:solidFill>
              </a:rPr>
              <a:t>Magnet realignment planned for Run 24 </a:t>
            </a:r>
            <a:r>
              <a:rPr lang="en-US" dirty="0">
                <a:solidFill>
                  <a:srgbClr val="00B050"/>
                </a:solidFill>
                <a:sym typeface="Wingdings" pitchFamily="2" charset="2"/>
              </a:rPr>
              <a:t></a:t>
            </a:r>
            <a:r>
              <a:rPr lang="en-US" dirty="0">
                <a:solidFill>
                  <a:srgbClr val="00B050"/>
                </a:solidFill>
              </a:rPr>
              <a:t> 25 shutdown to improve base orbit</a:t>
            </a:r>
          </a:p>
          <a:p>
            <a:endParaRPr lang="en-US" dirty="0">
              <a:solidFill>
                <a:srgbClr val="00B050"/>
              </a:solidFill>
            </a:endParaRPr>
          </a:p>
          <a:p>
            <a:r>
              <a:rPr lang="en-US" dirty="0">
                <a:solidFill>
                  <a:srgbClr val="00B050"/>
                </a:solidFill>
              </a:rPr>
              <a:t>Discussing adding correctors, upgrading existing correctors</a:t>
            </a:r>
          </a:p>
        </p:txBody>
      </p:sp>
    </p:spTree>
    <p:extLst>
      <p:ext uri="{BB962C8B-B14F-4D97-AF65-F5344CB8AC3E}">
        <p14:creationId xmlns:p14="http://schemas.microsoft.com/office/powerpoint/2010/main" val="246674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C432-497B-A022-13A1-4B38F1F02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C18B1-4E15-5867-D5AE-537C08BC4BDC}"/>
              </a:ext>
            </a:extLst>
          </p:cNvPr>
          <p:cNvSpPr>
            <a:spLocks noGrp="1"/>
          </p:cNvSpPr>
          <p:nvPr>
            <p:ph type="title"/>
          </p:nvPr>
        </p:nvSpPr>
        <p:spPr>
          <a:xfrm>
            <a:off x="355257" y="52609"/>
            <a:ext cx="11049000" cy="827067"/>
          </a:xfrm>
        </p:spPr>
        <p:txBody>
          <a:bodyPr/>
          <a:lstStyle/>
          <a:p>
            <a:r>
              <a:rPr lang="en-US" dirty="0"/>
              <a:t>Ramp implementation and Polarization</a:t>
            </a:r>
          </a:p>
        </p:txBody>
      </p:sp>
      <p:sp>
        <p:nvSpPr>
          <p:cNvPr id="3" name="Slide Number Placeholder 2">
            <a:extLst>
              <a:ext uri="{FF2B5EF4-FFF2-40B4-BE49-F238E27FC236}">
                <a16:creationId xmlns:a16="http://schemas.microsoft.com/office/drawing/2014/main" id="{4811B96E-1A87-FBE2-5B78-9DC8841BF870}"/>
              </a:ext>
            </a:extLst>
          </p:cNvPr>
          <p:cNvSpPr>
            <a:spLocks noGrp="1"/>
          </p:cNvSpPr>
          <p:nvPr>
            <p:ph type="sldNum" sz="quarter" idx="4"/>
          </p:nvPr>
        </p:nvSpPr>
        <p:spPr>
          <a:xfrm>
            <a:off x="11419508" y="6166124"/>
            <a:ext cx="432486" cy="365125"/>
          </a:xfrm>
        </p:spPr>
        <p:txBody>
          <a:bodyPr/>
          <a:lstStyle/>
          <a:p>
            <a:fld id="{933A556B-7C63-244D-9B7C-B0EA8042B330}" type="slidenum">
              <a:rPr lang="en-US" smtClean="0"/>
              <a:pPr/>
              <a:t>19</a:t>
            </a:fld>
            <a:endParaRPr lang="en-US" sz="1000" dirty="0"/>
          </a:p>
        </p:txBody>
      </p:sp>
      <p:pic>
        <p:nvPicPr>
          <p:cNvPr id="4" name="Picture 3">
            <a:extLst>
              <a:ext uri="{FF2B5EF4-FFF2-40B4-BE49-F238E27FC236}">
                <a16:creationId xmlns:a16="http://schemas.microsoft.com/office/drawing/2014/main" id="{F39E791C-8C1E-230A-DB5E-828619D5B1A7}"/>
              </a:ext>
            </a:extLst>
          </p:cNvPr>
          <p:cNvPicPr>
            <a:picLocks noChangeAspect="1"/>
          </p:cNvPicPr>
          <p:nvPr/>
        </p:nvPicPr>
        <p:blipFill>
          <a:blip r:embed="rId2"/>
          <a:srcRect/>
          <a:stretch/>
        </p:blipFill>
        <p:spPr>
          <a:xfrm>
            <a:off x="926242" y="3950342"/>
            <a:ext cx="4954747" cy="2438829"/>
          </a:xfrm>
          <a:prstGeom prst="rect">
            <a:avLst/>
          </a:prstGeom>
        </p:spPr>
      </p:pic>
      <p:pic>
        <p:nvPicPr>
          <p:cNvPr id="5" name="Picture 4" descr="Chart, line chart&#10;&#10;Description automatically generated">
            <a:extLst>
              <a:ext uri="{FF2B5EF4-FFF2-40B4-BE49-F238E27FC236}">
                <a16:creationId xmlns:a16="http://schemas.microsoft.com/office/drawing/2014/main" id="{4D2A405C-23F1-1E81-5043-3E4E8EEB7972}"/>
              </a:ext>
            </a:extLst>
          </p:cNvPr>
          <p:cNvPicPr>
            <a:picLocks noChangeAspect="1"/>
          </p:cNvPicPr>
          <p:nvPr/>
        </p:nvPicPr>
        <p:blipFill>
          <a:blip r:embed="rId3"/>
          <a:stretch>
            <a:fillRect/>
          </a:stretch>
        </p:blipFill>
        <p:spPr>
          <a:xfrm>
            <a:off x="6446187" y="1854271"/>
            <a:ext cx="5054344" cy="4222617"/>
          </a:xfrm>
          <a:prstGeom prst="rect">
            <a:avLst/>
          </a:prstGeom>
        </p:spPr>
      </p:pic>
      <p:sp>
        <p:nvSpPr>
          <p:cNvPr id="6" name="TextBox 5">
            <a:extLst>
              <a:ext uri="{FF2B5EF4-FFF2-40B4-BE49-F238E27FC236}">
                <a16:creationId xmlns:a16="http://schemas.microsoft.com/office/drawing/2014/main" id="{9867FCAF-460D-ACEE-E4D9-88F3B1525735}"/>
              </a:ext>
            </a:extLst>
          </p:cNvPr>
          <p:cNvSpPr txBox="1"/>
          <p:nvPr/>
        </p:nvSpPr>
        <p:spPr>
          <a:xfrm>
            <a:off x="7064168" y="1386235"/>
            <a:ext cx="3491943" cy="646331"/>
          </a:xfrm>
          <a:prstGeom prst="rect">
            <a:avLst/>
          </a:prstGeom>
          <a:solidFill>
            <a:schemeClr val="accent1">
              <a:lumMod val="40000"/>
              <a:lumOff val="60000"/>
            </a:schemeClr>
          </a:solidFill>
        </p:spPr>
        <p:txBody>
          <a:bodyPr wrap="square" rtlCol="0">
            <a:spAutoFit/>
          </a:bodyPr>
          <a:lstStyle/>
          <a:p>
            <a:r>
              <a:rPr lang="en-US" dirty="0"/>
              <a:t>Correcting only resonance above transition</a:t>
            </a:r>
          </a:p>
        </p:txBody>
      </p:sp>
      <p:sp>
        <p:nvSpPr>
          <p:cNvPr id="7" name="TextBox 6">
            <a:extLst>
              <a:ext uri="{FF2B5EF4-FFF2-40B4-BE49-F238E27FC236}">
                <a16:creationId xmlns:a16="http://schemas.microsoft.com/office/drawing/2014/main" id="{B3D15CDF-D1C2-7A7E-628B-90ABC8F1D5EC}"/>
              </a:ext>
            </a:extLst>
          </p:cNvPr>
          <p:cNvSpPr txBox="1"/>
          <p:nvPr/>
        </p:nvSpPr>
        <p:spPr>
          <a:xfrm>
            <a:off x="990502" y="3830770"/>
            <a:ext cx="2055765"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Skew quad current</a:t>
            </a:r>
          </a:p>
        </p:txBody>
      </p:sp>
      <p:sp>
        <p:nvSpPr>
          <p:cNvPr id="8" name="TextBox 7">
            <a:extLst>
              <a:ext uri="{FF2B5EF4-FFF2-40B4-BE49-F238E27FC236}">
                <a16:creationId xmlns:a16="http://schemas.microsoft.com/office/drawing/2014/main" id="{69CBC64D-C824-E9C8-4D37-1BB69F6F63BD}"/>
              </a:ext>
            </a:extLst>
          </p:cNvPr>
          <p:cNvSpPr txBox="1"/>
          <p:nvPr/>
        </p:nvSpPr>
        <p:spPr>
          <a:xfrm>
            <a:off x="677985" y="983848"/>
            <a:ext cx="572281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Early attempts:</a:t>
            </a:r>
          </a:p>
          <a:p>
            <a:pPr marL="742950" lvl="1" indent="-285750">
              <a:buFont typeface="Arial" panose="020B0604020202020204" pitchFamily="34" charset="0"/>
              <a:buChar char="•"/>
            </a:pPr>
            <a:r>
              <a:rPr lang="en-US" dirty="0"/>
              <a:t>High energy pulses only (avoids difficult low energy optics)</a:t>
            </a:r>
          </a:p>
          <a:p>
            <a:pPr marL="742950" lvl="1" indent="-285750">
              <a:buFont typeface="Arial" panose="020B0604020202020204" pitchFamily="34" charset="0"/>
              <a:buChar char="•"/>
            </a:pPr>
            <a:r>
              <a:rPr lang="en-US" dirty="0"/>
              <a:t>Omitting several pulses with too large orbit excursions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Within statistical error of model in terms of gain factor over uncorrected polarization </a:t>
            </a:r>
          </a:p>
          <a:p>
            <a:endParaRPr lang="en-US" dirty="0"/>
          </a:p>
          <a:p>
            <a:endParaRPr lang="en-US" dirty="0"/>
          </a:p>
        </p:txBody>
      </p:sp>
      <p:sp>
        <p:nvSpPr>
          <p:cNvPr id="9" name="TextBox 8">
            <a:extLst>
              <a:ext uri="{FF2B5EF4-FFF2-40B4-BE49-F238E27FC236}">
                <a16:creationId xmlns:a16="http://schemas.microsoft.com/office/drawing/2014/main" id="{929EF996-3A02-2D55-72F5-E89148265FD8}"/>
              </a:ext>
            </a:extLst>
          </p:cNvPr>
          <p:cNvSpPr txBox="1"/>
          <p:nvPr/>
        </p:nvSpPr>
        <p:spPr>
          <a:xfrm>
            <a:off x="1554984" y="5665824"/>
            <a:ext cx="1912703" cy="276999"/>
          </a:xfrm>
          <a:prstGeom prst="rect">
            <a:avLst/>
          </a:prstGeom>
          <a:noFill/>
        </p:spPr>
        <p:txBody>
          <a:bodyPr wrap="none" rtlCol="0">
            <a:spAutoFit/>
          </a:bodyPr>
          <a:lstStyle/>
          <a:p>
            <a:r>
              <a:rPr lang="en-US" sz="1200" dirty="0"/>
              <a:t>Each trace= 1 skew quad</a:t>
            </a:r>
          </a:p>
        </p:txBody>
      </p:sp>
    </p:spTree>
    <p:extLst>
      <p:ext uri="{BB962C8B-B14F-4D97-AF65-F5344CB8AC3E}">
        <p14:creationId xmlns:p14="http://schemas.microsoft.com/office/powerpoint/2010/main" val="24001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500" y="365125"/>
            <a:ext cx="11049000" cy="609565"/>
          </a:xfrm>
        </p:spPr>
        <p:txBody>
          <a:bodyPr>
            <a:normAutofit fontScale="90000"/>
          </a:bodyPr>
          <a:lstStyle/>
          <a:p>
            <a:r>
              <a:rPr lang="en-US" dirty="0"/>
              <a:t>Overview</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
        <p:nvSpPr>
          <p:cNvPr id="4" name="TextBox 3">
            <a:extLst>
              <a:ext uri="{FF2B5EF4-FFF2-40B4-BE49-F238E27FC236}">
                <a16:creationId xmlns:a16="http://schemas.microsoft.com/office/drawing/2014/main" id="{063A2B1A-7446-F8F4-1279-D360C684858B}"/>
              </a:ext>
            </a:extLst>
          </p:cNvPr>
          <p:cNvSpPr txBox="1"/>
          <p:nvPr/>
        </p:nvSpPr>
        <p:spPr>
          <a:xfrm>
            <a:off x="793820" y="1286189"/>
            <a:ext cx="8231805" cy="3693319"/>
          </a:xfrm>
          <a:prstGeom prst="rect">
            <a:avLst/>
          </a:prstGeom>
          <a:noFill/>
        </p:spPr>
        <p:txBody>
          <a:bodyPr wrap="none" rtlCol="0">
            <a:spAutoFit/>
          </a:bodyPr>
          <a:lstStyle/>
          <a:p>
            <a:pPr marL="285750" indent="-285750">
              <a:buFont typeface="Arial" panose="020B0604020202020204" pitchFamily="34" charset="0"/>
              <a:buChar char="•"/>
            </a:pPr>
            <a:r>
              <a:rPr lang="en-US" dirty="0"/>
              <a:t>Principle: Horizontal resonances in the AGS and correction with skew quads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Installation, equipment checkout, early commissioning overview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Proof of principle experiment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Commissioning</a:t>
            </a:r>
          </a:p>
          <a:p>
            <a:pPr marL="742950" lvl="1" indent="-285750">
              <a:buFont typeface="Arial" panose="020B0604020202020204" pitchFamily="34" charset="0"/>
              <a:buChar char="•"/>
            </a:pPr>
            <a:r>
              <a:rPr lang="en-US" dirty="0"/>
              <a:t>Orbit effects</a:t>
            </a:r>
          </a:p>
          <a:p>
            <a:pPr marL="742950" lvl="1" indent="-285750">
              <a:buFont typeface="Arial" panose="020B0604020202020204" pitchFamily="34" charset="0"/>
              <a:buChar char="•"/>
            </a:pPr>
            <a:r>
              <a:rPr lang="en-US" dirty="0"/>
              <a:t>Polarization impact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798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B023-6922-3FA4-08C6-05561551D4FD}"/>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D43958D8-0255-5033-3D7E-B60FF1C65C5C}"/>
              </a:ext>
            </a:extLst>
          </p:cNvPr>
          <p:cNvPicPr>
            <a:picLocks noChangeAspect="1"/>
          </p:cNvPicPr>
          <p:nvPr/>
        </p:nvPicPr>
        <p:blipFill>
          <a:blip r:embed="rId2"/>
          <a:stretch>
            <a:fillRect/>
          </a:stretch>
        </p:blipFill>
        <p:spPr>
          <a:xfrm>
            <a:off x="7105509" y="946642"/>
            <a:ext cx="4216902" cy="2930389"/>
          </a:xfrm>
          <a:prstGeom prst="rect">
            <a:avLst/>
          </a:prstGeom>
        </p:spPr>
      </p:pic>
      <p:pic>
        <p:nvPicPr>
          <p:cNvPr id="25" name="Picture 24">
            <a:extLst>
              <a:ext uri="{FF2B5EF4-FFF2-40B4-BE49-F238E27FC236}">
                <a16:creationId xmlns:a16="http://schemas.microsoft.com/office/drawing/2014/main" id="{0D3E3C4E-B2B7-DF08-AC86-C699FF1221A5}"/>
              </a:ext>
            </a:extLst>
          </p:cNvPr>
          <p:cNvPicPr>
            <a:picLocks noChangeAspect="1"/>
          </p:cNvPicPr>
          <p:nvPr/>
        </p:nvPicPr>
        <p:blipFill>
          <a:blip r:embed="rId3"/>
          <a:stretch>
            <a:fillRect/>
          </a:stretch>
        </p:blipFill>
        <p:spPr>
          <a:xfrm>
            <a:off x="7050551" y="3176348"/>
            <a:ext cx="4216902" cy="3406465"/>
          </a:xfrm>
          <a:prstGeom prst="rect">
            <a:avLst/>
          </a:prstGeom>
        </p:spPr>
      </p:pic>
      <p:sp>
        <p:nvSpPr>
          <p:cNvPr id="3" name="Slide Number Placeholder 2">
            <a:extLst>
              <a:ext uri="{FF2B5EF4-FFF2-40B4-BE49-F238E27FC236}">
                <a16:creationId xmlns:a16="http://schemas.microsoft.com/office/drawing/2014/main" id="{39DCC9BC-9C52-B43A-FCCC-74787D35D55A}"/>
              </a:ext>
            </a:extLst>
          </p:cNvPr>
          <p:cNvSpPr>
            <a:spLocks noGrp="1"/>
          </p:cNvSpPr>
          <p:nvPr>
            <p:ph type="sldNum" sz="quarter" idx="4"/>
          </p:nvPr>
        </p:nvSpPr>
        <p:spPr/>
        <p:txBody>
          <a:bodyPr/>
          <a:lstStyle/>
          <a:p>
            <a:fld id="{933A556B-7C63-244D-9B7C-B0EA8042B330}" type="slidenum">
              <a:rPr lang="en-US" smtClean="0"/>
              <a:pPr/>
              <a:t>20</a:t>
            </a:fld>
            <a:endParaRPr lang="en-US" sz="1000" dirty="0"/>
          </a:p>
        </p:txBody>
      </p:sp>
      <p:sp>
        <p:nvSpPr>
          <p:cNvPr id="4" name="Title 1">
            <a:extLst>
              <a:ext uri="{FF2B5EF4-FFF2-40B4-BE49-F238E27FC236}">
                <a16:creationId xmlns:a16="http://schemas.microsoft.com/office/drawing/2014/main" id="{B25ACB0D-FDE7-C2D0-D73A-1300542223C7}"/>
              </a:ext>
            </a:extLst>
          </p:cNvPr>
          <p:cNvSpPr txBox="1">
            <a:spLocks/>
          </p:cNvSpPr>
          <p:nvPr/>
        </p:nvSpPr>
        <p:spPr>
          <a:xfrm>
            <a:off x="247409" y="1"/>
            <a:ext cx="11049000" cy="578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000" dirty="0"/>
              <a:t>Skew quadrupole commissioning: ramp and polarization</a:t>
            </a:r>
          </a:p>
        </p:txBody>
      </p:sp>
      <p:sp>
        <p:nvSpPr>
          <p:cNvPr id="5" name="TextBox 4">
            <a:extLst>
              <a:ext uri="{FF2B5EF4-FFF2-40B4-BE49-F238E27FC236}">
                <a16:creationId xmlns:a16="http://schemas.microsoft.com/office/drawing/2014/main" id="{574F0494-656E-A35C-611C-B83B4640448D}"/>
              </a:ext>
            </a:extLst>
          </p:cNvPr>
          <p:cNvSpPr txBox="1"/>
          <p:nvPr/>
        </p:nvSpPr>
        <p:spPr>
          <a:xfrm>
            <a:off x="247409" y="636957"/>
            <a:ext cx="5771909" cy="2723823"/>
          </a:xfrm>
          <a:prstGeom prst="rect">
            <a:avLst/>
          </a:prstGeom>
          <a:noFill/>
        </p:spPr>
        <p:txBody>
          <a:bodyPr wrap="square" rtlCol="0">
            <a:spAutoFit/>
          </a:bodyPr>
          <a:lstStyle/>
          <a:p>
            <a:pPr marL="285750" indent="-285750">
              <a:buFont typeface="Arial" panose="020B0604020202020204" pitchFamily="34" charset="0"/>
              <a:buChar char="•"/>
            </a:pPr>
            <a:r>
              <a:rPr lang="en-US" sz="1700" dirty="0"/>
              <a:t>Enabling more pulses via</a:t>
            </a:r>
          </a:p>
          <a:p>
            <a:pPr marL="742950" lvl="1" indent="-285750">
              <a:buFont typeface="Arial" panose="020B0604020202020204" pitchFamily="34" charset="0"/>
              <a:buChar char="•"/>
            </a:pPr>
            <a:r>
              <a:rPr lang="en-US" sz="1700" dirty="0"/>
              <a:t>Incremental orbit improvements</a:t>
            </a:r>
          </a:p>
          <a:p>
            <a:pPr marL="742950" lvl="1" indent="-285750">
              <a:buFont typeface="Arial" panose="020B0604020202020204" pitchFamily="34" charset="0"/>
              <a:buChar char="•"/>
            </a:pPr>
            <a:r>
              <a:rPr lang="en-US" sz="1700" dirty="0"/>
              <a:t>Included model-predicted orbit response of the skew quads in the optimization to minimize resulting vertical rms, constraints now:</a:t>
            </a:r>
          </a:p>
          <a:p>
            <a:pPr marL="1257300" lvl="2" indent="-342900">
              <a:buFont typeface="Arial" panose="020B0604020202020204" pitchFamily="34" charset="0"/>
              <a:buChar char="•"/>
            </a:pPr>
            <a:r>
              <a:rPr lang="en-US" sz="1700" dirty="0"/>
              <a:t>Resonance strength, |</a:t>
            </a:r>
            <a:r>
              <a:rPr lang="en-US" sz="1700" dirty="0" err="1"/>
              <a:t>ε</a:t>
            </a:r>
            <a:r>
              <a:rPr lang="en-US" sz="1700" dirty="0"/>
              <a:t>| = 0</a:t>
            </a:r>
          </a:p>
          <a:p>
            <a:pPr marL="1257300" lvl="2" indent="-342900">
              <a:buFont typeface="Arial" panose="020B0604020202020204" pitchFamily="34" charset="0"/>
              <a:buChar char="•"/>
            </a:pPr>
            <a:r>
              <a:rPr lang="en-US" sz="1700" dirty="0"/>
              <a:t>Tune shift from coupling, </a:t>
            </a:r>
            <a:r>
              <a:rPr lang="en-US" sz="1700" dirty="0" err="1"/>
              <a:t>ΔQ</a:t>
            </a:r>
            <a:r>
              <a:rPr lang="en-US" sz="1700" baseline="-25000" dirty="0" err="1"/>
              <a:t>y</a:t>
            </a:r>
            <a:r>
              <a:rPr lang="en-US" sz="1700" dirty="0"/>
              <a:t>&lt; 0.005</a:t>
            </a:r>
          </a:p>
          <a:p>
            <a:pPr marL="1257300" lvl="2" indent="-342900">
              <a:buFont typeface="Arial" panose="020B0604020202020204" pitchFamily="34" charset="0"/>
              <a:buChar char="•"/>
            </a:pPr>
            <a:r>
              <a:rPr lang="en-US" sz="1700" dirty="0">
                <a:solidFill>
                  <a:srgbClr val="FF0000"/>
                </a:solidFill>
              </a:rPr>
              <a:t>Vertical  |</a:t>
            </a:r>
            <a:r>
              <a:rPr lang="en-US" sz="1700" dirty="0" err="1">
                <a:solidFill>
                  <a:srgbClr val="FF0000"/>
                </a:solidFill>
              </a:rPr>
              <a:t>M</a:t>
            </a:r>
            <a:r>
              <a:rPr lang="en-US" sz="1700" baseline="-25000" dirty="0" err="1">
                <a:solidFill>
                  <a:srgbClr val="FF0000"/>
                </a:solidFill>
              </a:rPr>
              <a:t>orm</a:t>
            </a:r>
            <a:r>
              <a:rPr lang="en-US" sz="1700" dirty="0">
                <a:solidFill>
                  <a:srgbClr val="FF0000"/>
                </a:solidFill>
              </a:rPr>
              <a:t>*(</a:t>
            </a:r>
            <a:r>
              <a:rPr lang="en-US" sz="1700" dirty="0" err="1">
                <a:solidFill>
                  <a:srgbClr val="FF0000"/>
                </a:solidFill>
              </a:rPr>
              <a:t>k</a:t>
            </a:r>
            <a:r>
              <a:rPr lang="en-US" sz="1700" baseline="-25000" dirty="0" err="1">
                <a:solidFill>
                  <a:srgbClr val="FF0000"/>
                </a:solidFill>
              </a:rPr>
              <a:t>skew</a:t>
            </a:r>
            <a:r>
              <a:rPr lang="en-US" sz="1700" dirty="0">
                <a:solidFill>
                  <a:srgbClr val="FF0000"/>
                </a:solidFill>
              </a:rPr>
              <a:t>*</a:t>
            </a:r>
            <a:r>
              <a:rPr lang="en-US" sz="1700" dirty="0" err="1">
                <a:solidFill>
                  <a:srgbClr val="FF0000"/>
                </a:solidFill>
              </a:rPr>
              <a:t>x</a:t>
            </a:r>
            <a:r>
              <a:rPr lang="en-US" sz="1700" baseline="-25000" dirty="0" err="1">
                <a:solidFill>
                  <a:srgbClr val="FF0000"/>
                </a:solidFill>
              </a:rPr>
              <a:t>skew</a:t>
            </a:r>
            <a:r>
              <a:rPr lang="en-US" sz="1700" dirty="0">
                <a:solidFill>
                  <a:srgbClr val="FF0000"/>
                </a:solidFill>
              </a:rPr>
              <a:t>)|</a:t>
            </a:r>
            <a:r>
              <a:rPr lang="en-US" sz="1700" baseline="-25000" dirty="0">
                <a:solidFill>
                  <a:srgbClr val="FF0000"/>
                </a:solidFill>
              </a:rPr>
              <a:t>max</a:t>
            </a:r>
            <a:r>
              <a:rPr lang="en-US" sz="1700" dirty="0">
                <a:solidFill>
                  <a:srgbClr val="FF0000"/>
                </a:solidFill>
              </a:rPr>
              <a:t> &lt; 2 mm</a:t>
            </a:r>
          </a:p>
          <a:p>
            <a:pPr marL="1714500" lvl="3" indent="-342900">
              <a:buFont typeface="Arial" panose="020B0604020202020204" pitchFamily="34" charset="0"/>
              <a:buChar char="•"/>
            </a:pPr>
            <a:r>
              <a:rPr lang="en-US" sz="1700" dirty="0">
                <a:solidFill>
                  <a:srgbClr val="FF0000"/>
                </a:solidFill>
              </a:rPr>
              <a:t>Requires some increase in quad current</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1A2C864-B648-205E-888D-A4103DEC7B04}"/>
              </a:ext>
            </a:extLst>
          </p:cNvPr>
          <p:cNvPicPr>
            <a:picLocks noChangeAspect="1"/>
          </p:cNvPicPr>
          <p:nvPr/>
        </p:nvPicPr>
        <p:blipFill>
          <a:blip r:embed="rId4"/>
          <a:srcRect/>
          <a:stretch/>
        </p:blipFill>
        <p:spPr>
          <a:xfrm>
            <a:off x="1644633" y="3292094"/>
            <a:ext cx="3881805" cy="1910705"/>
          </a:xfrm>
          <a:prstGeom prst="rect">
            <a:avLst/>
          </a:prstGeom>
        </p:spPr>
      </p:pic>
      <p:pic>
        <p:nvPicPr>
          <p:cNvPr id="8" name="Picture 7">
            <a:extLst>
              <a:ext uri="{FF2B5EF4-FFF2-40B4-BE49-F238E27FC236}">
                <a16:creationId xmlns:a16="http://schemas.microsoft.com/office/drawing/2014/main" id="{6AA0F2A3-9622-58F3-E28B-D47CEDA78D24}"/>
              </a:ext>
            </a:extLst>
          </p:cNvPr>
          <p:cNvPicPr>
            <a:picLocks noChangeAspect="1"/>
          </p:cNvPicPr>
          <p:nvPr/>
        </p:nvPicPr>
        <p:blipFill>
          <a:blip r:embed="rId5"/>
          <a:srcRect/>
          <a:stretch/>
        </p:blipFill>
        <p:spPr>
          <a:xfrm>
            <a:off x="1655620" y="4904947"/>
            <a:ext cx="3864832" cy="1910704"/>
          </a:xfrm>
          <a:prstGeom prst="rect">
            <a:avLst/>
          </a:prstGeom>
        </p:spPr>
      </p:pic>
      <p:sp>
        <p:nvSpPr>
          <p:cNvPr id="9" name="Down Arrow 8">
            <a:extLst>
              <a:ext uri="{FF2B5EF4-FFF2-40B4-BE49-F238E27FC236}">
                <a16:creationId xmlns:a16="http://schemas.microsoft.com/office/drawing/2014/main" id="{7D334A66-3D98-B83A-EEA0-B1C8F3CE6274}"/>
              </a:ext>
            </a:extLst>
          </p:cNvPr>
          <p:cNvSpPr/>
          <p:nvPr/>
        </p:nvSpPr>
        <p:spPr>
          <a:xfrm>
            <a:off x="3527661" y="4510236"/>
            <a:ext cx="352220" cy="6462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6063FE-40D7-794C-85FB-C475FA483147}"/>
              </a:ext>
            </a:extLst>
          </p:cNvPr>
          <p:cNvSpPr txBox="1"/>
          <p:nvPr/>
        </p:nvSpPr>
        <p:spPr>
          <a:xfrm rot="16200000">
            <a:off x="190730" y="4694914"/>
            <a:ext cx="2223686" cy="369332"/>
          </a:xfrm>
          <a:prstGeom prst="rect">
            <a:avLst/>
          </a:prstGeom>
          <a:solidFill>
            <a:schemeClr val="bg1"/>
          </a:solidFill>
          <a:ln>
            <a:solidFill>
              <a:schemeClr val="accent1">
                <a:shade val="15000"/>
              </a:schemeClr>
            </a:solidFill>
          </a:ln>
        </p:spPr>
        <p:txBody>
          <a:bodyPr wrap="none" rtlCol="0">
            <a:spAutoFit/>
          </a:bodyPr>
          <a:lstStyle/>
          <a:p>
            <a:r>
              <a:rPr lang="en-US" dirty="0"/>
              <a:t>Skew quad currents</a:t>
            </a:r>
          </a:p>
        </p:txBody>
      </p:sp>
      <p:sp>
        <p:nvSpPr>
          <p:cNvPr id="11" name="Slide Number Placeholder 2">
            <a:extLst>
              <a:ext uri="{FF2B5EF4-FFF2-40B4-BE49-F238E27FC236}">
                <a16:creationId xmlns:a16="http://schemas.microsoft.com/office/drawing/2014/main" id="{3C2C4D78-8006-80A5-15C6-9A8C92A11BB3}"/>
              </a:ext>
            </a:extLst>
          </p:cNvPr>
          <p:cNvSpPr txBox="1">
            <a:spLocks/>
          </p:cNvSpPr>
          <p:nvPr/>
        </p:nvSpPr>
        <p:spPr>
          <a:xfrm>
            <a:off x="11713214" y="640261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20</a:t>
            </a:fld>
            <a:endParaRPr lang="en-US" dirty="0"/>
          </a:p>
        </p:txBody>
      </p:sp>
      <p:sp>
        <p:nvSpPr>
          <p:cNvPr id="17" name="TextBox 16">
            <a:extLst>
              <a:ext uri="{FF2B5EF4-FFF2-40B4-BE49-F238E27FC236}">
                <a16:creationId xmlns:a16="http://schemas.microsoft.com/office/drawing/2014/main" id="{1F61263C-EC81-4173-9AC1-691A7DF86CCB}"/>
              </a:ext>
            </a:extLst>
          </p:cNvPr>
          <p:cNvSpPr txBox="1"/>
          <p:nvPr/>
        </p:nvSpPr>
        <p:spPr>
          <a:xfrm>
            <a:off x="7159786" y="709511"/>
            <a:ext cx="2646878" cy="369332"/>
          </a:xfrm>
          <a:prstGeom prst="rect">
            <a:avLst/>
          </a:prstGeom>
          <a:solidFill>
            <a:schemeClr val="bg1"/>
          </a:solidFill>
          <a:ln>
            <a:solidFill>
              <a:schemeClr val="accent1">
                <a:shade val="15000"/>
              </a:schemeClr>
            </a:solidFill>
          </a:ln>
        </p:spPr>
        <p:txBody>
          <a:bodyPr wrap="none" rtlCol="0">
            <a:spAutoFit/>
          </a:bodyPr>
          <a:lstStyle/>
          <a:p>
            <a:r>
              <a:rPr lang="en-US" dirty="0"/>
              <a:t>Polarization comparison</a:t>
            </a:r>
          </a:p>
        </p:txBody>
      </p:sp>
      <p:sp>
        <p:nvSpPr>
          <p:cNvPr id="15" name="TextBox 14">
            <a:extLst>
              <a:ext uri="{FF2B5EF4-FFF2-40B4-BE49-F238E27FC236}">
                <a16:creationId xmlns:a16="http://schemas.microsoft.com/office/drawing/2014/main" id="{12D7AFC8-14BC-A3B9-39F2-7BFE157B13E7}"/>
              </a:ext>
            </a:extLst>
          </p:cNvPr>
          <p:cNvSpPr txBox="1"/>
          <p:nvPr/>
        </p:nvSpPr>
        <p:spPr>
          <a:xfrm>
            <a:off x="7499623" y="2263799"/>
            <a:ext cx="1967205" cy="646331"/>
          </a:xfrm>
          <a:prstGeom prst="rect">
            <a:avLst/>
          </a:prstGeom>
          <a:solidFill>
            <a:schemeClr val="bg1"/>
          </a:solidFill>
          <a:ln>
            <a:solidFill>
              <a:schemeClr val="accent1">
                <a:shade val="15000"/>
              </a:schemeClr>
            </a:solidFill>
          </a:ln>
        </p:spPr>
        <p:txBody>
          <a:bodyPr wrap="none" rtlCol="0">
            <a:spAutoFit/>
          </a:bodyPr>
          <a:lstStyle/>
          <a:p>
            <a:r>
              <a:rPr lang="en-US" dirty="0">
                <a:solidFill>
                  <a:srgbClr val="263EEE"/>
                </a:solidFill>
              </a:rPr>
              <a:t>Skew quads ON</a:t>
            </a:r>
          </a:p>
          <a:p>
            <a:r>
              <a:rPr lang="en-US" dirty="0">
                <a:solidFill>
                  <a:srgbClr val="FF0000"/>
                </a:solidFill>
              </a:rPr>
              <a:t>Skew quads OFF</a:t>
            </a:r>
          </a:p>
        </p:txBody>
      </p:sp>
      <p:sp>
        <p:nvSpPr>
          <p:cNvPr id="16" name="TextBox 15">
            <a:extLst>
              <a:ext uri="{FF2B5EF4-FFF2-40B4-BE49-F238E27FC236}">
                <a16:creationId xmlns:a16="http://schemas.microsoft.com/office/drawing/2014/main" id="{4B2CCCEC-A390-04E3-E0DC-00768FACFDF4}"/>
              </a:ext>
            </a:extLst>
          </p:cNvPr>
          <p:cNvSpPr txBox="1"/>
          <p:nvPr/>
        </p:nvSpPr>
        <p:spPr>
          <a:xfrm>
            <a:off x="7874280" y="5286320"/>
            <a:ext cx="2280435" cy="584775"/>
          </a:xfrm>
          <a:prstGeom prst="rect">
            <a:avLst/>
          </a:prstGeom>
          <a:solidFill>
            <a:schemeClr val="bg1"/>
          </a:solidFill>
          <a:ln>
            <a:solidFill>
              <a:schemeClr val="accent1">
                <a:shade val="15000"/>
              </a:schemeClr>
            </a:solidFill>
          </a:ln>
        </p:spPr>
        <p:txBody>
          <a:bodyPr wrap="square" rtlCol="0">
            <a:spAutoFit/>
          </a:bodyPr>
          <a:lstStyle/>
          <a:p>
            <a:r>
              <a:rPr lang="en-US" sz="1600" dirty="0">
                <a:solidFill>
                  <a:schemeClr val="accent5">
                    <a:lumMod val="60000"/>
                    <a:lumOff val="40000"/>
                  </a:schemeClr>
                </a:solidFill>
              </a:rPr>
              <a:t>Polarization ratio </a:t>
            </a:r>
          </a:p>
          <a:p>
            <a:r>
              <a:rPr lang="en-US" sz="1600" dirty="0">
                <a:solidFill>
                  <a:schemeClr val="accent5">
                    <a:lumMod val="60000"/>
                    <a:lumOff val="40000"/>
                  </a:schemeClr>
                </a:solidFill>
              </a:rPr>
              <a:t>Skew Quads ON/OFF</a:t>
            </a:r>
          </a:p>
        </p:txBody>
      </p:sp>
      <p:sp>
        <p:nvSpPr>
          <p:cNvPr id="28" name="Left Brace 27">
            <a:extLst>
              <a:ext uri="{FF2B5EF4-FFF2-40B4-BE49-F238E27FC236}">
                <a16:creationId xmlns:a16="http://schemas.microsoft.com/office/drawing/2014/main" id="{0132F31D-F2E7-9A33-314B-E6F0FEA11275}"/>
              </a:ext>
            </a:extLst>
          </p:cNvPr>
          <p:cNvSpPr/>
          <p:nvPr/>
        </p:nvSpPr>
        <p:spPr>
          <a:xfrm rot="5400000">
            <a:off x="8866794" y="3447744"/>
            <a:ext cx="113556" cy="880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E32509FB-BBB1-0C96-90C2-2B974BF81B48}"/>
              </a:ext>
            </a:extLst>
          </p:cNvPr>
          <p:cNvSpPr txBox="1"/>
          <p:nvPr/>
        </p:nvSpPr>
        <p:spPr>
          <a:xfrm>
            <a:off x="8416061" y="3429000"/>
            <a:ext cx="1015021" cy="400110"/>
          </a:xfrm>
          <a:prstGeom prst="rect">
            <a:avLst/>
          </a:prstGeom>
          <a:noFill/>
        </p:spPr>
        <p:txBody>
          <a:bodyPr wrap="none" rtlCol="0">
            <a:spAutoFit/>
          </a:bodyPr>
          <a:lstStyle/>
          <a:p>
            <a:r>
              <a:rPr lang="en-US" sz="1000" dirty="0"/>
              <a:t>Orbit iterations</a:t>
            </a:r>
          </a:p>
          <a:p>
            <a:r>
              <a:rPr lang="en-US" sz="1000" dirty="0"/>
              <a:t>Add pulses</a:t>
            </a:r>
          </a:p>
        </p:txBody>
      </p:sp>
      <p:sp>
        <p:nvSpPr>
          <p:cNvPr id="2" name="TextBox 1">
            <a:extLst>
              <a:ext uri="{FF2B5EF4-FFF2-40B4-BE49-F238E27FC236}">
                <a16:creationId xmlns:a16="http://schemas.microsoft.com/office/drawing/2014/main" id="{07D81735-15B1-65C0-E462-9888CBAD0913}"/>
              </a:ext>
            </a:extLst>
          </p:cNvPr>
          <p:cNvSpPr txBox="1"/>
          <p:nvPr/>
        </p:nvSpPr>
        <p:spPr>
          <a:xfrm>
            <a:off x="2074230" y="6316595"/>
            <a:ext cx="1619354" cy="246221"/>
          </a:xfrm>
          <a:prstGeom prst="rect">
            <a:avLst/>
          </a:prstGeom>
          <a:noFill/>
        </p:spPr>
        <p:txBody>
          <a:bodyPr wrap="none" rtlCol="0">
            <a:spAutoFit/>
          </a:bodyPr>
          <a:lstStyle/>
          <a:p>
            <a:r>
              <a:rPr lang="en-US" sz="1000" dirty="0"/>
              <a:t>Each trace= 1 skew quad</a:t>
            </a:r>
          </a:p>
        </p:txBody>
      </p:sp>
    </p:spTree>
    <p:extLst>
      <p:ext uri="{BB962C8B-B14F-4D97-AF65-F5344CB8AC3E}">
        <p14:creationId xmlns:p14="http://schemas.microsoft.com/office/powerpoint/2010/main" val="89773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1CC9-6F10-6746-5649-53C11D1262CD}"/>
              </a:ext>
            </a:extLst>
          </p:cNvPr>
          <p:cNvSpPr>
            <a:spLocks noGrp="1"/>
          </p:cNvSpPr>
          <p:nvPr>
            <p:ph type="title"/>
          </p:nvPr>
        </p:nvSpPr>
        <p:spPr>
          <a:xfrm>
            <a:off x="355257" y="176280"/>
            <a:ext cx="11049000" cy="437233"/>
          </a:xfrm>
        </p:spPr>
        <p:txBody>
          <a:bodyPr>
            <a:normAutofit fontScale="90000"/>
          </a:bodyPr>
          <a:lstStyle/>
          <a:p>
            <a:r>
              <a:rPr lang="en-US" dirty="0"/>
              <a:t>Low energy resonance correction</a:t>
            </a:r>
          </a:p>
        </p:txBody>
      </p:sp>
      <p:sp>
        <p:nvSpPr>
          <p:cNvPr id="3" name="Slide Number Placeholder 2">
            <a:extLst>
              <a:ext uri="{FF2B5EF4-FFF2-40B4-BE49-F238E27FC236}">
                <a16:creationId xmlns:a16="http://schemas.microsoft.com/office/drawing/2014/main" id="{AD008C1D-93CB-2724-3172-4B7C376BEFAD}"/>
              </a:ext>
            </a:extLst>
          </p:cNvPr>
          <p:cNvSpPr>
            <a:spLocks noGrp="1"/>
          </p:cNvSpPr>
          <p:nvPr>
            <p:ph type="sldNum" sz="quarter" idx="4"/>
          </p:nvPr>
        </p:nvSpPr>
        <p:spPr/>
        <p:txBody>
          <a:bodyPr/>
          <a:lstStyle/>
          <a:p>
            <a:fld id="{933A556B-7C63-244D-9B7C-B0EA8042B330}" type="slidenum">
              <a:rPr lang="en-US" smtClean="0"/>
              <a:pPr/>
              <a:t>21</a:t>
            </a:fld>
            <a:endParaRPr lang="en-US" sz="1000" dirty="0"/>
          </a:p>
        </p:txBody>
      </p:sp>
      <p:pic>
        <p:nvPicPr>
          <p:cNvPr id="5" name="Picture 4">
            <a:extLst>
              <a:ext uri="{FF2B5EF4-FFF2-40B4-BE49-F238E27FC236}">
                <a16:creationId xmlns:a16="http://schemas.microsoft.com/office/drawing/2014/main" id="{D514DE59-4683-BE1C-83AD-F59D065637A0}"/>
              </a:ext>
            </a:extLst>
          </p:cNvPr>
          <p:cNvPicPr>
            <a:picLocks noChangeAspect="1"/>
          </p:cNvPicPr>
          <p:nvPr/>
        </p:nvPicPr>
        <p:blipFill>
          <a:blip r:embed="rId2"/>
          <a:srcRect/>
          <a:stretch/>
        </p:blipFill>
        <p:spPr>
          <a:xfrm>
            <a:off x="6902777" y="1297527"/>
            <a:ext cx="5157643" cy="4512938"/>
          </a:xfrm>
          <a:prstGeom prst="rect">
            <a:avLst/>
          </a:prstGeom>
          <a:solidFill>
            <a:schemeClr val="bg1"/>
          </a:solidFill>
        </p:spPr>
      </p:pic>
      <p:pic>
        <p:nvPicPr>
          <p:cNvPr id="7" name="Picture 6" descr="Chart, bar chart&#10;&#10;Description automatically generated">
            <a:extLst>
              <a:ext uri="{FF2B5EF4-FFF2-40B4-BE49-F238E27FC236}">
                <a16:creationId xmlns:a16="http://schemas.microsoft.com/office/drawing/2014/main" id="{2A31511D-275F-E0A3-A7F9-96344DB2C699}"/>
              </a:ext>
            </a:extLst>
          </p:cNvPr>
          <p:cNvPicPr>
            <a:picLocks noChangeAspect="1"/>
          </p:cNvPicPr>
          <p:nvPr/>
        </p:nvPicPr>
        <p:blipFill>
          <a:blip r:embed="rId3"/>
          <a:stretch>
            <a:fillRect/>
          </a:stretch>
        </p:blipFill>
        <p:spPr>
          <a:xfrm>
            <a:off x="765498" y="3840240"/>
            <a:ext cx="5114259" cy="2557130"/>
          </a:xfrm>
          <a:prstGeom prst="rect">
            <a:avLst/>
          </a:prstGeom>
        </p:spPr>
      </p:pic>
      <p:sp>
        <p:nvSpPr>
          <p:cNvPr id="8" name="TextBox 7">
            <a:extLst>
              <a:ext uri="{FF2B5EF4-FFF2-40B4-BE49-F238E27FC236}">
                <a16:creationId xmlns:a16="http://schemas.microsoft.com/office/drawing/2014/main" id="{B9C8E13D-F9E7-69F0-2384-5B19D284576D}"/>
              </a:ext>
            </a:extLst>
          </p:cNvPr>
          <p:cNvSpPr txBox="1"/>
          <p:nvPr/>
        </p:nvSpPr>
        <p:spPr>
          <a:xfrm>
            <a:off x="287575" y="683418"/>
            <a:ext cx="6657235" cy="3416320"/>
          </a:xfrm>
          <a:prstGeom prst="rect">
            <a:avLst/>
          </a:prstGeom>
          <a:noFill/>
        </p:spPr>
        <p:txBody>
          <a:bodyPr wrap="square" rtlCol="0">
            <a:spAutoFit/>
          </a:bodyPr>
          <a:lstStyle/>
          <a:p>
            <a:r>
              <a:rPr lang="en-US" dirty="0"/>
              <a:t>Benefit from low energy pulses (GƔ &lt; 15) expected to be ~3-4%</a:t>
            </a:r>
          </a:p>
          <a:p>
            <a:r>
              <a:rPr lang="en-US" dirty="0"/>
              <a:t>Measured benefit ~1%</a:t>
            </a:r>
          </a:p>
          <a:p>
            <a:r>
              <a:rPr lang="en-US" dirty="0"/>
              <a:t>	In some cases negative, less reliable correction</a:t>
            </a:r>
          </a:p>
          <a:p>
            <a:endParaRPr lang="en-US" dirty="0"/>
          </a:p>
          <a:p>
            <a:r>
              <a:rPr lang="en-US" dirty="0"/>
              <a:t>Not totally understood – possible culprits:</a:t>
            </a:r>
          </a:p>
          <a:p>
            <a:pPr marL="285750" indent="-285750">
              <a:buFont typeface="Arial" panose="020B0604020202020204" pitchFamily="34" charset="0"/>
              <a:buChar char="•"/>
            </a:pPr>
            <a:r>
              <a:rPr lang="en-US" dirty="0"/>
              <a:t>Model error is highest at low energy (snakes, orbit feed-down)</a:t>
            </a:r>
          </a:p>
          <a:p>
            <a:pPr marL="285750" indent="-285750">
              <a:buFont typeface="Arial" panose="020B0604020202020204" pitchFamily="34" charset="0"/>
              <a:buChar char="•"/>
            </a:pPr>
            <a:r>
              <a:rPr lang="en-US" dirty="0" err="1"/>
              <a:t>Q</a:t>
            </a:r>
            <a:r>
              <a:rPr lang="en-US" baseline="-25000" dirty="0" err="1"/>
              <a:t>x</a:t>
            </a:r>
            <a:r>
              <a:rPr lang="en-US" dirty="0"/>
              <a:t> closer to </a:t>
            </a:r>
            <a:r>
              <a:rPr lang="en-US" dirty="0" err="1"/>
              <a:t>Q</a:t>
            </a:r>
            <a:r>
              <a:rPr lang="en-US" baseline="-25000" dirty="0" err="1"/>
              <a:t>y</a:t>
            </a:r>
            <a:r>
              <a:rPr lang="en-US" dirty="0"/>
              <a:t>: residual coupling from errors will change the drive term addressed by the skew quads</a:t>
            </a:r>
          </a:p>
          <a:p>
            <a:pPr marL="285750" indent="-285750">
              <a:buFont typeface="Arial" panose="020B0604020202020204" pitchFamily="34" charset="0"/>
              <a:buChar char="•"/>
            </a:pPr>
            <a:r>
              <a:rPr lang="en-US" dirty="0"/>
              <a:t>Near GƔ = 9 =0+Q</a:t>
            </a:r>
            <a:r>
              <a:rPr lang="en-US" baseline="-25000" dirty="0"/>
              <a:t>y</a:t>
            </a:r>
            <a:r>
              <a:rPr lang="en-US" dirty="0"/>
              <a:t>, very small correction strengths required (easy to provoke extra resonance terms from coupling)</a:t>
            </a:r>
          </a:p>
          <a:p>
            <a:r>
              <a:rPr lang="en-US" dirty="0"/>
              <a:t> </a:t>
            </a:r>
          </a:p>
        </p:txBody>
      </p:sp>
      <p:sp>
        <p:nvSpPr>
          <p:cNvPr id="9" name="TextBox 8">
            <a:extLst>
              <a:ext uri="{FF2B5EF4-FFF2-40B4-BE49-F238E27FC236}">
                <a16:creationId xmlns:a16="http://schemas.microsoft.com/office/drawing/2014/main" id="{C4896FF6-E3A8-D776-233A-8E253F5AE5EC}"/>
              </a:ext>
            </a:extLst>
          </p:cNvPr>
          <p:cNvSpPr txBox="1"/>
          <p:nvPr/>
        </p:nvSpPr>
        <p:spPr>
          <a:xfrm rot="16200000">
            <a:off x="2141922" y="4742585"/>
            <a:ext cx="1141659" cy="400110"/>
          </a:xfrm>
          <a:prstGeom prst="rect">
            <a:avLst/>
          </a:prstGeom>
          <a:solidFill>
            <a:schemeClr val="accent6">
              <a:lumMod val="20000"/>
              <a:lumOff val="80000"/>
            </a:schemeClr>
          </a:solidFill>
          <a:ln>
            <a:solidFill>
              <a:schemeClr val="accent1"/>
            </a:solidFill>
          </a:ln>
        </p:spPr>
        <p:txBody>
          <a:bodyPr wrap="none" rtlCol="0">
            <a:spAutoFit/>
          </a:bodyPr>
          <a:lstStyle/>
          <a:p>
            <a:r>
              <a:rPr lang="en-US" sz="1000" dirty="0"/>
              <a:t>Intentionally omit</a:t>
            </a:r>
          </a:p>
          <a:p>
            <a:r>
              <a:rPr lang="en-US" sz="1000" dirty="0"/>
              <a:t>Near transition</a:t>
            </a:r>
          </a:p>
        </p:txBody>
      </p:sp>
      <p:sp>
        <p:nvSpPr>
          <p:cNvPr id="10" name="TextBox 9">
            <a:extLst>
              <a:ext uri="{FF2B5EF4-FFF2-40B4-BE49-F238E27FC236}">
                <a16:creationId xmlns:a16="http://schemas.microsoft.com/office/drawing/2014/main" id="{47EF01B4-2064-0FEF-A7B0-F746E86C5C6E}"/>
              </a:ext>
            </a:extLst>
          </p:cNvPr>
          <p:cNvSpPr txBox="1"/>
          <p:nvPr/>
        </p:nvSpPr>
        <p:spPr>
          <a:xfrm>
            <a:off x="7367231" y="815866"/>
            <a:ext cx="3491943" cy="369332"/>
          </a:xfrm>
          <a:prstGeom prst="rect">
            <a:avLst/>
          </a:prstGeom>
          <a:solidFill>
            <a:schemeClr val="accent1">
              <a:lumMod val="40000"/>
              <a:lumOff val="60000"/>
            </a:schemeClr>
          </a:solidFill>
        </p:spPr>
        <p:txBody>
          <a:bodyPr wrap="square" rtlCol="0">
            <a:spAutoFit/>
          </a:bodyPr>
          <a:lstStyle/>
          <a:p>
            <a:r>
              <a:rPr lang="en-US" dirty="0"/>
              <a:t>Correcting scaling, full cycle</a:t>
            </a:r>
          </a:p>
        </p:txBody>
      </p:sp>
      <p:sp>
        <p:nvSpPr>
          <p:cNvPr id="11" name="TextBox 10">
            <a:extLst>
              <a:ext uri="{FF2B5EF4-FFF2-40B4-BE49-F238E27FC236}">
                <a16:creationId xmlns:a16="http://schemas.microsoft.com/office/drawing/2014/main" id="{8B7F3C45-93AB-B15E-9155-76704A5015B8}"/>
              </a:ext>
            </a:extLst>
          </p:cNvPr>
          <p:cNvSpPr txBox="1"/>
          <p:nvPr/>
        </p:nvSpPr>
        <p:spPr>
          <a:xfrm rot="16200000">
            <a:off x="-571920" y="4745625"/>
            <a:ext cx="2223686" cy="369332"/>
          </a:xfrm>
          <a:prstGeom prst="rect">
            <a:avLst/>
          </a:prstGeom>
          <a:solidFill>
            <a:schemeClr val="bg1"/>
          </a:solidFill>
          <a:ln>
            <a:solidFill>
              <a:schemeClr val="accent1">
                <a:shade val="15000"/>
              </a:schemeClr>
            </a:solidFill>
          </a:ln>
        </p:spPr>
        <p:txBody>
          <a:bodyPr wrap="none" rtlCol="0">
            <a:spAutoFit/>
          </a:bodyPr>
          <a:lstStyle/>
          <a:p>
            <a:r>
              <a:rPr lang="en-US" dirty="0"/>
              <a:t>Skew quad currents</a:t>
            </a:r>
          </a:p>
        </p:txBody>
      </p:sp>
      <p:sp>
        <p:nvSpPr>
          <p:cNvPr id="12" name="TextBox 11">
            <a:extLst>
              <a:ext uri="{FF2B5EF4-FFF2-40B4-BE49-F238E27FC236}">
                <a16:creationId xmlns:a16="http://schemas.microsoft.com/office/drawing/2014/main" id="{E864A638-BF1E-6CFF-F0A6-53E5B6075914}"/>
              </a:ext>
            </a:extLst>
          </p:cNvPr>
          <p:cNvSpPr txBox="1"/>
          <p:nvPr/>
        </p:nvSpPr>
        <p:spPr>
          <a:xfrm>
            <a:off x="7511971" y="2465407"/>
            <a:ext cx="1250066" cy="335665"/>
          </a:xfrm>
          <a:prstGeom prst="rect">
            <a:avLst/>
          </a:prstGeom>
          <a:solidFill>
            <a:schemeClr val="bg1"/>
          </a:solidFill>
          <a:ln>
            <a:solidFill>
              <a:schemeClr val="accent1">
                <a:shade val="15000"/>
              </a:schemeClr>
            </a:solidFill>
          </a:ln>
        </p:spPr>
        <p:txBody>
          <a:bodyPr wrap="square" rtlCol="0">
            <a:spAutoFit/>
          </a:bodyPr>
          <a:lstStyle/>
          <a:p>
            <a:r>
              <a:rPr lang="en-US" sz="800" dirty="0"/>
              <a:t>Orb correction also enables broader scans</a:t>
            </a:r>
          </a:p>
        </p:txBody>
      </p:sp>
      <p:cxnSp>
        <p:nvCxnSpPr>
          <p:cNvPr id="14" name="Straight Arrow Connector 13">
            <a:extLst>
              <a:ext uri="{FF2B5EF4-FFF2-40B4-BE49-F238E27FC236}">
                <a16:creationId xmlns:a16="http://schemas.microsoft.com/office/drawing/2014/main" id="{D3E5FBE0-ECE6-C44B-DB1E-90B3D4DDB2D3}"/>
              </a:ext>
            </a:extLst>
          </p:cNvPr>
          <p:cNvCxnSpPr>
            <a:stCxn id="12" idx="2"/>
          </p:cNvCxnSpPr>
          <p:nvPr/>
        </p:nvCxnSpPr>
        <p:spPr>
          <a:xfrm flipH="1">
            <a:off x="8137003" y="2801072"/>
            <a:ext cx="1" cy="75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9AEF34-BD56-AA36-79D0-D294669DAC64}"/>
              </a:ext>
            </a:extLst>
          </p:cNvPr>
          <p:cNvSpPr txBox="1"/>
          <p:nvPr/>
        </p:nvSpPr>
        <p:spPr>
          <a:xfrm>
            <a:off x="1287631" y="5678420"/>
            <a:ext cx="1912703" cy="276999"/>
          </a:xfrm>
          <a:prstGeom prst="rect">
            <a:avLst/>
          </a:prstGeom>
          <a:noFill/>
        </p:spPr>
        <p:txBody>
          <a:bodyPr wrap="none" rtlCol="0">
            <a:spAutoFit/>
          </a:bodyPr>
          <a:lstStyle/>
          <a:p>
            <a:r>
              <a:rPr lang="en-US" sz="1200" dirty="0"/>
              <a:t>Each trace= 1 skew quad</a:t>
            </a:r>
          </a:p>
        </p:txBody>
      </p:sp>
    </p:spTree>
    <p:extLst>
      <p:ext uri="{BB962C8B-B14F-4D97-AF65-F5344CB8AC3E}">
        <p14:creationId xmlns:p14="http://schemas.microsoft.com/office/powerpoint/2010/main" val="397013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991B-BD1F-051A-6943-E4BE04E01551}"/>
              </a:ext>
            </a:extLst>
          </p:cNvPr>
          <p:cNvSpPr>
            <a:spLocks noGrp="1"/>
          </p:cNvSpPr>
          <p:nvPr>
            <p:ph type="title"/>
          </p:nvPr>
        </p:nvSpPr>
        <p:spPr>
          <a:xfrm>
            <a:off x="355257" y="87333"/>
            <a:ext cx="11049000" cy="595574"/>
          </a:xfrm>
        </p:spPr>
        <p:txBody>
          <a:bodyPr>
            <a:normAutofit fontScale="90000"/>
          </a:bodyPr>
          <a:lstStyle/>
          <a:p>
            <a:r>
              <a:rPr lang="en-US" dirty="0"/>
              <a:t>Operations with skew quad correction</a:t>
            </a:r>
          </a:p>
        </p:txBody>
      </p:sp>
      <p:sp>
        <p:nvSpPr>
          <p:cNvPr id="3" name="Slide Number Placeholder 2">
            <a:extLst>
              <a:ext uri="{FF2B5EF4-FFF2-40B4-BE49-F238E27FC236}">
                <a16:creationId xmlns:a16="http://schemas.microsoft.com/office/drawing/2014/main" id="{E825CCE3-955C-9276-21BC-EDD944F3CDCD}"/>
              </a:ext>
            </a:extLst>
          </p:cNvPr>
          <p:cNvSpPr>
            <a:spLocks noGrp="1"/>
          </p:cNvSpPr>
          <p:nvPr>
            <p:ph type="sldNum" sz="quarter" idx="4"/>
          </p:nvPr>
        </p:nvSpPr>
        <p:spPr/>
        <p:txBody>
          <a:bodyPr/>
          <a:lstStyle/>
          <a:p>
            <a:fld id="{933A556B-7C63-244D-9B7C-B0EA8042B330}" type="slidenum">
              <a:rPr lang="en-US" smtClean="0"/>
              <a:pPr/>
              <a:t>22</a:t>
            </a:fld>
            <a:endParaRPr lang="en-US" sz="1000" dirty="0"/>
          </a:p>
        </p:txBody>
      </p:sp>
      <p:sp>
        <p:nvSpPr>
          <p:cNvPr id="5" name="TextBox 4">
            <a:extLst>
              <a:ext uri="{FF2B5EF4-FFF2-40B4-BE49-F238E27FC236}">
                <a16:creationId xmlns:a16="http://schemas.microsoft.com/office/drawing/2014/main" id="{9C09B719-7804-28BD-8DBE-53CBA4AB601B}"/>
              </a:ext>
            </a:extLst>
          </p:cNvPr>
          <p:cNvSpPr txBox="1"/>
          <p:nvPr/>
        </p:nvSpPr>
        <p:spPr>
          <a:xfrm>
            <a:off x="439955" y="647876"/>
            <a:ext cx="4876499" cy="2631490"/>
          </a:xfrm>
          <a:prstGeom prst="rect">
            <a:avLst/>
          </a:prstGeom>
          <a:noFill/>
        </p:spPr>
        <p:txBody>
          <a:bodyPr wrap="square" rtlCol="0">
            <a:spAutoFit/>
          </a:bodyPr>
          <a:lstStyle/>
          <a:p>
            <a:r>
              <a:rPr lang="en-US" sz="1500" dirty="0"/>
              <a:t>Last ~3 weeks of RHIC polarized proton operation, beam delivered from a skew quad correction setup rather than tune jump</a:t>
            </a:r>
          </a:p>
          <a:p>
            <a:endParaRPr lang="en-US" sz="1500" dirty="0"/>
          </a:p>
          <a:p>
            <a:r>
              <a:rPr lang="en-US" sz="1500" dirty="0"/>
              <a:t>No significant downtime of skew quad system</a:t>
            </a:r>
          </a:p>
          <a:p>
            <a:endParaRPr lang="en-US" sz="1500" dirty="0"/>
          </a:p>
          <a:p>
            <a:r>
              <a:rPr lang="en-US" sz="1500" dirty="0"/>
              <a:t>Performance similar to tune jump, especially at highest intensity</a:t>
            </a:r>
          </a:p>
          <a:p>
            <a:endParaRPr lang="en-US" sz="1500" dirty="0"/>
          </a:p>
          <a:p>
            <a:r>
              <a:rPr lang="en-US" sz="1500" dirty="0"/>
              <a:t>Coincides with relatively low polarization in all AGS setups</a:t>
            </a:r>
          </a:p>
        </p:txBody>
      </p:sp>
      <p:pic>
        <p:nvPicPr>
          <p:cNvPr id="9" name="Picture 8" descr="Chart, scatter chart&#10;&#10;Description automatically generated">
            <a:extLst>
              <a:ext uri="{FF2B5EF4-FFF2-40B4-BE49-F238E27FC236}">
                <a16:creationId xmlns:a16="http://schemas.microsoft.com/office/drawing/2014/main" id="{BC8B8FEB-E0C0-E12A-49A9-F834D0B2B2E9}"/>
              </a:ext>
            </a:extLst>
          </p:cNvPr>
          <p:cNvPicPr>
            <a:picLocks noChangeAspect="1"/>
          </p:cNvPicPr>
          <p:nvPr/>
        </p:nvPicPr>
        <p:blipFill>
          <a:blip r:embed="rId2"/>
          <a:stretch>
            <a:fillRect/>
          </a:stretch>
        </p:blipFill>
        <p:spPr>
          <a:xfrm>
            <a:off x="5602147" y="1035936"/>
            <a:ext cx="3240911" cy="2257713"/>
          </a:xfrm>
          <a:prstGeom prst="rect">
            <a:avLst/>
          </a:prstGeom>
        </p:spPr>
      </p:pic>
      <p:pic>
        <p:nvPicPr>
          <p:cNvPr id="11" name="Picture 10" descr="Chart, scatter chart&#10;&#10;Description automatically generated">
            <a:extLst>
              <a:ext uri="{FF2B5EF4-FFF2-40B4-BE49-F238E27FC236}">
                <a16:creationId xmlns:a16="http://schemas.microsoft.com/office/drawing/2014/main" id="{1A8918F9-27E3-13FE-081D-FB3CF8D0484F}"/>
              </a:ext>
            </a:extLst>
          </p:cNvPr>
          <p:cNvPicPr>
            <a:picLocks noChangeAspect="1"/>
          </p:cNvPicPr>
          <p:nvPr/>
        </p:nvPicPr>
        <p:blipFill>
          <a:blip r:embed="rId3"/>
          <a:stretch>
            <a:fillRect/>
          </a:stretch>
        </p:blipFill>
        <p:spPr>
          <a:xfrm>
            <a:off x="524654" y="3549907"/>
            <a:ext cx="4707103" cy="3279105"/>
          </a:xfrm>
          <a:prstGeom prst="rect">
            <a:avLst/>
          </a:prstGeom>
        </p:spPr>
      </p:pic>
      <p:pic>
        <p:nvPicPr>
          <p:cNvPr id="7" name="Picture 6" descr="Chart&#10;&#10;Description automatically generated">
            <a:extLst>
              <a:ext uri="{FF2B5EF4-FFF2-40B4-BE49-F238E27FC236}">
                <a16:creationId xmlns:a16="http://schemas.microsoft.com/office/drawing/2014/main" id="{68B27B63-180B-1118-8AAB-49CAAD46693F}"/>
              </a:ext>
            </a:extLst>
          </p:cNvPr>
          <p:cNvPicPr>
            <a:picLocks noChangeAspect="1"/>
          </p:cNvPicPr>
          <p:nvPr/>
        </p:nvPicPr>
        <p:blipFill>
          <a:blip r:embed="rId4"/>
          <a:stretch>
            <a:fillRect/>
          </a:stretch>
        </p:blipFill>
        <p:spPr>
          <a:xfrm>
            <a:off x="7013894" y="2809295"/>
            <a:ext cx="4976996" cy="3467121"/>
          </a:xfrm>
          <a:prstGeom prst="rect">
            <a:avLst/>
          </a:prstGeom>
          <a:ln>
            <a:solidFill>
              <a:schemeClr val="accent1">
                <a:shade val="15000"/>
              </a:schemeClr>
            </a:solidFill>
          </a:ln>
        </p:spPr>
      </p:pic>
      <p:sp>
        <p:nvSpPr>
          <p:cNvPr id="12" name="Oval 11">
            <a:extLst>
              <a:ext uri="{FF2B5EF4-FFF2-40B4-BE49-F238E27FC236}">
                <a16:creationId xmlns:a16="http://schemas.microsoft.com/office/drawing/2014/main" id="{47926E82-1D1D-904A-26AE-25A6CF6A082A}"/>
              </a:ext>
            </a:extLst>
          </p:cNvPr>
          <p:cNvSpPr/>
          <p:nvPr/>
        </p:nvSpPr>
        <p:spPr>
          <a:xfrm>
            <a:off x="8113853" y="1035936"/>
            <a:ext cx="937550" cy="1125603"/>
          </a:xfrm>
          <a:prstGeom prst="ellipse">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9ECEB48-708F-D382-917A-ECB502284F84}"/>
              </a:ext>
            </a:extLst>
          </p:cNvPr>
          <p:cNvCxnSpPr>
            <a:stCxn id="12" idx="5"/>
            <a:endCxn id="7" idx="0"/>
          </p:cNvCxnSpPr>
          <p:nvPr/>
        </p:nvCxnSpPr>
        <p:spPr>
          <a:xfrm>
            <a:off x="8914102" y="1996698"/>
            <a:ext cx="588290" cy="812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3E624D4-81AC-FA7D-A5D6-72215A75BE69}"/>
              </a:ext>
            </a:extLst>
          </p:cNvPr>
          <p:cNvSpPr txBox="1"/>
          <p:nvPr/>
        </p:nvSpPr>
        <p:spPr>
          <a:xfrm>
            <a:off x="5907155" y="774230"/>
            <a:ext cx="2287806" cy="369332"/>
          </a:xfrm>
          <a:prstGeom prst="rect">
            <a:avLst/>
          </a:prstGeom>
          <a:solidFill>
            <a:schemeClr val="accent2">
              <a:lumMod val="40000"/>
              <a:lumOff val="60000"/>
            </a:schemeClr>
          </a:solidFill>
        </p:spPr>
        <p:txBody>
          <a:bodyPr wrap="none" rtlCol="0">
            <a:spAutoFit/>
          </a:bodyPr>
          <a:lstStyle/>
          <a:p>
            <a:r>
              <a:rPr lang="en-US" dirty="0"/>
              <a:t>AGS Pol by RHIC fill</a:t>
            </a:r>
          </a:p>
        </p:txBody>
      </p:sp>
      <p:sp>
        <p:nvSpPr>
          <p:cNvPr id="16" name="TextBox 15">
            <a:extLst>
              <a:ext uri="{FF2B5EF4-FFF2-40B4-BE49-F238E27FC236}">
                <a16:creationId xmlns:a16="http://schemas.microsoft.com/office/drawing/2014/main" id="{29A629C2-B361-EB15-AA5A-B72D1C065474}"/>
              </a:ext>
            </a:extLst>
          </p:cNvPr>
          <p:cNvSpPr txBox="1"/>
          <p:nvPr/>
        </p:nvSpPr>
        <p:spPr>
          <a:xfrm>
            <a:off x="1001417" y="3244334"/>
            <a:ext cx="3659976" cy="369332"/>
          </a:xfrm>
          <a:prstGeom prst="rect">
            <a:avLst/>
          </a:prstGeom>
          <a:solidFill>
            <a:schemeClr val="accent2">
              <a:lumMod val="40000"/>
              <a:lumOff val="60000"/>
            </a:schemeClr>
          </a:solidFill>
        </p:spPr>
        <p:txBody>
          <a:bodyPr wrap="none" rtlCol="0">
            <a:spAutoFit/>
          </a:bodyPr>
          <a:lstStyle/>
          <a:p>
            <a:r>
              <a:rPr lang="en-US" dirty="0"/>
              <a:t>AGS Pol/Source Pol, by RHIC fill</a:t>
            </a:r>
          </a:p>
        </p:txBody>
      </p:sp>
      <p:cxnSp>
        <p:nvCxnSpPr>
          <p:cNvPr id="6" name="Straight Arrow Connector 5">
            <a:extLst>
              <a:ext uri="{FF2B5EF4-FFF2-40B4-BE49-F238E27FC236}">
                <a16:creationId xmlns:a16="http://schemas.microsoft.com/office/drawing/2014/main" id="{4BDC6628-4687-8BE2-A1DE-42D17B95578E}"/>
              </a:ext>
            </a:extLst>
          </p:cNvPr>
          <p:cNvCxnSpPr>
            <a:cxnSpLocks/>
          </p:cNvCxnSpPr>
          <p:nvPr/>
        </p:nvCxnSpPr>
        <p:spPr>
          <a:xfrm flipH="1">
            <a:off x="9829800" y="3058886"/>
            <a:ext cx="348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1561B-C8AE-CA73-6082-4A3DF5703B55}"/>
              </a:ext>
            </a:extLst>
          </p:cNvPr>
          <p:cNvSpPr txBox="1"/>
          <p:nvPr/>
        </p:nvSpPr>
        <p:spPr>
          <a:xfrm>
            <a:off x="10178143" y="2893539"/>
            <a:ext cx="1752600" cy="400110"/>
          </a:xfrm>
          <a:prstGeom prst="rect">
            <a:avLst/>
          </a:prstGeom>
          <a:solidFill>
            <a:schemeClr val="bg1"/>
          </a:solidFill>
          <a:ln>
            <a:solidFill>
              <a:schemeClr val="accent1"/>
            </a:solidFill>
          </a:ln>
        </p:spPr>
        <p:txBody>
          <a:bodyPr wrap="square" rtlCol="0">
            <a:spAutoFit/>
          </a:bodyPr>
          <a:lstStyle/>
          <a:p>
            <a:r>
              <a:rPr lang="en-US" sz="1000" dirty="0"/>
              <a:t>Begin using skew quad setup for RHIC</a:t>
            </a:r>
          </a:p>
        </p:txBody>
      </p:sp>
    </p:spTree>
    <p:extLst>
      <p:ext uri="{BB962C8B-B14F-4D97-AF65-F5344CB8AC3E}">
        <p14:creationId xmlns:p14="http://schemas.microsoft.com/office/powerpoint/2010/main" val="3461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9C83-5D20-85C2-03EF-86E82DD44B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1F68AE-FB7A-AA1F-1BBF-CE5881904C76}"/>
              </a:ext>
            </a:extLst>
          </p:cNvPr>
          <p:cNvSpPr>
            <a:spLocks noGrp="1"/>
          </p:cNvSpPr>
          <p:nvPr>
            <p:ph type="sldNum" sz="quarter" idx="4"/>
          </p:nvPr>
        </p:nvSpPr>
        <p:spPr/>
        <p:txBody>
          <a:bodyPr/>
          <a:lstStyle/>
          <a:p>
            <a:fld id="{933A556B-7C63-244D-9B7C-B0EA8042B330}" type="slidenum">
              <a:rPr lang="en-US" smtClean="0"/>
              <a:pPr/>
              <a:t>23</a:t>
            </a:fld>
            <a:endParaRPr lang="en-US" sz="1000" dirty="0"/>
          </a:p>
        </p:txBody>
      </p:sp>
      <p:sp>
        <p:nvSpPr>
          <p:cNvPr id="6" name="Title 5">
            <a:extLst>
              <a:ext uri="{FF2B5EF4-FFF2-40B4-BE49-F238E27FC236}">
                <a16:creationId xmlns:a16="http://schemas.microsoft.com/office/drawing/2014/main" id="{91D0BD1B-E04E-134E-E65F-83286AD2D84F}"/>
              </a:ext>
            </a:extLst>
          </p:cNvPr>
          <p:cNvSpPr>
            <a:spLocks noGrp="1"/>
          </p:cNvSpPr>
          <p:nvPr>
            <p:ph type="title"/>
          </p:nvPr>
        </p:nvSpPr>
        <p:spPr>
          <a:xfrm>
            <a:off x="351581" y="272527"/>
            <a:ext cx="11049000" cy="711321"/>
          </a:xfrm>
        </p:spPr>
        <p:txBody>
          <a:bodyPr/>
          <a:lstStyle/>
          <a:p>
            <a:r>
              <a:rPr lang="en-US" dirty="0"/>
              <a:t>Prognosis</a:t>
            </a:r>
          </a:p>
        </p:txBody>
      </p:sp>
      <p:sp>
        <p:nvSpPr>
          <p:cNvPr id="7" name="TextBox 6">
            <a:extLst>
              <a:ext uri="{FF2B5EF4-FFF2-40B4-BE49-F238E27FC236}">
                <a16:creationId xmlns:a16="http://schemas.microsoft.com/office/drawing/2014/main" id="{46B67DD4-327F-2FFA-9AE5-CE79D312E0EE}"/>
              </a:ext>
            </a:extLst>
          </p:cNvPr>
          <p:cNvSpPr txBox="1"/>
          <p:nvPr/>
        </p:nvSpPr>
        <p:spPr>
          <a:xfrm>
            <a:off x="949124" y="1319514"/>
            <a:ext cx="10668305" cy="3970318"/>
          </a:xfrm>
          <a:prstGeom prst="rect">
            <a:avLst/>
          </a:prstGeom>
          <a:noFill/>
        </p:spPr>
        <p:txBody>
          <a:bodyPr wrap="none" rtlCol="0">
            <a:spAutoFit/>
          </a:bodyPr>
          <a:lstStyle/>
          <a:p>
            <a:pPr marL="285750" indent="-285750">
              <a:buFont typeface="Arial" panose="020B0604020202020204" pitchFamily="34" charset="0"/>
              <a:buChar char="•"/>
            </a:pPr>
            <a:r>
              <a:rPr lang="en-US" dirty="0"/>
              <a:t>Gain factor over uncorrected case (after initial orbit iterations):</a:t>
            </a:r>
          </a:p>
          <a:p>
            <a:pPr marL="742950" lvl="1" indent="-285750">
              <a:buFont typeface="Arial" panose="020B0604020202020204" pitchFamily="34" charset="0"/>
              <a:buChar char="•"/>
            </a:pPr>
            <a:r>
              <a:rPr lang="en-US" dirty="0"/>
              <a:t>Average: 12.6% +/- 1.5 % (relative)</a:t>
            </a:r>
          </a:p>
          <a:p>
            <a:pPr marL="742950" lvl="1" indent="-285750">
              <a:buFont typeface="Arial" panose="020B0604020202020204" pitchFamily="34" charset="0"/>
              <a:buChar char="•"/>
            </a:pPr>
            <a:r>
              <a:rPr lang="en-US" dirty="0"/>
              <a:t>Peak 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Polarization gain from resonance at high energy in good agreement with model predictions</a:t>
            </a:r>
          </a:p>
          <a:p>
            <a:pPr marL="742950" lvl="1" indent="-285750">
              <a:buFont typeface="Arial" panose="020B0604020202020204" pitchFamily="34" charset="0"/>
              <a:buChar char="•"/>
            </a:pPr>
            <a:r>
              <a:rPr lang="en-US" dirty="0"/>
              <a:t>Model generally more accurate at higher energy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 possible from including resonances in the ‘transition gap’</a:t>
            </a:r>
          </a:p>
          <a:p>
            <a:pPr marL="742950" lvl="1" indent="-285750">
              <a:buFont typeface="Arial" panose="020B0604020202020204" pitchFamily="34" charset="0"/>
              <a:buChar char="•"/>
            </a:pPr>
            <a:r>
              <a:rPr lang="en-US" dirty="0"/>
              <a:t>Requires some model infrastructure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 possible from improving model for low energy resonances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Losses from residual coupling resonances, not included in the idealized model need to be estimated</a:t>
            </a:r>
          </a:p>
          <a:p>
            <a:pPr marL="742950" lvl="1" indent="-285750">
              <a:buFont typeface="Arial" panose="020B0604020202020204" pitchFamily="34" charset="0"/>
              <a:buChar char="•"/>
            </a:pPr>
            <a:r>
              <a:rPr lang="en-US" dirty="0"/>
              <a:t>Unknown magnitude</a:t>
            </a:r>
          </a:p>
        </p:txBody>
      </p:sp>
    </p:spTree>
    <p:extLst>
      <p:ext uri="{BB962C8B-B14F-4D97-AF65-F5344CB8AC3E}">
        <p14:creationId xmlns:p14="http://schemas.microsoft.com/office/powerpoint/2010/main" val="2288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C2597AC8-CDEE-FD3F-7697-288096994E36}"/>
              </a:ext>
            </a:extLst>
          </p:cNvPr>
          <p:cNvPicPr>
            <a:picLocks noChangeAspect="1"/>
          </p:cNvPicPr>
          <p:nvPr/>
        </p:nvPicPr>
        <p:blipFill>
          <a:blip r:embed="rId2"/>
          <a:stretch>
            <a:fillRect/>
          </a:stretch>
        </p:blipFill>
        <p:spPr>
          <a:xfrm>
            <a:off x="6836229" y="213467"/>
            <a:ext cx="4096147" cy="2019227"/>
          </a:xfrm>
          <a:prstGeom prst="rect">
            <a:avLst/>
          </a:prstGeom>
        </p:spPr>
      </p:pic>
      <p:sp>
        <p:nvSpPr>
          <p:cNvPr id="2" name="Title 1">
            <a:extLst>
              <a:ext uri="{FF2B5EF4-FFF2-40B4-BE49-F238E27FC236}">
                <a16:creationId xmlns:a16="http://schemas.microsoft.com/office/drawing/2014/main" id="{E4098D0E-0AF2-04EF-C3F5-1445C6F75577}"/>
              </a:ext>
            </a:extLst>
          </p:cNvPr>
          <p:cNvSpPr>
            <a:spLocks noGrp="1"/>
          </p:cNvSpPr>
          <p:nvPr>
            <p:ph type="title"/>
          </p:nvPr>
        </p:nvSpPr>
        <p:spPr>
          <a:xfrm>
            <a:off x="258984" y="52609"/>
            <a:ext cx="11049000" cy="560849"/>
          </a:xfrm>
        </p:spPr>
        <p:txBody>
          <a:bodyPr>
            <a:normAutofit fontScale="90000"/>
          </a:bodyPr>
          <a:lstStyle/>
          <a:p>
            <a:r>
              <a:rPr lang="en-US" dirty="0"/>
              <a:t>Main magnet roll</a:t>
            </a:r>
          </a:p>
        </p:txBody>
      </p:sp>
      <p:sp>
        <p:nvSpPr>
          <p:cNvPr id="3" name="Slide Number Placeholder 2">
            <a:extLst>
              <a:ext uri="{FF2B5EF4-FFF2-40B4-BE49-F238E27FC236}">
                <a16:creationId xmlns:a16="http://schemas.microsoft.com/office/drawing/2014/main" id="{8154AC0A-1A6A-39DA-7896-0F84C19F5C13}"/>
              </a:ext>
            </a:extLst>
          </p:cNvPr>
          <p:cNvSpPr>
            <a:spLocks noGrp="1"/>
          </p:cNvSpPr>
          <p:nvPr>
            <p:ph type="sldNum" sz="quarter" idx="4"/>
          </p:nvPr>
        </p:nvSpPr>
        <p:spPr>
          <a:xfrm>
            <a:off x="11547780" y="6349252"/>
            <a:ext cx="432486" cy="365125"/>
          </a:xfrm>
        </p:spPr>
        <p:txBody>
          <a:bodyPr/>
          <a:lstStyle/>
          <a:p>
            <a:fld id="{933A556B-7C63-244D-9B7C-B0EA8042B330}" type="slidenum">
              <a:rPr lang="en-US" smtClean="0"/>
              <a:pPr/>
              <a:t>24</a:t>
            </a:fld>
            <a:endParaRPr lang="en-US" sz="1000" dirty="0"/>
          </a:p>
        </p:txBody>
      </p:sp>
      <p:pic>
        <p:nvPicPr>
          <p:cNvPr id="5" name="Picture 4" descr="Chart, line chart&#10;&#10;Description automatically generated">
            <a:extLst>
              <a:ext uri="{FF2B5EF4-FFF2-40B4-BE49-F238E27FC236}">
                <a16:creationId xmlns:a16="http://schemas.microsoft.com/office/drawing/2014/main" id="{0633FBBE-C54E-FB86-8F0A-953C48D4C6A2}"/>
              </a:ext>
            </a:extLst>
          </p:cNvPr>
          <p:cNvPicPr>
            <a:picLocks noChangeAspect="1"/>
          </p:cNvPicPr>
          <p:nvPr/>
        </p:nvPicPr>
        <p:blipFill>
          <a:blip r:embed="rId3"/>
          <a:srcRect t="9256"/>
          <a:stretch/>
        </p:blipFill>
        <p:spPr>
          <a:xfrm>
            <a:off x="6189145" y="2464387"/>
            <a:ext cx="5814349" cy="3693320"/>
          </a:xfrm>
          <a:prstGeom prst="rect">
            <a:avLst/>
          </a:prstGeom>
        </p:spPr>
      </p:pic>
      <p:sp>
        <p:nvSpPr>
          <p:cNvPr id="6" name="TextBox 5">
            <a:extLst>
              <a:ext uri="{FF2B5EF4-FFF2-40B4-BE49-F238E27FC236}">
                <a16:creationId xmlns:a16="http://schemas.microsoft.com/office/drawing/2014/main" id="{00EF9ECA-A924-DE45-8048-DB8699E09D65}"/>
              </a:ext>
            </a:extLst>
          </p:cNvPr>
          <p:cNvSpPr txBox="1"/>
          <p:nvPr/>
        </p:nvSpPr>
        <p:spPr>
          <a:xfrm>
            <a:off x="386269" y="684284"/>
            <a:ext cx="581434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Using survey data from 2012 and the </a:t>
            </a:r>
            <a:r>
              <a:rPr lang="en-US" dirty="0" err="1"/>
              <a:t>Bmad</a:t>
            </a:r>
            <a:r>
              <a:rPr lang="en-US" dirty="0"/>
              <a:t> model, polarization loss from residual coupling can be estimated</a:t>
            </a:r>
          </a:p>
          <a:p>
            <a:pPr marL="742950" lvl="1" indent="-285750">
              <a:buFont typeface="Arial" panose="020B0604020202020204" pitchFamily="34" charset="0"/>
              <a:buChar char="•"/>
            </a:pPr>
            <a:r>
              <a:rPr lang="en-US" dirty="0"/>
              <a:t>Rolls in main magnets is systematically toward </a:t>
            </a:r>
            <a:r>
              <a:rPr lang="en-US" dirty="0" err="1"/>
              <a:t>backleg</a:t>
            </a:r>
            <a:r>
              <a:rPr lang="en-US" dirty="0"/>
              <a:t> of the “C” shape: switches every 10 magnets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Clear effect on resonance strength at highest energies</a:t>
            </a:r>
          </a:p>
          <a:p>
            <a:pPr marL="742950" lvl="1" indent="-285750">
              <a:buFont typeface="Arial" panose="020B0604020202020204" pitchFamily="34" charset="0"/>
              <a:buChar char="•"/>
            </a:pPr>
            <a:r>
              <a:rPr lang="en-US" dirty="0"/>
              <a:t>Impact on polarization estimated to be small (&lt;0.25% total)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 model work planned to investigate sensitivities at low energy</a:t>
            </a:r>
          </a:p>
          <a:p>
            <a:pPr marL="742950" lvl="1" indent="-285750">
              <a:buFont typeface="Arial" panose="020B0604020202020204" pitchFamily="34" charset="0"/>
              <a:buChar char="•"/>
            </a:pPr>
            <a:r>
              <a:rPr lang="en-US" dirty="0"/>
              <a:t>Lattice structure might make it easier to provoke depolarization</a:t>
            </a:r>
          </a:p>
          <a:p>
            <a:pPr lvl="1"/>
            <a:endParaRPr lang="en-US" dirty="0"/>
          </a:p>
        </p:txBody>
      </p:sp>
      <p:sp>
        <p:nvSpPr>
          <p:cNvPr id="7" name="TextBox 6">
            <a:extLst>
              <a:ext uri="{FF2B5EF4-FFF2-40B4-BE49-F238E27FC236}">
                <a16:creationId xmlns:a16="http://schemas.microsoft.com/office/drawing/2014/main" id="{92AE778D-8D9D-25A3-F0E7-645716B5B9B2}"/>
              </a:ext>
            </a:extLst>
          </p:cNvPr>
          <p:cNvSpPr txBox="1"/>
          <p:nvPr/>
        </p:nvSpPr>
        <p:spPr>
          <a:xfrm>
            <a:off x="6234143" y="2243580"/>
            <a:ext cx="4958409" cy="338554"/>
          </a:xfrm>
          <a:prstGeom prst="rect">
            <a:avLst/>
          </a:prstGeom>
          <a:solidFill>
            <a:schemeClr val="accent2">
              <a:lumMod val="20000"/>
              <a:lumOff val="80000"/>
            </a:schemeClr>
          </a:solidFill>
        </p:spPr>
        <p:txBody>
          <a:bodyPr wrap="none" rtlCol="0">
            <a:spAutoFit/>
          </a:bodyPr>
          <a:lstStyle/>
          <a:p>
            <a:r>
              <a:rPr lang="en-US" sz="1600" dirty="0"/>
              <a:t>Resonance calculations with 2010 main magnet rolls</a:t>
            </a:r>
          </a:p>
        </p:txBody>
      </p:sp>
      <p:sp>
        <p:nvSpPr>
          <p:cNvPr id="8" name="TextBox 7">
            <a:extLst>
              <a:ext uri="{FF2B5EF4-FFF2-40B4-BE49-F238E27FC236}">
                <a16:creationId xmlns:a16="http://schemas.microsoft.com/office/drawing/2014/main" id="{765A0287-935E-C53A-1687-E10DA7E37EC5}"/>
              </a:ext>
            </a:extLst>
          </p:cNvPr>
          <p:cNvSpPr txBox="1"/>
          <p:nvPr/>
        </p:nvSpPr>
        <p:spPr>
          <a:xfrm>
            <a:off x="7579572" y="6125049"/>
            <a:ext cx="3604513" cy="646331"/>
          </a:xfrm>
          <a:prstGeom prst="rect">
            <a:avLst/>
          </a:prstGeom>
          <a:noFill/>
        </p:spPr>
        <p:txBody>
          <a:bodyPr wrap="none" rtlCol="0">
            <a:spAutoFit/>
          </a:bodyPr>
          <a:lstStyle/>
          <a:p>
            <a:r>
              <a:rPr lang="en-US" dirty="0"/>
              <a:t>Small impact at high energy</a:t>
            </a:r>
          </a:p>
          <a:p>
            <a:r>
              <a:rPr lang="en-US" dirty="0"/>
              <a:t>Working on the low energy model</a:t>
            </a:r>
          </a:p>
        </p:txBody>
      </p:sp>
      <p:sp>
        <p:nvSpPr>
          <p:cNvPr id="10" name="TextBox 9">
            <a:extLst>
              <a:ext uri="{FF2B5EF4-FFF2-40B4-BE49-F238E27FC236}">
                <a16:creationId xmlns:a16="http://schemas.microsoft.com/office/drawing/2014/main" id="{2A8FBE81-D2F1-E77E-6197-9F1F3C6077EE}"/>
              </a:ext>
            </a:extLst>
          </p:cNvPr>
          <p:cNvSpPr txBox="1"/>
          <p:nvPr/>
        </p:nvSpPr>
        <p:spPr>
          <a:xfrm>
            <a:off x="6234143" y="50573"/>
            <a:ext cx="3023585" cy="338554"/>
          </a:xfrm>
          <a:prstGeom prst="rect">
            <a:avLst/>
          </a:prstGeom>
          <a:solidFill>
            <a:schemeClr val="accent2">
              <a:lumMod val="20000"/>
              <a:lumOff val="80000"/>
            </a:schemeClr>
          </a:solidFill>
        </p:spPr>
        <p:txBody>
          <a:bodyPr wrap="none" rtlCol="0">
            <a:spAutoFit/>
          </a:bodyPr>
          <a:lstStyle/>
          <a:p>
            <a:r>
              <a:rPr lang="en-US" sz="1600" dirty="0"/>
              <a:t>AGS Main Magnet Rolls (2012)</a:t>
            </a:r>
          </a:p>
        </p:txBody>
      </p:sp>
    </p:spTree>
    <p:extLst>
      <p:ext uri="{BB962C8B-B14F-4D97-AF65-F5344CB8AC3E}">
        <p14:creationId xmlns:p14="http://schemas.microsoft.com/office/powerpoint/2010/main" val="210267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ACE7-07B8-F946-81BA-B2A0B65587B9}"/>
              </a:ext>
            </a:extLst>
          </p:cNvPr>
          <p:cNvSpPr>
            <a:spLocks noGrp="1"/>
          </p:cNvSpPr>
          <p:nvPr>
            <p:ph type="title"/>
          </p:nvPr>
        </p:nvSpPr>
        <p:spPr>
          <a:xfrm>
            <a:off x="305282" y="42079"/>
            <a:ext cx="11049000" cy="688171"/>
          </a:xfrm>
        </p:spPr>
        <p:txBody>
          <a:bodyPr>
            <a:normAutofit fontScale="90000"/>
          </a:bodyPr>
          <a:lstStyle/>
          <a:p>
            <a:r>
              <a:rPr lang="en-US" dirty="0"/>
              <a:t>Future work</a:t>
            </a:r>
          </a:p>
        </p:txBody>
      </p:sp>
      <p:sp>
        <p:nvSpPr>
          <p:cNvPr id="3" name="Slide Number Placeholder 2">
            <a:extLst>
              <a:ext uri="{FF2B5EF4-FFF2-40B4-BE49-F238E27FC236}">
                <a16:creationId xmlns:a16="http://schemas.microsoft.com/office/drawing/2014/main" id="{44327B22-A2E7-AD78-79F5-53A55D517E6C}"/>
              </a:ext>
            </a:extLst>
          </p:cNvPr>
          <p:cNvSpPr>
            <a:spLocks noGrp="1"/>
          </p:cNvSpPr>
          <p:nvPr>
            <p:ph type="sldNum" sz="quarter" idx="4"/>
          </p:nvPr>
        </p:nvSpPr>
        <p:spPr/>
        <p:txBody>
          <a:bodyPr/>
          <a:lstStyle/>
          <a:p>
            <a:fld id="{933A556B-7C63-244D-9B7C-B0EA8042B330}" type="slidenum">
              <a:rPr lang="en-US" smtClean="0"/>
              <a:pPr/>
              <a:t>25</a:t>
            </a:fld>
            <a:endParaRPr lang="en-US" sz="1000" dirty="0"/>
          </a:p>
        </p:txBody>
      </p:sp>
      <p:sp>
        <p:nvSpPr>
          <p:cNvPr id="5" name="TextBox 4">
            <a:extLst>
              <a:ext uri="{FF2B5EF4-FFF2-40B4-BE49-F238E27FC236}">
                <a16:creationId xmlns:a16="http://schemas.microsoft.com/office/drawing/2014/main" id="{637DC8F5-95B8-88A2-5BF5-50C5B3DD3024}"/>
              </a:ext>
            </a:extLst>
          </p:cNvPr>
          <p:cNvSpPr txBox="1"/>
          <p:nvPr/>
        </p:nvSpPr>
        <p:spPr>
          <a:xfrm>
            <a:off x="447554" y="730250"/>
            <a:ext cx="11296891" cy="5847755"/>
          </a:xfrm>
          <a:prstGeom prst="rect">
            <a:avLst/>
          </a:prstGeom>
          <a:noFill/>
        </p:spPr>
        <p:txBody>
          <a:bodyPr wrap="square" rtlCol="0">
            <a:spAutoFit/>
          </a:bodyPr>
          <a:lstStyle/>
          <a:p>
            <a:r>
              <a:rPr lang="en-US" sz="1700" dirty="0"/>
              <a:t>Run 25 AGS development time planned behind RHIC for most of the run (including behind Au operation)</a:t>
            </a:r>
          </a:p>
          <a:p>
            <a:pPr marL="742950" lvl="1" indent="-285750">
              <a:buFont typeface="Arial" panose="020B0604020202020204" pitchFamily="34" charset="0"/>
              <a:buChar char="•"/>
            </a:pPr>
            <a:r>
              <a:rPr lang="en-US" sz="1700" dirty="0"/>
              <a:t>Up to 8 weeks of RHIC operation possible for polarized protons</a:t>
            </a:r>
          </a:p>
          <a:p>
            <a:pPr marL="742950" lvl="1"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AGS Survey and realignment planned for this shutdown Run 24 </a:t>
            </a:r>
            <a:r>
              <a:rPr lang="en-US" sz="1700" dirty="0">
                <a:sym typeface="Wingdings" pitchFamily="2" charset="2"/>
              </a:rPr>
              <a:t></a:t>
            </a:r>
            <a:r>
              <a:rPr lang="en-US" sz="1700" dirty="0"/>
              <a:t> 25</a:t>
            </a:r>
          </a:p>
          <a:p>
            <a:pPr marL="742950" lvl="1" indent="-285750">
              <a:buFont typeface="Arial" panose="020B0604020202020204" pitchFamily="34" charset="0"/>
              <a:buChar char="•"/>
            </a:pPr>
            <a:r>
              <a:rPr lang="en-US" sz="1700" dirty="0">
                <a:solidFill>
                  <a:srgbClr val="FF0000"/>
                </a:solidFill>
              </a:rPr>
              <a:t>Simplifies/improves machine-model match at low energy</a:t>
            </a:r>
          </a:p>
          <a:p>
            <a:pPr marL="742950" lvl="1" indent="-285750">
              <a:buFont typeface="Arial" panose="020B0604020202020204" pitchFamily="34" charset="0"/>
              <a:buChar char="•"/>
            </a:pPr>
            <a:r>
              <a:rPr lang="en-US" sz="1700" dirty="0">
                <a:solidFill>
                  <a:srgbClr val="FF0000"/>
                </a:solidFill>
              </a:rPr>
              <a:t>Relaxes required skew quad corrector strength (do not have to include skew quad orbit response constraint)</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Resonance correction is heavily model dependent </a:t>
            </a:r>
            <a:r>
              <a:rPr lang="en-US" sz="1700" dirty="0">
                <a:sym typeface="Wingdings" pitchFamily="2" charset="2"/>
              </a:rPr>
              <a:t> </a:t>
            </a:r>
            <a:r>
              <a:rPr lang="en-US" sz="1700" dirty="0"/>
              <a:t>Develop models with realistic machine errors included</a:t>
            </a:r>
          </a:p>
          <a:p>
            <a:pPr marL="742950" lvl="1" indent="-285750">
              <a:buFont typeface="Arial" panose="020B0604020202020204" pitchFamily="34" charset="0"/>
              <a:buChar char="•"/>
            </a:pPr>
            <a:r>
              <a:rPr lang="en-US" sz="1700" dirty="0"/>
              <a:t>Requires continued development of the </a:t>
            </a:r>
            <a:r>
              <a:rPr lang="en-US" sz="1700" dirty="0" err="1"/>
              <a:t>Bmad</a:t>
            </a:r>
            <a:r>
              <a:rPr lang="en-US" sz="1700" dirty="0"/>
              <a:t> version of the lattice (to replace SPRINT) for inclusion of all effects</a:t>
            </a:r>
          </a:p>
          <a:p>
            <a:pPr marL="742950" lvl="1" indent="-285750">
              <a:buFont typeface="Arial" panose="020B0604020202020204" pitchFamily="34" charset="0"/>
              <a:buChar char="•"/>
            </a:pPr>
            <a:r>
              <a:rPr lang="en-US" sz="1700" dirty="0"/>
              <a:t>Rolls and vertical displacement in </a:t>
            </a:r>
            <a:r>
              <a:rPr lang="en-US" sz="1700" dirty="0" err="1"/>
              <a:t>sextupoles</a:t>
            </a:r>
            <a:r>
              <a:rPr lang="en-US" sz="1700" dirty="0"/>
              <a:t> both </a:t>
            </a:r>
            <a:r>
              <a:rPr lang="en-US" sz="1700" dirty="0">
                <a:solidFill>
                  <a:srgbClr val="FF0000"/>
                </a:solidFill>
              </a:rPr>
              <a:t>contribute to unknown sources of depolarization that could be addressed with skew quad correctors</a:t>
            </a:r>
          </a:p>
          <a:p>
            <a:pPr marL="742950" lvl="1" indent="-285750">
              <a:buFont typeface="Arial" panose="020B0604020202020204" pitchFamily="34" charset="0"/>
              <a:buChar char="•"/>
            </a:pPr>
            <a:r>
              <a:rPr lang="en-US" sz="1700" dirty="0"/>
              <a:t>Longer term: TBT BPMs planned to characterize local optics, including coupling</a:t>
            </a:r>
          </a:p>
          <a:p>
            <a:pPr marL="742950" lvl="1" indent="-285750">
              <a:buFont typeface="Arial" panose="020B0604020202020204" pitchFamily="34" charset="0"/>
              <a:buChar char="•"/>
            </a:pPr>
            <a:r>
              <a:rPr lang="en-US" sz="1700" dirty="0"/>
              <a:t>All model efforts synergistic with the overall Machine Learning/digital twin effort (</a:t>
            </a:r>
            <a:r>
              <a:rPr lang="en-US" sz="1700" dirty="0">
                <a:solidFill>
                  <a:srgbClr val="00B050"/>
                </a:solidFill>
              </a:rPr>
              <a:t>see G. </a:t>
            </a:r>
            <a:r>
              <a:rPr lang="en-US" sz="1700" dirty="0" err="1">
                <a:solidFill>
                  <a:srgbClr val="00B050"/>
                </a:solidFill>
              </a:rPr>
              <a:t>Hoffstaetter</a:t>
            </a:r>
            <a:r>
              <a:rPr lang="en-US" sz="1700" dirty="0">
                <a:solidFill>
                  <a:srgbClr val="00B050"/>
                </a:solidFill>
              </a:rPr>
              <a:t> talk</a:t>
            </a:r>
            <a:r>
              <a:rPr lang="en-US" sz="1700" dirty="0"/>
              <a:t>) and efforts to fully characterize other sources of polarization loss</a:t>
            </a:r>
          </a:p>
          <a:p>
            <a:endParaRPr lang="en-US" sz="1700" dirty="0"/>
          </a:p>
          <a:p>
            <a:pPr marL="285750" indent="-285750">
              <a:buFont typeface="Arial" panose="020B0604020202020204" pitchFamily="34" charset="0"/>
              <a:buChar char="•"/>
            </a:pPr>
            <a:r>
              <a:rPr lang="en-US" sz="1700" dirty="0"/>
              <a:t>Beam measurements</a:t>
            </a:r>
          </a:p>
          <a:p>
            <a:pPr marL="742950" lvl="1" indent="-285750">
              <a:buFont typeface="Arial" panose="020B0604020202020204" pitchFamily="34" charset="0"/>
              <a:buChar char="•"/>
            </a:pPr>
            <a:r>
              <a:rPr lang="en-US" sz="1700" dirty="0">
                <a:solidFill>
                  <a:srgbClr val="FF0000"/>
                </a:solidFill>
              </a:rPr>
              <a:t>More precise characterization of low and high energy resonance contributions </a:t>
            </a:r>
            <a:r>
              <a:rPr lang="en-US" sz="1700" dirty="0"/>
              <a:t>and corrections</a:t>
            </a:r>
          </a:p>
          <a:p>
            <a:pPr marL="742950" lvl="1" indent="-285750">
              <a:buFont typeface="Arial" panose="020B0604020202020204" pitchFamily="34" charset="0"/>
              <a:buChar char="•"/>
            </a:pPr>
            <a:r>
              <a:rPr lang="en-US" sz="1700" dirty="0"/>
              <a:t>More </a:t>
            </a:r>
            <a:r>
              <a:rPr lang="en-US" sz="1700" dirty="0">
                <a:solidFill>
                  <a:srgbClr val="FF0000"/>
                </a:solidFill>
              </a:rPr>
              <a:t>single resonance crossing experiments</a:t>
            </a:r>
            <a:r>
              <a:rPr lang="en-US" sz="1700" dirty="0"/>
              <a:t>: focusing on difficult to correct resonances at high energy and some low energy resonances</a:t>
            </a:r>
          </a:p>
          <a:p>
            <a:pPr marL="1200150" lvl="2" indent="-285750">
              <a:buFont typeface="Arial" panose="020B0604020202020204" pitchFamily="34" charset="0"/>
              <a:buChar char="•"/>
            </a:pPr>
            <a:r>
              <a:rPr lang="en-US" sz="1700" dirty="0"/>
              <a:t>Simulation required to fully understand effects of slow crossing</a:t>
            </a:r>
          </a:p>
          <a:p>
            <a:pPr marL="742950" lvl="1" indent="-285750">
              <a:buFont typeface="Arial" panose="020B0604020202020204" pitchFamily="34" charset="0"/>
              <a:buChar char="•"/>
            </a:pPr>
            <a:r>
              <a:rPr lang="en-US" sz="1700" dirty="0"/>
              <a:t>Measure correction effect with currents calculated using realistic machine errors</a:t>
            </a:r>
          </a:p>
        </p:txBody>
      </p:sp>
    </p:spTree>
    <p:extLst>
      <p:ext uri="{BB962C8B-B14F-4D97-AF65-F5344CB8AC3E}">
        <p14:creationId xmlns:p14="http://schemas.microsoft.com/office/powerpoint/2010/main" val="154798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7925-A63F-1622-524E-A3BAE2166A34}"/>
              </a:ext>
            </a:extLst>
          </p:cNvPr>
          <p:cNvSpPr>
            <a:spLocks noGrp="1"/>
          </p:cNvSpPr>
          <p:nvPr>
            <p:ph type="title"/>
          </p:nvPr>
        </p:nvSpPr>
        <p:spPr>
          <a:xfrm>
            <a:off x="386305" y="176280"/>
            <a:ext cx="11049000" cy="699746"/>
          </a:xfrm>
        </p:spPr>
        <p:txBody>
          <a:bodyPr/>
          <a:lstStyle/>
          <a:p>
            <a:r>
              <a:rPr lang="en-US" dirty="0"/>
              <a:t>Summary</a:t>
            </a:r>
          </a:p>
        </p:txBody>
      </p:sp>
      <p:sp>
        <p:nvSpPr>
          <p:cNvPr id="3" name="Slide Number Placeholder 2">
            <a:extLst>
              <a:ext uri="{FF2B5EF4-FFF2-40B4-BE49-F238E27FC236}">
                <a16:creationId xmlns:a16="http://schemas.microsoft.com/office/drawing/2014/main" id="{87587844-0C62-0F36-BCD6-A8EEB133476F}"/>
              </a:ext>
            </a:extLst>
          </p:cNvPr>
          <p:cNvSpPr>
            <a:spLocks noGrp="1"/>
          </p:cNvSpPr>
          <p:nvPr>
            <p:ph type="sldNum" sz="quarter" idx="4"/>
          </p:nvPr>
        </p:nvSpPr>
        <p:spPr/>
        <p:txBody>
          <a:bodyPr/>
          <a:lstStyle/>
          <a:p>
            <a:fld id="{933A556B-7C63-244D-9B7C-B0EA8042B330}" type="slidenum">
              <a:rPr lang="en-US" smtClean="0"/>
              <a:pPr/>
              <a:t>26</a:t>
            </a:fld>
            <a:endParaRPr lang="en-US" sz="1000" dirty="0"/>
          </a:p>
        </p:txBody>
      </p:sp>
      <p:sp>
        <p:nvSpPr>
          <p:cNvPr id="4" name="TextBox 3">
            <a:extLst>
              <a:ext uri="{FF2B5EF4-FFF2-40B4-BE49-F238E27FC236}">
                <a16:creationId xmlns:a16="http://schemas.microsoft.com/office/drawing/2014/main" id="{4ADEDC83-36C3-1785-EB1D-D313EDE8B96C}"/>
              </a:ext>
            </a:extLst>
          </p:cNvPr>
          <p:cNvSpPr txBox="1"/>
          <p:nvPr/>
        </p:nvSpPr>
        <p:spPr>
          <a:xfrm>
            <a:off x="555586" y="1203767"/>
            <a:ext cx="1134319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Magnets and power supplies delivered and installed in time for commissioning in Run 24</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All commissioning tasks completed successfully</a:t>
            </a:r>
            <a:r>
              <a:rPr lang="en-US" dirty="0"/>
              <a:t>: polarity checks, proof-of-principle experiment, orbit centering, demonstration of correction effect during acceleration</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Gain factor in dedicated experiments of up to 15% measured, long term average 12.6%</a:t>
            </a:r>
          </a:p>
          <a:p>
            <a:pPr marL="742950" lvl="1" indent="-285750">
              <a:buFont typeface="Arial" panose="020B0604020202020204" pitchFamily="34" charset="0"/>
              <a:buChar char="•"/>
            </a:pPr>
            <a:r>
              <a:rPr lang="en-US" dirty="0">
                <a:solidFill>
                  <a:srgbClr val="FF0000"/>
                </a:solidFill>
              </a:rPr>
              <a:t>Exceeds the performance of the tune jump </a:t>
            </a:r>
            <a:r>
              <a:rPr lang="en-US" dirty="0"/>
              <a:t>in dedicated measurements</a:t>
            </a:r>
          </a:p>
          <a:p>
            <a:pPr marL="742950" lvl="1" indent="-285750">
              <a:buFont typeface="Arial" panose="020B0604020202020204" pitchFamily="34" charset="0"/>
              <a:buChar char="•"/>
            </a:pPr>
            <a:r>
              <a:rPr lang="en-US" dirty="0">
                <a:solidFill>
                  <a:srgbClr val="FF0000"/>
                </a:solidFill>
              </a:rPr>
              <a:t>Similar performance to tune jump </a:t>
            </a:r>
            <a:r>
              <a:rPr lang="en-US" dirty="0"/>
              <a:t>in longer term operation (in first commissioning run)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Correction effect </a:t>
            </a:r>
            <a:r>
              <a:rPr lang="en-US" dirty="0">
                <a:solidFill>
                  <a:srgbClr val="FF0000"/>
                </a:solidFill>
              </a:rPr>
              <a:t>consistent enough in operation to replace the tune jump</a:t>
            </a:r>
            <a:r>
              <a:rPr lang="en-US" dirty="0"/>
              <a:t> as the default system for horizontal resonance correction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Identified areas for further improvement/study</a:t>
            </a:r>
            <a:r>
              <a:rPr lang="en-US" dirty="0"/>
              <a:t>: </a:t>
            </a:r>
          </a:p>
          <a:p>
            <a:pPr marL="742950" lvl="1" indent="-285750">
              <a:buFont typeface="Arial" panose="020B0604020202020204" pitchFamily="34" charset="0"/>
              <a:buChar char="•"/>
            </a:pPr>
            <a:r>
              <a:rPr lang="en-US" dirty="0"/>
              <a:t>Improve orbit control and alignment</a:t>
            </a:r>
          </a:p>
          <a:p>
            <a:pPr marL="742950" lvl="1" indent="-285750">
              <a:buFont typeface="Arial" panose="020B0604020202020204" pitchFamily="34" charset="0"/>
              <a:buChar char="•"/>
            </a:pPr>
            <a:r>
              <a:rPr lang="en-US" dirty="0"/>
              <a:t>Simulate effects of machine errors</a:t>
            </a:r>
          </a:p>
          <a:p>
            <a:pPr marL="742950" lvl="1" indent="-285750">
              <a:buFont typeface="Arial" panose="020B0604020202020204" pitchFamily="34" charset="0"/>
              <a:buChar char="•"/>
            </a:pPr>
            <a:r>
              <a:rPr lang="en-US" dirty="0"/>
              <a:t>Study factors affecting the efficiency of the low energy resonances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22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72FB-7F13-1AAE-50E9-631B729AFB94}"/>
              </a:ext>
            </a:extLst>
          </p:cNvPr>
          <p:cNvSpPr>
            <a:spLocks noGrp="1"/>
          </p:cNvSpPr>
          <p:nvPr>
            <p:ph type="title"/>
          </p:nvPr>
        </p:nvSpPr>
        <p:spPr>
          <a:xfrm>
            <a:off x="571500" y="2615956"/>
            <a:ext cx="11049000" cy="1325563"/>
          </a:xfrm>
        </p:spPr>
        <p:txBody>
          <a:bodyPr/>
          <a:lstStyle/>
          <a:p>
            <a:r>
              <a:rPr lang="en-US" dirty="0"/>
              <a:t>Backup slides</a:t>
            </a:r>
          </a:p>
        </p:txBody>
      </p:sp>
      <p:sp>
        <p:nvSpPr>
          <p:cNvPr id="3" name="Slide Number Placeholder 2">
            <a:extLst>
              <a:ext uri="{FF2B5EF4-FFF2-40B4-BE49-F238E27FC236}">
                <a16:creationId xmlns:a16="http://schemas.microsoft.com/office/drawing/2014/main" id="{EF23B757-AC65-7719-0E2C-4C91BE47CD72}"/>
              </a:ext>
            </a:extLst>
          </p:cNvPr>
          <p:cNvSpPr>
            <a:spLocks noGrp="1"/>
          </p:cNvSpPr>
          <p:nvPr>
            <p:ph type="sldNum" sz="quarter" idx="4"/>
          </p:nvPr>
        </p:nvSpPr>
        <p:spPr/>
        <p:txBody>
          <a:bodyPr/>
          <a:lstStyle/>
          <a:p>
            <a:fld id="{933A556B-7C63-244D-9B7C-B0EA8042B330}" type="slidenum">
              <a:rPr lang="en-US" smtClean="0"/>
              <a:pPr/>
              <a:t>27</a:t>
            </a:fld>
            <a:endParaRPr lang="en-US" sz="1000" dirty="0"/>
          </a:p>
        </p:txBody>
      </p:sp>
    </p:spTree>
    <p:extLst>
      <p:ext uri="{BB962C8B-B14F-4D97-AF65-F5344CB8AC3E}">
        <p14:creationId xmlns:p14="http://schemas.microsoft.com/office/powerpoint/2010/main" val="102037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0D19-BC94-15BF-AC17-1B4405D480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9A5C27-92EB-8B6A-BE84-A30196D93F80}"/>
              </a:ext>
            </a:extLst>
          </p:cNvPr>
          <p:cNvSpPr>
            <a:spLocks noGrp="1"/>
          </p:cNvSpPr>
          <p:nvPr>
            <p:ph type="sldNum" sz="quarter" idx="4"/>
          </p:nvPr>
        </p:nvSpPr>
        <p:spPr/>
        <p:txBody>
          <a:bodyPr/>
          <a:lstStyle/>
          <a:p>
            <a:fld id="{933A556B-7C63-244D-9B7C-B0EA8042B330}" type="slidenum">
              <a:rPr lang="en-US" smtClean="0"/>
              <a:pPr/>
              <a:t>28</a:t>
            </a:fld>
            <a:endParaRPr lang="en-US" sz="1000" dirty="0"/>
          </a:p>
        </p:txBody>
      </p:sp>
      <p:sp>
        <p:nvSpPr>
          <p:cNvPr id="6" name="Title 5">
            <a:extLst>
              <a:ext uri="{FF2B5EF4-FFF2-40B4-BE49-F238E27FC236}">
                <a16:creationId xmlns:a16="http://schemas.microsoft.com/office/drawing/2014/main" id="{575707B0-4942-5A4B-20EB-DC45A2B83661}"/>
              </a:ext>
            </a:extLst>
          </p:cNvPr>
          <p:cNvSpPr>
            <a:spLocks noGrp="1"/>
          </p:cNvSpPr>
          <p:nvPr>
            <p:ph type="title"/>
          </p:nvPr>
        </p:nvSpPr>
        <p:spPr>
          <a:xfrm>
            <a:off x="355257" y="1"/>
            <a:ext cx="11049000" cy="787077"/>
          </a:xfrm>
        </p:spPr>
        <p:txBody>
          <a:bodyPr/>
          <a:lstStyle/>
          <a:p>
            <a:r>
              <a:rPr lang="en-US" dirty="0"/>
              <a:t>Timeline details</a:t>
            </a:r>
          </a:p>
        </p:txBody>
      </p:sp>
      <p:sp>
        <p:nvSpPr>
          <p:cNvPr id="7" name="TextBox 6">
            <a:extLst>
              <a:ext uri="{FF2B5EF4-FFF2-40B4-BE49-F238E27FC236}">
                <a16:creationId xmlns:a16="http://schemas.microsoft.com/office/drawing/2014/main" id="{1A31EF7C-8998-0F6D-A950-69DAE343B5D7}"/>
              </a:ext>
            </a:extLst>
          </p:cNvPr>
          <p:cNvSpPr txBox="1"/>
          <p:nvPr/>
        </p:nvSpPr>
        <p:spPr>
          <a:xfrm>
            <a:off x="625521" y="787078"/>
            <a:ext cx="10940957"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a:t>Dec 2023: 14/15 magnets in hand and measured (last one held at local power supply vendor for supply testing)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Jan 2024 - Apr:  Delivery of power supplies 3-4 supplies every few weeks</a:t>
            </a:r>
          </a:p>
          <a:p>
            <a:pPr marL="742950" lvl="1" indent="-285750">
              <a:buFont typeface="Arial" panose="020B0604020202020204" pitchFamily="34" charset="0"/>
              <a:buChar char="•"/>
            </a:pPr>
            <a:r>
              <a:rPr lang="en-US" sz="1600" dirty="0"/>
              <a:t>Installation, modification and testing on a continuous basis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Feb 5</a:t>
            </a:r>
            <a:r>
              <a:rPr lang="en-US" sz="1600" baseline="30000" dirty="0"/>
              <a:t>th</a:t>
            </a:r>
            <a:r>
              <a:rPr lang="en-US" sz="1600" dirty="0"/>
              <a:t>: </a:t>
            </a:r>
            <a:r>
              <a:rPr lang="en-US" sz="1600" i="1" dirty="0"/>
              <a:t>unpolarized </a:t>
            </a:r>
            <a:r>
              <a:rPr lang="en-US" sz="1600" dirty="0"/>
              <a:t>beam available in AGS (cold snake and polarized source both unavailable)</a:t>
            </a:r>
          </a:p>
          <a:p>
            <a:pPr marL="742950" lvl="1" indent="-285750">
              <a:buFont typeface="Arial" panose="020B0604020202020204" pitchFamily="34" charset="0"/>
              <a:buChar char="•"/>
            </a:pPr>
            <a:r>
              <a:rPr lang="en-US" sz="1600" dirty="0"/>
              <a:t>Feb-March: Skew quad polarity tests, development of other proton setups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Mar 29</a:t>
            </a:r>
            <a:r>
              <a:rPr lang="en-US" sz="1600" baseline="30000" dirty="0"/>
              <a:t>th</a:t>
            </a:r>
            <a:r>
              <a:rPr lang="en-US" sz="1600" dirty="0"/>
              <a:t>: Cold snake available: enables start of orbit correction/centering development since orbit/optics in operational configuration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10</a:t>
            </a:r>
            <a:r>
              <a:rPr lang="en-US" sz="1600" baseline="30000" dirty="0"/>
              <a:t>th</a:t>
            </a:r>
            <a:r>
              <a:rPr lang="en-US" sz="1600" dirty="0"/>
              <a:t>:  All 15 magnets and supplies available for testing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20</a:t>
            </a:r>
            <a:r>
              <a:rPr lang="en-US" sz="1600" baseline="30000" dirty="0"/>
              <a:t>th</a:t>
            </a:r>
            <a:r>
              <a:rPr lang="en-US" sz="1600" dirty="0"/>
              <a:t>: Start of RHIC beam operation, first injections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24</a:t>
            </a:r>
            <a:r>
              <a:rPr lang="en-US" sz="1600" baseline="30000" dirty="0"/>
              <a:t>th</a:t>
            </a:r>
            <a:r>
              <a:rPr lang="en-US" sz="1600" dirty="0"/>
              <a:t> : Polarized source available </a:t>
            </a:r>
            <a:r>
              <a:rPr lang="en-US" sz="1600" dirty="0">
                <a:sym typeface="Wingdings" pitchFamily="2" charset="2"/>
              </a:rPr>
              <a:t> polarized proton beam available in AGS for first time this run</a:t>
            </a: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r>
              <a:rPr lang="en-US" sz="1600" dirty="0">
                <a:sym typeface="Wingdings" pitchFamily="2" charset="2"/>
              </a:rPr>
              <a:t>May 4</a:t>
            </a:r>
            <a:r>
              <a:rPr lang="en-US" sz="1600" baseline="30000" dirty="0">
                <a:sym typeface="Wingdings" pitchFamily="2" charset="2"/>
              </a:rPr>
              <a:t>th</a:t>
            </a:r>
            <a:r>
              <a:rPr lang="en-US" sz="1600" dirty="0">
                <a:sym typeface="Wingdings" pitchFamily="2" charset="2"/>
              </a:rPr>
              <a:t>: Proof-of-principle single resonance crossing experiment: demonstrates skew quad correction principle</a:t>
            </a:r>
          </a:p>
          <a:p>
            <a:pPr marL="742950" lvl="1" indent="-285750">
              <a:buFont typeface="Arial" panose="020B0604020202020204" pitchFamily="34" charset="0"/>
              <a:buChar char="•"/>
            </a:pPr>
            <a:r>
              <a:rPr lang="en-US" sz="1600" dirty="0">
                <a:sym typeface="Wingdings" pitchFamily="2" charset="2"/>
              </a:rPr>
              <a:t>May – Sep: Interleaved development in AGS and RHIC operation. RHIC takes beam from the ‘tune jump’ setup</a:t>
            </a: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r>
              <a:rPr lang="en-US" sz="1600" dirty="0">
                <a:sym typeface="Wingdings" pitchFamily="2" charset="2"/>
              </a:rPr>
              <a:t>Sep 7</a:t>
            </a:r>
            <a:r>
              <a:rPr lang="en-US" sz="1600" baseline="30000" dirty="0">
                <a:sym typeface="Wingdings" pitchFamily="2" charset="2"/>
              </a:rPr>
              <a:t>th</a:t>
            </a:r>
            <a:r>
              <a:rPr lang="en-US" sz="1600" dirty="0">
                <a:sym typeface="Wingdings" pitchFamily="2" charset="2"/>
              </a:rPr>
              <a:t>: RHIC begins taking beam from the skew quad setup</a:t>
            </a:r>
          </a:p>
          <a:p>
            <a:pPr marL="285750" indent="-285750">
              <a:buFont typeface="Arial" panose="020B0604020202020204" pitchFamily="34" charset="0"/>
              <a:buChar char="•"/>
            </a:pPr>
            <a:r>
              <a:rPr lang="en-US" sz="1600" dirty="0">
                <a:sym typeface="Wingdings" pitchFamily="2" charset="2"/>
              </a:rPr>
              <a:t>Sep 30</a:t>
            </a:r>
            <a:r>
              <a:rPr lang="en-US" sz="1600" baseline="30000" dirty="0">
                <a:sym typeface="Wingdings" pitchFamily="2" charset="2"/>
              </a:rPr>
              <a:t>th</a:t>
            </a:r>
            <a:r>
              <a:rPr lang="en-US" sz="1600" dirty="0">
                <a:sym typeface="Wingdings" pitchFamily="2" charset="2"/>
              </a:rPr>
              <a:t>: End of RHIC and AGS polarized proton operation (RHIC switches to Au, proton Linac goes to shutdown)</a:t>
            </a:r>
          </a:p>
        </p:txBody>
      </p:sp>
    </p:spTree>
    <p:extLst>
      <p:ext uri="{BB962C8B-B14F-4D97-AF65-F5344CB8AC3E}">
        <p14:creationId xmlns:p14="http://schemas.microsoft.com/office/powerpoint/2010/main" val="81108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80AA-3FFA-9522-1A38-5DF169A0F4E2}"/>
              </a:ext>
            </a:extLst>
          </p:cNvPr>
          <p:cNvSpPr>
            <a:spLocks noGrp="1"/>
          </p:cNvSpPr>
          <p:nvPr>
            <p:ph type="title"/>
          </p:nvPr>
        </p:nvSpPr>
        <p:spPr>
          <a:xfrm>
            <a:off x="355257" y="84931"/>
            <a:ext cx="11049000" cy="758283"/>
          </a:xfrm>
        </p:spPr>
        <p:txBody>
          <a:bodyPr>
            <a:normAutofit/>
          </a:bodyPr>
          <a:lstStyle/>
          <a:p>
            <a:r>
              <a:rPr lang="en-US" sz="3600" dirty="0"/>
              <a:t>Tune change for resonance timing</a:t>
            </a:r>
          </a:p>
        </p:txBody>
      </p:sp>
      <p:sp>
        <p:nvSpPr>
          <p:cNvPr id="3" name="Slide Number Placeholder 2">
            <a:extLst>
              <a:ext uri="{FF2B5EF4-FFF2-40B4-BE49-F238E27FC236}">
                <a16:creationId xmlns:a16="http://schemas.microsoft.com/office/drawing/2014/main" id="{0774706B-8D14-2156-58D3-3BAF92E5228C}"/>
              </a:ext>
            </a:extLst>
          </p:cNvPr>
          <p:cNvSpPr>
            <a:spLocks noGrp="1"/>
          </p:cNvSpPr>
          <p:nvPr>
            <p:ph type="sldNum" sz="quarter" idx="4"/>
          </p:nvPr>
        </p:nvSpPr>
        <p:spPr/>
        <p:txBody>
          <a:bodyPr/>
          <a:lstStyle/>
          <a:p>
            <a:fld id="{933A556B-7C63-244D-9B7C-B0EA8042B330}" type="slidenum">
              <a:rPr lang="en-US" smtClean="0"/>
              <a:pPr/>
              <a:t>29</a:t>
            </a:fld>
            <a:endParaRPr lang="en-US" sz="1000" dirty="0"/>
          </a:p>
        </p:txBody>
      </p:sp>
      <p:pic>
        <p:nvPicPr>
          <p:cNvPr id="2050" name="Picture 2">
            <a:extLst>
              <a:ext uri="{FF2B5EF4-FFF2-40B4-BE49-F238E27FC236}">
                <a16:creationId xmlns:a16="http://schemas.microsoft.com/office/drawing/2014/main" id="{3A6A8C00-7D2A-77D3-8E2F-11ABCA8CEC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4" t="12296" r="5015" b="5792"/>
          <a:stretch/>
        </p:blipFill>
        <p:spPr bwMode="auto">
          <a:xfrm>
            <a:off x="7105338" y="771132"/>
            <a:ext cx="5086662" cy="4506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3634FE-9295-B4F6-80D1-C8E6CC1642F1}"/>
              </a:ext>
            </a:extLst>
          </p:cNvPr>
          <p:cNvSpPr txBox="1"/>
          <p:nvPr/>
        </p:nvSpPr>
        <p:spPr>
          <a:xfrm rot="16200000">
            <a:off x="6629703" y="2524792"/>
            <a:ext cx="701859" cy="369332"/>
          </a:xfrm>
          <a:prstGeom prst="rect">
            <a:avLst/>
          </a:prstGeom>
          <a:solidFill>
            <a:srgbClr val="FFC000"/>
          </a:solidFill>
        </p:spPr>
        <p:txBody>
          <a:bodyPr wrap="none" rtlCol="0">
            <a:spAutoFit/>
          </a:bodyPr>
          <a:lstStyle/>
          <a:p>
            <a:r>
              <a:rPr lang="en-US" dirty="0"/>
              <a:t>Tune</a:t>
            </a:r>
          </a:p>
        </p:txBody>
      </p:sp>
      <p:sp>
        <p:nvSpPr>
          <p:cNvPr id="6" name="TextBox 5">
            <a:extLst>
              <a:ext uri="{FF2B5EF4-FFF2-40B4-BE49-F238E27FC236}">
                <a16:creationId xmlns:a16="http://schemas.microsoft.com/office/drawing/2014/main" id="{5FCD3EA8-967B-4DEF-BE21-AE1BD40CC0CD}"/>
              </a:ext>
            </a:extLst>
          </p:cNvPr>
          <p:cNvSpPr txBox="1"/>
          <p:nvPr/>
        </p:nvSpPr>
        <p:spPr>
          <a:xfrm>
            <a:off x="9304151" y="4908232"/>
            <a:ext cx="689035" cy="369332"/>
          </a:xfrm>
          <a:prstGeom prst="rect">
            <a:avLst/>
          </a:prstGeom>
          <a:solidFill>
            <a:srgbClr val="FFC000"/>
          </a:solidFill>
        </p:spPr>
        <p:txBody>
          <a:bodyPr wrap="none" rtlCol="0">
            <a:spAutoFit/>
          </a:bodyPr>
          <a:lstStyle/>
          <a:p>
            <a:r>
              <a:rPr lang="en-US" dirty="0"/>
              <a:t>Time</a:t>
            </a:r>
          </a:p>
        </p:txBody>
      </p:sp>
      <p:sp>
        <p:nvSpPr>
          <p:cNvPr id="7" name="TextBox 6">
            <a:extLst>
              <a:ext uri="{FF2B5EF4-FFF2-40B4-BE49-F238E27FC236}">
                <a16:creationId xmlns:a16="http://schemas.microsoft.com/office/drawing/2014/main" id="{355442CE-B442-1026-0C46-6E4D86C028D4}"/>
              </a:ext>
            </a:extLst>
          </p:cNvPr>
          <p:cNvSpPr txBox="1"/>
          <p:nvPr/>
        </p:nvSpPr>
        <p:spPr>
          <a:xfrm>
            <a:off x="11499195" y="2524792"/>
            <a:ext cx="479618" cy="369332"/>
          </a:xfrm>
          <a:prstGeom prst="rect">
            <a:avLst/>
          </a:prstGeom>
          <a:noFill/>
        </p:spPr>
        <p:txBody>
          <a:bodyPr wrap="none" rtlCol="0">
            <a:spAutoFit/>
          </a:bodyPr>
          <a:lstStyle/>
          <a:p>
            <a:r>
              <a:rPr lang="en-US" dirty="0" err="1"/>
              <a:t>Qx</a:t>
            </a:r>
            <a:endParaRPr lang="en-US" dirty="0"/>
          </a:p>
        </p:txBody>
      </p:sp>
      <p:sp>
        <p:nvSpPr>
          <p:cNvPr id="8" name="TextBox 7">
            <a:extLst>
              <a:ext uri="{FF2B5EF4-FFF2-40B4-BE49-F238E27FC236}">
                <a16:creationId xmlns:a16="http://schemas.microsoft.com/office/drawing/2014/main" id="{DB47BE5D-FA22-462F-DC47-DE37288D20DF}"/>
              </a:ext>
            </a:extLst>
          </p:cNvPr>
          <p:cNvSpPr txBox="1"/>
          <p:nvPr/>
        </p:nvSpPr>
        <p:spPr>
          <a:xfrm>
            <a:off x="11499195" y="1093964"/>
            <a:ext cx="479618" cy="369332"/>
          </a:xfrm>
          <a:prstGeom prst="rect">
            <a:avLst/>
          </a:prstGeom>
          <a:noFill/>
        </p:spPr>
        <p:txBody>
          <a:bodyPr wrap="none" rtlCol="0">
            <a:spAutoFit/>
          </a:bodyPr>
          <a:lstStyle/>
          <a:p>
            <a:r>
              <a:rPr lang="en-US" dirty="0" err="1"/>
              <a:t>Qy</a:t>
            </a:r>
            <a:endParaRPr lang="en-US" dirty="0"/>
          </a:p>
        </p:txBody>
      </p:sp>
      <p:cxnSp>
        <p:nvCxnSpPr>
          <p:cNvPr id="10" name="Straight Arrow Connector 9">
            <a:extLst>
              <a:ext uri="{FF2B5EF4-FFF2-40B4-BE49-F238E27FC236}">
                <a16:creationId xmlns:a16="http://schemas.microsoft.com/office/drawing/2014/main" id="{8B31B6EE-8034-0D9A-80C6-8EBD5820F3A9}"/>
              </a:ext>
            </a:extLst>
          </p:cNvPr>
          <p:cNvCxnSpPr/>
          <p:nvPr/>
        </p:nvCxnSpPr>
        <p:spPr>
          <a:xfrm flipV="1">
            <a:off x="9993186" y="3024348"/>
            <a:ext cx="0" cy="204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4247CE-E274-A00B-6FDA-B58692F4A122}"/>
              </a:ext>
            </a:extLst>
          </p:cNvPr>
          <p:cNvCxnSpPr>
            <a:cxnSpLocks/>
          </p:cNvCxnSpPr>
          <p:nvPr/>
        </p:nvCxnSpPr>
        <p:spPr>
          <a:xfrm flipV="1">
            <a:off x="10508105" y="3024348"/>
            <a:ext cx="0" cy="204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800CF8-50DB-BDDA-C06A-DEE2DA36E152}"/>
              </a:ext>
            </a:extLst>
          </p:cNvPr>
          <p:cNvSpPr txBox="1"/>
          <p:nvPr/>
        </p:nvSpPr>
        <p:spPr>
          <a:xfrm>
            <a:off x="355258" y="1046873"/>
            <a:ext cx="6334910" cy="2862322"/>
          </a:xfrm>
          <a:prstGeom prst="rect">
            <a:avLst/>
          </a:prstGeom>
          <a:noFill/>
        </p:spPr>
        <p:txBody>
          <a:bodyPr wrap="square" rtlCol="0">
            <a:spAutoFit/>
          </a:bodyPr>
          <a:lstStyle/>
          <a:p>
            <a:r>
              <a:rPr lang="en-US" dirty="0"/>
              <a:t>Power supply ramping constraints require a minimum 3.7 </a:t>
            </a:r>
            <a:r>
              <a:rPr lang="en-US" dirty="0" err="1"/>
              <a:t>ms</a:t>
            </a:r>
            <a:r>
              <a:rPr lang="en-US" dirty="0"/>
              <a:t> between pulses</a:t>
            </a:r>
          </a:p>
          <a:p>
            <a:endParaRPr lang="en-US" dirty="0"/>
          </a:p>
          <a:p>
            <a:r>
              <a:rPr lang="en-US" dirty="0"/>
              <a:t>Time between resonance depends on tune:  G</a:t>
            </a:r>
            <a:r>
              <a:rPr lang="en-US" sz="1800" dirty="0"/>
              <a:t>Ɣ ~ N +/- </a:t>
            </a:r>
            <a:r>
              <a:rPr lang="en-US" sz="1800" dirty="0" err="1"/>
              <a:t>Q</a:t>
            </a:r>
            <a:r>
              <a:rPr lang="en-US" sz="1800" baseline="-25000" dirty="0" err="1"/>
              <a:t>x</a:t>
            </a:r>
            <a:endParaRPr lang="en-US" baseline="-25000" dirty="0"/>
          </a:p>
          <a:p>
            <a:endParaRPr lang="en-US" dirty="0"/>
          </a:p>
          <a:p>
            <a:r>
              <a:rPr lang="en-US" dirty="0"/>
              <a:t>Tune jump setup has a base tune of 8.7 (jumps up to 8.74)</a:t>
            </a:r>
          </a:p>
          <a:p>
            <a:endParaRPr lang="en-US" dirty="0"/>
          </a:p>
          <a:p>
            <a:r>
              <a:rPr lang="en-US" dirty="0"/>
              <a:t>Skew quad setup requires at least 8.72.  Operations at 8.73</a:t>
            </a:r>
          </a:p>
          <a:p>
            <a:endParaRPr lang="en-US" dirty="0"/>
          </a:p>
          <a:p>
            <a:endParaRPr lang="en-US" dirty="0"/>
          </a:p>
        </p:txBody>
      </p:sp>
    </p:spTree>
    <p:extLst>
      <p:ext uri="{BB962C8B-B14F-4D97-AF65-F5344CB8AC3E}">
        <p14:creationId xmlns:p14="http://schemas.microsoft.com/office/powerpoint/2010/main" val="405879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histogram&#10;&#10;Description automatically generated">
            <a:extLst>
              <a:ext uri="{FF2B5EF4-FFF2-40B4-BE49-F238E27FC236}">
                <a16:creationId xmlns:a16="http://schemas.microsoft.com/office/drawing/2014/main" id="{EE0FE236-E6E6-D14D-9715-4F37320317DD}"/>
              </a:ext>
            </a:extLst>
          </p:cNvPr>
          <p:cNvPicPr>
            <a:picLocks noChangeAspect="1"/>
          </p:cNvPicPr>
          <p:nvPr/>
        </p:nvPicPr>
        <p:blipFill>
          <a:blip r:embed="rId2"/>
          <a:stretch>
            <a:fillRect/>
          </a:stretch>
        </p:blipFill>
        <p:spPr>
          <a:xfrm>
            <a:off x="4548789" y="962265"/>
            <a:ext cx="6501581" cy="5193792"/>
          </a:xfrm>
          <a:prstGeom prst="rect">
            <a:avLst/>
          </a:prstGeom>
        </p:spPr>
      </p:pic>
      <p:sp>
        <p:nvSpPr>
          <p:cNvPr id="8" name="Title 1">
            <a:extLst>
              <a:ext uri="{FF2B5EF4-FFF2-40B4-BE49-F238E27FC236}">
                <a16:creationId xmlns:a16="http://schemas.microsoft.com/office/drawing/2014/main" id="{773CB311-AAEE-3349-96E1-3CA5172AD1E6}"/>
              </a:ext>
            </a:extLst>
          </p:cNvPr>
          <p:cNvSpPr txBox="1">
            <a:spLocks/>
          </p:cNvSpPr>
          <p:nvPr/>
        </p:nvSpPr>
        <p:spPr>
          <a:xfrm>
            <a:off x="204216" y="-5741"/>
            <a:ext cx="10515600" cy="891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75000"/>
                  </a:schemeClr>
                </a:solidFill>
              </a:rPr>
              <a:t>Polarized Protons in AGS</a:t>
            </a:r>
          </a:p>
        </p:txBody>
      </p:sp>
      <p:sp>
        <p:nvSpPr>
          <p:cNvPr id="9" name="Content Placeholder 2">
            <a:extLst>
              <a:ext uri="{FF2B5EF4-FFF2-40B4-BE49-F238E27FC236}">
                <a16:creationId xmlns:a16="http://schemas.microsoft.com/office/drawing/2014/main" id="{075F8C56-218A-9D4F-9BFD-CDD460EC9938}"/>
              </a:ext>
            </a:extLst>
          </p:cNvPr>
          <p:cNvSpPr>
            <a:spLocks noGrp="1"/>
          </p:cNvSpPr>
          <p:nvPr>
            <p:ph idx="1"/>
          </p:nvPr>
        </p:nvSpPr>
        <p:spPr>
          <a:xfrm>
            <a:off x="245169" y="756153"/>
            <a:ext cx="4184027" cy="4351338"/>
          </a:xfrm>
        </p:spPr>
        <p:txBody>
          <a:bodyPr>
            <a:normAutofit/>
          </a:bodyPr>
          <a:lstStyle/>
          <a:p>
            <a:r>
              <a:rPr lang="en-US" sz="1500" dirty="0"/>
              <a:t>Polarization is preserved in the AGS with two partial helical dipole snakes (10% and 6% rotation)</a:t>
            </a:r>
          </a:p>
          <a:p>
            <a:r>
              <a:rPr lang="en-US" sz="1500" dirty="0"/>
              <a:t>Provides spin tune ‘gap’ where imperfection and vertical intrinsic resonance condition are never met</a:t>
            </a:r>
          </a:p>
          <a:p>
            <a:pPr lvl="1"/>
            <a:r>
              <a:rPr lang="el-GR" sz="1600" dirty="0"/>
              <a:t>ν</a:t>
            </a:r>
            <a:r>
              <a:rPr lang="en-US" sz="1600" baseline="-25000" dirty="0"/>
              <a:t>s</a:t>
            </a:r>
            <a:r>
              <a:rPr lang="en-US" sz="1600" dirty="0"/>
              <a:t> ≠ N  (full spin flips)</a:t>
            </a:r>
          </a:p>
          <a:p>
            <a:pPr lvl="1"/>
            <a:r>
              <a:rPr lang="el-GR" sz="1600" dirty="0"/>
              <a:t>ν</a:t>
            </a:r>
            <a:r>
              <a:rPr lang="en-US" sz="1600" baseline="-25000" dirty="0"/>
              <a:t>s</a:t>
            </a:r>
            <a:r>
              <a:rPr lang="en-US" sz="1600" dirty="0"/>
              <a:t> ≠ N +/- Q</a:t>
            </a:r>
            <a:r>
              <a:rPr lang="en-US" sz="1600" baseline="-25000" dirty="0"/>
              <a:t>y</a:t>
            </a:r>
          </a:p>
          <a:p>
            <a:r>
              <a:rPr lang="en-US" sz="1500" dirty="0"/>
              <a:t>Horizontal resonance condition still met</a:t>
            </a:r>
          </a:p>
          <a:p>
            <a:pPr lvl="1"/>
            <a:r>
              <a:rPr lang="el-GR" sz="1600" dirty="0"/>
              <a:t>ν</a:t>
            </a:r>
            <a:r>
              <a:rPr lang="en-US" sz="1600" baseline="-25000" dirty="0"/>
              <a:t>s</a:t>
            </a:r>
            <a:r>
              <a:rPr lang="en-US" sz="1600" dirty="0"/>
              <a:t> = N +/- Q</a:t>
            </a:r>
            <a:r>
              <a:rPr lang="en-US" sz="1600" baseline="-25000" dirty="0"/>
              <a:t>x</a:t>
            </a:r>
          </a:p>
          <a:p>
            <a:pPr lvl="1"/>
            <a:r>
              <a:rPr lang="en-US" sz="1600" dirty="0"/>
              <a:t>Horizontal resonance are weak, but many (82 crossings)</a:t>
            </a:r>
          </a:p>
          <a:p>
            <a:pPr lvl="1"/>
            <a:r>
              <a:rPr lang="en-US" sz="1600" dirty="0"/>
              <a:t>Currently handled with fast tune jump</a:t>
            </a:r>
          </a:p>
          <a:p>
            <a:pPr marL="914400" lvl="2" indent="0">
              <a:buNone/>
            </a:pPr>
            <a:r>
              <a:rPr lang="en-US" sz="1600" dirty="0">
                <a:solidFill>
                  <a:srgbClr val="FF0000"/>
                </a:solidFill>
              </a:rPr>
              <a:t>ΔQ</a:t>
            </a:r>
            <a:r>
              <a:rPr lang="en-US" sz="1600" baseline="-25000" dirty="0">
                <a:solidFill>
                  <a:srgbClr val="FF0000"/>
                </a:solidFill>
              </a:rPr>
              <a:t>x</a:t>
            </a:r>
            <a:r>
              <a:rPr lang="en-US" sz="1600" dirty="0">
                <a:solidFill>
                  <a:srgbClr val="FF0000"/>
                </a:solidFill>
              </a:rPr>
              <a:t> = 0.04, 100 μs</a:t>
            </a:r>
            <a:endParaRPr lang="en-US" sz="1200" dirty="0">
              <a:solidFill>
                <a:srgbClr val="FF0000"/>
              </a:solidFill>
            </a:endParaRPr>
          </a:p>
          <a:p>
            <a:pPr lvl="1"/>
            <a:endParaRPr lang="en-US" sz="1100" dirty="0"/>
          </a:p>
        </p:txBody>
      </p:sp>
      <p:sp>
        <p:nvSpPr>
          <p:cNvPr id="10" name="Slide Number Placeholder 3">
            <a:extLst>
              <a:ext uri="{FF2B5EF4-FFF2-40B4-BE49-F238E27FC236}">
                <a16:creationId xmlns:a16="http://schemas.microsoft.com/office/drawing/2014/main" id="{AC2CF308-6610-4347-8FAE-0EDC9E28EDE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a:t>
            </a:fld>
            <a:endParaRPr lang="en-US" dirty="0"/>
          </a:p>
        </p:txBody>
      </p:sp>
      <p:pic>
        <p:nvPicPr>
          <p:cNvPr id="11" name="Picture 10" descr="A close up of a logo&#10;&#10;Description automatically generated">
            <a:extLst>
              <a:ext uri="{FF2B5EF4-FFF2-40B4-BE49-F238E27FC236}">
                <a16:creationId xmlns:a16="http://schemas.microsoft.com/office/drawing/2014/main" id="{BE1830E6-9B58-9D4B-B935-14949055611B}"/>
              </a:ext>
            </a:extLst>
          </p:cNvPr>
          <p:cNvPicPr>
            <a:picLocks noChangeAspect="1"/>
          </p:cNvPicPr>
          <p:nvPr/>
        </p:nvPicPr>
        <p:blipFill>
          <a:blip r:embed="rId3"/>
          <a:stretch>
            <a:fillRect/>
          </a:stretch>
        </p:blipFill>
        <p:spPr>
          <a:xfrm>
            <a:off x="994878" y="4803470"/>
            <a:ext cx="2684609" cy="1981200"/>
          </a:xfrm>
          <a:prstGeom prst="rect">
            <a:avLst/>
          </a:prstGeom>
          <a:ln>
            <a:solidFill>
              <a:schemeClr val="tx1"/>
            </a:solidFill>
          </a:ln>
        </p:spPr>
      </p:pic>
      <p:sp>
        <p:nvSpPr>
          <p:cNvPr id="12" name="TextBox 11">
            <a:extLst>
              <a:ext uri="{FF2B5EF4-FFF2-40B4-BE49-F238E27FC236}">
                <a16:creationId xmlns:a16="http://schemas.microsoft.com/office/drawing/2014/main" id="{5BCE7589-56FC-9E41-8D64-424A64DA71CE}"/>
              </a:ext>
            </a:extLst>
          </p:cNvPr>
          <p:cNvSpPr txBox="1"/>
          <p:nvPr/>
        </p:nvSpPr>
        <p:spPr>
          <a:xfrm>
            <a:off x="582746" y="5794070"/>
            <a:ext cx="824265" cy="307777"/>
          </a:xfrm>
          <a:prstGeom prst="rect">
            <a:avLst/>
          </a:prstGeom>
          <a:solidFill>
            <a:schemeClr val="bg1"/>
          </a:solidFill>
          <a:ln>
            <a:solidFill>
              <a:schemeClr val="tx1"/>
            </a:solidFill>
          </a:ln>
        </p:spPr>
        <p:txBody>
          <a:bodyPr wrap="none" rtlCol="0">
            <a:spAutoFit/>
          </a:bodyPr>
          <a:lstStyle/>
          <a:p>
            <a:pPr algn="ctr"/>
            <a:r>
              <a:rPr lang="en-US" sz="1400" dirty="0"/>
              <a:t>Injection</a:t>
            </a:r>
          </a:p>
        </p:txBody>
      </p:sp>
      <p:sp>
        <p:nvSpPr>
          <p:cNvPr id="13" name="TextBox 12">
            <a:extLst>
              <a:ext uri="{FF2B5EF4-FFF2-40B4-BE49-F238E27FC236}">
                <a16:creationId xmlns:a16="http://schemas.microsoft.com/office/drawing/2014/main" id="{D6F32037-60D4-A742-BB51-2BF0AEEA881D}"/>
              </a:ext>
            </a:extLst>
          </p:cNvPr>
          <p:cNvSpPr txBox="1"/>
          <p:nvPr/>
        </p:nvSpPr>
        <p:spPr>
          <a:xfrm>
            <a:off x="2591156" y="4799714"/>
            <a:ext cx="975457" cy="307777"/>
          </a:xfrm>
          <a:prstGeom prst="rect">
            <a:avLst/>
          </a:prstGeom>
          <a:solidFill>
            <a:schemeClr val="bg1"/>
          </a:solidFill>
          <a:ln>
            <a:solidFill>
              <a:schemeClr val="tx1"/>
            </a:solidFill>
          </a:ln>
        </p:spPr>
        <p:txBody>
          <a:bodyPr wrap="square" rtlCol="0">
            <a:spAutoFit/>
          </a:bodyPr>
          <a:lstStyle/>
          <a:p>
            <a:pPr algn="ctr"/>
            <a:r>
              <a:rPr lang="en-US" sz="1400" dirty="0"/>
              <a:t>Extraction</a:t>
            </a:r>
          </a:p>
        </p:txBody>
      </p:sp>
      <p:sp>
        <p:nvSpPr>
          <p:cNvPr id="14" name="Right Brace 13">
            <a:extLst>
              <a:ext uri="{FF2B5EF4-FFF2-40B4-BE49-F238E27FC236}">
                <a16:creationId xmlns:a16="http://schemas.microsoft.com/office/drawing/2014/main" id="{051A7808-B2BA-274A-A051-DF9575CEDE2B}"/>
              </a:ext>
            </a:extLst>
          </p:cNvPr>
          <p:cNvSpPr/>
          <p:nvPr/>
        </p:nvSpPr>
        <p:spPr>
          <a:xfrm>
            <a:off x="10923370" y="1181312"/>
            <a:ext cx="254000" cy="3693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F8EC043-968F-CA4F-8F93-B6115FD28876}"/>
              </a:ext>
            </a:extLst>
          </p:cNvPr>
          <p:cNvSpPr txBox="1"/>
          <p:nvPr/>
        </p:nvSpPr>
        <p:spPr>
          <a:xfrm>
            <a:off x="11245194" y="1202327"/>
            <a:ext cx="892490" cy="523220"/>
          </a:xfrm>
          <a:prstGeom prst="rect">
            <a:avLst/>
          </a:prstGeom>
          <a:noFill/>
          <a:ln>
            <a:solidFill>
              <a:schemeClr val="tx1"/>
            </a:solidFill>
          </a:ln>
        </p:spPr>
        <p:txBody>
          <a:bodyPr wrap="square" rtlCol="0">
            <a:spAutoFit/>
          </a:bodyPr>
          <a:lstStyle/>
          <a:p>
            <a:pPr algn="ctr"/>
            <a:r>
              <a:rPr lang="en-US" sz="1400" dirty="0"/>
              <a:t>Spin tune gap</a:t>
            </a:r>
          </a:p>
        </p:txBody>
      </p:sp>
      <p:sp>
        <p:nvSpPr>
          <p:cNvPr id="16" name="TextBox 15">
            <a:extLst>
              <a:ext uri="{FF2B5EF4-FFF2-40B4-BE49-F238E27FC236}">
                <a16:creationId xmlns:a16="http://schemas.microsoft.com/office/drawing/2014/main" id="{E6119CC2-5313-A748-B39E-F54A0EC0F464}"/>
              </a:ext>
            </a:extLst>
          </p:cNvPr>
          <p:cNvSpPr txBox="1"/>
          <p:nvPr/>
        </p:nvSpPr>
        <p:spPr>
          <a:xfrm>
            <a:off x="8787790" y="2607315"/>
            <a:ext cx="2874558" cy="369332"/>
          </a:xfrm>
          <a:prstGeom prst="rect">
            <a:avLst/>
          </a:prstGeom>
          <a:solidFill>
            <a:schemeClr val="bg1"/>
          </a:solidFill>
          <a:ln>
            <a:solidFill>
              <a:schemeClr val="tx1"/>
            </a:solidFill>
          </a:ln>
        </p:spPr>
        <p:txBody>
          <a:bodyPr wrap="square" rtlCol="0">
            <a:spAutoFit/>
          </a:bodyPr>
          <a:lstStyle/>
          <a:p>
            <a:r>
              <a:rPr lang="en-US" dirty="0" err="1"/>
              <a:t>Hor</a:t>
            </a:r>
            <a:r>
              <a:rPr lang="en-US" dirty="0"/>
              <a:t> resonance crossings</a:t>
            </a:r>
          </a:p>
        </p:txBody>
      </p:sp>
      <p:cxnSp>
        <p:nvCxnSpPr>
          <p:cNvPr id="17" name="Straight Arrow Connector 16">
            <a:extLst>
              <a:ext uri="{FF2B5EF4-FFF2-40B4-BE49-F238E27FC236}">
                <a16:creationId xmlns:a16="http://schemas.microsoft.com/office/drawing/2014/main" id="{46C94449-C37A-084A-9718-B68B7C39A9CD}"/>
              </a:ext>
            </a:extLst>
          </p:cNvPr>
          <p:cNvCxnSpPr>
            <a:cxnSpLocks/>
          </p:cNvCxnSpPr>
          <p:nvPr/>
        </p:nvCxnSpPr>
        <p:spPr>
          <a:xfrm flipH="1">
            <a:off x="8116590" y="2985170"/>
            <a:ext cx="1488472" cy="660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9DFD5770-684F-E746-97D4-829F5AC56EE3}"/>
              </a:ext>
            </a:extLst>
          </p:cNvPr>
          <p:cNvSpPr/>
          <p:nvPr/>
        </p:nvSpPr>
        <p:spPr>
          <a:xfrm>
            <a:off x="10923370" y="3357621"/>
            <a:ext cx="254000" cy="37060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F94531F-54BF-0C4E-9E39-3E25079A0962}"/>
              </a:ext>
            </a:extLst>
          </p:cNvPr>
          <p:cNvSpPr txBox="1"/>
          <p:nvPr/>
        </p:nvSpPr>
        <p:spPr>
          <a:xfrm>
            <a:off x="11177370" y="3235996"/>
            <a:ext cx="892490" cy="646331"/>
          </a:xfrm>
          <a:prstGeom prst="rect">
            <a:avLst/>
          </a:prstGeom>
          <a:noFill/>
          <a:ln>
            <a:solidFill>
              <a:schemeClr val="tx1"/>
            </a:solidFill>
          </a:ln>
        </p:spPr>
        <p:txBody>
          <a:bodyPr wrap="square" rtlCol="0">
            <a:spAutoFit/>
          </a:bodyPr>
          <a:lstStyle/>
          <a:p>
            <a:r>
              <a:rPr lang="en-US" dirty="0"/>
              <a:t>Tune</a:t>
            </a:r>
          </a:p>
          <a:p>
            <a:pPr algn="ctr"/>
            <a:r>
              <a:rPr lang="en-US" dirty="0"/>
              <a:t>jump</a:t>
            </a:r>
          </a:p>
        </p:txBody>
      </p:sp>
      <p:sp>
        <p:nvSpPr>
          <p:cNvPr id="20" name="TextBox 19">
            <a:extLst>
              <a:ext uri="{FF2B5EF4-FFF2-40B4-BE49-F238E27FC236}">
                <a16:creationId xmlns:a16="http://schemas.microsoft.com/office/drawing/2014/main" id="{9CF6B49B-FA72-DC41-815A-F91A8847FE7E}"/>
              </a:ext>
            </a:extLst>
          </p:cNvPr>
          <p:cNvSpPr txBox="1"/>
          <p:nvPr/>
        </p:nvSpPr>
        <p:spPr>
          <a:xfrm>
            <a:off x="6096000" y="3916950"/>
            <a:ext cx="1204209" cy="400110"/>
          </a:xfrm>
          <a:prstGeom prst="rect">
            <a:avLst/>
          </a:prstGeom>
          <a:solidFill>
            <a:schemeClr val="bg1"/>
          </a:solidFill>
          <a:ln>
            <a:solidFill>
              <a:schemeClr val="tx1"/>
            </a:solidFill>
          </a:ln>
        </p:spPr>
        <p:txBody>
          <a:bodyPr wrap="square" rtlCol="0">
            <a:spAutoFit/>
          </a:bodyPr>
          <a:lstStyle/>
          <a:p>
            <a:r>
              <a:rPr lang="en-US" sz="1000" dirty="0"/>
              <a:t>(pause tune jump</a:t>
            </a:r>
            <a:br>
              <a:rPr lang="en-US" sz="1000" dirty="0"/>
            </a:br>
            <a:r>
              <a:rPr lang="en-US" sz="1000" dirty="0"/>
              <a:t>near transition)</a:t>
            </a:r>
          </a:p>
        </p:txBody>
      </p:sp>
    </p:spTree>
    <p:extLst>
      <p:ext uri="{BB962C8B-B14F-4D97-AF65-F5344CB8AC3E}">
        <p14:creationId xmlns:p14="http://schemas.microsoft.com/office/powerpoint/2010/main" val="971402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396-DC68-47F0-3ACC-67E782C826FF}"/>
              </a:ext>
            </a:extLst>
          </p:cNvPr>
          <p:cNvSpPr>
            <a:spLocks noGrp="1"/>
          </p:cNvSpPr>
          <p:nvPr>
            <p:ph type="title"/>
          </p:nvPr>
        </p:nvSpPr>
        <p:spPr>
          <a:xfrm>
            <a:off x="571500" y="365125"/>
            <a:ext cx="11049000" cy="727695"/>
          </a:xfrm>
        </p:spPr>
        <p:txBody>
          <a:bodyPr/>
          <a:lstStyle/>
          <a:p>
            <a:r>
              <a:rPr lang="en-US" dirty="0"/>
              <a:t>Tune shifts from skew quads</a:t>
            </a:r>
          </a:p>
        </p:txBody>
      </p:sp>
      <p:sp>
        <p:nvSpPr>
          <p:cNvPr id="3" name="Slide Number Placeholder 2">
            <a:extLst>
              <a:ext uri="{FF2B5EF4-FFF2-40B4-BE49-F238E27FC236}">
                <a16:creationId xmlns:a16="http://schemas.microsoft.com/office/drawing/2014/main" id="{3759CAB7-0791-2A30-C750-8FDF21256C4A}"/>
              </a:ext>
            </a:extLst>
          </p:cNvPr>
          <p:cNvSpPr>
            <a:spLocks noGrp="1"/>
          </p:cNvSpPr>
          <p:nvPr>
            <p:ph type="sldNum" sz="quarter" idx="4"/>
          </p:nvPr>
        </p:nvSpPr>
        <p:spPr/>
        <p:txBody>
          <a:bodyPr/>
          <a:lstStyle/>
          <a:p>
            <a:fld id="{933A556B-7C63-244D-9B7C-B0EA8042B330}" type="slidenum">
              <a:rPr lang="en-US" smtClean="0"/>
              <a:pPr/>
              <a:t>30</a:t>
            </a:fld>
            <a:endParaRPr lang="en-US" sz="1000" dirty="0"/>
          </a:p>
        </p:txBody>
      </p:sp>
      <p:pic>
        <p:nvPicPr>
          <p:cNvPr id="5" name="Picture 4" descr="Chart&#10;&#10;Description automatically generated">
            <a:extLst>
              <a:ext uri="{FF2B5EF4-FFF2-40B4-BE49-F238E27FC236}">
                <a16:creationId xmlns:a16="http://schemas.microsoft.com/office/drawing/2014/main" id="{9C3FC61F-2451-CD4D-FC8D-06A93D427A8D}"/>
              </a:ext>
            </a:extLst>
          </p:cNvPr>
          <p:cNvPicPr>
            <a:picLocks noChangeAspect="1"/>
          </p:cNvPicPr>
          <p:nvPr/>
        </p:nvPicPr>
        <p:blipFill>
          <a:blip r:embed="rId2"/>
          <a:stretch>
            <a:fillRect/>
          </a:stretch>
        </p:blipFill>
        <p:spPr>
          <a:xfrm>
            <a:off x="4951141" y="1298622"/>
            <a:ext cx="5221713" cy="4563202"/>
          </a:xfrm>
          <a:prstGeom prst="rect">
            <a:avLst/>
          </a:prstGeom>
        </p:spPr>
      </p:pic>
      <p:sp>
        <p:nvSpPr>
          <p:cNvPr id="6" name="TextBox 5">
            <a:extLst>
              <a:ext uri="{FF2B5EF4-FFF2-40B4-BE49-F238E27FC236}">
                <a16:creationId xmlns:a16="http://schemas.microsoft.com/office/drawing/2014/main" id="{C1A6C4A1-B01D-A06E-2B84-D7695459B82F}"/>
              </a:ext>
            </a:extLst>
          </p:cNvPr>
          <p:cNvSpPr txBox="1"/>
          <p:nvPr/>
        </p:nvSpPr>
        <p:spPr>
          <a:xfrm>
            <a:off x="772222" y="1523467"/>
            <a:ext cx="3197612" cy="1200329"/>
          </a:xfrm>
          <a:prstGeom prst="rect">
            <a:avLst/>
          </a:prstGeom>
          <a:noFill/>
        </p:spPr>
        <p:txBody>
          <a:bodyPr wrap="square" rtlCol="0">
            <a:spAutoFit/>
          </a:bodyPr>
          <a:lstStyle/>
          <a:p>
            <a:r>
              <a:rPr lang="en-US" dirty="0"/>
              <a:t>Design goal was vertical tune shift &lt;0.005</a:t>
            </a:r>
          </a:p>
          <a:p>
            <a:endParaRPr lang="en-US" dirty="0"/>
          </a:p>
          <a:p>
            <a:r>
              <a:rPr lang="en-US" dirty="0"/>
              <a:t>Operationally mostly &lt;0.002</a:t>
            </a:r>
          </a:p>
        </p:txBody>
      </p:sp>
      <p:sp>
        <p:nvSpPr>
          <p:cNvPr id="7" name="TextBox 6">
            <a:extLst>
              <a:ext uri="{FF2B5EF4-FFF2-40B4-BE49-F238E27FC236}">
                <a16:creationId xmlns:a16="http://schemas.microsoft.com/office/drawing/2014/main" id="{8443342F-2753-1713-07BC-494E1995EA49}"/>
              </a:ext>
            </a:extLst>
          </p:cNvPr>
          <p:cNvSpPr txBox="1"/>
          <p:nvPr/>
        </p:nvSpPr>
        <p:spPr>
          <a:xfrm>
            <a:off x="6556917" y="1628078"/>
            <a:ext cx="1532792" cy="276999"/>
          </a:xfrm>
          <a:prstGeom prst="rect">
            <a:avLst/>
          </a:prstGeom>
          <a:noFill/>
        </p:spPr>
        <p:txBody>
          <a:bodyPr wrap="none" rtlCol="0">
            <a:spAutoFit/>
          </a:bodyPr>
          <a:lstStyle/>
          <a:p>
            <a:r>
              <a:rPr lang="en-US" sz="1200" dirty="0"/>
              <a:t>One outlier at 0.008</a:t>
            </a:r>
          </a:p>
        </p:txBody>
      </p:sp>
      <p:cxnSp>
        <p:nvCxnSpPr>
          <p:cNvPr id="9" name="Straight Arrow Connector 8">
            <a:extLst>
              <a:ext uri="{FF2B5EF4-FFF2-40B4-BE49-F238E27FC236}">
                <a16:creationId xmlns:a16="http://schemas.microsoft.com/office/drawing/2014/main" id="{A60FE08D-A259-EA75-DAAD-C751F797079C}"/>
              </a:ext>
            </a:extLst>
          </p:cNvPr>
          <p:cNvCxnSpPr>
            <a:cxnSpLocks/>
            <a:stCxn id="7" idx="1"/>
          </p:cNvCxnSpPr>
          <p:nvPr/>
        </p:nvCxnSpPr>
        <p:spPr>
          <a:xfrm flipH="1" flipV="1">
            <a:off x="6096000" y="1523467"/>
            <a:ext cx="460917" cy="243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0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4E446D-0B75-4059-8A08-A5BD9676AEA9}"/>
              </a:ext>
            </a:extLst>
          </p:cNvPr>
          <p:cNvSpPr>
            <a:spLocks noGrp="1"/>
          </p:cNvSpPr>
          <p:nvPr>
            <p:ph type="title"/>
          </p:nvPr>
        </p:nvSpPr>
        <p:spPr>
          <a:xfrm>
            <a:off x="1524000" y="2"/>
            <a:ext cx="7886700" cy="573741"/>
          </a:xfrm>
          <a:solidFill>
            <a:schemeClr val="accent1">
              <a:lumMod val="40000"/>
              <a:lumOff val="60000"/>
            </a:schemeClr>
          </a:solidFill>
        </p:spPr>
        <p:txBody>
          <a:bodyPr>
            <a:normAutofit fontScale="90000"/>
          </a:bodyPr>
          <a:lstStyle/>
          <a:p>
            <a:r>
              <a:rPr lang="en-US" sz="2800" u="sng" dirty="0"/>
              <a:t>Partial snake resonances are ‘hybrid’ resonances</a:t>
            </a:r>
            <a:endParaRPr lang="en-US" sz="2800" dirty="0"/>
          </a:p>
        </p:txBody>
      </p:sp>
      <p:sp>
        <p:nvSpPr>
          <p:cNvPr id="5" name="Title 1">
            <a:extLst>
              <a:ext uri="{FF2B5EF4-FFF2-40B4-BE49-F238E27FC236}">
                <a16:creationId xmlns:a16="http://schemas.microsoft.com/office/drawing/2014/main" id="{9E7FD45D-75FC-4167-BCD8-CD6DF3431B7C}"/>
              </a:ext>
            </a:extLst>
          </p:cNvPr>
          <p:cNvSpPr txBox="1">
            <a:spLocks/>
          </p:cNvSpPr>
          <p:nvPr/>
        </p:nvSpPr>
        <p:spPr>
          <a:xfrm>
            <a:off x="1694330" y="573744"/>
            <a:ext cx="7886700" cy="105783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t>M.Bai</a:t>
            </a:r>
            <a:r>
              <a:rPr lang="en-US" sz="2800" dirty="0"/>
              <a:t> showed  </a:t>
            </a:r>
            <a:r>
              <a:rPr lang="en-US" sz="2800" b="1" i="1" dirty="0">
                <a:solidFill>
                  <a:schemeClr val="accent2"/>
                </a:solidFill>
              </a:rPr>
              <a:t>horizontal</a:t>
            </a:r>
            <a:r>
              <a:rPr lang="en-US" sz="2800" b="1" dirty="0">
                <a:solidFill>
                  <a:schemeClr val="accent2"/>
                </a:solidFill>
              </a:rPr>
              <a:t> </a:t>
            </a:r>
            <a:r>
              <a:rPr lang="en-US" sz="2800" b="1" i="1" dirty="0">
                <a:solidFill>
                  <a:schemeClr val="accent2"/>
                </a:solidFill>
              </a:rPr>
              <a:t>closed orbit</a:t>
            </a:r>
            <a:r>
              <a:rPr lang="en-US" sz="2800" b="1" dirty="0">
                <a:solidFill>
                  <a:schemeClr val="accent2"/>
                </a:solidFill>
              </a:rPr>
              <a:t> </a:t>
            </a:r>
            <a:r>
              <a:rPr lang="en-US" sz="2800" b="1" i="1" dirty="0">
                <a:solidFill>
                  <a:schemeClr val="accent2"/>
                </a:solidFill>
              </a:rPr>
              <a:t>motion</a:t>
            </a:r>
            <a:r>
              <a:rPr lang="en-US" sz="2800" b="1" dirty="0">
                <a:solidFill>
                  <a:schemeClr val="accent2"/>
                </a:solidFill>
              </a:rPr>
              <a:t> </a:t>
            </a:r>
            <a:r>
              <a:rPr lang="en-US" sz="2800" dirty="0"/>
              <a:t>can interact with a vertical intrinsic to produce a set of sideband resonances*.</a:t>
            </a:r>
          </a:p>
          <a:p>
            <a:endParaRPr lang="en-US" sz="2800" dirty="0"/>
          </a:p>
          <a:p>
            <a:r>
              <a:rPr lang="en-US" sz="2800" dirty="0"/>
              <a:t>Similar procedure shows </a:t>
            </a:r>
            <a:r>
              <a:rPr lang="en-US" sz="2800" b="1" i="1" dirty="0">
                <a:solidFill>
                  <a:schemeClr val="accent2"/>
                </a:solidFill>
              </a:rPr>
              <a:t>horizontal </a:t>
            </a:r>
            <a:r>
              <a:rPr lang="en-US" sz="2800" b="1" i="1" dirty="0" err="1">
                <a:solidFill>
                  <a:schemeClr val="accent2"/>
                </a:solidFill>
              </a:rPr>
              <a:t>betatron</a:t>
            </a:r>
            <a:r>
              <a:rPr lang="en-US" sz="2800" b="1" i="1" dirty="0">
                <a:solidFill>
                  <a:schemeClr val="accent2"/>
                </a:solidFill>
              </a:rPr>
              <a:t> motion</a:t>
            </a:r>
            <a:r>
              <a:rPr lang="en-US" sz="2800" b="1" dirty="0">
                <a:solidFill>
                  <a:schemeClr val="accent2"/>
                </a:solidFill>
              </a:rPr>
              <a:t> </a:t>
            </a:r>
            <a:r>
              <a:rPr lang="en-US" sz="2800" dirty="0"/>
              <a:t>can interact with the snake spin kick in the same way</a:t>
            </a:r>
          </a:p>
        </p:txBody>
      </p:sp>
      <p:sp>
        <p:nvSpPr>
          <p:cNvPr id="6" name="Title 1">
            <a:extLst>
              <a:ext uri="{FF2B5EF4-FFF2-40B4-BE49-F238E27FC236}">
                <a16:creationId xmlns:a16="http://schemas.microsoft.com/office/drawing/2014/main" id="{CCF4B6E2-9F7C-432F-8C2A-396B577163AD}"/>
              </a:ext>
            </a:extLst>
          </p:cNvPr>
          <p:cNvSpPr txBox="1">
            <a:spLocks/>
          </p:cNvSpPr>
          <p:nvPr/>
        </p:nvSpPr>
        <p:spPr>
          <a:xfrm>
            <a:off x="1694330" y="6275293"/>
            <a:ext cx="7886700" cy="58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50000"/>
                  </a:schemeClr>
                </a:solidFill>
              </a:rPr>
              <a:t>*Phys Rev Lett, Vol 84, 6, 2000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D9632D-C673-4801-9FBF-443CCF210D8C}"/>
                  </a:ext>
                </a:extLst>
              </p:cNvPr>
              <p:cNvSpPr txBox="1"/>
              <p:nvPr/>
            </p:nvSpPr>
            <p:spPr>
              <a:xfrm>
                <a:off x="2052450" y="1739770"/>
                <a:ext cx="2049920" cy="468975"/>
              </a:xfrm>
              <a:prstGeom prst="rect">
                <a:avLst/>
              </a:prstGeom>
              <a:noFill/>
            </p:spPr>
            <p:txBody>
              <a:bodyPr wrap="none" lIns="0" tIns="0" rIns="0" bIns="0" rtlCol="0">
                <a:spAutoFit/>
              </a:bodyPr>
              <a:lstStyle/>
              <a:p>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r>
                          <m:rPr>
                            <m:sty m:val="p"/>
                          </m:rPr>
                          <a:rPr lang="el-GR" sz="1600" i="1">
                            <a:latin typeface="Cambria Math" panose="02040503050406030204" pitchFamily="18" charset="0"/>
                            <a:ea typeface="Cambria Math" panose="02040503050406030204" pitchFamily="18" charset="0"/>
                          </a:rPr>
                          <m:t>Ψ</m:t>
                        </m:r>
                      </m:num>
                      <m:den>
                        <m:r>
                          <a:rPr lang="en-US" sz="1600" i="1">
                            <a:latin typeface="Cambria Math" panose="02040503050406030204" pitchFamily="18" charset="0"/>
                          </a:rPr>
                          <m:t>𝑑</m:t>
                        </m:r>
                        <m:r>
                          <a:rPr lang="en-US" sz="1600" i="1">
                            <a:latin typeface="Cambria Math" panose="02040503050406030204" pitchFamily="18" charset="0"/>
                            <a:ea typeface="Cambria Math" panose="02040503050406030204" pitchFamily="18" charset="0"/>
                          </a:rPr>
                          <m:t>𝜃</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𝐹</m:t>
                              </m:r>
                            </m:e>
                            <m:e>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𝜉</m:t>
                              </m:r>
                            </m:e>
                          </m:mr>
                          <m:mr>
                            <m:e>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𝜉</m:t>
                                  </m:r>
                                </m:e>
                                <m:sup>
                                  <m:r>
                                    <a:rPr lang="en-US" sz="1600" i="1">
                                      <a:latin typeface="Cambria Math" panose="02040503050406030204" pitchFamily="18" charset="0"/>
                                    </a:rPr>
                                    <m:t>∗</m:t>
                                  </m:r>
                                </m:sup>
                              </m:sSup>
                            </m:e>
                            <m:e>
                              <m:r>
                                <a:rPr lang="en-US" sz="1600" i="1">
                                  <a:latin typeface="Cambria Math" panose="02040503050406030204" pitchFamily="18" charset="0"/>
                                </a:rPr>
                                <m:t>−</m:t>
                              </m:r>
                              <m:r>
                                <a:rPr lang="en-US" sz="1600" i="1">
                                  <a:latin typeface="Cambria Math" panose="02040503050406030204" pitchFamily="18" charset="0"/>
                                </a:rPr>
                                <m:t>𝐹</m:t>
                              </m:r>
                            </m:e>
                          </m:mr>
                        </m:m>
                      </m:e>
                    </m:d>
                  </m:oMath>
                </a14:m>
                <a:r>
                  <a:rPr lang="el-GR" sz="1600" dirty="0">
                    <a:ea typeface="Cambria Math" panose="02040503050406030204" pitchFamily="18" charset="0"/>
                  </a:rPr>
                  <a:t>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Ψ</m:t>
                    </m:r>
                  </m:oMath>
                </a14:m>
                <a:endParaRPr lang="en-US" sz="1600" dirty="0"/>
              </a:p>
            </p:txBody>
          </p:sp>
        </mc:Choice>
        <mc:Fallback xmlns="">
          <p:sp>
            <p:nvSpPr>
              <p:cNvPr id="7" name="TextBox 6">
                <a:extLst>
                  <a:ext uri="{FF2B5EF4-FFF2-40B4-BE49-F238E27FC236}">
                    <a16:creationId xmlns:a16="http://schemas.microsoft.com/office/drawing/2014/main" id="{60D9632D-C673-4801-9FBF-443CCF210D8C}"/>
                  </a:ext>
                </a:extLst>
              </p:cNvPr>
              <p:cNvSpPr txBox="1">
                <a:spLocks noRot="1" noChangeAspect="1" noMove="1" noResize="1" noEditPoints="1" noAdjustHandles="1" noChangeArrowheads="1" noChangeShapeType="1" noTextEdit="1"/>
              </p:cNvSpPr>
              <p:nvPr/>
            </p:nvSpPr>
            <p:spPr>
              <a:xfrm>
                <a:off x="2052450" y="1739770"/>
                <a:ext cx="2049920" cy="468975"/>
              </a:xfrm>
              <a:prstGeom prst="rect">
                <a:avLst/>
              </a:prstGeom>
              <a:blipFill>
                <a:blip r:embed="rId2"/>
                <a:stretch>
                  <a:fillRect l="-2454" t="-5263" r="-2454"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C6C668-77AD-4243-9DC2-B4F8403C4E56}"/>
                  </a:ext>
                </a:extLst>
              </p:cNvPr>
              <p:cNvSpPr txBox="1"/>
              <p:nvPr/>
            </p:nvSpPr>
            <p:spPr>
              <a:xfrm>
                <a:off x="2248401" y="2463874"/>
                <a:ext cx="16532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𝜉</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m:oMathPara>
                </a14:m>
                <a:endParaRPr lang="en-US" sz="160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C0C6C668-77AD-4243-9DC2-B4F8403C4E56}"/>
                  </a:ext>
                </a:extLst>
              </p:cNvPr>
              <p:cNvSpPr txBox="1">
                <a:spLocks noRot="1" noChangeAspect="1" noMove="1" noResize="1" noEditPoints="1" noAdjustHandles="1" noChangeArrowheads="1" noChangeShapeType="1" noTextEdit="1"/>
              </p:cNvSpPr>
              <p:nvPr/>
            </p:nvSpPr>
            <p:spPr>
              <a:xfrm>
                <a:off x="2248401" y="2463874"/>
                <a:ext cx="1653273" cy="246221"/>
              </a:xfrm>
              <a:prstGeom prst="rect">
                <a:avLst/>
              </a:prstGeom>
              <a:blipFill>
                <a:blip r:embed="rId3"/>
                <a:stretch>
                  <a:fillRect l="-3817" t="-476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61136A-1F55-447C-9B5E-EE7542DD80D9}"/>
                  </a:ext>
                </a:extLst>
              </p:cNvPr>
              <p:cNvSpPr txBox="1"/>
              <p:nvPr/>
            </p:nvSpPr>
            <p:spPr>
              <a:xfrm>
                <a:off x="1907740" y="2775877"/>
                <a:ext cx="23312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𝐹</m:t>
                      </m:r>
                      <m:r>
                        <a:rPr lang="en-US" sz="1600" i="1">
                          <a:latin typeface="Cambria Math" panose="02040503050406030204" pitchFamily="18" charset="0"/>
                        </a:rPr>
                        <m:t>=</m:t>
                      </m:r>
                      <m:r>
                        <a:rPr lang="en-US" sz="1600" i="1">
                          <a:latin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e>
                      </m:d>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𝜌</m:t>
                      </m:r>
                    </m:oMath>
                  </m:oMathPara>
                </a14:m>
                <a:endParaRPr lang="en-US" sz="160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D661136A-1F55-447C-9B5E-EE7542DD80D9}"/>
                  </a:ext>
                </a:extLst>
              </p:cNvPr>
              <p:cNvSpPr txBox="1">
                <a:spLocks noRot="1" noChangeAspect="1" noMove="1" noResize="1" noEditPoints="1" noAdjustHandles="1" noChangeArrowheads="1" noChangeShapeType="1" noTextEdit="1"/>
              </p:cNvSpPr>
              <p:nvPr/>
            </p:nvSpPr>
            <p:spPr>
              <a:xfrm>
                <a:off x="1907740" y="2775877"/>
                <a:ext cx="2331279" cy="246221"/>
              </a:xfrm>
              <a:prstGeom prst="rect">
                <a:avLst/>
              </a:prstGeom>
              <a:blipFill>
                <a:blip r:embed="rId4"/>
                <a:stretch>
                  <a:fillRect l="-1630" r="-163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678CD2-FAD6-405A-84A9-44A3DF71C84D}"/>
                  </a:ext>
                </a:extLst>
              </p:cNvPr>
              <p:cNvSpPr txBox="1"/>
              <p:nvPr/>
            </p:nvSpPr>
            <p:spPr>
              <a:xfrm>
                <a:off x="7709648" y="1748735"/>
                <a:ext cx="2262113" cy="553228"/>
              </a:xfrm>
              <a:prstGeom prst="rect">
                <a:avLst/>
              </a:prstGeom>
              <a:noFill/>
            </p:spPr>
            <p:txBody>
              <a:bodyPr wrap="square" lIns="0" tIns="0" rIns="0" bIns="0" rtlCol="0">
                <a:spAutoFit/>
              </a:bodyPr>
              <a:lstStyle/>
              <a:p>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acc>
                          <m:accPr>
                            <m:chr m:val="̃"/>
                            <m:ctrlPr>
                              <a:rPr lang="en-US" sz="1600" i="1">
                                <a:latin typeface="Cambria Math" panose="02040503050406030204" pitchFamily="18" charset="0"/>
                              </a:rPr>
                            </m:ctrlPr>
                          </m:accPr>
                          <m:e>
                            <m:r>
                              <m:rPr>
                                <m:sty m:val="p"/>
                              </m:rPr>
                              <a:rPr lang="el-GR" sz="1600" i="1">
                                <a:latin typeface="Cambria Math" panose="02040503050406030204" pitchFamily="18" charset="0"/>
                                <a:ea typeface="Cambria Math" panose="02040503050406030204" pitchFamily="18" charset="0"/>
                              </a:rPr>
                              <m:t>Ψ</m:t>
                            </m:r>
                          </m:e>
                        </m:acc>
                      </m:num>
                      <m:den>
                        <m:r>
                          <a:rPr lang="en-US" sz="1600" i="1">
                            <a:latin typeface="Cambria Math" panose="02040503050406030204" pitchFamily="18" charset="0"/>
                          </a:rPr>
                          <m:t>𝑑</m:t>
                        </m:r>
                        <m:r>
                          <a:rPr lang="en-US" sz="1600" i="1">
                            <a:latin typeface="Cambria Math" panose="02040503050406030204" pitchFamily="18" charset="0"/>
                            <a:ea typeface="Cambria Math" panose="02040503050406030204" pitchFamily="18" charset="0"/>
                          </a:rPr>
                          <m:t>𝜃</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0</m:t>
                              </m:r>
                            </m:e>
                            <m:e>
                              <m:r>
                                <a:rPr lang="en-US" sz="1600" i="1">
                                  <a:latin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e>
                          </m:mr>
                          <m:mr>
                            <m:e>
                              <m:r>
                                <a:rPr lang="en-US" sz="1600" i="1">
                                  <a:latin typeface="Cambria Math" panose="02040503050406030204" pitchFamily="18" charset="0"/>
                                </a:rPr>
                                <m:t>−</m:t>
                              </m:r>
                              <m:sSup>
                                <m:sSupPr>
                                  <m:ctrlPr>
                                    <a:rPr lang="en-US" sz="1600" i="1">
                                      <a:latin typeface="Cambria Math" panose="02040503050406030204" pitchFamily="18" charset="0"/>
                                    </a:rPr>
                                  </m:ctrlPr>
                                </m:sSupPr>
                                <m:e>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e>
                                <m:sup>
                                  <m:r>
                                    <a:rPr lang="en-US" sz="1600" i="1">
                                      <a:latin typeface="Cambria Math" panose="02040503050406030204" pitchFamily="18" charset="0"/>
                                    </a:rPr>
                                    <m:t>∗</m:t>
                                  </m:r>
                                </m:sup>
                              </m:sSup>
                            </m:e>
                            <m:e>
                              <m:r>
                                <a:rPr lang="en-US" sz="1600" i="1">
                                  <a:latin typeface="Cambria Math" panose="02040503050406030204" pitchFamily="18" charset="0"/>
                                </a:rPr>
                                <m:t>−0</m:t>
                              </m:r>
                            </m:e>
                          </m:mr>
                        </m:m>
                      </m:e>
                    </m:d>
                  </m:oMath>
                </a14:m>
                <a:r>
                  <a:rPr lang="en-US" sz="1600" dirty="0"/>
                  <a:t> </a:t>
                </a:r>
                <a14:m>
                  <m:oMath xmlns:m="http://schemas.openxmlformats.org/officeDocument/2006/math">
                    <m:acc>
                      <m:accPr>
                        <m:chr m:val="̃"/>
                        <m:ctrlPr>
                          <a:rPr lang="en-US" sz="1600" i="1">
                            <a:latin typeface="Cambria Math" panose="02040503050406030204" pitchFamily="18" charset="0"/>
                          </a:rPr>
                        </m:ctrlPr>
                      </m:accPr>
                      <m:e>
                        <m:r>
                          <m:rPr>
                            <m:sty m:val="p"/>
                          </m:rPr>
                          <a:rPr lang="el-GR" sz="1600" i="1">
                            <a:latin typeface="Cambria Math" panose="02040503050406030204" pitchFamily="18" charset="0"/>
                            <a:ea typeface="Cambria Math" panose="02040503050406030204" pitchFamily="18" charset="0"/>
                          </a:rPr>
                          <m:t>Ψ</m:t>
                        </m:r>
                      </m:e>
                    </m:acc>
                  </m:oMath>
                </a14:m>
                <a:endParaRPr lang="en-US" sz="1600" dirty="0"/>
              </a:p>
            </p:txBody>
          </p:sp>
        </mc:Choice>
        <mc:Fallback xmlns="">
          <p:sp>
            <p:nvSpPr>
              <p:cNvPr id="11" name="TextBox 10">
                <a:extLst>
                  <a:ext uri="{FF2B5EF4-FFF2-40B4-BE49-F238E27FC236}">
                    <a16:creationId xmlns:a16="http://schemas.microsoft.com/office/drawing/2014/main" id="{AE678CD2-FAD6-405A-84A9-44A3DF71C84D}"/>
                  </a:ext>
                </a:extLst>
              </p:cNvPr>
              <p:cNvSpPr txBox="1">
                <a:spLocks noRot="1" noChangeAspect="1" noMove="1" noResize="1" noEditPoints="1" noAdjustHandles="1" noChangeArrowheads="1" noChangeShapeType="1" noTextEdit="1"/>
              </p:cNvSpPr>
              <p:nvPr/>
            </p:nvSpPr>
            <p:spPr>
              <a:xfrm>
                <a:off x="7709648" y="1748735"/>
                <a:ext cx="2262113" cy="553228"/>
              </a:xfrm>
              <a:prstGeom prst="rect">
                <a:avLst/>
              </a:prstGeom>
              <a:blipFill>
                <a:blip r:embed="rId5"/>
                <a:stretch>
                  <a:fillRect l="-2235" t="-6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F002B-43F5-46FD-BC94-174332506C12}"/>
                  </a:ext>
                </a:extLst>
              </p:cNvPr>
              <p:cNvSpPr txBox="1"/>
              <p:nvPr/>
            </p:nvSpPr>
            <p:spPr>
              <a:xfrm>
                <a:off x="7268738" y="2637694"/>
                <a:ext cx="3316870" cy="279757"/>
              </a:xfrm>
              <a:prstGeom prst="rect">
                <a:avLst/>
              </a:prstGeom>
              <a:noFill/>
            </p:spPr>
            <p:txBody>
              <a:bodyPr wrap="none" lIns="0" tIns="0" rIns="0" bIns="0" rtlCol="0">
                <a:spAutoFit/>
              </a:bodyPr>
              <a:lstStyle/>
              <a:p>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a14:m>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𝛾𝜃</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e>
                        </m:d>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ea typeface="Cambria Math" panose="02040503050406030204" pitchFamily="18" charset="0"/>
                          </a:rPr>
                          <m:t>)</m:t>
                        </m:r>
                      </m:sup>
                    </m:sSup>
                  </m:oMath>
                </a14:m>
                <a:endParaRPr lang="en-US" sz="1600" dirty="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74F002B-43F5-46FD-BC94-174332506C12}"/>
                  </a:ext>
                </a:extLst>
              </p:cNvPr>
              <p:cNvSpPr txBox="1">
                <a:spLocks noRot="1" noChangeAspect="1" noMove="1" noResize="1" noEditPoints="1" noAdjustHandles="1" noChangeArrowheads="1" noChangeShapeType="1" noTextEdit="1"/>
              </p:cNvSpPr>
              <p:nvPr/>
            </p:nvSpPr>
            <p:spPr>
              <a:xfrm>
                <a:off x="7268738" y="2637694"/>
                <a:ext cx="3316870" cy="279757"/>
              </a:xfrm>
              <a:prstGeom prst="rect">
                <a:avLst/>
              </a:prstGeom>
              <a:blipFill>
                <a:blip r:embed="rId6"/>
                <a:stretch>
                  <a:fillRect l="-3053" t="-8696" r="-1908" b="-3478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ED8E96A-0EE4-4DAD-9BE8-884C77A5A95C}"/>
              </a:ext>
            </a:extLst>
          </p:cNvPr>
          <p:cNvCxnSpPr/>
          <p:nvPr/>
        </p:nvCxnSpPr>
        <p:spPr>
          <a:xfrm>
            <a:off x="4724401" y="2290369"/>
            <a:ext cx="24025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F689054-1EB0-4C06-A2D6-B324AB5666F9}"/>
                  </a:ext>
                </a:extLst>
              </p:cNvPr>
              <p:cNvSpPr txBox="1"/>
              <p:nvPr/>
            </p:nvSpPr>
            <p:spPr>
              <a:xfrm>
                <a:off x="4507731" y="1720107"/>
                <a:ext cx="2689738"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200" i="1">
                          <a:solidFill>
                            <a:srgbClr val="0070C0"/>
                          </a:solidFill>
                          <a:latin typeface="Cambria Math" panose="02040503050406030204" pitchFamily="18" charset="0"/>
                          <a:ea typeface="Cambria Math" panose="02040503050406030204" pitchFamily="18" charset="0"/>
                        </a:rPr>
                        <m:t>Ψ</m:t>
                      </m:r>
                      <m:r>
                        <a:rPr lang="en-US" sz="1200" i="1">
                          <a:solidFill>
                            <a:srgbClr val="0070C0"/>
                          </a:solidFill>
                          <a:latin typeface="Cambria Math" panose="02040503050406030204" pitchFamily="18" charset="0"/>
                          <a:ea typeface="Cambria Math" panose="02040503050406030204" pitchFamily="18" charset="0"/>
                        </a:rPr>
                        <m:t>=</m:t>
                      </m:r>
                      <m:func>
                        <m:funcPr>
                          <m:ctrlPr>
                            <a:rPr lang="en-US" sz="1200" i="1">
                              <a:solidFill>
                                <a:srgbClr val="0070C0"/>
                              </a:solidFill>
                              <a:latin typeface="Cambria Math" panose="02040503050406030204" pitchFamily="18" charset="0"/>
                              <a:ea typeface="Cambria Math" panose="02040503050406030204" pitchFamily="18" charset="0"/>
                            </a:rPr>
                          </m:ctrlPr>
                        </m:funcPr>
                        <m:fName>
                          <m:r>
                            <m:rPr>
                              <m:sty m:val="p"/>
                            </m:rPr>
                            <a:rPr lang="en-US" sz="1200">
                              <a:solidFill>
                                <a:srgbClr val="0070C0"/>
                              </a:solidFill>
                              <a:latin typeface="Cambria Math" panose="02040503050406030204" pitchFamily="18" charset="0"/>
                              <a:ea typeface="Cambria Math" panose="02040503050406030204" pitchFamily="18" charset="0"/>
                            </a:rPr>
                            <m:t>exp</m:t>
                          </m:r>
                        </m:fName>
                        <m:e>
                          <m:r>
                            <a:rPr lang="en-US" sz="1200" i="1">
                              <a:solidFill>
                                <a:srgbClr val="0070C0"/>
                              </a:solidFill>
                              <a:latin typeface="Cambria Math" panose="02040503050406030204" pitchFamily="18" charset="0"/>
                              <a:ea typeface="Cambria Math" panose="02040503050406030204" pitchFamily="18" charset="0"/>
                            </a:rPr>
                            <m:t>[</m:t>
                          </m:r>
                          <m:f>
                            <m:fPr>
                              <m:ctrlPr>
                                <a:rPr lang="en-US" sz="1200" i="1">
                                  <a:solidFill>
                                    <a:srgbClr val="0070C0"/>
                                  </a:solidFill>
                                  <a:latin typeface="Cambria Math" panose="02040503050406030204" pitchFamily="18" charset="0"/>
                                  <a:ea typeface="Cambria Math" panose="02040503050406030204" pitchFamily="18" charset="0"/>
                                </a:rPr>
                              </m:ctrlPr>
                            </m:fPr>
                            <m:num>
                              <m:r>
                                <a:rPr lang="en-US" sz="1200" i="1">
                                  <a:solidFill>
                                    <a:srgbClr val="0070C0"/>
                                  </a:solidFill>
                                  <a:latin typeface="Cambria Math" panose="02040503050406030204" pitchFamily="18" charset="0"/>
                                  <a:ea typeface="Cambria Math" panose="02040503050406030204" pitchFamily="18" charset="0"/>
                                </a:rPr>
                                <m:t>𝑖</m:t>
                              </m:r>
                            </m:num>
                            <m:den>
                              <m:r>
                                <a:rPr lang="en-US" sz="1200" i="1">
                                  <a:solidFill>
                                    <a:srgbClr val="0070C0"/>
                                  </a:solidFill>
                                  <a:latin typeface="Cambria Math" panose="02040503050406030204" pitchFamily="18" charset="0"/>
                                  <a:ea typeface="Cambria Math" panose="02040503050406030204" pitchFamily="18" charset="0"/>
                                </a:rPr>
                                <m:t>2</m:t>
                              </m:r>
                            </m:den>
                          </m:f>
                          <m:r>
                            <a:rPr lang="en-US" sz="1200" i="1">
                              <a:solidFill>
                                <a:srgbClr val="0070C0"/>
                              </a:solidFill>
                              <a:latin typeface="Cambria Math" panose="02040503050406030204" pitchFamily="18" charset="0"/>
                              <a:ea typeface="Cambria Math" panose="02040503050406030204" pitchFamily="18" charset="0"/>
                            </a:rPr>
                            <m:t>𝜎</m:t>
                          </m:r>
                          <m:r>
                            <a:rPr lang="en-US" sz="1200" i="1">
                              <a:solidFill>
                                <a:srgbClr val="0070C0"/>
                              </a:solidFill>
                              <a:latin typeface="Cambria Math" panose="02040503050406030204" pitchFamily="18" charset="0"/>
                              <a:ea typeface="Cambria Math" panose="02040503050406030204" pitchFamily="18" charset="0"/>
                            </a:rPr>
                            <m:t>3(</m:t>
                          </m:r>
                          <m:r>
                            <a:rPr lang="en-US" sz="1200" i="1">
                              <a:solidFill>
                                <a:srgbClr val="0070C0"/>
                              </a:solidFill>
                              <a:latin typeface="Cambria Math" panose="02040503050406030204" pitchFamily="18" charset="0"/>
                              <a:ea typeface="Cambria Math" panose="02040503050406030204" pitchFamily="18" charset="0"/>
                            </a:rPr>
                            <m:t>𝐺</m:t>
                          </m:r>
                          <m:r>
                            <a:rPr lang="el-GR" sz="1200" i="1">
                              <a:solidFill>
                                <a:srgbClr val="0070C0"/>
                              </a:solidFill>
                              <a:latin typeface="Cambria Math" panose="02040503050406030204" pitchFamily="18" charset="0"/>
                              <a:ea typeface="Cambria Math" panose="02040503050406030204" pitchFamily="18" charset="0"/>
                            </a:rPr>
                            <m:t>𝛾</m:t>
                          </m:r>
                          <m:r>
                            <a:rPr lang="en-US" sz="1200" i="1">
                              <a:solidFill>
                                <a:srgbClr val="0070C0"/>
                              </a:solidFill>
                              <a:latin typeface="Cambria Math" panose="02040503050406030204" pitchFamily="18" charset="0"/>
                              <a:ea typeface="Cambria Math" panose="02040503050406030204" pitchFamily="18" charset="0"/>
                            </a:rPr>
                            <m:t>𝜃</m:t>
                          </m:r>
                          <m:r>
                            <a:rPr lang="en-US" sz="1200" i="1">
                              <a:solidFill>
                                <a:srgbClr val="0070C0"/>
                              </a:solidFill>
                              <a:latin typeface="Cambria Math" panose="02040503050406030204" pitchFamily="18" charset="0"/>
                              <a:ea typeface="Cambria Math" panose="02040503050406030204" pitchFamily="18" charset="0"/>
                            </a:rPr>
                            <m:t>−(1+</m:t>
                          </m:r>
                          <m:r>
                            <a:rPr lang="en-US" sz="1200" i="1">
                              <a:solidFill>
                                <a:srgbClr val="0070C0"/>
                              </a:solidFill>
                              <a:latin typeface="Cambria Math" panose="02040503050406030204" pitchFamily="18" charset="0"/>
                              <a:ea typeface="Cambria Math" panose="02040503050406030204" pitchFamily="18" charset="0"/>
                            </a:rPr>
                            <m:t>𝐺</m:t>
                          </m:r>
                          <m:r>
                            <a:rPr lang="el-GR" sz="1200" i="1">
                              <a:solidFill>
                                <a:srgbClr val="0070C0"/>
                              </a:solidFill>
                              <a:latin typeface="Cambria Math" panose="02040503050406030204" pitchFamily="18" charset="0"/>
                              <a:ea typeface="Cambria Math" panose="02040503050406030204" pitchFamily="18" charset="0"/>
                            </a:rPr>
                            <m:t>𝛾</m:t>
                          </m:r>
                          <m:r>
                            <m:rPr>
                              <m:nor/>
                            </m:rPr>
                            <a:rPr lang="en-US" sz="1200" dirty="0">
                              <a:solidFill>
                                <a:srgbClr val="0070C0"/>
                              </a:solidFill>
                            </a:rPr>
                            <m:t>)</m:t>
                          </m:r>
                          <m:r>
                            <m:rPr>
                              <m:nor/>
                            </m:rPr>
                            <a:rPr lang="en-US" sz="1200" dirty="0">
                              <a:solidFill>
                                <a:srgbClr val="0070C0"/>
                              </a:solidFill>
                            </a:rPr>
                            <m:t>x</m:t>
                          </m:r>
                          <m:r>
                            <m:rPr>
                              <m:nor/>
                            </m:rPr>
                            <a:rPr lang="en-US" sz="1200" dirty="0">
                              <a:solidFill>
                                <a:srgbClr val="0070C0"/>
                              </a:solidFill>
                            </a:rPr>
                            <m:t>’(</m:t>
                          </m:r>
                          <m:r>
                            <a:rPr lang="en-US" sz="1200" i="1">
                              <a:solidFill>
                                <a:srgbClr val="0070C0"/>
                              </a:solidFill>
                              <a:latin typeface="Cambria Math" panose="02040503050406030204" pitchFamily="18" charset="0"/>
                              <a:ea typeface="Cambria Math" panose="02040503050406030204" pitchFamily="18" charset="0"/>
                            </a:rPr>
                            <m:t>𝜃</m:t>
                          </m:r>
                          <m:r>
                            <a:rPr lang="en-US" sz="1200" i="1">
                              <a:solidFill>
                                <a:srgbClr val="0070C0"/>
                              </a:solidFill>
                              <a:latin typeface="Cambria Math" panose="02040503050406030204" pitchFamily="18" charset="0"/>
                              <a:ea typeface="Cambria Math" panose="02040503050406030204" pitchFamily="18" charset="0"/>
                            </a:rPr>
                            <m:t>)</m:t>
                          </m:r>
                          <m:r>
                            <a:rPr lang="en-US" sz="1200" i="1">
                              <a:solidFill>
                                <a:srgbClr val="0070C0"/>
                              </a:solidFill>
                              <a:latin typeface="Cambria Math" panose="02040503050406030204" pitchFamily="18" charset="0"/>
                              <a:ea typeface="Cambria Math" panose="02040503050406030204" pitchFamily="18" charset="0"/>
                            </a:rPr>
                            <m:t>𝜌</m:t>
                          </m:r>
                          <m:r>
                            <m:rPr>
                              <m:nor/>
                            </m:rPr>
                            <a:rPr lang="en-US" sz="1200" dirty="0">
                              <a:solidFill>
                                <a:srgbClr val="0070C0"/>
                              </a:solidFill>
                              <a:ea typeface="Cambria Math" panose="02040503050406030204" pitchFamily="18" charset="0"/>
                            </a:rPr>
                            <m:t> ]</m:t>
                          </m:r>
                          <m:acc>
                            <m:accPr>
                              <m:chr m:val="̃"/>
                              <m:ctrlPr>
                                <a:rPr lang="en-US" sz="1200" i="1">
                                  <a:solidFill>
                                    <a:srgbClr val="0070C0"/>
                                  </a:solidFill>
                                  <a:latin typeface="Cambria Math" panose="02040503050406030204" pitchFamily="18" charset="0"/>
                                </a:rPr>
                              </m:ctrlPr>
                            </m:accPr>
                            <m:e>
                              <m:r>
                                <m:rPr>
                                  <m:sty m:val="p"/>
                                </m:rPr>
                                <a:rPr lang="el-GR" sz="1200" i="1">
                                  <a:solidFill>
                                    <a:srgbClr val="0070C0"/>
                                  </a:solidFill>
                                  <a:latin typeface="Cambria Math" panose="02040503050406030204" pitchFamily="18" charset="0"/>
                                  <a:ea typeface="Cambria Math" panose="02040503050406030204" pitchFamily="18" charset="0"/>
                                </a:rPr>
                                <m:t>Ψ</m:t>
                              </m:r>
                            </m:e>
                          </m:acc>
                        </m:e>
                      </m:func>
                    </m:oMath>
                  </m:oMathPara>
                </a14:m>
                <a:endParaRPr lang="en-US" sz="1200" dirty="0">
                  <a:solidFill>
                    <a:srgbClr val="0070C0"/>
                  </a:solidFill>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EF689054-1EB0-4C06-A2D6-B324AB5666F9}"/>
                  </a:ext>
                </a:extLst>
              </p:cNvPr>
              <p:cNvSpPr txBox="1">
                <a:spLocks noRot="1" noChangeAspect="1" noMove="1" noResize="1" noEditPoints="1" noAdjustHandles="1" noChangeArrowheads="1" noChangeShapeType="1" noTextEdit="1"/>
              </p:cNvSpPr>
              <p:nvPr/>
            </p:nvSpPr>
            <p:spPr>
              <a:xfrm>
                <a:off x="4507731" y="1720107"/>
                <a:ext cx="2689738" cy="343235"/>
              </a:xfrm>
              <a:prstGeom prst="rect">
                <a:avLst/>
              </a:prstGeom>
              <a:blipFill>
                <a:blip r:embed="rId7"/>
                <a:stretch>
                  <a:fillRect b="-14286"/>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DC65CA5C-E2AC-4244-9093-F016651EF2D0}"/>
              </a:ext>
            </a:extLst>
          </p:cNvPr>
          <p:cNvSpPr/>
          <p:nvPr/>
        </p:nvSpPr>
        <p:spPr>
          <a:xfrm>
            <a:off x="1694330" y="1631576"/>
            <a:ext cx="2818160" cy="1523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B947E0-A935-47ED-862C-81332787D8BE}"/>
              </a:ext>
            </a:extLst>
          </p:cNvPr>
          <p:cNvSpPr/>
          <p:nvPr/>
        </p:nvSpPr>
        <p:spPr>
          <a:xfrm>
            <a:off x="7192710" y="1565073"/>
            <a:ext cx="3475290" cy="1590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1CEC01-BFC6-442D-9AE4-1DEA8E01C913}"/>
                  </a:ext>
                </a:extLst>
              </p:cNvPr>
              <p:cNvSpPr txBox="1"/>
              <p:nvPr/>
            </p:nvSpPr>
            <p:spPr>
              <a:xfrm>
                <a:off x="3759745" y="2380137"/>
                <a:ext cx="433185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solidFill>
                            <a:srgbClr val="0070C0"/>
                          </a:solidFill>
                          <a:latin typeface="Cambria Math" panose="02040503050406030204" pitchFamily="18" charset="0"/>
                          <a:ea typeface="Cambria Math" panose="02040503050406030204" pitchFamily="18" charset="0"/>
                        </a:rPr>
                        <m:t>𝑠𝑝𝑖𝑛</m:t>
                      </m:r>
                      <m:r>
                        <a:rPr lang="en-US" sz="1200" i="1">
                          <a:solidFill>
                            <a:srgbClr val="0070C0"/>
                          </a:solidFill>
                          <a:latin typeface="Cambria Math" panose="02040503050406030204" pitchFamily="18" charset="0"/>
                          <a:ea typeface="Cambria Math" panose="02040503050406030204" pitchFamily="18" charset="0"/>
                        </a:rPr>
                        <m:t> </m:t>
                      </m:r>
                      <m:r>
                        <a:rPr lang="en-US" sz="1200" i="1">
                          <a:solidFill>
                            <a:srgbClr val="0070C0"/>
                          </a:solidFill>
                          <a:latin typeface="Cambria Math" panose="02040503050406030204" pitchFamily="18" charset="0"/>
                          <a:ea typeface="Cambria Math" panose="02040503050406030204" pitchFamily="18" charset="0"/>
                        </a:rPr>
                        <m:t>𝑝𝑟𝑒𝑐𝑒𝑠𝑠𝑖𝑛𝑔</m:t>
                      </m:r>
                      <m:r>
                        <a:rPr lang="en-US" sz="1200" i="1">
                          <a:solidFill>
                            <a:srgbClr val="0070C0"/>
                          </a:solidFill>
                          <a:latin typeface="Cambria Math" panose="02040503050406030204" pitchFamily="18" charset="0"/>
                          <a:ea typeface="Cambria Math" panose="02040503050406030204" pitchFamily="18" charset="0"/>
                        </a:rPr>
                        <m:t> </m:t>
                      </m:r>
                      <m:r>
                        <a:rPr lang="en-US" sz="1200" i="1">
                          <a:solidFill>
                            <a:srgbClr val="0070C0"/>
                          </a:solidFill>
                          <a:latin typeface="Cambria Math" panose="02040503050406030204" pitchFamily="18" charset="0"/>
                          <a:ea typeface="Cambria Math" panose="02040503050406030204" pitchFamily="18" charset="0"/>
                        </a:rPr>
                        <m:t>𝑓𝑟𝑎𝑚𝑒</m:t>
                      </m:r>
                    </m:oMath>
                  </m:oMathPara>
                </a14:m>
                <a:endParaRPr lang="en-US" sz="1200" dirty="0">
                  <a:solidFill>
                    <a:srgbClr val="0070C0"/>
                  </a:solidFill>
                  <a:ea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F31CEC01-BFC6-442D-9AE4-1DEA8E01C913}"/>
                  </a:ext>
                </a:extLst>
              </p:cNvPr>
              <p:cNvSpPr txBox="1">
                <a:spLocks noRot="1" noChangeAspect="1" noMove="1" noResize="1" noEditPoints="1" noAdjustHandles="1" noChangeArrowheads="1" noChangeShapeType="1" noTextEdit="1"/>
              </p:cNvSpPr>
              <p:nvPr/>
            </p:nvSpPr>
            <p:spPr>
              <a:xfrm>
                <a:off x="3759745" y="2380137"/>
                <a:ext cx="4331850" cy="184666"/>
              </a:xfrm>
              <a:prstGeom prst="rect">
                <a:avLst/>
              </a:prstGeom>
              <a:blipFill>
                <a:blip r:embed="rId8"/>
                <a:stretch>
                  <a:fillRect t="-12500" b="-3125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2DAC9987-4C07-4CBE-832F-B229220C271C}"/>
              </a:ext>
            </a:extLst>
          </p:cNvPr>
          <p:cNvSpPr/>
          <p:nvPr/>
        </p:nvSpPr>
        <p:spPr>
          <a:xfrm>
            <a:off x="7250808" y="2564803"/>
            <a:ext cx="3316870" cy="457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33FB5717-B1D3-4E7C-B8C9-42118B3D207C}"/>
              </a:ext>
            </a:extLst>
          </p:cNvPr>
          <p:cNvCxnSpPr>
            <a:cxnSpLocks/>
            <a:stCxn id="43" idx="0"/>
            <a:endCxn id="20" idx="1"/>
          </p:cNvCxnSpPr>
          <p:nvPr/>
        </p:nvCxnSpPr>
        <p:spPr>
          <a:xfrm rot="5400000" flipH="1" flipV="1">
            <a:off x="6416124" y="2405000"/>
            <a:ext cx="446233" cy="1223137"/>
          </a:xfrm>
          <a:prstGeom prst="bent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F4BB080E-CDB5-4149-8DD8-54CB169AE299}"/>
              </a:ext>
            </a:extLst>
          </p:cNvPr>
          <p:cNvCxnSpPr>
            <a:cxnSpLocks/>
            <a:stCxn id="42" idx="0"/>
            <a:endCxn id="43" idx="2"/>
          </p:cNvCxnSpPr>
          <p:nvPr/>
        </p:nvCxnSpPr>
        <p:spPr>
          <a:xfrm rot="16200000" flipV="1">
            <a:off x="5853990" y="4588827"/>
            <a:ext cx="349762" cy="2399"/>
          </a:xfrm>
          <a:prstGeom prst="bentConnector3">
            <a:avLst>
              <a:gd name="adj1" fmla="val 50000"/>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E376EAE-2F60-400C-9296-877259DD0729}"/>
              </a:ext>
            </a:extLst>
          </p:cNvPr>
          <p:cNvSpPr txBox="1"/>
          <p:nvPr/>
        </p:nvSpPr>
        <p:spPr>
          <a:xfrm>
            <a:off x="2248399" y="4832776"/>
            <a:ext cx="7919310" cy="338554"/>
          </a:xfrm>
          <a:prstGeom prst="rect">
            <a:avLst/>
          </a:prstGeom>
          <a:noFill/>
        </p:spPr>
        <p:txBody>
          <a:bodyPr wrap="square" rtlCol="0">
            <a:spAutoFit/>
          </a:bodyPr>
          <a:lstStyle/>
          <a:p>
            <a:r>
              <a:rPr lang="en-US" sz="1600" dirty="0"/>
              <a:t>Expansion to get trig out of the exponent.   Keep linear terms and Fourier transform:</a:t>
            </a:r>
          </a:p>
        </p:txBody>
      </p:sp>
      <p:sp>
        <p:nvSpPr>
          <p:cNvPr id="42" name="Rectangle 41">
            <a:extLst>
              <a:ext uri="{FF2B5EF4-FFF2-40B4-BE49-F238E27FC236}">
                <a16:creationId xmlns:a16="http://schemas.microsoft.com/office/drawing/2014/main" id="{FB48EC6A-11B4-458D-8C66-E1A9E75CEECA}"/>
              </a:ext>
            </a:extLst>
          </p:cNvPr>
          <p:cNvSpPr/>
          <p:nvPr/>
        </p:nvSpPr>
        <p:spPr>
          <a:xfrm>
            <a:off x="1545295" y="4764907"/>
            <a:ext cx="8969551" cy="1306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0D13DA1-5FBB-4988-A9D6-C3CF0BB376EC}"/>
              </a:ext>
            </a:extLst>
          </p:cNvPr>
          <p:cNvGrpSpPr/>
          <p:nvPr/>
        </p:nvGrpSpPr>
        <p:grpSpPr>
          <a:xfrm>
            <a:off x="4051425" y="3239683"/>
            <a:ext cx="4036940" cy="1175462"/>
            <a:chOff x="101981" y="3645922"/>
            <a:chExt cx="4036940" cy="1175462"/>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841995E-55DF-4A6F-AC36-D0DED68637C6}"/>
                    </a:ext>
                  </a:extLst>
                </p:cNvPr>
                <p:cNvSpPr/>
                <p:nvPr/>
              </p:nvSpPr>
              <p:spPr>
                <a:xfrm>
                  <a:off x="186429" y="3866514"/>
                  <a:ext cx="3952492" cy="406971"/>
                </a:xfrm>
                <a:prstGeom prst="rect">
                  <a:avLst/>
                </a:prstGeom>
              </p:spPr>
              <p:txBody>
                <a:bodyPr wrap="none">
                  <a:spAutoFit/>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𝑋𝑠</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e>
                      </m:d>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sup>
                      </m:sSup>
                    </m:oMath>
                  </a14:m>
                  <a:endParaRPr lang="en-US" dirty="0">
                    <a:ea typeface="Cambria Math" panose="02040503050406030204" pitchFamily="18" charset="0"/>
                  </a:endParaRPr>
                </a:p>
              </p:txBody>
            </p:sp>
          </mc:Choice>
          <mc:Fallback xmlns="">
            <p:sp>
              <p:nvSpPr>
                <p:cNvPr id="33" name="Rectangle 32">
                  <a:extLst>
                    <a:ext uri="{FF2B5EF4-FFF2-40B4-BE49-F238E27FC236}">
                      <a16:creationId xmlns:a16="http://schemas.microsoft.com/office/drawing/2014/main" id="{C841995E-55DF-4A6F-AC36-D0DED68637C6}"/>
                    </a:ext>
                  </a:extLst>
                </p:cNvPr>
                <p:cNvSpPr>
                  <a:spLocks noRot="1" noChangeAspect="1" noMove="1" noResize="1" noEditPoints="1" noAdjustHandles="1" noChangeArrowheads="1" noChangeShapeType="1" noTextEdit="1"/>
                </p:cNvSpPr>
                <p:nvPr/>
              </p:nvSpPr>
              <p:spPr>
                <a:xfrm>
                  <a:off x="186429" y="3866514"/>
                  <a:ext cx="3952492" cy="406971"/>
                </a:xfrm>
                <a:prstGeom prst="rect">
                  <a:avLst/>
                </a:prstGeom>
                <a:blipFill>
                  <a:blip r:embed="rId9"/>
                  <a:stretch>
                    <a:fillRect l="-462"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476DBFA-93C8-4055-A2B6-D5D6BAEF42A4}"/>
                    </a:ext>
                  </a:extLst>
                </p:cNvPr>
                <p:cNvSpPr/>
                <p:nvPr/>
              </p:nvSpPr>
              <p:spPr>
                <a:xfrm>
                  <a:off x="724400" y="4313826"/>
                  <a:ext cx="2097177" cy="378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r>
                          <m:rPr>
                            <m:sty m:val="p"/>
                          </m:rPr>
                          <a:rPr lang="en-US">
                            <a:latin typeface="Cambria Math" panose="02040503050406030204" pitchFamily="18" charset="0"/>
                            <a:ea typeface="Cambria Math" panose="02040503050406030204" pitchFamily="18" charset="0"/>
                          </a:rPr>
                          <m:t>sin</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p:txBody>
            </p:sp>
          </mc:Choice>
          <mc:Fallback xmlns="">
            <p:sp>
              <p:nvSpPr>
                <p:cNvPr id="36" name="Rectangle 35">
                  <a:extLst>
                    <a:ext uri="{FF2B5EF4-FFF2-40B4-BE49-F238E27FC236}">
                      <a16:creationId xmlns:a16="http://schemas.microsoft.com/office/drawing/2014/main" id="{8476DBFA-93C8-4055-A2B6-D5D6BAEF42A4}"/>
                    </a:ext>
                  </a:extLst>
                </p:cNvPr>
                <p:cNvSpPr>
                  <a:spLocks noRot="1" noChangeAspect="1" noMove="1" noResize="1" noEditPoints="1" noAdjustHandles="1" noChangeArrowheads="1" noChangeShapeType="1" noTextEdit="1"/>
                </p:cNvSpPr>
                <p:nvPr/>
              </p:nvSpPr>
              <p:spPr>
                <a:xfrm>
                  <a:off x="724400" y="4313826"/>
                  <a:ext cx="2097177" cy="378886"/>
                </a:xfrm>
                <a:prstGeom prst="rect">
                  <a:avLst/>
                </a:prstGeom>
                <a:blipFill>
                  <a:blip r:embed="rId10"/>
                  <a:stretch>
                    <a:fillRect t="-6452" b="-14516"/>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B128B461-CB1E-482C-80E0-1EF147D05D04}"/>
                </a:ext>
              </a:extLst>
            </p:cNvPr>
            <p:cNvSpPr/>
            <p:nvPr/>
          </p:nvSpPr>
          <p:spPr>
            <a:xfrm>
              <a:off x="101981" y="3645922"/>
              <a:ext cx="3952491" cy="117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3BCFAF0-7266-4329-BCC1-71990B46C170}"/>
                  </a:ext>
                </a:extLst>
              </p:cNvPr>
              <p:cNvSpPr txBox="1"/>
              <p:nvPr/>
            </p:nvSpPr>
            <p:spPr>
              <a:xfrm>
                <a:off x="3103411" y="5292928"/>
                <a:ext cx="5916941"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44" name="TextBox 43">
                <a:extLst>
                  <a:ext uri="{FF2B5EF4-FFF2-40B4-BE49-F238E27FC236}">
                    <a16:creationId xmlns:a16="http://schemas.microsoft.com/office/drawing/2014/main" id="{C3BCFAF0-7266-4329-BCC1-71990B46C170}"/>
                  </a:ext>
                </a:extLst>
              </p:cNvPr>
              <p:cNvSpPr txBox="1">
                <a:spLocks noRot="1" noChangeAspect="1" noMove="1" noResize="1" noEditPoints="1" noAdjustHandles="1" noChangeArrowheads="1" noChangeShapeType="1" noTextEdit="1"/>
              </p:cNvSpPr>
              <p:nvPr/>
            </p:nvSpPr>
            <p:spPr>
              <a:xfrm>
                <a:off x="3103411" y="5292928"/>
                <a:ext cx="5916941" cy="726481"/>
              </a:xfrm>
              <a:prstGeom prst="rect">
                <a:avLst/>
              </a:prstGeom>
              <a:blipFill>
                <a:blip r:embed="rId11"/>
                <a:stretch>
                  <a:fillRect l="-1499" t="-153448" r="-428" b="-218966"/>
                </a:stretch>
              </a:blipFill>
            </p:spPr>
            <p:txBody>
              <a:bodyPr/>
              <a:lstStyle/>
              <a:p>
                <a:r>
                  <a:rPr lang="en-US">
                    <a:noFill/>
                  </a:rPr>
                  <a:t> </a:t>
                </a:r>
              </a:p>
            </p:txBody>
          </p:sp>
        </mc:Fallback>
      </mc:AlternateContent>
    </p:spTree>
    <p:extLst>
      <p:ext uri="{BB962C8B-B14F-4D97-AF65-F5344CB8AC3E}">
        <p14:creationId xmlns:p14="http://schemas.microsoft.com/office/powerpoint/2010/main" val="92700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2B8E08-F3AA-4056-B1BE-29121C5976A4}"/>
                  </a:ext>
                </a:extLst>
              </p:cNvPr>
              <p:cNvSpPr txBox="1"/>
              <p:nvPr/>
            </p:nvSpPr>
            <p:spPr>
              <a:xfrm>
                <a:off x="2938681" y="873327"/>
                <a:ext cx="5916941"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6" name="TextBox 5">
                <a:extLst>
                  <a:ext uri="{FF2B5EF4-FFF2-40B4-BE49-F238E27FC236}">
                    <a16:creationId xmlns:a16="http://schemas.microsoft.com/office/drawing/2014/main" id="{242B8E08-F3AA-4056-B1BE-29121C5976A4}"/>
                  </a:ext>
                </a:extLst>
              </p:cNvPr>
              <p:cNvSpPr txBox="1">
                <a:spLocks noRot="1" noChangeAspect="1" noMove="1" noResize="1" noEditPoints="1" noAdjustHandles="1" noChangeArrowheads="1" noChangeShapeType="1" noTextEdit="1"/>
              </p:cNvSpPr>
              <p:nvPr/>
            </p:nvSpPr>
            <p:spPr>
              <a:xfrm>
                <a:off x="2938681" y="873327"/>
                <a:ext cx="5916941" cy="726481"/>
              </a:xfrm>
              <a:prstGeom prst="rect">
                <a:avLst/>
              </a:prstGeom>
              <a:blipFill>
                <a:blip r:embed="rId2"/>
                <a:stretch>
                  <a:fillRect l="-1499" t="-153448" r="-428" b="-218966"/>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33FCFB0-F98A-418D-88FA-4A96612971A9}"/>
              </a:ext>
            </a:extLst>
          </p:cNvPr>
          <p:cNvCxnSpPr>
            <a:cxnSpLocks/>
          </p:cNvCxnSpPr>
          <p:nvPr/>
        </p:nvCxnSpPr>
        <p:spPr>
          <a:xfrm>
            <a:off x="6212541" y="1485955"/>
            <a:ext cx="206188"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8C49F5-D5D7-4DC2-9062-099E3108B673}"/>
                  </a:ext>
                </a:extLst>
              </p:cNvPr>
              <p:cNvSpPr txBox="1"/>
              <p:nvPr/>
            </p:nvSpPr>
            <p:spPr>
              <a:xfrm>
                <a:off x="1981201" y="1694328"/>
                <a:ext cx="6900863" cy="369332"/>
              </a:xfrm>
              <a:prstGeom prst="rect">
                <a:avLst/>
              </a:prstGeom>
              <a:noFill/>
            </p:spPr>
            <p:txBody>
              <a:bodyPr wrap="none" rtlCol="0">
                <a:spAutoFit/>
              </a:bodyPr>
              <a:lstStyle/>
              <a:p>
                <a:r>
                  <a:rPr lang="en-US" u="sng" dirty="0">
                    <a:solidFill>
                      <a:srgbClr val="00B0F0"/>
                    </a:solidFill>
                  </a:rPr>
                  <a:t>Term 1</a:t>
                </a:r>
                <a:r>
                  <a:rPr lang="en-US" dirty="0"/>
                  <a:t>:  Amplitude </a:t>
                </a:r>
                <a:r>
                  <a:rPr lang="en-US" dirty="0" err="1"/>
                  <a:t>X</a:t>
                </a:r>
                <a:r>
                  <a:rPr lang="en-US" baseline="-25000" dirty="0" err="1"/>
                  <a:t>s</a:t>
                </a:r>
                <a:r>
                  <a:rPr lang="en-US" dirty="0"/>
                  <a:t>/2</a:t>
                </a:r>
                <a:r>
                  <a:rPr lang="el-GR" dirty="0"/>
                  <a:t>π</a:t>
                </a:r>
                <a:r>
                  <a:rPr lang="en-US" dirty="0"/>
                  <a:t>, non-zero when </a:t>
                </a:r>
                <a14:m>
                  <m:oMath xmlns:m="http://schemas.openxmlformats.org/officeDocument/2006/math">
                    <m:r>
                      <a:rPr lang="en-US" i="1">
                        <a:latin typeface="Cambria Math" panose="02040503050406030204" pitchFamily="18" charset="0"/>
                        <a:ea typeface="Cambria Math" panose="02040503050406030204" pitchFamily="18" charset="0"/>
                      </a:rPr>
                      <m:t>𝐺</m:t>
                    </m:r>
                    <m:r>
                      <m:rPr>
                        <m:sty m:val="p"/>
                      </m:rPr>
                      <a:rPr lang="el-GR" i="1">
                        <a:latin typeface="Cambria Math" panose="02040503050406030204" pitchFamily="18" charset="0"/>
                        <a:ea typeface="Cambria Math" panose="02040503050406030204" pitchFamily="18" charset="0"/>
                      </a:rPr>
                      <m:t>γ</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oMath>
                </a14:m>
                <a:r>
                  <a:rPr lang="en-US" dirty="0"/>
                  <a:t> , </a:t>
                </a:r>
                <a:r>
                  <a:rPr lang="en-US" dirty="0">
                    <a:solidFill>
                      <a:srgbClr val="00B0F0"/>
                    </a:solidFill>
                  </a:rPr>
                  <a:t>snake imperfections</a:t>
                </a:r>
              </a:p>
            </p:txBody>
          </p:sp>
        </mc:Choice>
        <mc:Fallback xmlns="">
          <p:sp>
            <p:nvSpPr>
              <p:cNvPr id="17" name="TextBox 16">
                <a:extLst>
                  <a:ext uri="{FF2B5EF4-FFF2-40B4-BE49-F238E27FC236}">
                    <a16:creationId xmlns:a16="http://schemas.microsoft.com/office/drawing/2014/main" id="{5C8C49F5-D5D7-4DC2-9062-099E3108B673}"/>
                  </a:ext>
                </a:extLst>
              </p:cNvPr>
              <p:cNvSpPr txBox="1">
                <a:spLocks noRot="1" noChangeAspect="1" noMove="1" noResize="1" noEditPoints="1" noAdjustHandles="1" noChangeArrowheads="1" noChangeShapeType="1" noTextEdit="1"/>
              </p:cNvSpPr>
              <p:nvPr/>
            </p:nvSpPr>
            <p:spPr>
              <a:xfrm>
                <a:off x="1981201" y="1694328"/>
                <a:ext cx="6900863" cy="369332"/>
              </a:xfrm>
              <a:prstGeom prst="rect">
                <a:avLst/>
              </a:prstGeom>
              <a:blipFill>
                <a:blip r:embed="rId3"/>
                <a:stretch>
                  <a:fillRect l="-735"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F067DB7-820E-4E2D-B817-E7DF50CD0D38}"/>
                  </a:ext>
                </a:extLst>
              </p:cNvPr>
              <p:cNvSpPr txBox="1"/>
              <p:nvPr/>
            </p:nvSpPr>
            <p:spPr>
              <a:xfrm>
                <a:off x="1981201" y="2160058"/>
                <a:ext cx="8527541" cy="655885"/>
              </a:xfrm>
              <a:prstGeom prst="rect">
                <a:avLst/>
              </a:prstGeom>
              <a:noFill/>
            </p:spPr>
            <p:txBody>
              <a:bodyPr wrap="square" rtlCol="0">
                <a:spAutoFit/>
              </a:bodyPr>
              <a:lstStyle/>
              <a:p>
                <a:r>
                  <a:rPr lang="en-US" u="sng" dirty="0">
                    <a:solidFill>
                      <a:srgbClr val="FF0000"/>
                    </a:solidFill>
                  </a:rPr>
                  <a:t>Term 2</a:t>
                </a:r>
                <a:r>
                  <a:rPr lang="en-US" dirty="0"/>
                  <a:t>:  Amplitude ~</a:t>
                </a:r>
                <a:r>
                  <a:rPr lang="en-US" dirty="0">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r>
                      <a:rPr lang="en-US" i="1">
                        <a:latin typeface="Cambria Math" panose="02040503050406030204" pitchFamily="18" charset="0"/>
                        <a:ea typeface="Cambria Math" panose="02040503050406030204" pitchFamily="18" charset="0"/>
                      </a:rPr>
                      <m:t> </m:t>
                    </m:r>
                  </m:oMath>
                </a14:m>
                <a:r>
                  <a:rPr lang="en-US" dirty="0"/>
                  <a:t>, non-zero when</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𝐺</m:t>
                    </m:r>
                    <m:r>
                      <m:rPr>
                        <m:sty m:val="p"/>
                      </m:rPr>
                      <a:rPr lang="el-GR" i="1">
                        <a:latin typeface="Cambria Math" panose="02040503050406030204" pitchFamily="18" charset="0"/>
                        <a:ea typeface="Cambria Math" panose="02040503050406030204" pitchFamily="18" charset="0"/>
                      </a:rPr>
                      <m:t>γ</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oMath>
                </a14:m>
                <a:r>
                  <a:rPr lang="en-US" dirty="0"/>
                  <a:t> , </a:t>
                </a:r>
                <a:r>
                  <a:rPr lang="en-US" dirty="0">
                    <a:solidFill>
                      <a:srgbClr val="FF0000"/>
                    </a:solidFill>
                  </a:rPr>
                  <a:t>intrinsic resonance driven by the phase modulation of the snake imperfections</a:t>
                </a:r>
              </a:p>
            </p:txBody>
          </p:sp>
        </mc:Choice>
        <mc:Fallback xmlns="">
          <p:sp>
            <p:nvSpPr>
              <p:cNvPr id="18" name="TextBox 17">
                <a:extLst>
                  <a:ext uri="{FF2B5EF4-FFF2-40B4-BE49-F238E27FC236}">
                    <a16:creationId xmlns:a16="http://schemas.microsoft.com/office/drawing/2014/main" id="{AF067DB7-820E-4E2D-B817-E7DF50CD0D38}"/>
                  </a:ext>
                </a:extLst>
              </p:cNvPr>
              <p:cNvSpPr txBox="1">
                <a:spLocks noRot="1" noChangeAspect="1" noMove="1" noResize="1" noEditPoints="1" noAdjustHandles="1" noChangeArrowheads="1" noChangeShapeType="1" noTextEdit="1"/>
              </p:cNvSpPr>
              <p:nvPr/>
            </p:nvSpPr>
            <p:spPr>
              <a:xfrm>
                <a:off x="1981201" y="2160058"/>
                <a:ext cx="8527541" cy="655885"/>
              </a:xfrm>
              <a:prstGeom prst="rect">
                <a:avLst/>
              </a:prstGeom>
              <a:blipFill>
                <a:blip r:embed="rId4"/>
                <a:stretch>
                  <a:fillRect l="-595" t="-1887" b="-1320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F4B1AB9A-17D9-47D7-A493-A5207E5C31BA}"/>
              </a:ext>
            </a:extLst>
          </p:cNvPr>
          <p:cNvSpPr/>
          <p:nvPr/>
        </p:nvSpPr>
        <p:spPr>
          <a:xfrm>
            <a:off x="1791630" y="5113476"/>
            <a:ext cx="8327625" cy="1454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i="1" dirty="0">
                <a:solidFill>
                  <a:schemeClr val="tx1"/>
                </a:solidFill>
              </a:rPr>
              <a:t>A second intrinsic resonance at the horizontal </a:t>
            </a:r>
            <a:r>
              <a:rPr lang="en-US" i="1" dirty="0" err="1">
                <a:solidFill>
                  <a:schemeClr val="tx1"/>
                </a:solidFill>
              </a:rPr>
              <a:t>betatron</a:t>
            </a:r>
            <a:r>
              <a:rPr lang="en-US" i="1" dirty="0">
                <a:solidFill>
                  <a:schemeClr val="tx1"/>
                </a:solidFill>
              </a:rPr>
              <a:t> tune can be used to cancel the partial snake resonance term.</a:t>
            </a:r>
          </a:p>
          <a:p>
            <a:pPr algn="ctr"/>
            <a:endParaRPr lang="en-US" i="1" dirty="0">
              <a:solidFill>
                <a:schemeClr val="tx1"/>
              </a:solidFill>
            </a:endParaRPr>
          </a:p>
          <a:p>
            <a:pPr algn="ctr"/>
            <a:r>
              <a:rPr lang="en-US" dirty="0">
                <a:solidFill>
                  <a:schemeClr val="tx1"/>
                </a:solidFill>
              </a:rPr>
              <a:t>Easiest way to make one is with </a:t>
            </a:r>
            <a:r>
              <a:rPr lang="en-US" dirty="0" err="1">
                <a:solidFill>
                  <a:schemeClr val="tx1"/>
                </a:solidFill>
              </a:rPr>
              <a:t>betatron</a:t>
            </a:r>
            <a:r>
              <a:rPr lang="en-US" dirty="0">
                <a:solidFill>
                  <a:schemeClr val="tx1"/>
                </a:solidFill>
              </a:rPr>
              <a:t> coupling</a:t>
            </a:r>
          </a:p>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10E5895-A36F-4604-B899-CD5E75572183}"/>
                  </a:ext>
                </a:extLst>
              </p:cNvPr>
              <p:cNvSpPr txBox="1"/>
              <p:nvPr/>
            </p:nvSpPr>
            <p:spPr>
              <a:xfrm>
                <a:off x="2627954" y="3984212"/>
                <a:ext cx="6554423"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1" name="TextBox 20">
                <a:extLst>
                  <a:ext uri="{FF2B5EF4-FFF2-40B4-BE49-F238E27FC236}">
                    <a16:creationId xmlns:a16="http://schemas.microsoft.com/office/drawing/2014/main" id="{A10E5895-A36F-4604-B899-CD5E75572183}"/>
                  </a:ext>
                </a:extLst>
              </p:cNvPr>
              <p:cNvSpPr txBox="1">
                <a:spLocks noRot="1" noChangeAspect="1" noMove="1" noResize="1" noEditPoints="1" noAdjustHandles="1" noChangeArrowheads="1" noChangeShapeType="1" noTextEdit="1"/>
              </p:cNvSpPr>
              <p:nvPr/>
            </p:nvSpPr>
            <p:spPr>
              <a:xfrm>
                <a:off x="2627954" y="3984212"/>
                <a:ext cx="6554423" cy="726481"/>
              </a:xfrm>
              <a:prstGeom prst="rect">
                <a:avLst/>
              </a:prstGeom>
              <a:blipFill>
                <a:blip r:embed="rId5"/>
                <a:stretch>
                  <a:fillRect l="-1741" t="-150847" r="-967" b="-213559"/>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3E9012D1-D122-4345-93EC-A7177CF1B9EE}"/>
              </a:ext>
            </a:extLst>
          </p:cNvPr>
          <p:cNvCxnSpPr/>
          <p:nvPr/>
        </p:nvCxnSpPr>
        <p:spPr>
          <a:xfrm>
            <a:off x="1791630" y="3144644"/>
            <a:ext cx="8586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189E8D-94E2-B349-BCC0-E11B530E414F}"/>
              </a:ext>
            </a:extLst>
          </p:cNvPr>
          <p:cNvCxnSpPr>
            <a:cxnSpLocks/>
          </p:cNvCxnSpPr>
          <p:nvPr/>
        </p:nvCxnSpPr>
        <p:spPr>
          <a:xfrm>
            <a:off x="6611469" y="1485955"/>
            <a:ext cx="211119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E3594E-0EA1-1D40-80A9-5F6CB808CCED}"/>
              </a:ext>
            </a:extLst>
          </p:cNvPr>
          <p:cNvSpPr txBox="1"/>
          <p:nvPr/>
        </p:nvSpPr>
        <p:spPr>
          <a:xfrm>
            <a:off x="1791629" y="3288681"/>
            <a:ext cx="5986062" cy="369332"/>
          </a:xfrm>
          <a:prstGeom prst="rect">
            <a:avLst/>
          </a:prstGeom>
          <a:noFill/>
        </p:spPr>
        <p:txBody>
          <a:bodyPr wrap="none" rtlCol="0">
            <a:spAutoFit/>
          </a:bodyPr>
          <a:lstStyle/>
          <a:p>
            <a:r>
              <a:rPr lang="en-US" i="1" dirty="0"/>
              <a:t>What if another intrinsic resonance is present at frequency </a:t>
            </a:r>
            <a:r>
              <a:rPr lang="en-US" i="1" dirty="0" err="1"/>
              <a:t>ν</a:t>
            </a:r>
            <a:r>
              <a:rPr lang="en-US" i="1" baseline="-25000" dirty="0" err="1"/>
              <a:t>x</a:t>
            </a:r>
            <a:r>
              <a:rPr lang="en-US" i="1"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10D664-EF62-A345-B064-02FA41FE3457}"/>
                  </a:ext>
                </a:extLst>
              </p:cNvPr>
              <p:cNvSpPr txBox="1"/>
              <p:nvPr/>
            </p:nvSpPr>
            <p:spPr>
              <a:xfrm>
                <a:off x="8232962" y="3342315"/>
                <a:ext cx="2647007" cy="257058"/>
              </a:xfrm>
              <a:prstGeom prst="rect">
                <a:avLst/>
              </a:prstGeom>
              <a:noFill/>
            </p:spPr>
            <p:txBody>
              <a:bodyPr wrap="none" lIns="0" tIns="0" rIns="0" bIns="0" rtlCol="0">
                <a:spAutoFit/>
              </a:bodyPr>
              <a:lstStyle/>
              <a:p>
                <a14:m>
                  <m:oMath xmlns:m="http://schemas.openxmlformats.org/officeDocument/2006/math">
                    <m:r>
                      <a:rPr lang="en-US" sz="1600" i="1">
                        <a:latin typeface="Cambria Math" panose="02040503050406030204" pitchFamily="18" charset="0"/>
                        <a:ea typeface="Cambria Math" panose="02040503050406030204" pitchFamily="18" charset="0"/>
                      </a:rPr>
                      <m:t>𝜉</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a14:m>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𝜀</m:t>
                        </m:r>
                        <m:r>
                          <a:rPr lang="en-US" sz="1600" i="1" baseline="-25000">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𝜈</m:t>
                        </m:r>
                        <m:r>
                          <a:rPr lang="en-US" sz="1600" i="1" baseline="-25000">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𝜙</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sup>
                    </m:sSup>
                  </m:oMath>
                </a14:m>
                <a:endParaRPr lang="en-US" sz="1600" dirty="0">
                  <a:ea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4D10D664-EF62-A345-B064-02FA41FE3457}"/>
                  </a:ext>
                </a:extLst>
              </p:cNvPr>
              <p:cNvSpPr txBox="1">
                <a:spLocks noRot="1" noChangeAspect="1" noMove="1" noResize="1" noEditPoints="1" noAdjustHandles="1" noChangeArrowheads="1" noChangeShapeType="1" noTextEdit="1"/>
              </p:cNvSpPr>
              <p:nvPr/>
            </p:nvSpPr>
            <p:spPr>
              <a:xfrm>
                <a:off x="8232962" y="3342315"/>
                <a:ext cx="2647007" cy="257058"/>
              </a:xfrm>
              <a:prstGeom prst="rect">
                <a:avLst/>
              </a:prstGeom>
              <a:blipFill>
                <a:blip r:embed="rId6"/>
                <a:stretch>
                  <a:fillRect l="-3828" t="-23810" r="-2392" b="-4285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06441E5-BA17-9047-8169-4D42E09FBEF2}"/>
              </a:ext>
            </a:extLst>
          </p:cNvPr>
          <p:cNvSpPr/>
          <p:nvPr/>
        </p:nvSpPr>
        <p:spPr>
          <a:xfrm>
            <a:off x="6256121" y="3991499"/>
            <a:ext cx="1650380" cy="625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1BE69AA-0AAF-3D45-9ABE-FF5D02B37901}"/>
              </a:ext>
            </a:extLst>
          </p:cNvPr>
          <p:cNvSpPr txBox="1">
            <a:spLocks/>
          </p:cNvSpPr>
          <p:nvPr/>
        </p:nvSpPr>
        <p:spPr>
          <a:xfrm>
            <a:off x="1524000" y="2"/>
            <a:ext cx="7886700" cy="573741"/>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t>Partial snake resonances are ‘hybrid’ resonances</a:t>
            </a:r>
            <a:endParaRPr lang="en-US" sz="2800" dirty="0"/>
          </a:p>
        </p:txBody>
      </p:sp>
    </p:spTree>
    <p:extLst>
      <p:ext uri="{BB962C8B-B14F-4D97-AF65-F5344CB8AC3E}">
        <p14:creationId xmlns:p14="http://schemas.microsoft.com/office/powerpoint/2010/main" val="406768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34FDFC-998F-CD46-BE88-613AF3D9741B}"/>
              </a:ext>
            </a:extLst>
          </p:cNvPr>
          <p:cNvSpPr>
            <a:spLocks noGrp="1"/>
          </p:cNvSpPr>
          <p:nvPr>
            <p:ph type="title"/>
          </p:nvPr>
        </p:nvSpPr>
        <p:spPr>
          <a:xfrm>
            <a:off x="193589" y="428124"/>
            <a:ext cx="6660292" cy="587226"/>
          </a:xfrm>
        </p:spPr>
        <p:txBody>
          <a:bodyPr>
            <a:noAutofit/>
          </a:bodyPr>
          <a:lstStyle/>
          <a:p>
            <a:r>
              <a:rPr lang="en-US" sz="3200" dirty="0">
                <a:solidFill>
                  <a:schemeClr val="accent1">
                    <a:lumMod val="75000"/>
                  </a:schemeClr>
                </a:solidFill>
              </a:rPr>
              <a:t>Partial snake resonance suppression with </a:t>
            </a:r>
            <a:r>
              <a:rPr lang="en-US" sz="3200" dirty="0" err="1">
                <a:solidFill>
                  <a:schemeClr val="accent1">
                    <a:lumMod val="75000"/>
                  </a:schemeClr>
                </a:solidFill>
              </a:rPr>
              <a:t>betatron</a:t>
            </a:r>
            <a:r>
              <a:rPr lang="en-US" sz="3200" dirty="0">
                <a:solidFill>
                  <a:schemeClr val="accent1">
                    <a:lumMod val="75000"/>
                  </a:schemeClr>
                </a:solidFill>
              </a:rPr>
              <a:t> coupling</a:t>
            </a:r>
          </a:p>
        </p:txBody>
      </p:sp>
      <p:sp>
        <p:nvSpPr>
          <p:cNvPr id="5" name="TextBox 4">
            <a:extLst>
              <a:ext uri="{FF2B5EF4-FFF2-40B4-BE49-F238E27FC236}">
                <a16:creationId xmlns:a16="http://schemas.microsoft.com/office/drawing/2014/main" id="{9BEC5660-3719-524C-A574-EDD09196011F}"/>
              </a:ext>
            </a:extLst>
          </p:cNvPr>
          <p:cNvSpPr txBox="1"/>
          <p:nvPr/>
        </p:nvSpPr>
        <p:spPr>
          <a:xfrm>
            <a:off x="398572" y="1324397"/>
            <a:ext cx="5697428" cy="5355312"/>
          </a:xfrm>
          <a:prstGeom prst="rect">
            <a:avLst/>
          </a:prstGeom>
          <a:noFill/>
        </p:spPr>
        <p:txBody>
          <a:bodyPr wrap="square" rtlCol="0">
            <a:spAutoFit/>
          </a:bodyPr>
          <a:lstStyle/>
          <a:p>
            <a:endParaRPr lang="en-US" dirty="0"/>
          </a:p>
          <a:p>
            <a:endParaRPr lang="en-US" dirty="0"/>
          </a:p>
          <a:p>
            <a:r>
              <a:rPr lang="en-US" dirty="0"/>
              <a:t>In principle minimizing resonance strength (calculated with SPRINT) and coupling (two complex numbers) takes 4 skew quads</a:t>
            </a:r>
          </a:p>
          <a:p>
            <a:endParaRPr lang="en-US" dirty="0"/>
          </a:p>
          <a:p>
            <a:r>
              <a:rPr lang="en-US" dirty="0"/>
              <a:t>BUT:  </a:t>
            </a:r>
          </a:p>
          <a:p>
            <a:r>
              <a:rPr lang="en-US" dirty="0"/>
              <a:t>There are 82 such linear algebra problems to solve</a:t>
            </a:r>
          </a:p>
          <a:p>
            <a:r>
              <a:rPr lang="en-US" dirty="0"/>
              <a:t>AND:</a:t>
            </a:r>
          </a:p>
          <a:p>
            <a:r>
              <a:rPr lang="en-US" dirty="0">
                <a:solidFill>
                  <a:srgbClr val="FF0000"/>
                </a:solidFill>
              </a:rPr>
              <a:t>Phasing between skew quadrupole terms and snake terms varies wildly resonance to resonance</a:t>
            </a:r>
          </a:p>
          <a:p>
            <a:r>
              <a:rPr lang="en-US" dirty="0"/>
              <a:t>AND:</a:t>
            </a:r>
          </a:p>
          <a:p>
            <a:r>
              <a:rPr lang="en-US" dirty="0">
                <a:solidFill>
                  <a:srgbClr val="FF0000"/>
                </a:solidFill>
              </a:rPr>
              <a:t>Correction vectors are frequently parallel, especially near strong vertical intrinsic resonances</a:t>
            </a:r>
          </a:p>
          <a:p>
            <a:endParaRPr lang="en-US" dirty="0">
              <a:solidFill>
                <a:srgbClr val="FF0000"/>
              </a:solidFill>
            </a:endParaRPr>
          </a:p>
          <a:p>
            <a:r>
              <a:rPr lang="en-US" dirty="0"/>
              <a:t>Solution strategy: search for a solution with a distributed number of weaker, fast ramping skew quadrupoles</a:t>
            </a:r>
          </a:p>
          <a:p>
            <a:endParaRPr lang="en-US" dirty="0"/>
          </a:p>
        </p:txBody>
      </p:sp>
      <p:pic>
        <p:nvPicPr>
          <p:cNvPr id="7" name="Picture 6" descr="Chart, scatter chart&#10;&#10;Description automatically generated">
            <a:extLst>
              <a:ext uri="{FF2B5EF4-FFF2-40B4-BE49-F238E27FC236}">
                <a16:creationId xmlns:a16="http://schemas.microsoft.com/office/drawing/2014/main" id="{09523BEE-A057-1A4F-98EA-22AD90C01DDD}"/>
              </a:ext>
            </a:extLst>
          </p:cNvPr>
          <p:cNvPicPr>
            <a:picLocks noChangeAspect="1"/>
          </p:cNvPicPr>
          <p:nvPr/>
        </p:nvPicPr>
        <p:blipFill rotWithShape="1">
          <a:blip r:embed="rId2"/>
          <a:srcRect t="7766"/>
          <a:stretch/>
        </p:blipFill>
        <p:spPr>
          <a:xfrm>
            <a:off x="7154565" y="428124"/>
            <a:ext cx="4118918" cy="5698562"/>
          </a:xfrm>
          <a:prstGeom prst="rect">
            <a:avLst/>
          </a:prstGeom>
          <a:ln>
            <a:noFill/>
          </a:ln>
        </p:spPr>
      </p:pic>
      <p:sp>
        <p:nvSpPr>
          <p:cNvPr id="8" name="TextBox 7">
            <a:extLst>
              <a:ext uri="{FF2B5EF4-FFF2-40B4-BE49-F238E27FC236}">
                <a16:creationId xmlns:a16="http://schemas.microsoft.com/office/drawing/2014/main" id="{A68849DD-874E-A54A-B357-397012B80E3D}"/>
              </a:ext>
            </a:extLst>
          </p:cNvPr>
          <p:cNvSpPr txBox="1"/>
          <p:nvPr/>
        </p:nvSpPr>
        <p:spPr>
          <a:xfrm>
            <a:off x="6185327" y="121470"/>
            <a:ext cx="5813084" cy="369332"/>
          </a:xfrm>
          <a:prstGeom prst="rect">
            <a:avLst/>
          </a:prstGeom>
          <a:solidFill>
            <a:schemeClr val="accent2">
              <a:lumMod val="60000"/>
              <a:lumOff val="40000"/>
            </a:schemeClr>
          </a:solidFill>
        </p:spPr>
        <p:txBody>
          <a:bodyPr wrap="square" rtlCol="0">
            <a:spAutoFit/>
          </a:bodyPr>
          <a:lstStyle/>
          <a:p>
            <a:r>
              <a:rPr lang="en-US" dirty="0"/>
              <a:t>Skew quad correction vectors (last six </a:t>
            </a:r>
            <a:r>
              <a:rPr lang="en-US" dirty="0" err="1"/>
              <a:t>hor</a:t>
            </a:r>
            <a:r>
              <a:rPr lang="en-US" dirty="0"/>
              <a:t> resonances)</a:t>
            </a:r>
          </a:p>
        </p:txBody>
      </p:sp>
      <p:sp>
        <p:nvSpPr>
          <p:cNvPr id="9" name="TextBox 8">
            <a:extLst>
              <a:ext uri="{FF2B5EF4-FFF2-40B4-BE49-F238E27FC236}">
                <a16:creationId xmlns:a16="http://schemas.microsoft.com/office/drawing/2014/main" id="{94872EE9-9BA4-E942-86C1-EACC84D91EB3}"/>
              </a:ext>
            </a:extLst>
          </p:cNvPr>
          <p:cNvSpPr txBox="1"/>
          <p:nvPr/>
        </p:nvSpPr>
        <p:spPr>
          <a:xfrm>
            <a:off x="6416631" y="5934670"/>
            <a:ext cx="5813084" cy="784830"/>
          </a:xfrm>
          <a:prstGeom prst="rect">
            <a:avLst/>
          </a:prstGeom>
          <a:noFill/>
        </p:spPr>
        <p:txBody>
          <a:bodyPr wrap="square" rtlCol="0">
            <a:spAutoFit/>
          </a:bodyPr>
          <a:lstStyle/>
          <a:p>
            <a:r>
              <a:rPr lang="en-US" sz="1500" i="1" dirty="0"/>
              <a:t>Phase offset chosen so that snake drive term is purely real</a:t>
            </a:r>
          </a:p>
          <a:p>
            <a:r>
              <a:rPr lang="en-US" sz="1500" i="1" dirty="0"/>
              <a:t>Red circle marks the same skew quad in each frame, phase changes rapidly from resonance to resonance</a:t>
            </a:r>
          </a:p>
        </p:txBody>
      </p:sp>
      <p:sp>
        <p:nvSpPr>
          <p:cNvPr id="10" name="Slide Number Placeholder 9">
            <a:extLst>
              <a:ext uri="{FF2B5EF4-FFF2-40B4-BE49-F238E27FC236}">
                <a16:creationId xmlns:a16="http://schemas.microsoft.com/office/drawing/2014/main" id="{1BD75B1C-6E61-A844-82B2-A7713A04847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33</a:t>
            </a:fld>
            <a:endParaRPr lang="en-US" dirty="0"/>
          </a:p>
        </p:txBody>
      </p:sp>
      <p:sp>
        <p:nvSpPr>
          <p:cNvPr id="11" name="TextBox 10">
            <a:extLst>
              <a:ext uri="{FF2B5EF4-FFF2-40B4-BE49-F238E27FC236}">
                <a16:creationId xmlns:a16="http://schemas.microsoft.com/office/drawing/2014/main" id="{4E5E3B30-979F-3C4F-8C5B-BF30886A901B}"/>
              </a:ext>
            </a:extLst>
          </p:cNvPr>
          <p:cNvSpPr txBox="1"/>
          <p:nvPr/>
        </p:nvSpPr>
        <p:spPr>
          <a:xfrm>
            <a:off x="6096000" y="1427156"/>
            <a:ext cx="5697428"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52171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006DE-2506-BC44-B976-D215F1435B15}"/>
              </a:ext>
            </a:extLst>
          </p:cNvPr>
          <p:cNvPicPr>
            <a:picLocks noChangeAspect="1"/>
          </p:cNvPicPr>
          <p:nvPr/>
        </p:nvPicPr>
        <p:blipFill>
          <a:blip r:embed="rId2"/>
          <a:srcRect/>
          <a:stretch/>
        </p:blipFill>
        <p:spPr>
          <a:xfrm>
            <a:off x="6522008" y="1378695"/>
            <a:ext cx="4650296" cy="4671859"/>
          </a:xfrm>
          <a:prstGeom prst="rect">
            <a:avLst/>
          </a:prstGeom>
        </p:spPr>
      </p:pic>
      <p:sp>
        <p:nvSpPr>
          <p:cNvPr id="5" name="TextBox 4">
            <a:extLst>
              <a:ext uri="{FF2B5EF4-FFF2-40B4-BE49-F238E27FC236}">
                <a16:creationId xmlns:a16="http://schemas.microsoft.com/office/drawing/2014/main" id="{61F755FE-7EB3-3545-AFCD-F4ED3EB58411}"/>
              </a:ext>
            </a:extLst>
          </p:cNvPr>
          <p:cNvSpPr txBox="1"/>
          <p:nvPr/>
        </p:nvSpPr>
        <p:spPr>
          <a:xfrm>
            <a:off x="6980603" y="977471"/>
            <a:ext cx="4708325" cy="369332"/>
          </a:xfrm>
          <a:prstGeom prst="rect">
            <a:avLst/>
          </a:prstGeom>
          <a:solidFill>
            <a:schemeClr val="accent2">
              <a:lumMod val="60000"/>
              <a:lumOff val="40000"/>
            </a:schemeClr>
          </a:solidFill>
        </p:spPr>
        <p:txBody>
          <a:bodyPr wrap="square" rtlCol="0">
            <a:spAutoFit/>
          </a:bodyPr>
          <a:lstStyle/>
          <a:p>
            <a:r>
              <a:rPr lang="en-US" dirty="0"/>
              <a:t>Horizontal Resonance Amplitudes in AGS</a:t>
            </a:r>
          </a:p>
        </p:txBody>
      </p:sp>
      <p:sp>
        <p:nvSpPr>
          <p:cNvPr id="6" name="TextBox 5">
            <a:extLst>
              <a:ext uri="{FF2B5EF4-FFF2-40B4-BE49-F238E27FC236}">
                <a16:creationId xmlns:a16="http://schemas.microsoft.com/office/drawing/2014/main" id="{E80B1D64-8295-B541-AE75-9730BB0F82BA}"/>
              </a:ext>
            </a:extLst>
          </p:cNvPr>
          <p:cNvSpPr txBox="1"/>
          <p:nvPr/>
        </p:nvSpPr>
        <p:spPr>
          <a:xfrm>
            <a:off x="372594" y="1536174"/>
            <a:ext cx="563278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Two snakes, separated by 1/3 circumference</a:t>
            </a:r>
          </a:p>
          <a:p>
            <a:pPr marL="742950" lvl="1" indent="-285750">
              <a:buFont typeface="Arial" panose="020B0604020202020204" pitchFamily="34" charset="0"/>
              <a:buChar char="•"/>
            </a:pPr>
            <a:r>
              <a:rPr lang="en-US" sz="2400" dirty="0"/>
              <a:t>Modulated resonance amplitude highest near </a:t>
            </a:r>
            <a:r>
              <a:rPr lang="en-US" sz="2400" dirty="0" err="1"/>
              <a:t>Gɣ</a:t>
            </a:r>
            <a:r>
              <a:rPr lang="en-US" sz="2400" dirty="0"/>
              <a:t> = 3N (when snakes add constructively)</a:t>
            </a:r>
          </a:p>
          <a:p>
            <a:pPr marL="285750" indent="-285750">
              <a:buFont typeface="Arial" panose="020B0604020202020204" pitchFamily="34" charset="0"/>
              <a:buChar char="•"/>
            </a:pPr>
            <a:r>
              <a:rPr lang="en-US" sz="2400" dirty="0"/>
              <a:t>Horizontal resonances occur </a:t>
            </a:r>
            <a:br>
              <a:rPr lang="en-US" sz="2400" dirty="0"/>
            </a:br>
            <a:r>
              <a:rPr lang="en-US" sz="2400" dirty="0">
                <a:solidFill>
                  <a:srgbClr val="FF0000"/>
                </a:solidFill>
              </a:rPr>
              <a:t>every 4-5 </a:t>
            </a:r>
            <a:r>
              <a:rPr lang="en-US" sz="2400" dirty="0" err="1">
                <a:solidFill>
                  <a:srgbClr val="FF0000"/>
                </a:solidFill>
              </a:rPr>
              <a:t>ms</a:t>
            </a:r>
            <a:r>
              <a:rPr lang="en-US" sz="2400" dirty="0">
                <a:solidFill>
                  <a:srgbClr val="FF0000"/>
                </a:solidFill>
              </a:rPr>
              <a:t> </a:t>
            </a:r>
            <a:r>
              <a:rPr lang="en-US" sz="2400" dirty="0"/>
              <a:t>at the standard AGS acceleration rate</a:t>
            </a:r>
          </a:p>
          <a:p>
            <a:pPr marL="285750" indent="-285750">
              <a:buFont typeface="Arial" panose="020B0604020202020204" pitchFamily="34" charset="0"/>
              <a:buChar char="•"/>
            </a:pPr>
            <a:endParaRPr 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DC6902-C50E-1045-AFA9-16A4F7958339}"/>
                  </a:ext>
                </a:extLst>
              </p:cNvPr>
              <p:cNvSpPr txBox="1"/>
              <p:nvPr/>
            </p:nvSpPr>
            <p:spPr>
              <a:xfrm>
                <a:off x="8838563" y="4720567"/>
                <a:ext cx="223888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𝑟𝑚𝑠</m:t>
                          </m:r>
                          <m:r>
                            <a:rPr lang="en-US" b="0" i="1" smtClean="0">
                              <a:latin typeface="Cambria Math" panose="02040503050406030204" pitchFamily="18" charset="0"/>
                            </a:rPr>
                            <m:t>,</m:t>
                          </m:r>
                          <m:r>
                            <a:rPr lang="en-US" b="0" i="1" smtClean="0">
                              <a:latin typeface="Cambria Math" panose="02040503050406030204" pitchFamily="18" charset="0"/>
                            </a:rPr>
                            <m:t>𝑛𝑜𝑟𝑚</m:t>
                          </m:r>
                        </m:sub>
                      </m:sSub>
                      <m:r>
                        <a:rPr lang="en-US" b="0" i="1" smtClean="0">
                          <a:latin typeface="Cambria Math" panose="02040503050406030204" pitchFamily="18" charset="0"/>
                        </a:rPr>
                        <m:t>=1.67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ABDC6902-C50E-1045-AFA9-16A4F7958339}"/>
                  </a:ext>
                </a:extLst>
              </p:cNvPr>
              <p:cNvSpPr txBox="1">
                <a:spLocks noRot="1" noChangeAspect="1" noMove="1" noResize="1" noEditPoints="1" noAdjustHandles="1" noChangeArrowheads="1" noChangeShapeType="1" noTextEdit="1"/>
              </p:cNvSpPr>
              <p:nvPr/>
            </p:nvSpPr>
            <p:spPr>
              <a:xfrm>
                <a:off x="8838563" y="4720567"/>
                <a:ext cx="2238883" cy="289182"/>
              </a:xfrm>
              <a:prstGeom prst="rect">
                <a:avLst/>
              </a:prstGeom>
              <a:blipFill>
                <a:blip r:embed="rId3"/>
                <a:stretch>
                  <a:fillRect l="-1130" t="-4167" r="-1695" b="-2916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71804BC0-506A-1B47-8126-F670FD5F3249}"/>
              </a:ext>
            </a:extLst>
          </p:cNvPr>
          <p:cNvSpPr>
            <a:spLocks noGrp="1"/>
          </p:cNvSpPr>
          <p:nvPr>
            <p:ph type="title"/>
          </p:nvPr>
        </p:nvSpPr>
        <p:spPr>
          <a:xfrm>
            <a:off x="272798" y="136525"/>
            <a:ext cx="11465169" cy="571186"/>
          </a:xfrm>
        </p:spPr>
        <p:txBody>
          <a:bodyPr>
            <a:normAutofit fontScale="90000"/>
          </a:bodyPr>
          <a:lstStyle/>
          <a:p>
            <a:r>
              <a:rPr lang="en-US" dirty="0">
                <a:solidFill>
                  <a:schemeClr val="accent1">
                    <a:lumMod val="75000"/>
                  </a:schemeClr>
                </a:solidFill>
              </a:rPr>
              <a:t>Horizontal resonance strengths in the AGS</a:t>
            </a:r>
            <a:endParaRPr lang="en-US" sz="3100" dirty="0">
              <a:solidFill>
                <a:schemeClr val="accent1">
                  <a:lumMod val="75000"/>
                </a:schemeClr>
              </a:solidFill>
            </a:endParaRPr>
          </a:p>
        </p:txBody>
      </p:sp>
      <p:sp>
        <p:nvSpPr>
          <p:cNvPr id="11" name="Slide Number Placeholder 10">
            <a:extLst>
              <a:ext uri="{FF2B5EF4-FFF2-40B4-BE49-F238E27FC236}">
                <a16:creationId xmlns:a16="http://schemas.microsoft.com/office/drawing/2014/main" id="{0C36F2EB-1D0E-0A40-AC19-372E83E168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34</a:t>
            </a:fld>
            <a:endParaRPr lang="en-US"/>
          </a:p>
        </p:txBody>
      </p:sp>
    </p:spTree>
    <p:extLst>
      <p:ext uri="{BB962C8B-B14F-4D97-AF65-F5344CB8AC3E}">
        <p14:creationId xmlns:p14="http://schemas.microsoft.com/office/powerpoint/2010/main" val="154019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DFABF6-127B-0B45-998B-ECF7E2EB90B4}"/>
              </a:ext>
            </a:extLst>
          </p:cNvPr>
          <p:cNvSpPr>
            <a:spLocks noGrp="1"/>
          </p:cNvSpPr>
          <p:nvPr>
            <p:ph type="title"/>
          </p:nvPr>
        </p:nvSpPr>
        <p:spPr>
          <a:xfrm>
            <a:off x="320203" y="143505"/>
            <a:ext cx="11465169" cy="802352"/>
          </a:xfrm>
        </p:spPr>
        <p:txBody>
          <a:bodyPr>
            <a:normAutofit fontScale="90000"/>
          </a:bodyPr>
          <a:lstStyle/>
          <a:p>
            <a:r>
              <a:rPr lang="en-US" dirty="0">
                <a:solidFill>
                  <a:schemeClr val="accent1">
                    <a:lumMod val="75000"/>
                  </a:schemeClr>
                </a:solidFill>
              </a:rPr>
              <a:t>Partial snakes drive horizontal resonances</a:t>
            </a:r>
            <a:br>
              <a:rPr lang="en-US" dirty="0">
                <a:solidFill>
                  <a:schemeClr val="accent1">
                    <a:lumMod val="75000"/>
                  </a:schemeClr>
                </a:solidFill>
              </a:rPr>
            </a:br>
            <a:r>
              <a:rPr lang="en-US" sz="3100" dirty="0">
                <a:solidFill>
                  <a:schemeClr val="accent1">
                    <a:lumMod val="75000"/>
                  </a:schemeClr>
                </a:solidFill>
              </a:rPr>
              <a:t>Simple case (one partial snake)</a:t>
            </a:r>
          </a:p>
        </p:txBody>
      </p:sp>
      <p:sp>
        <p:nvSpPr>
          <p:cNvPr id="6" name="Title 1">
            <a:extLst>
              <a:ext uri="{FF2B5EF4-FFF2-40B4-BE49-F238E27FC236}">
                <a16:creationId xmlns:a16="http://schemas.microsoft.com/office/drawing/2014/main" id="{56B41887-6733-9941-86D9-5DA7F1F2B69E}"/>
              </a:ext>
            </a:extLst>
          </p:cNvPr>
          <p:cNvSpPr txBox="1">
            <a:spLocks/>
          </p:cNvSpPr>
          <p:nvPr/>
        </p:nvSpPr>
        <p:spPr>
          <a:xfrm>
            <a:off x="153521" y="266234"/>
            <a:ext cx="7886700" cy="5044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endParaRPr lang="en-US" sz="27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90E09E3-5924-2548-9D9F-9918B9D5C75A}"/>
                  </a:ext>
                </a:extLst>
              </p:cNvPr>
              <p:cNvSpPr>
                <a:spLocks noGrp="1"/>
              </p:cNvSpPr>
              <p:nvPr>
                <p:ph idx="1"/>
              </p:nvPr>
            </p:nvSpPr>
            <p:spPr>
              <a:xfrm>
                <a:off x="810287" y="1275695"/>
                <a:ext cx="4337796" cy="4052661"/>
              </a:xfrm>
            </p:spPr>
            <p:txBody>
              <a:bodyPr>
                <a:normAutofit fontScale="92500"/>
              </a:bodyPr>
              <a:lstStyle/>
              <a:p>
                <a:pPr marL="0" indent="0">
                  <a:buNone/>
                </a:pPr>
                <a:r>
                  <a:rPr lang="en-US" sz="2000" dirty="0"/>
                  <a:t>Spin motion consists of </a:t>
                </a:r>
              </a:p>
              <a:p>
                <a:pPr marL="514350" indent="-514350">
                  <a:buFont typeface="+mj-lt"/>
                  <a:buAutoNum type="arabicPeriod"/>
                </a:pPr>
                <a:r>
                  <a:rPr lang="en-US" sz="2000" dirty="0"/>
                  <a:t>Spin rotation about longitudinal by angle </a:t>
                </a:r>
                <a14:m>
                  <m:oMath xmlns:m="http://schemas.openxmlformats.org/officeDocument/2006/math">
                    <m:r>
                      <a:rPr lang="en-US" sz="2000" i="1">
                        <a:solidFill>
                          <a:schemeClr val="accent6">
                            <a:lumMod val="75000"/>
                          </a:schemeClr>
                        </a:solidFill>
                        <a:latin typeface="Cambria Math" panose="02040503050406030204" pitchFamily="18" charset="0"/>
                      </a:rPr>
                      <m:t>𝝌</m:t>
                    </m:r>
                    <m:r>
                      <a:rPr lang="en-US" sz="2000" b="0" i="1" baseline="-25000" smtClean="0">
                        <a:solidFill>
                          <a:schemeClr val="accent6">
                            <a:lumMod val="75000"/>
                          </a:schemeClr>
                        </a:solidFill>
                        <a:latin typeface="Cambria Math" panose="02040503050406030204" pitchFamily="18" charset="0"/>
                      </a:rPr>
                      <m:t>𝑠</m:t>
                    </m:r>
                  </m:oMath>
                </a14:m>
                <a:endParaRPr lang="en-US" sz="2000" baseline="-25000" dirty="0"/>
              </a:p>
              <a:p>
                <a:pPr marL="514350" indent="-514350">
                  <a:buFont typeface="+mj-lt"/>
                  <a:buAutoNum type="arabicPeriod"/>
                </a:pPr>
                <a:r>
                  <a:rPr lang="en-US" sz="2000" dirty="0"/>
                  <a:t>Design particle spin </a:t>
                </a:r>
                <a:r>
                  <a:rPr lang="en-US" sz="2000" dirty="0" err="1"/>
                  <a:t>precesses</a:t>
                </a:r>
                <a:r>
                  <a:rPr lang="en-US" sz="2000" dirty="0"/>
                  <a:t> about vertical by </a:t>
                </a:r>
                <a14:m>
                  <m:oMath xmlns:m="http://schemas.openxmlformats.org/officeDocument/2006/math">
                    <m:r>
                      <a:rPr lang="en-US" sz="2000" i="1" smtClean="0">
                        <a:solidFill>
                          <a:schemeClr val="accent1">
                            <a:lumMod val="75000"/>
                          </a:schemeClr>
                        </a:solidFill>
                        <a:latin typeface="Cambria Math" panose="02040503050406030204" pitchFamily="18" charset="0"/>
                      </a:rPr>
                      <m:t>2</m:t>
                    </m:r>
                    <m:r>
                      <a:rPr lang="en-US" sz="2000" i="1">
                        <a:solidFill>
                          <a:schemeClr val="accent1">
                            <a:lumMod val="75000"/>
                          </a:schemeClr>
                        </a:solidFill>
                        <a:latin typeface="Cambria Math" panose="02040503050406030204" pitchFamily="18" charset="0"/>
                        <a:ea typeface="Cambria Math" panose="02040503050406030204" pitchFamily="18" charset="0"/>
                      </a:rPr>
                      <m:t>𝜋</m:t>
                    </m:r>
                    <m:r>
                      <a:rPr lang="en-US" sz="2000" i="1" smtClean="0">
                        <a:solidFill>
                          <a:schemeClr val="accent1">
                            <a:lumMod val="75000"/>
                          </a:schemeClr>
                        </a:solidFill>
                        <a:latin typeface="Cambria Math" panose="02040503050406030204" pitchFamily="18" charset="0"/>
                      </a:rPr>
                      <m:t>𝐺</m:t>
                    </m:r>
                    <m:r>
                      <a:rPr lang="en-US" sz="2000" i="1">
                        <a:solidFill>
                          <a:schemeClr val="accent1">
                            <a:lumMod val="75000"/>
                          </a:schemeClr>
                        </a:solidFill>
                        <a:latin typeface="Cambria Math" panose="02040503050406030204" pitchFamily="18" charset="0"/>
                        <a:ea typeface="Cambria Math" panose="02040503050406030204" pitchFamily="18" charset="0"/>
                      </a:rPr>
                      <m:t>𝛾</m:t>
                    </m:r>
                  </m:oMath>
                </a14:m>
                <a:r>
                  <a:rPr lang="en-US" sz="2000" dirty="0">
                    <a:solidFill>
                      <a:schemeClr val="accent1">
                        <a:lumMod val="75000"/>
                      </a:schemeClr>
                    </a:solidFill>
                  </a:rPr>
                  <a:t> </a:t>
                </a:r>
                <a:r>
                  <a:rPr lang="en-US" sz="2000" dirty="0"/>
                  <a:t>from main bend</a:t>
                </a:r>
              </a:p>
              <a:p>
                <a:pPr marL="514350" indent="-514350">
                  <a:buFont typeface="+mj-lt"/>
                  <a:buAutoNum type="arabicPeriod"/>
                </a:pPr>
                <a:r>
                  <a:rPr lang="en-US" sz="2000" dirty="0"/>
                  <a:t>From horizontal </a:t>
                </a:r>
                <a:r>
                  <a:rPr lang="en-US" sz="2000" dirty="0" err="1"/>
                  <a:t>betatron</a:t>
                </a:r>
                <a:r>
                  <a:rPr lang="en-US" sz="2000" dirty="0"/>
                  <a:t> motion, extra precession angle                </a:t>
                </a:r>
                <a14:m>
                  <m:oMath xmlns:m="http://schemas.openxmlformats.org/officeDocument/2006/math">
                    <m:d>
                      <m:dPr>
                        <m:ctrlPr>
                          <a:rPr lang="en-US" sz="2000" b="0" i="1" smtClean="0">
                            <a:solidFill>
                              <a:srgbClr val="FF0000"/>
                            </a:solidFill>
                            <a:latin typeface="Cambria Math" panose="02040503050406030204" pitchFamily="18" charset="0"/>
                            <a:ea typeface="Cambria Math" panose="02040503050406030204" pitchFamily="18" charset="0"/>
                          </a:rPr>
                        </m:ctrlPr>
                      </m:dPr>
                      <m:e>
                        <m:r>
                          <a:rPr lang="en-US" sz="2000" b="0" i="0" smtClean="0">
                            <a:solidFill>
                              <a:srgbClr val="FF0000"/>
                            </a:solidFill>
                            <a:latin typeface="Cambria Math" panose="02040503050406030204" pitchFamily="18" charset="0"/>
                            <a:ea typeface="Cambria Math" panose="02040503050406030204" pitchFamily="18" charset="0"/>
                          </a:rPr>
                          <m:t>1+</m:t>
                        </m:r>
                        <m:r>
                          <a:rPr lang="en-US" sz="2000" i="1">
                            <a:solidFill>
                              <a:srgbClr val="FF0000"/>
                            </a:solidFill>
                            <a:latin typeface="Cambria Math" panose="02040503050406030204" pitchFamily="18" charset="0"/>
                            <a:ea typeface="Cambria Math" panose="02040503050406030204" pitchFamily="18" charset="0"/>
                          </a:rPr>
                          <m:t>𝐺</m:t>
                        </m:r>
                        <m:r>
                          <a:rPr lang="en-US" sz="2000" i="1">
                            <a:solidFill>
                              <a:srgbClr val="FF0000"/>
                            </a:solidFill>
                            <a:latin typeface="Cambria Math" panose="02040503050406030204" pitchFamily="18" charset="0"/>
                            <a:ea typeface="Cambria Math" panose="02040503050406030204" pitchFamily="18" charset="0"/>
                          </a:rPr>
                          <m:t>𝛾</m:t>
                        </m:r>
                      </m:e>
                    </m:d>
                    <m:r>
                      <a:rPr lang="en-US" sz="2000" i="1">
                        <a:solidFill>
                          <a:srgbClr val="FF0000"/>
                        </a:solidFill>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rPr>
                          <m:t>𝑥</m:t>
                        </m:r>
                      </m:e>
                      <m:sup>
                        <m:r>
                          <a:rPr lang="en-US" sz="2000" i="1">
                            <a:solidFill>
                              <a:srgbClr val="FF0000"/>
                            </a:solidFill>
                            <a:latin typeface="Cambria Math" panose="02040503050406030204" pitchFamily="18" charset="0"/>
                          </a:rPr>
                          <m:t>′</m:t>
                        </m:r>
                      </m:sup>
                    </m:sSup>
                  </m:oMath>
                </a14:m>
                <a:r>
                  <a:rPr lang="en-US" sz="2000" dirty="0">
                    <a:solidFill>
                      <a:srgbClr val="FF0000"/>
                    </a:solidFill>
                  </a:rPr>
                  <a:t>	</a:t>
                </a:r>
                <a:endParaRPr lang="en-US" sz="2000" dirty="0"/>
              </a:p>
              <a:p>
                <a:pPr marL="0" indent="0">
                  <a:buNone/>
                </a:pPr>
                <a:r>
                  <a:rPr lang="en-US" sz="2000" dirty="0"/>
                  <a:t>The horizontal </a:t>
                </a:r>
                <a:r>
                  <a:rPr lang="en-US" sz="2000" dirty="0" err="1"/>
                  <a:t>betatron</a:t>
                </a:r>
                <a:r>
                  <a:rPr lang="en-US" sz="2000" dirty="0"/>
                  <a:t> motion modulates the spin precession phase at every snake transit at </a:t>
                </a:r>
                <a:r>
                  <a:rPr lang="en-US" sz="2000" dirty="0" err="1"/>
                  <a:t>Q</a:t>
                </a:r>
                <a:r>
                  <a:rPr lang="en-US" sz="2000" baseline="-25000" dirty="0" err="1"/>
                  <a:t>x</a:t>
                </a:r>
                <a:r>
                  <a:rPr lang="en-US" sz="2000" baseline="-25000" dirty="0"/>
                  <a:t> </a:t>
                </a:r>
                <a:r>
                  <a:rPr lang="en-US" sz="2000"/>
                  <a:t>producing sideband </a:t>
                </a:r>
                <a:r>
                  <a:rPr lang="en-US" sz="2000" dirty="0"/>
                  <a:t>resonances at</a:t>
                </a:r>
              </a:p>
            </p:txBody>
          </p:sp>
        </mc:Choice>
        <mc:Fallback xmlns="">
          <p:sp>
            <p:nvSpPr>
              <p:cNvPr id="7" name="Content Placeholder 2">
                <a:extLst>
                  <a:ext uri="{FF2B5EF4-FFF2-40B4-BE49-F238E27FC236}">
                    <a16:creationId xmlns:a16="http://schemas.microsoft.com/office/drawing/2014/main" id="{590E09E3-5924-2548-9D9F-9918B9D5C75A}"/>
                  </a:ext>
                </a:extLst>
              </p:cNvPr>
              <p:cNvSpPr>
                <a:spLocks noGrp="1" noRot="1" noChangeAspect="1" noMove="1" noResize="1" noEditPoints="1" noAdjustHandles="1" noChangeArrowheads="1" noChangeShapeType="1" noTextEdit="1"/>
              </p:cNvSpPr>
              <p:nvPr>
                <p:ph idx="1"/>
              </p:nvPr>
            </p:nvSpPr>
            <p:spPr>
              <a:xfrm>
                <a:off x="810287" y="1275695"/>
                <a:ext cx="4337796" cy="4052661"/>
              </a:xfrm>
              <a:blipFill>
                <a:blip r:embed="rId2"/>
                <a:stretch>
                  <a:fillRect l="-1166" t="-1250" r="-292" b="-625"/>
                </a:stretch>
              </a:blipFill>
            </p:spPr>
            <p:txBody>
              <a:bodyPr/>
              <a:lstStyle/>
              <a:p>
                <a:r>
                  <a:rPr lang="en-US">
                    <a:noFill/>
                  </a:rPr>
                  <a:t> </a:t>
                </a:r>
              </a:p>
            </p:txBody>
          </p:sp>
        </mc:Fallback>
      </mc:AlternateContent>
      <p:sp>
        <p:nvSpPr>
          <p:cNvPr id="8" name="Arrow: Circular 5">
            <a:extLst>
              <a:ext uri="{FF2B5EF4-FFF2-40B4-BE49-F238E27FC236}">
                <a16:creationId xmlns:a16="http://schemas.microsoft.com/office/drawing/2014/main" id="{38D4F1BF-118F-5246-8880-5ECE77377786}"/>
              </a:ext>
            </a:extLst>
          </p:cNvPr>
          <p:cNvSpPr/>
          <p:nvPr/>
        </p:nvSpPr>
        <p:spPr>
          <a:xfrm flipH="1">
            <a:off x="7823628" y="1583044"/>
            <a:ext cx="2549620" cy="2554608"/>
          </a:xfrm>
          <a:prstGeom prst="circularArrow">
            <a:avLst>
              <a:gd name="adj1" fmla="val 3658"/>
              <a:gd name="adj2" fmla="val 1086341"/>
              <a:gd name="adj3" fmla="val 20157718"/>
              <a:gd name="adj4" fmla="val 406774"/>
              <a:gd name="adj5" fmla="val 31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69BB7303-910A-6443-B61B-0380D252EDB7}"/>
              </a:ext>
            </a:extLst>
          </p:cNvPr>
          <p:cNvSpPr/>
          <p:nvPr/>
        </p:nvSpPr>
        <p:spPr>
          <a:xfrm>
            <a:off x="7397802" y="2693774"/>
            <a:ext cx="582706" cy="2241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091D77-1F0D-4545-8EC4-22125EE917F5}"/>
                  </a:ext>
                </a:extLst>
              </p:cNvPr>
              <p:cNvSpPr txBox="1"/>
              <p:nvPr/>
            </p:nvSpPr>
            <p:spPr>
              <a:xfrm>
                <a:off x="7397802" y="4492467"/>
                <a:ext cx="3336939" cy="64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𝑖</m:t>
                              </m:r>
                            </m:num>
                            <m:den>
                              <m:r>
                                <a:rPr lang="en-US" sz="2800" b="0" i="1" smtClean="0">
                                  <a:solidFill>
                                    <a:schemeClr val="tx1"/>
                                  </a:solidFill>
                                  <a:latin typeface="Cambria Math" panose="02040503050406030204" pitchFamily="18" charset="0"/>
                                </a:rPr>
                                <m:t>2</m:t>
                              </m:r>
                            </m:den>
                          </m:f>
                          <m:d>
                            <m:dPr>
                              <m:ctrlPr>
                                <a:rPr lang="en-US" sz="2800" b="0" i="1" smtClean="0">
                                  <a:solidFill>
                                    <a:schemeClr val="tx1"/>
                                  </a:solidFill>
                                  <a:latin typeface="Cambria Math" panose="02040503050406030204" pitchFamily="18" charset="0"/>
                                </a:rPr>
                              </m:ctrlPr>
                            </m:dPr>
                            <m:e>
                              <m:r>
                                <a:rPr lang="en-US" sz="2800" i="1">
                                  <a:solidFill>
                                    <a:schemeClr val="accent1">
                                      <a:lumMod val="75000"/>
                                    </a:schemeClr>
                                  </a:solidFill>
                                  <a:latin typeface="Cambria Math" panose="02040503050406030204" pitchFamily="18" charset="0"/>
                                </a:rPr>
                                <m:t>2</m:t>
                              </m:r>
                              <m:r>
                                <a:rPr lang="en-US" sz="2800" i="1">
                                  <a:solidFill>
                                    <a:schemeClr val="accent1">
                                      <a:lumMod val="75000"/>
                                    </a:schemeClr>
                                  </a:solidFill>
                                  <a:latin typeface="Cambria Math" panose="02040503050406030204" pitchFamily="18" charset="0"/>
                                  <a:ea typeface="Cambria Math" panose="02040503050406030204" pitchFamily="18" charset="0"/>
                                </a:rPr>
                                <m:t>𝜋</m:t>
                              </m:r>
                              <m:r>
                                <a:rPr lang="en-US" sz="2800" i="1">
                                  <a:solidFill>
                                    <a:schemeClr val="accent1">
                                      <a:lumMod val="75000"/>
                                    </a:schemeClr>
                                  </a:solidFill>
                                  <a:latin typeface="Cambria Math" panose="02040503050406030204" pitchFamily="18" charset="0"/>
                                </a:rPr>
                                <m:t>𝐺</m:t>
                              </m:r>
                              <m:r>
                                <a:rPr lang="en-US" sz="2800" i="1">
                                  <a:solidFill>
                                    <a:schemeClr val="accent1">
                                      <a:lumMod val="75000"/>
                                    </a:schemeClr>
                                  </a:solidFill>
                                  <a:latin typeface="Cambria Math" panose="02040503050406030204" pitchFamily="18" charset="0"/>
                                  <a:ea typeface="Cambria Math" panose="02040503050406030204" pitchFamily="18" charset="0"/>
                                </a:rPr>
                                <m:t>𝛾</m:t>
                              </m:r>
                              <m:r>
                                <a:rPr lang="en-US" sz="2800" b="0" i="1" smtClean="0">
                                  <a:solidFill>
                                    <a:schemeClr val="tx1"/>
                                  </a:solidFill>
                                  <a:latin typeface="Cambria Math" panose="02040503050406030204" pitchFamily="18" charset="0"/>
                                  <a:ea typeface="Cambria Math" panose="02040503050406030204" pitchFamily="18" charset="0"/>
                                </a:rPr>
                                <m:t>−</m:t>
                              </m:r>
                              <m:d>
                                <m:dPr>
                                  <m:ctrlPr>
                                    <a:rPr lang="en-US" sz="2800" i="1">
                                      <a:solidFill>
                                        <a:srgbClr val="FF0000"/>
                                      </a:solidFill>
                                      <a:latin typeface="Cambria Math" panose="02040503050406030204" pitchFamily="18" charset="0"/>
                                      <a:ea typeface="Cambria Math" panose="02040503050406030204" pitchFamily="18" charset="0"/>
                                    </a:rPr>
                                  </m:ctrlPr>
                                </m:dPr>
                                <m:e>
                                  <m:r>
                                    <a:rPr lang="en-US" sz="2800">
                                      <a:solidFill>
                                        <a:srgbClr val="FF0000"/>
                                      </a:solidFill>
                                      <a:latin typeface="Cambria Math" panose="02040503050406030204" pitchFamily="18" charset="0"/>
                                      <a:ea typeface="Cambria Math" panose="02040503050406030204" pitchFamily="18" charset="0"/>
                                    </a:rPr>
                                    <m:t>1+</m:t>
                                  </m:r>
                                  <m:r>
                                    <a:rPr lang="en-US" sz="2800" i="1">
                                      <a:solidFill>
                                        <a:srgbClr val="FF0000"/>
                                      </a:solidFill>
                                      <a:latin typeface="Cambria Math" panose="02040503050406030204" pitchFamily="18" charset="0"/>
                                      <a:ea typeface="Cambria Math" panose="02040503050406030204" pitchFamily="18" charset="0"/>
                                    </a:rPr>
                                    <m:t>𝐺</m:t>
                                  </m:r>
                                  <m:r>
                                    <a:rPr lang="en-US" sz="2800" i="1">
                                      <a:solidFill>
                                        <a:srgbClr val="FF0000"/>
                                      </a:solidFill>
                                      <a:latin typeface="Cambria Math" panose="02040503050406030204" pitchFamily="18" charset="0"/>
                                      <a:ea typeface="Cambria Math" panose="02040503050406030204" pitchFamily="18" charset="0"/>
                                    </a:rPr>
                                    <m:t>𝛾</m:t>
                                  </m:r>
                                </m:e>
                              </m:d>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rPr>
                                    <m:t>𝑥</m:t>
                                  </m:r>
                                </m:e>
                                <m:sup>
                                  <m:r>
                                    <a:rPr lang="en-US" sz="2800" i="1">
                                      <a:solidFill>
                                        <a:srgbClr val="FF0000"/>
                                      </a:solidFill>
                                      <a:latin typeface="Cambria Math" panose="02040503050406030204" pitchFamily="18" charset="0"/>
                                    </a:rPr>
                                    <m:t>′</m:t>
                                  </m:r>
                                </m:sup>
                              </m:sSup>
                            </m:e>
                          </m:d>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𝜎</m:t>
                              </m:r>
                            </m:e>
                            <m:sub>
                              <m:r>
                                <a:rPr lang="en-US" sz="2800" i="1">
                                  <a:solidFill>
                                    <a:schemeClr val="tx1"/>
                                  </a:solidFill>
                                  <a:latin typeface="Cambria Math" panose="02040503050406030204" pitchFamily="18" charset="0"/>
                                </a:rPr>
                                <m:t>3</m:t>
                              </m:r>
                            </m:sub>
                          </m:sSub>
                        </m:sup>
                      </m:sSup>
                    </m:oMath>
                  </m:oMathPara>
                </a14:m>
                <a:endParaRPr lang="en-US" sz="2800" dirty="0">
                  <a:solidFill>
                    <a:srgbClr val="FF0000"/>
                  </a:solidFill>
                </a:endParaRPr>
              </a:p>
            </p:txBody>
          </p:sp>
        </mc:Choice>
        <mc:Fallback xmlns="">
          <p:sp>
            <p:nvSpPr>
              <p:cNvPr id="10" name="TextBox 9">
                <a:extLst>
                  <a:ext uri="{FF2B5EF4-FFF2-40B4-BE49-F238E27FC236}">
                    <a16:creationId xmlns:a16="http://schemas.microsoft.com/office/drawing/2014/main" id="{49091D77-1F0D-4545-8EC4-22125EE917F5}"/>
                  </a:ext>
                </a:extLst>
              </p:cNvPr>
              <p:cNvSpPr txBox="1">
                <a:spLocks noRot="1" noChangeAspect="1" noMove="1" noResize="1" noEditPoints="1" noAdjustHandles="1" noChangeArrowheads="1" noChangeShapeType="1" noTextEdit="1"/>
              </p:cNvSpPr>
              <p:nvPr/>
            </p:nvSpPr>
            <p:spPr>
              <a:xfrm>
                <a:off x="7397802" y="4492467"/>
                <a:ext cx="3336939" cy="640112"/>
              </a:xfrm>
              <a:prstGeom prst="rect">
                <a:avLst/>
              </a:prstGeom>
              <a:blipFill>
                <a:blip r:embed="rId3"/>
                <a:stretch>
                  <a:fillRect l="-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A3B707-6DE5-4440-9334-F5EA9980450B}"/>
                  </a:ext>
                </a:extLst>
              </p:cNvPr>
              <p:cNvSpPr txBox="1"/>
              <p:nvPr/>
            </p:nvSpPr>
            <p:spPr>
              <a:xfrm>
                <a:off x="6483671" y="2053662"/>
                <a:ext cx="1234697" cy="64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accent6">
                                  <a:lumMod val="75000"/>
                                </a:schemeClr>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𝑖</m:t>
                              </m:r>
                            </m:num>
                            <m:den>
                              <m:r>
                                <a:rPr lang="en-US" sz="2800" b="0" i="1" smtClean="0">
                                  <a:solidFill>
                                    <a:schemeClr val="tx1"/>
                                  </a:solidFill>
                                  <a:latin typeface="Cambria Math" panose="02040503050406030204" pitchFamily="18" charset="0"/>
                                </a:rPr>
                                <m:t>2</m:t>
                              </m:r>
                            </m:den>
                          </m:f>
                          <m:r>
                            <a:rPr lang="en-US" sz="2800" b="0" i="1" smtClean="0">
                              <a:solidFill>
                                <a:schemeClr val="accent6">
                                  <a:lumMod val="75000"/>
                                </a:schemeClr>
                              </a:solidFill>
                              <a:latin typeface="Cambria Math" panose="02040503050406030204" pitchFamily="18" charset="0"/>
                            </a:rPr>
                            <m:t>𝝌</m:t>
                          </m:r>
                          <m:r>
                            <a:rPr lang="en-US" sz="2800" b="0" i="1" baseline="-25000" smtClean="0">
                              <a:solidFill>
                                <a:schemeClr val="accent6">
                                  <a:lumMod val="75000"/>
                                </a:schemeClr>
                              </a:solidFill>
                              <a:latin typeface="Cambria Math" panose="02040503050406030204" pitchFamily="18" charset="0"/>
                            </a:rPr>
                            <m:t>𝑠</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𝜎</m:t>
                              </m:r>
                            </m:e>
                            <m:sub>
                              <m:r>
                                <a:rPr lang="en-US" sz="2800" b="0" i="1" smtClean="0">
                                  <a:solidFill>
                                    <a:schemeClr val="tx1"/>
                                  </a:solidFill>
                                  <a:latin typeface="Cambria Math" panose="02040503050406030204" pitchFamily="18" charset="0"/>
                                </a:rPr>
                                <m:t>2</m:t>
                              </m:r>
                            </m:sub>
                          </m:sSub>
                        </m:sup>
                      </m:sSup>
                    </m:oMath>
                  </m:oMathPara>
                </a14:m>
                <a:endParaRPr lang="en-US" sz="2800" dirty="0">
                  <a:solidFill>
                    <a:schemeClr val="accent6">
                      <a:lumMod val="75000"/>
                    </a:schemeClr>
                  </a:solidFill>
                </a:endParaRPr>
              </a:p>
            </p:txBody>
          </p:sp>
        </mc:Choice>
        <mc:Fallback xmlns="">
          <p:sp>
            <p:nvSpPr>
              <p:cNvPr id="11" name="TextBox 10">
                <a:extLst>
                  <a:ext uri="{FF2B5EF4-FFF2-40B4-BE49-F238E27FC236}">
                    <a16:creationId xmlns:a16="http://schemas.microsoft.com/office/drawing/2014/main" id="{52A3B707-6DE5-4440-9334-F5EA9980450B}"/>
                  </a:ext>
                </a:extLst>
              </p:cNvPr>
              <p:cNvSpPr txBox="1">
                <a:spLocks noRot="1" noChangeAspect="1" noMove="1" noResize="1" noEditPoints="1" noAdjustHandles="1" noChangeArrowheads="1" noChangeShapeType="1" noTextEdit="1"/>
              </p:cNvSpPr>
              <p:nvPr/>
            </p:nvSpPr>
            <p:spPr>
              <a:xfrm>
                <a:off x="6483671" y="2053662"/>
                <a:ext cx="1234697" cy="640112"/>
              </a:xfrm>
              <a:prstGeom prst="rect">
                <a:avLst/>
              </a:prstGeom>
              <a:blipFill>
                <a:blip r:embed="rId4"/>
                <a:stretch>
                  <a:fillRect l="-2041"/>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E43D6F9E-0809-5445-B6A9-DF5BA9940712}"/>
              </a:ext>
            </a:extLst>
          </p:cNvPr>
          <p:cNvSpPr/>
          <p:nvPr/>
        </p:nvSpPr>
        <p:spPr>
          <a:xfrm>
            <a:off x="7720813" y="1488630"/>
            <a:ext cx="2786903" cy="2786903"/>
          </a:xfrm>
          <a:prstGeom prst="ellipse">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Curved Left 7">
            <a:extLst>
              <a:ext uri="{FF2B5EF4-FFF2-40B4-BE49-F238E27FC236}">
                <a16:creationId xmlns:a16="http://schemas.microsoft.com/office/drawing/2014/main" id="{B61A61B4-14C9-C94A-B78D-247369BC5E36}"/>
              </a:ext>
            </a:extLst>
          </p:cNvPr>
          <p:cNvSpPr/>
          <p:nvPr/>
        </p:nvSpPr>
        <p:spPr>
          <a:xfrm>
            <a:off x="7559444" y="2653433"/>
            <a:ext cx="224954" cy="412376"/>
          </a:xfrm>
          <a:prstGeom prst="curvedLeftArrow">
            <a:avLst>
              <a:gd name="adj1" fmla="val 50000"/>
              <a:gd name="adj2" fmla="val 50000"/>
              <a:gd name="adj3" fmla="val 25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23230F-B59D-EE4C-BAC0-FBE5249C9173}"/>
                  </a:ext>
                </a:extLst>
              </p:cNvPr>
              <p:cNvSpPr txBox="1"/>
              <p:nvPr/>
            </p:nvSpPr>
            <p:spPr>
              <a:xfrm>
                <a:off x="1267023" y="5371480"/>
                <a:ext cx="3337280" cy="573427"/>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m:rPr>
                        <m:nor/>
                      </m:rPr>
                      <a:rPr lang="el-GR" sz="3200" dirty="0" smtClean="0"/>
                      <m:t>ν</m:t>
                    </m:r>
                    <m:r>
                      <m:rPr>
                        <m:nor/>
                      </m:rPr>
                      <a:rPr lang="en-US" sz="3200" baseline="-25000" dirty="0" smtClean="0"/>
                      <m:t>s</m:t>
                    </m:r>
                  </m:oMath>
                </a14:m>
                <a:r>
                  <a:rPr lang="en-US" sz="3000" dirty="0"/>
                  <a:t> ≅ </a:t>
                </a:r>
                <a:r>
                  <a:rPr lang="en-US" sz="3000" dirty="0" err="1"/>
                  <a:t>Gɣ</a:t>
                </a:r>
                <a:r>
                  <a:rPr lang="en-US" sz="3000" dirty="0"/>
                  <a:t> = N +/-</a:t>
                </a:r>
                <a:r>
                  <a:rPr lang="el-GR" sz="3000" dirty="0"/>
                  <a:t> </a:t>
                </a:r>
                <a:r>
                  <a:rPr lang="en-US" sz="3000" dirty="0" err="1"/>
                  <a:t>Q</a:t>
                </a:r>
                <a:r>
                  <a:rPr lang="en-US" sz="3000" baseline="-25000" dirty="0" err="1"/>
                  <a:t>x</a:t>
                </a:r>
                <a:endParaRPr lang="en-US" sz="3000" dirty="0"/>
              </a:p>
            </p:txBody>
          </p:sp>
        </mc:Choice>
        <mc:Fallback xmlns="">
          <p:sp>
            <p:nvSpPr>
              <p:cNvPr id="14" name="TextBox 13">
                <a:extLst>
                  <a:ext uri="{FF2B5EF4-FFF2-40B4-BE49-F238E27FC236}">
                    <a16:creationId xmlns:a16="http://schemas.microsoft.com/office/drawing/2014/main" id="{4523230F-B59D-EE4C-BAC0-FBE5249C9173}"/>
                  </a:ext>
                </a:extLst>
              </p:cNvPr>
              <p:cNvSpPr txBox="1">
                <a:spLocks noRot="1" noChangeAspect="1" noMove="1" noResize="1" noEditPoints="1" noAdjustHandles="1" noChangeArrowheads="1" noChangeShapeType="1" noTextEdit="1"/>
              </p:cNvSpPr>
              <p:nvPr/>
            </p:nvSpPr>
            <p:spPr>
              <a:xfrm>
                <a:off x="1267023" y="5371480"/>
                <a:ext cx="3337280" cy="573427"/>
              </a:xfrm>
              <a:prstGeom prst="rect">
                <a:avLst/>
              </a:prstGeom>
              <a:blipFill>
                <a:blip r:embed="rId5"/>
                <a:stretch>
                  <a:fillRect l="-379" t="-8511" r="-1136" b="-29787"/>
                </a:stretch>
              </a:blipFill>
              <a:ln>
                <a:solidFill>
                  <a:schemeClr val="accent1"/>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CA54D5EE-0B96-9E49-B813-ED836EEE46E0}"/>
              </a:ext>
            </a:extLst>
          </p:cNvPr>
          <p:cNvSpPr txBox="1"/>
          <p:nvPr/>
        </p:nvSpPr>
        <p:spPr>
          <a:xfrm>
            <a:off x="9640957" y="981417"/>
            <a:ext cx="1565878" cy="369332"/>
          </a:xfrm>
          <a:prstGeom prst="rect">
            <a:avLst/>
          </a:prstGeom>
          <a:noFill/>
        </p:spPr>
        <p:txBody>
          <a:bodyPr wrap="none" rtlCol="0">
            <a:spAutoFit/>
          </a:bodyPr>
          <a:lstStyle/>
          <a:p>
            <a:r>
              <a:rPr lang="en-US" dirty="0"/>
              <a:t>“Toy AGS ring”</a:t>
            </a:r>
          </a:p>
        </p:txBody>
      </p:sp>
      <p:sp>
        <p:nvSpPr>
          <p:cNvPr id="20" name="Slide Number Placeholder 19">
            <a:extLst>
              <a:ext uri="{FF2B5EF4-FFF2-40B4-BE49-F238E27FC236}">
                <a16:creationId xmlns:a16="http://schemas.microsoft.com/office/drawing/2014/main" id="{F6697E06-C5E5-FC48-82FA-EEBEB9020EF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4</a:t>
            </a:fld>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3201B74-B352-4747-9524-415C557D8160}"/>
                  </a:ext>
                </a:extLst>
              </p:cNvPr>
              <p:cNvSpPr/>
              <p:nvPr/>
            </p:nvSpPr>
            <p:spPr>
              <a:xfrm>
                <a:off x="6932236" y="5406953"/>
                <a:ext cx="4332404"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 the one-turn change in </a:t>
                </a:r>
                <a:r>
                  <a:rPr lang="en-US" dirty="0" err="1"/>
                  <a:t>betatron</a:t>
                </a:r>
                <a:r>
                  <a:rPr lang="en-US" dirty="0"/>
                  <a:t> angle</a:t>
                </a:r>
              </a:p>
            </p:txBody>
          </p:sp>
        </mc:Choice>
        <mc:Fallback xmlns="">
          <p:sp>
            <p:nvSpPr>
              <p:cNvPr id="2" name="Rectangle 1">
                <a:extLst>
                  <a:ext uri="{FF2B5EF4-FFF2-40B4-BE49-F238E27FC236}">
                    <a16:creationId xmlns:a16="http://schemas.microsoft.com/office/drawing/2014/main" id="{83201B74-B352-4747-9524-415C557D8160}"/>
                  </a:ext>
                </a:extLst>
              </p:cNvPr>
              <p:cNvSpPr>
                <a:spLocks noRot="1" noChangeAspect="1" noMove="1" noResize="1" noEditPoints="1" noAdjustHandles="1" noChangeArrowheads="1" noChangeShapeType="1" noTextEdit="1"/>
              </p:cNvSpPr>
              <p:nvPr/>
            </p:nvSpPr>
            <p:spPr>
              <a:xfrm>
                <a:off x="6932236" y="5406953"/>
                <a:ext cx="4332404" cy="369332"/>
              </a:xfrm>
              <a:prstGeom prst="rect">
                <a:avLst/>
              </a:prstGeom>
              <a:blipFill>
                <a:blip r:embed="rId6"/>
                <a:stretch>
                  <a:fillRect t="-6452" b="-225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D965458-2D28-6542-8BAE-CDFFE9871301}"/>
              </a:ext>
            </a:extLst>
          </p:cNvPr>
          <p:cNvSpPr txBox="1"/>
          <p:nvPr/>
        </p:nvSpPr>
        <p:spPr>
          <a:xfrm>
            <a:off x="6052788" y="3275111"/>
            <a:ext cx="1111202" cy="307777"/>
          </a:xfrm>
          <a:prstGeom prst="rect">
            <a:avLst/>
          </a:prstGeom>
          <a:noFill/>
        </p:spPr>
        <p:txBody>
          <a:bodyPr wrap="none" rtlCol="0">
            <a:spAutoFit/>
          </a:bodyPr>
          <a:lstStyle/>
          <a:p>
            <a:r>
              <a:rPr lang="en-US" sz="1400" dirty="0"/>
              <a:t>Partial snake</a:t>
            </a:r>
          </a:p>
        </p:txBody>
      </p:sp>
      <p:cxnSp>
        <p:nvCxnSpPr>
          <p:cNvPr id="15" name="Straight Arrow Connector 14">
            <a:extLst>
              <a:ext uri="{FF2B5EF4-FFF2-40B4-BE49-F238E27FC236}">
                <a16:creationId xmlns:a16="http://schemas.microsoft.com/office/drawing/2014/main" id="{1EEBB400-4A4F-7744-A846-AB7E890688BE}"/>
              </a:ext>
            </a:extLst>
          </p:cNvPr>
          <p:cNvCxnSpPr>
            <a:cxnSpLocks/>
          </p:cNvCxnSpPr>
          <p:nvPr/>
        </p:nvCxnSpPr>
        <p:spPr>
          <a:xfrm flipV="1">
            <a:off x="7066699" y="2917892"/>
            <a:ext cx="331103" cy="42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EFE2C4-DBC1-063D-F073-3055B42DCF93}"/>
              </a:ext>
            </a:extLst>
          </p:cNvPr>
          <p:cNvCxnSpPr>
            <a:cxnSpLocks/>
            <a:endCxn id="14" idx="3"/>
          </p:cNvCxnSpPr>
          <p:nvPr/>
        </p:nvCxnSpPr>
        <p:spPr>
          <a:xfrm flipH="1" flipV="1">
            <a:off x="4604303" y="5658194"/>
            <a:ext cx="737131" cy="28671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AAE373-D238-EEC4-FEC7-A3C5489087AE}"/>
              </a:ext>
            </a:extLst>
          </p:cNvPr>
          <p:cNvSpPr txBox="1"/>
          <p:nvPr/>
        </p:nvSpPr>
        <p:spPr>
          <a:xfrm>
            <a:off x="5609063" y="5944907"/>
            <a:ext cx="5583580" cy="646331"/>
          </a:xfrm>
          <a:prstGeom prst="rect">
            <a:avLst/>
          </a:prstGeom>
          <a:solidFill>
            <a:schemeClr val="accent6"/>
          </a:solidFill>
          <a:ln>
            <a:solidFill>
              <a:schemeClr val="accent1"/>
            </a:solidFill>
          </a:ln>
        </p:spPr>
        <p:txBody>
          <a:bodyPr wrap="none" rtlCol="0">
            <a:spAutoFit/>
          </a:bodyPr>
          <a:lstStyle/>
          <a:p>
            <a:r>
              <a:rPr lang="en-US" dirty="0"/>
              <a:t>Same as resonance condition from </a:t>
            </a:r>
            <a:r>
              <a:rPr lang="en-US" dirty="0" err="1"/>
              <a:t>betatron</a:t>
            </a:r>
            <a:r>
              <a:rPr lang="en-US" dirty="0"/>
              <a:t> coupling</a:t>
            </a:r>
          </a:p>
          <a:p>
            <a:r>
              <a:rPr lang="en-US" dirty="0"/>
              <a:t>Can introduce coupling to exact cancel snake term</a:t>
            </a:r>
          </a:p>
        </p:txBody>
      </p:sp>
    </p:spTree>
    <p:extLst>
      <p:ext uri="{BB962C8B-B14F-4D97-AF65-F5344CB8AC3E}">
        <p14:creationId xmlns:p14="http://schemas.microsoft.com/office/powerpoint/2010/main" val="314044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F9C2-32BD-E407-6FBB-CCB725660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91428-8F2A-CA4B-59D6-00125EC73272}"/>
              </a:ext>
            </a:extLst>
          </p:cNvPr>
          <p:cNvSpPr>
            <a:spLocks noGrp="1"/>
          </p:cNvSpPr>
          <p:nvPr>
            <p:ph type="title"/>
          </p:nvPr>
        </p:nvSpPr>
        <p:spPr>
          <a:xfrm>
            <a:off x="571500" y="365125"/>
            <a:ext cx="11049000" cy="609565"/>
          </a:xfrm>
        </p:spPr>
        <p:txBody>
          <a:bodyPr>
            <a:normAutofit fontScale="90000"/>
          </a:bodyPr>
          <a:lstStyle/>
          <a:p>
            <a:r>
              <a:rPr lang="en-US" dirty="0"/>
              <a:t>Motivation</a:t>
            </a:r>
          </a:p>
        </p:txBody>
      </p:sp>
      <p:sp>
        <p:nvSpPr>
          <p:cNvPr id="3" name="Slide Number Placeholder 2">
            <a:extLst>
              <a:ext uri="{FF2B5EF4-FFF2-40B4-BE49-F238E27FC236}">
                <a16:creationId xmlns:a16="http://schemas.microsoft.com/office/drawing/2014/main" id="{EAEC7635-00A1-B33B-CE2B-840BF17BDDAB}"/>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sp>
        <p:nvSpPr>
          <p:cNvPr id="4" name="TextBox 3">
            <a:extLst>
              <a:ext uri="{FF2B5EF4-FFF2-40B4-BE49-F238E27FC236}">
                <a16:creationId xmlns:a16="http://schemas.microsoft.com/office/drawing/2014/main" id="{DF9783BC-CCCC-1FA7-F55E-779BD430D768}"/>
              </a:ext>
            </a:extLst>
          </p:cNvPr>
          <p:cNvSpPr txBox="1"/>
          <p:nvPr/>
        </p:nvSpPr>
        <p:spPr>
          <a:xfrm>
            <a:off x="793821" y="1286189"/>
            <a:ext cx="978578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Tune jump increases polarization 8-10% (relative to uncorrected)</a:t>
            </a:r>
          </a:p>
          <a:p>
            <a:pPr marL="742950" lvl="1" indent="-285750">
              <a:buFont typeface="Arial" panose="020B0604020202020204" pitchFamily="34" charset="0"/>
              <a:buChar char="•"/>
            </a:pPr>
            <a:r>
              <a:rPr lang="en-US" dirty="0"/>
              <a:t>Simulation indicates this is about half the polarization lost to horizontal resonances</a:t>
            </a:r>
          </a:p>
          <a:p>
            <a:pPr marL="742950" lvl="1" indent="-285750">
              <a:buFont typeface="Arial" panose="020B0604020202020204" pitchFamily="34" charset="0"/>
              <a:buChar char="•"/>
            </a:pPr>
            <a:r>
              <a:rPr lang="en-US" dirty="0"/>
              <a:t>Tune jump is 100 µs long: requires precise timing, subject to drift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Skew quad correction</a:t>
            </a:r>
          </a:p>
          <a:p>
            <a:pPr marL="742950" lvl="1" indent="-285750">
              <a:buFont typeface="Arial" panose="020B0604020202020204" pitchFamily="34" charset="0"/>
              <a:buChar char="•"/>
            </a:pPr>
            <a:r>
              <a:rPr lang="en-US" dirty="0"/>
              <a:t>Full cancellation of snake resonance drive with coupling resonance drive 15-20% (relative to uncorrected)</a:t>
            </a:r>
          </a:p>
          <a:p>
            <a:pPr marL="742950" lvl="1" indent="-285750">
              <a:buFont typeface="Arial" panose="020B0604020202020204" pitchFamily="34" charset="0"/>
              <a:buChar char="•"/>
            </a:pPr>
            <a:r>
              <a:rPr lang="en-US" dirty="0"/>
              <a:t>Correction active for ~1 </a:t>
            </a:r>
            <a:r>
              <a:rPr lang="en-US" dirty="0" err="1"/>
              <a:t>ms</a:t>
            </a:r>
            <a:r>
              <a:rPr lang="en-US" dirty="0"/>
              <a:t>, more tolerant to timing (energy) error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7854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18F6-6422-37E9-9FBE-BF0E5431F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0654F-DCE4-61C7-19C1-86283E8586D2}"/>
              </a:ext>
            </a:extLst>
          </p:cNvPr>
          <p:cNvSpPr>
            <a:spLocks noGrp="1"/>
          </p:cNvSpPr>
          <p:nvPr>
            <p:ph type="title"/>
          </p:nvPr>
        </p:nvSpPr>
        <p:spPr>
          <a:xfrm>
            <a:off x="571500" y="365125"/>
            <a:ext cx="11049000" cy="609565"/>
          </a:xfrm>
        </p:spPr>
        <p:txBody>
          <a:bodyPr>
            <a:normAutofit fontScale="90000"/>
          </a:bodyPr>
          <a:lstStyle/>
          <a:p>
            <a:r>
              <a:rPr lang="en-US" dirty="0"/>
              <a:t>MAC-20 (Dec 2023) Recommendation R6</a:t>
            </a:r>
          </a:p>
        </p:txBody>
      </p:sp>
      <p:sp>
        <p:nvSpPr>
          <p:cNvPr id="3" name="Slide Number Placeholder 2">
            <a:extLst>
              <a:ext uri="{FF2B5EF4-FFF2-40B4-BE49-F238E27FC236}">
                <a16:creationId xmlns:a16="http://schemas.microsoft.com/office/drawing/2014/main" id="{3BDB5739-B40F-4442-96C0-E56D6C5F7080}"/>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sp>
        <p:nvSpPr>
          <p:cNvPr id="4" name="TextBox 3">
            <a:extLst>
              <a:ext uri="{FF2B5EF4-FFF2-40B4-BE49-F238E27FC236}">
                <a16:creationId xmlns:a16="http://schemas.microsoft.com/office/drawing/2014/main" id="{477DABC0-07D4-D6A2-7660-D049D8BB003F}"/>
              </a:ext>
            </a:extLst>
          </p:cNvPr>
          <p:cNvSpPr txBox="1"/>
          <p:nvPr/>
        </p:nvSpPr>
        <p:spPr>
          <a:xfrm>
            <a:off x="729204" y="1108308"/>
            <a:ext cx="11049000" cy="4247317"/>
          </a:xfrm>
          <a:prstGeom prst="rect">
            <a:avLst/>
          </a:prstGeom>
          <a:noFill/>
        </p:spPr>
        <p:txBody>
          <a:bodyPr wrap="square" rtlCol="0">
            <a:spAutoFit/>
          </a:bodyPr>
          <a:lstStyle/>
          <a:p>
            <a:pPr marL="342900" marR="0" indent="-342900">
              <a:buAutoNum type="arabicParenR"/>
            </a:pPr>
            <a:r>
              <a:rPr lang="en-US" sz="1800" dirty="0">
                <a:effectLst/>
                <a:latin typeface="Arial" panose="020B0604020202020204" pitchFamily="34" charset="0"/>
                <a:ea typeface="Arial" panose="020B0604020202020204" pitchFamily="34" charset="0"/>
              </a:rPr>
              <a:t>After applying the overall scaling of the correction, polarization measurements should be performed at several intermediate energy steps where the largest polarization losses are expected. In addition, horizontal spin resonance driving terms should be measured at these intermediate energies.</a:t>
            </a:r>
            <a:br>
              <a:rPr lang="en-US" sz="1800" dirty="0">
                <a:effectLst/>
                <a:latin typeface="Arial" panose="020B0604020202020204" pitchFamily="34" charset="0"/>
                <a:ea typeface="Arial" panose="020B0604020202020204" pitchFamily="34" charset="0"/>
              </a:rPr>
            </a:br>
            <a:endParaRPr lang="en-US" sz="1800" dirty="0">
              <a:effectLst/>
              <a:latin typeface="Arial" panose="020B0604020202020204" pitchFamily="34" charset="0"/>
              <a:ea typeface="Arial" panose="020B0604020202020204" pitchFamily="34" charset="0"/>
            </a:endParaRPr>
          </a:p>
          <a:p>
            <a:pPr marR="0"/>
            <a:r>
              <a:rPr lang="en-US" dirty="0">
                <a:solidFill>
                  <a:srgbClr val="FF0000"/>
                </a:solidFill>
                <a:latin typeface="Arial" panose="020B0604020202020204" pitchFamily="34" charset="0"/>
                <a:ea typeface="Arial" panose="020B0604020202020204" pitchFamily="34" charset="0"/>
              </a:rPr>
              <a:t>Single resonance crossing at one intermediate energy accomplished (see later slides).  One other energy attempted (GƔ = 35.26) – setup had very low baseline polarization. Not enough time to repeat.  Useful effort, to be revisited.</a:t>
            </a:r>
            <a:br>
              <a:rPr lang="en-US" sz="1800" dirty="0">
                <a:effectLst/>
                <a:latin typeface="Arial" panose="020B060402020202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Arial" panose="020B0604020202020204" pitchFamily="34" charset="0"/>
              </a:rPr>
              <a:t>2) Study remaining sources of depolarization by weaker higher order snake resonances or weak hybrid resonances.</a:t>
            </a:r>
          </a:p>
          <a:p>
            <a:pPr marL="0" marR="0"/>
            <a:endParaRPr lang="en-US" dirty="0">
              <a:latin typeface="Arial" panose="020B0604020202020204" pitchFamily="34" charset="0"/>
              <a:ea typeface="Times New Roman" panose="02020603050405020304" pitchFamily="18" charset="0"/>
            </a:endParaRPr>
          </a:p>
          <a:p>
            <a:pPr marL="0" marR="0"/>
            <a:r>
              <a:rPr lang="en-US" sz="1800" dirty="0">
                <a:solidFill>
                  <a:srgbClr val="FF0000"/>
                </a:solidFill>
                <a:effectLst/>
                <a:latin typeface="Arial" panose="020B0604020202020204" pitchFamily="34" charset="0"/>
                <a:ea typeface="Times New Roman" panose="02020603050405020304" pitchFamily="18" charset="0"/>
              </a:rPr>
              <a:t>Mostly preliminary progress in setting up a </a:t>
            </a:r>
            <a:r>
              <a:rPr lang="en-US" sz="1800" dirty="0" err="1">
                <a:solidFill>
                  <a:srgbClr val="FF0000"/>
                </a:solidFill>
                <a:effectLst/>
                <a:latin typeface="Arial" panose="020B0604020202020204" pitchFamily="34" charset="0"/>
                <a:ea typeface="Times New Roman" panose="02020603050405020304" pitchFamily="18" charset="0"/>
              </a:rPr>
              <a:t>Bmad</a:t>
            </a:r>
            <a:r>
              <a:rPr lang="en-US" sz="1800" dirty="0">
                <a:solidFill>
                  <a:srgbClr val="FF0000"/>
                </a:solidFill>
                <a:effectLst/>
                <a:latin typeface="Arial" panose="020B0604020202020204" pitchFamily="34" charset="0"/>
                <a:ea typeface="Times New Roman" panose="02020603050405020304" pitchFamily="18" charset="0"/>
              </a:rPr>
              <a:t> model with full snake field maps, working toward including realistic errors.  Not discussed heavily here.</a:t>
            </a:r>
            <a:endParaRPr lang="en-US" sz="1800" dirty="0">
              <a:solidFill>
                <a:srgbClr val="FF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221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9E75-C557-514B-96F2-9F4C77DAA068}"/>
              </a:ext>
            </a:extLst>
          </p:cNvPr>
          <p:cNvSpPr>
            <a:spLocks noGrp="1"/>
          </p:cNvSpPr>
          <p:nvPr>
            <p:ph type="title"/>
          </p:nvPr>
        </p:nvSpPr>
        <p:spPr>
          <a:xfrm>
            <a:off x="271697" y="56744"/>
            <a:ext cx="11049000" cy="816332"/>
          </a:xfrm>
        </p:spPr>
        <p:txBody>
          <a:bodyPr/>
          <a:lstStyle/>
          <a:p>
            <a:r>
              <a:rPr lang="en-US" dirty="0"/>
              <a:t>Magnets and locations</a:t>
            </a:r>
          </a:p>
        </p:txBody>
      </p:sp>
      <p:sp>
        <p:nvSpPr>
          <p:cNvPr id="3" name="Content Placeholder 2">
            <a:extLst>
              <a:ext uri="{FF2B5EF4-FFF2-40B4-BE49-F238E27FC236}">
                <a16:creationId xmlns:a16="http://schemas.microsoft.com/office/drawing/2014/main" id="{97FCD28A-8FB4-774B-A713-520BA65309A2}"/>
              </a:ext>
            </a:extLst>
          </p:cNvPr>
          <p:cNvSpPr>
            <a:spLocks noGrp="1"/>
          </p:cNvSpPr>
          <p:nvPr>
            <p:ph idx="1"/>
          </p:nvPr>
        </p:nvSpPr>
        <p:spPr>
          <a:xfrm>
            <a:off x="290876" y="782654"/>
            <a:ext cx="6114113" cy="2767951"/>
          </a:xfrm>
        </p:spPr>
        <p:txBody>
          <a:bodyPr>
            <a:normAutofit/>
          </a:bodyPr>
          <a:lstStyle/>
          <a:p>
            <a:pPr marL="285750" indent="-285750">
              <a:buFont typeface="Arial" panose="020B0604020202020204" pitchFamily="34" charset="0"/>
              <a:buChar char="•"/>
            </a:pPr>
            <a:r>
              <a:rPr lang="en-US" sz="1600" dirty="0"/>
              <a:t>A set of </a:t>
            </a:r>
            <a:r>
              <a:rPr lang="en-US" sz="1600" dirty="0">
                <a:solidFill>
                  <a:srgbClr val="FF0000"/>
                </a:solidFill>
              </a:rPr>
              <a:t>15 skew quadrupoles </a:t>
            </a:r>
            <a:r>
              <a:rPr lang="en-US" sz="1600" dirty="0"/>
              <a:t>with integrated skew quadrupole gradient at least 0.2 T meets the physics requirements</a:t>
            </a:r>
          </a:p>
          <a:p>
            <a:pPr marL="742950" lvl="1" indent="-285750"/>
            <a:r>
              <a:rPr lang="en-US" sz="1600" dirty="0"/>
              <a:t>9 placed at narrow locations in the AGS adjacent to </a:t>
            </a:r>
            <a:r>
              <a:rPr lang="en-US" sz="1600" dirty="0" err="1"/>
              <a:t>sextupoles</a:t>
            </a:r>
            <a:endParaRPr lang="en-US" sz="1600" dirty="0"/>
          </a:p>
          <a:p>
            <a:pPr marL="742950" lvl="1" indent="-285750"/>
            <a:r>
              <a:rPr lang="en-US" sz="1600" dirty="0"/>
              <a:t>6 locations in longer (mostly empty) straight sections </a:t>
            </a:r>
          </a:p>
          <a:p>
            <a:pPr marL="742950" lvl="1" indent="-285750"/>
            <a:r>
              <a:rPr lang="en-US" sz="1600" dirty="0"/>
              <a:t>Locations determined largely by brute force optimization from the available ~30 locations</a:t>
            </a:r>
          </a:p>
          <a:p>
            <a:pPr marL="457200" lvl="1" indent="0">
              <a:buNone/>
            </a:pPr>
            <a:r>
              <a:rPr lang="en-US" sz="1600" dirty="0"/>
              <a:t>Note: At top energy one AGS main magnet causes ~70° of spin precession</a:t>
            </a:r>
          </a:p>
          <a:p>
            <a:pPr marL="1200150" lvl="2" indent="-285750"/>
            <a:r>
              <a:rPr lang="en-US" sz="1600" dirty="0"/>
              <a:t>Geographically close != close in phase</a:t>
            </a:r>
          </a:p>
        </p:txBody>
      </p:sp>
      <p:sp>
        <p:nvSpPr>
          <p:cNvPr id="4" name="Slide Number Placeholder 3">
            <a:extLst>
              <a:ext uri="{FF2B5EF4-FFF2-40B4-BE49-F238E27FC236}">
                <a16:creationId xmlns:a16="http://schemas.microsoft.com/office/drawing/2014/main" id="{D5B7D2DF-6B08-C341-B0A9-B761352FF3EC}"/>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pic>
        <p:nvPicPr>
          <p:cNvPr id="29" name="Picture 28" descr="A picture containing indoor, equipment&#10;&#10;Description automatically generated">
            <a:extLst>
              <a:ext uri="{FF2B5EF4-FFF2-40B4-BE49-F238E27FC236}">
                <a16:creationId xmlns:a16="http://schemas.microsoft.com/office/drawing/2014/main" id="{B7E0CEF5-AD33-6D44-939C-63F190E10772}"/>
              </a:ext>
            </a:extLst>
          </p:cNvPr>
          <p:cNvPicPr>
            <a:picLocks noChangeAspect="1"/>
          </p:cNvPicPr>
          <p:nvPr/>
        </p:nvPicPr>
        <p:blipFill rotWithShape="1">
          <a:blip r:embed="rId2"/>
          <a:srcRect t="23722" r="-1850" b="2570"/>
          <a:stretch/>
        </p:blipFill>
        <p:spPr>
          <a:xfrm>
            <a:off x="9435132" y="800896"/>
            <a:ext cx="2723598" cy="2628103"/>
          </a:xfrm>
          <a:prstGeom prst="rect">
            <a:avLst/>
          </a:prstGeom>
        </p:spPr>
      </p:pic>
      <p:pic>
        <p:nvPicPr>
          <p:cNvPr id="31" name="Picture 30" descr="A picture containing indoor, miller&#10;&#10;Description automatically generated">
            <a:extLst>
              <a:ext uri="{FF2B5EF4-FFF2-40B4-BE49-F238E27FC236}">
                <a16:creationId xmlns:a16="http://schemas.microsoft.com/office/drawing/2014/main" id="{37E294B2-4E2A-AD4C-B298-F1423A3142D4}"/>
              </a:ext>
            </a:extLst>
          </p:cNvPr>
          <p:cNvPicPr>
            <a:picLocks noChangeAspect="1"/>
          </p:cNvPicPr>
          <p:nvPr/>
        </p:nvPicPr>
        <p:blipFill rotWithShape="1">
          <a:blip r:embed="rId3"/>
          <a:srcRect l="9529" t="10697" r="7672" b="26681"/>
          <a:stretch/>
        </p:blipFill>
        <p:spPr>
          <a:xfrm>
            <a:off x="6690255" y="800897"/>
            <a:ext cx="2606158" cy="2628102"/>
          </a:xfrm>
          <a:prstGeom prst="rect">
            <a:avLst/>
          </a:prstGeom>
        </p:spPr>
      </p:pic>
      <p:sp>
        <p:nvSpPr>
          <p:cNvPr id="32" name="TextBox 31">
            <a:extLst>
              <a:ext uri="{FF2B5EF4-FFF2-40B4-BE49-F238E27FC236}">
                <a16:creationId xmlns:a16="http://schemas.microsoft.com/office/drawing/2014/main" id="{67B02124-142C-B54F-AC61-B727BC46071D}"/>
              </a:ext>
            </a:extLst>
          </p:cNvPr>
          <p:cNvSpPr txBox="1"/>
          <p:nvPr/>
        </p:nvSpPr>
        <p:spPr>
          <a:xfrm>
            <a:off x="8701378" y="812191"/>
            <a:ext cx="595035" cy="369332"/>
          </a:xfrm>
          <a:prstGeom prst="rect">
            <a:avLst/>
          </a:prstGeom>
          <a:solidFill>
            <a:schemeClr val="accent1">
              <a:lumMod val="60000"/>
              <a:lumOff val="40000"/>
            </a:schemeClr>
          </a:solidFill>
        </p:spPr>
        <p:txBody>
          <a:bodyPr wrap="none" rtlCol="0">
            <a:spAutoFit/>
          </a:bodyPr>
          <a:lstStyle/>
          <a:p>
            <a:r>
              <a:rPr lang="en-US" dirty="0"/>
              <a:t>A10</a:t>
            </a:r>
          </a:p>
        </p:txBody>
      </p:sp>
      <p:sp>
        <p:nvSpPr>
          <p:cNvPr id="33" name="TextBox 32">
            <a:extLst>
              <a:ext uri="{FF2B5EF4-FFF2-40B4-BE49-F238E27FC236}">
                <a16:creationId xmlns:a16="http://schemas.microsoft.com/office/drawing/2014/main" id="{7E74DB7F-D5B5-4A47-8D16-5BDB6E050B98}"/>
              </a:ext>
            </a:extLst>
          </p:cNvPr>
          <p:cNvSpPr txBox="1"/>
          <p:nvPr/>
        </p:nvSpPr>
        <p:spPr>
          <a:xfrm>
            <a:off x="11522905" y="800896"/>
            <a:ext cx="582211" cy="369332"/>
          </a:xfrm>
          <a:prstGeom prst="rect">
            <a:avLst/>
          </a:prstGeom>
          <a:solidFill>
            <a:schemeClr val="accent1">
              <a:lumMod val="60000"/>
              <a:lumOff val="40000"/>
            </a:schemeClr>
          </a:solidFill>
        </p:spPr>
        <p:txBody>
          <a:bodyPr wrap="none" rtlCol="0">
            <a:spAutoFit/>
          </a:bodyPr>
          <a:lstStyle/>
          <a:p>
            <a:r>
              <a:rPr lang="en-US" dirty="0"/>
              <a:t>F07</a:t>
            </a:r>
          </a:p>
        </p:txBody>
      </p:sp>
      <p:sp>
        <p:nvSpPr>
          <p:cNvPr id="34" name="TextBox 33">
            <a:extLst>
              <a:ext uri="{FF2B5EF4-FFF2-40B4-BE49-F238E27FC236}">
                <a16:creationId xmlns:a16="http://schemas.microsoft.com/office/drawing/2014/main" id="{811586B2-45AD-1744-9547-12EBD5D3D3A3}"/>
              </a:ext>
            </a:extLst>
          </p:cNvPr>
          <p:cNvSpPr txBox="1"/>
          <p:nvPr/>
        </p:nvSpPr>
        <p:spPr>
          <a:xfrm rot="16200000">
            <a:off x="6588176" y="2793149"/>
            <a:ext cx="845103" cy="246221"/>
          </a:xfrm>
          <a:prstGeom prst="rect">
            <a:avLst/>
          </a:prstGeom>
          <a:noFill/>
        </p:spPr>
        <p:txBody>
          <a:bodyPr wrap="none" rtlCol="0">
            <a:spAutoFit/>
          </a:bodyPr>
          <a:lstStyle/>
          <a:p>
            <a:r>
              <a:rPr lang="en-US" sz="1000" dirty="0">
                <a:solidFill>
                  <a:schemeClr val="bg1"/>
                </a:solidFill>
              </a:rPr>
              <a:t>Tune kicker</a:t>
            </a:r>
          </a:p>
        </p:txBody>
      </p:sp>
      <p:cxnSp>
        <p:nvCxnSpPr>
          <p:cNvPr id="36" name="Straight Arrow Connector 35">
            <a:extLst>
              <a:ext uri="{FF2B5EF4-FFF2-40B4-BE49-F238E27FC236}">
                <a16:creationId xmlns:a16="http://schemas.microsoft.com/office/drawing/2014/main" id="{2E384E06-BE6E-BC40-BB18-8368EE7E9122}"/>
              </a:ext>
            </a:extLst>
          </p:cNvPr>
          <p:cNvCxnSpPr>
            <a:stCxn id="34" idx="3"/>
          </p:cNvCxnSpPr>
          <p:nvPr/>
        </p:nvCxnSpPr>
        <p:spPr>
          <a:xfrm flipH="1" flipV="1">
            <a:off x="6900530" y="2114948"/>
            <a:ext cx="110198" cy="378760"/>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9B65563-0EAA-5D4F-95C3-EF2D977C0795}"/>
              </a:ext>
            </a:extLst>
          </p:cNvPr>
          <p:cNvSpPr txBox="1"/>
          <p:nvPr/>
        </p:nvSpPr>
        <p:spPr>
          <a:xfrm rot="16200000">
            <a:off x="9426482" y="2793146"/>
            <a:ext cx="922047" cy="246221"/>
          </a:xfrm>
          <a:prstGeom prst="rect">
            <a:avLst/>
          </a:prstGeom>
          <a:noFill/>
        </p:spPr>
        <p:txBody>
          <a:bodyPr wrap="none" rtlCol="0">
            <a:spAutoFit/>
          </a:bodyPr>
          <a:lstStyle/>
          <a:p>
            <a:r>
              <a:rPr lang="en-US" sz="1000" dirty="0">
                <a:solidFill>
                  <a:schemeClr val="bg1"/>
                </a:solidFill>
              </a:rPr>
              <a:t>Main magnet</a:t>
            </a:r>
          </a:p>
        </p:txBody>
      </p:sp>
      <p:cxnSp>
        <p:nvCxnSpPr>
          <p:cNvPr id="38" name="Straight Arrow Connector 37">
            <a:extLst>
              <a:ext uri="{FF2B5EF4-FFF2-40B4-BE49-F238E27FC236}">
                <a16:creationId xmlns:a16="http://schemas.microsoft.com/office/drawing/2014/main" id="{2007A253-EF30-BB46-ABC9-F4168EB34403}"/>
              </a:ext>
            </a:extLst>
          </p:cNvPr>
          <p:cNvCxnSpPr>
            <a:stCxn id="37" idx="3"/>
          </p:cNvCxnSpPr>
          <p:nvPr/>
        </p:nvCxnSpPr>
        <p:spPr>
          <a:xfrm flipH="1" flipV="1">
            <a:off x="9777308" y="2114948"/>
            <a:ext cx="110198" cy="340285"/>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6FCB0D-C8F3-5347-A4BB-53F338DB447F}"/>
              </a:ext>
            </a:extLst>
          </p:cNvPr>
          <p:cNvSpPr txBox="1"/>
          <p:nvPr/>
        </p:nvSpPr>
        <p:spPr>
          <a:xfrm rot="16200000">
            <a:off x="10730953" y="2844865"/>
            <a:ext cx="838691" cy="246221"/>
          </a:xfrm>
          <a:prstGeom prst="rect">
            <a:avLst/>
          </a:prstGeom>
          <a:noFill/>
        </p:spPr>
        <p:txBody>
          <a:bodyPr wrap="none" rtlCol="0">
            <a:spAutoFit/>
          </a:bodyPr>
          <a:lstStyle/>
          <a:p>
            <a:r>
              <a:rPr lang="en-US" sz="1000" dirty="0" err="1">
                <a:solidFill>
                  <a:schemeClr val="bg1"/>
                </a:solidFill>
              </a:rPr>
              <a:t>Chrom</a:t>
            </a:r>
            <a:r>
              <a:rPr lang="en-US" sz="1000" dirty="0">
                <a:solidFill>
                  <a:schemeClr val="bg1"/>
                </a:solidFill>
              </a:rPr>
              <a:t> sext</a:t>
            </a:r>
          </a:p>
        </p:txBody>
      </p:sp>
      <p:cxnSp>
        <p:nvCxnSpPr>
          <p:cNvPr id="40" name="Straight Arrow Connector 39">
            <a:extLst>
              <a:ext uri="{FF2B5EF4-FFF2-40B4-BE49-F238E27FC236}">
                <a16:creationId xmlns:a16="http://schemas.microsoft.com/office/drawing/2014/main" id="{A5EF9F7A-C38C-3B47-A381-BB15800F0C7C}"/>
              </a:ext>
            </a:extLst>
          </p:cNvPr>
          <p:cNvCxnSpPr>
            <a:cxnSpLocks/>
          </p:cNvCxnSpPr>
          <p:nvPr/>
        </p:nvCxnSpPr>
        <p:spPr>
          <a:xfrm flipV="1">
            <a:off x="11150298" y="2199896"/>
            <a:ext cx="253959" cy="340286"/>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Chart, radar chart&#10;&#10;Description automatically generated">
            <a:extLst>
              <a:ext uri="{FF2B5EF4-FFF2-40B4-BE49-F238E27FC236}">
                <a16:creationId xmlns:a16="http://schemas.microsoft.com/office/drawing/2014/main" id="{767B4502-D056-6543-9E54-3F52E2B58469}"/>
              </a:ext>
            </a:extLst>
          </p:cNvPr>
          <p:cNvPicPr>
            <a:picLocks noChangeAspect="1"/>
          </p:cNvPicPr>
          <p:nvPr/>
        </p:nvPicPr>
        <p:blipFill>
          <a:blip r:embed="rId4"/>
          <a:stretch>
            <a:fillRect/>
          </a:stretch>
        </p:blipFill>
        <p:spPr>
          <a:xfrm>
            <a:off x="6140022" y="3561899"/>
            <a:ext cx="3424992" cy="3307395"/>
          </a:xfrm>
          <a:prstGeom prst="rect">
            <a:avLst/>
          </a:prstGeom>
        </p:spPr>
      </p:pic>
      <p:sp>
        <p:nvSpPr>
          <p:cNvPr id="44" name="TextBox 43">
            <a:extLst>
              <a:ext uri="{FF2B5EF4-FFF2-40B4-BE49-F238E27FC236}">
                <a16:creationId xmlns:a16="http://schemas.microsoft.com/office/drawing/2014/main" id="{5B3046A3-6255-864D-9CF2-9FFA79132228}"/>
              </a:ext>
            </a:extLst>
          </p:cNvPr>
          <p:cNvSpPr txBox="1"/>
          <p:nvPr/>
        </p:nvSpPr>
        <p:spPr>
          <a:xfrm>
            <a:off x="8759469" y="3567276"/>
            <a:ext cx="965329" cy="323165"/>
          </a:xfrm>
          <a:prstGeom prst="rect">
            <a:avLst/>
          </a:prstGeom>
          <a:solidFill>
            <a:schemeClr val="accent1">
              <a:lumMod val="60000"/>
              <a:lumOff val="40000"/>
            </a:schemeClr>
          </a:solidFill>
        </p:spPr>
        <p:txBody>
          <a:bodyPr wrap="none" rtlCol="0">
            <a:spAutoFit/>
          </a:bodyPr>
          <a:lstStyle/>
          <a:p>
            <a:r>
              <a:rPr lang="en-US" sz="1500" dirty="0"/>
              <a:t>AGS ring</a:t>
            </a:r>
          </a:p>
        </p:txBody>
      </p:sp>
      <p:sp>
        <p:nvSpPr>
          <p:cNvPr id="45" name="TextBox 44">
            <a:extLst>
              <a:ext uri="{FF2B5EF4-FFF2-40B4-BE49-F238E27FC236}">
                <a16:creationId xmlns:a16="http://schemas.microsoft.com/office/drawing/2014/main" id="{451E7666-0462-254B-B5A7-0C294D4A1DEF}"/>
              </a:ext>
            </a:extLst>
          </p:cNvPr>
          <p:cNvSpPr txBox="1"/>
          <p:nvPr/>
        </p:nvSpPr>
        <p:spPr>
          <a:xfrm>
            <a:off x="9442524" y="5215596"/>
            <a:ext cx="1374855" cy="523220"/>
          </a:xfrm>
          <a:prstGeom prst="rect">
            <a:avLst/>
          </a:prstGeom>
          <a:noFill/>
        </p:spPr>
        <p:txBody>
          <a:bodyPr wrap="square" rtlCol="0">
            <a:spAutoFit/>
          </a:bodyPr>
          <a:lstStyle/>
          <a:p>
            <a:r>
              <a:rPr lang="en-US" sz="1400" dirty="0"/>
              <a:t>Skew quad locations</a:t>
            </a:r>
          </a:p>
        </p:txBody>
      </p:sp>
      <p:cxnSp>
        <p:nvCxnSpPr>
          <p:cNvPr id="47" name="Straight Arrow Connector 46">
            <a:extLst>
              <a:ext uri="{FF2B5EF4-FFF2-40B4-BE49-F238E27FC236}">
                <a16:creationId xmlns:a16="http://schemas.microsoft.com/office/drawing/2014/main" id="{2F453358-1CDA-2049-A75F-665199A33088}"/>
              </a:ext>
            </a:extLst>
          </p:cNvPr>
          <p:cNvCxnSpPr/>
          <p:nvPr/>
        </p:nvCxnSpPr>
        <p:spPr>
          <a:xfrm flipH="1" flipV="1">
            <a:off x="9282740" y="4956339"/>
            <a:ext cx="188635" cy="518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E6278F9-9C4E-ED47-A805-E2D389DB9731}"/>
              </a:ext>
            </a:extLst>
          </p:cNvPr>
          <p:cNvCxnSpPr>
            <a:cxnSpLocks/>
          </p:cNvCxnSpPr>
          <p:nvPr/>
        </p:nvCxnSpPr>
        <p:spPr>
          <a:xfrm flipH="1">
            <a:off x="9067338" y="5474853"/>
            <a:ext cx="404037" cy="455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Table 51">
            <a:extLst>
              <a:ext uri="{FF2B5EF4-FFF2-40B4-BE49-F238E27FC236}">
                <a16:creationId xmlns:a16="http://schemas.microsoft.com/office/drawing/2014/main" id="{73DA1D06-F83D-C246-976B-66418E0F959E}"/>
              </a:ext>
            </a:extLst>
          </p:cNvPr>
          <p:cNvGraphicFramePr>
            <a:graphicFrameLocks noGrp="1"/>
          </p:cNvGraphicFramePr>
          <p:nvPr/>
        </p:nvGraphicFramePr>
        <p:xfrm>
          <a:off x="1148167" y="3611324"/>
          <a:ext cx="4876800" cy="2966720"/>
        </p:xfrm>
        <a:graphic>
          <a:graphicData uri="http://schemas.openxmlformats.org/drawingml/2006/table">
            <a:tbl>
              <a:tblPr firstRow="1" bandRow="1">
                <a:tableStyleId>{5C22544A-7EE6-4342-B048-85BDC9FD1C3A}</a:tableStyleId>
              </a:tblPr>
              <a:tblGrid>
                <a:gridCol w="1990340">
                  <a:extLst>
                    <a:ext uri="{9D8B030D-6E8A-4147-A177-3AD203B41FA5}">
                      <a16:colId xmlns:a16="http://schemas.microsoft.com/office/drawing/2014/main" val="2711225813"/>
                    </a:ext>
                  </a:extLst>
                </a:gridCol>
                <a:gridCol w="1260860">
                  <a:extLst>
                    <a:ext uri="{9D8B030D-6E8A-4147-A177-3AD203B41FA5}">
                      <a16:colId xmlns:a16="http://schemas.microsoft.com/office/drawing/2014/main" val="3295545154"/>
                    </a:ext>
                  </a:extLst>
                </a:gridCol>
                <a:gridCol w="1625600">
                  <a:extLst>
                    <a:ext uri="{9D8B030D-6E8A-4147-A177-3AD203B41FA5}">
                      <a16:colId xmlns:a16="http://schemas.microsoft.com/office/drawing/2014/main" val="3094463287"/>
                    </a:ext>
                  </a:extLst>
                </a:gridCol>
              </a:tblGrid>
              <a:tr h="370840">
                <a:tc>
                  <a:txBody>
                    <a:bodyPr/>
                    <a:lstStyle/>
                    <a:p>
                      <a:r>
                        <a:rPr lang="en-US" dirty="0"/>
                        <a:t>Magnet Param</a:t>
                      </a:r>
                    </a:p>
                  </a:txBody>
                  <a:tcPr/>
                </a:tc>
                <a:tc>
                  <a:txBody>
                    <a:bodyPr/>
                    <a:lstStyle/>
                    <a:p>
                      <a:endParaRPr lang="en-US" dirty="0"/>
                    </a:p>
                  </a:txBody>
                  <a:tcPr/>
                </a:tc>
                <a:tc>
                  <a:txBody>
                    <a:bodyPr/>
                    <a:lstStyle/>
                    <a:p>
                      <a:r>
                        <a:rPr lang="en-US" dirty="0"/>
                        <a:t>unit</a:t>
                      </a:r>
                    </a:p>
                  </a:txBody>
                  <a:tcPr/>
                </a:tc>
                <a:extLst>
                  <a:ext uri="{0D108BD9-81ED-4DB2-BD59-A6C34878D82A}">
                    <a16:rowId xmlns:a16="http://schemas.microsoft.com/office/drawing/2014/main" val="3801904092"/>
                  </a:ext>
                </a:extLst>
              </a:tr>
              <a:tr h="370840">
                <a:tc>
                  <a:txBody>
                    <a:bodyPr/>
                    <a:lstStyle/>
                    <a:p>
                      <a:r>
                        <a:rPr lang="en-US" sz="1600" dirty="0"/>
                        <a:t>Length (mech.)</a:t>
                      </a:r>
                    </a:p>
                  </a:txBody>
                  <a:tcPr/>
                </a:tc>
                <a:tc>
                  <a:txBody>
                    <a:bodyPr/>
                    <a:lstStyle/>
                    <a:p>
                      <a:r>
                        <a:rPr lang="en-US" sz="1600" dirty="0"/>
                        <a:t>0.17</a:t>
                      </a:r>
                    </a:p>
                  </a:txBody>
                  <a:tcPr/>
                </a:tc>
                <a:tc>
                  <a:txBody>
                    <a:bodyPr/>
                    <a:lstStyle/>
                    <a:p>
                      <a:r>
                        <a:rPr lang="en-US" sz="1600" dirty="0"/>
                        <a:t>m</a:t>
                      </a:r>
                    </a:p>
                  </a:txBody>
                  <a:tcPr/>
                </a:tc>
                <a:extLst>
                  <a:ext uri="{0D108BD9-81ED-4DB2-BD59-A6C34878D82A}">
                    <a16:rowId xmlns:a16="http://schemas.microsoft.com/office/drawing/2014/main" val="1987515174"/>
                  </a:ext>
                </a:extLst>
              </a:tr>
              <a:tr h="370840">
                <a:tc>
                  <a:txBody>
                    <a:bodyPr/>
                    <a:lstStyle/>
                    <a:p>
                      <a:r>
                        <a:rPr lang="en-US" sz="1600" dirty="0"/>
                        <a:t>Bore diameter</a:t>
                      </a:r>
                    </a:p>
                  </a:txBody>
                  <a:tcPr/>
                </a:tc>
                <a:tc>
                  <a:txBody>
                    <a:bodyPr/>
                    <a:lstStyle/>
                    <a:p>
                      <a:r>
                        <a:rPr lang="en-US" sz="1600" dirty="0"/>
                        <a:t>0.16</a:t>
                      </a:r>
                    </a:p>
                  </a:txBody>
                  <a:tcPr/>
                </a:tc>
                <a:tc>
                  <a:txBody>
                    <a:bodyPr/>
                    <a:lstStyle/>
                    <a:p>
                      <a:r>
                        <a:rPr lang="en-US" sz="1600" dirty="0"/>
                        <a:t>m</a:t>
                      </a:r>
                    </a:p>
                  </a:txBody>
                  <a:tcPr/>
                </a:tc>
                <a:extLst>
                  <a:ext uri="{0D108BD9-81ED-4DB2-BD59-A6C34878D82A}">
                    <a16:rowId xmlns:a16="http://schemas.microsoft.com/office/drawing/2014/main" val="981533667"/>
                  </a:ext>
                </a:extLst>
              </a:tr>
              <a:tr h="370840">
                <a:tc>
                  <a:txBody>
                    <a:bodyPr/>
                    <a:lstStyle/>
                    <a:p>
                      <a:r>
                        <a:rPr lang="en-US" sz="1600" dirty="0"/>
                        <a:t>Pole tip field (max)</a:t>
                      </a:r>
                    </a:p>
                  </a:txBody>
                  <a:tcPr/>
                </a:tc>
                <a:tc>
                  <a:txBody>
                    <a:bodyPr/>
                    <a:lstStyle/>
                    <a:p>
                      <a:r>
                        <a:rPr lang="en-US" sz="1600"/>
                        <a:t>0.15</a:t>
                      </a:r>
                      <a:endParaRPr lang="en-US" sz="1600" dirty="0"/>
                    </a:p>
                  </a:txBody>
                  <a:tcPr/>
                </a:tc>
                <a:tc>
                  <a:txBody>
                    <a:bodyPr/>
                    <a:lstStyle/>
                    <a:p>
                      <a:r>
                        <a:rPr lang="en-US" sz="1600" dirty="0"/>
                        <a:t>T</a:t>
                      </a:r>
                    </a:p>
                  </a:txBody>
                  <a:tcPr/>
                </a:tc>
                <a:extLst>
                  <a:ext uri="{0D108BD9-81ED-4DB2-BD59-A6C34878D82A}">
                    <a16:rowId xmlns:a16="http://schemas.microsoft.com/office/drawing/2014/main" val="2172013700"/>
                  </a:ext>
                </a:extLst>
              </a:tr>
              <a:tr h="370840">
                <a:tc>
                  <a:txBody>
                    <a:bodyPr/>
                    <a:lstStyle/>
                    <a:p>
                      <a:r>
                        <a:rPr lang="en-US" sz="1600" dirty="0"/>
                        <a:t>Int grad (max)</a:t>
                      </a:r>
                    </a:p>
                  </a:txBody>
                  <a:tcPr/>
                </a:tc>
                <a:tc>
                  <a:txBody>
                    <a:bodyPr/>
                    <a:lstStyle/>
                    <a:p>
                      <a:r>
                        <a:rPr lang="en-US" sz="1600" dirty="0"/>
                        <a:t>0.32</a:t>
                      </a:r>
                    </a:p>
                  </a:txBody>
                  <a:tcPr/>
                </a:tc>
                <a:tc>
                  <a:txBody>
                    <a:bodyPr/>
                    <a:lstStyle/>
                    <a:p>
                      <a:r>
                        <a:rPr lang="en-US" sz="1600" dirty="0"/>
                        <a:t>T</a:t>
                      </a:r>
                    </a:p>
                  </a:txBody>
                  <a:tcPr/>
                </a:tc>
                <a:extLst>
                  <a:ext uri="{0D108BD9-81ED-4DB2-BD59-A6C34878D82A}">
                    <a16:rowId xmlns:a16="http://schemas.microsoft.com/office/drawing/2014/main" val="4058771551"/>
                  </a:ext>
                </a:extLst>
              </a:tr>
              <a:tr h="370840">
                <a:tc>
                  <a:txBody>
                    <a:bodyPr/>
                    <a:lstStyle/>
                    <a:p>
                      <a:r>
                        <a:rPr lang="en-US" sz="1600" dirty="0"/>
                        <a:t>Current (max)</a:t>
                      </a:r>
                    </a:p>
                  </a:txBody>
                  <a:tcPr/>
                </a:tc>
                <a:tc>
                  <a:txBody>
                    <a:bodyPr/>
                    <a:lstStyle/>
                    <a:p>
                      <a:r>
                        <a:rPr lang="en-US" sz="1600" dirty="0"/>
                        <a:t>275</a:t>
                      </a:r>
                    </a:p>
                  </a:txBody>
                  <a:tcPr/>
                </a:tc>
                <a:tc>
                  <a:txBody>
                    <a:bodyPr/>
                    <a:lstStyle/>
                    <a:p>
                      <a:r>
                        <a:rPr lang="en-US" sz="1600" dirty="0"/>
                        <a:t>A</a:t>
                      </a:r>
                    </a:p>
                  </a:txBody>
                  <a:tcPr/>
                </a:tc>
                <a:extLst>
                  <a:ext uri="{0D108BD9-81ED-4DB2-BD59-A6C34878D82A}">
                    <a16:rowId xmlns:a16="http://schemas.microsoft.com/office/drawing/2014/main" val="3992747951"/>
                  </a:ext>
                </a:extLst>
              </a:tr>
              <a:tr h="370840">
                <a:tc>
                  <a:txBody>
                    <a:bodyPr/>
                    <a:lstStyle/>
                    <a:p>
                      <a:r>
                        <a:rPr lang="en-US" sz="1600" dirty="0"/>
                        <a:t>Current (</a:t>
                      </a:r>
                      <a:r>
                        <a:rPr lang="en-US" sz="1600" dirty="0" err="1"/>
                        <a:t>rms,max</a:t>
                      </a:r>
                      <a:r>
                        <a:rPr lang="en-US" sz="1600" dirty="0"/>
                        <a:t>)</a:t>
                      </a:r>
                    </a:p>
                  </a:txBody>
                  <a:tcPr/>
                </a:tc>
                <a:tc>
                  <a:txBody>
                    <a:bodyPr/>
                    <a:lstStyle/>
                    <a:p>
                      <a:r>
                        <a:rPr lang="en-US" sz="1600" dirty="0"/>
                        <a:t>60</a:t>
                      </a:r>
                    </a:p>
                  </a:txBody>
                  <a:tcPr/>
                </a:tc>
                <a:tc>
                  <a:txBody>
                    <a:bodyPr/>
                    <a:lstStyle/>
                    <a:p>
                      <a:r>
                        <a:rPr lang="en-US" sz="1600" dirty="0"/>
                        <a:t>A</a:t>
                      </a:r>
                    </a:p>
                  </a:txBody>
                  <a:tcPr/>
                </a:tc>
                <a:extLst>
                  <a:ext uri="{0D108BD9-81ED-4DB2-BD59-A6C34878D82A}">
                    <a16:rowId xmlns:a16="http://schemas.microsoft.com/office/drawing/2014/main" val="1740108708"/>
                  </a:ext>
                </a:extLst>
              </a:tr>
              <a:tr h="370840">
                <a:tc>
                  <a:txBody>
                    <a:bodyPr/>
                    <a:lstStyle/>
                    <a:p>
                      <a:r>
                        <a:rPr lang="en-US" sz="1600" dirty="0"/>
                        <a:t>Lamination thick.</a:t>
                      </a:r>
                    </a:p>
                  </a:txBody>
                  <a:tcPr/>
                </a:tc>
                <a:tc>
                  <a:txBody>
                    <a:bodyPr/>
                    <a:lstStyle/>
                    <a:p>
                      <a:r>
                        <a:rPr lang="en-US" sz="1600" dirty="0"/>
                        <a:t>0.635</a:t>
                      </a:r>
                    </a:p>
                  </a:txBody>
                  <a:tcPr/>
                </a:tc>
                <a:tc>
                  <a:txBody>
                    <a:bodyPr/>
                    <a:lstStyle/>
                    <a:p>
                      <a:r>
                        <a:rPr lang="en-US" sz="1600" dirty="0"/>
                        <a:t>mm</a:t>
                      </a:r>
                    </a:p>
                  </a:txBody>
                  <a:tcPr/>
                </a:tc>
                <a:extLst>
                  <a:ext uri="{0D108BD9-81ED-4DB2-BD59-A6C34878D82A}">
                    <a16:rowId xmlns:a16="http://schemas.microsoft.com/office/drawing/2014/main" val="1084487897"/>
                  </a:ext>
                </a:extLst>
              </a:tr>
            </a:tbl>
          </a:graphicData>
        </a:graphic>
      </p:graphicFrame>
      <p:pic>
        <p:nvPicPr>
          <p:cNvPr id="52" name="Picture 51">
            <a:extLst>
              <a:ext uri="{FF2B5EF4-FFF2-40B4-BE49-F238E27FC236}">
                <a16:creationId xmlns:a16="http://schemas.microsoft.com/office/drawing/2014/main" id="{26EAE811-E9C9-A840-B5FB-681EEAE0F89D}"/>
              </a:ext>
            </a:extLst>
          </p:cNvPr>
          <p:cNvPicPr>
            <a:picLocks noChangeAspect="1"/>
          </p:cNvPicPr>
          <p:nvPr/>
        </p:nvPicPr>
        <p:blipFill>
          <a:blip r:embed="rId5"/>
          <a:stretch>
            <a:fillRect/>
          </a:stretch>
        </p:blipFill>
        <p:spPr>
          <a:xfrm>
            <a:off x="10115677" y="3680801"/>
            <a:ext cx="1698333" cy="1445878"/>
          </a:xfrm>
          <a:prstGeom prst="rect">
            <a:avLst/>
          </a:prstGeom>
        </p:spPr>
      </p:pic>
      <p:sp>
        <p:nvSpPr>
          <p:cNvPr id="53" name="TextBox 52">
            <a:extLst>
              <a:ext uri="{FF2B5EF4-FFF2-40B4-BE49-F238E27FC236}">
                <a16:creationId xmlns:a16="http://schemas.microsoft.com/office/drawing/2014/main" id="{7D5B3DE2-EBF2-AB4A-B7EA-FCAE68248585}"/>
              </a:ext>
            </a:extLst>
          </p:cNvPr>
          <p:cNvSpPr txBox="1"/>
          <p:nvPr/>
        </p:nvSpPr>
        <p:spPr>
          <a:xfrm>
            <a:off x="10484253" y="3550242"/>
            <a:ext cx="1578311" cy="323165"/>
          </a:xfrm>
          <a:prstGeom prst="rect">
            <a:avLst/>
          </a:prstGeom>
          <a:solidFill>
            <a:schemeClr val="bg2"/>
          </a:solidFill>
          <a:ln>
            <a:solidFill>
              <a:schemeClr val="tx1"/>
            </a:solidFill>
          </a:ln>
        </p:spPr>
        <p:txBody>
          <a:bodyPr wrap="square" rtlCol="0">
            <a:spAutoFit/>
          </a:bodyPr>
          <a:lstStyle/>
          <a:p>
            <a:r>
              <a:rPr lang="en-US" sz="1500" dirty="0"/>
              <a:t>4-Stranded coils</a:t>
            </a:r>
          </a:p>
        </p:txBody>
      </p:sp>
      <p:sp>
        <p:nvSpPr>
          <p:cNvPr id="54" name="TextBox 53">
            <a:extLst>
              <a:ext uri="{FF2B5EF4-FFF2-40B4-BE49-F238E27FC236}">
                <a16:creationId xmlns:a16="http://schemas.microsoft.com/office/drawing/2014/main" id="{ADE98380-F74E-2A43-8F64-FCB6BACF87D3}"/>
              </a:ext>
            </a:extLst>
          </p:cNvPr>
          <p:cNvSpPr txBox="1"/>
          <p:nvPr/>
        </p:nvSpPr>
        <p:spPr>
          <a:xfrm>
            <a:off x="10796931" y="5039833"/>
            <a:ext cx="644728" cy="246221"/>
          </a:xfrm>
          <a:prstGeom prst="rect">
            <a:avLst/>
          </a:prstGeom>
          <a:noFill/>
        </p:spPr>
        <p:txBody>
          <a:bodyPr wrap="none" rtlCol="0">
            <a:spAutoFit/>
          </a:bodyPr>
          <a:lstStyle/>
          <a:p>
            <a:r>
              <a:rPr lang="en-US" sz="1000" dirty="0"/>
              <a:t>17 turns</a:t>
            </a:r>
          </a:p>
        </p:txBody>
      </p:sp>
    </p:spTree>
    <p:extLst>
      <p:ext uri="{BB962C8B-B14F-4D97-AF65-F5344CB8AC3E}">
        <p14:creationId xmlns:p14="http://schemas.microsoft.com/office/powerpoint/2010/main" val="334871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B9864D-507C-274D-A682-8AC01D05E4DE}"/>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sp>
        <p:nvSpPr>
          <p:cNvPr id="18" name="TextBox 17">
            <a:extLst>
              <a:ext uri="{FF2B5EF4-FFF2-40B4-BE49-F238E27FC236}">
                <a16:creationId xmlns:a16="http://schemas.microsoft.com/office/drawing/2014/main" id="{D3BC3432-F1F4-514E-BE5E-4DB70E22C452}"/>
              </a:ext>
            </a:extLst>
          </p:cNvPr>
          <p:cNvSpPr txBox="1"/>
          <p:nvPr/>
        </p:nvSpPr>
        <p:spPr>
          <a:xfrm>
            <a:off x="197130" y="1352402"/>
            <a:ext cx="5789000" cy="2800767"/>
          </a:xfrm>
          <a:prstGeom prst="rect">
            <a:avLst/>
          </a:prstGeom>
          <a:noFill/>
        </p:spPr>
        <p:txBody>
          <a:bodyPr wrap="square">
            <a:spAutoFit/>
          </a:bodyPr>
          <a:lstStyle/>
          <a:p>
            <a:pPr marL="285750" indent="-285750">
              <a:buFont typeface="Arial" panose="020B0604020202020204" pitchFamily="34" charset="0"/>
              <a:buChar char="•"/>
            </a:pPr>
            <a:r>
              <a:rPr lang="en-US" sz="1600" dirty="0"/>
              <a:t>Pulsing the skew quads with </a:t>
            </a:r>
            <a:r>
              <a:rPr lang="en-US" sz="1600" dirty="0">
                <a:solidFill>
                  <a:srgbClr val="FF0000"/>
                </a:solidFill>
              </a:rPr>
              <a:t>1 </a:t>
            </a:r>
            <a:r>
              <a:rPr lang="en-US" sz="1600" dirty="0" err="1">
                <a:solidFill>
                  <a:srgbClr val="FF0000"/>
                </a:solidFill>
              </a:rPr>
              <a:t>ms</a:t>
            </a:r>
            <a:r>
              <a:rPr lang="en-US" sz="1600" dirty="0">
                <a:solidFill>
                  <a:srgbClr val="FF0000"/>
                </a:solidFill>
              </a:rPr>
              <a:t> rise, 1.3 </a:t>
            </a:r>
            <a:r>
              <a:rPr lang="en-US" sz="1600" dirty="0" err="1">
                <a:solidFill>
                  <a:srgbClr val="FF0000"/>
                </a:solidFill>
              </a:rPr>
              <a:t>ms</a:t>
            </a:r>
            <a:r>
              <a:rPr lang="en-US" sz="1600" dirty="0">
                <a:solidFill>
                  <a:srgbClr val="FF0000"/>
                </a:solidFill>
              </a:rPr>
              <a:t> flattop and 1 </a:t>
            </a:r>
            <a:r>
              <a:rPr lang="en-US" sz="1600" dirty="0" err="1">
                <a:solidFill>
                  <a:srgbClr val="FF0000"/>
                </a:solidFill>
              </a:rPr>
              <a:t>ms</a:t>
            </a:r>
            <a:r>
              <a:rPr lang="en-US" sz="1600" dirty="0">
                <a:solidFill>
                  <a:srgbClr val="FF0000"/>
                </a:solidFill>
              </a:rPr>
              <a:t> fall </a:t>
            </a:r>
            <a:r>
              <a:rPr lang="en-US" sz="1600" dirty="0"/>
              <a:t>allows changing currents quickly to accommodate new correction vectors every resonance</a:t>
            </a:r>
          </a:p>
          <a:p>
            <a:pPr marL="742950" lvl="1" indent="-285750"/>
            <a:endParaRPr lang="en-US" sz="1600" dirty="0"/>
          </a:p>
          <a:p>
            <a:pPr marL="742950" lvl="1" indent="-285750"/>
            <a:r>
              <a:rPr lang="en-US" sz="1600" dirty="0"/>
              <a:t>Also avoids having skew fields during strong vertical </a:t>
            </a:r>
            <a:r>
              <a:rPr lang="en-US" sz="1600" dirty="0" err="1"/>
              <a:t>intrinsics</a:t>
            </a:r>
            <a:r>
              <a:rPr lang="en-US" sz="1600" dirty="0"/>
              <a:t> (tracking showed small polarization losses at these with skew quads powered)</a:t>
            </a:r>
          </a:p>
          <a:p>
            <a:pPr marL="742950" lvl="1" indent="-285750"/>
            <a:endParaRPr lang="en-US" sz="1600" dirty="0"/>
          </a:p>
          <a:p>
            <a:pPr marL="342900" indent="-342900">
              <a:buFont typeface="Arial" panose="020B0604020202020204" pitchFamily="34" charset="0"/>
              <a:buChar char="•"/>
            </a:pPr>
            <a:r>
              <a:rPr lang="en-US" sz="1600" dirty="0"/>
              <a:t>Calculated resonance strength reducible to zero at almost every resonance</a:t>
            </a:r>
          </a:p>
          <a:p>
            <a:pPr marL="800100" lvl="1" indent="-342900">
              <a:buFont typeface="Arial" panose="020B0604020202020204" pitchFamily="34" charset="0"/>
              <a:buChar char="•"/>
            </a:pPr>
            <a:r>
              <a:rPr lang="en-US" sz="1600" dirty="0"/>
              <a:t>Tune shift from coupling &lt; 0.005</a:t>
            </a:r>
          </a:p>
        </p:txBody>
      </p:sp>
      <p:sp>
        <p:nvSpPr>
          <p:cNvPr id="23" name="Slide Number Placeholder 3">
            <a:extLst>
              <a:ext uri="{FF2B5EF4-FFF2-40B4-BE49-F238E27FC236}">
                <a16:creationId xmlns:a16="http://schemas.microsoft.com/office/drawing/2014/main" id="{837085C9-77DB-AB41-B166-B51DF41DEC40}"/>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8</a:t>
            </a:fld>
            <a:endParaRPr lang="en-US" dirty="0"/>
          </a:p>
        </p:txBody>
      </p:sp>
      <p:pic>
        <p:nvPicPr>
          <p:cNvPr id="24" name="Picture 23" descr="Chart, line chart&#10;&#10;Description automatically generated">
            <a:extLst>
              <a:ext uri="{FF2B5EF4-FFF2-40B4-BE49-F238E27FC236}">
                <a16:creationId xmlns:a16="http://schemas.microsoft.com/office/drawing/2014/main" id="{F5FBDD3B-4670-1F43-B598-7EAC9C9FA4FF}"/>
              </a:ext>
            </a:extLst>
          </p:cNvPr>
          <p:cNvPicPr>
            <a:picLocks noChangeAspect="1"/>
          </p:cNvPicPr>
          <p:nvPr/>
        </p:nvPicPr>
        <p:blipFill>
          <a:blip r:embed="rId2"/>
          <a:stretch>
            <a:fillRect/>
          </a:stretch>
        </p:blipFill>
        <p:spPr>
          <a:xfrm>
            <a:off x="7066002" y="554401"/>
            <a:ext cx="4726898" cy="2765346"/>
          </a:xfrm>
          <a:prstGeom prst="rect">
            <a:avLst/>
          </a:prstGeom>
        </p:spPr>
      </p:pic>
      <p:pic>
        <p:nvPicPr>
          <p:cNvPr id="25" name="Picture 24">
            <a:extLst>
              <a:ext uri="{FF2B5EF4-FFF2-40B4-BE49-F238E27FC236}">
                <a16:creationId xmlns:a16="http://schemas.microsoft.com/office/drawing/2014/main" id="{ECA3520B-3ED4-CB42-A8FD-CDB607951C20}"/>
              </a:ext>
            </a:extLst>
          </p:cNvPr>
          <p:cNvPicPr>
            <a:picLocks noChangeAspect="1"/>
          </p:cNvPicPr>
          <p:nvPr/>
        </p:nvPicPr>
        <p:blipFill>
          <a:blip r:embed="rId3"/>
          <a:srcRect/>
          <a:stretch/>
        </p:blipFill>
        <p:spPr>
          <a:xfrm>
            <a:off x="7068775" y="3553097"/>
            <a:ext cx="4726898" cy="2617860"/>
          </a:xfrm>
          <a:prstGeom prst="rect">
            <a:avLst/>
          </a:prstGeom>
        </p:spPr>
      </p:pic>
      <p:sp>
        <p:nvSpPr>
          <p:cNvPr id="26" name="Oval 25">
            <a:extLst>
              <a:ext uri="{FF2B5EF4-FFF2-40B4-BE49-F238E27FC236}">
                <a16:creationId xmlns:a16="http://schemas.microsoft.com/office/drawing/2014/main" id="{71932A76-00DD-A04D-88D9-9F811D4779D4}"/>
              </a:ext>
            </a:extLst>
          </p:cNvPr>
          <p:cNvSpPr/>
          <p:nvPr/>
        </p:nvSpPr>
        <p:spPr>
          <a:xfrm>
            <a:off x="10171697" y="817834"/>
            <a:ext cx="569626" cy="205957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5AB152C3-BF6C-274D-B902-203D3AD07023}"/>
              </a:ext>
            </a:extLst>
          </p:cNvPr>
          <p:cNvCxnSpPr>
            <a:cxnSpLocks/>
            <a:stCxn id="26" idx="4"/>
          </p:cNvCxnSpPr>
          <p:nvPr/>
        </p:nvCxnSpPr>
        <p:spPr>
          <a:xfrm flipH="1">
            <a:off x="9754746" y="2877406"/>
            <a:ext cx="701764" cy="610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Left Brace 27">
            <a:extLst>
              <a:ext uri="{FF2B5EF4-FFF2-40B4-BE49-F238E27FC236}">
                <a16:creationId xmlns:a16="http://schemas.microsoft.com/office/drawing/2014/main" id="{F398DE5C-973E-324A-9493-349B5B9C7C88}"/>
              </a:ext>
            </a:extLst>
          </p:cNvPr>
          <p:cNvSpPr/>
          <p:nvPr/>
        </p:nvSpPr>
        <p:spPr>
          <a:xfrm rot="5400000">
            <a:off x="9684692" y="1947422"/>
            <a:ext cx="77724" cy="324099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C6804AF3-8AD0-7046-8295-4174F7C06C86}"/>
              </a:ext>
            </a:extLst>
          </p:cNvPr>
          <p:cNvSpPr/>
          <p:nvPr/>
        </p:nvSpPr>
        <p:spPr>
          <a:xfrm rot="5400000">
            <a:off x="8493154" y="3786176"/>
            <a:ext cx="77725" cy="55411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4E4C0CBE-023F-8F42-9881-6C2E04AC72F3}"/>
              </a:ext>
            </a:extLst>
          </p:cNvPr>
          <p:cNvSpPr/>
          <p:nvPr/>
        </p:nvSpPr>
        <p:spPr>
          <a:xfrm rot="5400000">
            <a:off x="8999564" y="3853361"/>
            <a:ext cx="74435" cy="41645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4B10C2F-07E3-2A4F-872E-8BD004725E78}"/>
              </a:ext>
            </a:extLst>
          </p:cNvPr>
          <p:cNvSpPr txBox="1"/>
          <p:nvPr/>
        </p:nvSpPr>
        <p:spPr>
          <a:xfrm>
            <a:off x="8284993" y="3813023"/>
            <a:ext cx="494046" cy="215444"/>
          </a:xfrm>
          <a:prstGeom prst="rect">
            <a:avLst/>
          </a:prstGeom>
          <a:noFill/>
        </p:spPr>
        <p:txBody>
          <a:bodyPr wrap="none" rtlCol="0">
            <a:spAutoFit/>
          </a:bodyPr>
          <a:lstStyle/>
          <a:p>
            <a:r>
              <a:rPr lang="en-US" sz="800" dirty="0"/>
              <a:t>1.3 </a:t>
            </a:r>
            <a:r>
              <a:rPr lang="en-US" sz="800" dirty="0" err="1"/>
              <a:t>ms</a:t>
            </a:r>
            <a:endParaRPr lang="en-US" sz="800" dirty="0"/>
          </a:p>
        </p:txBody>
      </p:sp>
      <p:sp>
        <p:nvSpPr>
          <p:cNvPr id="32" name="TextBox 31">
            <a:extLst>
              <a:ext uri="{FF2B5EF4-FFF2-40B4-BE49-F238E27FC236}">
                <a16:creationId xmlns:a16="http://schemas.microsoft.com/office/drawing/2014/main" id="{CF6A7513-790E-A145-BAEE-9150A4766488}"/>
              </a:ext>
            </a:extLst>
          </p:cNvPr>
          <p:cNvSpPr txBox="1"/>
          <p:nvPr/>
        </p:nvSpPr>
        <p:spPr>
          <a:xfrm>
            <a:off x="8779039" y="3819558"/>
            <a:ext cx="494046" cy="215444"/>
          </a:xfrm>
          <a:prstGeom prst="rect">
            <a:avLst/>
          </a:prstGeom>
          <a:noFill/>
        </p:spPr>
        <p:txBody>
          <a:bodyPr wrap="none" rtlCol="0">
            <a:spAutoFit/>
          </a:bodyPr>
          <a:lstStyle/>
          <a:p>
            <a:r>
              <a:rPr lang="en-US" sz="800" dirty="0"/>
              <a:t>1.0 </a:t>
            </a:r>
            <a:r>
              <a:rPr lang="en-US" sz="800" dirty="0" err="1"/>
              <a:t>ms</a:t>
            </a:r>
            <a:endParaRPr lang="en-US" sz="800" dirty="0"/>
          </a:p>
        </p:txBody>
      </p:sp>
      <p:sp>
        <p:nvSpPr>
          <p:cNvPr id="33" name="TextBox 32">
            <a:extLst>
              <a:ext uri="{FF2B5EF4-FFF2-40B4-BE49-F238E27FC236}">
                <a16:creationId xmlns:a16="http://schemas.microsoft.com/office/drawing/2014/main" id="{F13B86D1-BCA6-134D-9724-BC10D340CCB3}"/>
              </a:ext>
            </a:extLst>
          </p:cNvPr>
          <p:cNvSpPr txBox="1"/>
          <p:nvPr/>
        </p:nvSpPr>
        <p:spPr>
          <a:xfrm>
            <a:off x="7633567" y="2600407"/>
            <a:ext cx="1912703" cy="276999"/>
          </a:xfrm>
          <a:prstGeom prst="rect">
            <a:avLst/>
          </a:prstGeom>
          <a:noFill/>
        </p:spPr>
        <p:txBody>
          <a:bodyPr wrap="none" rtlCol="0">
            <a:spAutoFit/>
          </a:bodyPr>
          <a:lstStyle/>
          <a:p>
            <a:r>
              <a:rPr lang="en-US" sz="1200" dirty="0"/>
              <a:t>Each trace= 1 skew quad</a:t>
            </a:r>
          </a:p>
        </p:txBody>
      </p:sp>
      <p:sp>
        <p:nvSpPr>
          <p:cNvPr id="34" name="Left Brace 33">
            <a:extLst>
              <a:ext uri="{FF2B5EF4-FFF2-40B4-BE49-F238E27FC236}">
                <a16:creationId xmlns:a16="http://schemas.microsoft.com/office/drawing/2014/main" id="{BEB92BF4-158B-CA4D-B29E-E3E00ED3E2CF}"/>
              </a:ext>
            </a:extLst>
          </p:cNvPr>
          <p:cNvSpPr/>
          <p:nvPr/>
        </p:nvSpPr>
        <p:spPr>
          <a:xfrm rot="5400000">
            <a:off x="7992966" y="3857127"/>
            <a:ext cx="74435" cy="41645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D249F96C-8ADD-5A45-B5DF-257E59F80591}"/>
              </a:ext>
            </a:extLst>
          </p:cNvPr>
          <p:cNvSpPr txBox="1"/>
          <p:nvPr/>
        </p:nvSpPr>
        <p:spPr>
          <a:xfrm>
            <a:off x="7767656" y="3819558"/>
            <a:ext cx="494046" cy="215444"/>
          </a:xfrm>
          <a:prstGeom prst="rect">
            <a:avLst/>
          </a:prstGeom>
          <a:noFill/>
        </p:spPr>
        <p:txBody>
          <a:bodyPr wrap="none" rtlCol="0">
            <a:spAutoFit/>
          </a:bodyPr>
          <a:lstStyle/>
          <a:p>
            <a:r>
              <a:rPr lang="en-US" sz="800" dirty="0"/>
              <a:t>1.0 </a:t>
            </a:r>
            <a:r>
              <a:rPr lang="en-US" sz="800" dirty="0" err="1"/>
              <a:t>ms</a:t>
            </a:r>
            <a:endParaRPr lang="en-US" sz="800" dirty="0"/>
          </a:p>
        </p:txBody>
      </p:sp>
      <p:sp>
        <p:nvSpPr>
          <p:cNvPr id="36" name="Title 1">
            <a:extLst>
              <a:ext uri="{FF2B5EF4-FFF2-40B4-BE49-F238E27FC236}">
                <a16:creationId xmlns:a16="http://schemas.microsoft.com/office/drawing/2014/main" id="{B3FF67CA-0212-4B49-BF0F-653832CF856F}"/>
              </a:ext>
            </a:extLst>
          </p:cNvPr>
          <p:cNvSpPr>
            <a:spLocks noGrp="1"/>
          </p:cNvSpPr>
          <p:nvPr>
            <p:ph type="title"/>
          </p:nvPr>
        </p:nvSpPr>
        <p:spPr>
          <a:xfrm>
            <a:off x="271697" y="56744"/>
            <a:ext cx="11049000" cy="816332"/>
          </a:xfrm>
        </p:spPr>
        <p:txBody>
          <a:bodyPr>
            <a:normAutofit/>
          </a:bodyPr>
          <a:lstStyle/>
          <a:p>
            <a:r>
              <a:rPr lang="en-US" sz="3600" dirty="0"/>
              <a:t>Calculated correction waveforms</a:t>
            </a:r>
          </a:p>
        </p:txBody>
      </p:sp>
    </p:spTree>
    <p:extLst>
      <p:ext uri="{BB962C8B-B14F-4D97-AF65-F5344CB8AC3E}">
        <p14:creationId xmlns:p14="http://schemas.microsoft.com/office/powerpoint/2010/main" val="369368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EAABD-CDC4-F793-9372-1E49A730499D}"/>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sp>
        <p:nvSpPr>
          <p:cNvPr id="4" name="Title 5">
            <a:extLst>
              <a:ext uri="{FF2B5EF4-FFF2-40B4-BE49-F238E27FC236}">
                <a16:creationId xmlns:a16="http://schemas.microsoft.com/office/drawing/2014/main" id="{C2052A6E-8887-E241-CD61-1E6763A057C0}"/>
              </a:ext>
            </a:extLst>
          </p:cNvPr>
          <p:cNvSpPr>
            <a:spLocks noGrp="1"/>
          </p:cNvSpPr>
          <p:nvPr>
            <p:ph type="title"/>
          </p:nvPr>
        </p:nvSpPr>
        <p:spPr>
          <a:xfrm>
            <a:off x="355257" y="1"/>
            <a:ext cx="11049000" cy="787077"/>
          </a:xfrm>
        </p:spPr>
        <p:txBody>
          <a:bodyPr/>
          <a:lstStyle/>
          <a:p>
            <a:r>
              <a:rPr lang="en-US" dirty="0"/>
              <a:t>Commissioning Timeline</a:t>
            </a:r>
          </a:p>
        </p:txBody>
      </p:sp>
      <p:graphicFrame>
        <p:nvGraphicFramePr>
          <p:cNvPr id="8" name="Table 7">
            <a:extLst>
              <a:ext uri="{FF2B5EF4-FFF2-40B4-BE49-F238E27FC236}">
                <a16:creationId xmlns:a16="http://schemas.microsoft.com/office/drawing/2014/main" id="{8FFC3D8B-AFF0-E292-1B47-D6A13D8A6ECC}"/>
              </a:ext>
            </a:extLst>
          </p:cNvPr>
          <p:cNvGraphicFramePr>
            <a:graphicFrameLocks noGrp="1"/>
          </p:cNvGraphicFramePr>
          <p:nvPr>
            <p:extLst>
              <p:ext uri="{D42A27DB-BD31-4B8C-83A1-F6EECF244321}">
                <p14:modId xmlns:p14="http://schemas.microsoft.com/office/powerpoint/2010/main" val="3008310948"/>
              </p:ext>
            </p:extLst>
          </p:nvPr>
        </p:nvGraphicFramePr>
        <p:xfrm>
          <a:off x="355252" y="1198637"/>
          <a:ext cx="11717002" cy="370840"/>
        </p:xfrm>
        <a:graphic>
          <a:graphicData uri="http://schemas.openxmlformats.org/drawingml/2006/table">
            <a:tbl>
              <a:tblPr firstRow="1" bandRow="1">
                <a:tableStyleId>{5C22544A-7EE6-4342-B048-85BDC9FD1C3A}</a:tableStyleId>
              </a:tblPr>
              <a:tblGrid>
                <a:gridCol w="1065182">
                  <a:extLst>
                    <a:ext uri="{9D8B030D-6E8A-4147-A177-3AD203B41FA5}">
                      <a16:colId xmlns:a16="http://schemas.microsoft.com/office/drawing/2014/main" val="2760287830"/>
                    </a:ext>
                  </a:extLst>
                </a:gridCol>
                <a:gridCol w="1065182">
                  <a:extLst>
                    <a:ext uri="{9D8B030D-6E8A-4147-A177-3AD203B41FA5}">
                      <a16:colId xmlns:a16="http://schemas.microsoft.com/office/drawing/2014/main" val="3581696408"/>
                    </a:ext>
                  </a:extLst>
                </a:gridCol>
                <a:gridCol w="1065182">
                  <a:extLst>
                    <a:ext uri="{9D8B030D-6E8A-4147-A177-3AD203B41FA5}">
                      <a16:colId xmlns:a16="http://schemas.microsoft.com/office/drawing/2014/main" val="521493249"/>
                    </a:ext>
                  </a:extLst>
                </a:gridCol>
                <a:gridCol w="1065182">
                  <a:extLst>
                    <a:ext uri="{9D8B030D-6E8A-4147-A177-3AD203B41FA5}">
                      <a16:colId xmlns:a16="http://schemas.microsoft.com/office/drawing/2014/main" val="3967229571"/>
                    </a:ext>
                  </a:extLst>
                </a:gridCol>
                <a:gridCol w="1065182">
                  <a:extLst>
                    <a:ext uri="{9D8B030D-6E8A-4147-A177-3AD203B41FA5}">
                      <a16:colId xmlns:a16="http://schemas.microsoft.com/office/drawing/2014/main" val="3266288207"/>
                    </a:ext>
                  </a:extLst>
                </a:gridCol>
                <a:gridCol w="1065182">
                  <a:extLst>
                    <a:ext uri="{9D8B030D-6E8A-4147-A177-3AD203B41FA5}">
                      <a16:colId xmlns:a16="http://schemas.microsoft.com/office/drawing/2014/main" val="2469951688"/>
                    </a:ext>
                  </a:extLst>
                </a:gridCol>
                <a:gridCol w="1065182">
                  <a:extLst>
                    <a:ext uri="{9D8B030D-6E8A-4147-A177-3AD203B41FA5}">
                      <a16:colId xmlns:a16="http://schemas.microsoft.com/office/drawing/2014/main" val="3381053211"/>
                    </a:ext>
                  </a:extLst>
                </a:gridCol>
                <a:gridCol w="1065182">
                  <a:extLst>
                    <a:ext uri="{9D8B030D-6E8A-4147-A177-3AD203B41FA5}">
                      <a16:colId xmlns:a16="http://schemas.microsoft.com/office/drawing/2014/main" val="1503573738"/>
                    </a:ext>
                  </a:extLst>
                </a:gridCol>
                <a:gridCol w="1065182">
                  <a:extLst>
                    <a:ext uri="{9D8B030D-6E8A-4147-A177-3AD203B41FA5}">
                      <a16:colId xmlns:a16="http://schemas.microsoft.com/office/drawing/2014/main" val="2195478681"/>
                    </a:ext>
                  </a:extLst>
                </a:gridCol>
                <a:gridCol w="1065182">
                  <a:extLst>
                    <a:ext uri="{9D8B030D-6E8A-4147-A177-3AD203B41FA5}">
                      <a16:colId xmlns:a16="http://schemas.microsoft.com/office/drawing/2014/main" val="465407846"/>
                    </a:ext>
                  </a:extLst>
                </a:gridCol>
                <a:gridCol w="1065182">
                  <a:extLst>
                    <a:ext uri="{9D8B030D-6E8A-4147-A177-3AD203B41FA5}">
                      <a16:colId xmlns:a16="http://schemas.microsoft.com/office/drawing/2014/main" val="2874625998"/>
                    </a:ext>
                  </a:extLst>
                </a:gridCol>
              </a:tblGrid>
              <a:tr h="370840">
                <a:tc>
                  <a:txBody>
                    <a:bodyPr/>
                    <a:lstStyle/>
                    <a:p>
                      <a:r>
                        <a:rPr lang="en-US" dirty="0">
                          <a:solidFill>
                            <a:schemeClr val="tx1"/>
                          </a:solidFill>
                        </a:rPr>
                        <a:t>Dec ’23</a:t>
                      </a:r>
                    </a:p>
                  </a:txBody>
                  <a:tcPr>
                    <a:solidFill>
                      <a:schemeClr val="accent1">
                        <a:lumMod val="60000"/>
                        <a:lumOff val="40000"/>
                      </a:schemeClr>
                    </a:solidFill>
                  </a:tcPr>
                </a:tc>
                <a:tc>
                  <a:txBody>
                    <a:bodyPr/>
                    <a:lstStyle/>
                    <a:p>
                      <a:r>
                        <a:rPr lang="en-US" dirty="0">
                          <a:solidFill>
                            <a:schemeClr val="tx1"/>
                          </a:solidFill>
                        </a:rPr>
                        <a:t>Jan ’24</a:t>
                      </a:r>
                    </a:p>
                  </a:txBody>
                  <a:tcPr>
                    <a:solidFill>
                      <a:schemeClr val="accent2">
                        <a:lumMod val="40000"/>
                        <a:lumOff val="60000"/>
                      </a:schemeClr>
                    </a:solidFill>
                  </a:tcPr>
                </a:tc>
                <a:tc>
                  <a:txBody>
                    <a:bodyPr/>
                    <a:lstStyle/>
                    <a:p>
                      <a:r>
                        <a:rPr lang="en-US" dirty="0">
                          <a:solidFill>
                            <a:schemeClr val="tx1"/>
                          </a:solidFill>
                        </a:rPr>
                        <a:t>Feb</a:t>
                      </a:r>
                    </a:p>
                  </a:txBody>
                  <a:tcPr>
                    <a:solidFill>
                      <a:schemeClr val="accent2"/>
                    </a:solidFill>
                  </a:tcPr>
                </a:tc>
                <a:tc>
                  <a:txBody>
                    <a:bodyPr/>
                    <a:lstStyle/>
                    <a:p>
                      <a:r>
                        <a:rPr lang="en-US" dirty="0">
                          <a:solidFill>
                            <a:schemeClr val="tx1"/>
                          </a:solidFill>
                        </a:rPr>
                        <a:t>Mar</a:t>
                      </a:r>
                    </a:p>
                  </a:txBody>
                  <a:tcPr>
                    <a:solidFill>
                      <a:schemeClr val="accent2">
                        <a:lumMod val="40000"/>
                        <a:lumOff val="60000"/>
                      </a:schemeClr>
                    </a:solidFill>
                  </a:tcPr>
                </a:tc>
                <a:tc>
                  <a:txBody>
                    <a:bodyPr/>
                    <a:lstStyle/>
                    <a:p>
                      <a:r>
                        <a:rPr lang="en-US" dirty="0">
                          <a:solidFill>
                            <a:schemeClr val="tx1"/>
                          </a:solidFill>
                        </a:rPr>
                        <a:t>Apr</a:t>
                      </a:r>
                    </a:p>
                  </a:txBody>
                  <a:tcPr>
                    <a:solidFill>
                      <a:schemeClr val="accent2"/>
                    </a:solidFill>
                  </a:tcPr>
                </a:tc>
                <a:tc>
                  <a:txBody>
                    <a:bodyPr/>
                    <a:lstStyle/>
                    <a:p>
                      <a:r>
                        <a:rPr lang="en-US" dirty="0">
                          <a:solidFill>
                            <a:schemeClr val="tx1"/>
                          </a:solidFill>
                        </a:rPr>
                        <a:t>May</a:t>
                      </a:r>
                    </a:p>
                  </a:txBody>
                  <a:tcPr>
                    <a:solidFill>
                      <a:schemeClr val="accent2">
                        <a:lumMod val="40000"/>
                        <a:lumOff val="60000"/>
                      </a:schemeClr>
                    </a:solidFill>
                  </a:tcPr>
                </a:tc>
                <a:tc>
                  <a:txBody>
                    <a:bodyPr/>
                    <a:lstStyle/>
                    <a:p>
                      <a:r>
                        <a:rPr lang="en-US" dirty="0">
                          <a:solidFill>
                            <a:schemeClr val="tx1"/>
                          </a:solidFill>
                        </a:rPr>
                        <a:t>Jun</a:t>
                      </a:r>
                    </a:p>
                  </a:txBody>
                  <a:tcPr>
                    <a:solidFill>
                      <a:schemeClr val="accent2"/>
                    </a:solidFill>
                  </a:tcPr>
                </a:tc>
                <a:tc>
                  <a:txBody>
                    <a:bodyPr/>
                    <a:lstStyle/>
                    <a:p>
                      <a:r>
                        <a:rPr lang="en-US" dirty="0">
                          <a:solidFill>
                            <a:schemeClr val="tx1"/>
                          </a:solidFill>
                        </a:rPr>
                        <a:t>Jul</a:t>
                      </a:r>
                    </a:p>
                  </a:txBody>
                  <a:tcPr>
                    <a:solidFill>
                      <a:schemeClr val="accent2">
                        <a:lumMod val="40000"/>
                        <a:lumOff val="60000"/>
                      </a:schemeClr>
                    </a:solidFill>
                  </a:tcPr>
                </a:tc>
                <a:tc>
                  <a:txBody>
                    <a:bodyPr/>
                    <a:lstStyle/>
                    <a:p>
                      <a:r>
                        <a:rPr lang="en-US" dirty="0">
                          <a:solidFill>
                            <a:schemeClr val="tx1"/>
                          </a:solidFill>
                        </a:rPr>
                        <a:t>Aug</a:t>
                      </a:r>
                    </a:p>
                  </a:txBody>
                  <a:tcPr>
                    <a:solidFill>
                      <a:schemeClr val="accent2"/>
                    </a:solidFill>
                  </a:tcPr>
                </a:tc>
                <a:tc>
                  <a:txBody>
                    <a:bodyPr/>
                    <a:lstStyle/>
                    <a:p>
                      <a:r>
                        <a:rPr lang="en-US" dirty="0">
                          <a:solidFill>
                            <a:schemeClr val="tx1"/>
                          </a:solidFill>
                        </a:rPr>
                        <a:t>Sep</a:t>
                      </a:r>
                    </a:p>
                  </a:txBody>
                  <a:tcPr>
                    <a:solidFill>
                      <a:schemeClr val="accent2"/>
                    </a:solidFill>
                  </a:tcPr>
                </a:tc>
                <a:tc>
                  <a:txBody>
                    <a:bodyPr/>
                    <a:lstStyle/>
                    <a:p>
                      <a:r>
                        <a:rPr lang="en-US" dirty="0">
                          <a:solidFill>
                            <a:schemeClr val="tx1"/>
                          </a:solidFill>
                        </a:rPr>
                        <a:t>Oct</a:t>
                      </a:r>
                    </a:p>
                  </a:txBody>
                  <a:tcPr>
                    <a:solidFill>
                      <a:schemeClr val="accent2"/>
                    </a:solidFill>
                  </a:tcPr>
                </a:tc>
                <a:extLst>
                  <a:ext uri="{0D108BD9-81ED-4DB2-BD59-A6C34878D82A}">
                    <a16:rowId xmlns:a16="http://schemas.microsoft.com/office/drawing/2014/main" val="461255466"/>
                  </a:ext>
                </a:extLst>
              </a:tr>
            </a:tbl>
          </a:graphicData>
        </a:graphic>
      </p:graphicFrame>
      <p:pic>
        <p:nvPicPr>
          <p:cNvPr id="9" name="Picture 8" descr="A picture containing indoor, miller&#10;&#10;Description automatically generated">
            <a:extLst>
              <a:ext uri="{FF2B5EF4-FFF2-40B4-BE49-F238E27FC236}">
                <a16:creationId xmlns:a16="http://schemas.microsoft.com/office/drawing/2014/main" id="{022C0516-8B6A-65BA-1EF1-53601C5FA59D}"/>
              </a:ext>
            </a:extLst>
          </p:cNvPr>
          <p:cNvPicPr>
            <a:picLocks noChangeAspect="1"/>
          </p:cNvPicPr>
          <p:nvPr/>
        </p:nvPicPr>
        <p:blipFill rotWithShape="1">
          <a:blip r:embed="rId2"/>
          <a:srcRect l="9529" t="10697" r="7672" b="26681"/>
          <a:stretch/>
        </p:blipFill>
        <p:spPr>
          <a:xfrm>
            <a:off x="355252" y="1569477"/>
            <a:ext cx="939148" cy="947056"/>
          </a:xfrm>
          <a:prstGeom prst="rect">
            <a:avLst/>
          </a:prstGeom>
        </p:spPr>
      </p:pic>
      <p:sp>
        <p:nvSpPr>
          <p:cNvPr id="10" name="TextBox 9">
            <a:extLst>
              <a:ext uri="{FF2B5EF4-FFF2-40B4-BE49-F238E27FC236}">
                <a16:creationId xmlns:a16="http://schemas.microsoft.com/office/drawing/2014/main" id="{840AD45B-3D9F-6BBB-C185-D960337906AA}"/>
              </a:ext>
            </a:extLst>
          </p:cNvPr>
          <p:cNvSpPr txBox="1"/>
          <p:nvPr/>
        </p:nvSpPr>
        <p:spPr>
          <a:xfrm rot="16200000">
            <a:off x="-645020" y="3641919"/>
            <a:ext cx="2646878" cy="646331"/>
          </a:xfrm>
          <a:prstGeom prst="rect">
            <a:avLst/>
          </a:prstGeom>
          <a:noFill/>
        </p:spPr>
        <p:txBody>
          <a:bodyPr wrap="none" rtlCol="0">
            <a:spAutoFit/>
          </a:bodyPr>
          <a:lstStyle/>
          <a:p>
            <a:r>
              <a:rPr lang="en-US" dirty="0"/>
              <a:t>14 of 15 mags delivered</a:t>
            </a:r>
          </a:p>
          <a:p>
            <a:r>
              <a:rPr lang="en-US" dirty="0"/>
              <a:t>1 held at p.s. vendor</a:t>
            </a:r>
          </a:p>
        </p:txBody>
      </p:sp>
      <p:cxnSp>
        <p:nvCxnSpPr>
          <p:cNvPr id="12" name="Straight Arrow Connector 11">
            <a:extLst>
              <a:ext uri="{FF2B5EF4-FFF2-40B4-BE49-F238E27FC236}">
                <a16:creationId xmlns:a16="http://schemas.microsoft.com/office/drawing/2014/main" id="{46757AA1-7EC6-FA47-C64E-475BD962F228}"/>
              </a:ext>
            </a:extLst>
          </p:cNvPr>
          <p:cNvCxnSpPr/>
          <p:nvPr/>
        </p:nvCxnSpPr>
        <p:spPr>
          <a:xfrm>
            <a:off x="1371599" y="2925770"/>
            <a:ext cx="3635829"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008CF3-B929-3732-ED48-31A956B989EF}"/>
              </a:ext>
            </a:extLst>
          </p:cNvPr>
          <p:cNvSpPr txBox="1"/>
          <p:nvPr/>
        </p:nvSpPr>
        <p:spPr>
          <a:xfrm>
            <a:off x="1900965" y="2925770"/>
            <a:ext cx="2185214" cy="369332"/>
          </a:xfrm>
          <a:prstGeom prst="rect">
            <a:avLst/>
          </a:prstGeom>
          <a:noFill/>
        </p:spPr>
        <p:txBody>
          <a:bodyPr wrap="none" rtlCol="0">
            <a:spAutoFit/>
          </a:bodyPr>
          <a:lstStyle/>
          <a:p>
            <a:r>
              <a:rPr lang="en-US" dirty="0"/>
              <a:t>Delivery of supplies</a:t>
            </a:r>
          </a:p>
        </p:txBody>
      </p:sp>
      <p:cxnSp>
        <p:nvCxnSpPr>
          <p:cNvPr id="21" name="Straight Connector 20">
            <a:extLst>
              <a:ext uri="{FF2B5EF4-FFF2-40B4-BE49-F238E27FC236}">
                <a16:creationId xmlns:a16="http://schemas.microsoft.com/office/drawing/2014/main" id="{E8CA3933-9490-25C5-8B95-C6E9EF90F59A}"/>
              </a:ext>
            </a:extLst>
          </p:cNvPr>
          <p:cNvCxnSpPr>
            <a:cxnSpLocks/>
          </p:cNvCxnSpPr>
          <p:nvPr/>
        </p:nvCxnSpPr>
        <p:spPr>
          <a:xfrm>
            <a:off x="11016343" y="1622135"/>
            <a:ext cx="0" cy="689383"/>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38C551E-E20A-0C0E-B003-859FE9E205E9}"/>
              </a:ext>
            </a:extLst>
          </p:cNvPr>
          <p:cNvSpPr/>
          <p:nvPr/>
        </p:nvSpPr>
        <p:spPr>
          <a:xfrm>
            <a:off x="2667000" y="1567543"/>
            <a:ext cx="2808514" cy="268292"/>
          </a:xfrm>
          <a:prstGeom prst="rect">
            <a:avLst/>
          </a:prstGeom>
          <a:solidFill>
            <a:srgbClr val="FF000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Unpolarized beam in AGS</a:t>
            </a:r>
          </a:p>
        </p:txBody>
      </p:sp>
      <p:sp>
        <p:nvSpPr>
          <p:cNvPr id="23" name="Rectangle 22">
            <a:extLst>
              <a:ext uri="{FF2B5EF4-FFF2-40B4-BE49-F238E27FC236}">
                <a16:creationId xmlns:a16="http://schemas.microsoft.com/office/drawing/2014/main" id="{56D84E65-0908-82FD-9384-527D442C55B7}"/>
              </a:ext>
            </a:extLst>
          </p:cNvPr>
          <p:cNvSpPr/>
          <p:nvPr/>
        </p:nvSpPr>
        <p:spPr>
          <a:xfrm>
            <a:off x="4855028" y="1832934"/>
            <a:ext cx="5410200" cy="246014"/>
          </a:xfrm>
          <a:prstGeom prst="rect">
            <a:avLst/>
          </a:prstGeom>
          <a:solidFill>
            <a:srgbClr val="00B05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RHIC Operation (using AGS tune jump)</a:t>
            </a:r>
          </a:p>
        </p:txBody>
      </p:sp>
      <p:sp>
        <p:nvSpPr>
          <p:cNvPr id="24" name="Rectangle 23">
            <a:extLst>
              <a:ext uri="{FF2B5EF4-FFF2-40B4-BE49-F238E27FC236}">
                <a16:creationId xmlns:a16="http://schemas.microsoft.com/office/drawing/2014/main" id="{DC6D0FC1-9F47-29E7-7C50-08609A4B426E}"/>
              </a:ext>
            </a:extLst>
          </p:cNvPr>
          <p:cNvSpPr/>
          <p:nvPr/>
        </p:nvSpPr>
        <p:spPr>
          <a:xfrm>
            <a:off x="10243454" y="1835835"/>
            <a:ext cx="772889" cy="261984"/>
          </a:xfrm>
          <a:prstGeom prst="rect">
            <a:avLst/>
          </a:prstGeom>
          <a:pattFill prst="wdUpDiag">
            <a:fgClr>
              <a:srgbClr val="00B050"/>
            </a:fgClr>
            <a:bgClr>
              <a:schemeClr val="bg1"/>
            </a:bgClr>
          </a:patt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5" name="TextBox 24">
            <a:extLst>
              <a:ext uri="{FF2B5EF4-FFF2-40B4-BE49-F238E27FC236}">
                <a16:creationId xmlns:a16="http://schemas.microsoft.com/office/drawing/2014/main" id="{30FA9DD2-F9B6-C6E7-06D6-2CA736AB7A27}"/>
              </a:ext>
            </a:extLst>
          </p:cNvPr>
          <p:cNvSpPr txBox="1"/>
          <p:nvPr/>
        </p:nvSpPr>
        <p:spPr>
          <a:xfrm rot="16200000">
            <a:off x="9413987" y="3711816"/>
            <a:ext cx="2435901" cy="646331"/>
          </a:xfrm>
          <a:prstGeom prst="rect">
            <a:avLst/>
          </a:prstGeom>
          <a:noFill/>
          <a:ln>
            <a:solidFill>
              <a:schemeClr val="accent1"/>
            </a:solidFill>
          </a:ln>
        </p:spPr>
        <p:txBody>
          <a:bodyPr wrap="square" rtlCol="0">
            <a:spAutoFit/>
          </a:bodyPr>
          <a:lstStyle/>
          <a:p>
            <a:r>
              <a:rPr lang="en-US" dirty="0"/>
              <a:t>RHIC ops </a:t>
            </a:r>
          </a:p>
          <a:p>
            <a:r>
              <a:rPr lang="en-US" dirty="0"/>
              <a:t>(w/ AGS skew quads)</a:t>
            </a:r>
          </a:p>
        </p:txBody>
      </p:sp>
      <p:cxnSp>
        <p:nvCxnSpPr>
          <p:cNvPr id="27" name="Straight Arrow Connector 26">
            <a:extLst>
              <a:ext uri="{FF2B5EF4-FFF2-40B4-BE49-F238E27FC236}">
                <a16:creationId xmlns:a16="http://schemas.microsoft.com/office/drawing/2014/main" id="{FCB96B51-1B89-0BF5-B917-E57B4DE3A57D}"/>
              </a:ext>
            </a:extLst>
          </p:cNvPr>
          <p:cNvCxnSpPr>
            <a:cxnSpLocks/>
            <a:stCxn id="25" idx="3"/>
            <a:endCxn id="24" idx="2"/>
          </p:cNvCxnSpPr>
          <p:nvPr/>
        </p:nvCxnSpPr>
        <p:spPr>
          <a:xfrm flipH="1" flipV="1">
            <a:off x="10629899" y="2097819"/>
            <a:ext cx="2039" cy="71921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3A1C6C5-1A30-3352-007C-37AA4FDD881D}"/>
              </a:ext>
            </a:extLst>
          </p:cNvPr>
          <p:cNvCxnSpPr>
            <a:stCxn id="24" idx="3"/>
          </p:cNvCxnSpPr>
          <p:nvPr/>
        </p:nvCxnSpPr>
        <p:spPr>
          <a:xfrm>
            <a:off x="11016343" y="1966827"/>
            <a:ext cx="283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AF88E60-09B7-6CEB-4684-379C3A3D46B2}"/>
              </a:ext>
            </a:extLst>
          </p:cNvPr>
          <p:cNvSpPr txBox="1"/>
          <p:nvPr/>
        </p:nvSpPr>
        <p:spPr>
          <a:xfrm>
            <a:off x="11249244" y="1812937"/>
            <a:ext cx="742511" cy="307777"/>
          </a:xfrm>
          <a:prstGeom prst="rect">
            <a:avLst/>
          </a:prstGeom>
          <a:noFill/>
        </p:spPr>
        <p:txBody>
          <a:bodyPr wrap="none" rtlCol="0">
            <a:spAutoFit/>
          </a:bodyPr>
          <a:lstStyle/>
          <a:p>
            <a:r>
              <a:rPr lang="en-US" sz="1400" dirty="0"/>
              <a:t>Au ops</a:t>
            </a:r>
          </a:p>
        </p:txBody>
      </p:sp>
      <p:cxnSp>
        <p:nvCxnSpPr>
          <p:cNvPr id="39" name="Straight Arrow Connector 38">
            <a:extLst>
              <a:ext uri="{FF2B5EF4-FFF2-40B4-BE49-F238E27FC236}">
                <a16:creationId xmlns:a16="http://schemas.microsoft.com/office/drawing/2014/main" id="{03FED9C9-7E0E-D4A5-1095-524783BBCD36}"/>
              </a:ext>
            </a:extLst>
          </p:cNvPr>
          <p:cNvCxnSpPr>
            <a:cxnSpLocks/>
          </p:cNvCxnSpPr>
          <p:nvPr/>
        </p:nvCxnSpPr>
        <p:spPr>
          <a:xfrm>
            <a:off x="2501770" y="3533887"/>
            <a:ext cx="3332972"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AAAD1A6-088B-C136-ACAB-FB10BCC48D90}"/>
              </a:ext>
            </a:extLst>
          </p:cNvPr>
          <p:cNvSpPr txBox="1"/>
          <p:nvPr/>
        </p:nvSpPr>
        <p:spPr>
          <a:xfrm>
            <a:off x="2501770" y="3551687"/>
            <a:ext cx="3180573" cy="369332"/>
          </a:xfrm>
          <a:prstGeom prst="rect">
            <a:avLst/>
          </a:prstGeom>
          <a:noFill/>
        </p:spPr>
        <p:txBody>
          <a:bodyPr wrap="square" rtlCol="0">
            <a:spAutoFit/>
          </a:bodyPr>
          <a:lstStyle/>
          <a:p>
            <a:r>
              <a:rPr lang="en-US" dirty="0"/>
              <a:t>Polarity checks, orbit tests</a:t>
            </a:r>
          </a:p>
        </p:txBody>
      </p:sp>
      <p:cxnSp>
        <p:nvCxnSpPr>
          <p:cNvPr id="41" name="Straight Connector 40">
            <a:extLst>
              <a:ext uri="{FF2B5EF4-FFF2-40B4-BE49-F238E27FC236}">
                <a16:creationId xmlns:a16="http://schemas.microsoft.com/office/drawing/2014/main" id="{E1F34C7F-460F-93B3-06C8-489C37E08DA1}"/>
              </a:ext>
            </a:extLst>
          </p:cNvPr>
          <p:cNvCxnSpPr>
            <a:cxnSpLocks/>
          </p:cNvCxnSpPr>
          <p:nvPr/>
        </p:nvCxnSpPr>
        <p:spPr>
          <a:xfrm>
            <a:off x="5834742" y="3415186"/>
            <a:ext cx="0" cy="689383"/>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E3C4C13-4CAA-CDFF-121B-756677DCD693}"/>
              </a:ext>
            </a:extLst>
          </p:cNvPr>
          <p:cNvSpPr txBox="1"/>
          <p:nvPr/>
        </p:nvSpPr>
        <p:spPr>
          <a:xfrm rot="16200000">
            <a:off x="4798612" y="3991277"/>
            <a:ext cx="2659702" cy="553998"/>
          </a:xfrm>
          <a:prstGeom prst="rect">
            <a:avLst/>
          </a:prstGeom>
          <a:solidFill>
            <a:schemeClr val="accent2">
              <a:lumMod val="20000"/>
              <a:lumOff val="80000"/>
            </a:schemeClr>
          </a:solidFill>
        </p:spPr>
        <p:txBody>
          <a:bodyPr wrap="none" rtlCol="0">
            <a:spAutoFit/>
          </a:bodyPr>
          <a:lstStyle/>
          <a:p>
            <a:pPr algn="ctr"/>
            <a:r>
              <a:rPr lang="en-US" sz="1500" dirty="0"/>
              <a:t>May 4</a:t>
            </a:r>
            <a:r>
              <a:rPr lang="en-US" sz="1500" baseline="30000" dirty="0"/>
              <a:t>th</a:t>
            </a:r>
          </a:p>
          <a:p>
            <a:pPr algn="ctr"/>
            <a:r>
              <a:rPr lang="en-US" sz="1500" dirty="0"/>
              <a:t>Proof-of-principle experiment</a:t>
            </a:r>
          </a:p>
        </p:txBody>
      </p:sp>
      <p:cxnSp>
        <p:nvCxnSpPr>
          <p:cNvPr id="49" name="Straight Arrow Connector 48">
            <a:extLst>
              <a:ext uri="{FF2B5EF4-FFF2-40B4-BE49-F238E27FC236}">
                <a16:creationId xmlns:a16="http://schemas.microsoft.com/office/drawing/2014/main" id="{7CC98CA8-F171-0D90-E2FB-9CF3E3A157A4}"/>
              </a:ext>
            </a:extLst>
          </p:cNvPr>
          <p:cNvCxnSpPr>
            <a:cxnSpLocks/>
            <a:endCxn id="25" idx="0"/>
          </p:cNvCxnSpPr>
          <p:nvPr/>
        </p:nvCxnSpPr>
        <p:spPr>
          <a:xfrm flipV="1">
            <a:off x="6405462" y="4034981"/>
            <a:ext cx="3903310" cy="30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187ADE5-2599-6576-FE67-31B82E9BE227}"/>
              </a:ext>
            </a:extLst>
          </p:cNvPr>
          <p:cNvSpPr txBox="1"/>
          <p:nvPr/>
        </p:nvSpPr>
        <p:spPr>
          <a:xfrm>
            <a:off x="6581773" y="4087263"/>
            <a:ext cx="3465741" cy="646331"/>
          </a:xfrm>
          <a:prstGeom prst="rect">
            <a:avLst/>
          </a:prstGeom>
          <a:noFill/>
        </p:spPr>
        <p:txBody>
          <a:bodyPr wrap="square" rtlCol="0">
            <a:spAutoFit/>
          </a:bodyPr>
          <a:lstStyle/>
          <a:p>
            <a:r>
              <a:rPr lang="en-US" dirty="0"/>
              <a:t>Development of skew quad setup interleaved with RHIC ops</a:t>
            </a:r>
          </a:p>
        </p:txBody>
      </p:sp>
      <p:sp>
        <p:nvSpPr>
          <p:cNvPr id="52" name="TextBox 51">
            <a:extLst>
              <a:ext uri="{FF2B5EF4-FFF2-40B4-BE49-F238E27FC236}">
                <a16:creationId xmlns:a16="http://schemas.microsoft.com/office/drawing/2014/main" id="{31EDFFDA-5970-3C64-DF13-224F83700596}"/>
              </a:ext>
            </a:extLst>
          </p:cNvPr>
          <p:cNvSpPr txBox="1"/>
          <p:nvPr/>
        </p:nvSpPr>
        <p:spPr>
          <a:xfrm>
            <a:off x="1332516" y="6092511"/>
            <a:ext cx="9526967" cy="369332"/>
          </a:xfrm>
          <a:prstGeom prst="rect">
            <a:avLst/>
          </a:prstGeom>
          <a:solidFill>
            <a:srgbClr val="FFC000"/>
          </a:solidFill>
        </p:spPr>
        <p:txBody>
          <a:bodyPr wrap="none" rtlCol="0">
            <a:spAutoFit/>
          </a:bodyPr>
          <a:lstStyle/>
          <a:p>
            <a:r>
              <a:rPr lang="en-US" dirty="0"/>
              <a:t>Integrated development time between February start and use for RHIC operations ~20 shifts</a:t>
            </a:r>
          </a:p>
        </p:txBody>
      </p:sp>
      <p:cxnSp>
        <p:nvCxnSpPr>
          <p:cNvPr id="5" name="Straight Connector 4">
            <a:extLst>
              <a:ext uri="{FF2B5EF4-FFF2-40B4-BE49-F238E27FC236}">
                <a16:creationId xmlns:a16="http://schemas.microsoft.com/office/drawing/2014/main" id="{7536FA7C-685D-4C48-3357-1738A2AAC52E}"/>
              </a:ext>
            </a:extLst>
          </p:cNvPr>
          <p:cNvCxnSpPr/>
          <p:nvPr/>
        </p:nvCxnSpPr>
        <p:spPr>
          <a:xfrm>
            <a:off x="355252" y="5815584"/>
            <a:ext cx="1163650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7951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86B1CF4A-AD3C-3042-B2A5-C69E87049FF1}" vid="{FCE94D0E-8B34-5545-ADC3-9E0BB024F5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19753</TotalTime>
  <Words>3278</Words>
  <Application>Microsoft Macintosh PowerPoint</Application>
  <PresentationFormat>Widescreen</PresentationFormat>
  <Paragraphs>507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Times New Roman</vt:lpstr>
      <vt:lpstr>Wingdings</vt:lpstr>
      <vt:lpstr>BNL</vt:lpstr>
      <vt:lpstr>Polarization increase with AGS skew quads in Run 24 </vt:lpstr>
      <vt:lpstr>Overview</vt:lpstr>
      <vt:lpstr>PowerPoint Presentation</vt:lpstr>
      <vt:lpstr>Partial snakes drive horizontal resonances Simple case (one partial snake)</vt:lpstr>
      <vt:lpstr>Motivation</vt:lpstr>
      <vt:lpstr>MAC-20 (Dec 2023) Recommendation R6</vt:lpstr>
      <vt:lpstr>Magnets and locations</vt:lpstr>
      <vt:lpstr>Calculated correction waveforms</vt:lpstr>
      <vt:lpstr>Commissioning Timeline</vt:lpstr>
      <vt:lpstr>Magnet Measurements (follow up from previous MAC)</vt:lpstr>
      <vt:lpstr>Preliminary commissioning tasks</vt:lpstr>
      <vt:lpstr>Polarity checks</vt:lpstr>
      <vt:lpstr>Time response to skew quadrupole pulse Measure orbit change on analog PUE signal with one quad pulsing to get beam-based time response verification  Flattop is flat? Yes, 1.3 ms flattop Rise time is as expected? Yes, 1 ms Pulse delay tolerable? Yes (250 μs by this measure, very close to bench measurement of field response with AGS bem pipe section inserted)</vt:lpstr>
      <vt:lpstr>Commissioning: Proof of principle single resonance crossing</vt:lpstr>
      <vt:lpstr>Commissioning: Proof of principle single resonance crossing</vt:lpstr>
      <vt:lpstr>Orbit effects during acceleration</vt:lpstr>
      <vt:lpstr>PowerPoint Presentation</vt:lpstr>
      <vt:lpstr>Orbit effects</vt:lpstr>
      <vt:lpstr>Ramp implementation and Polarization</vt:lpstr>
      <vt:lpstr>PowerPoint Presentation</vt:lpstr>
      <vt:lpstr>Low energy resonance correction</vt:lpstr>
      <vt:lpstr>Operations with skew quad correction</vt:lpstr>
      <vt:lpstr>Prognosis</vt:lpstr>
      <vt:lpstr>Main magnet roll</vt:lpstr>
      <vt:lpstr>Future work</vt:lpstr>
      <vt:lpstr>Summary</vt:lpstr>
      <vt:lpstr>Backup slides</vt:lpstr>
      <vt:lpstr>Timeline details</vt:lpstr>
      <vt:lpstr>Tune change for resonance timing</vt:lpstr>
      <vt:lpstr>Tune shifts from skew quads</vt:lpstr>
      <vt:lpstr>Partial snake resonances are ‘hybrid’ resonances</vt:lpstr>
      <vt:lpstr>PowerPoint Presentation</vt:lpstr>
      <vt:lpstr>Partial snake resonance suppression with betatron coupling</vt:lpstr>
      <vt:lpstr>Horizontal resonance strengths in the AGS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Schoefer, Vincent</dc:creator>
  <cp:keywords/>
  <dc:description/>
  <cp:lastModifiedBy>Schoefer, Vincent</cp:lastModifiedBy>
  <cp:revision>107</cp:revision>
  <dcterms:created xsi:type="dcterms:W3CDTF">2024-12-02T15:45:35Z</dcterms:created>
  <dcterms:modified xsi:type="dcterms:W3CDTF">2024-12-16T21:09:54Z</dcterms:modified>
  <cp:category/>
</cp:coreProperties>
</file>