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6"/>
  </p:notesMasterIdLst>
  <p:sldIdLst>
    <p:sldId id="256" r:id="rId5"/>
    <p:sldId id="2375" r:id="rId6"/>
    <p:sldId id="2383" r:id="rId7"/>
    <p:sldId id="2283" r:id="rId8"/>
    <p:sldId id="276" r:id="rId9"/>
    <p:sldId id="263" r:id="rId10"/>
    <p:sldId id="2291" r:id="rId11"/>
    <p:sldId id="2384" r:id="rId12"/>
    <p:sldId id="2354" r:id="rId13"/>
    <p:sldId id="270" r:id="rId14"/>
    <p:sldId id="2376" r:id="rId15"/>
    <p:sldId id="271" r:id="rId16"/>
    <p:sldId id="2289" r:id="rId17"/>
    <p:sldId id="841" r:id="rId18"/>
    <p:sldId id="2385" r:id="rId19"/>
    <p:sldId id="272" r:id="rId20"/>
    <p:sldId id="259" r:id="rId21"/>
    <p:sldId id="2299" r:id="rId22"/>
    <p:sldId id="2306" r:id="rId23"/>
    <p:sldId id="2307" r:id="rId24"/>
    <p:sldId id="2308" r:id="rId25"/>
    <p:sldId id="2386" r:id="rId26"/>
    <p:sldId id="2297" r:id="rId27"/>
    <p:sldId id="2381" r:id="rId28"/>
    <p:sldId id="2377" r:id="rId29"/>
    <p:sldId id="2380" r:id="rId30"/>
    <p:sldId id="2378" r:id="rId31"/>
    <p:sldId id="2310" r:id="rId32"/>
    <p:sldId id="2290" r:id="rId33"/>
    <p:sldId id="2296" r:id="rId34"/>
    <p:sldId id="2382" r:id="rId35"/>
    <p:sldId id="2309" r:id="rId36"/>
    <p:sldId id="258" r:id="rId37"/>
    <p:sldId id="2379" r:id="rId38"/>
    <p:sldId id="2387" r:id="rId39"/>
    <p:sldId id="2374" r:id="rId40"/>
    <p:sldId id="2304" r:id="rId41"/>
    <p:sldId id="2300" r:id="rId42"/>
    <p:sldId id="2301" r:id="rId43"/>
    <p:sldId id="2302" r:id="rId44"/>
    <p:sldId id="230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07"/>
    <p:restoredTop sz="94361"/>
  </p:normalViewPr>
  <p:slideViewPr>
    <p:cSldViewPr snapToGrid="0" snapToObjects="1">
      <p:cViewPr varScale="1">
        <p:scale>
          <a:sx n="140" d="100"/>
          <a:sy n="140" d="100"/>
        </p:scale>
        <p:origin x="1256" y="184"/>
      </p:cViewPr>
      <p:guideLst/>
    </p:cSldViewPr>
  </p:slideViewPr>
  <p:notesTextViewPr>
    <p:cViewPr>
      <p:scale>
        <a:sx n="400" d="100"/>
        <a:sy n="4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12/16/24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03333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25</a:t>
            </a:fld>
            <a:endParaRPr lang="en-US"/>
          </a:p>
        </p:txBody>
      </p:sp>
    </p:spTree>
    <p:extLst>
      <p:ext uri="{BB962C8B-B14F-4D97-AF65-F5344CB8AC3E}">
        <p14:creationId xmlns:p14="http://schemas.microsoft.com/office/powerpoint/2010/main" val="122214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26</a:t>
            </a:fld>
            <a:endParaRPr lang="en-US"/>
          </a:p>
        </p:txBody>
      </p:sp>
    </p:spTree>
    <p:extLst>
      <p:ext uri="{BB962C8B-B14F-4D97-AF65-F5344CB8AC3E}">
        <p14:creationId xmlns:p14="http://schemas.microsoft.com/office/powerpoint/2010/main" val="386747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29</a:t>
            </a:fld>
            <a:endParaRPr lang="en-US"/>
          </a:p>
        </p:txBody>
      </p:sp>
    </p:spTree>
    <p:extLst>
      <p:ext uri="{BB962C8B-B14F-4D97-AF65-F5344CB8AC3E}">
        <p14:creationId xmlns:p14="http://schemas.microsoft.com/office/powerpoint/2010/main" val="2329044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30</a:t>
            </a:fld>
            <a:endParaRPr lang="en-US"/>
          </a:p>
        </p:txBody>
      </p:sp>
    </p:spTree>
    <p:extLst>
      <p:ext uri="{BB962C8B-B14F-4D97-AF65-F5344CB8AC3E}">
        <p14:creationId xmlns:p14="http://schemas.microsoft.com/office/powerpoint/2010/main" val="372294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31</a:t>
            </a:fld>
            <a:endParaRPr lang="en-US"/>
          </a:p>
        </p:txBody>
      </p:sp>
    </p:spTree>
    <p:extLst>
      <p:ext uri="{BB962C8B-B14F-4D97-AF65-F5344CB8AC3E}">
        <p14:creationId xmlns:p14="http://schemas.microsoft.com/office/powerpoint/2010/main" val="272774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36</a:t>
            </a:fld>
            <a:endParaRPr lang="en-US"/>
          </a:p>
        </p:txBody>
      </p:sp>
    </p:spTree>
    <p:extLst>
      <p:ext uri="{BB962C8B-B14F-4D97-AF65-F5344CB8AC3E}">
        <p14:creationId xmlns:p14="http://schemas.microsoft.com/office/powerpoint/2010/main" val="2234094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609882" y="2541806"/>
            <a:ext cx="8271359" cy="1746415"/>
          </a:xfrm>
        </p:spPr>
        <p:txBody>
          <a:bodyPr>
            <a:normAutofit fontScale="90000"/>
          </a:bodyPr>
          <a:lstStyle/>
          <a:p>
            <a:r>
              <a:rPr lang="en-US" dirty="0"/>
              <a:t>Extended EBIS</a:t>
            </a:r>
            <a:br>
              <a:rPr lang="en-US" dirty="0"/>
            </a:br>
            <a:r>
              <a:rPr lang="en-US" dirty="0"/>
              <a:t>(EEBIS) </a:t>
            </a:r>
            <a:br>
              <a:rPr lang="en-US" dirty="0"/>
            </a:br>
            <a:r>
              <a:rPr lang="en-US" dirty="0"/>
              <a:t>Status</a:t>
            </a:r>
            <a:endParaRPr lang="en-US" baseline="30000"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normAutofit lnSpcReduction="10000"/>
          </a:bodyPr>
          <a:lstStyle/>
          <a:p>
            <a:r>
              <a:rPr lang="en-US" dirty="0"/>
              <a:t>Dec 16, 2024</a:t>
            </a:r>
          </a:p>
          <a:p>
            <a:r>
              <a:rPr lang="en-US" sz="2400" dirty="0"/>
              <a:t>MAC21, BNL</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endParaRPr lang="en-US" dirty="0"/>
          </a:p>
          <a:p>
            <a:r>
              <a:rPr lang="en-US" dirty="0"/>
              <a:t>E. Beebe</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0894-5AC4-014D-A906-69EC971E5F0E}"/>
              </a:ext>
            </a:extLst>
          </p:cNvPr>
          <p:cNvSpPr>
            <a:spLocks noGrp="1"/>
          </p:cNvSpPr>
          <p:nvPr>
            <p:ph type="title"/>
          </p:nvPr>
        </p:nvSpPr>
        <p:spPr>
          <a:xfrm>
            <a:off x="428625" y="259111"/>
            <a:ext cx="8286750" cy="1325563"/>
          </a:xfrm>
        </p:spPr>
        <p:txBody>
          <a:bodyPr>
            <a:normAutofit/>
          </a:bodyPr>
          <a:lstStyle/>
          <a:p>
            <a:r>
              <a:rPr lang="en-US" sz="2800" dirty="0"/>
              <a:t>Expected Extended EBIS intensities based on RhicEBIS performance</a:t>
            </a:r>
          </a:p>
        </p:txBody>
      </p:sp>
      <p:sp>
        <p:nvSpPr>
          <p:cNvPr id="3" name="Slide Number Placeholder 2">
            <a:extLst>
              <a:ext uri="{FF2B5EF4-FFF2-40B4-BE49-F238E27FC236}">
                <a16:creationId xmlns:a16="http://schemas.microsoft.com/office/drawing/2014/main" id="{EF3C192A-8C49-1647-9778-C3BD59894B90}"/>
              </a:ext>
            </a:extLst>
          </p:cNvPr>
          <p:cNvSpPr>
            <a:spLocks noGrp="1"/>
          </p:cNvSpPr>
          <p:nvPr>
            <p:ph type="sldNum" sz="quarter" idx="4"/>
          </p:nvPr>
        </p:nvSpPr>
        <p:spPr/>
        <p:txBody>
          <a:bodyPr/>
          <a:lstStyle/>
          <a:p>
            <a:fld id="{933A556B-7C63-244D-9B7C-B0EA8042B330}" type="slidenum">
              <a:rPr lang="en-US" smtClean="0"/>
              <a:pPr/>
              <a:t>10</a:t>
            </a:fld>
            <a:endParaRPr lang="en-US" sz="750" dirty="0"/>
          </a:p>
        </p:txBody>
      </p:sp>
      <p:sp>
        <p:nvSpPr>
          <p:cNvPr id="4" name="TextBox 3">
            <a:extLst>
              <a:ext uri="{FF2B5EF4-FFF2-40B4-BE49-F238E27FC236}">
                <a16:creationId xmlns:a16="http://schemas.microsoft.com/office/drawing/2014/main" id="{C9CEE09F-1777-E149-A636-07714F8E0157}"/>
              </a:ext>
            </a:extLst>
          </p:cNvPr>
          <p:cNvSpPr txBox="1"/>
          <p:nvPr/>
        </p:nvSpPr>
        <p:spPr>
          <a:xfrm>
            <a:off x="879230" y="1584674"/>
            <a:ext cx="7699994" cy="2349361"/>
          </a:xfrm>
          <a:prstGeom prst="rect">
            <a:avLst/>
          </a:prstGeom>
          <a:noFill/>
        </p:spPr>
        <p:txBody>
          <a:bodyPr wrap="square" rtlCol="0">
            <a:spAutoFit/>
          </a:bodyPr>
          <a:lstStyle/>
          <a:p>
            <a:r>
              <a:rPr lang="en-US" sz="1600" dirty="0"/>
              <a:t>The extended EBIS uses the same electron beam launching and collection system system as RhicEBIS. The upgrade to provide (polarized) </a:t>
            </a:r>
            <a:r>
              <a:rPr lang="en-US" sz="1600" baseline="30000" dirty="0"/>
              <a:t>3</a:t>
            </a:r>
            <a:r>
              <a:rPr lang="en-US" sz="1600" dirty="0"/>
              <a:t>He</a:t>
            </a:r>
            <a:r>
              <a:rPr lang="en-US" sz="1600" baseline="30000" dirty="0"/>
              <a:t>2+ </a:t>
            </a:r>
            <a:r>
              <a:rPr lang="en-US" sz="1600" dirty="0"/>
              <a:t>ions to RHIC and the future EIC results in increased intensities for other ion species:</a:t>
            </a:r>
          </a:p>
          <a:p>
            <a:pPr marL="228600" lvl="0" indent="-228600">
              <a:spcBef>
                <a:spcPts val="1000"/>
              </a:spcBef>
              <a:buFont typeface="Arial" panose="020B0604020202020204" pitchFamily="34" charset="0"/>
              <a:buChar char="•"/>
            </a:pPr>
            <a:r>
              <a:rPr lang="en-US" sz="1600" dirty="0"/>
              <a:t>Higher intensity of light ions can be produced from light gases using a highly efficient gas injection system rather than current RhicEBIS ion injection method. </a:t>
            </a:r>
          </a:p>
          <a:p>
            <a:pPr marL="228600" indent="-228600">
              <a:spcBef>
                <a:spcPts val="1000"/>
              </a:spcBef>
              <a:buFont typeface="Arial" panose="020B0604020202020204" pitchFamily="34" charset="0"/>
              <a:buChar char="•"/>
            </a:pPr>
            <a:r>
              <a:rPr lang="en-US" sz="1600" dirty="0"/>
              <a:t>Ion intensities of externally injected heavy ions benefit from the additional trap capacity provided by the short trap in the first solenoid.</a:t>
            </a:r>
          </a:p>
          <a:p>
            <a:endParaRPr lang="en-US" dirty="0"/>
          </a:p>
        </p:txBody>
      </p:sp>
      <p:sp>
        <p:nvSpPr>
          <p:cNvPr id="6" name="TextBox 5">
            <a:extLst>
              <a:ext uri="{FF2B5EF4-FFF2-40B4-BE49-F238E27FC236}">
                <a16:creationId xmlns:a16="http://schemas.microsoft.com/office/drawing/2014/main" id="{1E337EB0-2F04-F544-880E-B4DD4337F1CE}"/>
              </a:ext>
            </a:extLst>
          </p:cNvPr>
          <p:cNvSpPr txBox="1"/>
          <p:nvPr/>
        </p:nvSpPr>
        <p:spPr>
          <a:xfrm>
            <a:off x="1222131" y="4562270"/>
            <a:ext cx="6945923" cy="1477328"/>
          </a:xfrm>
          <a:prstGeom prst="rect">
            <a:avLst/>
          </a:prstGeom>
          <a:noFill/>
        </p:spPr>
        <p:txBody>
          <a:bodyPr wrap="square">
            <a:spAutoFit/>
          </a:bodyPr>
          <a:lstStyle/>
          <a:p>
            <a:pPr defTabSz="457200"/>
            <a:r>
              <a:rPr lang="en-US" dirty="0">
                <a:solidFill>
                  <a:prstClr val="black"/>
                </a:solidFill>
                <a:latin typeface="Calibri"/>
              </a:rPr>
              <a:t>He</a:t>
            </a:r>
            <a:r>
              <a:rPr lang="en-US" baseline="30000" dirty="0">
                <a:solidFill>
                  <a:prstClr val="black"/>
                </a:solidFill>
                <a:latin typeface="Calibri"/>
              </a:rPr>
              <a:t>2+  </a:t>
            </a:r>
            <a:r>
              <a:rPr lang="en-US" dirty="0">
                <a:solidFill>
                  <a:prstClr val="black"/>
                </a:solidFill>
                <a:latin typeface="Calibri"/>
              </a:rPr>
              <a:t>~ 2.5 -  5 x 10</a:t>
            </a:r>
            <a:r>
              <a:rPr lang="en-US" baseline="30000" dirty="0">
                <a:solidFill>
                  <a:prstClr val="black"/>
                </a:solidFill>
                <a:latin typeface="Calibri"/>
              </a:rPr>
              <a:t>11</a:t>
            </a:r>
            <a:r>
              <a:rPr lang="en-US" dirty="0">
                <a:solidFill>
                  <a:prstClr val="black"/>
                </a:solidFill>
                <a:latin typeface="Calibri"/>
              </a:rPr>
              <a:t> ions/pulse</a:t>
            </a:r>
          </a:p>
          <a:p>
            <a:pPr defTabSz="457200"/>
            <a:endParaRPr lang="en-US" dirty="0">
              <a:solidFill>
                <a:prstClr val="black"/>
              </a:solidFill>
              <a:latin typeface="Calibri"/>
            </a:endParaRPr>
          </a:p>
          <a:p>
            <a:pPr defTabSz="457200"/>
            <a:r>
              <a:rPr lang="en-US" dirty="0">
                <a:solidFill>
                  <a:prstClr val="black"/>
                </a:solidFill>
                <a:latin typeface="Calibri"/>
              </a:rPr>
              <a:t>H</a:t>
            </a:r>
            <a:r>
              <a:rPr lang="en-US" baseline="30000" dirty="0">
                <a:solidFill>
                  <a:prstClr val="black"/>
                </a:solidFill>
                <a:latin typeface="Calibri"/>
              </a:rPr>
              <a:t>+</a:t>
            </a:r>
            <a:r>
              <a:rPr lang="en-US" dirty="0">
                <a:solidFill>
                  <a:prstClr val="black"/>
                </a:solidFill>
                <a:latin typeface="Calibri"/>
              </a:rPr>
              <a:t>     ~5 – 10 x 10</a:t>
            </a:r>
            <a:r>
              <a:rPr lang="en-US" baseline="30000" dirty="0">
                <a:solidFill>
                  <a:prstClr val="black"/>
                </a:solidFill>
                <a:latin typeface="Calibri"/>
              </a:rPr>
              <a:t>11</a:t>
            </a:r>
            <a:r>
              <a:rPr lang="en-US" dirty="0">
                <a:solidFill>
                  <a:prstClr val="black"/>
                </a:solidFill>
                <a:latin typeface="Calibri"/>
              </a:rPr>
              <a:t> ions/ pulse   </a:t>
            </a:r>
            <a:r>
              <a:rPr lang="en-US" dirty="0">
                <a:solidFill>
                  <a:srgbClr val="0070C0"/>
                </a:solidFill>
                <a:latin typeface="Calibri"/>
              </a:rPr>
              <a:t>(2.3 x 10</a:t>
            </a:r>
            <a:r>
              <a:rPr lang="en-US" baseline="30000" dirty="0">
                <a:solidFill>
                  <a:srgbClr val="0070C0"/>
                </a:solidFill>
                <a:latin typeface="Calibri"/>
              </a:rPr>
              <a:t>11</a:t>
            </a:r>
            <a:r>
              <a:rPr lang="en-US" dirty="0">
                <a:solidFill>
                  <a:srgbClr val="0070C0"/>
                </a:solidFill>
                <a:latin typeface="Calibri"/>
              </a:rPr>
              <a:t> ions/ pulse achieved to date)</a:t>
            </a:r>
          </a:p>
          <a:p>
            <a:pPr defTabSz="457200"/>
            <a:endParaRPr lang="en-US" dirty="0">
              <a:solidFill>
                <a:prstClr val="black"/>
              </a:solidFill>
              <a:latin typeface="Calibri"/>
            </a:endParaRPr>
          </a:p>
          <a:p>
            <a:pPr defTabSz="457200"/>
            <a:r>
              <a:rPr lang="en-US" dirty="0">
                <a:solidFill>
                  <a:prstClr val="black"/>
                </a:solidFill>
                <a:latin typeface="Calibri"/>
              </a:rPr>
              <a:t>Au</a:t>
            </a:r>
            <a:r>
              <a:rPr lang="en-US" baseline="30000" dirty="0">
                <a:solidFill>
                  <a:prstClr val="black"/>
                </a:solidFill>
                <a:latin typeface="Calibri"/>
              </a:rPr>
              <a:t>32+   </a:t>
            </a:r>
            <a:r>
              <a:rPr lang="en-US" dirty="0">
                <a:solidFill>
                  <a:prstClr val="black"/>
                </a:solidFill>
                <a:latin typeface="Calibri"/>
              </a:rPr>
              <a:t>~2.6x10</a:t>
            </a:r>
            <a:r>
              <a:rPr lang="en-US" baseline="30000" dirty="0">
                <a:solidFill>
                  <a:prstClr val="black"/>
                </a:solidFill>
                <a:latin typeface="Calibri"/>
              </a:rPr>
              <a:t>9</a:t>
            </a:r>
            <a:r>
              <a:rPr lang="en-US" dirty="0">
                <a:solidFill>
                  <a:prstClr val="black"/>
                </a:solidFill>
                <a:latin typeface="Calibri"/>
              </a:rPr>
              <a:t> ions/pulse  (1.4-1.5 times the RhicEBIS output)</a:t>
            </a:r>
          </a:p>
        </p:txBody>
      </p:sp>
      <p:sp>
        <p:nvSpPr>
          <p:cNvPr id="8" name="TextBox 7">
            <a:extLst>
              <a:ext uri="{FF2B5EF4-FFF2-40B4-BE49-F238E27FC236}">
                <a16:creationId xmlns:a16="http://schemas.microsoft.com/office/drawing/2014/main" id="{776759F5-D606-4A42-8496-67C319D6FAF7}"/>
              </a:ext>
            </a:extLst>
          </p:cNvPr>
          <p:cNvSpPr txBox="1"/>
          <p:nvPr/>
        </p:nvSpPr>
        <p:spPr>
          <a:xfrm>
            <a:off x="791307" y="4036954"/>
            <a:ext cx="6163407" cy="369332"/>
          </a:xfrm>
          <a:prstGeom prst="rect">
            <a:avLst/>
          </a:prstGeom>
          <a:noFill/>
        </p:spPr>
        <p:txBody>
          <a:bodyPr wrap="square">
            <a:spAutoFit/>
          </a:bodyPr>
          <a:lstStyle/>
          <a:p>
            <a:pPr defTabSz="457200"/>
            <a:r>
              <a:rPr lang="en-US" b="1" dirty="0">
                <a:solidFill>
                  <a:prstClr val="black"/>
                </a:solidFill>
                <a:latin typeface="Calibri"/>
              </a:rPr>
              <a:t>Intensity Estimates for EBIS upgrade (at Extended EBIS exit) </a:t>
            </a:r>
          </a:p>
        </p:txBody>
      </p:sp>
    </p:spTree>
    <p:extLst>
      <p:ext uri="{BB962C8B-B14F-4D97-AF65-F5344CB8AC3E}">
        <p14:creationId xmlns:p14="http://schemas.microsoft.com/office/powerpoint/2010/main" val="3247287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63715"/>
            <a:ext cx="8286750" cy="758305"/>
          </a:xfrm>
        </p:spPr>
        <p:txBody>
          <a:bodyPr>
            <a:normAutofit/>
          </a:bodyPr>
          <a:lstStyle/>
          <a:p>
            <a:r>
              <a:rPr lang="en-US" sz="2400" dirty="0"/>
              <a:t>EBIS Au32+ intensity :  </a:t>
            </a:r>
            <a:br>
              <a:rPr lang="en-US" sz="2400" dirty="0"/>
            </a:br>
            <a:endParaRPr lang="en-US" sz="1600" dirty="0"/>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922021"/>
            <a:ext cx="8419540" cy="4863318"/>
          </a:xfrm>
        </p:spPr>
        <p:txBody>
          <a:bodyPr>
            <a:normAutofit fontScale="85000" lnSpcReduction="20000"/>
          </a:bodyPr>
          <a:lstStyle/>
          <a:p>
            <a:pPr marL="0" lvl="0" indent="0" defTabSz="914400">
              <a:lnSpc>
                <a:spcPct val="160000"/>
              </a:lnSpc>
              <a:spcBef>
                <a:spcPts val="1000"/>
              </a:spcBef>
            </a:pPr>
            <a:r>
              <a:rPr lang="en-US" sz="2000" dirty="0"/>
              <a:t>During the First year of Operation the Newly commissioned multi-trap EEBIS failed to meet intensity requirements for RHIC Au based on Au32+ production.</a:t>
            </a:r>
            <a:endParaRPr lang="en-US" sz="1300" dirty="0"/>
          </a:p>
          <a:p>
            <a:pPr marL="0" lvl="0" indent="0" defTabSz="914400">
              <a:lnSpc>
                <a:spcPct val="160000"/>
              </a:lnSpc>
              <a:spcBef>
                <a:spcPts val="1000"/>
              </a:spcBef>
            </a:pPr>
            <a:r>
              <a:rPr lang="en-US" sz="1300" dirty="0"/>
              <a:t>	</a:t>
            </a:r>
            <a:r>
              <a:rPr lang="en-US" sz="1600" dirty="0"/>
              <a:t>1.1x10</a:t>
            </a:r>
            <a:r>
              <a:rPr lang="en-US" sz="1600" baseline="30000" dirty="0"/>
              <a:t>9</a:t>
            </a:r>
            <a:r>
              <a:rPr lang="en-US" sz="1600" dirty="0"/>
              <a:t> Au32+ ions/pulse  at Booster input achieved (xf108);</a:t>
            </a:r>
          </a:p>
          <a:p>
            <a:pPr marL="0" lvl="0" indent="0" defTabSz="914400">
              <a:lnSpc>
                <a:spcPct val="160000"/>
              </a:lnSpc>
              <a:spcBef>
                <a:spcPts val="1000"/>
              </a:spcBef>
            </a:pPr>
            <a:r>
              <a:rPr lang="en-US" sz="1600" dirty="0"/>
              <a:t>	 (1.25x10</a:t>
            </a:r>
            <a:r>
              <a:rPr lang="en-US" sz="1600" baseline="30000" dirty="0"/>
              <a:t>9</a:t>
            </a:r>
            <a:r>
              <a:rPr lang="en-US" sz="1600" dirty="0"/>
              <a:t> or more required at 12 Pulses/</a:t>
            </a:r>
            <a:r>
              <a:rPr lang="en-US" sz="1600" dirty="0" err="1"/>
              <a:t>supercycle</a:t>
            </a:r>
            <a:r>
              <a:rPr lang="en-US" sz="1600" dirty="0"/>
              <a:t>, 5 Hz repetition rate).</a:t>
            </a:r>
          </a:p>
          <a:p>
            <a:pPr marL="0" lvl="0" indent="0" defTabSz="914400">
              <a:lnSpc>
                <a:spcPct val="110000"/>
              </a:lnSpc>
              <a:spcBef>
                <a:spcPts val="1000"/>
              </a:spcBef>
            </a:pPr>
            <a:r>
              <a:rPr lang="en-US" sz="2000" dirty="0"/>
              <a:t>Two problems:</a:t>
            </a:r>
          </a:p>
          <a:p>
            <a:pPr marL="571500" lvl="1" indent="-228600" defTabSz="914400">
              <a:spcBef>
                <a:spcPts val="1000"/>
              </a:spcBef>
            </a:pPr>
            <a:r>
              <a:rPr lang="en-US" sz="1800" b="1" dirty="0" err="1"/>
              <a:t>BaO</a:t>
            </a:r>
            <a:r>
              <a:rPr lang="en-US" sz="1800" b="1" dirty="0"/>
              <a:t> cathode couldn’t maintain adequate current during 12P/</a:t>
            </a:r>
            <a:r>
              <a:rPr lang="en-US" sz="1800" b="1" dirty="0" err="1"/>
              <a:t>sc</a:t>
            </a:r>
            <a:r>
              <a:rPr lang="en-US" sz="1800" b="1" dirty="0"/>
              <a:t>, 5Hz operation</a:t>
            </a:r>
          </a:p>
          <a:p>
            <a:pPr marL="342900" lvl="1" indent="0" defTabSz="914400">
              <a:spcBef>
                <a:spcPts val="1000"/>
              </a:spcBef>
              <a:buNone/>
            </a:pPr>
            <a:r>
              <a:rPr lang="en-US" sz="1800" b="1" dirty="0"/>
              <a:t>               </a:t>
            </a:r>
            <a:r>
              <a:rPr lang="en-US" sz="1800" dirty="0" err="1"/>
              <a:t>IrCe</a:t>
            </a:r>
            <a:r>
              <a:rPr lang="en-US" sz="1800" dirty="0"/>
              <a:t> cathode installed with 12 days of  testing before maintenance period</a:t>
            </a:r>
          </a:p>
          <a:p>
            <a:pPr marL="571500" lvl="1" indent="-228600" defTabSz="914400">
              <a:spcBef>
                <a:spcPts val="1000"/>
              </a:spcBef>
            </a:pPr>
            <a:r>
              <a:rPr lang="en-US" sz="1800" b="1" dirty="0"/>
              <a:t>12P/</a:t>
            </a:r>
            <a:r>
              <a:rPr lang="en-US" sz="1800" b="1" dirty="0" err="1"/>
              <a:t>sc</a:t>
            </a:r>
            <a:r>
              <a:rPr lang="en-US" sz="1800" b="1" dirty="0"/>
              <a:t> operation at electron currents greater than 7A resulted in vacuum excursions</a:t>
            </a:r>
          </a:p>
          <a:p>
            <a:pPr marL="342900" lvl="1" indent="0" defTabSz="914400">
              <a:spcBef>
                <a:spcPts val="1000"/>
              </a:spcBef>
              <a:buNone/>
            </a:pPr>
            <a:r>
              <a:rPr lang="en-US" sz="1800" b="1" dirty="0"/>
              <a:t>               </a:t>
            </a:r>
            <a:r>
              <a:rPr lang="en-US" sz="1800" dirty="0"/>
              <a:t>Drift tube modifications needed for increased voltage holding</a:t>
            </a:r>
          </a:p>
          <a:p>
            <a:pPr marL="0" indent="0" defTabSz="914400">
              <a:lnSpc>
                <a:spcPct val="120000"/>
              </a:lnSpc>
              <a:spcBef>
                <a:spcPts val="1000"/>
              </a:spcBef>
            </a:pPr>
            <a:r>
              <a:rPr lang="en-US" sz="2000" dirty="0"/>
              <a:t>		</a:t>
            </a:r>
          </a:p>
          <a:p>
            <a:pPr marL="0" indent="0" defTabSz="914400">
              <a:lnSpc>
                <a:spcPct val="120000"/>
              </a:lnSpc>
              <a:spcBef>
                <a:spcPts val="1000"/>
              </a:spcBef>
            </a:pPr>
            <a:r>
              <a:rPr lang="en-US" sz="2000" dirty="0"/>
              <a:t>Goals for upcoming RHIC run: </a:t>
            </a:r>
          </a:p>
          <a:p>
            <a:pPr marL="0" indent="0" defTabSz="914400">
              <a:lnSpc>
                <a:spcPct val="120000"/>
              </a:lnSpc>
              <a:spcBef>
                <a:spcPts val="1000"/>
              </a:spcBef>
            </a:pPr>
            <a:r>
              <a:rPr lang="en-US" sz="2000" dirty="0"/>
              <a:t>	 Greater than 7A </a:t>
            </a:r>
            <a:r>
              <a:rPr lang="en-US" sz="2000" dirty="0" err="1"/>
              <a:t>ebeam</a:t>
            </a:r>
            <a:r>
              <a:rPr lang="en-US" sz="2000" dirty="0"/>
              <a:t> at 12P/</a:t>
            </a:r>
            <a:r>
              <a:rPr lang="en-US" sz="2000" dirty="0" err="1"/>
              <a:t>sc</a:t>
            </a:r>
            <a:r>
              <a:rPr lang="en-US" sz="2000" dirty="0"/>
              <a:t>, 5Hz good vacuum</a:t>
            </a:r>
          </a:p>
          <a:p>
            <a:pPr marL="0" indent="0" defTabSz="914400">
              <a:lnSpc>
                <a:spcPct val="120000"/>
              </a:lnSpc>
              <a:spcBef>
                <a:spcPts val="1000"/>
              </a:spcBef>
            </a:pPr>
            <a:r>
              <a:rPr lang="en-US" sz="2000" dirty="0"/>
              <a:t>	 1.25 - 1.4x10</a:t>
            </a:r>
            <a:r>
              <a:rPr lang="en-US" sz="2000" baseline="30000" dirty="0"/>
              <a:t>9</a:t>
            </a:r>
            <a:r>
              <a:rPr lang="en-US" sz="2000" dirty="0"/>
              <a:t> Au32+ ions/pulse at 12P/</a:t>
            </a:r>
            <a:r>
              <a:rPr lang="en-US" sz="2000" dirty="0" err="1"/>
              <a:t>sc</a:t>
            </a:r>
            <a:r>
              <a:rPr lang="en-US" sz="2000" dirty="0"/>
              <a:t>  at Booster input (xf108)</a:t>
            </a:r>
            <a:endParaRPr lang="en-US" sz="1800" dirty="0">
              <a:solidFill>
                <a:srgbClr val="C00000"/>
              </a:solidFill>
            </a:endParaRPr>
          </a:p>
          <a:p>
            <a:pPr marL="0" indent="0" defTabSz="914400">
              <a:spcBef>
                <a:spcPts val="1000"/>
              </a:spcBef>
            </a:pPr>
            <a:endParaRPr lang="en-US" sz="2000" dirty="0"/>
          </a:p>
          <a:p>
            <a:pPr marL="228600" indent="-228600" defTabSz="914400">
              <a:spcBef>
                <a:spcPts val="1000"/>
              </a:spcBef>
              <a:buFont typeface="Arial" panose="020B0604020202020204" pitchFamily="34" charset="0"/>
              <a:buChar char="•"/>
            </a:pPr>
            <a:endParaRPr lang="en-US" sz="1800" dirty="0"/>
          </a:p>
          <a:p>
            <a:pPr marL="0" indent="0" defTabSz="914400">
              <a:spcBef>
                <a:spcPts val="1000"/>
              </a:spcBef>
            </a:pPr>
            <a:endParaRPr lang="en-US" sz="2000" dirty="0"/>
          </a:p>
          <a:p>
            <a:pPr marL="228600" lvl="0" indent="-228600" defTabSz="914400">
              <a:spcBef>
                <a:spcPts val="1000"/>
              </a:spcBef>
              <a:buFont typeface="Arial" panose="020B0604020202020204" pitchFamily="34" charset="0"/>
              <a:buChar char="•"/>
            </a:pPr>
            <a:endParaRPr lang="en-US" sz="2000" dirty="0">
              <a:solidFill>
                <a:srgbClr val="FF0000"/>
              </a:solidFill>
            </a:endParaRPr>
          </a:p>
          <a:p>
            <a:pPr marL="685800" lvl="2" indent="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11</a:t>
            </a:fld>
            <a:endParaRPr lang="en-US" dirty="0"/>
          </a:p>
        </p:txBody>
      </p:sp>
    </p:spTree>
    <p:extLst>
      <p:ext uri="{BB962C8B-B14F-4D97-AF65-F5344CB8AC3E}">
        <p14:creationId xmlns:p14="http://schemas.microsoft.com/office/powerpoint/2010/main" val="4706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12</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609882" y="2541806"/>
            <a:ext cx="7750969" cy="2327374"/>
          </a:xfrm>
        </p:spPr>
        <p:txBody>
          <a:bodyPr>
            <a:normAutofit/>
          </a:bodyPr>
          <a:lstStyle/>
          <a:p>
            <a:r>
              <a:rPr lang="en-US" dirty="0"/>
              <a:t>EEBIS Component Development and Operation in the Test Lab </a:t>
            </a:r>
          </a:p>
        </p:txBody>
      </p:sp>
    </p:spTree>
    <p:extLst>
      <p:ext uri="{BB962C8B-B14F-4D97-AF65-F5344CB8AC3E}">
        <p14:creationId xmlns:p14="http://schemas.microsoft.com/office/powerpoint/2010/main" val="217565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1F95-6E03-411A-989B-20F32FBE7345}"/>
              </a:ext>
            </a:extLst>
          </p:cNvPr>
          <p:cNvSpPr>
            <a:spLocks noGrp="1"/>
          </p:cNvSpPr>
          <p:nvPr>
            <p:ph type="title"/>
          </p:nvPr>
        </p:nvSpPr>
        <p:spPr>
          <a:xfrm>
            <a:off x="418565" y="293846"/>
            <a:ext cx="8174105" cy="349608"/>
          </a:xfrm>
        </p:spPr>
        <p:txBody>
          <a:bodyPr>
            <a:noAutofit/>
          </a:bodyPr>
          <a:lstStyle/>
          <a:p>
            <a:r>
              <a:rPr lang="en-US" sz="2100" b="0" dirty="0">
                <a:latin typeface="Arial" panose="020B0604020202020204" pitchFamily="34" charset="0"/>
                <a:cs typeface="Arial" panose="020B0604020202020204" pitchFamily="34" charset="0"/>
              </a:rPr>
              <a:t>Gas Cell with pump out manifold and external drift tube connections</a:t>
            </a:r>
          </a:p>
        </p:txBody>
      </p:sp>
      <p:pic>
        <p:nvPicPr>
          <p:cNvPr id="11" name="Content Placeholder 10">
            <a:extLst>
              <a:ext uri="{FF2B5EF4-FFF2-40B4-BE49-F238E27FC236}">
                <a16:creationId xmlns:a16="http://schemas.microsoft.com/office/drawing/2014/main" id="{1560098A-66EB-4825-B1CC-F9A2F98C80AE}"/>
              </a:ext>
            </a:extLst>
          </p:cNvPr>
          <p:cNvPicPr>
            <a:picLocks noGrp="1" noChangeAspect="1"/>
          </p:cNvPicPr>
          <p:nvPr>
            <p:ph idx="1"/>
          </p:nvPr>
        </p:nvPicPr>
        <p:blipFill>
          <a:blip r:embed="rId2"/>
          <a:stretch>
            <a:fillRect/>
          </a:stretch>
        </p:blipFill>
        <p:spPr>
          <a:xfrm>
            <a:off x="418566" y="879376"/>
            <a:ext cx="4062674" cy="2705804"/>
          </a:xfrm>
          <a:prstGeom prst="rect">
            <a:avLst/>
          </a:prstGeom>
        </p:spPr>
      </p:pic>
      <p:pic>
        <p:nvPicPr>
          <p:cNvPr id="4" name="Picture 3">
            <a:extLst>
              <a:ext uri="{FF2B5EF4-FFF2-40B4-BE49-F238E27FC236}">
                <a16:creationId xmlns:a16="http://schemas.microsoft.com/office/drawing/2014/main" id="{EFFF4D93-3CEC-4EB8-B04A-49E2A0CEA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876" y="850681"/>
            <a:ext cx="3717514" cy="2734499"/>
          </a:xfrm>
          <a:prstGeom prst="rect">
            <a:avLst/>
          </a:prstGeom>
        </p:spPr>
      </p:pic>
      <p:sp>
        <p:nvSpPr>
          <p:cNvPr id="3" name="Slide Number Placeholder 2">
            <a:extLst>
              <a:ext uri="{FF2B5EF4-FFF2-40B4-BE49-F238E27FC236}">
                <a16:creationId xmlns:a16="http://schemas.microsoft.com/office/drawing/2014/main" id="{1ED13598-DFA9-264E-8D75-1CF001D7CB1B}"/>
              </a:ext>
            </a:extLst>
          </p:cNvPr>
          <p:cNvSpPr>
            <a:spLocks noGrp="1"/>
          </p:cNvSpPr>
          <p:nvPr>
            <p:ph type="sldNum" sz="quarter" idx="4"/>
          </p:nvPr>
        </p:nvSpPr>
        <p:spPr/>
        <p:txBody>
          <a:bodyPr/>
          <a:lstStyle/>
          <a:p>
            <a:fld id="{933A556B-7C63-244D-9B7C-B0EA8042B330}" type="slidenum">
              <a:rPr lang="en-US" smtClean="0"/>
              <a:pPr/>
              <a:t>13</a:t>
            </a:fld>
            <a:endParaRPr lang="en-US" sz="750" dirty="0"/>
          </a:p>
        </p:txBody>
      </p:sp>
      <p:sp>
        <p:nvSpPr>
          <p:cNvPr id="5" name="Oval 4">
            <a:extLst>
              <a:ext uri="{FF2B5EF4-FFF2-40B4-BE49-F238E27FC236}">
                <a16:creationId xmlns:a16="http://schemas.microsoft.com/office/drawing/2014/main" id="{03A5839E-0606-40A8-382C-85972BADC1BA}"/>
              </a:ext>
            </a:extLst>
          </p:cNvPr>
          <p:cNvSpPr/>
          <p:nvPr/>
        </p:nvSpPr>
        <p:spPr>
          <a:xfrm>
            <a:off x="6007426" y="1798828"/>
            <a:ext cx="2026316" cy="866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B5B57E-C604-2F1B-FFA2-E6E571EF6793}"/>
              </a:ext>
            </a:extLst>
          </p:cNvPr>
          <p:cNvPicPr>
            <a:picLocks noChangeAspect="1"/>
          </p:cNvPicPr>
          <p:nvPr/>
        </p:nvPicPr>
        <p:blipFill rotWithShape="1">
          <a:blip r:embed="rId4"/>
          <a:srcRect b="56223"/>
          <a:stretch/>
        </p:blipFill>
        <p:spPr>
          <a:xfrm>
            <a:off x="1301079" y="3729684"/>
            <a:ext cx="6541842" cy="2056773"/>
          </a:xfrm>
          <a:prstGeom prst="rect">
            <a:avLst/>
          </a:prstGeom>
        </p:spPr>
      </p:pic>
    </p:spTree>
    <p:extLst>
      <p:ext uri="{BB962C8B-B14F-4D97-AF65-F5344CB8AC3E}">
        <p14:creationId xmlns:p14="http://schemas.microsoft.com/office/powerpoint/2010/main" val="10401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5"/>
          <p:cNvSpPr>
            <a:spLocks noGrp="1"/>
          </p:cNvSpPr>
          <p:nvPr>
            <p:ph type="sldNum" sz="quarter" idx="12"/>
          </p:nvPr>
        </p:nvSpPr>
        <p:spPr bwMode="auto">
          <a:xfrm>
            <a:off x="8022981" y="6099710"/>
            <a:ext cx="584688" cy="345052"/>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716D9922-87B3-6043-9531-5184EA303DC1}" type="slidenum">
              <a:rPr lang="en-US" smtClean="0"/>
              <a:pPr fontAlgn="base">
                <a:spcBef>
                  <a:spcPct val="0"/>
                </a:spcBef>
                <a:spcAft>
                  <a:spcPct val="0"/>
                </a:spcAft>
                <a:defRPr/>
              </a:pPr>
              <a:t>14</a:t>
            </a:fld>
            <a:endParaRPr lang="en-US" dirty="0">
              <a:solidFill>
                <a:prstClr val="white"/>
              </a:solidFill>
              <a:latin typeface="Arial" charset="0"/>
              <a:cs typeface="Arial" charset="0"/>
            </a:endParaRPr>
          </a:p>
        </p:txBody>
      </p:sp>
      <p:sp>
        <p:nvSpPr>
          <p:cNvPr id="47106" name="Содержимое 2"/>
          <p:cNvSpPr txBox="1">
            <a:spLocks/>
          </p:cNvSpPr>
          <p:nvPr/>
        </p:nvSpPr>
        <p:spPr bwMode="auto">
          <a:xfrm>
            <a:off x="1485900" y="1056086"/>
            <a:ext cx="6000750" cy="429815"/>
          </a:xfrm>
          <a:prstGeom prst="rect">
            <a:avLst/>
          </a:prstGeom>
          <a:solidFill>
            <a:schemeClr val="bg1"/>
          </a:solidFill>
          <a:ln w="3175">
            <a:solidFill>
              <a:schemeClr val="bg1"/>
            </a:solidFill>
            <a:miter lim="800000"/>
            <a:headEnd/>
            <a:tailEnd/>
          </a:ln>
        </p:spPr>
        <p:txBody>
          <a:bodyPr lIns="68565" tIns="34283" rIns="68565" bIns="34283"/>
          <a:lstStyle/>
          <a:p>
            <a:pPr marL="257175" indent="-257175" algn="ctr" defTabSz="621506" fontAlgn="base">
              <a:spcBef>
                <a:spcPct val="20000"/>
              </a:spcBef>
              <a:spcAft>
                <a:spcPct val="0"/>
              </a:spcAft>
              <a:buClr>
                <a:srgbClr val="0000FF"/>
              </a:buClr>
              <a:buSzPct val="100000"/>
              <a:defRPr/>
            </a:pPr>
            <a:r>
              <a:rPr lang="en-US" altLang="en-US" dirty="0">
                <a:solidFill>
                  <a:srgbClr val="24407B"/>
                </a:solidFill>
                <a:latin typeface="Comic Sans MS" pitchFamily="66" charset="0"/>
                <a:ea typeface="DejaVu Sans"/>
                <a:cs typeface="Times New Roman" pitchFamily="18" charset="0"/>
              </a:rPr>
              <a:t>“Electro-magnetic”, [</a:t>
            </a:r>
            <a:r>
              <a:rPr lang="en-US" altLang="en-US" dirty="0" err="1">
                <a:solidFill>
                  <a:srgbClr val="24407B"/>
                </a:solidFill>
                <a:latin typeface="Comic Sans MS" pitchFamily="66" charset="0"/>
                <a:ea typeface="DejaVu Sans"/>
                <a:cs typeface="Times New Roman" pitchFamily="18" charset="0"/>
              </a:rPr>
              <a:t>IxB</a:t>
            </a:r>
            <a:r>
              <a:rPr lang="en-US" altLang="en-US" dirty="0">
                <a:solidFill>
                  <a:srgbClr val="24407B"/>
                </a:solidFill>
                <a:latin typeface="Comic Sans MS" pitchFamily="66" charset="0"/>
                <a:ea typeface="DejaVu Sans"/>
                <a:cs typeface="Times New Roman" pitchFamily="18" charset="0"/>
              </a:rPr>
              <a:t>] valve operation principle</a:t>
            </a:r>
            <a:endParaRPr lang="ru-RU" altLang="en-US" dirty="0">
              <a:solidFill>
                <a:srgbClr val="24407B"/>
              </a:solidFill>
              <a:latin typeface="Comic Sans MS" pitchFamily="66" charset="0"/>
              <a:ea typeface="DejaVu Sans"/>
              <a:cs typeface="Times New Roman" pitchFamily="18" charset="0"/>
            </a:endParaRPr>
          </a:p>
        </p:txBody>
      </p:sp>
      <p:sp>
        <p:nvSpPr>
          <p:cNvPr id="47107" name="Содержимое 2"/>
          <p:cNvSpPr txBox="1">
            <a:spLocks/>
          </p:cNvSpPr>
          <p:nvPr/>
        </p:nvSpPr>
        <p:spPr bwMode="auto">
          <a:xfrm>
            <a:off x="1543050" y="1487686"/>
            <a:ext cx="6172200" cy="796529"/>
          </a:xfrm>
          <a:prstGeom prst="rect">
            <a:avLst/>
          </a:prstGeom>
          <a:solidFill>
            <a:schemeClr val="bg1"/>
          </a:solidFill>
          <a:ln w="3175">
            <a:solidFill>
              <a:srgbClr val="000000"/>
            </a:solidFill>
            <a:miter lim="800000"/>
            <a:headEnd/>
            <a:tailEnd/>
          </a:ln>
        </p:spPr>
        <p:txBody>
          <a:bodyPr lIns="68565" tIns="34283" rIns="68565" bIns="34283"/>
          <a:lstStyle/>
          <a:p>
            <a:pPr defTabSz="621506" fontAlgn="base">
              <a:spcBef>
                <a:spcPct val="0"/>
              </a:spcBef>
              <a:spcAft>
                <a:spcPct val="0"/>
              </a:spcAft>
              <a:buClr>
                <a:srgbClr val="0000FF"/>
              </a:buClr>
              <a:buSzPct val="100000"/>
              <a:defRPr/>
            </a:pPr>
            <a:r>
              <a:rPr lang="en-US" altLang="en-US" sz="1350" dirty="0">
                <a:solidFill>
                  <a:srgbClr val="800000"/>
                </a:solidFill>
                <a:latin typeface="Comic Sans MS" pitchFamily="66" charset="0"/>
                <a:ea typeface="DejaVu Sans"/>
                <a:cs typeface="Times New Roman" pitchFamily="18" charset="0"/>
              </a:rPr>
              <a:t>Lorentz (Laplace) force moves the flexible conducting plate in the high (~ 3-5 T) magnetic field.                                  </a:t>
            </a:r>
          </a:p>
          <a:p>
            <a:pPr defTabSz="621506" fontAlgn="base">
              <a:spcBef>
                <a:spcPct val="0"/>
              </a:spcBef>
              <a:spcAft>
                <a:spcPct val="0"/>
              </a:spcAft>
              <a:buClr>
                <a:srgbClr val="0000FF"/>
              </a:buClr>
              <a:buSzPct val="100000"/>
              <a:defRPr/>
            </a:pPr>
            <a:r>
              <a:rPr lang="en-US" altLang="en-US" sz="1350" dirty="0">
                <a:solidFill>
                  <a:srgbClr val="800000"/>
                </a:solidFill>
                <a:latin typeface="Comic Sans MS" pitchFamily="66" charset="0"/>
                <a:ea typeface="DejaVu Sans"/>
                <a:cs typeface="Times New Roman" pitchFamily="18" charset="0"/>
              </a:rPr>
              <a:t> For I=10 A, L=5 cm, F=2.5 N.  Current pulse duration ~100-500 us</a:t>
            </a:r>
            <a:endParaRPr lang="ru-RU" altLang="en-US" sz="1350" dirty="0">
              <a:solidFill>
                <a:srgbClr val="800000"/>
              </a:solidFill>
              <a:latin typeface="Comic Sans MS" pitchFamily="66" charset="0"/>
              <a:ea typeface="DejaVu Sans"/>
              <a:cs typeface="Times New Roman" pitchFamily="18" charset="0"/>
            </a:endParaRPr>
          </a:p>
        </p:txBody>
      </p:sp>
      <p:pic>
        <p:nvPicPr>
          <p:cNvPr id="47108" name="Picture 2" descr="C:\Users\Sorokin\Desktop\6.JPG"/>
          <p:cNvPicPr>
            <a:picLocks noChangeAspect="1" noChangeArrowheads="1"/>
          </p:cNvPicPr>
          <p:nvPr/>
        </p:nvPicPr>
        <p:blipFill>
          <a:blip r:embed="rId2"/>
          <a:srcRect/>
          <a:stretch>
            <a:fillRect/>
          </a:stretch>
        </p:blipFill>
        <p:spPr bwMode="auto">
          <a:xfrm>
            <a:off x="3456386" y="2644858"/>
            <a:ext cx="1572815" cy="387108"/>
          </a:xfrm>
          <a:prstGeom prst="rect">
            <a:avLst/>
          </a:prstGeom>
          <a:solidFill>
            <a:schemeClr val="bg1"/>
          </a:solidFill>
          <a:ln w="3175">
            <a:solidFill>
              <a:srgbClr val="000000"/>
            </a:solidFill>
            <a:miter lim="800000"/>
            <a:headEnd/>
            <a:tailEnd/>
          </a:ln>
        </p:spPr>
      </p:pic>
      <p:pic>
        <p:nvPicPr>
          <p:cNvPr id="47109" name="Picture 3" descr="C:\Users\Sorokin\Desktop\7.JPG"/>
          <p:cNvPicPr>
            <a:picLocks noChangeAspect="1" noChangeArrowheads="1"/>
          </p:cNvPicPr>
          <p:nvPr/>
        </p:nvPicPr>
        <p:blipFill>
          <a:blip r:embed="rId3"/>
          <a:srcRect/>
          <a:stretch>
            <a:fillRect/>
          </a:stretch>
        </p:blipFill>
        <p:spPr bwMode="auto">
          <a:xfrm>
            <a:off x="1428751" y="2271515"/>
            <a:ext cx="1845286" cy="1405932"/>
          </a:xfrm>
          <a:prstGeom prst="rect">
            <a:avLst/>
          </a:prstGeom>
          <a:noFill/>
          <a:ln w="3175">
            <a:solidFill>
              <a:srgbClr val="000000"/>
            </a:solidFill>
            <a:miter lim="800000"/>
            <a:headEnd/>
            <a:tailEnd/>
          </a:ln>
        </p:spPr>
      </p:pic>
      <p:sp>
        <p:nvSpPr>
          <p:cNvPr id="47110" name="Text Box 9"/>
          <p:cNvSpPr txBox="1">
            <a:spLocks noChangeArrowheads="1"/>
          </p:cNvSpPr>
          <p:nvPr/>
        </p:nvSpPr>
        <p:spPr bwMode="auto">
          <a:xfrm>
            <a:off x="2328267" y="3379791"/>
            <a:ext cx="306494" cy="32316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buClr>
                <a:srgbClr val="0000FF"/>
              </a:buClr>
              <a:buSzPct val="100000"/>
              <a:defRPr/>
            </a:pPr>
            <a:r>
              <a:rPr lang="en-US" altLang="en-US" sz="1500" i="1" dirty="0">
                <a:solidFill>
                  <a:srgbClr val="990000"/>
                </a:solidFill>
                <a:latin typeface="Comic Sans MS" pitchFamily="66" charset="0"/>
                <a:ea typeface="ＭＳ Ｐゴシック" pitchFamily="34" charset="-128"/>
                <a:cs typeface="Comic Sans MS Bold" pitchFamily="66" charset="0"/>
              </a:rPr>
              <a:t>B</a:t>
            </a:r>
          </a:p>
        </p:txBody>
      </p:sp>
      <p:sp>
        <p:nvSpPr>
          <p:cNvPr id="47111" name="Text Box 10"/>
          <p:cNvSpPr txBox="1">
            <a:spLocks noChangeArrowheads="1"/>
          </p:cNvSpPr>
          <p:nvPr/>
        </p:nvSpPr>
        <p:spPr bwMode="auto">
          <a:xfrm>
            <a:off x="2743201" y="2571750"/>
            <a:ext cx="285750" cy="323165"/>
          </a:xfrm>
          <a:prstGeom prst="rect">
            <a:avLst/>
          </a:prstGeom>
          <a:solidFill>
            <a:schemeClr val="bg1"/>
          </a:solidFill>
          <a:ln w="9525">
            <a:noFill/>
            <a:miter lim="800000"/>
            <a:headEnd/>
            <a:tailEnd/>
          </a:ln>
        </p:spPr>
        <p:txBody>
          <a:bodyPr wrap="square">
            <a:spAutoFit/>
          </a:bodyPr>
          <a:lstStyle/>
          <a:p>
            <a:pPr fontAlgn="base">
              <a:spcBef>
                <a:spcPct val="0"/>
              </a:spcBef>
              <a:spcAft>
                <a:spcPct val="0"/>
              </a:spcAft>
              <a:buClr>
                <a:srgbClr val="0000FF"/>
              </a:buClr>
              <a:buSzPct val="100000"/>
              <a:defRPr/>
            </a:pPr>
            <a:r>
              <a:rPr lang="en-US" altLang="en-US" sz="1500" i="1" dirty="0">
                <a:solidFill>
                  <a:srgbClr val="990000"/>
                </a:solidFill>
                <a:latin typeface="Comic Sans MS" pitchFamily="66" charset="0"/>
                <a:ea typeface="ＭＳ Ｐゴシック" pitchFamily="34" charset="-128"/>
                <a:cs typeface="Comic Sans MS Bold" pitchFamily="66" charset="0"/>
              </a:rPr>
              <a:t>F</a:t>
            </a:r>
          </a:p>
        </p:txBody>
      </p:sp>
      <p:sp>
        <p:nvSpPr>
          <p:cNvPr id="47113" name="Text Box 13"/>
          <p:cNvSpPr txBox="1">
            <a:spLocks noChangeArrowheads="1"/>
          </p:cNvSpPr>
          <p:nvPr/>
        </p:nvSpPr>
        <p:spPr bwMode="auto">
          <a:xfrm>
            <a:off x="1858566" y="2954164"/>
            <a:ext cx="332142" cy="415498"/>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defRPr/>
            </a:pPr>
            <a:r>
              <a:rPr lang="en-US" altLang="en-US" sz="2100">
                <a:solidFill>
                  <a:srgbClr val="800000"/>
                </a:solidFill>
                <a:latin typeface="Comic Sans MS" pitchFamily="66" charset="0"/>
                <a:cs typeface="Arial" charset="0"/>
              </a:rPr>
              <a:t>I</a:t>
            </a:r>
          </a:p>
        </p:txBody>
      </p:sp>
      <p:pic>
        <p:nvPicPr>
          <p:cNvPr id="3" name="Picture 2">
            <a:extLst>
              <a:ext uri="{FF2B5EF4-FFF2-40B4-BE49-F238E27FC236}">
                <a16:creationId xmlns:a16="http://schemas.microsoft.com/office/drawing/2014/main" id="{55A21AA8-20E1-49AA-9CB3-D2F35223939F}"/>
              </a:ext>
            </a:extLst>
          </p:cNvPr>
          <p:cNvPicPr>
            <a:picLocks noChangeAspect="1"/>
          </p:cNvPicPr>
          <p:nvPr/>
        </p:nvPicPr>
        <p:blipFill>
          <a:blip r:embed="rId4"/>
          <a:stretch>
            <a:fillRect/>
          </a:stretch>
        </p:blipFill>
        <p:spPr>
          <a:xfrm>
            <a:off x="5143500" y="2271515"/>
            <a:ext cx="2060916" cy="1337010"/>
          </a:xfrm>
          <a:prstGeom prst="rect">
            <a:avLst/>
          </a:prstGeom>
        </p:spPr>
      </p:pic>
      <p:pic>
        <p:nvPicPr>
          <p:cNvPr id="5" name="Picture 4">
            <a:extLst>
              <a:ext uri="{FF2B5EF4-FFF2-40B4-BE49-F238E27FC236}">
                <a16:creationId xmlns:a16="http://schemas.microsoft.com/office/drawing/2014/main" id="{39BCD163-F748-4376-910A-7080230D1E7C}"/>
              </a:ext>
            </a:extLst>
          </p:cNvPr>
          <p:cNvPicPr>
            <a:picLocks noChangeAspect="1"/>
          </p:cNvPicPr>
          <p:nvPr/>
        </p:nvPicPr>
        <p:blipFill>
          <a:blip r:embed="rId5"/>
          <a:stretch>
            <a:fillRect/>
          </a:stretch>
        </p:blipFill>
        <p:spPr>
          <a:xfrm>
            <a:off x="5423313" y="4051827"/>
            <a:ext cx="1744195" cy="1515448"/>
          </a:xfrm>
          <a:prstGeom prst="rect">
            <a:avLst/>
          </a:prstGeom>
        </p:spPr>
      </p:pic>
      <p:pic>
        <p:nvPicPr>
          <p:cNvPr id="7" name="Picture 6">
            <a:extLst>
              <a:ext uri="{FF2B5EF4-FFF2-40B4-BE49-F238E27FC236}">
                <a16:creationId xmlns:a16="http://schemas.microsoft.com/office/drawing/2014/main" id="{EA611BD1-239E-47B9-904A-E7AB39E5D47C}"/>
              </a:ext>
            </a:extLst>
          </p:cNvPr>
          <p:cNvPicPr>
            <a:picLocks noChangeAspect="1"/>
          </p:cNvPicPr>
          <p:nvPr/>
        </p:nvPicPr>
        <p:blipFill>
          <a:blip r:embed="rId6"/>
          <a:stretch>
            <a:fillRect/>
          </a:stretch>
        </p:blipFill>
        <p:spPr>
          <a:xfrm>
            <a:off x="4771650" y="3631038"/>
            <a:ext cx="2853176" cy="429806"/>
          </a:xfrm>
          <a:prstGeom prst="rect">
            <a:avLst/>
          </a:prstGeom>
        </p:spPr>
      </p:pic>
      <p:pic>
        <p:nvPicPr>
          <p:cNvPr id="2" name="Picture 1">
            <a:extLst>
              <a:ext uri="{FF2B5EF4-FFF2-40B4-BE49-F238E27FC236}">
                <a16:creationId xmlns:a16="http://schemas.microsoft.com/office/drawing/2014/main" id="{F1E35190-E2F1-4052-88F6-328405769A3C}"/>
              </a:ext>
            </a:extLst>
          </p:cNvPr>
          <p:cNvPicPr>
            <a:picLocks noChangeAspect="1"/>
          </p:cNvPicPr>
          <p:nvPr/>
        </p:nvPicPr>
        <p:blipFill>
          <a:blip r:embed="rId7"/>
          <a:stretch>
            <a:fillRect/>
          </a:stretch>
        </p:blipFill>
        <p:spPr>
          <a:xfrm>
            <a:off x="1519175" y="3996167"/>
            <a:ext cx="1618186" cy="1341174"/>
          </a:xfrm>
          <a:prstGeom prst="rect">
            <a:avLst/>
          </a:prstGeom>
        </p:spPr>
      </p:pic>
      <p:sp>
        <p:nvSpPr>
          <p:cNvPr id="4" name="TextBox 3">
            <a:extLst>
              <a:ext uri="{FF2B5EF4-FFF2-40B4-BE49-F238E27FC236}">
                <a16:creationId xmlns:a16="http://schemas.microsoft.com/office/drawing/2014/main" id="{13B85B3E-8935-475B-82E8-70DF3AD8E240}"/>
              </a:ext>
            </a:extLst>
          </p:cNvPr>
          <p:cNvSpPr txBox="1"/>
          <p:nvPr/>
        </p:nvSpPr>
        <p:spPr>
          <a:xfrm>
            <a:off x="3274037" y="4366409"/>
            <a:ext cx="1404552" cy="577081"/>
          </a:xfrm>
          <a:prstGeom prst="rect">
            <a:avLst/>
          </a:prstGeom>
          <a:noFill/>
        </p:spPr>
        <p:txBody>
          <a:bodyPr wrap="none" rtlCol="0">
            <a:spAutoFit/>
          </a:bodyPr>
          <a:lstStyle/>
          <a:p>
            <a:r>
              <a:rPr lang="en-US" sz="1050" dirty="0">
                <a:solidFill>
                  <a:srgbClr val="002060"/>
                </a:solidFill>
              </a:rPr>
              <a:t>Pulsed valve for</a:t>
            </a:r>
          </a:p>
          <a:p>
            <a:r>
              <a:rPr lang="en-US" sz="1050" dirty="0">
                <a:solidFill>
                  <a:srgbClr val="002060"/>
                </a:solidFill>
              </a:rPr>
              <a:t>Un-polarized gas</a:t>
            </a:r>
          </a:p>
          <a:p>
            <a:r>
              <a:rPr lang="en-US" sz="1050" dirty="0">
                <a:solidFill>
                  <a:srgbClr val="002060"/>
                </a:solidFill>
              </a:rPr>
              <a:t>Injection to the EBIS</a:t>
            </a:r>
          </a:p>
        </p:txBody>
      </p:sp>
      <p:sp>
        <p:nvSpPr>
          <p:cNvPr id="6" name="TextBox 5">
            <a:extLst>
              <a:ext uri="{FF2B5EF4-FFF2-40B4-BE49-F238E27FC236}">
                <a16:creationId xmlns:a16="http://schemas.microsoft.com/office/drawing/2014/main" id="{ACAC4AB2-7322-A722-A136-FF24DF0E6D75}"/>
              </a:ext>
            </a:extLst>
          </p:cNvPr>
          <p:cNvSpPr txBox="1"/>
          <p:nvPr/>
        </p:nvSpPr>
        <p:spPr>
          <a:xfrm>
            <a:off x="699247" y="282388"/>
            <a:ext cx="4444253" cy="523220"/>
          </a:xfrm>
          <a:prstGeom prst="rect">
            <a:avLst/>
          </a:prstGeom>
          <a:noFill/>
        </p:spPr>
        <p:txBody>
          <a:bodyPr wrap="square" rtlCol="0">
            <a:spAutoFit/>
          </a:bodyPr>
          <a:lstStyle/>
          <a:p>
            <a:r>
              <a:rPr lang="en-US" sz="2800" b="1" dirty="0"/>
              <a:t>Fast Pulsing Gas Valve</a:t>
            </a:r>
          </a:p>
        </p:txBody>
      </p:sp>
    </p:spTree>
    <p:extLst>
      <p:ext uri="{BB962C8B-B14F-4D97-AF65-F5344CB8AC3E}">
        <p14:creationId xmlns:p14="http://schemas.microsoft.com/office/powerpoint/2010/main" val="3369299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15</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EEBIS Installation at the Accelerator Location</a:t>
            </a:r>
          </a:p>
        </p:txBody>
      </p:sp>
    </p:spTree>
    <p:extLst>
      <p:ext uri="{BB962C8B-B14F-4D97-AF65-F5344CB8AC3E}">
        <p14:creationId xmlns:p14="http://schemas.microsoft.com/office/powerpoint/2010/main" val="839964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5" y="365127"/>
            <a:ext cx="8286750" cy="948844"/>
          </a:xfrm>
        </p:spPr>
        <p:txBody>
          <a:bodyPr>
            <a:normAutofit/>
          </a:bodyPr>
          <a:lstStyle/>
          <a:p>
            <a:r>
              <a:rPr lang="en-US" sz="2000" dirty="0"/>
              <a:t>EEBIS – HV Cage </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16</a:t>
            </a:fld>
            <a:endParaRPr lang="en-US" sz="750" dirty="0"/>
          </a:p>
        </p:txBody>
      </p:sp>
      <p:pic>
        <p:nvPicPr>
          <p:cNvPr id="6" name="Picture 5">
            <a:extLst>
              <a:ext uri="{FF2B5EF4-FFF2-40B4-BE49-F238E27FC236}">
                <a16:creationId xmlns:a16="http://schemas.microsoft.com/office/drawing/2014/main" id="{80FC8D80-0F65-B0D7-873F-3F92B749C4E6}"/>
              </a:ext>
            </a:extLst>
          </p:cNvPr>
          <p:cNvPicPr>
            <a:picLocks noChangeAspect="1"/>
          </p:cNvPicPr>
          <p:nvPr/>
        </p:nvPicPr>
        <p:blipFill>
          <a:blip r:embed="rId2"/>
          <a:stretch>
            <a:fillRect/>
          </a:stretch>
        </p:blipFill>
        <p:spPr>
          <a:xfrm>
            <a:off x="959826" y="1145628"/>
            <a:ext cx="7224347" cy="5418261"/>
          </a:xfrm>
          <a:prstGeom prst="rect">
            <a:avLst/>
          </a:prstGeom>
        </p:spPr>
      </p:pic>
    </p:spTree>
    <p:extLst>
      <p:ext uri="{BB962C8B-B14F-4D97-AF65-F5344CB8AC3E}">
        <p14:creationId xmlns:p14="http://schemas.microsoft.com/office/powerpoint/2010/main" val="917823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5" y="201399"/>
            <a:ext cx="8286750" cy="988313"/>
          </a:xfrm>
        </p:spPr>
        <p:txBody>
          <a:bodyPr>
            <a:normAutofit/>
          </a:bodyPr>
          <a:lstStyle/>
          <a:p>
            <a:r>
              <a:rPr lang="en-US" sz="2800" dirty="0"/>
              <a:t>Extended EBIS Installation at Accelerator with High Voltage enclosure</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17</a:t>
            </a:fld>
            <a:endParaRPr lang="en-US" sz="750" dirty="0"/>
          </a:p>
        </p:txBody>
      </p:sp>
      <p:sp>
        <p:nvSpPr>
          <p:cNvPr id="6" name="TextBox 5">
            <a:extLst>
              <a:ext uri="{FF2B5EF4-FFF2-40B4-BE49-F238E27FC236}">
                <a16:creationId xmlns:a16="http://schemas.microsoft.com/office/drawing/2014/main" id="{DB863B7C-B0C1-F44F-95CC-543201C83AB4}"/>
              </a:ext>
            </a:extLst>
          </p:cNvPr>
          <p:cNvSpPr txBox="1"/>
          <p:nvPr/>
        </p:nvSpPr>
        <p:spPr>
          <a:xfrm>
            <a:off x="1611970" y="4009032"/>
            <a:ext cx="4955203" cy="738664"/>
          </a:xfrm>
          <a:prstGeom prst="rect">
            <a:avLst/>
          </a:prstGeom>
          <a:noFill/>
        </p:spPr>
        <p:txBody>
          <a:bodyPr wrap="none" rtlCol="0">
            <a:spAutoFit/>
          </a:bodyPr>
          <a:lstStyle/>
          <a:p>
            <a:r>
              <a:rPr lang="en-US" sz="1400" dirty="0"/>
              <a:t>Left: Electron collector supply</a:t>
            </a:r>
          </a:p>
          <a:p>
            <a:r>
              <a:rPr lang="en-US" sz="1400" dirty="0"/>
              <a:t>Middle: Extended EBIS with two Superconducting Solenoids</a:t>
            </a:r>
          </a:p>
          <a:p>
            <a:r>
              <a:rPr lang="en-US" sz="1400" dirty="0"/>
              <a:t>Right:  Existing Ion injection and LEBT beamlines</a:t>
            </a:r>
          </a:p>
        </p:txBody>
      </p:sp>
      <p:pic>
        <p:nvPicPr>
          <p:cNvPr id="4" name="Picture 3">
            <a:extLst>
              <a:ext uri="{FF2B5EF4-FFF2-40B4-BE49-F238E27FC236}">
                <a16:creationId xmlns:a16="http://schemas.microsoft.com/office/drawing/2014/main" id="{7F33A3E4-E9E8-C010-2E61-CD5C1530E64F}"/>
              </a:ext>
            </a:extLst>
          </p:cNvPr>
          <p:cNvPicPr>
            <a:picLocks noChangeAspect="1"/>
          </p:cNvPicPr>
          <p:nvPr/>
        </p:nvPicPr>
        <p:blipFill rotWithShape="1">
          <a:blip r:embed="rId2"/>
          <a:srcRect t="9278" b="5727"/>
          <a:stretch/>
        </p:blipFill>
        <p:spPr>
          <a:xfrm>
            <a:off x="1319412" y="1278572"/>
            <a:ext cx="5972690" cy="2641600"/>
          </a:xfrm>
          <a:prstGeom prst="rect">
            <a:avLst/>
          </a:prstGeom>
        </p:spPr>
      </p:pic>
      <p:sp>
        <p:nvSpPr>
          <p:cNvPr id="7" name="TextBox 6">
            <a:extLst>
              <a:ext uri="{FF2B5EF4-FFF2-40B4-BE49-F238E27FC236}">
                <a16:creationId xmlns:a16="http://schemas.microsoft.com/office/drawing/2014/main" id="{3D78496E-6EB4-F415-99E2-92EF2489A13E}"/>
              </a:ext>
            </a:extLst>
          </p:cNvPr>
          <p:cNvSpPr txBox="1"/>
          <p:nvPr/>
        </p:nvSpPr>
        <p:spPr>
          <a:xfrm>
            <a:off x="618565" y="4927395"/>
            <a:ext cx="8096810" cy="1477328"/>
          </a:xfrm>
          <a:prstGeom prst="rect">
            <a:avLst/>
          </a:prstGeom>
          <a:noFill/>
        </p:spPr>
        <p:txBody>
          <a:bodyPr wrap="square" rtlCol="0">
            <a:spAutoFit/>
          </a:bodyPr>
          <a:lstStyle/>
          <a:p>
            <a:r>
              <a:rPr lang="en-US" dirty="0"/>
              <a:t>Collector supply partition and EBIS shielded connections allows EBIS experts to enter the EBIS and power supply cage during electron beam aided source alignment and other operations not needing platform high voltage.  (The entire cage is off limits during HV pulsing for ion injection from the laser ion source (LION) and ion extraction for beam propagation to the accelerator)</a:t>
            </a:r>
          </a:p>
        </p:txBody>
      </p:sp>
    </p:spTree>
    <p:extLst>
      <p:ext uri="{BB962C8B-B14F-4D97-AF65-F5344CB8AC3E}">
        <p14:creationId xmlns:p14="http://schemas.microsoft.com/office/powerpoint/2010/main" val="1689545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18</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fontScale="90000"/>
          </a:bodyPr>
          <a:lstStyle/>
          <a:p>
            <a:r>
              <a:rPr lang="en-US" dirty="0"/>
              <a:t>Methods and Measurements</a:t>
            </a:r>
            <a:br>
              <a:rPr lang="en-US" dirty="0"/>
            </a:br>
            <a:endParaRPr lang="en-US" dirty="0"/>
          </a:p>
        </p:txBody>
      </p:sp>
    </p:spTree>
    <p:extLst>
      <p:ext uri="{BB962C8B-B14F-4D97-AF65-F5344CB8AC3E}">
        <p14:creationId xmlns:p14="http://schemas.microsoft.com/office/powerpoint/2010/main" val="1222989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F701-B0B9-F384-0D1D-0E7B2C0C1AAC}"/>
              </a:ext>
            </a:extLst>
          </p:cNvPr>
          <p:cNvSpPr>
            <a:spLocks noGrp="1"/>
          </p:cNvSpPr>
          <p:nvPr>
            <p:ph type="title"/>
          </p:nvPr>
        </p:nvSpPr>
        <p:spPr>
          <a:xfrm>
            <a:off x="735762" y="235457"/>
            <a:ext cx="8334839" cy="555922"/>
          </a:xfrm>
        </p:spPr>
        <p:txBody>
          <a:bodyPr>
            <a:normAutofit fontScale="90000"/>
          </a:bodyPr>
          <a:lstStyle/>
          <a:p>
            <a:r>
              <a:rPr lang="en-US" dirty="0"/>
              <a:t>Short and Long Trap Ion Pulse Merging</a:t>
            </a:r>
          </a:p>
        </p:txBody>
      </p:sp>
      <p:sp>
        <p:nvSpPr>
          <p:cNvPr id="3" name="Slide Number Placeholder 2">
            <a:extLst>
              <a:ext uri="{FF2B5EF4-FFF2-40B4-BE49-F238E27FC236}">
                <a16:creationId xmlns:a16="http://schemas.microsoft.com/office/drawing/2014/main" id="{AA57D19C-9D98-92F1-FA85-A901F886BA57}"/>
              </a:ext>
            </a:extLst>
          </p:cNvPr>
          <p:cNvSpPr>
            <a:spLocks noGrp="1"/>
          </p:cNvSpPr>
          <p:nvPr>
            <p:ph type="sldNum" sz="quarter" idx="4"/>
          </p:nvPr>
        </p:nvSpPr>
        <p:spPr/>
        <p:txBody>
          <a:bodyPr/>
          <a:lstStyle/>
          <a:p>
            <a:fld id="{933A556B-7C63-244D-9B7C-B0EA8042B330}" type="slidenum">
              <a:rPr lang="en-US" smtClean="0"/>
              <a:pPr/>
              <a:t>19</a:t>
            </a:fld>
            <a:endParaRPr lang="en-US" sz="750" dirty="0"/>
          </a:p>
        </p:txBody>
      </p:sp>
      <p:pic>
        <p:nvPicPr>
          <p:cNvPr id="1026" name="Picture 2">
            <a:extLst>
              <a:ext uri="{FF2B5EF4-FFF2-40B4-BE49-F238E27FC236}">
                <a16:creationId xmlns:a16="http://schemas.microsoft.com/office/drawing/2014/main" id="{429946D0-919E-E002-F8DA-9264AA1A0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56" y="1071032"/>
            <a:ext cx="2141793" cy="1265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92B624F-7C75-13A7-0512-B6CD263EE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54" y="2396186"/>
            <a:ext cx="2141795" cy="1265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D643468-8025-3ED8-DECA-C9399F1E0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39" y="3721341"/>
            <a:ext cx="2141795" cy="12650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3E1622-8106-B55A-A43C-E5446F0F072F}"/>
              </a:ext>
            </a:extLst>
          </p:cNvPr>
          <p:cNvPicPr>
            <a:picLocks noChangeAspect="1"/>
          </p:cNvPicPr>
          <p:nvPr/>
        </p:nvPicPr>
        <p:blipFill>
          <a:blip r:embed="rId5"/>
          <a:stretch>
            <a:fillRect/>
          </a:stretch>
        </p:blipFill>
        <p:spPr>
          <a:xfrm>
            <a:off x="841239" y="5050471"/>
            <a:ext cx="2144324" cy="1265052"/>
          </a:xfrm>
          <a:prstGeom prst="rect">
            <a:avLst/>
          </a:prstGeom>
        </p:spPr>
      </p:pic>
      <p:sp>
        <p:nvSpPr>
          <p:cNvPr id="5" name="TextBox 4">
            <a:extLst>
              <a:ext uri="{FF2B5EF4-FFF2-40B4-BE49-F238E27FC236}">
                <a16:creationId xmlns:a16="http://schemas.microsoft.com/office/drawing/2014/main" id="{CDE988A5-5EF7-4B89-DA63-2AA4C9FDF075}"/>
              </a:ext>
            </a:extLst>
          </p:cNvPr>
          <p:cNvSpPr txBox="1"/>
          <p:nvPr/>
        </p:nvSpPr>
        <p:spPr>
          <a:xfrm>
            <a:off x="3221131" y="1241892"/>
            <a:ext cx="1350869" cy="923330"/>
          </a:xfrm>
          <a:prstGeom prst="rect">
            <a:avLst/>
          </a:prstGeom>
          <a:noFill/>
        </p:spPr>
        <p:txBody>
          <a:bodyPr wrap="square" rtlCol="0">
            <a:spAutoFit/>
          </a:bodyPr>
          <a:lstStyle/>
          <a:p>
            <a:r>
              <a:rPr lang="en-US" dirty="0"/>
              <a:t>Peak Separation ~90uS</a:t>
            </a:r>
          </a:p>
        </p:txBody>
      </p:sp>
      <p:sp>
        <p:nvSpPr>
          <p:cNvPr id="6" name="TextBox 5">
            <a:extLst>
              <a:ext uri="{FF2B5EF4-FFF2-40B4-BE49-F238E27FC236}">
                <a16:creationId xmlns:a16="http://schemas.microsoft.com/office/drawing/2014/main" id="{C1DB3714-E4C0-6102-58F0-302A8A14AB88}"/>
              </a:ext>
            </a:extLst>
          </p:cNvPr>
          <p:cNvSpPr txBox="1"/>
          <p:nvPr/>
        </p:nvSpPr>
        <p:spPr>
          <a:xfrm>
            <a:off x="3221132" y="4171854"/>
            <a:ext cx="1350868" cy="923330"/>
          </a:xfrm>
          <a:prstGeom prst="rect">
            <a:avLst/>
          </a:prstGeom>
          <a:noFill/>
        </p:spPr>
        <p:txBody>
          <a:bodyPr wrap="square" rtlCol="0">
            <a:spAutoFit/>
          </a:bodyPr>
          <a:lstStyle/>
          <a:p>
            <a:r>
              <a:rPr lang="en-US" dirty="0"/>
              <a:t>Peak Separation</a:t>
            </a:r>
          </a:p>
          <a:p>
            <a:r>
              <a:rPr lang="en-US" dirty="0"/>
              <a:t> ~30uS</a:t>
            </a:r>
          </a:p>
        </p:txBody>
      </p:sp>
      <p:sp>
        <p:nvSpPr>
          <p:cNvPr id="7" name="TextBox 6">
            <a:extLst>
              <a:ext uri="{FF2B5EF4-FFF2-40B4-BE49-F238E27FC236}">
                <a16:creationId xmlns:a16="http://schemas.microsoft.com/office/drawing/2014/main" id="{832B8BB7-416D-0F71-124D-7581AF90FF89}"/>
              </a:ext>
            </a:extLst>
          </p:cNvPr>
          <p:cNvSpPr txBox="1"/>
          <p:nvPr/>
        </p:nvSpPr>
        <p:spPr>
          <a:xfrm>
            <a:off x="5065363" y="1720840"/>
            <a:ext cx="3487829" cy="3693319"/>
          </a:xfrm>
          <a:prstGeom prst="rect">
            <a:avLst/>
          </a:prstGeom>
          <a:noFill/>
        </p:spPr>
        <p:txBody>
          <a:bodyPr wrap="square" rtlCol="0">
            <a:spAutoFit/>
          </a:bodyPr>
          <a:lstStyle/>
          <a:p>
            <a:r>
              <a:rPr lang="en-US" dirty="0"/>
              <a:t>Timing of the 20kV </a:t>
            </a:r>
            <a:r>
              <a:rPr lang="en-US" dirty="0" err="1"/>
              <a:t>Behlke</a:t>
            </a:r>
            <a:r>
              <a:rPr lang="en-US" dirty="0"/>
              <a:t> Switches is adjusted to extract ions towards the RFQ, first from the Short Trap, and then from the Long Trap.</a:t>
            </a:r>
          </a:p>
          <a:p>
            <a:endParaRPr lang="en-US" dirty="0"/>
          </a:p>
          <a:p>
            <a:r>
              <a:rPr lang="en-US" dirty="0"/>
              <a:t>The Short Trap is located upstream of the Long Trap, so short trap ions must not be impeded by the Long Trap potential barriers during the ion injection or extraction processes.</a:t>
            </a:r>
          </a:p>
        </p:txBody>
      </p:sp>
      <p:sp>
        <p:nvSpPr>
          <p:cNvPr id="8" name="TextBox 7">
            <a:extLst>
              <a:ext uri="{FF2B5EF4-FFF2-40B4-BE49-F238E27FC236}">
                <a16:creationId xmlns:a16="http://schemas.microsoft.com/office/drawing/2014/main" id="{30751EEB-99E9-85F8-C882-46ACF447083B}"/>
              </a:ext>
            </a:extLst>
          </p:cNvPr>
          <p:cNvSpPr txBox="1"/>
          <p:nvPr/>
        </p:nvSpPr>
        <p:spPr>
          <a:xfrm>
            <a:off x="347876" y="2165222"/>
            <a:ext cx="261724" cy="2585323"/>
          </a:xfrm>
          <a:prstGeom prst="rect">
            <a:avLst/>
          </a:prstGeom>
          <a:noFill/>
        </p:spPr>
        <p:txBody>
          <a:bodyPr wrap="square" rtlCol="0">
            <a:spAutoFit/>
          </a:bodyPr>
          <a:lstStyle/>
          <a:p>
            <a:r>
              <a:rPr lang="en-US" cap="all" dirty="0"/>
              <a:t>Intensity</a:t>
            </a:r>
          </a:p>
        </p:txBody>
      </p:sp>
      <p:sp>
        <p:nvSpPr>
          <p:cNvPr id="9" name="TextBox 8">
            <a:extLst>
              <a:ext uri="{FF2B5EF4-FFF2-40B4-BE49-F238E27FC236}">
                <a16:creationId xmlns:a16="http://schemas.microsoft.com/office/drawing/2014/main" id="{01B160E8-E3A7-AB6A-073D-3A79092493CD}"/>
              </a:ext>
            </a:extLst>
          </p:cNvPr>
          <p:cNvSpPr txBox="1"/>
          <p:nvPr/>
        </p:nvSpPr>
        <p:spPr>
          <a:xfrm>
            <a:off x="1470212" y="6379602"/>
            <a:ext cx="806824" cy="369332"/>
          </a:xfrm>
          <a:prstGeom prst="rect">
            <a:avLst/>
          </a:prstGeom>
          <a:noFill/>
        </p:spPr>
        <p:txBody>
          <a:bodyPr wrap="square" rtlCol="0">
            <a:spAutoFit/>
          </a:bodyPr>
          <a:lstStyle/>
          <a:p>
            <a:r>
              <a:rPr lang="en-US" dirty="0"/>
              <a:t>TIME</a:t>
            </a:r>
          </a:p>
        </p:txBody>
      </p:sp>
    </p:spTree>
    <p:extLst>
      <p:ext uri="{BB962C8B-B14F-4D97-AF65-F5344CB8AC3E}">
        <p14:creationId xmlns:p14="http://schemas.microsoft.com/office/powerpoint/2010/main" val="89740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5AA612-9413-5248-F5F3-0E4E411094F8}"/>
              </a:ext>
            </a:extLst>
          </p:cNvPr>
          <p:cNvSpPr>
            <a:spLocks noGrp="1"/>
          </p:cNvSpPr>
          <p:nvPr>
            <p:ph type="sldNum" sz="quarter" idx="4"/>
          </p:nvPr>
        </p:nvSpPr>
        <p:spPr/>
        <p:txBody>
          <a:bodyPr/>
          <a:lstStyle/>
          <a:p>
            <a:fld id="{933A556B-7C63-244D-9B7C-B0EA8042B330}" type="slidenum">
              <a:rPr lang="en-US" smtClean="0"/>
              <a:pPr/>
              <a:t>2</a:t>
            </a:fld>
            <a:endParaRPr lang="en-US" sz="750" dirty="0"/>
          </a:p>
        </p:txBody>
      </p:sp>
      <p:sp>
        <p:nvSpPr>
          <p:cNvPr id="3" name="TextBox 2">
            <a:extLst>
              <a:ext uri="{FF2B5EF4-FFF2-40B4-BE49-F238E27FC236}">
                <a16:creationId xmlns:a16="http://schemas.microsoft.com/office/drawing/2014/main" id="{4ACF2E92-58E0-76DC-5E2A-460668B0E96A}"/>
              </a:ext>
            </a:extLst>
          </p:cNvPr>
          <p:cNvSpPr txBox="1"/>
          <p:nvPr/>
        </p:nvSpPr>
        <p:spPr>
          <a:xfrm>
            <a:off x="1064525" y="464024"/>
            <a:ext cx="5964072" cy="461665"/>
          </a:xfrm>
          <a:prstGeom prst="rect">
            <a:avLst/>
          </a:prstGeom>
          <a:noFill/>
        </p:spPr>
        <p:txBody>
          <a:bodyPr wrap="square" rtlCol="0">
            <a:spAutoFit/>
          </a:bodyPr>
          <a:lstStyle/>
          <a:p>
            <a:r>
              <a:rPr lang="en-US" sz="2400" b="1" dirty="0"/>
              <a:t>Outline</a:t>
            </a:r>
          </a:p>
        </p:txBody>
      </p:sp>
      <p:sp>
        <p:nvSpPr>
          <p:cNvPr id="6" name="TextBox 5">
            <a:extLst>
              <a:ext uri="{FF2B5EF4-FFF2-40B4-BE49-F238E27FC236}">
                <a16:creationId xmlns:a16="http://schemas.microsoft.com/office/drawing/2014/main" id="{7F1A0308-3E0D-2C21-642F-CDA579B59811}"/>
              </a:ext>
            </a:extLst>
          </p:cNvPr>
          <p:cNvSpPr txBox="1"/>
          <p:nvPr/>
        </p:nvSpPr>
        <p:spPr>
          <a:xfrm>
            <a:off x="1910685" y="1282890"/>
            <a:ext cx="5581935" cy="4524315"/>
          </a:xfrm>
          <a:prstGeom prst="rect">
            <a:avLst/>
          </a:prstGeom>
          <a:noFill/>
        </p:spPr>
        <p:txBody>
          <a:bodyPr wrap="square" rtlCol="0">
            <a:spAutoFit/>
          </a:bodyPr>
          <a:lstStyle/>
          <a:p>
            <a:r>
              <a:rPr lang="en-US" dirty="0"/>
              <a:t>Overview</a:t>
            </a:r>
          </a:p>
          <a:p>
            <a:endParaRPr lang="en-US" dirty="0"/>
          </a:p>
          <a:p>
            <a:r>
              <a:rPr lang="en-US" dirty="0"/>
              <a:t>Intensity Goals</a:t>
            </a:r>
          </a:p>
          <a:p>
            <a:endParaRPr lang="en-US" dirty="0"/>
          </a:p>
          <a:p>
            <a:r>
              <a:rPr lang="en-US" dirty="0"/>
              <a:t>Components</a:t>
            </a:r>
          </a:p>
          <a:p>
            <a:endParaRPr lang="en-US" dirty="0"/>
          </a:p>
          <a:p>
            <a:r>
              <a:rPr lang="en-US" dirty="0"/>
              <a:t>Methods and Measurements</a:t>
            </a:r>
          </a:p>
          <a:p>
            <a:endParaRPr lang="en-US" dirty="0"/>
          </a:p>
          <a:p>
            <a:r>
              <a:rPr lang="en-US" dirty="0"/>
              <a:t>Results and Status</a:t>
            </a:r>
          </a:p>
          <a:p>
            <a:endParaRPr lang="en-US" dirty="0"/>
          </a:p>
          <a:p>
            <a:r>
              <a:rPr lang="en-US" dirty="0"/>
              <a:t>Schedule for Modifications and Testing</a:t>
            </a:r>
          </a:p>
          <a:p>
            <a:endParaRPr lang="en-US" dirty="0"/>
          </a:p>
          <a:p>
            <a:r>
              <a:rPr lang="en-US" dirty="0"/>
              <a:t>Summary</a:t>
            </a:r>
          </a:p>
          <a:p>
            <a:endParaRPr lang="en-US" dirty="0"/>
          </a:p>
          <a:p>
            <a:r>
              <a:rPr lang="en-US" dirty="0"/>
              <a:t>Reference Material</a:t>
            </a:r>
          </a:p>
          <a:p>
            <a:endParaRPr lang="en-US" dirty="0"/>
          </a:p>
        </p:txBody>
      </p:sp>
    </p:spTree>
    <p:extLst>
      <p:ext uri="{BB962C8B-B14F-4D97-AF65-F5344CB8AC3E}">
        <p14:creationId xmlns:p14="http://schemas.microsoft.com/office/powerpoint/2010/main" val="2226570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FE151B09-F8FA-2318-EE02-FF4129A52C07}"/>
              </a:ext>
            </a:extLst>
          </p:cNvPr>
          <p:cNvSpPr>
            <a:spLocks noGrp="1"/>
          </p:cNvSpPr>
          <p:nvPr>
            <p:ph type="title"/>
          </p:nvPr>
        </p:nvSpPr>
        <p:spPr>
          <a:xfrm>
            <a:off x="428625" y="176279"/>
            <a:ext cx="8286750" cy="549274"/>
          </a:xfrm>
        </p:spPr>
        <p:txBody>
          <a:bodyPr>
            <a:normAutofit/>
          </a:bodyPr>
          <a:lstStyle/>
          <a:p>
            <a:r>
              <a:rPr lang="en-US" sz="2400" dirty="0"/>
              <a:t>Integration of Short and Long Trap Au32+ pulses</a:t>
            </a:r>
          </a:p>
        </p:txBody>
      </p:sp>
      <p:pic>
        <p:nvPicPr>
          <p:cNvPr id="2050" name="Picture 2">
            <a:extLst>
              <a:ext uri="{FF2B5EF4-FFF2-40B4-BE49-F238E27FC236}">
                <a16:creationId xmlns:a16="http://schemas.microsoft.com/office/drawing/2014/main" id="{E8E34D75-04B1-084E-13F0-859193B7F1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4003" y="736601"/>
            <a:ext cx="4669498" cy="3653882"/>
          </a:xfrm>
          <a:prstGeom prst="rect">
            <a:avLst/>
          </a:prstGeom>
          <a:solidFill>
            <a:srgbClr val="FFFFFF"/>
          </a:solidFill>
        </p:spPr>
      </p:pic>
      <p:sp>
        <p:nvSpPr>
          <p:cNvPr id="3" name="Slide Number Placeholder 2">
            <a:extLst>
              <a:ext uri="{FF2B5EF4-FFF2-40B4-BE49-F238E27FC236}">
                <a16:creationId xmlns:a16="http://schemas.microsoft.com/office/drawing/2014/main" id="{5D71120D-7FFB-FF56-AC6B-07C003E5DBC3}"/>
              </a:ext>
            </a:extLst>
          </p:cNvPr>
          <p:cNvSpPr>
            <a:spLocks noGrp="1"/>
          </p:cNvSpPr>
          <p:nvPr>
            <p:ph type="sldNum" sz="quarter" idx="4"/>
          </p:nvPr>
        </p:nvSpPr>
        <p:spPr>
          <a:xfrm>
            <a:off x="8391010" y="6316596"/>
            <a:ext cx="324365" cy="365125"/>
          </a:xfrm>
        </p:spPr>
        <p:txBody>
          <a:bodyPr anchor="ctr">
            <a:normAutofit/>
          </a:bodyPr>
          <a:lstStyle/>
          <a:p>
            <a:pPr>
              <a:spcAft>
                <a:spcPts val="600"/>
              </a:spcAft>
            </a:pPr>
            <a:fld id="{933A556B-7C63-244D-9B7C-B0EA8042B330}" type="slidenum">
              <a:rPr lang="en-US" smtClean="0"/>
              <a:pPr>
                <a:spcAft>
                  <a:spcPts val="600"/>
                </a:spcAft>
              </a:pPr>
              <a:t>20</a:t>
            </a:fld>
            <a:endParaRPr lang="en-US"/>
          </a:p>
        </p:txBody>
      </p:sp>
      <p:sp>
        <p:nvSpPr>
          <p:cNvPr id="2" name="TextBox 1">
            <a:extLst>
              <a:ext uri="{FF2B5EF4-FFF2-40B4-BE49-F238E27FC236}">
                <a16:creationId xmlns:a16="http://schemas.microsoft.com/office/drawing/2014/main" id="{FCC0BC6E-E4BF-653B-A7D8-BD9365045FC4}"/>
              </a:ext>
            </a:extLst>
          </p:cNvPr>
          <p:cNvSpPr txBox="1"/>
          <p:nvPr/>
        </p:nvSpPr>
        <p:spPr>
          <a:xfrm>
            <a:off x="800100" y="4467833"/>
            <a:ext cx="7315200" cy="2031325"/>
          </a:xfrm>
          <a:prstGeom prst="rect">
            <a:avLst/>
          </a:prstGeom>
          <a:noFill/>
        </p:spPr>
        <p:txBody>
          <a:bodyPr wrap="square" rtlCol="0">
            <a:spAutoFit/>
          </a:bodyPr>
          <a:lstStyle/>
          <a:p>
            <a:r>
              <a:rPr lang="en-US" dirty="0"/>
              <a:t>Short trap ions are extracted first and travel over the long trap barriers.</a:t>
            </a:r>
          </a:p>
          <a:p>
            <a:r>
              <a:rPr lang="en-US" dirty="0"/>
              <a:t>Long trap Barriers are then extracted with a rapid increase in voltages to meet the energy is to meet the RFQ input requirement of 17keV/nucleon.</a:t>
            </a:r>
          </a:p>
          <a:p>
            <a:endParaRPr lang="en-US" dirty="0"/>
          </a:p>
          <a:p>
            <a:r>
              <a:rPr lang="en-US" dirty="0"/>
              <a:t>Integration limits are chosen to track ion intensity from each trap.</a:t>
            </a:r>
          </a:p>
          <a:p>
            <a:endParaRPr lang="en-US" dirty="0"/>
          </a:p>
        </p:txBody>
      </p:sp>
    </p:spTree>
    <p:extLst>
      <p:ext uri="{BB962C8B-B14F-4D97-AF65-F5344CB8AC3E}">
        <p14:creationId xmlns:p14="http://schemas.microsoft.com/office/powerpoint/2010/main" val="1028496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3DDB-C95B-554E-5C43-2BB6AC736EB7}"/>
              </a:ext>
            </a:extLst>
          </p:cNvPr>
          <p:cNvSpPr>
            <a:spLocks noGrp="1"/>
          </p:cNvSpPr>
          <p:nvPr>
            <p:ph type="title"/>
          </p:nvPr>
        </p:nvSpPr>
        <p:spPr>
          <a:xfrm>
            <a:off x="428625" y="45398"/>
            <a:ext cx="8286750" cy="911053"/>
          </a:xfrm>
        </p:spPr>
        <p:txBody>
          <a:bodyPr anchor="ctr">
            <a:normAutofit/>
          </a:bodyPr>
          <a:lstStyle/>
          <a:p>
            <a:r>
              <a:rPr lang="en-US" dirty="0"/>
              <a:t>Measurements at EEBIS</a:t>
            </a:r>
          </a:p>
        </p:txBody>
      </p:sp>
      <p:sp>
        <p:nvSpPr>
          <p:cNvPr id="5129" name="Slide Number Placeholder 3">
            <a:extLst>
              <a:ext uri="{FF2B5EF4-FFF2-40B4-BE49-F238E27FC236}">
                <a16:creationId xmlns:a16="http://schemas.microsoft.com/office/drawing/2014/main" id="{810F599F-2F32-4E3F-00AF-8D8109B3335E}"/>
              </a:ext>
            </a:extLst>
          </p:cNvPr>
          <p:cNvSpPr>
            <a:spLocks noGrp="1"/>
          </p:cNvSpPr>
          <p:nvPr>
            <p:ph type="sldNum" sz="quarter" idx="4"/>
          </p:nvPr>
        </p:nvSpPr>
        <p:spPr>
          <a:xfrm>
            <a:off x="8391010" y="6316596"/>
            <a:ext cx="324365" cy="365125"/>
          </a:xfrm>
        </p:spPr>
        <p:txBody>
          <a:bodyPr/>
          <a:lstStyle/>
          <a:p>
            <a:pPr>
              <a:spcAft>
                <a:spcPts val="600"/>
              </a:spcAft>
            </a:pPr>
            <a:fld id="{933A556B-7C63-244D-9B7C-B0EA8042B330}" type="slidenum">
              <a:rPr lang="en-US" smtClean="0"/>
              <a:pPr>
                <a:spcAft>
                  <a:spcPts val="600"/>
                </a:spcAft>
              </a:pPr>
              <a:t>21</a:t>
            </a:fld>
            <a:endParaRPr lang="en-US" sz="750"/>
          </a:p>
        </p:txBody>
      </p:sp>
      <p:pic>
        <p:nvPicPr>
          <p:cNvPr id="4" name="Picture 3">
            <a:extLst>
              <a:ext uri="{FF2B5EF4-FFF2-40B4-BE49-F238E27FC236}">
                <a16:creationId xmlns:a16="http://schemas.microsoft.com/office/drawing/2014/main" id="{8BE1F92D-6C50-4261-6013-FAB3838D25DB}"/>
              </a:ext>
            </a:extLst>
          </p:cNvPr>
          <p:cNvPicPr>
            <a:picLocks noChangeAspect="1"/>
          </p:cNvPicPr>
          <p:nvPr/>
        </p:nvPicPr>
        <p:blipFill>
          <a:blip r:embed="rId2"/>
          <a:stretch>
            <a:fillRect/>
          </a:stretch>
        </p:blipFill>
        <p:spPr>
          <a:xfrm>
            <a:off x="1047115" y="758653"/>
            <a:ext cx="2065440" cy="1713549"/>
          </a:xfrm>
          <a:prstGeom prst="rect">
            <a:avLst/>
          </a:prstGeom>
        </p:spPr>
      </p:pic>
      <p:pic>
        <p:nvPicPr>
          <p:cNvPr id="5122" name="Picture 2">
            <a:extLst>
              <a:ext uri="{FF2B5EF4-FFF2-40B4-BE49-F238E27FC236}">
                <a16:creationId xmlns:a16="http://schemas.microsoft.com/office/drawing/2014/main" id="{E062F8EF-3DE3-EE20-2CEB-0033D7F6B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115" y="4454720"/>
            <a:ext cx="2040348" cy="17717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0EF55E3-07C1-CD35-78BF-125E243A4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115" y="2616095"/>
            <a:ext cx="2040348" cy="16947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B324B5-C9C7-62B0-2628-3E5FCBB70143}"/>
              </a:ext>
            </a:extLst>
          </p:cNvPr>
          <p:cNvSpPr txBox="1"/>
          <p:nvPr/>
        </p:nvSpPr>
        <p:spPr>
          <a:xfrm>
            <a:off x="3593585" y="1233795"/>
            <a:ext cx="4098178" cy="646331"/>
          </a:xfrm>
          <a:prstGeom prst="rect">
            <a:avLst/>
          </a:prstGeom>
          <a:noFill/>
        </p:spPr>
        <p:txBody>
          <a:bodyPr wrap="square" rtlCol="0">
            <a:spAutoFit/>
          </a:bodyPr>
          <a:lstStyle/>
          <a:p>
            <a:r>
              <a:rPr lang="en-US" dirty="0"/>
              <a:t>8.1A electron beam</a:t>
            </a:r>
          </a:p>
          <a:p>
            <a:r>
              <a:rPr lang="en-US" dirty="0"/>
              <a:t>Conf2= 60ms wide (at peak value)</a:t>
            </a:r>
          </a:p>
        </p:txBody>
      </p:sp>
      <p:sp>
        <p:nvSpPr>
          <p:cNvPr id="6" name="TextBox 5">
            <a:extLst>
              <a:ext uri="{FF2B5EF4-FFF2-40B4-BE49-F238E27FC236}">
                <a16:creationId xmlns:a16="http://schemas.microsoft.com/office/drawing/2014/main" id="{4F0C0466-807E-00A0-6C38-2E9E45890AA8}"/>
              </a:ext>
            </a:extLst>
          </p:cNvPr>
          <p:cNvSpPr txBox="1"/>
          <p:nvPr/>
        </p:nvSpPr>
        <p:spPr>
          <a:xfrm>
            <a:off x="3593585" y="2778654"/>
            <a:ext cx="4440765" cy="1477328"/>
          </a:xfrm>
          <a:prstGeom prst="rect">
            <a:avLst/>
          </a:prstGeom>
          <a:noFill/>
        </p:spPr>
        <p:txBody>
          <a:bodyPr wrap="square" rtlCol="0">
            <a:spAutoFit/>
          </a:bodyPr>
          <a:lstStyle/>
          <a:p>
            <a:r>
              <a:rPr lang="en-US" dirty="0"/>
              <a:t>Red: xf14 signal  </a:t>
            </a:r>
          </a:p>
          <a:p>
            <a:r>
              <a:rPr lang="en-US" dirty="0"/>
              <a:t>(14 Feet after LINAC)</a:t>
            </a:r>
          </a:p>
          <a:p>
            <a:endParaRPr lang="en-US" dirty="0"/>
          </a:p>
          <a:p>
            <a:r>
              <a:rPr lang="en-US" dirty="0"/>
              <a:t>Green: xf108 signal</a:t>
            </a:r>
          </a:p>
          <a:p>
            <a:r>
              <a:rPr lang="en-US" dirty="0"/>
              <a:t>(Booster input 108 Feet after LINAC)  </a:t>
            </a:r>
          </a:p>
        </p:txBody>
      </p:sp>
      <p:sp>
        <p:nvSpPr>
          <p:cNvPr id="7" name="TextBox 6">
            <a:extLst>
              <a:ext uri="{FF2B5EF4-FFF2-40B4-BE49-F238E27FC236}">
                <a16:creationId xmlns:a16="http://schemas.microsoft.com/office/drawing/2014/main" id="{C54C1BEB-FB8F-0634-D0BC-D6DCD6567C7B}"/>
              </a:ext>
            </a:extLst>
          </p:cNvPr>
          <p:cNvSpPr txBox="1"/>
          <p:nvPr/>
        </p:nvSpPr>
        <p:spPr>
          <a:xfrm>
            <a:off x="3593585" y="4902658"/>
            <a:ext cx="4098178" cy="369332"/>
          </a:xfrm>
          <a:prstGeom prst="rect">
            <a:avLst/>
          </a:prstGeom>
          <a:noFill/>
        </p:spPr>
        <p:txBody>
          <a:bodyPr wrap="square" rtlCol="0">
            <a:spAutoFit/>
          </a:bodyPr>
          <a:lstStyle/>
          <a:p>
            <a:r>
              <a:rPr lang="en-US" dirty="0"/>
              <a:t>Integral of series of FC96 waveforms</a:t>
            </a:r>
          </a:p>
        </p:txBody>
      </p:sp>
    </p:spTree>
    <p:extLst>
      <p:ext uri="{BB962C8B-B14F-4D97-AF65-F5344CB8AC3E}">
        <p14:creationId xmlns:p14="http://schemas.microsoft.com/office/powerpoint/2010/main" val="73909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22</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Results and Status</a:t>
            </a:r>
          </a:p>
        </p:txBody>
      </p:sp>
    </p:spTree>
    <p:extLst>
      <p:ext uri="{BB962C8B-B14F-4D97-AF65-F5344CB8AC3E}">
        <p14:creationId xmlns:p14="http://schemas.microsoft.com/office/powerpoint/2010/main" val="3939747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A865-1C88-B06E-FB8E-D31A392BEAAF}"/>
              </a:ext>
            </a:extLst>
          </p:cNvPr>
          <p:cNvSpPr>
            <a:spLocks noGrp="1"/>
          </p:cNvSpPr>
          <p:nvPr>
            <p:ph type="title"/>
          </p:nvPr>
        </p:nvSpPr>
        <p:spPr>
          <a:xfrm>
            <a:off x="428625" y="365126"/>
            <a:ext cx="8286750" cy="507071"/>
          </a:xfrm>
        </p:spPr>
        <p:txBody>
          <a:bodyPr>
            <a:normAutofit/>
          </a:bodyPr>
          <a:lstStyle/>
          <a:p>
            <a:r>
              <a:rPr lang="en-US" sz="2800" dirty="0"/>
              <a:t>Present State of the EBIS source:</a:t>
            </a:r>
          </a:p>
        </p:txBody>
      </p:sp>
      <p:sp>
        <p:nvSpPr>
          <p:cNvPr id="3" name="Slide Number Placeholder 2">
            <a:extLst>
              <a:ext uri="{FF2B5EF4-FFF2-40B4-BE49-F238E27FC236}">
                <a16:creationId xmlns:a16="http://schemas.microsoft.com/office/drawing/2014/main" id="{F987B9EB-4AB2-86C0-C363-D6A8B6431087}"/>
              </a:ext>
            </a:extLst>
          </p:cNvPr>
          <p:cNvSpPr>
            <a:spLocks noGrp="1"/>
          </p:cNvSpPr>
          <p:nvPr>
            <p:ph type="sldNum" sz="quarter" idx="4"/>
          </p:nvPr>
        </p:nvSpPr>
        <p:spPr/>
        <p:txBody>
          <a:bodyPr/>
          <a:lstStyle/>
          <a:p>
            <a:fld id="{933A556B-7C63-244D-9B7C-B0EA8042B330}" type="slidenum">
              <a:rPr lang="en-US" smtClean="0"/>
              <a:pPr/>
              <a:t>23</a:t>
            </a:fld>
            <a:endParaRPr lang="en-US" sz="750" dirty="0"/>
          </a:p>
        </p:txBody>
      </p:sp>
      <p:sp>
        <p:nvSpPr>
          <p:cNvPr id="4" name="TextBox 3">
            <a:extLst>
              <a:ext uri="{FF2B5EF4-FFF2-40B4-BE49-F238E27FC236}">
                <a16:creationId xmlns:a16="http://schemas.microsoft.com/office/drawing/2014/main" id="{CA7B72B1-88B4-CC8B-CE02-D69CC8CCB7D9}"/>
              </a:ext>
            </a:extLst>
          </p:cNvPr>
          <p:cNvSpPr txBox="1"/>
          <p:nvPr/>
        </p:nvSpPr>
        <p:spPr>
          <a:xfrm>
            <a:off x="830204" y="872197"/>
            <a:ext cx="8025848" cy="5632311"/>
          </a:xfrm>
          <a:prstGeom prst="rect">
            <a:avLst/>
          </a:prstGeom>
          <a:noFill/>
        </p:spPr>
        <p:txBody>
          <a:bodyPr wrap="square" rtlCol="0">
            <a:spAutoFit/>
          </a:bodyPr>
          <a:lstStyle/>
          <a:p>
            <a:endParaRPr lang="en-US" dirty="0"/>
          </a:p>
          <a:p>
            <a:r>
              <a:rPr lang="en-US" dirty="0"/>
              <a:t>EEBIS startup went very quickly with He2+ beam being delivered to NSRL within 3 weeks of the initial electron beam at the accelerator location.  It has been used for NSRL operations for 1.5 years.</a:t>
            </a:r>
          </a:p>
          <a:p>
            <a:endParaRPr lang="en-US" dirty="0"/>
          </a:p>
          <a:p>
            <a:r>
              <a:rPr lang="en-US" dirty="0"/>
              <a:t>Gas injection is working with H, 3He, 4He, Ne. </a:t>
            </a:r>
          </a:p>
          <a:p>
            <a:r>
              <a:rPr lang="en-US" dirty="0"/>
              <a:t>136-Xe gas tests on hold for now.</a:t>
            </a:r>
          </a:p>
          <a:p>
            <a:r>
              <a:rPr lang="en-US" dirty="0"/>
              <a:t>Remote control of gas handling system valves and pump out system has been established.</a:t>
            </a:r>
          </a:p>
          <a:p>
            <a:endParaRPr lang="en-US" dirty="0"/>
          </a:p>
          <a:p>
            <a:r>
              <a:rPr lang="en-US" dirty="0"/>
              <a:t>Singly charged ion injection from LION into the EBIS LONG TRAP is working with both the Au rotating target for RHIC operations and the various targets Si, Fe, Bi, Ta, </a:t>
            </a:r>
            <a:r>
              <a:rPr lang="en-US" dirty="0" err="1"/>
              <a:t>Ti</a:t>
            </a:r>
            <a:r>
              <a:rPr lang="en-US" dirty="0"/>
              <a:t>, etc. in the </a:t>
            </a:r>
            <a:r>
              <a:rPr lang="en-US" dirty="0" err="1"/>
              <a:t>xy</a:t>
            </a:r>
            <a:r>
              <a:rPr lang="en-US" dirty="0"/>
              <a:t> target system. HCIS2 is operating for Ne+ injection and can be used for Kr+ and Xe+ injection.</a:t>
            </a:r>
          </a:p>
          <a:p>
            <a:endParaRPr lang="en-US" dirty="0"/>
          </a:p>
          <a:p>
            <a:r>
              <a:rPr lang="en-US" dirty="0"/>
              <a:t>Au32+ production for RHIC operations utilizes Au+ injection into both the SHORT and LONG TRAPS.  Fast </a:t>
            </a:r>
            <a:r>
              <a:rPr lang="en-US" dirty="0" err="1"/>
              <a:t>Behlke</a:t>
            </a:r>
            <a:r>
              <a:rPr lang="en-US" dirty="0"/>
              <a:t> HV electronics provide 1+ ion capture, confinement and high charge state ion extraction from EEBIS.   </a:t>
            </a:r>
          </a:p>
          <a:p>
            <a:endParaRPr lang="en-US" dirty="0"/>
          </a:p>
          <a:p>
            <a:endParaRPr lang="en-US" dirty="0"/>
          </a:p>
        </p:txBody>
      </p:sp>
    </p:spTree>
    <p:extLst>
      <p:ext uri="{BB962C8B-B14F-4D97-AF65-F5344CB8AC3E}">
        <p14:creationId xmlns:p14="http://schemas.microsoft.com/office/powerpoint/2010/main" val="3754160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02EBFE-8D23-18F7-401A-B62492DCCDE7}"/>
              </a:ext>
            </a:extLst>
          </p:cNvPr>
          <p:cNvSpPr>
            <a:spLocks noGrp="1"/>
          </p:cNvSpPr>
          <p:nvPr>
            <p:ph type="sldNum" sz="quarter" idx="4"/>
          </p:nvPr>
        </p:nvSpPr>
        <p:spPr/>
        <p:txBody>
          <a:bodyPr/>
          <a:lstStyle/>
          <a:p>
            <a:fld id="{933A556B-7C63-244D-9B7C-B0EA8042B330}" type="slidenum">
              <a:rPr lang="en-US" smtClean="0"/>
              <a:pPr/>
              <a:t>24</a:t>
            </a:fld>
            <a:endParaRPr lang="en-US" sz="750" dirty="0"/>
          </a:p>
        </p:txBody>
      </p:sp>
      <p:sp>
        <p:nvSpPr>
          <p:cNvPr id="4" name="TextBox 3">
            <a:extLst>
              <a:ext uri="{FF2B5EF4-FFF2-40B4-BE49-F238E27FC236}">
                <a16:creationId xmlns:a16="http://schemas.microsoft.com/office/drawing/2014/main" id="{A212803B-5932-EA82-552C-A078AEB76C0C}"/>
              </a:ext>
            </a:extLst>
          </p:cNvPr>
          <p:cNvSpPr txBox="1"/>
          <p:nvPr/>
        </p:nvSpPr>
        <p:spPr>
          <a:xfrm>
            <a:off x="614149" y="1091822"/>
            <a:ext cx="8101226" cy="4955203"/>
          </a:xfrm>
          <a:prstGeom prst="rect">
            <a:avLst/>
          </a:prstGeom>
          <a:noFill/>
        </p:spPr>
        <p:txBody>
          <a:bodyPr wrap="square">
            <a:spAutoFit/>
          </a:bodyPr>
          <a:lstStyle/>
          <a:p>
            <a:r>
              <a:rPr lang="en-US" sz="1800" dirty="0"/>
              <a:t> EBIS highly Efficient gas cell was used with H, 4He, 3He</a:t>
            </a:r>
          </a:p>
          <a:p>
            <a:r>
              <a:rPr lang="en-US" dirty="0"/>
              <a:t>	 2.3x10</a:t>
            </a:r>
            <a:r>
              <a:rPr lang="en-US" baseline="30000" dirty="0"/>
              <a:t>11</a:t>
            </a:r>
            <a:r>
              <a:rPr lang="en-US" dirty="0"/>
              <a:t> H+ ions/pulse obtained at EBIS exit;</a:t>
            </a:r>
          </a:p>
          <a:p>
            <a:r>
              <a:rPr lang="en-US" dirty="0"/>
              <a:t>	 2.5x10</a:t>
            </a:r>
            <a:r>
              <a:rPr lang="en-US" baseline="30000" dirty="0"/>
              <a:t>10</a:t>
            </a:r>
            <a:r>
              <a:rPr lang="en-US" dirty="0"/>
              <a:t> at Booster input </a:t>
            </a:r>
            <a:r>
              <a:rPr lang="en-US" sz="1800" dirty="0"/>
              <a:t> @ 2MeV</a:t>
            </a:r>
          </a:p>
          <a:p>
            <a:endParaRPr lang="en-US" dirty="0"/>
          </a:p>
          <a:p>
            <a:r>
              <a:rPr lang="en-US" sz="1800" dirty="0"/>
              <a:t>Intensive NSRL operations during the last 1.5 years:</a:t>
            </a:r>
          </a:p>
          <a:p>
            <a:r>
              <a:rPr lang="en-US" dirty="0"/>
              <a:t>	All NSRL goals were met, including charge states up to Au47+</a:t>
            </a:r>
            <a:endParaRPr lang="en-US" sz="1800" dirty="0"/>
          </a:p>
          <a:p>
            <a:r>
              <a:rPr lang="en-US" dirty="0"/>
              <a:t> 1-3 week breaks in NSRL operations for:</a:t>
            </a:r>
          </a:p>
          <a:p>
            <a:r>
              <a:rPr lang="en-US" dirty="0"/>
              <a:t>	EBIS source bake out.</a:t>
            </a:r>
          </a:p>
          <a:p>
            <a:r>
              <a:rPr lang="en-US" sz="1800" dirty="0"/>
              <a:t>	Gas injection system hardware</a:t>
            </a:r>
          </a:p>
          <a:p>
            <a:r>
              <a:rPr lang="en-US" dirty="0"/>
              <a:t>	Short Trap </a:t>
            </a:r>
            <a:r>
              <a:rPr lang="en-US" dirty="0" err="1"/>
              <a:t>Behlke</a:t>
            </a:r>
            <a:r>
              <a:rPr lang="en-US" dirty="0"/>
              <a:t> hardware for fast ion capture and extraction</a:t>
            </a:r>
          </a:p>
          <a:p>
            <a:r>
              <a:rPr lang="en-US" dirty="0"/>
              <a:t>	2 weeks dedicated for RHIC Au32+ production</a:t>
            </a:r>
          </a:p>
          <a:p>
            <a:r>
              <a:rPr lang="en-US" sz="1000" dirty="0"/>
              <a:t>		  </a:t>
            </a:r>
          </a:p>
          <a:p>
            <a:r>
              <a:rPr lang="en-US" b="1" dirty="0"/>
              <a:t>3He program development:</a:t>
            </a:r>
            <a:endParaRPr lang="en-US" sz="1800" dirty="0"/>
          </a:p>
          <a:p>
            <a:r>
              <a:rPr lang="en-US" sz="1800" dirty="0"/>
              <a:t> 	4He2+ from EEBIS transported through chicane to Booster input</a:t>
            </a:r>
          </a:p>
          <a:p>
            <a:r>
              <a:rPr lang="en-US" sz="1800" dirty="0"/>
              <a:t>  	~5x10</a:t>
            </a:r>
            <a:r>
              <a:rPr lang="en-US" sz="1800" baseline="30000" dirty="0"/>
              <a:t>9</a:t>
            </a:r>
            <a:r>
              <a:rPr lang="en-US" sz="1800" dirty="0"/>
              <a:t> ions/pulse obtained</a:t>
            </a:r>
          </a:p>
          <a:p>
            <a:r>
              <a:rPr lang="en-US" sz="1800" dirty="0"/>
              <a:t> 	about 80-90% as obtained in the direct beamline.</a:t>
            </a:r>
          </a:p>
          <a:p>
            <a:endParaRPr lang="en-US" dirty="0"/>
          </a:p>
          <a:p>
            <a:r>
              <a:rPr lang="en-US" sz="1800" dirty="0"/>
              <a:t>	3He2+ from EEBIS used in APEX program</a:t>
            </a:r>
          </a:p>
        </p:txBody>
      </p:sp>
      <p:sp>
        <p:nvSpPr>
          <p:cNvPr id="5" name="TextBox 4">
            <a:extLst>
              <a:ext uri="{FF2B5EF4-FFF2-40B4-BE49-F238E27FC236}">
                <a16:creationId xmlns:a16="http://schemas.microsoft.com/office/drawing/2014/main" id="{042202E2-202C-C0D2-98CD-208F8B380D0E}"/>
              </a:ext>
            </a:extLst>
          </p:cNvPr>
          <p:cNvSpPr txBox="1"/>
          <p:nvPr/>
        </p:nvSpPr>
        <p:spPr>
          <a:xfrm>
            <a:off x="709683" y="169531"/>
            <a:ext cx="5308056" cy="707886"/>
          </a:xfrm>
          <a:prstGeom prst="rect">
            <a:avLst/>
          </a:prstGeom>
          <a:noFill/>
        </p:spPr>
        <p:txBody>
          <a:bodyPr wrap="none" rtlCol="0">
            <a:spAutoFit/>
          </a:bodyPr>
          <a:lstStyle/>
          <a:p>
            <a:r>
              <a:rPr lang="en-US" sz="2000" b="1" dirty="0"/>
              <a:t>Positive results for EBIS NSRL operations</a:t>
            </a:r>
          </a:p>
          <a:p>
            <a:r>
              <a:rPr lang="en-US" sz="2000" b="1" dirty="0"/>
              <a:t> and 3He Program Development</a:t>
            </a:r>
          </a:p>
        </p:txBody>
      </p:sp>
    </p:spTree>
    <p:extLst>
      <p:ext uri="{BB962C8B-B14F-4D97-AF65-F5344CB8AC3E}">
        <p14:creationId xmlns:p14="http://schemas.microsoft.com/office/powerpoint/2010/main" val="1111520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63715"/>
            <a:ext cx="8286750" cy="758305"/>
          </a:xfrm>
        </p:spPr>
        <p:txBody>
          <a:bodyPr>
            <a:normAutofit/>
          </a:bodyPr>
          <a:lstStyle/>
          <a:p>
            <a:r>
              <a:rPr lang="en-US" sz="2400" dirty="0"/>
              <a:t>EEBIS improvement with </a:t>
            </a:r>
            <a:r>
              <a:rPr lang="en-US" sz="2400" dirty="0" err="1"/>
              <a:t>IrCe</a:t>
            </a:r>
            <a:r>
              <a:rPr lang="en-US" sz="2400" dirty="0"/>
              <a:t> electron gun cathode</a:t>
            </a:r>
            <a:br>
              <a:rPr lang="en-US" sz="2400" dirty="0"/>
            </a:br>
            <a:endParaRPr lang="en-US" sz="1600" dirty="0"/>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922021"/>
            <a:ext cx="8419540" cy="4863318"/>
          </a:xfrm>
        </p:spPr>
        <p:txBody>
          <a:bodyPr>
            <a:normAutofit/>
          </a:bodyPr>
          <a:lstStyle/>
          <a:p>
            <a:pPr marL="0" lvl="0" indent="0" defTabSz="914400">
              <a:lnSpc>
                <a:spcPct val="100000"/>
              </a:lnSpc>
              <a:spcBef>
                <a:spcPts val="1000"/>
              </a:spcBef>
            </a:pPr>
            <a:r>
              <a:rPr lang="en-US" sz="2000" dirty="0"/>
              <a:t>Installed </a:t>
            </a:r>
            <a:r>
              <a:rPr lang="en-US" sz="2000" dirty="0" err="1"/>
              <a:t>IrCe</a:t>
            </a:r>
            <a:r>
              <a:rPr lang="en-US" sz="2000" dirty="0"/>
              <a:t> cathode; used previously in the RhicEBIS</a:t>
            </a:r>
          </a:p>
          <a:p>
            <a:pPr marL="0" lvl="0" indent="0" defTabSz="914400">
              <a:lnSpc>
                <a:spcPct val="100000"/>
              </a:lnSpc>
              <a:spcBef>
                <a:spcPts val="1000"/>
              </a:spcBef>
            </a:pPr>
            <a:r>
              <a:rPr lang="en-US" sz="2000" dirty="0"/>
              <a:t>(12 Days of operation after NSRL operation ended and </a:t>
            </a:r>
            <a:r>
              <a:rPr lang="en-US" sz="2000" dirty="0" err="1"/>
              <a:t>BaO</a:t>
            </a:r>
            <a:r>
              <a:rPr lang="en-US" sz="2000" dirty="0"/>
              <a:t> cathode removed).</a:t>
            </a:r>
          </a:p>
          <a:p>
            <a:pPr marL="342900" lvl="0" indent="-342900" defTabSz="914400">
              <a:lnSpc>
                <a:spcPct val="160000"/>
              </a:lnSpc>
              <a:spcBef>
                <a:spcPts val="1000"/>
              </a:spcBef>
              <a:buFont typeface="Arial" panose="020B0604020202020204" pitchFamily="34" charset="0"/>
              <a:buChar char="•"/>
            </a:pPr>
            <a:r>
              <a:rPr lang="en-US" sz="2000" dirty="0"/>
              <a:t>Electron beams  7.2A, 12P/sc. 5Hz  with nominal vacuum 5x10</a:t>
            </a:r>
            <a:r>
              <a:rPr lang="en-US" sz="2000" baseline="30000" dirty="0"/>
              <a:t>-10</a:t>
            </a:r>
            <a:r>
              <a:rPr lang="en-US" sz="2000" dirty="0"/>
              <a:t>mbar </a:t>
            </a:r>
          </a:p>
          <a:p>
            <a:pPr marL="342900" lvl="0" indent="-342900" defTabSz="914400">
              <a:lnSpc>
                <a:spcPct val="160000"/>
              </a:lnSpc>
              <a:spcBef>
                <a:spcPts val="1000"/>
              </a:spcBef>
              <a:buFont typeface="Arial" panose="020B0604020202020204" pitchFamily="34" charset="0"/>
              <a:buChar char="•"/>
            </a:pPr>
            <a:r>
              <a:rPr lang="en-US" sz="2000" dirty="0"/>
              <a:t>1P/</a:t>
            </a:r>
            <a:r>
              <a:rPr lang="en-US" sz="2000" dirty="0" err="1"/>
              <a:t>sc</a:t>
            </a:r>
            <a:r>
              <a:rPr lang="en-US" sz="2000" dirty="0"/>
              <a:t>, 7.5A </a:t>
            </a:r>
            <a:r>
              <a:rPr lang="en-US" sz="2000" dirty="0" err="1"/>
              <a:t>ebeam</a:t>
            </a:r>
            <a:r>
              <a:rPr lang="en-US" sz="2000" dirty="0"/>
              <a:t> operation:</a:t>
            </a:r>
          </a:p>
          <a:p>
            <a:pPr marL="0" indent="0" defTabSz="914400">
              <a:lnSpc>
                <a:spcPct val="120000"/>
              </a:lnSpc>
              <a:spcBef>
                <a:spcPts val="1000"/>
              </a:spcBef>
            </a:pPr>
            <a:r>
              <a:rPr lang="en-US" sz="2000" dirty="0"/>
              <a:t>      Booster Input ~ 1.1x10</a:t>
            </a:r>
            <a:r>
              <a:rPr lang="en-US" sz="2000" baseline="30000" dirty="0"/>
              <a:t>9</a:t>
            </a:r>
            <a:r>
              <a:rPr lang="en-US" sz="2000" dirty="0"/>
              <a:t> Au32+ charge/pulse</a:t>
            </a:r>
          </a:p>
          <a:p>
            <a:pPr marL="0" indent="0" defTabSz="914400">
              <a:lnSpc>
                <a:spcPct val="120000"/>
              </a:lnSpc>
              <a:spcBef>
                <a:spcPts val="1000"/>
              </a:spcBef>
            </a:pPr>
            <a:endParaRPr lang="en-US" sz="2000" b="1" dirty="0"/>
          </a:p>
          <a:p>
            <a:pPr marL="0" indent="0" defTabSz="914400">
              <a:lnSpc>
                <a:spcPct val="120000"/>
              </a:lnSpc>
              <a:spcBef>
                <a:spcPts val="1000"/>
              </a:spcBef>
            </a:pPr>
            <a:r>
              <a:rPr lang="en-US" sz="2000" b="1" dirty="0"/>
              <a:t>The progress is promising, but not good enough.</a:t>
            </a:r>
          </a:p>
          <a:p>
            <a:pPr marL="0" indent="0" defTabSz="914400">
              <a:lnSpc>
                <a:spcPct val="120000"/>
              </a:lnSpc>
              <a:spcBef>
                <a:spcPts val="1000"/>
              </a:spcBef>
            </a:pPr>
            <a:r>
              <a:rPr lang="en-US" sz="2000" dirty="0"/>
              <a:t>Need minimum of 1.25x10</a:t>
            </a:r>
            <a:r>
              <a:rPr lang="en-US" sz="2000" baseline="30000" dirty="0"/>
              <a:t>9</a:t>
            </a:r>
            <a:r>
              <a:rPr lang="en-US" sz="2000" dirty="0"/>
              <a:t> Au32+ ions/pulse (avg) at 12P/</a:t>
            </a:r>
            <a:r>
              <a:rPr lang="en-US" sz="2000" dirty="0" err="1"/>
              <a:t>sc</a:t>
            </a:r>
            <a:r>
              <a:rPr lang="en-US" sz="2000" dirty="0"/>
              <a:t>, 5Hz  </a:t>
            </a:r>
          </a:p>
          <a:p>
            <a:pPr marL="0" indent="0" defTabSz="914400">
              <a:lnSpc>
                <a:spcPct val="120000"/>
              </a:lnSpc>
              <a:spcBef>
                <a:spcPts val="1000"/>
              </a:spcBef>
            </a:pPr>
            <a:r>
              <a:rPr lang="en-US" sz="2000" b="1" dirty="0"/>
              <a:t>Modifications will be made to drift tubes in the gas trap region.</a:t>
            </a:r>
          </a:p>
          <a:p>
            <a:pPr marL="228600" indent="-228600" defTabSz="914400">
              <a:spcBef>
                <a:spcPts val="1000"/>
              </a:spcBef>
              <a:buFont typeface="Arial" panose="020B0604020202020204" pitchFamily="34" charset="0"/>
              <a:buChar char="•"/>
            </a:pPr>
            <a:endParaRPr lang="en-US" sz="1800" dirty="0"/>
          </a:p>
          <a:p>
            <a:pPr marL="0" indent="0" defTabSz="914400">
              <a:spcBef>
                <a:spcPts val="1000"/>
              </a:spcBef>
            </a:pPr>
            <a:endParaRPr lang="en-US" sz="2000" dirty="0"/>
          </a:p>
          <a:p>
            <a:pPr marL="228600" lvl="0" indent="-228600" defTabSz="914400">
              <a:spcBef>
                <a:spcPts val="1000"/>
              </a:spcBef>
              <a:buFont typeface="Arial" panose="020B0604020202020204" pitchFamily="34" charset="0"/>
              <a:buChar char="•"/>
            </a:pPr>
            <a:endParaRPr lang="en-US" sz="2000" dirty="0">
              <a:solidFill>
                <a:srgbClr val="FF0000"/>
              </a:solidFill>
            </a:endParaRPr>
          </a:p>
          <a:p>
            <a:pPr marL="685800" lvl="2" indent="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25</a:t>
            </a:fld>
            <a:endParaRPr lang="en-US" dirty="0"/>
          </a:p>
        </p:txBody>
      </p:sp>
    </p:spTree>
    <p:extLst>
      <p:ext uri="{BB962C8B-B14F-4D97-AF65-F5344CB8AC3E}">
        <p14:creationId xmlns:p14="http://schemas.microsoft.com/office/powerpoint/2010/main" val="2910485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BC1D-1B98-E416-A872-25C45C53F1E4}"/>
              </a:ext>
            </a:extLst>
          </p:cNvPr>
          <p:cNvSpPr>
            <a:spLocks noGrp="1"/>
          </p:cNvSpPr>
          <p:nvPr>
            <p:ph type="title"/>
          </p:nvPr>
        </p:nvSpPr>
        <p:spPr>
          <a:xfrm>
            <a:off x="428625" y="176279"/>
            <a:ext cx="8286750" cy="639215"/>
          </a:xfrm>
        </p:spPr>
        <p:txBody>
          <a:bodyPr>
            <a:normAutofit/>
          </a:bodyPr>
          <a:lstStyle/>
          <a:p>
            <a:r>
              <a:rPr lang="en-US" sz="2400" dirty="0"/>
              <a:t>Required EBIS mode for RHIC Au Operations</a:t>
            </a:r>
          </a:p>
        </p:txBody>
      </p:sp>
      <p:sp>
        <p:nvSpPr>
          <p:cNvPr id="4" name="Slide Number Placeholder 3">
            <a:extLst>
              <a:ext uri="{FF2B5EF4-FFF2-40B4-BE49-F238E27FC236}">
                <a16:creationId xmlns:a16="http://schemas.microsoft.com/office/drawing/2014/main" id="{E798F5B9-3C05-A8A1-F03A-2342E49C4261}"/>
              </a:ext>
            </a:extLst>
          </p:cNvPr>
          <p:cNvSpPr>
            <a:spLocks noGrp="1"/>
          </p:cNvSpPr>
          <p:nvPr>
            <p:ph type="sldNum" sz="quarter" idx="4"/>
          </p:nvPr>
        </p:nvSpPr>
        <p:spPr/>
        <p:txBody>
          <a:bodyPr/>
          <a:lstStyle/>
          <a:p>
            <a:fld id="{933A556B-7C63-244D-9B7C-B0EA8042B330}" type="slidenum">
              <a:rPr lang="en-US" smtClean="0"/>
              <a:pPr/>
              <a:t>26</a:t>
            </a:fld>
            <a:endParaRPr lang="en-US" sz="750" dirty="0"/>
          </a:p>
        </p:txBody>
      </p:sp>
      <p:pic>
        <p:nvPicPr>
          <p:cNvPr id="6" name="Content Placeholder 5">
            <a:extLst>
              <a:ext uri="{FF2B5EF4-FFF2-40B4-BE49-F238E27FC236}">
                <a16:creationId xmlns:a16="http://schemas.microsoft.com/office/drawing/2014/main" id="{20433D50-4217-5917-6A0A-101CCED7F870}"/>
              </a:ext>
            </a:extLst>
          </p:cNvPr>
          <p:cNvPicPr>
            <a:picLocks noGrp="1" noChangeAspect="1"/>
          </p:cNvPicPr>
          <p:nvPr>
            <p:ph idx="1"/>
          </p:nvPr>
        </p:nvPicPr>
        <p:blipFill>
          <a:blip r:embed="rId3"/>
          <a:srcRect l="60643" t="7261" r="23075" b="49514"/>
          <a:stretch/>
        </p:blipFill>
        <p:spPr>
          <a:xfrm>
            <a:off x="428625" y="1539369"/>
            <a:ext cx="2014325" cy="1337475"/>
          </a:xfrm>
          <a:prstGeom prst="rect">
            <a:avLst/>
          </a:prstGeom>
        </p:spPr>
      </p:pic>
      <p:pic>
        <p:nvPicPr>
          <p:cNvPr id="8" name="Picture 7">
            <a:extLst>
              <a:ext uri="{FF2B5EF4-FFF2-40B4-BE49-F238E27FC236}">
                <a16:creationId xmlns:a16="http://schemas.microsoft.com/office/drawing/2014/main" id="{231264E5-D577-6A80-0C4F-D1432CAA0634}"/>
              </a:ext>
            </a:extLst>
          </p:cNvPr>
          <p:cNvPicPr>
            <a:picLocks noChangeAspect="1"/>
          </p:cNvPicPr>
          <p:nvPr/>
        </p:nvPicPr>
        <p:blipFill>
          <a:blip r:embed="rId4"/>
          <a:srcRect l="61152" t="26303" r="22564" b="30830"/>
          <a:stretch/>
        </p:blipFill>
        <p:spPr>
          <a:xfrm>
            <a:off x="428625" y="3048976"/>
            <a:ext cx="2014325" cy="1250814"/>
          </a:xfrm>
          <a:prstGeom prst="rect">
            <a:avLst/>
          </a:prstGeom>
        </p:spPr>
      </p:pic>
      <p:pic>
        <p:nvPicPr>
          <p:cNvPr id="10" name="Picture 2">
            <a:extLst>
              <a:ext uri="{FF2B5EF4-FFF2-40B4-BE49-F238E27FC236}">
                <a16:creationId xmlns:a16="http://schemas.microsoft.com/office/drawing/2014/main" id="{61C2D147-CBAB-6945-DA04-9699ECB4C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14" y="4471922"/>
            <a:ext cx="1985036" cy="15257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2674611-5056-AD96-13B7-7293231580B3}"/>
              </a:ext>
            </a:extLst>
          </p:cNvPr>
          <p:cNvPicPr>
            <a:picLocks noChangeAspect="1"/>
          </p:cNvPicPr>
          <p:nvPr/>
        </p:nvPicPr>
        <p:blipFill>
          <a:blip r:embed="rId3"/>
          <a:srcRect l="77022" t="7428" r="6913" b="49923"/>
          <a:stretch/>
        </p:blipFill>
        <p:spPr>
          <a:xfrm>
            <a:off x="4415052" y="1539369"/>
            <a:ext cx="2165873" cy="1337475"/>
          </a:xfrm>
          <a:prstGeom prst="rect">
            <a:avLst/>
          </a:prstGeom>
        </p:spPr>
      </p:pic>
      <p:pic>
        <p:nvPicPr>
          <p:cNvPr id="12" name="Picture 11">
            <a:extLst>
              <a:ext uri="{FF2B5EF4-FFF2-40B4-BE49-F238E27FC236}">
                <a16:creationId xmlns:a16="http://schemas.microsoft.com/office/drawing/2014/main" id="{B210BB2A-DB7A-D885-0DBD-0A58DDEA8CB5}"/>
              </a:ext>
            </a:extLst>
          </p:cNvPr>
          <p:cNvPicPr>
            <a:picLocks noChangeAspect="1"/>
          </p:cNvPicPr>
          <p:nvPr/>
        </p:nvPicPr>
        <p:blipFill>
          <a:blip r:embed="rId4"/>
          <a:srcRect l="77379" t="26111" r="6670" b="31544"/>
          <a:stretch/>
        </p:blipFill>
        <p:spPr>
          <a:xfrm>
            <a:off x="4430294" y="3048976"/>
            <a:ext cx="2165873" cy="1250814"/>
          </a:xfrm>
          <a:prstGeom prst="rect">
            <a:avLst/>
          </a:prstGeom>
        </p:spPr>
      </p:pic>
      <p:sp>
        <p:nvSpPr>
          <p:cNvPr id="13" name="TextBox 12">
            <a:extLst>
              <a:ext uri="{FF2B5EF4-FFF2-40B4-BE49-F238E27FC236}">
                <a16:creationId xmlns:a16="http://schemas.microsoft.com/office/drawing/2014/main" id="{66F88358-EBDC-7806-D615-545AF426D4D8}"/>
              </a:ext>
            </a:extLst>
          </p:cNvPr>
          <p:cNvSpPr txBox="1"/>
          <p:nvPr/>
        </p:nvSpPr>
        <p:spPr>
          <a:xfrm>
            <a:off x="612362" y="716894"/>
            <a:ext cx="4355680" cy="369332"/>
          </a:xfrm>
          <a:prstGeom prst="rect">
            <a:avLst/>
          </a:prstGeom>
          <a:noFill/>
        </p:spPr>
        <p:txBody>
          <a:bodyPr wrap="none" rtlCol="0">
            <a:spAutoFit/>
          </a:bodyPr>
          <a:lstStyle/>
          <a:p>
            <a:r>
              <a:rPr lang="en-US" dirty="0"/>
              <a:t>12 e-beam pulses per </a:t>
            </a:r>
            <a:r>
              <a:rPr lang="en-US" dirty="0" err="1"/>
              <a:t>supercycle</a:t>
            </a:r>
            <a:r>
              <a:rPr lang="en-US" dirty="0"/>
              <a:t> @ 5Hz</a:t>
            </a:r>
          </a:p>
        </p:txBody>
      </p:sp>
      <p:sp>
        <p:nvSpPr>
          <p:cNvPr id="14" name="TextBox 13">
            <a:extLst>
              <a:ext uri="{FF2B5EF4-FFF2-40B4-BE49-F238E27FC236}">
                <a16:creationId xmlns:a16="http://schemas.microsoft.com/office/drawing/2014/main" id="{8AF3B69D-AD2C-D257-227F-DE66D03C3704}"/>
              </a:ext>
            </a:extLst>
          </p:cNvPr>
          <p:cNvSpPr txBox="1"/>
          <p:nvPr/>
        </p:nvSpPr>
        <p:spPr>
          <a:xfrm>
            <a:off x="2571835" y="1868496"/>
            <a:ext cx="1426957" cy="738664"/>
          </a:xfrm>
          <a:prstGeom prst="rect">
            <a:avLst/>
          </a:prstGeom>
          <a:noFill/>
        </p:spPr>
        <p:txBody>
          <a:bodyPr wrap="square" rtlCol="0">
            <a:spAutoFit/>
          </a:bodyPr>
          <a:lstStyle/>
          <a:p>
            <a:r>
              <a:rPr lang="en-US" sz="1400" dirty="0"/>
              <a:t>6.5A e-, 5Hz</a:t>
            </a:r>
          </a:p>
          <a:p>
            <a:r>
              <a:rPr lang="en-US" sz="1400" b="1" dirty="0" err="1"/>
              <a:t>BaO</a:t>
            </a:r>
            <a:r>
              <a:rPr lang="en-US" sz="1400" b="1" dirty="0"/>
              <a:t> Cathode</a:t>
            </a:r>
          </a:p>
          <a:p>
            <a:r>
              <a:rPr lang="en-US" sz="1400" dirty="0"/>
              <a:t>July 2024</a:t>
            </a:r>
          </a:p>
        </p:txBody>
      </p:sp>
      <p:sp>
        <p:nvSpPr>
          <p:cNvPr id="15" name="TextBox 14">
            <a:extLst>
              <a:ext uri="{FF2B5EF4-FFF2-40B4-BE49-F238E27FC236}">
                <a16:creationId xmlns:a16="http://schemas.microsoft.com/office/drawing/2014/main" id="{F388D8EF-1DF3-27D0-9C52-23C2C0D7AA3F}"/>
              </a:ext>
            </a:extLst>
          </p:cNvPr>
          <p:cNvSpPr txBox="1"/>
          <p:nvPr/>
        </p:nvSpPr>
        <p:spPr>
          <a:xfrm>
            <a:off x="2120900" y="4927600"/>
            <a:ext cx="355600" cy="215444"/>
          </a:xfrm>
          <a:prstGeom prst="rect">
            <a:avLst/>
          </a:prstGeom>
          <a:noFill/>
        </p:spPr>
        <p:txBody>
          <a:bodyPr wrap="square" rtlCol="0">
            <a:spAutoFit/>
          </a:bodyPr>
          <a:lstStyle/>
          <a:p>
            <a:r>
              <a:rPr lang="en-US" sz="800" dirty="0"/>
              <a:t>65</a:t>
            </a:r>
          </a:p>
        </p:txBody>
      </p:sp>
      <p:sp>
        <p:nvSpPr>
          <p:cNvPr id="16" name="TextBox 15">
            <a:extLst>
              <a:ext uri="{FF2B5EF4-FFF2-40B4-BE49-F238E27FC236}">
                <a16:creationId xmlns:a16="http://schemas.microsoft.com/office/drawing/2014/main" id="{3D72FBA3-6004-F602-3C22-059EF0A4587B}"/>
              </a:ext>
            </a:extLst>
          </p:cNvPr>
          <p:cNvSpPr txBox="1"/>
          <p:nvPr/>
        </p:nvSpPr>
        <p:spPr>
          <a:xfrm>
            <a:off x="2158999" y="3341210"/>
            <a:ext cx="355601" cy="215444"/>
          </a:xfrm>
          <a:prstGeom prst="rect">
            <a:avLst/>
          </a:prstGeom>
          <a:noFill/>
        </p:spPr>
        <p:txBody>
          <a:bodyPr wrap="square" rtlCol="0">
            <a:spAutoFit/>
          </a:bodyPr>
          <a:lstStyle/>
          <a:p>
            <a:r>
              <a:rPr lang="en-US" sz="800" dirty="0"/>
              <a:t>55</a:t>
            </a:r>
          </a:p>
        </p:txBody>
      </p:sp>
      <p:sp>
        <p:nvSpPr>
          <p:cNvPr id="17" name="TextBox 16">
            <a:extLst>
              <a:ext uri="{FF2B5EF4-FFF2-40B4-BE49-F238E27FC236}">
                <a16:creationId xmlns:a16="http://schemas.microsoft.com/office/drawing/2014/main" id="{E40CDE99-603F-C237-9C12-C6B42C534BC9}"/>
              </a:ext>
            </a:extLst>
          </p:cNvPr>
          <p:cNvSpPr txBox="1"/>
          <p:nvPr/>
        </p:nvSpPr>
        <p:spPr>
          <a:xfrm>
            <a:off x="2120900" y="5445125"/>
            <a:ext cx="393700" cy="215444"/>
          </a:xfrm>
          <a:prstGeom prst="rect">
            <a:avLst/>
          </a:prstGeom>
          <a:noFill/>
        </p:spPr>
        <p:txBody>
          <a:bodyPr wrap="square" rtlCol="0">
            <a:spAutoFit/>
          </a:bodyPr>
          <a:lstStyle/>
          <a:p>
            <a:r>
              <a:rPr lang="en-US" sz="800" dirty="0"/>
              <a:t>2.5</a:t>
            </a:r>
          </a:p>
        </p:txBody>
      </p:sp>
      <p:sp>
        <p:nvSpPr>
          <p:cNvPr id="18" name="TextBox 17">
            <a:extLst>
              <a:ext uri="{FF2B5EF4-FFF2-40B4-BE49-F238E27FC236}">
                <a16:creationId xmlns:a16="http://schemas.microsoft.com/office/drawing/2014/main" id="{16DB9B03-0958-6380-7671-4EB8FA596D91}"/>
              </a:ext>
            </a:extLst>
          </p:cNvPr>
          <p:cNvSpPr txBox="1"/>
          <p:nvPr/>
        </p:nvSpPr>
        <p:spPr>
          <a:xfrm>
            <a:off x="2571837" y="5352792"/>
            <a:ext cx="2300413" cy="523220"/>
          </a:xfrm>
          <a:prstGeom prst="rect">
            <a:avLst/>
          </a:prstGeom>
          <a:noFill/>
        </p:spPr>
        <p:txBody>
          <a:bodyPr wrap="square" rtlCol="0">
            <a:spAutoFit/>
          </a:bodyPr>
          <a:lstStyle/>
          <a:p>
            <a:r>
              <a:rPr lang="en-US" sz="1400" dirty="0"/>
              <a:t>Booster input </a:t>
            </a:r>
          </a:p>
          <a:p>
            <a:r>
              <a:rPr lang="en-US" sz="1400" dirty="0"/>
              <a:t>7x10</a:t>
            </a:r>
            <a:r>
              <a:rPr lang="en-US" sz="1400" baseline="30000" dirty="0"/>
              <a:t>8</a:t>
            </a:r>
            <a:r>
              <a:rPr lang="en-US" sz="1400" dirty="0"/>
              <a:t> Au32+/pulse (avg)</a:t>
            </a:r>
          </a:p>
        </p:txBody>
      </p:sp>
      <p:sp>
        <p:nvSpPr>
          <p:cNvPr id="19" name="TextBox 18">
            <a:extLst>
              <a:ext uri="{FF2B5EF4-FFF2-40B4-BE49-F238E27FC236}">
                <a16:creationId xmlns:a16="http://schemas.microsoft.com/office/drawing/2014/main" id="{6C79129B-CF4E-3243-1E67-3B05B0D14F5E}"/>
              </a:ext>
            </a:extLst>
          </p:cNvPr>
          <p:cNvSpPr txBox="1"/>
          <p:nvPr/>
        </p:nvSpPr>
        <p:spPr>
          <a:xfrm rot="10800000" flipH="1" flipV="1">
            <a:off x="6140563" y="3280887"/>
            <a:ext cx="313898" cy="338554"/>
          </a:xfrm>
          <a:prstGeom prst="rect">
            <a:avLst/>
          </a:prstGeom>
          <a:noFill/>
        </p:spPr>
        <p:txBody>
          <a:bodyPr wrap="square" rtlCol="0">
            <a:spAutoFit/>
          </a:bodyPr>
          <a:lstStyle/>
          <a:p>
            <a:r>
              <a:rPr lang="en-US" sz="800" dirty="0"/>
              <a:t>85</a:t>
            </a:r>
          </a:p>
          <a:p>
            <a:endParaRPr lang="en-US" sz="800" dirty="0"/>
          </a:p>
        </p:txBody>
      </p:sp>
      <p:sp>
        <p:nvSpPr>
          <p:cNvPr id="20" name="TextBox 19">
            <a:extLst>
              <a:ext uri="{FF2B5EF4-FFF2-40B4-BE49-F238E27FC236}">
                <a16:creationId xmlns:a16="http://schemas.microsoft.com/office/drawing/2014/main" id="{ACDE36AA-205F-1643-F3AD-E76CE908F295}"/>
              </a:ext>
            </a:extLst>
          </p:cNvPr>
          <p:cNvSpPr txBox="1"/>
          <p:nvPr/>
        </p:nvSpPr>
        <p:spPr>
          <a:xfrm>
            <a:off x="6737874" y="3294986"/>
            <a:ext cx="2300413" cy="738664"/>
          </a:xfrm>
          <a:prstGeom prst="rect">
            <a:avLst/>
          </a:prstGeom>
          <a:noFill/>
        </p:spPr>
        <p:txBody>
          <a:bodyPr wrap="square" rtlCol="0">
            <a:spAutoFit/>
          </a:bodyPr>
          <a:lstStyle/>
          <a:p>
            <a:r>
              <a:rPr lang="en-US" sz="1400" dirty="0"/>
              <a:t>Booster input </a:t>
            </a:r>
          </a:p>
          <a:p>
            <a:r>
              <a:rPr lang="en-US" sz="1400" dirty="0"/>
              <a:t>9x10</a:t>
            </a:r>
            <a:r>
              <a:rPr lang="en-US" sz="1400" baseline="30000" dirty="0"/>
              <a:t>8</a:t>
            </a:r>
            <a:r>
              <a:rPr lang="en-US" sz="1400" dirty="0"/>
              <a:t> Au32+/pulse</a:t>
            </a:r>
          </a:p>
          <a:p>
            <a:r>
              <a:rPr lang="en-US" sz="1400" dirty="0"/>
              <a:t> (avg)</a:t>
            </a:r>
          </a:p>
        </p:txBody>
      </p:sp>
      <p:sp>
        <p:nvSpPr>
          <p:cNvPr id="21" name="TextBox 20">
            <a:extLst>
              <a:ext uri="{FF2B5EF4-FFF2-40B4-BE49-F238E27FC236}">
                <a16:creationId xmlns:a16="http://schemas.microsoft.com/office/drawing/2014/main" id="{D701E8E2-B57D-84E6-B5B5-87C95DC49A60}"/>
              </a:ext>
            </a:extLst>
          </p:cNvPr>
          <p:cNvSpPr txBox="1"/>
          <p:nvPr/>
        </p:nvSpPr>
        <p:spPr>
          <a:xfrm>
            <a:off x="6580925" y="1868496"/>
            <a:ext cx="1304126" cy="738664"/>
          </a:xfrm>
          <a:prstGeom prst="rect">
            <a:avLst/>
          </a:prstGeom>
          <a:noFill/>
        </p:spPr>
        <p:txBody>
          <a:bodyPr wrap="square" rtlCol="0">
            <a:spAutoFit/>
          </a:bodyPr>
          <a:lstStyle/>
          <a:p>
            <a:r>
              <a:rPr lang="en-US" sz="1400" dirty="0"/>
              <a:t>6.5A e-, 5Hz</a:t>
            </a:r>
          </a:p>
          <a:p>
            <a:r>
              <a:rPr lang="en-US" sz="1400" b="1" dirty="0" err="1"/>
              <a:t>IrCe</a:t>
            </a:r>
            <a:r>
              <a:rPr lang="en-US" sz="1400" b="1" dirty="0"/>
              <a:t> Cathode</a:t>
            </a:r>
          </a:p>
          <a:p>
            <a:r>
              <a:rPr lang="en-US" sz="1400" dirty="0"/>
              <a:t>Dec. 2024</a:t>
            </a:r>
          </a:p>
        </p:txBody>
      </p:sp>
      <p:sp>
        <p:nvSpPr>
          <p:cNvPr id="22" name="TextBox 21">
            <a:extLst>
              <a:ext uri="{FF2B5EF4-FFF2-40B4-BE49-F238E27FC236}">
                <a16:creationId xmlns:a16="http://schemas.microsoft.com/office/drawing/2014/main" id="{949367FF-991C-492A-B7C2-118F0581032A}"/>
              </a:ext>
            </a:extLst>
          </p:cNvPr>
          <p:cNvSpPr txBox="1"/>
          <p:nvPr/>
        </p:nvSpPr>
        <p:spPr>
          <a:xfrm>
            <a:off x="2694666" y="3133590"/>
            <a:ext cx="1181297" cy="738664"/>
          </a:xfrm>
          <a:prstGeom prst="rect">
            <a:avLst/>
          </a:prstGeom>
          <a:noFill/>
        </p:spPr>
        <p:txBody>
          <a:bodyPr wrap="square" rtlCol="0">
            <a:spAutoFit/>
          </a:bodyPr>
          <a:lstStyle/>
          <a:p>
            <a:r>
              <a:rPr lang="en-US" sz="1400" dirty="0"/>
              <a:t>Decimated ion pulse integral data</a:t>
            </a:r>
          </a:p>
        </p:txBody>
      </p:sp>
      <p:sp>
        <p:nvSpPr>
          <p:cNvPr id="23" name="TextBox 22">
            <a:extLst>
              <a:ext uri="{FF2B5EF4-FFF2-40B4-BE49-F238E27FC236}">
                <a16:creationId xmlns:a16="http://schemas.microsoft.com/office/drawing/2014/main" id="{A66A53D0-DA00-514D-7D9E-1E50D5051BAB}"/>
              </a:ext>
            </a:extLst>
          </p:cNvPr>
          <p:cNvSpPr txBox="1"/>
          <p:nvPr/>
        </p:nvSpPr>
        <p:spPr>
          <a:xfrm>
            <a:off x="2615809" y="4614128"/>
            <a:ext cx="1168910" cy="523220"/>
          </a:xfrm>
          <a:prstGeom prst="rect">
            <a:avLst/>
          </a:prstGeom>
          <a:noFill/>
        </p:spPr>
        <p:txBody>
          <a:bodyPr wrap="none" rtlCol="0">
            <a:spAutoFit/>
          </a:bodyPr>
          <a:lstStyle/>
          <a:p>
            <a:r>
              <a:rPr lang="en-US" sz="1400" dirty="0"/>
              <a:t>Complete</a:t>
            </a:r>
          </a:p>
          <a:p>
            <a:r>
              <a:rPr lang="en-US" sz="1400" dirty="0"/>
              <a:t>integral data</a:t>
            </a:r>
          </a:p>
        </p:txBody>
      </p:sp>
      <p:sp>
        <p:nvSpPr>
          <p:cNvPr id="24" name="TextBox 23">
            <a:extLst>
              <a:ext uri="{FF2B5EF4-FFF2-40B4-BE49-F238E27FC236}">
                <a16:creationId xmlns:a16="http://schemas.microsoft.com/office/drawing/2014/main" id="{8877C128-2F90-FAE2-F177-CAA5D379AFFD}"/>
              </a:ext>
            </a:extLst>
          </p:cNvPr>
          <p:cNvSpPr txBox="1"/>
          <p:nvPr/>
        </p:nvSpPr>
        <p:spPr>
          <a:xfrm>
            <a:off x="5773003" y="4875738"/>
            <a:ext cx="2112048" cy="954107"/>
          </a:xfrm>
          <a:prstGeom prst="rect">
            <a:avLst/>
          </a:prstGeom>
          <a:noFill/>
        </p:spPr>
        <p:txBody>
          <a:bodyPr wrap="square" rtlCol="0">
            <a:spAutoFit/>
          </a:bodyPr>
          <a:lstStyle/>
          <a:p>
            <a:r>
              <a:rPr lang="en-US" sz="1400" dirty="0"/>
              <a:t>Au32+/pulse Integral data shown was  accumulated for about 20 minutes. </a:t>
            </a:r>
          </a:p>
        </p:txBody>
      </p:sp>
    </p:spTree>
    <p:extLst>
      <p:ext uri="{BB962C8B-B14F-4D97-AF65-F5344CB8AC3E}">
        <p14:creationId xmlns:p14="http://schemas.microsoft.com/office/powerpoint/2010/main" val="1248163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A9B5-6FDB-45DC-7D76-63C709F66AF8}"/>
              </a:ext>
            </a:extLst>
          </p:cNvPr>
          <p:cNvSpPr>
            <a:spLocks noGrp="1"/>
          </p:cNvSpPr>
          <p:nvPr>
            <p:ph type="title"/>
          </p:nvPr>
        </p:nvSpPr>
        <p:spPr>
          <a:xfrm>
            <a:off x="5469570" y="351159"/>
            <a:ext cx="3245805" cy="890468"/>
          </a:xfrm>
        </p:spPr>
        <p:txBody>
          <a:bodyPr>
            <a:normAutofit fontScale="90000"/>
          </a:bodyPr>
          <a:lstStyle/>
          <a:p>
            <a:r>
              <a:rPr lang="en-US" sz="2400" dirty="0"/>
              <a:t>Single electron beam pulse per </a:t>
            </a:r>
            <a:r>
              <a:rPr lang="en-US" sz="2400" dirty="0" err="1"/>
              <a:t>supercycle</a:t>
            </a:r>
            <a:r>
              <a:rPr lang="en-US" sz="2400" dirty="0"/>
              <a:t> EBIS operation</a:t>
            </a:r>
          </a:p>
        </p:txBody>
      </p:sp>
      <p:pic>
        <p:nvPicPr>
          <p:cNvPr id="6" name="Content Placeholder 5" descr="A screenshot of a computer screen&#10;&#10;Description automatically generated">
            <a:extLst>
              <a:ext uri="{FF2B5EF4-FFF2-40B4-BE49-F238E27FC236}">
                <a16:creationId xmlns:a16="http://schemas.microsoft.com/office/drawing/2014/main" id="{EE84D4E5-E9D1-CF2F-1F84-64C4ACFE15AC}"/>
              </a:ext>
            </a:extLst>
          </p:cNvPr>
          <p:cNvPicPr>
            <a:picLocks noGrp="1" noChangeAspect="1"/>
          </p:cNvPicPr>
          <p:nvPr>
            <p:ph idx="1"/>
          </p:nvPr>
        </p:nvPicPr>
        <p:blipFill>
          <a:blip r:embed="rId2"/>
          <a:stretch>
            <a:fillRect/>
          </a:stretch>
        </p:blipFill>
        <p:spPr>
          <a:xfrm>
            <a:off x="646989" y="219766"/>
            <a:ext cx="2414235" cy="2043722"/>
          </a:xfrm>
        </p:spPr>
      </p:pic>
      <p:sp>
        <p:nvSpPr>
          <p:cNvPr id="4" name="Slide Number Placeholder 3">
            <a:extLst>
              <a:ext uri="{FF2B5EF4-FFF2-40B4-BE49-F238E27FC236}">
                <a16:creationId xmlns:a16="http://schemas.microsoft.com/office/drawing/2014/main" id="{E2CDDB81-DFC7-9C75-B2A6-B9BC5B6F6EBE}"/>
              </a:ext>
            </a:extLst>
          </p:cNvPr>
          <p:cNvSpPr>
            <a:spLocks noGrp="1"/>
          </p:cNvSpPr>
          <p:nvPr>
            <p:ph type="sldNum" sz="quarter" idx="4"/>
          </p:nvPr>
        </p:nvSpPr>
        <p:spPr/>
        <p:txBody>
          <a:bodyPr/>
          <a:lstStyle/>
          <a:p>
            <a:fld id="{933A556B-7C63-244D-9B7C-B0EA8042B330}" type="slidenum">
              <a:rPr lang="en-US" smtClean="0"/>
              <a:pPr/>
              <a:t>27</a:t>
            </a:fld>
            <a:endParaRPr lang="en-US" sz="750" dirty="0"/>
          </a:p>
        </p:txBody>
      </p:sp>
      <p:pic>
        <p:nvPicPr>
          <p:cNvPr id="8" name="Picture 7" descr="A screen shot of a computer&#10;&#10;Description automatically generated">
            <a:extLst>
              <a:ext uri="{FF2B5EF4-FFF2-40B4-BE49-F238E27FC236}">
                <a16:creationId xmlns:a16="http://schemas.microsoft.com/office/drawing/2014/main" id="{93A60741-140F-2D22-7B91-B76EAC7A137B}"/>
              </a:ext>
            </a:extLst>
          </p:cNvPr>
          <p:cNvPicPr>
            <a:picLocks noChangeAspect="1"/>
          </p:cNvPicPr>
          <p:nvPr/>
        </p:nvPicPr>
        <p:blipFill>
          <a:blip r:embed="rId3"/>
          <a:stretch>
            <a:fillRect/>
          </a:stretch>
        </p:blipFill>
        <p:spPr>
          <a:xfrm>
            <a:off x="646989" y="4217375"/>
            <a:ext cx="2414236" cy="1938189"/>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32D98256-904F-DCDC-E702-906F5E7801FA}"/>
              </a:ext>
            </a:extLst>
          </p:cNvPr>
          <p:cNvPicPr>
            <a:picLocks noChangeAspect="1"/>
          </p:cNvPicPr>
          <p:nvPr/>
        </p:nvPicPr>
        <p:blipFill>
          <a:blip r:embed="rId4"/>
          <a:stretch>
            <a:fillRect/>
          </a:stretch>
        </p:blipFill>
        <p:spPr>
          <a:xfrm>
            <a:off x="644043" y="2216037"/>
            <a:ext cx="2414236" cy="2001338"/>
          </a:xfrm>
          <a:prstGeom prst="rect">
            <a:avLst/>
          </a:prstGeom>
        </p:spPr>
      </p:pic>
      <p:sp>
        <p:nvSpPr>
          <p:cNvPr id="12" name="TextBox 11">
            <a:extLst>
              <a:ext uri="{FF2B5EF4-FFF2-40B4-BE49-F238E27FC236}">
                <a16:creationId xmlns:a16="http://schemas.microsoft.com/office/drawing/2014/main" id="{5AD8C570-640E-3C78-D101-ECEA44C147B6}"/>
              </a:ext>
            </a:extLst>
          </p:cNvPr>
          <p:cNvSpPr txBox="1"/>
          <p:nvPr/>
        </p:nvSpPr>
        <p:spPr>
          <a:xfrm>
            <a:off x="3267874" y="659915"/>
            <a:ext cx="1304126" cy="738664"/>
          </a:xfrm>
          <a:prstGeom prst="rect">
            <a:avLst/>
          </a:prstGeom>
          <a:noFill/>
        </p:spPr>
        <p:txBody>
          <a:bodyPr wrap="square" rtlCol="0">
            <a:spAutoFit/>
          </a:bodyPr>
          <a:lstStyle/>
          <a:p>
            <a:r>
              <a:rPr lang="en-US" sz="1400" dirty="0"/>
              <a:t>7.5A e-, 5Hz</a:t>
            </a:r>
          </a:p>
          <a:p>
            <a:r>
              <a:rPr lang="en-US" sz="1400" b="1" dirty="0" err="1"/>
              <a:t>IrCe</a:t>
            </a:r>
            <a:r>
              <a:rPr lang="en-US" sz="1400" b="1" dirty="0"/>
              <a:t> Cathode</a:t>
            </a:r>
          </a:p>
          <a:p>
            <a:r>
              <a:rPr lang="en-US" sz="1400" dirty="0"/>
              <a:t>Dec. 2024</a:t>
            </a:r>
          </a:p>
        </p:txBody>
      </p:sp>
      <p:sp>
        <p:nvSpPr>
          <p:cNvPr id="13" name="TextBox 12">
            <a:extLst>
              <a:ext uri="{FF2B5EF4-FFF2-40B4-BE49-F238E27FC236}">
                <a16:creationId xmlns:a16="http://schemas.microsoft.com/office/drawing/2014/main" id="{4C385577-EA07-1076-4E19-3FCE198D2858}"/>
              </a:ext>
            </a:extLst>
          </p:cNvPr>
          <p:cNvSpPr txBox="1"/>
          <p:nvPr/>
        </p:nvSpPr>
        <p:spPr>
          <a:xfrm>
            <a:off x="3267874" y="2454557"/>
            <a:ext cx="1836389" cy="1169551"/>
          </a:xfrm>
          <a:prstGeom prst="rect">
            <a:avLst/>
          </a:prstGeom>
          <a:noFill/>
        </p:spPr>
        <p:txBody>
          <a:bodyPr wrap="square" rtlCol="0">
            <a:spAutoFit/>
          </a:bodyPr>
          <a:lstStyle/>
          <a:p>
            <a:r>
              <a:rPr lang="en-US" sz="1400" dirty="0"/>
              <a:t>Short and Long Trap Au32+ ion pulses at Booster input (Blue trace)</a:t>
            </a:r>
            <a:endParaRPr lang="en-US" sz="1400" b="1" dirty="0"/>
          </a:p>
          <a:p>
            <a:r>
              <a:rPr lang="en-US" sz="1400" dirty="0"/>
              <a:t>Dec. 2024</a:t>
            </a:r>
          </a:p>
        </p:txBody>
      </p:sp>
      <p:sp>
        <p:nvSpPr>
          <p:cNvPr id="14" name="TextBox 13">
            <a:extLst>
              <a:ext uri="{FF2B5EF4-FFF2-40B4-BE49-F238E27FC236}">
                <a16:creationId xmlns:a16="http://schemas.microsoft.com/office/drawing/2014/main" id="{A80A8D32-E9C3-E9B0-2E92-C7CE8105F0E1}"/>
              </a:ext>
            </a:extLst>
          </p:cNvPr>
          <p:cNvSpPr txBox="1"/>
          <p:nvPr/>
        </p:nvSpPr>
        <p:spPr>
          <a:xfrm>
            <a:off x="2691115" y="4546381"/>
            <a:ext cx="367164" cy="215444"/>
          </a:xfrm>
          <a:prstGeom prst="rect">
            <a:avLst/>
          </a:prstGeom>
          <a:noFill/>
        </p:spPr>
        <p:txBody>
          <a:bodyPr wrap="square" rtlCol="0">
            <a:spAutoFit/>
          </a:bodyPr>
          <a:lstStyle/>
          <a:p>
            <a:r>
              <a:rPr lang="en-US" sz="800" dirty="0"/>
              <a:t>105</a:t>
            </a:r>
          </a:p>
        </p:txBody>
      </p:sp>
      <p:sp>
        <p:nvSpPr>
          <p:cNvPr id="15" name="TextBox 14">
            <a:extLst>
              <a:ext uri="{FF2B5EF4-FFF2-40B4-BE49-F238E27FC236}">
                <a16:creationId xmlns:a16="http://schemas.microsoft.com/office/drawing/2014/main" id="{7042F7C4-921E-EB53-80E2-BE84105FC2D5}"/>
              </a:ext>
            </a:extLst>
          </p:cNvPr>
          <p:cNvSpPr txBox="1"/>
          <p:nvPr/>
        </p:nvSpPr>
        <p:spPr>
          <a:xfrm>
            <a:off x="2691115" y="5322433"/>
            <a:ext cx="367164" cy="215444"/>
          </a:xfrm>
          <a:prstGeom prst="rect">
            <a:avLst/>
          </a:prstGeom>
          <a:noFill/>
        </p:spPr>
        <p:txBody>
          <a:bodyPr wrap="square" rtlCol="0">
            <a:spAutoFit/>
          </a:bodyPr>
          <a:lstStyle/>
          <a:p>
            <a:r>
              <a:rPr lang="en-US" sz="800" dirty="0"/>
              <a:t>39</a:t>
            </a:r>
          </a:p>
        </p:txBody>
      </p:sp>
      <p:sp>
        <p:nvSpPr>
          <p:cNvPr id="16" name="TextBox 15">
            <a:extLst>
              <a:ext uri="{FF2B5EF4-FFF2-40B4-BE49-F238E27FC236}">
                <a16:creationId xmlns:a16="http://schemas.microsoft.com/office/drawing/2014/main" id="{C09AB70D-C01B-A824-006F-27C924E0D7D7}"/>
              </a:ext>
            </a:extLst>
          </p:cNvPr>
          <p:cNvSpPr txBox="1"/>
          <p:nvPr/>
        </p:nvSpPr>
        <p:spPr>
          <a:xfrm>
            <a:off x="3267874" y="4391700"/>
            <a:ext cx="1836389" cy="1815882"/>
          </a:xfrm>
          <a:prstGeom prst="rect">
            <a:avLst/>
          </a:prstGeom>
          <a:noFill/>
        </p:spPr>
        <p:txBody>
          <a:bodyPr wrap="square" rtlCol="0">
            <a:spAutoFit/>
          </a:bodyPr>
          <a:lstStyle/>
          <a:p>
            <a:r>
              <a:rPr lang="en-US" sz="1400" dirty="0"/>
              <a:t>Total Au32+</a:t>
            </a:r>
          </a:p>
          <a:p>
            <a:r>
              <a:rPr lang="en-US" sz="1400" dirty="0"/>
              <a:t>1.1x10</a:t>
            </a:r>
            <a:r>
              <a:rPr lang="en-US" sz="1400" baseline="30000" dirty="0"/>
              <a:t>9  </a:t>
            </a:r>
            <a:r>
              <a:rPr lang="en-US" sz="1400" dirty="0"/>
              <a:t>Ions </a:t>
            </a:r>
          </a:p>
          <a:p>
            <a:r>
              <a:rPr lang="en-US" sz="1400" dirty="0"/>
              <a:t>per extraction cycle</a:t>
            </a:r>
          </a:p>
          <a:p>
            <a:endParaRPr lang="en-US" sz="1400" dirty="0"/>
          </a:p>
          <a:p>
            <a:r>
              <a:rPr lang="en-US" sz="1400" dirty="0"/>
              <a:t>Long to Short Trap Au32+ Ratio for this case is 1.7</a:t>
            </a:r>
            <a:endParaRPr lang="en-US" sz="1400" b="1" dirty="0"/>
          </a:p>
          <a:p>
            <a:r>
              <a:rPr lang="en-US" sz="1200" dirty="0"/>
              <a:t>(Dec. 2024)</a:t>
            </a:r>
          </a:p>
        </p:txBody>
      </p:sp>
    </p:spTree>
    <p:extLst>
      <p:ext uri="{BB962C8B-B14F-4D97-AF65-F5344CB8AC3E}">
        <p14:creationId xmlns:p14="http://schemas.microsoft.com/office/powerpoint/2010/main" val="183490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8798-6D67-A964-7A3A-0F6D78684CEB}"/>
              </a:ext>
            </a:extLst>
          </p:cNvPr>
          <p:cNvSpPr>
            <a:spLocks noGrp="1"/>
          </p:cNvSpPr>
          <p:nvPr>
            <p:ph type="title"/>
          </p:nvPr>
        </p:nvSpPr>
        <p:spPr>
          <a:xfrm>
            <a:off x="428625" y="365127"/>
            <a:ext cx="8286750" cy="815974"/>
          </a:xfrm>
        </p:spPr>
        <p:txBody>
          <a:bodyPr>
            <a:normAutofit/>
          </a:bodyPr>
          <a:lstStyle/>
          <a:p>
            <a:r>
              <a:rPr lang="en-US" sz="2400" dirty="0"/>
              <a:t>Gold Status with EEBIS</a:t>
            </a:r>
          </a:p>
        </p:txBody>
      </p:sp>
      <p:sp>
        <p:nvSpPr>
          <p:cNvPr id="3" name="Slide Number Placeholder 2">
            <a:extLst>
              <a:ext uri="{FF2B5EF4-FFF2-40B4-BE49-F238E27FC236}">
                <a16:creationId xmlns:a16="http://schemas.microsoft.com/office/drawing/2014/main" id="{277BEE14-D9C0-A69B-A8AF-2EB0FC797951}"/>
              </a:ext>
            </a:extLst>
          </p:cNvPr>
          <p:cNvSpPr>
            <a:spLocks noGrp="1"/>
          </p:cNvSpPr>
          <p:nvPr>
            <p:ph type="sldNum" sz="quarter" idx="4"/>
          </p:nvPr>
        </p:nvSpPr>
        <p:spPr/>
        <p:txBody>
          <a:bodyPr/>
          <a:lstStyle/>
          <a:p>
            <a:fld id="{933A556B-7C63-244D-9B7C-B0EA8042B330}" type="slidenum">
              <a:rPr lang="en-US" smtClean="0"/>
              <a:pPr/>
              <a:t>28</a:t>
            </a:fld>
            <a:endParaRPr lang="en-US" sz="750" dirty="0"/>
          </a:p>
        </p:txBody>
      </p:sp>
      <p:sp>
        <p:nvSpPr>
          <p:cNvPr id="4" name="TextBox 3">
            <a:extLst>
              <a:ext uri="{FF2B5EF4-FFF2-40B4-BE49-F238E27FC236}">
                <a16:creationId xmlns:a16="http://schemas.microsoft.com/office/drawing/2014/main" id="{5A0F6AD3-EAE1-7ECE-76EF-0FBD7FCEEBC8}"/>
              </a:ext>
            </a:extLst>
          </p:cNvPr>
          <p:cNvSpPr txBox="1"/>
          <p:nvPr/>
        </p:nvSpPr>
        <p:spPr>
          <a:xfrm>
            <a:off x="586854" y="1366326"/>
            <a:ext cx="7804156" cy="4247317"/>
          </a:xfrm>
          <a:prstGeom prst="rect">
            <a:avLst/>
          </a:prstGeom>
          <a:noFill/>
        </p:spPr>
        <p:txBody>
          <a:bodyPr wrap="square" rtlCol="0">
            <a:spAutoFit/>
          </a:bodyPr>
          <a:lstStyle/>
          <a:p>
            <a:r>
              <a:rPr lang="en-US" b="1" dirty="0"/>
              <a:t>Booster input: 	1.4x10</a:t>
            </a:r>
            <a:r>
              <a:rPr lang="en-US" b="1" baseline="30000" dirty="0"/>
              <a:t>9</a:t>
            </a:r>
            <a:r>
              <a:rPr lang="en-US" b="1" dirty="0"/>
              <a:t> Au32+ ions/pulse (Best result, single pulse).</a:t>
            </a:r>
          </a:p>
          <a:p>
            <a:r>
              <a:rPr lang="en-US" b="1" dirty="0"/>
              <a:t>		   9x10</a:t>
            </a:r>
            <a:r>
              <a:rPr lang="en-US" b="1" baseline="30000" dirty="0"/>
              <a:t>8</a:t>
            </a:r>
            <a:r>
              <a:rPr lang="en-US" b="1" dirty="0"/>
              <a:t> Au32+ ions/pulse (avg) for 12P/</a:t>
            </a:r>
            <a:r>
              <a:rPr lang="en-US" b="1" dirty="0" err="1"/>
              <a:t>sc</a:t>
            </a:r>
            <a:r>
              <a:rPr lang="en-US" b="1" dirty="0"/>
              <a:t> @ 5Hz</a:t>
            </a:r>
            <a:r>
              <a:rPr lang="en-US" b="1" dirty="0">
                <a:solidFill>
                  <a:srgbClr val="FF0000"/>
                </a:solidFill>
              </a:rPr>
              <a:t>				</a:t>
            </a:r>
          </a:p>
          <a:p>
            <a:endParaRPr lang="en-US" b="1" dirty="0">
              <a:solidFill>
                <a:srgbClr val="FF0000"/>
              </a:solidFill>
            </a:endParaRPr>
          </a:p>
          <a:p>
            <a:endParaRPr lang="en-US" b="1" dirty="0"/>
          </a:p>
          <a:p>
            <a:r>
              <a:rPr lang="en-US" b="1" dirty="0"/>
              <a:t>The present focus is on RHIC Au32+ development with the goal of doubling the present output.  This will be done mainly by increasing the electron beam current to the 8-10A level and increasing the Drift Tube voltage holding, requiring internal modifications. </a:t>
            </a:r>
          </a:p>
          <a:p>
            <a:endParaRPr lang="en-US" b="1" dirty="0"/>
          </a:p>
          <a:p>
            <a:r>
              <a:rPr lang="en-US" b="1" dirty="0"/>
              <a:t>Examination of the LEBT region and injection optics will be made. Improvement of ion transport in the LEBT region,  for both injected Au+ and extracted Au32+ ions is expected.</a:t>
            </a:r>
            <a:endParaRPr lang="en-US" dirty="0"/>
          </a:p>
          <a:p>
            <a:endParaRPr lang="en-US" dirty="0"/>
          </a:p>
          <a:p>
            <a:endParaRPr lang="en-US" dirty="0"/>
          </a:p>
        </p:txBody>
      </p:sp>
    </p:spTree>
    <p:extLst>
      <p:ext uri="{BB962C8B-B14F-4D97-AF65-F5344CB8AC3E}">
        <p14:creationId xmlns:p14="http://schemas.microsoft.com/office/powerpoint/2010/main" val="2708028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140D-DC9B-5FFB-2754-D5B7A10A658B}"/>
              </a:ext>
            </a:extLst>
          </p:cNvPr>
          <p:cNvSpPr>
            <a:spLocks noGrp="1"/>
          </p:cNvSpPr>
          <p:nvPr>
            <p:ph type="title"/>
          </p:nvPr>
        </p:nvSpPr>
        <p:spPr>
          <a:xfrm>
            <a:off x="541451" y="63034"/>
            <a:ext cx="8173924" cy="761558"/>
          </a:xfrm>
        </p:spPr>
        <p:txBody>
          <a:bodyPr/>
          <a:lstStyle/>
          <a:p>
            <a:r>
              <a:rPr lang="en-US" sz="2400" dirty="0"/>
              <a:t>EEBIS Operation Status at the accelerator</a:t>
            </a:r>
          </a:p>
        </p:txBody>
      </p:sp>
      <p:sp>
        <p:nvSpPr>
          <p:cNvPr id="3" name="Slide Number Placeholder 2">
            <a:extLst>
              <a:ext uri="{FF2B5EF4-FFF2-40B4-BE49-F238E27FC236}">
                <a16:creationId xmlns:a16="http://schemas.microsoft.com/office/drawing/2014/main" id="{9ED17B71-2A98-D8BF-C0DF-82A9B9D3D74B}"/>
              </a:ext>
            </a:extLst>
          </p:cNvPr>
          <p:cNvSpPr>
            <a:spLocks noGrp="1"/>
          </p:cNvSpPr>
          <p:nvPr>
            <p:ph type="sldNum" sz="quarter" idx="4"/>
          </p:nvPr>
        </p:nvSpPr>
        <p:spPr/>
        <p:txBody>
          <a:bodyPr/>
          <a:lstStyle/>
          <a:p>
            <a:fld id="{933A556B-7C63-244D-9B7C-B0EA8042B330}" type="slidenum">
              <a:rPr lang="en-US" smtClean="0"/>
              <a:pPr/>
              <a:t>29</a:t>
            </a:fld>
            <a:endParaRPr lang="en-US" sz="750" dirty="0"/>
          </a:p>
        </p:txBody>
      </p:sp>
      <p:sp>
        <p:nvSpPr>
          <p:cNvPr id="4" name="TextBox 3">
            <a:extLst>
              <a:ext uri="{FF2B5EF4-FFF2-40B4-BE49-F238E27FC236}">
                <a16:creationId xmlns:a16="http://schemas.microsoft.com/office/drawing/2014/main" id="{4BF83394-41DD-A554-8439-2BA4D79D38B6}"/>
              </a:ext>
            </a:extLst>
          </p:cNvPr>
          <p:cNvSpPr txBox="1"/>
          <p:nvPr/>
        </p:nvSpPr>
        <p:spPr>
          <a:xfrm>
            <a:off x="847501" y="782121"/>
            <a:ext cx="7561824" cy="4462760"/>
          </a:xfrm>
          <a:prstGeom prst="rect">
            <a:avLst/>
          </a:prstGeom>
          <a:noFill/>
        </p:spPr>
        <p:txBody>
          <a:bodyPr wrap="square" rtlCol="0">
            <a:spAutoFit/>
          </a:bodyPr>
          <a:lstStyle/>
          <a:p>
            <a:r>
              <a:rPr lang="en-US" b="1" dirty="0"/>
              <a:t>1) Electron Beams up to 8.3A for Au32+ production</a:t>
            </a:r>
          </a:p>
          <a:p>
            <a:endParaRPr lang="en-US" sz="1000" b="1" dirty="0"/>
          </a:p>
          <a:p>
            <a:r>
              <a:rPr lang="en-US" b="1" dirty="0"/>
              <a:t>2) He gas injection, ion transfer to the short or long trap and 4He2+ extraction for NSRL operations</a:t>
            </a:r>
          </a:p>
          <a:p>
            <a:endParaRPr lang="en-US" sz="1000" b="1" dirty="0"/>
          </a:p>
          <a:p>
            <a:r>
              <a:rPr lang="en-US" b="1" dirty="0"/>
              <a:t>3) External ion injection of 1+ ions into the EBIS long trap with subsequent high charge state extraction to the RFQ, LINAC and Booster.</a:t>
            </a:r>
          </a:p>
          <a:p>
            <a:endParaRPr lang="en-US" sz="1000" dirty="0"/>
          </a:p>
          <a:p>
            <a:r>
              <a:rPr lang="en-US" b="1" dirty="0"/>
              <a:t>4) Two user operation on the same super cycle:</a:t>
            </a:r>
          </a:p>
          <a:p>
            <a:r>
              <a:rPr lang="en-US" b="1" dirty="0"/>
              <a:t>   NSRL (Various very high charge state ions) + RHIC Au32+</a:t>
            </a:r>
          </a:p>
          <a:p>
            <a:endParaRPr lang="en-US" sz="1000" b="1" dirty="0"/>
          </a:p>
          <a:p>
            <a:r>
              <a:rPr lang="en-US" b="1" dirty="0">
                <a:solidFill>
                  <a:srgbClr val="0070C0"/>
                </a:solidFill>
              </a:rPr>
              <a:t>5) Development of the RHIC 12P/</a:t>
            </a:r>
            <a:r>
              <a:rPr lang="en-US" b="1" dirty="0" err="1">
                <a:solidFill>
                  <a:srgbClr val="0070C0"/>
                </a:solidFill>
              </a:rPr>
              <a:t>sc</a:t>
            </a:r>
            <a:r>
              <a:rPr lang="en-US" b="1" dirty="0">
                <a:solidFill>
                  <a:srgbClr val="0070C0"/>
                </a:solidFill>
              </a:rPr>
              <a:t> Au32+ operation has been difficult due to vacuum deterioration in the gas injection region.</a:t>
            </a:r>
          </a:p>
          <a:p>
            <a:endParaRPr lang="en-US" sz="1000" b="1" dirty="0"/>
          </a:p>
          <a:p>
            <a:r>
              <a:rPr lang="en-US" b="1" dirty="0"/>
              <a:t>6) Matching of NSRL distributions to the RHIC Au32+ distribution provides better source stability.</a:t>
            </a:r>
          </a:p>
          <a:p>
            <a:endParaRPr lang="en-US" b="1" dirty="0"/>
          </a:p>
        </p:txBody>
      </p:sp>
    </p:spTree>
    <p:extLst>
      <p:ext uri="{BB962C8B-B14F-4D97-AF65-F5344CB8AC3E}">
        <p14:creationId xmlns:p14="http://schemas.microsoft.com/office/powerpoint/2010/main" val="3345694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Overview</a:t>
            </a:r>
            <a:br>
              <a:rPr lang="en-US" dirty="0"/>
            </a:br>
            <a:endParaRPr lang="en-US" dirty="0"/>
          </a:p>
        </p:txBody>
      </p:sp>
    </p:spTree>
    <p:extLst>
      <p:ext uri="{BB962C8B-B14F-4D97-AF65-F5344CB8AC3E}">
        <p14:creationId xmlns:p14="http://schemas.microsoft.com/office/powerpoint/2010/main" val="3616908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8798-6D67-A964-7A3A-0F6D78684CEB}"/>
              </a:ext>
            </a:extLst>
          </p:cNvPr>
          <p:cNvSpPr>
            <a:spLocks noGrp="1"/>
          </p:cNvSpPr>
          <p:nvPr>
            <p:ph type="title"/>
          </p:nvPr>
        </p:nvSpPr>
        <p:spPr>
          <a:xfrm>
            <a:off x="428625" y="181861"/>
            <a:ext cx="8286750" cy="815974"/>
          </a:xfrm>
        </p:spPr>
        <p:txBody>
          <a:bodyPr>
            <a:normAutofit/>
          </a:bodyPr>
          <a:lstStyle/>
          <a:p>
            <a:r>
              <a:rPr lang="en-US" sz="2400" dirty="0"/>
              <a:t>Tests and Plans</a:t>
            </a:r>
          </a:p>
        </p:txBody>
      </p:sp>
      <p:sp>
        <p:nvSpPr>
          <p:cNvPr id="3" name="Slide Number Placeholder 2">
            <a:extLst>
              <a:ext uri="{FF2B5EF4-FFF2-40B4-BE49-F238E27FC236}">
                <a16:creationId xmlns:a16="http://schemas.microsoft.com/office/drawing/2014/main" id="{277BEE14-D9C0-A69B-A8AF-2EB0FC797951}"/>
              </a:ext>
            </a:extLst>
          </p:cNvPr>
          <p:cNvSpPr>
            <a:spLocks noGrp="1"/>
          </p:cNvSpPr>
          <p:nvPr>
            <p:ph type="sldNum" sz="quarter" idx="4"/>
          </p:nvPr>
        </p:nvSpPr>
        <p:spPr/>
        <p:txBody>
          <a:bodyPr/>
          <a:lstStyle/>
          <a:p>
            <a:fld id="{933A556B-7C63-244D-9B7C-B0EA8042B330}" type="slidenum">
              <a:rPr lang="en-US" smtClean="0"/>
              <a:pPr/>
              <a:t>30</a:t>
            </a:fld>
            <a:endParaRPr lang="en-US" sz="750" dirty="0"/>
          </a:p>
        </p:txBody>
      </p:sp>
      <p:sp>
        <p:nvSpPr>
          <p:cNvPr id="4" name="TextBox 3">
            <a:extLst>
              <a:ext uri="{FF2B5EF4-FFF2-40B4-BE49-F238E27FC236}">
                <a16:creationId xmlns:a16="http://schemas.microsoft.com/office/drawing/2014/main" id="{5A0F6AD3-EAE1-7ECE-76EF-0FBD7FCEEBC8}"/>
              </a:ext>
            </a:extLst>
          </p:cNvPr>
          <p:cNvSpPr txBox="1"/>
          <p:nvPr/>
        </p:nvSpPr>
        <p:spPr>
          <a:xfrm>
            <a:off x="829186" y="887135"/>
            <a:ext cx="7886189" cy="5740033"/>
          </a:xfrm>
          <a:prstGeom prst="rect">
            <a:avLst/>
          </a:prstGeom>
          <a:noFill/>
        </p:spPr>
        <p:txBody>
          <a:bodyPr wrap="square" rtlCol="0">
            <a:spAutoFit/>
          </a:bodyPr>
          <a:lstStyle/>
          <a:p>
            <a:r>
              <a:rPr lang="en-US" dirty="0"/>
              <a:t>Completed during this accelerator shutdown period:</a:t>
            </a:r>
          </a:p>
          <a:p>
            <a:pPr marL="285750" indent="-285750">
              <a:spcBef>
                <a:spcPts val="600"/>
              </a:spcBef>
              <a:buFont typeface="Arial" panose="020B0604020202020204" pitchFamily="34" charset="0"/>
              <a:buChar char="•"/>
            </a:pPr>
            <a:r>
              <a:rPr lang="en-US" sz="1200" dirty="0"/>
              <a:t>Re-established EBIS operation after a gun solenoid overheating incident</a:t>
            </a:r>
          </a:p>
          <a:p>
            <a:pPr marL="285750" indent="-285750">
              <a:spcBef>
                <a:spcPts val="600"/>
              </a:spcBef>
              <a:buFont typeface="Arial" panose="020B0604020202020204" pitchFamily="34" charset="0"/>
              <a:buChar char="•"/>
            </a:pPr>
            <a:r>
              <a:rPr lang="en-US" sz="1200" dirty="0"/>
              <a:t>Switched to </a:t>
            </a:r>
            <a:r>
              <a:rPr lang="en-US" sz="1200" dirty="0" err="1"/>
              <a:t>IrCe</a:t>
            </a:r>
            <a:r>
              <a:rPr lang="en-US" sz="1200" dirty="0"/>
              <a:t> cathode for high electron current, 12P/</a:t>
            </a:r>
            <a:r>
              <a:rPr lang="en-US" sz="1200" dirty="0" err="1"/>
              <a:t>sc</a:t>
            </a:r>
            <a:r>
              <a:rPr lang="en-US" sz="1200" dirty="0"/>
              <a:t>, 5Hz operation</a:t>
            </a:r>
          </a:p>
          <a:p>
            <a:pPr marL="742950" lvl="1" indent="-285750">
              <a:spcBef>
                <a:spcPts val="600"/>
              </a:spcBef>
              <a:buFont typeface="Arial" panose="020B0604020202020204" pitchFamily="34" charset="0"/>
              <a:buChar char="•"/>
            </a:pPr>
            <a:r>
              <a:rPr lang="en-US" sz="1200" dirty="0">
                <a:solidFill>
                  <a:srgbClr val="FF0000"/>
                </a:solidFill>
              </a:rPr>
              <a:t>12 days of operation; improvements in e-beam currents &gt; 6A</a:t>
            </a:r>
          </a:p>
          <a:p>
            <a:pPr marL="742950" lvl="1" indent="-285750">
              <a:spcBef>
                <a:spcPts val="600"/>
              </a:spcBef>
              <a:buFont typeface="Arial" panose="020B0604020202020204" pitchFamily="34" charset="0"/>
              <a:buChar char="•"/>
            </a:pPr>
            <a:r>
              <a:rPr lang="en-US" sz="1200" dirty="0">
                <a:solidFill>
                  <a:srgbClr val="FF0000"/>
                </a:solidFill>
              </a:rPr>
              <a:t>Au32+ intensity improvement (but still need more !)</a:t>
            </a:r>
          </a:p>
          <a:p>
            <a:pPr lvl="1" indent="-449263">
              <a:spcBef>
                <a:spcPts val="600"/>
              </a:spcBef>
            </a:pPr>
            <a:r>
              <a:rPr lang="en-US" dirty="0">
                <a:solidFill>
                  <a:srgbClr val="0070C0"/>
                </a:solidFill>
              </a:rPr>
              <a:t>Work In progress:</a:t>
            </a:r>
          </a:p>
          <a:p>
            <a:pPr marL="285750" indent="-285750">
              <a:spcBef>
                <a:spcPts val="600"/>
              </a:spcBef>
              <a:buFont typeface="Arial" panose="020B0604020202020204" pitchFamily="34" charset="0"/>
              <a:buChar char="•"/>
            </a:pPr>
            <a:r>
              <a:rPr lang="en-US" dirty="0">
                <a:solidFill>
                  <a:srgbClr val="0070C0"/>
                </a:solidFill>
              </a:rPr>
              <a:t>Install new solid state electron collector supply for better reliability</a:t>
            </a:r>
          </a:p>
          <a:p>
            <a:pPr>
              <a:spcBef>
                <a:spcPts val="600"/>
              </a:spcBef>
            </a:pPr>
            <a:r>
              <a:rPr lang="en-US" dirty="0">
                <a:solidFill>
                  <a:srgbClr val="0070C0"/>
                </a:solidFill>
              </a:rPr>
              <a:t>	</a:t>
            </a:r>
            <a:r>
              <a:rPr lang="en-US" sz="1600" i="1" dirty="0">
                <a:solidFill>
                  <a:srgbClr val="0070C0"/>
                </a:solidFill>
              </a:rPr>
              <a:t>- especially important during joint NSRL and RHIC operations</a:t>
            </a:r>
          </a:p>
          <a:p>
            <a:pPr marL="285750" indent="-285750">
              <a:spcBef>
                <a:spcPts val="600"/>
              </a:spcBef>
              <a:buFont typeface="Arial" panose="020B0604020202020204" pitchFamily="34" charset="0"/>
              <a:buChar char="•"/>
            </a:pPr>
            <a:r>
              <a:rPr lang="en-US" sz="1800" dirty="0">
                <a:solidFill>
                  <a:srgbClr val="0070C0"/>
                </a:solidFill>
              </a:rPr>
              <a:t>Open vacuum chamber containing gas trap and short trap, inspect elements and make modifications to eliminate HV discharges </a:t>
            </a:r>
          </a:p>
          <a:p>
            <a:pPr>
              <a:spcAft>
                <a:spcPts val="900"/>
              </a:spcAft>
            </a:pPr>
            <a:r>
              <a:rPr lang="en-US" i="1" dirty="0">
                <a:solidFill>
                  <a:srgbClr val="0070C0"/>
                </a:solidFill>
              </a:rPr>
              <a:t>	</a:t>
            </a:r>
            <a:r>
              <a:rPr lang="en-US" sz="1600" i="1" dirty="0">
                <a:solidFill>
                  <a:srgbClr val="0070C0"/>
                </a:solidFill>
              </a:rPr>
              <a:t>- Improve intensity and stability of Au</a:t>
            </a:r>
            <a:r>
              <a:rPr lang="en-US" sz="1600" i="1" baseline="30000" dirty="0">
                <a:solidFill>
                  <a:srgbClr val="0070C0"/>
                </a:solidFill>
              </a:rPr>
              <a:t>32+</a:t>
            </a:r>
            <a:r>
              <a:rPr lang="en-US" sz="1600" i="1" dirty="0">
                <a:solidFill>
                  <a:srgbClr val="0070C0"/>
                </a:solidFill>
              </a:rPr>
              <a:t> ion beam (12 pulses at 5 Hz)</a:t>
            </a:r>
          </a:p>
          <a:p>
            <a:pPr marL="285750" indent="-285750">
              <a:spcAft>
                <a:spcPts val="300"/>
              </a:spcAft>
              <a:buFont typeface="Arial" panose="020B0604020202020204" pitchFamily="34" charset="0"/>
              <a:buChar char="•"/>
            </a:pPr>
            <a:r>
              <a:rPr lang="en-US" sz="2000" dirty="0">
                <a:solidFill>
                  <a:srgbClr val="0070C0"/>
                </a:solidFill>
              </a:rPr>
              <a:t>Installation of new laser ion source (LION → LION2)</a:t>
            </a:r>
          </a:p>
          <a:p>
            <a:r>
              <a:rPr lang="en-US" sz="1800" i="1" dirty="0">
                <a:solidFill>
                  <a:srgbClr val="0070C0"/>
                </a:solidFill>
              </a:rPr>
              <a:t>        - Increase Energy and 1+ ion currents for injection into EEBIS </a:t>
            </a:r>
          </a:p>
          <a:p>
            <a:r>
              <a:rPr lang="en-US" i="1" dirty="0">
                <a:solidFill>
                  <a:srgbClr val="0070C0"/>
                </a:solidFill>
              </a:rPr>
              <a:t>        </a:t>
            </a:r>
            <a:r>
              <a:rPr lang="en-US" sz="1800" i="1" dirty="0">
                <a:solidFill>
                  <a:srgbClr val="0070C0"/>
                </a:solidFill>
              </a:rPr>
              <a:t>- Increase the number of targets available during operation</a:t>
            </a:r>
          </a:p>
          <a:p>
            <a:r>
              <a:rPr lang="en-US" sz="1800" i="1" dirty="0">
                <a:solidFill>
                  <a:srgbClr val="0070C0"/>
                </a:solidFill>
              </a:rPr>
              <a:t>        - More diagnostics </a:t>
            </a:r>
          </a:p>
          <a:p>
            <a:endParaRPr lang="en-US" sz="1000" i="1" dirty="0"/>
          </a:p>
          <a:p>
            <a:pPr>
              <a:spcBef>
                <a:spcPts val="300"/>
              </a:spcBef>
            </a:pPr>
            <a:r>
              <a:rPr lang="en-US" sz="1800" dirty="0"/>
              <a:t>Future upgrades (after next run)</a:t>
            </a:r>
            <a:endParaRPr lang="en-US" dirty="0"/>
          </a:p>
          <a:p>
            <a:pPr marL="285750" indent="-285750">
              <a:spcAft>
                <a:spcPts val="300"/>
              </a:spcAft>
              <a:buFont typeface="Arial" panose="020B0604020202020204" pitchFamily="34" charset="0"/>
              <a:buChar char="•"/>
            </a:pPr>
            <a:r>
              <a:rPr lang="en-US" dirty="0"/>
              <a:t>high field 3He polarization setup in the first  superconducting solenoid</a:t>
            </a:r>
          </a:p>
          <a:p>
            <a:pPr marL="285750" indent="-285750">
              <a:spcAft>
                <a:spcPts val="300"/>
              </a:spcAft>
              <a:buFont typeface="Arial" panose="020B0604020202020204" pitchFamily="34" charset="0"/>
              <a:buChar char="•"/>
            </a:pPr>
            <a:r>
              <a:rPr lang="en-US" dirty="0"/>
              <a:t>Install second gas injection valve with remote gas switching</a:t>
            </a:r>
          </a:p>
        </p:txBody>
      </p:sp>
    </p:spTree>
    <p:extLst>
      <p:ext uri="{BB962C8B-B14F-4D97-AF65-F5344CB8AC3E}">
        <p14:creationId xmlns:p14="http://schemas.microsoft.com/office/powerpoint/2010/main" val="3879731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31</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609882" y="2541806"/>
            <a:ext cx="7976334" cy="2327374"/>
          </a:xfrm>
        </p:spPr>
        <p:txBody>
          <a:bodyPr>
            <a:normAutofit/>
          </a:bodyPr>
          <a:lstStyle/>
          <a:p>
            <a:r>
              <a:rPr lang="en-US" dirty="0"/>
              <a:t>Modifications</a:t>
            </a:r>
            <a:br>
              <a:rPr lang="en-US" dirty="0"/>
            </a:br>
            <a:r>
              <a:rPr lang="en-US" dirty="0"/>
              <a:t>and Schedule</a:t>
            </a:r>
          </a:p>
        </p:txBody>
      </p:sp>
    </p:spTree>
    <p:extLst>
      <p:ext uri="{BB962C8B-B14F-4D97-AF65-F5344CB8AC3E}">
        <p14:creationId xmlns:p14="http://schemas.microsoft.com/office/powerpoint/2010/main" val="427079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D0F2E-82D4-3EFE-DBA5-318E5853AE37}"/>
              </a:ext>
            </a:extLst>
          </p:cNvPr>
          <p:cNvSpPr txBox="1"/>
          <p:nvPr/>
        </p:nvSpPr>
        <p:spPr>
          <a:xfrm>
            <a:off x="486595" y="111098"/>
            <a:ext cx="7684477" cy="830997"/>
          </a:xfrm>
          <a:prstGeom prst="rect">
            <a:avLst/>
          </a:prstGeom>
          <a:noFill/>
        </p:spPr>
        <p:txBody>
          <a:bodyPr wrap="square" rtlCol="0">
            <a:spAutoFit/>
          </a:bodyPr>
          <a:lstStyle/>
          <a:p>
            <a:r>
              <a:rPr lang="en-US" sz="2400" dirty="0"/>
              <a:t>Proposed Drift tube modifications to gas trap region to eliminate HV discharges  (present shutdown period)</a:t>
            </a:r>
          </a:p>
        </p:txBody>
      </p:sp>
      <p:grpSp>
        <p:nvGrpSpPr>
          <p:cNvPr id="23" name="Group 22">
            <a:extLst>
              <a:ext uri="{FF2B5EF4-FFF2-40B4-BE49-F238E27FC236}">
                <a16:creationId xmlns:a16="http://schemas.microsoft.com/office/drawing/2014/main" id="{DEBB7FC0-3BC8-FF22-A213-4F20961718A7}"/>
              </a:ext>
            </a:extLst>
          </p:cNvPr>
          <p:cNvGrpSpPr/>
          <p:nvPr/>
        </p:nvGrpSpPr>
        <p:grpSpPr>
          <a:xfrm>
            <a:off x="241962" y="942095"/>
            <a:ext cx="8660076" cy="3766384"/>
            <a:chOff x="241962" y="1042967"/>
            <a:chExt cx="8660076" cy="3766384"/>
          </a:xfrm>
        </p:grpSpPr>
        <p:pic>
          <p:nvPicPr>
            <p:cNvPr id="3" name="Picture 2">
              <a:extLst>
                <a:ext uri="{FF2B5EF4-FFF2-40B4-BE49-F238E27FC236}">
                  <a16:creationId xmlns:a16="http://schemas.microsoft.com/office/drawing/2014/main" id="{B0A493BD-732A-AA61-8613-CA0128F83CEA}"/>
                </a:ext>
              </a:extLst>
            </p:cNvPr>
            <p:cNvPicPr>
              <a:picLocks noChangeAspect="1"/>
            </p:cNvPicPr>
            <p:nvPr/>
          </p:nvPicPr>
          <p:blipFill>
            <a:blip r:embed="rId2"/>
            <a:stretch>
              <a:fillRect/>
            </a:stretch>
          </p:blipFill>
          <p:spPr>
            <a:xfrm>
              <a:off x="241962" y="1042967"/>
              <a:ext cx="8660076" cy="3766384"/>
            </a:xfrm>
            <a:prstGeom prst="rect">
              <a:avLst/>
            </a:prstGeom>
          </p:spPr>
        </p:pic>
        <p:grpSp>
          <p:nvGrpSpPr>
            <p:cNvPr id="22" name="Group 21">
              <a:extLst>
                <a:ext uri="{FF2B5EF4-FFF2-40B4-BE49-F238E27FC236}">
                  <a16:creationId xmlns:a16="http://schemas.microsoft.com/office/drawing/2014/main" id="{1493B419-3206-8AF4-D894-46B8925C3895}"/>
                </a:ext>
              </a:extLst>
            </p:cNvPr>
            <p:cNvGrpSpPr/>
            <p:nvPr/>
          </p:nvGrpSpPr>
          <p:grpSpPr>
            <a:xfrm>
              <a:off x="818862" y="1435834"/>
              <a:ext cx="7028596" cy="2896637"/>
              <a:chOff x="818862" y="1435834"/>
              <a:chExt cx="7028596" cy="2896637"/>
            </a:xfrm>
          </p:grpSpPr>
          <p:sp>
            <p:nvSpPr>
              <p:cNvPr id="12" name="Oval 11">
                <a:extLst>
                  <a:ext uri="{FF2B5EF4-FFF2-40B4-BE49-F238E27FC236}">
                    <a16:creationId xmlns:a16="http://schemas.microsoft.com/office/drawing/2014/main" id="{57D26B5D-91DB-0AE5-727F-C1E585613B6B}"/>
                  </a:ext>
                </a:extLst>
              </p:cNvPr>
              <p:cNvSpPr/>
              <p:nvPr/>
            </p:nvSpPr>
            <p:spPr>
              <a:xfrm>
                <a:off x="818862" y="1435834"/>
                <a:ext cx="2251881"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13C464-6CD7-19A3-2A46-8342E291D7EE}"/>
                  </a:ext>
                </a:extLst>
              </p:cNvPr>
              <p:cNvSpPr/>
              <p:nvPr/>
            </p:nvSpPr>
            <p:spPr>
              <a:xfrm>
                <a:off x="5595577" y="1435834"/>
                <a:ext cx="2251881"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68C7A0-0330-C0E5-11CE-C0812FE0D599}"/>
                  </a:ext>
                </a:extLst>
              </p:cNvPr>
              <p:cNvSpPr/>
              <p:nvPr/>
            </p:nvSpPr>
            <p:spPr>
              <a:xfrm>
                <a:off x="818862" y="3418071"/>
                <a:ext cx="2251881"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DDCE2B-7E8C-FE45-4B46-FBC4562D4BCE}"/>
                  </a:ext>
                </a:extLst>
              </p:cNvPr>
              <p:cNvSpPr/>
              <p:nvPr/>
            </p:nvSpPr>
            <p:spPr>
              <a:xfrm>
                <a:off x="5595577" y="3405018"/>
                <a:ext cx="2251881"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35DF49F-317A-F7AC-D1BC-3E0738A36109}"/>
                  </a:ext>
                </a:extLst>
              </p:cNvPr>
              <p:cNvCxnSpPr>
                <a:cxnSpLocks/>
                <a:stCxn id="12" idx="4"/>
                <a:endCxn id="14" idx="0"/>
              </p:cNvCxnSpPr>
              <p:nvPr/>
            </p:nvCxnSpPr>
            <p:spPr>
              <a:xfrm>
                <a:off x="1944803" y="2350234"/>
                <a:ext cx="0" cy="106783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33638313-485C-6D4B-EBF4-E5B86C3D2C60}"/>
                  </a:ext>
                </a:extLst>
              </p:cNvPr>
              <p:cNvCxnSpPr>
                <a:cxnSpLocks/>
                <a:endCxn id="15" idx="0"/>
              </p:cNvCxnSpPr>
              <p:nvPr/>
            </p:nvCxnSpPr>
            <p:spPr>
              <a:xfrm>
                <a:off x="6721518" y="2350234"/>
                <a:ext cx="0" cy="1054784"/>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grpSp>
      </p:grpSp>
      <p:sp>
        <p:nvSpPr>
          <p:cNvPr id="24" name="TextBox 23">
            <a:extLst>
              <a:ext uri="{FF2B5EF4-FFF2-40B4-BE49-F238E27FC236}">
                <a16:creationId xmlns:a16="http://schemas.microsoft.com/office/drawing/2014/main" id="{958F3B01-6B3A-4740-73C9-DC09FD41F190}"/>
              </a:ext>
            </a:extLst>
          </p:cNvPr>
          <p:cNvSpPr txBox="1"/>
          <p:nvPr/>
        </p:nvSpPr>
        <p:spPr>
          <a:xfrm>
            <a:off x="464020" y="4999631"/>
            <a:ext cx="3753139" cy="923330"/>
          </a:xfrm>
          <a:prstGeom prst="rect">
            <a:avLst/>
          </a:prstGeom>
          <a:noFill/>
        </p:spPr>
        <p:txBody>
          <a:bodyPr wrap="square" rtlCol="0">
            <a:spAutoFit/>
          </a:bodyPr>
          <a:lstStyle/>
          <a:p>
            <a:r>
              <a:rPr lang="en-US" b="1" dirty="0"/>
              <a:t>Upstream Gas Trap Barrier (DT4)</a:t>
            </a:r>
          </a:p>
          <a:p>
            <a:r>
              <a:rPr lang="en-US" dirty="0"/>
              <a:t>Diameter increase</a:t>
            </a:r>
          </a:p>
          <a:p>
            <a:r>
              <a:rPr lang="en-US" dirty="0"/>
              <a:t>10mm to 20mm </a:t>
            </a:r>
          </a:p>
        </p:txBody>
      </p:sp>
      <p:sp>
        <p:nvSpPr>
          <p:cNvPr id="25" name="TextBox 24">
            <a:extLst>
              <a:ext uri="{FF2B5EF4-FFF2-40B4-BE49-F238E27FC236}">
                <a16:creationId xmlns:a16="http://schemas.microsoft.com/office/drawing/2014/main" id="{6256EFD7-E384-C9EC-192F-F84B9C2CE225}"/>
              </a:ext>
            </a:extLst>
          </p:cNvPr>
          <p:cNvSpPr txBox="1"/>
          <p:nvPr/>
        </p:nvSpPr>
        <p:spPr>
          <a:xfrm>
            <a:off x="4926842" y="4997356"/>
            <a:ext cx="4094327" cy="1477328"/>
          </a:xfrm>
          <a:prstGeom prst="rect">
            <a:avLst/>
          </a:prstGeom>
          <a:noFill/>
        </p:spPr>
        <p:txBody>
          <a:bodyPr wrap="square" rtlCol="0">
            <a:spAutoFit/>
          </a:bodyPr>
          <a:lstStyle/>
          <a:p>
            <a:r>
              <a:rPr lang="en-US" b="1" dirty="0"/>
              <a:t>Downstream Gas Trap Barrier (DT6)</a:t>
            </a:r>
          </a:p>
          <a:p>
            <a:r>
              <a:rPr lang="en-US" dirty="0"/>
              <a:t>Diameter increase; extend length</a:t>
            </a:r>
          </a:p>
          <a:p>
            <a:endParaRPr lang="en-US" dirty="0"/>
          </a:p>
          <a:p>
            <a:r>
              <a:rPr lang="en-US" dirty="0"/>
              <a:t>HV improvements:</a:t>
            </a:r>
          </a:p>
          <a:p>
            <a:r>
              <a:rPr lang="en-US" dirty="0"/>
              <a:t>Mounting and Electrical Connection </a:t>
            </a:r>
          </a:p>
        </p:txBody>
      </p:sp>
    </p:spTree>
    <p:extLst>
      <p:ext uri="{BB962C8B-B14F-4D97-AF65-F5344CB8AC3E}">
        <p14:creationId xmlns:p14="http://schemas.microsoft.com/office/powerpoint/2010/main" val="2272456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all, kitchen, sink&#10;&#10;Description automatically generated">
            <a:extLst>
              <a:ext uri="{FF2B5EF4-FFF2-40B4-BE49-F238E27FC236}">
                <a16:creationId xmlns:a16="http://schemas.microsoft.com/office/drawing/2014/main" id="{85EA1ADC-0C59-9627-6B2A-268D36F6A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56" y="1970047"/>
            <a:ext cx="4110460" cy="3082845"/>
          </a:xfrm>
          <a:prstGeom prst="rect">
            <a:avLst/>
          </a:prstGeom>
        </p:spPr>
      </p:pic>
      <p:pic>
        <p:nvPicPr>
          <p:cNvPr id="7" name="Picture 6">
            <a:extLst>
              <a:ext uri="{FF2B5EF4-FFF2-40B4-BE49-F238E27FC236}">
                <a16:creationId xmlns:a16="http://schemas.microsoft.com/office/drawing/2014/main" id="{12FFF39C-E9B6-84B1-5453-FCD6E39C2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45" y="1577773"/>
            <a:ext cx="4143262" cy="3867392"/>
          </a:xfrm>
          <a:prstGeom prst="rect">
            <a:avLst/>
          </a:prstGeom>
        </p:spPr>
      </p:pic>
      <p:sp>
        <p:nvSpPr>
          <p:cNvPr id="2" name="TextBox 1">
            <a:extLst>
              <a:ext uri="{FF2B5EF4-FFF2-40B4-BE49-F238E27FC236}">
                <a16:creationId xmlns:a16="http://schemas.microsoft.com/office/drawing/2014/main" id="{D9581753-55B7-B1FE-A149-4B722B222645}"/>
              </a:ext>
            </a:extLst>
          </p:cNvPr>
          <p:cNvSpPr txBox="1"/>
          <p:nvPr/>
        </p:nvSpPr>
        <p:spPr>
          <a:xfrm>
            <a:off x="281354" y="334108"/>
            <a:ext cx="8862646" cy="815608"/>
          </a:xfrm>
          <a:prstGeom prst="rect">
            <a:avLst/>
          </a:prstGeom>
          <a:noFill/>
        </p:spPr>
        <p:txBody>
          <a:bodyPr wrap="square" rtlCol="0">
            <a:spAutoFit/>
          </a:bodyPr>
          <a:lstStyle/>
          <a:p>
            <a:r>
              <a:rPr lang="en-US" sz="2200" b="1" dirty="0"/>
              <a:t>Gas injection region downstream barrier drift tube lengthened</a:t>
            </a:r>
          </a:p>
          <a:p>
            <a:pPr>
              <a:spcBef>
                <a:spcPts val="600"/>
              </a:spcBef>
            </a:pPr>
            <a:r>
              <a:rPr lang="en-US" sz="2000" dirty="0"/>
              <a:t>(more direct electrical connection to reduce HV discharging)</a:t>
            </a:r>
          </a:p>
        </p:txBody>
      </p:sp>
    </p:spTree>
    <p:extLst>
      <p:ext uri="{BB962C8B-B14F-4D97-AF65-F5344CB8AC3E}">
        <p14:creationId xmlns:p14="http://schemas.microsoft.com/office/powerpoint/2010/main" val="746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5F077-BE22-36B8-F12E-99AA1F55E907}"/>
              </a:ext>
            </a:extLst>
          </p:cNvPr>
          <p:cNvSpPr>
            <a:spLocks noGrp="1"/>
          </p:cNvSpPr>
          <p:nvPr>
            <p:ph type="title"/>
          </p:nvPr>
        </p:nvSpPr>
        <p:spPr>
          <a:xfrm>
            <a:off x="428625" y="365127"/>
            <a:ext cx="8286750" cy="473074"/>
          </a:xfrm>
        </p:spPr>
        <p:txBody>
          <a:bodyPr>
            <a:normAutofit/>
          </a:bodyPr>
          <a:lstStyle/>
          <a:p>
            <a:r>
              <a:rPr lang="en-US" sz="2400" dirty="0"/>
              <a:t>Schedule: EBIS Modification and Testing</a:t>
            </a:r>
          </a:p>
        </p:txBody>
      </p:sp>
      <p:sp>
        <p:nvSpPr>
          <p:cNvPr id="3" name="Slide Number Placeholder 2">
            <a:extLst>
              <a:ext uri="{FF2B5EF4-FFF2-40B4-BE49-F238E27FC236}">
                <a16:creationId xmlns:a16="http://schemas.microsoft.com/office/drawing/2014/main" id="{E012E215-9074-B1FF-E9FA-C5069A82C390}"/>
              </a:ext>
            </a:extLst>
          </p:cNvPr>
          <p:cNvSpPr>
            <a:spLocks noGrp="1"/>
          </p:cNvSpPr>
          <p:nvPr>
            <p:ph type="sldNum" sz="quarter" idx="4"/>
          </p:nvPr>
        </p:nvSpPr>
        <p:spPr/>
        <p:txBody>
          <a:bodyPr/>
          <a:lstStyle/>
          <a:p>
            <a:fld id="{933A556B-7C63-244D-9B7C-B0EA8042B330}" type="slidenum">
              <a:rPr lang="en-US" smtClean="0"/>
              <a:pPr/>
              <a:t>34</a:t>
            </a:fld>
            <a:endParaRPr lang="en-US" sz="750" dirty="0"/>
          </a:p>
        </p:txBody>
      </p:sp>
      <p:pic>
        <p:nvPicPr>
          <p:cNvPr id="5" name="Picture 4" descr="A screenshot of a spreadsheet&#10;&#10;Description automatically generated">
            <a:extLst>
              <a:ext uri="{FF2B5EF4-FFF2-40B4-BE49-F238E27FC236}">
                <a16:creationId xmlns:a16="http://schemas.microsoft.com/office/drawing/2014/main" id="{DD1B9195-164C-58BC-8BF6-ACB2B13526EA}"/>
              </a:ext>
            </a:extLst>
          </p:cNvPr>
          <p:cNvPicPr>
            <a:picLocks noChangeAspect="1"/>
          </p:cNvPicPr>
          <p:nvPr/>
        </p:nvPicPr>
        <p:blipFill>
          <a:blip r:embed="rId2"/>
          <a:stretch>
            <a:fillRect/>
          </a:stretch>
        </p:blipFill>
        <p:spPr>
          <a:xfrm>
            <a:off x="618610" y="2134030"/>
            <a:ext cx="7772400" cy="2978688"/>
          </a:xfrm>
          <a:prstGeom prst="rect">
            <a:avLst/>
          </a:prstGeom>
        </p:spPr>
      </p:pic>
    </p:spTree>
    <p:extLst>
      <p:ext uri="{BB962C8B-B14F-4D97-AF65-F5344CB8AC3E}">
        <p14:creationId xmlns:p14="http://schemas.microsoft.com/office/powerpoint/2010/main" val="272163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35</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Summary</a:t>
            </a:r>
          </a:p>
        </p:txBody>
      </p:sp>
    </p:spTree>
    <p:extLst>
      <p:ext uri="{BB962C8B-B14F-4D97-AF65-F5344CB8AC3E}">
        <p14:creationId xmlns:p14="http://schemas.microsoft.com/office/powerpoint/2010/main" val="2895236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36</a:t>
            </a:fld>
            <a:endParaRPr lang="en-US" dirty="0"/>
          </a:p>
        </p:txBody>
      </p:sp>
      <p:sp>
        <p:nvSpPr>
          <p:cNvPr id="2" name="Title 5">
            <a:extLst>
              <a:ext uri="{FF2B5EF4-FFF2-40B4-BE49-F238E27FC236}">
                <a16:creationId xmlns:a16="http://schemas.microsoft.com/office/drawing/2014/main" id="{13DD2E91-0547-284F-2AA8-EB382B1B0F35}"/>
              </a:ext>
            </a:extLst>
          </p:cNvPr>
          <p:cNvSpPr>
            <a:spLocks noGrp="1"/>
          </p:cNvSpPr>
          <p:nvPr>
            <p:ph type="title"/>
          </p:nvPr>
        </p:nvSpPr>
        <p:spPr>
          <a:xfrm>
            <a:off x="364438" y="45324"/>
            <a:ext cx="8415124" cy="542421"/>
          </a:xfrm>
        </p:spPr>
        <p:txBody>
          <a:bodyPr>
            <a:noAutofit/>
          </a:bodyPr>
          <a:lstStyle/>
          <a:p>
            <a:r>
              <a:rPr lang="en-US" sz="2400" dirty="0"/>
              <a:t>Summary</a:t>
            </a:r>
          </a:p>
        </p:txBody>
      </p:sp>
      <p:sp>
        <p:nvSpPr>
          <p:cNvPr id="3" name="TextBox 2">
            <a:extLst>
              <a:ext uri="{FF2B5EF4-FFF2-40B4-BE49-F238E27FC236}">
                <a16:creationId xmlns:a16="http://schemas.microsoft.com/office/drawing/2014/main" id="{64133A23-D4D7-7E63-0B75-011FB39A8564}"/>
              </a:ext>
            </a:extLst>
          </p:cNvPr>
          <p:cNvSpPr txBox="1"/>
          <p:nvPr/>
        </p:nvSpPr>
        <p:spPr>
          <a:xfrm>
            <a:off x="428625" y="528293"/>
            <a:ext cx="8484078" cy="5847755"/>
          </a:xfrm>
          <a:prstGeom prst="rect">
            <a:avLst/>
          </a:prstGeom>
          <a:noFill/>
        </p:spPr>
        <p:txBody>
          <a:bodyPr wrap="square" rtlCol="0">
            <a:spAutoFit/>
          </a:bodyPr>
          <a:lstStyle/>
          <a:p>
            <a:pPr marL="285750" indent="-285750">
              <a:buFont typeface="Arial" panose="020B0604020202020204" pitchFamily="34" charset="0"/>
              <a:buChar char="•"/>
            </a:pPr>
            <a:r>
              <a:rPr lang="en-US" dirty="0"/>
              <a:t>Extended EBIS commissioning at accelerator location (March 2023):</a:t>
            </a:r>
          </a:p>
          <a:p>
            <a:r>
              <a:rPr lang="en-US" dirty="0"/>
              <a:t>     - March 22   First electron beam</a:t>
            </a:r>
          </a:p>
          <a:p>
            <a:r>
              <a:rPr lang="en-US" dirty="0"/>
              <a:t>     - </a:t>
            </a:r>
            <a:r>
              <a:rPr lang="en-US" sz="1800" dirty="0"/>
              <a:t>March 29   First ions from Long Trap residual gas</a:t>
            </a:r>
          </a:p>
          <a:p>
            <a:r>
              <a:rPr lang="en-US" dirty="0"/>
              <a:t>     - </a:t>
            </a:r>
            <a:r>
              <a:rPr lang="en-US" sz="1800" dirty="0"/>
              <a:t>April 10</a:t>
            </a:r>
            <a:r>
              <a:rPr lang="en-US" dirty="0"/>
              <a:t>      </a:t>
            </a:r>
            <a:r>
              <a:rPr lang="en-US" dirty="0">
                <a:solidFill>
                  <a:srgbClr val="FF0000"/>
                </a:solidFill>
              </a:rPr>
              <a:t>4</a:t>
            </a:r>
            <a:r>
              <a:rPr lang="en-US" sz="1800" dirty="0">
                <a:solidFill>
                  <a:srgbClr val="FF0000"/>
                </a:solidFill>
              </a:rPr>
              <a:t>He2+ </a:t>
            </a:r>
            <a:r>
              <a:rPr lang="en-US" sz="1800" dirty="0"/>
              <a:t>set up in Booster from internal gas injection in EEBIS</a:t>
            </a:r>
          </a:p>
          <a:p>
            <a:r>
              <a:rPr lang="en-US" dirty="0">
                <a:solidFill>
                  <a:srgbClr val="FF0000"/>
                </a:solidFill>
              </a:rPr>
              <a:t> </a:t>
            </a:r>
            <a:r>
              <a:rPr lang="en-US" sz="1800" dirty="0">
                <a:solidFill>
                  <a:srgbClr val="FF0000"/>
                </a:solidFill>
              </a:rPr>
              <a:t>    </a:t>
            </a:r>
            <a:r>
              <a:rPr lang="en-US" sz="1800" dirty="0"/>
              <a:t>- April 22      NSRL operations with </a:t>
            </a:r>
            <a:r>
              <a:rPr lang="en-US" sz="1800" b="0" i="0" u="none" strike="noStrike" dirty="0">
                <a:solidFill>
                  <a:srgbClr val="FF0000"/>
                </a:solidFill>
                <a:effectLst/>
              </a:rPr>
              <a:t>He+,He2+, C5+, O5+, Si9+</a:t>
            </a:r>
          </a:p>
          <a:p>
            <a:r>
              <a:rPr lang="en-US" sz="1800" dirty="0"/>
              <a:t>                         </a:t>
            </a:r>
            <a:r>
              <a:rPr lang="en-US" sz="1800" b="0" i="0" u="none" strike="noStrike" dirty="0">
                <a:effectLst/>
              </a:rPr>
              <a:t>beams setup for use with NSRL GCR testing</a:t>
            </a:r>
          </a:p>
          <a:p>
            <a:endParaRPr lang="en-US" sz="800" dirty="0"/>
          </a:p>
          <a:p>
            <a:pPr marL="285750" indent="-285750">
              <a:spcBef>
                <a:spcPts val="600"/>
              </a:spcBef>
              <a:buFont typeface="Arial" panose="020B0604020202020204" pitchFamily="34" charset="0"/>
              <a:buChar char="•"/>
            </a:pPr>
            <a:r>
              <a:rPr lang="en-US" dirty="0"/>
              <a:t>Since then, EEBIS </a:t>
            </a:r>
            <a:r>
              <a:rPr lang="en-US" sz="1800" dirty="0"/>
              <a:t>provided </a:t>
            </a:r>
            <a:r>
              <a:rPr lang="en-US" sz="1800" b="1" dirty="0">
                <a:solidFill>
                  <a:srgbClr val="0070C0"/>
                </a:solidFill>
              </a:rPr>
              <a:t>4He2+, C5+, O7+, Si11+, Ti17+, Ti18+, Fe20+, Nb23+, Ag29+, Tb35+, Ta38+, Au32+, Au43+, Bi43+ </a:t>
            </a:r>
            <a:r>
              <a:rPr lang="en-US" sz="1800" dirty="0"/>
              <a:t>ion beams with required intensity for NSRL operation, and intense beams of unpolarized </a:t>
            </a:r>
            <a:r>
              <a:rPr lang="en-US" b="1" dirty="0">
                <a:solidFill>
                  <a:srgbClr val="0070C0"/>
                </a:solidFill>
              </a:rPr>
              <a:t>3</a:t>
            </a:r>
            <a:r>
              <a:rPr lang="en-US" sz="1800" b="1" dirty="0">
                <a:solidFill>
                  <a:srgbClr val="0070C0"/>
                </a:solidFill>
              </a:rPr>
              <a:t>He2+ </a:t>
            </a:r>
            <a:r>
              <a:rPr lang="en-US" sz="1800" dirty="0"/>
              <a:t>ions for the accelerator R&amp;D program </a:t>
            </a:r>
          </a:p>
          <a:p>
            <a:pPr>
              <a:spcBef>
                <a:spcPts val="600"/>
              </a:spcBef>
            </a:pPr>
            <a:endParaRPr lang="en-US" sz="800" dirty="0"/>
          </a:p>
          <a:p>
            <a:pPr marL="285750" indent="-285750">
              <a:spcBef>
                <a:spcPts val="600"/>
              </a:spcBef>
              <a:buFont typeface="Arial" panose="020B0604020202020204" pitchFamily="34" charset="0"/>
              <a:buChar char="•"/>
            </a:pPr>
            <a:r>
              <a:rPr lang="en-US" dirty="0"/>
              <a:t>Extended EBIS performance of Au32+ at 12P/</a:t>
            </a:r>
            <a:r>
              <a:rPr lang="en-US" dirty="0" err="1"/>
              <a:t>sc</a:t>
            </a:r>
            <a:r>
              <a:rPr lang="en-US" dirty="0"/>
              <a:t>,  5 Hz is currently limited by a pressure rise in the gas trap region and by the relatively low emissivity of the </a:t>
            </a:r>
            <a:r>
              <a:rPr lang="en-US" dirty="0" err="1"/>
              <a:t>BaO</a:t>
            </a:r>
            <a:r>
              <a:rPr lang="en-US" dirty="0"/>
              <a:t> cathodes.   This will be addressed during the current shutdown with Drift tube modifications and a switch to an </a:t>
            </a:r>
            <a:r>
              <a:rPr lang="en-US" dirty="0" err="1"/>
              <a:t>IrCe</a:t>
            </a:r>
            <a:r>
              <a:rPr lang="en-US" dirty="0"/>
              <a:t> cathode (used previously in RhicEBIS).   </a:t>
            </a:r>
          </a:p>
          <a:p>
            <a:pPr marL="285750" indent="-285750">
              <a:spcBef>
                <a:spcPts val="600"/>
              </a:spcBef>
              <a:buFont typeface="Arial" panose="020B0604020202020204" pitchFamily="34" charset="0"/>
              <a:buChar char="•"/>
            </a:pPr>
            <a:r>
              <a:rPr lang="en-US" dirty="0"/>
              <a:t># of ion achieved for  RhicEBIS at booster input (12 P , 5Hz,) 1.2x10</a:t>
            </a:r>
            <a:r>
              <a:rPr lang="en-US" baseline="30000" dirty="0"/>
              <a:t>9</a:t>
            </a:r>
            <a:r>
              <a:rPr lang="en-US" dirty="0"/>
              <a:t>/pulse</a:t>
            </a:r>
          </a:p>
          <a:p>
            <a:pPr marL="285750" indent="-285750">
              <a:spcBef>
                <a:spcPts val="600"/>
              </a:spcBef>
              <a:buFont typeface="Arial" panose="020B0604020202020204" pitchFamily="34" charset="0"/>
              <a:buChar char="•"/>
            </a:pPr>
            <a:r>
              <a:rPr lang="en-US" dirty="0"/>
              <a:t># of ions design for EEBIS (12P, 5Hz)   ~1.8 – 2.6x10</a:t>
            </a:r>
            <a:r>
              <a:rPr lang="en-US" baseline="30000" dirty="0"/>
              <a:t>9</a:t>
            </a:r>
            <a:r>
              <a:rPr lang="en-US" dirty="0"/>
              <a:t>/pulse</a:t>
            </a:r>
            <a:endParaRPr lang="en-US" baseline="30000" dirty="0"/>
          </a:p>
          <a:p>
            <a:pPr marL="285750" indent="-285750">
              <a:spcBef>
                <a:spcPts val="600"/>
              </a:spcBef>
              <a:buFont typeface="Arial" panose="020B0604020202020204" pitchFamily="34" charset="0"/>
              <a:buChar char="•"/>
            </a:pPr>
            <a:r>
              <a:rPr lang="en-US" dirty="0"/>
              <a:t>#  ion achieved now  at Booster input (12P , 5Hz)  ~9x10</a:t>
            </a:r>
            <a:r>
              <a:rPr lang="en-US" baseline="30000" dirty="0"/>
              <a:t>9</a:t>
            </a:r>
            <a:r>
              <a:rPr lang="en-US" dirty="0"/>
              <a:t>/pulse</a:t>
            </a:r>
          </a:p>
        </p:txBody>
      </p:sp>
    </p:spTree>
    <p:extLst>
      <p:ext uri="{BB962C8B-B14F-4D97-AF65-F5344CB8AC3E}">
        <p14:creationId xmlns:p14="http://schemas.microsoft.com/office/powerpoint/2010/main" val="3690385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37</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609882" y="2541806"/>
            <a:ext cx="7750969" cy="999884"/>
          </a:xfrm>
        </p:spPr>
        <p:txBody>
          <a:bodyPr>
            <a:normAutofit/>
          </a:bodyPr>
          <a:lstStyle/>
          <a:p>
            <a:r>
              <a:rPr lang="en-US" dirty="0"/>
              <a:t>Reference Material</a:t>
            </a:r>
          </a:p>
        </p:txBody>
      </p:sp>
    </p:spTree>
    <p:extLst>
      <p:ext uri="{BB962C8B-B14F-4D97-AF65-F5344CB8AC3E}">
        <p14:creationId xmlns:p14="http://schemas.microsoft.com/office/powerpoint/2010/main" val="1182007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C2E1A-92CF-78E8-221C-954B670BD978}"/>
              </a:ext>
            </a:extLst>
          </p:cNvPr>
          <p:cNvSpPr>
            <a:spLocks noGrp="1"/>
          </p:cNvSpPr>
          <p:nvPr>
            <p:ph type="title"/>
          </p:nvPr>
        </p:nvSpPr>
        <p:spPr>
          <a:xfrm>
            <a:off x="397094" y="196960"/>
            <a:ext cx="7422603" cy="444171"/>
          </a:xfrm>
        </p:spPr>
        <p:txBody>
          <a:bodyPr>
            <a:normAutofit fontScale="90000"/>
          </a:bodyPr>
          <a:lstStyle/>
          <a:p>
            <a:r>
              <a:rPr lang="en-US" sz="2400" dirty="0"/>
              <a:t>Commissioning Milestones  (</a:t>
            </a:r>
            <a:r>
              <a:rPr lang="en-US" sz="2400" dirty="0">
                <a:solidFill>
                  <a:srgbClr val="FF0000"/>
                </a:solidFill>
              </a:rPr>
              <a:t>March 2023-April 2024</a:t>
            </a:r>
            <a:r>
              <a:rPr lang="en-US" sz="2400" dirty="0"/>
              <a:t>)</a:t>
            </a:r>
          </a:p>
        </p:txBody>
      </p:sp>
      <p:sp>
        <p:nvSpPr>
          <p:cNvPr id="3" name="Slide Number Placeholder 2">
            <a:extLst>
              <a:ext uri="{FF2B5EF4-FFF2-40B4-BE49-F238E27FC236}">
                <a16:creationId xmlns:a16="http://schemas.microsoft.com/office/drawing/2014/main" id="{09A0479D-E6B3-3B87-A074-B3B70BABFD33}"/>
              </a:ext>
            </a:extLst>
          </p:cNvPr>
          <p:cNvSpPr>
            <a:spLocks noGrp="1"/>
          </p:cNvSpPr>
          <p:nvPr>
            <p:ph type="sldNum" sz="quarter" idx="4"/>
          </p:nvPr>
        </p:nvSpPr>
        <p:spPr/>
        <p:txBody>
          <a:bodyPr/>
          <a:lstStyle/>
          <a:p>
            <a:fld id="{933A556B-7C63-244D-9B7C-B0EA8042B330}" type="slidenum">
              <a:rPr lang="en-US" smtClean="0"/>
              <a:pPr/>
              <a:t>38</a:t>
            </a:fld>
            <a:endParaRPr lang="en-US" sz="750" dirty="0"/>
          </a:p>
        </p:txBody>
      </p:sp>
      <p:sp>
        <p:nvSpPr>
          <p:cNvPr id="4" name="TextBox 3">
            <a:extLst>
              <a:ext uri="{FF2B5EF4-FFF2-40B4-BE49-F238E27FC236}">
                <a16:creationId xmlns:a16="http://schemas.microsoft.com/office/drawing/2014/main" id="{784DE340-8897-C5BA-AB78-D924D6A86A94}"/>
              </a:ext>
            </a:extLst>
          </p:cNvPr>
          <p:cNvSpPr txBox="1"/>
          <p:nvPr/>
        </p:nvSpPr>
        <p:spPr>
          <a:xfrm>
            <a:off x="428626" y="641132"/>
            <a:ext cx="8286750" cy="6001643"/>
          </a:xfrm>
          <a:prstGeom prst="rect">
            <a:avLst/>
          </a:prstGeom>
          <a:noFill/>
        </p:spPr>
        <p:txBody>
          <a:bodyPr wrap="square" rtlCol="0">
            <a:spAutoFit/>
          </a:bodyPr>
          <a:lstStyle/>
          <a:p>
            <a:r>
              <a:rPr lang="en-US" sz="1600" dirty="0"/>
              <a:t>March 23       Initial Electron Beam off cathode 200-300mA  0.2Hz, 1-3mA</a:t>
            </a:r>
          </a:p>
          <a:p>
            <a:endParaRPr lang="en-US" sz="1600" dirty="0"/>
          </a:p>
          <a:p>
            <a:r>
              <a:rPr lang="en-US" sz="1600" dirty="0"/>
              <a:t>March 24       1A electron beam to collector after reversing Gun solenoid leads</a:t>
            </a:r>
          </a:p>
          <a:p>
            <a:r>
              <a:rPr lang="en-US" sz="1600" dirty="0"/>
              <a:t>		(limited by drift tube power supply)</a:t>
            </a:r>
          </a:p>
          <a:p>
            <a:endParaRPr lang="en-US" sz="1600" dirty="0"/>
          </a:p>
          <a:p>
            <a:r>
              <a:rPr lang="en-US" sz="1600" dirty="0"/>
              <a:t>March 27-28  Magnetic Mechanical Alignment using electron beam</a:t>
            </a:r>
          </a:p>
          <a:p>
            <a:r>
              <a:rPr lang="en-US" sz="1600" dirty="0"/>
              <a:t>		3A, 30ms e-beams no transverse magnetic steering used</a:t>
            </a:r>
          </a:p>
          <a:p>
            <a:r>
              <a:rPr lang="en-US" sz="1600" dirty="0"/>
              <a:t>		6A, 0.4ms e-beam with some steering correction</a:t>
            </a:r>
          </a:p>
          <a:p>
            <a:endParaRPr lang="en-US" sz="1600" dirty="0"/>
          </a:p>
          <a:p>
            <a:r>
              <a:rPr lang="en-US" sz="1600" dirty="0"/>
              <a:t>March 29-30  First ions from Long Trap residual gas: 8nC, 3A e-beam, 5ms conf.</a:t>
            </a:r>
          </a:p>
          <a:p>
            <a:r>
              <a:rPr lang="en-US" sz="1600" dirty="0"/>
              <a:t>		 Helium Gas injection and RGA monitoring systems installed</a:t>
            </a:r>
          </a:p>
          <a:p>
            <a:endParaRPr lang="en-US" sz="1600" dirty="0"/>
          </a:p>
          <a:p>
            <a:r>
              <a:rPr lang="en-US" sz="1600" dirty="0"/>
              <a:t>March 31       Ion output vs Conf time for Gas, Short and Long Traps (Pressure probe)</a:t>
            </a:r>
          </a:p>
          <a:p>
            <a:r>
              <a:rPr lang="en-US" sz="1600" dirty="0"/>
              <a:t>		Helium gas injection tests  ( 3.5nC Helium ions from gas trap)</a:t>
            </a:r>
          </a:p>
          <a:p>
            <a:r>
              <a:rPr lang="en-US" sz="1600" dirty="0"/>
              <a:t>		HV platform pulsing test to 500V  (for ion beam transport to RFQ)</a:t>
            </a:r>
          </a:p>
          <a:p>
            <a:r>
              <a:rPr lang="en-US" sz="1600" dirty="0"/>
              <a:t>	</a:t>
            </a:r>
          </a:p>
          <a:p>
            <a:r>
              <a:rPr lang="en-US" sz="1600" dirty="0"/>
              <a:t>April 1-2         150C Bore vacuum system bakeout and NEG pump 550C activation</a:t>
            </a:r>
          </a:p>
          <a:p>
            <a:endParaRPr lang="en-US" sz="1600" dirty="0"/>
          </a:p>
          <a:p>
            <a:r>
              <a:rPr lang="en-US" sz="1600" dirty="0"/>
              <a:t>April 3-4          Three </a:t>
            </a:r>
            <a:r>
              <a:rPr lang="en-US" sz="1600" dirty="0" err="1"/>
              <a:t>Behlke</a:t>
            </a:r>
            <a:r>
              <a:rPr lang="en-US" sz="1600" dirty="0"/>
              <a:t> Switch Fast Capture and Extraction system debugged</a:t>
            </a:r>
          </a:p>
          <a:p>
            <a:r>
              <a:rPr lang="en-US" sz="1600" dirty="0"/>
              <a:t>	       4He Gas injection, He+ transfer to Long Trap, Ion extraction demonstrated</a:t>
            </a:r>
          </a:p>
          <a:p>
            <a:r>
              <a:rPr lang="en-US" sz="1600" dirty="0"/>
              <a:t>		11nC total charge, at least 50% helium ions</a:t>
            </a:r>
          </a:p>
          <a:p>
            <a:endParaRPr lang="en-US" sz="1600" dirty="0"/>
          </a:p>
          <a:p>
            <a:r>
              <a:rPr lang="en-US" sz="1600" dirty="0"/>
              <a:t>April 8	        He2+ propagation through RFQ and HEBT to FC96</a:t>
            </a:r>
          </a:p>
          <a:p>
            <a:r>
              <a:rPr lang="en-US" sz="1600" dirty="0">
                <a:solidFill>
                  <a:srgbClr val="FF0000"/>
                </a:solidFill>
              </a:rPr>
              <a:t>April 10	        He2+ set up in Booster from internal gas injection in EEBIS</a:t>
            </a:r>
          </a:p>
        </p:txBody>
      </p:sp>
    </p:spTree>
    <p:extLst>
      <p:ext uri="{BB962C8B-B14F-4D97-AF65-F5344CB8AC3E}">
        <p14:creationId xmlns:p14="http://schemas.microsoft.com/office/powerpoint/2010/main" val="3916758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EB7094-8054-C4B6-4B88-B9BA94E69735}"/>
              </a:ext>
            </a:extLst>
          </p:cNvPr>
          <p:cNvSpPr>
            <a:spLocks noGrp="1"/>
          </p:cNvSpPr>
          <p:nvPr>
            <p:ph type="sldNum" sz="quarter" idx="4"/>
          </p:nvPr>
        </p:nvSpPr>
        <p:spPr/>
        <p:txBody>
          <a:bodyPr/>
          <a:lstStyle/>
          <a:p>
            <a:fld id="{933A556B-7C63-244D-9B7C-B0EA8042B330}" type="slidenum">
              <a:rPr lang="en-US" smtClean="0"/>
              <a:pPr/>
              <a:t>39</a:t>
            </a:fld>
            <a:endParaRPr lang="en-US" sz="750" dirty="0"/>
          </a:p>
        </p:txBody>
      </p:sp>
      <p:sp>
        <p:nvSpPr>
          <p:cNvPr id="4" name="TextBox 3">
            <a:extLst>
              <a:ext uri="{FF2B5EF4-FFF2-40B4-BE49-F238E27FC236}">
                <a16:creationId xmlns:a16="http://schemas.microsoft.com/office/drawing/2014/main" id="{A5EDFBF5-3AF7-955F-3750-F63C47D4ADE5}"/>
              </a:ext>
            </a:extLst>
          </p:cNvPr>
          <p:cNvSpPr txBox="1"/>
          <p:nvPr/>
        </p:nvSpPr>
        <p:spPr>
          <a:xfrm>
            <a:off x="639930" y="428178"/>
            <a:ext cx="8286750" cy="6247864"/>
          </a:xfrm>
          <a:prstGeom prst="rect">
            <a:avLst/>
          </a:prstGeom>
          <a:noFill/>
        </p:spPr>
        <p:txBody>
          <a:bodyPr wrap="square" rtlCol="0">
            <a:spAutoFit/>
          </a:bodyPr>
          <a:lstStyle/>
          <a:p>
            <a:r>
              <a:rPr lang="en-US" sz="1600" dirty="0"/>
              <a:t>April 11       </a:t>
            </a:r>
            <a:r>
              <a:rPr lang="en-US" sz="1600" dirty="0">
                <a:solidFill>
                  <a:srgbClr val="FF0000"/>
                </a:solidFill>
              </a:rPr>
              <a:t>Long Trap </a:t>
            </a:r>
            <a:r>
              <a:rPr lang="en-US" sz="1600" dirty="0" err="1">
                <a:solidFill>
                  <a:srgbClr val="FF0000"/>
                </a:solidFill>
              </a:rPr>
              <a:t>Behlke</a:t>
            </a:r>
            <a:r>
              <a:rPr lang="en-US" sz="1600" dirty="0">
                <a:solidFill>
                  <a:srgbClr val="FF0000"/>
                </a:solidFill>
              </a:rPr>
              <a:t> switches </a:t>
            </a:r>
            <a:r>
              <a:rPr lang="en-US" sz="1600" dirty="0"/>
              <a:t>configured for 1+ ion capture by EBIS from LION</a:t>
            </a:r>
          </a:p>
          <a:p>
            <a:endParaRPr lang="en-US" sz="1600" dirty="0">
              <a:solidFill>
                <a:srgbClr val="00B0F0"/>
              </a:solidFill>
            </a:endParaRPr>
          </a:p>
          <a:p>
            <a:r>
              <a:rPr lang="en-US" sz="1600" dirty="0"/>
              <a:t>April 17       PPM control feature added for CAEN transverse magnetic steering</a:t>
            </a:r>
          </a:p>
          <a:p>
            <a:endParaRPr lang="en-US" sz="1600" dirty="0"/>
          </a:p>
          <a:p>
            <a:r>
              <a:rPr lang="en-US" sz="1600" dirty="0"/>
              <a:t>April 22        First NSRL operations with EEBIS ion beams  </a:t>
            </a:r>
            <a:r>
              <a:rPr lang="en-US" sz="1600" b="0" i="0" u="none" strike="noStrike" dirty="0">
                <a:solidFill>
                  <a:srgbClr val="FF0000"/>
                </a:solidFill>
                <a:effectLst/>
              </a:rPr>
              <a:t>He+,He2+, O5+, Si9+, C5+</a:t>
            </a:r>
          </a:p>
          <a:p>
            <a:r>
              <a:rPr lang="en-US" sz="1600" dirty="0"/>
              <a:t>                    </a:t>
            </a:r>
            <a:r>
              <a:rPr lang="en-US" sz="1600" b="0" i="0" u="none" strike="noStrike" dirty="0">
                <a:effectLst/>
              </a:rPr>
              <a:t>beams from Extended EBIS were setup for use with NSRL GCR testing.</a:t>
            </a:r>
          </a:p>
          <a:p>
            <a:endParaRPr lang="en-US" sz="1600" dirty="0">
              <a:solidFill>
                <a:srgbClr val="00B0F0"/>
              </a:solidFill>
            </a:endParaRPr>
          </a:p>
          <a:p>
            <a:r>
              <a:rPr lang="en-US" sz="1600" dirty="0"/>
              <a:t>April 24       </a:t>
            </a:r>
            <a:r>
              <a:rPr lang="en-US" sz="1600" dirty="0">
                <a:solidFill>
                  <a:srgbClr val="FF0000"/>
                </a:solidFill>
              </a:rPr>
              <a:t>Ti13+</a:t>
            </a:r>
            <a:r>
              <a:rPr lang="en-US" sz="1600" dirty="0"/>
              <a:t> setup in booster for NSRL</a:t>
            </a:r>
          </a:p>
          <a:p>
            <a:endParaRPr lang="en-US" sz="1600" dirty="0"/>
          </a:p>
          <a:p>
            <a:r>
              <a:rPr lang="en-US" sz="1600" dirty="0"/>
              <a:t>April 27        </a:t>
            </a:r>
            <a:r>
              <a:rPr lang="en-US" sz="1600" dirty="0">
                <a:solidFill>
                  <a:srgbClr val="FF0000"/>
                </a:solidFill>
              </a:rPr>
              <a:t>Fe15+</a:t>
            </a:r>
            <a:r>
              <a:rPr lang="en-US" sz="1600" dirty="0"/>
              <a:t> setup in booster for NSRL</a:t>
            </a:r>
          </a:p>
          <a:p>
            <a:r>
              <a:rPr lang="en-US" sz="1600" dirty="0"/>
              <a:t>                    (This allowed Tandem to start RHIC operations with Au)</a:t>
            </a:r>
          </a:p>
          <a:p>
            <a:endParaRPr lang="en-US" sz="1600" dirty="0"/>
          </a:p>
          <a:p>
            <a:r>
              <a:rPr lang="en-US" sz="1600" dirty="0"/>
              <a:t>May            NSRL operations</a:t>
            </a:r>
          </a:p>
          <a:p>
            <a:endParaRPr lang="en-US" sz="1600" dirty="0"/>
          </a:p>
          <a:p>
            <a:r>
              <a:rPr lang="en-US" sz="1600" b="1" dirty="0">
                <a:solidFill>
                  <a:srgbClr val="FF0000"/>
                </a:solidFill>
              </a:rPr>
              <a:t>May 26 – June 12    EBIS High Temperature Bake by Vacuum Group</a:t>
            </a:r>
          </a:p>
          <a:p>
            <a:r>
              <a:rPr lang="en-US" sz="1600" b="1" dirty="0">
                <a:solidFill>
                  <a:srgbClr val="FF0000"/>
                </a:solidFill>
              </a:rPr>
              <a:t>                                 NEG Activation</a:t>
            </a:r>
          </a:p>
          <a:p>
            <a:r>
              <a:rPr lang="en-US" sz="1600" b="1" dirty="0">
                <a:solidFill>
                  <a:srgbClr val="FF0000"/>
                </a:solidFill>
              </a:rPr>
              <a:t>                                 Flange leak in collector transition found and eliminated</a:t>
            </a:r>
          </a:p>
          <a:p>
            <a:r>
              <a:rPr lang="en-US" sz="1600" dirty="0">
                <a:solidFill>
                  <a:srgbClr val="00B0F0"/>
                </a:solidFill>
              </a:rPr>
              <a:t>		 </a:t>
            </a:r>
          </a:p>
          <a:p>
            <a:r>
              <a:rPr lang="en-US" sz="1600" dirty="0"/>
              <a:t>June 13     Pulsed H2  NEG pumping speed measurements </a:t>
            </a:r>
          </a:p>
          <a:p>
            <a:r>
              <a:rPr lang="en-US" sz="1600" dirty="0"/>
              <a:t>                  New cathode activation</a:t>
            </a:r>
          </a:p>
          <a:p>
            <a:r>
              <a:rPr lang="en-US" sz="1600" dirty="0"/>
              <a:t> </a:t>
            </a:r>
            <a:r>
              <a:rPr lang="en-US" sz="1600" dirty="0">
                <a:solidFill>
                  <a:srgbClr val="00B0F0"/>
                </a:solidFill>
              </a:rPr>
              <a:t>	</a:t>
            </a:r>
          </a:p>
          <a:p>
            <a:r>
              <a:rPr lang="en-US" sz="1600" dirty="0"/>
              <a:t>June 14-17  Superconducting solenoid problems:  multiple quenches and recovery</a:t>
            </a:r>
          </a:p>
          <a:p>
            <a:endParaRPr lang="en-US" sz="1600" dirty="0">
              <a:solidFill>
                <a:srgbClr val="00B0F0"/>
              </a:solidFill>
            </a:endParaRPr>
          </a:p>
          <a:p>
            <a:r>
              <a:rPr lang="en-US" sz="1600" dirty="0"/>
              <a:t>June 17-18  EEBIS Electron beam restart  after vacuum improvement by baking, etc.</a:t>
            </a:r>
          </a:p>
          <a:p>
            <a:r>
              <a:rPr lang="en-US" sz="1600" dirty="0"/>
              <a:t>	    (4.1A </a:t>
            </a:r>
            <a:r>
              <a:rPr lang="en-US" sz="1600" dirty="0" err="1"/>
              <a:t>ebeam</a:t>
            </a:r>
            <a:r>
              <a:rPr lang="en-US" sz="1600" dirty="0"/>
              <a:t>)</a:t>
            </a:r>
          </a:p>
        </p:txBody>
      </p:sp>
    </p:spTree>
    <p:extLst>
      <p:ext uri="{BB962C8B-B14F-4D97-AF65-F5344CB8AC3E}">
        <p14:creationId xmlns:p14="http://schemas.microsoft.com/office/powerpoint/2010/main" val="174896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E820-A61E-D148-A16A-6AC3A36A9D42}"/>
              </a:ext>
            </a:extLst>
          </p:cNvPr>
          <p:cNvSpPr>
            <a:spLocks noGrp="1"/>
          </p:cNvSpPr>
          <p:nvPr>
            <p:ph type="title"/>
          </p:nvPr>
        </p:nvSpPr>
        <p:spPr/>
        <p:txBody>
          <a:bodyPr>
            <a:normAutofit/>
          </a:bodyPr>
          <a:lstStyle/>
          <a:p>
            <a:r>
              <a:rPr lang="en-US" sz="2800" dirty="0"/>
              <a:t>Polarized </a:t>
            </a:r>
            <a:r>
              <a:rPr lang="en-US" sz="2800" baseline="30000" dirty="0"/>
              <a:t>3</a:t>
            </a:r>
            <a:r>
              <a:rPr lang="en-US" sz="2800" dirty="0"/>
              <a:t>He</a:t>
            </a:r>
            <a:r>
              <a:rPr lang="en-US" sz="2800" baseline="30000" dirty="0"/>
              <a:t>2+</a:t>
            </a:r>
            <a:r>
              <a:rPr lang="en-US" sz="2800" dirty="0"/>
              <a:t> source development is made in a collaboration between BNL and MIT</a:t>
            </a:r>
          </a:p>
        </p:txBody>
      </p:sp>
      <p:sp>
        <p:nvSpPr>
          <p:cNvPr id="3" name="Content Placeholder 2">
            <a:extLst>
              <a:ext uri="{FF2B5EF4-FFF2-40B4-BE49-F238E27FC236}">
                <a16:creationId xmlns:a16="http://schemas.microsoft.com/office/drawing/2014/main" id="{E02E36E7-C619-1F4A-8244-AD37F6FF7203}"/>
              </a:ext>
            </a:extLst>
          </p:cNvPr>
          <p:cNvSpPr>
            <a:spLocks noGrp="1"/>
          </p:cNvSpPr>
          <p:nvPr>
            <p:ph idx="1"/>
          </p:nvPr>
        </p:nvSpPr>
        <p:spPr/>
        <p:txBody>
          <a:bodyPr/>
          <a:lstStyle/>
          <a:p>
            <a:pPr algn="ctr"/>
            <a:r>
              <a:rPr lang="en-US" dirty="0">
                <a:latin typeface="Times New Roman" panose="02020603050405020304" pitchFamily="18" charset="0"/>
                <a:cs typeface="Times New Roman" panose="02020603050405020304" pitchFamily="18" charset="0"/>
              </a:rPr>
              <a:t>E. Beebe</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G. Atoian</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B. Coe</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S. Ikeda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 Kanesue</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S. Kondrashev</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R. Milner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M. Okamura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D. Raparia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J. Ritter</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B. Schoepfer</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R. </a:t>
            </a:r>
            <a:r>
              <a:rPr lang="en-US" dirty="0" err="1">
                <a:latin typeface="Times New Roman" panose="02020603050405020304" pitchFamily="18" charset="0"/>
                <a:cs typeface="Times New Roman" panose="02020603050405020304" pitchFamily="18" charset="0"/>
              </a:rPr>
              <a:t>Vorbach</a:t>
            </a:r>
            <a:r>
              <a:rPr lang="en-US" dirty="0">
                <a:latin typeface="Times New Roman" panose="02020603050405020304" pitchFamily="18" charset="0"/>
                <a:cs typeface="Times New Roman" panose="02020603050405020304" pitchFamily="18" charset="0"/>
              </a:rPr>
              <a:t>, N. Wuerfel</a:t>
            </a:r>
            <a:r>
              <a:rPr lang="en-US" baseline="30000" dirty="0">
                <a:latin typeface="Times New Roman" panose="02020603050405020304" pitchFamily="18" charset="0"/>
                <a:cs typeface="Times New Roman" panose="02020603050405020304" pitchFamily="18" charset="0"/>
              </a:rPr>
              <a:t>2</a:t>
            </a:r>
          </a:p>
          <a:p>
            <a:pPr algn="ctr"/>
            <a:endParaRPr lang="en-US" dirty="0">
              <a:latin typeface="Times New Roman" panose="02020603050405020304" pitchFamily="18" charset="0"/>
              <a:cs typeface="Times New Roman" panose="02020603050405020304" pitchFamily="18" charset="0"/>
            </a:endParaRPr>
          </a:p>
          <a:p>
            <a:pPr algn="ctr"/>
            <a:r>
              <a:rPr lang="en-US" sz="1800" i="1" baseline="30000" dirty="0">
                <a:solidFill>
                  <a:srgbClr val="000000"/>
                </a:solidFill>
                <a:latin typeface="Times New Roman" panose="02020603050405020304" pitchFamily="18" charset="0"/>
                <a:ea typeface="Times New Roman" panose="02020603050405020304" pitchFamily="18" charset="0"/>
              </a:rPr>
              <a:t>1</a:t>
            </a:r>
            <a:r>
              <a:rPr lang="en-US" sz="1800" i="1" dirty="0">
                <a:solidFill>
                  <a:srgbClr val="000000"/>
                </a:solidFill>
                <a:latin typeface="Times New Roman" panose="02020603050405020304" pitchFamily="18" charset="0"/>
                <a:ea typeface="Times New Roman" panose="02020603050405020304" pitchFamily="18" charset="0"/>
              </a:rPr>
              <a:t>Brookhaven National Laboratory, Upton, NY 11973, USA</a:t>
            </a:r>
          </a:p>
          <a:p>
            <a:pPr algn="ctr"/>
            <a:r>
              <a:rPr lang="en-US" sz="1800" i="1" baseline="30000" dirty="0">
                <a:solidFill>
                  <a:srgbClr val="000000"/>
                </a:solidFill>
                <a:latin typeface="Times New Roman" panose="02020603050405020304" pitchFamily="18" charset="0"/>
                <a:ea typeface="Times New Roman" panose="02020603050405020304" pitchFamily="18" charset="0"/>
              </a:rPr>
              <a:t>2</a:t>
            </a:r>
            <a:r>
              <a:rPr lang="en-US" sz="1800" i="1" dirty="0">
                <a:solidFill>
                  <a:srgbClr val="000000"/>
                </a:solidFill>
                <a:latin typeface="Times New Roman" panose="02020603050405020304" pitchFamily="18" charset="0"/>
                <a:ea typeface="Times New Roman" panose="02020603050405020304" pitchFamily="18" charset="0"/>
              </a:rPr>
              <a:t>MIT, Cambridge, MA, USA</a:t>
            </a:r>
            <a:endParaRPr lang="en-US" sz="1800" dirty="0">
              <a:solidFill>
                <a:srgbClr val="000000"/>
              </a:solidFill>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FAA3267-2AA6-5143-B2E0-B0F2701F09A8}"/>
              </a:ext>
            </a:extLst>
          </p:cNvPr>
          <p:cNvSpPr>
            <a:spLocks noGrp="1"/>
          </p:cNvSpPr>
          <p:nvPr>
            <p:ph type="sldNum" sz="quarter" idx="4"/>
          </p:nvPr>
        </p:nvSpPr>
        <p:spPr/>
        <p:txBody>
          <a:bodyPr/>
          <a:lstStyle/>
          <a:p>
            <a:fld id="{933A556B-7C63-244D-9B7C-B0EA8042B330}" type="slidenum">
              <a:rPr lang="en-US" smtClean="0"/>
              <a:pPr/>
              <a:t>4</a:t>
            </a:fld>
            <a:endParaRPr lang="en-US" sz="750" dirty="0"/>
          </a:p>
        </p:txBody>
      </p:sp>
    </p:spTree>
    <p:extLst>
      <p:ext uri="{BB962C8B-B14F-4D97-AF65-F5344CB8AC3E}">
        <p14:creationId xmlns:p14="http://schemas.microsoft.com/office/powerpoint/2010/main" val="684864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AA40F9-01B1-6948-0F92-ED787ADDF585}"/>
              </a:ext>
            </a:extLst>
          </p:cNvPr>
          <p:cNvSpPr>
            <a:spLocks noGrp="1"/>
          </p:cNvSpPr>
          <p:nvPr>
            <p:ph type="sldNum" sz="quarter" idx="4"/>
          </p:nvPr>
        </p:nvSpPr>
        <p:spPr/>
        <p:txBody>
          <a:bodyPr/>
          <a:lstStyle/>
          <a:p>
            <a:fld id="{933A556B-7C63-244D-9B7C-B0EA8042B330}" type="slidenum">
              <a:rPr lang="en-US" smtClean="0"/>
              <a:pPr/>
              <a:t>40</a:t>
            </a:fld>
            <a:endParaRPr lang="en-US" sz="750" dirty="0"/>
          </a:p>
        </p:txBody>
      </p:sp>
      <p:sp>
        <p:nvSpPr>
          <p:cNvPr id="4" name="TextBox 3">
            <a:extLst>
              <a:ext uri="{FF2B5EF4-FFF2-40B4-BE49-F238E27FC236}">
                <a16:creationId xmlns:a16="http://schemas.microsoft.com/office/drawing/2014/main" id="{212B6017-3121-627E-3EB0-B53FAB5C3EDF}"/>
              </a:ext>
            </a:extLst>
          </p:cNvPr>
          <p:cNvSpPr txBox="1"/>
          <p:nvPr/>
        </p:nvSpPr>
        <p:spPr>
          <a:xfrm>
            <a:off x="639930" y="428178"/>
            <a:ext cx="8286750" cy="6247864"/>
          </a:xfrm>
          <a:prstGeom prst="rect">
            <a:avLst/>
          </a:prstGeom>
          <a:noFill/>
        </p:spPr>
        <p:txBody>
          <a:bodyPr wrap="square" rtlCol="0">
            <a:spAutoFit/>
          </a:bodyPr>
          <a:lstStyle/>
          <a:p>
            <a:r>
              <a:rPr lang="en-US" sz="1600" dirty="0"/>
              <a:t>June 19 -20     High Charge states </a:t>
            </a:r>
            <a:r>
              <a:rPr lang="en-US" sz="1600" dirty="0">
                <a:solidFill>
                  <a:srgbClr val="FF0000"/>
                </a:solidFill>
              </a:rPr>
              <a:t>Si11+, Nb23+, Ta38+ and Au32+  </a:t>
            </a:r>
            <a:r>
              <a:rPr lang="en-US" sz="1600" dirty="0"/>
              <a:t>easily produced now.  	        The EBIS vacuum is improved greatly after the bake and NEG activation.</a:t>
            </a:r>
            <a:endParaRPr lang="en-US" sz="1600" dirty="0">
              <a:solidFill>
                <a:srgbClr val="00B0F0"/>
              </a:solidFill>
            </a:endParaRPr>
          </a:p>
          <a:p>
            <a:endParaRPr lang="en-US" sz="1600" dirty="0">
              <a:solidFill>
                <a:srgbClr val="00B0F0"/>
              </a:solidFill>
            </a:endParaRPr>
          </a:p>
          <a:p>
            <a:r>
              <a:rPr lang="en-US" sz="1600" dirty="0"/>
              <a:t>June 22         Very high charge states </a:t>
            </a:r>
            <a:r>
              <a:rPr lang="en-US" sz="1600" dirty="0">
                <a:solidFill>
                  <a:srgbClr val="FF0000"/>
                </a:solidFill>
              </a:rPr>
              <a:t>Bi43+ and Au43+ </a:t>
            </a:r>
            <a:r>
              <a:rPr lang="en-US" sz="1600" dirty="0"/>
              <a:t>developed</a:t>
            </a:r>
          </a:p>
          <a:p>
            <a:endParaRPr lang="en-US" sz="1600" dirty="0"/>
          </a:p>
          <a:p>
            <a:r>
              <a:rPr lang="en-US" sz="1600" dirty="0"/>
              <a:t>July 1            8A electron beam (1P/</a:t>
            </a:r>
            <a:r>
              <a:rPr lang="en-US" sz="1600" dirty="0" err="1"/>
              <a:t>sc</a:t>
            </a:r>
            <a:r>
              <a:rPr lang="en-US" sz="1600" dirty="0"/>
              <a:t>)</a:t>
            </a:r>
          </a:p>
          <a:p>
            <a:endParaRPr lang="en-US" sz="1600" dirty="0">
              <a:solidFill>
                <a:srgbClr val="00B0F0"/>
              </a:solidFill>
            </a:endParaRPr>
          </a:p>
          <a:p>
            <a:r>
              <a:rPr lang="en-US" sz="1600" dirty="0"/>
              <a:t>July 8            Au32+ 12P/</a:t>
            </a:r>
            <a:r>
              <a:rPr lang="en-US" sz="1600" dirty="0" err="1"/>
              <a:t>sc</a:t>
            </a:r>
            <a:r>
              <a:rPr lang="en-US" sz="1600" dirty="0"/>
              <a:t>  (5.2A </a:t>
            </a:r>
            <a:r>
              <a:rPr lang="en-US" sz="1600" dirty="0" err="1"/>
              <a:t>ebeam</a:t>
            </a:r>
            <a:r>
              <a:rPr lang="en-US" sz="1600" dirty="0"/>
              <a:t>, 35uVs at FC96)</a:t>
            </a:r>
            <a:endParaRPr lang="en-US" sz="1600" b="0" i="0" u="none" strike="noStrike" dirty="0">
              <a:effectLst/>
            </a:endParaRPr>
          </a:p>
          <a:p>
            <a:endParaRPr lang="en-US" sz="1600" dirty="0"/>
          </a:p>
          <a:p>
            <a:r>
              <a:rPr lang="en-US" sz="1600" dirty="0"/>
              <a:t>July 27          Au32+ improved distribution, 12P/</a:t>
            </a:r>
            <a:r>
              <a:rPr lang="en-US" sz="1600" dirty="0" err="1"/>
              <a:t>sc</a:t>
            </a:r>
            <a:r>
              <a:rPr lang="en-US" sz="1600" dirty="0"/>
              <a:t> intensity doesn’t change with rep. rate</a:t>
            </a:r>
          </a:p>
          <a:p>
            <a:r>
              <a:rPr lang="en-US" sz="1600" dirty="0"/>
              <a:t>                     Stable with most NSRL beams for several hours.</a:t>
            </a:r>
          </a:p>
          <a:p>
            <a:endParaRPr lang="en-US" sz="1600" dirty="0"/>
          </a:p>
          <a:p>
            <a:r>
              <a:rPr lang="en-US" sz="1600" dirty="0"/>
              <a:t>Aug 27          Au32+ Low voltage drift tube distribution with increased cathode bias.</a:t>
            </a:r>
          </a:p>
          <a:p>
            <a:r>
              <a:rPr lang="en-US" sz="1600" dirty="0">
                <a:solidFill>
                  <a:srgbClr val="FF0000"/>
                </a:solidFill>
              </a:rPr>
              <a:t>                      8.3A electron beam achieved (1P/</a:t>
            </a:r>
            <a:r>
              <a:rPr lang="en-US" sz="1600" dirty="0" err="1">
                <a:solidFill>
                  <a:srgbClr val="FF0000"/>
                </a:solidFill>
              </a:rPr>
              <a:t>sc</a:t>
            </a:r>
            <a:r>
              <a:rPr lang="en-US" sz="1600" dirty="0">
                <a:solidFill>
                  <a:srgbClr val="FF0000"/>
                </a:solidFill>
              </a:rPr>
              <a:t> operation)</a:t>
            </a:r>
          </a:p>
          <a:p>
            <a:r>
              <a:rPr lang="en-US" sz="1600" dirty="0">
                <a:solidFill>
                  <a:srgbClr val="FF0000"/>
                </a:solidFill>
              </a:rPr>
              <a:t>                      </a:t>
            </a:r>
            <a:r>
              <a:rPr lang="en-US" sz="1600" dirty="0"/>
              <a:t>FC96 = 45 </a:t>
            </a:r>
            <a:r>
              <a:rPr lang="en-US" sz="1600" dirty="0" err="1"/>
              <a:t>uVs</a:t>
            </a:r>
            <a:r>
              <a:rPr lang="en-US" sz="1600" dirty="0"/>
              <a:t> with 6.5A </a:t>
            </a:r>
            <a:r>
              <a:rPr lang="en-US" sz="1600" dirty="0" err="1"/>
              <a:t>ebeam</a:t>
            </a:r>
            <a:r>
              <a:rPr lang="en-US" sz="1600" dirty="0"/>
              <a:t> not fully optimized</a:t>
            </a:r>
          </a:p>
          <a:p>
            <a:endParaRPr lang="en-US" sz="1600" dirty="0"/>
          </a:p>
          <a:p>
            <a:r>
              <a:rPr lang="en-US" sz="1600" dirty="0"/>
              <a:t>Oct 2             Short Trap </a:t>
            </a:r>
            <a:r>
              <a:rPr lang="en-US" sz="1600" dirty="0" err="1"/>
              <a:t>Behlke</a:t>
            </a:r>
            <a:r>
              <a:rPr lang="en-US" sz="1600" dirty="0"/>
              <a:t> Switch Partial Mechanical installation</a:t>
            </a:r>
          </a:p>
          <a:p>
            <a:endParaRPr lang="en-US" sz="1600" dirty="0"/>
          </a:p>
          <a:p>
            <a:r>
              <a:rPr lang="en-US" sz="1600" dirty="0"/>
              <a:t>Dec 05-06      4He2+ from EEBIS transported through chicane to FC96</a:t>
            </a:r>
          </a:p>
          <a:p>
            <a:r>
              <a:rPr lang="en-US" sz="1600" dirty="0"/>
              <a:t>	       16-18uVs obtained about 80-90% as obtained in the direct beamline.</a:t>
            </a:r>
          </a:p>
          <a:p>
            <a:endParaRPr lang="en-US" sz="1600" dirty="0"/>
          </a:p>
          <a:p>
            <a:r>
              <a:rPr lang="en-US" sz="1600" dirty="0"/>
              <a:t>Dec 22	      Short trap </a:t>
            </a:r>
            <a:r>
              <a:rPr lang="en-US" sz="1600" dirty="0" err="1"/>
              <a:t>Behlke</a:t>
            </a:r>
            <a:r>
              <a:rPr lang="en-US" sz="1600" dirty="0"/>
              <a:t> Switch Fast Electronics Installation</a:t>
            </a:r>
          </a:p>
          <a:p>
            <a:endParaRPr lang="en-US" sz="1600" dirty="0"/>
          </a:p>
          <a:p>
            <a:r>
              <a:rPr lang="en-US" sz="1600" dirty="0"/>
              <a:t>Dec 29	      Short Trap </a:t>
            </a:r>
            <a:r>
              <a:rPr lang="en-US" sz="1600" dirty="0" err="1"/>
              <a:t>Behlke</a:t>
            </a:r>
            <a:r>
              <a:rPr lang="en-US" sz="1600" dirty="0"/>
              <a:t> Switch High Voltage Testing Complete</a:t>
            </a:r>
          </a:p>
          <a:p>
            <a:endParaRPr lang="en-US" sz="1600" dirty="0"/>
          </a:p>
        </p:txBody>
      </p:sp>
    </p:spTree>
    <p:extLst>
      <p:ext uri="{BB962C8B-B14F-4D97-AF65-F5344CB8AC3E}">
        <p14:creationId xmlns:p14="http://schemas.microsoft.com/office/powerpoint/2010/main" val="1316411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AA40F9-01B1-6948-0F92-ED787ADDF585}"/>
              </a:ext>
            </a:extLst>
          </p:cNvPr>
          <p:cNvSpPr>
            <a:spLocks noGrp="1"/>
          </p:cNvSpPr>
          <p:nvPr>
            <p:ph type="sldNum" sz="quarter" idx="4"/>
          </p:nvPr>
        </p:nvSpPr>
        <p:spPr/>
        <p:txBody>
          <a:bodyPr/>
          <a:lstStyle/>
          <a:p>
            <a:fld id="{933A556B-7C63-244D-9B7C-B0EA8042B330}" type="slidenum">
              <a:rPr lang="en-US" smtClean="0"/>
              <a:pPr/>
              <a:t>41</a:t>
            </a:fld>
            <a:endParaRPr lang="en-US" sz="750" dirty="0"/>
          </a:p>
        </p:txBody>
      </p:sp>
      <p:sp>
        <p:nvSpPr>
          <p:cNvPr id="4" name="TextBox 3">
            <a:extLst>
              <a:ext uri="{FF2B5EF4-FFF2-40B4-BE49-F238E27FC236}">
                <a16:creationId xmlns:a16="http://schemas.microsoft.com/office/drawing/2014/main" id="{212B6017-3121-627E-3EB0-B53FAB5C3EDF}"/>
              </a:ext>
            </a:extLst>
          </p:cNvPr>
          <p:cNvSpPr txBox="1"/>
          <p:nvPr/>
        </p:nvSpPr>
        <p:spPr>
          <a:xfrm>
            <a:off x="639930" y="428178"/>
            <a:ext cx="8286750" cy="5509200"/>
          </a:xfrm>
          <a:prstGeom prst="rect">
            <a:avLst/>
          </a:prstGeom>
          <a:noFill/>
        </p:spPr>
        <p:txBody>
          <a:bodyPr wrap="square" rtlCol="0">
            <a:spAutoFit/>
          </a:bodyPr>
          <a:lstStyle/>
          <a:p>
            <a:r>
              <a:rPr lang="en-US" sz="1600" dirty="0"/>
              <a:t>Jan 6, 2024   First Highly charged ions after Short Trap installation (Si11+)</a:t>
            </a:r>
          </a:p>
          <a:p>
            <a:r>
              <a:rPr lang="en-US" sz="1600" dirty="0"/>
              <a:t>	      (Injected ions trapped and extracted using Long Trap only).</a:t>
            </a:r>
          </a:p>
          <a:p>
            <a:endParaRPr lang="en-US" sz="1600" dirty="0"/>
          </a:p>
          <a:p>
            <a:r>
              <a:rPr lang="en-US" sz="1600" dirty="0"/>
              <a:t>Jan 8-9         Re-start of NSRL setup with EEBIS Beams through ETB line to xf108</a:t>
            </a:r>
          </a:p>
          <a:p>
            <a:r>
              <a:rPr lang="en-US" sz="1600" dirty="0"/>
              <a:t>	     Transport </a:t>
            </a:r>
            <a:r>
              <a:rPr lang="en-US" sz="1600" dirty="0">
                <a:solidFill>
                  <a:srgbClr val="FF0000"/>
                </a:solidFill>
              </a:rPr>
              <a:t>of Si11+, Ti17+, Fe20+, Ag29+ Tb35+, Bi43+ </a:t>
            </a:r>
            <a:r>
              <a:rPr lang="en-US" sz="1600" dirty="0"/>
              <a:t>from Long Trap</a:t>
            </a:r>
          </a:p>
          <a:p>
            <a:endParaRPr lang="en-US" sz="1600" dirty="0"/>
          </a:p>
          <a:p>
            <a:r>
              <a:rPr lang="en-US" sz="1600" dirty="0"/>
              <a:t>Jan 22          Au+ from LION captured in EEBIS Short Trap;  Au32+ extracted</a:t>
            </a:r>
          </a:p>
          <a:p>
            <a:endParaRPr lang="en-US" sz="1600" dirty="0"/>
          </a:p>
          <a:p>
            <a:r>
              <a:rPr lang="en-US" sz="1600" dirty="0"/>
              <a:t>Jan 24 	     </a:t>
            </a:r>
            <a:r>
              <a:rPr lang="en-US" sz="1600" dirty="0">
                <a:solidFill>
                  <a:srgbClr val="FF0000"/>
                </a:solidFill>
              </a:rPr>
              <a:t>He gas injection with capture and extraction of He2+ from Short Trap </a:t>
            </a:r>
          </a:p>
          <a:p>
            <a:r>
              <a:rPr lang="en-US" sz="1600" dirty="0"/>
              <a:t>	     FC96 ~23uVs, XF108 ~2.1uVs   (exceeded current Long Trap values)    </a:t>
            </a:r>
          </a:p>
          <a:p>
            <a:endParaRPr lang="en-US" sz="1600" dirty="0"/>
          </a:p>
          <a:p>
            <a:r>
              <a:rPr lang="en-US" sz="1600" dirty="0"/>
              <a:t>April 19	     Ne+ injected into EBIS from HCIS2; </a:t>
            </a:r>
            <a:r>
              <a:rPr lang="en-US" sz="1600" dirty="0">
                <a:solidFill>
                  <a:srgbClr val="FF0000"/>
                </a:solidFill>
              </a:rPr>
              <a:t>Ne8+</a:t>
            </a:r>
            <a:r>
              <a:rPr lang="en-US" sz="1600" dirty="0"/>
              <a:t> from EBIS used in Booster Ring</a:t>
            </a:r>
          </a:p>
          <a:p>
            <a:r>
              <a:rPr lang="en-US" sz="1600" dirty="0"/>
              <a:t>	   </a:t>
            </a:r>
          </a:p>
          <a:p>
            <a:endParaRPr lang="en-US" sz="1600" dirty="0"/>
          </a:p>
          <a:p>
            <a:r>
              <a:rPr lang="en-US" sz="1600" dirty="0"/>
              <a:t>April 21	      7.1A </a:t>
            </a:r>
            <a:r>
              <a:rPr lang="en-US" sz="1600" dirty="0" err="1"/>
              <a:t>ebeam</a:t>
            </a:r>
            <a:r>
              <a:rPr lang="en-US" sz="1600" dirty="0"/>
              <a:t>; Au32+ FC96 ~ 58uVs</a:t>
            </a:r>
          </a:p>
          <a:p>
            <a:endParaRPr lang="en-US" sz="1600" dirty="0"/>
          </a:p>
          <a:p>
            <a:r>
              <a:rPr lang="en-US" sz="1600" dirty="0"/>
              <a:t>April 27 	      HV tests with cold cathode (no </a:t>
            </a:r>
            <a:r>
              <a:rPr lang="en-US" sz="1600" dirty="0" err="1"/>
              <a:t>ebeam</a:t>
            </a:r>
            <a:r>
              <a:rPr lang="en-US" sz="1600" dirty="0"/>
              <a:t>):  No Discharges Observed </a:t>
            </a:r>
          </a:p>
          <a:p>
            <a:endParaRPr lang="en-US" sz="1600" dirty="0"/>
          </a:p>
          <a:p>
            <a:r>
              <a:rPr lang="en-US" sz="1600" dirty="0"/>
              <a:t>April 28	      Au32+ FC96 ~87uVs (1.85E+9 ions/pulse) (1P/</a:t>
            </a:r>
            <a:r>
              <a:rPr lang="en-US" sz="1600" dirty="0" err="1"/>
              <a:t>sc</a:t>
            </a:r>
            <a:r>
              <a:rPr lang="en-US" sz="1600" dirty="0"/>
              <a:t>, 6.9A </a:t>
            </a:r>
            <a:r>
              <a:rPr lang="en-US" sz="1600" dirty="0" err="1"/>
              <a:t>ebeam</a:t>
            </a:r>
            <a:r>
              <a:rPr lang="en-US" sz="1600" dirty="0"/>
              <a:t>);</a:t>
            </a:r>
          </a:p>
          <a:p>
            <a:r>
              <a:rPr lang="en-US" sz="1600" dirty="0"/>
              <a:t>	      Au32+ xf108 ~5uVs  (1.4E+9 ions/pulse)  (~53% of XEBIS goal for 10Ae-)</a:t>
            </a:r>
          </a:p>
          <a:p>
            <a:r>
              <a:rPr lang="en-US" sz="1600" dirty="0"/>
              <a:t>                     12P/</a:t>
            </a:r>
            <a:r>
              <a:rPr lang="en-US" sz="1600" dirty="0" err="1"/>
              <a:t>sc</a:t>
            </a:r>
            <a:r>
              <a:rPr lang="en-US" sz="1600" dirty="0"/>
              <a:t> 200ms FC96 ~70uVs , about 20% reduction</a:t>
            </a:r>
          </a:p>
          <a:p>
            <a:endParaRPr lang="en-US" sz="1600" dirty="0">
              <a:solidFill>
                <a:srgbClr val="00B0F0"/>
              </a:solidFill>
            </a:endParaRPr>
          </a:p>
        </p:txBody>
      </p:sp>
    </p:spTree>
    <p:extLst>
      <p:ext uri="{BB962C8B-B14F-4D97-AF65-F5344CB8AC3E}">
        <p14:creationId xmlns:p14="http://schemas.microsoft.com/office/powerpoint/2010/main" val="1152509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CBC95378-DB27-49B2-9735-65A0E127EC75}"/>
              </a:ext>
            </a:extLst>
          </p:cNvPr>
          <p:cNvPicPr>
            <a:picLocks noChangeAspect="1"/>
          </p:cNvPicPr>
          <p:nvPr/>
        </p:nvPicPr>
        <p:blipFill>
          <a:blip r:embed="rId2"/>
          <a:stretch>
            <a:fillRect/>
          </a:stretch>
        </p:blipFill>
        <p:spPr>
          <a:xfrm>
            <a:off x="3758264" y="1710305"/>
            <a:ext cx="5131584" cy="3848690"/>
          </a:xfrm>
          <a:prstGeom prst="rect">
            <a:avLst/>
          </a:prstGeom>
        </p:spPr>
      </p:pic>
      <p:pic>
        <p:nvPicPr>
          <p:cNvPr id="3" name="Content Placeholder 6">
            <a:extLst>
              <a:ext uri="{FF2B5EF4-FFF2-40B4-BE49-F238E27FC236}">
                <a16:creationId xmlns:a16="http://schemas.microsoft.com/office/drawing/2014/main" id="{9A5E1B6C-6EAF-4D53-9A3D-1DA038D9384F}"/>
              </a:ext>
            </a:extLst>
          </p:cNvPr>
          <p:cNvPicPr>
            <a:picLocks noChangeAspect="1"/>
          </p:cNvPicPr>
          <p:nvPr/>
        </p:nvPicPr>
        <p:blipFill>
          <a:blip r:embed="rId3"/>
          <a:stretch>
            <a:fillRect/>
          </a:stretch>
        </p:blipFill>
        <p:spPr>
          <a:xfrm>
            <a:off x="398532" y="1710305"/>
            <a:ext cx="2886517" cy="3848690"/>
          </a:xfrm>
          <a:prstGeom prst="rect">
            <a:avLst/>
          </a:prstGeom>
        </p:spPr>
      </p:pic>
      <p:sp>
        <p:nvSpPr>
          <p:cNvPr id="4" name="Rectangle 3">
            <a:extLst>
              <a:ext uri="{FF2B5EF4-FFF2-40B4-BE49-F238E27FC236}">
                <a16:creationId xmlns:a16="http://schemas.microsoft.com/office/drawing/2014/main" id="{2E7CE0AB-844F-4632-9A6D-9DA6A146B9E5}"/>
              </a:ext>
            </a:extLst>
          </p:cNvPr>
          <p:cNvSpPr/>
          <p:nvPr/>
        </p:nvSpPr>
        <p:spPr>
          <a:xfrm>
            <a:off x="398531" y="1102798"/>
            <a:ext cx="6951455" cy="415498"/>
          </a:xfrm>
          <a:prstGeom prst="rect">
            <a:avLst/>
          </a:prstGeom>
        </p:spPr>
        <p:txBody>
          <a:bodyPr wrap="none">
            <a:spAutoFit/>
          </a:bodyPr>
          <a:lstStyle/>
          <a:p>
            <a:r>
              <a:rPr lang="en-US" sz="2100" dirty="0">
                <a:solidFill>
                  <a:prstClr val="black"/>
                </a:solidFill>
                <a:latin typeface="Arial" panose="020B0604020202020204" pitchFamily="34" charset="0"/>
                <a:ea typeface="+mj-ea"/>
                <a:cs typeface="Arial" panose="020B0604020202020204" pitchFamily="34" charset="0"/>
              </a:rPr>
              <a:t>Extended EBIS during development in the EBIS test Lab</a:t>
            </a:r>
            <a:endParaRPr lang="en-US" sz="1350" dirty="0"/>
          </a:p>
        </p:txBody>
      </p:sp>
      <p:sp>
        <p:nvSpPr>
          <p:cNvPr id="5" name="Slide Number Placeholder 4">
            <a:extLst>
              <a:ext uri="{FF2B5EF4-FFF2-40B4-BE49-F238E27FC236}">
                <a16:creationId xmlns:a16="http://schemas.microsoft.com/office/drawing/2014/main" id="{556CB7DA-07ED-7849-A5B3-9FB3DC09FDFF}"/>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sp>
        <p:nvSpPr>
          <p:cNvPr id="6" name="TextBox 5">
            <a:extLst>
              <a:ext uri="{FF2B5EF4-FFF2-40B4-BE49-F238E27FC236}">
                <a16:creationId xmlns:a16="http://schemas.microsoft.com/office/drawing/2014/main" id="{9ABFCA50-FB18-2E4B-930F-0CBBB43A8C24}"/>
              </a:ext>
            </a:extLst>
          </p:cNvPr>
          <p:cNvSpPr txBox="1"/>
          <p:nvPr/>
        </p:nvSpPr>
        <p:spPr>
          <a:xfrm>
            <a:off x="2511972" y="5917324"/>
            <a:ext cx="184731" cy="646331"/>
          </a:xfrm>
          <a:prstGeom prst="rect">
            <a:avLst/>
          </a:prstGeom>
          <a:noFill/>
        </p:spPr>
        <p:txBody>
          <a:bodyPr wrap="none" rtlCol="0">
            <a:spAutoFit/>
          </a:bodyPr>
          <a:lstStyle/>
          <a:p>
            <a:endParaRPr lang="en-US" dirty="0">
              <a:solidFill>
                <a:srgbClr val="C00000"/>
              </a:solidFill>
            </a:endParaRPr>
          </a:p>
          <a:p>
            <a:endParaRPr lang="en-US" dirty="0">
              <a:solidFill>
                <a:srgbClr val="C00000"/>
              </a:solidFill>
            </a:endParaRPr>
          </a:p>
        </p:txBody>
      </p:sp>
    </p:spTree>
    <p:extLst>
      <p:ext uri="{BB962C8B-B14F-4D97-AF65-F5344CB8AC3E}">
        <p14:creationId xmlns:p14="http://schemas.microsoft.com/office/powerpoint/2010/main" val="212244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63715"/>
            <a:ext cx="8286750" cy="758305"/>
          </a:xfrm>
        </p:spPr>
        <p:txBody>
          <a:bodyPr>
            <a:normAutofit/>
          </a:bodyPr>
          <a:lstStyle/>
          <a:p>
            <a:r>
              <a:rPr lang="en-US" sz="2400" dirty="0"/>
              <a:t>The Extended EBIS Three trap System:  </a:t>
            </a:r>
            <a:br>
              <a:rPr lang="en-US" sz="2400" dirty="0"/>
            </a:br>
            <a:r>
              <a:rPr lang="en-US" sz="1600" dirty="0"/>
              <a:t>(gas injection trap, short trap, long trap) </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322729" y="1325407"/>
            <a:ext cx="8525436" cy="4459931"/>
          </a:xfrm>
        </p:spPr>
        <p:txBody>
          <a:bodyPr>
            <a:normAutofit fontScale="85000" lnSpcReduction="10000"/>
          </a:bodyPr>
          <a:lstStyle/>
          <a:p>
            <a:pPr marL="0" lvl="0" indent="0" defTabSz="914400">
              <a:spcBef>
                <a:spcPts val="1000"/>
              </a:spcBef>
            </a:pPr>
            <a:r>
              <a:rPr lang="en-US" sz="2000" dirty="0"/>
              <a:t>Two identical unshielded  5T superconducting solenoids are used for “Extended” EBIS </a:t>
            </a:r>
          </a:p>
          <a:p>
            <a:pPr marL="0" lvl="0" indent="0" defTabSz="914400">
              <a:spcBef>
                <a:spcPts val="1000"/>
              </a:spcBef>
            </a:pPr>
            <a:endParaRPr lang="en-US" sz="1300" dirty="0"/>
          </a:p>
          <a:p>
            <a:pPr marL="0" lvl="0" indent="0" defTabSz="914400">
              <a:lnSpc>
                <a:spcPct val="110000"/>
              </a:lnSpc>
              <a:spcBef>
                <a:spcPts val="1000"/>
              </a:spcBef>
            </a:pPr>
            <a:r>
              <a:rPr lang="en-US" sz="2000" dirty="0"/>
              <a:t>The upstream solenoid contains the new features for efficient gas injection and future production of polarized 3He</a:t>
            </a:r>
            <a:r>
              <a:rPr lang="en-US" sz="2000" baseline="30000" dirty="0"/>
              <a:t>2+  </a:t>
            </a:r>
            <a:r>
              <a:rPr lang="en-US" sz="2000" dirty="0"/>
              <a:t>ion production:</a:t>
            </a:r>
          </a:p>
          <a:p>
            <a:pPr marL="571500" lvl="1" indent="-228600" defTabSz="914400">
              <a:spcBef>
                <a:spcPts val="1000"/>
              </a:spcBef>
            </a:pPr>
            <a:r>
              <a:rPr lang="en-US" sz="1600" b="1" dirty="0"/>
              <a:t>gas injection / ionization cell at pressures up to 5x10</a:t>
            </a:r>
            <a:r>
              <a:rPr lang="en-US" sz="1600" b="1" baseline="30000" dirty="0"/>
              <a:t>-6</a:t>
            </a:r>
            <a:r>
              <a:rPr lang="en-US" sz="1600" b="1" dirty="0"/>
              <a:t> mbar  (2cm diameter, 40cm long)</a:t>
            </a:r>
          </a:p>
          <a:p>
            <a:pPr marL="571500" lvl="1" indent="-228600" defTabSz="914400">
              <a:spcBef>
                <a:spcPts val="1000"/>
              </a:spcBef>
            </a:pPr>
            <a:r>
              <a:rPr lang="en-US" sz="1600" dirty="0"/>
              <a:t>“External drift tube” construction and differential pump out manifold</a:t>
            </a:r>
          </a:p>
          <a:p>
            <a:pPr marL="342900" lvl="1" indent="0" defTabSz="914400">
              <a:spcBef>
                <a:spcPts val="300"/>
              </a:spcBef>
              <a:buNone/>
            </a:pPr>
            <a:r>
              <a:rPr lang="en-US" sz="1600" dirty="0"/>
              <a:t>     (provides space for gas reservoir(s) and high field 3He polarization cell)</a:t>
            </a:r>
          </a:p>
          <a:p>
            <a:pPr marL="571500" lvl="1" indent="-228600" defTabSz="914400">
              <a:spcBef>
                <a:spcPts val="1000"/>
              </a:spcBef>
            </a:pPr>
            <a:r>
              <a:rPr lang="en-US" sz="1600" dirty="0"/>
              <a:t>Pulsed Lorentz valve operating mounted on the gas ionization cell drift tube via a compact insulator</a:t>
            </a:r>
          </a:p>
          <a:p>
            <a:pPr marL="571500" lvl="1" indent="-228600" defTabSz="914400">
              <a:spcBef>
                <a:spcPts val="1000"/>
              </a:spcBef>
            </a:pPr>
            <a:r>
              <a:rPr lang="en-US" sz="1600" b="1" dirty="0"/>
              <a:t>“short trap”, a 95 cm long </a:t>
            </a:r>
            <a:r>
              <a:rPr lang="en-US" sz="1600" dirty="0"/>
              <a:t>ionization region to provide additional  highly charged intensity</a:t>
            </a:r>
          </a:p>
          <a:p>
            <a:pPr marL="571500" lvl="1" indent="-228600" defTabSz="914400">
              <a:spcBef>
                <a:spcPts val="1000"/>
              </a:spcBef>
            </a:pPr>
            <a:r>
              <a:rPr lang="en-US" sz="1600" dirty="0"/>
              <a:t>Future installation: High field 3He polarization cell and purification system (tested in a separate solenoid)</a:t>
            </a:r>
          </a:p>
          <a:p>
            <a:pPr marL="0" indent="0" defTabSz="914400">
              <a:spcBef>
                <a:spcPts val="1000"/>
              </a:spcBef>
            </a:pPr>
            <a:endParaRPr lang="en-US" sz="2000" dirty="0"/>
          </a:p>
          <a:p>
            <a:pPr marL="0" indent="0" defTabSz="914400">
              <a:lnSpc>
                <a:spcPct val="120000"/>
              </a:lnSpc>
              <a:spcBef>
                <a:spcPts val="1000"/>
              </a:spcBef>
            </a:pPr>
            <a:r>
              <a:rPr lang="en-US" sz="2000" dirty="0"/>
              <a:t>The downstream solenoid contains the </a:t>
            </a:r>
            <a:r>
              <a:rPr lang="en-US" sz="2000" b="1" dirty="0"/>
              <a:t>“long trap”, a 178 cm long </a:t>
            </a:r>
            <a:r>
              <a:rPr lang="en-US" sz="2000" dirty="0"/>
              <a:t>ionization region with good vacuum separation from the upstream modules and the electron collector.</a:t>
            </a:r>
            <a:endParaRPr lang="en-US" sz="1800" dirty="0"/>
          </a:p>
          <a:p>
            <a:pPr marL="0" indent="0" defTabSz="914400">
              <a:spcBef>
                <a:spcPts val="1000"/>
              </a:spcBef>
            </a:pPr>
            <a:endParaRPr lang="en-US" sz="2000" dirty="0"/>
          </a:p>
          <a:p>
            <a:pPr marL="228600" indent="-228600" defTabSz="914400">
              <a:spcBef>
                <a:spcPts val="1000"/>
              </a:spcBef>
              <a:buFont typeface="Arial" panose="020B0604020202020204" pitchFamily="34" charset="0"/>
              <a:buChar char="•"/>
            </a:pPr>
            <a:endParaRPr lang="en-US" sz="1800" dirty="0"/>
          </a:p>
          <a:p>
            <a:pPr marL="0" indent="0" defTabSz="914400">
              <a:spcBef>
                <a:spcPts val="1000"/>
              </a:spcBef>
            </a:pPr>
            <a:endParaRPr lang="en-US" sz="2000" dirty="0"/>
          </a:p>
          <a:p>
            <a:pPr marL="228600" lvl="0" indent="-228600" defTabSz="914400">
              <a:spcBef>
                <a:spcPts val="1000"/>
              </a:spcBef>
              <a:buFont typeface="Arial" panose="020B0604020202020204" pitchFamily="34" charset="0"/>
              <a:buChar char="•"/>
            </a:pPr>
            <a:endParaRPr lang="en-US" sz="2000" dirty="0">
              <a:solidFill>
                <a:srgbClr val="FF0000"/>
              </a:solidFill>
            </a:endParaRPr>
          </a:p>
          <a:p>
            <a:pPr marL="685800" lvl="2" indent="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6</a:t>
            </a:fld>
            <a:endParaRPr lang="en-US" dirty="0"/>
          </a:p>
        </p:txBody>
      </p:sp>
    </p:spTree>
    <p:extLst>
      <p:ext uri="{BB962C8B-B14F-4D97-AF65-F5344CB8AC3E}">
        <p14:creationId xmlns:p14="http://schemas.microsoft.com/office/powerpoint/2010/main" val="123931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D3137-65D8-F17F-DBD1-3A50246C09A5}"/>
              </a:ext>
            </a:extLst>
          </p:cNvPr>
          <p:cNvSpPr>
            <a:spLocks noGrp="1"/>
          </p:cNvSpPr>
          <p:nvPr>
            <p:ph type="title"/>
          </p:nvPr>
        </p:nvSpPr>
        <p:spPr>
          <a:xfrm>
            <a:off x="428625" y="176280"/>
            <a:ext cx="8286750" cy="738120"/>
          </a:xfrm>
        </p:spPr>
        <p:txBody>
          <a:bodyPr>
            <a:normAutofit/>
          </a:bodyPr>
          <a:lstStyle/>
          <a:p>
            <a:r>
              <a:rPr lang="en-US" sz="2400" dirty="0"/>
              <a:t>Extended EBIS  Features</a:t>
            </a:r>
          </a:p>
        </p:txBody>
      </p:sp>
      <p:sp>
        <p:nvSpPr>
          <p:cNvPr id="3" name="Slide Number Placeholder 2">
            <a:extLst>
              <a:ext uri="{FF2B5EF4-FFF2-40B4-BE49-F238E27FC236}">
                <a16:creationId xmlns:a16="http://schemas.microsoft.com/office/drawing/2014/main" id="{D0B9A3B9-5DFB-1BD5-2E7F-AF30442CAC8C}"/>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sp>
        <p:nvSpPr>
          <p:cNvPr id="4" name="TextBox 3">
            <a:extLst>
              <a:ext uri="{FF2B5EF4-FFF2-40B4-BE49-F238E27FC236}">
                <a16:creationId xmlns:a16="http://schemas.microsoft.com/office/drawing/2014/main" id="{2C5458C0-A7E1-B121-AF1C-0B21CC15B606}"/>
              </a:ext>
            </a:extLst>
          </p:cNvPr>
          <p:cNvSpPr txBox="1"/>
          <p:nvPr/>
        </p:nvSpPr>
        <p:spPr>
          <a:xfrm>
            <a:off x="837469" y="1049409"/>
            <a:ext cx="7877906" cy="4801314"/>
          </a:xfrm>
          <a:prstGeom prst="rect">
            <a:avLst/>
          </a:prstGeom>
          <a:noFill/>
        </p:spPr>
        <p:txBody>
          <a:bodyPr wrap="square" rtlCol="0">
            <a:spAutoFit/>
          </a:bodyPr>
          <a:lstStyle/>
          <a:p>
            <a:r>
              <a:rPr lang="en-US" b="1" dirty="0"/>
              <a:t>High-capacity NEGs + Turbo Pumping:</a:t>
            </a:r>
          </a:p>
          <a:p>
            <a:r>
              <a:rPr lang="en-US" dirty="0"/>
              <a:t>Provide high pumping speed where needed.   Pulsed Hydrogen pumping speed measurement system developed to monitor NEG status.</a:t>
            </a:r>
          </a:p>
          <a:p>
            <a:endParaRPr lang="en-US" b="1" dirty="0"/>
          </a:p>
          <a:p>
            <a:r>
              <a:rPr lang="en-US" b="1" dirty="0"/>
              <a:t>Alignment during EBIS electron beam propagation: </a:t>
            </a:r>
          </a:p>
          <a:p>
            <a:r>
              <a:rPr lang="en-US" dirty="0"/>
              <a:t>HV cage is partitioned and HV connections are protected such that EBIS experts can enter the HV cage for initial mechanical magnetic alignment</a:t>
            </a:r>
          </a:p>
          <a:p>
            <a:endParaRPr lang="en-US" dirty="0"/>
          </a:p>
          <a:p>
            <a:r>
              <a:rPr lang="en-US" b="1" dirty="0"/>
              <a:t>New Electron Gun Cathode:</a:t>
            </a:r>
          </a:p>
          <a:p>
            <a:r>
              <a:rPr lang="en-US" dirty="0"/>
              <a:t>3M lower temperature oxide cathodes. improved reliability and lifetime, improved beam quality, domestically available, important for BNL and our other colleagues at ANL and FRIB</a:t>
            </a:r>
          </a:p>
          <a:p>
            <a:r>
              <a:rPr lang="en-US" dirty="0">
                <a:solidFill>
                  <a:srgbClr val="FF0000"/>
                </a:solidFill>
              </a:rPr>
              <a:t>(Re-testing of higher current </a:t>
            </a:r>
            <a:r>
              <a:rPr lang="en-US" dirty="0" err="1">
                <a:solidFill>
                  <a:srgbClr val="FF0000"/>
                </a:solidFill>
              </a:rPr>
              <a:t>IrCe</a:t>
            </a:r>
            <a:r>
              <a:rPr lang="en-US" dirty="0">
                <a:solidFill>
                  <a:srgbClr val="FF0000"/>
                </a:solidFill>
              </a:rPr>
              <a:t> cathode expected before DT modification)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83055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8</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fontScale="90000"/>
          </a:bodyPr>
          <a:lstStyle/>
          <a:p>
            <a:r>
              <a:rPr lang="en-US" dirty="0"/>
              <a:t>Intensity Goals</a:t>
            </a:r>
            <a:br>
              <a:rPr lang="en-US" dirty="0"/>
            </a:br>
            <a:br>
              <a:rPr lang="en-US" dirty="0"/>
            </a:br>
            <a:endParaRPr lang="en-US" dirty="0"/>
          </a:p>
        </p:txBody>
      </p:sp>
    </p:spTree>
    <p:extLst>
      <p:ext uri="{BB962C8B-B14F-4D97-AF65-F5344CB8AC3E}">
        <p14:creationId xmlns:p14="http://schemas.microsoft.com/office/powerpoint/2010/main" val="116781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0"/>
            <a:ext cx="8286750" cy="1325563"/>
          </a:xfrm>
        </p:spPr>
        <p:txBody>
          <a:bodyPr/>
          <a:lstStyle/>
          <a:p>
            <a:r>
              <a:rPr lang="en-US" dirty="0"/>
              <a:t>From </a:t>
            </a:r>
            <a:r>
              <a:rPr lang="en-US" dirty="0" err="1"/>
              <a:t>RhicEBIS</a:t>
            </a:r>
            <a:r>
              <a:rPr lang="en-US" dirty="0"/>
              <a:t> to Extended EBIS </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9</a:t>
            </a:fld>
            <a:endParaRPr lang="en-US" dirty="0"/>
          </a:p>
        </p:txBody>
      </p:sp>
      <p:sp>
        <p:nvSpPr>
          <p:cNvPr id="7" name="TextBox 6">
            <a:extLst>
              <a:ext uri="{FF2B5EF4-FFF2-40B4-BE49-F238E27FC236}">
                <a16:creationId xmlns:a16="http://schemas.microsoft.com/office/drawing/2014/main" id="{4E47EB98-D970-5546-EF4D-EE808D9AF150}"/>
              </a:ext>
            </a:extLst>
          </p:cNvPr>
          <p:cNvSpPr txBox="1"/>
          <p:nvPr/>
        </p:nvSpPr>
        <p:spPr>
          <a:xfrm>
            <a:off x="232611" y="6561405"/>
            <a:ext cx="8911390" cy="276999"/>
          </a:xfrm>
          <a:prstGeom prst="rect">
            <a:avLst/>
          </a:prstGeom>
          <a:noFill/>
        </p:spPr>
        <p:txBody>
          <a:bodyPr wrap="square" rtlCol="0">
            <a:spAutoFit/>
          </a:bodyPr>
          <a:lstStyle/>
          <a:p>
            <a:pPr algn="ctr"/>
            <a:r>
              <a:rPr lang="en-US" sz="1200" i="1" dirty="0"/>
              <a:t> </a:t>
            </a:r>
          </a:p>
        </p:txBody>
      </p:sp>
      <p:pic>
        <p:nvPicPr>
          <p:cNvPr id="9" name="Picture 8" descr="A large machine in a factory&#10;&#10;Description automatically generated">
            <a:extLst>
              <a:ext uri="{FF2B5EF4-FFF2-40B4-BE49-F238E27FC236}">
                <a16:creationId xmlns:a16="http://schemas.microsoft.com/office/drawing/2014/main" id="{5393EA65-8CFE-5E7B-0652-76B006D640C0}"/>
              </a:ext>
            </a:extLst>
          </p:cNvPr>
          <p:cNvPicPr>
            <a:picLocks noChangeAspect="1"/>
          </p:cNvPicPr>
          <p:nvPr/>
        </p:nvPicPr>
        <p:blipFill>
          <a:blip r:embed="rId2"/>
          <a:stretch>
            <a:fillRect/>
          </a:stretch>
        </p:blipFill>
        <p:spPr>
          <a:xfrm>
            <a:off x="3935392" y="2940647"/>
            <a:ext cx="5063924" cy="3375949"/>
          </a:xfrm>
          <a:prstGeom prst="rect">
            <a:avLst/>
          </a:prstGeom>
        </p:spPr>
      </p:pic>
      <p:pic>
        <p:nvPicPr>
          <p:cNvPr id="11" name="Picture 10" descr="A large machine in a factory&#10;&#10;Description automatically generated">
            <a:extLst>
              <a:ext uri="{FF2B5EF4-FFF2-40B4-BE49-F238E27FC236}">
                <a16:creationId xmlns:a16="http://schemas.microsoft.com/office/drawing/2014/main" id="{FDBC957C-F852-FD62-8711-A4F56A8FB13E}"/>
              </a:ext>
            </a:extLst>
          </p:cNvPr>
          <p:cNvPicPr>
            <a:picLocks noChangeAspect="1"/>
          </p:cNvPicPr>
          <p:nvPr/>
        </p:nvPicPr>
        <p:blipFill>
          <a:blip r:embed="rId3"/>
          <a:stretch>
            <a:fillRect/>
          </a:stretch>
        </p:blipFill>
        <p:spPr>
          <a:xfrm>
            <a:off x="358815" y="950088"/>
            <a:ext cx="4213185" cy="2808790"/>
          </a:xfrm>
          <a:prstGeom prst="rect">
            <a:avLst/>
          </a:prstGeom>
        </p:spPr>
      </p:pic>
      <p:sp>
        <p:nvSpPr>
          <p:cNvPr id="12" name="TextBox 11">
            <a:extLst>
              <a:ext uri="{FF2B5EF4-FFF2-40B4-BE49-F238E27FC236}">
                <a16:creationId xmlns:a16="http://schemas.microsoft.com/office/drawing/2014/main" id="{162F1553-E7A6-4B94-CD8D-12B757B919D9}"/>
              </a:ext>
            </a:extLst>
          </p:cNvPr>
          <p:cNvSpPr txBox="1"/>
          <p:nvPr/>
        </p:nvSpPr>
        <p:spPr>
          <a:xfrm>
            <a:off x="2679540" y="996961"/>
            <a:ext cx="1826141" cy="369332"/>
          </a:xfrm>
          <a:prstGeom prst="rect">
            <a:avLst/>
          </a:prstGeom>
          <a:solidFill>
            <a:schemeClr val="bg1"/>
          </a:solidFill>
        </p:spPr>
        <p:txBody>
          <a:bodyPr wrap="none" rtlCol="0">
            <a:spAutoFit/>
          </a:bodyPr>
          <a:lstStyle/>
          <a:p>
            <a:r>
              <a:rPr lang="en-US" dirty="0"/>
              <a:t>From </a:t>
            </a:r>
            <a:r>
              <a:rPr lang="en-US" b="1" dirty="0" err="1"/>
              <a:t>RhicEBIS</a:t>
            </a:r>
            <a:endParaRPr lang="en-US" b="1" dirty="0"/>
          </a:p>
        </p:txBody>
      </p:sp>
      <p:sp>
        <p:nvSpPr>
          <p:cNvPr id="13" name="TextBox 12">
            <a:extLst>
              <a:ext uri="{FF2B5EF4-FFF2-40B4-BE49-F238E27FC236}">
                <a16:creationId xmlns:a16="http://schemas.microsoft.com/office/drawing/2014/main" id="{2A4C3A13-D712-3CA9-F3AA-E034CFAC0ECF}"/>
              </a:ext>
            </a:extLst>
          </p:cNvPr>
          <p:cNvSpPr txBox="1"/>
          <p:nvPr/>
        </p:nvSpPr>
        <p:spPr>
          <a:xfrm>
            <a:off x="6496154" y="3012495"/>
            <a:ext cx="2133982" cy="369332"/>
          </a:xfrm>
          <a:prstGeom prst="rect">
            <a:avLst/>
          </a:prstGeom>
          <a:solidFill>
            <a:schemeClr val="bg1"/>
          </a:solidFill>
        </p:spPr>
        <p:txBody>
          <a:bodyPr wrap="none" rtlCol="0">
            <a:spAutoFit/>
          </a:bodyPr>
          <a:lstStyle/>
          <a:p>
            <a:r>
              <a:rPr lang="en-US" dirty="0"/>
              <a:t>To </a:t>
            </a:r>
            <a:r>
              <a:rPr lang="en-US" b="1" dirty="0"/>
              <a:t>Extended EBIS</a:t>
            </a:r>
          </a:p>
        </p:txBody>
      </p:sp>
      <p:cxnSp>
        <p:nvCxnSpPr>
          <p:cNvPr id="15" name="Straight Arrow Connector 14">
            <a:extLst>
              <a:ext uri="{FF2B5EF4-FFF2-40B4-BE49-F238E27FC236}">
                <a16:creationId xmlns:a16="http://schemas.microsoft.com/office/drawing/2014/main" id="{1D9605F1-2584-126D-E4CB-C23CDF885795}"/>
              </a:ext>
            </a:extLst>
          </p:cNvPr>
          <p:cNvCxnSpPr>
            <a:cxnSpLocks/>
          </p:cNvCxnSpPr>
          <p:nvPr/>
        </p:nvCxnSpPr>
        <p:spPr>
          <a:xfrm>
            <a:off x="4505681" y="1181627"/>
            <a:ext cx="2948415" cy="182315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F994DD4-6442-4433-F31A-5BA4B46F5AAF}"/>
              </a:ext>
            </a:extLst>
          </p:cNvPr>
          <p:cNvPicPr>
            <a:picLocks noChangeAspect="1"/>
          </p:cNvPicPr>
          <p:nvPr/>
        </p:nvPicPr>
        <p:blipFill>
          <a:blip r:embed="rId4"/>
          <a:stretch>
            <a:fillRect/>
          </a:stretch>
        </p:blipFill>
        <p:spPr>
          <a:xfrm>
            <a:off x="444725" y="3586262"/>
            <a:ext cx="3404757" cy="2108127"/>
          </a:xfrm>
          <a:prstGeom prst="rect">
            <a:avLst/>
          </a:prstGeom>
        </p:spPr>
      </p:pic>
    </p:spTree>
    <p:extLst>
      <p:ext uri="{BB962C8B-B14F-4D97-AF65-F5344CB8AC3E}">
        <p14:creationId xmlns:p14="http://schemas.microsoft.com/office/powerpoint/2010/main" val="4084860112"/>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558A0D9-1E6C-0545-B056-4ABCB0C08B10}" vid="{C4DE843A-9E61-FF4B-A863-C9A32DA686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E95B695883314BAE5E4DBCDF3EE294" ma:contentTypeVersion="9" ma:contentTypeDescription="Create a new document." ma:contentTypeScope="" ma:versionID="12fead870faf9e7894817a6b35ae5d4e">
  <xsd:schema xmlns:xsd="http://www.w3.org/2001/XMLSchema" xmlns:xs="http://www.w3.org/2001/XMLSchema" xmlns:p="http://schemas.microsoft.com/office/2006/metadata/properties" xmlns:ns2="33ff5767-3f25-4018-9f32-f41bde34b933" xmlns:ns3="11378822-eb24-4592-8eb7-8f72ed701ff5" targetNamespace="http://schemas.microsoft.com/office/2006/metadata/properties" ma:root="true" ma:fieldsID="41c55ec3f667b3ec0872a95347680b39" ns2:_="" ns3:_="">
    <xsd:import namespace="33ff5767-3f25-4018-9f32-f41bde34b933"/>
    <xsd:import namespace="11378822-eb24-4592-8eb7-8f72ed701f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ff5767-3f25-4018-9f32-f41bde34b9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378822-eb24-4592-8eb7-8f72ed701ff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1378822-eb24-4592-8eb7-8f72ed701ff5">
      <UserInfo>
        <DisplayName>Fliller, Raymond</DisplayName>
        <AccountId>504</AccountId>
        <AccountType/>
      </UserInfo>
      <UserInfo>
        <DisplayName>DiFilippo, Lynanne</DisplayName>
        <AccountId>15</AccountId>
        <AccountType/>
      </UserInfo>
    </SharedWithUsers>
  </documentManagement>
</p:properties>
</file>

<file path=customXml/itemProps1.xml><?xml version="1.0" encoding="utf-8"?>
<ds:datastoreItem xmlns:ds="http://schemas.openxmlformats.org/officeDocument/2006/customXml" ds:itemID="{5CC99CA5-27B4-4166-A006-336630633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ff5767-3f25-4018-9f32-f41bde34b933"/>
    <ds:schemaRef ds:uri="11378822-eb24-4592-8eb7-8f72ed701f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852B85-6906-4058-9EE8-A2B9EFB1CBF3}">
  <ds:schemaRefs>
    <ds:schemaRef ds:uri="http://schemas.microsoft.com/sharepoint/v3/contenttype/forms"/>
  </ds:schemaRefs>
</ds:datastoreItem>
</file>

<file path=customXml/itemProps3.xml><?xml version="1.0" encoding="utf-8"?>
<ds:datastoreItem xmlns:ds="http://schemas.openxmlformats.org/officeDocument/2006/customXml" ds:itemID="{687A184C-6CD4-49F1-ADF2-56A775E6AC19}">
  <ds:schemaRefs>
    <ds:schemaRef ds:uri="http://www.w3.org/XML/1998/namespace"/>
    <ds:schemaRef ds:uri="http://schemas.microsoft.com/office/2006/metadata/properties"/>
    <ds:schemaRef ds:uri="33ff5767-3f25-4018-9f32-f41bde34b933"/>
    <ds:schemaRef ds:uri="11378822-eb24-4592-8eb7-8f72ed701ff5"/>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BNL</Template>
  <TotalTime>12716</TotalTime>
  <Words>3303</Words>
  <Application>Microsoft Macintosh PowerPoint</Application>
  <PresentationFormat>On-screen Show (4:3)</PresentationFormat>
  <Paragraphs>416</Paragraphs>
  <Slides>41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Comic Sans MS</vt:lpstr>
      <vt:lpstr>Times New Roman</vt:lpstr>
      <vt:lpstr>BNL</vt:lpstr>
      <vt:lpstr>Extended EBIS (EEBIS)  Status</vt:lpstr>
      <vt:lpstr>PowerPoint Presentation</vt:lpstr>
      <vt:lpstr>Overview </vt:lpstr>
      <vt:lpstr>Polarized 3He2+ source development is made in a collaboration between BNL and MIT</vt:lpstr>
      <vt:lpstr>PowerPoint Presentation</vt:lpstr>
      <vt:lpstr>The Extended EBIS Three trap System:   (gas injection trap, short trap, long trap) </vt:lpstr>
      <vt:lpstr>Extended EBIS  Features</vt:lpstr>
      <vt:lpstr>Intensity Goals  </vt:lpstr>
      <vt:lpstr>From RhicEBIS to Extended EBIS </vt:lpstr>
      <vt:lpstr>Expected Extended EBIS intensities based on RhicEBIS performance</vt:lpstr>
      <vt:lpstr>EBIS Au32+ intensity :   </vt:lpstr>
      <vt:lpstr>EEBIS Component Development and Operation in the Test Lab </vt:lpstr>
      <vt:lpstr>Gas Cell with pump out manifold and external drift tube connections</vt:lpstr>
      <vt:lpstr>PowerPoint Presentation</vt:lpstr>
      <vt:lpstr>EEBIS Installation at the Accelerator Location</vt:lpstr>
      <vt:lpstr>EEBIS – HV Cage </vt:lpstr>
      <vt:lpstr>Extended EBIS Installation at Accelerator with High Voltage enclosure</vt:lpstr>
      <vt:lpstr>Methods and Measurements </vt:lpstr>
      <vt:lpstr>Short and Long Trap Ion Pulse Merging</vt:lpstr>
      <vt:lpstr>Integration of Short and Long Trap Au32+ pulses</vt:lpstr>
      <vt:lpstr>Measurements at EEBIS</vt:lpstr>
      <vt:lpstr>Results and Status</vt:lpstr>
      <vt:lpstr>Present State of the EBIS source:</vt:lpstr>
      <vt:lpstr>PowerPoint Presentation</vt:lpstr>
      <vt:lpstr>EEBIS improvement with IrCe electron gun cathode </vt:lpstr>
      <vt:lpstr>Required EBIS mode for RHIC Au Operations</vt:lpstr>
      <vt:lpstr>Single electron beam pulse per supercycle EBIS operation</vt:lpstr>
      <vt:lpstr>Gold Status with EEBIS</vt:lpstr>
      <vt:lpstr>EEBIS Operation Status at the accelerator</vt:lpstr>
      <vt:lpstr>Tests and Plans</vt:lpstr>
      <vt:lpstr>Modifications and Schedule</vt:lpstr>
      <vt:lpstr>PowerPoint Presentation</vt:lpstr>
      <vt:lpstr>PowerPoint Presentation</vt:lpstr>
      <vt:lpstr>Schedule: EBIS Modification and Testing</vt:lpstr>
      <vt:lpstr>Summary</vt:lpstr>
      <vt:lpstr>Summary</vt:lpstr>
      <vt:lpstr>Reference Material</vt:lpstr>
      <vt:lpstr>Commissioning Milestones  (March 2023-April 2024)</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DiFilippo, Lynanne</dc:creator>
  <cp:keywords/>
  <dc:description/>
  <cp:lastModifiedBy>Beebe, Edward N</cp:lastModifiedBy>
  <cp:revision>231</cp:revision>
  <dcterms:created xsi:type="dcterms:W3CDTF">2021-11-30T19:51:05Z</dcterms:created>
  <dcterms:modified xsi:type="dcterms:W3CDTF">2024-12-17T17:39:06Z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0x01010019E95B695883314BAE5E4DBCDF3EE294</vt:lpwstr>
  </property>
</Properties>
</file>