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44"/>
  </p:notesMasterIdLst>
  <p:sldIdLst>
    <p:sldId id="256" r:id="rId5"/>
    <p:sldId id="260" r:id="rId6"/>
    <p:sldId id="257" r:id="rId7"/>
    <p:sldId id="885" r:id="rId8"/>
    <p:sldId id="263" r:id="rId9"/>
    <p:sldId id="283" r:id="rId10"/>
    <p:sldId id="284" r:id="rId11"/>
    <p:sldId id="285" r:id="rId12"/>
    <p:sldId id="259" r:id="rId13"/>
    <p:sldId id="268" r:id="rId14"/>
    <p:sldId id="266" r:id="rId15"/>
    <p:sldId id="267" r:id="rId16"/>
    <p:sldId id="269" r:id="rId17"/>
    <p:sldId id="272" r:id="rId18"/>
    <p:sldId id="270" r:id="rId19"/>
    <p:sldId id="271" r:id="rId20"/>
    <p:sldId id="273" r:id="rId21"/>
    <p:sldId id="287" r:id="rId22"/>
    <p:sldId id="288" r:id="rId23"/>
    <p:sldId id="289" r:id="rId24"/>
    <p:sldId id="264" r:id="rId25"/>
    <p:sldId id="274" r:id="rId26"/>
    <p:sldId id="275" r:id="rId27"/>
    <p:sldId id="279" r:id="rId28"/>
    <p:sldId id="281" r:id="rId29"/>
    <p:sldId id="282" r:id="rId30"/>
    <p:sldId id="276" r:id="rId31"/>
    <p:sldId id="280" r:id="rId32"/>
    <p:sldId id="277" r:id="rId33"/>
    <p:sldId id="286" r:id="rId34"/>
    <p:sldId id="265" r:id="rId35"/>
    <p:sldId id="291" r:id="rId36"/>
    <p:sldId id="262" r:id="rId37"/>
    <p:sldId id="293" r:id="rId38"/>
    <p:sldId id="292" r:id="rId39"/>
    <p:sldId id="290" r:id="rId40"/>
    <p:sldId id="879" r:id="rId41"/>
    <p:sldId id="880" r:id="rId42"/>
    <p:sldId id="881"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788"/>
    <p:restoredTop sz="94694"/>
  </p:normalViewPr>
  <p:slideViewPr>
    <p:cSldViewPr snapToGrid="0" snapToObjects="1">
      <p:cViewPr varScale="1">
        <p:scale>
          <a:sx n="67" d="100"/>
          <a:sy n="67" d="100"/>
        </p:scale>
        <p:origin x="1596" y="3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12/15/2024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dirty="0"/>
          </a:p>
        </p:txBody>
      </p:sp>
      <p:sp>
        <p:nvSpPr>
          <p:cNvPr id="4" name="Slide Number Placeholder 3"/>
          <p:cNvSpPr>
            <a:spLocks noGrp="1"/>
          </p:cNvSpPr>
          <p:nvPr>
            <p:ph type="sldNum" sz="quarter" idx="5"/>
          </p:nvPr>
        </p:nvSpPr>
        <p:spPr/>
        <p:txBody>
          <a:bodyPr/>
          <a:lstStyle/>
          <a:p>
            <a:fld id="{C24BC7BF-1FF5-6249-98ED-8673119734B8}" type="slidenum">
              <a:rPr lang="en-US" smtClean="0"/>
              <a:t>37</a:t>
            </a:fld>
            <a:endParaRPr lang="en-US" dirty="0"/>
          </a:p>
        </p:txBody>
      </p:sp>
    </p:spTree>
    <p:extLst>
      <p:ext uri="{BB962C8B-B14F-4D97-AF65-F5344CB8AC3E}">
        <p14:creationId xmlns:p14="http://schemas.microsoft.com/office/powerpoint/2010/main" val="22643050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609882" y="5773230"/>
            <a:ext cx="7750969" cy="746185"/>
          </a:xfrm>
        </p:spPr>
        <p:txBody>
          <a:bodyPr>
            <a:normAutofit/>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bg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pic>
        <p:nvPicPr>
          <p:cNvPr id="7" name="Picture 6">
            <a:extLst>
              <a:ext uri="{FF2B5EF4-FFF2-40B4-BE49-F238E27FC236}">
                <a16:creationId xmlns:a16="http://schemas.microsoft.com/office/drawing/2014/main" id="{4CEC2187-E5FA-944C-A56A-E562C9C1C5D5}"/>
              </a:ext>
            </a:extLst>
          </p:cNvPr>
          <p:cNvPicPr>
            <a:picLocks noChangeAspect="1"/>
          </p:cNvPicPr>
          <p:nvPr userDrawn="1"/>
        </p:nvPicPr>
        <p:blipFill>
          <a:blip r:embed="rId3">
            <a:alphaModFix amt="60000"/>
          </a:blip>
          <a:srcRect/>
          <a:stretch/>
        </p:blipFill>
        <p:spPr>
          <a:xfrm>
            <a:off x="5469321" y="5761051"/>
            <a:ext cx="3173185" cy="419100"/>
          </a:xfrm>
          <a:prstGeom prst="rect">
            <a:avLst/>
          </a:prstGeom>
        </p:spPr>
      </p:pic>
      <p:sp>
        <p:nvSpPr>
          <p:cNvPr id="4" name="TextBox 3">
            <a:extLst>
              <a:ext uri="{FF2B5EF4-FFF2-40B4-BE49-F238E27FC236}">
                <a16:creationId xmlns:a16="http://schemas.microsoft.com/office/drawing/2014/main" id="{63C246E6-901B-3B57-D5B3-7BBEFE034B60}"/>
              </a:ext>
            </a:extLst>
          </p:cNvPr>
          <p:cNvSpPr txBox="1"/>
          <p:nvPr userDrawn="1"/>
        </p:nvSpPr>
        <p:spPr>
          <a:xfrm>
            <a:off x="3403600" y="6559788"/>
            <a:ext cx="2875280" cy="276999"/>
          </a:xfrm>
          <a:prstGeom prst="rect">
            <a:avLst/>
          </a:prstGeom>
          <a:noFill/>
        </p:spPr>
        <p:txBody>
          <a:bodyPr wrap="square" rtlCol="0">
            <a:spAutoFit/>
          </a:bodyPr>
          <a:lstStyle/>
          <a:p>
            <a:r>
              <a:rPr lang="en-US" sz="1200" dirty="0"/>
              <a:t>Dejan Trbojevic Dec 17, 2024 MAC</a:t>
            </a:r>
          </a:p>
        </p:txBody>
      </p:sp>
    </p:spTree>
    <p:extLst>
      <p:ext uri="{BB962C8B-B14F-4D97-AF65-F5344CB8AC3E}">
        <p14:creationId xmlns:p14="http://schemas.microsoft.com/office/powerpoint/2010/main" val="6426553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extLst>
    <p:ext uri="{DCECCB84-F9BA-43D5-87BE-67443E8EF086}">
      <p15:sldGuideLst xmlns:p15="http://schemas.microsoft.com/office/powerpoint/2012/main">
        <p15:guide id="7" orient="horz" pos="2160" userDrawn="1">
          <p15:clr>
            <a:srgbClr val="FBAE40"/>
          </p15:clr>
        </p15:guide>
        <p15:guide id="8" pos="2880" userDrawn="1">
          <p15:clr>
            <a:srgbClr val="FBAE40"/>
          </p15:clr>
        </p15:guide>
        <p15:guide id="9" orient="horz" pos="3888" userDrawn="1">
          <p15:clr>
            <a:srgbClr val="FBAE40"/>
          </p15:clr>
        </p15:guide>
        <p15:guide id="10" pos="270" userDrawn="1">
          <p15:clr>
            <a:srgbClr val="FBAE40"/>
          </p15:clr>
        </p15:guide>
        <p15:guide id="11" pos="5490" userDrawn="1">
          <p15:clr>
            <a:srgbClr val="FBAE40"/>
          </p15:clr>
        </p15:guide>
        <p15:guide id="12" orient="horz" pos="39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6ACFED41-9DB8-3441-9E99-88FCE31DC294}"/>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41603393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B0BC717A-FCD7-0D46-A097-931C02281585}"/>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18119199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FA0D-AA3C-664A-87D2-78DEA605D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5DD7F-359B-0241-A0E1-CB4146394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94FE3B0-EE83-EE47-9729-1EF195304D10}"/>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23816605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785AC-BC0C-8F4E-B552-D8A6AD40EEB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59A820-91F6-F544-8B07-61605B067C56}"/>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FAE437-C75F-3A40-9104-1FFF2D5E7948}"/>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10660975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tx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609882" y="5773230"/>
            <a:ext cx="7750969" cy="746185"/>
          </a:xfrm>
        </p:spPr>
        <p:txBody>
          <a:bodyPr>
            <a:norm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tx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pic>
        <p:nvPicPr>
          <p:cNvPr id="6" name="Picture 5">
            <a:extLst>
              <a:ext uri="{FF2B5EF4-FFF2-40B4-BE49-F238E27FC236}">
                <a16:creationId xmlns:a16="http://schemas.microsoft.com/office/drawing/2014/main" id="{C11DD1EC-00E2-0247-ADB6-287150A1627B}"/>
              </a:ext>
            </a:extLst>
          </p:cNvPr>
          <p:cNvPicPr>
            <a:picLocks noChangeAspect="1"/>
          </p:cNvPicPr>
          <p:nvPr userDrawn="1"/>
        </p:nvPicPr>
        <p:blipFill>
          <a:blip r:embed="rId3"/>
          <a:srcRect/>
          <a:stretch/>
        </p:blipFill>
        <p:spPr>
          <a:xfrm>
            <a:off x="5469321" y="5761050"/>
            <a:ext cx="3173185" cy="419100"/>
          </a:xfrm>
          <a:prstGeom prst="rect">
            <a:avLst/>
          </a:prstGeom>
        </p:spPr>
      </p:pic>
    </p:spTree>
    <p:extLst>
      <p:ext uri="{BB962C8B-B14F-4D97-AF65-F5344CB8AC3E}">
        <p14:creationId xmlns:p14="http://schemas.microsoft.com/office/powerpoint/2010/main" val="4851145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extLst>
    <p:ext uri="{DCECCB84-F9BA-43D5-87BE-67443E8EF086}">
      <p15:sldGuideLst xmlns:p15="http://schemas.microsoft.com/office/powerpoint/2012/main">
        <p15:guide id="7" orient="horz" pos="2160" userDrawn="1">
          <p15:clr>
            <a:srgbClr val="FBAE40"/>
          </p15:clr>
        </p15:guide>
        <p15:guide id="8" pos="2880" userDrawn="1">
          <p15:clr>
            <a:srgbClr val="FBAE40"/>
          </p15:clr>
        </p15:guide>
        <p15:guide id="9" orient="horz" pos="3888" userDrawn="1">
          <p15:clr>
            <a:srgbClr val="FBAE40"/>
          </p15:clr>
        </p15:guide>
        <p15:guide id="10" pos="270" userDrawn="1">
          <p15:clr>
            <a:srgbClr val="FBAE40"/>
          </p15:clr>
        </p15:guide>
        <p15:guide id="11" pos="5490" userDrawn="1">
          <p15:clr>
            <a:srgbClr val="FBAE40"/>
          </p15:clr>
        </p15:guide>
        <p15:guide id="12" orient="horz" pos="39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8819635" y="6492875"/>
            <a:ext cx="324365" cy="365125"/>
          </a:xfrm>
          <a:prstGeom prst="rect">
            <a:avLst/>
          </a:prstGeom>
        </p:spPr>
        <p:txBody>
          <a:bodyPr lIns="0" tIns="0" rIns="45720" bIns="0" anchor="ctr"/>
          <a:lstStyle>
            <a:lvl1pPr algn="r">
              <a:defRPr sz="1200"/>
            </a:lvl1pPr>
          </a:lstStyle>
          <a:p>
            <a:fld id="{933A556B-7C63-244D-9B7C-B0EA8042B330}" type="slidenum">
              <a:rPr lang="en-US" smtClean="0"/>
              <a:pPr/>
              <a:t>‹#›</a:t>
            </a:fld>
            <a:endParaRPr lang="en-US" dirty="0"/>
          </a:p>
        </p:txBody>
      </p:sp>
      <p:sp>
        <p:nvSpPr>
          <p:cNvPr id="4" name="TextBox 3">
            <a:extLst>
              <a:ext uri="{FF2B5EF4-FFF2-40B4-BE49-F238E27FC236}">
                <a16:creationId xmlns:a16="http://schemas.microsoft.com/office/drawing/2014/main" id="{048BDA39-FFBC-A702-E7E2-1DF637016331}"/>
              </a:ext>
            </a:extLst>
          </p:cNvPr>
          <p:cNvSpPr txBox="1"/>
          <p:nvPr userDrawn="1"/>
        </p:nvSpPr>
        <p:spPr>
          <a:xfrm>
            <a:off x="2915920" y="6581001"/>
            <a:ext cx="3688382" cy="276999"/>
          </a:xfrm>
          <a:prstGeom prst="rect">
            <a:avLst/>
          </a:prstGeom>
          <a:noFill/>
        </p:spPr>
        <p:txBody>
          <a:bodyPr wrap="none" rtlCol="0">
            <a:spAutoFit/>
          </a:bodyPr>
          <a:lstStyle/>
          <a:p>
            <a:r>
              <a:rPr lang="en-US" sz="1200" dirty="0"/>
              <a:t>Dejan Trbojevic – MAC Review December 17, 2024</a:t>
            </a:r>
          </a:p>
        </p:txBody>
      </p:sp>
    </p:spTree>
    <p:extLst>
      <p:ext uri="{BB962C8B-B14F-4D97-AF65-F5344CB8AC3E}">
        <p14:creationId xmlns:p14="http://schemas.microsoft.com/office/powerpoint/2010/main" val="27945689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bg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bg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spTree>
    <p:extLst>
      <p:ext uri="{BB962C8B-B14F-4D97-AF65-F5344CB8AC3E}">
        <p14:creationId xmlns:p14="http://schemas.microsoft.com/office/powerpoint/2010/main" val="42236879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tx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tx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spTree>
    <p:extLst>
      <p:ext uri="{BB962C8B-B14F-4D97-AF65-F5344CB8AC3E}">
        <p14:creationId xmlns:p14="http://schemas.microsoft.com/office/powerpoint/2010/main" val="21968156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428625"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457200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36306142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428625"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428626"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428626"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457200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457200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24E88283-FA1D-D040-8AFC-1D07DFC302AA}"/>
              </a:ext>
            </a:extLst>
          </p:cNvPr>
          <p:cNvSpPr>
            <a:spLocks noGrp="1"/>
          </p:cNvSpPr>
          <p:nvPr>
            <p:ph type="sldNum" sz="quarter" idx="10"/>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35739312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8819635" y="6492875"/>
            <a:ext cx="324365" cy="365125"/>
          </a:xfrm>
          <a:prstGeom prst="rect">
            <a:avLst/>
          </a:prstGeom>
        </p:spPr>
        <p:txBody>
          <a:bodyPr lIns="0" tIns="0" rIns="45720" bIns="0" anchor="ctr"/>
          <a:lstStyle>
            <a:lvl1pPr algn="r">
              <a:defRPr sz="1200"/>
            </a:lvl1pPr>
          </a:lstStyle>
          <a:p>
            <a:fld id="{933A556B-7C63-244D-9B7C-B0EA8042B330}" type="slidenum">
              <a:rPr lang="en-US" smtClean="0"/>
              <a:pPr/>
              <a:t>‹#›</a:t>
            </a:fld>
            <a:endParaRPr lang="en-US" dirty="0"/>
          </a:p>
        </p:txBody>
      </p:sp>
      <p:sp>
        <p:nvSpPr>
          <p:cNvPr id="3" name="TextBox 2">
            <a:extLst>
              <a:ext uri="{FF2B5EF4-FFF2-40B4-BE49-F238E27FC236}">
                <a16:creationId xmlns:a16="http://schemas.microsoft.com/office/drawing/2014/main" id="{D28DADD8-BB96-AC72-A86A-6BFB48837278}"/>
              </a:ext>
            </a:extLst>
          </p:cNvPr>
          <p:cNvSpPr txBox="1"/>
          <p:nvPr userDrawn="1"/>
        </p:nvSpPr>
        <p:spPr>
          <a:xfrm>
            <a:off x="2915920" y="6581001"/>
            <a:ext cx="3688382" cy="276999"/>
          </a:xfrm>
          <a:prstGeom prst="rect">
            <a:avLst/>
          </a:prstGeom>
          <a:noFill/>
        </p:spPr>
        <p:txBody>
          <a:bodyPr wrap="none" rtlCol="0">
            <a:spAutoFit/>
          </a:bodyPr>
          <a:lstStyle/>
          <a:p>
            <a:r>
              <a:rPr lang="en-US" sz="1200" dirty="0"/>
              <a:t>Dejan Trbojevic – MAC Review December 17, 2024</a:t>
            </a:r>
          </a:p>
        </p:txBody>
      </p:sp>
    </p:spTree>
    <p:extLst>
      <p:ext uri="{BB962C8B-B14F-4D97-AF65-F5344CB8AC3E}">
        <p14:creationId xmlns:p14="http://schemas.microsoft.com/office/powerpoint/2010/main" val="41335934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23912526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428625" y="365126"/>
            <a:ext cx="8286750" cy="1325563"/>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428625" y="1825626"/>
            <a:ext cx="8286750" cy="4207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7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hdr="0" dt="0"/>
  <p:txStyles>
    <p:titleStyle>
      <a:lvl1pPr algn="l" defTabSz="685800" rtl="0" eaLnBrk="1" latinLnBrk="0" hangingPunct="1">
        <a:lnSpc>
          <a:spcPct val="90000"/>
        </a:lnSpc>
        <a:spcBef>
          <a:spcPct val="0"/>
        </a:spcBef>
        <a:buNone/>
        <a:defRPr sz="3600" b="1" kern="1200">
          <a:solidFill>
            <a:schemeClr val="tx1"/>
          </a:solidFill>
          <a:latin typeface="+mn-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2880" userDrawn="1">
          <p15:clr>
            <a:srgbClr val="F26B43"/>
          </p15:clr>
        </p15:guide>
        <p15:guide id="9" pos="270" userDrawn="1">
          <p15:clr>
            <a:srgbClr val="F26B43"/>
          </p15:clr>
        </p15:guide>
        <p15:guide id="10" orient="horz" pos="3888" userDrawn="1">
          <p15:clr>
            <a:srgbClr val="F26B43"/>
          </p15:clr>
        </p15:guide>
        <p15:guide id="11" pos="549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image" Target="../media/image300.png"/><Relationship Id="rId1" Type="http://schemas.openxmlformats.org/officeDocument/2006/relationships/slideLayout" Target="../slideLayouts/slideLayout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3" Type="http://schemas.microsoft.com/office/2007/relationships/hdphoto" Target="../media/hdphoto1.wdp"/><Relationship Id="rId7" Type="http://schemas.openxmlformats.org/officeDocument/2006/relationships/image" Target="../media/image46.png"/><Relationship Id="rId12" Type="http://schemas.openxmlformats.org/officeDocument/2006/relationships/image" Target="../media/image10.png"/><Relationship Id="rId2" Type="http://schemas.openxmlformats.org/officeDocument/2006/relationships/image" Target="../media/image42.png"/><Relationship Id="rId1" Type="http://schemas.openxmlformats.org/officeDocument/2006/relationships/slideLayout" Target="../slideLayouts/slideLayout8.xml"/><Relationship Id="rId6" Type="http://schemas.openxmlformats.org/officeDocument/2006/relationships/image" Target="../media/image45.png"/><Relationship Id="rId11" Type="http://schemas.openxmlformats.org/officeDocument/2006/relationships/image" Target="../media/image48.png"/><Relationship Id="rId5" Type="http://schemas.openxmlformats.org/officeDocument/2006/relationships/image" Target="../media/image44.png"/><Relationship Id="rId10" Type="http://schemas.microsoft.com/office/2007/relationships/hdphoto" Target="../media/hdphoto3.wdp"/><Relationship Id="rId4" Type="http://schemas.openxmlformats.org/officeDocument/2006/relationships/image" Target="../media/image43.png"/><Relationship Id="rId9"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image" Target="../media/image58.png"/><Relationship Id="rId7" Type="http://schemas.openxmlformats.org/officeDocument/2006/relationships/image" Target="../media/image55.png"/><Relationship Id="rId12" Type="http://schemas.openxmlformats.org/officeDocument/2006/relationships/image" Target="../media/image67.png"/><Relationship Id="rId2" Type="http://schemas.openxmlformats.org/officeDocument/2006/relationships/image" Target="../media/image51.png"/><Relationship Id="rId16" Type="http://schemas.openxmlformats.org/officeDocument/2006/relationships/image" Target="../media/image71.png"/><Relationship Id="rId1" Type="http://schemas.openxmlformats.org/officeDocument/2006/relationships/slideLayout" Target="../slideLayouts/slideLayout8.xml"/><Relationship Id="rId6" Type="http://schemas.openxmlformats.org/officeDocument/2006/relationships/image" Target="../media/image54.png"/><Relationship Id="rId11" Type="http://schemas.openxmlformats.org/officeDocument/2006/relationships/image" Target="../media/image66.png"/><Relationship Id="rId5" Type="http://schemas.openxmlformats.org/officeDocument/2006/relationships/image" Target="../media/image53.png"/><Relationship Id="rId15" Type="http://schemas.openxmlformats.org/officeDocument/2006/relationships/image" Target="../media/image70.png"/><Relationship Id="rId10" Type="http://schemas.openxmlformats.org/officeDocument/2006/relationships/image" Target="../media/image65.png"/><Relationship Id="rId4" Type="http://schemas.openxmlformats.org/officeDocument/2006/relationships/image" Target="../media/image52.png"/><Relationship Id="rId9" Type="http://schemas.openxmlformats.org/officeDocument/2006/relationships/image" Target="../media/image64.png"/><Relationship Id="rId14" Type="http://schemas.openxmlformats.org/officeDocument/2006/relationships/image" Target="../media/image69.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8.xml"/><Relationship Id="rId6" Type="http://schemas.microsoft.com/office/2007/relationships/hdphoto" Target="../media/hdphoto4.wdp"/><Relationship Id="rId5" Type="http://schemas.openxmlformats.org/officeDocument/2006/relationships/image" Target="../media/image60.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8.xml"/><Relationship Id="rId5" Type="http://schemas.openxmlformats.org/officeDocument/2006/relationships/image" Target="../media/image75.png"/><Relationship Id="rId4" Type="http://schemas.openxmlformats.org/officeDocument/2006/relationships/image" Target="../media/image74.png"/></Relationships>
</file>

<file path=ppt/slides/_rels/slide2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8.xml"/><Relationship Id="rId6" Type="http://schemas.openxmlformats.org/officeDocument/2006/relationships/image" Target="../media/image75.png"/><Relationship Id="rId5" Type="http://schemas.openxmlformats.org/officeDocument/2006/relationships/image" Target="../media/image83.png"/><Relationship Id="rId4" Type="http://schemas.openxmlformats.org/officeDocument/2006/relationships/image" Target="../media/image82.png"/></Relationships>
</file>

<file path=ppt/slides/_rels/slide2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8.xml"/><Relationship Id="rId5" Type="http://schemas.openxmlformats.org/officeDocument/2006/relationships/image" Target="../media/image89.jpg"/><Relationship Id="rId4" Type="http://schemas.openxmlformats.org/officeDocument/2006/relationships/image" Target="../media/image88.jpg"/></Relationships>
</file>

<file path=ppt/slides/_rels/slide2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0.png"/><Relationship Id="rId7" Type="http://schemas.openxmlformats.org/officeDocument/2006/relationships/image" Target="../media/image260.png"/><Relationship Id="rId2" Type="http://schemas.openxmlformats.org/officeDocument/2006/relationships/image" Target="../media/image210.png"/><Relationship Id="rId1" Type="http://schemas.openxmlformats.org/officeDocument/2006/relationships/slideLayout" Target="../slideLayouts/slideLayout8.xml"/><Relationship Id="rId6" Type="http://schemas.openxmlformats.org/officeDocument/2006/relationships/image" Target="../media/image250.png"/><Relationship Id="rId5" Type="http://schemas.openxmlformats.org/officeDocument/2006/relationships/image" Target="../media/image24.png"/><Relationship Id="rId10" Type="http://schemas.openxmlformats.org/officeDocument/2006/relationships/image" Target="../media/image290.png"/><Relationship Id="rId4" Type="http://schemas.openxmlformats.org/officeDocument/2006/relationships/image" Target="../media/image230.png"/><Relationship Id="rId9" Type="http://schemas.openxmlformats.org/officeDocument/2006/relationships/image" Target="../media/image280.png"/></Relationships>
</file>

<file path=ppt/slides/_rels/slide3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1.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8.xml"/><Relationship Id="rId4" Type="http://schemas.openxmlformats.org/officeDocument/2006/relationships/image" Target="../media/image94.png"/></Relationships>
</file>

<file path=ppt/slides/_rels/slide3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5.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3.xml"/><Relationship Id="rId5" Type="http://schemas.openxmlformats.org/officeDocument/2006/relationships/image" Target="../media/image99.png"/><Relationship Id="rId4" Type="http://schemas.openxmlformats.org/officeDocument/2006/relationships/image" Target="../media/image98.png"/></Relationships>
</file>

<file path=ppt/slides/_rels/slide3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96.png"/><Relationship Id="rId1" Type="http://schemas.openxmlformats.org/officeDocument/2006/relationships/slideLayout" Target="../slideLayouts/slideLayout3.xml"/><Relationship Id="rId4" Type="http://schemas.openxmlformats.org/officeDocument/2006/relationships/image" Target="../media/image102.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hyperlink" Target="https://pubmed.ncbi.nlm.nih.gov/32947086/" TargetMode="Externa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hyperlink" Target="https://patentimages.storage.googleapis.com/42/5e/92/f7da1cf617d6e3/US9661737.pdf" TargetMode="External"/><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a:xfrm>
            <a:off x="609882" y="2541806"/>
            <a:ext cx="7750969" cy="1259607"/>
          </a:xfrm>
        </p:spPr>
        <p:txBody>
          <a:bodyPr>
            <a:normAutofit fontScale="90000"/>
          </a:bodyPr>
          <a:lstStyle/>
          <a:p>
            <a:r>
              <a:rPr lang="en-US" b="1" i="0" u="none" strike="noStrike" dirty="0">
                <a:effectLst/>
                <a:latin typeface="Roboto" panose="02000000000000000000" pitchFamily="2" charset="0"/>
              </a:rPr>
              <a:t>FFA synchrotron for medical applications (LDRD 24-010)</a:t>
            </a:r>
            <a:endParaRPr lang="en-US" dirty="0"/>
          </a:p>
        </p:txBody>
      </p:sp>
      <p:sp>
        <p:nvSpPr>
          <p:cNvPr id="3" name="Subtitle 2">
            <a:extLst>
              <a:ext uri="{FF2B5EF4-FFF2-40B4-BE49-F238E27FC236}">
                <a16:creationId xmlns:a16="http://schemas.microsoft.com/office/drawing/2014/main" id="{FDB0E14B-6889-F849-8A8C-D01D7C36038D}"/>
              </a:ext>
            </a:extLst>
          </p:cNvPr>
          <p:cNvSpPr>
            <a:spLocks noGrp="1"/>
          </p:cNvSpPr>
          <p:nvPr>
            <p:ph type="subTitle" idx="1"/>
          </p:nvPr>
        </p:nvSpPr>
        <p:spPr/>
        <p:txBody>
          <a:bodyPr/>
          <a:lstStyle/>
          <a:p>
            <a:r>
              <a:rPr lang="en-US" dirty="0"/>
              <a:t>December 17, 2024</a:t>
            </a:r>
          </a:p>
        </p:txBody>
      </p:sp>
      <p:sp>
        <p:nvSpPr>
          <p:cNvPr id="4" name="Text Placeholder 3">
            <a:extLst>
              <a:ext uri="{FF2B5EF4-FFF2-40B4-BE49-F238E27FC236}">
                <a16:creationId xmlns:a16="http://schemas.microsoft.com/office/drawing/2014/main" id="{BD0F4563-AB5E-1F4E-B28C-08AC1323034C}"/>
              </a:ext>
            </a:extLst>
          </p:cNvPr>
          <p:cNvSpPr>
            <a:spLocks noGrp="1"/>
          </p:cNvSpPr>
          <p:nvPr>
            <p:ph type="body" sz="quarter" idx="10"/>
          </p:nvPr>
        </p:nvSpPr>
        <p:spPr/>
        <p:txBody>
          <a:bodyPr/>
          <a:lstStyle/>
          <a:p>
            <a:r>
              <a:rPr lang="en-US" dirty="0"/>
              <a:t>Dejan Trbojevic</a:t>
            </a:r>
          </a:p>
        </p:txBody>
      </p:sp>
    </p:spTree>
    <p:extLst>
      <p:ext uri="{BB962C8B-B14F-4D97-AF65-F5344CB8AC3E}">
        <p14:creationId xmlns:p14="http://schemas.microsoft.com/office/powerpoint/2010/main" val="22467559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27CAA-A372-7691-510B-E9718189D62D}"/>
              </a:ext>
            </a:extLst>
          </p:cNvPr>
          <p:cNvSpPr>
            <a:spLocks noGrp="1"/>
          </p:cNvSpPr>
          <p:nvPr>
            <p:ph type="title"/>
          </p:nvPr>
        </p:nvSpPr>
        <p:spPr>
          <a:xfrm>
            <a:off x="283580" y="0"/>
            <a:ext cx="8762035" cy="1105381"/>
          </a:xfrm>
        </p:spPr>
        <p:txBody>
          <a:bodyPr>
            <a:noAutofit/>
          </a:bodyPr>
          <a:lstStyle/>
          <a:p>
            <a:r>
              <a:rPr lang="en-US" sz="2000" dirty="0"/>
              <a:t>Background: Particles with multiple energies are accelerated in the same Fixed Field Alternating (FFA) Gradient magnets. </a:t>
            </a:r>
            <a:br>
              <a:rPr lang="en-US" sz="2000" dirty="0"/>
            </a:br>
            <a:r>
              <a:rPr lang="en-US" sz="1800" dirty="0"/>
              <a:t>This is shown in </a:t>
            </a:r>
            <a:r>
              <a:rPr lang="en-US" sz="1800" i="0" dirty="0">
                <a:latin typeface="Arial" panose="020B0604020202020204" pitchFamily="34" charset="0"/>
                <a:cs typeface="Arial" panose="020B0604020202020204" pitchFamily="34" charset="0"/>
              </a:rPr>
              <a:t>Stephen Brooks’</a:t>
            </a:r>
            <a:r>
              <a:rPr lang="en-US" sz="1800" dirty="0"/>
              <a:t> simulation </a:t>
            </a:r>
            <a:r>
              <a:rPr lang="en-US" sz="1800" i="0" dirty="0">
                <a:latin typeface="Arial" panose="020B0604020202020204" pitchFamily="34" charset="0"/>
                <a:cs typeface="Arial" panose="020B0604020202020204" pitchFamily="34" charset="0"/>
              </a:rPr>
              <a:t>of particles’ motion in FFA with </a:t>
            </a:r>
            <a:r>
              <a:rPr lang="en-US" sz="1800" dirty="0"/>
              <a:t>42, 78, 114 and 150 MeV electrons</a:t>
            </a:r>
          </a:p>
        </p:txBody>
      </p:sp>
      <p:sp>
        <p:nvSpPr>
          <p:cNvPr id="3" name="Slide Number Placeholder 2">
            <a:extLst>
              <a:ext uri="{FF2B5EF4-FFF2-40B4-BE49-F238E27FC236}">
                <a16:creationId xmlns:a16="http://schemas.microsoft.com/office/drawing/2014/main" id="{06FAE6C9-3EA3-A38F-A1B5-FF1C47875B84}"/>
              </a:ext>
            </a:extLst>
          </p:cNvPr>
          <p:cNvSpPr>
            <a:spLocks noGrp="1"/>
          </p:cNvSpPr>
          <p:nvPr>
            <p:ph type="sldNum" sz="quarter" idx="4"/>
          </p:nvPr>
        </p:nvSpPr>
        <p:spPr/>
        <p:txBody>
          <a:bodyPr/>
          <a:lstStyle/>
          <a:p>
            <a:fld id="{933A556B-7C63-244D-9B7C-B0EA8042B330}" type="slidenum">
              <a:rPr lang="en-US" smtClean="0"/>
              <a:pPr/>
              <a:t>10</a:t>
            </a:fld>
            <a:endParaRPr lang="en-US" dirty="0"/>
          </a:p>
        </p:txBody>
      </p:sp>
      <p:pic>
        <p:nvPicPr>
          <p:cNvPr id="4" name="Content Placeholder 8">
            <a:extLst>
              <a:ext uri="{FF2B5EF4-FFF2-40B4-BE49-F238E27FC236}">
                <a16:creationId xmlns:a16="http://schemas.microsoft.com/office/drawing/2014/main" id="{C5418D16-545C-57E9-BAE5-1E410347CDB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92773" y="1152585"/>
            <a:ext cx="7120386" cy="5340290"/>
          </a:xfrm>
          <a:prstGeom prst="rect">
            <a:avLst/>
          </a:prstGeom>
        </p:spPr>
      </p:pic>
    </p:spTree>
    <p:extLst>
      <p:ext uri="{BB962C8B-B14F-4D97-AF65-F5344CB8AC3E}">
        <p14:creationId xmlns:p14="http://schemas.microsoft.com/office/powerpoint/2010/main" val="42836423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5549653-7F78-4F76-7914-3DF9C7CF44C9}"/>
              </a:ext>
            </a:extLst>
          </p:cNvPr>
          <p:cNvSpPr>
            <a:spLocks noGrp="1"/>
          </p:cNvSpPr>
          <p:nvPr>
            <p:ph type="sldNum" sz="quarter" idx="4"/>
          </p:nvPr>
        </p:nvSpPr>
        <p:spPr/>
        <p:txBody>
          <a:bodyPr/>
          <a:lstStyle/>
          <a:p>
            <a:fld id="{933A556B-7C63-244D-9B7C-B0EA8042B330}" type="slidenum">
              <a:rPr lang="en-US" smtClean="0"/>
              <a:pPr/>
              <a:t>11</a:t>
            </a:fld>
            <a:endParaRPr lang="en-US" dirty="0"/>
          </a:p>
        </p:txBody>
      </p:sp>
      <p:sp>
        <p:nvSpPr>
          <p:cNvPr id="4" name="TextBox 3">
            <a:extLst>
              <a:ext uri="{FF2B5EF4-FFF2-40B4-BE49-F238E27FC236}">
                <a16:creationId xmlns:a16="http://schemas.microsoft.com/office/drawing/2014/main" id="{1A9C7A5E-DDE9-A36E-9CF0-77E18272059B}"/>
              </a:ext>
            </a:extLst>
          </p:cNvPr>
          <p:cNvSpPr txBox="1"/>
          <p:nvPr/>
        </p:nvSpPr>
        <p:spPr>
          <a:xfrm>
            <a:off x="3773055" y="1153677"/>
            <a:ext cx="4769863" cy="1569660"/>
          </a:xfrm>
          <a:prstGeom prst="rect">
            <a:avLst/>
          </a:prstGeom>
          <a:noFill/>
        </p:spPr>
        <p:txBody>
          <a:bodyPr wrap="square" rtlCol="0">
            <a:spAutoFit/>
          </a:bodyPr>
          <a:lstStyle/>
          <a:p>
            <a:pPr marL="342900" indent="-342900">
              <a:buAutoNum type="arabicPeriod"/>
            </a:pPr>
            <a:r>
              <a:rPr lang="en-US" sz="1600" dirty="0"/>
              <a:t>Full proof of principle for the Non-scaling Fixed Field Alternating Gradient</a:t>
            </a:r>
          </a:p>
          <a:p>
            <a:pPr marL="342900" indent="-342900">
              <a:buAutoNum type="arabicPeriod"/>
            </a:pPr>
            <a:r>
              <a:rPr lang="en-US" sz="1600" dirty="0"/>
              <a:t>Merging multiple energy orbits into a single straight-line orbit</a:t>
            </a:r>
          </a:p>
          <a:p>
            <a:pPr marL="342900" indent="-342900">
              <a:buAutoNum type="arabicPeriod"/>
            </a:pPr>
            <a:r>
              <a:rPr lang="en-US" sz="1600" dirty="0"/>
              <a:t>Development of the new permanent magnet technology</a:t>
            </a:r>
          </a:p>
        </p:txBody>
      </p:sp>
      <p:pic>
        <p:nvPicPr>
          <p:cNvPr id="5" name="Picture 4" descr="Chart&#10;&#10;Description automatically generated">
            <a:extLst>
              <a:ext uri="{FF2B5EF4-FFF2-40B4-BE49-F238E27FC236}">
                <a16:creationId xmlns:a16="http://schemas.microsoft.com/office/drawing/2014/main" id="{EEBFB7C8-93A3-2D93-9BD8-F704387D7106}"/>
              </a:ext>
            </a:extLst>
          </p:cNvPr>
          <p:cNvPicPr>
            <a:picLocks noChangeAspect="1"/>
          </p:cNvPicPr>
          <p:nvPr/>
        </p:nvPicPr>
        <p:blipFill>
          <a:blip r:embed="rId2"/>
          <a:stretch>
            <a:fillRect/>
          </a:stretch>
        </p:blipFill>
        <p:spPr>
          <a:xfrm>
            <a:off x="317440" y="4494869"/>
            <a:ext cx="5898935" cy="2060197"/>
          </a:xfrm>
          <a:prstGeom prst="rect">
            <a:avLst/>
          </a:prstGeom>
        </p:spPr>
      </p:pic>
      <p:pic>
        <p:nvPicPr>
          <p:cNvPr id="6" name="Picture 5" descr="A picture containing indoor, building, train, floor&#10;&#10;Description automatically generated">
            <a:extLst>
              <a:ext uri="{FF2B5EF4-FFF2-40B4-BE49-F238E27FC236}">
                <a16:creationId xmlns:a16="http://schemas.microsoft.com/office/drawing/2014/main" id="{5E742956-2EBF-4B54-F38F-7340720537E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7440" y="1333944"/>
            <a:ext cx="3328694" cy="2496521"/>
          </a:xfrm>
          <a:prstGeom prst="rect">
            <a:avLst/>
          </a:prstGeom>
        </p:spPr>
      </p:pic>
      <p:pic>
        <p:nvPicPr>
          <p:cNvPr id="7" name="Picture 6" descr="A picture containing indoor, miller&#10;&#10;Description automatically generated">
            <a:extLst>
              <a:ext uri="{FF2B5EF4-FFF2-40B4-BE49-F238E27FC236}">
                <a16:creationId xmlns:a16="http://schemas.microsoft.com/office/drawing/2014/main" id="{8E6D08B0-5162-C9CF-D333-0ED0D72B7E4D}"/>
              </a:ext>
            </a:extLst>
          </p:cNvPr>
          <p:cNvPicPr>
            <a:picLocks noChangeAspect="1"/>
          </p:cNvPicPr>
          <p:nvPr/>
        </p:nvPicPr>
        <p:blipFill>
          <a:blip r:embed="rId4"/>
          <a:stretch>
            <a:fillRect/>
          </a:stretch>
        </p:blipFill>
        <p:spPr>
          <a:xfrm>
            <a:off x="7076275" y="4536341"/>
            <a:ext cx="1363484" cy="1789883"/>
          </a:xfrm>
          <a:prstGeom prst="rect">
            <a:avLst/>
          </a:prstGeom>
        </p:spPr>
      </p:pic>
      <p:pic>
        <p:nvPicPr>
          <p:cNvPr id="8" name="Picture 7" descr="A picture containing indoor, engine, projector, gear&#10;&#10;Description automatically generated">
            <a:extLst>
              <a:ext uri="{FF2B5EF4-FFF2-40B4-BE49-F238E27FC236}">
                <a16:creationId xmlns:a16="http://schemas.microsoft.com/office/drawing/2014/main" id="{68E884F0-C2FE-993B-83A6-FD492363967B}"/>
              </a:ext>
            </a:extLst>
          </p:cNvPr>
          <p:cNvPicPr>
            <a:picLocks noChangeAspect="1"/>
          </p:cNvPicPr>
          <p:nvPr/>
        </p:nvPicPr>
        <p:blipFill>
          <a:blip r:embed="rId5"/>
          <a:stretch>
            <a:fillRect/>
          </a:stretch>
        </p:blipFill>
        <p:spPr>
          <a:xfrm>
            <a:off x="3773055" y="2954864"/>
            <a:ext cx="4769863" cy="1540005"/>
          </a:xfrm>
          <a:prstGeom prst="rect">
            <a:avLst/>
          </a:prstGeom>
        </p:spPr>
      </p:pic>
      <p:sp>
        <p:nvSpPr>
          <p:cNvPr id="10" name="TextBox 9">
            <a:extLst>
              <a:ext uri="{FF2B5EF4-FFF2-40B4-BE49-F238E27FC236}">
                <a16:creationId xmlns:a16="http://schemas.microsoft.com/office/drawing/2014/main" id="{872ECD07-007D-6B34-E55A-25D45052482A}"/>
              </a:ext>
            </a:extLst>
          </p:cNvPr>
          <p:cNvSpPr txBox="1"/>
          <p:nvPr/>
        </p:nvSpPr>
        <p:spPr>
          <a:xfrm>
            <a:off x="254643" y="56110"/>
            <a:ext cx="8825696" cy="1015663"/>
          </a:xfrm>
          <a:prstGeom prst="rect">
            <a:avLst/>
          </a:prstGeom>
          <a:noFill/>
        </p:spPr>
        <p:txBody>
          <a:bodyPr wrap="square">
            <a:spAutoFit/>
          </a:bodyPr>
          <a:lstStyle/>
          <a:p>
            <a:r>
              <a:rPr lang="en-US" sz="2000" dirty="0"/>
              <a:t>2. </a:t>
            </a:r>
            <a:r>
              <a:rPr lang="en-US" sz="2000" b="1" dirty="0"/>
              <a:t>THE NEW ACCELERATOR PHYSICS CONCEPT </a:t>
            </a:r>
          </a:p>
          <a:p>
            <a:pPr marL="287338" indent="-173038">
              <a:buFont typeface="Arial" panose="020B0604020202020204" pitchFamily="34" charset="0"/>
              <a:buChar char="•"/>
            </a:pPr>
            <a:r>
              <a:rPr lang="en-US" sz="2000" dirty="0"/>
              <a:t>Using Experiences from Successful Commissioning of the CBETA Project First Four Turn Superconducting ERL with a single return beam line</a:t>
            </a:r>
          </a:p>
        </p:txBody>
      </p:sp>
    </p:spTree>
    <p:extLst>
      <p:ext uri="{BB962C8B-B14F-4D97-AF65-F5344CB8AC3E}">
        <p14:creationId xmlns:p14="http://schemas.microsoft.com/office/powerpoint/2010/main" val="33435942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C9626-1650-7ADF-C7CD-29D2FF87EA1C}"/>
              </a:ext>
            </a:extLst>
          </p:cNvPr>
          <p:cNvSpPr>
            <a:spLocks noGrp="1"/>
          </p:cNvSpPr>
          <p:nvPr>
            <p:ph type="title"/>
          </p:nvPr>
        </p:nvSpPr>
        <p:spPr>
          <a:xfrm>
            <a:off x="334032" y="95543"/>
            <a:ext cx="8286750" cy="646331"/>
          </a:xfrm>
        </p:spPr>
        <p:txBody>
          <a:bodyPr>
            <a:normAutofit fontScale="90000"/>
          </a:bodyPr>
          <a:lstStyle/>
          <a:p>
            <a:r>
              <a:rPr lang="en-US" sz="2400" dirty="0"/>
              <a:t>Development of the new permanent magnet technology</a:t>
            </a:r>
            <a:br>
              <a:rPr lang="en-US" sz="2400" dirty="0"/>
            </a:br>
            <a:r>
              <a:rPr lang="en-US" sz="2400" dirty="0"/>
              <a:t>Combined Function Permanent Magnet</a:t>
            </a:r>
          </a:p>
        </p:txBody>
      </p:sp>
      <p:sp>
        <p:nvSpPr>
          <p:cNvPr id="3" name="Slide Number Placeholder 2">
            <a:extLst>
              <a:ext uri="{FF2B5EF4-FFF2-40B4-BE49-F238E27FC236}">
                <a16:creationId xmlns:a16="http://schemas.microsoft.com/office/drawing/2014/main" id="{35D87540-4633-4E50-909F-D09FF5BC4E6C}"/>
              </a:ext>
            </a:extLst>
          </p:cNvPr>
          <p:cNvSpPr>
            <a:spLocks noGrp="1"/>
          </p:cNvSpPr>
          <p:nvPr>
            <p:ph type="sldNum" sz="quarter" idx="4"/>
          </p:nvPr>
        </p:nvSpPr>
        <p:spPr/>
        <p:txBody>
          <a:bodyPr/>
          <a:lstStyle/>
          <a:p>
            <a:fld id="{933A556B-7C63-244D-9B7C-B0EA8042B330}" type="slidenum">
              <a:rPr lang="en-US" smtClean="0"/>
              <a:pPr/>
              <a:t>12</a:t>
            </a:fld>
            <a:endParaRPr lang="en-US" dirty="0"/>
          </a:p>
        </p:txBody>
      </p:sp>
      <p:pic>
        <p:nvPicPr>
          <p:cNvPr id="4" name="Content Placeholder 7">
            <a:extLst>
              <a:ext uri="{FF2B5EF4-FFF2-40B4-BE49-F238E27FC236}">
                <a16:creationId xmlns:a16="http://schemas.microsoft.com/office/drawing/2014/main" id="{A2638AF9-5B19-18CB-0896-2E26AB42A5E0}"/>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334032" y="1674674"/>
            <a:ext cx="6048672" cy="4525963"/>
          </a:xfrm>
          <a:prstGeom prst="rect">
            <a:avLst/>
          </a:prstGeom>
        </p:spPr>
      </p:pic>
      <p:sp>
        <p:nvSpPr>
          <p:cNvPr id="5" name="TextBox 4">
            <a:extLst>
              <a:ext uri="{FF2B5EF4-FFF2-40B4-BE49-F238E27FC236}">
                <a16:creationId xmlns:a16="http://schemas.microsoft.com/office/drawing/2014/main" id="{C3ECE431-8E75-A75C-4B5A-0F09252E2CE7}"/>
              </a:ext>
            </a:extLst>
          </p:cNvPr>
          <p:cNvSpPr txBox="1"/>
          <p:nvPr/>
        </p:nvSpPr>
        <p:spPr>
          <a:xfrm>
            <a:off x="6563789" y="1517564"/>
            <a:ext cx="2580211" cy="4524315"/>
          </a:xfrm>
          <a:prstGeom prst="rect">
            <a:avLst/>
          </a:prstGeom>
          <a:noFill/>
        </p:spPr>
        <p:txBody>
          <a:bodyPr wrap="square" rtlCol="0">
            <a:spAutoFit/>
          </a:bodyPr>
          <a:lstStyle/>
          <a:p>
            <a:r>
              <a:rPr lang="en-GB" sz="1600" b="1" dirty="0">
                <a:latin typeface="Arial" panose="020B0604020202020204" pitchFamily="34" charset="0"/>
                <a:cs typeface="Arial" panose="020B0604020202020204" pitchFamily="34" charset="0"/>
              </a:rPr>
              <a:t>Halbach design made of NdFeB material</a:t>
            </a:r>
          </a:p>
          <a:p>
            <a:endParaRPr lang="en-GB" sz="1600" b="1" dirty="0">
              <a:latin typeface="Arial" panose="020B0604020202020204" pitchFamily="34" charset="0"/>
              <a:cs typeface="Arial" panose="020B0604020202020204" pitchFamily="34" charset="0"/>
            </a:endParaRPr>
          </a:p>
          <a:p>
            <a:r>
              <a:rPr lang="en-GB" sz="1600" b="1" dirty="0">
                <a:latin typeface="Arial" panose="020B0604020202020204" pitchFamily="34" charset="0"/>
                <a:cs typeface="Arial" panose="020B0604020202020204" pitchFamily="34" charset="0"/>
              </a:rPr>
              <a:t>This is a combined function magnet dipole + quad</a:t>
            </a:r>
          </a:p>
          <a:p>
            <a:endParaRPr lang="en-GB" sz="1600" b="1" dirty="0">
              <a:latin typeface="Arial" panose="020B0604020202020204" pitchFamily="34" charset="0"/>
              <a:cs typeface="Arial" panose="020B0604020202020204" pitchFamily="34" charset="0"/>
            </a:endParaRPr>
          </a:p>
          <a:p>
            <a:r>
              <a:rPr lang="en-GB" sz="1600" b="1" dirty="0">
                <a:latin typeface="Arial" panose="020B0604020202020204" pitchFamily="34" charset="0"/>
                <a:cs typeface="Arial" panose="020B0604020202020204" pitchFamily="34" charset="0"/>
              </a:rPr>
              <a:t>It is measured by the rotating coil at BNL</a:t>
            </a:r>
          </a:p>
          <a:p>
            <a:endParaRPr lang="en-GB" sz="1600" b="1" dirty="0">
              <a:latin typeface="Arial" panose="020B0604020202020204" pitchFamily="34" charset="0"/>
              <a:cs typeface="Arial" panose="020B0604020202020204" pitchFamily="34" charset="0"/>
            </a:endParaRPr>
          </a:p>
          <a:p>
            <a:r>
              <a:rPr lang="en-GB" sz="1600" b="1" dirty="0">
                <a:latin typeface="Arial" panose="020B0604020202020204" pitchFamily="34" charset="0"/>
                <a:cs typeface="Arial" panose="020B0604020202020204" pitchFamily="34" charset="0"/>
              </a:rPr>
              <a:t>3D printed multipole corrector pack inside</a:t>
            </a:r>
          </a:p>
          <a:p>
            <a:endParaRPr lang="en-GB" sz="1600" b="1" dirty="0">
              <a:latin typeface="Arial" panose="020B0604020202020204" pitchFamily="34" charset="0"/>
              <a:cs typeface="Arial" panose="020B0604020202020204" pitchFamily="34" charset="0"/>
            </a:endParaRPr>
          </a:p>
          <a:p>
            <a:r>
              <a:rPr lang="en-GB" sz="1600" b="1" dirty="0">
                <a:latin typeface="Arial" panose="020B0604020202020204" pitchFamily="34" charset="0"/>
                <a:cs typeface="Arial" panose="020B0604020202020204" pitchFamily="34" charset="0"/>
              </a:rPr>
              <a:t>Window</a:t>
            </a:r>
            <a:r>
              <a:rPr lang="sr-Cyrl-RS" sz="1600" b="1" dirty="0">
                <a:latin typeface="Arial" panose="020B0604020202020204" pitchFamily="34" charset="0"/>
                <a:cs typeface="Arial" panose="020B0604020202020204" pitchFamily="34" charset="0"/>
              </a:rPr>
              <a:t> </a:t>
            </a:r>
            <a:r>
              <a:rPr lang="en-GB" sz="1600" b="1" dirty="0">
                <a:latin typeface="Arial" panose="020B0604020202020204" pitchFamily="34" charset="0"/>
                <a:cs typeface="Arial" panose="020B0604020202020204" pitchFamily="34" charset="0"/>
              </a:rPr>
              <a:t>frame corrector coil outside</a:t>
            </a:r>
          </a:p>
          <a:p>
            <a:endParaRPr lang="en-GB" sz="1600" b="1" dirty="0">
              <a:latin typeface="Arial" panose="020B0604020202020204" pitchFamily="34" charset="0"/>
              <a:cs typeface="Arial" panose="020B0604020202020204" pitchFamily="34" charset="0"/>
            </a:endParaRPr>
          </a:p>
          <a:p>
            <a:r>
              <a:rPr lang="en-GB" sz="1600" b="1" dirty="0">
                <a:latin typeface="Arial" panose="020B0604020202020204" pitchFamily="34" charset="0"/>
                <a:cs typeface="Arial" panose="020B0604020202020204" pitchFamily="34" charset="0"/>
              </a:rPr>
              <a:t>Temperature stabilised by water (orange hoses)</a:t>
            </a:r>
          </a:p>
        </p:txBody>
      </p:sp>
      <p:sp>
        <p:nvSpPr>
          <p:cNvPr id="6" name="TextBox 5">
            <a:extLst>
              <a:ext uri="{FF2B5EF4-FFF2-40B4-BE49-F238E27FC236}">
                <a16:creationId xmlns:a16="http://schemas.microsoft.com/office/drawing/2014/main" id="{118592A2-53C7-20BA-FF89-4798F87E5891}"/>
              </a:ext>
            </a:extLst>
          </p:cNvPr>
          <p:cNvSpPr txBox="1"/>
          <p:nvPr/>
        </p:nvSpPr>
        <p:spPr>
          <a:xfrm>
            <a:off x="297516" y="831102"/>
            <a:ext cx="6902814" cy="646331"/>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The Dipole Corrector magnets are made of iron frame with opposite copper windings – this is a vertical dipole corrector </a:t>
            </a:r>
          </a:p>
        </p:txBody>
      </p:sp>
      <p:sp>
        <p:nvSpPr>
          <p:cNvPr id="7" name="TextBox 6">
            <a:extLst>
              <a:ext uri="{FF2B5EF4-FFF2-40B4-BE49-F238E27FC236}">
                <a16:creationId xmlns:a16="http://schemas.microsoft.com/office/drawing/2014/main" id="{A19E66E5-1BE1-88F3-1646-32F3331DCE62}"/>
              </a:ext>
            </a:extLst>
          </p:cNvPr>
          <p:cNvSpPr txBox="1"/>
          <p:nvPr/>
        </p:nvSpPr>
        <p:spPr>
          <a:xfrm>
            <a:off x="3420240" y="1853129"/>
            <a:ext cx="2962464" cy="1754326"/>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At BNL Stephen Brooks developed magnetic field ‘harmonic’ iron wires correction method by inserting around vacuum chamber </a:t>
            </a:r>
          </a:p>
        </p:txBody>
      </p:sp>
    </p:spTree>
    <p:extLst>
      <p:ext uri="{BB962C8B-B14F-4D97-AF65-F5344CB8AC3E}">
        <p14:creationId xmlns:p14="http://schemas.microsoft.com/office/powerpoint/2010/main" val="40635751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E77E3-AFE5-9411-85B1-7DE4D6E36782}"/>
              </a:ext>
            </a:extLst>
          </p:cNvPr>
          <p:cNvSpPr>
            <a:spLocks noGrp="1"/>
          </p:cNvSpPr>
          <p:nvPr>
            <p:ph type="title"/>
          </p:nvPr>
        </p:nvSpPr>
        <p:spPr>
          <a:xfrm>
            <a:off x="304801" y="133899"/>
            <a:ext cx="8818771" cy="622846"/>
          </a:xfrm>
        </p:spPr>
        <p:txBody>
          <a:bodyPr>
            <a:noAutofit/>
          </a:bodyPr>
          <a:lstStyle/>
          <a:p>
            <a:pPr marL="342900" indent="-342900">
              <a:buFont typeface="Arial" panose="020B0604020202020204" pitchFamily="34" charset="0"/>
              <a:buChar char="•"/>
            </a:pPr>
            <a:r>
              <a:rPr lang="en-GB" sz="2400" kern="800" dirty="0">
                <a:effectLst/>
                <a:latin typeface="Times New Roman" panose="02020603050405020304" pitchFamily="18" charset="0"/>
                <a:ea typeface="Times New Roman" panose="02020603050405020304" pitchFamily="18" charset="0"/>
                <a:cs typeface="Arial" panose="020B0604020202020204" pitchFamily="34" charset="0"/>
              </a:rPr>
              <a:t>Transverse Magnetic Field Dependence: Taylor expansion replaced with the Fourier series</a:t>
            </a:r>
            <a:endParaRPr lang="en-US" sz="2400" dirty="0"/>
          </a:p>
        </p:txBody>
      </p:sp>
      <p:sp>
        <p:nvSpPr>
          <p:cNvPr id="3" name="Slide Number Placeholder 2">
            <a:extLst>
              <a:ext uri="{FF2B5EF4-FFF2-40B4-BE49-F238E27FC236}">
                <a16:creationId xmlns:a16="http://schemas.microsoft.com/office/drawing/2014/main" id="{94B2022D-052E-F555-2236-85815E0503BF}"/>
              </a:ext>
            </a:extLst>
          </p:cNvPr>
          <p:cNvSpPr>
            <a:spLocks noGrp="1"/>
          </p:cNvSpPr>
          <p:nvPr>
            <p:ph type="sldNum" sz="quarter" idx="4"/>
          </p:nvPr>
        </p:nvSpPr>
        <p:spPr/>
        <p:txBody>
          <a:bodyPr/>
          <a:lstStyle/>
          <a:p>
            <a:fld id="{933A556B-7C63-244D-9B7C-B0EA8042B330}" type="slidenum">
              <a:rPr lang="en-US" smtClean="0"/>
              <a:pPr/>
              <a:t>13</a:t>
            </a:fld>
            <a:endParaRPr lang="en-US"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0B53149-1AC0-D979-B4BF-67BCD50C154F}"/>
                  </a:ext>
                </a:extLst>
              </p:cNvPr>
              <p:cNvSpPr txBox="1"/>
              <p:nvPr/>
            </p:nvSpPr>
            <p:spPr>
              <a:xfrm>
                <a:off x="304801" y="651641"/>
                <a:ext cx="3958328" cy="91345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𝑔</m:t>
                      </m:r>
                      <m:d>
                        <m:d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𝑐</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0</m:t>
                          </m:r>
                        </m:sub>
                      </m:s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nary>
                        <m:naryPr>
                          <m:chr m:val="∑"/>
                          <m:limLoc m:val="undOv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naryPr>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𝑛</m:t>
                          </m:r>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up>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8</m:t>
                          </m:r>
                        </m:sup>
                        <m:e>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𝑠</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𝑛</m:t>
                              </m:r>
                            </m:sub>
                          </m:sSub>
                          <m:func>
                            <m:func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14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sin</m:t>
                              </m:r>
                            </m:fName>
                            <m:e>
                              <m:d>
                                <m:d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𝑛𝑘𝑥</m:t>
                                  </m:r>
                                </m:e>
                              </m:d>
                            </m:e>
                          </m:func>
                        </m:e>
                      </m:nary>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𝑐</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𝑛</m:t>
                          </m:r>
                        </m:sub>
                      </m:sSub>
                      <m:func>
                        <m:func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14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cos</m:t>
                          </m:r>
                        </m:fName>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e>
                      </m:func>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𝑛𝑘𝑥</m:t>
                      </m:r>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1400" dirty="0"/>
              </a:p>
            </p:txBody>
          </p:sp>
        </mc:Choice>
        <mc:Fallback xmlns="">
          <p:sp>
            <p:nvSpPr>
              <p:cNvPr id="4" name="TextBox 3">
                <a:extLst>
                  <a:ext uri="{FF2B5EF4-FFF2-40B4-BE49-F238E27FC236}">
                    <a16:creationId xmlns:a16="http://schemas.microsoft.com/office/drawing/2014/main" id="{80B53149-1AC0-D979-B4BF-67BCD50C154F}"/>
                  </a:ext>
                </a:extLst>
              </p:cNvPr>
              <p:cNvSpPr txBox="1">
                <a:spLocks noRot="1" noChangeAspect="1" noMove="1" noResize="1" noEditPoints="1" noAdjustHandles="1" noChangeArrowheads="1" noChangeShapeType="1" noTextEdit="1"/>
              </p:cNvSpPr>
              <p:nvPr/>
            </p:nvSpPr>
            <p:spPr>
              <a:xfrm>
                <a:off x="304801" y="651641"/>
                <a:ext cx="3958328" cy="913455"/>
              </a:xfrm>
              <a:prstGeom prst="rect">
                <a:avLst/>
              </a:prstGeom>
              <a:blipFill>
                <a:blip r:embed="rId2"/>
                <a:stretch>
                  <a:fillRect t="-71233" b="-904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DB5EBD0-D57B-4FEE-5E6F-5CA4D0553890}"/>
                  </a:ext>
                </a:extLst>
              </p:cNvPr>
              <p:cNvSpPr txBox="1"/>
              <p:nvPr/>
            </p:nvSpPr>
            <p:spPr>
              <a:xfrm>
                <a:off x="4017899" y="683867"/>
                <a:ext cx="4957934" cy="954107"/>
              </a:xfrm>
              <a:prstGeom prst="rect">
                <a:avLst/>
              </a:prstGeom>
              <a:noFill/>
            </p:spPr>
            <p:txBody>
              <a:bodyPr wrap="square" rtlCol="0">
                <a:spAutoFit/>
              </a:bodyPr>
              <a:lstStyle/>
              <a:p>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where </a:t>
                </a:r>
                <a:r>
                  <a:rPr lang="en-US" sz="1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a:t>
                </a: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is a transverse scale factor and </a:t>
                </a:r>
                <a14:m>
                  <m:oMath xmlns:m="http://schemas.openxmlformats.org/officeDocument/2006/math">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𝑐</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0</m:t>
                        </m:r>
                      </m:sub>
                    </m:s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𝑐</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8 </m:t>
                        </m:r>
                      </m:sub>
                    </m:s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are the coefficients defining the field (units Tesla). The values of these coefficients [17] are provided in Table 1.</a:t>
                </a:r>
                <a:endPar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1400" dirty="0"/>
              </a:p>
            </p:txBody>
          </p:sp>
        </mc:Choice>
        <mc:Fallback xmlns="">
          <p:sp>
            <p:nvSpPr>
              <p:cNvPr id="5" name="TextBox 4">
                <a:extLst>
                  <a:ext uri="{FF2B5EF4-FFF2-40B4-BE49-F238E27FC236}">
                    <a16:creationId xmlns:a16="http://schemas.microsoft.com/office/drawing/2014/main" id="{9DB5EBD0-D57B-4FEE-5E6F-5CA4D0553890}"/>
                  </a:ext>
                </a:extLst>
              </p:cNvPr>
              <p:cNvSpPr txBox="1">
                <a:spLocks noRot="1" noChangeAspect="1" noMove="1" noResize="1" noEditPoints="1" noAdjustHandles="1" noChangeArrowheads="1" noChangeShapeType="1" noTextEdit="1"/>
              </p:cNvSpPr>
              <p:nvPr/>
            </p:nvSpPr>
            <p:spPr>
              <a:xfrm>
                <a:off x="4017899" y="683867"/>
                <a:ext cx="4957934" cy="954107"/>
              </a:xfrm>
              <a:prstGeom prst="rect">
                <a:avLst/>
              </a:prstGeom>
              <a:blipFill>
                <a:blip r:embed="rId3"/>
                <a:stretch>
                  <a:fillRect l="-512" t="-1299" r="-767"/>
                </a:stretch>
              </a:blipFill>
            </p:spPr>
            <p:txBody>
              <a:bodyPr/>
              <a:lstStyle/>
              <a:p>
                <a:r>
                  <a:rPr lang="en-US">
                    <a:noFill/>
                  </a:rPr>
                  <a:t> </a:t>
                </a:r>
              </a:p>
            </p:txBody>
          </p:sp>
        </mc:Fallback>
      </mc:AlternateContent>
      <p:pic>
        <p:nvPicPr>
          <p:cNvPr id="8" name="Picture 7" descr="Table&#10;&#10;Description automatically generated">
            <a:extLst>
              <a:ext uri="{FF2B5EF4-FFF2-40B4-BE49-F238E27FC236}">
                <a16:creationId xmlns:a16="http://schemas.microsoft.com/office/drawing/2014/main" id="{97AE49F8-BCAA-5D92-7191-26D27421A48D}"/>
              </a:ext>
            </a:extLst>
          </p:cNvPr>
          <p:cNvPicPr>
            <a:picLocks noChangeAspect="1"/>
          </p:cNvPicPr>
          <p:nvPr/>
        </p:nvPicPr>
        <p:blipFill>
          <a:blip r:embed="rId4"/>
          <a:stretch>
            <a:fillRect/>
          </a:stretch>
        </p:blipFill>
        <p:spPr>
          <a:xfrm>
            <a:off x="581330" y="2115064"/>
            <a:ext cx="3529094" cy="2161967"/>
          </a:xfrm>
          <a:prstGeom prst="rect">
            <a:avLst/>
          </a:prstGeom>
        </p:spPr>
      </p:pic>
      <p:pic>
        <p:nvPicPr>
          <p:cNvPr id="9" name="Picture 8" descr="Chart, line chart&#10;&#10;Description automatically generated">
            <a:extLst>
              <a:ext uri="{FF2B5EF4-FFF2-40B4-BE49-F238E27FC236}">
                <a16:creationId xmlns:a16="http://schemas.microsoft.com/office/drawing/2014/main" id="{CD5925A8-3E7C-BD74-3B83-75D2E7D26C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63129" y="2073378"/>
            <a:ext cx="4860444" cy="3029942"/>
          </a:xfrm>
          <a:prstGeom prst="rect">
            <a:avLst/>
          </a:prstGeom>
        </p:spPr>
      </p:pic>
      <p:pic>
        <p:nvPicPr>
          <p:cNvPr id="10" name="Picture 9">
            <a:extLst>
              <a:ext uri="{FF2B5EF4-FFF2-40B4-BE49-F238E27FC236}">
                <a16:creationId xmlns:a16="http://schemas.microsoft.com/office/drawing/2014/main" id="{ED1FEC51-3760-85DA-1242-EF55B052873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8624" y="4483075"/>
            <a:ext cx="4010287" cy="2009800"/>
          </a:xfrm>
          <a:prstGeom prst="rect">
            <a:avLst/>
          </a:prstGeom>
        </p:spPr>
      </p:pic>
      <p:sp>
        <p:nvSpPr>
          <p:cNvPr id="11" name="TextBox 10">
            <a:extLst>
              <a:ext uri="{FF2B5EF4-FFF2-40B4-BE49-F238E27FC236}">
                <a16:creationId xmlns:a16="http://schemas.microsoft.com/office/drawing/2014/main" id="{7EE8B678-964A-CE11-F245-147D6859F34D}"/>
              </a:ext>
            </a:extLst>
          </p:cNvPr>
          <p:cNvSpPr txBox="1"/>
          <p:nvPr/>
        </p:nvSpPr>
        <p:spPr>
          <a:xfrm rot="151107">
            <a:off x="2664996" y="4772784"/>
            <a:ext cx="1159292" cy="369332"/>
          </a:xfrm>
          <a:prstGeom prst="rect">
            <a:avLst/>
          </a:prstGeom>
          <a:noFill/>
        </p:spPr>
        <p:txBody>
          <a:bodyPr wrap="none" rtlCol="0">
            <a:spAutoFit/>
          </a:bodyPr>
          <a:lstStyle/>
          <a:p>
            <a:r>
              <a:rPr lang="en-US" dirty="0">
                <a:solidFill>
                  <a:schemeClr val="bg1"/>
                </a:solidFill>
              </a:rPr>
              <a:t>F magnet</a:t>
            </a:r>
          </a:p>
        </p:txBody>
      </p:sp>
      <p:sp>
        <p:nvSpPr>
          <p:cNvPr id="12" name="TextBox 11">
            <a:extLst>
              <a:ext uri="{FF2B5EF4-FFF2-40B4-BE49-F238E27FC236}">
                <a16:creationId xmlns:a16="http://schemas.microsoft.com/office/drawing/2014/main" id="{DE00E16D-3732-0ECA-6495-DECD0087F7FA}"/>
              </a:ext>
            </a:extLst>
          </p:cNvPr>
          <p:cNvSpPr txBox="1"/>
          <p:nvPr/>
        </p:nvSpPr>
        <p:spPr>
          <a:xfrm>
            <a:off x="734035" y="4772784"/>
            <a:ext cx="1184940" cy="369332"/>
          </a:xfrm>
          <a:prstGeom prst="rect">
            <a:avLst/>
          </a:prstGeom>
          <a:noFill/>
        </p:spPr>
        <p:txBody>
          <a:bodyPr wrap="none" rtlCol="0">
            <a:spAutoFit/>
          </a:bodyPr>
          <a:lstStyle/>
          <a:p>
            <a:r>
              <a:rPr lang="en-US" dirty="0">
                <a:solidFill>
                  <a:schemeClr val="bg1"/>
                </a:solidFill>
              </a:rPr>
              <a:t>D magnet</a:t>
            </a:r>
          </a:p>
        </p:txBody>
      </p:sp>
      <p:sp>
        <p:nvSpPr>
          <p:cNvPr id="6" name="TextBox 5">
            <a:extLst>
              <a:ext uri="{FF2B5EF4-FFF2-40B4-BE49-F238E27FC236}">
                <a16:creationId xmlns:a16="http://schemas.microsoft.com/office/drawing/2014/main" id="{3B15EFC2-3ABA-8711-6FE5-FDF778721AD4}"/>
              </a:ext>
            </a:extLst>
          </p:cNvPr>
          <p:cNvSpPr txBox="1"/>
          <p:nvPr/>
        </p:nvSpPr>
        <p:spPr>
          <a:xfrm>
            <a:off x="376177" y="1424647"/>
            <a:ext cx="8671032" cy="584775"/>
          </a:xfrm>
          <a:prstGeom prst="rect">
            <a:avLst/>
          </a:prstGeom>
          <a:noFill/>
        </p:spPr>
        <p:txBody>
          <a:bodyPr wrap="square" rtlCol="0">
            <a:spAutoFit/>
          </a:bodyPr>
          <a:lstStyle/>
          <a:p>
            <a:r>
              <a:rPr lang="en-US" sz="1600" dirty="0">
                <a:solidFill>
                  <a:srgbClr val="000000"/>
                </a:solidFill>
                <a:effectLst/>
                <a:ea typeface="Calibri" panose="020F0502020204030204" pitchFamily="34" charset="0"/>
              </a:rPr>
              <a:t>The stable orbits in a wide energy range are obtained </a:t>
            </a:r>
            <a:r>
              <a:rPr lang="en-US" sz="1600" b="1" dirty="0">
                <a:solidFill>
                  <a:srgbClr val="000000"/>
                </a:solidFill>
                <a:effectLst/>
                <a:ea typeface="Calibri" panose="020F0502020204030204" pitchFamily="34" charset="0"/>
              </a:rPr>
              <a:t>by adjustments of the </a:t>
            </a:r>
            <a:r>
              <a:rPr lang="en-US" sz="1600" b="1" i="1" dirty="0">
                <a:solidFill>
                  <a:srgbClr val="000000"/>
                </a:solidFill>
                <a:effectLst/>
                <a:ea typeface="Calibri" panose="020F0502020204030204" pitchFamily="34" charset="0"/>
              </a:rPr>
              <a:t>F</a:t>
            </a:r>
            <a:r>
              <a:rPr lang="en-US" sz="1600" b="1" dirty="0">
                <a:solidFill>
                  <a:srgbClr val="000000"/>
                </a:solidFill>
                <a:effectLst/>
                <a:ea typeface="Calibri" panose="020F0502020204030204" pitchFamily="34" charset="0"/>
              </a:rPr>
              <a:t> and </a:t>
            </a:r>
            <a:r>
              <a:rPr lang="en-US" sz="1600" b="1" i="1" dirty="0">
                <a:solidFill>
                  <a:srgbClr val="000000"/>
                </a:solidFill>
                <a:effectLst/>
                <a:ea typeface="Calibri" panose="020F0502020204030204" pitchFamily="34" charset="0"/>
              </a:rPr>
              <a:t>D</a:t>
            </a:r>
            <a:r>
              <a:rPr lang="en-US" sz="1600" b="1" dirty="0">
                <a:solidFill>
                  <a:srgbClr val="000000"/>
                </a:solidFill>
                <a:effectLst/>
                <a:ea typeface="Calibri" panose="020F0502020204030204" pitchFamily="34" charset="0"/>
              </a:rPr>
              <a:t> sextupoles and additional multipoles</a:t>
            </a:r>
            <a:r>
              <a:rPr lang="en-US" sz="1600" b="1" dirty="0">
                <a:effectLst/>
              </a:rPr>
              <a:t> up to eighteen poles.</a:t>
            </a:r>
            <a:endParaRPr lang="en-US" sz="1600" b="1" dirty="0"/>
          </a:p>
        </p:txBody>
      </p:sp>
    </p:spTree>
    <p:extLst>
      <p:ext uri="{BB962C8B-B14F-4D97-AF65-F5344CB8AC3E}">
        <p14:creationId xmlns:p14="http://schemas.microsoft.com/office/powerpoint/2010/main" val="7506165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6E100-E438-D93E-5E9B-47835698954E}"/>
              </a:ext>
            </a:extLst>
          </p:cNvPr>
          <p:cNvSpPr>
            <a:spLocks noGrp="1"/>
          </p:cNvSpPr>
          <p:nvPr>
            <p:ph type="title"/>
          </p:nvPr>
        </p:nvSpPr>
        <p:spPr>
          <a:xfrm>
            <a:off x="428625" y="0"/>
            <a:ext cx="8286750" cy="654377"/>
          </a:xfrm>
        </p:spPr>
        <p:txBody>
          <a:bodyPr>
            <a:normAutofit/>
          </a:bodyPr>
          <a:lstStyle/>
          <a:p>
            <a:pPr marL="685800" lvl="1" indent="-342900">
              <a:buFont typeface="Arial" panose="020B0604020202020204" pitchFamily="34" charset="0"/>
              <a:buChar char="•"/>
            </a:pPr>
            <a:r>
              <a:rPr lang="en-US" sz="2400" dirty="0"/>
              <a:t>Orbit Dependence on Energy</a:t>
            </a:r>
          </a:p>
        </p:txBody>
      </p:sp>
      <p:sp>
        <p:nvSpPr>
          <p:cNvPr id="3" name="Slide Number Placeholder 2">
            <a:extLst>
              <a:ext uri="{FF2B5EF4-FFF2-40B4-BE49-F238E27FC236}">
                <a16:creationId xmlns:a16="http://schemas.microsoft.com/office/drawing/2014/main" id="{EAED2C77-DC63-8CEE-DAD7-E6044786C21B}"/>
              </a:ext>
            </a:extLst>
          </p:cNvPr>
          <p:cNvSpPr>
            <a:spLocks noGrp="1"/>
          </p:cNvSpPr>
          <p:nvPr>
            <p:ph type="sldNum" sz="quarter" idx="4"/>
          </p:nvPr>
        </p:nvSpPr>
        <p:spPr/>
        <p:txBody>
          <a:bodyPr/>
          <a:lstStyle/>
          <a:p>
            <a:fld id="{933A556B-7C63-244D-9B7C-B0EA8042B330}" type="slidenum">
              <a:rPr lang="en-US" smtClean="0"/>
              <a:pPr/>
              <a:t>14</a:t>
            </a:fld>
            <a:endParaRPr lang="en-US" dirty="0"/>
          </a:p>
        </p:txBody>
      </p:sp>
      <p:grpSp>
        <p:nvGrpSpPr>
          <p:cNvPr id="4" name="Group 3">
            <a:extLst>
              <a:ext uri="{FF2B5EF4-FFF2-40B4-BE49-F238E27FC236}">
                <a16:creationId xmlns:a16="http://schemas.microsoft.com/office/drawing/2014/main" id="{027F4A92-F920-12AF-1377-F24CF5F6F902}"/>
              </a:ext>
            </a:extLst>
          </p:cNvPr>
          <p:cNvGrpSpPr>
            <a:grpSpLocks noChangeAspect="1"/>
          </p:cNvGrpSpPr>
          <p:nvPr/>
        </p:nvGrpSpPr>
        <p:grpSpPr>
          <a:xfrm>
            <a:off x="428625" y="826887"/>
            <a:ext cx="4067410" cy="3087623"/>
            <a:chOff x="1762699" y="855444"/>
            <a:chExt cx="7967287" cy="6048072"/>
          </a:xfrm>
        </p:grpSpPr>
        <p:pic>
          <p:nvPicPr>
            <p:cNvPr id="5" name="Picture 4" descr="A graph of a graph of lines&#10;&#10;Description automatically generated with medium confidence">
              <a:extLst>
                <a:ext uri="{FF2B5EF4-FFF2-40B4-BE49-F238E27FC236}">
                  <a16:creationId xmlns:a16="http://schemas.microsoft.com/office/drawing/2014/main" id="{E174B8C8-5B21-F053-33A0-4DCF1DBBE288}"/>
                </a:ext>
              </a:extLst>
            </p:cNvPr>
            <p:cNvPicPr>
              <a:picLocks noChangeAspect="1"/>
            </p:cNvPicPr>
            <p:nvPr/>
          </p:nvPicPr>
          <p:blipFill>
            <a:blip r:embed="rId2"/>
            <a:stretch>
              <a:fillRect/>
            </a:stretch>
          </p:blipFill>
          <p:spPr>
            <a:xfrm>
              <a:off x="1893271" y="855444"/>
              <a:ext cx="7641828" cy="3933595"/>
            </a:xfrm>
            <a:prstGeom prst="rect">
              <a:avLst/>
            </a:prstGeom>
          </p:spPr>
        </p:pic>
        <p:sp>
          <p:nvSpPr>
            <p:cNvPr id="6" name="TextBox 5">
              <a:extLst>
                <a:ext uri="{FF2B5EF4-FFF2-40B4-BE49-F238E27FC236}">
                  <a16:creationId xmlns:a16="http://schemas.microsoft.com/office/drawing/2014/main" id="{1D4F4F0B-02FB-F49E-50E6-DB2C14CEBF6A}"/>
                </a:ext>
              </a:extLst>
            </p:cNvPr>
            <p:cNvSpPr txBox="1"/>
            <p:nvPr/>
          </p:nvSpPr>
          <p:spPr>
            <a:xfrm>
              <a:off x="7789350" y="927871"/>
              <a:ext cx="1564340" cy="542589"/>
            </a:xfrm>
            <a:prstGeom prst="rect">
              <a:avLst/>
            </a:prstGeom>
            <a:noFill/>
          </p:spPr>
          <p:txBody>
            <a:bodyPr wrap="none" rtlCol="0">
              <a:spAutoFit/>
            </a:bodyPr>
            <a:lstStyle/>
            <a:p>
              <a:r>
                <a:rPr lang="en-US" sz="1200" b="1" dirty="0">
                  <a:latin typeface="Arial" panose="020B0604020202020204" pitchFamily="34" charset="0"/>
                  <a:cs typeface="Arial" panose="020B0604020202020204" pitchFamily="34" charset="0"/>
                </a:rPr>
                <a:t>250 MeV</a:t>
              </a:r>
            </a:p>
          </p:txBody>
        </p:sp>
        <p:sp>
          <p:nvSpPr>
            <p:cNvPr id="7" name="TextBox 6">
              <a:extLst>
                <a:ext uri="{FF2B5EF4-FFF2-40B4-BE49-F238E27FC236}">
                  <a16:creationId xmlns:a16="http://schemas.microsoft.com/office/drawing/2014/main" id="{AB780E2E-3538-624B-366E-246F70DBFDE1}"/>
                </a:ext>
              </a:extLst>
            </p:cNvPr>
            <p:cNvSpPr txBox="1"/>
            <p:nvPr/>
          </p:nvSpPr>
          <p:spPr>
            <a:xfrm>
              <a:off x="7925769" y="4154081"/>
              <a:ext cx="1397919" cy="542589"/>
            </a:xfrm>
            <a:prstGeom prst="rect">
              <a:avLst/>
            </a:prstGeom>
            <a:noFill/>
          </p:spPr>
          <p:txBody>
            <a:bodyPr wrap="none" rtlCol="0">
              <a:spAutoFit/>
            </a:bodyPr>
            <a:lstStyle/>
            <a:p>
              <a:r>
                <a:rPr lang="en-US" sz="1200" b="1" dirty="0">
                  <a:latin typeface="Arial" panose="020B0604020202020204" pitchFamily="34" charset="0"/>
                  <a:cs typeface="Arial" panose="020B0604020202020204" pitchFamily="34" charset="0"/>
                </a:rPr>
                <a:t>10 MeV</a:t>
              </a:r>
            </a:p>
          </p:txBody>
        </p:sp>
        <p:sp>
          <p:nvSpPr>
            <p:cNvPr id="8" name="TextBox 7">
              <a:extLst>
                <a:ext uri="{FF2B5EF4-FFF2-40B4-BE49-F238E27FC236}">
                  <a16:creationId xmlns:a16="http://schemas.microsoft.com/office/drawing/2014/main" id="{5282F5A6-7748-6B2B-9DFF-FD2A07985161}"/>
                </a:ext>
              </a:extLst>
            </p:cNvPr>
            <p:cNvSpPr txBox="1"/>
            <p:nvPr/>
          </p:nvSpPr>
          <p:spPr>
            <a:xfrm>
              <a:off x="7789350" y="2032065"/>
              <a:ext cx="1564340" cy="542589"/>
            </a:xfrm>
            <a:prstGeom prst="rect">
              <a:avLst/>
            </a:prstGeom>
            <a:noFill/>
          </p:spPr>
          <p:txBody>
            <a:bodyPr wrap="none" rtlCol="0">
              <a:spAutoFit/>
            </a:bodyPr>
            <a:lstStyle/>
            <a:p>
              <a:r>
                <a:rPr lang="en-US" sz="1200" b="1" dirty="0">
                  <a:latin typeface="Arial" panose="020B0604020202020204" pitchFamily="34" charset="0"/>
                  <a:cs typeface="Arial" panose="020B0604020202020204" pitchFamily="34" charset="0"/>
                </a:rPr>
                <a:t>129 MeV</a:t>
              </a:r>
            </a:p>
          </p:txBody>
        </p:sp>
        <p:pic>
          <p:nvPicPr>
            <p:cNvPr id="9" name="Picture 8">
              <a:extLst>
                <a:ext uri="{FF2B5EF4-FFF2-40B4-BE49-F238E27FC236}">
                  <a16:creationId xmlns:a16="http://schemas.microsoft.com/office/drawing/2014/main" id="{ACC432B3-6781-0FC5-9C6B-59FCC859B1A7}"/>
                </a:ext>
              </a:extLst>
            </p:cNvPr>
            <p:cNvPicPr>
              <a:picLocks noChangeAspect="1"/>
            </p:cNvPicPr>
            <p:nvPr/>
          </p:nvPicPr>
          <p:blipFill>
            <a:blip r:embed="rId3"/>
            <a:stretch>
              <a:fillRect/>
            </a:stretch>
          </p:blipFill>
          <p:spPr>
            <a:xfrm>
              <a:off x="1762699" y="4875934"/>
              <a:ext cx="7772400" cy="2027582"/>
            </a:xfrm>
            <a:prstGeom prst="rect">
              <a:avLst/>
            </a:prstGeom>
          </p:spPr>
        </p:pic>
        <p:sp>
          <p:nvSpPr>
            <p:cNvPr id="10" name="TextBox 9">
              <a:extLst>
                <a:ext uri="{FF2B5EF4-FFF2-40B4-BE49-F238E27FC236}">
                  <a16:creationId xmlns:a16="http://schemas.microsoft.com/office/drawing/2014/main" id="{F92A68F1-9C18-B22F-979F-8A49E62E51CE}"/>
                </a:ext>
              </a:extLst>
            </p:cNvPr>
            <p:cNvSpPr txBox="1"/>
            <p:nvPr/>
          </p:nvSpPr>
          <p:spPr>
            <a:xfrm>
              <a:off x="7509392" y="5409338"/>
              <a:ext cx="2220594" cy="904315"/>
            </a:xfrm>
            <a:prstGeom prst="rect">
              <a:avLst/>
            </a:prstGeom>
            <a:noFill/>
          </p:spPr>
          <p:txBody>
            <a:bodyPr wrap="none" rtlCol="0">
              <a:spAutoFit/>
            </a:bodyPr>
            <a:lstStyle/>
            <a:p>
              <a:r>
                <a:rPr lang="en-US" sz="1200" b="1" dirty="0">
                  <a:solidFill>
                    <a:srgbClr val="002060"/>
                  </a:solidFill>
                  <a:latin typeface="Arial" panose="020B0604020202020204" pitchFamily="34" charset="0"/>
                  <a:cs typeface="Arial" panose="020B0604020202020204" pitchFamily="34" charset="0"/>
                </a:rPr>
                <a:t>DISPERSION</a:t>
              </a:r>
            </a:p>
            <a:p>
              <a:r>
                <a:rPr lang="en-US" sz="1200" b="1" dirty="0">
                  <a:solidFill>
                    <a:srgbClr val="002060"/>
                  </a:solidFill>
                  <a:latin typeface="Arial" panose="020B0604020202020204" pitchFamily="34" charset="0"/>
                  <a:cs typeface="Arial" panose="020B0604020202020204" pitchFamily="34" charset="0"/>
                </a:rPr>
                <a:t>FUNCTION</a:t>
              </a:r>
            </a:p>
          </p:txBody>
        </p:sp>
      </p:grpSp>
      <p:grpSp>
        <p:nvGrpSpPr>
          <p:cNvPr id="22" name="Group 21">
            <a:extLst>
              <a:ext uri="{FF2B5EF4-FFF2-40B4-BE49-F238E27FC236}">
                <a16:creationId xmlns:a16="http://schemas.microsoft.com/office/drawing/2014/main" id="{9B80A172-5650-B50B-750D-1EFD8B83302D}"/>
              </a:ext>
            </a:extLst>
          </p:cNvPr>
          <p:cNvGrpSpPr/>
          <p:nvPr/>
        </p:nvGrpSpPr>
        <p:grpSpPr>
          <a:xfrm>
            <a:off x="4498608" y="968793"/>
            <a:ext cx="4339807" cy="2672101"/>
            <a:chOff x="4789696" y="1239731"/>
            <a:chExt cx="4048719" cy="2362166"/>
          </a:xfrm>
        </p:grpSpPr>
        <p:pic>
          <p:nvPicPr>
            <p:cNvPr id="11" name="Picture 10" descr="A line drawing of a wave&#10;&#10;Description automatically generated with medium confidence">
              <a:extLst>
                <a:ext uri="{FF2B5EF4-FFF2-40B4-BE49-F238E27FC236}">
                  <a16:creationId xmlns:a16="http://schemas.microsoft.com/office/drawing/2014/main" id="{DE9D02E6-A315-A2B8-0659-BAB8BCF0EBB8}"/>
                </a:ext>
              </a:extLst>
            </p:cNvPr>
            <p:cNvPicPr>
              <a:picLocks noChangeAspect="1"/>
            </p:cNvPicPr>
            <p:nvPr/>
          </p:nvPicPr>
          <p:blipFill>
            <a:blip r:embed="rId4"/>
            <a:stretch>
              <a:fillRect/>
            </a:stretch>
          </p:blipFill>
          <p:spPr>
            <a:xfrm>
              <a:off x="5223714" y="1239731"/>
              <a:ext cx="3614701" cy="2362166"/>
            </a:xfrm>
            <a:prstGeom prst="rect">
              <a:avLst/>
            </a:prstGeom>
          </p:spPr>
        </p:pic>
        <p:sp>
          <p:nvSpPr>
            <p:cNvPr id="12" name="TextBox 11">
              <a:extLst>
                <a:ext uri="{FF2B5EF4-FFF2-40B4-BE49-F238E27FC236}">
                  <a16:creationId xmlns:a16="http://schemas.microsoft.com/office/drawing/2014/main" id="{A3AC63B4-46BA-C72C-1235-D61F1ADF411F}"/>
                </a:ext>
              </a:extLst>
            </p:cNvPr>
            <p:cNvSpPr txBox="1"/>
            <p:nvPr/>
          </p:nvSpPr>
          <p:spPr>
            <a:xfrm>
              <a:off x="4828969" y="2859405"/>
              <a:ext cx="662361" cy="215444"/>
            </a:xfrm>
            <a:prstGeom prst="rect">
              <a:avLst/>
            </a:prstGeom>
            <a:noFill/>
          </p:spPr>
          <p:txBody>
            <a:bodyPr wrap="square" rtlCol="0">
              <a:spAutoFit/>
            </a:bodyPr>
            <a:lstStyle/>
            <a:p>
              <a:r>
                <a:rPr lang="en-US" sz="800" b="1" dirty="0">
                  <a:solidFill>
                    <a:srgbClr val="002060"/>
                  </a:solidFill>
                  <a:latin typeface="Arial" panose="020B0604020202020204" pitchFamily="34" charset="0"/>
                  <a:cs typeface="Arial" panose="020B0604020202020204" pitchFamily="34" charset="0"/>
                </a:rPr>
                <a:t>10 MeV</a:t>
              </a:r>
            </a:p>
          </p:txBody>
        </p:sp>
        <p:sp>
          <p:nvSpPr>
            <p:cNvPr id="13" name="TextBox 12">
              <a:extLst>
                <a:ext uri="{FF2B5EF4-FFF2-40B4-BE49-F238E27FC236}">
                  <a16:creationId xmlns:a16="http://schemas.microsoft.com/office/drawing/2014/main" id="{44214223-8878-CA8C-D7BD-92B280EEB76B}"/>
                </a:ext>
              </a:extLst>
            </p:cNvPr>
            <p:cNvSpPr txBox="1"/>
            <p:nvPr/>
          </p:nvSpPr>
          <p:spPr>
            <a:xfrm>
              <a:off x="4801501" y="1843556"/>
              <a:ext cx="740908" cy="215444"/>
            </a:xfrm>
            <a:prstGeom prst="rect">
              <a:avLst/>
            </a:prstGeom>
            <a:noFill/>
          </p:spPr>
          <p:txBody>
            <a:bodyPr wrap="square" rtlCol="0">
              <a:spAutoFit/>
            </a:bodyPr>
            <a:lstStyle/>
            <a:p>
              <a:r>
                <a:rPr lang="en-US" sz="800" b="1" dirty="0">
                  <a:solidFill>
                    <a:srgbClr val="002060"/>
                  </a:solidFill>
                  <a:latin typeface="Arial" panose="020B0604020202020204" pitchFamily="34" charset="0"/>
                  <a:cs typeface="Arial" panose="020B0604020202020204" pitchFamily="34" charset="0"/>
                </a:rPr>
                <a:t>250 MeV</a:t>
              </a:r>
            </a:p>
          </p:txBody>
        </p:sp>
        <p:sp>
          <p:nvSpPr>
            <p:cNvPr id="14" name="TextBox 13">
              <a:extLst>
                <a:ext uri="{FF2B5EF4-FFF2-40B4-BE49-F238E27FC236}">
                  <a16:creationId xmlns:a16="http://schemas.microsoft.com/office/drawing/2014/main" id="{620A851E-914E-F353-C4D0-9EB8DEB98669}"/>
                </a:ext>
              </a:extLst>
            </p:cNvPr>
            <p:cNvSpPr txBox="1"/>
            <p:nvPr/>
          </p:nvSpPr>
          <p:spPr>
            <a:xfrm>
              <a:off x="4838391" y="2720913"/>
              <a:ext cx="662361" cy="215444"/>
            </a:xfrm>
            <a:prstGeom prst="rect">
              <a:avLst/>
            </a:prstGeom>
            <a:noFill/>
          </p:spPr>
          <p:txBody>
            <a:bodyPr wrap="square" rtlCol="0">
              <a:spAutoFit/>
            </a:bodyPr>
            <a:lstStyle/>
            <a:p>
              <a:r>
                <a:rPr lang="en-US" sz="800" b="1" dirty="0">
                  <a:solidFill>
                    <a:srgbClr val="002060"/>
                  </a:solidFill>
                  <a:latin typeface="Arial" panose="020B0604020202020204" pitchFamily="34" charset="0"/>
                  <a:cs typeface="Arial" panose="020B0604020202020204" pitchFamily="34" charset="0"/>
                </a:rPr>
                <a:t>25 MeV</a:t>
              </a:r>
            </a:p>
          </p:txBody>
        </p:sp>
        <p:sp>
          <p:nvSpPr>
            <p:cNvPr id="15" name="TextBox 14">
              <a:extLst>
                <a:ext uri="{FF2B5EF4-FFF2-40B4-BE49-F238E27FC236}">
                  <a16:creationId xmlns:a16="http://schemas.microsoft.com/office/drawing/2014/main" id="{9FF9BC2A-43AB-13FF-C8EF-1E1D75BC728E}"/>
                </a:ext>
              </a:extLst>
            </p:cNvPr>
            <p:cNvSpPr txBox="1"/>
            <p:nvPr/>
          </p:nvSpPr>
          <p:spPr>
            <a:xfrm>
              <a:off x="4840774" y="2345790"/>
              <a:ext cx="662361" cy="215444"/>
            </a:xfrm>
            <a:prstGeom prst="rect">
              <a:avLst/>
            </a:prstGeom>
            <a:noFill/>
          </p:spPr>
          <p:txBody>
            <a:bodyPr wrap="square" rtlCol="0">
              <a:spAutoFit/>
            </a:bodyPr>
            <a:lstStyle/>
            <a:p>
              <a:r>
                <a:rPr lang="en-US" sz="800" b="1" dirty="0">
                  <a:solidFill>
                    <a:srgbClr val="002060"/>
                  </a:solidFill>
                  <a:latin typeface="Arial" panose="020B0604020202020204" pitchFamily="34" charset="0"/>
                  <a:cs typeface="Arial" panose="020B0604020202020204" pitchFamily="34" charset="0"/>
                </a:rPr>
                <a:t>70 MeV</a:t>
              </a:r>
            </a:p>
          </p:txBody>
        </p:sp>
        <p:sp>
          <p:nvSpPr>
            <p:cNvPr id="16" name="TextBox 15">
              <a:extLst>
                <a:ext uri="{FF2B5EF4-FFF2-40B4-BE49-F238E27FC236}">
                  <a16:creationId xmlns:a16="http://schemas.microsoft.com/office/drawing/2014/main" id="{79260E25-5CEB-D70B-DDF4-0D9C5A1939EB}"/>
                </a:ext>
              </a:extLst>
            </p:cNvPr>
            <p:cNvSpPr txBox="1"/>
            <p:nvPr/>
          </p:nvSpPr>
          <p:spPr>
            <a:xfrm>
              <a:off x="4789696" y="2116914"/>
              <a:ext cx="740908" cy="215444"/>
            </a:xfrm>
            <a:prstGeom prst="rect">
              <a:avLst/>
            </a:prstGeom>
            <a:noFill/>
          </p:spPr>
          <p:txBody>
            <a:bodyPr wrap="square" rtlCol="0">
              <a:spAutoFit/>
            </a:bodyPr>
            <a:lstStyle/>
            <a:p>
              <a:r>
                <a:rPr lang="en-US" sz="800" b="1" dirty="0">
                  <a:solidFill>
                    <a:srgbClr val="002060"/>
                  </a:solidFill>
                  <a:latin typeface="Arial" panose="020B0604020202020204" pitchFamily="34" charset="0"/>
                  <a:cs typeface="Arial" panose="020B0604020202020204" pitchFamily="34" charset="0"/>
                </a:rPr>
                <a:t>150 MeV</a:t>
              </a:r>
            </a:p>
          </p:txBody>
        </p:sp>
        <p:sp>
          <p:nvSpPr>
            <p:cNvPr id="17" name="TextBox 16">
              <a:extLst>
                <a:ext uri="{FF2B5EF4-FFF2-40B4-BE49-F238E27FC236}">
                  <a16:creationId xmlns:a16="http://schemas.microsoft.com/office/drawing/2014/main" id="{3FDC2E11-BFFB-2F83-7580-B6482D277B87}"/>
                </a:ext>
              </a:extLst>
            </p:cNvPr>
            <p:cNvSpPr txBox="1"/>
            <p:nvPr/>
          </p:nvSpPr>
          <p:spPr>
            <a:xfrm>
              <a:off x="4803716" y="1958099"/>
              <a:ext cx="740908" cy="215444"/>
            </a:xfrm>
            <a:prstGeom prst="rect">
              <a:avLst/>
            </a:prstGeom>
            <a:noFill/>
          </p:spPr>
          <p:txBody>
            <a:bodyPr wrap="square" rtlCol="0">
              <a:spAutoFit/>
            </a:bodyPr>
            <a:lstStyle/>
            <a:p>
              <a:r>
                <a:rPr lang="en-US" sz="800" b="1" dirty="0">
                  <a:solidFill>
                    <a:srgbClr val="002060"/>
                  </a:solidFill>
                  <a:latin typeface="Arial" panose="020B0604020202020204" pitchFamily="34" charset="0"/>
                  <a:cs typeface="Arial" panose="020B0604020202020204" pitchFamily="34" charset="0"/>
                </a:rPr>
                <a:t>202 MeV</a:t>
              </a:r>
            </a:p>
          </p:txBody>
        </p:sp>
        <p:sp>
          <p:nvSpPr>
            <p:cNvPr id="18" name="TextBox 17">
              <a:extLst>
                <a:ext uri="{FF2B5EF4-FFF2-40B4-BE49-F238E27FC236}">
                  <a16:creationId xmlns:a16="http://schemas.microsoft.com/office/drawing/2014/main" id="{3A56AD10-C42F-9640-00EF-90A6917E6B07}"/>
                </a:ext>
              </a:extLst>
            </p:cNvPr>
            <p:cNvSpPr txBox="1"/>
            <p:nvPr/>
          </p:nvSpPr>
          <p:spPr>
            <a:xfrm>
              <a:off x="4789696" y="2231352"/>
              <a:ext cx="740908" cy="190455"/>
            </a:xfrm>
            <a:prstGeom prst="rect">
              <a:avLst/>
            </a:prstGeom>
            <a:noFill/>
          </p:spPr>
          <p:txBody>
            <a:bodyPr wrap="square" rtlCol="0">
              <a:spAutoFit/>
            </a:bodyPr>
            <a:lstStyle/>
            <a:p>
              <a:r>
                <a:rPr lang="en-US" sz="800" b="1" dirty="0">
                  <a:solidFill>
                    <a:srgbClr val="002060"/>
                  </a:solidFill>
                  <a:latin typeface="Arial" panose="020B0604020202020204" pitchFamily="34" charset="0"/>
                  <a:cs typeface="Arial" panose="020B0604020202020204" pitchFamily="34" charset="0"/>
                </a:rPr>
                <a:t>129 MeV</a:t>
              </a:r>
            </a:p>
          </p:txBody>
        </p:sp>
        <p:sp>
          <p:nvSpPr>
            <p:cNvPr id="19" name="TextBox 18">
              <a:extLst>
                <a:ext uri="{FF2B5EF4-FFF2-40B4-BE49-F238E27FC236}">
                  <a16:creationId xmlns:a16="http://schemas.microsoft.com/office/drawing/2014/main" id="{77A3408A-D953-4FAF-502D-F9B2CA05FBD4}"/>
                </a:ext>
              </a:extLst>
            </p:cNvPr>
            <p:cNvSpPr txBox="1"/>
            <p:nvPr/>
          </p:nvSpPr>
          <p:spPr>
            <a:xfrm>
              <a:off x="4838391" y="2440999"/>
              <a:ext cx="662361" cy="215444"/>
            </a:xfrm>
            <a:prstGeom prst="rect">
              <a:avLst/>
            </a:prstGeom>
            <a:noFill/>
          </p:spPr>
          <p:txBody>
            <a:bodyPr wrap="square" rtlCol="0">
              <a:spAutoFit/>
            </a:bodyPr>
            <a:lstStyle/>
            <a:p>
              <a:r>
                <a:rPr lang="en-US" sz="800" b="1" dirty="0">
                  <a:solidFill>
                    <a:srgbClr val="002060"/>
                  </a:solidFill>
                  <a:latin typeface="Arial" panose="020B0604020202020204" pitchFamily="34" charset="0"/>
                  <a:cs typeface="Arial" panose="020B0604020202020204" pitchFamily="34" charset="0"/>
                </a:rPr>
                <a:t>50 MeV</a:t>
              </a:r>
            </a:p>
          </p:txBody>
        </p:sp>
        <p:sp>
          <p:nvSpPr>
            <p:cNvPr id="20" name="TextBox 19">
              <a:extLst>
                <a:ext uri="{FF2B5EF4-FFF2-40B4-BE49-F238E27FC236}">
                  <a16:creationId xmlns:a16="http://schemas.microsoft.com/office/drawing/2014/main" id="{1C6C5798-E4FE-B6F4-37C2-681FA559ED4A}"/>
                </a:ext>
              </a:extLst>
            </p:cNvPr>
            <p:cNvSpPr txBox="1"/>
            <p:nvPr/>
          </p:nvSpPr>
          <p:spPr>
            <a:xfrm rot="318635">
              <a:off x="8032330" y="1898849"/>
              <a:ext cx="731290" cy="246221"/>
            </a:xfrm>
            <a:prstGeom prst="rect">
              <a:avLst/>
            </a:prstGeom>
            <a:noFill/>
          </p:spPr>
          <p:txBody>
            <a:bodyPr wrap="square" rtlCol="0">
              <a:spAutoFit/>
            </a:bodyPr>
            <a:lstStyle/>
            <a:p>
              <a:r>
                <a:rPr lang="en-US" sz="1000" b="1" dirty="0">
                  <a:solidFill>
                    <a:srgbClr val="002060"/>
                  </a:solidFill>
                  <a:latin typeface="Arial" panose="020B0604020202020204" pitchFamily="34" charset="0"/>
                  <a:cs typeface="Arial" panose="020B0604020202020204" pitchFamily="34" charset="0"/>
                </a:rPr>
                <a:t>19.6 mm</a:t>
              </a:r>
            </a:p>
          </p:txBody>
        </p:sp>
        <p:sp>
          <p:nvSpPr>
            <p:cNvPr id="21" name="TextBox 20">
              <a:extLst>
                <a:ext uri="{FF2B5EF4-FFF2-40B4-BE49-F238E27FC236}">
                  <a16:creationId xmlns:a16="http://schemas.microsoft.com/office/drawing/2014/main" id="{29948555-6A50-1F99-33EA-0C3EA384D67C}"/>
                </a:ext>
              </a:extLst>
            </p:cNvPr>
            <p:cNvSpPr txBox="1"/>
            <p:nvPr/>
          </p:nvSpPr>
          <p:spPr>
            <a:xfrm rot="318635">
              <a:off x="7869441" y="3026618"/>
              <a:ext cx="772969" cy="246221"/>
            </a:xfrm>
            <a:prstGeom prst="rect">
              <a:avLst/>
            </a:prstGeom>
            <a:noFill/>
          </p:spPr>
          <p:txBody>
            <a:bodyPr wrap="square" rtlCol="0">
              <a:spAutoFit/>
            </a:bodyPr>
            <a:lstStyle/>
            <a:p>
              <a:r>
                <a:rPr lang="en-US" sz="1000" b="1" dirty="0">
                  <a:solidFill>
                    <a:srgbClr val="002060"/>
                  </a:solidFill>
                  <a:latin typeface="Arial" panose="020B0604020202020204" pitchFamily="34" charset="0"/>
                  <a:cs typeface="Arial" panose="020B0604020202020204" pitchFamily="34" charset="0"/>
                </a:rPr>
                <a:t>-33.2 mm</a:t>
              </a:r>
            </a:p>
          </p:txBody>
        </p:sp>
      </p:grpSp>
      <p:grpSp>
        <p:nvGrpSpPr>
          <p:cNvPr id="23" name="Group 22">
            <a:extLst>
              <a:ext uri="{FF2B5EF4-FFF2-40B4-BE49-F238E27FC236}">
                <a16:creationId xmlns:a16="http://schemas.microsoft.com/office/drawing/2014/main" id="{53B562C4-690C-7914-28E7-EBC3FEE5CEA4}"/>
              </a:ext>
            </a:extLst>
          </p:cNvPr>
          <p:cNvGrpSpPr>
            <a:grpSpLocks noChangeAspect="1"/>
          </p:cNvGrpSpPr>
          <p:nvPr/>
        </p:nvGrpSpPr>
        <p:grpSpPr>
          <a:xfrm>
            <a:off x="1356542" y="3845238"/>
            <a:ext cx="7020203" cy="2739307"/>
            <a:chOff x="302009" y="526380"/>
            <a:chExt cx="8797942" cy="3432987"/>
          </a:xfrm>
        </p:grpSpPr>
        <p:pic>
          <p:nvPicPr>
            <p:cNvPr id="24" name="Picture 23" descr="A picture containing diagram, line, circle, parallel&#10;&#10;Description automatically generated">
              <a:extLst>
                <a:ext uri="{FF2B5EF4-FFF2-40B4-BE49-F238E27FC236}">
                  <a16:creationId xmlns:a16="http://schemas.microsoft.com/office/drawing/2014/main" id="{DC66ABD7-5B30-7C8E-FF70-CAE326F72B37}"/>
                </a:ext>
              </a:extLst>
            </p:cNvPr>
            <p:cNvPicPr>
              <a:picLocks noChangeAspect="1"/>
            </p:cNvPicPr>
            <p:nvPr/>
          </p:nvPicPr>
          <p:blipFill>
            <a:blip r:embed="rId5"/>
            <a:stretch>
              <a:fillRect/>
            </a:stretch>
          </p:blipFill>
          <p:spPr>
            <a:xfrm>
              <a:off x="559755" y="919272"/>
              <a:ext cx="3419856" cy="3032037"/>
            </a:xfrm>
            <a:prstGeom prst="rect">
              <a:avLst/>
            </a:prstGeom>
          </p:spPr>
        </p:pic>
        <p:pic>
          <p:nvPicPr>
            <p:cNvPr id="25" name="Picture 24" descr="A drawing of a spiral staircase&#10;&#10;Description automatically generated with low confidence">
              <a:extLst>
                <a:ext uri="{FF2B5EF4-FFF2-40B4-BE49-F238E27FC236}">
                  <a16:creationId xmlns:a16="http://schemas.microsoft.com/office/drawing/2014/main" id="{2AC170E0-B7F4-F46C-47F4-00E304A2C61F}"/>
                </a:ext>
              </a:extLst>
            </p:cNvPr>
            <p:cNvPicPr>
              <a:picLocks noChangeAspect="1"/>
            </p:cNvPicPr>
            <p:nvPr/>
          </p:nvPicPr>
          <p:blipFill>
            <a:blip r:embed="rId6"/>
            <a:stretch>
              <a:fillRect/>
            </a:stretch>
          </p:blipFill>
          <p:spPr>
            <a:xfrm>
              <a:off x="4812671" y="526380"/>
              <a:ext cx="3228558" cy="3432987"/>
            </a:xfrm>
            <a:prstGeom prst="rect">
              <a:avLst/>
            </a:prstGeom>
          </p:spPr>
        </p:pic>
        <p:cxnSp>
          <p:nvCxnSpPr>
            <p:cNvPr id="26" name="Straight Connector 25">
              <a:extLst>
                <a:ext uri="{FF2B5EF4-FFF2-40B4-BE49-F238E27FC236}">
                  <a16:creationId xmlns:a16="http://schemas.microsoft.com/office/drawing/2014/main" id="{BCE50DE1-4086-B0F5-0671-8D9475CDEEC4}"/>
                </a:ext>
              </a:extLst>
            </p:cNvPr>
            <p:cNvCxnSpPr>
              <a:cxnSpLocks/>
            </p:cNvCxnSpPr>
            <p:nvPr/>
          </p:nvCxnSpPr>
          <p:spPr>
            <a:xfrm>
              <a:off x="5026751" y="3846582"/>
              <a:ext cx="2880360" cy="0"/>
            </a:xfrm>
            <a:prstGeom prst="line">
              <a:avLst/>
            </a:prstGeom>
            <a:ln w="3175">
              <a:solidFill>
                <a:srgbClr val="002060"/>
              </a:solidFill>
              <a:headEnd type="triangle" w="med" len="med"/>
              <a:tailEnd type="triangle" w="med" len="med"/>
            </a:ln>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C70D1F4B-CFF1-CE04-62C3-97A920385492}"/>
                </a:ext>
              </a:extLst>
            </p:cNvPr>
            <p:cNvCxnSpPr>
              <a:cxnSpLocks/>
            </p:cNvCxnSpPr>
            <p:nvPr/>
          </p:nvCxnSpPr>
          <p:spPr>
            <a:xfrm flipH="1">
              <a:off x="7907111" y="2087472"/>
              <a:ext cx="1996" cy="1863837"/>
            </a:xfrm>
            <a:prstGeom prst="line">
              <a:avLst/>
            </a:prstGeom>
            <a:ln w="3175"/>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C80DD428-B051-90C7-CD13-510DFCC787B9}"/>
                </a:ext>
              </a:extLst>
            </p:cNvPr>
            <p:cNvCxnSpPr>
              <a:cxnSpLocks/>
            </p:cNvCxnSpPr>
            <p:nvPr/>
          </p:nvCxnSpPr>
          <p:spPr>
            <a:xfrm>
              <a:off x="5026751" y="1614397"/>
              <a:ext cx="0" cy="2336912"/>
            </a:xfrm>
            <a:prstGeom prst="line">
              <a:avLst/>
            </a:prstGeom>
            <a:ln w="3175"/>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AE02A527-77AB-9D51-8F9F-80C15252D6F9}"/>
                </a:ext>
              </a:extLst>
            </p:cNvPr>
            <p:cNvSpPr txBox="1"/>
            <p:nvPr/>
          </p:nvSpPr>
          <p:spPr>
            <a:xfrm>
              <a:off x="6200808" y="3610894"/>
              <a:ext cx="866428" cy="338577"/>
            </a:xfrm>
            <a:prstGeom prst="rect">
              <a:avLst/>
            </a:prstGeom>
            <a:noFill/>
          </p:spPr>
          <p:txBody>
            <a:bodyPr wrap="none" rtlCol="0">
              <a:spAutoFit/>
            </a:bodyPr>
            <a:lstStyle/>
            <a:p>
              <a:r>
                <a:rPr lang="en-US" sz="1200" b="1">
                  <a:solidFill>
                    <a:srgbClr val="002060"/>
                  </a:solidFill>
                  <a:latin typeface="Arial" panose="020B0604020202020204" pitchFamily="34" charset="0"/>
                  <a:cs typeface="Arial" panose="020B0604020202020204" pitchFamily="34" charset="0"/>
                </a:rPr>
                <a:t>~14 cm</a:t>
              </a:r>
            </a:p>
          </p:txBody>
        </p:sp>
        <p:cxnSp>
          <p:nvCxnSpPr>
            <p:cNvPr id="30" name="Straight Connector 29">
              <a:extLst>
                <a:ext uri="{FF2B5EF4-FFF2-40B4-BE49-F238E27FC236}">
                  <a16:creationId xmlns:a16="http://schemas.microsoft.com/office/drawing/2014/main" id="{22CF8E94-A7CC-888A-F297-3F85163EAF52}"/>
                </a:ext>
              </a:extLst>
            </p:cNvPr>
            <p:cNvCxnSpPr>
              <a:cxnSpLocks/>
            </p:cNvCxnSpPr>
            <p:nvPr/>
          </p:nvCxnSpPr>
          <p:spPr>
            <a:xfrm flipH="1">
              <a:off x="7195272" y="3451000"/>
              <a:ext cx="1088303" cy="0"/>
            </a:xfrm>
            <a:prstGeom prst="line">
              <a:avLst/>
            </a:prstGeom>
            <a:ln w="3175"/>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DBBCD33D-56BE-1AF0-3AA4-C0474E22B14B}"/>
                </a:ext>
              </a:extLst>
            </p:cNvPr>
            <p:cNvCxnSpPr>
              <a:cxnSpLocks/>
            </p:cNvCxnSpPr>
            <p:nvPr/>
          </p:nvCxnSpPr>
          <p:spPr>
            <a:xfrm flipH="1">
              <a:off x="6884122" y="1212625"/>
              <a:ext cx="1450253" cy="0"/>
            </a:xfrm>
            <a:prstGeom prst="line">
              <a:avLst/>
            </a:prstGeom>
            <a:ln w="3175"/>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CE4DCF9A-D80E-8E23-29EB-714FDAD746DB}"/>
                </a:ext>
              </a:extLst>
            </p:cNvPr>
            <p:cNvCxnSpPr>
              <a:cxnSpLocks/>
            </p:cNvCxnSpPr>
            <p:nvPr/>
          </p:nvCxnSpPr>
          <p:spPr>
            <a:xfrm flipH="1">
              <a:off x="8213332" y="1212625"/>
              <a:ext cx="0" cy="2238375"/>
            </a:xfrm>
            <a:prstGeom prst="line">
              <a:avLst/>
            </a:prstGeom>
            <a:ln w="3175">
              <a:solidFill>
                <a:srgbClr val="002060"/>
              </a:solidFill>
              <a:headEnd type="triangle" w="med" len="med"/>
              <a:tailEnd type="triangle" w="med" len="med"/>
            </a:ln>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AACEABDE-4F0D-4117-50BF-C754A0E1BD40}"/>
                </a:ext>
              </a:extLst>
            </p:cNvPr>
            <p:cNvSpPr txBox="1"/>
            <p:nvPr/>
          </p:nvSpPr>
          <p:spPr>
            <a:xfrm rot="16200000">
              <a:off x="7692808" y="2073584"/>
              <a:ext cx="850753" cy="338577"/>
            </a:xfrm>
            <a:prstGeom prst="rect">
              <a:avLst/>
            </a:prstGeom>
            <a:noFill/>
          </p:spPr>
          <p:txBody>
            <a:bodyPr wrap="none" rtlCol="0">
              <a:spAutoFit/>
            </a:bodyPr>
            <a:lstStyle/>
            <a:p>
              <a:r>
                <a:rPr lang="en-US" sz="1200" b="1">
                  <a:solidFill>
                    <a:srgbClr val="002060"/>
                  </a:solidFill>
                  <a:latin typeface="Arial" panose="020B0604020202020204" pitchFamily="34" charset="0"/>
                  <a:cs typeface="Arial" panose="020B0604020202020204" pitchFamily="34" charset="0"/>
                </a:rPr>
                <a:t>~11 cm</a:t>
              </a:r>
            </a:p>
          </p:txBody>
        </p:sp>
        <p:cxnSp>
          <p:nvCxnSpPr>
            <p:cNvPr id="34" name="Straight Connector 33">
              <a:extLst>
                <a:ext uri="{FF2B5EF4-FFF2-40B4-BE49-F238E27FC236}">
                  <a16:creationId xmlns:a16="http://schemas.microsoft.com/office/drawing/2014/main" id="{815351B9-6DD8-5AB8-CD6F-BBDC167FD44D}"/>
                </a:ext>
              </a:extLst>
            </p:cNvPr>
            <p:cNvCxnSpPr>
              <a:cxnSpLocks/>
            </p:cNvCxnSpPr>
            <p:nvPr/>
          </p:nvCxnSpPr>
          <p:spPr>
            <a:xfrm>
              <a:off x="833590" y="3848608"/>
              <a:ext cx="2662811" cy="0"/>
            </a:xfrm>
            <a:prstGeom prst="line">
              <a:avLst/>
            </a:prstGeom>
            <a:ln w="3175">
              <a:solidFill>
                <a:srgbClr val="002060"/>
              </a:solidFill>
              <a:headEnd type="triangle" w="med" len="med"/>
              <a:tailEnd type="triangle" w="med" len="med"/>
            </a:ln>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17989B67-DE1E-E93F-7542-E056D08D78BA}"/>
                </a:ext>
              </a:extLst>
            </p:cNvPr>
            <p:cNvCxnSpPr>
              <a:cxnSpLocks/>
            </p:cNvCxnSpPr>
            <p:nvPr/>
          </p:nvCxnSpPr>
          <p:spPr>
            <a:xfrm>
              <a:off x="833590" y="1567044"/>
              <a:ext cx="0" cy="2384265"/>
            </a:xfrm>
            <a:prstGeom prst="line">
              <a:avLst/>
            </a:prstGeom>
            <a:ln w="3175"/>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5C88571F-BD09-44E6-E851-7AFFF52B1A3B}"/>
                </a:ext>
              </a:extLst>
            </p:cNvPr>
            <p:cNvCxnSpPr>
              <a:cxnSpLocks/>
            </p:cNvCxnSpPr>
            <p:nvPr/>
          </p:nvCxnSpPr>
          <p:spPr>
            <a:xfrm>
              <a:off x="3496401" y="1637893"/>
              <a:ext cx="0" cy="2313416"/>
            </a:xfrm>
            <a:prstGeom prst="line">
              <a:avLst/>
            </a:prstGeom>
            <a:ln w="3175"/>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AE3927D0-1101-3148-862E-5C8E0F73B4AF}"/>
                </a:ext>
              </a:extLst>
            </p:cNvPr>
            <p:cNvSpPr txBox="1"/>
            <p:nvPr/>
          </p:nvSpPr>
          <p:spPr>
            <a:xfrm>
              <a:off x="1766784" y="3610893"/>
              <a:ext cx="866428" cy="338577"/>
            </a:xfrm>
            <a:prstGeom prst="rect">
              <a:avLst/>
            </a:prstGeom>
            <a:noFill/>
          </p:spPr>
          <p:txBody>
            <a:bodyPr wrap="none" rtlCol="0">
              <a:spAutoFit/>
            </a:bodyPr>
            <a:lstStyle/>
            <a:p>
              <a:r>
                <a:rPr lang="en-US" sz="1200" b="1">
                  <a:solidFill>
                    <a:srgbClr val="002060"/>
                  </a:solidFill>
                  <a:latin typeface="Arial" panose="020B0604020202020204" pitchFamily="34" charset="0"/>
                  <a:cs typeface="Arial" panose="020B0604020202020204" pitchFamily="34" charset="0"/>
                </a:rPr>
                <a:t>~13 cm</a:t>
              </a:r>
            </a:p>
          </p:txBody>
        </p:sp>
        <p:cxnSp>
          <p:nvCxnSpPr>
            <p:cNvPr id="38" name="Straight Connector 37">
              <a:extLst>
                <a:ext uri="{FF2B5EF4-FFF2-40B4-BE49-F238E27FC236}">
                  <a16:creationId xmlns:a16="http://schemas.microsoft.com/office/drawing/2014/main" id="{C00E8D75-0525-AF82-3774-1F9A3C66EF15}"/>
                </a:ext>
              </a:extLst>
            </p:cNvPr>
            <p:cNvCxnSpPr>
              <a:cxnSpLocks/>
            </p:cNvCxnSpPr>
            <p:nvPr/>
          </p:nvCxnSpPr>
          <p:spPr>
            <a:xfrm flipH="1">
              <a:off x="454025" y="1076100"/>
              <a:ext cx="1710970" cy="0"/>
            </a:xfrm>
            <a:prstGeom prst="line">
              <a:avLst/>
            </a:prstGeom>
            <a:ln w="3175"/>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0E928F24-7E57-BCF3-913C-A44855388F16}"/>
                </a:ext>
              </a:extLst>
            </p:cNvPr>
            <p:cNvCxnSpPr>
              <a:cxnSpLocks/>
            </p:cNvCxnSpPr>
            <p:nvPr/>
          </p:nvCxnSpPr>
          <p:spPr>
            <a:xfrm flipH="1">
              <a:off x="444500" y="3590700"/>
              <a:ext cx="1710970" cy="0"/>
            </a:xfrm>
            <a:prstGeom prst="line">
              <a:avLst/>
            </a:prstGeom>
            <a:ln w="3175"/>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FBBBFF56-67A9-ABAE-8384-ED8F7E2F1703}"/>
                </a:ext>
              </a:extLst>
            </p:cNvPr>
            <p:cNvCxnSpPr>
              <a:cxnSpLocks/>
            </p:cNvCxnSpPr>
            <p:nvPr/>
          </p:nvCxnSpPr>
          <p:spPr>
            <a:xfrm>
              <a:off x="587721" y="1076100"/>
              <a:ext cx="0" cy="2514600"/>
            </a:xfrm>
            <a:prstGeom prst="line">
              <a:avLst/>
            </a:prstGeom>
            <a:ln w="3175">
              <a:solidFill>
                <a:srgbClr val="002060"/>
              </a:solidFill>
              <a:headEnd type="triangle" w="med" len="med"/>
              <a:tailEnd type="triangle" w="med" len="med"/>
            </a:ln>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0D1AEC46-1EDE-F944-FF04-B81013DF3D56}"/>
                </a:ext>
              </a:extLst>
            </p:cNvPr>
            <p:cNvSpPr txBox="1"/>
            <p:nvPr/>
          </p:nvSpPr>
          <p:spPr>
            <a:xfrm rot="16200000">
              <a:off x="-85909" y="2162523"/>
              <a:ext cx="1114414" cy="338577"/>
            </a:xfrm>
            <a:prstGeom prst="rect">
              <a:avLst/>
            </a:prstGeom>
            <a:noFill/>
          </p:spPr>
          <p:txBody>
            <a:bodyPr wrap="square" rtlCol="0">
              <a:spAutoFit/>
            </a:bodyPr>
            <a:lstStyle/>
            <a:p>
              <a:r>
                <a:rPr lang="en-US" sz="1200" b="1">
                  <a:solidFill>
                    <a:srgbClr val="002060"/>
                  </a:solidFill>
                  <a:latin typeface="Arial" panose="020B0604020202020204" pitchFamily="34" charset="0"/>
                  <a:cs typeface="Arial" panose="020B0604020202020204" pitchFamily="34" charset="0"/>
                </a:rPr>
                <a:t>~12.5 cm</a:t>
              </a:r>
            </a:p>
          </p:txBody>
        </p:sp>
        <p:sp>
          <p:nvSpPr>
            <p:cNvPr id="42" name="TextBox 41">
              <a:extLst>
                <a:ext uri="{FF2B5EF4-FFF2-40B4-BE49-F238E27FC236}">
                  <a16:creationId xmlns:a16="http://schemas.microsoft.com/office/drawing/2014/main" id="{31202009-A25E-C86C-435A-1E3DF102C53B}"/>
                </a:ext>
              </a:extLst>
            </p:cNvPr>
            <p:cNvSpPr txBox="1"/>
            <p:nvPr/>
          </p:nvSpPr>
          <p:spPr>
            <a:xfrm>
              <a:off x="4677292" y="583752"/>
              <a:ext cx="4422659" cy="338577"/>
            </a:xfrm>
            <a:prstGeom prst="rect">
              <a:avLst/>
            </a:prstGeom>
            <a:noFill/>
          </p:spPr>
          <p:txBody>
            <a:bodyPr wrap="none" rtlCol="0">
              <a:spAutoFit/>
            </a:bodyPr>
            <a:lstStyle/>
            <a:p>
              <a:r>
                <a:rPr lang="en-US" sz="1200" b="1">
                  <a:solidFill>
                    <a:srgbClr val="002060"/>
                  </a:solidFill>
                  <a:latin typeface="Arial" panose="020B0604020202020204" pitchFamily="34" charset="0"/>
                  <a:cs typeface="Arial" panose="020B0604020202020204" pitchFamily="34" charset="0"/>
                </a:rPr>
                <a:t>The length of the defocusing magnet 9.652 cm </a:t>
              </a:r>
            </a:p>
          </p:txBody>
        </p:sp>
        <p:sp>
          <p:nvSpPr>
            <p:cNvPr id="43" name="TextBox 42">
              <a:extLst>
                <a:ext uri="{FF2B5EF4-FFF2-40B4-BE49-F238E27FC236}">
                  <a16:creationId xmlns:a16="http://schemas.microsoft.com/office/drawing/2014/main" id="{066A2E73-00B6-7801-FE8E-E59B6AA15503}"/>
                </a:ext>
              </a:extLst>
            </p:cNvPr>
            <p:cNvSpPr txBox="1"/>
            <p:nvPr/>
          </p:nvSpPr>
          <p:spPr>
            <a:xfrm>
              <a:off x="729692" y="563526"/>
              <a:ext cx="3942618" cy="338577"/>
            </a:xfrm>
            <a:prstGeom prst="rect">
              <a:avLst/>
            </a:prstGeom>
            <a:noFill/>
          </p:spPr>
          <p:txBody>
            <a:bodyPr wrap="none" rtlCol="0">
              <a:spAutoFit/>
            </a:bodyPr>
            <a:lstStyle/>
            <a:p>
              <a:r>
                <a:rPr lang="en-US" sz="1200" b="1" dirty="0">
                  <a:solidFill>
                    <a:srgbClr val="002060"/>
                  </a:solidFill>
                  <a:latin typeface="Arial" panose="020B0604020202020204" pitchFamily="34" charset="0"/>
                  <a:cs typeface="Arial" panose="020B0604020202020204" pitchFamily="34" charset="0"/>
                </a:rPr>
                <a:t>The length of the focusing magnet 18 cm </a:t>
              </a:r>
            </a:p>
          </p:txBody>
        </p:sp>
      </p:grpSp>
    </p:spTree>
    <p:extLst>
      <p:ext uri="{BB962C8B-B14F-4D97-AF65-F5344CB8AC3E}">
        <p14:creationId xmlns:p14="http://schemas.microsoft.com/office/powerpoint/2010/main" val="8646985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7370B-0660-1032-5102-33BED6D03094}"/>
              </a:ext>
            </a:extLst>
          </p:cNvPr>
          <p:cNvSpPr>
            <a:spLocks noGrp="1"/>
          </p:cNvSpPr>
          <p:nvPr>
            <p:ph type="title"/>
          </p:nvPr>
        </p:nvSpPr>
        <p:spPr>
          <a:xfrm>
            <a:off x="182360" y="73574"/>
            <a:ext cx="8799457" cy="924910"/>
          </a:xfrm>
        </p:spPr>
        <p:txBody>
          <a:bodyPr>
            <a:normAutofit/>
          </a:bodyPr>
          <a:lstStyle/>
          <a:p>
            <a:pPr marL="685800" lvl="1" indent="-342900">
              <a:buFont typeface="Arial" panose="020B0604020202020204" pitchFamily="34" charset="0"/>
              <a:buChar char="•"/>
            </a:pPr>
            <a:r>
              <a:rPr lang="en-US" sz="2400" dirty="0"/>
              <a:t>Fixed Betatron Tunes in Range 10 MeV&lt; E</a:t>
            </a:r>
            <a:r>
              <a:rPr lang="en-US" sz="2400" baseline="-25000" dirty="0"/>
              <a:t>k </a:t>
            </a:r>
            <a:r>
              <a:rPr lang="en-US" sz="2400" dirty="0"/>
              <a:t>&lt;250 MeV or in momentum space -73% &lt; </a:t>
            </a:r>
            <a:r>
              <a:rPr lang="en-US" sz="2400" dirty="0">
                <a:latin typeface="Symbol" pitchFamily="2" charset="2"/>
              </a:rPr>
              <a:t>d</a:t>
            </a:r>
            <a:r>
              <a:rPr lang="en-US" sz="2400" dirty="0"/>
              <a:t>p/p &lt; 43.4%</a:t>
            </a:r>
          </a:p>
        </p:txBody>
      </p:sp>
      <p:sp>
        <p:nvSpPr>
          <p:cNvPr id="3" name="Slide Number Placeholder 2">
            <a:extLst>
              <a:ext uri="{FF2B5EF4-FFF2-40B4-BE49-F238E27FC236}">
                <a16:creationId xmlns:a16="http://schemas.microsoft.com/office/drawing/2014/main" id="{AC58214A-99D5-63A7-21E6-F4D2B25DD696}"/>
              </a:ext>
            </a:extLst>
          </p:cNvPr>
          <p:cNvSpPr>
            <a:spLocks noGrp="1"/>
          </p:cNvSpPr>
          <p:nvPr>
            <p:ph type="sldNum" sz="quarter" idx="4"/>
          </p:nvPr>
        </p:nvSpPr>
        <p:spPr/>
        <p:txBody>
          <a:bodyPr/>
          <a:lstStyle/>
          <a:p>
            <a:fld id="{933A556B-7C63-244D-9B7C-B0EA8042B330}" type="slidenum">
              <a:rPr lang="en-US" smtClean="0"/>
              <a:pPr/>
              <a:t>15</a:t>
            </a:fld>
            <a:endParaRPr lang="en-US" dirty="0"/>
          </a:p>
        </p:txBody>
      </p:sp>
      <p:pic>
        <p:nvPicPr>
          <p:cNvPr id="4" name="Picture 3" descr="Chart&#10;&#10;Description automatically generated">
            <a:extLst>
              <a:ext uri="{FF2B5EF4-FFF2-40B4-BE49-F238E27FC236}">
                <a16:creationId xmlns:a16="http://schemas.microsoft.com/office/drawing/2014/main" id="{20B9FF50-C09F-1147-286D-4EB9109BA4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9287" y="1313793"/>
            <a:ext cx="7805601" cy="4624552"/>
          </a:xfrm>
          <a:prstGeom prst="rect">
            <a:avLst/>
          </a:prstGeom>
        </p:spPr>
      </p:pic>
    </p:spTree>
    <p:extLst>
      <p:ext uri="{BB962C8B-B14F-4D97-AF65-F5344CB8AC3E}">
        <p14:creationId xmlns:p14="http://schemas.microsoft.com/office/powerpoint/2010/main" val="26240172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CAAB5-E54D-81FF-28B8-D1C62170FFC4}"/>
              </a:ext>
            </a:extLst>
          </p:cNvPr>
          <p:cNvSpPr>
            <a:spLocks noGrp="1"/>
          </p:cNvSpPr>
          <p:nvPr>
            <p:ph type="title"/>
          </p:nvPr>
        </p:nvSpPr>
        <p:spPr>
          <a:xfrm>
            <a:off x="449673" y="28949"/>
            <a:ext cx="8286750" cy="793752"/>
          </a:xfrm>
        </p:spPr>
        <p:txBody>
          <a:bodyPr>
            <a:normAutofit/>
          </a:bodyPr>
          <a:lstStyle/>
          <a:p>
            <a:r>
              <a:rPr lang="en-US" sz="2400" dirty="0"/>
              <a:t>Synchrotron: Injection, Acceleration, Extraction</a:t>
            </a:r>
          </a:p>
        </p:txBody>
      </p:sp>
      <p:sp>
        <p:nvSpPr>
          <p:cNvPr id="3" name="Slide Number Placeholder 2">
            <a:extLst>
              <a:ext uri="{FF2B5EF4-FFF2-40B4-BE49-F238E27FC236}">
                <a16:creationId xmlns:a16="http://schemas.microsoft.com/office/drawing/2014/main" id="{A37B42C9-D529-38A0-678C-3096B88D75A3}"/>
              </a:ext>
            </a:extLst>
          </p:cNvPr>
          <p:cNvSpPr>
            <a:spLocks noGrp="1"/>
          </p:cNvSpPr>
          <p:nvPr>
            <p:ph type="sldNum" sz="quarter" idx="4"/>
          </p:nvPr>
        </p:nvSpPr>
        <p:spPr/>
        <p:txBody>
          <a:bodyPr/>
          <a:lstStyle/>
          <a:p>
            <a:fld id="{933A556B-7C63-244D-9B7C-B0EA8042B330}" type="slidenum">
              <a:rPr lang="en-US" smtClean="0"/>
              <a:pPr/>
              <a:t>16</a:t>
            </a:fld>
            <a:endParaRPr lang="en-US" dirty="0"/>
          </a:p>
        </p:txBody>
      </p:sp>
      <p:grpSp>
        <p:nvGrpSpPr>
          <p:cNvPr id="4" name="Group 3">
            <a:extLst>
              <a:ext uri="{FF2B5EF4-FFF2-40B4-BE49-F238E27FC236}">
                <a16:creationId xmlns:a16="http://schemas.microsoft.com/office/drawing/2014/main" id="{B657C4F5-9A2E-07A3-5234-2F35B49925D6}"/>
              </a:ext>
            </a:extLst>
          </p:cNvPr>
          <p:cNvGrpSpPr>
            <a:grpSpLocks noChangeAspect="1"/>
          </p:cNvGrpSpPr>
          <p:nvPr/>
        </p:nvGrpSpPr>
        <p:grpSpPr>
          <a:xfrm>
            <a:off x="1387365" y="822701"/>
            <a:ext cx="6136723" cy="3055554"/>
            <a:chOff x="970328" y="521242"/>
            <a:chExt cx="7323280" cy="3646356"/>
          </a:xfrm>
        </p:grpSpPr>
        <p:grpSp>
          <p:nvGrpSpPr>
            <p:cNvPr id="5" name="Group 4">
              <a:extLst>
                <a:ext uri="{FF2B5EF4-FFF2-40B4-BE49-F238E27FC236}">
                  <a16:creationId xmlns:a16="http://schemas.microsoft.com/office/drawing/2014/main" id="{8466C922-8FB7-8975-4896-88A1146C2ED2}"/>
                </a:ext>
              </a:extLst>
            </p:cNvPr>
            <p:cNvGrpSpPr>
              <a:grpSpLocks noChangeAspect="1"/>
            </p:cNvGrpSpPr>
            <p:nvPr/>
          </p:nvGrpSpPr>
          <p:grpSpPr>
            <a:xfrm>
              <a:off x="970328" y="521242"/>
              <a:ext cx="7323280" cy="3646356"/>
              <a:chOff x="970328" y="1228768"/>
              <a:chExt cx="8497694" cy="4231112"/>
            </a:xfrm>
          </p:grpSpPr>
          <p:grpSp>
            <p:nvGrpSpPr>
              <p:cNvPr id="9" name="Group 8">
                <a:extLst>
                  <a:ext uri="{FF2B5EF4-FFF2-40B4-BE49-F238E27FC236}">
                    <a16:creationId xmlns:a16="http://schemas.microsoft.com/office/drawing/2014/main" id="{EBB8CC2F-BFAC-FCC1-8093-FBB873B7EB68}"/>
                  </a:ext>
                </a:extLst>
              </p:cNvPr>
              <p:cNvGrpSpPr/>
              <p:nvPr/>
            </p:nvGrpSpPr>
            <p:grpSpPr>
              <a:xfrm rot="10800000" flipH="1">
                <a:off x="3573900" y="1228768"/>
                <a:ext cx="2991502" cy="4128949"/>
                <a:chOff x="3618011" y="292100"/>
                <a:chExt cx="4188103" cy="5780530"/>
              </a:xfrm>
            </p:grpSpPr>
            <p:pic>
              <p:nvPicPr>
                <p:cNvPr id="47" name="Picture 46" descr="Diagram&#10;&#10;Description automatically generated">
                  <a:extLst>
                    <a:ext uri="{FF2B5EF4-FFF2-40B4-BE49-F238E27FC236}">
                      <a16:creationId xmlns:a16="http://schemas.microsoft.com/office/drawing/2014/main" id="{25F25D25-86E6-2787-EEF3-FDC3D865CB0B}"/>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24000"/>
                          </a14:imgEffect>
                        </a14:imgLayer>
                      </a14:imgProps>
                    </a:ext>
                  </a:extLst>
                </a:blip>
                <a:stretch>
                  <a:fillRect/>
                </a:stretch>
              </p:blipFill>
              <p:spPr>
                <a:xfrm>
                  <a:off x="3618011" y="385317"/>
                  <a:ext cx="4188103" cy="5568696"/>
                </a:xfrm>
                <a:prstGeom prst="rect">
                  <a:avLst/>
                </a:prstGeom>
              </p:spPr>
            </p:pic>
            <p:cxnSp>
              <p:nvCxnSpPr>
                <p:cNvPr id="48" name="Straight Connector 47">
                  <a:extLst>
                    <a:ext uri="{FF2B5EF4-FFF2-40B4-BE49-F238E27FC236}">
                      <a16:creationId xmlns:a16="http://schemas.microsoft.com/office/drawing/2014/main" id="{752F6A6B-D684-3CA1-F71C-E385B2FB1708}"/>
                    </a:ext>
                  </a:extLst>
                </p:cNvPr>
                <p:cNvCxnSpPr>
                  <a:cxnSpLocks/>
                </p:cNvCxnSpPr>
                <p:nvPr/>
              </p:nvCxnSpPr>
              <p:spPr>
                <a:xfrm>
                  <a:off x="5684397" y="292100"/>
                  <a:ext cx="0" cy="5780530"/>
                </a:xfrm>
                <a:prstGeom prst="line">
                  <a:avLst/>
                </a:prstGeom>
                <a:ln>
                  <a:solidFill>
                    <a:srgbClr val="6BF0F9"/>
                  </a:solidFill>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4EB64C26-81D0-471E-4B16-68DB353D2AFC}"/>
                    </a:ext>
                  </a:extLst>
                </p:cNvPr>
                <p:cNvGrpSpPr/>
                <p:nvPr/>
              </p:nvGrpSpPr>
              <p:grpSpPr>
                <a:xfrm rot="153610">
                  <a:off x="4922156" y="1104250"/>
                  <a:ext cx="1868917" cy="1857432"/>
                  <a:chOff x="4912769" y="1102679"/>
                  <a:chExt cx="1868917" cy="1857432"/>
                </a:xfrm>
              </p:grpSpPr>
              <p:pic>
                <p:nvPicPr>
                  <p:cNvPr id="60" name="Picture 59" descr="A picture containing transport, crane&#10;&#10;Description automatically generated">
                    <a:extLst>
                      <a:ext uri="{FF2B5EF4-FFF2-40B4-BE49-F238E27FC236}">
                        <a16:creationId xmlns:a16="http://schemas.microsoft.com/office/drawing/2014/main" id="{1E027C92-39DD-25EF-3A38-0A53120B947A}"/>
                      </a:ext>
                    </a:extLst>
                  </p:cNvPr>
                  <p:cNvPicPr>
                    <a:picLocks noChangeAspect="1"/>
                  </p:cNvPicPr>
                  <p:nvPr/>
                </p:nvPicPr>
                <p:blipFill>
                  <a:blip r:embed="rId4" cstate="hqprint">
                    <a:alphaModFix/>
                    <a:extLst>
                      <a:ext uri="{28A0092B-C50C-407E-A947-70E740481C1C}">
                        <a14:useLocalDpi xmlns:a14="http://schemas.microsoft.com/office/drawing/2010/main"/>
                      </a:ext>
                    </a:extLst>
                  </a:blip>
                  <a:stretch>
                    <a:fillRect/>
                  </a:stretch>
                </p:blipFill>
                <p:spPr>
                  <a:xfrm rot="12539608" flipH="1">
                    <a:off x="4912769" y="2437606"/>
                    <a:ext cx="261253" cy="522505"/>
                  </a:xfrm>
                  <a:prstGeom prst="rect">
                    <a:avLst/>
                  </a:prstGeom>
                </p:spPr>
              </p:pic>
              <p:pic>
                <p:nvPicPr>
                  <p:cNvPr id="61" name="Picture 60" descr="Diagram, engineering drawing&#10;&#10;Description automatically generated">
                    <a:extLst>
                      <a:ext uri="{FF2B5EF4-FFF2-40B4-BE49-F238E27FC236}">
                        <a16:creationId xmlns:a16="http://schemas.microsoft.com/office/drawing/2014/main" id="{DDF61BFE-5698-9740-39E4-183A45206D2D}"/>
                      </a:ext>
                    </a:extLst>
                  </p:cNvPr>
                  <p:cNvPicPr>
                    <a:picLocks noChangeAspect="1"/>
                  </p:cNvPicPr>
                  <p:nvPr/>
                </p:nvPicPr>
                <p:blipFill>
                  <a:blip r:embed="rId5" cstate="hqprint">
                    <a:alphaModFix/>
                    <a:extLst>
                      <a:ext uri="{28A0092B-C50C-407E-A947-70E740481C1C}">
                        <a14:useLocalDpi xmlns:a14="http://schemas.microsoft.com/office/drawing/2010/main"/>
                      </a:ext>
                    </a:extLst>
                  </a:blip>
                  <a:stretch>
                    <a:fillRect/>
                  </a:stretch>
                </p:blipFill>
                <p:spPr>
                  <a:xfrm rot="12526497" flipH="1">
                    <a:off x="4915592" y="1102679"/>
                    <a:ext cx="1491418" cy="1701973"/>
                  </a:xfrm>
                  <a:prstGeom prst="rect">
                    <a:avLst/>
                  </a:prstGeom>
                </p:spPr>
              </p:pic>
              <p:pic>
                <p:nvPicPr>
                  <p:cNvPr id="62" name="Picture 61">
                    <a:extLst>
                      <a:ext uri="{FF2B5EF4-FFF2-40B4-BE49-F238E27FC236}">
                        <a16:creationId xmlns:a16="http://schemas.microsoft.com/office/drawing/2014/main" id="{58E0FD7A-2C3E-3887-8248-613D8CD71CEE}"/>
                      </a:ext>
                    </a:extLst>
                  </p:cNvPr>
                  <p:cNvPicPr>
                    <a:picLocks noChangeAspect="1"/>
                  </p:cNvPicPr>
                  <p:nvPr/>
                </p:nvPicPr>
                <p:blipFill>
                  <a:blip r:embed="rId6" cstate="hqprint">
                    <a:alphaModFix/>
                    <a:extLst>
                      <a:ext uri="{28A0092B-C50C-407E-A947-70E740481C1C}">
                        <a14:useLocalDpi xmlns:a14="http://schemas.microsoft.com/office/drawing/2010/main"/>
                      </a:ext>
                    </a:extLst>
                  </a:blip>
                  <a:stretch>
                    <a:fillRect/>
                  </a:stretch>
                </p:blipFill>
                <p:spPr>
                  <a:xfrm rot="12482802" flipH="1">
                    <a:off x="6389665" y="1816538"/>
                    <a:ext cx="392021" cy="485711"/>
                  </a:xfrm>
                  <a:prstGeom prst="rect">
                    <a:avLst/>
                  </a:prstGeom>
                </p:spPr>
              </p:pic>
            </p:grpSp>
            <p:sp>
              <p:nvSpPr>
                <p:cNvPr id="50" name="TextBox 49">
                  <a:extLst>
                    <a:ext uri="{FF2B5EF4-FFF2-40B4-BE49-F238E27FC236}">
                      <a16:creationId xmlns:a16="http://schemas.microsoft.com/office/drawing/2014/main" id="{85D5B835-F121-8120-57C5-F683B7956D90}"/>
                    </a:ext>
                  </a:extLst>
                </p:cNvPr>
                <p:cNvSpPr txBox="1"/>
                <p:nvPr/>
              </p:nvSpPr>
              <p:spPr>
                <a:xfrm rot="10800000" flipH="1">
                  <a:off x="4974314" y="3397152"/>
                  <a:ext cx="2300678" cy="1431989"/>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Magnified injection </a:t>
                  </a:r>
                </a:p>
                <a:p>
                  <a:pPr algn="ctr"/>
                  <a:r>
                    <a:rPr lang="en-US" sz="1400" b="1" dirty="0">
                      <a:latin typeface="Arial" panose="020B0604020202020204" pitchFamily="34" charset="0"/>
                      <a:cs typeface="Arial" panose="020B0604020202020204" pitchFamily="34" charset="0"/>
                    </a:rPr>
                    <a:t>orbit</a:t>
                  </a:r>
                </a:p>
              </p:txBody>
            </p:sp>
            <p:cxnSp>
              <p:nvCxnSpPr>
                <p:cNvPr id="51" name="Straight Connector 50">
                  <a:extLst>
                    <a:ext uri="{FF2B5EF4-FFF2-40B4-BE49-F238E27FC236}">
                      <a16:creationId xmlns:a16="http://schemas.microsoft.com/office/drawing/2014/main" id="{EB065B30-9790-022C-5E59-3B6B8378B7C0}"/>
                    </a:ext>
                  </a:extLst>
                </p:cNvPr>
                <p:cNvCxnSpPr>
                  <a:cxnSpLocks/>
                </p:cNvCxnSpPr>
                <p:nvPr/>
              </p:nvCxnSpPr>
              <p:spPr>
                <a:xfrm flipH="1">
                  <a:off x="5681501" y="292100"/>
                  <a:ext cx="0" cy="5644734"/>
                </a:xfrm>
                <a:prstGeom prst="line">
                  <a:avLst/>
                </a:prstGeom>
                <a:ln w="12700">
                  <a:solidFill>
                    <a:srgbClr val="6BF0F9"/>
                  </a:solidFill>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0BED9B71-5B32-186E-08DF-3EAA61722006}"/>
                    </a:ext>
                  </a:extLst>
                </p:cNvPr>
                <p:cNvGrpSpPr/>
                <p:nvPr/>
              </p:nvGrpSpPr>
              <p:grpSpPr>
                <a:xfrm>
                  <a:off x="5954315" y="1768211"/>
                  <a:ext cx="1238559" cy="827071"/>
                  <a:chOff x="5942617" y="1788586"/>
                  <a:chExt cx="1238559" cy="751886"/>
                </a:xfrm>
              </p:grpSpPr>
              <p:sp>
                <p:nvSpPr>
                  <p:cNvPr id="53" name="Rectangle 52">
                    <a:extLst>
                      <a:ext uri="{FF2B5EF4-FFF2-40B4-BE49-F238E27FC236}">
                        <a16:creationId xmlns:a16="http://schemas.microsoft.com/office/drawing/2014/main" id="{D1E4A983-CAC1-7478-7996-32302E118B6E}"/>
                      </a:ext>
                    </a:extLst>
                  </p:cNvPr>
                  <p:cNvSpPr/>
                  <p:nvPr/>
                </p:nvSpPr>
                <p:spPr>
                  <a:xfrm rot="2254893">
                    <a:off x="6905105" y="2232974"/>
                    <a:ext cx="49605" cy="1053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54" name="Rectangle 53">
                    <a:extLst>
                      <a:ext uri="{FF2B5EF4-FFF2-40B4-BE49-F238E27FC236}">
                        <a16:creationId xmlns:a16="http://schemas.microsoft.com/office/drawing/2014/main" id="{B0ED55A9-977C-0041-DC1B-A61133AB8EC5}"/>
                      </a:ext>
                    </a:extLst>
                  </p:cNvPr>
                  <p:cNvSpPr/>
                  <p:nvPr/>
                </p:nvSpPr>
                <p:spPr>
                  <a:xfrm rot="2254893" flipH="1">
                    <a:off x="6847244" y="2185330"/>
                    <a:ext cx="45719" cy="100077"/>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55" name="Trapezoid 54">
                    <a:extLst>
                      <a:ext uri="{FF2B5EF4-FFF2-40B4-BE49-F238E27FC236}">
                        <a16:creationId xmlns:a16="http://schemas.microsoft.com/office/drawing/2014/main" id="{F1CC11B1-033E-FA72-9ED1-DED710D98D50}"/>
                      </a:ext>
                    </a:extLst>
                  </p:cNvPr>
                  <p:cNvSpPr/>
                  <p:nvPr/>
                </p:nvSpPr>
                <p:spPr>
                  <a:xfrm rot="13340705" flipH="1">
                    <a:off x="6963718" y="2280522"/>
                    <a:ext cx="65419" cy="110562"/>
                  </a:xfrm>
                  <a:prstGeom prst="trapezoid">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cxnSp>
                <p:nvCxnSpPr>
                  <p:cNvPr id="56" name="Straight Connector 55">
                    <a:extLst>
                      <a:ext uri="{FF2B5EF4-FFF2-40B4-BE49-F238E27FC236}">
                        <a16:creationId xmlns:a16="http://schemas.microsoft.com/office/drawing/2014/main" id="{BCED8DC7-F341-CDC1-FFED-7A1B093652EF}"/>
                      </a:ext>
                    </a:extLst>
                  </p:cNvPr>
                  <p:cNvCxnSpPr>
                    <a:cxnSpLocks/>
                  </p:cNvCxnSpPr>
                  <p:nvPr/>
                </p:nvCxnSpPr>
                <p:spPr>
                  <a:xfrm flipH="1" flipV="1">
                    <a:off x="5942617" y="1788586"/>
                    <a:ext cx="858123" cy="413420"/>
                  </a:xfrm>
                  <a:prstGeom prst="line">
                    <a:avLst/>
                  </a:prstGeom>
                </p:spPr>
                <p:style>
                  <a:lnRef idx="1">
                    <a:schemeClr val="accent1"/>
                  </a:lnRef>
                  <a:fillRef idx="0">
                    <a:schemeClr val="accent1"/>
                  </a:fillRef>
                  <a:effectRef idx="0">
                    <a:schemeClr val="accent1"/>
                  </a:effectRef>
                  <a:fontRef idx="minor">
                    <a:schemeClr val="tx1"/>
                  </a:fontRef>
                </p:style>
              </p:cxnSp>
              <p:sp>
                <p:nvSpPr>
                  <p:cNvPr id="57" name="Trapezoid 56">
                    <a:extLst>
                      <a:ext uri="{FF2B5EF4-FFF2-40B4-BE49-F238E27FC236}">
                        <a16:creationId xmlns:a16="http://schemas.microsoft.com/office/drawing/2014/main" id="{3FEAE971-C260-55BF-DAA8-C8910B27E6BD}"/>
                      </a:ext>
                    </a:extLst>
                  </p:cNvPr>
                  <p:cNvSpPr/>
                  <p:nvPr/>
                </p:nvSpPr>
                <p:spPr>
                  <a:xfrm rot="12836234" flipH="1">
                    <a:off x="6770518" y="2139490"/>
                    <a:ext cx="65419" cy="110562"/>
                  </a:xfrm>
                  <a:prstGeom prst="trapezoid">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cxnSp>
                <p:nvCxnSpPr>
                  <p:cNvPr id="58" name="Straight Connector 57">
                    <a:extLst>
                      <a:ext uri="{FF2B5EF4-FFF2-40B4-BE49-F238E27FC236}">
                        <a16:creationId xmlns:a16="http://schemas.microsoft.com/office/drawing/2014/main" id="{1277F710-B2C9-D213-538E-C3090B3643C6}"/>
                      </a:ext>
                    </a:extLst>
                  </p:cNvPr>
                  <p:cNvCxnSpPr>
                    <a:cxnSpLocks/>
                  </p:cNvCxnSpPr>
                  <p:nvPr/>
                </p:nvCxnSpPr>
                <p:spPr>
                  <a:xfrm flipH="1" flipV="1">
                    <a:off x="6803227" y="2198712"/>
                    <a:ext cx="190780" cy="134352"/>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0ED9B608-680B-9210-4335-FE5D754AC910}"/>
                      </a:ext>
                    </a:extLst>
                  </p:cNvPr>
                  <p:cNvCxnSpPr>
                    <a:cxnSpLocks/>
                  </p:cNvCxnSpPr>
                  <p:nvPr/>
                </p:nvCxnSpPr>
                <p:spPr>
                  <a:xfrm flipH="1" flipV="1">
                    <a:off x="6996428" y="2334723"/>
                    <a:ext cx="184748" cy="205749"/>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10" name="Group 9">
                <a:extLst>
                  <a:ext uri="{FF2B5EF4-FFF2-40B4-BE49-F238E27FC236}">
                    <a16:creationId xmlns:a16="http://schemas.microsoft.com/office/drawing/2014/main" id="{CD648BDB-EDBC-2927-5272-37B042F692FD}"/>
                  </a:ext>
                </a:extLst>
              </p:cNvPr>
              <p:cNvGrpSpPr/>
              <p:nvPr/>
            </p:nvGrpSpPr>
            <p:grpSpPr>
              <a:xfrm rot="10800000" flipH="1">
                <a:off x="6732285" y="1312367"/>
                <a:ext cx="2735737" cy="3944187"/>
                <a:chOff x="8269088" y="385317"/>
                <a:chExt cx="3830032" cy="5521862"/>
              </a:xfrm>
            </p:grpSpPr>
            <p:pic>
              <p:nvPicPr>
                <p:cNvPr id="33" name="Picture 32" descr="Shape&#10;&#10;Description automatically generated">
                  <a:extLst>
                    <a:ext uri="{FF2B5EF4-FFF2-40B4-BE49-F238E27FC236}">
                      <a16:creationId xmlns:a16="http://schemas.microsoft.com/office/drawing/2014/main" id="{88153DD3-1D43-F01C-8009-3546C42C554C}"/>
                    </a:ext>
                  </a:extLst>
                </p:cNvPr>
                <p:cNvPicPr>
                  <a:picLocks noChangeAspect="1"/>
                </p:cNvPicPr>
                <p:nvPr/>
              </p:nvPicPr>
              <p:blipFill>
                <a:blip r:embed="rId7" cstate="hqprint">
                  <a:alphaModFix/>
                  <a:extLst>
                    <a:ext uri="{BEBA8EAE-BF5A-486C-A8C5-ECC9F3942E4B}">
                      <a14:imgProps xmlns:a14="http://schemas.microsoft.com/office/drawing/2010/main">
                        <a14:imgLayer r:embed="rId8">
                          <a14:imgEffect>
                            <a14:sharpenSoften amount="80000"/>
                          </a14:imgEffect>
                          <a14:imgEffect>
                            <a14:brightnessContrast contrast="-23000"/>
                          </a14:imgEffect>
                        </a14:imgLayer>
                      </a14:imgProps>
                    </a:ext>
                    <a:ext uri="{28A0092B-C50C-407E-A947-70E740481C1C}">
                      <a14:useLocalDpi xmlns:a14="http://schemas.microsoft.com/office/drawing/2010/main"/>
                    </a:ext>
                  </a:extLst>
                </a:blip>
                <a:stretch>
                  <a:fillRect/>
                </a:stretch>
              </p:blipFill>
              <p:spPr>
                <a:xfrm flipH="1" flipV="1">
                  <a:off x="8269088" y="401192"/>
                  <a:ext cx="3830032" cy="5495544"/>
                </a:xfrm>
                <a:prstGeom prst="rect">
                  <a:avLst/>
                </a:prstGeom>
              </p:spPr>
            </p:pic>
            <p:pic>
              <p:nvPicPr>
                <p:cNvPr id="34" name="Picture 33" descr="A picture containing transport, crane&#10;&#10;Description automatically generated">
                  <a:extLst>
                    <a:ext uri="{FF2B5EF4-FFF2-40B4-BE49-F238E27FC236}">
                      <a16:creationId xmlns:a16="http://schemas.microsoft.com/office/drawing/2014/main" id="{59A7CFCD-6F5D-F393-4E11-9E795A18D91A}"/>
                    </a:ext>
                  </a:extLst>
                </p:cNvPr>
                <p:cNvPicPr>
                  <a:picLocks noChangeAspect="1"/>
                </p:cNvPicPr>
                <p:nvPr/>
              </p:nvPicPr>
              <p:blipFill>
                <a:blip r:embed="rId4" cstate="hqprint">
                  <a:alphaModFix/>
                  <a:extLst>
                    <a:ext uri="{28A0092B-C50C-407E-A947-70E740481C1C}">
                      <a14:useLocalDpi xmlns:a14="http://schemas.microsoft.com/office/drawing/2010/main"/>
                    </a:ext>
                  </a:extLst>
                </a:blip>
                <a:stretch>
                  <a:fillRect/>
                </a:stretch>
              </p:blipFill>
              <p:spPr>
                <a:xfrm rot="12539608" flipH="1">
                  <a:off x="9254841" y="2423192"/>
                  <a:ext cx="261253" cy="522505"/>
                </a:xfrm>
                <a:prstGeom prst="rect">
                  <a:avLst/>
                </a:prstGeom>
              </p:spPr>
            </p:pic>
            <p:pic>
              <p:nvPicPr>
                <p:cNvPr id="35" name="Picture 34" descr="Diagram, engineering drawing&#10;&#10;Description automatically generated">
                  <a:extLst>
                    <a:ext uri="{FF2B5EF4-FFF2-40B4-BE49-F238E27FC236}">
                      <a16:creationId xmlns:a16="http://schemas.microsoft.com/office/drawing/2014/main" id="{EAD87E53-84B1-43B2-CFC4-48B48635D6E6}"/>
                    </a:ext>
                  </a:extLst>
                </p:cNvPr>
                <p:cNvPicPr>
                  <a:picLocks noChangeAspect="1"/>
                </p:cNvPicPr>
                <p:nvPr/>
              </p:nvPicPr>
              <p:blipFill>
                <a:blip r:embed="rId5" cstate="hqprint">
                  <a:alphaModFix/>
                  <a:extLst>
                    <a:ext uri="{28A0092B-C50C-407E-A947-70E740481C1C}">
                      <a14:useLocalDpi xmlns:a14="http://schemas.microsoft.com/office/drawing/2010/main"/>
                    </a:ext>
                  </a:extLst>
                </a:blip>
                <a:stretch>
                  <a:fillRect/>
                </a:stretch>
              </p:blipFill>
              <p:spPr>
                <a:xfrm rot="12526497" flipH="1">
                  <a:off x="9257377" y="1100971"/>
                  <a:ext cx="1491420" cy="1701973"/>
                </a:xfrm>
                <a:prstGeom prst="rect">
                  <a:avLst/>
                </a:prstGeom>
              </p:spPr>
            </p:pic>
            <p:pic>
              <p:nvPicPr>
                <p:cNvPr id="36" name="Picture 35">
                  <a:extLst>
                    <a:ext uri="{FF2B5EF4-FFF2-40B4-BE49-F238E27FC236}">
                      <a16:creationId xmlns:a16="http://schemas.microsoft.com/office/drawing/2014/main" id="{C7279200-1870-8EFF-B8F0-DE9FA23A94FA}"/>
                    </a:ext>
                  </a:extLst>
                </p:cNvPr>
                <p:cNvPicPr>
                  <a:picLocks noChangeAspect="1"/>
                </p:cNvPicPr>
                <p:nvPr/>
              </p:nvPicPr>
              <p:blipFill>
                <a:blip r:embed="rId6" cstate="hqprint">
                  <a:alphaModFix/>
                  <a:extLst>
                    <a:ext uri="{28A0092B-C50C-407E-A947-70E740481C1C}">
                      <a14:useLocalDpi xmlns:a14="http://schemas.microsoft.com/office/drawing/2010/main"/>
                    </a:ext>
                  </a:extLst>
                </a:blip>
                <a:stretch>
                  <a:fillRect/>
                </a:stretch>
              </p:blipFill>
              <p:spPr>
                <a:xfrm rot="12482802" flipH="1">
                  <a:off x="10737653" y="1814552"/>
                  <a:ext cx="392021" cy="485711"/>
                </a:xfrm>
                <a:prstGeom prst="rect">
                  <a:avLst/>
                </a:prstGeom>
              </p:spPr>
            </p:pic>
            <p:cxnSp>
              <p:nvCxnSpPr>
                <p:cNvPr id="37" name="Straight Connector 36">
                  <a:extLst>
                    <a:ext uri="{FF2B5EF4-FFF2-40B4-BE49-F238E27FC236}">
                      <a16:creationId xmlns:a16="http://schemas.microsoft.com/office/drawing/2014/main" id="{861F90EB-5F1A-B45F-E901-20561EEE71A6}"/>
                    </a:ext>
                  </a:extLst>
                </p:cNvPr>
                <p:cNvCxnSpPr>
                  <a:cxnSpLocks/>
                </p:cNvCxnSpPr>
                <p:nvPr/>
              </p:nvCxnSpPr>
              <p:spPr>
                <a:xfrm rot="10800000" flipH="1" flipV="1">
                  <a:off x="10012861" y="385317"/>
                  <a:ext cx="0" cy="5521862"/>
                </a:xfrm>
                <a:prstGeom prst="line">
                  <a:avLst/>
                </a:prstGeom>
                <a:ln>
                  <a:solidFill>
                    <a:srgbClr val="6BF0F9"/>
                  </a:solidFill>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B1AAB041-169D-9F16-52D0-3D9AEB36A40B}"/>
                    </a:ext>
                  </a:extLst>
                </p:cNvPr>
                <p:cNvGrpSpPr/>
                <p:nvPr/>
              </p:nvGrpSpPr>
              <p:grpSpPr>
                <a:xfrm>
                  <a:off x="10312400" y="1731957"/>
                  <a:ext cx="1216929" cy="891077"/>
                  <a:chOff x="5970509" y="1817335"/>
                  <a:chExt cx="1216929" cy="810069"/>
                </a:xfrm>
              </p:grpSpPr>
              <p:sp>
                <p:nvSpPr>
                  <p:cNvPr id="40" name="Rectangle 39">
                    <a:extLst>
                      <a:ext uri="{FF2B5EF4-FFF2-40B4-BE49-F238E27FC236}">
                        <a16:creationId xmlns:a16="http://schemas.microsoft.com/office/drawing/2014/main" id="{E07B860A-0068-A01F-840C-EB99B54CE248}"/>
                      </a:ext>
                    </a:extLst>
                  </p:cNvPr>
                  <p:cNvSpPr/>
                  <p:nvPr/>
                </p:nvSpPr>
                <p:spPr>
                  <a:xfrm rot="2254893">
                    <a:off x="6905105" y="2232974"/>
                    <a:ext cx="49605" cy="1053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41" name="Rectangle 40">
                    <a:extLst>
                      <a:ext uri="{FF2B5EF4-FFF2-40B4-BE49-F238E27FC236}">
                        <a16:creationId xmlns:a16="http://schemas.microsoft.com/office/drawing/2014/main" id="{28FA873A-1D7E-BB37-D806-0C1214638001}"/>
                      </a:ext>
                    </a:extLst>
                  </p:cNvPr>
                  <p:cNvSpPr/>
                  <p:nvPr/>
                </p:nvSpPr>
                <p:spPr>
                  <a:xfrm rot="2254893" flipH="1">
                    <a:off x="6847244" y="2185330"/>
                    <a:ext cx="45719" cy="100077"/>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42" name="Trapezoid 41">
                    <a:extLst>
                      <a:ext uri="{FF2B5EF4-FFF2-40B4-BE49-F238E27FC236}">
                        <a16:creationId xmlns:a16="http://schemas.microsoft.com/office/drawing/2014/main" id="{EFFBBC79-27B3-8D26-8B40-EE168A58AE39}"/>
                      </a:ext>
                    </a:extLst>
                  </p:cNvPr>
                  <p:cNvSpPr/>
                  <p:nvPr/>
                </p:nvSpPr>
                <p:spPr>
                  <a:xfrm rot="13340705" flipH="1">
                    <a:off x="6963718" y="2280522"/>
                    <a:ext cx="65419" cy="110562"/>
                  </a:xfrm>
                  <a:prstGeom prst="trapezoid">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cxnSp>
                <p:nvCxnSpPr>
                  <p:cNvPr id="43" name="Straight Connector 42">
                    <a:extLst>
                      <a:ext uri="{FF2B5EF4-FFF2-40B4-BE49-F238E27FC236}">
                        <a16:creationId xmlns:a16="http://schemas.microsoft.com/office/drawing/2014/main" id="{0B5A50CE-A548-7787-CA7D-7009E6CAF8BE}"/>
                      </a:ext>
                    </a:extLst>
                  </p:cNvPr>
                  <p:cNvCxnSpPr>
                    <a:cxnSpLocks/>
                  </p:cNvCxnSpPr>
                  <p:nvPr/>
                </p:nvCxnSpPr>
                <p:spPr>
                  <a:xfrm flipH="1" flipV="1">
                    <a:off x="5970509" y="1817335"/>
                    <a:ext cx="835893" cy="386294"/>
                  </a:xfrm>
                  <a:prstGeom prst="line">
                    <a:avLst/>
                  </a:prstGeom>
                </p:spPr>
                <p:style>
                  <a:lnRef idx="1">
                    <a:schemeClr val="accent1"/>
                  </a:lnRef>
                  <a:fillRef idx="0">
                    <a:schemeClr val="accent1"/>
                  </a:fillRef>
                  <a:effectRef idx="0">
                    <a:schemeClr val="accent1"/>
                  </a:effectRef>
                  <a:fontRef idx="minor">
                    <a:schemeClr val="tx1"/>
                  </a:fontRef>
                </p:style>
              </p:cxnSp>
              <p:sp>
                <p:nvSpPr>
                  <p:cNvPr id="44" name="Trapezoid 43">
                    <a:extLst>
                      <a:ext uri="{FF2B5EF4-FFF2-40B4-BE49-F238E27FC236}">
                        <a16:creationId xmlns:a16="http://schemas.microsoft.com/office/drawing/2014/main" id="{59037A28-A07C-23FE-4171-EB0C1A6B9853}"/>
                      </a:ext>
                    </a:extLst>
                  </p:cNvPr>
                  <p:cNvSpPr/>
                  <p:nvPr/>
                </p:nvSpPr>
                <p:spPr>
                  <a:xfrm rot="12836234" flipH="1">
                    <a:off x="6770518" y="2139490"/>
                    <a:ext cx="65419" cy="110562"/>
                  </a:xfrm>
                  <a:prstGeom prst="trapezoid">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cxnSp>
                <p:nvCxnSpPr>
                  <p:cNvPr id="45" name="Straight Connector 44">
                    <a:extLst>
                      <a:ext uri="{FF2B5EF4-FFF2-40B4-BE49-F238E27FC236}">
                        <a16:creationId xmlns:a16="http://schemas.microsoft.com/office/drawing/2014/main" id="{FC6ADE1E-A952-3419-DB9F-CA4B06F233DB}"/>
                      </a:ext>
                    </a:extLst>
                  </p:cNvPr>
                  <p:cNvCxnSpPr>
                    <a:cxnSpLocks/>
                  </p:cNvCxnSpPr>
                  <p:nvPr/>
                </p:nvCxnSpPr>
                <p:spPr>
                  <a:xfrm flipH="1" flipV="1">
                    <a:off x="6803227" y="2198712"/>
                    <a:ext cx="190780" cy="134352"/>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316C66D-A00F-DE8D-DD6A-04CE43A71574}"/>
                      </a:ext>
                    </a:extLst>
                  </p:cNvPr>
                  <p:cNvCxnSpPr>
                    <a:cxnSpLocks/>
                  </p:cNvCxnSpPr>
                  <p:nvPr/>
                </p:nvCxnSpPr>
                <p:spPr>
                  <a:xfrm flipH="1" flipV="1">
                    <a:off x="6996428" y="2334723"/>
                    <a:ext cx="191010" cy="292681"/>
                  </a:xfrm>
                  <a:prstGeom prst="line">
                    <a:avLst/>
                  </a:prstGeom>
                </p:spPr>
                <p:style>
                  <a:lnRef idx="1">
                    <a:schemeClr val="accent1"/>
                  </a:lnRef>
                  <a:fillRef idx="0">
                    <a:schemeClr val="accent1"/>
                  </a:fillRef>
                  <a:effectRef idx="0">
                    <a:schemeClr val="accent1"/>
                  </a:effectRef>
                  <a:fontRef idx="minor">
                    <a:schemeClr val="tx1"/>
                  </a:fontRef>
                </p:style>
              </p:cxnSp>
            </p:grpSp>
            <p:sp>
              <p:nvSpPr>
                <p:cNvPr id="39" name="TextBox 38">
                  <a:extLst>
                    <a:ext uri="{FF2B5EF4-FFF2-40B4-BE49-F238E27FC236}">
                      <a16:creationId xmlns:a16="http://schemas.microsoft.com/office/drawing/2014/main" id="{260178B1-3503-E36E-7DA7-F46A8FDC5A7B}"/>
                    </a:ext>
                  </a:extLst>
                </p:cNvPr>
                <p:cNvSpPr txBox="1"/>
                <p:nvPr/>
              </p:nvSpPr>
              <p:spPr>
                <a:xfrm rot="10800000" flipH="1">
                  <a:off x="8945248" y="3289073"/>
                  <a:ext cx="2718827" cy="1431989"/>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Magnified extraction </a:t>
                  </a:r>
                </a:p>
                <a:p>
                  <a:pPr algn="ctr"/>
                  <a:r>
                    <a:rPr lang="en-US" sz="1400" b="1" dirty="0">
                      <a:latin typeface="Arial" panose="020B0604020202020204" pitchFamily="34" charset="0"/>
                      <a:cs typeface="Arial" panose="020B0604020202020204" pitchFamily="34" charset="0"/>
                    </a:rPr>
                    <a:t>orbit</a:t>
                  </a:r>
                </a:p>
              </p:txBody>
            </p:sp>
          </p:grpSp>
          <p:grpSp>
            <p:nvGrpSpPr>
              <p:cNvPr id="11" name="Group 10">
                <a:extLst>
                  <a:ext uri="{FF2B5EF4-FFF2-40B4-BE49-F238E27FC236}">
                    <a16:creationId xmlns:a16="http://schemas.microsoft.com/office/drawing/2014/main" id="{373FD0D5-7807-21B1-01CC-F58FD8FFFD97}"/>
                  </a:ext>
                </a:extLst>
              </p:cNvPr>
              <p:cNvGrpSpPr/>
              <p:nvPr/>
            </p:nvGrpSpPr>
            <p:grpSpPr>
              <a:xfrm rot="10800000" flipH="1">
                <a:off x="970328" y="1299021"/>
                <a:ext cx="2492145" cy="4160859"/>
                <a:chOff x="97674" y="138349"/>
                <a:chExt cx="3489002" cy="5825203"/>
              </a:xfrm>
            </p:grpSpPr>
            <p:pic>
              <p:nvPicPr>
                <p:cNvPr id="12" name="Picture 11" descr="Shape&#10;&#10;Description automatically generated">
                  <a:extLst>
                    <a:ext uri="{FF2B5EF4-FFF2-40B4-BE49-F238E27FC236}">
                      <a16:creationId xmlns:a16="http://schemas.microsoft.com/office/drawing/2014/main" id="{DA9D0A65-E778-5059-8F6F-D7551DBE6BBF}"/>
                    </a:ext>
                  </a:extLst>
                </p:cNvPr>
                <p:cNvPicPr preferRelativeResize="0">
                  <a:picLocks/>
                </p:cNvPicPr>
                <p:nvPr/>
              </p:nvPicPr>
              <p:blipFill>
                <a:blip r:embed="rId9" cstate="hqprint">
                  <a:alphaModFix/>
                  <a:extLst>
                    <a:ext uri="{BEBA8EAE-BF5A-486C-A8C5-ECC9F3942E4B}">
                      <a14:imgProps xmlns:a14="http://schemas.microsoft.com/office/drawing/2010/main">
                        <a14:imgLayer r:embed="rId10">
                          <a14:imgEffect>
                            <a14:sharpenSoften amount="74000"/>
                          </a14:imgEffect>
                          <a14:imgEffect>
                            <a14:brightnessContrast contrast="9000"/>
                          </a14:imgEffect>
                        </a14:imgLayer>
                      </a14:imgProps>
                    </a:ext>
                    <a:ext uri="{28A0092B-C50C-407E-A947-70E740481C1C}">
                      <a14:useLocalDpi xmlns:a14="http://schemas.microsoft.com/office/drawing/2010/main"/>
                    </a:ext>
                  </a:extLst>
                </a:blip>
                <a:stretch>
                  <a:fillRect/>
                </a:stretch>
              </p:blipFill>
              <p:spPr>
                <a:xfrm>
                  <a:off x="97674" y="385318"/>
                  <a:ext cx="3439276" cy="5559552"/>
                </a:xfrm>
                <a:prstGeom prst="rect">
                  <a:avLst/>
                </a:prstGeom>
              </p:spPr>
            </p:pic>
            <p:sp>
              <p:nvSpPr>
                <p:cNvPr id="13" name="TextBox 12">
                  <a:extLst>
                    <a:ext uri="{FF2B5EF4-FFF2-40B4-BE49-F238E27FC236}">
                      <a16:creationId xmlns:a16="http://schemas.microsoft.com/office/drawing/2014/main" id="{6F139CFA-A2E5-34D0-62F5-2FA09CAB87A6}"/>
                    </a:ext>
                  </a:extLst>
                </p:cNvPr>
                <p:cNvSpPr txBox="1"/>
                <p:nvPr/>
              </p:nvSpPr>
              <p:spPr>
                <a:xfrm>
                  <a:off x="1500943" y="3044884"/>
                  <a:ext cx="806119" cy="364997"/>
                </a:xfrm>
                <a:prstGeom prst="rect">
                  <a:avLst/>
                </a:prstGeom>
                <a:noFill/>
              </p:spPr>
              <p:txBody>
                <a:bodyPr wrap="none" rtlCol="0">
                  <a:spAutoFit/>
                </a:bodyPr>
                <a:lstStyle/>
                <a:p>
                  <a:r>
                    <a:rPr lang="en-US" sz="1094" dirty="0"/>
                    <a:t>5.68 m</a:t>
                  </a:r>
                </a:p>
              </p:txBody>
            </p:sp>
            <p:pic>
              <p:nvPicPr>
                <p:cNvPr id="14" name="Picture 13" descr="A picture containing transport, crane&#10;&#10;Description automatically generated">
                  <a:extLst>
                    <a:ext uri="{FF2B5EF4-FFF2-40B4-BE49-F238E27FC236}">
                      <a16:creationId xmlns:a16="http://schemas.microsoft.com/office/drawing/2014/main" id="{B71110E9-ABE1-40EB-5C00-50DC56960CFD}"/>
                    </a:ext>
                  </a:extLst>
                </p:cNvPr>
                <p:cNvPicPr>
                  <a:picLocks noChangeAspect="1"/>
                </p:cNvPicPr>
                <p:nvPr/>
              </p:nvPicPr>
              <p:blipFill>
                <a:blip r:embed="rId4" cstate="hqprint">
                  <a:alphaModFix/>
                  <a:extLst>
                    <a:ext uri="{28A0092B-C50C-407E-A947-70E740481C1C}">
                      <a14:useLocalDpi xmlns:a14="http://schemas.microsoft.com/office/drawing/2010/main"/>
                    </a:ext>
                  </a:extLst>
                </a:blip>
                <a:stretch>
                  <a:fillRect/>
                </a:stretch>
              </p:blipFill>
              <p:spPr>
                <a:xfrm rot="12539608" flipH="1">
                  <a:off x="1034073" y="2461349"/>
                  <a:ext cx="261253" cy="522505"/>
                </a:xfrm>
                <a:prstGeom prst="rect">
                  <a:avLst/>
                </a:prstGeom>
              </p:spPr>
            </p:pic>
            <p:pic>
              <p:nvPicPr>
                <p:cNvPr id="15" name="Picture 14" descr="Diagram, engineering drawing&#10;&#10;Description automatically generated">
                  <a:extLst>
                    <a:ext uri="{FF2B5EF4-FFF2-40B4-BE49-F238E27FC236}">
                      <a16:creationId xmlns:a16="http://schemas.microsoft.com/office/drawing/2014/main" id="{FEFB6706-44DB-4FBF-0533-3DCB1DFB93C1}"/>
                    </a:ext>
                  </a:extLst>
                </p:cNvPr>
                <p:cNvPicPr>
                  <a:picLocks noChangeAspect="1"/>
                </p:cNvPicPr>
                <p:nvPr/>
              </p:nvPicPr>
              <p:blipFill>
                <a:blip r:embed="rId5" cstate="hqprint">
                  <a:alphaModFix/>
                  <a:extLst>
                    <a:ext uri="{28A0092B-C50C-407E-A947-70E740481C1C}">
                      <a14:useLocalDpi xmlns:a14="http://schemas.microsoft.com/office/drawing/2010/main"/>
                    </a:ext>
                  </a:extLst>
                </a:blip>
                <a:stretch>
                  <a:fillRect/>
                </a:stretch>
              </p:blipFill>
              <p:spPr>
                <a:xfrm rot="12526497" flipH="1">
                  <a:off x="1049991" y="1119791"/>
                  <a:ext cx="1491420" cy="1701973"/>
                </a:xfrm>
                <a:prstGeom prst="rect">
                  <a:avLst/>
                </a:prstGeom>
              </p:spPr>
            </p:pic>
            <p:pic>
              <p:nvPicPr>
                <p:cNvPr id="16" name="Picture 15">
                  <a:extLst>
                    <a:ext uri="{FF2B5EF4-FFF2-40B4-BE49-F238E27FC236}">
                      <a16:creationId xmlns:a16="http://schemas.microsoft.com/office/drawing/2014/main" id="{07E0DAC6-E541-40B4-361A-44E1023F42F9}"/>
                    </a:ext>
                  </a:extLst>
                </p:cNvPr>
                <p:cNvPicPr>
                  <a:picLocks noChangeAspect="1"/>
                </p:cNvPicPr>
                <p:nvPr/>
              </p:nvPicPr>
              <p:blipFill>
                <a:blip r:embed="rId11">
                  <a:alphaModFix/>
                </a:blip>
                <a:stretch>
                  <a:fillRect/>
                </a:stretch>
              </p:blipFill>
              <p:spPr>
                <a:xfrm rot="12482802" flipH="1">
                  <a:off x="2520172" y="1830370"/>
                  <a:ext cx="392021" cy="501211"/>
                </a:xfrm>
                <a:prstGeom prst="rect">
                  <a:avLst/>
                </a:prstGeom>
              </p:spPr>
            </p:pic>
            <p:cxnSp>
              <p:nvCxnSpPr>
                <p:cNvPr id="17" name="Straight Connector 16">
                  <a:extLst>
                    <a:ext uri="{FF2B5EF4-FFF2-40B4-BE49-F238E27FC236}">
                      <a16:creationId xmlns:a16="http://schemas.microsoft.com/office/drawing/2014/main" id="{3B6BCC8F-A080-A5EB-0612-86240DC5CD6C}"/>
                    </a:ext>
                  </a:extLst>
                </p:cNvPr>
                <p:cNvCxnSpPr>
                  <a:cxnSpLocks/>
                </p:cNvCxnSpPr>
                <p:nvPr/>
              </p:nvCxnSpPr>
              <p:spPr>
                <a:xfrm flipH="1">
                  <a:off x="1814351" y="138349"/>
                  <a:ext cx="0" cy="5825203"/>
                </a:xfrm>
                <a:prstGeom prst="line">
                  <a:avLst/>
                </a:prstGeom>
                <a:ln>
                  <a:solidFill>
                    <a:srgbClr val="6BF0F9"/>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F6FF7E3-4B70-8B89-2A8E-9EB0AB276771}"/>
                    </a:ext>
                  </a:extLst>
                </p:cNvPr>
                <p:cNvCxnSpPr>
                  <a:cxnSpLocks/>
                </p:cNvCxnSpPr>
                <p:nvPr/>
              </p:nvCxnSpPr>
              <p:spPr>
                <a:xfrm>
                  <a:off x="290350" y="3538660"/>
                  <a:ext cx="3048000" cy="0"/>
                </a:xfrm>
                <a:prstGeom prst="straightConnector1">
                  <a:avLst/>
                </a:prstGeom>
                <a:ln w="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6308A0D-1092-F028-4441-1302AB66EADE}"/>
                    </a:ext>
                  </a:extLst>
                </p:cNvPr>
                <p:cNvCxnSpPr>
                  <a:cxnSpLocks/>
                </p:cNvCxnSpPr>
                <p:nvPr/>
              </p:nvCxnSpPr>
              <p:spPr>
                <a:xfrm>
                  <a:off x="2512806" y="1835150"/>
                  <a:ext cx="0" cy="1282118"/>
                </a:xfrm>
                <a:prstGeom prst="line">
                  <a:avLst/>
                </a:prstGeom>
                <a:ln>
                  <a:solidFill>
                    <a:srgbClr val="6BF0F9"/>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8D14373-A19D-699B-0E65-53E34A5B183D}"/>
                    </a:ext>
                  </a:extLst>
                </p:cNvPr>
                <p:cNvCxnSpPr>
                  <a:cxnSpLocks/>
                </p:cNvCxnSpPr>
                <p:nvPr/>
              </p:nvCxnSpPr>
              <p:spPr>
                <a:xfrm>
                  <a:off x="1118981" y="1768832"/>
                  <a:ext cx="0" cy="1282118"/>
                </a:xfrm>
                <a:prstGeom prst="line">
                  <a:avLst/>
                </a:prstGeom>
                <a:ln>
                  <a:solidFill>
                    <a:srgbClr val="6BF0F9"/>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3133024E-2681-5335-8295-E75E6CD929DF}"/>
                    </a:ext>
                  </a:extLst>
                </p:cNvPr>
                <p:cNvGrpSpPr/>
                <p:nvPr/>
              </p:nvGrpSpPr>
              <p:grpSpPr>
                <a:xfrm>
                  <a:off x="2084146" y="1742811"/>
                  <a:ext cx="1238559" cy="827071"/>
                  <a:chOff x="5942617" y="1788586"/>
                  <a:chExt cx="1238559" cy="751886"/>
                </a:xfrm>
              </p:grpSpPr>
              <p:sp>
                <p:nvSpPr>
                  <p:cNvPr id="26" name="Rectangle 25">
                    <a:extLst>
                      <a:ext uri="{FF2B5EF4-FFF2-40B4-BE49-F238E27FC236}">
                        <a16:creationId xmlns:a16="http://schemas.microsoft.com/office/drawing/2014/main" id="{EB4A3FC7-01A1-9346-B3C9-4A0A053EEC09}"/>
                      </a:ext>
                    </a:extLst>
                  </p:cNvPr>
                  <p:cNvSpPr/>
                  <p:nvPr/>
                </p:nvSpPr>
                <p:spPr>
                  <a:xfrm rot="2254893">
                    <a:off x="6905105" y="2232974"/>
                    <a:ext cx="49605" cy="1053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27" name="Rectangle 26">
                    <a:extLst>
                      <a:ext uri="{FF2B5EF4-FFF2-40B4-BE49-F238E27FC236}">
                        <a16:creationId xmlns:a16="http://schemas.microsoft.com/office/drawing/2014/main" id="{6F93CD6A-445F-BDDC-73CC-03E0589A5C2B}"/>
                      </a:ext>
                    </a:extLst>
                  </p:cNvPr>
                  <p:cNvSpPr/>
                  <p:nvPr/>
                </p:nvSpPr>
                <p:spPr>
                  <a:xfrm rot="2254893" flipH="1">
                    <a:off x="6847244" y="2185330"/>
                    <a:ext cx="45719" cy="100077"/>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28" name="Trapezoid 27">
                    <a:extLst>
                      <a:ext uri="{FF2B5EF4-FFF2-40B4-BE49-F238E27FC236}">
                        <a16:creationId xmlns:a16="http://schemas.microsoft.com/office/drawing/2014/main" id="{3C6636A1-2EB6-BEDC-7BD1-50E99F0E4488}"/>
                      </a:ext>
                    </a:extLst>
                  </p:cNvPr>
                  <p:cNvSpPr/>
                  <p:nvPr/>
                </p:nvSpPr>
                <p:spPr>
                  <a:xfrm rot="13340705" flipH="1">
                    <a:off x="6963718" y="2280522"/>
                    <a:ext cx="65419" cy="110562"/>
                  </a:xfrm>
                  <a:prstGeom prst="trapezoid">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cxnSp>
                <p:nvCxnSpPr>
                  <p:cNvPr id="29" name="Straight Connector 28">
                    <a:extLst>
                      <a:ext uri="{FF2B5EF4-FFF2-40B4-BE49-F238E27FC236}">
                        <a16:creationId xmlns:a16="http://schemas.microsoft.com/office/drawing/2014/main" id="{A4EA8117-719B-3926-DB8C-FBB62BB82621}"/>
                      </a:ext>
                    </a:extLst>
                  </p:cNvPr>
                  <p:cNvCxnSpPr>
                    <a:cxnSpLocks/>
                  </p:cNvCxnSpPr>
                  <p:nvPr/>
                </p:nvCxnSpPr>
                <p:spPr>
                  <a:xfrm flipH="1" flipV="1">
                    <a:off x="5942617" y="1788586"/>
                    <a:ext cx="858123" cy="413420"/>
                  </a:xfrm>
                  <a:prstGeom prst="line">
                    <a:avLst/>
                  </a:prstGeom>
                </p:spPr>
                <p:style>
                  <a:lnRef idx="1">
                    <a:schemeClr val="accent1"/>
                  </a:lnRef>
                  <a:fillRef idx="0">
                    <a:schemeClr val="accent1"/>
                  </a:fillRef>
                  <a:effectRef idx="0">
                    <a:schemeClr val="accent1"/>
                  </a:effectRef>
                  <a:fontRef idx="minor">
                    <a:schemeClr val="tx1"/>
                  </a:fontRef>
                </p:style>
              </p:cxnSp>
              <p:sp>
                <p:nvSpPr>
                  <p:cNvPr id="30" name="Trapezoid 29">
                    <a:extLst>
                      <a:ext uri="{FF2B5EF4-FFF2-40B4-BE49-F238E27FC236}">
                        <a16:creationId xmlns:a16="http://schemas.microsoft.com/office/drawing/2014/main" id="{C12DCF28-8F13-F79C-046E-39987C661914}"/>
                      </a:ext>
                    </a:extLst>
                  </p:cNvPr>
                  <p:cNvSpPr/>
                  <p:nvPr/>
                </p:nvSpPr>
                <p:spPr>
                  <a:xfrm rot="12836234" flipH="1">
                    <a:off x="6770518" y="2139490"/>
                    <a:ext cx="65419" cy="110562"/>
                  </a:xfrm>
                  <a:prstGeom prst="trapezoid">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cxnSp>
                <p:nvCxnSpPr>
                  <p:cNvPr id="31" name="Straight Connector 30">
                    <a:extLst>
                      <a:ext uri="{FF2B5EF4-FFF2-40B4-BE49-F238E27FC236}">
                        <a16:creationId xmlns:a16="http://schemas.microsoft.com/office/drawing/2014/main" id="{FEE76751-AED0-24C1-221E-7DD3ED7F36B4}"/>
                      </a:ext>
                    </a:extLst>
                  </p:cNvPr>
                  <p:cNvCxnSpPr>
                    <a:cxnSpLocks/>
                  </p:cNvCxnSpPr>
                  <p:nvPr/>
                </p:nvCxnSpPr>
                <p:spPr>
                  <a:xfrm flipH="1" flipV="1">
                    <a:off x="6803227" y="2198712"/>
                    <a:ext cx="190780" cy="134352"/>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55E8A25-974D-7786-1466-8ABCF37F674E}"/>
                      </a:ext>
                    </a:extLst>
                  </p:cNvPr>
                  <p:cNvCxnSpPr>
                    <a:cxnSpLocks/>
                  </p:cNvCxnSpPr>
                  <p:nvPr/>
                </p:nvCxnSpPr>
                <p:spPr>
                  <a:xfrm flipH="1" flipV="1">
                    <a:off x="6996428" y="2334723"/>
                    <a:ext cx="184748" cy="205749"/>
                  </a:xfrm>
                  <a:prstGeom prst="line">
                    <a:avLst/>
                  </a:prstGeom>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5BE3E644-5F49-63C0-07BE-45AA1530FE9D}"/>
                    </a:ext>
                  </a:extLst>
                </p:cNvPr>
                <p:cNvSpPr txBox="1"/>
                <p:nvPr/>
              </p:nvSpPr>
              <p:spPr>
                <a:xfrm rot="10800000">
                  <a:off x="825938" y="3869029"/>
                  <a:ext cx="2179904" cy="1431989"/>
                </a:xfrm>
                <a:prstGeom prst="rect">
                  <a:avLst/>
                </a:prstGeom>
                <a:noFill/>
              </p:spPr>
              <p:txBody>
                <a:bodyPr wrap="square" rtlCol="0">
                  <a:spAutoFit/>
                </a:bodyPr>
                <a:lstStyle/>
                <a:p>
                  <a:pPr algn="ctr"/>
                  <a:r>
                    <a:rPr lang="en-US" sz="1400" b="1" dirty="0">
                      <a:solidFill>
                        <a:srgbClr val="002060"/>
                      </a:solidFill>
                      <a:latin typeface="Arial" panose="020B0604020202020204" pitchFamily="34" charset="0"/>
                      <a:cs typeface="Arial" panose="020B0604020202020204" pitchFamily="34" charset="0"/>
                    </a:rPr>
                    <a:t>Protons orbit at </a:t>
                  </a:r>
                  <a:r>
                    <a:rPr lang="en-US" sz="1400" b="1" dirty="0">
                      <a:solidFill>
                        <a:srgbClr val="002060"/>
                      </a:solidFill>
                      <a:latin typeface="Symbol" pitchFamily="2" charset="2"/>
                      <a:cs typeface="Arial" panose="020B0604020202020204" pitchFamily="34" charset="0"/>
                    </a:rPr>
                    <a:t>d</a:t>
                  </a:r>
                  <a:r>
                    <a:rPr lang="en-US" sz="1400" b="1" dirty="0">
                      <a:solidFill>
                        <a:srgbClr val="002060"/>
                      </a:solidFill>
                      <a:latin typeface="Arial" panose="020B0604020202020204" pitchFamily="34" charset="0"/>
                      <a:cs typeface="Arial" panose="020B0604020202020204" pitchFamily="34" charset="0"/>
                    </a:rPr>
                    <a:t>p/p=+68%</a:t>
                  </a:r>
                </a:p>
              </p:txBody>
            </p:sp>
            <p:sp>
              <p:nvSpPr>
                <p:cNvPr id="23" name="TextBox 22">
                  <a:extLst>
                    <a:ext uri="{FF2B5EF4-FFF2-40B4-BE49-F238E27FC236}">
                      <a16:creationId xmlns:a16="http://schemas.microsoft.com/office/drawing/2014/main" id="{19BB23D2-2DBF-0230-87C8-EB2AD5E97D1D}"/>
                    </a:ext>
                  </a:extLst>
                </p:cNvPr>
                <p:cNvSpPr txBox="1"/>
                <p:nvPr/>
              </p:nvSpPr>
              <p:spPr>
                <a:xfrm rot="10800000">
                  <a:off x="1221635" y="3051992"/>
                  <a:ext cx="895508" cy="433214"/>
                </a:xfrm>
                <a:prstGeom prst="rect">
                  <a:avLst/>
                </a:prstGeom>
                <a:solidFill>
                  <a:schemeClr val="bg1"/>
                </a:solidFill>
              </p:spPr>
              <p:txBody>
                <a:bodyPr wrap="none" rtlCol="0">
                  <a:spAutoFit/>
                </a:bodyPr>
                <a:lstStyle/>
                <a:p>
                  <a:r>
                    <a:rPr lang="en-US" sz="1200" b="1" dirty="0">
                      <a:latin typeface="Arial" panose="020B0604020202020204" pitchFamily="34" charset="0"/>
                      <a:cs typeface="Arial" panose="020B0604020202020204" pitchFamily="34" charset="0"/>
                    </a:rPr>
                    <a:t>2.7 m</a:t>
                  </a:r>
                </a:p>
              </p:txBody>
            </p:sp>
            <p:cxnSp>
              <p:nvCxnSpPr>
                <p:cNvPr id="24" name="Straight Arrow Connector 23">
                  <a:extLst>
                    <a:ext uri="{FF2B5EF4-FFF2-40B4-BE49-F238E27FC236}">
                      <a16:creationId xmlns:a16="http://schemas.microsoft.com/office/drawing/2014/main" id="{2867329A-A313-71B8-54CB-A485DB46C4FD}"/>
                    </a:ext>
                  </a:extLst>
                </p:cNvPr>
                <p:cNvCxnSpPr>
                  <a:cxnSpLocks/>
                </p:cNvCxnSpPr>
                <p:nvPr/>
              </p:nvCxnSpPr>
              <p:spPr>
                <a:xfrm>
                  <a:off x="1118981" y="3027026"/>
                  <a:ext cx="1415321"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1F770EF-AF2E-F46B-0557-5BCD6DC2E163}"/>
                    </a:ext>
                  </a:extLst>
                </p:cNvPr>
                <p:cNvSpPr txBox="1"/>
                <p:nvPr/>
              </p:nvSpPr>
              <p:spPr>
                <a:xfrm rot="10800000">
                  <a:off x="316845" y="714197"/>
                  <a:ext cx="3269831" cy="596663"/>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Cyclotron 10 MeV</a:t>
                  </a:r>
                </a:p>
              </p:txBody>
            </p:sp>
          </p:grpSp>
        </p:grpSp>
        <p:sp>
          <p:nvSpPr>
            <p:cNvPr id="6" name="TextBox 5">
              <a:extLst>
                <a:ext uri="{FF2B5EF4-FFF2-40B4-BE49-F238E27FC236}">
                  <a16:creationId xmlns:a16="http://schemas.microsoft.com/office/drawing/2014/main" id="{EA29C221-2889-EDC4-714D-8A954D93B2CA}"/>
                </a:ext>
              </a:extLst>
            </p:cNvPr>
            <p:cNvSpPr txBox="1"/>
            <p:nvPr/>
          </p:nvSpPr>
          <p:spPr>
            <a:xfrm>
              <a:off x="3543900" y="1627093"/>
              <a:ext cx="510076" cy="307777"/>
            </a:xfrm>
            <a:prstGeom prst="rect">
              <a:avLst/>
            </a:prstGeom>
            <a:noFill/>
          </p:spPr>
          <p:txBody>
            <a:bodyPr wrap="none" rtlCol="0">
              <a:spAutoFit/>
            </a:bodyPr>
            <a:lstStyle/>
            <a:p>
              <a:r>
                <a:rPr lang="en-US" sz="1400" dirty="0"/>
                <a:t>RF-1</a:t>
              </a:r>
            </a:p>
          </p:txBody>
        </p:sp>
        <p:sp>
          <p:nvSpPr>
            <p:cNvPr id="7" name="TextBox 6">
              <a:extLst>
                <a:ext uri="{FF2B5EF4-FFF2-40B4-BE49-F238E27FC236}">
                  <a16:creationId xmlns:a16="http://schemas.microsoft.com/office/drawing/2014/main" id="{519914BC-431C-6D07-6D03-7A20CDE14582}"/>
                </a:ext>
              </a:extLst>
            </p:cNvPr>
            <p:cNvSpPr txBox="1"/>
            <p:nvPr/>
          </p:nvSpPr>
          <p:spPr>
            <a:xfrm>
              <a:off x="3529150" y="2163422"/>
              <a:ext cx="510076" cy="307777"/>
            </a:xfrm>
            <a:prstGeom prst="rect">
              <a:avLst/>
            </a:prstGeom>
            <a:noFill/>
          </p:spPr>
          <p:txBody>
            <a:bodyPr wrap="none" rtlCol="0">
              <a:spAutoFit/>
            </a:bodyPr>
            <a:lstStyle/>
            <a:p>
              <a:r>
                <a:rPr lang="en-US" sz="1400" dirty="0"/>
                <a:t>RF-2</a:t>
              </a:r>
            </a:p>
          </p:txBody>
        </p:sp>
        <p:sp>
          <p:nvSpPr>
            <p:cNvPr id="8" name="TextBox 7">
              <a:extLst>
                <a:ext uri="{FF2B5EF4-FFF2-40B4-BE49-F238E27FC236}">
                  <a16:creationId xmlns:a16="http://schemas.microsoft.com/office/drawing/2014/main" id="{6EB5F879-2EAA-2431-7FA5-5DCD116CCEE8}"/>
                </a:ext>
              </a:extLst>
            </p:cNvPr>
            <p:cNvSpPr txBox="1"/>
            <p:nvPr/>
          </p:nvSpPr>
          <p:spPr>
            <a:xfrm>
              <a:off x="3509245" y="2646486"/>
              <a:ext cx="510076" cy="307777"/>
            </a:xfrm>
            <a:prstGeom prst="rect">
              <a:avLst/>
            </a:prstGeom>
            <a:noFill/>
          </p:spPr>
          <p:txBody>
            <a:bodyPr wrap="none" rtlCol="0">
              <a:spAutoFit/>
            </a:bodyPr>
            <a:lstStyle/>
            <a:p>
              <a:r>
                <a:rPr lang="en-US" sz="1400" dirty="0"/>
                <a:t>RF-3</a:t>
              </a:r>
            </a:p>
          </p:txBody>
        </p:sp>
      </p:grpSp>
      <p:pic>
        <p:nvPicPr>
          <p:cNvPr id="66" name="Picture 65" descr="Chart&#10;&#10;Description automatically generated">
            <a:extLst>
              <a:ext uri="{FF2B5EF4-FFF2-40B4-BE49-F238E27FC236}">
                <a16:creationId xmlns:a16="http://schemas.microsoft.com/office/drawing/2014/main" id="{B64623E8-B5E2-AAC1-92A8-7F7ACBCC3595}"/>
              </a:ext>
            </a:extLst>
          </p:cNvPr>
          <p:cNvPicPr>
            <a:picLocks noChangeAspect="1"/>
          </p:cNvPicPr>
          <p:nvPr/>
        </p:nvPicPr>
        <p:blipFill>
          <a:blip r:embed="rId12"/>
          <a:stretch>
            <a:fillRect/>
          </a:stretch>
        </p:blipFill>
        <p:spPr>
          <a:xfrm>
            <a:off x="1897766" y="3745626"/>
            <a:ext cx="5063564" cy="2599799"/>
          </a:xfrm>
          <a:prstGeom prst="rect">
            <a:avLst/>
          </a:prstGeom>
        </p:spPr>
      </p:pic>
      <p:sp>
        <p:nvSpPr>
          <p:cNvPr id="69" name="TextBox 68">
            <a:extLst>
              <a:ext uri="{FF2B5EF4-FFF2-40B4-BE49-F238E27FC236}">
                <a16:creationId xmlns:a16="http://schemas.microsoft.com/office/drawing/2014/main" id="{6D7FDB04-326B-D4F5-9D70-493F9B1676B9}"/>
              </a:ext>
            </a:extLst>
          </p:cNvPr>
          <p:cNvSpPr txBox="1"/>
          <p:nvPr/>
        </p:nvSpPr>
        <p:spPr>
          <a:xfrm>
            <a:off x="2032861" y="1890416"/>
            <a:ext cx="482824" cy="307777"/>
          </a:xfrm>
          <a:prstGeom prst="rect">
            <a:avLst/>
          </a:prstGeom>
          <a:noFill/>
        </p:spPr>
        <p:txBody>
          <a:bodyPr wrap="none" rtlCol="0">
            <a:spAutoFit/>
          </a:bodyPr>
          <a:lstStyle/>
          <a:p>
            <a:r>
              <a:rPr lang="en-US" sz="1400" dirty="0"/>
              <a:t>7 m</a:t>
            </a:r>
          </a:p>
        </p:txBody>
      </p:sp>
    </p:spTree>
    <p:extLst>
      <p:ext uri="{BB962C8B-B14F-4D97-AF65-F5344CB8AC3E}">
        <p14:creationId xmlns:p14="http://schemas.microsoft.com/office/powerpoint/2010/main" val="22163397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1290F-C413-6EC4-C92C-9462069D9AB0}"/>
              </a:ext>
            </a:extLst>
          </p:cNvPr>
          <p:cNvSpPr>
            <a:spLocks noGrp="1"/>
          </p:cNvSpPr>
          <p:nvPr>
            <p:ph type="title"/>
          </p:nvPr>
        </p:nvSpPr>
        <p:spPr>
          <a:xfrm>
            <a:off x="216408" y="182564"/>
            <a:ext cx="8840781" cy="646472"/>
          </a:xfrm>
        </p:spPr>
        <p:txBody>
          <a:bodyPr>
            <a:noAutofit/>
          </a:bodyPr>
          <a:lstStyle/>
          <a:p>
            <a:pPr marL="342900" indent="-342900">
              <a:buFont typeface="Arial" panose="020B0604020202020204" pitchFamily="34" charset="0"/>
              <a:buChar char="•"/>
            </a:pPr>
            <a:r>
              <a:rPr lang="en-US" sz="2400" dirty="0"/>
              <a:t>An example of Matching the Multiple Orbits in the Arc to the Single Orbit in the Straight Section</a:t>
            </a:r>
          </a:p>
        </p:txBody>
      </p:sp>
      <p:sp>
        <p:nvSpPr>
          <p:cNvPr id="3" name="Slide Number Placeholder 2">
            <a:extLst>
              <a:ext uri="{FF2B5EF4-FFF2-40B4-BE49-F238E27FC236}">
                <a16:creationId xmlns:a16="http://schemas.microsoft.com/office/drawing/2014/main" id="{A1689C55-0DF5-6ECE-92CE-14877FF26FAF}"/>
              </a:ext>
            </a:extLst>
          </p:cNvPr>
          <p:cNvSpPr>
            <a:spLocks noGrp="1"/>
          </p:cNvSpPr>
          <p:nvPr>
            <p:ph type="sldNum" sz="quarter" idx="4"/>
          </p:nvPr>
        </p:nvSpPr>
        <p:spPr/>
        <p:txBody>
          <a:bodyPr/>
          <a:lstStyle/>
          <a:p>
            <a:fld id="{933A556B-7C63-244D-9B7C-B0EA8042B330}" type="slidenum">
              <a:rPr lang="en-US" smtClean="0"/>
              <a:pPr/>
              <a:t>17</a:t>
            </a:fld>
            <a:endParaRPr lang="en-US" dirty="0"/>
          </a:p>
        </p:txBody>
      </p:sp>
      <p:pic>
        <p:nvPicPr>
          <p:cNvPr id="4" name="Picture 3">
            <a:extLst>
              <a:ext uri="{FF2B5EF4-FFF2-40B4-BE49-F238E27FC236}">
                <a16:creationId xmlns:a16="http://schemas.microsoft.com/office/drawing/2014/main" id="{B05E1A03-8AC1-6441-9234-C0AAF23577F1}"/>
              </a:ext>
            </a:extLst>
          </p:cNvPr>
          <p:cNvPicPr>
            <a:picLocks noChangeAspect="1"/>
          </p:cNvPicPr>
          <p:nvPr/>
        </p:nvPicPr>
        <p:blipFill>
          <a:blip r:embed="rId2"/>
          <a:stretch>
            <a:fillRect/>
          </a:stretch>
        </p:blipFill>
        <p:spPr>
          <a:xfrm>
            <a:off x="4788409" y="1511655"/>
            <a:ext cx="3740422" cy="4840545"/>
          </a:xfrm>
          <a:prstGeom prst="rect">
            <a:avLst/>
          </a:prstGeom>
        </p:spPr>
      </p:pic>
      <p:pic>
        <p:nvPicPr>
          <p:cNvPr id="5" name="Picture 4" descr="A screenshot of a graph&#10;&#10;Description automatically generated">
            <a:extLst>
              <a:ext uri="{FF2B5EF4-FFF2-40B4-BE49-F238E27FC236}">
                <a16:creationId xmlns:a16="http://schemas.microsoft.com/office/drawing/2014/main" id="{B9CEAE47-0CCB-0AD9-C844-4DC5CBABD74D}"/>
              </a:ext>
            </a:extLst>
          </p:cNvPr>
          <p:cNvPicPr>
            <a:picLocks noChangeAspect="1"/>
          </p:cNvPicPr>
          <p:nvPr/>
        </p:nvPicPr>
        <p:blipFill>
          <a:blip r:embed="rId3"/>
          <a:stretch>
            <a:fillRect/>
          </a:stretch>
        </p:blipFill>
        <p:spPr>
          <a:xfrm>
            <a:off x="424241" y="1652329"/>
            <a:ext cx="4147759" cy="4559199"/>
          </a:xfrm>
          <a:prstGeom prst="rect">
            <a:avLst/>
          </a:prstGeom>
        </p:spPr>
      </p:pic>
    </p:spTree>
    <p:extLst>
      <p:ext uri="{BB962C8B-B14F-4D97-AF65-F5344CB8AC3E}">
        <p14:creationId xmlns:p14="http://schemas.microsoft.com/office/powerpoint/2010/main" val="24873760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008EF-424E-26FF-EC2C-CEF64262C49A}"/>
              </a:ext>
            </a:extLst>
          </p:cNvPr>
          <p:cNvSpPr>
            <a:spLocks noGrp="1"/>
          </p:cNvSpPr>
          <p:nvPr>
            <p:ph type="title"/>
          </p:nvPr>
        </p:nvSpPr>
        <p:spPr>
          <a:xfrm>
            <a:off x="326801" y="-3571"/>
            <a:ext cx="8286750" cy="903890"/>
          </a:xfrm>
        </p:spPr>
        <p:txBody>
          <a:bodyPr>
            <a:normAutofit/>
          </a:bodyPr>
          <a:lstStyle/>
          <a:p>
            <a:pPr marL="457200" indent="-457200">
              <a:buFont typeface="Arial" panose="020B0604020202020204" pitchFamily="34" charset="0"/>
              <a:buChar char="•"/>
            </a:pPr>
            <a:r>
              <a:rPr lang="en-US" sz="2800" dirty="0"/>
              <a:t>Dynamical Aperture Studies </a:t>
            </a:r>
          </a:p>
        </p:txBody>
      </p:sp>
      <p:sp>
        <p:nvSpPr>
          <p:cNvPr id="3" name="Slide Number Placeholder 2">
            <a:extLst>
              <a:ext uri="{FF2B5EF4-FFF2-40B4-BE49-F238E27FC236}">
                <a16:creationId xmlns:a16="http://schemas.microsoft.com/office/drawing/2014/main" id="{11A40481-9FC4-3E71-CA81-6AB8F6BCE8B5}"/>
              </a:ext>
            </a:extLst>
          </p:cNvPr>
          <p:cNvSpPr>
            <a:spLocks noGrp="1"/>
          </p:cNvSpPr>
          <p:nvPr>
            <p:ph type="sldNum" sz="quarter" idx="4"/>
          </p:nvPr>
        </p:nvSpPr>
        <p:spPr/>
        <p:txBody>
          <a:bodyPr/>
          <a:lstStyle/>
          <a:p>
            <a:fld id="{933A556B-7C63-244D-9B7C-B0EA8042B330}" type="slidenum">
              <a:rPr lang="en-US" smtClean="0"/>
              <a:pPr/>
              <a:t>18</a:t>
            </a:fld>
            <a:endParaRPr lang="en-US" dirty="0"/>
          </a:p>
        </p:txBody>
      </p:sp>
      <p:pic>
        <p:nvPicPr>
          <p:cNvPr id="4" name="Picture 3">
            <a:extLst>
              <a:ext uri="{FF2B5EF4-FFF2-40B4-BE49-F238E27FC236}">
                <a16:creationId xmlns:a16="http://schemas.microsoft.com/office/drawing/2014/main" id="{FCE1E497-9FD5-EE3E-C214-48AC5DE6952B}"/>
              </a:ext>
            </a:extLst>
          </p:cNvPr>
          <p:cNvPicPr>
            <a:picLocks noChangeAspect="1"/>
          </p:cNvPicPr>
          <p:nvPr/>
        </p:nvPicPr>
        <p:blipFill>
          <a:blip r:embed="rId2"/>
          <a:stretch>
            <a:fillRect/>
          </a:stretch>
        </p:blipFill>
        <p:spPr>
          <a:xfrm>
            <a:off x="848900" y="705778"/>
            <a:ext cx="1856903" cy="1451023"/>
          </a:xfrm>
          <a:prstGeom prst="rect">
            <a:avLst/>
          </a:prstGeom>
        </p:spPr>
      </p:pic>
      <p:sp>
        <p:nvSpPr>
          <p:cNvPr id="5" name="TextBox 4">
            <a:extLst>
              <a:ext uri="{FF2B5EF4-FFF2-40B4-BE49-F238E27FC236}">
                <a16:creationId xmlns:a16="http://schemas.microsoft.com/office/drawing/2014/main" id="{0B84AB95-51C2-BC33-CB33-6B8A89A9CEFA}"/>
              </a:ext>
            </a:extLst>
          </p:cNvPr>
          <p:cNvSpPr txBox="1"/>
          <p:nvPr/>
        </p:nvSpPr>
        <p:spPr>
          <a:xfrm>
            <a:off x="5608584" y="685310"/>
            <a:ext cx="3295768" cy="830997"/>
          </a:xfrm>
          <a:prstGeom prst="rect">
            <a:avLst/>
          </a:prstGeom>
          <a:noFill/>
        </p:spPr>
        <p:txBody>
          <a:bodyPr wrap="square" rtlCol="0">
            <a:spAutoFit/>
          </a:bodyPr>
          <a:lstStyle/>
          <a:p>
            <a:r>
              <a:rPr lang="en-US" sz="1600" dirty="0">
                <a:solidFill>
                  <a:schemeClr val="tx2"/>
                </a:solidFill>
              </a:rPr>
              <a:t>At injection with a kinetic energy of 10 MeV    </a:t>
            </a:r>
            <a:r>
              <a:rPr lang="en-US" sz="1600" dirty="0">
                <a:solidFill>
                  <a:schemeClr val="tx2"/>
                </a:solidFill>
                <a:latin typeface="Symbol" pitchFamily="2" charset="2"/>
              </a:rPr>
              <a:t>g b  </a:t>
            </a:r>
            <a:r>
              <a:rPr lang="en-US" sz="1600" dirty="0">
                <a:solidFill>
                  <a:schemeClr val="tx2"/>
                </a:solidFill>
              </a:rPr>
              <a:t>= 1.010657      </a:t>
            </a:r>
          </a:p>
          <a:p>
            <a:r>
              <a:rPr lang="en-US" sz="1600" dirty="0">
                <a:solidFill>
                  <a:schemeClr val="tx2"/>
                </a:solidFill>
              </a:rPr>
              <a:t>at 250 MeV  </a:t>
            </a:r>
            <a:r>
              <a:rPr lang="en-US" sz="1600" dirty="0">
                <a:solidFill>
                  <a:schemeClr val="tx2"/>
                </a:solidFill>
                <a:latin typeface="Symbol" pitchFamily="2" charset="2"/>
              </a:rPr>
              <a:t>g b </a:t>
            </a:r>
            <a:r>
              <a:rPr lang="en-US" sz="1600" dirty="0">
                <a:solidFill>
                  <a:schemeClr val="tx2"/>
                </a:solidFill>
              </a:rPr>
              <a:t>= 0.14484</a:t>
            </a:r>
          </a:p>
        </p:txBody>
      </p:sp>
      <p:sp>
        <p:nvSpPr>
          <p:cNvPr id="6" name="TextBox 5">
            <a:extLst>
              <a:ext uri="{FF2B5EF4-FFF2-40B4-BE49-F238E27FC236}">
                <a16:creationId xmlns:a16="http://schemas.microsoft.com/office/drawing/2014/main" id="{C00928B0-D60D-80EF-61A1-1C6280F23BEB}"/>
              </a:ext>
            </a:extLst>
          </p:cNvPr>
          <p:cNvSpPr txBox="1"/>
          <p:nvPr/>
        </p:nvSpPr>
        <p:spPr>
          <a:xfrm>
            <a:off x="2841340" y="668308"/>
            <a:ext cx="1791424" cy="307777"/>
          </a:xfrm>
          <a:prstGeom prst="rect">
            <a:avLst/>
          </a:prstGeom>
          <a:noFill/>
          <a:ln w="6350">
            <a:noFill/>
          </a:ln>
        </p:spPr>
        <p:txBody>
          <a:bodyPr wrap="square" rtlCol="0">
            <a:spAutoFit/>
          </a:bodyPr>
          <a:lstStyle/>
          <a:p>
            <a:r>
              <a:rPr lang="en-US" sz="1400" dirty="0">
                <a:solidFill>
                  <a:srgbClr val="002060"/>
                </a:solidFill>
                <a:latin typeface="Symbol" pitchFamily="2" charset="2"/>
              </a:rPr>
              <a:t>s</a:t>
            </a:r>
            <a:r>
              <a:rPr lang="en-US" sz="1400" baseline="-25000" dirty="0">
                <a:solidFill>
                  <a:srgbClr val="002060"/>
                </a:solidFill>
              </a:rPr>
              <a:t>x</a:t>
            </a:r>
            <a:r>
              <a:rPr lang="en-US" sz="1400" dirty="0">
                <a:solidFill>
                  <a:srgbClr val="002060"/>
                </a:solidFill>
              </a:rPr>
              <a:t> =1.517 mm</a:t>
            </a:r>
          </a:p>
        </p:txBody>
      </p:sp>
      <p:sp>
        <p:nvSpPr>
          <p:cNvPr id="7" name="Left Brace 6">
            <a:extLst>
              <a:ext uri="{FF2B5EF4-FFF2-40B4-BE49-F238E27FC236}">
                <a16:creationId xmlns:a16="http://schemas.microsoft.com/office/drawing/2014/main" id="{93C7B0A4-2067-3C83-A95E-5376DB583E0E}"/>
              </a:ext>
            </a:extLst>
          </p:cNvPr>
          <p:cNvSpPr/>
          <p:nvPr/>
        </p:nvSpPr>
        <p:spPr>
          <a:xfrm>
            <a:off x="2627577" y="795901"/>
            <a:ext cx="255702" cy="620520"/>
          </a:xfrm>
          <a:prstGeom prst="leftBrace">
            <a:avLst>
              <a:gd name="adj1" fmla="val 10830"/>
              <a:gd name="adj2" fmla="val 50000"/>
            </a:avLst>
          </a:prstGeom>
          <a:noFill/>
          <a:ln w="6350">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400"/>
          </a:p>
        </p:txBody>
      </p:sp>
      <p:sp>
        <p:nvSpPr>
          <p:cNvPr id="8" name="TextBox 7">
            <a:extLst>
              <a:ext uri="{FF2B5EF4-FFF2-40B4-BE49-F238E27FC236}">
                <a16:creationId xmlns:a16="http://schemas.microsoft.com/office/drawing/2014/main" id="{7CFEE06A-3945-C1BF-E075-9B57BA66B3A4}"/>
              </a:ext>
            </a:extLst>
          </p:cNvPr>
          <p:cNvSpPr txBox="1"/>
          <p:nvPr/>
        </p:nvSpPr>
        <p:spPr>
          <a:xfrm>
            <a:off x="2842691" y="1180762"/>
            <a:ext cx="1636538" cy="307777"/>
          </a:xfrm>
          <a:prstGeom prst="rect">
            <a:avLst/>
          </a:prstGeom>
          <a:noFill/>
          <a:ln w="6350">
            <a:noFill/>
          </a:ln>
        </p:spPr>
        <p:txBody>
          <a:bodyPr wrap="square" rtlCol="0">
            <a:spAutoFit/>
          </a:bodyPr>
          <a:lstStyle/>
          <a:p>
            <a:r>
              <a:rPr lang="en-US" sz="1400" dirty="0">
                <a:solidFill>
                  <a:srgbClr val="002060"/>
                </a:solidFill>
                <a:latin typeface="Symbol" pitchFamily="2" charset="2"/>
              </a:rPr>
              <a:t>s</a:t>
            </a:r>
            <a:r>
              <a:rPr lang="en-US" sz="1400" baseline="-25000" dirty="0">
                <a:solidFill>
                  <a:srgbClr val="002060"/>
                </a:solidFill>
              </a:rPr>
              <a:t>y</a:t>
            </a:r>
            <a:r>
              <a:rPr lang="en-US" sz="1400" dirty="0">
                <a:solidFill>
                  <a:srgbClr val="002060"/>
                </a:solidFill>
              </a:rPr>
              <a:t> =2.398 mm</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E6AFDA9-40B0-CCC4-5570-27C70050F9A0}"/>
                  </a:ext>
                </a:extLst>
              </p:cNvPr>
              <p:cNvSpPr txBox="1"/>
              <p:nvPr/>
            </p:nvSpPr>
            <p:spPr>
              <a:xfrm>
                <a:off x="6066720" y="1518372"/>
                <a:ext cx="1636538" cy="4277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𝛾𝛽</m:t>
                      </m:r>
                      <m:r>
                        <a:rPr lang="en-US" b="0" i="1" smtClean="0">
                          <a:latin typeface="Cambria Math" panose="02040503050406030204" pitchFamily="18" charset="0"/>
                          <a:ea typeface="Cambria Math" panose="02040503050406030204" pitchFamily="18" charset="0"/>
                        </a:rPr>
                        <m:t>=</m:t>
                      </m:r>
                      <m:rad>
                        <m:radPr>
                          <m:degHide m:val="on"/>
                          <m:ctrlPr>
                            <a:rPr lang="en-US" b="0" i="1" smtClean="0">
                              <a:latin typeface="Cambria Math" panose="02040503050406030204" pitchFamily="18" charset="0"/>
                              <a:ea typeface="Cambria Math" panose="02040503050406030204" pitchFamily="18" charset="0"/>
                            </a:rPr>
                          </m:ctrlPr>
                        </m:radPr>
                        <m:deg/>
                        <m:e>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𝛾</m:t>
                              </m:r>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−1</m:t>
                          </m:r>
                        </m:e>
                      </m:rad>
                    </m:oMath>
                  </m:oMathPara>
                </a14:m>
                <a:endParaRPr lang="en-US" dirty="0"/>
              </a:p>
            </p:txBody>
          </p:sp>
        </mc:Choice>
        <mc:Fallback xmlns="">
          <p:sp>
            <p:nvSpPr>
              <p:cNvPr id="9" name="TextBox 8">
                <a:extLst>
                  <a:ext uri="{FF2B5EF4-FFF2-40B4-BE49-F238E27FC236}">
                    <a16:creationId xmlns:a16="http://schemas.microsoft.com/office/drawing/2014/main" id="{3E6AFDA9-40B0-CCC4-5570-27C70050F9A0}"/>
                  </a:ext>
                </a:extLst>
              </p:cNvPr>
              <p:cNvSpPr txBox="1">
                <a:spLocks noRot="1" noChangeAspect="1" noMove="1" noResize="1" noEditPoints="1" noAdjustHandles="1" noChangeArrowheads="1" noChangeShapeType="1" noTextEdit="1"/>
              </p:cNvSpPr>
              <p:nvPr/>
            </p:nvSpPr>
            <p:spPr>
              <a:xfrm>
                <a:off x="6066720" y="1518372"/>
                <a:ext cx="1636538" cy="427746"/>
              </a:xfrm>
              <a:prstGeom prst="rect">
                <a:avLst/>
              </a:prstGeom>
              <a:blipFill>
                <a:blip r:embed="rId3"/>
                <a:stretch>
                  <a:fillRect b="-11429"/>
                </a:stretch>
              </a:blipFill>
            </p:spPr>
            <p:txBody>
              <a:bodyPr/>
              <a:lstStyle/>
              <a:p>
                <a:r>
                  <a:rPr lang="en-US">
                    <a:noFill/>
                  </a:rPr>
                  <a:t> </a:t>
                </a:r>
              </a:p>
            </p:txBody>
          </p:sp>
        </mc:Fallback>
      </mc:AlternateContent>
      <p:grpSp>
        <p:nvGrpSpPr>
          <p:cNvPr id="117" name="Group 116">
            <a:extLst>
              <a:ext uri="{FF2B5EF4-FFF2-40B4-BE49-F238E27FC236}">
                <a16:creationId xmlns:a16="http://schemas.microsoft.com/office/drawing/2014/main" id="{B36E0AE3-4108-9E1E-10DD-656F2D6DF7DF}"/>
              </a:ext>
            </a:extLst>
          </p:cNvPr>
          <p:cNvGrpSpPr/>
          <p:nvPr/>
        </p:nvGrpSpPr>
        <p:grpSpPr>
          <a:xfrm>
            <a:off x="279812" y="3600846"/>
            <a:ext cx="8864188" cy="3200546"/>
            <a:chOff x="313680" y="2652577"/>
            <a:chExt cx="8864188" cy="3200546"/>
          </a:xfrm>
        </p:grpSpPr>
        <p:grpSp>
          <p:nvGrpSpPr>
            <p:cNvPr id="23" name="Group 22">
              <a:extLst>
                <a:ext uri="{FF2B5EF4-FFF2-40B4-BE49-F238E27FC236}">
                  <a16:creationId xmlns:a16="http://schemas.microsoft.com/office/drawing/2014/main" id="{CED751D1-F8C6-EFE3-07AB-FB8133FF0F87}"/>
                </a:ext>
              </a:extLst>
            </p:cNvPr>
            <p:cNvGrpSpPr>
              <a:grpSpLocks noChangeAspect="1"/>
            </p:cNvGrpSpPr>
            <p:nvPr/>
          </p:nvGrpSpPr>
          <p:grpSpPr>
            <a:xfrm>
              <a:off x="313680" y="3309223"/>
              <a:ext cx="8778240" cy="411268"/>
              <a:chOff x="313681" y="2738924"/>
              <a:chExt cx="8548966" cy="400526"/>
            </a:xfrm>
          </p:grpSpPr>
          <p:pic>
            <p:nvPicPr>
              <p:cNvPr id="12" name="Picture 11" descr="Text&#10;&#10;Description automatically generated">
                <a:extLst>
                  <a:ext uri="{FF2B5EF4-FFF2-40B4-BE49-F238E27FC236}">
                    <a16:creationId xmlns:a16="http://schemas.microsoft.com/office/drawing/2014/main" id="{4DF66EF0-012D-B231-D9DE-674DD75CBEE1}"/>
                  </a:ext>
                </a:extLst>
              </p:cNvPr>
              <p:cNvPicPr>
                <a:picLocks noChangeAspect="1"/>
              </p:cNvPicPr>
              <p:nvPr/>
            </p:nvPicPr>
            <p:blipFill>
              <a:blip r:embed="rId4">
                <a:alphaModFix/>
              </a:blip>
              <a:stretch>
                <a:fillRect/>
              </a:stretch>
            </p:blipFill>
            <p:spPr>
              <a:xfrm>
                <a:off x="3393332" y="2738924"/>
                <a:ext cx="2478863" cy="398663"/>
              </a:xfrm>
              <a:prstGeom prst="rect">
                <a:avLst/>
              </a:prstGeom>
            </p:spPr>
          </p:pic>
          <p:pic>
            <p:nvPicPr>
              <p:cNvPr id="14" name="Picture 13" descr="Diagram&#10;&#10;Description automatically generated">
                <a:extLst>
                  <a:ext uri="{FF2B5EF4-FFF2-40B4-BE49-F238E27FC236}">
                    <a16:creationId xmlns:a16="http://schemas.microsoft.com/office/drawing/2014/main" id="{29401BB2-1A0A-7744-18B2-A216F56CDBB5}"/>
                  </a:ext>
                </a:extLst>
              </p:cNvPr>
              <p:cNvPicPr>
                <a:picLocks noChangeAspect="1"/>
              </p:cNvPicPr>
              <p:nvPr/>
            </p:nvPicPr>
            <p:blipFill>
              <a:blip r:embed="rId5"/>
              <a:stretch>
                <a:fillRect/>
              </a:stretch>
            </p:blipFill>
            <p:spPr>
              <a:xfrm>
                <a:off x="5916461" y="2746055"/>
                <a:ext cx="2946186" cy="393395"/>
              </a:xfrm>
              <a:prstGeom prst="rect">
                <a:avLst/>
              </a:prstGeom>
            </p:spPr>
          </p:pic>
          <p:pic>
            <p:nvPicPr>
              <p:cNvPr id="18" name="Picture 17">
                <a:extLst>
                  <a:ext uri="{FF2B5EF4-FFF2-40B4-BE49-F238E27FC236}">
                    <a16:creationId xmlns:a16="http://schemas.microsoft.com/office/drawing/2014/main" id="{42406E8D-1FE6-E239-D059-C80295B687B6}"/>
                  </a:ext>
                </a:extLst>
              </p:cNvPr>
              <p:cNvPicPr>
                <a:picLocks noChangeAspect="1"/>
              </p:cNvPicPr>
              <p:nvPr/>
            </p:nvPicPr>
            <p:blipFill>
              <a:blip r:embed="rId6"/>
              <a:stretch>
                <a:fillRect/>
              </a:stretch>
            </p:blipFill>
            <p:spPr>
              <a:xfrm>
                <a:off x="313681" y="2765595"/>
                <a:ext cx="3121181" cy="353763"/>
              </a:xfrm>
              <a:prstGeom prst="rect">
                <a:avLst/>
              </a:prstGeom>
            </p:spPr>
          </p:pic>
        </p:grpSp>
        <p:sp>
          <p:nvSpPr>
            <p:cNvPr id="22" name="TextBox 21">
              <a:extLst>
                <a:ext uri="{FF2B5EF4-FFF2-40B4-BE49-F238E27FC236}">
                  <a16:creationId xmlns:a16="http://schemas.microsoft.com/office/drawing/2014/main" id="{A08BE72E-92F5-2A8B-A915-2BDE9B139B55}"/>
                </a:ext>
              </a:extLst>
            </p:cNvPr>
            <p:cNvSpPr txBox="1"/>
            <p:nvPr/>
          </p:nvSpPr>
          <p:spPr>
            <a:xfrm>
              <a:off x="313680" y="2652577"/>
              <a:ext cx="8864188" cy="584775"/>
            </a:xfrm>
            <a:prstGeom prst="rect">
              <a:avLst/>
            </a:prstGeom>
            <a:noFill/>
          </p:spPr>
          <p:txBody>
            <a:bodyPr wrap="square" rtlCol="0">
              <a:spAutoFit/>
            </a:bodyPr>
            <a:lstStyle/>
            <a:p>
              <a:r>
                <a:rPr lang="en-US" sz="1600" dirty="0">
                  <a:solidFill>
                    <a:srgbClr val="002060"/>
                  </a:solidFill>
                </a:rPr>
                <a:t>Hamiltonian describing the motion of a single particle beam from N. Merminga and K.Y. Ng Fermilab Note FN-403 1988: </a:t>
              </a:r>
            </a:p>
          </p:txBody>
        </p:sp>
        <p:sp>
          <p:nvSpPr>
            <p:cNvPr id="24" name="TextBox 23">
              <a:extLst>
                <a:ext uri="{FF2B5EF4-FFF2-40B4-BE49-F238E27FC236}">
                  <a16:creationId xmlns:a16="http://schemas.microsoft.com/office/drawing/2014/main" id="{2AE04066-0AB9-036A-B2E0-2D799C4A9BE1}"/>
                </a:ext>
              </a:extLst>
            </p:cNvPr>
            <p:cNvSpPr txBox="1"/>
            <p:nvPr/>
          </p:nvSpPr>
          <p:spPr>
            <a:xfrm>
              <a:off x="2755162" y="3844039"/>
              <a:ext cx="1132524" cy="738664"/>
            </a:xfrm>
            <a:prstGeom prst="rect">
              <a:avLst/>
            </a:prstGeom>
            <a:noFill/>
            <a:ln>
              <a:solidFill>
                <a:srgbClr val="FF0000"/>
              </a:solidFill>
            </a:ln>
          </p:spPr>
          <p:txBody>
            <a:bodyPr wrap="square" rtlCol="0">
              <a:spAutoFit/>
            </a:bodyPr>
            <a:lstStyle/>
            <a:p>
              <a:pPr algn="ctr"/>
              <a:r>
                <a:rPr lang="en-US" sz="1400" dirty="0">
                  <a:solidFill>
                    <a:srgbClr val="FF0000"/>
                  </a:solidFill>
                </a:rPr>
                <a:t>Skew quadrupole potential</a:t>
              </a:r>
            </a:p>
          </p:txBody>
        </p:sp>
        <p:sp>
          <p:nvSpPr>
            <p:cNvPr id="25" name="TextBox 24">
              <a:extLst>
                <a:ext uri="{FF2B5EF4-FFF2-40B4-BE49-F238E27FC236}">
                  <a16:creationId xmlns:a16="http://schemas.microsoft.com/office/drawing/2014/main" id="{5624246D-4BA9-94D2-EC2F-3E63AC727CB8}"/>
                </a:ext>
              </a:extLst>
            </p:cNvPr>
            <p:cNvSpPr txBox="1"/>
            <p:nvPr/>
          </p:nvSpPr>
          <p:spPr>
            <a:xfrm>
              <a:off x="339581" y="3821798"/>
              <a:ext cx="2396904" cy="2031325"/>
            </a:xfrm>
            <a:prstGeom prst="rect">
              <a:avLst/>
            </a:prstGeom>
            <a:noFill/>
            <a:ln>
              <a:solidFill>
                <a:schemeClr val="accent2">
                  <a:lumMod val="75000"/>
                </a:schemeClr>
              </a:solidFill>
            </a:ln>
          </p:spPr>
          <p:txBody>
            <a:bodyPr wrap="square" rtlCol="0">
              <a:spAutoFit/>
            </a:bodyPr>
            <a:lstStyle/>
            <a:p>
              <a:pPr algn="just"/>
              <a:r>
                <a:rPr lang="en-US" sz="1400" i="1" dirty="0">
                  <a:solidFill>
                    <a:srgbClr val="0070C0"/>
                  </a:solidFill>
                </a:rPr>
                <a:t>P</a:t>
              </a:r>
              <a:r>
                <a:rPr lang="en-US" sz="1400" i="1" baseline="-25000" dirty="0">
                  <a:solidFill>
                    <a:srgbClr val="0070C0"/>
                  </a:solidFill>
                </a:rPr>
                <a:t>x</a:t>
              </a:r>
              <a:r>
                <a:rPr lang="en-US" sz="1400" dirty="0">
                  <a:solidFill>
                    <a:srgbClr val="0070C0"/>
                  </a:solidFill>
                </a:rPr>
                <a:t> and </a:t>
              </a:r>
              <a:r>
                <a:rPr lang="en-US" sz="1400" i="1" dirty="0">
                  <a:solidFill>
                    <a:srgbClr val="0070C0"/>
                  </a:solidFill>
                </a:rPr>
                <a:t>P</a:t>
              </a:r>
              <a:r>
                <a:rPr lang="en-US" sz="1400" i="1" baseline="-25000" dirty="0">
                  <a:solidFill>
                    <a:srgbClr val="0070C0"/>
                  </a:solidFill>
                </a:rPr>
                <a:t>y</a:t>
              </a:r>
              <a:r>
                <a:rPr lang="en-US" sz="1400" dirty="0">
                  <a:solidFill>
                    <a:srgbClr val="0070C0"/>
                  </a:solidFill>
                </a:rPr>
                <a:t> are the canonical momenta to the horizontal and vertical displacements X and Y, K</a:t>
              </a:r>
              <a:r>
                <a:rPr lang="en-US" sz="1400" baseline="-25000" dirty="0">
                  <a:solidFill>
                    <a:srgbClr val="0070C0"/>
                  </a:solidFill>
                </a:rPr>
                <a:t>x</a:t>
              </a:r>
              <a:r>
                <a:rPr lang="en-US" sz="1400" dirty="0">
                  <a:solidFill>
                    <a:srgbClr val="0070C0"/>
                  </a:solidFill>
                </a:rPr>
                <a:t>(s) and K</a:t>
              </a:r>
              <a:r>
                <a:rPr lang="en-US" sz="1400" baseline="-25000" dirty="0">
                  <a:solidFill>
                    <a:srgbClr val="0070C0"/>
                  </a:solidFill>
                </a:rPr>
                <a:t>y</a:t>
              </a:r>
              <a:r>
                <a:rPr lang="en-US" sz="1400" dirty="0">
                  <a:solidFill>
                    <a:srgbClr val="0070C0"/>
                  </a:solidFill>
                </a:rPr>
                <a:t>(s) are proportional to the restoring forces due to the ring’s curvature and the field gradients of the normal quadrupoles.</a:t>
              </a:r>
            </a:p>
          </p:txBody>
        </p:sp>
        <p:sp>
          <p:nvSpPr>
            <p:cNvPr id="26" name="TextBox 25">
              <a:extLst>
                <a:ext uri="{FF2B5EF4-FFF2-40B4-BE49-F238E27FC236}">
                  <a16:creationId xmlns:a16="http://schemas.microsoft.com/office/drawing/2014/main" id="{4A086E94-3757-D003-5284-4981B9081449}"/>
                </a:ext>
              </a:extLst>
            </p:cNvPr>
            <p:cNvSpPr txBox="1"/>
            <p:nvPr/>
          </p:nvSpPr>
          <p:spPr>
            <a:xfrm>
              <a:off x="3951074" y="3844039"/>
              <a:ext cx="1053608" cy="738664"/>
            </a:xfrm>
            <a:prstGeom prst="rect">
              <a:avLst/>
            </a:prstGeom>
            <a:noFill/>
            <a:ln>
              <a:solidFill>
                <a:srgbClr val="92D050"/>
              </a:solidFill>
            </a:ln>
          </p:spPr>
          <p:txBody>
            <a:bodyPr wrap="square" rtlCol="0">
              <a:spAutoFit/>
            </a:bodyPr>
            <a:lstStyle/>
            <a:p>
              <a:pPr algn="ctr"/>
              <a:r>
                <a:rPr lang="en-US" sz="1400" dirty="0">
                  <a:solidFill>
                    <a:srgbClr val="00B050"/>
                  </a:solidFill>
                  <a:latin typeface="Arial" panose="020B0604020202020204" pitchFamily="34" charset="0"/>
                  <a:cs typeface="Arial" panose="020B0604020202020204" pitchFamily="34" charset="0"/>
                </a:rPr>
                <a:t>Normal Sextupole potential</a:t>
              </a:r>
            </a:p>
          </p:txBody>
        </p:sp>
        <p:sp>
          <p:nvSpPr>
            <p:cNvPr id="28" name="TextBox 27">
              <a:extLst>
                <a:ext uri="{FF2B5EF4-FFF2-40B4-BE49-F238E27FC236}">
                  <a16:creationId xmlns:a16="http://schemas.microsoft.com/office/drawing/2014/main" id="{4C03F2DD-CCE7-A41C-769A-389D7A83C0E9}"/>
                </a:ext>
              </a:extLst>
            </p:cNvPr>
            <p:cNvSpPr txBox="1"/>
            <p:nvPr/>
          </p:nvSpPr>
          <p:spPr>
            <a:xfrm>
              <a:off x="5087069" y="3844039"/>
              <a:ext cx="949901" cy="738664"/>
            </a:xfrm>
            <a:prstGeom prst="rect">
              <a:avLst/>
            </a:prstGeom>
            <a:noFill/>
            <a:ln>
              <a:solidFill>
                <a:srgbClr val="002060"/>
              </a:solidFill>
            </a:ln>
          </p:spPr>
          <p:txBody>
            <a:bodyPr wrap="square" rtlCol="0">
              <a:spAutoFit/>
            </a:bodyPr>
            <a:lstStyle/>
            <a:p>
              <a:pPr algn="ctr"/>
              <a:r>
                <a:rPr lang="en-US" sz="1400" dirty="0">
                  <a:solidFill>
                    <a:srgbClr val="002060"/>
                  </a:solidFill>
                  <a:latin typeface="Optima" panose="02000503060000020004" pitchFamily="2" charset="0"/>
                </a:rPr>
                <a:t>Skew Sextupole potential</a:t>
              </a:r>
            </a:p>
          </p:txBody>
        </p:sp>
        <p:sp>
          <p:nvSpPr>
            <p:cNvPr id="29" name="TextBox 28">
              <a:extLst>
                <a:ext uri="{FF2B5EF4-FFF2-40B4-BE49-F238E27FC236}">
                  <a16:creationId xmlns:a16="http://schemas.microsoft.com/office/drawing/2014/main" id="{0807BEDC-3612-9FC4-B689-2713D55BF5F8}"/>
                </a:ext>
              </a:extLst>
            </p:cNvPr>
            <p:cNvSpPr txBox="1"/>
            <p:nvPr/>
          </p:nvSpPr>
          <p:spPr>
            <a:xfrm>
              <a:off x="6487065" y="3844039"/>
              <a:ext cx="1005010" cy="738664"/>
            </a:xfrm>
            <a:prstGeom prst="rect">
              <a:avLst/>
            </a:prstGeom>
            <a:solidFill>
              <a:schemeClr val="bg1"/>
            </a:solidFill>
            <a:ln>
              <a:solidFill>
                <a:srgbClr val="C00000"/>
              </a:solidFill>
            </a:ln>
          </p:spPr>
          <p:txBody>
            <a:bodyPr wrap="square" rtlCol="0">
              <a:spAutoFit/>
            </a:bodyPr>
            <a:lstStyle/>
            <a:p>
              <a:pPr algn="ctr"/>
              <a:r>
                <a:rPr lang="en-US" sz="1400" dirty="0">
                  <a:solidFill>
                    <a:srgbClr val="C00000"/>
                  </a:solidFill>
                  <a:latin typeface="Arial" panose="020B0604020202020204" pitchFamily="34" charset="0"/>
                  <a:cs typeface="Arial" panose="020B0604020202020204" pitchFamily="34" charset="0"/>
                </a:rPr>
                <a:t>Normal Octupole Potential</a:t>
              </a:r>
            </a:p>
          </p:txBody>
        </p:sp>
        <p:sp>
          <p:nvSpPr>
            <p:cNvPr id="30" name="TextBox 29">
              <a:extLst>
                <a:ext uri="{FF2B5EF4-FFF2-40B4-BE49-F238E27FC236}">
                  <a16:creationId xmlns:a16="http://schemas.microsoft.com/office/drawing/2014/main" id="{2F3E978E-04D2-BEBA-5DD9-0C41A8512100}"/>
                </a:ext>
              </a:extLst>
            </p:cNvPr>
            <p:cNvSpPr txBox="1"/>
            <p:nvPr/>
          </p:nvSpPr>
          <p:spPr>
            <a:xfrm flipH="1">
              <a:off x="7883663" y="3844039"/>
              <a:ext cx="1238411" cy="738664"/>
            </a:xfrm>
            <a:prstGeom prst="rect">
              <a:avLst/>
            </a:prstGeom>
            <a:noFill/>
            <a:ln>
              <a:solidFill>
                <a:schemeClr val="accent5">
                  <a:lumMod val="60000"/>
                  <a:lumOff val="40000"/>
                </a:schemeClr>
              </a:solidFill>
            </a:ln>
          </p:spPr>
          <p:txBody>
            <a:bodyPr wrap="square" rtlCol="0">
              <a:spAutoFit/>
            </a:bodyPr>
            <a:lstStyle/>
            <a:p>
              <a:pPr algn="ctr"/>
              <a:r>
                <a:rPr lang="en-US" sz="1400" dirty="0">
                  <a:solidFill>
                    <a:schemeClr val="accent5">
                      <a:lumMod val="60000"/>
                      <a:lumOff val="40000"/>
                    </a:schemeClr>
                  </a:solidFill>
                  <a:latin typeface="Arial" panose="020B0604020202020204" pitchFamily="34" charset="0"/>
                  <a:cs typeface="Arial" panose="020B0604020202020204" pitchFamily="34" charset="0"/>
                </a:rPr>
                <a:t>Skew Octupole </a:t>
              </a:r>
            </a:p>
            <a:p>
              <a:pPr algn="ctr"/>
              <a:r>
                <a:rPr lang="en-US" sz="1400" dirty="0">
                  <a:solidFill>
                    <a:schemeClr val="accent5">
                      <a:lumMod val="60000"/>
                      <a:lumOff val="40000"/>
                    </a:schemeClr>
                  </a:solidFill>
                  <a:latin typeface="Arial" panose="020B0604020202020204" pitchFamily="34" charset="0"/>
                  <a:cs typeface="Arial" panose="020B0604020202020204" pitchFamily="34" charset="0"/>
                </a:rPr>
                <a:t>Potential</a:t>
              </a:r>
            </a:p>
          </p:txBody>
        </p:sp>
        <p:sp>
          <p:nvSpPr>
            <p:cNvPr id="31" name="Rectangle 30">
              <a:extLst>
                <a:ext uri="{FF2B5EF4-FFF2-40B4-BE49-F238E27FC236}">
                  <a16:creationId xmlns:a16="http://schemas.microsoft.com/office/drawing/2014/main" id="{FDF8B2FF-F847-CC2E-F726-A0265ECA4F3F}"/>
                </a:ext>
              </a:extLst>
            </p:cNvPr>
            <p:cNvSpPr/>
            <p:nvPr/>
          </p:nvSpPr>
          <p:spPr>
            <a:xfrm>
              <a:off x="696464" y="3283822"/>
              <a:ext cx="2144876" cy="453993"/>
            </a:xfrm>
            <a:prstGeom prst="rect">
              <a:avLst/>
            </a:prstGeom>
            <a:noFill/>
            <a:ln w="25400">
              <a:solidFill>
                <a:srgbClr val="0070C0"/>
              </a:solidFill>
              <a:prstDash val="dash"/>
            </a:ln>
            <a:effectLst>
              <a:outerShdw dist="23000" sx="1000" sy="1000" rotWithShape="0">
                <a:srgbClr val="FF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0C0"/>
                </a:solidFill>
              </a:endParaRPr>
            </a:p>
          </p:txBody>
        </p:sp>
        <p:sp>
          <p:nvSpPr>
            <p:cNvPr id="32" name="Rectangle 31">
              <a:extLst>
                <a:ext uri="{FF2B5EF4-FFF2-40B4-BE49-F238E27FC236}">
                  <a16:creationId xmlns:a16="http://schemas.microsoft.com/office/drawing/2014/main" id="{8B4304DA-EA84-7779-A8B1-219CDA09486D}"/>
                </a:ext>
              </a:extLst>
            </p:cNvPr>
            <p:cNvSpPr/>
            <p:nvPr/>
          </p:nvSpPr>
          <p:spPr>
            <a:xfrm>
              <a:off x="2883279" y="3283822"/>
              <a:ext cx="738934" cy="471768"/>
            </a:xfrm>
            <a:prstGeom prst="rect">
              <a:avLst/>
            </a:prstGeom>
            <a:noFill/>
            <a:ln w="19050">
              <a:solidFill>
                <a:srgbClr val="FF0000"/>
              </a:solidFill>
              <a:prstDash val="dash"/>
            </a:ln>
            <a:effectLst>
              <a:outerShdw dist="23000" sx="1000" sy="1000" rotWithShape="0">
                <a:srgbClr val="FF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0C0"/>
                </a:solidFill>
              </a:endParaRPr>
            </a:p>
          </p:txBody>
        </p:sp>
        <p:sp>
          <p:nvSpPr>
            <p:cNvPr id="33" name="Rectangle 32">
              <a:extLst>
                <a:ext uri="{FF2B5EF4-FFF2-40B4-BE49-F238E27FC236}">
                  <a16:creationId xmlns:a16="http://schemas.microsoft.com/office/drawing/2014/main" id="{3F831B19-A64D-EE83-563B-7604CE86DDEE}"/>
                </a:ext>
              </a:extLst>
            </p:cNvPr>
            <p:cNvSpPr/>
            <p:nvPr/>
          </p:nvSpPr>
          <p:spPr>
            <a:xfrm>
              <a:off x="3668076" y="3291853"/>
              <a:ext cx="1132524" cy="455270"/>
            </a:xfrm>
            <a:prstGeom prst="rect">
              <a:avLst/>
            </a:prstGeom>
            <a:noFill/>
            <a:ln w="19050">
              <a:solidFill>
                <a:srgbClr val="00B050"/>
              </a:solidFill>
              <a:prstDash val="dash"/>
            </a:ln>
            <a:effectLst>
              <a:outerShdw dist="23000" sx="1000" sy="1000" rotWithShape="0">
                <a:srgbClr val="FF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0C0"/>
                </a:solidFill>
              </a:endParaRPr>
            </a:p>
          </p:txBody>
        </p:sp>
        <p:sp>
          <p:nvSpPr>
            <p:cNvPr id="34" name="Rectangle 33">
              <a:extLst>
                <a:ext uri="{FF2B5EF4-FFF2-40B4-BE49-F238E27FC236}">
                  <a16:creationId xmlns:a16="http://schemas.microsoft.com/office/drawing/2014/main" id="{36FF11B7-4C57-97D9-3DD7-6A534BF2A7E5}"/>
                </a:ext>
              </a:extLst>
            </p:cNvPr>
            <p:cNvSpPr/>
            <p:nvPr/>
          </p:nvSpPr>
          <p:spPr>
            <a:xfrm>
              <a:off x="4845242" y="3300320"/>
              <a:ext cx="1238411" cy="455270"/>
            </a:xfrm>
            <a:prstGeom prst="rect">
              <a:avLst/>
            </a:prstGeom>
            <a:noFill/>
            <a:ln w="19050">
              <a:solidFill>
                <a:srgbClr val="002060"/>
              </a:solidFill>
              <a:prstDash val="dash"/>
            </a:ln>
            <a:effectLst>
              <a:outerShdw dist="23000" sx="1000" sy="1000" rotWithShape="0">
                <a:srgbClr val="FF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0C0"/>
                </a:solidFill>
              </a:endParaRPr>
            </a:p>
          </p:txBody>
        </p:sp>
        <p:sp>
          <p:nvSpPr>
            <p:cNvPr id="35" name="Rectangle 34">
              <a:extLst>
                <a:ext uri="{FF2B5EF4-FFF2-40B4-BE49-F238E27FC236}">
                  <a16:creationId xmlns:a16="http://schemas.microsoft.com/office/drawing/2014/main" id="{A9B938D3-096C-6EAB-F9AD-37E061629D3D}"/>
                </a:ext>
              </a:extLst>
            </p:cNvPr>
            <p:cNvSpPr/>
            <p:nvPr/>
          </p:nvSpPr>
          <p:spPr>
            <a:xfrm>
              <a:off x="7853509" y="3300318"/>
              <a:ext cx="1238411" cy="446805"/>
            </a:xfrm>
            <a:prstGeom prst="rect">
              <a:avLst/>
            </a:prstGeom>
            <a:noFill/>
            <a:ln w="19050">
              <a:solidFill>
                <a:schemeClr val="accent5">
                  <a:lumMod val="60000"/>
                  <a:lumOff val="40000"/>
                </a:schemeClr>
              </a:solidFill>
              <a:prstDash val="dash"/>
            </a:ln>
            <a:effectLst>
              <a:outerShdw dist="23000" sx="1000" sy="1000" rotWithShape="0">
                <a:srgbClr val="FF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0C0"/>
                </a:solidFill>
              </a:endParaRPr>
            </a:p>
          </p:txBody>
        </p:sp>
        <p:sp>
          <p:nvSpPr>
            <p:cNvPr id="36" name="Rectangle 35">
              <a:extLst>
                <a:ext uri="{FF2B5EF4-FFF2-40B4-BE49-F238E27FC236}">
                  <a16:creationId xmlns:a16="http://schemas.microsoft.com/office/drawing/2014/main" id="{7B592C6C-2C43-F2C8-5747-8E5EA22246BB}"/>
                </a:ext>
              </a:extLst>
            </p:cNvPr>
            <p:cNvSpPr/>
            <p:nvPr/>
          </p:nvSpPr>
          <p:spPr>
            <a:xfrm>
              <a:off x="6188018" y="3300318"/>
              <a:ext cx="1603104" cy="455271"/>
            </a:xfrm>
            <a:prstGeom prst="rect">
              <a:avLst/>
            </a:prstGeom>
            <a:noFill/>
            <a:ln w="19050">
              <a:solidFill>
                <a:schemeClr val="accent5"/>
              </a:solidFill>
              <a:prstDash val="dash"/>
            </a:ln>
            <a:effectLst>
              <a:outerShdw dist="23000" sx="1000" sy="1000" rotWithShape="0">
                <a:srgbClr val="FF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0C0"/>
                </a:solidFill>
              </a:endParaRPr>
            </a:p>
          </p:txBody>
        </p:sp>
      </p:grpSp>
      <p:sp>
        <p:nvSpPr>
          <p:cNvPr id="37" name="TextBox 36">
            <a:extLst>
              <a:ext uri="{FF2B5EF4-FFF2-40B4-BE49-F238E27FC236}">
                <a16:creationId xmlns:a16="http://schemas.microsoft.com/office/drawing/2014/main" id="{4754E56E-21D3-8D27-AEEB-81EE3885D8A2}"/>
              </a:ext>
            </a:extLst>
          </p:cNvPr>
          <p:cNvSpPr txBox="1"/>
          <p:nvPr/>
        </p:nvSpPr>
        <p:spPr>
          <a:xfrm>
            <a:off x="456307" y="2039602"/>
            <a:ext cx="2243884" cy="738664"/>
          </a:xfrm>
          <a:prstGeom prst="rect">
            <a:avLst/>
          </a:prstGeom>
          <a:noFill/>
        </p:spPr>
        <p:txBody>
          <a:bodyPr wrap="none" rtlCol="0">
            <a:spAutoFit/>
          </a:bodyPr>
          <a:lstStyle/>
          <a:p>
            <a:r>
              <a:rPr lang="en-US" sz="1400" dirty="0">
                <a:solidFill>
                  <a:srgbClr val="002060"/>
                </a:solidFill>
                <a:latin typeface="Arial" panose="020B0604020202020204" pitchFamily="34" charset="0"/>
                <a:cs typeface="Arial" panose="020B0604020202020204" pitchFamily="34" charset="0"/>
              </a:rPr>
              <a:t>“Distortion Functions”:</a:t>
            </a:r>
          </a:p>
          <a:p>
            <a:r>
              <a:rPr lang="en-US" sz="1400" dirty="0">
                <a:solidFill>
                  <a:srgbClr val="002060"/>
                </a:solidFill>
                <a:latin typeface="Arial" panose="020B0604020202020204" pitchFamily="34" charset="0"/>
                <a:cs typeface="Arial" panose="020B0604020202020204" pitchFamily="34" charset="0"/>
              </a:rPr>
              <a:t>Tom Collins October 1984</a:t>
            </a:r>
          </a:p>
          <a:p>
            <a:r>
              <a:rPr lang="en-US" sz="1400" dirty="0">
                <a:solidFill>
                  <a:srgbClr val="002060"/>
                </a:solidFill>
                <a:latin typeface="Arial" panose="020B0604020202020204" pitchFamily="34" charset="0"/>
                <a:cs typeface="Arial" panose="020B0604020202020204" pitchFamily="34" charset="0"/>
              </a:rPr>
              <a:t>FERMILAB-84/114</a:t>
            </a:r>
          </a:p>
        </p:txBody>
      </p:sp>
      <p:grpSp>
        <p:nvGrpSpPr>
          <p:cNvPr id="116" name="Group 115">
            <a:extLst>
              <a:ext uri="{FF2B5EF4-FFF2-40B4-BE49-F238E27FC236}">
                <a16:creationId xmlns:a16="http://schemas.microsoft.com/office/drawing/2014/main" id="{E61CE1A2-44A3-7C8E-934C-5F225FAC9439}"/>
              </a:ext>
            </a:extLst>
          </p:cNvPr>
          <p:cNvGrpSpPr/>
          <p:nvPr/>
        </p:nvGrpSpPr>
        <p:grpSpPr>
          <a:xfrm>
            <a:off x="7972613" y="2164167"/>
            <a:ext cx="1274328" cy="1203726"/>
            <a:chOff x="7841656" y="4873027"/>
            <a:chExt cx="1376565" cy="1219653"/>
          </a:xfrm>
        </p:grpSpPr>
        <p:pic>
          <p:nvPicPr>
            <p:cNvPr id="38" name="Picture 37" descr="A triangle with a cross on it&#10;&#10;Description automatically generated">
              <a:extLst>
                <a:ext uri="{FF2B5EF4-FFF2-40B4-BE49-F238E27FC236}">
                  <a16:creationId xmlns:a16="http://schemas.microsoft.com/office/drawing/2014/main" id="{8456D390-E0E3-486D-4610-9C53A7C0340F}"/>
                </a:ext>
              </a:extLst>
            </p:cNvPr>
            <p:cNvPicPr>
              <a:picLocks noChangeAspect="1"/>
            </p:cNvPicPr>
            <p:nvPr/>
          </p:nvPicPr>
          <p:blipFill>
            <a:blip r:embed="rId7"/>
            <a:stretch>
              <a:fillRect/>
            </a:stretch>
          </p:blipFill>
          <p:spPr>
            <a:xfrm rot="16200000">
              <a:off x="7955231" y="5230518"/>
              <a:ext cx="850900" cy="825500"/>
            </a:xfrm>
            <a:prstGeom prst="rect">
              <a:avLst/>
            </a:prstGeom>
          </p:spPr>
        </p:pic>
        <p:cxnSp>
          <p:nvCxnSpPr>
            <p:cNvPr id="39" name="Straight Connector 38">
              <a:extLst>
                <a:ext uri="{FF2B5EF4-FFF2-40B4-BE49-F238E27FC236}">
                  <a16:creationId xmlns:a16="http://schemas.microsoft.com/office/drawing/2014/main" id="{F9B2CD59-6FEF-8FBF-2C91-8686DD497137}"/>
                </a:ext>
              </a:extLst>
            </p:cNvPr>
            <p:cNvCxnSpPr>
              <a:cxnSpLocks/>
            </p:cNvCxnSpPr>
            <p:nvPr/>
          </p:nvCxnSpPr>
          <p:spPr>
            <a:xfrm flipV="1">
              <a:off x="8276189" y="5059703"/>
              <a:ext cx="667" cy="1032977"/>
            </a:xfrm>
            <a:prstGeom prst="line">
              <a:avLst/>
            </a:prstGeom>
            <a:ln w="9525">
              <a:solidFill>
                <a:srgbClr val="002060"/>
              </a:solidFill>
              <a:tailEnd type="arrow"/>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554430B2-359A-77F0-77A5-C8DEFB625C56}"/>
                </a:ext>
              </a:extLst>
            </p:cNvPr>
            <p:cNvCxnSpPr>
              <a:cxnSpLocks/>
            </p:cNvCxnSpPr>
            <p:nvPr/>
          </p:nvCxnSpPr>
          <p:spPr>
            <a:xfrm>
              <a:off x="7841656" y="5636193"/>
              <a:ext cx="1061113" cy="0"/>
            </a:xfrm>
            <a:prstGeom prst="line">
              <a:avLst/>
            </a:prstGeom>
            <a:ln w="9525">
              <a:solidFill>
                <a:srgbClr val="002060"/>
              </a:solidFill>
              <a:tailEnd type="arrow"/>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28C205CE-2BB7-0AAE-6DF5-E1984338AD08}"/>
                    </a:ext>
                  </a:extLst>
                </p:cNvPr>
                <p:cNvSpPr txBox="1"/>
                <p:nvPr/>
              </p:nvSpPr>
              <p:spPr>
                <a:xfrm>
                  <a:off x="8836578" y="5431735"/>
                  <a:ext cx="38164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𝓍</m:t>
                        </m:r>
                      </m:oMath>
                    </m:oMathPara>
                  </a14:m>
                  <a:endParaRPr lang="en-US" dirty="0"/>
                </a:p>
              </p:txBody>
            </p:sp>
          </mc:Choice>
          <mc:Fallback xmlns="">
            <p:sp>
              <p:nvSpPr>
                <p:cNvPr id="41" name="TextBox 40">
                  <a:extLst>
                    <a:ext uri="{FF2B5EF4-FFF2-40B4-BE49-F238E27FC236}">
                      <a16:creationId xmlns:a16="http://schemas.microsoft.com/office/drawing/2014/main" id="{28C205CE-2BB7-0AAE-6DF5-E1984338AD08}"/>
                    </a:ext>
                  </a:extLst>
                </p:cNvPr>
                <p:cNvSpPr txBox="1">
                  <a:spLocks noRot="1" noChangeAspect="1" noMove="1" noResize="1" noEditPoints="1" noAdjustHandles="1" noChangeArrowheads="1" noChangeShapeType="1" noTextEdit="1"/>
                </p:cNvSpPr>
                <p:nvPr/>
              </p:nvSpPr>
              <p:spPr>
                <a:xfrm>
                  <a:off x="8836578" y="5431735"/>
                  <a:ext cx="381643"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F40A2BA2-99A9-36AE-14C6-02FFE0B4BFA9}"/>
                    </a:ext>
                  </a:extLst>
                </p:cNvPr>
                <p:cNvSpPr txBox="1"/>
                <p:nvPr/>
              </p:nvSpPr>
              <p:spPr>
                <a:xfrm>
                  <a:off x="8316648" y="4873027"/>
                  <a:ext cx="43473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𝓍</m:t>
                        </m:r>
                        <m:r>
                          <a:rPr lang="en-US" b="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42" name="TextBox 41">
                  <a:extLst>
                    <a:ext uri="{FF2B5EF4-FFF2-40B4-BE49-F238E27FC236}">
                      <a16:creationId xmlns:a16="http://schemas.microsoft.com/office/drawing/2014/main" id="{F40A2BA2-99A9-36AE-14C6-02FFE0B4BFA9}"/>
                    </a:ext>
                  </a:extLst>
                </p:cNvPr>
                <p:cNvSpPr txBox="1">
                  <a:spLocks noRot="1" noChangeAspect="1" noMove="1" noResize="1" noEditPoints="1" noAdjustHandles="1" noChangeArrowheads="1" noChangeShapeType="1" noTextEdit="1"/>
                </p:cNvSpPr>
                <p:nvPr/>
              </p:nvSpPr>
              <p:spPr>
                <a:xfrm>
                  <a:off x="8316648" y="4873027"/>
                  <a:ext cx="434734" cy="369332"/>
                </a:xfrm>
                <a:prstGeom prst="rect">
                  <a:avLst/>
                </a:prstGeom>
                <a:blipFill>
                  <a:blip r:embed="rId9"/>
                  <a:stretch>
                    <a:fillRect/>
                  </a:stretch>
                </a:blipFill>
              </p:spPr>
              <p:txBody>
                <a:bodyPr/>
                <a:lstStyle/>
                <a:p>
                  <a:r>
                    <a:rPr lang="en-US">
                      <a:noFill/>
                    </a:rPr>
                    <a:t> </a:t>
                  </a:r>
                </a:p>
              </p:txBody>
            </p:sp>
          </mc:Fallback>
        </mc:AlternateContent>
      </p:grpSp>
      <p:grpSp>
        <p:nvGrpSpPr>
          <p:cNvPr id="115" name="Group 114">
            <a:extLst>
              <a:ext uri="{FF2B5EF4-FFF2-40B4-BE49-F238E27FC236}">
                <a16:creationId xmlns:a16="http://schemas.microsoft.com/office/drawing/2014/main" id="{731CE5F0-292C-AB83-F911-5B74407333E5}"/>
              </a:ext>
            </a:extLst>
          </p:cNvPr>
          <p:cNvGrpSpPr/>
          <p:nvPr/>
        </p:nvGrpSpPr>
        <p:grpSpPr>
          <a:xfrm>
            <a:off x="2844310" y="2076466"/>
            <a:ext cx="5072023" cy="1393079"/>
            <a:chOff x="1128475" y="7117558"/>
            <a:chExt cx="5072023" cy="1393079"/>
          </a:xfrm>
        </p:grpSpPr>
        <p:sp>
          <p:nvSpPr>
            <p:cNvPr id="77" name="Oval 76">
              <a:extLst>
                <a:ext uri="{FF2B5EF4-FFF2-40B4-BE49-F238E27FC236}">
                  <a16:creationId xmlns:a16="http://schemas.microsoft.com/office/drawing/2014/main" id="{69822D50-A3E2-99D9-72B3-1EC2EB6E92D9}"/>
                </a:ext>
              </a:extLst>
            </p:cNvPr>
            <p:cNvSpPr/>
            <p:nvPr/>
          </p:nvSpPr>
          <p:spPr>
            <a:xfrm>
              <a:off x="1367094" y="7563205"/>
              <a:ext cx="791937" cy="791937"/>
            </a:xfrm>
            <a:prstGeom prst="ellipse">
              <a:avLst/>
            </a:prstGeom>
            <a:noFill/>
            <a:ln w="15875">
              <a:solidFill>
                <a:srgbClr val="002060"/>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8" name="Oval 77">
              <a:extLst>
                <a:ext uri="{FF2B5EF4-FFF2-40B4-BE49-F238E27FC236}">
                  <a16:creationId xmlns:a16="http://schemas.microsoft.com/office/drawing/2014/main" id="{A31C3709-A539-E83A-8AAD-09BD65879D39}"/>
                </a:ext>
              </a:extLst>
            </p:cNvPr>
            <p:cNvSpPr/>
            <p:nvPr/>
          </p:nvSpPr>
          <p:spPr>
            <a:xfrm rot="3146377">
              <a:off x="3060998" y="7337828"/>
              <a:ext cx="439308" cy="1205503"/>
            </a:xfrm>
            <a:prstGeom prst="ellipse">
              <a:avLst/>
            </a:prstGeom>
            <a:noFill/>
            <a:ln w="15875">
              <a:solidFill>
                <a:srgbClr val="002060"/>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9" name="Straight Connector 78">
              <a:extLst>
                <a:ext uri="{FF2B5EF4-FFF2-40B4-BE49-F238E27FC236}">
                  <a16:creationId xmlns:a16="http://schemas.microsoft.com/office/drawing/2014/main" id="{98F32E31-A603-E824-ED08-C0BB62BF7425}"/>
                </a:ext>
              </a:extLst>
            </p:cNvPr>
            <p:cNvCxnSpPr>
              <a:cxnSpLocks/>
            </p:cNvCxnSpPr>
            <p:nvPr/>
          </p:nvCxnSpPr>
          <p:spPr>
            <a:xfrm>
              <a:off x="2717271" y="7959172"/>
              <a:ext cx="1175089" cy="0"/>
            </a:xfrm>
            <a:prstGeom prst="line">
              <a:avLst/>
            </a:prstGeom>
            <a:ln w="9525">
              <a:solidFill>
                <a:srgbClr val="002060"/>
              </a:solidFill>
              <a:tailEnd type="arrow"/>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AD36EB30-3E81-B07E-5617-43C0393DD3A4}"/>
                </a:ext>
              </a:extLst>
            </p:cNvPr>
            <p:cNvCxnSpPr>
              <a:cxnSpLocks/>
            </p:cNvCxnSpPr>
            <p:nvPr/>
          </p:nvCxnSpPr>
          <p:spPr>
            <a:xfrm flipV="1">
              <a:off x="2668943" y="7399021"/>
              <a:ext cx="1296648" cy="1009963"/>
            </a:xfrm>
            <a:prstGeom prst="line">
              <a:avLst/>
            </a:prstGeom>
            <a:ln w="9525">
              <a:solidFill>
                <a:srgbClr val="002060"/>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A71A93E6-A064-7DC2-1DE1-414B718D6230}"/>
                </a:ext>
              </a:extLst>
            </p:cNvPr>
            <p:cNvCxnSpPr>
              <a:cxnSpLocks/>
            </p:cNvCxnSpPr>
            <p:nvPr/>
          </p:nvCxnSpPr>
          <p:spPr>
            <a:xfrm flipH="1" flipV="1">
              <a:off x="3248154" y="7346610"/>
              <a:ext cx="4592" cy="1062374"/>
            </a:xfrm>
            <a:prstGeom prst="line">
              <a:avLst/>
            </a:prstGeom>
            <a:ln w="9525">
              <a:solidFill>
                <a:srgbClr val="002060"/>
              </a:solidFill>
              <a:tailEnd type="arrow"/>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9EA32A3A-5289-4CD4-6F0F-ECE20D78782F}"/>
                </a:ext>
              </a:extLst>
            </p:cNvPr>
            <p:cNvCxnSpPr>
              <a:cxnSpLocks/>
            </p:cNvCxnSpPr>
            <p:nvPr/>
          </p:nvCxnSpPr>
          <p:spPr>
            <a:xfrm flipV="1">
              <a:off x="1758143" y="7259437"/>
              <a:ext cx="0" cy="1222701"/>
            </a:xfrm>
            <a:prstGeom prst="line">
              <a:avLst/>
            </a:prstGeom>
            <a:ln w="9525">
              <a:solidFill>
                <a:srgbClr val="002060"/>
              </a:solidFill>
              <a:tailEnd type="arrow"/>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83" name="Straight Connector 82">
              <a:extLst>
                <a:ext uri="{FF2B5EF4-FFF2-40B4-BE49-F238E27FC236}">
                  <a16:creationId xmlns:a16="http://schemas.microsoft.com/office/drawing/2014/main" id="{B10FABA0-46C2-3558-9288-76522C27F8F8}"/>
                </a:ext>
              </a:extLst>
            </p:cNvPr>
            <p:cNvCxnSpPr>
              <a:cxnSpLocks/>
            </p:cNvCxnSpPr>
            <p:nvPr/>
          </p:nvCxnSpPr>
          <p:spPr>
            <a:xfrm>
              <a:off x="1128475" y="7959173"/>
              <a:ext cx="1268290" cy="0"/>
            </a:xfrm>
            <a:prstGeom prst="line">
              <a:avLst/>
            </a:prstGeom>
            <a:ln w="9525">
              <a:solidFill>
                <a:srgbClr val="002060"/>
              </a:solidFill>
              <a:tailEnd type="arrow"/>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E6596599-BDC6-4EB5-308B-8C4A03757E86}"/>
                    </a:ext>
                  </a:extLst>
                </p:cNvPr>
                <p:cNvSpPr txBox="1"/>
                <p:nvPr/>
              </p:nvSpPr>
              <p:spPr>
                <a:xfrm>
                  <a:off x="2311242" y="7743302"/>
                  <a:ext cx="340249" cy="31986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002060"/>
                            </a:solidFill>
                            <a:latin typeface="Cambria Math" panose="02040503050406030204" pitchFamily="18" charset="0"/>
                            <a:ea typeface="Cambria Math" panose="02040503050406030204" pitchFamily="18" charset="0"/>
                          </a:rPr>
                          <m:t>𝓍</m:t>
                        </m:r>
                      </m:oMath>
                    </m:oMathPara>
                  </a14:m>
                  <a:endParaRPr lang="en-US" i="1" dirty="0">
                    <a:solidFill>
                      <a:srgbClr val="002060"/>
                    </a:solidFill>
                    <a:latin typeface="Optima" panose="02000503060000020004" pitchFamily="2" charset="0"/>
                  </a:endParaRPr>
                </a:p>
              </p:txBody>
            </p:sp>
          </mc:Choice>
          <mc:Fallback xmlns="">
            <p:sp>
              <p:nvSpPr>
                <p:cNvPr id="84" name="TextBox 83">
                  <a:extLst>
                    <a:ext uri="{FF2B5EF4-FFF2-40B4-BE49-F238E27FC236}">
                      <a16:creationId xmlns:a16="http://schemas.microsoft.com/office/drawing/2014/main" id="{E6596599-BDC6-4EB5-308B-8C4A03757E86}"/>
                    </a:ext>
                  </a:extLst>
                </p:cNvPr>
                <p:cNvSpPr txBox="1">
                  <a:spLocks noRot="1" noChangeAspect="1" noMove="1" noResize="1" noEditPoints="1" noAdjustHandles="1" noChangeArrowheads="1" noChangeShapeType="1" noTextEdit="1"/>
                </p:cNvSpPr>
                <p:nvPr/>
              </p:nvSpPr>
              <p:spPr>
                <a:xfrm>
                  <a:off x="2311242" y="7743302"/>
                  <a:ext cx="340249" cy="319869"/>
                </a:xfrm>
                <a:prstGeom prst="rect">
                  <a:avLst/>
                </a:prstGeom>
                <a:blipFill>
                  <a:blip r:embed="rId10"/>
                  <a:stretch>
                    <a:fillRect/>
                  </a:stretch>
                </a:blipFill>
              </p:spPr>
              <p:txBody>
                <a:bodyPr/>
                <a:lstStyle/>
                <a:p>
                  <a:r>
                    <a:rPr lang="en-US">
                      <a:noFill/>
                    </a:rPr>
                    <a:t> </a:t>
                  </a:r>
                </a:p>
              </p:txBody>
            </p:sp>
          </mc:Fallback>
        </mc:AlternateContent>
        <p:sp>
          <p:nvSpPr>
            <p:cNvPr id="85" name="TextBox 84">
              <a:extLst>
                <a:ext uri="{FF2B5EF4-FFF2-40B4-BE49-F238E27FC236}">
                  <a16:creationId xmlns:a16="http://schemas.microsoft.com/office/drawing/2014/main" id="{4B7E683A-9EE1-7BD2-0B0A-53E525C46A3D}"/>
                </a:ext>
              </a:extLst>
            </p:cNvPr>
            <p:cNvSpPr txBox="1"/>
            <p:nvPr/>
          </p:nvSpPr>
          <p:spPr>
            <a:xfrm>
              <a:off x="3846185" y="7782303"/>
              <a:ext cx="270999" cy="319869"/>
            </a:xfrm>
            <a:prstGeom prst="rect">
              <a:avLst/>
            </a:prstGeom>
            <a:noFill/>
          </p:spPr>
          <p:txBody>
            <a:bodyPr wrap="none" rtlCol="0">
              <a:spAutoFit/>
            </a:bodyPr>
            <a:lstStyle/>
            <a:p>
              <a:r>
                <a:rPr lang="en-US" i="1" dirty="0">
                  <a:solidFill>
                    <a:srgbClr val="002060"/>
                  </a:solidFill>
                  <a:latin typeface="Optima" panose="02000503060000020004" pitchFamily="2" charset="0"/>
                </a:rPr>
                <a:t>X</a:t>
              </a:r>
              <a:endParaRPr lang="en-US" dirty="0"/>
            </a:p>
          </p:txBody>
        </p:sp>
        <p:cxnSp>
          <p:nvCxnSpPr>
            <p:cNvPr id="86" name="Straight Connector 85">
              <a:extLst>
                <a:ext uri="{FF2B5EF4-FFF2-40B4-BE49-F238E27FC236}">
                  <a16:creationId xmlns:a16="http://schemas.microsoft.com/office/drawing/2014/main" id="{74901253-BD7C-B56B-F2C8-64DF3A5735C9}"/>
                </a:ext>
              </a:extLst>
            </p:cNvPr>
            <p:cNvCxnSpPr>
              <a:cxnSpLocks/>
            </p:cNvCxnSpPr>
            <p:nvPr/>
          </p:nvCxnSpPr>
          <p:spPr>
            <a:xfrm flipH="1" flipV="1">
              <a:off x="1400952" y="7807171"/>
              <a:ext cx="357190" cy="152002"/>
            </a:xfrm>
            <a:prstGeom prst="line">
              <a:avLst/>
            </a:prstGeom>
            <a:ln w="9525">
              <a:solidFill>
                <a:srgbClr val="002060"/>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87" name="Oval 86">
              <a:extLst>
                <a:ext uri="{FF2B5EF4-FFF2-40B4-BE49-F238E27FC236}">
                  <a16:creationId xmlns:a16="http://schemas.microsoft.com/office/drawing/2014/main" id="{AE36AF1A-6904-835B-D401-877824FE317E}"/>
                </a:ext>
              </a:extLst>
            </p:cNvPr>
            <p:cNvSpPr/>
            <p:nvPr/>
          </p:nvSpPr>
          <p:spPr>
            <a:xfrm>
              <a:off x="1355562" y="7769877"/>
              <a:ext cx="79194" cy="79194"/>
            </a:xfrm>
            <a:prstGeom prst="ellipse">
              <a:avLst/>
            </a:prstGeom>
            <a:solidFill>
              <a:srgbClr val="FF0000"/>
            </a:solidFill>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8" name="Arc 87">
              <a:extLst>
                <a:ext uri="{FF2B5EF4-FFF2-40B4-BE49-F238E27FC236}">
                  <a16:creationId xmlns:a16="http://schemas.microsoft.com/office/drawing/2014/main" id="{6EBA482A-0740-9202-A053-F4FE2CB9A056}"/>
                </a:ext>
              </a:extLst>
            </p:cNvPr>
            <p:cNvSpPr/>
            <p:nvPr/>
          </p:nvSpPr>
          <p:spPr>
            <a:xfrm>
              <a:off x="1522393" y="7721591"/>
              <a:ext cx="475162" cy="475162"/>
            </a:xfrm>
            <a:prstGeom prst="arc">
              <a:avLst>
                <a:gd name="adj1" fmla="val 2598897"/>
                <a:gd name="adj2" fmla="val 12149615"/>
              </a:avLst>
            </a:prstGeom>
            <a:noFill/>
            <a:ln w="9525">
              <a:solidFill>
                <a:srgbClr val="FF0000"/>
              </a:solidFill>
              <a:headEnd type="triangle" w="sm" len="sm"/>
              <a:tailEnd type="triangle" w="sm" len="sm"/>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21B410AE-2190-1896-BC7B-42C5049C7646}"/>
                    </a:ext>
                  </a:extLst>
                </p:cNvPr>
                <p:cNvSpPr txBox="1"/>
                <p:nvPr/>
              </p:nvSpPr>
              <p:spPr>
                <a:xfrm>
                  <a:off x="1383550" y="7559997"/>
                  <a:ext cx="406833" cy="31986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2060"/>
                                </a:solidFill>
                                <a:latin typeface="Cambria Math" panose="02040503050406030204" pitchFamily="18" charset="0"/>
                                <a:ea typeface="Cambria Math" panose="02040503050406030204" pitchFamily="18" charset="0"/>
                              </a:rPr>
                            </m:ctrlPr>
                          </m:sSubPr>
                          <m:e>
                            <m:r>
                              <a:rPr lang="en-US" i="1">
                                <a:solidFill>
                                  <a:srgbClr val="002060"/>
                                </a:solidFill>
                                <a:latin typeface="Cambria Math" panose="02040503050406030204" pitchFamily="18" charset="0"/>
                                <a:ea typeface="Cambria Math" panose="02040503050406030204" pitchFamily="18" charset="0"/>
                              </a:rPr>
                              <m:t>𝜈</m:t>
                            </m:r>
                          </m:e>
                          <m:sub>
                            <m:r>
                              <a:rPr lang="en-US" b="0" i="1" smtClean="0">
                                <a:solidFill>
                                  <a:srgbClr val="002060"/>
                                </a:solidFill>
                                <a:latin typeface="Cambria Math" panose="02040503050406030204" pitchFamily="18" charset="0"/>
                                <a:ea typeface="Cambria Math" panose="02040503050406030204" pitchFamily="18" charset="0"/>
                              </a:rPr>
                              <m:t>𝑥</m:t>
                            </m:r>
                          </m:sub>
                        </m:sSub>
                      </m:oMath>
                    </m:oMathPara>
                  </a14:m>
                  <a:endParaRPr lang="en-US" i="1" dirty="0">
                    <a:solidFill>
                      <a:srgbClr val="002060"/>
                    </a:solidFill>
                    <a:latin typeface="Optima" panose="02000503060000020004" pitchFamily="2" charset="0"/>
                  </a:endParaRPr>
                </a:p>
              </p:txBody>
            </p:sp>
          </mc:Choice>
          <mc:Fallback xmlns="">
            <p:sp>
              <p:nvSpPr>
                <p:cNvPr id="89" name="TextBox 88">
                  <a:extLst>
                    <a:ext uri="{FF2B5EF4-FFF2-40B4-BE49-F238E27FC236}">
                      <a16:creationId xmlns:a16="http://schemas.microsoft.com/office/drawing/2014/main" id="{21B410AE-2190-1896-BC7B-42C5049C7646}"/>
                    </a:ext>
                  </a:extLst>
                </p:cNvPr>
                <p:cNvSpPr txBox="1">
                  <a:spLocks noRot="1" noChangeAspect="1" noMove="1" noResize="1" noEditPoints="1" noAdjustHandles="1" noChangeArrowheads="1" noChangeShapeType="1" noTextEdit="1"/>
                </p:cNvSpPr>
                <p:nvPr/>
              </p:nvSpPr>
              <p:spPr>
                <a:xfrm>
                  <a:off x="1383550" y="7559997"/>
                  <a:ext cx="406833" cy="319869"/>
                </a:xfrm>
                <a:prstGeom prst="rect">
                  <a:avLst/>
                </a:prstGeom>
                <a:blipFill>
                  <a:blip r:embed="rId11"/>
                  <a:stretch>
                    <a:fillRect b="-11538"/>
                  </a:stretch>
                </a:blipFill>
              </p:spPr>
              <p:txBody>
                <a:bodyPr/>
                <a:lstStyle/>
                <a:p>
                  <a:r>
                    <a:rPr lang="en-US">
                      <a:noFill/>
                    </a:rPr>
                    <a:t> </a:t>
                  </a:r>
                </a:p>
              </p:txBody>
            </p:sp>
          </mc:Fallback>
        </mc:AlternateContent>
        <p:cxnSp>
          <p:nvCxnSpPr>
            <p:cNvPr id="90" name="Straight Connector 89">
              <a:extLst>
                <a:ext uri="{FF2B5EF4-FFF2-40B4-BE49-F238E27FC236}">
                  <a16:creationId xmlns:a16="http://schemas.microsoft.com/office/drawing/2014/main" id="{0D35C95D-9223-2400-9C30-90BD22405645}"/>
                </a:ext>
              </a:extLst>
            </p:cNvPr>
            <p:cNvCxnSpPr>
              <a:cxnSpLocks/>
            </p:cNvCxnSpPr>
            <p:nvPr/>
          </p:nvCxnSpPr>
          <p:spPr>
            <a:xfrm>
              <a:off x="1763048" y="7959602"/>
              <a:ext cx="284912" cy="279992"/>
            </a:xfrm>
            <a:prstGeom prst="line">
              <a:avLst/>
            </a:prstGeom>
            <a:ln w="9525">
              <a:solidFill>
                <a:srgbClr val="002060"/>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91" name="Oval 90">
              <a:extLst>
                <a:ext uri="{FF2B5EF4-FFF2-40B4-BE49-F238E27FC236}">
                  <a16:creationId xmlns:a16="http://schemas.microsoft.com/office/drawing/2014/main" id="{0EC8D5B6-485F-6934-E06B-A92B10B4209F}"/>
                </a:ext>
              </a:extLst>
            </p:cNvPr>
            <p:cNvSpPr/>
            <p:nvPr/>
          </p:nvSpPr>
          <p:spPr>
            <a:xfrm>
              <a:off x="3145458" y="7690683"/>
              <a:ext cx="79194" cy="79194"/>
            </a:xfrm>
            <a:prstGeom prst="ellipse">
              <a:avLst/>
            </a:prstGeom>
            <a:solidFill>
              <a:srgbClr val="FF0000"/>
            </a:solidFill>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2" name="TextBox 91">
              <a:extLst>
                <a:ext uri="{FF2B5EF4-FFF2-40B4-BE49-F238E27FC236}">
                  <a16:creationId xmlns:a16="http://schemas.microsoft.com/office/drawing/2014/main" id="{A9AA6427-7328-780F-E13B-3A6573AA3C58}"/>
                </a:ext>
              </a:extLst>
            </p:cNvPr>
            <p:cNvSpPr txBox="1"/>
            <p:nvPr/>
          </p:nvSpPr>
          <p:spPr>
            <a:xfrm>
              <a:off x="1790383" y="7117558"/>
              <a:ext cx="1268296"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After one turn</a:t>
              </a:r>
            </a:p>
          </p:txBody>
        </p:sp>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9A91F7CF-4F0F-29EC-231A-9F5518AD1B5A}"/>
                    </a:ext>
                  </a:extLst>
                </p:cNvPr>
                <p:cNvSpPr txBox="1"/>
                <p:nvPr/>
              </p:nvSpPr>
              <p:spPr>
                <a:xfrm>
                  <a:off x="1999709" y="7451649"/>
                  <a:ext cx="948721" cy="31986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2060"/>
                                </a:solidFill>
                                <a:latin typeface="Cambria Math" panose="02040503050406030204" pitchFamily="18" charset="0"/>
                                <a:ea typeface="Cambria Math" panose="02040503050406030204" pitchFamily="18" charset="0"/>
                              </a:rPr>
                            </m:ctrlPr>
                          </m:sSubPr>
                          <m:e>
                            <m:d>
                              <m:dPr>
                                <m:ctrlPr>
                                  <a:rPr lang="en-US" i="1">
                                    <a:solidFill>
                                      <a:srgbClr val="002060"/>
                                    </a:solidFill>
                                    <a:latin typeface="Cambria Math" panose="02040503050406030204" pitchFamily="18" charset="0"/>
                                    <a:ea typeface="Cambria Math" panose="02040503050406030204" pitchFamily="18" charset="0"/>
                                  </a:rPr>
                                </m:ctrlPr>
                              </m:dPr>
                              <m:e>
                                <m:r>
                                  <a:rPr lang="en-US" i="1">
                                    <a:solidFill>
                                      <a:srgbClr val="002060"/>
                                    </a:solidFill>
                                    <a:latin typeface="Cambria Math" panose="02040503050406030204" pitchFamily="18" charset="0"/>
                                    <a:ea typeface="Cambria Math" panose="02040503050406030204" pitchFamily="18" charset="0"/>
                                  </a:rPr>
                                  <m:t>𝛽𝛼</m:t>
                                </m:r>
                              </m:e>
                            </m:d>
                          </m:e>
                          <m:sub>
                            <m:r>
                              <a:rPr lang="en-US" b="0" i="1" smtClean="0">
                                <a:solidFill>
                                  <a:srgbClr val="002060"/>
                                </a:solidFill>
                                <a:latin typeface="Cambria Math" panose="02040503050406030204" pitchFamily="18" charset="0"/>
                                <a:ea typeface="Cambria Math" panose="02040503050406030204" pitchFamily="18" charset="0"/>
                              </a:rPr>
                              <m:t>𝑜</m:t>
                            </m:r>
                          </m:sub>
                        </m:sSub>
                        <m:r>
                          <a:rPr lang="en-US" i="1">
                            <a:solidFill>
                              <a:srgbClr val="002060"/>
                            </a:solidFill>
                            <a:latin typeface="Cambria Math" panose="02040503050406030204" pitchFamily="18" charset="0"/>
                            <a:ea typeface="Cambria Math" panose="02040503050406030204" pitchFamily="18" charset="0"/>
                          </a:rPr>
                          <m:t>→</m:t>
                        </m:r>
                      </m:oMath>
                    </m:oMathPara>
                  </a14:m>
                  <a:endParaRPr lang="en-US" i="1" dirty="0">
                    <a:solidFill>
                      <a:srgbClr val="002060"/>
                    </a:solidFill>
                    <a:latin typeface="Optima" panose="02000503060000020004" pitchFamily="2" charset="0"/>
                  </a:endParaRPr>
                </a:p>
              </p:txBody>
            </p:sp>
          </mc:Choice>
          <mc:Fallback xmlns="">
            <p:sp>
              <p:nvSpPr>
                <p:cNvPr id="93" name="TextBox 92">
                  <a:extLst>
                    <a:ext uri="{FF2B5EF4-FFF2-40B4-BE49-F238E27FC236}">
                      <a16:creationId xmlns:a16="http://schemas.microsoft.com/office/drawing/2014/main" id="{9A91F7CF-4F0F-29EC-231A-9F5518AD1B5A}"/>
                    </a:ext>
                  </a:extLst>
                </p:cNvPr>
                <p:cNvSpPr txBox="1">
                  <a:spLocks noRot="1" noChangeAspect="1" noMove="1" noResize="1" noEditPoints="1" noAdjustHandles="1" noChangeArrowheads="1" noChangeShapeType="1" noTextEdit="1"/>
                </p:cNvSpPr>
                <p:nvPr/>
              </p:nvSpPr>
              <p:spPr>
                <a:xfrm>
                  <a:off x="1999709" y="7451649"/>
                  <a:ext cx="948721" cy="319869"/>
                </a:xfrm>
                <a:prstGeom prst="rect">
                  <a:avLst/>
                </a:prstGeom>
                <a:blipFill>
                  <a:blip r:embed="rId12"/>
                  <a:stretch>
                    <a:fillRect r="-3947" b="-29630"/>
                  </a:stretch>
                </a:blipFill>
              </p:spPr>
              <p:txBody>
                <a:bodyPr/>
                <a:lstStyle/>
                <a:p>
                  <a:r>
                    <a:rPr lang="en-US">
                      <a:noFill/>
                    </a:rPr>
                    <a:t> </a:t>
                  </a:r>
                </a:p>
              </p:txBody>
            </p:sp>
          </mc:Fallback>
        </mc:AlternateContent>
        <p:sp>
          <p:nvSpPr>
            <p:cNvPr id="94" name="Oval 93">
              <a:extLst>
                <a:ext uri="{FF2B5EF4-FFF2-40B4-BE49-F238E27FC236}">
                  <a16:creationId xmlns:a16="http://schemas.microsoft.com/office/drawing/2014/main" id="{D59AB95A-45B8-A79C-BBEC-8EA6F7CDB548}"/>
                </a:ext>
              </a:extLst>
            </p:cNvPr>
            <p:cNvSpPr/>
            <p:nvPr/>
          </p:nvSpPr>
          <p:spPr>
            <a:xfrm>
              <a:off x="4276412" y="7608249"/>
              <a:ext cx="709349" cy="709349"/>
            </a:xfrm>
            <a:prstGeom prst="ellipse">
              <a:avLst/>
            </a:prstGeom>
            <a:noFill/>
            <a:ln w="15875">
              <a:solidFill>
                <a:srgbClr val="002060"/>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95" name="Straight Connector 94">
              <a:extLst>
                <a:ext uri="{FF2B5EF4-FFF2-40B4-BE49-F238E27FC236}">
                  <a16:creationId xmlns:a16="http://schemas.microsoft.com/office/drawing/2014/main" id="{950DE219-05FA-7935-0E6B-C60712FA5041}"/>
                </a:ext>
              </a:extLst>
            </p:cNvPr>
            <p:cNvCxnSpPr>
              <a:cxnSpLocks/>
            </p:cNvCxnSpPr>
            <p:nvPr/>
          </p:nvCxnSpPr>
          <p:spPr>
            <a:xfrm flipV="1">
              <a:off x="4626680" y="7492154"/>
              <a:ext cx="1639" cy="1011200"/>
            </a:xfrm>
            <a:prstGeom prst="line">
              <a:avLst/>
            </a:prstGeom>
            <a:ln w="9525">
              <a:solidFill>
                <a:srgbClr val="002060"/>
              </a:solidFill>
              <a:tailEnd type="arrow"/>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96" name="Straight Connector 95">
              <a:extLst>
                <a:ext uri="{FF2B5EF4-FFF2-40B4-BE49-F238E27FC236}">
                  <a16:creationId xmlns:a16="http://schemas.microsoft.com/office/drawing/2014/main" id="{E43C7E89-56AB-DE35-B6C4-8211D4D77561}"/>
                </a:ext>
              </a:extLst>
            </p:cNvPr>
            <p:cNvCxnSpPr>
              <a:cxnSpLocks/>
            </p:cNvCxnSpPr>
            <p:nvPr/>
          </p:nvCxnSpPr>
          <p:spPr>
            <a:xfrm>
              <a:off x="4062677" y="7962923"/>
              <a:ext cx="1136025" cy="0"/>
            </a:xfrm>
            <a:prstGeom prst="line">
              <a:avLst/>
            </a:prstGeom>
            <a:ln w="9525">
              <a:solidFill>
                <a:srgbClr val="002060"/>
              </a:solidFill>
              <a:tailEnd type="arrow"/>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55F5521D-7A48-FA45-2809-63C4006342DC}"/>
                    </a:ext>
                  </a:extLst>
                </p:cNvPr>
                <p:cNvSpPr txBox="1"/>
                <p:nvPr/>
              </p:nvSpPr>
              <p:spPr>
                <a:xfrm>
                  <a:off x="5050712" y="7855275"/>
                  <a:ext cx="304766" cy="28651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002060"/>
                            </a:solidFill>
                            <a:latin typeface="Cambria Math" panose="02040503050406030204" pitchFamily="18" charset="0"/>
                            <a:ea typeface="Cambria Math" panose="02040503050406030204" pitchFamily="18" charset="0"/>
                          </a:rPr>
                          <m:t>𝓍</m:t>
                        </m:r>
                      </m:oMath>
                    </m:oMathPara>
                  </a14:m>
                  <a:endParaRPr lang="en-US" i="1" dirty="0">
                    <a:solidFill>
                      <a:srgbClr val="002060"/>
                    </a:solidFill>
                    <a:latin typeface="Optima" panose="02000503060000020004" pitchFamily="2" charset="0"/>
                  </a:endParaRPr>
                </a:p>
              </p:txBody>
            </p:sp>
          </mc:Choice>
          <mc:Fallback xmlns="">
            <p:sp>
              <p:nvSpPr>
                <p:cNvPr id="97" name="TextBox 96">
                  <a:extLst>
                    <a:ext uri="{FF2B5EF4-FFF2-40B4-BE49-F238E27FC236}">
                      <a16:creationId xmlns:a16="http://schemas.microsoft.com/office/drawing/2014/main" id="{55F5521D-7A48-FA45-2809-63C4006342DC}"/>
                    </a:ext>
                  </a:extLst>
                </p:cNvPr>
                <p:cNvSpPr txBox="1">
                  <a:spLocks noRot="1" noChangeAspect="1" noMove="1" noResize="1" noEditPoints="1" noAdjustHandles="1" noChangeArrowheads="1" noChangeShapeType="1" noTextEdit="1"/>
                </p:cNvSpPr>
                <p:nvPr/>
              </p:nvSpPr>
              <p:spPr>
                <a:xfrm>
                  <a:off x="5050712" y="7855275"/>
                  <a:ext cx="304766" cy="286511"/>
                </a:xfrm>
                <a:prstGeom prst="rect">
                  <a:avLst/>
                </a:prstGeom>
                <a:blipFill>
                  <a:blip r:embed="rId13"/>
                  <a:stretch>
                    <a:fillRect b="-8333"/>
                  </a:stretch>
                </a:blipFill>
              </p:spPr>
              <p:txBody>
                <a:bodyPr/>
                <a:lstStyle/>
                <a:p>
                  <a:r>
                    <a:rPr lang="en-US">
                      <a:noFill/>
                    </a:rPr>
                    <a:t> </a:t>
                  </a:r>
                </a:p>
              </p:txBody>
            </p:sp>
          </mc:Fallback>
        </mc:AlternateContent>
        <p:cxnSp>
          <p:nvCxnSpPr>
            <p:cNvPr id="98" name="Straight Connector 97">
              <a:extLst>
                <a:ext uri="{FF2B5EF4-FFF2-40B4-BE49-F238E27FC236}">
                  <a16:creationId xmlns:a16="http://schemas.microsoft.com/office/drawing/2014/main" id="{7B3219E5-0704-1B63-DE39-0CC6048DB912}"/>
                </a:ext>
              </a:extLst>
            </p:cNvPr>
            <p:cNvCxnSpPr>
              <a:cxnSpLocks noChangeAspect="1"/>
            </p:cNvCxnSpPr>
            <p:nvPr/>
          </p:nvCxnSpPr>
          <p:spPr>
            <a:xfrm flipH="1">
              <a:off x="4377983" y="7962923"/>
              <a:ext cx="252187" cy="245712"/>
            </a:xfrm>
            <a:prstGeom prst="line">
              <a:avLst/>
            </a:prstGeom>
            <a:ln w="9525">
              <a:solidFill>
                <a:srgbClr val="002060"/>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99" name="Oval 98">
              <a:extLst>
                <a:ext uri="{FF2B5EF4-FFF2-40B4-BE49-F238E27FC236}">
                  <a16:creationId xmlns:a16="http://schemas.microsoft.com/office/drawing/2014/main" id="{F5D34F9B-19F7-DA9F-EE98-BAE1A721E2AF}"/>
                </a:ext>
              </a:extLst>
            </p:cNvPr>
            <p:cNvSpPr/>
            <p:nvPr/>
          </p:nvSpPr>
          <p:spPr>
            <a:xfrm>
              <a:off x="4340187" y="8172678"/>
              <a:ext cx="70935" cy="70935"/>
            </a:xfrm>
            <a:prstGeom prst="ellipse">
              <a:avLst/>
            </a:prstGeom>
            <a:solidFill>
              <a:srgbClr val="FF0000"/>
            </a:solidFill>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0" name="Arc 99">
              <a:extLst>
                <a:ext uri="{FF2B5EF4-FFF2-40B4-BE49-F238E27FC236}">
                  <a16:creationId xmlns:a16="http://schemas.microsoft.com/office/drawing/2014/main" id="{3C3912F6-B36E-70E2-86CE-642816EB5856}"/>
                </a:ext>
              </a:extLst>
            </p:cNvPr>
            <p:cNvSpPr/>
            <p:nvPr/>
          </p:nvSpPr>
          <p:spPr>
            <a:xfrm>
              <a:off x="4415515" y="7750118"/>
              <a:ext cx="425609" cy="425609"/>
            </a:xfrm>
            <a:prstGeom prst="arc">
              <a:avLst>
                <a:gd name="adj1" fmla="val 2598897"/>
                <a:gd name="adj2" fmla="val 8070976"/>
              </a:avLst>
            </a:prstGeom>
            <a:noFill/>
            <a:ln w="9525">
              <a:solidFill>
                <a:srgbClr val="FF0000"/>
              </a:solidFill>
              <a:headEnd type="triangle" w="sm" len="sm"/>
              <a:tailEnd type="triangle" w="sm" len="sm"/>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id="{17084023-4163-E567-A25B-A913080DD505}"/>
                    </a:ext>
                  </a:extLst>
                </p:cNvPr>
                <p:cNvSpPr txBox="1"/>
                <p:nvPr/>
              </p:nvSpPr>
              <p:spPr>
                <a:xfrm>
                  <a:off x="4199327" y="7815232"/>
                  <a:ext cx="364406" cy="28651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2060"/>
                                </a:solidFill>
                                <a:latin typeface="Cambria Math" panose="02040503050406030204" pitchFamily="18" charset="0"/>
                                <a:ea typeface="Cambria Math" panose="02040503050406030204" pitchFamily="18" charset="0"/>
                              </a:rPr>
                            </m:ctrlPr>
                          </m:sSubPr>
                          <m:e>
                            <m:r>
                              <a:rPr lang="en-US" i="1">
                                <a:solidFill>
                                  <a:srgbClr val="002060"/>
                                </a:solidFill>
                                <a:latin typeface="Cambria Math" panose="02040503050406030204" pitchFamily="18" charset="0"/>
                                <a:ea typeface="Cambria Math" panose="02040503050406030204" pitchFamily="18" charset="0"/>
                              </a:rPr>
                              <m:t>𝜈</m:t>
                            </m:r>
                          </m:e>
                          <m:sub>
                            <m:r>
                              <a:rPr lang="en-US" b="0" i="1" smtClean="0">
                                <a:solidFill>
                                  <a:srgbClr val="002060"/>
                                </a:solidFill>
                                <a:latin typeface="Cambria Math" panose="02040503050406030204" pitchFamily="18" charset="0"/>
                                <a:ea typeface="Cambria Math" panose="02040503050406030204" pitchFamily="18" charset="0"/>
                              </a:rPr>
                              <m:t>𝑥</m:t>
                            </m:r>
                          </m:sub>
                        </m:sSub>
                      </m:oMath>
                    </m:oMathPara>
                  </a14:m>
                  <a:endParaRPr lang="en-US" i="1" dirty="0">
                    <a:solidFill>
                      <a:srgbClr val="002060"/>
                    </a:solidFill>
                    <a:latin typeface="Optima" panose="02000503060000020004" pitchFamily="2" charset="0"/>
                  </a:endParaRPr>
                </a:p>
              </p:txBody>
            </p:sp>
          </mc:Choice>
          <mc:Fallback xmlns="">
            <p:sp>
              <p:nvSpPr>
                <p:cNvPr id="101" name="TextBox 100">
                  <a:extLst>
                    <a:ext uri="{FF2B5EF4-FFF2-40B4-BE49-F238E27FC236}">
                      <a16:creationId xmlns:a16="http://schemas.microsoft.com/office/drawing/2014/main" id="{17084023-4163-E567-A25B-A913080DD505}"/>
                    </a:ext>
                  </a:extLst>
                </p:cNvPr>
                <p:cNvSpPr txBox="1">
                  <a:spLocks noRot="1" noChangeAspect="1" noMove="1" noResize="1" noEditPoints="1" noAdjustHandles="1" noChangeArrowheads="1" noChangeShapeType="1" noTextEdit="1"/>
                </p:cNvSpPr>
                <p:nvPr/>
              </p:nvSpPr>
              <p:spPr>
                <a:xfrm>
                  <a:off x="4199327" y="7815232"/>
                  <a:ext cx="364406" cy="286511"/>
                </a:xfrm>
                <a:prstGeom prst="rect">
                  <a:avLst/>
                </a:prstGeom>
                <a:blipFill>
                  <a:blip r:embed="rId14"/>
                  <a:stretch>
                    <a:fillRect b="-21739"/>
                  </a:stretch>
                </a:blipFill>
              </p:spPr>
              <p:txBody>
                <a:bodyPr/>
                <a:lstStyle/>
                <a:p>
                  <a:r>
                    <a:rPr lang="en-US">
                      <a:noFill/>
                    </a:rPr>
                    <a:t> </a:t>
                  </a:r>
                </a:p>
              </p:txBody>
            </p:sp>
          </mc:Fallback>
        </mc:AlternateContent>
        <p:cxnSp>
          <p:nvCxnSpPr>
            <p:cNvPr id="102" name="Straight Connector 101">
              <a:extLst>
                <a:ext uri="{FF2B5EF4-FFF2-40B4-BE49-F238E27FC236}">
                  <a16:creationId xmlns:a16="http://schemas.microsoft.com/office/drawing/2014/main" id="{AAB6D7DD-0E20-2879-36F8-C16E41C49E8F}"/>
                </a:ext>
              </a:extLst>
            </p:cNvPr>
            <p:cNvCxnSpPr>
              <a:cxnSpLocks/>
            </p:cNvCxnSpPr>
            <p:nvPr/>
          </p:nvCxnSpPr>
          <p:spPr>
            <a:xfrm>
              <a:off x="4631073" y="7963308"/>
              <a:ext cx="255200" cy="250793"/>
            </a:xfrm>
            <a:prstGeom prst="line">
              <a:avLst/>
            </a:prstGeom>
            <a:ln w="9525">
              <a:solidFill>
                <a:srgbClr val="002060"/>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103" name="Oval 102">
              <a:extLst>
                <a:ext uri="{FF2B5EF4-FFF2-40B4-BE49-F238E27FC236}">
                  <a16:creationId xmlns:a16="http://schemas.microsoft.com/office/drawing/2014/main" id="{8D290F79-98E5-E752-3905-3E27D7EE396F}"/>
                </a:ext>
              </a:extLst>
            </p:cNvPr>
            <p:cNvSpPr/>
            <p:nvPr/>
          </p:nvSpPr>
          <p:spPr>
            <a:xfrm>
              <a:off x="5461497" y="7670314"/>
              <a:ext cx="573328" cy="573328"/>
            </a:xfrm>
            <a:prstGeom prst="ellipse">
              <a:avLst/>
            </a:prstGeom>
            <a:noFill/>
            <a:ln w="15875">
              <a:solidFill>
                <a:srgbClr val="002060"/>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04" name="Straight Connector 103">
              <a:extLst>
                <a:ext uri="{FF2B5EF4-FFF2-40B4-BE49-F238E27FC236}">
                  <a16:creationId xmlns:a16="http://schemas.microsoft.com/office/drawing/2014/main" id="{E1F569DB-47B1-14F4-59C3-FD1DDF9B90E0}"/>
                </a:ext>
              </a:extLst>
            </p:cNvPr>
            <p:cNvCxnSpPr>
              <a:cxnSpLocks/>
            </p:cNvCxnSpPr>
            <p:nvPr/>
          </p:nvCxnSpPr>
          <p:spPr>
            <a:xfrm>
              <a:off x="5282638" y="7960552"/>
              <a:ext cx="917860" cy="6282"/>
            </a:xfrm>
            <a:prstGeom prst="line">
              <a:avLst/>
            </a:prstGeom>
            <a:ln w="9525">
              <a:solidFill>
                <a:srgbClr val="002060"/>
              </a:solidFill>
              <a:tailEnd type="arrow"/>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05" name="Straight Connector 104">
              <a:extLst>
                <a:ext uri="{FF2B5EF4-FFF2-40B4-BE49-F238E27FC236}">
                  <a16:creationId xmlns:a16="http://schemas.microsoft.com/office/drawing/2014/main" id="{2C6031CF-C256-CFA7-973B-7F77AA509A1D}"/>
                </a:ext>
              </a:extLst>
            </p:cNvPr>
            <p:cNvCxnSpPr>
              <a:cxnSpLocks/>
            </p:cNvCxnSpPr>
            <p:nvPr/>
          </p:nvCxnSpPr>
          <p:spPr>
            <a:xfrm flipH="1" flipV="1">
              <a:off x="5747494" y="7462251"/>
              <a:ext cx="667" cy="1048386"/>
            </a:xfrm>
            <a:prstGeom prst="line">
              <a:avLst/>
            </a:prstGeom>
            <a:ln w="9525">
              <a:solidFill>
                <a:srgbClr val="002060"/>
              </a:solidFill>
              <a:tailEnd type="arrow"/>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106" name="Oval 105">
              <a:extLst>
                <a:ext uri="{FF2B5EF4-FFF2-40B4-BE49-F238E27FC236}">
                  <a16:creationId xmlns:a16="http://schemas.microsoft.com/office/drawing/2014/main" id="{E2426990-AC3D-2F04-DAF1-5D8F0B90B3AE}"/>
                </a:ext>
              </a:extLst>
            </p:cNvPr>
            <p:cNvSpPr/>
            <p:nvPr/>
          </p:nvSpPr>
          <p:spPr>
            <a:xfrm>
              <a:off x="5449790" y="7815085"/>
              <a:ext cx="70935" cy="70935"/>
            </a:xfrm>
            <a:prstGeom prst="ellipse">
              <a:avLst/>
            </a:prstGeom>
            <a:solidFill>
              <a:srgbClr val="FF0000"/>
            </a:solidFill>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07" name="TextBox 106">
                  <a:extLst>
                    <a:ext uri="{FF2B5EF4-FFF2-40B4-BE49-F238E27FC236}">
                      <a16:creationId xmlns:a16="http://schemas.microsoft.com/office/drawing/2014/main" id="{C92CD134-780C-1CF5-07BC-28675104BA09}"/>
                    </a:ext>
                  </a:extLst>
                </p:cNvPr>
                <p:cNvSpPr txBox="1"/>
                <p:nvPr/>
              </p:nvSpPr>
              <p:spPr>
                <a:xfrm>
                  <a:off x="5434587" y="7807788"/>
                  <a:ext cx="490968" cy="39126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2060"/>
                                </a:solidFill>
                                <a:latin typeface="Cambria Math" panose="02040503050406030204" pitchFamily="18" charset="0"/>
                                <a:ea typeface="Cambria Math" panose="02040503050406030204" pitchFamily="18" charset="0"/>
                              </a:rPr>
                            </m:ctrlPr>
                          </m:sSubPr>
                          <m:e>
                            <m:r>
                              <a:rPr lang="en-US" i="1" smtClean="0">
                                <a:solidFill>
                                  <a:srgbClr val="002060"/>
                                </a:solidFill>
                                <a:latin typeface="Cambria Math" panose="02040503050406030204" pitchFamily="18" charset="0"/>
                                <a:ea typeface="Cambria Math" panose="02040503050406030204" pitchFamily="18" charset="0"/>
                              </a:rPr>
                              <m:t>𝜈</m:t>
                            </m:r>
                          </m:e>
                          <m:sub>
                            <m:r>
                              <a:rPr lang="en-US" b="0" i="1" smtClean="0">
                                <a:solidFill>
                                  <a:srgbClr val="002060"/>
                                </a:solidFill>
                                <a:latin typeface="Cambria Math" panose="02040503050406030204" pitchFamily="18" charset="0"/>
                                <a:ea typeface="Cambria Math" panose="02040503050406030204" pitchFamily="18" charset="0"/>
                              </a:rPr>
                              <m:t>𝑦</m:t>
                            </m:r>
                          </m:sub>
                        </m:sSub>
                      </m:oMath>
                    </m:oMathPara>
                  </a14:m>
                  <a:endParaRPr lang="en-US" i="1" dirty="0">
                    <a:solidFill>
                      <a:srgbClr val="002060"/>
                    </a:solidFill>
                    <a:latin typeface="Optima" panose="02000503060000020004" pitchFamily="2" charset="0"/>
                  </a:endParaRPr>
                </a:p>
              </p:txBody>
            </p:sp>
          </mc:Choice>
          <mc:Fallback xmlns="">
            <p:sp>
              <p:nvSpPr>
                <p:cNvPr id="107" name="TextBox 106">
                  <a:extLst>
                    <a:ext uri="{FF2B5EF4-FFF2-40B4-BE49-F238E27FC236}">
                      <a16:creationId xmlns:a16="http://schemas.microsoft.com/office/drawing/2014/main" id="{C92CD134-780C-1CF5-07BC-28675104BA09}"/>
                    </a:ext>
                  </a:extLst>
                </p:cNvPr>
                <p:cNvSpPr txBox="1">
                  <a:spLocks noRot="1" noChangeAspect="1" noMove="1" noResize="1" noEditPoints="1" noAdjustHandles="1" noChangeArrowheads="1" noChangeShapeType="1" noTextEdit="1"/>
                </p:cNvSpPr>
                <p:nvPr/>
              </p:nvSpPr>
              <p:spPr>
                <a:xfrm>
                  <a:off x="5434587" y="7807788"/>
                  <a:ext cx="490968" cy="391261"/>
                </a:xfrm>
                <a:prstGeom prst="rect">
                  <a:avLst/>
                </a:prstGeom>
                <a:blipFill>
                  <a:blip r:embed="rId15"/>
                  <a:stretch>
                    <a:fillRect b="-6250"/>
                  </a:stretch>
                </a:blipFill>
              </p:spPr>
              <p:txBody>
                <a:bodyPr/>
                <a:lstStyle/>
                <a:p>
                  <a:r>
                    <a:rPr lang="en-US">
                      <a:noFill/>
                    </a:rPr>
                    <a:t> </a:t>
                  </a:r>
                </a:p>
              </p:txBody>
            </p:sp>
          </mc:Fallback>
        </mc:AlternateContent>
        <p:sp>
          <p:nvSpPr>
            <p:cNvPr id="108" name="Arc 107">
              <a:extLst>
                <a:ext uri="{FF2B5EF4-FFF2-40B4-BE49-F238E27FC236}">
                  <a16:creationId xmlns:a16="http://schemas.microsoft.com/office/drawing/2014/main" id="{4D3BBBE5-1EF2-C298-5C38-B4E4ACA154D1}"/>
                </a:ext>
              </a:extLst>
            </p:cNvPr>
            <p:cNvSpPr/>
            <p:nvPr/>
          </p:nvSpPr>
          <p:spPr>
            <a:xfrm>
              <a:off x="5534310" y="7750472"/>
              <a:ext cx="425609" cy="425609"/>
            </a:xfrm>
            <a:prstGeom prst="arc">
              <a:avLst>
                <a:gd name="adj1" fmla="val 5355832"/>
                <a:gd name="adj2" fmla="val 12211571"/>
              </a:avLst>
            </a:prstGeom>
            <a:noFill/>
            <a:ln w="9525">
              <a:solidFill>
                <a:srgbClr val="FF0000"/>
              </a:solidFill>
              <a:headEnd type="triangle" w="sm" len="sm"/>
              <a:tailEnd type="triangle" w="sm" len="sm"/>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09" name="TextBox 108">
              <a:extLst>
                <a:ext uri="{FF2B5EF4-FFF2-40B4-BE49-F238E27FC236}">
                  <a16:creationId xmlns:a16="http://schemas.microsoft.com/office/drawing/2014/main" id="{14DE9F2A-2F16-B361-F720-044DDB01D802}"/>
                </a:ext>
              </a:extLst>
            </p:cNvPr>
            <p:cNvSpPr txBox="1"/>
            <p:nvPr/>
          </p:nvSpPr>
          <p:spPr>
            <a:xfrm>
              <a:off x="5721813" y="7418940"/>
              <a:ext cx="280274" cy="330816"/>
            </a:xfrm>
            <a:prstGeom prst="rect">
              <a:avLst/>
            </a:prstGeom>
            <a:noFill/>
          </p:spPr>
          <p:txBody>
            <a:bodyPr wrap="none" rtlCol="0">
              <a:spAutoFit/>
            </a:bodyPr>
            <a:lstStyle/>
            <a:p>
              <a:r>
                <a:rPr lang="en-US" dirty="0">
                  <a:solidFill>
                    <a:srgbClr val="002060"/>
                  </a:solidFill>
                  <a:latin typeface="Optima" panose="02000503060000020004" pitchFamily="2" charset="0"/>
                </a:rPr>
                <a:t>b</a:t>
              </a:r>
            </a:p>
          </p:txBody>
        </p:sp>
        <p:cxnSp>
          <p:nvCxnSpPr>
            <p:cNvPr id="110" name="Straight Connector 109">
              <a:extLst>
                <a:ext uri="{FF2B5EF4-FFF2-40B4-BE49-F238E27FC236}">
                  <a16:creationId xmlns:a16="http://schemas.microsoft.com/office/drawing/2014/main" id="{2C182101-FEF6-509E-B12F-BAA51A35EE20}"/>
                </a:ext>
              </a:extLst>
            </p:cNvPr>
            <p:cNvCxnSpPr>
              <a:cxnSpLocks/>
            </p:cNvCxnSpPr>
            <p:nvPr/>
          </p:nvCxnSpPr>
          <p:spPr>
            <a:xfrm flipH="1" flipV="1">
              <a:off x="5485257" y="7850294"/>
              <a:ext cx="262236" cy="108193"/>
            </a:xfrm>
            <a:prstGeom prst="line">
              <a:avLst/>
            </a:prstGeom>
            <a:ln w="9525">
              <a:solidFill>
                <a:srgbClr val="002060"/>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111" name="TextBox 110">
              <a:extLst>
                <a:ext uri="{FF2B5EF4-FFF2-40B4-BE49-F238E27FC236}">
                  <a16:creationId xmlns:a16="http://schemas.microsoft.com/office/drawing/2014/main" id="{28873A6E-E35C-0012-4BB9-3B1EA3691EED}"/>
                </a:ext>
              </a:extLst>
            </p:cNvPr>
            <p:cNvSpPr txBox="1"/>
            <p:nvPr/>
          </p:nvSpPr>
          <p:spPr>
            <a:xfrm>
              <a:off x="3092669" y="7196593"/>
              <a:ext cx="326532" cy="319869"/>
            </a:xfrm>
            <a:prstGeom prst="rect">
              <a:avLst/>
            </a:prstGeom>
            <a:noFill/>
          </p:spPr>
          <p:txBody>
            <a:bodyPr wrap="none" rtlCol="0">
              <a:spAutoFit/>
            </a:bodyPr>
            <a:lstStyle/>
            <a:p>
              <a:r>
                <a:rPr lang="en-US" i="1" dirty="0">
                  <a:solidFill>
                    <a:srgbClr val="002060"/>
                  </a:solidFill>
                  <a:latin typeface="Optima" panose="02000503060000020004" pitchFamily="2" charset="0"/>
                </a:rPr>
                <a:t>X’</a:t>
              </a:r>
            </a:p>
          </p:txBody>
        </p:sp>
      </p:grpSp>
      <p:sp>
        <p:nvSpPr>
          <p:cNvPr id="118" name="TextBox 117">
            <a:extLst>
              <a:ext uri="{FF2B5EF4-FFF2-40B4-BE49-F238E27FC236}">
                <a16:creationId xmlns:a16="http://schemas.microsoft.com/office/drawing/2014/main" id="{C7E939DD-9830-1920-1BEA-274B69E36C24}"/>
              </a:ext>
            </a:extLst>
          </p:cNvPr>
          <p:cNvSpPr txBox="1"/>
          <p:nvPr/>
        </p:nvSpPr>
        <p:spPr>
          <a:xfrm>
            <a:off x="6056884" y="1990180"/>
            <a:ext cx="2076209" cy="338554"/>
          </a:xfrm>
          <a:prstGeom prst="rect">
            <a:avLst/>
          </a:prstGeom>
          <a:noFill/>
        </p:spPr>
        <p:txBody>
          <a:bodyPr wrap="none" rtlCol="0">
            <a:spAutoFit/>
          </a:bodyPr>
          <a:lstStyle/>
          <a:p>
            <a:r>
              <a:rPr lang="en-US" sz="1600" dirty="0">
                <a:solidFill>
                  <a:srgbClr val="002060"/>
                </a:solidFill>
                <a:latin typeface="Arial" panose="020B0604020202020204" pitchFamily="34" charset="0"/>
                <a:cs typeface="Arial" panose="020B0604020202020204" pitchFamily="34" charset="0"/>
              </a:rPr>
              <a:t>Sextupole Distortion </a:t>
            </a:r>
          </a:p>
        </p:txBody>
      </p:sp>
      <mc:AlternateContent xmlns:mc="http://schemas.openxmlformats.org/markup-compatibility/2006" xmlns:a14="http://schemas.microsoft.com/office/drawing/2010/main">
        <mc:Choice Requires="a14">
          <p:sp>
            <p:nvSpPr>
              <p:cNvPr id="120" name="TextBox 119">
                <a:extLst>
                  <a:ext uri="{FF2B5EF4-FFF2-40B4-BE49-F238E27FC236}">
                    <a16:creationId xmlns:a16="http://schemas.microsoft.com/office/drawing/2014/main" id="{997BB4D1-1464-F965-48C9-91A6FACDBAAC}"/>
                  </a:ext>
                </a:extLst>
              </p:cNvPr>
              <p:cNvSpPr txBox="1"/>
              <p:nvPr/>
            </p:nvSpPr>
            <p:spPr>
              <a:xfrm>
                <a:off x="317311" y="2734089"/>
                <a:ext cx="3160673" cy="775662"/>
              </a:xfrm>
              <a:prstGeom prst="rect">
                <a:avLst/>
              </a:prstGeom>
              <a:noFill/>
            </p:spPr>
            <p:txBody>
              <a:bodyPr wrap="square" rtlCol="0">
                <a:spAutoFit/>
              </a:bodyPr>
              <a:lstStyle/>
              <a:p>
                <a14:m>
                  <m:oMath xmlns:m="http://schemas.openxmlformats.org/officeDocument/2006/math">
                    <m:r>
                      <a:rPr lang="en-US" sz="1400" i="1" smtClean="0">
                        <a:solidFill>
                          <a:srgbClr val="002060"/>
                        </a:solidFill>
                        <a:latin typeface="Cambria Math" panose="02040503050406030204" pitchFamily="18" charset="0"/>
                        <a:ea typeface="Cambria Math" panose="02040503050406030204" pitchFamily="18" charset="0"/>
                      </a:rPr>
                      <m:t>𝓍</m:t>
                    </m:r>
                    <m:r>
                      <a:rPr lang="en-US" sz="1400" b="0" i="1" smtClean="0">
                        <a:solidFill>
                          <a:srgbClr val="002060"/>
                        </a:solidFill>
                        <a:latin typeface="Cambria Math" panose="02040503050406030204" pitchFamily="18" charset="0"/>
                      </a:rPr>
                      <m:t>=</m:t>
                    </m:r>
                    <m:r>
                      <a:rPr lang="en-US" sz="1400" b="0" i="1" smtClean="0">
                        <a:solidFill>
                          <a:srgbClr val="002060"/>
                        </a:solidFill>
                        <a:latin typeface="Cambria Math" panose="02040503050406030204" pitchFamily="18" charset="0"/>
                      </a:rPr>
                      <m:t>𝑋</m:t>
                    </m:r>
                    <m:rad>
                      <m:radPr>
                        <m:degHide m:val="on"/>
                        <m:ctrlPr>
                          <a:rPr lang="en-US" sz="1400" b="0" i="1" smtClean="0">
                            <a:solidFill>
                              <a:srgbClr val="002060"/>
                            </a:solidFill>
                            <a:latin typeface="Cambria Math" panose="02040503050406030204" pitchFamily="18" charset="0"/>
                          </a:rPr>
                        </m:ctrlPr>
                      </m:radPr>
                      <m:deg/>
                      <m:e>
                        <m:f>
                          <m:fPr>
                            <m:ctrlPr>
                              <a:rPr lang="en-US" sz="1400" b="0" i="1" smtClean="0">
                                <a:solidFill>
                                  <a:srgbClr val="002060"/>
                                </a:solidFill>
                                <a:latin typeface="Cambria Math" panose="02040503050406030204" pitchFamily="18" charset="0"/>
                              </a:rPr>
                            </m:ctrlPr>
                          </m:fPr>
                          <m:num>
                            <m:sSub>
                              <m:sSubPr>
                                <m:ctrlPr>
                                  <a:rPr lang="en-US" sz="1400" b="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ea typeface="Cambria Math" panose="02040503050406030204" pitchFamily="18" charset="0"/>
                                  </a:rPr>
                                  <m:t>𝛽</m:t>
                                </m:r>
                              </m:e>
                              <m:sub>
                                <m:r>
                                  <a:rPr lang="en-US" sz="1400" b="0" i="1" smtClean="0">
                                    <a:solidFill>
                                      <a:srgbClr val="002060"/>
                                    </a:solidFill>
                                    <a:latin typeface="Cambria Math" panose="02040503050406030204" pitchFamily="18" charset="0"/>
                                  </a:rPr>
                                  <m:t>𝑜</m:t>
                                </m:r>
                              </m:sub>
                            </m:sSub>
                          </m:num>
                          <m:den>
                            <m:sSub>
                              <m:sSubPr>
                                <m:ctrlPr>
                                  <a:rPr lang="en-US" sz="1400" b="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ea typeface="Cambria Math" panose="02040503050406030204" pitchFamily="18" charset="0"/>
                                  </a:rPr>
                                  <m:t>𝛽</m:t>
                                </m:r>
                              </m:e>
                              <m:sub>
                                <m:r>
                                  <a:rPr lang="en-US" sz="1400" b="0" i="1" smtClean="0">
                                    <a:solidFill>
                                      <a:srgbClr val="002060"/>
                                    </a:solidFill>
                                    <a:latin typeface="Cambria Math" panose="02040503050406030204" pitchFamily="18" charset="0"/>
                                  </a:rPr>
                                  <m:t>𝑥</m:t>
                                </m:r>
                              </m:sub>
                            </m:sSub>
                          </m:den>
                        </m:f>
                      </m:e>
                    </m:rad>
                  </m:oMath>
                </a14:m>
                <a:r>
                  <a:rPr lang="en-US" sz="1400" dirty="0">
                    <a:solidFill>
                      <a:srgbClr val="002060"/>
                    </a:solidFill>
                  </a:rPr>
                  <a:t>, </a:t>
                </a:r>
                <a14:m>
                  <m:oMath xmlns:m="http://schemas.openxmlformats.org/officeDocument/2006/math">
                    <m:sSup>
                      <m:sSupPr>
                        <m:ctrlPr>
                          <a:rPr lang="en-US" sz="1400" i="1" smtClean="0">
                            <a:solidFill>
                              <a:srgbClr val="002060"/>
                            </a:solidFill>
                            <a:latin typeface="Cambria Math" panose="02040503050406030204" pitchFamily="18" charset="0"/>
                            <a:ea typeface="Cambria Math" panose="02040503050406030204" pitchFamily="18" charset="0"/>
                          </a:rPr>
                        </m:ctrlPr>
                      </m:sSupPr>
                      <m:e>
                        <m:r>
                          <a:rPr lang="en-US" sz="1400" i="1">
                            <a:solidFill>
                              <a:srgbClr val="002060"/>
                            </a:solidFill>
                            <a:latin typeface="Cambria Math" panose="02040503050406030204" pitchFamily="18" charset="0"/>
                            <a:ea typeface="Cambria Math" panose="02040503050406030204" pitchFamily="18" charset="0"/>
                          </a:rPr>
                          <m:t>𝓍</m:t>
                        </m:r>
                      </m:e>
                      <m:sup>
                        <m:r>
                          <a:rPr lang="en-US" sz="1400" b="0" i="1" smtClean="0">
                            <a:solidFill>
                              <a:srgbClr val="002060"/>
                            </a:solidFill>
                            <a:latin typeface="Cambria Math" panose="02040503050406030204" pitchFamily="18" charset="0"/>
                            <a:ea typeface="Cambria Math" panose="02040503050406030204" pitchFamily="18" charset="0"/>
                          </a:rPr>
                          <m:t>′ </m:t>
                        </m:r>
                      </m:sup>
                    </m:sSup>
                  </m:oMath>
                </a14:m>
                <a:r>
                  <a:rPr lang="en-US" sz="1400" dirty="0">
                    <a:solidFill>
                      <a:srgbClr val="002060"/>
                    </a:solidFill>
                  </a:rPr>
                  <a:t>-</a:t>
                </a:r>
                <a14:m>
                  <m:oMath xmlns:m="http://schemas.openxmlformats.org/officeDocument/2006/math">
                    <m:r>
                      <a:rPr lang="en-US" sz="1400" i="1" smtClean="0">
                        <a:solidFill>
                          <a:srgbClr val="002060"/>
                        </a:solidFill>
                        <a:latin typeface="Cambria Math" panose="02040503050406030204" pitchFamily="18" charset="0"/>
                        <a:ea typeface="Cambria Math" panose="02040503050406030204" pitchFamily="18" charset="0"/>
                      </a:rPr>
                      <m:t>𝛼</m:t>
                    </m:r>
                    <m:r>
                      <a:rPr lang="en-US" sz="1400" i="1" smtClean="0">
                        <a:solidFill>
                          <a:srgbClr val="002060"/>
                        </a:solidFill>
                        <a:latin typeface="Cambria Math" panose="02040503050406030204" pitchFamily="18" charset="0"/>
                        <a:ea typeface="Cambria Math" panose="02040503050406030204" pitchFamily="18" charset="0"/>
                      </a:rPr>
                      <m:t>𝓍</m:t>
                    </m:r>
                    <m:r>
                      <a:rPr lang="en-US" sz="1400" b="0" i="1" smtClean="0">
                        <a:solidFill>
                          <a:srgbClr val="002060"/>
                        </a:solidFill>
                        <a:latin typeface="Cambria Math" panose="02040503050406030204" pitchFamily="18" charset="0"/>
                        <a:ea typeface="Cambria Math" panose="02040503050406030204" pitchFamily="18" charset="0"/>
                      </a:rPr>
                      <m:t>= </m:t>
                    </m:r>
                    <m:sSup>
                      <m:sSupPr>
                        <m:ctrlPr>
                          <a:rPr lang="en-US" sz="1400" b="0" i="1" smtClean="0">
                            <a:solidFill>
                              <a:srgbClr val="002060"/>
                            </a:solidFill>
                            <a:latin typeface="Cambria Math" panose="02040503050406030204" pitchFamily="18" charset="0"/>
                            <a:ea typeface="Cambria Math" panose="02040503050406030204" pitchFamily="18" charset="0"/>
                          </a:rPr>
                        </m:ctrlPr>
                      </m:sSupPr>
                      <m:e>
                        <m:r>
                          <a:rPr lang="en-US" sz="1400" b="0" i="1" smtClean="0">
                            <a:solidFill>
                              <a:srgbClr val="002060"/>
                            </a:solidFill>
                            <a:latin typeface="Cambria Math" panose="02040503050406030204" pitchFamily="18" charset="0"/>
                            <a:ea typeface="Cambria Math" panose="02040503050406030204" pitchFamily="18" charset="0"/>
                          </a:rPr>
                          <m:t>𝑋</m:t>
                        </m:r>
                      </m:e>
                      <m:sup>
                        <m:r>
                          <a:rPr lang="en-US" sz="1400" b="0" i="1" smtClean="0">
                            <a:solidFill>
                              <a:srgbClr val="002060"/>
                            </a:solidFill>
                            <a:latin typeface="Cambria Math" panose="02040503050406030204" pitchFamily="18" charset="0"/>
                            <a:ea typeface="Cambria Math" panose="02040503050406030204" pitchFamily="18" charset="0"/>
                          </a:rPr>
                          <m:t>′</m:t>
                        </m:r>
                      </m:sup>
                    </m:sSup>
                    <m:rad>
                      <m:radPr>
                        <m:degHide m:val="on"/>
                        <m:ctrlPr>
                          <a:rPr lang="en-US" sz="1400" b="0" i="1" smtClean="0">
                            <a:solidFill>
                              <a:srgbClr val="002060"/>
                            </a:solidFill>
                            <a:latin typeface="Cambria Math" panose="02040503050406030204" pitchFamily="18" charset="0"/>
                            <a:ea typeface="Cambria Math" panose="02040503050406030204" pitchFamily="18" charset="0"/>
                          </a:rPr>
                        </m:ctrlPr>
                      </m:radPr>
                      <m:deg/>
                      <m:e>
                        <m:sSub>
                          <m:sSubPr>
                            <m:ctrlPr>
                              <a:rPr lang="en-US" sz="1400" b="0" i="1" smtClean="0">
                                <a:solidFill>
                                  <a:srgbClr val="002060"/>
                                </a:solidFill>
                                <a:latin typeface="Cambria Math" panose="02040503050406030204" pitchFamily="18" charset="0"/>
                                <a:ea typeface="Cambria Math" panose="02040503050406030204" pitchFamily="18" charset="0"/>
                              </a:rPr>
                            </m:ctrlPr>
                          </m:sSubPr>
                          <m:e>
                            <m:r>
                              <a:rPr lang="en-US" sz="1400" b="0" i="1" smtClean="0">
                                <a:solidFill>
                                  <a:srgbClr val="002060"/>
                                </a:solidFill>
                                <a:latin typeface="Cambria Math" panose="02040503050406030204" pitchFamily="18" charset="0"/>
                                <a:ea typeface="Cambria Math" panose="02040503050406030204" pitchFamily="18" charset="0"/>
                              </a:rPr>
                              <m:t>𝛽</m:t>
                            </m:r>
                          </m:e>
                          <m:sub>
                            <m:r>
                              <a:rPr lang="en-US" sz="1400" b="0" i="1" smtClean="0">
                                <a:solidFill>
                                  <a:srgbClr val="002060"/>
                                </a:solidFill>
                                <a:latin typeface="Cambria Math" panose="02040503050406030204" pitchFamily="18" charset="0"/>
                                <a:ea typeface="Cambria Math" panose="02040503050406030204" pitchFamily="18" charset="0"/>
                              </a:rPr>
                              <m:t>𝑜</m:t>
                            </m:r>
                          </m:sub>
                        </m:sSub>
                        <m:sSub>
                          <m:sSubPr>
                            <m:ctrlPr>
                              <a:rPr lang="en-US" sz="1400" b="0" i="1" smtClean="0">
                                <a:solidFill>
                                  <a:srgbClr val="002060"/>
                                </a:solidFill>
                                <a:latin typeface="Cambria Math" panose="02040503050406030204" pitchFamily="18" charset="0"/>
                                <a:ea typeface="Cambria Math" panose="02040503050406030204" pitchFamily="18" charset="0"/>
                              </a:rPr>
                            </m:ctrlPr>
                          </m:sSubPr>
                          <m:e>
                            <m:r>
                              <a:rPr lang="en-US" sz="1400" b="0" i="1" smtClean="0">
                                <a:solidFill>
                                  <a:srgbClr val="002060"/>
                                </a:solidFill>
                                <a:latin typeface="Cambria Math" panose="02040503050406030204" pitchFamily="18" charset="0"/>
                                <a:ea typeface="Cambria Math" panose="02040503050406030204" pitchFamily="18" charset="0"/>
                              </a:rPr>
                              <m:t>𝛽</m:t>
                            </m:r>
                          </m:e>
                          <m:sub>
                            <m:r>
                              <a:rPr lang="en-US" sz="1400" b="0" i="1" smtClean="0">
                                <a:solidFill>
                                  <a:srgbClr val="002060"/>
                                </a:solidFill>
                                <a:latin typeface="Cambria Math" panose="02040503050406030204" pitchFamily="18" charset="0"/>
                                <a:ea typeface="Cambria Math" panose="02040503050406030204" pitchFamily="18" charset="0"/>
                              </a:rPr>
                              <m:t>𝑥</m:t>
                            </m:r>
                          </m:sub>
                        </m:sSub>
                        <m:r>
                          <a:rPr lang="en-US" sz="1400" b="0" i="1" smtClean="0">
                            <a:solidFill>
                              <a:srgbClr val="002060"/>
                            </a:solidFill>
                            <a:latin typeface="Cambria Math" panose="02040503050406030204" pitchFamily="18" charset="0"/>
                            <a:ea typeface="Cambria Math" panose="02040503050406030204" pitchFamily="18" charset="0"/>
                          </a:rPr>
                          <m:t> </m:t>
                        </m:r>
                      </m:e>
                    </m:rad>
                  </m:oMath>
                </a14:m>
                <a:endParaRPr lang="en-US" sz="1400" dirty="0">
                  <a:solidFill>
                    <a:srgbClr val="002060"/>
                  </a:solidFill>
                </a:endParaRPr>
              </a:p>
              <a:p>
                <a14:m>
                  <m:oMath xmlns:m="http://schemas.openxmlformats.org/officeDocument/2006/math">
                    <m:sSup>
                      <m:sSupPr>
                        <m:ctrlPr>
                          <a:rPr lang="en-US" sz="1400" i="1" smtClean="0">
                            <a:solidFill>
                              <a:srgbClr val="002060"/>
                            </a:solidFill>
                            <a:latin typeface="Cambria Math" panose="02040503050406030204" pitchFamily="18" charset="0"/>
                          </a:rPr>
                        </m:ctrlPr>
                      </m:sSupPr>
                      <m:e>
                        <m:r>
                          <a:rPr lang="en-US" sz="1400" i="1" smtClean="0">
                            <a:solidFill>
                              <a:srgbClr val="002060"/>
                            </a:solidFill>
                            <a:latin typeface="Cambria Math" panose="02040503050406030204" pitchFamily="18" charset="0"/>
                            <a:ea typeface="Cambria Math" panose="02040503050406030204" pitchFamily="18" charset="0"/>
                          </a:rPr>
                          <m:t>𝓍</m:t>
                        </m:r>
                      </m:e>
                      <m:sup>
                        <m:r>
                          <a:rPr lang="en-US" sz="1400" b="0" i="1" smtClean="0">
                            <a:solidFill>
                              <a:srgbClr val="002060"/>
                            </a:solidFill>
                            <a:latin typeface="Cambria Math" panose="02040503050406030204" pitchFamily="18" charset="0"/>
                          </a:rPr>
                          <m:t>2</m:t>
                        </m:r>
                      </m:sup>
                    </m:sSup>
                  </m:oMath>
                </a14:m>
                <a:r>
                  <a:rPr lang="en-US" sz="1400" dirty="0">
                    <a:solidFill>
                      <a:srgbClr val="002060"/>
                    </a:solidFill>
                  </a:rPr>
                  <a:t>+</a:t>
                </a:r>
                <a14:m>
                  <m:oMath xmlns:m="http://schemas.openxmlformats.org/officeDocument/2006/math">
                    <m:sSup>
                      <m:sSupPr>
                        <m:ctrlPr>
                          <a:rPr lang="en-US" sz="1400" i="1" smtClean="0">
                            <a:solidFill>
                              <a:srgbClr val="002060"/>
                            </a:solidFill>
                            <a:latin typeface="Cambria Math" panose="02040503050406030204" pitchFamily="18" charset="0"/>
                          </a:rPr>
                        </m:ctrlPr>
                      </m:sSupPr>
                      <m:e>
                        <m:r>
                          <a:rPr lang="en-US" sz="1400" b="0" i="1" smtClean="0">
                            <a:solidFill>
                              <a:srgbClr val="002060"/>
                            </a:solidFill>
                            <a:latin typeface="Cambria Math" panose="02040503050406030204" pitchFamily="18" charset="0"/>
                          </a:rPr>
                          <m:t>𝑥</m:t>
                        </m:r>
                      </m:e>
                      <m:sup>
                        <m:sSup>
                          <m:sSupPr>
                            <m:ctrlPr>
                              <a:rPr lang="en-US" sz="1400" i="1" smtClean="0">
                                <a:solidFill>
                                  <a:srgbClr val="002060"/>
                                </a:solidFill>
                                <a:latin typeface="Cambria Math" panose="02040503050406030204" pitchFamily="18" charset="0"/>
                              </a:rPr>
                            </m:ctrlPr>
                          </m:sSupPr>
                          <m:e>
                            <m:r>
                              <a:rPr lang="en-US" sz="1400" b="0" i="1" smtClean="0">
                                <a:solidFill>
                                  <a:srgbClr val="002060"/>
                                </a:solidFill>
                                <a:latin typeface="Cambria Math" panose="02040503050406030204" pitchFamily="18" charset="0"/>
                              </a:rPr>
                              <m:t>′</m:t>
                            </m:r>
                          </m:e>
                          <m:sup>
                            <m:r>
                              <a:rPr lang="en-US" sz="1400" b="0" i="1" smtClean="0">
                                <a:solidFill>
                                  <a:srgbClr val="002060"/>
                                </a:solidFill>
                                <a:latin typeface="Cambria Math" panose="02040503050406030204" pitchFamily="18" charset="0"/>
                              </a:rPr>
                              <m:t>2</m:t>
                            </m:r>
                          </m:sup>
                        </m:sSup>
                      </m:sup>
                    </m:sSup>
                  </m:oMath>
                </a14:m>
                <a:r>
                  <a:rPr lang="en-US" sz="1400" dirty="0">
                    <a:solidFill>
                      <a:srgbClr val="002060"/>
                    </a:solidFill>
                  </a:rPr>
                  <a:t>= </a:t>
                </a:r>
                <a14:m>
                  <m:oMath xmlns:m="http://schemas.openxmlformats.org/officeDocument/2006/math">
                    <m:sSub>
                      <m:sSubPr>
                        <m:ctrlPr>
                          <a:rPr lang="en-US" sz="1400" i="1" smtClean="0">
                            <a:solidFill>
                              <a:srgbClr val="002060"/>
                            </a:solidFill>
                            <a:latin typeface="Cambria Math" panose="02040503050406030204" pitchFamily="18" charset="0"/>
                          </a:rPr>
                        </m:ctrlPr>
                      </m:sSubPr>
                      <m:e>
                        <m:r>
                          <a:rPr lang="en-US" sz="1400" i="1" smtClean="0">
                            <a:solidFill>
                              <a:srgbClr val="002060"/>
                            </a:solidFill>
                            <a:latin typeface="Cambria Math" panose="02040503050406030204" pitchFamily="18" charset="0"/>
                            <a:ea typeface="Cambria Math" panose="02040503050406030204" pitchFamily="18" charset="0"/>
                          </a:rPr>
                          <m:t>𝛽</m:t>
                        </m:r>
                      </m:e>
                      <m:sub>
                        <m:r>
                          <a:rPr lang="en-US" sz="1400" b="0" i="1" smtClean="0">
                            <a:solidFill>
                              <a:srgbClr val="002060"/>
                            </a:solidFill>
                            <a:latin typeface="Cambria Math" panose="02040503050406030204" pitchFamily="18" charset="0"/>
                          </a:rPr>
                          <m:t>𝑜</m:t>
                        </m:r>
                      </m:sub>
                    </m:sSub>
                    <m:r>
                      <a:rPr lang="en-US" sz="1400" i="1" smtClean="0">
                        <a:solidFill>
                          <a:srgbClr val="002060"/>
                        </a:solidFill>
                        <a:latin typeface="Cambria Math" panose="02040503050406030204" pitchFamily="18" charset="0"/>
                        <a:ea typeface="Cambria Math" panose="02040503050406030204" pitchFamily="18" charset="0"/>
                      </a:rPr>
                      <m:t>𝜖</m:t>
                    </m:r>
                  </m:oMath>
                </a14:m>
                <a:endParaRPr lang="en-US" sz="1400" dirty="0">
                  <a:solidFill>
                    <a:srgbClr val="002060"/>
                  </a:solidFill>
                </a:endParaRPr>
              </a:p>
            </p:txBody>
          </p:sp>
        </mc:Choice>
        <mc:Fallback xmlns="">
          <p:sp>
            <p:nvSpPr>
              <p:cNvPr id="120" name="TextBox 119">
                <a:extLst>
                  <a:ext uri="{FF2B5EF4-FFF2-40B4-BE49-F238E27FC236}">
                    <a16:creationId xmlns:a16="http://schemas.microsoft.com/office/drawing/2014/main" id="{997BB4D1-1464-F965-48C9-91A6FACDBAAC}"/>
                  </a:ext>
                </a:extLst>
              </p:cNvPr>
              <p:cNvSpPr txBox="1">
                <a:spLocks noRot="1" noChangeAspect="1" noMove="1" noResize="1" noEditPoints="1" noAdjustHandles="1" noChangeArrowheads="1" noChangeShapeType="1" noTextEdit="1"/>
              </p:cNvSpPr>
              <p:nvPr/>
            </p:nvSpPr>
            <p:spPr>
              <a:xfrm>
                <a:off x="317311" y="2734089"/>
                <a:ext cx="3160673" cy="775662"/>
              </a:xfrm>
              <a:prstGeom prst="rect">
                <a:avLst/>
              </a:prstGeom>
              <a:blipFill>
                <a:blip r:embed="rId16"/>
                <a:stretch>
                  <a:fillRect b="-6452"/>
                </a:stretch>
              </a:blipFill>
            </p:spPr>
            <p:txBody>
              <a:bodyPr/>
              <a:lstStyle/>
              <a:p>
                <a:r>
                  <a:rPr lang="en-US">
                    <a:noFill/>
                  </a:rPr>
                  <a:t> </a:t>
                </a:r>
              </a:p>
            </p:txBody>
          </p:sp>
        </mc:Fallback>
      </mc:AlternateContent>
    </p:spTree>
    <p:extLst>
      <p:ext uri="{BB962C8B-B14F-4D97-AF65-F5344CB8AC3E}">
        <p14:creationId xmlns:p14="http://schemas.microsoft.com/office/powerpoint/2010/main" val="5874839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56DE5E7-C907-DC2A-5FC5-863304113B9B}"/>
              </a:ext>
            </a:extLst>
          </p:cNvPr>
          <p:cNvSpPr>
            <a:spLocks noGrp="1"/>
          </p:cNvSpPr>
          <p:nvPr>
            <p:ph type="sldNum" sz="quarter" idx="4"/>
          </p:nvPr>
        </p:nvSpPr>
        <p:spPr/>
        <p:txBody>
          <a:bodyPr/>
          <a:lstStyle/>
          <a:p>
            <a:fld id="{933A556B-7C63-244D-9B7C-B0EA8042B330}" type="slidenum">
              <a:rPr lang="en-US" smtClean="0"/>
              <a:pPr/>
              <a:t>19</a:t>
            </a:fld>
            <a:endParaRPr lang="en-US" dirty="0"/>
          </a:p>
        </p:txBody>
      </p:sp>
      <p:grpSp>
        <p:nvGrpSpPr>
          <p:cNvPr id="26" name="Group 25">
            <a:extLst>
              <a:ext uri="{FF2B5EF4-FFF2-40B4-BE49-F238E27FC236}">
                <a16:creationId xmlns:a16="http://schemas.microsoft.com/office/drawing/2014/main" id="{A6F9EC63-6551-2B31-80DA-0F84D674B06E}"/>
              </a:ext>
            </a:extLst>
          </p:cNvPr>
          <p:cNvGrpSpPr/>
          <p:nvPr/>
        </p:nvGrpSpPr>
        <p:grpSpPr>
          <a:xfrm>
            <a:off x="167670" y="748678"/>
            <a:ext cx="4665273" cy="2893873"/>
            <a:chOff x="590844" y="1234792"/>
            <a:chExt cx="7432507" cy="4771608"/>
          </a:xfrm>
        </p:grpSpPr>
        <p:pic>
          <p:nvPicPr>
            <p:cNvPr id="4" name="Picture 3" descr="A green and red pixelated circle&#10;&#10;Description automatically generated">
              <a:extLst>
                <a:ext uri="{FF2B5EF4-FFF2-40B4-BE49-F238E27FC236}">
                  <a16:creationId xmlns:a16="http://schemas.microsoft.com/office/drawing/2014/main" id="{675065E3-D6A8-FD9A-2C1F-6AD5592EB840}"/>
                </a:ext>
              </a:extLst>
            </p:cNvPr>
            <p:cNvPicPr>
              <a:picLocks noChangeAspect="1"/>
            </p:cNvPicPr>
            <p:nvPr/>
          </p:nvPicPr>
          <p:blipFill>
            <a:blip r:embed="rId2">
              <a:alphaModFix/>
            </a:blip>
            <a:stretch>
              <a:fillRect/>
            </a:stretch>
          </p:blipFill>
          <p:spPr>
            <a:xfrm>
              <a:off x="1667252" y="1803226"/>
              <a:ext cx="5841246" cy="3740446"/>
            </a:xfrm>
            <a:prstGeom prst="rect">
              <a:avLst/>
            </a:prstGeom>
          </p:spPr>
        </p:pic>
        <p:sp>
          <p:nvSpPr>
            <p:cNvPr id="5" name="TextBox 4">
              <a:extLst>
                <a:ext uri="{FF2B5EF4-FFF2-40B4-BE49-F238E27FC236}">
                  <a16:creationId xmlns:a16="http://schemas.microsoft.com/office/drawing/2014/main" id="{D7734E6B-246E-5CB0-C0FD-0D53B7204114}"/>
                </a:ext>
              </a:extLst>
            </p:cNvPr>
            <p:cNvSpPr txBox="1"/>
            <p:nvPr/>
          </p:nvSpPr>
          <p:spPr>
            <a:xfrm>
              <a:off x="1044294" y="1234792"/>
              <a:ext cx="4516302" cy="558230"/>
            </a:xfrm>
            <a:prstGeom prst="rect">
              <a:avLst/>
            </a:prstGeom>
            <a:noFill/>
          </p:spPr>
          <p:txBody>
            <a:bodyPr wrap="none" rtlCol="0">
              <a:spAutoFit/>
            </a:bodyPr>
            <a:lstStyle/>
            <a:p>
              <a:r>
                <a:rPr lang="en-US" sz="1600" b="1" dirty="0">
                  <a:solidFill>
                    <a:srgbClr val="002060"/>
                  </a:solidFill>
                  <a:latin typeface="Optima" panose="02000503060000020004" pitchFamily="2" charset="0"/>
                </a:rPr>
                <a:t>The kinetic energy E</a:t>
              </a:r>
              <a:r>
                <a:rPr lang="en-US" sz="1600" b="1" baseline="-25000" dirty="0">
                  <a:solidFill>
                    <a:srgbClr val="002060"/>
                  </a:solidFill>
                  <a:latin typeface="Optima" panose="02000503060000020004" pitchFamily="2" charset="0"/>
                </a:rPr>
                <a:t>k</a:t>
              </a:r>
              <a:r>
                <a:rPr lang="en-US" sz="1600" b="1" dirty="0">
                  <a:solidFill>
                    <a:srgbClr val="002060"/>
                  </a:solidFill>
                  <a:latin typeface="Optima" panose="02000503060000020004" pitchFamily="2" charset="0"/>
                </a:rPr>
                <a:t>=10MeV</a:t>
              </a:r>
            </a:p>
          </p:txBody>
        </p:sp>
        <p:sp>
          <p:nvSpPr>
            <p:cNvPr id="6" name="TextBox 5">
              <a:extLst>
                <a:ext uri="{FF2B5EF4-FFF2-40B4-BE49-F238E27FC236}">
                  <a16:creationId xmlns:a16="http://schemas.microsoft.com/office/drawing/2014/main" id="{6788B811-6364-A9E2-953C-5D51C967185D}"/>
                </a:ext>
              </a:extLst>
            </p:cNvPr>
            <p:cNvSpPr txBox="1"/>
            <p:nvPr/>
          </p:nvSpPr>
          <p:spPr>
            <a:xfrm>
              <a:off x="6993645" y="5538301"/>
              <a:ext cx="1029706" cy="456734"/>
            </a:xfrm>
            <a:prstGeom prst="rect">
              <a:avLst/>
            </a:prstGeom>
            <a:noFill/>
          </p:spPr>
          <p:txBody>
            <a:bodyPr wrap="none" rtlCol="0">
              <a:spAutoFit/>
            </a:bodyPr>
            <a:lstStyle/>
            <a:p>
              <a:r>
                <a:rPr lang="en-US" sz="1200" dirty="0">
                  <a:latin typeface="Optima" panose="02000503060000020004" pitchFamily="2" charset="0"/>
                </a:rPr>
                <a:t>2.5 cm</a:t>
              </a:r>
            </a:p>
          </p:txBody>
        </p:sp>
        <p:sp>
          <p:nvSpPr>
            <p:cNvPr id="7" name="TextBox 6">
              <a:extLst>
                <a:ext uri="{FF2B5EF4-FFF2-40B4-BE49-F238E27FC236}">
                  <a16:creationId xmlns:a16="http://schemas.microsoft.com/office/drawing/2014/main" id="{95CEBC0F-C121-3D58-E23A-59165FFE86FB}"/>
                </a:ext>
              </a:extLst>
            </p:cNvPr>
            <p:cNvSpPr txBox="1"/>
            <p:nvPr/>
          </p:nvSpPr>
          <p:spPr>
            <a:xfrm>
              <a:off x="1216002" y="5549666"/>
              <a:ext cx="1111429" cy="456734"/>
            </a:xfrm>
            <a:prstGeom prst="rect">
              <a:avLst/>
            </a:prstGeom>
            <a:noFill/>
          </p:spPr>
          <p:txBody>
            <a:bodyPr wrap="none" rtlCol="0">
              <a:spAutoFit/>
            </a:bodyPr>
            <a:lstStyle/>
            <a:p>
              <a:r>
                <a:rPr lang="en-US" sz="1200" dirty="0">
                  <a:latin typeface="Optima" panose="02000503060000020004" pitchFamily="2" charset="0"/>
                </a:rPr>
                <a:t>-2.5 cm</a:t>
              </a:r>
            </a:p>
          </p:txBody>
        </p:sp>
        <p:sp>
          <p:nvSpPr>
            <p:cNvPr id="8" name="TextBox 7">
              <a:extLst>
                <a:ext uri="{FF2B5EF4-FFF2-40B4-BE49-F238E27FC236}">
                  <a16:creationId xmlns:a16="http://schemas.microsoft.com/office/drawing/2014/main" id="{06CF5C57-BE57-AB77-096B-9717A7E756BA}"/>
                </a:ext>
              </a:extLst>
            </p:cNvPr>
            <p:cNvSpPr txBox="1"/>
            <p:nvPr/>
          </p:nvSpPr>
          <p:spPr>
            <a:xfrm>
              <a:off x="708557" y="1633949"/>
              <a:ext cx="646331" cy="276999"/>
            </a:xfrm>
            <a:prstGeom prst="rect">
              <a:avLst/>
            </a:prstGeom>
            <a:noFill/>
          </p:spPr>
          <p:txBody>
            <a:bodyPr wrap="none" rtlCol="0">
              <a:spAutoFit/>
            </a:bodyPr>
            <a:lstStyle/>
            <a:p>
              <a:r>
                <a:rPr lang="en-US" sz="1200" dirty="0">
                  <a:latin typeface="Optima" panose="02000503060000020004" pitchFamily="2" charset="0"/>
                </a:rPr>
                <a:t>2.0 cm</a:t>
              </a:r>
            </a:p>
          </p:txBody>
        </p:sp>
        <p:sp>
          <p:nvSpPr>
            <p:cNvPr id="9" name="TextBox 8">
              <a:extLst>
                <a:ext uri="{FF2B5EF4-FFF2-40B4-BE49-F238E27FC236}">
                  <a16:creationId xmlns:a16="http://schemas.microsoft.com/office/drawing/2014/main" id="{4B50D4E2-B3E2-3663-8BA6-803EA32C1B14}"/>
                </a:ext>
              </a:extLst>
            </p:cNvPr>
            <p:cNvSpPr txBox="1"/>
            <p:nvPr/>
          </p:nvSpPr>
          <p:spPr>
            <a:xfrm>
              <a:off x="590844" y="5170846"/>
              <a:ext cx="1111429" cy="456734"/>
            </a:xfrm>
            <a:prstGeom prst="rect">
              <a:avLst/>
            </a:prstGeom>
            <a:noFill/>
          </p:spPr>
          <p:txBody>
            <a:bodyPr wrap="none" rtlCol="0">
              <a:spAutoFit/>
            </a:bodyPr>
            <a:lstStyle/>
            <a:p>
              <a:r>
                <a:rPr lang="en-US" sz="1200" dirty="0">
                  <a:latin typeface="Optima" panose="02000503060000020004" pitchFamily="2" charset="0"/>
                </a:rPr>
                <a:t>-2.0 cm</a:t>
              </a:r>
            </a:p>
          </p:txBody>
        </p:sp>
        <p:cxnSp>
          <p:nvCxnSpPr>
            <p:cNvPr id="10" name="Straight Connector 9">
              <a:extLst>
                <a:ext uri="{FF2B5EF4-FFF2-40B4-BE49-F238E27FC236}">
                  <a16:creationId xmlns:a16="http://schemas.microsoft.com/office/drawing/2014/main" id="{7B56ACD6-98A9-A58F-7A85-3B4DBC5BF41E}"/>
                </a:ext>
              </a:extLst>
            </p:cNvPr>
            <p:cNvCxnSpPr>
              <a:cxnSpLocks/>
              <a:stCxn id="4" idx="1"/>
              <a:endCxn id="4" idx="3"/>
            </p:cNvCxnSpPr>
            <p:nvPr/>
          </p:nvCxnSpPr>
          <p:spPr>
            <a:xfrm>
              <a:off x="1667252" y="3673449"/>
              <a:ext cx="5841246" cy="0"/>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85AA83D6-2821-90C3-B316-D322537FA675}"/>
                </a:ext>
              </a:extLst>
            </p:cNvPr>
            <p:cNvCxnSpPr>
              <a:cxnSpLocks/>
            </p:cNvCxnSpPr>
            <p:nvPr/>
          </p:nvCxnSpPr>
          <p:spPr>
            <a:xfrm flipH="1" flipV="1">
              <a:off x="4587875" y="1822276"/>
              <a:ext cx="0" cy="3740446"/>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EA4B9043-F242-49C4-0065-BCAD985B6BBF}"/>
                </a:ext>
              </a:extLst>
            </p:cNvPr>
            <p:cNvCxnSpPr>
              <a:cxnSpLocks/>
            </p:cNvCxnSpPr>
            <p:nvPr/>
          </p:nvCxnSpPr>
          <p:spPr>
            <a:xfrm flipH="1" flipV="1">
              <a:off x="5943412" y="3443874"/>
              <a:ext cx="0" cy="2082922"/>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E31B966F-2355-356A-36BE-82946DE8DDC3}"/>
                </a:ext>
              </a:extLst>
            </p:cNvPr>
            <p:cNvCxnSpPr>
              <a:cxnSpLocks/>
            </p:cNvCxnSpPr>
            <p:nvPr/>
          </p:nvCxnSpPr>
          <p:spPr>
            <a:xfrm flipV="1">
              <a:off x="2990662" y="3567262"/>
              <a:ext cx="0" cy="1976410"/>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4D23049-2EE5-75AA-5CCD-2AF06C459041}"/>
                </a:ext>
              </a:extLst>
            </p:cNvPr>
            <p:cNvCxnSpPr>
              <a:cxnSpLocks/>
            </p:cNvCxnSpPr>
            <p:nvPr/>
          </p:nvCxnSpPr>
          <p:spPr>
            <a:xfrm flipV="1">
              <a:off x="2990474" y="5543672"/>
              <a:ext cx="0" cy="400172"/>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8AB35CF4-DB7A-AA2D-C8FC-449E70B3B337}"/>
                </a:ext>
              </a:extLst>
            </p:cNvPr>
            <p:cNvCxnSpPr>
              <a:cxnSpLocks/>
            </p:cNvCxnSpPr>
            <p:nvPr/>
          </p:nvCxnSpPr>
          <p:spPr>
            <a:xfrm flipV="1">
              <a:off x="5943412" y="5543672"/>
              <a:ext cx="0" cy="400172"/>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8BEF07E5-8021-9E2F-A2E2-8F8E3C57E5A4}"/>
                </a:ext>
              </a:extLst>
            </p:cNvPr>
            <p:cNvCxnSpPr>
              <a:cxnSpLocks/>
            </p:cNvCxnSpPr>
            <p:nvPr/>
          </p:nvCxnSpPr>
          <p:spPr>
            <a:xfrm>
              <a:off x="2990474" y="5883249"/>
              <a:ext cx="2952938" cy="0"/>
            </a:xfrm>
            <a:prstGeom prst="line">
              <a:avLst/>
            </a:prstGeom>
            <a:ln w="9525">
              <a:solidFill>
                <a:schemeClr val="tx1"/>
              </a:solidFill>
              <a:headEnd type="triangle"/>
              <a:tailEnd type="triangle"/>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AE6F5C7B-473F-B9D8-FA9B-22EA96DD2C0E}"/>
                </a:ext>
              </a:extLst>
            </p:cNvPr>
            <p:cNvSpPr txBox="1"/>
            <p:nvPr/>
          </p:nvSpPr>
          <p:spPr>
            <a:xfrm>
              <a:off x="3781631" y="5486372"/>
              <a:ext cx="1560902" cy="507483"/>
            </a:xfrm>
            <a:prstGeom prst="rect">
              <a:avLst/>
            </a:prstGeom>
            <a:noFill/>
          </p:spPr>
          <p:txBody>
            <a:bodyPr wrap="none" rtlCol="0">
              <a:spAutoFit/>
            </a:bodyPr>
            <a:lstStyle/>
            <a:p>
              <a:r>
                <a:rPr lang="en-US" sz="1400" dirty="0">
                  <a:latin typeface="Optima" panose="02000503060000020004" pitchFamily="2" charset="0"/>
                </a:rPr>
                <a:t>25.27 mm</a:t>
              </a:r>
            </a:p>
          </p:txBody>
        </p:sp>
        <p:grpSp>
          <p:nvGrpSpPr>
            <p:cNvPr id="18" name="Group 17">
              <a:extLst>
                <a:ext uri="{FF2B5EF4-FFF2-40B4-BE49-F238E27FC236}">
                  <a16:creationId xmlns:a16="http://schemas.microsoft.com/office/drawing/2014/main" id="{DA57AC2D-A53E-8821-ADCF-ABA85592757E}"/>
                </a:ext>
              </a:extLst>
            </p:cNvPr>
            <p:cNvGrpSpPr/>
            <p:nvPr/>
          </p:nvGrpSpPr>
          <p:grpSpPr>
            <a:xfrm>
              <a:off x="3568410" y="2655309"/>
              <a:ext cx="1176334" cy="1561542"/>
              <a:chOff x="3568410" y="2655309"/>
              <a:chExt cx="1176334" cy="1561542"/>
            </a:xfrm>
          </p:grpSpPr>
          <p:sp>
            <p:nvSpPr>
              <p:cNvPr id="19" name="Oval 18">
                <a:extLst>
                  <a:ext uri="{FF2B5EF4-FFF2-40B4-BE49-F238E27FC236}">
                    <a16:creationId xmlns:a16="http://schemas.microsoft.com/office/drawing/2014/main" id="{6C15AD75-4C54-210A-2070-3872C9208378}"/>
                  </a:ext>
                </a:extLst>
              </p:cNvPr>
              <p:cNvSpPr/>
              <p:nvPr/>
            </p:nvSpPr>
            <p:spPr>
              <a:xfrm>
                <a:off x="3981169" y="3119571"/>
                <a:ext cx="644439" cy="1097280"/>
              </a:xfrm>
              <a:prstGeom prst="ellipse">
                <a:avLst/>
              </a:prstGeom>
              <a:solidFill>
                <a:schemeClr val="bg1">
                  <a:alpha val="63000"/>
                </a:schemeClr>
              </a:solidFill>
              <a:ln w="25400">
                <a:solidFill>
                  <a:schemeClr val="tx1"/>
                </a:solidFill>
              </a:ln>
              <a:effectLst>
                <a:outerShdw dist="23000" sx="1000" sy="1000" rotWithShape="0">
                  <a:srgbClr val="000000">
                    <a:alpha val="9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0F80A24D-8100-94C2-3AEA-D741018DCB97}"/>
                  </a:ext>
                </a:extLst>
              </p:cNvPr>
              <p:cNvGrpSpPr/>
              <p:nvPr/>
            </p:nvGrpSpPr>
            <p:grpSpPr>
              <a:xfrm>
                <a:off x="3568410" y="2655309"/>
                <a:ext cx="1176334" cy="1451846"/>
                <a:chOff x="29458" y="3201409"/>
                <a:chExt cx="1176334" cy="1451846"/>
              </a:xfrm>
            </p:grpSpPr>
            <p:sp>
              <p:nvSpPr>
                <p:cNvPr id="21" name="TextBox 20">
                  <a:extLst>
                    <a:ext uri="{FF2B5EF4-FFF2-40B4-BE49-F238E27FC236}">
                      <a16:creationId xmlns:a16="http://schemas.microsoft.com/office/drawing/2014/main" id="{17030AC6-8135-5BD1-4C92-553477AEC1A7}"/>
                    </a:ext>
                  </a:extLst>
                </p:cNvPr>
                <p:cNvSpPr txBox="1"/>
                <p:nvPr/>
              </p:nvSpPr>
              <p:spPr>
                <a:xfrm rot="16200000">
                  <a:off x="-258959" y="3923535"/>
                  <a:ext cx="1018137" cy="441303"/>
                </a:xfrm>
                <a:prstGeom prst="rect">
                  <a:avLst/>
                </a:prstGeom>
                <a:solidFill>
                  <a:srgbClr val="FFFF00"/>
                </a:solidFill>
              </p:spPr>
              <p:txBody>
                <a:bodyPr wrap="none" rtlCol="0">
                  <a:spAutoFit/>
                </a:bodyPr>
                <a:lstStyle/>
                <a:p>
                  <a:r>
                    <a:rPr lang="en-US" sz="1200" b="1" dirty="0"/>
                    <a:t>12</a:t>
                  </a:r>
                  <a:r>
                    <a:rPr lang="en-US" sz="1000" b="1" dirty="0"/>
                    <a:t> mm</a:t>
                  </a:r>
                </a:p>
              </p:txBody>
            </p:sp>
            <p:sp>
              <p:nvSpPr>
                <p:cNvPr id="22" name="TextBox 21">
                  <a:extLst>
                    <a:ext uri="{FF2B5EF4-FFF2-40B4-BE49-F238E27FC236}">
                      <a16:creationId xmlns:a16="http://schemas.microsoft.com/office/drawing/2014/main" id="{48308989-002A-4E8A-92CD-E14D7E5F3E31}"/>
                    </a:ext>
                  </a:extLst>
                </p:cNvPr>
                <p:cNvSpPr txBox="1"/>
                <p:nvPr/>
              </p:nvSpPr>
              <p:spPr>
                <a:xfrm>
                  <a:off x="334422" y="3201409"/>
                  <a:ext cx="871370" cy="456735"/>
                </a:xfrm>
                <a:prstGeom prst="rect">
                  <a:avLst/>
                </a:prstGeom>
                <a:noFill/>
                <a:ln w="19050">
                  <a:noFill/>
                </a:ln>
              </p:spPr>
              <p:txBody>
                <a:bodyPr wrap="none" rtlCol="0">
                  <a:spAutoFit/>
                </a:bodyPr>
                <a:lstStyle/>
                <a:p>
                  <a:r>
                    <a:rPr lang="en-US" sz="1000" dirty="0">
                      <a:highlight>
                        <a:srgbClr val="FFFF00"/>
                      </a:highlight>
                    </a:rPr>
                    <a:t>6 </a:t>
                  </a:r>
                  <a:r>
                    <a:rPr lang="en-US" sz="1200" dirty="0">
                      <a:highlight>
                        <a:srgbClr val="FFFF00"/>
                      </a:highlight>
                    </a:rPr>
                    <a:t>mm</a:t>
                  </a:r>
                </a:p>
              </p:txBody>
            </p:sp>
          </p:grpSp>
        </p:grpSp>
        <p:cxnSp>
          <p:nvCxnSpPr>
            <p:cNvPr id="23" name="Straight Connector 22">
              <a:extLst>
                <a:ext uri="{FF2B5EF4-FFF2-40B4-BE49-F238E27FC236}">
                  <a16:creationId xmlns:a16="http://schemas.microsoft.com/office/drawing/2014/main" id="{382E0419-D9B5-2F2A-5D09-F068D615B7AC}"/>
                </a:ext>
              </a:extLst>
            </p:cNvPr>
            <p:cNvCxnSpPr>
              <a:cxnSpLocks/>
            </p:cNvCxnSpPr>
            <p:nvPr/>
          </p:nvCxnSpPr>
          <p:spPr>
            <a:xfrm>
              <a:off x="3949714" y="3669009"/>
              <a:ext cx="694944" cy="0"/>
            </a:xfrm>
            <a:prstGeom prst="line">
              <a:avLst/>
            </a:prstGeom>
            <a:ln w="9525">
              <a:solidFill>
                <a:schemeClr val="tx1"/>
              </a:solidFill>
              <a:headEnd type="triangle"/>
              <a:tailEnd type="triangle"/>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8FCB741B-6883-B318-3455-83C2146F75A6}"/>
                </a:ext>
              </a:extLst>
            </p:cNvPr>
            <p:cNvCxnSpPr>
              <a:cxnSpLocks/>
            </p:cNvCxnSpPr>
            <p:nvPr/>
          </p:nvCxnSpPr>
          <p:spPr>
            <a:xfrm rot="5400000">
              <a:off x="3760419" y="3668215"/>
              <a:ext cx="1097280" cy="0"/>
            </a:xfrm>
            <a:prstGeom prst="line">
              <a:avLst/>
            </a:prstGeom>
            <a:ln w="9525">
              <a:solidFill>
                <a:schemeClr val="tx1"/>
              </a:solidFill>
              <a:headEnd type="triangle"/>
              <a:tailEnd type="triangle"/>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grpSp>
      <p:sp>
        <p:nvSpPr>
          <p:cNvPr id="31" name="TextBox 30">
            <a:extLst>
              <a:ext uri="{FF2B5EF4-FFF2-40B4-BE49-F238E27FC236}">
                <a16:creationId xmlns:a16="http://schemas.microsoft.com/office/drawing/2014/main" id="{51D1922A-0579-D434-0BD2-539B64BE0801}"/>
              </a:ext>
            </a:extLst>
          </p:cNvPr>
          <p:cNvSpPr txBox="1"/>
          <p:nvPr/>
        </p:nvSpPr>
        <p:spPr>
          <a:xfrm>
            <a:off x="449841" y="73771"/>
            <a:ext cx="8128059" cy="677108"/>
          </a:xfrm>
          <a:prstGeom prst="rect">
            <a:avLst/>
          </a:prstGeom>
          <a:noFill/>
        </p:spPr>
        <p:txBody>
          <a:bodyPr wrap="none" rtlCol="0">
            <a:spAutoFit/>
          </a:bodyPr>
          <a:lstStyle/>
          <a:p>
            <a:pPr marL="0" indent="0"/>
            <a:r>
              <a:rPr lang="en-US" sz="2000" b="1" dirty="0"/>
              <a:t>2. ESENTIALS OF THE NEW ACCELERATOR PHYSICS CONCEPT</a:t>
            </a:r>
          </a:p>
          <a:p>
            <a:pPr marL="628650" lvl="1" indent="-285750">
              <a:buFont typeface="Arial" panose="020B0604020202020204" pitchFamily="34" charset="0"/>
              <a:buChar char="•"/>
            </a:pPr>
            <a:r>
              <a:rPr lang="en-US" sz="1800" b="1" dirty="0"/>
              <a:t>Dynamical Aperture Studies</a:t>
            </a:r>
          </a:p>
        </p:txBody>
      </p:sp>
      <p:pic>
        <p:nvPicPr>
          <p:cNvPr id="32" name="Content Placeholder 6" descr="A green and red pixelated circle&#10;&#10;Description automatically generated">
            <a:extLst>
              <a:ext uri="{FF2B5EF4-FFF2-40B4-BE49-F238E27FC236}">
                <a16:creationId xmlns:a16="http://schemas.microsoft.com/office/drawing/2014/main" id="{4B71017C-23CA-6066-7898-603899A2AD22}"/>
              </a:ext>
            </a:extLst>
          </p:cNvPr>
          <p:cNvPicPr>
            <a:picLocks noChangeAspect="1"/>
          </p:cNvPicPr>
          <p:nvPr/>
        </p:nvPicPr>
        <p:blipFill>
          <a:blip r:embed="rId3"/>
          <a:stretch>
            <a:fillRect/>
          </a:stretch>
        </p:blipFill>
        <p:spPr>
          <a:xfrm>
            <a:off x="5226753" y="1104974"/>
            <a:ext cx="3583847" cy="2294920"/>
          </a:xfrm>
          <a:prstGeom prst="rect">
            <a:avLst/>
          </a:prstGeom>
        </p:spPr>
      </p:pic>
      <p:grpSp>
        <p:nvGrpSpPr>
          <p:cNvPr id="33" name="Group 32">
            <a:extLst>
              <a:ext uri="{FF2B5EF4-FFF2-40B4-BE49-F238E27FC236}">
                <a16:creationId xmlns:a16="http://schemas.microsoft.com/office/drawing/2014/main" id="{9332FF8D-4A55-F24B-6AE8-58533056FE80}"/>
              </a:ext>
            </a:extLst>
          </p:cNvPr>
          <p:cNvGrpSpPr>
            <a:grpSpLocks noChangeAspect="1"/>
          </p:cNvGrpSpPr>
          <p:nvPr/>
        </p:nvGrpSpPr>
        <p:grpSpPr>
          <a:xfrm>
            <a:off x="4625153" y="641384"/>
            <a:ext cx="4584791" cy="3245456"/>
            <a:chOff x="-272992" y="1755542"/>
            <a:chExt cx="7395723" cy="5235241"/>
          </a:xfrm>
        </p:grpSpPr>
        <p:sp>
          <p:nvSpPr>
            <p:cNvPr id="34" name="TextBox 33">
              <a:extLst>
                <a:ext uri="{FF2B5EF4-FFF2-40B4-BE49-F238E27FC236}">
                  <a16:creationId xmlns:a16="http://schemas.microsoft.com/office/drawing/2014/main" id="{0BACAB1D-2796-F70A-5AA9-312F0E3EF49C}"/>
                </a:ext>
              </a:extLst>
            </p:cNvPr>
            <p:cNvSpPr txBox="1"/>
            <p:nvPr/>
          </p:nvSpPr>
          <p:spPr>
            <a:xfrm>
              <a:off x="2015431" y="1989340"/>
              <a:ext cx="2506159" cy="546121"/>
            </a:xfrm>
            <a:prstGeom prst="rect">
              <a:avLst/>
            </a:prstGeom>
            <a:noFill/>
          </p:spPr>
          <p:txBody>
            <a:bodyPr wrap="none" rtlCol="0">
              <a:spAutoFit/>
            </a:bodyPr>
            <a:lstStyle/>
            <a:p>
              <a:r>
                <a:rPr lang="en-US" sz="1600" b="1" dirty="0">
                  <a:solidFill>
                    <a:srgbClr val="002060"/>
                  </a:solidFill>
                  <a:latin typeface="Optima" panose="02000503060000020004" pitchFamily="2" charset="0"/>
                </a:rPr>
                <a:t>Energy 14 MeV</a:t>
              </a:r>
            </a:p>
          </p:txBody>
        </p:sp>
        <p:cxnSp>
          <p:nvCxnSpPr>
            <p:cNvPr id="35" name="Straight Connector 34">
              <a:extLst>
                <a:ext uri="{FF2B5EF4-FFF2-40B4-BE49-F238E27FC236}">
                  <a16:creationId xmlns:a16="http://schemas.microsoft.com/office/drawing/2014/main" id="{9030C0D3-4F63-2EBC-A2C7-138B4A1AEEA6}"/>
                </a:ext>
              </a:extLst>
            </p:cNvPr>
            <p:cNvCxnSpPr>
              <a:cxnSpLocks/>
            </p:cNvCxnSpPr>
            <p:nvPr/>
          </p:nvCxnSpPr>
          <p:spPr>
            <a:xfrm>
              <a:off x="712198" y="4308588"/>
              <a:ext cx="5781102" cy="0"/>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60C53ECE-3A7A-1091-E267-1281E489B86A}"/>
                </a:ext>
              </a:extLst>
            </p:cNvPr>
            <p:cNvCxnSpPr>
              <a:cxnSpLocks/>
            </p:cNvCxnSpPr>
            <p:nvPr/>
          </p:nvCxnSpPr>
          <p:spPr>
            <a:xfrm flipV="1">
              <a:off x="2015431" y="4675244"/>
              <a:ext cx="0" cy="1976410"/>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CFB0335D-05DE-635D-27C0-CA42FE822E58}"/>
                </a:ext>
              </a:extLst>
            </p:cNvPr>
            <p:cNvCxnSpPr>
              <a:cxnSpLocks/>
            </p:cNvCxnSpPr>
            <p:nvPr/>
          </p:nvCxnSpPr>
          <p:spPr>
            <a:xfrm flipV="1">
              <a:off x="4925937" y="4000716"/>
              <a:ext cx="0" cy="2252139"/>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B3585437-A052-E91B-96CA-F61AA248F26E}"/>
                </a:ext>
              </a:extLst>
            </p:cNvPr>
            <p:cNvSpPr txBox="1"/>
            <p:nvPr/>
          </p:nvSpPr>
          <p:spPr>
            <a:xfrm>
              <a:off x="6080135" y="6181444"/>
              <a:ext cx="1042596" cy="446827"/>
            </a:xfrm>
            <a:prstGeom prst="rect">
              <a:avLst/>
            </a:prstGeom>
            <a:noFill/>
          </p:spPr>
          <p:txBody>
            <a:bodyPr wrap="none" rtlCol="0">
              <a:spAutoFit/>
            </a:bodyPr>
            <a:lstStyle/>
            <a:p>
              <a:r>
                <a:rPr lang="en-US" sz="1200" dirty="0">
                  <a:solidFill>
                    <a:srgbClr val="002060"/>
                  </a:solidFill>
                  <a:latin typeface="Optima" panose="02000503060000020004" pitchFamily="2" charset="0"/>
                </a:rPr>
                <a:t>2.5 cm</a:t>
              </a:r>
            </a:p>
          </p:txBody>
        </p:sp>
        <p:sp>
          <p:nvSpPr>
            <p:cNvPr id="39" name="TextBox 38">
              <a:extLst>
                <a:ext uri="{FF2B5EF4-FFF2-40B4-BE49-F238E27FC236}">
                  <a16:creationId xmlns:a16="http://schemas.microsoft.com/office/drawing/2014/main" id="{B2860D13-B674-B1FF-A158-72250F238534}"/>
                </a:ext>
              </a:extLst>
            </p:cNvPr>
            <p:cNvSpPr txBox="1"/>
            <p:nvPr/>
          </p:nvSpPr>
          <p:spPr>
            <a:xfrm>
              <a:off x="25080" y="6543956"/>
              <a:ext cx="1125342" cy="446827"/>
            </a:xfrm>
            <a:prstGeom prst="rect">
              <a:avLst/>
            </a:prstGeom>
            <a:noFill/>
          </p:spPr>
          <p:txBody>
            <a:bodyPr wrap="none" rtlCol="0">
              <a:spAutoFit/>
            </a:bodyPr>
            <a:lstStyle/>
            <a:p>
              <a:r>
                <a:rPr lang="en-US" sz="1200" dirty="0">
                  <a:solidFill>
                    <a:srgbClr val="002060"/>
                  </a:solidFill>
                  <a:latin typeface="Optima" panose="02000503060000020004" pitchFamily="2" charset="0"/>
                </a:rPr>
                <a:t>-2.5 cm</a:t>
              </a:r>
            </a:p>
          </p:txBody>
        </p:sp>
        <p:sp>
          <p:nvSpPr>
            <p:cNvPr id="40" name="TextBox 39">
              <a:extLst>
                <a:ext uri="{FF2B5EF4-FFF2-40B4-BE49-F238E27FC236}">
                  <a16:creationId xmlns:a16="http://schemas.microsoft.com/office/drawing/2014/main" id="{C0F4D961-C81B-991E-05C9-1464F8DDAC40}"/>
                </a:ext>
              </a:extLst>
            </p:cNvPr>
            <p:cNvSpPr txBox="1"/>
            <p:nvPr/>
          </p:nvSpPr>
          <p:spPr>
            <a:xfrm>
              <a:off x="-258006" y="2295058"/>
              <a:ext cx="1042596" cy="446827"/>
            </a:xfrm>
            <a:prstGeom prst="rect">
              <a:avLst/>
            </a:prstGeom>
            <a:noFill/>
          </p:spPr>
          <p:txBody>
            <a:bodyPr wrap="none" rtlCol="0">
              <a:spAutoFit/>
            </a:bodyPr>
            <a:lstStyle/>
            <a:p>
              <a:r>
                <a:rPr lang="en-US" sz="1200" dirty="0">
                  <a:solidFill>
                    <a:srgbClr val="002060"/>
                  </a:solidFill>
                  <a:latin typeface="Optima" panose="02000503060000020004" pitchFamily="2" charset="0"/>
                </a:rPr>
                <a:t>2.0 cm</a:t>
              </a:r>
            </a:p>
          </p:txBody>
        </p:sp>
        <p:sp>
          <p:nvSpPr>
            <p:cNvPr id="41" name="TextBox 40">
              <a:extLst>
                <a:ext uri="{FF2B5EF4-FFF2-40B4-BE49-F238E27FC236}">
                  <a16:creationId xmlns:a16="http://schemas.microsoft.com/office/drawing/2014/main" id="{CCD9E05E-C229-2079-6BD6-570EE87708D4}"/>
                </a:ext>
              </a:extLst>
            </p:cNvPr>
            <p:cNvSpPr txBox="1"/>
            <p:nvPr/>
          </p:nvSpPr>
          <p:spPr>
            <a:xfrm>
              <a:off x="-272992" y="5929933"/>
              <a:ext cx="1125342" cy="446827"/>
            </a:xfrm>
            <a:prstGeom prst="rect">
              <a:avLst/>
            </a:prstGeom>
            <a:noFill/>
          </p:spPr>
          <p:txBody>
            <a:bodyPr wrap="none" rtlCol="0">
              <a:spAutoFit/>
            </a:bodyPr>
            <a:lstStyle/>
            <a:p>
              <a:r>
                <a:rPr lang="en-US" sz="1200" dirty="0">
                  <a:solidFill>
                    <a:srgbClr val="002060"/>
                  </a:solidFill>
                  <a:latin typeface="Optima" panose="02000503060000020004" pitchFamily="2" charset="0"/>
                </a:rPr>
                <a:t>-2.0 cm</a:t>
              </a:r>
            </a:p>
          </p:txBody>
        </p:sp>
        <p:cxnSp>
          <p:nvCxnSpPr>
            <p:cNvPr id="42" name="Straight Connector 41">
              <a:extLst>
                <a:ext uri="{FF2B5EF4-FFF2-40B4-BE49-F238E27FC236}">
                  <a16:creationId xmlns:a16="http://schemas.microsoft.com/office/drawing/2014/main" id="{641303DC-4D31-CE51-487B-5C5EDE01D5B5}"/>
                </a:ext>
              </a:extLst>
            </p:cNvPr>
            <p:cNvCxnSpPr>
              <a:cxnSpLocks/>
            </p:cNvCxnSpPr>
            <p:nvPr/>
          </p:nvCxnSpPr>
          <p:spPr>
            <a:xfrm flipV="1">
              <a:off x="3035993" y="5501140"/>
              <a:ext cx="0" cy="400172"/>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99B96341-397E-AD28-8EED-0772250988B4}"/>
                </a:ext>
              </a:extLst>
            </p:cNvPr>
            <p:cNvCxnSpPr>
              <a:cxnSpLocks/>
            </p:cNvCxnSpPr>
            <p:nvPr/>
          </p:nvCxnSpPr>
          <p:spPr>
            <a:xfrm>
              <a:off x="2002165" y="6485492"/>
              <a:ext cx="2939090" cy="0"/>
            </a:xfrm>
            <a:prstGeom prst="line">
              <a:avLst/>
            </a:prstGeom>
            <a:ln w="9525">
              <a:solidFill>
                <a:schemeClr val="tx1"/>
              </a:solidFill>
              <a:headEnd type="triangle"/>
              <a:tailEnd type="triangle"/>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A7210B64-6EF6-6756-7845-83CA77071C8E}"/>
                </a:ext>
              </a:extLst>
            </p:cNvPr>
            <p:cNvCxnSpPr>
              <a:cxnSpLocks/>
            </p:cNvCxnSpPr>
            <p:nvPr/>
          </p:nvCxnSpPr>
          <p:spPr>
            <a:xfrm flipV="1">
              <a:off x="5978446" y="5495987"/>
              <a:ext cx="0" cy="400172"/>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a16="http://schemas.microsoft.com/office/drawing/2014/main" id="{181E464F-8976-96EE-F002-85810DBCB62D}"/>
                </a:ext>
              </a:extLst>
            </p:cNvPr>
            <p:cNvSpPr txBox="1"/>
            <p:nvPr/>
          </p:nvSpPr>
          <p:spPr>
            <a:xfrm>
              <a:off x="2870914" y="6128749"/>
              <a:ext cx="1319278" cy="446827"/>
            </a:xfrm>
            <a:prstGeom prst="rect">
              <a:avLst/>
            </a:prstGeom>
            <a:noFill/>
          </p:spPr>
          <p:txBody>
            <a:bodyPr wrap="none" rtlCol="0">
              <a:spAutoFit/>
            </a:bodyPr>
            <a:lstStyle/>
            <a:p>
              <a:r>
                <a:rPr lang="en-US" sz="1200" dirty="0">
                  <a:solidFill>
                    <a:srgbClr val="002060"/>
                  </a:solidFill>
                </a:rPr>
                <a:t>25.39</a:t>
              </a:r>
              <a:r>
                <a:rPr lang="en-US" sz="1000" dirty="0">
                  <a:solidFill>
                    <a:srgbClr val="002060"/>
                  </a:solidFill>
                </a:rPr>
                <a:t> mm</a:t>
              </a:r>
            </a:p>
          </p:txBody>
        </p:sp>
        <p:grpSp>
          <p:nvGrpSpPr>
            <p:cNvPr id="46" name="Group 45">
              <a:extLst>
                <a:ext uri="{FF2B5EF4-FFF2-40B4-BE49-F238E27FC236}">
                  <a16:creationId xmlns:a16="http://schemas.microsoft.com/office/drawing/2014/main" id="{E6B73728-F8E4-D406-8967-CB70E4B57613}"/>
                </a:ext>
              </a:extLst>
            </p:cNvPr>
            <p:cNvGrpSpPr/>
            <p:nvPr/>
          </p:nvGrpSpPr>
          <p:grpSpPr>
            <a:xfrm>
              <a:off x="2541590" y="3262131"/>
              <a:ext cx="1638134" cy="1649540"/>
              <a:chOff x="2439990" y="3262131"/>
              <a:chExt cx="1638134" cy="1649540"/>
            </a:xfrm>
          </p:grpSpPr>
          <p:sp>
            <p:nvSpPr>
              <p:cNvPr id="48" name="Oval 47">
                <a:extLst>
                  <a:ext uri="{FF2B5EF4-FFF2-40B4-BE49-F238E27FC236}">
                    <a16:creationId xmlns:a16="http://schemas.microsoft.com/office/drawing/2014/main" id="{C9E0B9A3-61C1-4387-0FFE-18833FA82988}"/>
                  </a:ext>
                </a:extLst>
              </p:cNvPr>
              <p:cNvSpPr/>
              <p:nvPr/>
            </p:nvSpPr>
            <p:spPr>
              <a:xfrm>
                <a:off x="2998551" y="3774850"/>
                <a:ext cx="644438" cy="1097278"/>
              </a:xfrm>
              <a:prstGeom prst="ellipse">
                <a:avLst/>
              </a:prstGeom>
              <a:solidFill>
                <a:schemeClr val="bg1">
                  <a:alpha val="63000"/>
                </a:schemeClr>
              </a:solidFill>
              <a:ln w="25400">
                <a:solidFill>
                  <a:schemeClr val="tx1"/>
                </a:solidFill>
              </a:ln>
              <a:effectLst>
                <a:outerShdw dist="23000" sx="1000" sy="1000" rotWithShape="0">
                  <a:srgbClr val="000000">
                    <a:alpha val="9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49" name="Group 48">
                <a:extLst>
                  <a:ext uri="{FF2B5EF4-FFF2-40B4-BE49-F238E27FC236}">
                    <a16:creationId xmlns:a16="http://schemas.microsoft.com/office/drawing/2014/main" id="{1BC12A42-9F8D-9898-CD2A-37AFC9FCD327}"/>
                  </a:ext>
                </a:extLst>
              </p:cNvPr>
              <p:cNvGrpSpPr/>
              <p:nvPr/>
            </p:nvGrpSpPr>
            <p:grpSpPr>
              <a:xfrm>
                <a:off x="2439990" y="3262131"/>
                <a:ext cx="1638134" cy="1649540"/>
                <a:chOff x="-1098962" y="3808231"/>
                <a:chExt cx="1638134" cy="1649540"/>
              </a:xfrm>
            </p:grpSpPr>
            <p:sp>
              <p:nvSpPr>
                <p:cNvPr id="50" name="TextBox 49">
                  <a:extLst>
                    <a:ext uri="{FF2B5EF4-FFF2-40B4-BE49-F238E27FC236}">
                      <a16:creationId xmlns:a16="http://schemas.microsoft.com/office/drawing/2014/main" id="{BE6153C4-8D72-48F3-7C54-CD924536659A}"/>
                    </a:ext>
                  </a:extLst>
                </p:cNvPr>
                <p:cNvSpPr txBox="1"/>
                <p:nvPr/>
              </p:nvSpPr>
              <p:spPr>
                <a:xfrm rot="16200000">
                  <a:off x="-1519673" y="4590233"/>
                  <a:ext cx="1288249" cy="446827"/>
                </a:xfrm>
                <a:prstGeom prst="rect">
                  <a:avLst/>
                </a:prstGeom>
                <a:solidFill>
                  <a:srgbClr val="FFFF00"/>
                </a:solidFill>
              </p:spPr>
              <p:txBody>
                <a:bodyPr wrap="none" rtlCol="0">
                  <a:spAutoFit/>
                </a:bodyPr>
                <a:lstStyle/>
                <a:p>
                  <a:r>
                    <a:rPr lang="en-US" sz="1200" b="1" dirty="0"/>
                    <a:t>10.1 mm</a:t>
                  </a:r>
                </a:p>
              </p:txBody>
            </p:sp>
            <p:sp>
              <p:nvSpPr>
                <p:cNvPr id="51" name="TextBox 50">
                  <a:extLst>
                    <a:ext uri="{FF2B5EF4-FFF2-40B4-BE49-F238E27FC236}">
                      <a16:creationId xmlns:a16="http://schemas.microsoft.com/office/drawing/2014/main" id="{C8E31801-ED96-94ED-ADF4-1F456F710A39}"/>
                    </a:ext>
                  </a:extLst>
                </p:cNvPr>
                <p:cNvSpPr txBox="1"/>
                <p:nvPr/>
              </p:nvSpPr>
              <p:spPr>
                <a:xfrm>
                  <a:off x="-723220" y="3808231"/>
                  <a:ext cx="1262392" cy="446827"/>
                </a:xfrm>
                <a:prstGeom prst="rect">
                  <a:avLst/>
                </a:prstGeom>
                <a:noFill/>
                <a:ln w="19050">
                  <a:noFill/>
                </a:ln>
              </p:spPr>
              <p:txBody>
                <a:bodyPr wrap="none" rtlCol="0">
                  <a:spAutoFit/>
                </a:bodyPr>
                <a:lstStyle/>
                <a:p>
                  <a:r>
                    <a:rPr lang="en-US" sz="1200" dirty="0">
                      <a:highlight>
                        <a:srgbClr val="FFFF00"/>
                      </a:highlight>
                    </a:rPr>
                    <a:t>5.05 mm</a:t>
                  </a:r>
                </a:p>
              </p:txBody>
            </p:sp>
          </p:grpSp>
        </p:grpSp>
        <p:cxnSp>
          <p:nvCxnSpPr>
            <p:cNvPr id="47" name="Straight Connector 46">
              <a:extLst>
                <a:ext uri="{FF2B5EF4-FFF2-40B4-BE49-F238E27FC236}">
                  <a16:creationId xmlns:a16="http://schemas.microsoft.com/office/drawing/2014/main" id="{F9FCDDB6-A8FD-79E2-F937-72660ACF0980}"/>
                </a:ext>
              </a:extLst>
            </p:cNvPr>
            <p:cNvCxnSpPr>
              <a:cxnSpLocks/>
            </p:cNvCxnSpPr>
            <p:nvPr/>
          </p:nvCxnSpPr>
          <p:spPr>
            <a:xfrm flipH="1" flipV="1">
              <a:off x="3355862" y="1755542"/>
              <a:ext cx="0" cy="3740444"/>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grpSp>
      <p:cxnSp>
        <p:nvCxnSpPr>
          <p:cNvPr id="58" name="Straight Connector 57">
            <a:extLst>
              <a:ext uri="{FF2B5EF4-FFF2-40B4-BE49-F238E27FC236}">
                <a16:creationId xmlns:a16="http://schemas.microsoft.com/office/drawing/2014/main" id="{B7AE93DF-DCB0-B88E-0E17-B4F884FD1AEF}"/>
              </a:ext>
            </a:extLst>
          </p:cNvPr>
          <p:cNvCxnSpPr>
            <a:cxnSpLocks/>
          </p:cNvCxnSpPr>
          <p:nvPr/>
        </p:nvCxnSpPr>
        <p:spPr>
          <a:xfrm flipV="1">
            <a:off x="6043803" y="3381349"/>
            <a:ext cx="0" cy="295257"/>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F2213D26-D7E0-AB71-1693-C8D8A97EED84}"/>
              </a:ext>
            </a:extLst>
          </p:cNvPr>
          <p:cNvCxnSpPr>
            <a:cxnSpLocks/>
          </p:cNvCxnSpPr>
          <p:nvPr/>
        </p:nvCxnSpPr>
        <p:spPr>
          <a:xfrm flipV="1">
            <a:off x="7848097" y="3373469"/>
            <a:ext cx="0" cy="295257"/>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grpSp>
        <p:nvGrpSpPr>
          <p:cNvPr id="83" name="Group 82">
            <a:extLst>
              <a:ext uri="{FF2B5EF4-FFF2-40B4-BE49-F238E27FC236}">
                <a16:creationId xmlns:a16="http://schemas.microsoft.com/office/drawing/2014/main" id="{25D17210-93ED-3490-98E9-511AB8DB30D1}"/>
              </a:ext>
            </a:extLst>
          </p:cNvPr>
          <p:cNvGrpSpPr>
            <a:grpSpLocks noChangeAspect="1"/>
          </p:cNvGrpSpPr>
          <p:nvPr/>
        </p:nvGrpSpPr>
        <p:grpSpPr>
          <a:xfrm>
            <a:off x="158836" y="3530631"/>
            <a:ext cx="4740569" cy="3048686"/>
            <a:chOff x="674092" y="7238221"/>
            <a:chExt cx="7365287" cy="4736654"/>
          </a:xfrm>
        </p:grpSpPr>
        <p:sp>
          <p:nvSpPr>
            <p:cNvPr id="63" name="TextBox 62">
              <a:extLst>
                <a:ext uri="{FF2B5EF4-FFF2-40B4-BE49-F238E27FC236}">
                  <a16:creationId xmlns:a16="http://schemas.microsoft.com/office/drawing/2014/main" id="{5C22E321-CFBE-4045-2140-589088EB9E3B}"/>
                </a:ext>
              </a:extLst>
            </p:cNvPr>
            <p:cNvSpPr txBox="1"/>
            <p:nvPr/>
          </p:nvSpPr>
          <p:spPr>
            <a:xfrm>
              <a:off x="3095084" y="7238221"/>
              <a:ext cx="2413831" cy="526002"/>
            </a:xfrm>
            <a:prstGeom prst="rect">
              <a:avLst/>
            </a:prstGeom>
            <a:noFill/>
          </p:spPr>
          <p:txBody>
            <a:bodyPr wrap="none" rtlCol="0">
              <a:spAutoFit/>
            </a:bodyPr>
            <a:lstStyle/>
            <a:p>
              <a:r>
                <a:rPr lang="en-US" sz="1600" b="1" dirty="0">
                  <a:solidFill>
                    <a:srgbClr val="002060"/>
                  </a:solidFill>
                  <a:latin typeface="Optima" panose="02000503060000020004" pitchFamily="2" charset="0"/>
                </a:rPr>
                <a:t>Energy 18 MeV</a:t>
              </a:r>
            </a:p>
          </p:txBody>
        </p:sp>
        <p:pic>
          <p:nvPicPr>
            <p:cNvPr id="64" name="Picture 63" descr="A green and red pixelated pattern&#10;&#10;Description automatically generated">
              <a:extLst>
                <a:ext uri="{FF2B5EF4-FFF2-40B4-BE49-F238E27FC236}">
                  <a16:creationId xmlns:a16="http://schemas.microsoft.com/office/drawing/2014/main" id="{FC841E13-E869-EB5C-DE6B-8C2707230F81}"/>
                </a:ext>
              </a:extLst>
            </p:cNvPr>
            <p:cNvPicPr>
              <a:picLocks noChangeAspect="1"/>
            </p:cNvPicPr>
            <p:nvPr/>
          </p:nvPicPr>
          <p:blipFill>
            <a:blip r:embed="rId4">
              <a:alphaModFix/>
            </a:blip>
            <a:stretch>
              <a:fillRect/>
            </a:stretch>
          </p:blipFill>
          <p:spPr>
            <a:xfrm>
              <a:off x="1711522" y="7719526"/>
              <a:ext cx="5787580" cy="3707407"/>
            </a:xfrm>
            <a:prstGeom prst="rect">
              <a:avLst/>
            </a:prstGeom>
          </p:spPr>
        </p:pic>
        <p:cxnSp>
          <p:nvCxnSpPr>
            <p:cNvPr id="65" name="Straight Connector 64">
              <a:extLst>
                <a:ext uri="{FF2B5EF4-FFF2-40B4-BE49-F238E27FC236}">
                  <a16:creationId xmlns:a16="http://schemas.microsoft.com/office/drawing/2014/main" id="{E23F6FC5-D2EE-BBC1-2CE2-47BFE4A29689}"/>
                </a:ext>
              </a:extLst>
            </p:cNvPr>
            <p:cNvCxnSpPr>
              <a:cxnSpLocks/>
              <a:endCxn id="64" idx="3"/>
            </p:cNvCxnSpPr>
            <p:nvPr/>
          </p:nvCxnSpPr>
          <p:spPr>
            <a:xfrm>
              <a:off x="1711521" y="9570493"/>
              <a:ext cx="5787581" cy="2737"/>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C61EFC29-5293-12F9-53BE-1CA2F95DD72C}"/>
                </a:ext>
              </a:extLst>
            </p:cNvPr>
            <p:cNvCxnSpPr>
              <a:cxnSpLocks/>
            </p:cNvCxnSpPr>
            <p:nvPr/>
          </p:nvCxnSpPr>
          <p:spPr>
            <a:xfrm flipV="1">
              <a:off x="3049069" y="9442930"/>
              <a:ext cx="0" cy="1976410"/>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BF3F14AA-F227-BEA9-F7BA-C7679832521D}"/>
                </a:ext>
              </a:extLst>
            </p:cNvPr>
            <p:cNvCxnSpPr>
              <a:cxnSpLocks/>
            </p:cNvCxnSpPr>
            <p:nvPr/>
          </p:nvCxnSpPr>
          <p:spPr>
            <a:xfrm flipV="1">
              <a:off x="5997684" y="9432158"/>
              <a:ext cx="0" cy="1976410"/>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68" name="TextBox 67">
              <a:extLst>
                <a:ext uri="{FF2B5EF4-FFF2-40B4-BE49-F238E27FC236}">
                  <a16:creationId xmlns:a16="http://schemas.microsoft.com/office/drawing/2014/main" id="{FFC78241-3F92-ABE0-71D4-073F5D5EB67E}"/>
                </a:ext>
              </a:extLst>
            </p:cNvPr>
            <p:cNvSpPr txBox="1"/>
            <p:nvPr/>
          </p:nvSpPr>
          <p:spPr>
            <a:xfrm>
              <a:off x="7035193" y="11544510"/>
              <a:ext cx="1004186" cy="430365"/>
            </a:xfrm>
            <a:prstGeom prst="rect">
              <a:avLst/>
            </a:prstGeom>
            <a:noFill/>
          </p:spPr>
          <p:txBody>
            <a:bodyPr wrap="none" rtlCol="0">
              <a:spAutoFit/>
            </a:bodyPr>
            <a:lstStyle/>
            <a:p>
              <a:r>
                <a:rPr lang="en-US" sz="1200" dirty="0">
                  <a:solidFill>
                    <a:srgbClr val="002060"/>
                  </a:solidFill>
                  <a:latin typeface="Optima" panose="02000503060000020004" pitchFamily="2" charset="0"/>
                </a:rPr>
                <a:t>2.5 cm</a:t>
              </a:r>
            </a:p>
          </p:txBody>
        </p:sp>
        <p:sp>
          <p:nvSpPr>
            <p:cNvPr id="69" name="TextBox 68">
              <a:extLst>
                <a:ext uri="{FF2B5EF4-FFF2-40B4-BE49-F238E27FC236}">
                  <a16:creationId xmlns:a16="http://schemas.microsoft.com/office/drawing/2014/main" id="{35980E48-8F6E-3677-B232-77CC990BF958}"/>
                </a:ext>
              </a:extLst>
            </p:cNvPr>
            <p:cNvSpPr txBox="1"/>
            <p:nvPr/>
          </p:nvSpPr>
          <p:spPr>
            <a:xfrm>
              <a:off x="1216002" y="11433079"/>
              <a:ext cx="1083883" cy="430365"/>
            </a:xfrm>
            <a:prstGeom prst="rect">
              <a:avLst/>
            </a:prstGeom>
            <a:noFill/>
          </p:spPr>
          <p:txBody>
            <a:bodyPr wrap="none" rtlCol="0">
              <a:spAutoFit/>
            </a:bodyPr>
            <a:lstStyle/>
            <a:p>
              <a:r>
                <a:rPr lang="en-US" sz="1200" dirty="0">
                  <a:solidFill>
                    <a:srgbClr val="002060"/>
                  </a:solidFill>
                  <a:latin typeface="Optima" panose="02000503060000020004" pitchFamily="2" charset="0"/>
                </a:rPr>
                <a:t>-2.5 cm</a:t>
              </a:r>
            </a:p>
          </p:txBody>
        </p:sp>
        <p:sp>
          <p:nvSpPr>
            <p:cNvPr id="70" name="TextBox 69">
              <a:extLst>
                <a:ext uri="{FF2B5EF4-FFF2-40B4-BE49-F238E27FC236}">
                  <a16:creationId xmlns:a16="http://schemas.microsoft.com/office/drawing/2014/main" id="{51AE9C1D-ECD5-E256-22CE-919087C785E7}"/>
                </a:ext>
              </a:extLst>
            </p:cNvPr>
            <p:cNvSpPr txBox="1"/>
            <p:nvPr/>
          </p:nvSpPr>
          <p:spPr>
            <a:xfrm>
              <a:off x="708557" y="7552149"/>
              <a:ext cx="646331" cy="276999"/>
            </a:xfrm>
            <a:prstGeom prst="rect">
              <a:avLst/>
            </a:prstGeom>
            <a:noFill/>
          </p:spPr>
          <p:txBody>
            <a:bodyPr wrap="none" rtlCol="0">
              <a:spAutoFit/>
            </a:bodyPr>
            <a:lstStyle/>
            <a:p>
              <a:r>
                <a:rPr lang="en-US" sz="1200" dirty="0">
                  <a:solidFill>
                    <a:srgbClr val="002060"/>
                  </a:solidFill>
                  <a:latin typeface="Optima" panose="02000503060000020004" pitchFamily="2" charset="0"/>
                </a:rPr>
                <a:t>2.0 cm</a:t>
              </a:r>
            </a:p>
          </p:txBody>
        </p:sp>
        <p:sp>
          <p:nvSpPr>
            <p:cNvPr id="71" name="TextBox 70">
              <a:extLst>
                <a:ext uri="{FF2B5EF4-FFF2-40B4-BE49-F238E27FC236}">
                  <a16:creationId xmlns:a16="http://schemas.microsoft.com/office/drawing/2014/main" id="{4EBCC743-2CE8-39B7-52D7-316EA6439288}"/>
                </a:ext>
              </a:extLst>
            </p:cNvPr>
            <p:cNvSpPr txBox="1"/>
            <p:nvPr/>
          </p:nvSpPr>
          <p:spPr>
            <a:xfrm>
              <a:off x="674092" y="11140414"/>
              <a:ext cx="1083883" cy="430365"/>
            </a:xfrm>
            <a:prstGeom prst="rect">
              <a:avLst/>
            </a:prstGeom>
            <a:noFill/>
          </p:spPr>
          <p:txBody>
            <a:bodyPr wrap="none" rtlCol="0">
              <a:spAutoFit/>
            </a:bodyPr>
            <a:lstStyle/>
            <a:p>
              <a:r>
                <a:rPr lang="en-US" sz="1200" dirty="0">
                  <a:solidFill>
                    <a:srgbClr val="002060"/>
                  </a:solidFill>
                  <a:latin typeface="Optima" panose="02000503060000020004" pitchFamily="2" charset="0"/>
                </a:rPr>
                <a:t>-2.0 cm</a:t>
              </a:r>
            </a:p>
          </p:txBody>
        </p:sp>
        <p:cxnSp>
          <p:nvCxnSpPr>
            <p:cNvPr id="72" name="Straight Connector 71">
              <a:extLst>
                <a:ext uri="{FF2B5EF4-FFF2-40B4-BE49-F238E27FC236}">
                  <a16:creationId xmlns:a16="http://schemas.microsoft.com/office/drawing/2014/main" id="{B1D5ADA3-A55E-387A-60E6-DACE2372F20E}"/>
                </a:ext>
              </a:extLst>
            </p:cNvPr>
            <p:cNvCxnSpPr>
              <a:cxnSpLocks/>
            </p:cNvCxnSpPr>
            <p:nvPr/>
          </p:nvCxnSpPr>
          <p:spPr>
            <a:xfrm flipV="1">
              <a:off x="3048693" y="11419340"/>
              <a:ext cx="0" cy="400172"/>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CF0F6319-A490-AD79-1DE4-70CC72893E83}"/>
                </a:ext>
              </a:extLst>
            </p:cNvPr>
            <p:cNvCxnSpPr>
              <a:cxnSpLocks/>
            </p:cNvCxnSpPr>
            <p:nvPr/>
          </p:nvCxnSpPr>
          <p:spPr>
            <a:xfrm>
              <a:off x="3052244" y="11801449"/>
              <a:ext cx="2935224" cy="0"/>
            </a:xfrm>
            <a:prstGeom prst="line">
              <a:avLst/>
            </a:prstGeom>
            <a:ln w="9525">
              <a:solidFill>
                <a:schemeClr val="tx1"/>
              </a:solidFill>
              <a:headEnd type="triangle"/>
              <a:tailEnd type="triangle"/>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35B63093-36E7-D856-B300-E4046EA4706E}"/>
                </a:ext>
              </a:extLst>
            </p:cNvPr>
            <p:cNvCxnSpPr>
              <a:cxnSpLocks/>
            </p:cNvCxnSpPr>
            <p:nvPr/>
          </p:nvCxnSpPr>
          <p:spPr>
            <a:xfrm flipV="1">
              <a:off x="5997496" y="11414187"/>
              <a:ext cx="0" cy="400172"/>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75" name="TextBox 74">
              <a:extLst>
                <a:ext uri="{FF2B5EF4-FFF2-40B4-BE49-F238E27FC236}">
                  <a16:creationId xmlns:a16="http://schemas.microsoft.com/office/drawing/2014/main" id="{5623745E-877D-9FB5-32E2-07E0FF1E9155}"/>
                </a:ext>
              </a:extLst>
            </p:cNvPr>
            <p:cNvSpPr txBox="1"/>
            <p:nvPr/>
          </p:nvSpPr>
          <p:spPr>
            <a:xfrm>
              <a:off x="3956759" y="11444996"/>
              <a:ext cx="867545" cy="276999"/>
            </a:xfrm>
            <a:prstGeom prst="rect">
              <a:avLst/>
            </a:prstGeom>
            <a:noFill/>
          </p:spPr>
          <p:txBody>
            <a:bodyPr wrap="none" rtlCol="0">
              <a:spAutoFit/>
            </a:bodyPr>
            <a:lstStyle/>
            <a:p>
              <a:r>
                <a:rPr lang="en-US" sz="1200" dirty="0">
                  <a:solidFill>
                    <a:srgbClr val="002060"/>
                  </a:solidFill>
                </a:rPr>
                <a:t>25.47 mm</a:t>
              </a:r>
            </a:p>
          </p:txBody>
        </p:sp>
        <p:cxnSp>
          <p:nvCxnSpPr>
            <p:cNvPr id="76" name="Straight Connector 75">
              <a:extLst>
                <a:ext uri="{FF2B5EF4-FFF2-40B4-BE49-F238E27FC236}">
                  <a16:creationId xmlns:a16="http://schemas.microsoft.com/office/drawing/2014/main" id="{DE73F5C9-1D5A-0E26-593C-D492502C8D3C}"/>
                </a:ext>
              </a:extLst>
            </p:cNvPr>
            <p:cNvCxnSpPr>
              <a:cxnSpLocks/>
              <a:stCxn id="64" idx="1"/>
            </p:cNvCxnSpPr>
            <p:nvPr/>
          </p:nvCxnSpPr>
          <p:spPr>
            <a:xfrm>
              <a:off x="1711522" y="9573230"/>
              <a:ext cx="5759185" cy="2736"/>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grpSp>
          <p:nvGrpSpPr>
            <p:cNvPr id="77" name="Group 76">
              <a:extLst>
                <a:ext uri="{FF2B5EF4-FFF2-40B4-BE49-F238E27FC236}">
                  <a16:creationId xmlns:a16="http://schemas.microsoft.com/office/drawing/2014/main" id="{06C43468-24DC-5217-26B4-CE4891980303}"/>
                </a:ext>
              </a:extLst>
            </p:cNvPr>
            <p:cNvGrpSpPr/>
            <p:nvPr/>
          </p:nvGrpSpPr>
          <p:grpSpPr>
            <a:xfrm>
              <a:off x="3667647" y="8607406"/>
              <a:ext cx="1408783" cy="1527645"/>
              <a:chOff x="3502547" y="2689206"/>
              <a:chExt cx="1408783" cy="1527645"/>
            </a:xfrm>
          </p:grpSpPr>
          <p:sp>
            <p:nvSpPr>
              <p:cNvPr id="78" name="Oval 77">
                <a:extLst>
                  <a:ext uri="{FF2B5EF4-FFF2-40B4-BE49-F238E27FC236}">
                    <a16:creationId xmlns:a16="http://schemas.microsoft.com/office/drawing/2014/main" id="{1BB157EE-6D9A-2183-0B9C-243CB8690765}"/>
                  </a:ext>
                </a:extLst>
              </p:cNvPr>
              <p:cNvSpPr/>
              <p:nvPr/>
            </p:nvSpPr>
            <p:spPr>
              <a:xfrm>
                <a:off x="3981169" y="3119571"/>
                <a:ext cx="644439" cy="1097280"/>
              </a:xfrm>
              <a:prstGeom prst="ellipse">
                <a:avLst/>
              </a:prstGeom>
              <a:solidFill>
                <a:schemeClr val="bg1">
                  <a:alpha val="63000"/>
                </a:schemeClr>
              </a:solidFill>
              <a:ln w="25400">
                <a:solidFill>
                  <a:schemeClr val="tx1"/>
                </a:solidFill>
              </a:ln>
              <a:effectLst>
                <a:outerShdw dist="23000" sx="1000" sy="1000" rotWithShape="0">
                  <a:srgbClr val="000000">
                    <a:alpha val="9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79" name="Group 78">
                <a:extLst>
                  <a:ext uri="{FF2B5EF4-FFF2-40B4-BE49-F238E27FC236}">
                    <a16:creationId xmlns:a16="http://schemas.microsoft.com/office/drawing/2014/main" id="{8300ED33-4BF4-19D5-10B6-897512B07435}"/>
                  </a:ext>
                </a:extLst>
              </p:cNvPr>
              <p:cNvGrpSpPr/>
              <p:nvPr/>
            </p:nvGrpSpPr>
            <p:grpSpPr>
              <a:xfrm>
                <a:off x="3502547" y="2689206"/>
                <a:ext cx="1408783" cy="1468208"/>
                <a:chOff x="-36405" y="3235306"/>
                <a:chExt cx="1408783" cy="1468208"/>
              </a:xfrm>
            </p:grpSpPr>
            <p:sp>
              <p:nvSpPr>
                <p:cNvPr id="80" name="TextBox 79">
                  <a:extLst>
                    <a:ext uri="{FF2B5EF4-FFF2-40B4-BE49-F238E27FC236}">
                      <a16:creationId xmlns:a16="http://schemas.microsoft.com/office/drawing/2014/main" id="{C1B77091-AE98-BF82-E0BD-7C382AF7C164}"/>
                    </a:ext>
                  </a:extLst>
                </p:cNvPr>
                <p:cNvSpPr txBox="1"/>
                <p:nvPr/>
              </p:nvSpPr>
              <p:spPr>
                <a:xfrm rot="16200000">
                  <a:off x="-375616" y="3933937"/>
                  <a:ext cx="1108788" cy="430365"/>
                </a:xfrm>
                <a:prstGeom prst="rect">
                  <a:avLst/>
                </a:prstGeom>
                <a:solidFill>
                  <a:srgbClr val="FFFF00"/>
                </a:solidFill>
              </p:spPr>
              <p:txBody>
                <a:bodyPr wrap="none" rtlCol="0">
                  <a:spAutoFit/>
                </a:bodyPr>
                <a:lstStyle/>
                <a:p>
                  <a:r>
                    <a:rPr lang="en-US" sz="1200" b="1" dirty="0"/>
                    <a:t>8.9 mm</a:t>
                  </a:r>
                </a:p>
              </p:txBody>
            </p:sp>
            <p:sp>
              <p:nvSpPr>
                <p:cNvPr id="81" name="TextBox 80">
                  <a:extLst>
                    <a:ext uri="{FF2B5EF4-FFF2-40B4-BE49-F238E27FC236}">
                      <a16:creationId xmlns:a16="http://schemas.microsoft.com/office/drawing/2014/main" id="{6FDFC8E0-350E-8C2A-EACA-C322F301FA88}"/>
                    </a:ext>
                  </a:extLst>
                </p:cNvPr>
                <p:cNvSpPr txBox="1"/>
                <p:nvPr/>
              </p:nvSpPr>
              <p:spPr>
                <a:xfrm>
                  <a:off x="156496" y="3235306"/>
                  <a:ext cx="1215882" cy="430365"/>
                </a:xfrm>
                <a:prstGeom prst="rect">
                  <a:avLst/>
                </a:prstGeom>
                <a:noFill/>
                <a:ln w="19050">
                  <a:noFill/>
                </a:ln>
              </p:spPr>
              <p:txBody>
                <a:bodyPr wrap="none" rtlCol="0">
                  <a:spAutoFit/>
                </a:bodyPr>
                <a:lstStyle/>
                <a:p>
                  <a:r>
                    <a:rPr lang="en-US" sz="1200" dirty="0">
                      <a:highlight>
                        <a:srgbClr val="FFFF00"/>
                      </a:highlight>
                    </a:rPr>
                    <a:t>4.46 mm</a:t>
                  </a:r>
                </a:p>
              </p:txBody>
            </p:sp>
          </p:grpSp>
        </p:grpSp>
        <p:cxnSp>
          <p:nvCxnSpPr>
            <p:cNvPr id="82" name="Straight Connector 81">
              <a:extLst>
                <a:ext uri="{FF2B5EF4-FFF2-40B4-BE49-F238E27FC236}">
                  <a16:creationId xmlns:a16="http://schemas.microsoft.com/office/drawing/2014/main" id="{7761F3BF-4A2C-B014-7D6A-10995C78DF25}"/>
                </a:ext>
              </a:extLst>
            </p:cNvPr>
            <p:cNvCxnSpPr>
              <a:cxnSpLocks/>
            </p:cNvCxnSpPr>
            <p:nvPr/>
          </p:nvCxnSpPr>
          <p:spPr>
            <a:xfrm flipH="1" flipV="1">
              <a:off x="4489217" y="7721427"/>
              <a:ext cx="0" cy="3740446"/>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grpSp>
      <p:grpSp>
        <p:nvGrpSpPr>
          <p:cNvPr id="86" name="Group 85">
            <a:extLst>
              <a:ext uri="{FF2B5EF4-FFF2-40B4-BE49-F238E27FC236}">
                <a16:creationId xmlns:a16="http://schemas.microsoft.com/office/drawing/2014/main" id="{002B1CC0-E358-EBD7-A1D0-1673C5F6D2B7}"/>
              </a:ext>
            </a:extLst>
          </p:cNvPr>
          <p:cNvGrpSpPr>
            <a:grpSpLocks noChangeAspect="1"/>
          </p:cNvGrpSpPr>
          <p:nvPr/>
        </p:nvGrpSpPr>
        <p:grpSpPr>
          <a:xfrm>
            <a:off x="4512999" y="3537355"/>
            <a:ext cx="4633906" cy="3020475"/>
            <a:chOff x="805366" y="1342613"/>
            <a:chExt cx="7191326" cy="4687457"/>
          </a:xfrm>
        </p:grpSpPr>
        <p:pic>
          <p:nvPicPr>
            <p:cNvPr id="87" name="Content Placeholder 6" descr="A green and red pixelated pattern&#10;&#10;Description automatically generated">
              <a:extLst>
                <a:ext uri="{FF2B5EF4-FFF2-40B4-BE49-F238E27FC236}">
                  <a16:creationId xmlns:a16="http://schemas.microsoft.com/office/drawing/2014/main" id="{9503CF36-8458-9B8B-A2BC-79545B6C6B63}"/>
                </a:ext>
              </a:extLst>
            </p:cNvPr>
            <p:cNvPicPr>
              <a:picLocks noChangeAspect="1"/>
            </p:cNvPicPr>
            <p:nvPr/>
          </p:nvPicPr>
          <p:blipFill>
            <a:blip r:embed="rId5">
              <a:alphaModFix/>
              <a:extLst>
                <a:ext uri="{BEBA8EAE-BF5A-486C-A8C5-ECC9F3942E4B}">
                  <a14:imgProps xmlns:a14="http://schemas.microsoft.com/office/drawing/2010/main">
                    <a14:imgLayer r:embed="rId6">
                      <a14:imgEffect>
                        <a14:brightnessContrast contrast="23000"/>
                      </a14:imgEffect>
                    </a14:imgLayer>
                  </a14:imgProps>
                </a:ext>
              </a:extLst>
            </a:blip>
            <a:stretch>
              <a:fillRect/>
            </a:stretch>
          </p:blipFill>
          <p:spPr>
            <a:xfrm>
              <a:off x="1739916" y="1831114"/>
              <a:ext cx="5759185" cy="3693938"/>
            </a:xfrm>
            <a:prstGeom prst="rect">
              <a:avLst/>
            </a:prstGeom>
          </p:spPr>
        </p:pic>
        <p:sp>
          <p:nvSpPr>
            <p:cNvPr id="88" name="TextBox 87">
              <a:extLst>
                <a:ext uri="{FF2B5EF4-FFF2-40B4-BE49-F238E27FC236}">
                  <a16:creationId xmlns:a16="http://schemas.microsoft.com/office/drawing/2014/main" id="{426B8D65-35AE-E687-A463-3FC4A44920B2}"/>
                </a:ext>
              </a:extLst>
            </p:cNvPr>
            <p:cNvSpPr txBox="1"/>
            <p:nvPr/>
          </p:nvSpPr>
          <p:spPr>
            <a:xfrm>
              <a:off x="6993655" y="5519509"/>
              <a:ext cx="1003037" cy="429873"/>
            </a:xfrm>
            <a:prstGeom prst="rect">
              <a:avLst/>
            </a:prstGeom>
            <a:noFill/>
          </p:spPr>
          <p:txBody>
            <a:bodyPr wrap="none" rtlCol="0">
              <a:spAutoFit/>
            </a:bodyPr>
            <a:lstStyle/>
            <a:p>
              <a:r>
                <a:rPr lang="en-US" sz="1200" dirty="0">
                  <a:solidFill>
                    <a:srgbClr val="002060"/>
                  </a:solidFill>
                  <a:latin typeface="Optima" panose="02000503060000020004" pitchFamily="2" charset="0"/>
                </a:rPr>
                <a:t>2.5 cm</a:t>
              </a:r>
            </a:p>
          </p:txBody>
        </p:sp>
        <p:sp>
          <p:nvSpPr>
            <p:cNvPr id="89" name="TextBox 88">
              <a:extLst>
                <a:ext uri="{FF2B5EF4-FFF2-40B4-BE49-F238E27FC236}">
                  <a16:creationId xmlns:a16="http://schemas.microsoft.com/office/drawing/2014/main" id="{7F3EFD9C-F6A7-BDE5-D3CA-8D47EED417E8}"/>
                </a:ext>
              </a:extLst>
            </p:cNvPr>
            <p:cNvSpPr txBox="1"/>
            <p:nvPr/>
          </p:nvSpPr>
          <p:spPr>
            <a:xfrm>
              <a:off x="1382869" y="5504670"/>
              <a:ext cx="1110007" cy="525400"/>
            </a:xfrm>
            <a:prstGeom prst="rect">
              <a:avLst/>
            </a:prstGeom>
            <a:noFill/>
          </p:spPr>
          <p:txBody>
            <a:bodyPr wrap="none" rtlCol="0">
              <a:spAutoFit/>
            </a:bodyPr>
            <a:lstStyle/>
            <a:p>
              <a:r>
                <a:rPr lang="en-US" sz="1600" dirty="0">
                  <a:solidFill>
                    <a:srgbClr val="002060"/>
                  </a:solidFill>
                  <a:latin typeface="Optima" panose="02000503060000020004" pitchFamily="2" charset="0"/>
                </a:rPr>
                <a:t>-</a:t>
              </a:r>
              <a:r>
                <a:rPr lang="en-US" sz="1200" dirty="0">
                  <a:solidFill>
                    <a:srgbClr val="002060"/>
                  </a:solidFill>
                  <a:latin typeface="Optima" panose="02000503060000020004" pitchFamily="2" charset="0"/>
                </a:rPr>
                <a:t>2.5 cm</a:t>
              </a:r>
            </a:p>
          </p:txBody>
        </p:sp>
        <p:sp>
          <p:nvSpPr>
            <p:cNvPr id="90" name="TextBox 89">
              <a:extLst>
                <a:ext uri="{FF2B5EF4-FFF2-40B4-BE49-F238E27FC236}">
                  <a16:creationId xmlns:a16="http://schemas.microsoft.com/office/drawing/2014/main" id="{03F50C3F-5747-2639-91B0-03B3DE1ECCD0}"/>
                </a:ext>
              </a:extLst>
            </p:cNvPr>
            <p:cNvSpPr txBox="1"/>
            <p:nvPr/>
          </p:nvSpPr>
          <p:spPr>
            <a:xfrm>
              <a:off x="895473" y="1689307"/>
              <a:ext cx="1003037" cy="429873"/>
            </a:xfrm>
            <a:prstGeom prst="rect">
              <a:avLst/>
            </a:prstGeom>
            <a:noFill/>
          </p:spPr>
          <p:txBody>
            <a:bodyPr wrap="none" rtlCol="0">
              <a:spAutoFit/>
            </a:bodyPr>
            <a:lstStyle/>
            <a:p>
              <a:r>
                <a:rPr lang="en-US" sz="1200" dirty="0">
                  <a:solidFill>
                    <a:srgbClr val="002060"/>
                  </a:solidFill>
                  <a:latin typeface="Optima" panose="02000503060000020004" pitchFamily="2" charset="0"/>
                </a:rPr>
                <a:t>2.0 cm</a:t>
              </a:r>
            </a:p>
          </p:txBody>
        </p:sp>
        <p:sp>
          <p:nvSpPr>
            <p:cNvPr id="91" name="TextBox 90">
              <a:extLst>
                <a:ext uri="{FF2B5EF4-FFF2-40B4-BE49-F238E27FC236}">
                  <a16:creationId xmlns:a16="http://schemas.microsoft.com/office/drawing/2014/main" id="{6EFC2ECA-AFDA-BB5C-664B-D2E4A28B3BCD}"/>
                </a:ext>
              </a:extLst>
            </p:cNvPr>
            <p:cNvSpPr txBox="1"/>
            <p:nvPr/>
          </p:nvSpPr>
          <p:spPr>
            <a:xfrm>
              <a:off x="805366" y="5210450"/>
              <a:ext cx="1082642" cy="429873"/>
            </a:xfrm>
            <a:prstGeom prst="rect">
              <a:avLst/>
            </a:prstGeom>
            <a:noFill/>
          </p:spPr>
          <p:txBody>
            <a:bodyPr wrap="none" rtlCol="0">
              <a:spAutoFit/>
            </a:bodyPr>
            <a:lstStyle/>
            <a:p>
              <a:r>
                <a:rPr lang="en-US" sz="1200" dirty="0">
                  <a:solidFill>
                    <a:srgbClr val="002060"/>
                  </a:solidFill>
                  <a:latin typeface="Optima" panose="02000503060000020004" pitchFamily="2" charset="0"/>
                </a:rPr>
                <a:t>-2.0 cm</a:t>
              </a:r>
            </a:p>
          </p:txBody>
        </p:sp>
        <p:sp>
          <p:nvSpPr>
            <p:cNvPr id="92" name="TextBox 91">
              <a:extLst>
                <a:ext uri="{FF2B5EF4-FFF2-40B4-BE49-F238E27FC236}">
                  <a16:creationId xmlns:a16="http://schemas.microsoft.com/office/drawing/2014/main" id="{BD0ABB25-F012-E1AD-6F06-46B734D39CF6}"/>
                </a:ext>
              </a:extLst>
            </p:cNvPr>
            <p:cNvSpPr txBox="1"/>
            <p:nvPr/>
          </p:nvSpPr>
          <p:spPr>
            <a:xfrm>
              <a:off x="3954379" y="5513240"/>
              <a:ext cx="1346337" cy="429873"/>
            </a:xfrm>
            <a:prstGeom prst="rect">
              <a:avLst/>
            </a:prstGeom>
            <a:noFill/>
          </p:spPr>
          <p:txBody>
            <a:bodyPr wrap="none" rtlCol="0">
              <a:spAutoFit/>
            </a:bodyPr>
            <a:lstStyle/>
            <a:p>
              <a:r>
                <a:rPr lang="en-US" sz="1200" dirty="0">
                  <a:solidFill>
                    <a:srgbClr val="002060"/>
                  </a:solidFill>
                </a:rPr>
                <a:t>25.95 mm</a:t>
              </a:r>
            </a:p>
          </p:txBody>
        </p:sp>
        <p:cxnSp>
          <p:nvCxnSpPr>
            <p:cNvPr id="93" name="Straight Connector 92">
              <a:extLst>
                <a:ext uri="{FF2B5EF4-FFF2-40B4-BE49-F238E27FC236}">
                  <a16:creationId xmlns:a16="http://schemas.microsoft.com/office/drawing/2014/main" id="{1AF8D56F-D26E-16AB-C26B-C981F59AB2BE}"/>
                </a:ext>
              </a:extLst>
            </p:cNvPr>
            <p:cNvCxnSpPr>
              <a:cxnSpLocks/>
            </p:cNvCxnSpPr>
            <p:nvPr/>
          </p:nvCxnSpPr>
          <p:spPr>
            <a:xfrm flipV="1">
              <a:off x="3055419" y="3533509"/>
              <a:ext cx="0" cy="1976410"/>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94" name="Straight Connector 93">
              <a:extLst>
                <a:ext uri="{FF2B5EF4-FFF2-40B4-BE49-F238E27FC236}">
                  <a16:creationId xmlns:a16="http://schemas.microsoft.com/office/drawing/2014/main" id="{674CADE7-B76E-9EE0-32FE-2B49C1F84184}"/>
                </a:ext>
              </a:extLst>
            </p:cNvPr>
            <p:cNvCxnSpPr>
              <a:cxnSpLocks/>
            </p:cNvCxnSpPr>
            <p:nvPr/>
          </p:nvCxnSpPr>
          <p:spPr>
            <a:xfrm flipV="1">
              <a:off x="6011737" y="3513227"/>
              <a:ext cx="0" cy="1976410"/>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95" name="Straight Connector 94">
              <a:extLst>
                <a:ext uri="{FF2B5EF4-FFF2-40B4-BE49-F238E27FC236}">
                  <a16:creationId xmlns:a16="http://schemas.microsoft.com/office/drawing/2014/main" id="{CFAA2318-F022-8005-4FDD-327147C15561}"/>
                </a:ext>
              </a:extLst>
            </p:cNvPr>
            <p:cNvCxnSpPr>
              <a:cxnSpLocks/>
            </p:cNvCxnSpPr>
            <p:nvPr/>
          </p:nvCxnSpPr>
          <p:spPr>
            <a:xfrm flipV="1">
              <a:off x="6014833" y="5525053"/>
              <a:ext cx="0" cy="400171"/>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96" name="Straight Connector 95">
              <a:extLst>
                <a:ext uri="{FF2B5EF4-FFF2-40B4-BE49-F238E27FC236}">
                  <a16:creationId xmlns:a16="http://schemas.microsoft.com/office/drawing/2014/main" id="{91E35C36-6819-97F1-E6F5-46D78EE6FE0A}"/>
                </a:ext>
              </a:extLst>
            </p:cNvPr>
            <p:cNvCxnSpPr>
              <a:cxnSpLocks/>
            </p:cNvCxnSpPr>
            <p:nvPr/>
          </p:nvCxnSpPr>
          <p:spPr>
            <a:xfrm flipV="1">
              <a:off x="3055419" y="5522486"/>
              <a:ext cx="0" cy="400172"/>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97" name="Straight Connector 96">
              <a:extLst>
                <a:ext uri="{FF2B5EF4-FFF2-40B4-BE49-F238E27FC236}">
                  <a16:creationId xmlns:a16="http://schemas.microsoft.com/office/drawing/2014/main" id="{5420931B-9CEE-5F03-678B-2EEE639E0C4F}"/>
                </a:ext>
              </a:extLst>
            </p:cNvPr>
            <p:cNvCxnSpPr>
              <a:cxnSpLocks/>
            </p:cNvCxnSpPr>
            <p:nvPr/>
          </p:nvCxnSpPr>
          <p:spPr>
            <a:xfrm flipV="1">
              <a:off x="3052787" y="5848472"/>
              <a:ext cx="2958950" cy="2"/>
            </a:xfrm>
            <a:prstGeom prst="line">
              <a:avLst/>
            </a:prstGeom>
            <a:ln w="9525">
              <a:solidFill>
                <a:schemeClr val="tx1"/>
              </a:solidFill>
              <a:headEnd type="triangle"/>
              <a:tailEnd type="triangle"/>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98" name="Straight Connector 97">
              <a:extLst>
                <a:ext uri="{FF2B5EF4-FFF2-40B4-BE49-F238E27FC236}">
                  <a16:creationId xmlns:a16="http://schemas.microsoft.com/office/drawing/2014/main" id="{11CE918B-7679-87A6-58D4-31F878746E66}"/>
                </a:ext>
              </a:extLst>
            </p:cNvPr>
            <p:cNvCxnSpPr>
              <a:cxnSpLocks/>
            </p:cNvCxnSpPr>
            <p:nvPr/>
          </p:nvCxnSpPr>
          <p:spPr>
            <a:xfrm>
              <a:off x="1743271" y="3674080"/>
              <a:ext cx="5742432" cy="2736"/>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99" name="TextBox 98">
              <a:extLst>
                <a:ext uri="{FF2B5EF4-FFF2-40B4-BE49-F238E27FC236}">
                  <a16:creationId xmlns:a16="http://schemas.microsoft.com/office/drawing/2014/main" id="{48906EC9-F3E8-7EB2-A800-13D2ECB3F02C}"/>
                </a:ext>
              </a:extLst>
            </p:cNvPr>
            <p:cNvSpPr txBox="1"/>
            <p:nvPr/>
          </p:nvSpPr>
          <p:spPr>
            <a:xfrm>
              <a:off x="3202097" y="1342613"/>
              <a:ext cx="2411068" cy="525400"/>
            </a:xfrm>
            <a:prstGeom prst="rect">
              <a:avLst/>
            </a:prstGeom>
            <a:noFill/>
          </p:spPr>
          <p:txBody>
            <a:bodyPr wrap="none" rtlCol="0">
              <a:spAutoFit/>
            </a:bodyPr>
            <a:lstStyle/>
            <a:p>
              <a:r>
                <a:rPr lang="en-US" sz="1600" b="1" dirty="0">
                  <a:solidFill>
                    <a:srgbClr val="002060"/>
                  </a:solidFill>
                  <a:latin typeface="Optima" panose="02000503060000020004" pitchFamily="2" charset="0"/>
                </a:rPr>
                <a:t>Energy 50 MeV</a:t>
              </a:r>
            </a:p>
          </p:txBody>
        </p:sp>
        <p:grpSp>
          <p:nvGrpSpPr>
            <p:cNvPr id="100" name="Group 99">
              <a:extLst>
                <a:ext uri="{FF2B5EF4-FFF2-40B4-BE49-F238E27FC236}">
                  <a16:creationId xmlns:a16="http://schemas.microsoft.com/office/drawing/2014/main" id="{A2347A4E-569A-7C14-A3F3-329326AEC41B}"/>
                </a:ext>
              </a:extLst>
            </p:cNvPr>
            <p:cNvGrpSpPr/>
            <p:nvPr/>
          </p:nvGrpSpPr>
          <p:grpSpPr>
            <a:xfrm>
              <a:off x="3764623" y="2994900"/>
              <a:ext cx="1564920" cy="1224519"/>
              <a:chOff x="3574123" y="2994900"/>
              <a:chExt cx="1564920" cy="1224519"/>
            </a:xfrm>
          </p:grpSpPr>
          <p:sp>
            <p:nvSpPr>
              <p:cNvPr id="102" name="Oval 101">
                <a:extLst>
                  <a:ext uri="{FF2B5EF4-FFF2-40B4-BE49-F238E27FC236}">
                    <a16:creationId xmlns:a16="http://schemas.microsoft.com/office/drawing/2014/main" id="{985FCC8C-F86C-A5CD-0156-7D457CE441BF}"/>
                  </a:ext>
                </a:extLst>
              </p:cNvPr>
              <p:cNvSpPr/>
              <p:nvPr/>
            </p:nvSpPr>
            <p:spPr>
              <a:xfrm>
                <a:off x="4161804" y="3431762"/>
                <a:ext cx="283464" cy="484632"/>
              </a:xfrm>
              <a:prstGeom prst="ellipse">
                <a:avLst/>
              </a:prstGeom>
              <a:solidFill>
                <a:schemeClr val="bg1">
                  <a:alpha val="63000"/>
                </a:schemeClr>
              </a:solidFill>
              <a:ln w="25400">
                <a:solidFill>
                  <a:schemeClr val="tx1"/>
                </a:solidFill>
              </a:ln>
              <a:effectLst>
                <a:outerShdw dist="23000" sx="1000" sy="1000" rotWithShape="0">
                  <a:srgbClr val="000000">
                    <a:alpha val="9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03" name="Group 102">
                <a:extLst>
                  <a:ext uri="{FF2B5EF4-FFF2-40B4-BE49-F238E27FC236}">
                    <a16:creationId xmlns:a16="http://schemas.microsoft.com/office/drawing/2014/main" id="{04ABD900-528D-78EF-A0B9-C1AA3D7924B2}"/>
                  </a:ext>
                </a:extLst>
              </p:cNvPr>
              <p:cNvGrpSpPr/>
              <p:nvPr/>
            </p:nvGrpSpPr>
            <p:grpSpPr>
              <a:xfrm>
                <a:off x="3574123" y="2994900"/>
                <a:ext cx="1564920" cy="1224519"/>
                <a:chOff x="35171" y="3541000"/>
                <a:chExt cx="1564920" cy="1224519"/>
              </a:xfrm>
            </p:grpSpPr>
            <p:sp>
              <p:nvSpPr>
                <p:cNvPr id="104" name="TextBox 103">
                  <a:extLst>
                    <a:ext uri="{FF2B5EF4-FFF2-40B4-BE49-F238E27FC236}">
                      <a16:creationId xmlns:a16="http://schemas.microsoft.com/office/drawing/2014/main" id="{E8EF577F-84A7-51BD-2A09-81DD2A586706}"/>
                    </a:ext>
                  </a:extLst>
                </p:cNvPr>
                <p:cNvSpPr txBox="1"/>
                <p:nvPr/>
              </p:nvSpPr>
              <p:spPr>
                <a:xfrm rot="16200000">
                  <a:off x="-303651" y="3996824"/>
                  <a:ext cx="1107517" cy="429873"/>
                </a:xfrm>
                <a:prstGeom prst="rect">
                  <a:avLst/>
                </a:prstGeom>
                <a:solidFill>
                  <a:srgbClr val="FFFF00"/>
                </a:solidFill>
              </p:spPr>
              <p:txBody>
                <a:bodyPr wrap="none" rtlCol="0">
                  <a:spAutoFit/>
                </a:bodyPr>
                <a:lstStyle/>
                <a:p>
                  <a:r>
                    <a:rPr lang="en-US" sz="1200" b="1" dirty="0"/>
                    <a:t>5.3 mm</a:t>
                  </a:r>
                </a:p>
              </p:txBody>
            </p:sp>
            <p:sp>
              <p:nvSpPr>
                <p:cNvPr id="105" name="TextBox 104">
                  <a:extLst>
                    <a:ext uri="{FF2B5EF4-FFF2-40B4-BE49-F238E27FC236}">
                      <a16:creationId xmlns:a16="http://schemas.microsoft.com/office/drawing/2014/main" id="{25F44AAA-7BB8-B268-41B2-AB0A9C0722E9}"/>
                    </a:ext>
                  </a:extLst>
                </p:cNvPr>
                <p:cNvSpPr txBox="1"/>
                <p:nvPr/>
              </p:nvSpPr>
              <p:spPr>
                <a:xfrm>
                  <a:off x="385601" y="3541000"/>
                  <a:ext cx="1214490" cy="429873"/>
                </a:xfrm>
                <a:prstGeom prst="rect">
                  <a:avLst/>
                </a:prstGeom>
                <a:noFill/>
                <a:ln w="19050">
                  <a:noFill/>
                </a:ln>
              </p:spPr>
              <p:txBody>
                <a:bodyPr wrap="none" rtlCol="0">
                  <a:spAutoFit/>
                </a:bodyPr>
                <a:lstStyle/>
                <a:p>
                  <a:r>
                    <a:rPr lang="en-US" sz="1200" dirty="0">
                      <a:highlight>
                        <a:srgbClr val="FFFF00"/>
                      </a:highlight>
                    </a:rPr>
                    <a:t>2.46 mm</a:t>
                  </a:r>
                </a:p>
              </p:txBody>
            </p:sp>
          </p:grpSp>
        </p:grpSp>
        <p:cxnSp>
          <p:nvCxnSpPr>
            <p:cNvPr id="101" name="Straight Connector 100">
              <a:extLst>
                <a:ext uri="{FF2B5EF4-FFF2-40B4-BE49-F238E27FC236}">
                  <a16:creationId xmlns:a16="http://schemas.microsoft.com/office/drawing/2014/main" id="{92700158-75A2-504E-04EF-3A0ABBADB5D9}"/>
                </a:ext>
              </a:extLst>
            </p:cNvPr>
            <p:cNvCxnSpPr>
              <a:cxnSpLocks/>
            </p:cNvCxnSpPr>
            <p:nvPr/>
          </p:nvCxnSpPr>
          <p:spPr>
            <a:xfrm flipH="1" flipV="1">
              <a:off x="4610100" y="1803226"/>
              <a:ext cx="0" cy="3740446"/>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grpSp>
      <p:sp>
        <p:nvSpPr>
          <p:cNvPr id="106" name="TextBox 105">
            <a:extLst>
              <a:ext uri="{FF2B5EF4-FFF2-40B4-BE49-F238E27FC236}">
                <a16:creationId xmlns:a16="http://schemas.microsoft.com/office/drawing/2014/main" id="{20C22FB8-4649-F3E4-3FB5-FE9C883CEEDD}"/>
              </a:ext>
            </a:extLst>
          </p:cNvPr>
          <p:cNvSpPr txBox="1"/>
          <p:nvPr/>
        </p:nvSpPr>
        <p:spPr>
          <a:xfrm>
            <a:off x="4925751" y="3409262"/>
            <a:ext cx="697627" cy="276999"/>
          </a:xfrm>
          <a:prstGeom prst="rect">
            <a:avLst/>
          </a:prstGeom>
          <a:noFill/>
        </p:spPr>
        <p:txBody>
          <a:bodyPr wrap="none" rtlCol="0">
            <a:spAutoFit/>
          </a:bodyPr>
          <a:lstStyle/>
          <a:p>
            <a:r>
              <a:rPr lang="en-US" sz="1200" dirty="0">
                <a:solidFill>
                  <a:srgbClr val="002060"/>
                </a:solidFill>
                <a:latin typeface="Optima" panose="02000503060000020004" pitchFamily="2" charset="0"/>
              </a:rPr>
              <a:t>-2.5 cm</a:t>
            </a:r>
          </a:p>
        </p:txBody>
      </p:sp>
      <p:sp>
        <p:nvSpPr>
          <p:cNvPr id="108" name="TextBox 107">
            <a:extLst>
              <a:ext uri="{FF2B5EF4-FFF2-40B4-BE49-F238E27FC236}">
                <a16:creationId xmlns:a16="http://schemas.microsoft.com/office/drawing/2014/main" id="{413D8E5D-E64A-7F16-5910-6ED12E3F08D6}"/>
              </a:ext>
            </a:extLst>
          </p:cNvPr>
          <p:cNvSpPr txBox="1"/>
          <p:nvPr/>
        </p:nvSpPr>
        <p:spPr>
          <a:xfrm>
            <a:off x="4049118" y="3471356"/>
            <a:ext cx="756938" cy="338554"/>
          </a:xfrm>
          <a:prstGeom prst="rect">
            <a:avLst/>
          </a:prstGeom>
          <a:noFill/>
        </p:spPr>
        <p:txBody>
          <a:bodyPr wrap="none" rtlCol="0">
            <a:spAutoFit/>
          </a:bodyPr>
          <a:lstStyle/>
          <a:p>
            <a:r>
              <a:rPr lang="en-US" sz="1600" dirty="0"/>
              <a:t>x (cm)</a:t>
            </a:r>
          </a:p>
        </p:txBody>
      </p:sp>
      <p:sp>
        <p:nvSpPr>
          <p:cNvPr id="110" name="TextBox 109">
            <a:extLst>
              <a:ext uri="{FF2B5EF4-FFF2-40B4-BE49-F238E27FC236}">
                <a16:creationId xmlns:a16="http://schemas.microsoft.com/office/drawing/2014/main" id="{586273E4-9A94-D4D0-C2C4-231471CCB687}"/>
              </a:ext>
            </a:extLst>
          </p:cNvPr>
          <p:cNvSpPr txBox="1"/>
          <p:nvPr/>
        </p:nvSpPr>
        <p:spPr>
          <a:xfrm>
            <a:off x="173759" y="1241120"/>
            <a:ext cx="756938" cy="338554"/>
          </a:xfrm>
          <a:prstGeom prst="rect">
            <a:avLst/>
          </a:prstGeom>
          <a:noFill/>
        </p:spPr>
        <p:txBody>
          <a:bodyPr wrap="none" rtlCol="0">
            <a:spAutoFit/>
          </a:bodyPr>
          <a:lstStyle/>
          <a:p>
            <a:r>
              <a:rPr lang="en-US" sz="1600" dirty="0"/>
              <a:t>y (cm)</a:t>
            </a:r>
          </a:p>
        </p:txBody>
      </p:sp>
    </p:spTree>
    <p:extLst>
      <p:ext uri="{BB962C8B-B14F-4D97-AF65-F5344CB8AC3E}">
        <p14:creationId xmlns:p14="http://schemas.microsoft.com/office/powerpoint/2010/main" val="7531043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BF63D-F575-484A-BC46-59E485E57469}"/>
              </a:ext>
            </a:extLst>
          </p:cNvPr>
          <p:cNvSpPr>
            <a:spLocks noGrp="1"/>
          </p:cNvSpPr>
          <p:nvPr>
            <p:ph type="ctrTitle"/>
          </p:nvPr>
        </p:nvSpPr>
        <p:spPr>
          <a:xfrm>
            <a:off x="609882" y="2541806"/>
            <a:ext cx="7750969" cy="1259607"/>
          </a:xfrm>
        </p:spPr>
        <p:txBody>
          <a:bodyPr>
            <a:normAutofit fontScale="90000"/>
          </a:bodyPr>
          <a:lstStyle/>
          <a:p>
            <a:r>
              <a:rPr lang="en-US" b="1" i="0" u="none" strike="noStrike" dirty="0">
                <a:solidFill>
                  <a:srgbClr val="1A63A0"/>
                </a:solidFill>
                <a:effectLst/>
                <a:latin typeface="Roboto" panose="02000000000000000000" pitchFamily="2" charset="0"/>
              </a:rPr>
              <a:t>FFA synchrotron for medical applications (LDRD 24-010)</a:t>
            </a:r>
            <a:endParaRPr lang="en-US" dirty="0"/>
          </a:p>
        </p:txBody>
      </p:sp>
      <p:sp>
        <p:nvSpPr>
          <p:cNvPr id="3" name="Subtitle 2">
            <a:extLst>
              <a:ext uri="{FF2B5EF4-FFF2-40B4-BE49-F238E27FC236}">
                <a16:creationId xmlns:a16="http://schemas.microsoft.com/office/drawing/2014/main" id="{7E5687CA-4DEE-1B47-B816-4C68BCCADAF6}"/>
              </a:ext>
            </a:extLst>
          </p:cNvPr>
          <p:cNvSpPr>
            <a:spLocks noGrp="1"/>
          </p:cNvSpPr>
          <p:nvPr>
            <p:ph type="subTitle" idx="1"/>
          </p:nvPr>
        </p:nvSpPr>
        <p:spPr/>
        <p:txBody>
          <a:bodyPr/>
          <a:lstStyle/>
          <a:p>
            <a:r>
              <a:rPr lang="en-US" dirty="0"/>
              <a:t>December 17, 2024</a:t>
            </a:r>
          </a:p>
        </p:txBody>
      </p:sp>
      <p:sp>
        <p:nvSpPr>
          <p:cNvPr id="4" name="Text Placeholder 3">
            <a:extLst>
              <a:ext uri="{FF2B5EF4-FFF2-40B4-BE49-F238E27FC236}">
                <a16:creationId xmlns:a16="http://schemas.microsoft.com/office/drawing/2014/main" id="{6C607F09-5764-A242-ABEB-396D1B9BF174}"/>
              </a:ext>
            </a:extLst>
          </p:cNvPr>
          <p:cNvSpPr>
            <a:spLocks noGrp="1"/>
          </p:cNvSpPr>
          <p:nvPr>
            <p:ph type="body" sz="quarter" idx="10"/>
          </p:nvPr>
        </p:nvSpPr>
        <p:spPr/>
        <p:txBody>
          <a:bodyPr/>
          <a:lstStyle/>
          <a:p>
            <a:r>
              <a:rPr lang="en-US" dirty="0"/>
              <a:t>Dejan Trbojevic</a:t>
            </a:r>
          </a:p>
        </p:txBody>
      </p:sp>
    </p:spTree>
    <p:extLst>
      <p:ext uri="{BB962C8B-B14F-4D97-AF65-F5344CB8AC3E}">
        <p14:creationId xmlns:p14="http://schemas.microsoft.com/office/powerpoint/2010/main" val="24214149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9F199-0F03-DFBA-D7B2-E1107253881F}"/>
              </a:ext>
            </a:extLst>
          </p:cNvPr>
          <p:cNvSpPr>
            <a:spLocks noGrp="1"/>
          </p:cNvSpPr>
          <p:nvPr>
            <p:ph type="title"/>
          </p:nvPr>
        </p:nvSpPr>
        <p:spPr>
          <a:xfrm>
            <a:off x="377025" y="0"/>
            <a:ext cx="8286750" cy="774024"/>
          </a:xfrm>
        </p:spPr>
        <p:txBody>
          <a:bodyPr/>
          <a:lstStyle/>
          <a:p>
            <a:pPr marL="0" indent="0"/>
            <a:r>
              <a:rPr lang="en-US" sz="2000" b="1" dirty="0"/>
              <a:t>2. ESENTIALS OF THE NEW ACCELERATOR PHYSICS CONCEPT</a:t>
            </a:r>
            <a:br>
              <a:rPr lang="en-US" sz="2000" b="1" dirty="0"/>
            </a:br>
            <a:r>
              <a:rPr lang="en-US" sz="2000" b="1" dirty="0"/>
              <a:t>    </a:t>
            </a:r>
            <a:r>
              <a:rPr lang="en-US" sz="1800" dirty="0"/>
              <a:t>Dynamical Aperture Studies</a:t>
            </a:r>
            <a:endParaRPr lang="en-US" dirty="0"/>
          </a:p>
        </p:txBody>
      </p:sp>
      <p:sp>
        <p:nvSpPr>
          <p:cNvPr id="3" name="Slide Number Placeholder 2">
            <a:extLst>
              <a:ext uri="{FF2B5EF4-FFF2-40B4-BE49-F238E27FC236}">
                <a16:creationId xmlns:a16="http://schemas.microsoft.com/office/drawing/2014/main" id="{861DF5B8-8675-AFA4-4BF0-F0A0B385FFFE}"/>
              </a:ext>
            </a:extLst>
          </p:cNvPr>
          <p:cNvSpPr>
            <a:spLocks noGrp="1"/>
          </p:cNvSpPr>
          <p:nvPr>
            <p:ph type="sldNum" sz="quarter" idx="4"/>
          </p:nvPr>
        </p:nvSpPr>
        <p:spPr/>
        <p:txBody>
          <a:bodyPr/>
          <a:lstStyle/>
          <a:p>
            <a:fld id="{933A556B-7C63-244D-9B7C-B0EA8042B330}" type="slidenum">
              <a:rPr lang="en-US" smtClean="0"/>
              <a:pPr/>
              <a:t>20</a:t>
            </a:fld>
            <a:endParaRPr lang="en-US" dirty="0"/>
          </a:p>
        </p:txBody>
      </p:sp>
      <p:pic>
        <p:nvPicPr>
          <p:cNvPr id="5" name="Picture 4">
            <a:extLst>
              <a:ext uri="{FF2B5EF4-FFF2-40B4-BE49-F238E27FC236}">
                <a16:creationId xmlns:a16="http://schemas.microsoft.com/office/drawing/2014/main" id="{3D086AF9-1C86-3C5A-20DD-A3B63BBD8D1B}"/>
              </a:ext>
            </a:extLst>
          </p:cNvPr>
          <p:cNvPicPr>
            <a:picLocks noChangeAspect="1"/>
          </p:cNvPicPr>
          <p:nvPr/>
        </p:nvPicPr>
        <p:blipFill>
          <a:blip r:embed="rId2"/>
          <a:stretch>
            <a:fillRect/>
          </a:stretch>
        </p:blipFill>
        <p:spPr>
          <a:xfrm>
            <a:off x="454943" y="1119678"/>
            <a:ext cx="4368800" cy="2794000"/>
          </a:xfrm>
          <a:prstGeom prst="rect">
            <a:avLst/>
          </a:prstGeom>
        </p:spPr>
      </p:pic>
      <p:pic>
        <p:nvPicPr>
          <p:cNvPr id="6" name="Picture 5" descr="A green and red pixelated pattern&#10;&#10;Description automatically generated">
            <a:extLst>
              <a:ext uri="{FF2B5EF4-FFF2-40B4-BE49-F238E27FC236}">
                <a16:creationId xmlns:a16="http://schemas.microsoft.com/office/drawing/2014/main" id="{200CAA90-1581-57EA-A07B-7DFCF3D23E45}"/>
              </a:ext>
            </a:extLst>
          </p:cNvPr>
          <p:cNvPicPr>
            <a:picLocks noChangeAspect="1"/>
          </p:cNvPicPr>
          <p:nvPr/>
        </p:nvPicPr>
        <p:blipFill>
          <a:blip r:embed="rId3"/>
          <a:stretch>
            <a:fillRect/>
          </a:stretch>
        </p:blipFill>
        <p:spPr>
          <a:xfrm>
            <a:off x="5268682" y="4145855"/>
            <a:ext cx="3254752" cy="2072065"/>
          </a:xfrm>
          <a:prstGeom prst="rect">
            <a:avLst/>
          </a:prstGeom>
        </p:spPr>
      </p:pic>
      <p:sp>
        <p:nvSpPr>
          <p:cNvPr id="7" name="TextBox 6">
            <a:extLst>
              <a:ext uri="{FF2B5EF4-FFF2-40B4-BE49-F238E27FC236}">
                <a16:creationId xmlns:a16="http://schemas.microsoft.com/office/drawing/2014/main" id="{DA6455FC-83B4-A1B6-CBA9-31A6C3567E6C}"/>
              </a:ext>
            </a:extLst>
          </p:cNvPr>
          <p:cNvSpPr txBox="1"/>
          <p:nvPr/>
        </p:nvSpPr>
        <p:spPr>
          <a:xfrm>
            <a:off x="925678" y="751891"/>
            <a:ext cx="2151551" cy="400110"/>
          </a:xfrm>
          <a:prstGeom prst="rect">
            <a:avLst/>
          </a:prstGeom>
          <a:noFill/>
        </p:spPr>
        <p:txBody>
          <a:bodyPr wrap="none" rtlCol="0">
            <a:spAutoFit/>
          </a:bodyPr>
          <a:lstStyle/>
          <a:p>
            <a:r>
              <a:rPr lang="en-US" sz="2000" b="1" dirty="0">
                <a:solidFill>
                  <a:srgbClr val="002060"/>
                </a:solidFill>
              </a:rPr>
              <a:t>Energy 250 MeV</a:t>
            </a:r>
          </a:p>
        </p:txBody>
      </p:sp>
      <p:grpSp>
        <p:nvGrpSpPr>
          <p:cNvPr id="8" name="Group 7">
            <a:extLst>
              <a:ext uri="{FF2B5EF4-FFF2-40B4-BE49-F238E27FC236}">
                <a16:creationId xmlns:a16="http://schemas.microsoft.com/office/drawing/2014/main" id="{FE848792-7937-CE30-F423-150396CD0B8D}"/>
              </a:ext>
            </a:extLst>
          </p:cNvPr>
          <p:cNvGrpSpPr/>
          <p:nvPr/>
        </p:nvGrpSpPr>
        <p:grpSpPr>
          <a:xfrm>
            <a:off x="2188244" y="1951930"/>
            <a:ext cx="896975" cy="933241"/>
            <a:chOff x="3789901" y="3038506"/>
            <a:chExt cx="896975" cy="933241"/>
          </a:xfrm>
        </p:grpSpPr>
        <p:sp>
          <p:nvSpPr>
            <p:cNvPr id="10" name="Oval 9">
              <a:extLst>
                <a:ext uri="{FF2B5EF4-FFF2-40B4-BE49-F238E27FC236}">
                  <a16:creationId xmlns:a16="http://schemas.microsoft.com/office/drawing/2014/main" id="{241FC970-3D82-0BB0-5A4F-526079066FE9}"/>
                </a:ext>
              </a:extLst>
            </p:cNvPr>
            <p:cNvSpPr/>
            <p:nvPr/>
          </p:nvSpPr>
          <p:spPr>
            <a:xfrm>
              <a:off x="4195979" y="3443742"/>
              <a:ext cx="118872" cy="210312"/>
            </a:xfrm>
            <a:prstGeom prst="ellipse">
              <a:avLst/>
            </a:prstGeom>
            <a:solidFill>
              <a:schemeClr val="bg1">
                <a:alpha val="63000"/>
              </a:schemeClr>
            </a:solidFill>
            <a:ln w="25400">
              <a:solidFill>
                <a:schemeClr val="tx1"/>
              </a:solidFill>
            </a:ln>
            <a:effectLst>
              <a:outerShdw dist="23000" sx="1000" sy="1000" rotWithShape="0">
                <a:srgbClr val="000000">
                  <a:alpha val="9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4F1E68CE-F24E-BC69-4144-9A03335B9C2B}"/>
                </a:ext>
              </a:extLst>
            </p:cNvPr>
            <p:cNvGrpSpPr/>
            <p:nvPr/>
          </p:nvGrpSpPr>
          <p:grpSpPr>
            <a:xfrm>
              <a:off x="3789901" y="3038506"/>
              <a:ext cx="896975" cy="933241"/>
              <a:chOff x="250949" y="3584606"/>
              <a:chExt cx="896975" cy="933241"/>
            </a:xfrm>
          </p:grpSpPr>
          <p:sp>
            <p:nvSpPr>
              <p:cNvPr id="12" name="TextBox 11">
                <a:extLst>
                  <a:ext uri="{FF2B5EF4-FFF2-40B4-BE49-F238E27FC236}">
                    <a16:creationId xmlns:a16="http://schemas.microsoft.com/office/drawing/2014/main" id="{4E88BF7B-6ADA-ABF2-AB68-CC8614A9F879}"/>
                  </a:ext>
                </a:extLst>
              </p:cNvPr>
              <p:cNvSpPr txBox="1"/>
              <p:nvPr/>
            </p:nvSpPr>
            <p:spPr>
              <a:xfrm rot="16200000">
                <a:off x="15789" y="4005687"/>
                <a:ext cx="747320" cy="276999"/>
              </a:xfrm>
              <a:prstGeom prst="rect">
                <a:avLst/>
              </a:prstGeom>
              <a:solidFill>
                <a:srgbClr val="FFFF00"/>
              </a:solidFill>
            </p:spPr>
            <p:txBody>
              <a:bodyPr wrap="none" rtlCol="0">
                <a:spAutoFit/>
              </a:bodyPr>
              <a:lstStyle/>
              <a:p>
                <a:r>
                  <a:rPr lang="en-US" sz="1200" b="1" dirty="0"/>
                  <a:t>2.26 mm</a:t>
                </a:r>
              </a:p>
            </p:txBody>
          </p:sp>
          <p:sp>
            <p:nvSpPr>
              <p:cNvPr id="13" name="TextBox 12">
                <a:extLst>
                  <a:ext uri="{FF2B5EF4-FFF2-40B4-BE49-F238E27FC236}">
                    <a16:creationId xmlns:a16="http://schemas.microsoft.com/office/drawing/2014/main" id="{1EA35E43-EBD2-F1BF-BA6B-3734C9EE2D1A}"/>
                  </a:ext>
                </a:extLst>
              </p:cNvPr>
              <p:cNvSpPr txBox="1"/>
              <p:nvPr/>
            </p:nvSpPr>
            <p:spPr>
              <a:xfrm>
                <a:off x="485563" y="3584606"/>
                <a:ext cx="662361" cy="276999"/>
              </a:xfrm>
              <a:prstGeom prst="rect">
                <a:avLst/>
              </a:prstGeom>
              <a:noFill/>
              <a:ln w="19050">
                <a:noFill/>
              </a:ln>
            </p:spPr>
            <p:txBody>
              <a:bodyPr wrap="none" rtlCol="0">
                <a:spAutoFit/>
              </a:bodyPr>
              <a:lstStyle/>
              <a:p>
                <a:r>
                  <a:rPr lang="en-US" sz="1200" dirty="0">
                    <a:highlight>
                      <a:srgbClr val="FFFF00"/>
                    </a:highlight>
                  </a:rPr>
                  <a:t>1.1 mm</a:t>
                </a:r>
              </a:p>
            </p:txBody>
          </p:sp>
        </p:grpSp>
      </p:grpSp>
      <p:sp>
        <p:nvSpPr>
          <p:cNvPr id="16" name="TextBox 15">
            <a:extLst>
              <a:ext uri="{FF2B5EF4-FFF2-40B4-BE49-F238E27FC236}">
                <a16:creationId xmlns:a16="http://schemas.microsoft.com/office/drawing/2014/main" id="{550A370B-147E-AEC2-12D9-1FFD69E4E091}"/>
              </a:ext>
            </a:extLst>
          </p:cNvPr>
          <p:cNvSpPr txBox="1"/>
          <p:nvPr/>
        </p:nvSpPr>
        <p:spPr>
          <a:xfrm>
            <a:off x="4985415" y="6217920"/>
            <a:ext cx="699230" cy="338554"/>
          </a:xfrm>
          <a:prstGeom prst="rect">
            <a:avLst/>
          </a:prstGeom>
          <a:noFill/>
        </p:spPr>
        <p:txBody>
          <a:bodyPr wrap="none" rtlCol="0">
            <a:spAutoFit/>
          </a:bodyPr>
          <a:lstStyle/>
          <a:p>
            <a:r>
              <a:rPr lang="en-US" sz="1600" dirty="0"/>
              <a:t>-5 cm</a:t>
            </a:r>
          </a:p>
        </p:txBody>
      </p:sp>
      <p:sp>
        <p:nvSpPr>
          <p:cNvPr id="17" name="TextBox 16">
            <a:extLst>
              <a:ext uri="{FF2B5EF4-FFF2-40B4-BE49-F238E27FC236}">
                <a16:creationId xmlns:a16="http://schemas.microsoft.com/office/drawing/2014/main" id="{89F0851F-73E6-5B3B-477C-8A588305CDA9}"/>
              </a:ext>
            </a:extLst>
          </p:cNvPr>
          <p:cNvSpPr txBox="1"/>
          <p:nvPr/>
        </p:nvSpPr>
        <p:spPr>
          <a:xfrm>
            <a:off x="8091331" y="6237496"/>
            <a:ext cx="688009" cy="338554"/>
          </a:xfrm>
          <a:prstGeom prst="rect">
            <a:avLst/>
          </a:prstGeom>
          <a:noFill/>
        </p:spPr>
        <p:txBody>
          <a:bodyPr wrap="none" rtlCol="0">
            <a:spAutoFit/>
          </a:bodyPr>
          <a:lstStyle/>
          <a:p>
            <a:r>
              <a:rPr lang="en-US" sz="1600" dirty="0"/>
              <a:t> 5 cm</a:t>
            </a:r>
          </a:p>
        </p:txBody>
      </p:sp>
      <p:sp>
        <p:nvSpPr>
          <p:cNvPr id="24" name="TextBox 23">
            <a:extLst>
              <a:ext uri="{FF2B5EF4-FFF2-40B4-BE49-F238E27FC236}">
                <a16:creationId xmlns:a16="http://schemas.microsoft.com/office/drawing/2014/main" id="{13F372B3-C6AC-C988-C1A7-7D3086594E61}"/>
              </a:ext>
            </a:extLst>
          </p:cNvPr>
          <p:cNvSpPr txBox="1"/>
          <p:nvPr/>
        </p:nvSpPr>
        <p:spPr>
          <a:xfrm>
            <a:off x="8441166" y="5975256"/>
            <a:ext cx="756938" cy="338554"/>
          </a:xfrm>
          <a:prstGeom prst="rect">
            <a:avLst/>
          </a:prstGeom>
          <a:noFill/>
        </p:spPr>
        <p:txBody>
          <a:bodyPr wrap="none" rtlCol="0">
            <a:spAutoFit/>
          </a:bodyPr>
          <a:lstStyle/>
          <a:p>
            <a:r>
              <a:rPr lang="en-US" sz="1600" dirty="0"/>
              <a:t> -5 cm</a:t>
            </a:r>
          </a:p>
        </p:txBody>
      </p:sp>
      <p:sp>
        <p:nvSpPr>
          <p:cNvPr id="25" name="TextBox 24">
            <a:extLst>
              <a:ext uri="{FF2B5EF4-FFF2-40B4-BE49-F238E27FC236}">
                <a16:creationId xmlns:a16="http://schemas.microsoft.com/office/drawing/2014/main" id="{72D839DA-592E-58F8-B048-1F62E267BAE1}"/>
              </a:ext>
            </a:extLst>
          </p:cNvPr>
          <p:cNvSpPr txBox="1"/>
          <p:nvPr/>
        </p:nvSpPr>
        <p:spPr>
          <a:xfrm>
            <a:off x="8435335" y="3966790"/>
            <a:ext cx="688009" cy="338554"/>
          </a:xfrm>
          <a:prstGeom prst="rect">
            <a:avLst/>
          </a:prstGeom>
          <a:noFill/>
        </p:spPr>
        <p:txBody>
          <a:bodyPr wrap="none" rtlCol="0">
            <a:spAutoFit/>
          </a:bodyPr>
          <a:lstStyle/>
          <a:p>
            <a:r>
              <a:rPr lang="en-US" sz="1600" dirty="0"/>
              <a:t> 5 cm</a:t>
            </a:r>
          </a:p>
        </p:txBody>
      </p:sp>
      <p:sp>
        <p:nvSpPr>
          <p:cNvPr id="26" name="TextBox 25">
            <a:extLst>
              <a:ext uri="{FF2B5EF4-FFF2-40B4-BE49-F238E27FC236}">
                <a16:creationId xmlns:a16="http://schemas.microsoft.com/office/drawing/2014/main" id="{98E2D516-43B9-FA0C-0584-4CC6BF105BDE}"/>
              </a:ext>
            </a:extLst>
          </p:cNvPr>
          <p:cNvSpPr txBox="1"/>
          <p:nvPr/>
        </p:nvSpPr>
        <p:spPr>
          <a:xfrm>
            <a:off x="4731310" y="1014249"/>
            <a:ext cx="859531" cy="338554"/>
          </a:xfrm>
          <a:prstGeom prst="rect">
            <a:avLst/>
          </a:prstGeom>
          <a:noFill/>
        </p:spPr>
        <p:txBody>
          <a:bodyPr wrap="none" rtlCol="0">
            <a:spAutoFit/>
          </a:bodyPr>
          <a:lstStyle/>
          <a:p>
            <a:r>
              <a:rPr lang="en-US" sz="1600" dirty="0"/>
              <a:t> 2.0 cm</a:t>
            </a:r>
          </a:p>
        </p:txBody>
      </p:sp>
      <p:sp>
        <p:nvSpPr>
          <p:cNvPr id="27" name="TextBox 26">
            <a:extLst>
              <a:ext uri="{FF2B5EF4-FFF2-40B4-BE49-F238E27FC236}">
                <a16:creationId xmlns:a16="http://schemas.microsoft.com/office/drawing/2014/main" id="{3D03FA81-85B0-5270-D259-160AC722007D}"/>
              </a:ext>
            </a:extLst>
          </p:cNvPr>
          <p:cNvSpPr txBox="1"/>
          <p:nvPr/>
        </p:nvSpPr>
        <p:spPr>
          <a:xfrm>
            <a:off x="4723284" y="3679606"/>
            <a:ext cx="928459" cy="338554"/>
          </a:xfrm>
          <a:prstGeom prst="rect">
            <a:avLst/>
          </a:prstGeom>
          <a:noFill/>
        </p:spPr>
        <p:txBody>
          <a:bodyPr wrap="none" rtlCol="0">
            <a:spAutoFit/>
          </a:bodyPr>
          <a:lstStyle/>
          <a:p>
            <a:r>
              <a:rPr lang="en-US" sz="1600" dirty="0"/>
              <a:t> -2.0 cm</a:t>
            </a:r>
          </a:p>
        </p:txBody>
      </p:sp>
      <p:sp>
        <p:nvSpPr>
          <p:cNvPr id="28" name="TextBox 27">
            <a:extLst>
              <a:ext uri="{FF2B5EF4-FFF2-40B4-BE49-F238E27FC236}">
                <a16:creationId xmlns:a16="http://schemas.microsoft.com/office/drawing/2014/main" id="{62745EE7-585C-53C8-AC5F-93B0BA2850E1}"/>
              </a:ext>
            </a:extLst>
          </p:cNvPr>
          <p:cNvSpPr txBox="1"/>
          <p:nvPr/>
        </p:nvSpPr>
        <p:spPr>
          <a:xfrm>
            <a:off x="145836" y="3910363"/>
            <a:ext cx="928459" cy="338554"/>
          </a:xfrm>
          <a:prstGeom prst="rect">
            <a:avLst/>
          </a:prstGeom>
          <a:noFill/>
        </p:spPr>
        <p:txBody>
          <a:bodyPr wrap="none" rtlCol="0">
            <a:spAutoFit/>
          </a:bodyPr>
          <a:lstStyle/>
          <a:p>
            <a:r>
              <a:rPr lang="en-US" sz="1600" dirty="0"/>
              <a:t> -2.5 cm</a:t>
            </a:r>
          </a:p>
        </p:txBody>
      </p:sp>
      <p:sp>
        <p:nvSpPr>
          <p:cNvPr id="29" name="TextBox 28">
            <a:extLst>
              <a:ext uri="{FF2B5EF4-FFF2-40B4-BE49-F238E27FC236}">
                <a16:creationId xmlns:a16="http://schemas.microsoft.com/office/drawing/2014/main" id="{2421C5BC-9DFE-2C35-EB56-09E634D685E2}"/>
              </a:ext>
            </a:extLst>
          </p:cNvPr>
          <p:cNvSpPr txBox="1"/>
          <p:nvPr/>
        </p:nvSpPr>
        <p:spPr>
          <a:xfrm>
            <a:off x="4232619" y="3910363"/>
            <a:ext cx="928459" cy="338554"/>
          </a:xfrm>
          <a:prstGeom prst="rect">
            <a:avLst/>
          </a:prstGeom>
          <a:noFill/>
        </p:spPr>
        <p:txBody>
          <a:bodyPr wrap="none" rtlCol="0">
            <a:spAutoFit/>
          </a:bodyPr>
          <a:lstStyle/>
          <a:p>
            <a:r>
              <a:rPr lang="en-US" sz="1600" dirty="0"/>
              <a:t> -2.5 cm</a:t>
            </a:r>
          </a:p>
        </p:txBody>
      </p:sp>
      <p:sp>
        <p:nvSpPr>
          <p:cNvPr id="30" name="TextBox 29">
            <a:extLst>
              <a:ext uri="{FF2B5EF4-FFF2-40B4-BE49-F238E27FC236}">
                <a16:creationId xmlns:a16="http://schemas.microsoft.com/office/drawing/2014/main" id="{A6174133-739F-28E8-ACC3-25EA154CE531}"/>
              </a:ext>
            </a:extLst>
          </p:cNvPr>
          <p:cNvSpPr txBox="1"/>
          <p:nvPr/>
        </p:nvSpPr>
        <p:spPr>
          <a:xfrm>
            <a:off x="4011243" y="4194537"/>
            <a:ext cx="1189749" cy="338554"/>
          </a:xfrm>
          <a:prstGeom prst="rect">
            <a:avLst/>
          </a:prstGeom>
          <a:noFill/>
        </p:spPr>
        <p:txBody>
          <a:bodyPr wrap="none" rtlCol="0">
            <a:spAutoFit/>
          </a:bodyPr>
          <a:lstStyle/>
          <a:p>
            <a:r>
              <a:rPr lang="en-US" sz="1600" dirty="0"/>
              <a:t>x-axis (cm)</a:t>
            </a:r>
          </a:p>
        </p:txBody>
      </p:sp>
      <p:sp>
        <p:nvSpPr>
          <p:cNvPr id="31" name="TextBox 30">
            <a:extLst>
              <a:ext uri="{FF2B5EF4-FFF2-40B4-BE49-F238E27FC236}">
                <a16:creationId xmlns:a16="http://schemas.microsoft.com/office/drawing/2014/main" id="{5EE5DE8A-BD76-407F-7465-9F888A811209}"/>
              </a:ext>
            </a:extLst>
          </p:cNvPr>
          <p:cNvSpPr txBox="1"/>
          <p:nvPr/>
        </p:nvSpPr>
        <p:spPr>
          <a:xfrm>
            <a:off x="4566202" y="717277"/>
            <a:ext cx="1189749" cy="338554"/>
          </a:xfrm>
          <a:prstGeom prst="rect">
            <a:avLst/>
          </a:prstGeom>
          <a:noFill/>
        </p:spPr>
        <p:txBody>
          <a:bodyPr wrap="none" rtlCol="0">
            <a:spAutoFit/>
          </a:bodyPr>
          <a:lstStyle/>
          <a:p>
            <a:r>
              <a:rPr lang="en-US" sz="1600" dirty="0"/>
              <a:t>y-axis (cm)</a:t>
            </a:r>
          </a:p>
        </p:txBody>
      </p:sp>
    </p:spTree>
    <p:extLst>
      <p:ext uri="{BB962C8B-B14F-4D97-AF65-F5344CB8AC3E}">
        <p14:creationId xmlns:p14="http://schemas.microsoft.com/office/powerpoint/2010/main" val="24926153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0675E-259A-2C64-BF22-2E4B1F49C511}"/>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300F9E4-196F-E1E2-058A-D2ABA3D618E1}"/>
              </a:ext>
            </a:extLst>
          </p:cNvPr>
          <p:cNvSpPr>
            <a:spLocks noGrp="1"/>
          </p:cNvSpPr>
          <p:nvPr>
            <p:ph type="sldNum" sz="quarter" idx="4"/>
          </p:nvPr>
        </p:nvSpPr>
        <p:spPr/>
        <p:txBody>
          <a:bodyPr/>
          <a:lstStyle/>
          <a:p>
            <a:fld id="{933A556B-7C63-244D-9B7C-B0EA8042B330}" type="slidenum">
              <a:rPr lang="en-US" smtClean="0"/>
              <a:pPr/>
              <a:t>21</a:t>
            </a:fld>
            <a:endParaRPr lang="en-US" sz="750" dirty="0"/>
          </a:p>
        </p:txBody>
      </p:sp>
      <p:sp>
        <p:nvSpPr>
          <p:cNvPr id="9" name="TextBox 8">
            <a:extLst>
              <a:ext uri="{FF2B5EF4-FFF2-40B4-BE49-F238E27FC236}">
                <a16:creationId xmlns:a16="http://schemas.microsoft.com/office/drawing/2014/main" id="{EC1F0CD0-3655-5711-C79F-C104DE6FE646}"/>
              </a:ext>
            </a:extLst>
          </p:cNvPr>
          <p:cNvSpPr txBox="1"/>
          <p:nvPr/>
        </p:nvSpPr>
        <p:spPr>
          <a:xfrm>
            <a:off x="315311" y="271442"/>
            <a:ext cx="8723586" cy="769441"/>
          </a:xfrm>
          <a:prstGeom prst="rect">
            <a:avLst/>
          </a:prstGeom>
          <a:noFill/>
        </p:spPr>
        <p:txBody>
          <a:bodyPr wrap="square">
            <a:spAutoFit/>
          </a:bodyPr>
          <a:lstStyle/>
          <a:p>
            <a:pPr marL="0" indent="0"/>
            <a:r>
              <a:rPr lang="en-US" sz="2400" b="1" dirty="0"/>
              <a:t>3. LDRD 24-010 GOALS and ACHIVEMENTS</a:t>
            </a:r>
            <a:endParaRPr lang="en-US" sz="2400" dirty="0"/>
          </a:p>
          <a:p>
            <a:pPr marL="685800" lvl="1" indent="-342900">
              <a:buFont typeface="Arial" panose="020B0604020202020204" pitchFamily="34" charset="0"/>
              <a:buChar char="•"/>
            </a:pPr>
            <a:r>
              <a:rPr lang="en-US" sz="2000" dirty="0"/>
              <a:t>Permanent Magnet Design, Building and Measuring Magnetic Field</a:t>
            </a:r>
          </a:p>
        </p:txBody>
      </p:sp>
      <p:grpSp>
        <p:nvGrpSpPr>
          <p:cNvPr id="80" name="Group 79">
            <a:extLst>
              <a:ext uri="{FF2B5EF4-FFF2-40B4-BE49-F238E27FC236}">
                <a16:creationId xmlns:a16="http://schemas.microsoft.com/office/drawing/2014/main" id="{8AB6D495-97DD-4741-5CF1-ACFD8B99893E}"/>
              </a:ext>
            </a:extLst>
          </p:cNvPr>
          <p:cNvGrpSpPr/>
          <p:nvPr/>
        </p:nvGrpSpPr>
        <p:grpSpPr>
          <a:xfrm>
            <a:off x="2990159" y="1445462"/>
            <a:ext cx="5503016" cy="2985918"/>
            <a:chOff x="1718407" y="3642124"/>
            <a:chExt cx="5503016" cy="2985918"/>
          </a:xfrm>
        </p:grpSpPr>
        <p:pic>
          <p:nvPicPr>
            <p:cNvPr id="57" name="Picture 1" descr="Chart&#10;&#10;Description automatically generated">
              <a:extLst>
                <a:ext uri="{FF2B5EF4-FFF2-40B4-BE49-F238E27FC236}">
                  <a16:creationId xmlns:a16="http://schemas.microsoft.com/office/drawing/2014/main" id="{FF4C95B0-E1C1-235B-7068-E7BD93B837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1178" y="4418244"/>
              <a:ext cx="2249424" cy="1730326"/>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 descr="Chart, radar chart&#10;&#10;Description automatically generated">
              <a:extLst>
                <a:ext uri="{FF2B5EF4-FFF2-40B4-BE49-F238E27FC236}">
                  <a16:creationId xmlns:a16="http://schemas.microsoft.com/office/drawing/2014/main" id="{FB93AF25-DB6F-C10E-0A16-39DCE5E711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5716" y="4189477"/>
              <a:ext cx="2122272" cy="2185758"/>
            </a:xfrm>
            <a:prstGeom prst="rect">
              <a:avLst/>
            </a:prstGeom>
            <a:noFill/>
            <a:extLst>
              <a:ext uri="{909E8E84-426E-40DD-AFC4-6F175D3DCCD1}">
                <a14:hiddenFill xmlns:a14="http://schemas.microsoft.com/office/drawing/2010/main">
                  <a:solidFill>
                    <a:srgbClr val="FFFFFF"/>
                  </a:solidFill>
                </a14:hiddenFill>
              </a:ext>
            </a:extLst>
          </p:spPr>
        </p:pic>
        <p:cxnSp>
          <p:nvCxnSpPr>
            <p:cNvPr id="59" name="Straight Connector 58">
              <a:extLst>
                <a:ext uri="{FF2B5EF4-FFF2-40B4-BE49-F238E27FC236}">
                  <a16:creationId xmlns:a16="http://schemas.microsoft.com/office/drawing/2014/main" id="{6CB6BD5E-0DEA-BEA2-F257-03D16C7276C2}"/>
                </a:ext>
              </a:extLst>
            </p:cNvPr>
            <p:cNvCxnSpPr/>
            <p:nvPr/>
          </p:nvCxnSpPr>
          <p:spPr>
            <a:xfrm>
              <a:off x="2078336" y="5282760"/>
              <a:ext cx="43049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EE21251B-51A3-7EC0-B1FD-60DF12580DC2}"/>
                </a:ext>
              </a:extLst>
            </p:cNvPr>
            <p:cNvCxnSpPr>
              <a:cxnSpLocks/>
            </p:cNvCxnSpPr>
            <p:nvPr/>
          </p:nvCxnSpPr>
          <p:spPr>
            <a:xfrm>
              <a:off x="4364336" y="4619037"/>
              <a:ext cx="0" cy="1681933"/>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362D3E8D-0649-A514-620E-722600FB8247}"/>
                </a:ext>
              </a:extLst>
            </p:cNvPr>
            <p:cNvCxnSpPr>
              <a:cxnSpLocks/>
            </p:cNvCxnSpPr>
            <p:nvPr/>
          </p:nvCxnSpPr>
          <p:spPr>
            <a:xfrm>
              <a:off x="2151361" y="5145009"/>
              <a:ext cx="0" cy="1155961"/>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FD2EE85-9F81-279B-9CA9-E03DADC325AB}"/>
                </a:ext>
              </a:extLst>
            </p:cNvPr>
            <p:cNvCxnSpPr>
              <a:cxnSpLocks/>
            </p:cNvCxnSpPr>
            <p:nvPr/>
          </p:nvCxnSpPr>
          <p:spPr>
            <a:xfrm>
              <a:off x="2149402" y="6255671"/>
              <a:ext cx="2212975" cy="0"/>
            </a:xfrm>
            <a:prstGeom prst="line">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3BCBC3D3-AB5E-3171-67D1-925E3439F30E}"/>
                </a:ext>
              </a:extLst>
            </p:cNvPr>
            <p:cNvSpPr txBox="1"/>
            <p:nvPr/>
          </p:nvSpPr>
          <p:spPr>
            <a:xfrm>
              <a:off x="2933098" y="6187817"/>
              <a:ext cx="821059" cy="307777"/>
            </a:xfrm>
            <a:prstGeom prst="rect">
              <a:avLst/>
            </a:prstGeom>
            <a:noFill/>
          </p:spPr>
          <p:txBody>
            <a:bodyPr wrap="none" rtlCol="0">
              <a:spAutoFit/>
            </a:bodyPr>
            <a:lstStyle/>
            <a:p>
              <a:r>
                <a:rPr lang="en-US" sz="1400" dirty="0"/>
                <a:t>12.1 cm</a:t>
              </a:r>
            </a:p>
          </p:txBody>
        </p:sp>
        <p:cxnSp>
          <p:nvCxnSpPr>
            <p:cNvPr id="65" name="Straight Connector 64">
              <a:extLst>
                <a:ext uri="{FF2B5EF4-FFF2-40B4-BE49-F238E27FC236}">
                  <a16:creationId xmlns:a16="http://schemas.microsoft.com/office/drawing/2014/main" id="{8B958A42-99D3-8839-A401-B6D693EE0524}"/>
                </a:ext>
              </a:extLst>
            </p:cNvPr>
            <p:cNvCxnSpPr>
              <a:cxnSpLocks/>
            </p:cNvCxnSpPr>
            <p:nvPr/>
          </p:nvCxnSpPr>
          <p:spPr>
            <a:xfrm>
              <a:off x="1830686" y="6127021"/>
              <a:ext cx="1054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1D6326C-5C27-83AF-EDB5-36EE95519352}"/>
                </a:ext>
              </a:extLst>
            </p:cNvPr>
            <p:cNvCxnSpPr>
              <a:cxnSpLocks/>
            </p:cNvCxnSpPr>
            <p:nvPr/>
          </p:nvCxnSpPr>
          <p:spPr>
            <a:xfrm>
              <a:off x="1830686" y="4438499"/>
              <a:ext cx="1054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F19BA25-9A59-4079-2804-07D8CF9EAD45}"/>
                </a:ext>
              </a:extLst>
            </p:cNvPr>
            <p:cNvCxnSpPr>
              <a:cxnSpLocks/>
            </p:cNvCxnSpPr>
            <p:nvPr/>
          </p:nvCxnSpPr>
          <p:spPr>
            <a:xfrm flipH="1" flipV="1">
              <a:off x="1980562" y="4438499"/>
              <a:ext cx="1" cy="1688522"/>
            </a:xfrm>
            <a:prstGeom prst="line">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31649D64-1CF5-A52A-7510-6C00524AE211}"/>
                </a:ext>
              </a:extLst>
            </p:cNvPr>
            <p:cNvSpPr txBox="1"/>
            <p:nvPr/>
          </p:nvSpPr>
          <p:spPr>
            <a:xfrm rot="16200000">
              <a:off x="1461766" y="5023665"/>
              <a:ext cx="821059" cy="307777"/>
            </a:xfrm>
            <a:prstGeom prst="rect">
              <a:avLst/>
            </a:prstGeom>
            <a:noFill/>
          </p:spPr>
          <p:txBody>
            <a:bodyPr wrap="none" rtlCol="0">
              <a:spAutoFit/>
            </a:bodyPr>
            <a:lstStyle/>
            <a:p>
              <a:r>
                <a:rPr lang="en-US" sz="1400" dirty="0"/>
                <a:t>9.25 cm</a:t>
              </a:r>
            </a:p>
          </p:txBody>
        </p:sp>
        <p:cxnSp>
          <p:nvCxnSpPr>
            <p:cNvPr id="70" name="Straight Connector 69">
              <a:extLst>
                <a:ext uri="{FF2B5EF4-FFF2-40B4-BE49-F238E27FC236}">
                  <a16:creationId xmlns:a16="http://schemas.microsoft.com/office/drawing/2014/main" id="{358F0A51-BB94-BD07-ABA2-410D827A079D}"/>
                </a:ext>
              </a:extLst>
            </p:cNvPr>
            <p:cNvCxnSpPr>
              <a:cxnSpLocks/>
            </p:cNvCxnSpPr>
            <p:nvPr/>
          </p:nvCxnSpPr>
          <p:spPr>
            <a:xfrm>
              <a:off x="4974766" y="4923884"/>
              <a:ext cx="0" cy="1681933"/>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38C68E11-C18D-B252-41B5-3E91492ACD8A}"/>
                </a:ext>
              </a:extLst>
            </p:cNvPr>
            <p:cNvCxnSpPr>
              <a:cxnSpLocks/>
            </p:cNvCxnSpPr>
            <p:nvPr/>
          </p:nvCxnSpPr>
          <p:spPr>
            <a:xfrm>
              <a:off x="7051216" y="4946109"/>
              <a:ext cx="0" cy="1681933"/>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355C29F8-77D7-B401-DA56-9F7A093DE0CA}"/>
                </a:ext>
              </a:extLst>
            </p:cNvPr>
            <p:cNvCxnSpPr>
              <a:cxnSpLocks/>
            </p:cNvCxnSpPr>
            <p:nvPr/>
          </p:nvCxnSpPr>
          <p:spPr>
            <a:xfrm>
              <a:off x="4974766" y="6535071"/>
              <a:ext cx="2076450" cy="0"/>
            </a:xfrm>
            <a:prstGeom prst="line">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2BD12760-7117-C8E5-4D77-77117523271B}"/>
                </a:ext>
              </a:extLst>
            </p:cNvPr>
            <p:cNvCxnSpPr>
              <a:cxnSpLocks/>
            </p:cNvCxnSpPr>
            <p:nvPr/>
          </p:nvCxnSpPr>
          <p:spPr>
            <a:xfrm>
              <a:off x="4719936" y="6355342"/>
              <a:ext cx="1054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F85060A-86F9-C71B-2574-5B3C72E1A5AE}"/>
                </a:ext>
              </a:extLst>
            </p:cNvPr>
            <p:cNvCxnSpPr>
              <a:cxnSpLocks/>
            </p:cNvCxnSpPr>
            <p:nvPr/>
          </p:nvCxnSpPr>
          <p:spPr>
            <a:xfrm>
              <a:off x="4719936" y="4209185"/>
              <a:ext cx="1054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2BEFC04D-FDDF-0069-FAB0-DC43435632D5}"/>
                </a:ext>
              </a:extLst>
            </p:cNvPr>
            <p:cNvCxnSpPr>
              <a:cxnSpLocks/>
            </p:cNvCxnSpPr>
            <p:nvPr/>
          </p:nvCxnSpPr>
          <p:spPr>
            <a:xfrm flipH="1" flipV="1">
              <a:off x="4796580" y="4209185"/>
              <a:ext cx="0" cy="2146157"/>
            </a:xfrm>
            <a:prstGeom prst="line">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3A175C33-52B5-AC18-02D1-22E0F901C637}"/>
                </a:ext>
              </a:extLst>
            </p:cNvPr>
            <p:cNvSpPr txBox="1"/>
            <p:nvPr/>
          </p:nvSpPr>
          <p:spPr>
            <a:xfrm rot="16200000">
              <a:off x="4231552" y="5070510"/>
              <a:ext cx="907108" cy="307777"/>
            </a:xfrm>
            <a:prstGeom prst="rect">
              <a:avLst/>
            </a:prstGeom>
            <a:noFill/>
          </p:spPr>
          <p:txBody>
            <a:bodyPr wrap="none" rtlCol="0">
              <a:spAutoFit/>
            </a:bodyPr>
            <a:lstStyle/>
            <a:p>
              <a:r>
                <a:rPr lang="en-US" sz="1400" dirty="0"/>
                <a:t>11.75 cm</a:t>
              </a:r>
            </a:p>
          </p:txBody>
        </p:sp>
        <p:sp>
          <p:nvSpPr>
            <p:cNvPr id="77" name="TextBox 76">
              <a:extLst>
                <a:ext uri="{FF2B5EF4-FFF2-40B4-BE49-F238E27FC236}">
                  <a16:creationId xmlns:a16="http://schemas.microsoft.com/office/drawing/2014/main" id="{2717FE1A-3F17-3052-2071-9E2ADF39B617}"/>
                </a:ext>
              </a:extLst>
            </p:cNvPr>
            <p:cNvSpPr txBox="1"/>
            <p:nvPr/>
          </p:nvSpPr>
          <p:spPr>
            <a:xfrm>
              <a:off x="5484789" y="6300970"/>
              <a:ext cx="907108" cy="307777"/>
            </a:xfrm>
            <a:prstGeom prst="rect">
              <a:avLst/>
            </a:prstGeom>
            <a:noFill/>
          </p:spPr>
          <p:txBody>
            <a:bodyPr wrap="none" rtlCol="0">
              <a:spAutoFit/>
            </a:bodyPr>
            <a:lstStyle/>
            <a:p>
              <a:r>
                <a:rPr lang="en-US" sz="1400" dirty="0"/>
                <a:t>11.35 cm</a:t>
              </a:r>
            </a:p>
          </p:txBody>
        </p:sp>
        <p:sp>
          <p:nvSpPr>
            <p:cNvPr id="78" name="TextBox 77">
              <a:extLst>
                <a:ext uri="{FF2B5EF4-FFF2-40B4-BE49-F238E27FC236}">
                  <a16:creationId xmlns:a16="http://schemas.microsoft.com/office/drawing/2014/main" id="{08AACBDB-C889-F99E-398B-731DDE2F2985}"/>
                </a:ext>
              </a:extLst>
            </p:cNvPr>
            <p:cNvSpPr txBox="1"/>
            <p:nvPr/>
          </p:nvSpPr>
          <p:spPr>
            <a:xfrm>
              <a:off x="1936748" y="3683580"/>
              <a:ext cx="2282997" cy="523220"/>
            </a:xfrm>
            <a:prstGeom prst="rect">
              <a:avLst/>
            </a:prstGeom>
            <a:noFill/>
          </p:spPr>
          <p:txBody>
            <a:bodyPr wrap="none" rtlCol="0">
              <a:spAutoFit/>
            </a:bodyPr>
            <a:lstStyle/>
            <a:p>
              <a:pPr algn="ctr"/>
              <a:r>
                <a:rPr lang="en-US" sz="1400" dirty="0">
                  <a:solidFill>
                    <a:srgbClr val="002060"/>
                  </a:solidFill>
                </a:rPr>
                <a:t>Figure 2: Focusing </a:t>
              </a:r>
            </a:p>
            <a:p>
              <a:pPr algn="ctr"/>
              <a:r>
                <a:rPr lang="en-US" sz="1400" dirty="0">
                  <a:solidFill>
                    <a:srgbClr val="002060"/>
                  </a:solidFill>
                </a:rPr>
                <a:t>combined function magnet</a:t>
              </a:r>
            </a:p>
          </p:txBody>
        </p:sp>
        <p:sp>
          <p:nvSpPr>
            <p:cNvPr id="79" name="TextBox 78">
              <a:extLst>
                <a:ext uri="{FF2B5EF4-FFF2-40B4-BE49-F238E27FC236}">
                  <a16:creationId xmlns:a16="http://schemas.microsoft.com/office/drawing/2014/main" id="{31CF4314-6A9B-4CBB-B19D-DBC318B6011C}"/>
                </a:ext>
              </a:extLst>
            </p:cNvPr>
            <p:cNvSpPr txBox="1"/>
            <p:nvPr/>
          </p:nvSpPr>
          <p:spPr>
            <a:xfrm>
              <a:off x="4531217" y="3642124"/>
              <a:ext cx="2690206" cy="523220"/>
            </a:xfrm>
            <a:prstGeom prst="rect">
              <a:avLst/>
            </a:prstGeom>
            <a:noFill/>
          </p:spPr>
          <p:txBody>
            <a:bodyPr wrap="square" rtlCol="0">
              <a:spAutoFit/>
            </a:bodyPr>
            <a:lstStyle/>
            <a:p>
              <a:pPr algn="ctr"/>
              <a:r>
                <a:rPr lang="en-US" sz="1400" dirty="0">
                  <a:solidFill>
                    <a:srgbClr val="002060"/>
                  </a:solidFill>
                </a:rPr>
                <a:t>Figure 3: Defocusing </a:t>
              </a:r>
            </a:p>
            <a:p>
              <a:pPr algn="ctr"/>
              <a:r>
                <a:rPr lang="en-US" sz="1400" dirty="0">
                  <a:solidFill>
                    <a:srgbClr val="002060"/>
                  </a:solidFill>
                </a:rPr>
                <a:t>combined function magnet</a:t>
              </a:r>
            </a:p>
          </p:txBody>
        </p:sp>
      </p:grpSp>
      <p:pic>
        <p:nvPicPr>
          <p:cNvPr id="81" name="Picture 80" descr="A drawing of a grey cube&#10;&#10;Description automatically generated">
            <a:extLst>
              <a:ext uri="{FF2B5EF4-FFF2-40B4-BE49-F238E27FC236}">
                <a16:creationId xmlns:a16="http://schemas.microsoft.com/office/drawing/2014/main" id="{DFC60B63-CDD4-70E8-E32C-313593AB7207}"/>
              </a:ext>
            </a:extLst>
          </p:cNvPr>
          <p:cNvPicPr>
            <a:picLocks noChangeAspect="1"/>
          </p:cNvPicPr>
          <p:nvPr/>
        </p:nvPicPr>
        <p:blipFill>
          <a:blip r:embed="rId4"/>
          <a:stretch>
            <a:fillRect/>
          </a:stretch>
        </p:blipFill>
        <p:spPr>
          <a:xfrm>
            <a:off x="389941" y="1949027"/>
            <a:ext cx="2284201" cy="2130135"/>
          </a:xfrm>
          <a:prstGeom prst="rect">
            <a:avLst/>
          </a:prstGeom>
        </p:spPr>
      </p:pic>
      <p:sp>
        <p:nvSpPr>
          <p:cNvPr id="82" name="TextBox 81">
            <a:extLst>
              <a:ext uri="{FF2B5EF4-FFF2-40B4-BE49-F238E27FC236}">
                <a16:creationId xmlns:a16="http://schemas.microsoft.com/office/drawing/2014/main" id="{C104EE97-F1A5-B9A0-988A-4C4CC080EED2}"/>
              </a:ext>
            </a:extLst>
          </p:cNvPr>
          <p:cNvSpPr txBox="1"/>
          <p:nvPr/>
        </p:nvSpPr>
        <p:spPr>
          <a:xfrm>
            <a:off x="315086" y="1654888"/>
            <a:ext cx="2311851" cy="307777"/>
          </a:xfrm>
          <a:prstGeom prst="rect">
            <a:avLst/>
          </a:prstGeom>
          <a:noFill/>
        </p:spPr>
        <p:txBody>
          <a:bodyPr wrap="none" rtlCol="0">
            <a:spAutoFit/>
          </a:bodyPr>
          <a:lstStyle/>
          <a:p>
            <a:r>
              <a:rPr lang="en-US" sz="1400" dirty="0">
                <a:solidFill>
                  <a:srgbClr val="002060"/>
                </a:solidFill>
              </a:rPr>
              <a:t>Figure 1: Focusing Magnet</a:t>
            </a:r>
          </a:p>
        </p:txBody>
      </p:sp>
      <p:grpSp>
        <p:nvGrpSpPr>
          <p:cNvPr id="83" name="Group 82">
            <a:extLst>
              <a:ext uri="{FF2B5EF4-FFF2-40B4-BE49-F238E27FC236}">
                <a16:creationId xmlns:a16="http://schemas.microsoft.com/office/drawing/2014/main" id="{6B67039D-9A42-F77A-C324-86DC8D6CE1FD}"/>
              </a:ext>
            </a:extLst>
          </p:cNvPr>
          <p:cNvGrpSpPr/>
          <p:nvPr/>
        </p:nvGrpSpPr>
        <p:grpSpPr>
          <a:xfrm>
            <a:off x="2312686" y="4629297"/>
            <a:ext cx="4241738" cy="1623494"/>
            <a:chOff x="2296418" y="5154831"/>
            <a:chExt cx="4241738" cy="1623494"/>
          </a:xfrm>
        </p:grpSpPr>
        <p:grpSp>
          <p:nvGrpSpPr>
            <p:cNvPr id="84" name="Group 83">
              <a:extLst>
                <a:ext uri="{FF2B5EF4-FFF2-40B4-BE49-F238E27FC236}">
                  <a16:creationId xmlns:a16="http://schemas.microsoft.com/office/drawing/2014/main" id="{885D6262-94B6-FA5D-E3C7-314973A5BCEE}"/>
                </a:ext>
              </a:extLst>
            </p:cNvPr>
            <p:cNvGrpSpPr/>
            <p:nvPr/>
          </p:nvGrpSpPr>
          <p:grpSpPr>
            <a:xfrm>
              <a:off x="2312519" y="5154831"/>
              <a:ext cx="4225637" cy="1623494"/>
              <a:chOff x="3185678" y="5091787"/>
              <a:chExt cx="4225637" cy="1623494"/>
            </a:xfrm>
          </p:grpSpPr>
          <p:grpSp>
            <p:nvGrpSpPr>
              <p:cNvPr id="86" name="Group 85">
                <a:extLst>
                  <a:ext uri="{FF2B5EF4-FFF2-40B4-BE49-F238E27FC236}">
                    <a16:creationId xmlns:a16="http://schemas.microsoft.com/office/drawing/2014/main" id="{538E3489-5745-DCD3-29A1-26F4BA6D4107}"/>
                  </a:ext>
                </a:extLst>
              </p:cNvPr>
              <p:cNvGrpSpPr/>
              <p:nvPr/>
            </p:nvGrpSpPr>
            <p:grpSpPr>
              <a:xfrm>
                <a:off x="3185678" y="5091787"/>
                <a:ext cx="4225637" cy="1623494"/>
                <a:chOff x="3185678" y="5091787"/>
                <a:chExt cx="4225637" cy="1623494"/>
              </a:xfrm>
            </p:grpSpPr>
            <p:pic>
              <p:nvPicPr>
                <p:cNvPr id="89" name="Picture 88" descr="A black and blue line&#10;&#10;Description automatically generated with medium confidence">
                  <a:extLst>
                    <a:ext uri="{FF2B5EF4-FFF2-40B4-BE49-F238E27FC236}">
                      <a16:creationId xmlns:a16="http://schemas.microsoft.com/office/drawing/2014/main" id="{931D7FA8-8C43-F64C-D1F6-19A304A911A4}"/>
                    </a:ext>
                  </a:extLst>
                </p:cNvPr>
                <p:cNvPicPr>
                  <a:picLocks noChangeAspect="1"/>
                </p:cNvPicPr>
                <p:nvPr/>
              </p:nvPicPr>
              <p:blipFill>
                <a:blip r:embed="rId5"/>
                <a:stretch>
                  <a:fillRect/>
                </a:stretch>
              </p:blipFill>
              <p:spPr>
                <a:xfrm>
                  <a:off x="3185678" y="5091787"/>
                  <a:ext cx="4225637" cy="1623494"/>
                </a:xfrm>
                <a:prstGeom prst="rect">
                  <a:avLst/>
                </a:prstGeom>
              </p:spPr>
            </p:pic>
            <p:sp>
              <p:nvSpPr>
                <p:cNvPr id="90" name="TextBox 89">
                  <a:extLst>
                    <a:ext uri="{FF2B5EF4-FFF2-40B4-BE49-F238E27FC236}">
                      <a16:creationId xmlns:a16="http://schemas.microsoft.com/office/drawing/2014/main" id="{307BEC1A-35D1-73A8-AF8B-B658B1A78C9B}"/>
                    </a:ext>
                  </a:extLst>
                </p:cNvPr>
                <p:cNvSpPr txBox="1"/>
                <p:nvPr/>
              </p:nvSpPr>
              <p:spPr>
                <a:xfrm>
                  <a:off x="3303526" y="5600077"/>
                  <a:ext cx="442750" cy="307777"/>
                </a:xfrm>
                <a:prstGeom prst="rect">
                  <a:avLst/>
                </a:prstGeom>
                <a:noFill/>
              </p:spPr>
              <p:txBody>
                <a:bodyPr wrap="none" rtlCol="0">
                  <a:spAutoFit/>
                </a:bodyPr>
                <a:lstStyle/>
                <a:p>
                  <a:r>
                    <a:rPr lang="en-US" sz="1400" dirty="0">
                      <a:solidFill>
                        <a:srgbClr val="002060"/>
                      </a:solidFill>
                    </a:rPr>
                    <a:t>F/2</a:t>
                  </a:r>
                </a:p>
              </p:txBody>
            </p:sp>
            <p:sp>
              <p:nvSpPr>
                <p:cNvPr id="91" name="TextBox 90">
                  <a:extLst>
                    <a:ext uri="{FF2B5EF4-FFF2-40B4-BE49-F238E27FC236}">
                      <a16:creationId xmlns:a16="http://schemas.microsoft.com/office/drawing/2014/main" id="{42BA927F-0204-716F-77C2-E4194DBECA2B}"/>
                    </a:ext>
                  </a:extLst>
                </p:cNvPr>
                <p:cNvSpPr txBox="1"/>
                <p:nvPr/>
              </p:nvSpPr>
              <p:spPr>
                <a:xfrm rot="1307362">
                  <a:off x="6707126" y="6282813"/>
                  <a:ext cx="442750" cy="307777"/>
                </a:xfrm>
                <a:prstGeom prst="rect">
                  <a:avLst/>
                </a:prstGeom>
                <a:noFill/>
              </p:spPr>
              <p:txBody>
                <a:bodyPr wrap="none" rtlCol="0">
                  <a:spAutoFit/>
                </a:bodyPr>
                <a:lstStyle/>
                <a:p>
                  <a:r>
                    <a:rPr lang="en-US" sz="1400" dirty="0">
                      <a:solidFill>
                        <a:srgbClr val="002060"/>
                      </a:solidFill>
                    </a:rPr>
                    <a:t>F/2</a:t>
                  </a:r>
                </a:p>
              </p:txBody>
            </p:sp>
            <p:sp>
              <p:nvSpPr>
                <p:cNvPr id="92" name="TextBox 91">
                  <a:extLst>
                    <a:ext uri="{FF2B5EF4-FFF2-40B4-BE49-F238E27FC236}">
                      <a16:creationId xmlns:a16="http://schemas.microsoft.com/office/drawing/2014/main" id="{ABEBB350-FBF5-D869-F5A2-0B6D43EE09EC}"/>
                    </a:ext>
                  </a:extLst>
                </p:cNvPr>
                <p:cNvSpPr txBox="1"/>
                <p:nvPr/>
              </p:nvSpPr>
              <p:spPr>
                <a:xfrm rot="332968">
                  <a:off x="4191561" y="5646789"/>
                  <a:ext cx="293670" cy="307777"/>
                </a:xfrm>
                <a:prstGeom prst="rect">
                  <a:avLst/>
                </a:prstGeom>
                <a:noFill/>
              </p:spPr>
              <p:txBody>
                <a:bodyPr wrap="none" rtlCol="0">
                  <a:spAutoFit/>
                </a:bodyPr>
                <a:lstStyle/>
                <a:p>
                  <a:r>
                    <a:rPr lang="en-US" sz="1400" dirty="0">
                      <a:solidFill>
                        <a:srgbClr val="002060"/>
                      </a:solidFill>
                    </a:rPr>
                    <a:t>F</a:t>
                  </a:r>
                </a:p>
              </p:txBody>
            </p:sp>
            <p:sp>
              <p:nvSpPr>
                <p:cNvPr id="93" name="TextBox 92">
                  <a:extLst>
                    <a:ext uri="{FF2B5EF4-FFF2-40B4-BE49-F238E27FC236}">
                      <a16:creationId xmlns:a16="http://schemas.microsoft.com/office/drawing/2014/main" id="{0AAC96BB-4980-7269-E433-4BC28DFFA237}"/>
                    </a:ext>
                  </a:extLst>
                </p:cNvPr>
                <p:cNvSpPr txBox="1"/>
                <p:nvPr/>
              </p:nvSpPr>
              <p:spPr>
                <a:xfrm rot="627751">
                  <a:off x="5116253" y="5784046"/>
                  <a:ext cx="293670" cy="307777"/>
                </a:xfrm>
                <a:prstGeom prst="rect">
                  <a:avLst/>
                </a:prstGeom>
                <a:noFill/>
              </p:spPr>
              <p:txBody>
                <a:bodyPr wrap="none" rtlCol="0">
                  <a:spAutoFit/>
                </a:bodyPr>
                <a:lstStyle/>
                <a:p>
                  <a:r>
                    <a:rPr lang="en-US" sz="1400" dirty="0">
                      <a:solidFill>
                        <a:srgbClr val="002060"/>
                      </a:solidFill>
                    </a:rPr>
                    <a:t>F</a:t>
                  </a:r>
                </a:p>
              </p:txBody>
            </p:sp>
            <p:sp>
              <p:nvSpPr>
                <p:cNvPr id="94" name="TextBox 93">
                  <a:extLst>
                    <a:ext uri="{FF2B5EF4-FFF2-40B4-BE49-F238E27FC236}">
                      <a16:creationId xmlns:a16="http://schemas.microsoft.com/office/drawing/2014/main" id="{BB000C2C-C19A-ADD4-0001-6D091F64DB96}"/>
                    </a:ext>
                  </a:extLst>
                </p:cNvPr>
                <p:cNvSpPr txBox="1"/>
                <p:nvPr/>
              </p:nvSpPr>
              <p:spPr>
                <a:xfrm rot="943718">
                  <a:off x="6033360" y="6010113"/>
                  <a:ext cx="293670" cy="307777"/>
                </a:xfrm>
                <a:prstGeom prst="rect">
                  <a:avLst/>
                </a:prstGeom>
                <a:noFill/>
              </p:spPr>
              <p:txBody>
                <a:bodyPr wrap="none" rtlCol="0">
                  <a:spAutoFit/>
                </a:bodyPr>
                <a:lstStyle/>
                <a:p>
                  <a:r>
                    <a:rPr lang="en-US" sz="1400" dirty="0">
                      <a:solidFill>
                        <a:srgbClr val="002060"/>
                      </a:solidFill>
                    </a:rPr>
                    <a:t>F</a:t>
                  </a:r>
                </a:p>
              </p:txBody>
            </p:sp>
            <p:sp>
              <p:nvSpPr>
                <p:cNvPr id="95" name="TextBox 94">
                  <a:extLst>
                    <a:ext uri="{FF2B5EF4-FFF2-40B4-BE49-F238E27FC236}">
                      <a16:creationId xmlns:a16="http://schemas.microsoft.com/office/drawing/2014/main" id="{55317799-A80A-E412-24F7-7059C2806CA1}"/>
                    </a:ext>
                  </a:extLst>
                </p:cNvPr>
                <p:cNvSpPr txBox="1"/>
                <p:nvPr/>
              </p:nvSpPr>
              <p:spPr>
                <a:xfrm rot="160169">
                  <a:off x="3710107" y="5609904"/>
                  <a:ext cx="314510" cy="307777"/>
                </a:xfrm>
                <a:prstGeom prst="rect">
                  <a:avLst/>
                </a:prstGeom>
                <a:noFill/>
              </p:spPr>
              <p:txBody>
                <a:bodyPr wrap="none" rtlCol="0">
                  <a:spAutoFit/>
                </a:bodyPr>
                <a:lstStyle/>
                <a:p>
                  <a:r>
                    <a:rPr lang="en-US" sz="1400" dirty="0">
                      <a:solidFill>
                        <a:srgbClr val="002060"/>
                      </a:solidFill>
                    </a:rPr>
                    <a:t>D</a:t>
                  </a:r>
                </a:p>
              </p:txBody>
            </p:sp>
            <p:sp>
              <p:nvSpPr>
                <p:cNvPr id="96" name="TextBox 95">
                  <a:extLst>
                    <a:ext uri="{FF2B5EF4-FFF2-40B4-BE49-F238E27FC236}">
                      <a16:creationId xmlns:a16="http://schemas.microsoft.com/office/drawing/2014/main" id="{8DA7F99E-7991-2E28-5F51-531BDB6C39CD}"/>
                    </a:ext>
                  </a:extLst>
                </p:cNvPr>
                <p:cNvSpPr txBox="1"/>
                <p:nvPr/>
              </p:nvSpPr>
              <p:spPr>
                <a:xfrm rot="465152">
                  <a:off x="4643569" y="5697896"/>
                  <a:ext cx="314510" cy="307777"/>
                </a:xfrm>
                <a:prstGeom prst="rect">
                  <a:avLst/>
                </a:prstGeom>
                <a:noFill/>
              </p:spPr>
              <p:txBody>
                <a:bodyPr wrap="none" rtlCol="0">
                  <a:spAutoFit/>
                </a:bodyPr>
                <a:lstStyle/>
                <a:p>
                  <a:r>
                    <a:rPr lang="en-US" sz="1400" dirty="0">
                      <a:solidFill>
                        <a:srgbClr val="002060"/>
                      </a:solidFill>
                    </a:rPr>
                    <a:t>D</a:t>
                  </a:r>
                </a:p>
              </p:txBody>
            </p:sp>
            <p:sp>
              <p:nvSpPr>
                <p:cNvPr id="97" name="TextBox 96">
                  <a:extLst>
                    <a:ext uri="{FF2B5EF4-FFF2-40B4-BE49-F238E27FC236}">
                      <a16:creationId xmlns:a16="http://schemas.microsoft.com/office/drawing/2014/main" id="{AEB0EF7E-3F4F-EAEE-0127-3F33D1B440D4}"/>
                    </a:ext>
                  </a:extLst>
                </p:cNvPr>
                <p:cNvSpPr txBox="1"/>
                <p:nvPr/>
              </p:nvSpPr>
              <p:spPr>
                <a:xfrm rot="800174">
                  <a:off x="5571218" y="5884311"/>
                  <a:ext cx="314510" cy="307777"/>
                </a:xfrm>
                <a:prstGeom prst="rect">
                  <a:avLst/>
                </a:prstGeom>
                <a:noFill/>
              </p:spPr>
              <p:txBody>
                <a:bodyPr wrap="none" rtlCol="0">
                  <a:spAutoFit/>
                </a:bodyPr>
                <a:lstStyle/>
                <a:p>
                  <a:r>
                    <a:rPr lang="en-US" sz="1400" dirty="0">
                      <a:solidFill>
                        <a:srgbClr val="002060"/>
                      </a:solidFill>
                    </a:rPr>
                    <a:t>D</a:t>
                  </a:r>
                </a:p>
              </p:txBody>
            </p:sp>
            <p:sp>
              <p:nvSpPr>
                <p:cNvPr id="98" name="TextBox 97">
                  <a:extLst>
                    <a:ext uri="{FF2B5EF4-FFF2-40B4-BE49-F238E27FC236}">
                      <a16:creationId xmlns:a16="http://schemas.microsoft.com/office/drawing/2014/main" id="{960AF3B5-82E8-5A0A-3FA4-6B301C8A28F1}"/>
                    </a:ext>
                  </a:extLst>
                </p:cNvPr>
                <p:cNvSpPr txBox="1"/>
                <p:nvPr/>
              </p:nvSpPr>
              <p:spPr>
                <a:xfrm rot="1043539">
                  <a:off x="6461069" y="6159906"/>
                  <a:ext cx="314510" cy="307777"/>
                </a:xfrm>
                <a:prstGeom prst="rect">
                  <a:avLst/>
                </a:prstGeom>
                <a:noFill/>
              </p:spPr>
              <p:txBody>
                <a:bodyPr wrap="none" rtlCol="0">
                  <a:spAutoFit/>
                </a:bodyPr>
                <a:lstStyle/>
                <a:p>
                  <a:r>
                    <a:rPr lang="en-US" sz="1400" dirty="0">
                      <a:solidFill>
                        <a:srgbClr val="002060"/>
                      </a:solidFill>
                    </a:rPr>
                    <a:t>D</a:t>
                  </a:r>
                </a:p>
              </p:txBody>
            </p:sp>
          </p:grpSp>
          <p:cxnSp>
            <p:nvCxnSpPr>
              <p:cNvPr id="87" name="Straight Arrow Connector 86">
                <a:extLst>
                  <a:ext uri="{FF2B5EF4-FFF2-40B4-BE49-F238E27FC236}">
                    <a16:creationId xmlns:a16="http://schemas.microsoft.com/office/drawing/2014/main" id="{97C2D76C-61DE-00E0-5881-1B1A2A9D722B}"/>
                  </a:ext>
                </a:extLst>
              </p:cNvPr>
              <p:cNvCxnSpPr>
                <a:cxnSpLocks/>
              </p:cNvCxnSpPr>
              <p:nvPr/>
            </p:nvCxnSpPr>
            <p:spPr>
              <a:xfrm flipV="1">
                <a:off x="5057557" y="5577338"/>
                <a:ext cx="135880" cy="9768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EB94F9D2-F1A1-4E2A-3CBF-58541B186B74}"/>
                  </a:ext>
                </a:extLst>
              </p:cNvPr>
              <p:cNvSpPr txBox="1"/>
              <p:nvPr/>
            </p:nvSpPr>
            <p:spPr>
              <a:xfrm rot="16760762">
                <a:off x="4523264" y="6066561"/>
                <a:ext cx="845103" cy="307777"/>
              </a:xfrm>
              <a:prstGeom prst="rect">
                <a:avLst/>
              </a:prstGeom>
              <a:noFill/>
            </p:spPr>
            <p:txBody>
              <a:bodyPr wrap="none" rtlCol="0">
                <a:spAutoFit/>
              </a:bodyPr>
              <a:lstStyle/>
              <a:p>
                <a:r>
                  <a:rPr lang="en-US" sz="1400" dirty="0"/>
                  <a:t>r =3.5 m</a:t>
                </a:r>
              </a:p>
            </p:txBody>
          </p:sp>
        </p:grpSp>
        <p:sp>
          <p:nvSpPr>
            <p:cNvPr id="85" name="TextBox 84">
              <a:extLst>
                <a:ext uri="{FF2B5EF4-FFF2-40B4-BE49-F238E27FC236}">
                  <a16:creationId xmlns:a16="http://schemas.microsoft.com/office/drawing/2014/main" id="{DA68C190-71DB-55BC-588A-4E4EABC9B198}"/>
                </a:ext>
              </a:extLst>
            </p:cNvPr>
            <p:cNvSpPr txBox="1"/>
            <p:nvPr/>
          </p:nvSpPr>
          <p:spPr>
            <a:xfrm>
              <a:off x="2296418" y="6044724"/>
              <a:ext cx="1585690" cy="523220"/>
            </a:xfrm>
            <a:prstGeom prst="rect">
              <a:avLst/>
            </a:prstGeom>
            <a:noFill/>
          </p:spPr>
          <p:txBody>
            <a:bodyPr wrap="none" rtlCol="0">
              <a:spAutoFit/>
            </a:bodyPr>
            <a:lstStyle/>
            <a:p>
              <a:pPr algn="ctr"/>
              <a:r>
                <a:rPr lang="en-US" sz="1400" dirty="0">
                  <a:solidFill>
                    <a:srgbClr val="002060"/>
                  </a:solidFill>
                </a:rPr>
                <a:t>Figure 4: Magnet </a:t>
              </a:r>
            </a:p>
            <a:p>
              <a:pPr algn="ctr"/>
              <a:r>
                <a:rPr lang="en-US" sz="1400" dirty="0">
                  <a:solidFill>
                    <a:srgbClr val="002060"/>
                  </a:solidFill>
                </a:rPr>
                <a:t>Assembly</a:t>
              </a:r>
            </a:p>
          </p:txBody>
        </p:sp>
      </p:grpSp>
    </p:spTree>
    <p:extLst>
      <p:ext uri="{BB962C8B-B14F-4D97-AF65-F5344CB8AC3E}">
        <p14:creationId xmlns:p14="http://schemas.microsoft.com/office/powerpoint/2010/main" val="32943348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919D1-600B-1FC9-B270-26CCAFCFC810}"/>
              </a:ext>
            </a:extLst>
          </p:cNvPr>
          <p:cNvSpPr>
            <a:spLocks noGrp="1"/>
          </p:cNvSpPr>
          <p:nvPr>
            <p:ph type="title"/>
          </p:nvPr>
        </p:nvSpPr>
        <p:spPr>
          <a:xfrm>
            <a:off x="428625" y="0"/>
            <a:ext cx="8286750" cy="917136"/>
          </a:xfrm>
        </p:spPr>
        <p:txBody>
          <a:bodyPr>
            <a:normAutofit/>
          </a:bodyPr>
          <a:lstStyle/>
          <a:p>
            <a:pPr marL="571500" indent="-571500">
              <a:buFont typeface="Arial" panose="020B0604020202020204" pitchFamily="34" charset="0"/>
              <a:buChar char="•"/>
            </a:pPr>
            <a:r>
              <a:rPr lang="en-US" sz="2400" dirty="0"/>
              <a:t>Permanent Magnet Design, Building and Measuring Magnetic Field</a:t>
            </a:r>
          </a:p>
        </p:txBody>
      </p:sp>
      <p:sp>
        <p:nvSpPr>
          <p:cNvPr id="3" name="Slide Number Placeholder 2">
            <a:extLst>
              <a:ext uri="{FF2B5EF4-FFF2-40B4-BE49-F238E27FC236}">
                <a16:creationId xmlns:a16="http://schemas.microsoft.com/office/drawing/2014/main" id="{B32E7E3F-580F-F7B5-BE4C-C58C4E23122C}"/>
              </a:ext>
            </a:extLst>
          </p:cNvPr>
          <p:cNvSpPr>
            <a:spLocks noGrp="1"/>
          </p:cNvSpPr>
          <p:nvPr>
            <p:ph type="sldNum" sz="quarter" idx="4"/>
          </p:nvPr>
        </p:nvSpPr>
        <p:spPr/>
        <p:txBody>
          <a:bodyPr/>
          <a:lstStyle/>
          <a:p>
            <a:fld id="{933A556B-7C63-244D-9B7C-B0EA8042B330}" type="slidenum">
              <a:rPr lang="en-US" smtClean="0"/>
              <a:pPr/>
              <a:t>22</a:t>
            </a:fld>
            <a:endParaRPr lang="en-US" dirty="0"/>
          </a:p>
        </p:txBody>
      </p:sp>
      <p:pic>
        <p:nvPicPr>
          <p:cNvPr id="5" name="Picture 4" descr="Chart, line chart&#10;&#10;Description automatically generated">
            <a:extLst>
              <a:ext uri="{FF2B5EF4-FFF2-40B4-BE49-F238E27FC236}">
                <a16:creationId xmlns:a16="http://schemas.microsoft.com/office/drawing/2014/main" id="{7133D587-DA02-6A40-C590-756C6516ACF8}"/>
              </a:ext>
            </a:extLst>
          </p:cNvPr>
          <p:cNvPicPr>
            <a:picLocks noChangeAspect="1"/>
          </p:cNvPicPr>
          <p:nvPr/>
        </p:nvPicPr>
        <p:blipFill>
          <a:blip r:embed="rId2"/>
          <a:stretch>
            <a:fillRect/>
          </a:stretch>
        </p:blipFill>
        <p:spPr>
          <a:xfrm>
            <a:off x="835608" y="985709"/>
            <a:ext cx="7772400" cy="5215215"/>
          </a:xfrm>
          <a:prstGeom prst="rect">
            <a:avLst/>
          </a:prstGeom>
        </p:spPr>
      </p:pic>
      <p:pic>
        <p:nvPicPr>
          <p:cNvPr id="7" name="Picture 6">
            <a:extLst>
              <a:ext uri="{FF2B5EF4-FFF2-40B4-BE49-F238E27FC236}">
                <a16:creationId xmlns:a16="http://schemas.microsoft.com/office/drawing/2014/main" id="{44BB2029-6163-0789-497C-5D213F326BB3}"/>
              </a:ext>
            </a:extLst>
          </p:cNvPr>
          <p:cNvPicPr>
            <a:picLocks noChangeAspect="1"/>
          </p:cNvPicPr>
          <p:nvPr/>
        </p:nvPicPr>
        <p:blipFill>
          <a:blip r:embed="rId3">
            <a:alphaModFix/>
          </a:blip>
          <a:stretch>
            <a:fillRect/>
          </a:stretch>
        </p:blipFill>
        <p:spPr>
          <a:xfrm>
            <a:off x="4618368" y="1174886"/>
            <a:ext cx="2542032" cy="268870"/>
          </a:xfrm>
          <a:prstGeom prst="rect">
            <a:avLst/>
          </a:prstGeom>
          <a:solidFill>
            <a:schemeClr val="bg1"/>
          </a:solidFill>
        </p:spPr>
      </p:pic>
      <p:sp>
        <p:nvSpPr>
          <p:cNvPr id="8" name="Rectangle 7">
            <a:extLst>
              <a:ext uri="{FF2B5EF4-FFF2-40B4-BE49-F238E27FC236}">
                <a16:creationId xmlns:a16="http://schemas.microsoft.com/office/drawing/2014/main" id="{FBEE195A-310F-416A-7FE1-59CE6EBDBE4A}"/>
              </a:ext>
            </a:extLst>
          </p:cNvPr>
          <p:cNvSpPr/>
          <p:nvPr/>
        </p:nvSpPr>
        <p:spPr>
          <a:xfrm>
            <a:off x="7160400" y="1174886"/>
            <a:ext cx="572110" cy="2243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035642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3359E-644F-A32B-E6D3-6F595BDD89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4AEED4-0BEF-33A7-271F-3DA0DA784F78}"/>
              </a:ext>
            </a:extLst>
          </p:cNvPr>
          <p:cNvSpPr>
            <a:spLocks noGrp="1"/>
          </p:cNvSpPr>
          <p:nvPr>
            <p:ph type="title"/>
          </p:nvPr>
        </p:nvSpPr>
        <p:spPr>
          <a:xfrm>
            <a:off x="428625" y="0"/>
            <a:ext cx="8286750" cy="917136"/>
          </a:xfrm>
        </p:spPr>
        <p:txBody>
          <a:bodyPr>
            <a:normAutofit/>
          </a:bodyPr>
          <a:lstStyle/>
          <a:p>
            <a:pPr marL="571500" indent="-571500">
              <a:buFont typeface="Arial" panose="020B0604020202020204" pitchFamily="34" charset="0"/>
              <a:buChar char="•"/>
            </a:pPr>
            <a:r>
              <a:rPr lang="en-US" sz="2400" dirty="0"/>
              <a:t>Permanent Magnet Design, Building and Measuring Magnetic Field</a:t>
            </a:r>
          </a:p>
        </p:txBody>
      </p:sp>
      <p:sp>
        <p:nvSpPr>
          <p:cNvPr id="3" name="Slide Number Placeholder 2">
            <a:extLst>
              <a:ext uri="{FF2B5EF4-FFF2-40B4-BE49-F238E27FC236}">
                <a16:creationId xmlns:a16="http://schemas.microsoft.com/office/drawing/2014/main" id="{03C90399-D6CA-D089-E0A3-602A710358FA}"/>
              </a:ext>
            </a:extLst>
          </p:cNvPr>
          <p:cNvSpPr>
            <a:spLocks noGrp="1"/>
          </p:cNvSpPr>
          <p:nvPr>
            <p:ph type="sldNum" sz="quarter" idx="4"/>
          </p:nvPr>
        </p:nvSpPr>
        <p:spPr/>
        <p:txBody>
          <a:bodyPr/>
          <a:lstStyle/>
          <a:p>
            <a:fld id="{933A556B-7C63-244D-9B7C-B0EA8042B330}" type="slidenum">
              <a:rPr lang="en-US" smtClean="0"/>
              <a:pPr/>
              <a:t>23</a:t>
            </a:fld>
            <a:endParaRPr lang="en-US" dirty="0"/>
          </a:p>
        </p:txBody>
      </p:sp>
      <p:pic>
        <p:nvPicPr>
          <p:cNvPr id="6" name="Picture 5" descr="Chart, line chart&#10;&#10;Description automatically generated">
            <a:extLst>
              <a:ext uri="{FF2B5EF4-FFF2-40B4-BE49-F238E27FC236}">
                <a16:creationId xmlns:a16="http://schemas.microsoft.com/office/drawing/2014/main" id="{D81F81C4-D5BA-2395-B754-A047552CAB29}"/>
              </a:ext>
            </a:extLst>
          </p:cNvPr>
          <p:cNvPicPr>
            <a:picLocks noChangeAspect="1"/>
          </p:cNvPicPr>
          <p:nvPr/>
        </p:nvPicPr>
        <p:blipFill>
          <a:blip r:embed="rId2"/>
          <a:stretch>
            <a:fillRect/>
          </a:stretch>
        </p:blipFill>
        <p:spPr>
          <a:xfrm>
            <a:off x="685800" y="917136"/>
            <a:ext cx="7772400" cy="5414772"/>
          </a:xfrm>
          <a:prstGeom prst="rect">
            <a:avLst/>
          </a:prstGeom>
        </p:spPr>
      </p:pic>
      <p:pic>
        <p:nvPicPr>
          <p:cNvPr id="5" name="Picture 4">
            <a:extLst>
              <a:ext uri="{FF2B5EF4-FFF2-40B4-BE49-F238E27FC236}">
                <a16:creationId xmlns:a16="http://schemas.microsoft.com/office/drawing/2014/main" id="{7E7ED060-E37E-7526-D450-02F944F084C5}"/>
              </a:ext>
            </a:extLst>
          </p:cNvPr>
          <p:cNvPicPr>
            <a:picLocks noChangeAspect="1"/>
          </p:cNvPicPr>
          <p:nvPr/>
        </p:nvPicPr>
        <p:blipFill>
          <a:blip r:embed="rId3"/>
          <a:stretch>
            <a:fillRect/>
          </a:stretch>
        </p:blipFill>
        <p:spPr>
          <a:xfrm>
            <a:off x="1512749" y="883051"/>
            <a:ext cx="6118502" cy="351172"/>
          </a:xfrm>
          <a:prstGeom prst="rect">
            <a:avLst/>
          </a:prstGeom>
        </p:spPr>
      </p:pic>
    </p:spTree>
    <p:extLst>
      <p:ext uri="{BB962C8B-B14F-4D97-AF65-F5344CB8AC3E}">
        <p14:creationId xmlns:p14="http://schemas.microsoft.com/office/powerpoint/2010/main" val="29107011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A896E-319B-B166-00B3-EDE4CB04FE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94FD43-70BD-AD14-E6B8-F4D25590A78D}"/>
              </a:ext>
            </a:extLst>
          </p:cNvPr>
          <p:cNvSpPr>
            <a:spLocks noGrp="1"/>
          </p:cNvSpPr>
          <p:nvPr>
            <p:ph type="title"/>
          </p:nvPr>
        </p:nvSpPr>
        <p:spPr>
          <a:xfrm>
            <a:off x="428625" y="0"/>
            <a:ext cx="8286750" cy="917136"/>
          </a:xfrm>
        </p:spPr>
        <p:txBody>
          <a:bodyPr>
            <a:normAutofit/>
          </a:bodyPr>
          <a:lstStyle/>
          <a:p>
            <a:pPr marL="685800" lvl="1" indent="-342900">
              <a:buFont typeface="Arial" panose="020B0604020202020204" pitchFamily="34" charset="0"/>
              <a:buChar char="•"/>
            </a:pPr>
            <a:r>
              <a:rPr lang="en-US" sz="2400" dirty="0"/>
              <a:t> Arc Assembly with Nine Magnets</a:t>
            </a:r>
          </a:p>
        </p:txBody>
      </p:sp>
      <p:sp>
        <p:nvSpPr>
          <p:cNvPr id="3" name="Slide Number Placeholder 2">
            <a:extLst>
              <a:ext uri="{FF2B5EF4-FFF2-40B4-BE49-F238E27FC236}">
                <a16:creationId xmlns:a16="http://schemas.microsoft.com/office/drawing/2014/main" id="{BCB5F095-F60B-2666-9B4F-3F8165A370AC}"/>
              </a:ext>
            </a:extLst>
          </p:cNvPr>
          <p:cNvSpPr>
            <a:spLocks noGrp="1"/>
          </p:cNvSpPr>
          <p:nvPr>
            <p:ph type="sldNum" sz="quarter" idx="4"/>
          </p:nvPr>
        </p:nvSpPr>
        <p:spPr/>
        <p:txBody>
          <a:bodyPr/>
          <a:lstStyle/>
          <a:p>
            <a:fld id="{933A556B-7C63-244D-9B7C-B0EA8042B330}" type="slidenum">
              <a:rPr lang="en-US" smtClean="0"/>
              <a:pPr/>
              <a:t>24</a:t>
            </a:fld>
            <a:endParaRPr lang="en-US" dirty="0"/>
          </a:p>
        </p:txBody>
      </p:sp>
      <p:pic>
        <p:nvPicPr>
          <p:cNvPr id="9" name="Picture 8" descr="A grey square object with holes&#10;&#10;Description automatically generated">
            <a:extLst>
              <a:ext uri="{FF2B5EF4-FFF2-40B4-BE49-F238E27FC236}">
                <a16:creationId xmlns:a16="http://schemas.microsoft.com/office/drawing/2014/main" id="{93AFFB8C-71E6-2580-614F-2757D623DECD}"/>
              </a:ext>
            </a:extLst>
          </p:cNvPr>
          <p:cNvPicPr>
            <a:picLocks noChangeAspect="1"/>
          </p:cNvPicPr>
          <p:nvPr/>
        </p:nvPicPr>
        <p:blipFill>
          <a:blip r:embed="rId2"/>
          <a:stretch>
            <a:fillRect/>
          </a:stretch>
        </p:blipFill>
        <p:spPr>
          <a:xfrm>
            <a:off x="1604191" y="4326068"/>
            <a:ext cx="2037780" cy="2001261"/>
          </a:xfrm>
          <a:prstGeom prst="rect">
            <a:avLst/>
          </a:prstGeom>
        </p:spPr>
      </p:pic>
      <p:pic>
        <p:nvPicPr>
          <p:cNvPr id="10" name="Picture 9" descr="A grey rectangular object with holes&#10;&#10;Description automatically generated">
            <a:extLst>
              <a:ext uri="{FF2B5EF4-FFF2-40B4-BE49-F238E27FC236}">
                <a16:creationId xmlns:a16="http://schemas.microsoft.com/office/drawing/2014/main" id="{AF8A0E0C-4889-3EE7-F7DD-58B79863BBA1}"/>
              </a:ext>
            </a:extLst>
          </p:cNvPr>
          <p:cNvPicPr>
            <a:picLocks noChangeAspect="1"/>
          </p:cNvPicPr>
          <p:nvPr/>
        </p:nvPicPr>
        <p:blipFill>
          <a:blip r:embed="rId3"/>
          <a:stretch>
            <a:fillRect/>
          </a:stretch>
        </p:blipFill>
        <p:spPr>
          <a:xfrm>
            <a:off x="7498463" y="4537467"/>
            <a:ext cx="1542797" cy="1779630"/>
          </a:xfrm>
          <a:prstGeom prst="rect">
            <a:avLst/>
          </a:prstGeom>
        </p:spPr>
      </p:pic>
      <p:pic>
        <p:nvPicPr>
          <p:cNvPr id="11" name="Picture 10" descr="A grey rectangular object with holes&#10;&#10;Description automatically generated">
            <a:extLst>
              <a:ext uri="{FF2B5EF4-FFF2-40B4-BE49-F238E27FC236}">
                <a16:creationId xmlns:a16="http://schemas.microsoft.com/office/drawing/2014/main" id="{C13EEF53-F31A-994C-4684-42D0E6D35BAB}"/>
              </a:ext>
            </a:extLst>
          </p:cNvPr>
          <p:cNvPicPr>
            <a:picLocks noChangeAspect="1"/>
          </p:cNvPicPr>
          <p:nvPr/>
        </p:nvPicPr>
        <p:blipFill>
          <a:blip r:embed="rId3"/>
          <a:stretch>
            <a:fillRect/>
          </a:stretch>
        </p:blipFill>
        <p:spPr>
          <a:xfrm>
            <a:off x="336158" y="4545621"/>
            <a:ext cx="1529846" cy="1764690"/>
          </a:xfrm>
          <a:prstGeom prst="rect">
            <a:avLst/>
          </a:prstGeom>
        </p:spPr>
      </p:pic>
      <p:pic>
        <p:nvPicPr>
          <p:cNvPr id="12" name="Picture 11" descr="A grey cube with holes&#10;&#10;Description automatically generated">
            <a:extLst>
              <a:ext uri="{FF2B5EF4-FFF2-40B4-BE49-F238E27FC236}">
                <a16:creationId xmlns:a16="http://schemas.microsoft.com/office/drawing/2014/main" id="{3252AF65-E9F6-9B5B-71BA-A6C2E68ADD2B}"/>
              </a:ext>
            </a:extLst>
          </p:cNvPr>
          <p:cNvPicPr>
            <a:picLocks noChangeAspect="1"/>
          </p:cNvPicPr>
          <p:nvPr/>
        </p:nvPicPr>
        <p:blipFill>
          <a:blip r:embed="rId4"/>
          <a:stretch>
            <a:fillRect/>
          </a:stretch>
        </p:blipFill>
        <p:spPr>
          <a:xfrm>
            <a:off x="3522316" y="4340906"/>
            <a:ext cx="2014515" cy="2001261"/>
          </a:xfrm>
          <a:prstGeom prst="rect">
            <a:avLst/>
          </a:prstGeom>
        </p:spPr>
      </p:pic>
      <p:pic>
        <p:nvPicPr>
          <p:cNvPr id="13" name="Picture 12" descr="A grey square object with holes&#10;&#10;Description automatically generated">
            <a:extLst>
              <a:ext uri="{FF2B5EF4-FFF2-40B4-BE49-F238E27FC236}">
                <a16:creationId xmlns:a16="http://schemas.microsoft.com/office/drawing/2014/main" id="{B37D3B2A-311D-FFCC-5C38-812C3AC7DC08}"/>
              </a:ext>
            </a:extLst>
          </p:cNvPr>
          <p:cNvPicPr>
            <a:picLocks noChangeAspect="1"/>
          </p:cNvPicPr>
          <p:nvPr/>
        </p:nvPicPr>
        <p:blipFill>
          <a:blip r:embed="rId2"/>
          <a:stretch>
            <a:fillRect/>
          </a:stretch>
        </p:blipFill>
        <p:spPr>
          <a:xfrm>
            <a:off x="5417176" y="4328608"/>
            <a:ext cx="2037780" cy="2001261"/>
          </a:xfrm>
          <a:prstGeom prst="rect">
            <a:avLst/>
          </a:prstGeom>
        </p:spPr>
      </p:pic>
      <p:sp>
        <p:nvSpPr>
          <p:cNvPr id="14" name="TextBox 13">
            <a:extLst>
              <a:ext uri="{FF2B5EF4-FFF2-40B4-BE49-F238E27FC236}">
                <a16:creationId xmlns:a16="http://schemas.microsoft.com/office/drawing/2014/main" id="{EC9BE44F-8EE8-B645-9FCE-95C5FEF27014}"/>
              </a:ext>
            </a:extLst>
          </p:cNvPr>
          <p:cNvSpPr txBox="1"/>
          <p:nvPr/>
        </p:nvSpPr>
        <p:spPr>
          <a:xfrm>
            <a:off x="321963" y="4323748"/>
            <a:ext cx="646331" cy="369332"/>
          </a:xfrm>
          <a:prstGeom prst="rect">
            <a:avLst/>
          </a:prstGeom>
          <a:noFill/>
        </p:spPr>
        <p:txBody>
          <a:bodyPr wrap="none" rtlCol="0">
            <a:spAutoFit/>
          </a:bodyPr>
          <a:lstStyle/>
          <a:p>
            <a:r>
              <a:rPr lang="en-US" dirty="0">
                <a:solidFill>
                  <a:srgbClr val="002060"/>
                </a:solidFill>
              </a:rPr>
              <a:t>½  F</a:t>
            </a:r>
          </a:p>
        </p:txBody>
      </p:sp>
      <p:sp>
        <p:nvSpPr>
          <p:cNvPr id="15" name="TextBox 14">
            <a:extLst>
              <a:ext uri="{FF2B5EF4-FFF2-40B4-BE49-F238E27FC236}">
                <a16:creationId xmlns:a16="http://schemas.microsoft.com/office/drawing/2014/main" id="{0BEC047E-416A-7A94-9EF2-D66D367A91D1}"/>
              </a:ext>
            </a:extLst>
          </p:cNvPr>
          <p:cNvSpPr txBox="1"/>
          <p:nvPr/>
        </p:nvSpPr>
        <p:spPr>
          <a:xfrm>
            <a:off x="7389054" y="4352801"/>
            <a:ext cx="646331" cy="369332"/>
          </a:xfrm>
          <a:prstGeom prst="rect">
            <a:avLst/>
          </a:prstGeom>
          <a:noFill/>
        </p:spPr>
        <p:txBody>
          <a:bodyPr wrap="none" rtlCol="0">
            <a:spAutoFit/>
          </a:bodyPr>
          <a:lstStyle/>
          <a:p>
            <a:r>
              <a:rPr lang="en-US" dirty="0">
                <a:solidFill>
                  <a:srgbClr val="002060"/>
                </a:solidFill>
              </a:rPr>
              <a:t>½  F</a:t>
            </a:r>
          </a:p>
        </p:txBody>
      </p:sp>
      <p:sp>
        <p:nvSpPr>
          <p:cNvPr id="16" name="TextBox 15">
            <a:extLst>
              <a:ext uri="{FF2B5EF4-FFF2-40B4-BE49-F238E27FC236}">
                <a16:creationId xmlns:a16="http://schemas.microsoft.com/office/drawing/2014/main" id="{F8CD3674-E16A-E2E7-040F-8776CF63F63B}"/>
              </a:ext>
            </a:extLst>
          </p:cNvPr>
          <p:cNvSpPr txBox="1"/>
          <p:nvPr/>
        </p:nvSpPr>
        <p:spPr>
          <a:xfrm>
            <a:off x="1920430" y="4353500"/>
            <a:ext cx="329554" cy="369332"/>
          </a:xfrm>
          <a:prstGeom prst="rect">
            <a:avLst/>
          </a:prstGeom>
          <a:noFill/>
        </p:spPr>
        <p:txBody>
          <a:bodyPr wrap="square" rtlCol="0">
            <a:spAutoFit/>
          </a:bodyPr>
          <a:lstStyle/>
          <a:p>
            <a:r>
              <a:rPr lang="en-US" dirty="0">
                <a:solidFill>
                  <a:srgbClr val="002060"/>
                </a:solidFill>
              </a:rPr>
              <a:t>D</a:t>
            </a:r>
          </a:p>
        </p:txBody>
      </p:sp>
      <p:sp>
        <p:nvSpPr>
          <p:cNvPr id="17" name="TextBox 16">
            <a:extLst>
              <a:ext uri="{FF2B5EF4-FFF2-40B4-BE49-F238E27FC236}">
                <a16:creationId xmlns:a16="http://schemas.microsoft.com/office/drawing/2014/main" id="{74AC391C-C3AD-90E9-A362-0539E52AD566}"/>
              </a:ext>
            </a:extLst>
          </p:cNvPr>
          <p:cNvSpPr txBox="1"/>
          <p:nvPr/>
        </p:nvSpPr>
        <p:spPr>
          <a:xfrm>
            <a:off x="5674440" y="4313526"/>
            <a:ext cx="329554" cy="369332"/>
          </a:xfrm>
          <a:prstGeom prst="rect">
            <a:avLst/>
          </a:prstGeom>
          <a:noFill/>
        </p:spPr>
        <p:txBody>
          <a:bodyPr wrap="square" rtlCol="0">
            <a:spAutoFit/>
          </a:bodyPr>
          <a:lstStyle/>
          <a:p>
            <a:r>
              <a:rPr lang="en-US" dirty="0">
                <a:solidFill>
                  <a:srgbClr val="002060"/>
                </a:solidFill>
              </a:rPr>
              <a:t>D</a:t>
            </a:r>
          </a:p>
        </p:txBody>
      </p:sp>
      <p:sp>
        <p:nvSpPr>
          <p:cNvPr id="18" name="TextBox 17">
            <a:extLst>
              <a:ext uri="{FF2B5EF4-FFF2-40B4-BE49-F238E27FC236}">
                <a16:creationId xmlns:a16="http://schemas.microsoft.com/office/drawing/2014/main" id="{75D6190F-2187-8FB2-79DD-E690D31B1B61}"/>
              </a:ext>
            </a:extLst>
          </p:cNvPr>
          <p:cNvSpPr txBox="1"/>
          <p:nvPr/>
        </p:nvSpPr>
        <p:spPr>
          <a:xfrm>
            <a:off x="3823742" y="4318756"/>
            <a:ext cx="329554" cy="369332"/>
          </a:xfrm>
          <a:prstGeom prst="rect">
            <a:avLst/>
          </a:prstGeom>
          <a:noFill/>
        </p:spPr>
        <p:txBody>
          <a:bodyPr wrap="square" rtlCol="0">
            <a:spAutoFit/>
          </a:bodyPr>
          <a:lstStyle/>
          <a:p>
            <a:r>
              <a:rPr lang="en-US" dirty="0">
                <a:solidFill>
                  <a:srgbClr val="002060"/>
                </a:solidFill>
              </a:rPr>
              <a:t>F</a:t>
            </a:r>
          </a:p>
        </p:txBody>
      </p:sp>
      <p:pic>
        <p:nvPicPr>
          <p:cNvPr id="21" name="Picture 20" descr="A picture containing text&#10;&#10;Description automatically generated">
            <a:extLst>
              <a:ext uri="{FF2B5EF4-FFF2-40B4-BE49-F238E27FC236}">
                <a16:creationId xmlns:a16="http://schemas.microsoft.com/office/drawing/2014/main" id="{8E2B7376-68E3-870B-9648-79A7DA471D6B}"/>
              </a:ext>
            </a:extLst>
          </p:cNvPr>
          <p:cNvPicPr>
            <a:picLocks noChangeAspect="1"/>
          </p:cNvPicPr>
          <p:nvPr/>
        </p:nvPicPr>
        <p:blipFill>
          <a:blip r:embed="rId5"/>
          <a:stretch>
            <a:fillRect/>
          </a:stretch>
        </p:blipFill>
        <p:spPr>
          <a:xfrm>
            <a:off x="428625" y="671450"/>
            <a:ext cx="5412546" cy="3537530"/>
          </a:xfrm>
          <a:prstGeom prst="rect">
            <a:avLst/>
          </a:prstGeom>
        </p:spPr>
      </p:pic>
      <p:grpSp>
        <p:nvGrpSpPr>
          <p:cNvPr id="23" name="Group 22">
            <a:extLst>
              <a:ext uri="{FF2B5EF4-FFF2-40B4-BE49-F238E27FC236}">
                <a16:creationId xmlns:a16="http://schemas.microsoft.com/office/drawing/2014/main" id="{A8525885-0A1C-2FBF-77FC-46E44CA3AB5B}"/>
              </a:ext>
            </a:extLst>
          </p:cNvPr>
          <p:cNvGrpSpPr/>
          <p:nvPr/>
        </p:nvGrpSpPr>
        <p:grpSpPr>
          <a:xfrm flipH="1">
            <a:off x="5853707" y="1823222"/>
            <a:ext cx="3290292" cy="2385758"/>
            <a:chOff x="2312519" y="5154831"/>
            <a:chExt cx="4225637" cy="3032310"/>
          </a:xfrm>
        </p:grpSpPr>
        <p:grpSp>
          <p:nvGrpSpPr>
            <p:cNvPr id="24" name="Group 23">
              <a:extLst>
                <a:ext uri="{FF2B5EF4-FFF2-40B4-BE49-F238E27FC236}">
                  <a16:creationId xmlns:a16="http://schemas.microsoft.com/office/drawing/2014/main" id="{DF4FF22A-BECD-4FBC-48AD-A8E95E06E434}"/>
                </a:ext>
              </a:extLst>
            </p:cNvPr>
            <p:cNvGrpSpPr/>
            <p:nvPr/>
          </p:nvGrpSpPr>
          <p:grpSpPr>
            <a:xfrm>
              <a:off x="2312519" y="5154831"/>
              <a:ext cx="4225637" cy="3032310"/>
              <a:chOff x="3185678" y="5091787"/>
              <a:chExt cx="4225637" cy="3032310"/>
            </a:xfrm>
          </p:grpSpPr>
          <p:grpSp>
            <p:nvGrpSpPr>
              <p:cNvPr id="26" name="Group 25">
                <a:extLst>
                  <a:ext uri="{FF2B5EF4-FFF2-40B4-BE49-F238E27FC236}">
                    <a16:creationId xmlns:a16="http://schemas.microsoft.com/office/drawing/2014/main" id="{1132E2C4-33AE-FA83-2709-CC29B30EB203}"/>
                  </a:ext>
                </a:extLst>
              </p:cNvPr>
              <p:cNvGrpSpPr/>
              <p:nvPr/>
            </p:nvGrpSpPr>
            <p:grpSpPr>
              <a:xfrm>
                <a:off x="3185678" y="5091787"/>
                <a:ext cx="4225637" cy="1623494"/>
                <a:chOff x="3185678" y="5091787"/>
                <a:chExt cx="4225637" cy="1623494"/>
              </a:xfrm>
            </p:grpSpPr>
            <p:pic>
              <p:nvPicPr>
                <p:cNvPr id="29" name="Picture 28" descr="A black and blue line&#10;&#10;Description automatically generated with medium confidence">
                  <a:extLst>
                    <a:ext uri="{FF2B5EF4-FFF2-40B4-BE49-F238E27FC236}">
                      <a16:creationId xmlns:a16="http://schemas.microsoft.com/office/drawing/2014/main" id="{DF189D7C-26FB-4910-65A6-2C5BCFFE2BE7}"/>
                    </a:ext>
                  </a:extLst>
                </p:cNvPr>
                <p:cNvPicPr>
                  <a:picLocks noChangeAspect="1"/>
                </p:cNvPicPr>
                <p:nvPr/>
              </p:nvPicPr>
              <p:blipFill>
                <a:blip r:embed="rId6"/>
                <a:stretch>
                  <a:fillRect/>
                </a:stretch>
              </p:blipFill>
              <p:spPr>
                <a:xfrm>
                  <a:off x="3185678" y="5091787"/>
                  <a:ext cx="4225637" cy="1623494"/>
                </a:xfrm>
                <a:prstGeom prst="rect">
                  <a:avLst/>
                </a:prstGeom>
              </p:spPr>
            </p:pic>
            <p:sp>
              <p:nvSpPr>
                <p:cNvPr id="30" name="TextBox 29">
                  <a:extLst>
                    <a:ext uri="{FF2B5EF4-FFF2-40B4-BE49-F238E27FC236}">
                      <a16:creationId xmlns:a16="http://schemas.microsoft.com/office/drawing/2014/main" id="{299475AA-9452-AA14-D758-B6E1D4B3C359}"/>
                    </a:ext>
                  </a:extLst>
                </p:cNvPr>
                <p:cNvSpPr txBox="1"/>
                <p:nvPr/>
              </p:nvSpPr>
              <p:spPr>
                <a:xfrm>
                  <a:off x="3303526" y="5600077"/>
                  <a:ext cx="442750" cy="307777"/>
                </a:xfrm>
                <a:prstGeom prst="rect">
                  <a:avLst/>
                </a:prstGeom>
                <a:noFill/>
              </p:spPr>
              <p:txBody>
                <a:bodyPr wrap="none" rtlCol="0">
                  <a:spAutoFit/>
                </a:bodyPr>
                <a:lstStyle/>
                <a:p>
                  <a:r>
                    <a:rPr lang="en-US" sz="1400" dirty="0">
                      <a:solidFill>
                        <a:srgbClr val="002060"/>
                      </a:solidFill>
                    </a:rPr>
                    <a:t>F/2</a:t>
                  </a:r>
                </a:p>
              </p:txBody>
            </p:sp>
            <p:sp>
              <p:nvSpPr>
                <p:cNvPr id="31" name="TextBox 30">
                  <a:extLst>
                    <a:ext uri="{FF2B5EF4-FFF2-40B4-BE49-F238E27FC236}">
                      <a16:creationId xmlns:a16="http://schemas.microsoft.com/office/drawing/2014/main" id="{97F3F11A-03DD-4832-F7C2-70AF554971EE}"/>
                    </a:ext>
                  </a:extLst>
                </p:cNvPr>
                <p:cNvSpPr txBox="1"/>
                <p:nvPr/>
              </p:nvSpPr>
              <p:spPr>
                <a:xfrm rot="1307362">
                  <a:off x="6707126" y="6282813"/>
                  <a:ext cx="442750" cy="307777"/>
                </a:xfrm>
                <a:prstGeom prst="rect">
                  <a:avLst/>
                </a:prstGeom>
                <a:noFill/>
              </p:spPr>
              <p:txBody>
                <a:bodyPr wrap="none" rtlCol="0">
                  <a:spAutoFit/>
                </a:bodyPr>
                <a:lstStyle/>
                <a:p>
                  <a:r>
                    <a:rPr lang="en-US" sz="1400" dirty="0">
                      <a:solidFill>
                        <a:srgbClr val="002060"/>
                      </a:solidFill>
                    </a:rPr>
                    <a:t>F/2</a:t>
                  </a:r>
                </a:p>
              </p:txBody>
            </p:sp>
            <p:sp>
              <p:nvSpPr>
                <p:cNvPr id="32" name="TextBox 31">
                  <a:extLst>
                    <a:ext uri="{FF2B5EF4-FFF2-40B4-BE49-F238E27FC236}">
                      <a16:creationId xmlns:a16="http://schemas.microsoft.com/office/drawing/2014/main" id="{B2178FBF-8B55-4CBF-C44F-D5152596B727}"/>
                    </a:ext>
                  </a:extLst>
                </p:cNvPr>
                <p:cNvSpPr txBox="1"/>
                <p:nvPr/>
              </p:nvSpPr>
              <p:spPr>
                <a:xfrm rot="332968">
                  <a:off x="4191561" y="5646789"/>
                  <a:ext cx="293670" cy="307777"/>
                </a:xfrm>
                <a:prstGeom prst="rect">
                  <a:avLst/>
                </a:prstGeom>
                <a:noFill/>
              </p:spPr>
              <p:txBody>
                <a:bodyPr wrap="none" rtlCol="0">
                  <a:spAutoFit/>
                </a:bodyPr>
                <a:lstStyle/>
                <a:p>
                  <a:r>
                    <a:rPr lang="en-US" sz="1400" dirty="0">
                      <a:solidFill>
                        <a:srgbClr val="002060"/>
                      </a:solidFill>
                    </a:rPr>
                    <a:t>F</a:t>
                  </a:r>
                </a:p>
              </p:txBody>
            </p:sp>
            <p:sp>
              <p:nvSpPr>
                <p:cNvPr id="33" name="TextBox 32">
                  <a:extLst>
                    <a:ext uri="{FF2B5EF4-FFF2-40B4-BE49-F238E27FC236}">
                      <a16:creationId xmlns:a16="http://schemas.microsoft.com/office/drawing/2014/main" id="{CCE1B66B-CF76-5DD2-516E-66B00A6A6039}"/>
                    </a:ext>
                  </a:extLst>
                </p:cNvPr>
                <p:cNvSpPr txBox="1"/>
                <p:nvPr/>
              </p:nvSpPr>
              <p:spPr>
                <a:xfrm rot="627751">
                  <a:off x="5116253" y="5784046"/>
                  <a:ext cx="293670" cy="307777"/>
                </a:xfrm>
                <a:prstGeom prst="rect">
                  <a:avLst/>
                </a:prstGeom>
                <a:noFill/>
              </p:spPr>
              <p:txBody>
                <a:bodyPr wrap="none" rtlCol="0">
                  <a:spAutoFit/>
                </a:bodyPr>
                <a:lstStyle/>
                <a:p>
                  <a:r>
                    <a:rPr lang="en-US" sz="1400" dirty="0">
                      <a:solidFill>
                        <a:srgbClr val="002060"/>
                      </a:solidFill>
                    </a:rPr>
                    <a:t>F</a:t>
                  </a:r>
                </a:p>
              </p:txBody>
            </p:sp>
            <p:sp>
              <p:nvSpPr>
                <p:cNvPr id="34" name="TextBox 33">
                  <a:extLst>
                    <a:ext uri="{FF2B5EF4-FFF2-40B4-BE49-F238E27FC236}">
                      <a16:creationId xmlns:a16="http://schemas.microsoft.com/office/drawing/2014/main" id="{70B44FC2-9F80-1CC3-630F-2D817F636868}"/>
                    </a:ext>
                  </a:extLst>
                </p:cNvPr>
                <p:cNvSpPr txBox="1"/>
                <p:nvPr/>
              </p:nvSpPr>
              <p:spPr>
                <a:xfrm rot="943718">
                  <a:off x="6033360" y="6010113"/>
                  <a:ext cx="293670" cy="307777"/>
                </a:xfrm>
                <a:prstGeom prst="rect">
                  <a:avLst/>
                </a:prstGeom>
                <a:noFill/>
              </p:spPr>
              <p:txBody>
                <a:bodyPr wrap="none" rtlCol="0">
                  <a:spAutoFit/>
                </a:bodyPr>
                <a:lstStyle/>
                <a:p>
                  <a:r>
                    <a:rPr lang="en-US" sz="1400" dirty="0">
                      <a:solidFill>
                        <a:srgbClr val="002060"/>
                      </a:solidFill>
                    </a:rPr>
                    <a:t>F</a:t>
                  </a:r>
                </a:p>
              </p:txBody>
            </p:sp>
            <p:sp>
              <p:nvSpPr>
                <p:cNvPr id="35" name="TextBox 34">
                  <a:extLst>
                    <a:ext uri="{FF2B5EF4-FFF2-40B4-BE49-F238E27FC236}">
                      <a16:creationId xmlns:a16="http://schemas.microsoft.com/office/drawing/2014/main" id="{086DCBAF-5692-A90C-A080-FEEBCDCECF37}"/>
                    </a:ext>
                  </a:extLst>
                </p:cNvPr>
                <p:cNvSpPr txBox="1"/>
                <p:nvPr/>
              </p:nvSpPr>
              <p:spPr>
                <a:xfrm rot="160169">
                  <a:off x="3710107" y="5609904"/>
                  <a:ext cx="314510" cy="307777"/>
                </a:xfrm>
                <a:prstGeom prst="rect">
                  <a:avLst/>
                </a:prstGeom>
                <a:noFill/>
              </p:spPr>
              <p:txBody>
                <a:bodyPr wrap="none" rtlCol="0">
                  <a:spAutoFit/>
                </a:bodyPr>
                <a:lstStyle/>
                <a:p>
                  <a:r>
                    <a:rPr lang="en-US" sz="1400" dirty="0">
                      <a:solidFill>
                        <a:srgbClr val="002060"/>
                      </a:solidFill>
                    </a:rPr>
                    <a:t>D</a:t>
                  </a:r>
                </a:p>
              </p:txBody>
            </p:sp>
            <p:sp>
              <p:nvSpPr>
                <p:cNvPr id="36" name="TextBox 35">
                  <a:extLst>
                    <a:ext uri="{FF2B5EF4-FFF2-40B4-BE49-F238E27FC236}">
                      <a16:creationId xmlns:a16="http://schemas.microsoft.com/office/drawing/2014/main" id="{475634C0-EA5C-E748-1B71-DCBFBA97645D}"/>
                    </a:ext>
                  </a:extLst>
                </p:cNvPr>
                <p:cNvSpPr txBox="1"/>
                <p:nvPr/>
              </p:nvSpPr>
              <p:spPr>
                <a:xfrm rot="465152">
                  <a:off x="4643569" y="5697896"/>
                  <a:ext cx="314510" cy="307777"/>
                </a:xfrm>
                <a:prstGeom prst="rect">
                  <a:avLst/>
                </a:prstGeom>
                <a:noFill/>
              </p:spPr>
              <p:txBody>
                <a:bodyPr wrap="none" rtlCol="0">
                  <a:spAutoFit/>
                </a:bodyPr>
                <a:lstStyle/>
                <a:p>
                  <a:r>
                    <a:rPr lang="en-US" sz="1400" dirty="0">
                      <a:solidFill>
                        <a:srgbClr val="002060"/>
                      </a:solidFill>
                    </a:rPr>
                    <a:t>D</a:t>
                  </a:r>
                </a:p>
              </p:txBody>
            </p:sp>
            <p:sp>
              <p:nvSpPr>
                <p:cNvPr id="37" name="TextBox 36">
                  <a:extLst>
                    <a:ext uri="{FF2B5EF4-FFF2-40B4-BE49-F238E27FC236}">
                      <a16:creationId xmlns:a16="http://schemas.microsoft.com/office/drawing/2014/main" id="{5B23F915-A52B-0C34-876F-F6BC0B1789C9}"/>
                    </a:ext>
                  </a:extLst>
                </p:cNvPr>
                <p:cNvSpPr txBox="1"/>
                <p:nvPr/>
              </p:nvSpPr>
              <p:spPr>
                <a:xfrm rot="800174">
                  <a:off x="5571218" y="5884311"/>
                  <a:ext cx="314510" cy="307777"/>
                </a:xfrm>
                <a:prstGeom prst="rect">
                  <a:avLst/>
                </a:prstGeom>
                <a:noFill/>
              </p:spPr>
              <p:txBody>
                <a:bodyPr wrap="none" rtlCol="0">
                  <a:spAutoFit/>
                </a:bodyPr>
                <a:lstStyle/>
                <a:p>
                  <a:r>
                    <a:rPr lang="en-US" sz="1400" dirty="0">
                      <a:solidFill>
                        <a:srgbClr val="002060"/>
                      </a:solidFill>
                    </a:rPr>
                    <a:t>D</a:t>
                  </a:r>
                </a:p>
              </p:txBody>
            </p:sp>
            <p:sp>
              <p:nvSpPr>
                <p:cNvPr id="38" name="TextBox 37">
                  <a:extLst>
                    <a:ext uri="{FF2B5EF4-FFF2-40B4-BE49-F238E27FC236}">
                      <a16:creationId xmlns:a16="http://schemas.microsoft.com/office/drawing/2014/main" id="{D2E8AE69-6E5F-19AE-DA81-DE8AE205C905}"/>
                    </a:ext>
                  </a:extLst>
                </p:cNvPr>
                <p:cNvSpPr txBox="1"/>
                <p:nvPr/>
              </p:nvSpPr>
              <p:spPr>
                <a:xfrm rot="1043539">
                  <a:off x="6461069" y="6159906"/>
                  <a:ext cx="314510" cy="307777"/>
                </a:xfrm>
                <a:prstGeom prst="rect">
                  <a:avLst/>
                </a:prstGeom>
                <a:noFill/>
              </p:spPr>
              <p:txBody>
                <a:bodyPr wrap="none" rtlCol="0">
                  <a:spAutoFit/>
                </a:bodyPr>
                <a:lstStyle/>
                <a:p>
                  <a:r>
                    <a:rPr lang="en-US" sz="1400" dirty="0">
                      <a:solidFill>
                        <a:srgbClr val="002060"/>
                      </a:solidFill>
                    </a:rPr>
                    <a:t>D</a:t>
                  </a:r>
                </a:p>
              </p:txBody>
            </p:sp>
          </p:grpSp>
          <p:cxnSp>
            <p:nvCxnSpPr>
              <p:cNvPr id="27" name="Straight Arrow Connector 26">
                <a:extLst>
                  <a:ext uri="{FF2B5EF4-FFF2-40B4-BE49-F238E27FC236}">
                    <a16:creationId xmlns:a16="http://schemas.microsoft.com/office/drawing/2014/main" id="{A92BCA65-CC2A-926E-B0AD-635DC7942097}"/>
                  </a:ext>
                </a:extLst>
              </p:cNvPr>
              <p:cNvCxnSpPr>
                <a:cxnSpLocks/>
              </p:cNvCxnSpPr>
              <p:nvPr/>
            </p:nvCxnSpPr>
            <p:spPr>
              <a:xfrm flipV="1">
                <a:off x="4825921" y="5577338"/>
                <a:ext cx="367516" cy="25467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A510372D-8BA2-4796-E342-A5D624142F28}"/>
                  </a:ext>
                </a:extLst>
              </p:cNvPr>
              <p:cNvSpPr txBox="1"/>
              <p:nvPr/>
            </p:nvSpPr>
            <p:spPr>
              <a:xfrm rot="16760762">
                <a:off x="4236548" y="6826700"/>
                <a:ext cx="1178744" cy="395270"/>
              </a:xfrm>
              <a:prstGeom prst="rect">
                <a:avLst/>
              </a:prstGeom>
              <a:noFill/>
            </p:spPr>
            <p:txBody>
              <a:bodyPr wrap="square" rtlCol="0">
                <a:spAutoFit/>
              </a:bodyPr>
              <a:lstStyle/>
              <a:p>
                <a:r>
                  <a:rPr lang="en-US" sz="1400" dirty="0"/>
                  <a:t>r =3.5 m</a:t>
                </a:r>
              </a:p>
            </p:txBody>
          </p:sp>
        </p:grpSp>
        <p:sp>
          <p:nvSpPr>
            <p:cNvPr id="25" name="TextBox 24">
              <a:extLst>
                <a:ext uri="{FF2B5EF4-FFF2-40B4-BE49-F238E27FC236}">
                  <a16:creationId xmlns:a16="http://schemas.microsoft.com/office/drawing/2014/main" id="{31E10CE6-FB32-37DB-A26E-4D5AE34FFE2C}"/>
                </a:ext>
              </a:extLst>
            </p:cNvPr>
            <p:cNvSpPr txBox="1"/>
            <p:nvPr/>
          </p:nvSpPr>
          <p:spPr>
            <a:xfrm>
              <a:off x="2471448" y="6044724"/>
              <a:ext cx="1235630" cy="665015"/>
            </a:xfrm>
            <a:prstGeom prst="rect">
              <a:avLst/>
            </a:prstGeom>
            <a:noFill/>
          </p:spPr>
          <p:txBody>
            <a:bodyPr wrap="none" rtlCol="0">
              <a:spAutoFit/>
            </a:bodyPr>
            <a:lstStyle/>
            <a:p>
              <a:pPr algn="ctr"/>
              <a:r>
                <a:rPr lang="en-US" sz="1400" dirty="0">
                  <a:solidFill>
                    <a:srgbClr val="002060"/>
                  </a:solidFill>
                </a:rPr>
                <a:t> Magnet </a:t>
              </a:r>
            </a:p>
            <a:p>
              <a:pPr algn="ctr"/>
              <a:r>
                <a:rPr lang="en-US" sz="1400" dirty="0">
                  <a:solidFill>
                    <a:srgbClr val="002060"/>
                  </a:solidFill>
                </a:rPr>
                <a:t>Assembly</a:t>
              </a:r>
            </a:p>
          </p:txBody>
        </p:sp>
      </p:grpSp>
    </p:spTree>
    <p:extLst>
      <p:ext uri="{BB962C8B-B14F-4D97-AF65-F5344CB8AC3E}">
        <p14:creationId xmlns:p14="http://schemas.microsoft.com/office/powerpoint/2010/main" val="40632473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FF992-0457-825E-B2F4-5DAD759CB5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F2D421-6207-54A7-5341-1257143526E6}"/>
              </a:ext>
            </a:extLst>
          </p:cNvPr>
          <p:cNvSpPr>
            <a:spLocks noGrp="1"/>
          </p:cNvSpPr>
          <p:nvPr>
            <p:ph type="title"/>
          </p:nvPr>
        </p:nvSpPr>
        <p:spPr>
          <a:xfrm>
            <a:off x="428625" y="0"/>
            <a:ext cx="8286750" cy="917136"/>
          </a:xfrm>
        </p:spPr>
        <p:txBody>
          <a:bodyPr>
            <a:normAutofit/>
          </a:bodyPr>
          <a:lstStyle/>
          <a:p>
            <a:pPr marL="685800" lvl="1" indent="-342900">
              <a:buFont typeface="Arial" panose="020B0604020202020204" pitchFamily="34" charset="0"/>
              <a:buChar char="•"/>
            </a:pPr>
            <a:r>
              <a:rPr lang="en-US" sz="2400" dirty="0"/>
              <a:t> Nine Magnets Arc Assembly </a:t>
            </a:r>
          </a:p>
        </p:txBody>
      </p:sp>
      <p:sp>
        <p:nvSpPr>
          <p:cNvPr id="3" name="Slide Number Placeholder 2">
            <a:extLst>
              <a:ext uri="{FF2B5EF4-FFF2-40B4-BE49-F238E27FC236}">
                <a16:creationId xmlns:a16="http://schemas.microsoft.com/office/drawing/2014/main" id="{49BD19AD-B45F-3195-334F-E03D37A8DE5C}"/>
              </a:ext>
            </a:extLst>
          </p:cNvPr>
          <p:cNvSpPr>
            <a:spLocks noGrp="1"/>
          </p:cNvSpPr>
          <p:nvPr>
            <p:ph type="sldNum" sz="quarter" idx="4"/>
          </p:nvPr>
        </p:nvSpPr>
        <p:spPr/>
        <p:txBody>
          <a:bodyPr/>
          <a:lstStyle/>
          <a:p>
            <a:fld id="{933A556B-7C63-244D-9B7C-B0EA8042B330}" type="slidenum">
              <a:rPr lang="en-US" smtClean="0"/>
              <a:pPr/>
              <a:t>25</a:t>
            </a:fld>
            <a:endParaRPr lang="en-US" dirty="0"/>
          </a:p>
        </p:txBody>
      </p:sp>
      <p:pic>
        <p:nvPicPr>
          <p:cNvPr id="5" name="Picture 4" descr="A picture containing text&#10;&#10;Description automatically generated">
            <a:extLst>
              <a:ext uri="{FF2B5EF4-FFF2-40B4-BE49-F238E27FC236}">
                <a16:creationId xmlns:a16="http://schemas.microsoft.com/office/drawing/2014/main" id="{A9B97781-2012-1A26-C81C-8ADEE6E8EDF7}"/>
              </a:ext>
            </a:extLst>
          </p:cNvPr>
          <p:cNvPicPr>
            <a:picLocks noChangeAspect="1"/>
          </p:cNvPicPr>
          <p:nvPr/>
        </p:nvPicPr>
        <p:blipFill>
          <a:blip r:embed="rId2"/>
          <a:stretch>
            <a:fillRect/>
          </a:stretch>
        </p:blipFill>
        <p:spPr>
          <a:xfrm>
            <a:off x="1380562" y="1149623"/>
            <a:ext cx="6975053" cy="4558753"/>
          </a:xfrm>
          <a:prstGeom prst="rect">
            <a:avLst/>
          </a:prstGeom>
        </p:spPr>
      </p:pic>
    </p:spTree>
    <p:extLst>
      <p:ext uri="{BB962C8B-B14F-4D97-AF65-F5344CB8AC3E}">
        <p14:creationId xmlns:p14="http://schemas.microsoft.com/office/powerpoint/2010/main" val="17726238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4851D-0BCA-B481-2618-32C2F0ECAB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153E30-AEF4-2474-80A4-E28B197414FF}"/>
              </a:ext>
            </a:extLst>
          </p:cNvPr>
          <p:cNvSpPr>
            <a:spLocks noGrp="1"/>
          </p:cNvSpPr>
          <p:nvPr>
            <p:ph type="title"/>
          </p:nvPr>
        </p:nvSpPr>
        <p:spPr>
          <a:xfrm>
            <a:off x="428625" y="0"/>
            <a:ext cx="8286750" cy="917136"/>
          </a:xfrm>
        </p:spPr>
        <p:txBody>
          <a:bodyPr>
            <a:normAutofit/>
          </a:bodyPr>
          <a:lstStyle/>
          <a:p>
            <a:pPr marL="685800" lvl="1" indent="-342900">
              <a:buFont typeface="Arial" panose="020B0604020202020204" pitchFamily="34" charset="0"/>
              <a:buChar char="•"/>
            </a:pPr>
            <a:r>
              <a:rPr lang="en-US" sz="2400" dirty="0"/>
              <a:t> Nine Magnets Arc Assembly </a:t>
            </a:r>
          </a:p>
        </p:txBody>
      </p:sp>
      <p:sp>
        <p:nvSpPr>
          <p:cNvPr id="3" name="Slide Number Placeholder 2">
            <a:extLst>
              <a:ext uri="{FF2B5EF4-FFF2-40B4-BE49-F238E27FC236}">
                <a16:creationId xmlns:a16="http://schemas.microsoft.com/office/drawing/2014/main" id="{E5A20967-E065-CB08-A9A7-3267C61E293F}"/>
              </a:ext>
            </a:extLst>
          </p:cNvPr>
          <p:cNvSpPr>
            <a:spLocks noGrp="1"/>
          </p:cNvSpPr>
          <p:nvPr>
            <p:ph type="sldNum" sz="quarter" idx="4"/>
          </p:nvPr>
        </p:nvSpPr>
        <p:spPr/>
        <p:txBody>
          <a:bodyPr/>
          <a:lstStyle/>
          <a:p>
            <a:fld id="{933A556B-7C63-244D-9B7C-B0EA8042B330}" type="slidenum">
              <a:rPr lang="en-US" smtClean="0"/>
              <a:pPr/>
              <a:t>26</a:t>
            </a:fld>
            <a:endParaRPr lang="en-US" dirty="0"/>
          </a:p>
        </p:txBody>
      </p:sp>
      <p:pic>
        <p:nvPicPr>
          <p:cNvPr id="8" name="Picture 7">
            <a:extLst>
              <a:ext uri="{FF2B5EF4-FFF2-40B4-BE49-F238E27FC236}">
                <a16:creationId xmlns:a16="http://schemas.microsoft.com/office/drawing/2014/main" id="{AD9B3664-6892-00D3-A08B-D0DF68C579D8}"/>
              </a:ext>
            </a:extLst>
          </p:cNvPr>
          <p:cNvPicPr>
            <a:picLocks noChangeAspect="1"/>
          </p:cNvPicPr>
          <p:nvPr/>
        </p:nvPicPr>
        <p:blipFill>
          <a:blip r:embed="rId2"/>
          <a:stretch>
            <a:fillRect/>
          </a:stretch>
        </p:blipFill>
        <p:spPr>
          <a:xfrm>
            <a:off x="459849" y="767473"/>
            <a:ext cx="8521968" cy="5725402"/>
          </a:xfrm>
          <a:prstGeom prst="rect">
            <a:avLst/>
          </a:prstGeom>
        </p:spPr>
      </p:pic>
    </p:spTree>
    <p:extLst>
      <p:ext uri="{BB962C8B-B14F-4D97-AF65-F5344CB8AC3E}">
        <p14:creationId xmlns:p14="http://schemas.microsoft.com/office/powerpoint/2010/main" val="17303462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9D8F6-19B5-E7D5-B937-5BA0A41758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3E158C-918D-AE41-073B-9BA7CDD77C4B}"/>
              </a:ext>
            </a:extLst>
          </p:cNvPr>
          <p:cNvSpPr>
            <a:spLocks noGrp="1"/>
          </p:cNvSpPr>
          <p:nvPr>
            <p:ph type="title"/>
          </p:nvPr>
        </p:nvSpPr>
        <p:spPr>
          <a:xfrm>
            <a:off x="428625" y="0"/>
            <a:ext cx="8286750" cy="917136"/>
          </a:xfrm>
        </p:spPr>
        <p:txBody>
          <a:bodyPr>
            <a:normAutofit/>
          </a:bodyPr>
          <a:lstStyle/>
          <a:p>
            <a:pPr marL="571500" indent="-571500">
              <a:buFont typeface="Arial" panose="020B0604020202020204" pitchFamily="34" charset="0"/>
              <a:buChar char="•"/>
            </a:pPr>
            <a:r>
              <a:rPr lang="en-US" sz="2400" dirty="0"/>
              <a:t>Permanent Magnet Design, Building and Measuring Magnetic Field</a:t>
            </a:r>
          </a:p>
        </p:txBody>
      </p:sp>
      <p:sp>
        <p:nvSpPr>
          <p:cNvPr id="3" name="Slide Number Placeholder 2">
            <a:extLst>
              <a:ext uri="{FF2B5EF4-FFF2-40B4-BE49-F238E27FC236}">
                <a16:creationId xmlns:a16="http://schemas.microsoft.com/office/drawing/2014/main" id="{19D83F95-8715-E872-7C44-9AADF2580EA7}"/>
              </a:ext>
            </a:extLst>
          </p:cNvPr>
          <p:cNvSpPr>
            <a:spLocks noGrp="1"/>
          </p:cNvSpPr>
          <p:nvPr>
            <p:ph type="sldNum" sz="quarter" idx="4"/>
          </p:nvPr>
        </p:nvSpPr>
        <p:spPr/>
        <p:txBody>
          <a:bodyPr/>
          <a:lstStyle/>
          <a:p>
            <a:fld id="{933A556B-7C63-244D-9B7C-B0EA8042B330}" type="slidenum">
              <a:rPr lang="en-US" smtClean="0"/>
              <a:pPr/>
              <a:t>27</a:t>
            </a:fld>
            <a:endParaRPr lang="en-US" dirty="0"/>
          </a:p>
        </p:txBody>
      </p:sp>
      <p:pic>
        <p:nvPicPr>
          <p:cNvPr id="15" name="Picture 14" descr="A model of a building&#10;&#10;Description automatically generated with low confidence">
            <a:extLst>
              <a:ext uri="{FF2B5EF4-FFF2-40B4-BE49-F238E27FC236}">
                <a16:creationId xmlns:a16="http://schemas.microsoft.com/office/drawing/2014/main" id="{48EFE41E-4ACE-EB95-1FA3-50936A51145F}"/>
              </a:ext>
            </a:extLst>
          </p:cNvPr>
          <p:cNvPicPr>
            <a:picLocks noChangeAspect="1"/>
          </p:cNvPicPr>
          <p:nvPr/>
        </p:nvPicPr>
        <p:blipFill>
          <a:blip r:embed="rId2"/>
          <a:stretch>
            <a:fillRect/>
          </a:stretch>
        </p:blipFill>
        <p:spPr>
          <a:xfrm>
            <a:off x="1798035" y="877722"/>
            <a:ext cx="5547929" cy="5176567"/>
          </a:xfrm>
          <a:prstGeom prst="rect">
            <a:avLst/>
          </a:prstGeom>
        </p:spPr>
      </p:pic>
    </p:spTree>
    <p:extLst>
      <p:ext uri="{BB962C8B-B14F-4D97-AF65-F5344CB8AC3E}">
        <p14:creationId xmlns:p14="http://schemas.microsoft.com/office/powerpoint/2010/main" val="21686970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68A86-6142-3E93-47FA-CF6CED5BA7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49DAF5-6674-7F33-3D6E-7814368AE256}"/>
              </a:ext>
            </a:extLst>
          </p:cNvPr>
          <p:cNvSpPr>
            <a:spLocks noGrp="1"/>
          </p:cNvSpPr>
          <p:nvPr>
            <p:ph type="title"/>
          </p:nvPr>
        </p:nvSpPr>
        <p:spPr>
          <a:xfrm>
            <a:off x="428625" y="0"/>
            <a:ext cx="8286750" cy="917136"/>
          </a:xfrm>
        </p:spPr>
        <p:txBody>
          <a:bodyPr>
            <a:normAutofit/>
          </a:bodyPr>
          <a:lstStyle/>
          <a:p>
            <a:pPr marL="571500" indent="-571500">
              <a:buFont typeface="Arial" panose="020B0604020202020204" pitchFamily="34" charset="0"/>
              <a:buChar char="•"/>
            </a:pPr>
            <a:r>
              <a:rPr lang="en-US" sz="2400" dirty="0"/>
              <a:t>Permanent Magnet Design, Building and Measuring Magnetic Field</a:t>
            </a:r>
          </a:p>
        </p:txBody>
      </p:sp>
      <p:sp>
        <p:nvSpPr>
          <p:cNvPr id="3" name="Slide Number Placeholder 2">
            <a:extLst>
              <a:ext uri="{FF2B5EF4-FFF2-40B4-BE49-F238E27FC236}">
                <a16:creationId xmlns:a16="http://schemas.microsoft.com/office/drawing/2014/main" id="{891FEFCA-56F0-8289-532F-274CD992700B}"/>
              </a:ext>
            </a:extLst>
          </p:cNvPr>
          <p:cNvSpPr>
            <a:spLocks noGrp="1"/>
          </p:cNvSpPr>
          <p:nvPr>
            <p:ph type="sldNum" sz="quarter" idx="4"/>
          </p:nvPr>
        </p:nvSpPr>
        <p:spPr/>
        <p:txBody>
          <a:bodyPr/>
          <a:lstStyle/>
          <a:p>
            <a:fld id="{933A556B-7C63-244D-9B7C-B0EA8042B330}" type="slidenum">
              <a:rPr lang="en-US" smtClean="0"/>
              <a:pPr/>
              <a:t>28</a:t>
            </a:fld>
            <a:endParaRPr lang="en-US" dirty="0"/>
          </a:p>
        </p:txBody>
      </p:sp>
      <p:pic>
        <p:nvPicPr>
          <p:cNvPr id="5" name="Picture 4">
            <a:extLst>
              <a:ext uri="{FF2B5EF4-FFF2-40B4-BE49-F238E27FC236}">
                <a16:creationId xmlns:a16="http://schemas.microsoft.com/office/drawing/2014/main" id="{F90D5F3A-A0F6-1AAA-80D2-216ED26E7358}"/>
              </a:ext>
            </a:extLst>
          </p:cNvPr>
          <p:cNvPicPr>
            <a:picLocks noChangeAspect="1"/>
          </p:cNvPicPr>
          <p:nvPr/>
        </p:nvPicPr>
        <p:blipFill>
          <a:blip r:embed="rId2"/>
          <a:stretch>
            <a:fillRect/>
          </a:stretch>
        </p:blipFill>
        <p:spPr>
          <a:xfrm>
            <a:off x="364084" y="917136"/>
            <a:ext cx="3689132" cy="2766849"/>
          </a:xfrm>
          <a:prstGeom prst="rect">
            <a:avLst/>
          </a:prstGeom>
        </p:spPr>
      </p:pic>
      <p:pic>
        <p:nvPicPr>
          <p:cNvPr id="8" name="Picture 7" descr="A picture containing text, floor, indoor, wooden&#10;&#10;Description automatically generated">
            <a:extLst>
              <a:ext uri="{FF2B5EF4-FFF2-40B4-BE49-F238E27FC236}">
                <a16:creationId xmlns:a16="http://schemas.microsoft.com/office/drawing/2014/main" id="{6A9DA98B-5B1E-266C-94B8-459A7C902D92}"/>
              </a:ext>
            </a:extLst>
          </p:cNvPr>
          <p:cNvPicPr>
            <a:picLocks noChangeAspect="1"/>
          </p:cNvPicPr>
          <p:nvPr/>
        </p:nvPicPr>
        <p:blipFill>
          <a:blip r:embed="rId3"/>
          <a:stretch>
            <a:fillRect/>
          </a:stretch>
        </p:blipFill>
        <p:spPr>
          <a:xfrm>
            <a:off x="4214649" y="917136"/>
            <a:ext cx="2075137" cy="2766849"/>
          </a:xfrm>
          <a:prstGeom prst="rect">
            <a:avLst/>
          </a:prstGeom>
        </p:spPr>
      </p:pic>
      <p:pic>
        <p:nvPicPr>
          <p:cNvPr id="10" name="Picture 9" descr="A black rectangular object on a wooden surface&#10;&#10;Description automatically generated with low confidence">
            <a:extLst>
              <a:ext uri="{FF2B5EF4-FFF2-40B4-BE49-F238E27FC236}">
                <a16:creationId xmlns:a16="http://schemas.microsoft.com/office/drawing/2014/main" id="{2F3C4BB5-BD7E-4CE9-41EA-A413BEE72108}"/>
              </a:ext>
            </a:extLst>
          </p:cNvPr>
          <p:cNvPicPr>
            <a:picLocks noChangeAspect="1"/>
          </p:cNvPicPr>
          <p:nvPr/>
        </p:nvPicPr>
        <p:blipFill>
          <a:blip r:embed="rId4"/>
          <a:stretch>
            <a:fillRect/>
          </a:stretch>
        </p:blipFill>
        <p:spPr>
          <a:xfrm>
            <a:off x="6484871" y="917136"/>
            <a:ext cx="2496946" cy="3329261"/>
          </a:xfrm>
          <a:prstGeom prst="rect">
            <a:avLst/>
          </a:prstGeom>
        </p:spPr>
      </p:pic>
      <p:pic>
        <p:nvPicPr>
          <p:cNvPr id="12" name="Picture 11" descr="A picture containing text, electronics&#10;&#10;Description automatically generated">
            <a:extLst>
              <a:ext uri="{FF2B5EF4-FFF2-40B4-BE49-F238E27FC236}">
                <a16:creationId xmlns:a16="http://schemas.microsoft.com/office/drawing/2014/main" id="{ED656F8D-A35F-B026-88F5-145511441404}"/>
              </a:ext>
            </a:extLst>
          </p:cNvPr>
          <p:cNvPicPr>
            <a:picLocks noChangeAspect="1"/>
          </p:cNvPicPr>
          <p:nvPr/>
        </p:nvPicPr>
        <p:blipFill>
          <a:blip r:embed="rId5"/>
          <a:stretch>
            <a:fillRect/>
          </a:stretch>
        </p:blipFill>
        <p:spPr>
          <a:xfrm>
            <a:off x="361868" y="3778523"/>
            <a:ext cx="3689132" cy="2766849"/>
          </a:xfrm>
          <a:prstGeom prst="rect">
            <a:avLst/>
          </a:prstGeom>
        </p:spPr>
      </p:pic>
    </p:spTree>
    <p:extLst>
      <p:ext uri="{BB962C8B-B14F-4D97-AF65-F5344CB8AC3E}">
        <p14:creationId xmlns:p14="http://schemas.microsoft.com/office/powerpoint/2010/main" val="13806492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64BCF-7FFC-6AAF-B064-72F43FBDA5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EE9059-1592-22F7-9141-274E8F47C899}"/>
              </a:ext>
            </a:extLst>
          </p:cNvPr>
          <p:cNvSpPr>
            <a:spLocks noGrp="1"/>
          </p:cNvSpPr>
          <p:nvPr>
            <p:ph type="title"/>
          </p:nvPr>
        </p:nvSpPr>
        <p:spPr>
          <a:xfrm>
            <a:off x="428625" y="0"/>
            <a:ext cx="8286750" cy="917136"/>
          </a:xfrm>
        </p:spPr>
        <p:txBody>
          <a:bodyPr>
            <a:normAutofit/>
          </a:bodyPr>
          <a:lstStyle/>
          <a:p>
            <a:pPr marL="571500" indent="-571500">
              <a:buFont typeface="Arial" panose="020B0604020202020204" pitchFamily="34" charset="0"/>
              <a:buChar char="•"/>
            </a:pPr>
            <a:r>
              <a:rPr lang="en-US" sz="2400" dirty="0"/>
              <a:t>Measuring the Magnetic Field</a:t>
            </a:r>
          </a:p>
        </p:txBody>
      </p:sp>
      <p:sp>
        <p:nvSpPr>
          <p:cNvPr id="3" name="Slide Number Placeholder 2">
            <a:extLst>
              <a:ext uri="{FF2B5EF4-FFF2-40B4-BE49-F238E27FC236}">
                <a16:creationId xmlns:a16="http://schemas.microsoft.com/office/drawing/2014/main" id="{A343EBB5-1654-B0B8-7149-70CE5C624FC3}"/>
              </a:ext>
            </a:extLst>
          </p:cNvPr>
          <p:cNvSpPr>
            <a:spLocks noGrp="1"/>
          </p:cNvSpPr>
          <p:nvPr>
            <p:ph type="sldNum" sz="quarter" idx="4"/>
          </p:nvPr>
        </p:nvSpPr>
        <p:spPr/>
        <p:txBody>
          <a:bodyPr/>
          <a:lstStyle/>
          <a:p>
            <a:fld id="{933A556B-7C63-244D-9B7C-B0EA8042B330}" type="slidenum">
              <a:rPr lang="en-US" smtClean="0"/>
              <a:pPr/>
              <a:t>29</a:t>
            </a:fld>
            <a:endParaRPr lang="en-US" dirty="0"/>
          </a:p>
        </p:txBody>
      </p:sp>
      <p:pic>
        <p:nvPicPr>
          <p:cNvPr id="5" name="Picture 4" descr="Chart, line chart&#10;&#10;Description automatically generated">
            <a:extLst>
              <a:ext uri="{FF2B5EF4-FFF2-40B4-BE49-F238E27FC236}">
                <a16:creationId xmlns:a16="http://schemas.microsoft.com/office/drawing/2014/main" id="{8B7A2A16-1544-A303-9AA8-3AEB083794F3}"/>
              </a:ext>
            </a:extLst>
          </p:cNvPr>
          <p:cNvPicPr>
            <a:picLocks noChangeAspect="1"/>
          </p:cNvPicPr>
          <p:nvPr/>
        </p:nvPicPr>
        <p:blipFill>
          <a:blip r:embed="rId2"/>
          <a:stretch>
            <a:fillRect/>
          </a:stretch>
        </p:blipFill>
        <p:spPr>
          <a:xfrm>
            <a:off x="1040524" y="861130"/>
            <a:ext cx="6692024" cy="5135739"/>
          </a:xfrm>
          <a:prstGeom prst="rect">
            <a:avLst/>
          </a:prstGeom>
        </p:spPr>
      </p:pic>
    </p:spTree>
    <p:extLst>
      <p:ext uri="{BB962C8B-B14F-4D97-AF65-F5344CB8AC3E}">
        <p14:creationId xmlns:p14="http://schemas.microsoft.com/office/powerpoint/2010/main" val="36891294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50FB-44F3-6846-8C26-F8681D4BFFB3}"/>
              </a:ext>
            </a:extLst>
          </p:cNvPr>
          <p:cNvSpPr>
            <a:spLocks noGrp="1"/>
          </p:cNvSpPr>
          <p:nvPr>
            <p:ph type="title"/>
          </p:nvPr>
        </p:nvSpPr>
        <p:spPr>
          <a:xfrm>
            <a:off x="428625" y="0"/>
            <a:ext cx="8286750" cy="663810"/>
          </a:xfrm>
        </p:spPr>
        <p:txBody>
          <a:bodyPr>
            <a:normAutofit/>
          </a:bodyPr>
          <a:lstStyle/>
          <a:p>
            <a:r>
              <a:rPr lang="en-US" sz="2800" dirty="0"/>
              <a:t>OUTLINES</a:t>
            </a:r>
          </a:p>
        </p:txBody>
      </p:sp>
      <p:sp>
        <p:nvSpPr>
          <p:cNvPr id="7" name="Content Placeholder 6">
            <a:extLst>
              <a:ext uri="{FF2B5EF4-FFF2-40B4-BE49-F238E27FC236}">
                <a16:creationId xmlns:a16="http://schemas.microsoft.com/office/drawing/2014/main" id="{84BED499-6ED4-F54A-8BC4-75AB617CA064}"/>
              </a:ext>
            </a:extLst>
          </p:cNvPr>
          <p:cNvSpPr>
            <a:spLocks noGrp="1"/>
          </p:cNvSpPr>
          <p:nvPr>
            <p:ph idx="1"/>
          </p:nvPr>
        </p:nvSpPr>
        <p:spPr>
          <a:xfrm>
            <a:off x="370390" y="735461"/>
            <a:ext cx="8773610" cy="5428058"/>
          </a:xfrm>
        </p:spPr>
        <p:txBody>
          <a:bodyPr>
            <a:normAutofit fontScale="70000" lnSpcReduction="20000"/>
          </a:bodyPr>
          <a:lstStyle/>
          <a:p>
            <a:pPr marL="230188" indent="-230188">
              <a:spcAft>
                <a:spcPts val="600"/>
              </a:spcAft>
              <a:buAutoNum type="arabicPeriod"/>
            </a:pPr>
            <a:r>
              <a:rPr lang="en-US" sz="2300" b="1" dirty="0"/>
              <a:t>INTRODUCTIO</a:t>
            </a:r>
            <a:r>
              <a:rPr lang="en-US" sz="2000" b="1" dirty="0"/>
              <a:t>N</a:t>
            </a:r>
          </a:p>
          <a:p>
            <a:pPr marL="576263" lvl="1" indent="-233363">
              <a:lnSpc>
                <a:spcPct val="120000"/>
              </a:lnSpc>
              <a:spcBef>
                <a:spcPts val="0"/>
              </a:spcBef>
              <a:spcAft>
                <a:spcPts val="300"/>
              </a:spcAft>
            </a:pPr>
            <a:r>
              <a:rPr lang="en-US" b="1" dirty="0"/>
              <a:t>FFA Medical Applications of the CAD accelerator physics developments status and future</a:t>
            </a:r>
          </a:p>
          <a:p>
            <a:pPr marL="576263" lvl="1" indent="-233363">
              <a:lnSpc>
                <a:spcPct val="120000"/>
              </a:lnSpc>
              <a:spcBef>
                <a:spcPts val="0"/>
              </a:spcBef>
              <a:spcAft>
                <a:spcPts val="300"/>
              </a:spcAft>
            </a:pPr>
            <a:r>
              <a:rPr lang="en-US" b="1" dirty="0"/>
              <a:t>A success of the LDRD 24-010 will allow further developments and funding</a:t>
            </a:r>
          </a:p>
          <a:p>
            <a:pPr marL="576263" lvl="1" indent="-233363">
              <a:lnSpc>
                <a:spcPct val="120000"/>
              </a:lnSpc>
              <a:spcBef>
                <a:spcPts val="0"/>
              </a:spcBef>
              <a:spcAft>
                <a:spcPts val="300"/>
              </a:spcAft>
            </a:pPr>
            <a:r>
              <a:rPr lang="en-US" b="1" dirty="0"/>
              <a:t>Essentials of the FLASH radiation cancer therapy</a:t>
            </a:r>
          </a:p>
          <a:p>
            <a:pPr marL="576263" lvl="1" indent="-233363">
              <a:lnSpc>
                <a:spcPct val="120000"/>
              </a:lnSpc>
              <a:spcBef>
                <a:spcPts val="0"/>
              </a:spcBef>
              <a:spcAft>
                <a:spcPts val="600"/>
              </a:spcAft>
            </a:pPr>
            <a:r>
              <a:rPr lang="en-US" b="1" dirty="0"/>
              <a:t>Advantages of the Fixed Field Alternating Gradient Fixed betatron tunes synchrotron</a:t>
            </a:r>
            <a:endParaRPr lang="en-US" dirty="0"/>
          </a:p>
          <a:p>
            <a:pPr marL="460375" indent="-455613">
              <a:spcAft>
                <a:spcPts val="600"/>
              </a:spcAft>
            </a:pPr>
            <a:r>
              <a:rPr lang="en-US" sz="2000" b="1" dirty="0"/>
              <a:t>2. </a:t>
            </a:r>
            <a:r>
              <a:rPr lang="en-US" sz="2300" b="1" dirty="0"/>
              <a:t>THE NEW ACCELERATOR PHYSICS CONCEPT – FFA Fixed Tunes Synchrotron</a:t>
            </a:r>
          </a:p>
          <a:p>
            <a:pPr marL="576263" lvl="1" indent="-233363">
              <a:lnSpc>
                <a:spcPct val="120000"/>
              </a:lnSpc>
              <a:spcBef>
                <a:spcPts val="0"/>
              </a:spcBef>
              <a:spcAft>
                <a:spcPts val="300"/>
              </a:spcAft>
            </a:pPr>
            <a:r>
              <a:rPr lang="en-US" b="1" dirty="0">
                <a:latin typeface="Arial" panose="020B0604020202020204" pitchFamily="34" charset="0"/>
                <a:cs typeface="Arial" panose="020B0604020202020204" pitchFamily="34" charset="0"/>
              </a:rPr>
              <a:t>Background - Fixed Field Alternating Gradient Accelerator </a:t>
            </a:r>
          </a:p>
          <a:p>
            <a:pPr marL="576263" lvl="1" indent="-233363">
              <a:lnSpc>
                <a:spcPct val="120000"/>
              </a:lnSpc>
              <a:spcBef>
                <a:spcPts val="0"/>
              </a:spcBef>
              <a:spcAft>
                <a:spcPts val="300"/>
              </a:spcAft>
            </a:pPr>
            <a:r>
              <a:rPr lang="en-US" b="1" dirty="0">
                <a:latin typeface="Arial" panose="020B0604020202020204" pitchFamily="34" charset="0"/>
                <a:cs typeface="Arial" panose="020B0604020202020204" pitchFamily="34" charset="0"/>
              </a:rPr>
              <a:t>Experiences from CBETA project</a:t>
            </a:r>
          </a:p>
          <a:p>
            <a:pPr marL="576263" lvl="1" indent="-233363">
              <a:lnSpc>
                <a:spcPct val="120000"/>
              </a:lnSpc>
              <a:spcBef>
                <a:spcPts val="0"/>
              </a:spcBef>
              <a:spcAft>
                <a:spcPts val="300"/>
              </a:spcAft>
            </a:pPr>
            <a:r>
              <a:rPr lang="en-US" b="1" dirty="0">
                <a:latin typeface="Arial" panose="020B0604020202020204" pitchFamily="34" charset="0"/>
                <a:cs typeface="Arial" panose="020B0604020202020204" pitchFamily="34" charset="0"/>
              </a:rPr>
              <a:t>Magnetic Field Expansion</a:t>
            </a:r>
          </a:p>
          <a:p>
            <a:pPr marL="576263" lvl="1" indent="-233363">
              <a:lnSpc>
                <a:spcPct val="120000"/>
              </a:lnSpc>
              <a:spcBef>
                <a:spcPts val="0"/>
              </a:spcBef>
              <a:spcAft>
                <a:spcPts val="300"/>
              </a:spcAft>
            </a:pPr>
            <a:r>
              <a:rPr lang="en-US" b="1" dirty="0">
                <a:latin typeface="Arial" panose="020B0604020202020204" pitchFamily="34" charset="0"/>
                <a:cs typeface="Arial" panose="020B0604020202020204" pitchFamily="34" charset="0"/>
              </a:rPr>
              <a:t>Tune Dependence on Multipoles</a:t>
            </a:r>
          </a:p>
          <a:p>
            <a:pPr marL="576263" lvl="1" indent="-233363">
              <a:lnSpc>
                <a:spcPct val="120000"/>
              </a:lnSpc>
              <a:spcBef>
                <a:spcPts val="0"/>
              </a:spcBef>
              <a:spcAft>
                <a:spcPts val="300"/>
              </a:spcAft>
            </a:pPr>
            <a:r>
              <a:rPr lang="en-US" b="1" dirty="0">
                <a:latin typeface="Arial" panose="020B0604020202020204" pitchFamily="34" charset="0"/>
                <a:cs typeface="Arial" panose="020B0604020202020204" pitchFamily="34" charset="0"/>
              </a:rPr>
              <a:t>Orbit Dependence on Energy</a:t>
            </a:r>
          </a:p>
          <a:p>
            <a:pPr marL="576263" lvl="1" indent="-233363">
              <a:lnSpc>
                <a:spcPct val="120000"/>
              </a:lnSpc>
              <a:spcBef>
                <a:spcPts val="0"/>
              </a:spcBef>
              <a:spcAft>
                <a:spcPts val="300"/>
              </a:spcAft>
            </a:pPr>
            <a:r>
              <a:rPr lang="en-US" b="1" dirty="0">
                <a:latin typeface="Arial" panose="020B0604020202020204" pitchFamily="34" charset="0"/>
                <a:cs typeface="Arial" panose="020B0604020202020204" pitchFamily="34" charset="0"/>
              </a:rPr>
              <a:t>Fixed Betatron Tunes in Range 10 MeV&lt; E</a:t>
            </a:r>
            <a:r>
              <a:rPr lang="en-US" b="1" baseline="-25000" dirty="0">
                <a:latin typeface="Arial" panose="020B0604020202020204" pitchFamily="34" charset="0"/>
                <a:cs typeface="Arial" panose="020B0604020202020204" pitchFamily="34" charset="0"/>
              </a:rPr>
              <a:t>k </a:t>
            </a:r>
            <a:r>
              <a:rPr lang="en-US" b="1" dirty="0">
                <a:latin typeface="Arial" panose="020B0604020202020204" pitchFamily="34" charset="0"/>
                <a:cs typeface="Arial" panose="020B0604020202020204" pitchFamily="34" charset="0"/>
              </a:rPr>
              <a:t>&lt;250 MeV or -73% &lt; dp/p &lt; 43.4%</a:t>
            </a:r>
          </a:p>
          <a:p>
            <a:pPr marL="576263" lvl="1" indent="-233363">
              <a:lnSpc>
                <a:spcPct val="120000"/>
              </a:lnSpc>
              <a:spcBef>
                <a:spcPts val="0"/>
              </a:spcBef>
              <a:spcAft>
                <a:spcPts val="600"/>
              </a:spcAft>
            </a:pPr>
            <a:r>
              <a:rPr lang="en-US" b="1" dirty="0">
                <a:latin typeface="Arial" panose="020B0604020202020204" pitchFamily="34" charset="0"/>
                <a:cs typeface="Arial" panose="020B0604020202020204" pitchFamily="34" charset="0"/>
              </a:rPr>
              <a:t>Dynamical Aperture Studies</a:t>
            </a:r>
          </a:p>
          <a:p>
            <a:pPr marL="0" indent="0">
              <a:spcAft>
                <a:spcPts val="600"/>
              </a:spcAft>
            </a:pPr>
            <a:r>
              <a:rPr lang="en-US" sz="2300" b="1" dirty="0"/>
              <a:t>3. LDRD 24-010 GOALS and ACHIVEMENTS</a:t>
            </a:r>
            <a:endParaRPr lang="en-US" sz="2300" dirty="0"/>
          </a:p>
          <a:p>
            <a:pPr marL="576263" lvl="1" indent="-233363">
              <a:lnSpc>
                <a:spcPct val="120000"/>
              </a:lnSpc>
            </a:pPr>
            <a:r>
              <a:rPr lang="en-US" b="1" dirty="0"/>
              <a:t>Permanent Magnet Design, Building and Measuring Magnetic Field</a:t>
            </a:r>
          </a:p>
          <a:p>
            <a:pPr marL="576263" lvl="1" indent="-233363">
              <a:lnSpc>
                <a:spcPct val="120000"/>
              </a:lnSpc>
            </a:pPr>
            <a:r>
              <a:rPr lang="en-US" b="1" dirty="0"/>
              <a:t>Arc Assembly with Nine Magnets</a:t>
            </a:r>
          </a:p>
          <a:p>
            <a:pPr marL="576263" lvl="1" indent="-233363">
              <a:lnSpc>
                <a:spcPct val="120000"/>
              </a:lnSpc>
              <a:spcAft>
                <a:spcPts val="1200"/>
              </a:spcAft>
            </a:pPr>
            <a:r>
              <a:rPr lang="en-US" b="1" dirty="0"/>
              <a:t>Measurements of the Proton Beam Propagation at NSRL </a:t>
            </a:r>
          </a:p>
          <a:p>
            <a:pPr marL="0" indent="0"/>
            <a:r>
              <a:rPr lang="en-US" sz="2300" b="1" dirty="0"/>
              <a:t>4. SUMMARY</a:t>
            </a:r>
            <a:endParaRPr lang="en-US" sz="2300" dirty="0"/>
          </a:p>
        </p:txBody>
      </p:sp>
      <p:sp>
        <p:nvSpPr>
          <p:cNvPr id="4" name="Slide Number Placeholder 3">
            <a:extLst>
              <a:ext uri="{FF2B5EF4-FFF2-40B4-BE49-F238E27FC236}">
                <a16:creationId xmlns:a16="http://schemas.microsoft.com/office/drawing/2014/main" id="{44D153C9-B6EC-5440-87A3-9DCF9B76E78F}"/>
              </a:ext>
            </a:extLst>
          </p:cNvPr>
          <p:cNvSpPr>
            <a:spLocks noGrp="1"/>
          </p:cNvSpPr>
          <p:nvPr>
            <p:ph type="sldNum" sz="quarter" idx="4"/>
          </p:nvPr>
        </p:nvSpPr>
        <p:spPr>
          <a:xfrm>
            <a:off x="8812249" y="6491254"/>
            <a:ext cx="324365" cy="365125"/>
          </a:xfrm>
        </p:spPr>
        <p:txBody>
          <a:bodyPr/>
          <a:lstStyle/>
          <a:p>
            <a:fld id="{933A556B-7C63-244D-9B7C-B0EA8042B330}" type="slidenum">
              <a:rPr lang="en-US" smtClean="0"/>
              <a:pPr/>
              <a:t>3</a:t>
            </a:fld>
            <a:endParaRPr lang="en-US" dirty="0"/>
          </a:p>
        </p:txBody>
      </p:sp>
    </p:spTree>
    <p:extLst>
      <p:ext uri="{BB962C8B-B14F-4D97-AF65-F5344CB8AC3E}">
        <p14:creationId xmlns:p14="http://schemas.microsoft.com/office/powerpoint/2010/main" val="36813628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61A83-1B28-4B88-ACFA-AB4F72F6C77B}"/>
              </a:ext>
            </a:extLst>
          </p:cNvPr>
          <p:cNvSpPr>
            <a:spLocks noGrp="1"/>
          </p:cNvSpPr>
          <p:nvPr>
            <p:ph type="title"/>
          </p:nvPr>
        </p:nvSpPr>
        <p:spPr>
          <a:xfrm>
            <a:off x="532885" y="409903"/>
            <a:ext cx="8286750" cy="538764"/>
          </a:xfrm>
        </p:spPr>
        <p:txBody>
          <a:bodyPr>
            <a:normAutofit fontScale="90000"/>
          </a:bodyPr>
          <a:lstStyle/>
          <a:p>
            <a:r>
              <a:rPr lang="en-US" dirty="0"/>
              <a:t>Remaining Tasks</a:t>
            </a:r>
          </a:p>
        </p:txBody>
      </p:sp>
      <p:sp>
        <p:nvSpPr>
          <p:cNvPr id="3" name="Slide Number Placeholder 2">
            <a:extLst>
              <a:ext uri="{FF2B5EF4-FFF2-40B4-BE49-F238E27FC236}">
                <a16:creationId xmlns:a16="http://schemas.microsoft.com/office/drawing/2014/main" id="{DB735B5A-96AD-4C1C-BBD4-87064FB04F8A}"/>
              </a:ext>
            </a:extLst>
          </p:cNvPr>
          <p:cNvSpPr>
            <a:spLocks noGrp="1"/>
          </p:cNvSpPr>
          <p:nvPr>
            <p:ph type="sldNum" sz="quarter" idx="4"/>
          </p:nvPr>
        </p:nvSpPr>
        <p:spPr/>
        <p:txBody>
          <a:bodyPr/>
          <a:lstStyle/>
          <a:p>
            <a:fld id="{933A556B-7C63-244D-9B7C-B0EA8042B330}" type="slidenum">
              <a:rPr lang="en-US" smtClean="0"/>
              <a:pPr/>
              <a:t>30</a:t>
            </a:fld>
            <a:endParaRPr lang="en-US" dirty="0"/>
          </a:p>
        </p:txBody>
      </p:sp>
      <p:sp>
        <p:nvSpPr>
          <p:cNvPr id="4" name="TextBox 3">
            <a:extLst>
              <a:ext uri="{FF2B5EF4-FFF2-40B4-BE49-F238E27FC236}">
                <a16:creationId xmlns:a16="http://schemas.microsoft.com/office/drawing/2014/main" id="{C3DA47FE-595F-08BA-DC9B-FEC5FBA22D53}"/>
              </a:ext>
            </a:extLst>
          </p:cNvPr>
          <p:cNvSpPr txBox="1"/>
          <p:nvPr/>
        </p:nvSpPr>
        <p:spPr>
          <a:xfrm>
            <a:off x="0" y="1612501"/>
            <a:ext cx="8807668" cy="4216539"/>
          </a:xfrm>
          <a:prstGeom prst="rect">
            <a:avLst/>
          </a:prstGeom>
          <a:noFill/>
        </p:spPr>
        <p:txBody>
          <a:bodyPr wrap="square" rtlCol="0">
            <a:spAutoFit/>
          </a:bodyPr>
          <a:lstStyle/>
          <a:p>
            <a:pPr marL="863600" lvl="1" indent="-406400" algn="just">
              <a:spcAft>
                <a:spcPts val="1200"/>
              </a:spcAft>
              <a:buFont typeface="Arial" panose="020B0604020202020204" pitchFamily="34" charset="0"/>
              <a:buChar char="•"/>
            </a:pPr>
            <a:r>
              <a:rPr lang="en-US" sz="2000" dirty="0">
                <a:solidFill>
                  <a:schemeClr val="tx2"/>
                </a:solidFill>
              </a:rPr>
              <a:t>After the quality of the magnetic field is established –there might be necessary to make magnetic field corrections using Stephen Brooks’ method with iron wires within the vertical aperture.</a:t>
            </a:r>
          </a:p>
          <a:p>
            <a:pPr marL="863600" lvl="1" indent="-406400" algn="just">
              <a:spcAft>
                <a:spcPts val="1200"/>
              </a:spcAft>
              <a:buFont typeface="Arial" panose="020B0604020202020204" pitchFamily="34" charset="0"/>
              <a:buChar char="•"/>
            </a:pPr>
            <a:r>
              <a:rPr lang="en-US" sz="2000" dirty="0">
                <a:solidFill>
                  <a:schemeClr val="tx2"/>
                </a:solidFill>
              </a:rPr>
              <a:t>The magnets will be assembled at the aluminum plate and positions adjusted by the surveying team.</a:t>
            </a:r>
          </a:p>
          <a:p>
            <a:pPr marL="863600" lvl="1" indent="-406400" algn="just">
              <a:spcAft>
                <a:spcPts val="1200"/>
              </a:spcAft>
              <a:buFont typeface="Arial" panose="020B0604020202020204" pitchFamily="34" charset="0"/>
              <a:buChar char="•"/>
            </a:pPr>
            <a:r>
              <a:rPr lang="en-US" sz="2000" dirty="0">
                <a:solidFill>
                  <a:schemeClr val="tx2"/>
                </a:solidFill>
              </a:rPr>
              <a:t>The magnet assembly with aluminum plate will be transported to the NSRL laboratory and positioned for the experiment.</a:t>
            </a:r>
          </a:p>
          <a:p>
            <a:pPr marL="863600" lvl="1" indent="-406400" algn="just">
              <a:buFont typeface="Arial" panose="020B0604020202020204" pitchFamily="34" charset="0"/>
              <a:buChar char="•"/>
            </a:pPr>
            <a:r>
              <a:rPr lang="en-US" sz="2000" dirty="0">
                <a:solidFill>
                  <a:schemeClr val="tx2"/>
                </a:solidFill>
              </a:rPr>
              <a:t>The proton beam with energies between 10 MeV and 250 MeV will be propagated through the assembly with radial horizontal positions adjusted for each energy. The proton beam positions will be measured with NSRL position monitors. </a:t>
            </a:r>
          </a:p>
          <a:p>
            <a:endParaRPr lang="en-US" dirty="0"/>
          </a:p>
        </p:txBody>
      </p:sp>
    </p:spTree>
    <p:extLst>
      <p:ext uri="{BB962C8B-B14F-4D97-AF65-F5344CB8AC3E}">
        <p14:creationId xmlns:p14="http://schemas.microsoft.com/office/powerpoint/2010/main" val="11855036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24EC4-B2D6-1EA9-CA9A-F59E8B747F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E89A1A-077F-53EB-5DDA-1CAC9695B7E2}"/>
              </a:ext>
            </a:extLst>
          </p:cNvPr>
          <p:cNvSpPr>
            <a:spLocks noGrp="1"/>
          </p:cNvSpPr>
          <p:nvPr>
            <p:ph type="title"/>
          </p:nvPr>
        </p:nvSpPr>
        <p:spPr>
          <a:xfrm>
            <a:off x="428625" y="331147"/>
            <a:ext cx="8286750" cy="662290"/>
          </a:xfrm>
        </p:spPr>
        <p:txBody>
          <a:bodyPr>
            <a:normAutofit/>
          </a:bodyPr>
          <a:lstStyle/>
          <a:p>
            <a:pPr marL="0" indent="0"/>
            <a:r>
              <a:rPr lang="en-US" sz="2800" b="1" dirty="0"/>
              <a:t>5. SUMMARY</a:t>
            </a:r>
          </a:p>
        </p:txBody>
      </p:sp>
      <p:sp>
        <p:nvSpPr>
          <p:cNvPr id="3" name="Slide Number Placeholder 2">
            <a:extLst>
              <a:ext uri="{FF2B5EF4-FFF2-40B4-BE49-F238E27FC236}">
                <a16:creationId xmlns:a16="http://schemas.microsoft.com/office/drawing/2014/main" id="{AB2E2F8E-9E10-6DCC-9BB0-E7990C8C1344}"/>
              </a:ext>
            </a:extLst>
          </p:cNvPr>
          <p:cNvSpPr>
            <a:spLocks noGrp="1"/>
          </p:cNvSpPr>
          <p:nvPr>
            <p:ph type="sldNum" sz="quarter" idx="4"/>
          </p:nvPr>
        </p:nvSpPr>
        <p:spPr/>
        <p:txBody>
          <a:bodyPr/>
          <a:lstStyle/>
          <a:p>
            <a:fld id="{933A556B-7C63-244D-9B7C-B0EA8042B330}" type="slidenum">
              <a:rPr lang="en-US" smtClean="0"/>
              <a:pPr/>
              <a:t>31</a:t>
            </a:fld>
            <a:endParaRPr lang="en-US" sz="750" dirty="0"/>
          </a:p>
        </p:txBody>
      </p:sp>
      <p:sp>
        <p:nvSpPr>
          <p:cNvPr id="4" name="TextBox 3">
            <a:extLst>
              <a:ext uri="{FF2B5EF4-FFF2-40B4-BE49-F238E27FC236}">
                <a16:creationId xmlns:a16="http://schemas.microsoft.com/office/drawing/2014/main" id="{E5872388-AE3B-1B58-E6C1-ED5D0F83F8CC}"/>
              </a:ext>
            </a:extLst>
          </p:cNvPr>
          <p:cNvSpPr txBox="1"/>
          <p:nvPr/>
        </p:nvSpPr>
        <p:spPr>
          <a:xfrm>
            <a:off x="300709" y="993437"/>
            <a:ext cx="8769648" cy="5401479"/>
          </a:xfrm>
          <a:prstGeom prst="rect">
            <a:avLst/>
          </a:prstGeom>
          <a:noFill/>
        </p:spPr>
        <p:txBody>
          <a:bodyPr wrap="square" rtlCol="0">
            <a:spAutoFit/>
          </a:bodyPr>
          <a:lstStyle/>
          <a:p>
            <a:pPr marL="342900" indent="-342900" algn="just">
              <a:spcAft>
                <a:spcPts val="600"/>
              </a:spcAft>
              <a:buFont typeface="Arial" panose="020B0604020202020204" pitchFamily="34" charset="0"/>
              <a:buChar char="•"/>
            </a:pPr>
            <a:r>
              <a:rPr lang="en-US" sz="2000" dirty="0"/>
              <a:t>Further goals of the LDRD is to transfer the existing technology to the FLASH therapy cancer radiation facility at the Radiation Oncology Department of the  Stony Brook University Hospital.</a:t>
            </a:r>
          </a:p>
          <a:p>
            <a:pPr marL="342900" indent="-342900" algn="just">
              <a:spcAft>
                <a:spcPts val="600"/>
              </a:spcAft>
              <a:buFont typeface="Arial" panose="020B0604020202020204" pitchFamily="34" charset="0"/>
              <a:buChar char="•"/>
            </a:pPr>
            <a:r>
              <a:rPr lang="en-US" sz="2000" dirty="0"/>
              <a:t>The LDRD results will be used as a proof of principle for the concept of fast-cycling permanent magnet synchrotron for get funding to complete the synchrotron.</a:t>
            </a:r>
          </a:p>
          <a:p>
            <a:pPr marL="342900" indent="-342900" algn="just">
              <a:spcAft>
                <a:spcPts val="600"/>
              </a:spcAft>
              <a:buFont typeface="Arial" panose="020B0604020202020204" pitchFamily="34" charset="0"/>
              <a:buChar char="•"/>
            </a:pPr>
            <a:r>
              <a:rPr lang="en-US" sz="2000" dirty="0"/>
              <a:t>This is a proof of principle for a novel type of accelerator where the magnetic field is fixed, and the acceleration rate depends only on the RF.</a:t>
            </a:r>
          </a:p>
          <a:p>
            <a:pPr marL="342900" indent="-342900" algn="just">
              <a:spcAft>
                <a:spcPts val="600"/>
              </a:spcAft>
              <a:buFont typeface="Arial" panose="020B0604020202020204" pitchFamily="34" charset="0"/>
              <a:buChar char="•"/>
            </a:pPr>
            <a:r>
              <a:rPr lang="en-US" sz="2000" dirty="0"/>
              <a:t>The present collaboration includes the FLASH therapy experiments on mice at the BNL TANDEM accelerator with the 28.5MeV proton beam.</a:t>
            </a:r>
          </a:p>
          <a:p>
            <a:pPr marL="342900" indent="-342900" algn="just">
              <a:spcAft>
                <a:spcPts val="600"/>
              </a:spcAft>
              <a:buFont typeface="Arial" panose="020B0604020202020204" pitchFamily="34" charset="0"/>
              <a:buChar char="•"/>
            </a:pPr>
            <a:r>
              <a:rPr lang="en-US" sz="2000" dirty="0"/>
              <a:t>When the whole proton therapy facility is built the FLASH radiation therapy could be explored. </a:t>
            </a:r>
            <a:r>
              <a:rPr lang="en-US" sz="2000"/>
              <a:t>This is significant </a:t>
            </a:r>
            <a:r>
              <a:rPr lang="en-US" sz="2000" dirty="0"/>
              <a:t>advantage to any other existing radiation therapy facility as due to fixed magnetic field the treatment could be done </a:t>
            </a:r>
            <a:r>
              <a:rPr lang="en-US" sz="2000"/>
              <a:t>is 100ms.</a:t>
            </a:r>
            <a:endParaRPr lang="en-US" sz="2000" dirty="0"/>
          </a:p>
          <a:p>
            <a:pPr marL="342900" indent="-342900" algn="just">
              <a:buFont typeface="Arial" panose="020B0604020202020204" pitchFamily="34" charset="0"/>
              <a:buChar char="•"/>
            </a:pPr>
            <a:r>
              <a:rPr lang="en-US" sz="2000" dirty="0"/>
              <a:t>This accelerator opens the door for new proton drivers, Muon collider accelerator as the muon lifetime is very short, and for ADS.</a:t>
            </a:r>
          </a:p>
        </p:txBody>
      </p:sp>
    </p:spTree>
    <p:extLst>
      <p:ext uri="{BB962C8B-B14F-4D97-AF65-F5344CB8AC3E}">
        <p14:creationId xmlns:p14="http://schemas.microsoft.com/office/powerpoint/2010/main" val="26012479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EF2BB-2110-A1FD-7BFE-8480AA653608}"/>
              </a:ext>
            </a:extLst>
          </p:cNvPr>
          <p:cNvSpPr>
            <a:spLocks noGrp="1"/>
          </p:cNvSpPr>
          <p:nvPr>
            <p:ph type="title"/>
          </p:nvPr>
        </p:nvSpPr>
        <p:spPr/>
        <p:txBody>
          <a:bodyPr/>
          <a:lstStyle/>
          <a:p>
            <a:r>
              <a:rPr lang="en-US" dirty="0"/>
              <a:t>Back Up Slides</a:t>
            </a:r>
          </a:p>
        </p:txBody>
      </p:sp>
      <p:sp>
        <p:nvSpPr>
          <p:cNvPr id="3" name="Slide Number Placeholder 2">
            <a:extLst>
              <a:ext uri="{FF2B5EF4-FFF2-40B4-BE49-F238E27FC236}">
                <a16:creationId xmlns:a16="http://schemas.microsoft.com/office/drawing/2014/main" id="{6AABED92-EB85-D9A5-32C5-EAE6D4F445E6}"/>
              </a:ext>
            </a:extLst>
          </p:cNvPr>
          <p:cNvSpPr>
            <a:spLocks noGrp="1"/>
          </p:cNvSpPr>
          <p:nvPr>
            <p:ph type="sldNum" sz="quarter" idx="4"/>
          </p:nvPr>
        </p:nvSpPr>
        <p:spPr/>
        <p:txBody>
          <a:bodyPr/>
          <a:lstStyle/>
          <a:p>
            <a:fld id="{933A556B-7C63-244D-9B7C-B0EA8042B330}" type="slidenum">
              <a:rPr lang="en-US" smtClean="0"/>
              <a:pPr/>
              <a:t>32</a:t>
            </a:fld>
            <a:endParaRPr lang="en-US" dirty="0"/>
          </a:p>
        </p:txBody>
      </p:sp>
    </p:spTree>
    <p:extLst>
      <p:ext uri="{BB962C8B-B14F-4D97-AF65-F5344CB8AC3E}">
        <p14:creationId xmlns:p14="http://schemas.microsoft.com/office/powerpoint/2010/main" val="10957257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ADDF0-F00E-080F-A664-F0ACC5549E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3CAC2B-F022-0F3D-DD69-0F9B7659C958}"/>
              </a:ext>
            </a:extLst>
          </p:cNvPr>
          <p:cNvSpPr>
            <a:spLocks noGrp="1"/>
          </p:cNvSpPr>
          <p:nvPr>
            <p:ph type="title"/>
          </p:nvPr>
        </p:nvSpPr>
        <p:spPr>
          <a:xfrm>
            <a:off x="273269" y="0"/>
            <a:ext cx="8723586" cy="831837"/>
          </a:xfrm>
        </p:spPr>
        <p:txBody>
          <a:bodyPr>
            <a:normAutofit/>
          </a:bodyPr>
          <a:lstStyle/>
          <a:p>
            <a:r>
              <a:rPr lang="en-US" sz="2800" dirty="0"/>
              <a:t>2. </a:t>
            </a:r>
            <a:r>
              <a:rPr lang="en-US" sz="2800" b="1" dirty="0"/>
              <a:t>THE NEW ACCELERATOR PHYSICS CONCEPT</a:t>
            </a:r>
            <a:endParaRPr lang="en-US" sz="2800" dirty="0"/>
          </a:p>
        </p:txBody>
      </p:sp>
      <p:sp>
        <p:nvSpPr>
          <p:cNvPr id="3" name="Slide Number Placeholder 2">
            <a:extLst>
              <a:ext uri="{FF2B5EF4-FFF2-40B4-BE49-F238E27FC236}">
                <a16:creationId xmlns:a16="http://schemas.microsoft.com/office/drawing/2014/main" id="{81137127-D465-D7CB-95A6-46376BCF3923}"/>
              </a:ext>
            </a:extLst>
          </p:cNvPr>
          <p:cNvSpPr>
            <a:spLocks noGrp="1"/>
          </p:cNvSpPr>
          <p:nvPr>
            <p:ph type="sldNum" sz="quarter" idx="4"/>
          </p:nvPr>
        </p:nvSpPr>
        <p:spPr/>
        <p:txBody>
          <a:bodyPr/>
          <a:lstStyle/>
          <a:p>
            <a:fld id="{933A556B-7C63-244D-9B7C-B0EA8042B330}" type="slidenum">
              <a:rPr lang="en-US" smtClean="0"/>
              <a:pPr/>
              <a:t>33</a:t>
            </a:fld>
            <a:endParaRPr lang="en-US" sz="750" dirty="0"/>
          </a:p>
        </p:txBody>
      </p:sp>
      <p:sp>
        <p:nvSpPr>
          <p:cNvPr id="4" name="TextBox 3">
            <a:extLst>
              <a:ext uri="{FF2B5EF4-FFF2-40B4-BE49-F238E27FC236}">
                <a16:creationId xmlns:a16="http://schemas.microsoft.com/office/drawing/2014/main" id="{8EFB7FF6-A924-30B5-E770-C1BEC2900C71}"/>
              </a:ext>
            </a:extLst>
          </p:cNvPr>
          <p:cNvSpPr txBox="1"/>
          <p:nvPr/>
        </p:nvSpPr>
        <p:spPr>
          <a:xfrm>
            <a:off x="690882" y="793028"/>
            <a:ext cx="7548307" cy="646331"/>
          </a:xfrm>
          <a:prstGeom prst="rect">
            <a:avLst/>
          </a:prstGeom>
          <a:noFill/>
        </p:spPr>
        <p:txBody>
          <a:bodyPr wrap="square" rtlCol="0">
            <a:spAutoFit/>
          </a:bodyPr>
          <a:lstStyle/>
          <a:p>
            <a:pPr algn="ctr"/>
            <a:r>
              <a:rPr lang="en-US" dirty="0"/>
              <a:t>New SYNCHROTRON with the same physical aperture but with a FIXED MAGNETIC FIELD and FIXED BETATRON TUNES</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0E49BFF-24AC-C4B3-66A1-BA391963CA8F}"/>
                  </a:ext>
                </a:extLst>
              </p:cNvPr>
              <p:cNvSpPr txBox="1"/>
              <p:nvPr/>
            </p:nvSpPr>
            <p:spPr>
              <a:xfrm>
                <a:off x="381802" y="1620494"/>
                <a:ext cx="3985033" cy="33393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1400" i="1" smtClean="0">
                              <a:solidFill>
                                <a:srgbClr val="836967"/>
                              </a:solidFill>
                              <a:latin typeface="Cambria Math" panose="02040503050406030204" pitchFamily="18" charset="0"/>
                            </a:rPr>
                          </m:ctrlPr>
                        </m:sSupPr>
                        <m:e>
                          <m:acc>
                            <m:accPr>
                              <m:chr m:val="⃗"/>
                              <m:ctrlPr>
                                <a:rPr lang="en-US" sz="1400" i="1">
                                  <a:solidFill>
                                    <a:srgbClr val="836967"/>
                                  </a:solidFill>
                                  <a:latin typeface="Cambria Math" panose="02040503050406030204" pitchFamily="18" charset="0"/>
                                </a:rPr>
                              </m:ctrlPr>
                            </m:accPr>
                            <m:e>
                              <m:r>
                                <m:rPr>
                                  <m:sty m:val="p"/>
                                </m:rPr>
                                <a:rPr lang="en-US" sz="1400">
                                  <a:latin typeface="Cambria Math" panose="02040503050406030204" pitchFamily="18" charset="0"/>
                                </a:rPr>
                                <m:t>∇</m:t>
                              </m:r>
                            </m:e>
                          </m:acc>
                        </m:e>
                        <m:sup>
                          <m:r>
                            <a:rPr lang="en-US" sz="1400" i="0">
                              <a:latin typeface="Cambria Math" panose="02040503050406030204" pitchFamily="18" charset="0"/>
                            </a:rPr>
                            <m:t>2</m:t>
                          </m:r>
                        </m:sup>
                      </m:sSup>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𝜙</m:t>
                          </m:r>
                        </m:e>
                        <m:sub>
                          <m:r>
                            <a:rPr lang="en-US" sz="1400" i="1">
                              <a:latin typeface="Cambria Math" panose="02040503050406030204" pitchFamily="18" charset="0"/>
                            </a:rPr>
                            <m:t>𝑚</m:t>
                          </m:r>
                        </m:sub>
                      </m:sSub>
                      <m:r>
                        <a:rPr lang="en-US" sz="1400" i="0">
                          <a:latin typeface="Cambria Math" panose="02040503050406030204" pitchFamily="18" charset="0"/>
                        </a:rPr>
                        <m:t>=0   </m:t>
                      </m:r>
                      <m:r>
                        <a:rPr lang="en-US" sz="1400" i="1">
                          <a:latin typeface="Cambria Math" panose="02040503050406030204" pitchFamily="18" charset="0"/>
                        </a:rPr>
                        <m:t>𝑎𝑛𝑑</m:t>
                      </m:r>
                      <m:r>
                        <a:rPr lang="en-US" sz="1400" i="0">
                          <a:latin typeface="Cambria Math" panose="02040503050406030204" pitchFamily="18" charset="0"/>
                        </a:rPr>
                        <m:t>  </m:t>
                      </m:r>
                      <m:acc>
                        <m:accPr>
                          <m:chr m:val="⃗"/>
                          <m:ctrlPr>
                            <a:rPr lang="en-US" sz="1400" i="1">
                              <a:solidFill>
                                <a:srgbClr val="836967"/>
                              </a:solidFill>
                              <a:latin typeface="Cambria Math" panose="02040503050406030204" pitchFamily="18" charset="0"/>
                            </a:rPr>
                          </m:ctrlPr>
                        </m:accPr>
                        <m:e>
                          <m:r>
                            <a:rPr lang="en-US" sz="1400" i="1">
                              <a:latin typeface="Cambria Math" panose="02040503050406030204" pitchFamily="18" charset="0"/>
                            </a:rPr>
                            <m:t>𝐵</m:t>
                          </m:r>
                        </m:e>
                      </m:acc>
                      <m:r>
                        <a:rPr lang="en-US" sz="1400" i="0">
                          <a:latin typeface="Cambria Math" panose="02040503050406030204" pitchFamily="18" charset="0"/>
                        </a:rPr>
                        <m:t>=−</m:t>
                      </m:r>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𝜇</m:t>
                          </m:r>
                        </m:e>
                        <m:sub>
                          <m:r>
                            <a:rPr lang="en-US" sz="1400" i="1">
                              <a:latin typeface="Cambria Math" panose="02040503050406030204" pitchFamily="18" charset="0"/>
                            </a:rPr>
                            <m:t>𝑜</m:t>
                          </m:r>
                        </m:sub>
                      </m:sSub>
                      <m:acc>
                        <m:accPr>
                          <m:chr m:val="⃗"/>
                          <m:ctrlPr>
                            <a:rPr lang="en-US" sz="1400" i="1">
                              <a:solidFill>
                                <a:srgbClr val="836967"/>
                              </a:solidFill>
                              <a:latin typeface="Cambria Math" panose="02040503050406030204" pitchFamily="18" charset="0"/>
                            </a:rPr>
                          </m:ctrlPr>
                        </m:accPr>
                        <m:e>
                          <m:r>
                            <m:rPr>
                              <m:sty m:val="p"/>
                            </m:rPr>
                            <a:rPr lang="en-US" sz="1400" i="0">
                              <a:latin typeface="Cambria Math" panose="02040503050406030204" pitchFamily="18" charset="0"/>
                            </a:rPr>
                            <m:t>∇</m:t>
                          </m:r>
                        </m:e>
                      </m:acc>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𝜙</m:t>
                          </m:r>
                        </m:e>
                        <m:sub>
                          <m:r>
                            <a:rPr lang="en-US" sz="1400" i="1">
                              <a:latin typeface="Cambria Math" panose="02040503050406030204" pitchFamily="18" charset="0"/>
                            </a:rPr>
                            <m:t>𝑚</m:t>
                          </m:r>
                          <m:r>
                            <a:rPr lang="en-US" sz="1400" i="0">
                              <a:latin typeface="Cambria Math" panose="02040503050406030204" pitchFamily="18" charset="0"/>
                            </a:rPr>
                            <m:t> </m:t>
                          </m:r>
                        </m:sub>
                      </m:sSub>
                      <m:r>
                        <a:rPr lang="en-US" sz="1400" i="0">
                          <a:latin typeface="Cambria Math" panose="02040503050406030204" pitchFamily="18" charset="0"/>
                        </a:rPr>
                        <m:t>                    </m:t>
                      </m:r>
                      <m:d>
                        <m:dPr>
                          <m:ctrlPr>
                            <a:rPr lang="en-US" sz="1400" i="1">
                              <a:solidFill>
                                <a:srgbClr val="836967"/>
                              </a:solidFill>
                              <a:latin typeface="Cambria Math" panose="02040503050406030204" pitchFamily="18" charset="0"/>
                            </a:rPr>
                          </m:ctrlPr>
                        </m:dPr>
                        <m:e>
                          <m:r>
                            <a:rPr lang="en-US" sz="1400" i="0">
                              <a:latin typeface="Cambria Math" panose="02040503050406030204" pitchFamily="18" charset="0"/>
                            </a:rPr>
                            <m:t>1</m:t>
                          </m:r>
                        </m:e>
                      </m:d>
                    </m:oMath>
                  </m:oMathPara>
                </a14:m>
                <a:endParaRPr lang="en-US" sz="1400" dirty="0"/>
              </a:p>
            </p:txBody>
          </p:sp>
        </mc:Choice>
        <mc:Fallback xmlns="">
          <p:sp>
            <p:nvSpPr>
              <p:cNvPr id="7" name="TextBox 6">
                <a:extLst>
                  <a:ext uri="{FF2B5EF4-FFF2-40B4-BE49-F238E27FC236}">
                    <a16:creationId xmlns:a16="http://schemas.microsoft.com/office/drawing/2014/main" id="{C0E49BFF-24AC-C4B3-66A1-BA391963CA8F}"/>
                  </a:ext>
                </a:extLst>
              </p:cNvPr>
              <p:cNvSpPr txBox="1">
                <a:spLocks noRot="1" noChangeAspect="1" noMove="1" noResize="1" noEditPoints="1" noAdjustHandles="1" noChangeArrowheads="1" noChangeShapeType="1" noTextEdit="1"/>
              </p:cNvSpPr>
              <p:nvPr/>
            </p:nvSpPr>
            <p:spPr>
              <a:xfrm>
                <a:off x="381802" y="1620494"/>
                <a:ext cx="3985033" cy="333938"/>
              </a:xfrm>
              <a:prstGeom prst="rect">
                <a:avLst/>
              </a:prstGeom>
              <a:blipFill>
                <a:blip r:embed="rId2"/>
                <a:stretch>
                  <a:fillRect b="-10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C3E2439-C6A4-6237-A43A-F65E1C6DA1E5}"/>
                  </a:ext>
                </a:extLst>
              </p:cNvPr>
              <p:cNvSpPr txBox="1"/>
              <p:nvPr/>
            </p:nvSpPr>
            <p:spPr>
              <a:xfrm>
                <a:off x="222172" y="1892486"/>
                <a:ext cx="4282095" cy="67980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rgbClr val="836967"/>
                              </a:solidFill>
                              <a:latin typeface="Cambria Math" panose="02040503050406030204" pitchFamily="18" charset="0"/>
                            </a:rPr>
                          </m:ctrlPr>
                        </m:sSubPr>
                        <m:e>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𝜙</m:t>
                              </m:r>
                            </m:e>
                            <m:sub>
                              <m:r>
                                <a:rPr lang="en-US" sz="1400" i="1">
                                  <a:latin typeface="Cambria Math" panose="02040503050406030204" pitchFamily="18" charset="0"/>
                                </a:rPr>
                                <m:t>𝑚</m:t>
                              </m:r>
                            </m:sub>
                          </m:sSub>
                          <m:r>
                            <a:rPr lang="en-US" sz="1400" i="0">
                              <a:latin typeface="Cambria Math" panose="02040503050406030204" pitchFamily="18" charset="0"/>
                            </a:rPr>
                            <m:t>=</m:t>
                          </m:r>
                          <m:r>
                            <a:rPr lang="en-US" sz="1400" i="1">
                              <a:latin typeface="Cambria Math" panose="02040503050406030204" pitchFamily="18" charset="0"/>
                            </a:rPr>
                            <m:t>𝜙</m:t>
                          </m:r>
                        </m:e>
                        <m:sub>
                          <m:r>
                            <a:rPr lang="en-US" sz="1400" i="1">
                              <a:latin typeface="Cambria Math" panose="02040503050406030204" pitchFamily="18" charset="0"/>
                            </a:rPr>
                            <m:t>𝑜</m:t>
                          </m:r>
                        </m:sub>
                      </m:sSub>
                      <m:r>
                        <a:rPr lang="en-US" sz="1400" i="0">
                          <a:latin typeface="Cambria Math" panose="02040503050406030204" pitchFamily="18" charset="0"/>
                        </a:rPr>
                        <m:t>+</m:t>
                      </m:r>
                      <m:nary>
                        <m:naryPr>
                          <m:chr m:val="∑"/>
                          <m:limLoc m:val="undOvr"/>
                          <m:ctrlPr>
                            <a:rPr lang="en-US" sz="1400" i="1">
                              <a:latin typeface="Cambria Math" panose="02040503050406030204" pitchFamily="18" charset="0"/>
                            </a:rPr>
                          </m:ctrlPr>
                        </m:naryPr>
                        <m:sub>
                          <m:r>
                            <a:rPr lang="en-US" sz="1400" i="1">
                              <a:latin typeface="Cambria Math" panose="02040503050406030204" pitchFamily="18" charset="0"/>
                            </a:rPr>
                            <m:t>𝑘</m:t>
                          </m:r>
                          <m:r>
                            <a:rPr lang="en-US" sz="1400" i="0">
                              <a:latin typeface="Cambria Math" panose="02040503050406030204" pitchFamily="18" charset="0"/>
                            </a:rPr>
                            <m:t>=1</m:t>
                          </m:r>
                        </m:sub>
                        <m:sup>
                          <m:r>
                            <a:rPr lang="en-US" sz="1400" i="0">
                              <a:latin typeface="Cambria Math" panose="02040503050406030204" pitchFamily="18" charset="0"/>
                            </a:rPr>
                            <m:t>∞</m:t>
                          </m:r>
                        </m:sup>
                        <m:e>
                          <m:sSup>
                            <m:sSupPr>
                              <m:ctrlPr>
                                <a:rPr lang="en-US" sz="1400" i="1">
                                  <a:solidFill>
                                    <a:srgbClr val="836967"/>
                                  </a:solidFill>
                                  <a:latin typeface="Cambria Math" panose="02040503050406030204" pitchFamily="18" charset="0"/>
                                </a:rPr>
                              </m:ctrlPr>
                            </m:sSupPr>
                            <m:e>
                              <m:r>
                                <a:rPr lang="en-US" sz="1400" i="1">
                                  <a:latin typeface="Cambria Math" panose="02040503050406030204" pitchFamily="18" charset="0"/>
                                </a:rPr>
                                <m:t>𝑟</m:t>
                              </m:r>
                            </m:e>
                            <m:sup>
                              <m:r>
                                <a:rPr lang="en-US" sz="1400" i="1">
                                  <a:latin typeface="Cambria Math" panose="02040503050406030204" pitchFamily="18" charset="0"/>
                                </a:rPr>
                                <m:t>𝑘</m:t>
                              </m:r>
                            </m:sup>
                          </m:sSup>
                          <m:d>
                            <m:dPr>
                              <m:ctrlPr>
                                <a:rPr lang="en-US" sz="1400" i="1">
                                  <a:solidFill>
                                    <a:srgbClr val="836967"/>
                                  </a:solidFill>
                                  <a:latin typeface="Cambria Math" panose="02040503050406030204" pitchFamily="18" charset="0"/>
                                </a:rPr>
                              </m:ctrlPr>
                            </m:dPr>
                            <m:e>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𝑎</m:t>
                                  </m:r>
                                </m:e>
                                <m:sub>
                                  <m:r>
                                    <a:rPr lang="en-US" sz="1400" i="1">
                                      <a:latin typeface="Cambria Math" panose="02040503050406030204" pitchFamily="18" charset="0"/>
                                    </a:rPr>
                                    <m:t>𝑘</m:t>
                                  </m:r>
                                </m:sub>
                              </m:sSub>
                              <m:func>
                                <m:funcPr>
                                  <m:ctrlPr>
                                    <a:rPr lang="en-US" sz="1400" i="1">
                                      <a:latin typeface="Cambria Math" panose="02040503050406030204" pitchFamily="18" charset="0"/>
                                    </a:rPr>
                                  </m:ctrlPr>
                                </m:funcPr>
                                <m:fName>
                                  <m:r>
                                    <m:rPr>
                                      <m:sty m:val="p"/>
                                    </m:rPr>
                                    <a:rPr lang="en-US" sz="1400" i="0">
                                      <a:latin typeface="Cambria Math" panose="02040503050406030204" pitchFamily="18" charset="0"/>
                                    </a:rPr>
                                    <m:t>cos</m:t>
                                  </m:r>
                                </m:fName>
                                <m:e>
                                  <m:r>
                                    <a:rPr lang="en-US" sz="1400" i="1">
                                      <a:latin typeface="Cambria Math" panose="02040503050406030204" pitchFamily="18" charset="0"/>
                                    </a:rPr>
                                    <m:t>𝑘</m:t>
                                  </m:r>
                                  <m:r>
                                    <a:rPr lang="en-US" sz="1400" i="1">
                                      <a:latin typeface="Cambria Math" panose="02040503050406030204" pitchFamily="18" charset="0"/>
                                    </a:rPr>
                                    <m:t>𝜃</m:t>
                                  </m:r>
                                </m:e>
                              </m:func>
                              <m:r>
                                <a:rPr lang="en-US" sz="1400" i="0">
                                  <a:latin typeface="Cambria Math" panose="02040503050406030204" pitchFamily="18" charset="0"/>
                                </a:rPr>
                                <m:t>+</m:t>
                              </m:r>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𝑏</m:t>
                                  </m:r>
                                </m:e>
                                <m:sub>
                                  <m:r>
                                    <a:rPr lang="en-US" sz="1400" i="1">
                                      <a:latin typeface="Cambria Math" panose="02040503050406030204" pitchFamily="18" charset="0"/>
                                    </a:rPr>
                                    <m:t>𝑘</m:t>
                                  </m:r>
                                </m:sub>
                              </m:sSub>
                              <m:func>
                                <m:funcPr>
                                  <m:ctrlPr>
                                    <a:rPr lang="en-US" sz="1400" i="1">
                                      <a:latin typeface="Cambria Math" panose="02040503050406030204" pitchFamily="18" charset="0"/>
                                    </a:rPr>
                                  </m:ctrlPr>
                                </m:funcPr>
                                <m:fName>
                                  <m:r>
                                    <m:rPr>
                                      <m:sty m:val="p"/>
                                    </m:rPr>
                                    <a:rPr lang="en-US" sz="1400" i="0">
                                      <a:latin typeface="Cambria Math" panose="02040503050406030204" pitchFamily="18" charset="0"/>
                                    </a:rPr>
                                    <m:t>sin</m:t>
                                  </m:r>
                                </m:fName>
                                <m:e>
                                  <m:r>
                                    <a:rPr lang="en-US" sz="1400" i="1">
                                      <a:latin typeface="Cambria Math" panose="02040503050406030204" pitchFamily="18" charset="0"/>
                                    </a:rPr>
                                    <m:t>𝑘</m:t>
                                  </m:r>
                                  <m:r>
                                    <a:rPr lang="en-US" sz="1400" i="1">
                                      <a:latin typeface="Cambria Math" panose="02040503050406030204" pitchFamily="18" charset="0"/>
                                    </a:rPr>
                                    <m:t>𝜃</m:t>
                                  </m:r>
                                </m:e>
                              </m:func>
                            </m:e>
                          </m:d>
                          <m:r>
                            <a:rPr lang="en-US" sz="1400" i="0">
                              <a:latin typeface="Cambria Math" panose="02040503050406030204" pitchFamily="18" charset="0"/>
                            </a:rPr>
                            <m:t>   </m:t>
                          </m:r>
                          <m:d>
                            <m:dPr>
                              <m:ctrlPr>
                                <a:rPr lang="en-US" sz="1400" i="1">
                                  <a:solidFill>
                                    <a:srgbClr val="836967"/>
                                  </a:solidFill>
                                  <a:latin typeface="Cambria Math" panose="02040503050406030204" pitchFamily="18" charset="0"/>
                                </a:rPr>
                              </m:ctrlPr>
                            </m:dPr>
                            <m:e>
                              <m:r>
                                <a:rPr lang="en-US" sz="1400" i="0">
                                  <a:latin typeface="Cambria Math" panose="02040503050406030204" pitchFamily="18" charset="0"/>
                                </a:rPr>
                                <m:t>2</m:t>
                              </m:r>
                            </m:e>
                          </m:d>
                        </m:e>
                      </m:nary>
                    </m:oMath>
                  </m:oMathPara>
                </a14:m>
                <a:endParaRPr lang="en-US" sz="1400" dirty="0"/>
              </a:p>
            </p:txBody>
          </p:sp>
        </mc:Choice>
        <mc:Fallback xmlns="">
          <p:sp>
            <p:nvSpPr>
              <p:cNvPr id="9" name="TextBox 8">
                <a:extLst>
                  <a:ext uri="{FF2B5EF4-FFF2-40B4-BE49-F238E27FC236}">
                    <a16:creationId xmlns:a16="http://schemas.microsoft.com/office/drawing/2014/main" id="{7C3E2439-C6A4-6237-A43A-F65E1C6DA1E5}"/>
                  </a:ext>
                </a:extLst>
              </p:cNvPr>
              <p:cNvSpPr txBox="1">
                <a:spLocks noRot="1" noChangeAspect="1" noMove="1" noResize="1" noEditPoints="1" noAdjustHandles="1" noChangeArrowheads="1" noChangeShapeType="1" noTextEdit="1"/>
              </p:cNvSpPr>
              <p:nvPr/>
            </p:nvSpPr>
            <p:spPr>
              <a:xfrm>
                <a:off x="222172" y="1892486"/>
                <a:ext cx="4282095" cy="679801"/>
              </a:xfrm>
              <a:prstGeom prst="rect">
                <a:avLst/>
              </a:prstGeom>
              <a:blipFill>
                <a:blip r:embed="rId3"/>
                <a:stretch>
                  <a:fillRect t="-94545" b="-1527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004C676-D41D-9D00-B23D-6A32224CD363}"/>
                  </a:ext>
                </a:extLst>
              </p:cNvPr>
              <p:cNvSpPr txBox="1"/>
              <p:nvPr/>
            </p:nvSpPr>
            <p:spPr>
              <a:xfrm>
                <a:off x="381802" y="2550130"/>
                <a:ext cx="3985033" cy="53970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smtClean="0">
                          <a:latin typeface="Cambria Math" panose="02040503050406030204" pitchFamily="18" charset="0"/>
                        </a:rPr>
                        <m:t>−</m:t>
                      </m:r>
                      <m:f>
                        <m:fPr>
                          <m:ctrlPr>
                            <a:rPr lang="en-US" sz="1400" i="1">
                              <a:solidFill>
                                <a:srgbClr val="836967"/>
                              </a:solidFill>
                              <a:latin typeface="Cambria Math" panose="02040503050406030204" pitchFamily="18" charset="0"/>
                            </a:rPr>
                          </m:ctrlPr>
                        </m:fPr>
                        <m:num>
                          <m:r>
                            <a:rPr lang="en-US" sz="1400" i="0">
                              <a:latin typeface="Cambria Math" panose="02040503050406030204" pitchFamily="18" charset="0"/>
                            </a:rPr>
                            <m:t>∆</m:t>
                          </m:r>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𝐵</m:t>
                              </m:r>
                            </m:e>
                            <m:sub>
                              <m:r>
                                <a:rPr lang="en-US" sz="1400" i="1">
                                  <a:latin typeface="Cambria Math" panose="02040503050406030204" pitchFamily="18" charset="0"/>
                                </a:rPr>
                                <m:t>𝑦</m:t>
                              </m:r>
                            </m:sub>
                          </m:sSub>
                        </m:num>
                        <m:den>
                          <m:r>
                            <a:rPr lang="en-US" sz="1400" i="1">
                              <a:latin typeface="Cambria Math" panose="02040503050406030204" pitchFamily="18" charset="0"/>
                            </a:rPr>
                            <m:t>𝐵</m:t>
                          </m:r>
                          <m:r>
                            <a:rPr lang="en-US" sz="1400" i="1">
                              <a:latin typeface="Cambria Math" panose="02040503050406030204" pitchFamily="18" charset="0"/>
                            </a:rPr>
                            <m:t>𝜌</m:t>
                          </m:r>
                        </m:den>
                      </m:f>
                      <m:r>
                        <a:rPr lang="en-US" sz="1400" i="0">
                          <a:latin typeface="Cambria Math" panose="02040503050406030204" pitchFamily="18" charset="0"/>
                        </a:rPr>
                        <m:t>=−</m:t>
                      </m:r>
                      <m:f>
                        <m:fPr>
                          <m:ctrlPr>
                            <a:rPr lang="en-US" sz="1400" i="1">
                              <a:solidFill>
                                <a:srgbClr val="836967"/>
                              </a:solidFill>
                              <a:latin typeface="Cambria Math" panose="02040503050406030204" pitchFamily="18" charset="0"/>
                            </a:rPr>
                          </m:ctrlPr>
                        </m:fPr>
                        <m:num>
                          <m:r>
                            <a:rPr lang="en-US" sz="1400" i="0">
                              <a:latin typeface="Cambria Math" panose="02040503050406030204" pitchFamily="18" charset="0"/>
                            </a:rPr>
                            <m:t>𝜕</m:t>
                          </m:r>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𝜙</m:t>
                              </m:r>
                            </m:e>
                            <m:sub>
                              <m:r>
                                <a:rPr lang="en-US" sz="1400" i="1">
                                  <a:latin typeface="Cambria Math" panose="02040503050406030204" pitchFamily="18" charset="0"/>
                                </a:rPr>
                                <m:t>𝑚</m:t>
                              </m:r>
                            </m:sub>
                          </m:sSub>
                        </m:num>
                        <m:den>
                          <m:r>
                            <a:rPr lang="en-US" sz="1400" i="0">
                              <a:latin typeface="Cambria Math" panose="02040503050406030204" pitchFamily="18" charset="0"/>
                            </a:rPr>
                            <m:t>𝜕</m:t>
                          </m:r>
                          <m:r>
                            <a:rPr lang="en-US" sz="1400" i="1">
                              <a:latin typeface="Cambria Math" panose="02040503050406030204" pitchFamily="18" charset="0"/>
                            </a:rPr>
                            <m:t>𝑥</m:t>
                          </m:r>
                        </m:den>
                      </m:f>
                      <m:r>
                        <a:rPr lang="en-US" sz="1400" i="0">
                          <a:latin typeface="Cambria Math" panose="02040503050406030204" pitchFamily="18" charset="0"/>
                        </a:rPr>
                        <m:t>,         </m:t>
                      </m:r>
                      <m:sSub>
                        <m:sSubPr>
                          <m:ctrlPr>
                            <a:rPr lang="en-US" sz="1400" i="1">
                              <a:solidFill>
                                <a:srgbClr val="836967"/>
                              </a:solidFill>
                              <a:latin typeface="Cambria Math" panose="02040503050406030204" pitchFamily="18" charset="0"/>
                            </a:rPr>
                          </m:ctrlPr>
                        </m:sSubPr>
                        <m:e>
                          <m:f>
                            <m:fPr>
                              <m:ctrlPr>
                                <a:rPr lang="en-US" sz="1400" i="1">
                                  <a:solidFill>
                                    <a:srgbClr val="836967"/>
                                  </a:solidFill>
                                  <a:latin typeface="Cambria Math" panose="02040503050406030204" pitchFamily="18" charset="0"/>
                                </a:rPr>
                              </m:ctrlPr>
                            </m:fPr>
                            <m:num>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𝐵</m:t>
                                  </m:r>
                                </m:e>
                                <m:sub>
                                  <m:r>
                                    <a:rPr lang="en-US" sz="1400" i="1">
                                      <a:latin typeface="Cambria Math" panose="02040503050406030204" pitchFamily="18" charset="0"/>
                                    </a:rPr>
                                    <m:t>𝑥</m:t>
                                  </m:r>
                                </m:sub>
                              </m:sSub>
                            </m:num>
                            <m:den>
                              <m:r>
                                <a:rPr lang="en-US" sz="1400" i="1">
                                  <a:latin typeface="Cambria Math" panose="02040503050406030204" pitchFamily="18" charset="0"/>
                                </a:rPr>
                                <m:t>𝐵</m:t>
                              </m:r>
                              <m:r>
                                <a:rPr lang="en-US" sz="1400" i="1">
                                  <a:latin typeface="Cambria Math" panose="02040503050406030204" pitchFamily="18" charset="0"/>
                                </a:rPr>
                                <m:t>𝜌</m:t>
                              </m:r>
                            </m:den>
                          </m:f>
                          <m:r>
                            <a:rPr lang="en-US" sz="1400" i="0">
                              <a:latin typeface="Cambria Math" panose="02040503050406030204" pitchFamily="18" charset="0"/>
                            </a:rPr>
                            <m:t>=−</m:t>
                          </m:r>
                          <m:f>
                            <m:fPr>
                              <m:ctrlPr>
                                <a:rPr lang="en-US" sz="1400" i="1">
                                  <a:solidFill>
                                    <a:srgbClr val="836967"/>
                                  </a:solidFill>
                                  <a:latin typeface="Cambria Math" panose="02040503050406030204" pitchFamily="18" charset="0"/>
                                </a:rPr>
                              </m:ctrlPr>
                            </m:fPr>
                            <m:num>
                              <m:r>
                                <a:rPr lang="en-US" sz="1400" i="0">
                                  <a:latin typeface="Cambria Math" panose="02040503050406030204" pitchFamily="18" charset="0"/>
                                </a:rPr>
                                <m:t>𝜕</m:t>
                              </m:r>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𝜙</m:t>
                                  </m:r>
                                </m:e>
                                <m:sub>
                                  <m:r>
                                    <a:rPr lang="en-US" sz="1400" i="1">
                                      <a:latin typeface="Cambria Math" panose="02040503050406030204" pitchFamily="18" charset="0"/>
                                    </a:rPr>
                                    <m:t>𝑚</m:t>
                                  </m:r>
                                </m:sub>
                              </m:sSub>
                            </m:num>
                            <m:den>
                              <m:r>
                                <a:rPr lang="en-US" sz="1400" i="0">
                                  <a:latin typeface="Cambria Math" panose="02040503050406030204" pitchFamily="18" charset="0"/>
                                </a:rPr>
                                <m:t>𝜕</m:t>
                              </m:r>
                              <m:r>
                                <a:rPr lang="en-US" sz="1400" i="1">
                                  <a:latin typeface="Cambria Math" panose="02040503050406030204" pitchFamily="18" charset="0"/>
                                </a:rPr>
                                <m:t>𝑦</m:t>
                              </m:r>
                            </m:den>
                          </m:f>
                          <m:r>
                            <a:rPr lang="en-US" sz="1400" i="0">
                              <a:latin typeface="Cambria Math" panose="02040503050406030204" pitchFamily="18" charset="0"/>
                            </a:rPr>
                            <m:t>      </m:t>
                          </m:r>
                          <m:d>
                            <m:dPr>
                              <m:ctrlPr>
                                <a:rPr lang="en-US" sz="1400" i="1">
                                  <a:solidFill>
                                    <a:srgbClr val="836967"/>
                                  </a:solidFill>
                                  <a:latin typeface="Cambria Math" panose="02040503050406030204" pitchFamily="18" charset="0"/>
                                </a:rPr>
                              </m:ctrlPr>
                            </m:dPr>
                            <m:e>
                              <m:r>
                                <a:rPr lang="en-US" sz="1400" i="0">
                                  <a:latin typeface="Cambria Math" panose="02040503050406030204" pitchFamily="18" charset="0"/>
                                </a:rPr>
                                <m:t>3</m:t>
                              </m:r>
                            </m:e>
                          </m:d>
                        </m:e>
                        <m:sub>
                          <m:r>
                            <a:rPr lang="en-US" sz="1400" i="0">
                              <a:latin typeface="Cambria Math" panose="02040503050406030204" pitchFamily="18" charset="0"/>
                            </a:rPr>
                            <m:t> </m:t>
                          </m:r>
                        </m:sub>
                      </m:sSub>
                    </m:oMath>
                  </m:oMathPara>
                </a14:m>
                <a:endParaRPr lang="en-US" sz="1400" dirty="0"/>
              </a:p>
            </p:txBody>
          </p:sp>
        </mc:Choice>
        <mc:Fallback xmlns="">
          <p:sp>
            <p:nvSpPr>
              <p:cNvPr id="11" name="TextBox 10">
                <a:extLst>
                  <a:ext uri="{FF2B5EF4-FFF2-40B4-BE49-F238E27FC236}">
                    <a16:creationId xmlns:a16="http://schemas.microsoft.com/office/drawing/2014/main" id="{A004C676-D41D-9D00-B23D-6A32224CD363}"/>
                  </a:ext>
                </a:extLst>
              </p:cNvPr>
              <p:cNvSpPr txBox="1">
                <a:spLocks noRot="1" noChangeAspect="1" noMove="1" noResize="1" noEditPoints="1" noAdjustHandles="1" noChangeArrowheads="1" noChangeShapeType="1" noTextEdit="1"/>
              </p:cNvSpPr>
              <p:nvPr/>
            </p:nvSpPr>
            <p:spPr>
              <a:xfrm>
                <a:off x="381802" y="2550130"/>
                <a:ext cx="3985033" cy="539700"/>
              </a:xfrm>
              <a:prstGeom prst="rect">
                <a:avLst/>
              </a:prstGeom>
              <a:blipFill>
                <a:blip r:embed="rId4"/>
                <a:stretch>
                  <a:fillRect b="-6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FBC7F80-B488-F226-2C82-A9977601DAEA}"/>
                  </a:ext>
                </a:extLst>
              </p:cNvPr>
              <p:cNvSpPr txBox="1"/>
              <p:nvPr/>
            </p:nvSpPr>
            <p:spPr>
              <a:xfrm>
                <a:off x="449171" y="2961313"/>
                <a:ext cx="3690665" cy="6799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n-US" sz="1400" i="1">
                              <a:latin typeface="Cambria Math" panose="02040503050406030204" pitchFamily="18" charset="0"/>
                            </a:rPr>
                            <m:t>𝐵</m:t>
                          </m:r>
                        </m:e>
                        <m:sub>
                          <m:r>
                            <a:rPr lang="en-US" sz="1400" i="1">
                              <a:latin typeface="Cambria Math" panose="02040503050406030204" pitchFamily="18" charset="0"/>
                            </a:rPr>
                            <m:t>𝑦</m:t>
                          </m:r>
                        </m:sub>
                      </m:sSub>
                      <m:r>
                        <a:rPr lang="en-US" sz="1400" i="0">
                          <a:latin typeface="Cambria Math" panose="02040503050406030204" pitchFamily="18" charset="0"/>
                        </a:rPr>
                        <m:t>= </m:t>
                      </m:r>
                      <m:nary>
                        <m:naryPr>
                          <m:chr m:val="∑"/>
                          <m:limLoc m:val="undOvr"/>
                          <m:ctrlPr>
                            <a:rPr lang="en-US" sz="1400" i="1">
                              <a:latin typeface="Cambria Math" panose="02040503050406030204" pitchFamily="18" charset="0"/>
                            </a:rPr>
                          </m:ctrlPr>
                        </m:naryPr>
                        <m:sub>
                          <m:r>
                            <a:rPr lang="en-US" sz="1400" i="1">
                              <a:latin typeface="Cambria Math" panose="02040503050406030204" pitchFamily="18" charset="0"/>
                            </a:rPr>
                            <m:t>𝑘</m:t>
                          </m:r>
                          <m:r>
                            <a:rPr lang="en-US" sz="1400" i="0">
                              <a:latin typeface="Cambria Math" panose="02040503050406030204" pitchFamily="18" charset="0"/>
                            </a:rPr>
                            <m:t>=0</m:t>
                          </m:r>
                        </m:sub>
                        <m:sup>
                          <m:r>
                            <a:rPr lang="en-US" sz="1400" i="0">
                              <a:latin typeface="Cambria Math" panose="02040503050406030204" pitchFamily="18" charset="0"/>
                            </a:rPr>
                            <m:t>∞</m:t>
                          </m:r>
                        </m:sup>
                        <m:e>
                          <m:f>
                            <m:fPr>
                              <m:ctrlPr>
                                <a:rPr lang="en-US" sz="1400" i="1">
                                  <a:solidFill>
                                    <a:srgbClr val="836967"/>
                                  </a:solidFill>
                                  <a:latin typeface="Cambria Math" panose="02040503050406030204" pitchFamily="18" charset="0"/>
                                </a:rPr>
                              </m:ctrlPr>
                            </m:fPr>
                            <m:num>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𝑏</m:t>
                                  </m:r>
                                </m:e>
                                <m:sub>
                                  <m:r>
                                    <a:rPr lang="en-US" sz="1400" i="1">
                                      <a:latin typeface="Cambria Math" panose="02040503050406030204" pitchFamily="18" charset="0"/>
                                    </a:rPr>
                                    <m:t>𝑘</m:t>
                                  </m:r>
                                </m:sub>
                              </m:sSub>
                            </m:num>
                            <m:den>
                              <m:r>
                                <a:rPr lang="en-US" sz="1400" i="1">
                                  <a:latin typeface="Cambria Math" panose="02040503050406030204" pitchFamily="18" charset="0"/>
                                </a:rPr>
                                <m:t>𝑘</m:t>
                              </m:r>
                              <m:r>
                                <a:rPr lang="en-US" sz="1400" i="0">
                                  <a:latin typeface="Cambria Math" panose="02040503050406030204" pitchFamily="18" charset="0"/>
                                </a:rPr>
                                <m:t>!</m:t>
                              </m:r>
                            </m:den>
                          </m:f>
                        </m:e>
                      </m:nary>
                      <m:r>
                        <a:rPr lang="en-US" sz="1400" i="0">
                          <a:latin typeface="Cambria Math" panose="02040503050406030204" pitchFamily="18" charset="0"/>
                        </a:rPr>
                        <m:t>  </m:t>
                      </m:r>
                      <m:sSup>
                        <m:sSupPr>
                          <m:ctrlPr>
                            <a:rPr lang="en-US" sz="1400" i="1">
                              <a:solidFill>
                                <a:srgbClr val="836967"/>
                              </a:solidFill>
                              <a:latin typeface="Cambria Math" panose="02040503050406030204" pitchFamily="18" charset="0"/>
                            </a:rPr>
                          </m:ctrlPr>
                        </m:sSupPr>
                        <m:e>
                          <m:r>
                            <a:rPr lang="en-US" sz="1400" i="1">
                              <a:latin typeface="Cambria Math" panose="02040503050406030204" pitchFamily="18" charset="0"/>
                            </a:rPr>
                            <m:t>𝑥</m:t>
                          </m:r>
                        </m:e>
                        <m:sup>
                          <m:r>
                            <a:rPr lang="en-US" sz="1400" i="1">
                              <a:latin typeface="Cambria Math" panose="02040503050406030204" pitchFamily="18" charset="0"/>
                            </a:rPr>
                            <m:t>𝑘</m:t>
                          </m:r>
                        </m:sup>
                      </m:sSup>
                      <m:r>
                        <a:rPr lang="en-US" sz="1400" i="0">
                          <a:latin typeface="Cambria Math" panose="02040503050406030204" pitchFamily="18" charset="0"/>
                        </a:rPr>
                        <m:t>     </m:t>
                      </m:r>
                      <m:r>
                        <a:rPr lang="en-US" sz="1400" i="1">
                          <a:latin typeface="Cambria Math" panose="02040503050406030204" pitchFamily="18" charset="0"/>
                        </a:rPr>
                        <m:t>𝑡𝑟𝑎𝑛𝑠𝑣𝑒𝑟𝑠𝑒</m:t>
                      </m:r>
                      <m:r>
                        <a:rPr lang="en-US" sz="1400" i="0">
                          <a:latin typeface="Cambria Math" panose="02040503050406030204" pitchFamily="18" charset="0"/>
                        </a:rPr>
                        <m:t>  </m:t>
                      </m:r>
                      <m:r>
                        <a:rPr lang="en-US" sz="1400" i="1">
                          <a:latin typeface="Cambria Math" panose="02040503050406030204" pitchFamily="18" charset="0"/>
                        </a:rPr>
                        <m:t>𝑣𝑒𝑟𝑡𝑖𝑐𝑎𝑙</m:t>
                      </m:r>
                      <m:r>
                        <a:rPr lang="en-US" sz="1400" i="0">
                          <a:latin typeface="Cambria Math" panose="02040503050406030204" pitchFamily="18" charset="0"/>
                        </a:rPr>
                        <m:t> </m:t>
                      </m:r>
                      <m:r>
                        <a:rPr lang="en-US" sz="1400" i="1">
                          <a:latin typeface="Cambria Math" panose="02040503050406030204" pitchFamily="18" charset="0"/>
                        </a:rPr>
                        <m:t>𝑓𝑖𝑒𝑙𝑑</m:t>
                      </m:r>
                    </m:oMath>
                  </m:oMathPara>
                </a14:m>
                <a:endParaRPr lang="en-US" sz="1400" dirty="0"/>
              </a:p>
            </p:txBody>
          </p:sp>
        </mc:Choice>
        <mc:Fallback xmlns="">
          <p:sp>
            <p:nvSpPr>
              <p:cNvPr id="13" name="TextBox 12">
                <a:extLst>
                  <a:ext uri="{FF2B5EF4-FFF2-40B4-BE49-F238E27FC236}">
                    <a16:creationId xmlns:a16="http://schemas.microsoft.com/office/drawing/2014/main" id="{BFBC7F80-B488-F226-2C82-A9977601DAEA}"/>
                  </a:ext>
                </a:extLst>
              </p:cNvPr>
              <p:cNvSpPr txBox="1">
                <a:spLocks noRot="1" noChangeAspect="1" noMove="1" noResize="1" noEditPoints="1" noAdjustHandles="1" noChangeArrowheads="1" noChangeShapeType="1" noTextEdit="1"/>
              </p:cNvSpPr>
              <p:nvPr/>
            </p:nvSpPr>
            <p:spPr>
              <a:xfrm>
                <a:off x="449171" y="2961313"/>
                <a:ext cx="3690665" cy="679994"/>
              </a:xfrm>
              <a:prstGeom prst="rect">
                <a:avLst/>
              </a:prstGeom>
              <a:blipFill>
                <a:blip r:embed="rId5"/>
                <a:stretch>
                  <a:fillRect l="-3093" t="-98148" b="-155556"/>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F756D4AD-031F-BE1C-0EDC-E6C74ED12F19}"/>
              </a:ext>
            </a:extLst>
          </p:cNvPr>
          <p:cNvSpPr txBox="1"/>
          <p:nvPr/>
        </p:nvSpPr>
        <p:spPr>
          <a:xfrm>
            <a:off x="4366835" y="1663730"/>
            <a:ext cx="4614982" cy="1600438"/>
          </a:xfrm>
          <a:prstGeom prst="rect">
            <a:avLst/>
          </a:prstGeom>
          <a:noFill/>
        </p:spPr>
        <p:txBody>
          <a:bodyPr wrap="square" rtlCol="0">
            <a:spAutoFit/>
          </a:bodyPr>
          <a:lstStyle/>
          <a:p>
            <a:pPr algn="just"/>
            <a:r>
              <a:rPr lang="en-US" sz="1400" dirty="0">
                <a:effectLst/>
                <a:latin typeface="Times New Roman" panose="02020603050405020304" pitchFamily="18" charset="0"/>
                <a:ea typeface="Times New Roman" panose="02020603050405020304" pitchFamily="18" charset="0"/>
              </a:rPr>
              <a:t>where the multipole coefficients ‘k’ we limited up to the 12</a:t>
            </a:r>
            <a:r>
              <a:rPr lang="en-US" sz="1400" baseline="30000" dirty="0">
                <a:effectLst/>
                <a:latin typeface="Times New Roman" panose="02020603050405020304" pitchFamily="18" charset="0"/>
                <a:ea typeface="Times New Roman" panose="02020603050405020304" pitchFamily="18" charset="0"/>
              </a:rPr>
              <a:t>th </a:t>
            </a:r>
            <a:r>
              <a:rPr lang="en-US" sz="1400" dirty="0">
                <a:effectLst/>
                <a:latin typeface="Times New Roman" panose="02020603050405020304" pitchFamily="18" charset="0"/>
                <a:ea typeface="Times New Roman" panose="02020603050405020304" pitchFamily="18" charset="0"/>
              </a:rPr>
              <a:t>pole or</a:t>
            </a:r>
            <a:r>
              <a:rPr lang="en-US" sz="1400" b="1" dirty="0">
                <a:effectLst/>
                <a:latin typeface="Times New Roman" panose="02020603050405020304" pitchFamily="18" charset="0"/>
                <a:ea typeface="Times New Roman" panose="02020603050405020304" pitchFamily="18" charset="0"/>
              </a:rPr>
              <a:t> k=6</a:t>
            </a:r>
            <a:r>
              <a:rPr lang="en-US" sz="1400" dirty="0">
                <a:effectLst/>
                <a:latin typeface="Times New Roman" panose="02020603050405020304" pitchFamily="18" charset="0"/>
                <a:ea typeface="Times New Roman" panose="02020603050405020304" pitchFamily="18" charset="0"/>
              </a:rPr>
              <a:t>. The </a:t>
            </a:r>
            <a:r>
              <a:rPr lang="en-US" sz="1400" i="1" dirty="0">
                <a:effectLst/>
                <a:latin typeface="Times New Roman" panose="02020603050405020304" pitchFamily="18" charset="0"/>
                <a:ea typeface="Times New Roman" panose="02020603050405020304" pitchFamily="18" charset="0"/>
              </a:rPr>
              <a:t>x</a:t>
            </a:r>
            <a:r>
              <a:rPr lang="en-US" sz="1400" dirty="0">
                <a:effectLst/>
                <a:latin typeface="Times New Roman" panose="02020603050405020304" pitchFamily="18" charset="0"/>
                <a:ea typeface="Times New Roman" panose="02020603050405020304" pitchFamily="18" charset="0"/>
              </a:rPr>
              <a:t> is the distance on the transverse axis and </a:t>
            </a:r>
            <a:r>
              <a:rPr lang="en-US" sz="1400" i="1" dirty="0">
                <a:effectLst/>
                <a:latin typeface="Times New Roman" panose="02020603050405020304" pitchFamily="18" charset="0"/>
                <a:ea typeface="Times New Roman" panose="02020603050405020304" pitchFamily="18" charset="0"/>
              </a:rPr>
              <a:t>B</a:t>
            </a:r>
            <a:r>
              <a:rPr lang="en-US" sz="1400" i="1" baseline="-25000" dirty="0">
                <a:effectLst/>
                <a:latin typeface="Times New Roman" panose="02020603050405020304" pitchFamily="18" charset="0"/>
                <a:ea typeface="Times New Roman" panose="02020603050405020304" pitchFamily="18" charset="0"/>
              </a:rPr>
              <a:t>0</a:t>
            </a:r>
            <a:r>
              <a:rPr lang="en-US" sz="1400" i="1" dirty="0">
                <a:effectLst/>
                <a:latin typeface="Times New Roman" panose="02020603050405020304" pitchFamily="18" charset="0"/>
                <a:ea typeface="Times New Roman" panose="02020603050405020304" pitchFamily="18" charset="0"/>
              </a:rPr>
              <a:t> </a:t>
            </a:r>
            <a:r>
              <a:rPr lang="en-US" sz="1400" dirty="0">
                <a:effectLst/>
                <a:latin typeface="Times New Roman" panose="02020603050405020304" pitchFamily="18" charset="0"/>
                <a:ea typeface="Times New Roman" panose="02020603050405020304" pitchFamily="18" charset="0"/>
              </a:rPr>
              <a:t>is the dipole magnetic field. The bending field values of the two combined function magnets, at the reference energy, were the same </a:t>
            </a:r>
            <a:r>
              <a:rPr lang="en-US" sz="1400" b="1" i="1" dirty="0">
                <a:effectLst/>
                <a:latin typeface="Times New Roman" panose="02020603050405020304" pitchFamily="18" charset="0"/>
                <a:ea typeface="Times New Roman" panose="02020603050405020304" pitchFamily="18" charset="0"/>
              </a:rPr>
              <a:t>B</a:t>
            </a:r>
            <a:r>
              <a:rPr lang="en-US" sz="1400" b="1" i="1" baseline="-25000" dirty="0">
                <a:effectLst/>
                <a:latin typeface="Times New Roman" panose="02020603050405020304" pitchFamily="18" charset="0"/>
                <a:ea typeface="Times New Roman" panose="02020603050405020304" pitchFamily="18" charset="0"/>
              </a:rPr>
              <a:t>0C</a:t>
            </a:r>
            <a:r>
              <a:rPr lang="en-US" sz="1400" b="1" i="1" dirty="0">
                <a:effectLst/>
                <a:latin typeface="Times New Roman" panose="02020603050405020304" pitchFamily="18" charset="0"/>
                <a:ea typeface="Times New Roman" panose="02020603050405020304" pitchFamily="18" charset="0"/>
              </a:rPr>
              <a:t>=</a:t>
            </a:r>
            <a:r>
              <a:rPr lang="en-US" sz="1400" b="1" dirty="0">
                <a:effectLst/>
                <a:latin typeface="Times New Roman" panose="02020603050405020304" pitchFamily="18" charset="0"/>
                <a:ea typeface="Times New Roman" panose="02020603050405020304" pitchFamily="18" charset="0"/>
              </a:rPr>
              <a:t>0.54862T </a:t>
            </a:r>
            <a:r>
              <a:rPr lang="en-US" sz="1400" dirty="0">
                <a:effectLst/>
                <a:latin typeface="Times New Roman" panose="02020603050405020304" pitchFamily="18" charset="0"/>
                <a:ea typeface="Times New Roman" panose="02020603050405020304" pitchFamily="18" charset="0"/>
              </a:rPr>
              <a:t>defining the reference radius of </a:t>
            </a:r>
            <a:r>
              <a:rPr lang="en-US" sz="1400" b="1" i="1" dirty="0">
                <a:effectLst/>
                <a:latin typeface="Times New Roman" panose="02020603050405020304" pitchFamily="18" charset="0"/>
                <a:ea typeface="Times New Roman" panose="02020603050405020304" pitchFamily="18" charset="0"/>
              </a:rPr>
              <a:t>R</a:t>
            </a:r>
            <a:r>
              <a:rPr lang="en-US" sz="1400" b="1" i="1" baseline="-25000" dirty="0">
                <a:effectLst/>
                <a:latin typeface="Times New Roman" panose="02020603050405020304" pitchFamily="18" charset="0"/>
                <a:ea typeface="Times New Roman" panose="02020603050405020304" pitchFamily="18" charset="0"/>
              </a:rPr>
              <a:t>0C </a:t>
            </a:r>
            <a:r>
              <a:rPr lang="en-US" sz="1400" b="1" dirty="0">
                <a:effectLst/>
                <a:latin typeface="Times New Roman" panose="02020603050405020304" pitchFamily="18" charset="0"/>
                <a:ea typeface="Times New Roman" panose="02020603050405020304" pitchFamily="18" charset="0"/>
              </a:rPr>
              <a:t>=3.5 m</a:t>
            </a:r>
            <a:r>
              <a:rPr lang="en-US" sz="1400" dirty="0">
                <a:effectLst/>
                <a:latin typeface="Times New Roman" panose="02020603050405020304" pitchFamily="18" charset="0"/>
                <a:ea typeface="Times New Roman" panose="02020603050405020304" pitchFamily="18" charset="0"/>
              </a:rPr>
              <a:t>. In the example we present  the reference proton kinetic energy is </a:t>
            </a:r>
            <a:r>
              <a:rPr lang="en-US" sz="1400" b="1" i="1" dirty="0">
                <a:effectLst/>
                <a:latin typeface="Times New Roman" panose="02020603050405020304" pitchFamily="18" charset="0"/>
                <a:ea typeface="Times New Roman" panose="02020603050405020304" pitchFamily="18" charset="0"/>
              </a:rPr>
              <a:t>E</a:t>
            </a:r>
            <a:r>
              <a:rPr lang="en-US" sz="1400" b="1" i="1" baseline="-25000" dirty="0">
                <a:effectLst/>
                <a:latin typeface="Times New Roman" panose="02020603050405020304" pitchFamily="18" charset="0"/>
                <a:ea typeface="Times New Roman" panose="02020603050405020304" pitchFamily="18" charset="0"/>
              </a:rPr>
              <a:t>kC</a:t>
            </a:r>
            <a:r>
              <a:rPr lang="en-US" sz="1400" b="1" baseline="-25000" dirty="0">
                <a:effectLst/>
                <a:latin typeface="Times New Roman" panose="02020603050405020304" pitchFamily="18" charset="0"/>
                <a:ea typeface="Times New Roman" panose="02020603050405020304" pitchFamily="18" charset="0"/>
              </a:rPr>
              <a:t> </a:t>
            </a:r>
            <a:r>
              <a:rPr lang="en-US" sz="1400" b="1" dirty="0">
                <a:effectLst/>
                <a:latin typeface="Times New Roman" panose="02020603050405020304" pitchFamily="18" charset="0"/>
                <a:ea typeface="Times New Roman" panose="02020603050405020304" pitchFamily="18" charset="0"/>
              </a:rPr>
              <a:t>=129 MeV</a:t>
            </a:r>
            <a:r>
              <a:rPr lang="en-US" sz="1400" dirty="0">
                <a:effectLst/>
                <a:latin typeface="Times New Roman" panose="02020603050405020304" pitchFamily="18" charset="0"/>
                <a:ea typeface="Times New Roman" panose="02020603050405020304" pitchFamily="18" charset="0"/>
              </a:rPr>
              <a:t>. </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9F0245A-8AC2-6AF9-85AA-E2CC84040F5C}"/>
                  </a:ext>
                </a:extLst>
              </p:cNvPr>
              <p:cNvSpPr txBox="1"/>
              <p:nvPr/>
            </p:nvSpPr>
            <p:spPr>
              <a:xfrm>
                <a:off x="381803" y="4048633"/>
                <a:ext cx="8166466" cy="5378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𝛿</m:t>
                      </m:r>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𝑣</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sub>
                      </m:s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𝐵</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𝑜</m:t>
                              </m:r>
                            </m:sub>
                          </m:s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𝑙</m:t>
                          </m:r>
                        </m:num>
                        <m:den>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𝜋</m:t>
                          </m:r>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𝐵</m:t>
                          </m:r>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𝜌</m:t>
                          </m:r>
                        </m:den>
                      </m:f>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𝛽</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sub>
                      </m:s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𝑏</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𝐺</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𝑏</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𝐶</m:t>
                              </m:r>
                            </m:sub>
                          </m:s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𝐺</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𝑏</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sub>
                      </m:sSub>
                      <m:d>
                        <m:d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sSubSup>
                            <m:sSubSup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Sup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𝐶</m:t>
                              </m:r>
                            </m:sub>
                            <m:sup>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bSup>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𝐺</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𝐺</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sub>
                          </m:sSub>
                        </m:e>
                      </m:d>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𝑏</m:t>
                          </m:r>
                        </m:e>
                        <m:sub>
                          <m:r>
                            <a:rPr lang="en-US" sz="1400" i="1">
                              <a:latin typeface="Cambria Math" panose="02040503050406030204" pitchFamily="18" charset="0"/>
                            </a:rPr>
                            <m:t>4</m:t>
                          </m:r>
                        </m:sub>
                      </m:sSub>
                      <m:d>
                        <m:dPr>
                          <m:ctrlPr>
                            <a:rPr lang="en-US" sz="1400" i="1">
                              <a:latin typeface="Cambria Math" panose="02040503050406030204" pitchFamily="18" charset="0"/>
                            </a:rPr>
                          </m:ctrlPr>
                        </m:dPr>
                        <m:e>
                          <m:r>
                            <a:rPr lang="en-US" sz="1400" i="1">
                              <a:latin typeface="Cambria Math" panose="02040503050406030204" pitchFamily="18" charset="0"/>
                            </a:rPr>
                            <m:t>4</m:t>
                          </m:r>
                          <m:sSubSup>
                            <m:sSubSupPr>
                              <m:ctrlPr>
                                <a:rPr lang="en-US" sz="1400" i="1">
                                  <a:latin typeface="Cambria Math" panose="02040503050406030204" pitchFamily="18" charset="0"/>
                                </a:rPr>
                              </m:ctrlPr>
                            </m:sSubSupPr>
                            <m:e>
                              <m:r>
                                <a:rPr lang="en-US" sz="1400" i="1">
                                  <a:latin typeface="Cambria Math" panose="02040503050406030204" pitchFamily="18" charset="0"/>
                                </a:rPr>
                                <m:t>𝑥</m:t>
                              </m:r>
                            </m:e>
                            <m:sub>
                              <m:r>
                                <a:rPr lang="en-US" sz="1400" i="1">
                                  <a:latin typeface="Cambria Math" panose="02040503050406030204" pitchFamily="18" charset="0"/>
                                </a:rPr>
                                <m:t>𝐶</m:t>
                              </m:r>
                            </m:sub>
                            <m:sup>
                              <m:r>
                                <a:rPr lang="en-US" sz="1400" i="1">
                                  <a:latin typeface="Cambria Math" panose="02040503050406030204" pitchFamily="18" charset="0"/>
                                </a:rPr>
                                <m:t>3</m:t>
                              </m:r>
                            </m:sup>
                          </m:sSubSup>
                          <m:sSub>
                            <m:sSubPr>
                              <m:ctrlPr>
                                <a:rPr lang="en-US" sz="1400" i="1">
                                  <a:latin typeface="Cambria Math" panose="02040503050406030204" pitchFamily="18" charset="0"/>
                                </a:rPr>
                              </m:ctrlPr>
                            </m:sSubPr>
                            <m:e>
                              <m:r>
                                <a:rPr lang="en-US" sz="1400" i="1">
                                  <a:latin typeface="Cambria Math" panose="02040503050406030204" pitchFamily="18" charset="0"/>
                                </a:rPr>
                                <m:t>𝐺</m:t>
                              </m:r>
                            </m:e>
                            <m:sub>
                              <m:r>
                                <a:rPr lang="en-US" sz="1400" i="1">
                                  <a:latin typeface="Cambria Math" panose="02040503050406030204" pitchFamily="18" charset="0"/>
                                </a:rPr>
                                <m:t>1</m:t>
                              </m:r>
                            </m:sub>
                          </m:sSub>
                          <m:r>
                            <a:rPr lang="en-US" sz="1400" i="1">
                              <a:latin typeface="Cambria Math" panose="02040503050406030204" pitchFamily="18" charset="0"/>
                            </a:rPr>
                            <m:t>+4</m:t>
                          </m:r>
                          <m:sSub>
                            <m:sSubPr>
                              <m:ctrlPr>
                                <a:rPr lang="en-US" sz="1400" i="1">
                                  <a:latin typeface="Cambria Math" panose="02040503050406030204" pitchFamily="18" charset="0"/>
                                </a:rPr>
                              </m:ctrlPr>
                            </m:sSubPr>
                            <m:e>
                              <m:r>
                                <a:rPr lang="en-US" sz="1400" i="1">
                                  <a:latin typeface="Cambria Math" panose="02040503050406030204" pitchFamily="18" charset="0"/>
                                </a:rPr>
                                <m:t>𝑥</m:t>
                              </m:r>
                            </m:e>
                            <m:sub>
                              <m:r>
                                <a:rPr lang="en-US" sz="1400" i="1">
                                  <a:latin typeface="Cambria Math" panose="02040503050406030204" pitchFamily="18" charset="0"/>
                                </a:rPr>
                                <m:t>𝐶</m:t>
                              </m:r>
                            </m:sub>
                          </m:sSub>
                          <m:sSub>
                            <m:sSubPr>
                              <m:ctrlPr>
                                <a:rPr lang="en-US" sz="1400" i="1">
                                  <a:latin typeface="Cambria Math" panose="02040503050406030204" pitchFamily="18" charset="0"/>
                                </a:rPr>
                              </m:ctrlPr>
                            </m:sSubPr>
                            <m:e>
                              <m:r>
                                <a:rPr lang="en-US" sz="1400" i="1">
                                  <a:latin typeface="Cambria Math" panose="02040503050406030204" pitchFamily="18" charset="0"/>
                                </a:rPr>
                                <m:t>𝐺</m:t>
                              </m:r>
                            </m:e>
                            <m:sub>
                              <m:r>
                                <a:rPr lang="en-US" sz="1400" i="1">
                                  <a:latin typeface="Cambria Math" panose="02040503050406030204" pitchFamily="18" charset="0"/>
                                </a:rPr>
                                <m:t>3</m:t>
                              </m:r>
                            </m:sub>
                          </m:sSub>
                        </m:e>
                      </m:d>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𝑏</m:t>
                          </m:r>
                        </m:e>
                        <m:sub>
                          <m:r>
                            <a:rPr lang="en-US" sz="1400" i="1">
                              <a:latin typeface="Cambria Math" panose="02040503050406030204" pitchFamily="18" charset="0"/>
                            </a:rPr>
                            <m:t>5</m:t>
                          </m:r>
                        </m:sub>
                      </m:sSub>
                      <m:r>
                        <a:rPr lang="en-US" sz="1400" i="1">
                          <a:latin typeface="Cambria Math" panose="02040503050406030204" pitchFamily="18" charset="0"/>
                        </a:rPr>
                        <m:t>(5</m:t>
                      </m:r>
                      <m:sSubSup>
                        <m:sSubSupPr>
                          <m:ctrlPr>
                            <a:rPr lang="en-US" sz="1400" i="1">
                              <a:latin typeface="Cambria Math" panose="02040503050406030204" pitchFamily="18" charset="0"/>
                            </a:rPr>
                          </m:ctrlPr>
                        </m:sSubSupPr>
                        <m:e>
                          <m:r>
                            <a:rPr lang="en-US" sz="1400" i="1">
                              <a:latin typeface="Cambria Math" panose="02040503050406030204" pitchFamily="18" charset="0"/>
                            </a:rPr>
                            <m:t>𝑥</m:t>
                          </m:r>
                        </m:e>
                        <m:sub>
                          <m:r>
                            <a:rPr lang="en-US" sz="1400" i="1">
                              <a:latin typeface="Cambria Math" panose="02040503050406030204" pitchFamily="18" charset="0"/>
                            </a:rPr>
                            <m:t>𝐶</m:t>
                          </m:r>
                        </m:sub>
                        <m:sup>
                          <m:r>
                            <a:rPr lang="en-US" sz="1400" i="1">
                              <a:latin typeface="Cambria Math" panose="02040503050406030204" pitchFamily="18" charset="0"/>
                            </a:rPr>
                            <m:t>4</m:t>
                          </m:r>
                        </m:sup>
                      </m:sSubSup>
                      <m:sSub>
                        <m:sSubPr>
                          <m:ctrlPr>
                            <a:rPr lang="en-US" sz="1400" i="1">
                              <a:latin typeface="Cambria Math" panose="02040503050406030204" pitchFamily="18" charset="0"/>
                            </a:rPr>
                          </m:ctrlPr>
                        </m:sSubPr>
                        <m:e>
                          <m:r>
                            <a:rPr lang="en-US" sz="1400" i="1">
                              <a:latin typeface="Cambria Math" panose="02040503050406030204" pitchFamily="18" charset="0"/>
                            </a:rPr>
                            <m:t>𝐺</m:t>
                          </m:r>
                        </m:e>
                        <m:sub>
                          <m:r>
                            <a:rPr lang="en-US" sz="1400" i="1">
                              <a:latin typeface="Cambria Math" panose="02040503050406030204" pitchFamily="18" charset="0"/>
                            </a:rPr>
                            <m:t>1</m:t>
                          </m:r>
                        </m:sub>
                      </m:sSub>
                      <m:r>
                        <a:rPr lang="en-US" sz="1400" i="1">
                          <a:latin typeface="Cambria Math" panose="02040503050406030204" pitchFamily="18" charset="0"/>
                        </a:rPr>
                        <m:t>+10</m:t>
                      </m:r>
                      <m:sSubSup>
                        <m:sSubSupPr>
                          <m:ctrlPr>
                            <a:rPr lang="en-US" sz="1400" i="1">
                              <a:latin typeface="Cambria Math" panose="02040503050406030204" pitchFamily="18" charset="0"/>
                            </a:rPr>
                          </m:ctrlPr>
                        </m:sSubSupPr>
                        <m:e>
                          <m:r>
                            <a:rPr lang="en-US" sz="1400" i="1">
                              <a:latin typeface="Cambria Math" panose="02040503050406030204" pitchFamily="18" charset="0"/>
                            </a:rPr>
                            <m:t>𝑥</m:t>
                          </m:r>
                        </m:e>
                        <m:sub>
                          <m:r>
                            <a:rPr lang="en-US" sz="1400" i="1">
                              <a:latin typeface="Cambria Math" panose="02040503050406030204" pitchFamily="18" charset="0"/>
                            </a:rPr>
                            <m:t>𝐶</m:t>
                          </m:r>
                        </m:sub>
                        <m:sup>
                          <m:r>
                            <a:rPr lang="en-US" sz="1400" i="1">
                              <a:latin typeface="Cambria Math" panose="02040503050406030204" pitchFamily="18" charset="0"/>
                            </a:rPr>
                            <m:t>2</m:t>
                          </m:r>
                        </m:sup>
                      </m:sSubSup>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𝐺</m:t>
                          </m:r>
                        </m:e>
                        <m:sub>
                          <m:r>
                            <a:rPr lang="en-US" sz="1400" i="1">
                              <a:latin typeface="Cambria Math" panose="02040503050406030204" pitchFamily="18" charset="0"/>
                            </a:rPr>
                            <m:t>5</m:t>
                          </m:r>
                        </m:sub>
                      </m:sSub>
                      <m:r>
                        <m:rPr>
                          <m:nor/>
                        </m:rPr>
                        <a:rPr lang="en-US" sz="1400"/>
                        <m:t>)</m:t>
                      </m:r>
                    </m:oMath>
                  </m:oMathPara>
                </a14:m>
                <a:endPar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49F0245A-8AC2-6AF9-85AA-E2CC84040F5C}"/>
                  </a:ext>
                </a:extLst>
              </p:cNvPr>
              <p:cNvSpPr txBox="1">
                <a:spLocks noRot="1" noChangeAspect="1" noMove="1" noResize="1" noEditPoints="1" noAdjustHandles="1" noChangeArrowheads="1" noChangeShapeType="1" noTextEdit="1"/>
              </p:cNvSpPr>
              <p:nvPr/>
            </p:nvSpPr>
            <p:spPr>
              <a:xfrm>
                <a:off x="381803" y="4048633"/>
                <a:ext cx="8166466" cy="537840"/>
              </a:xfrm>
              <a:prstGeom prst="rect">
                <a:avLst/>
              </a:prstGeom>
              <a:blipFill>
                <a:blip r:embed="rId6"/>
                <a:stretch>
                  <a:fillRect b="-69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F443F717-B778-72E6-6603-00DACE5D6453}"/>
                  </a:ext>
                </a:extLst>
              </p:cNvPr>
              <p:cNvSpPr txBox="1"/>
              <p:nvPr/>
            </p:nvSpPr>
            <p:spPr>
              <a:xfrm>
                <a:off x="273269" y="3512789"/>
                <a:ext cx="8723586" cy="540212"/>
              </a:xfrm>
              <a:prstGeom prst="rect">
                <a:avLst/>
              </a:prstGeom>
              <a:noFill/>
            </p:spPr>
            <p:txBody>
              <a:bodyPr wrap="square" rtlCol="0">
                <a:spAutoFit/>
              </a:bodyPr>
              <a:lstStyle/>
              <a:p>
                <a:r>
                  <a:rPr lang="en-US" sz="1400" dirty="0">
                    <a:solidFill>
                      <a:srgbClr val="000000"/>
                    </a:solidFill>
                    <a:latin typeface="Times New Roman" panose="02020603050405020304" pitchFamily="18" charset="0"/>
                    <a:ea typeface="Calibri" panose="020F0502020204030204" pitchFamily="34" charset="0"/>
                  </a:rPr>
                  <a:t>T</a:t>
                </a:r>
                <a:r>
                  <a:rPr lang="en-US" sz="1400" dirty="0">
                    <a:solidFill>
                      <a:srgbClr val="000000"/>
                    </a:solidFill>
                    <a:effectLst/>
                    <a:latin typeface="Times New Roman" panose="02020603050405020304" pitchFamily="18" charset="0"/>
                    <a:ea typeface="Calibri" panose="020F0502020204030204" pitchFamily="34" charset="0"/>
                  </a:rPr>
                  <a:t>he tune variation dependence on the magnetic field </a:t>
                </a:r>
                <a14:m>
                  <m:oMath xmlns:m="http://schemas.openxmlformats.org/officeDocument/2006/math">
                    <m:r>
                      <a:rPr lang="en-US" sz="1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400" i="1">
                            <a:effectLst/>
                            <a:latin typeface="Cambria Math" panose="02040503050406030204" pitchFamily="18" charset="0"/>
                          </a:rPr>
                        </m:ctrlPr>
                      </m:sSubPr>
                      <m:e>
                        <m:r>
                          <a:rPr lang="en-US" sz="1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𝜈</m:t>
                        </m:r>
                      </m:e>
                      <m:sub>
                        <m:r>
                          <a:rPr lang="en-US" sz="1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sub>
                    </m:sSub>
                  </m:oMath>
                </a14:m>
                <a:r>
                  <a:rPr lang="en-US" sz="1400" dirty="0">
                    <a:solidFill>
                      <a:srgbClr val="000000"/>
                    </a:solidFill>
                    <a:effectLst/>
                    <a:latin typeface="Times New Roman" panose="02020603050405020304" pitchFamily="18" charset="0"/>
                    <a:ea typeface="Calibri" panose="020F0502020204030204" pitchFamily="34" charset="0"/>
                  </a:rPr>
                  <a:t> and </a:t>
                </a:r>
                <a14:m>
                  <m:oMath xmlns:m="http://schemas.openxmlformats.org/officeDocument/2006/math">
                    <m:r>
                      <a:rPr lang="en-US" sz="1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400" i="1">
                            <a:effectLst/>
                            <a:latin typeface="Cambria Math" panose="02040503050406030204" pitchFamily="18" charset="0"/>
                          </a:rPr>
                        </m:ctrlPr>
                      </m:sSubPr>
                      <m:e>
                        <m:r>
                          <a:rPr lang="en-US" sz="1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𝜈</m:t>
                        </m:r>
                      </m:e>
                      <m:sub>
                        <m:r>
                          <a:rPr lang="en-US" sz="1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sub>
                    </m:sSub>
                    <m:r>
                      <a:rPr lang="en-US" sz="14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1400" dirty="0">
                    <a:solidFill>
                      <a:srgbClr val="000000"/>
                    </a:solidFill>
                    <a:effectLst/>
                    <a:latin typeface="Times New Roman" panose="02020603050405020304" pitchFamily="18" charset="0"/>
                    <a:ea typeface="Calibri" panose="020F0502020204030204" pitchFamily="34" charset="0"/>
                  </a:rPr>
                  <a:t> are functions of the offsets to the equilibrium orbit </a:t>
                </a:r>
                <a14:m>
                  <m:oMath xmlns:m="http://schemas.openxmlformats.org/officeDocument/2006/math">
                    <m:sSub>
                      <m:sSubPr>
                        <m:ctrlPr>
                          <a:rPr lang="en-US" sz="1400" i="1">
                            <a:effectLst/>
                            <a:latin typeface="Cambria Math" panose="02040503050406030204" pitchFamily="18" charset="0"/>
                          </a:rPr>
                        </m:ctrlPr>
                      </m:sSubPr>
                      <m:e>
                        <m:r>
                          <a:rPr lang="en-US" sz="1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m:t>
                        </m:r>
                      </m:sub>
                    </m:sSub>
                    <m:r>
                      <a:rPr lang="en-US" sz="1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1400" dirty="0">
                    <a:solidFill>
                      <a:srgbClr val="000000"/>
                    </a:solidFill>
                    <a:effectLst/>
                    <a:latin typeface="Times New Roman" panose="02020603050405020304" pitchFamily="18" charset="0"/>
                    <a:ea typeface="Calibri" panose="020F0502020204030204" pitchFamily="34" charset="0"/>
                  </a:rPr>
                  <a:t>at reference energy E</a:t>
                </a:r>
                <a:r>
                  <a:rPr lang="en-US" sz="1400" baseline="-25000" dirty="0">
                    <a:solidFill>
                      <a:srgbClr val="000000"/>
                    </a:solidFill>
                    <a:effectLst/>
                    <a:latin typeface="Times New Roman" panose="02020603050405020304" pitchFamily="18" charset="0"/>
                    <a:ea typeface="Calibri" panose="020F0502020204030204" pitchFamily="34" charset="0"/>
                  </a:rPr>
                  <a:t>KC</a:t>
                </a:r>
                <a:r>
                  <a:rPr lang="en-US" sz="1400" dirty="0">
                    <a:solidFill>
                      <a:srgbClr val="000000"/>
                    </a:solidFill>
                    <a:effectLst/>
                    <a:latin typeface="Times New Roman" panose="02020603050405020304" pitchFamily="18" charset="0"/>
                    <a:ea typeface="Calibri" panose="020F0502020204030204" pitchFamily="34" charset="0"/>
                  </a:rPr>
                  <a:t> of a particle in the radial direction. (</a:t>
                </a:r>
                <a:r>
                  <a:rPr lang="en-US" sz="1400" b="1" dirty="0">
                    <a:solidFill>
                      <a:srgbClr val="000000"/>
                    </a:solidFill>
                    <a:effectLst/>
                    <a:latin typeface="Times New Roman" panose="02020603050405020304" pitchFamily="18" charset="0"/>
                    <a:ea typeface="Calibri" panose="020F0502020204030204" pitchFamily="34" charset="0"/>
                  </a:rPr>
                  <a:t>We followed the previous work by Sho Ohnuma </a:t>
                </a:r>
                <a:r>
                  <a:rPr lang="en-US" sz="1400" dirty="0">
                    <a:solidFill>
                      <a:srgbClr val="000000"/>
                    </a:solidFill>
                    <a:effectLst/>
                    <a:latin typeface="Times New Roman" panose="02020603050405020304" pitchFamily="18" charset="0"/>
                    <a:ea typeface="Calibri" panose="020F0502020204030204" pitchFamily="34" charset="0"/>
                  </a:rPr>
                  <a:t>[1]</a:t>
                </a:r>
                <a:r>
                  <a:rPr lang="en-US" sz="1400" dirty="0">
                    <a:effectLst/>
                  </a:rPr>
                  <a:t> </a:t>
                </a:r>
                <a:endParaRPr lang="en-US" sz="1400" dirty="0"/>
              </a:p>
            </p:txBody>
          </p:sp>
        </mc:Choice>
        <mc:Fallback xmlns="">
          <p:sp>
            <p:nvSpPr>
              <p:cNvPr id="16" name="TextBox 15">
                <a:extLst>
                  <a:ext uri="{FF2B5EF4-FFF2-40B4-BE49-F238E27FC236}">
                    <a16:creationId xmlns:a16="http://schemas.microsoft.com/office/drawing/2014/main" id="{F443F717-B778-72E6-6603-00DACE5D6453}"/>
                  </a:ext>
                </a:extLst>
              </p:cNvPr>
              <p:cNvSpPr txBox="1">
                <a:spLocks noRot="1" noChangeAspect="1" noMove="1" noResize="1" noEditPoints="1" noAdjustHandles="1" noChangeArrowheads="1" noChangeShapeType="1" noTextEdit="1"/>
              </p:cNvSpPr>
              <p:nvPr/>
            </p:nvSpPr>
            <p:spPr>
              <a:xfrm>
                <a:off x="273269" y="3512789"/>
                <a:ext cx="8723586" cy="540212"/>
              </a:xfrm>
              <a:prstGeom prst="rect">
                <a:avLst/>
              </a:prstGeom>
              <a:blipFill>
                <a:blip r:embed="rId7"/>
                <a:stretch>
                  <a:fillRect l="-145" t="-4545" b="-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05BD7316-4D31-CE3C-2FC1-E6AE7CAAD4D0}"/>
                  </a:ext>
                </a:extLst>
              </p:cNvPr>
              <p:cNvSpPr txBox="1"/>
              <p:nvPr/>
            </p:nvSpPr>
            <p:spPr>
              <a:xfrm>
                <a:off x="-2235983" y="4914875"/>
                <a:ext cx="13615966" cy="53784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40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𝛿</m:t>
                      </m:r>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𝑣</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sub>
                      </m:s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𝐵</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𝑜</m:t>
                              </m:r>
                            </m:sub>
                          </m:s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𝑙</m:t>
                          </m:r>
                        </m:num>
                        <m:den>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𝜋</m:t>
                          </m:r>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𝐵</m:t>
                          </m:r>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𝜌</m:t>
                          </m:r>
                        </m:den>
                      </m:f>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𝛽</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sub>
                      </m:s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𝑏</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𝐻</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𝑏</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𝐶</m:t>
                              </m:r>
                            </m:sub>
                          </m:s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𝐻</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𝑏</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sub>
                      </m:sSub>
                      <m:d>
                        <m:d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sSubSup>
                            <m:sSubSup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Sup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𝐶</m:t>
                              </m:r>
                            </m:sub>
                            <m:sup>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bSup>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𝐻</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𝐻</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sub>
                          </m:sSub>
                        </m:e>
                      </m:d>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𝑏</m:t>
                          </m:r>
                        </m:e>
                        <m:sub>
                          <m:r>
                            <a:rPr lang="en-US" sz="1400" i="1">
                              <a:latin typeface="Cambria Math" panose="02040503050406030204" pitchFamily="18" charset="0"/>
                            </a:rPr>
                            <m:t>4</m:t>
                          </m:r>
                        </m:sub>
                      </m:sSub>
                      <m:d>
                        <m:dPr>
                          <m:ctrlPr>
                            <a:rPr lang="en-US" sz="1400" i="1">
                              <a:latin typeface="Cambria Math" panose="02040503050406030204" pitchFamily="18" charset="0"/>
                            </a:rPr>
                          </m:ctrlPr>
                        </m:dPr>
                        <m:e>
                          <m:r>
                            <a:rPr lang="en-US" sz="1400" i="1">
                              <a:latin typeface="Cambria Math" panose="02040503050406030204" pitchFamily="18" charset="0"/>
                            </a:rPr>
                            <m:t>4</m:t>
                          </m:r>
                          <m:sSubSup>
                            <m:sSubSupPr>
                              <m:ctrlPr>
                                <a:rPr lang="en-US" sz="1400" i="1">
                                  <a:latin typeface="Cambria Math" panose="02040503050406030204" pitchFamily="18" charset="0"/>
                                </a:rPr>
                              </m:ctrlPr>
                            </m:sSubSupPr>
                            <m:e>
                              <m:r>
                                <a:rPr lang="en-US" sz="1400" i="1">
                                  <a:latin typeface="Cambria Math" panose="02040503050406030204" pitchFamily="18" charset="0"/>
                                </a:rPr>
                                <m:t>𝑥</m:t>
                              </m:r>
                            </m:e>
                            <m:sub>
                              <m:r>
                                <a:rPr lang="en-US" sz="1400" i="1">
                                  <a:latin typeface="Cambria Math" panose="02040503050406030204" pitchFamily="18" charset="0"/>
                                </a:rPr>
                                <m:t>𝐶</m:t>
                              </m:r>
                            </m:sub>
                            <m:sup>
                              <m:r>
                                <a:rPr lang="en-US" sz="1400" i="1">
                                  <a:latin typeface="Cambria Math" panose="02040503050406030204" pitchFamily="18" charset="0"/>
                                </a:rPr>
                                <m:t>3</m:t>
                              </m:r>
                            </m:sup>
                          </m:sSubSup>
                          <m:sSub>
                            <m:sSubPr>
                              <m:ctrlPr>
                                <a:rPr lang="en-US" sz="1400" i="1">
                                  <a:latin typeface="Cambria Math" panose="02040503050406030204" pitchFamily="18" charset="0"/>
                                </a:rPr>
                              </m:ctrlPr>
                            </m:sSubPr>
                            <m:e>
                              <m:r>
                                <a:rPr lang="en-US" sz="1400" i="1">
                                  <a:latin typeface="Cambria Math" panose="02040503050406030204" pitchFamily="18" charset="0"/>
                                </a:rPr>
                                <m:t>𝐻</m:t>
                              </m:r>
                            </m:e>
                            <m:sub>
                              <m:r>
                                <a:rPr lang="en-US" sz="1400" i="1">
                                  <a:latin typeface="Cambria Math" panose="02040503050406030204" pitchFamily="18" charset="0"/>
                                </a:rPr>
                                <m:t>1</m:t>
                              </m:r>
                            </m:sub>
                          </m:sSub>
                          <m:r>
                            <a:rPr lang="en-US" sz="1400" i="1">
                              <a:latin typeface="Cambria Math" panose="02040503050406030204" pitchFamily="18" charset="0"/>
                            </a:rPr>
                            <m:t>+4</m:t>
                          </m:r>
                          <m:sSub>
                            <m:sSubPr>
                              <m:ctrlPr>
                                <a:rPr lang="en-US" sz="1400" i="1">
                                  <a:latin typeface="Cambria Math" panose="02040503050406030204" pitchFamily="18" charset="0"/>
                                </a:rPr>
                              </m:ctrlPr>
                            </m:sSubPr>
                            <m:e>
                              <m:r>
                                <a:rPr lang="en-US" sz="1400" i="1">
                                  <a:latin typeface="Cambria Math" panose="02040503050406030204" pitchFamily="18" charset="0"/>
                                </a:rPr>
                                <m:t>𝑥</m:t>
                              </m:r>
                            </m:e>
                            <m:sub>
                              <m:r>
                                <a:rPr lang="en-US" sz="1400" i="1">
                                  <a:latin typeface="Cambria Math" panose="02040503050406030204" pitchFamily="18" charset="0"/>
                                </a:rPr>
                                <m:t>𝐶</m:t>
                              </m:r>
                            </m:sub>
                          </m:sSub>
                          <m:sSub>
                            <m:sSubPr>
                              <m:ctrlPr>
                                <a:rPr lang="en-US" sz="1400" i="1">
                                  <a:latin typeface="Cambria Math" panose="02040503050406030204" pitchFamily="18" charset="0"/>
                                </a:rPr>
                              </m:ctrlPr>
                            </m:sSubPr>
                            <m:e>
                              <m:r>
                                <a:rPr lang="en-US" sz="1400" i="1">
                                  <a:latin typeface="Cambria Math" panose="02040503050406030204" pitchFamily="18" charset="0"/>
                                </a:rPr>
                                <m:t>𝐻</m:t>
                              </m:r>
                            </m:e>
                            <m:sub>
                              <m:r>
                                <a:rPr lang="en-US" sz="1400" i="1">
                                  <a:latin typeface="Cambria Math" panose="02040503050406030204" pitchFamily="18" charset="0"/>
                                </a:rPr>
                                <m:t>3</m:t>
                              </m:r>
                            </m:sub>
                          </m:sSub>
                        </m:e>
                      </m:d>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𝑏</m:t>
                          </m:r>
                        </m:e>
                        <m:sub>
                          <m:r>
                            <a:rPr lang="en-US" sz="1400" i="1">
                              <a:latin typeface="Cambria Math" panose="02040503050406030204" pitchFamily="18" charset="0"/>
                            </a:rPr>
                            <m:t>5</m:t>
                          </m:r>
                        </m:sub>
                      </m:sSub>
                      <m:r>
                        <a:rPr lang="en-US" sz="1400" i="1">
                          <a:latin typeface="Cambria Math" panose="02040503050406030204" pitchFamily="18" charset="0"/>
                        </a:rPr>
                        <m:t>(5</m:t>
                      </m:r>
                      <m:sSubSup>
                        <m:sSubSupPr>
                          <m:ctrlPr>
                            <a:rPr lang="en-US" sz="1400" i="1">
                              <a:latin typeface="Cambria Math" panose="02040503050406030204" pitchFamily="18" charset="0"/>
                            </a:rPr>
                          </m:ctrlPr>
                        </m:sSubSupPr>
                        <m:e>
                          <m:r>
                            <a:rPr lang="en-US" sz="1400" i="1">
                              <a:latin typeface="Cambria Math" panose="02040503050406030204" pitchFamily="18" charset="0"/>
                            </a:rPr>
                            <m:t>𝑥</m:t>
                          </m:r>
                        </m:e>
                        <m:sub>
                          <m:r>
                            <a:rPr lang="en-US" sz="1400" i="1">
                              <a:latin typeface="Cambria Math" panose="02040503050406030204" pitchFamily="18" charset="0"/>
                            </a:rPr>
                            <m:t>𝐶</m:t>
                          </m:r>
                        </m:sub>
                        <m:sup>
                          <m:r>
                            <a:rPr lang="en-US" sz="1400" i="1">
                              <a:latin typeface="Cambria Math" panose="02040503050406030204" pitchFamily="18" charset="0"/>
                            </a:rPr>
                            <m:t>4</m:t>
                          </m:r>
                        </m:sup>
                      </m:sSubSup>
                      <m:sSub>
                        <m:sSubPr>
                          <m:ctrlPr>
                            <a:rPr lang="en-US" sz="1400" i="1">
                              <a:latin typeface="Cambria Math" panose="02040503050406030204" pitchFamily="18" charset="0"/>
                            </a:rPr>
                          </m:ctrlPr>
                        </m:sSubPr>
                        <m:e>
                          <m:r>
                            <a:rPr lang="en-US" sz="1400" i="1">
                              <a:latin typeface="Cambria Math" panose="02040503050406030204" pitchFamily="18" charset="0"/>
                            </a:rPr>
                            <m:t>𝐻</m:t>
                          </m:r>
                        </m:e>
                        <m:sub>
                          <m:r>
                            <a:rPr lang="en-US" sz="1400" i="1">
                              <a:latin typeface="Cambria Math" panose="02040503050406030204" pitchFamily="18" charset="0"/>
                            </a:rPr>
                            <m:t>1</m:t>
                          </m:r>
                        </m:sub>
                      </m:sSub>
                      <m:r>
                        <a:rPr lang="en-US" sz="1400" i="1">
                          <a:latin typeface="Cambria Math" panose="02040503050406030204" pitchFamily="18" charset="0"/>
                        </a:rPr>
                        <m:t>+10</m:t>
                      </m:r>
                      <m:sSubSup>
                        <m:sSubSupPr>
                          <m:ctrlPr>
                            <a:rPr lang="en-US" sz="1400" i="1">
                              <a:latin typeface="Cambria Math" panose="02040503050406030204" pitchFamily="18" charset="0"/>
                            </a:rPr>
                          </m:ctrlPr>
                        </m:sSubSupPr>
                        <m:e>
                          <m:r>
                            <a:rPr lang="en-US" sz="1400" i="1">
                              <a:latin typeface="Cambria Math" panose="02040503050406030204" pitchFamily="18" charset="0"/>
                            </a:rPr>
                            <m:t>𝑥</m:t>
                          </m:r>
                        </m:e>
                        <m:sub>
                          <m:r>
                            <a:rPr lang="en-US" sz="1400" i="1">
                              <a:latin typeface="Cambria Math" panose="02040503050406030204" pitchFamily="18" charset="0"/>
                            </a:rPr>
                            <m:t>𝐶</m:t>
                          </m:r>
                        </m:sub>
                        <m:sup>
                          <m:r>
                            <a:rPr lang="en-US" sz="1400" i="1">
                              <a:latin typeface="Cambria Math" panose="02040503050406030204" pitchFamily="18" charset="0"/>
                            </a:rPr>
                            <m:t>2</m:t>
                          </m:r>
                        </m:sup>
                      </m:sSubSup>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𝐻</m:t>
                          </m:r>
                        </m:e>
                        <m:sub>
                          <m:r>
                            <a:rPr lang="en-US" sz="1400" i="1">
                              <a:latin typeface="Cambria Math" panose="02040503050406030204" pitchFamily="18" charset="0"/>
                            </a:rPr>
                            <m:t>5</m:t>
                          </m:r>
                        </m:sub>
                      </m:sSub>
                      <m:r>
                        <m:rPr>
                          <m:nor/>
                        </m:rPr>
                        <a:rPr lang="en-US" sz="1400"/>
                        <m:t>)</m:t>
                      </m:r>
                    </m:oMath>
                  </m:oMathPara>
                </a14:m>
                <a:endPar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7" name="TextBox 16">
                <a:extLst>
                  <a:ext uri="{FF2B5EF4-FFF2-40B4-BE49-F238E27FC236}">
                    <a16:creationId xmlns:a16="http://schemas.microsoft.com/office/drawing/2014/main" id="{05BD7316-4D31-CE3C-2FC1-E6AE7CAAD4D0}"/>
                  </a:ext>
                </a:extLst>
              </p:cNvPr>
              <p:cNvSpPr txBox="1">
                <a:spLocks noRot="1" noChangeAspect="1" noMove="1" noResize="1" noEditPoints="1" noAdjustHandles="1" noChangeArrowheads="1" noChangeShapeType="1" noTextEdit="1"/>
              </p:cNvSpPr>
              <p:nvPr/>
            </p:nvSpPr>
            <p:spPr>
              <a:xfrm>
                <a:off x="-2235983" y="4914875"/>
                <a:ext cx="13615966" cy="537840"/>
              </a:xfrm>
              <a:prstGeom prst="rect">
                <a:avLst/>
              </a:prstGeom>
              <a:blipFill>
                <a:blip r:embed="rId8"/>
                <a:stretch>
                  <a:fillRect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3C9DA8D7-6D08-B91C-4836-4791026DF7F7}"/>
                  </a:ext>
                </a:extLst>
              </p:cNvPr>
              <p:cNvSpPr txBox="1"/>
              <p:nvPr/>
            </p:nvSpPr>
            <p:spPr>
              <a:xfrm>
                <a:off x="1692332" y="4468452"/>
                <a:ext cx="6964471" cy="401520"/>
              </a:xfrm>
              <a:prstGeom prst="rect">
                <a:avLst/>
              </a:prstGeom>
              <a:noFill/>
            </p:spPr>
            <p:txBody>
              <a:bodyPr wrap="none" rtlCol="0">
                <a:spAutoFit/>
              </a:bodyPr>
              <a:lstStyle/>
              <a:p>
                <a14:m>
                  <m:oMath xmlns:m="http://schemas.openxmlformats.org/officeDocument/2006/math">
                    <m:sSub>
                      <m:sSubPr>
                        <m:ctrlPr>
                          <a:rPr lang="en-US" sz="140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𝐺</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type m:val="lin"/>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1400" b="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𝐺</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sub>
                    </m:s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type m:val="lin"/>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num>
                      <m:den>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8)</m:t>
                        </m:r>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𝛽</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sub>
                        </m:sSub>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𝜀</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sub>
                        </m:sSub>
                      </m:den>
                    </m:f>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type m:val="lin"/>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num>
                      <m:den>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m:t>
                        </m:r>
                      </m:den>
                    </m:f>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𝛽</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sub>
                    </m:sSub>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𝜀</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sub>
                    </m:s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400" dirty="0">
                    <a:ea typeface="Times New Roman" panose="02020603050405020304" pitchFamily="18" charset="0"/>
                    <a:cs typeface="Times New Roman" panose="02020603050405020304" pitchFamily="18" charset="0"/>
                  </a:rPr>
                  <a:t> </a:t>
                </a:r>
                <a14:m>
                  <m:oMath xmlns:m="http://schemas.openxmlformats.org/officeDocument/2006/math">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Times New Roman" panose="02020603050405020304" pitchFamily="18" charset="0"/>
                          </a:rPr>
                          <m:t>𝐺</m:t>
                        </m:r>
                      </m:e>
                      <m:sub>
                        <m:r>
                          <a:rPr lang="en-US" sz="1400" i="1">
                            <a:latin typeface="Cambria Math" panose="02040503050406030204" pitchFamily="18" charset="0"/>
                            <a:ea typeface="Times New Roman" panose="02020603050405020304" pitchFamily="18" charset="0"/>
                            <a:cs typeface="Times New Roman" panose="02020603050405020304" pitchFamily="18" charset="0"/>
                          </a:rPr>
                          <m:t>5</m:t>
                        </m:r>
                      </m:sub>
                    </m:sSub>
                    <m:r>
                      <a:rPr lang="en-US" sz="14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1400" i="1">
                            <a:latin typeface="Cambria Math" panose="02040503050406030204" pitchFamily="18" charset="0"/>
                            <a:ea typeface="Times New Roman" panose="02020603050405020304" pitchFamily="18" charset="0"/>
                            <a:cs typeface="Times New Roman" panose="02020603050405020304" pitchFamily="18" charset="0"/>
                          </a:rPr>
                          <m:t>5</m:t>
                        </m:r>
                      </m:num>
                      <m:den>
                        <m:r>
                          <a:rPr lang="en-US" sz="1400" i="1">
                            <a:latin typeface="Cambria Math" panose="02040503050406030204" pitchFamily="18" charset="0"/>
                            <a:ea typeface="Times New Roman" panose="02020603050405020304" pitchFamily="18" charset="0"/>
                            <a:cs typeface="Times New Roman" panose="02020603050405020304" pitchFamily="18" charset="0"/>
                          </a:rPr>
                          <m:t>16</m:t>
                        </m:r>
                      </m:den>
                    </m:f>
                    <m:sSup>
                      <m:sSup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pPr>
                      <m:e>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Times New Roman" panose="02020603050405020304" pitchFamily="18" charset="0"/>
                              </a:rPr>
                              <m:t>(</m:t>
                            </m:r>
                            <m:r>
                              <a:rPr lang="en-US" sz="1400" i="1">
                                <a:latin typeface="Cambria Math" panose="02040503050406030204" pitchFamily="18" charset="0"/>
                                <a:ea typeface="Times New Roman" panose="02020603050405020304" pitchFamily="18" charset="0"/>
                                <a:cs typeface="Times New Roman" panose="02020603050405020304" pitchFamily="18" charset="0"/>
                              </a:rPr>
                              <m:t>𝛽</m:t>
                            </m:r>
                          </m:e>
                          <m:sub>
                            <m:r>
                              <a:rPr lang="en-US" sz="1400" i="1">
                                <a:latin typeface="Cambria Math" panose="02040503050406030204" pitchFamily="18" charset="0"/>
                                <a:ea typeface="Times New Roman" panose="02020603050405020304" pitchFamily="18" charset="0"/>
                                <a:cs typeface="Times New Roman" panose="02020603050405020304" pitchFamily="18" charset="0"/>
                              </a:rPr>
                              <m:t>𝑦</m:t>
                            </m:r>
                          </m:sub>
                        </m:sSub>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Times New Roman" panose="02020603050405020304" pitchFamily="18" charset="0"/>
                              </a:rPr>
                              <m:t>𝜀</m:t>
                            </m:r>
                          </m:e>
                          <m:sub>
                            <m:r>
                              <a:rPr lang="en-US" sz="1400" i="1">
                                <a:latin typeface="Cambria Math" panose="02040503050406030204" pitchFamily="18" charset="0"/>
                                <a:ea typeface="Times New Roman" panose="02020603050405020304" pitchFamily="18" charset="0"/>
                                <a:cs typeface="Times New Roman" panose="02020603050405020304" pitchFamily="18" charset="0"/>
                              </a:rPr>
                              <m:t>𝑦</m:t>
                            </m:r>
                          </m:sub>
                        </m:sSub>
                        <m:r>
                          <a:rPr lang="en-US" sz="1400" i="1">
                            <a:latin typeface="Cambria Math" panose="02040503050406030204" pitchFamily="18" charset="0"/>
                            <a:ea typeface="Times New Roman" panose="02020603050405020304" pitchFamily="18" charset="0"/>
                            <a:cs typeface="Times New Roman" panose="02020603050405020304" pitchFamily="18" charset="0"/>
                          </a:rPr>
                          <m:t>)</m:t>
                        </m:r>
                      </m:e>
                      <m:sup>
                        <m:r>
                          <a:rPr lang="en-US" sz="1400" i="1">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4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1400" i="1">
                            <a:latin typeface="Cambria Math" panose="02040503050406030204" pitchFamily="18" charset="0"/>
                            <a:ea typeface="Times New Roman" panose="02020603050405020304" pitchFamily="18" charset="0"/>
                            <a:cs typeface="Times New Roman" panose="02020603050405020304" pitchFamily="18" charset="0"/>
                          </a:rPr>
                          <m:t>15</m:t>
                        </m:r>
                      </m:num>
                      <m:den>
                        <m:r>
                          <a:rPr lang="en-US" sz="1400" i="1">
                            <a:latin typeface="Cambria Math" panose="02040503050406030204" pitchFamily="18" charset="0"/>
                            <a:ea typeface="Times New Roman" panose="02020603050405020304" pitchFamily="18" charset="0"/>
                            <a:cs typeface="Times New Roman" panose="02020603050405020304" pitchFamily="18" charset="0"/>
                          </a:rPr>
                          <m:t>8</m:t>
                        </m:r>
                      </m:den>
                    </m:f>
                    <m:sSup>
                      <m:sSup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Times New Roman" panose="02020603050405020304" pitchFamily="18" charset="0"/>
                                  </a:rPr>
                                  <m:t>𝛽</m:t>
                                </m:r>
                              </m:e>
                              <m:sub>
                                <m:r>
                                  <a:rPr lang="en-US" sz="1400" i="1">
                                    <a:latin typeface="Cambria Math" panose="02040503050406030204" pitchFamily="18" charset="0"/>
                                    <a:ea typeface="Times New Roman" panose="02020603050405020304" pitchFamily="18" charset="0"/>
                                    <a:cs typeface="Times New Roman" panose="02020603050405020304" pitchFamily="18" charset="0"/>
                                  </a:rPr>
                                  <m:t>𝑥</m:t>
                                </m:r>
                              </m:sub>
                            </m:sSub>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Times New Roman" panose="02020603050405020304" pitchFamily="18" charset="0"/>
                                  </a:rPr>
                                  <m:t>𝜀</m:t>
                                </m:r>
                              </m:e>
                              <m:sub>
                                <m:r>
                                  <a:rPr lang="en-US" sz="1400" i="1">
                                    <a:latin typeface="Cambria Math" panose="02040503050406030204" pitchFamily="18" charset="0"/>
                                    <a:ea typeface="Times New Roman" panose="02020603050405020304" pitchFamily="18" charset="0"/>
                                    <a:cs typeface="Times New Roman" panose="02020603050405020304" pitchFamily="18" charset="0"/>
                                  </a:rPr>
                                  <m:t>𝑥</m:t>
                                </m:r>
                              </m:sub>
                            </m:sSub>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Times New Roman" panose="02020603050405020304" pitchFamily="18" charset="0"/>
                                  </a:rPr>
                                  <m:t>𝛽</m:t>
                                </m:r>
                              </m:e>
                              <m:sub>
                                <m:r>
                                  <a:rPr lang="en-US" sz="1400" i="1">
                                    <a:latin typeface="Cambria Math" panose="02040503050406030204" pitchFamily="18" charset="0"/>
                                    <a:ea typeface="Times New Roman" panose="02020603050405020304" pitchFamily="18" charset="0"/>
                                    <a:cs typeface="Times New Roman" panose="02020603050405020304" pitchFamily="18" charset="0"/>
                                  </a:rPr>
                                  <m:t>𝑦</m:t>
                                </m:r>
                              </m:sub>
                            </m:sSub>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Times New Roman" panose="02020603050405020304" pitchFamily="18" charset="0"/>
                                  </a:rPr>
                                  <m:t>𝜀</m:t>
                                </m:r>
                              </m:e>
                              <m:sub>
                                <m:r>
                                  <a:rPr lang="en-US" sz="1400" i="1">
                                    <a:latin typeface="Cambria Math" panose="02040503050406030204" pitchFamily="18" charset="0"/>
                                    <a:ea typeface="Times New Roman" panose="02020603050405020304" pitchFamily="18" charset="0"/>
                                    <a:cs typeface="Times New Roman" panose="02020603050405020304" pitchFamily="18" charset="0"/>
                                  </a:rPr>
                                  <m:t>𝑦</m:t>
                                </m:r>
                              </m:sub>
                            </m:sSub>
                          </m:e>
                        </m:d>
                        <m:r>
                          <a:rPr lang="en-US" sz="14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1400" i="1">
                                <a:latin typeface="Cambria Math" panose="02040503050406030204" pitchFamily="18" charset="0"/>
                                <a:ea typeface="Times New Roman" panose="02020603050405020304" pitchFamily="18" charset="0"/>
                                <a:cs typeface="Times New Roman" panose="02020603050405020304" pitchFamily="18" charset="0"/>
                              </a:rPr>
                              <m:t>15</m:t>
                            </m:r>
                          </m:num>
                          <m:den>
                            <m:r>
                              <a:rPr lang="en-US" sz="1400" i="1">
                                <a:latin typeface="Cambria Math" panose="02040503050406030204" pitchFamily="18" charset="0"/>
                                <a:ea typeface="Times New Roman" panose="02020603050405020304" pitchFamily="18" charset="0"/>
                                <a:cs typeface="Times New Roman" panose="02020603050405020304" pitchFamily="18" charset="0"/>
                              </a:rPr>
                              <m:t>16</m:t>
                            </m:r>
                          </m:den>
                        </m:f>
                      </m:e>
                      <m:sup>
                        <m:r>
                          <a:rPr lang="en-US" sz="1400" i="1">
                            <a:latin typeface="Cambria Math" panose="02040503050406030204" pitchFamily="18" charset="0"/>
                            <a:ea typeface="Times New Roman" panose="02020603050405020304" pitchFamily="18" charset="0"/>
                            <a:cs typeface="Times New Roman" panose="02020603050405020304" pitchFamily="18" charset="0"/>
                          </a:rPr>
                          <m:t> </m:t>
                        </m:r>
                      </m:sup>
                    </m:sSup>
                    <m:r>
                      <a:rPr lang="en-US" sz="1400"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Times New Roman" panose="02020603050405020304" pitchFamily="18" charset="0"/>
                          </a:rPr>
                          <m:t>𝛽</m:t>
                        </m:r>
                      </m:e>
                      <m:sub>
                        <m:r>
                          <a:rPr lang="en-US" sz="1400" i="1">
                            <a:latin typeface="Cambria Math" panose="02040503050406030204" pitchFamily="18" charset="0"/>
                            <a:ea typeface="Times New Roman" panose="02020603050405020304" pitchFamily="18" charset="0"/>
                            <a:cs typeface="Times New Roman" panose="02020603050405020304" pitchFamily="18" charset="0"/>
                          </a:rPr>
                          <m:t>𝑦</m:t>
                        </m:r>
                      </m:sub>
                    </m:sSub>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Times New Roman" panose="02020603050405020304" pitchFamily="18" charset="0"/>
                          </a:rPr>
                          <m:t>𝜀</m:t>
                        </m:r>
                      </m:e>
                      <m:sub>
                        <m:r>
                          <a:rPr lang="en-US" sz="1400" i="1">
                            <a:latin typeface="Cambria Math" panose="02040503050406030204" pitchFamily="18" charset="0"/>
                            <a:ea typeface="Times New Roman" panose="02020603050405020304" pitchFamily="18" charset="0"/>
                            <a:cs typeface="Times New Roman" panose="02020603050405020304" pitchFamily="18" charset="0"/>
                          </a:rPr>
                          <m:t>𝑦</m:t>
                        </m:r>
                      </m:sub>
                    </m:sSub>
                    <m:sSup>
                      <m:sSup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1400" i="1">
                            <a:latin typeface="Cambria Math" panose="02040503050406030204" pitchFamily="18" charset="0"/>
                            <a:ea typeface="Times New Roman" panose="02020603050405020304" pitchFamily="18" charset="0"/>
                            <a:cs typeface="Times New Roman" panose="02020603050405020304" pitchFamily="18" charset="0"/>
                          </a:rPr>
                          <m:t>)</m:t>
                        </m:r>
                      </m:e>
                      <m:sup>
                        <m:r>
                          <a:rPr lang="en-US" sz="1400" i="1">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400" i="1">
                        <a:latin typeface="Cambria Math" panose="02040503050406030204" pitchFamily="18" charset="0"/>
                        <a:ea typeface="Times New Roman" panose="02020603050405020304" pitchFamily="18" charset="0"/>
                        <a:cs typeface="Times New Roman" panose="02020603050405020304" pitchFamily="18" charset="0"/>
                      </a:rPr>
                      <m:t> </m:t>
                    </m:r>
                  </m:oMath>
                </a14:m>
                <a:endPar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8" name="TextBox 17">
                <a:extLst>
                  <a:ext uri="{FF2B5EF4-FFF2-40B4-BE49-F238E27FC236}">
                    <a16:creationId xmlns:a16="http://schemas.microsoft.com/office/drawing/2014/main" id="{3C9DA8D7-6D08-B91C-4836-4791026DF7F7}"/>
                  </a:ext>
                </a:extLst>
              </p:cNvPr>
              <p:cNvSpPr txBox="1">
                <a:spLocks noRot="1" noChangeAspect="1" noMove="1" noResize="1" noEditPoints="1" noAdjustHandles="1" noChangeArrowheads="1" noChangeShapeType="1" noTextEdit="1"/>
              </p:cNvSpPr>
              <p:nvPr/>
            </p:nvSpPr>
            <p:spPr>
              <a:xfrm>
                <a:off x="1692332" y="4468452"/>
                <a:ext cx="6964471" cy="401520"/>
              </a:xfrm>
              <a:prstGeom prst="rect">
                <a:avLst/>
              </a:prstGeom>
              <a:blipFill>
                <a:blip r:embed="rId9"/>
                <a:stretch>
                  <a:fillRect t="-66667" b="-1121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3A649040-7536-FD1E-AF69-7FB95B6F713B}"/>
                  </a:ext>
                </a:extLst>
              </p:cNvPr>
              <p:cNvSpPr txBox="1"/>
              <p:nvPr/>
            </p:nvSpPr>
            <p:spPr>
              <a:xfrm>
                <a:off x="1590819" y="5296640"/>
                <a:ext cx="7390998" cy="401520"/>
              </a:xfrm>
              <a:prstGeom prst="rect">
                <a:avLst/>
              </a:prstGeom>
              <a:noFill/>
            </p:spPr>
            <p:txBody>
              <a:bodyPr wrap="none" rtlCol="0">
                <a:spAutoFit/>
              </a:bodyPr>
              <a:lstStyle/>
              <a:p>
                <a14:m>
                  <m:oMath xmlns:m="http://schemas.openxmlformats.org/officeDocument/2006/math">
                    <m:sSub>
                      <m:sSubPr>
                        <m:ctrlPr>
                          <a:rPr lang="en-US" sz="140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𝐻</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type m:val="lin"/>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b="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𝐻</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sub>
                    </m:s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type m:val="lin"/>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num>
                      <m:den>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m:t>
                        </m:r>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𝛽</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sub>
                        </m:sSub>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𝜀</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sub>
                        </m:sSub>
                      </m:den>
                    </m:f>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type m:val="lin"/>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num>
                      <m:den>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8)</m:t>
                        </m:r>
                      </m:den>
                    </m:f>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𝛽</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sub>
                    </m:sSub>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𝜀</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sub>
                    </m:s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Times New Roman" panose="02020603050405020304" pitchFamily="18" charset="0"/>
                          </a:rPr>
                          <m:t>𝐻</m:t>
                        </m:r>
                      </m:e>
                      <m:sub>
                        <m:r>
                          <a:rPr lang="en-US" sz="1400" i="1">
                            <a:latin typeface="Cambria Math" panose="02040503050406030204" pitchFamily="18" charset="0"/>
                            <a:ea typeface="Times New Roman" panose="02020603050405020304" pitchFamily="18" charset="0"/>
                            <a:cs typeface="Times New Roman" panose="02020603050405020304" pitchFamily="18" charset="0"/>
                          </a:rPr>
                          <m:t>5</m:t>
                        </m:r>
                      </m:sub>
                    </m:sSub>
                    <m:r>
                      <a:rPr lang="en-US" sz="14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1400" i="1">
                            <a:latin typeface="Cambria Math" panose="02040503050406030204" pitchFamily="18" charset="0"/>
                            <a:ea typeface="Times New Roman" panose="02020603050405020304" pitchFamily="18" charset="0"/>
                            <a:cs typeface="Times New Roman" panose="02020603050405020304" pitchFamily="18" charset="0"/>
                          </a:rPr>
                          <m:t>5</m:t>
                        </m:r>
                      </m:num>
                      <m:den>
                        <m:r>
                          <a:rPr lang="en-US" sz="1400" i="1">
                            <a:latin typeface="Cambria Math" panose="02040503050406030204" pitchFamily="18" charset="0"/>
                            <a:ea typeface="Times New Roman" panose="02020603050405020304" pitchFamily="18" charset="0"/>
                            <a:cs typeface="Times New Roman" panose="02020603050405020304" pitchFamily="18" charset="0"/>
                          </a:rPr>
                          <m:t>16</m:t>
                        </m:r>
                      </m:den>
                    </m:f>
                    <m:sSup>
                      <m:sSup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pPr>
                      <m:e>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Times New Roman" panose="02020603050405020304" pitchFamily="18" charset="0"/>
                              </a:rPr>
                              <m:t>(</m:t>
                            </m:r>
                            <m:r>
                              <a:rPr lang="en-US" sz="1400" i="1">
                                <a:latin typeface="Cambria Math" panose="02040503050406030204" pitchFamily="18" charset="0"/>
                                <a:ea typeface="Times New Roman" panose="02020603050405020304" pitchFamily="18" charset="0"/>
                                <a:cs typeface="Times New Roman" panose="02020603050405020304" pitchFamily="18" charset="0"/>
                              </a:rPr>
                              <m:t>𝛽</m:t>
                            </m:r>
                          </m:e>
                          <m:sub>
                            <m:r>
                              <a:rPr lang="en-US" sz="1400" i="1">
                                <a:latin typeface="Cambria Math" panose="02040503050406030204" pitchFamily="18" charset="0"/>
                                <a:ea typeface="Times New Roman" panose="02020603050405020304" pitchFamily="18" charset="0"/>
                                <a:cs typeface="Times New Roman" panose="02020603050405020304" pitchFamily="18" charset="0"/>
                              </a:rPr>
                              <m:t>𝑦</m:t>
                            </m:r>
                          </m:sub>
                        </m:sSub>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Times New Roman" panose="02020603050405020304" pitchFamily="18" charset="0"/>
                              </a:rPr>
                              <m:t>𝜀</m:t>
                            </m:r>
                          </m:e>
                          <m:sub>
                            <m:r>
                              <a:rPr lang="en-US" sz="1400" i="1">
                                <a:latin typeface="Cambria Math" panose="02040503050406030204" pitchFamily="18" charset="0"/>
                                <a:ea typeface="Times New Roman" panose="02020603050405020304" pitchFamily="18" charset="0"/>
                                <a:cs typeface="Times New Roman" panose="02020603050405020304" pitchFamily="18" charset="0"/>
                              </a:rPr>
                              <m:t>𝑦</m:t>
                            </m:r>
                          </m:sub>
                        </m:sSub>
                        <m:r>
                          <a:rPr lang="en-US" sz="1400" i="1">
                            <a:latin typeface="Cambria Math" panose="02040503050406030204" pitchFamily="18" charset="0"/>
                            <a:ea typeface="Times New Roman" panose="02020603050405020304" pitchFamily="18" charset="0"/>
                            <a:cs typeface="Times New Roman" panose="02020603050405020304" pitchFamily="18" charset="0"/>
                          </a:rPr>
                          <m:t>)</m:t>
                        </m:r>
                      </m:e>
                      <m:sup>
                        <m:r>
                          <a:rPr lang="en-US" sz="1400" i="1">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4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1400" i="1">
                            <a:latin typeface="Cambria Math" panose="02040503050406030204" pitchFamily="18" charset="0"/>
                            <a:ea typeface="Times New Roman" panose="02020603050405020304" pitchFamily="18" charset="0"/>
                            <a:cs typeface="Times New Roman" panose="02020603050405020304" pitchFamily="18" charset="0"/>
                          </a:rPr>
                          <m:t>15</m:t>
                        </m:r>
                      </m:num>
                      <m:den>
                        <m:r>
                          <a:rPr lang="en-US" sz="1400" i="1">
                            <a:latin typeface="Cambria Math" panose="02040503050406030204" pitchFamily="18" charset="0"/>
                            <a:ea typeface="Times New Roman" panose="02020603050405020304" pitchFamily="18" charset="0"/>
                            <a:cs typeface="Times New Roman" panose="02020603050405020304" pitchFamily="18" charset="0"/>
                          </a:rPr>
                          <m:t>8</m:t>
                        </m:r>
                      </m:den>
                    </m:f>
                    <m:sSup>
                      <m:sSup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Times New Roman" panose="02020603050405020304" pitchFamily="18" charset="0"/>
                                  </a:rPr>
                                  <m:t>𝛽</m:t>
                                </m:r>
                              </m:e>
                              <m:sub>
                                <m:r>
                                  <a:rPr lang="en-US" sz="1400" i="1">
                                    <a:latin typeface="Cambria Math" panose="02040503050406030204" pitchFamily="18" charset="0"/>
                                    <a:ea typeface="Times New Roman" panose="02020603050405020304" pitchFamily="18" charset="0"/>
                                    <a:cs typeface="Times New Roman" panose="02020603050405020304" pitchFamily="18" charset="0"/>
                                  </a:rPr>
                                  <m:t>𝑥</m:t>
                                </m:r>
                              </m:sub>
                            </m:sSub>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Times New Roman" panose="02020603050405020304" pitchFamily="18" charset="0"/>
                                  </a:rPr>
                                  <m:t>𝜀</m:t>
                                </m:r>
                              </m:e>
                              <m:sub>
                                <m:r>
                                  <a:rPr lang="en-US" sz="1400" i="1">
                                    <a:latin typeface="Cambria Math" panose="02040503050406030204" pitchFamily="18" charset="0"/>
                                    <a:ea typeface="Times New Roman" panose="02020603050405020304" pitchFamily="18" charset="0"/>
                                    <a:cs typeface="Times New Roman" panose="02020603050405020304" pitchFamily="18" charset="0"/>
                                  </a:rPr>
                                  <m:t>𝑥</m:t>
                                </m:r>
                              </m:sub>
                            </m:sSub>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Times New Roman" panose="02020603050405020304" pitchFamily="18" charset="0"/>
                                  </a:rPr>
                                  <m:t>𝛽</m:t>
                                </m:r>
                              </m:e>
                              <m:sub>
                                <m:r>
                                  <a:rPr lang="en-US" sz="1400" i="1">
                                    <a:latin typeface="Cambria Math" panose="02040503050406030204" pitchFamily="18" charset="0"/>
                                    <a:ea typeface="Times New Roman" panose="02020603050405020304" pitchFamily="18" charset="0"/>
                                    <a:cs typeface="Times New Roman" panose="02020603050405020304" pitchFamily="18" charset="0"/>
                                  </a:rPr>
                                  <m:t>𝑦</m:t>
                                </m:r>
                              </m:sub>
                            </m:sSub>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Times New Roman" panose="02020603050405020304" pitchFamily="18" charset="0"/>
                                  </a:rPr>
                                  <m:t>𝜀</m:t>
                                </m:r>
                              </m:e>
                              <m:sub>
                                <m:r>
                                  <a:rPr lang="en-US" sz="1400" i="1">
                                    <a:latin typeface="Cambria Math" panose="02040503050406030204" pitchFamily="18" charset="0"/>
                                    <a:ea typeface="Times New Roman" panose="02020603050405020304" pitchFamily="18" charset="0"/>
                                    <a:cs typeface="Times New Roman" panose="02020603050405020304" pitchFamily="18" charset="0"/>
                                  </a:rPr>
                                  <m:t>𝑦</m:t>
                                </m:r>
                              </m:sub>
                            </m:sSub>
                          </m:e>
                        </m:d>
                        <m:r>
                          <a:rPr lang="en-US" sz="14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1400" i="1">
                                <a:latin typeface="Cambria Math" panose="02040503050406030204" pitchFamily="18" charset="0"/>
                                <a:ea typeface="Times New Roman" panose="02020603050405020304" pitchFamily="18" charset="0"/>
                                <a:cs typeface="Times New Roman" panose="02020603050405020304" pitchFamily="18" charset="0"/>
                              </a:rPr>
                              <m:t>15</m:t>
                            </m:r>
                          </m:num>
                          <m:den>
                            <m:r>
                              <a:rPr lang="en-US" sz="1400" i="1">
                                <a:latin typeface="Cambria Math" panose="02040503050406030204" pitchFamily="18" charset="0"/>
                                <a:ea typeface="Times New Roman" panose="02020603050405020304" pitchFamily="18" charset="0"/>
                                <a:cs typeface="Times New Roman" panose="02020603050405020304" pitchFamily="18" charset="0"/>
                              </a:rPr>
                              <m:t>16</m:t>
                            </m:r>
                          </m:den>
                        </m:f>
                      </m:e>
                      <m:sup>
                        <m:r>
                          <a:rPr lang="en-US" sz="1400" i="1">
                            <a:latin typeface="Cambria Math" panose="02040503050406030204" pitchFamily="18" charset="0"/>
                            <a:ea typeface="Times New Roman" panose="02020603050405020304" pitchFamily="18" charset="0"/>
                            <a:cs typeface="Times New Roman" panose="02020603050405020304" pitchFamily="18" charset="0"/>
                          </a:rPr>
                          <m:t> </m:t>
                        </m:r>
                      </m:sup>
                    </m:sSup>
                    <m:r>
                      <a:rPr lang="en-US" sz="1400"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Times New Roman" panose="02020603050405020304" pitchFamily="18" charset="0"/>
                          </a:rPr>
                          <m:t>𝛽</m:t>
                        </m:r>
                      </m:e>
                      <m:sub>
                        <m:r>
                          <a:rPr lang="en-US" sz="1400" i="1">
                            <a:latin typeface="Cambria Math" panose="02040503050406030204" pitchFamily="18" charset="0"/>
                            <a:ea typeface="Times New Roman" panose="02020603050405020304" pitchFamily="18" charset="0"/>
                            <a:cs typeface="Times New Roman" panose="02020603050405020304" pitchFamily="18" charset="0"/>
                          </a:rPr>
                          <m:t>𝑦</m:t>
                        </m:r>
                      </m:sub>
                    </m:sSub>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Times New Roman" panose="02020603050405020304" pitchFamily="18" charset="0"/>
                          </a:rPr>
                          <m:t>𝜀</m:t>
                        </m:r>
                      </m:e>
                      <m:sub>
                        <m:r>
                          <a:rPr lang="en-US" sz="1400" i="1">
                            <a:latin typeface="Cambria Math" panose="02040503050406030204" pitchFamily="18" charset="0"/>
                            <a:ea typeface="Times New Roman" panose="02020603050405020304" pitchFamily="18" charset="0"/>
                            <a:cs typeface="Times New Roman" panose="02020603050405020304" pitchFamily="18" charset="0"/>
                          </a:rPr>
                          <m:t>𝑦</m:t>
                        </m:r>
                      </m:sub>
                    </m:sSub>
                    <m:sSup>
                      <m:sSup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1400" i="1">
                            <a:latin typeface="Cambria Math" panose="02040503050406030204" pitchFamily="18" charset="0"/>
                            <a:ea typeface="Times New Roman" panose="02020603050405020304" pitchFamily="18" charset="0"/>
                            <a:cs typeface="Times New Roman" panose="02020603050405020304" pitchFamily="18" charset="0"/>
                          </a:rPr>
                          <m:t>)</m:t>
                        </m:r>
                      </m:e>
                      <m:sup>
                        <m:r>
                          <a:rPr lang="en-US" sz="1400" i="1">
                            <a:latin typeface="Cambria Math" panose="02040503050406030204" pitchFamily="18" charset="0"/>
                            <a:ea typeface="Times New Roman" panose="02020603050405020304" pitchFamily="18" charset="0"/>
                            <a:cs typeface="Times New Roman" panose="02020603050405020304" pitchFamily="18" charset="0"/>
                          </a:rPr>
                          <m:t>2</m:t>
                        </m:r>
                      </m:sup>
                    </m:sSup>
                  </m:oMath>
                </a14:m>
                <a:endPar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0" name="TextBox 19">
                <a:extLst>
                  <a:ext uri="{FF2B5EF4-FFF2-40B4-BE49-F238E27FC236}">
                    <a16:creationId xmlns:a16="http://schemas.microsoft.com/office/drawing/2014/main" id="{3A649040-7536-FD1E-AF69-7FB95B6F713B}"/>
                  </a:ext>
                </a:extLst>
              </p:cNvPr>
              <p:cNvSpPr txBox="1">
                <a:spLocks noRot="1" noChangeAspect="1" noMove="1" noResize="1" noEditPoints="1" noAdjustHandles="1" noChangeArrowheads="1" noChangeShapeType="1" noTextEdit="1"/>
              </p:cNvSpPr>
              <p:nvPr/>
            </p:nvSpPr>
            <p:spPr>
              <a:xfrm>
                <a:off x="1590819" y="5296640"/>
                <a:ext cx="7390998" cy="401520"/>
              </a:xfrm>
              <a:prstGeom prst="rect">
                <a:avLst/>
              </a:prstGeom>
              <a:blipFill>
                <a:blip r:embed="rId10"/>
                <a:stretch>
                  <a:fillRect t="-68750" b="-118750"/>
                </a:stretch>
              </a:blipFill>
            </p:spPr>
            <p:txBody>
              <a:bodyPr/>
              <a:lstStyle/>
              <a:p>
                <a:r>
                  <a:rPr lang="en-US">
                    <a:noFill/>
                  </a:rPr>
                  <a:t> </a:t>
                </a:r>
              </a:p>
            </p:txBody>
          </p:sp>
        </mc:Fallback>
      </mc:AlternateContent>
      <p:sp>
        <p:nvSpPr>
          <p:cNvPr id="22" name="TextBox 21">
            <a:extLst>
              <a:ext uri="{FF2B5EF4-FFF2-40B4-BE49-F238E27FC236}">
                <a16:creationId xmlns:a16="http://schemas.microsoft.com/office/drawing/2014/main" id="{898D5F14-FD64-9D46-AA50-74112F903F45}"/>
              </a:ext>
            </a:extLst>
          </p:cNvPr>
          <p:cNvSpPr txBox="1"/>
          <p:nvPr/>
        </p:nvSpPr>
        <p:spPr>
          <a:xfrm>
            <a:off x="381802" y="5621721"/>
            <a:ext cx="5178174" cy="523220"/>
          </a:xfrm>
          <a:prstGeom prst="rect">
            <a:avLst/>
          </a:prstGeom>
          <a:noFill/>
        </p:spPr>
        <p:txBody>
          <a:bodyPr wrap="square" rtlCol="0">
            <a:spAutoFit/>
          </a:bodyPr>
          <a:lstStyle/>
          <a:p>
            <a:r>
              <a:rPr lang="en-US" sz="1400" dirty="0">
                <a:solidFill>
                  <a:srgbClr val="000000"/>
                </a:solidFill>
                <a:effectLst/>
                <a:latin typeface="Times New Roman" panose="02020603050405020304" pitchFamily="18" charset="0"/>
                <a:ea typeface="Calibri" panose="020F0502020204030204" pitchFamily="34" charset="0"/>
              </a:rPr>
              <a:t>The stable orbits in a wide energy range are obtained </a:t>
            </a:r>
            <a:r>
              <a:rPr lang="en-US" sz="1400" b="1" dirty="0">
                <a:solidFill>
                  <a:srgbClr val="000000"/>
                </a:solidFill>
                <a:effectLst/>
                <a:latin typeface="Times New Roman" panose="02020603050405020304" pitchFamily="18" charset="0"/>
                <a:ea typeface="Calibri" panose="020F0502020204030204" pitchFamily="34" charset="0"/>
              </a:rPr>
              <a:t>by adjustments of the </a:t>
            </a:r>
            <a:r>
              <a:rPr lang="en-US" sz="1400" b="1" i="1" dirty="0">
                <a:solidFill>
                  <a:srgbClr val="000000"/>
                </a:solidFill>
                <a:effectLst/>
                <a:latin typeface="Times New Roman" panose="02020603050405020304" pitchFamily="18" charset="0"/>
                <a:ea typeface="Calibri" panose="020F0502020204030204" pitchFamily="34" charset="0"/>
              </a:rPr>
              <a:t>F</a:t>
            </a:r>
            <a:r>
              <a:rPr lang="en-US" sz="1400" b="1" dirty="0">
                <a:solidFill>
                  <a:srgbClr val="000000"/>
                </a:solidFill>
                <a:effectLst/>
                <a:latin typeface="Times New Roman" panose="02020603050405020304" pitchFamily="18" charset="0"/>
                <a:ea typeface="Calibri" panose="020F0502020204030204" pitchFamily="34" charset="0"/>
              </a:rPr>
              <a:t> and </a:t>
            </a:r>
            <a:r>
              <a:rPr lang="en-US" sz="1400" b="1" i="1" dirty="0">
                <a:solidFill>
                  <a:srgbClr val="000000"/>
                </a:solidFill>
                <a:effectLst/>
                <a:latin typeface="Times New Roman" panose="02020603050405020304" pitchFamily="18" charset="0"/>
                <a:ea typeface="Calibri" panose="020F0502020204030204" pitchFamily="34" charset="0"/>
              </a:rPr>
              <a:t>D</a:t>
            </a:r>
            <a:r>
              <a:rPr lang="en-US" sz="1400" b="1" dirty="0">
                <a:solidFill>
                  <a:srgbClr val="000000"/>
                </a:solidFill>
                <a:effectLst/>
                <a:latin typeface="Times New Roman" panose="02020603050405020304" pitchFamily="18" charset="0"/>
                <a:ea typeface="Calibri" panose="020F0502020204030204" pitchFamily="34" charset="0"/>
              </a:rPr>
              <a:t> sextupoles and additional multipoles</a:t>
            </a:r>
            <a:r>
              <a:rPr lang="en-US" sz="1400" b="1" dirty="0">
                <a:effectLst/>
              </a:rPr>
              <a:t> </a:t>
            </a:r>
            <a:endParaRPr lang="en-US" sz="1400" b="1" dirty="0"/>
          </a:p>
        </p:txBody>
      </p:sp>
      <p:sp>
        <p:nvSpPr>
          <p:cNvPr id="23" name="TextBox 22">
            <a:extLst>
              <a:ext uri="{FF2B5EF4-FFF2-40B4-BE49-F238E27FC236}">
                <a16:creationId xmlns:a16="http://schemas.microsoft.com/office/drawing/2014/main" id="{612AD498-85C9-DBDD-175F-0204ADD9D883}"/>
              </a:ext>
            </a:extLst>
          </p:cNvPr>
          <p:cNvSpPr txBox="1"/>
          <p:nvPr/>
        </p:nvSpPr>
        <p:spPr>
          <a:xfrm>
            <a:off x="381802" y="6144941"/>
            <a:ext cx="7359794" cy="461665"/>
          </a:xfrm>
          <a:prstGeom prst="rect">
            <a:avLst/>
          </a:prstGeom>
          <a:noFill/>
        </p:spPr>
        <p:txBody>
          <a:bodyPr wrap="square" rtlCol="0">
            <a:spAutoFit/>
          </a:bodyPr>
          <a:lstStyle/>
          <a:p>
            <a:r>
              <a:rPr lang="en-US" sz="1200" dirty="0">
                <a:solidFill>
                  <a:srgbClr val="000000"/>
                </a:solidFill>
                <a:effectLst/>
                <a:latin typeface="Times New Roman" panose="02020603050405020304" pitchFamily="18" charset="0"/>
                <a:ea typeface="Calibri" panose="020F0502020204030204" pitchFamily="34" charset="0"/>
              </a:rPr>
              <a:t>[1] S. Ohnuma, “Shifts in Betatron Oscillation Frequencies Carried by Average Multipole Fields”, Fermilab, FERMILAB-PBAR-NOTE-324, Jul. 1983.</a:t>
            </a:r>
            <a:endParaRPr lang="en-US" sz="1200" dirty="0"/>
          </a:p>
        </p:txBody>
      </p:sp>
    </p:spTree>
    <p:extLst>
      <p:ext uri="{BB962C8B-B14F-4D97-AF65-F5344CB8AC3E}">
        <p14:creationId xmlns:p14="http://schemas.microsoft.com/office/powerpoint/2010/main" val="28690737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1501A8A-EDC1-981D-9680-8EAC3B2C4BD0}"/>
              </a:ext>
            </a:extLst>
          </p:cNvPr>
          <p:cNvSpPr>
            <a:spLocks noGrp="1"/>
          </p:cNvSpPr>
          <p:nvPr>
            <p:ph type="sldNum" sz="quarter" idx="4"/>
          </p:nvPr>
        </p:nvSpPr>
        <p:spPr/>
        <p:txBody>
          <a:bodyPr/>
          <a:lstStyle/>
          <a:p>
            <a:fld id="{933A556B-7C63-244D-9B7C-B0EA8042B330}" type="slidenum">
              <a:rPr lang="en-US" smtClean="0"/>
              <a:pPr/>
              <a:t>34</a:t>
            </a:fld>
            <a:endParaRPr lang="en-US" dirty="0"/>
          </a:p>
        </p:txBody>
      </p:sp>
      <p:sp>
        <p:nvSpPr>
          <p:cNvPr id="4" name="Title 1">
            <a:extLst>
              <a:ext uri="{FF2B5EF4-FFF2-40B4-BE49-F238E27FC236}">
                <a16:creationId xmlns:a16="http://schemas.microsoft.com/office/drawing/2014/main" id="{A6124587-BD06-4072-B3DF-7E1998E9C608}"/>
              </a:ext>
            </a:extLst>
          </p:cNvPr>
          <p:cNvSpPr>
            <a:spLocks noGrp="1"/>
          </p:cNvSpPr>
          <p:nvPr>
            <p:ph type="title"/>
          </p:nvPr>
        </p:nvSpPr>
        <p:spPr>
          <a:xfrm>
            <a:off x="245533" y="0"/>
            <a:ext cx="9142733" cy="656029"/>
          </a:xfrm>
        </p:spPr>
        <p:txBody>
          <a:bodyPr>
            <a:normAutofit/>
          </a:bodyPr>
          <a:lstStyle/>
          <a:p>
            <a:r>
              <a:rPr lang="en-US" sz="2800" dirty="0">
                <a:solidFill>
                  <a:srgbClr val="002060"/>
                </a:solidFill>
              </a:rPr>
              <a:t>Time of flight dependence during acceleration</a:t>
            </a:r>
          </a:p>
        </p:txBody>
      </p:sp>
      <p:pic>
        <p:nvPicPr>
          <p:cNvPr id="5" name="Picture 4" descr="Chart, line chart&#10;&#10;Description automatically generated">
            <a:extLst>
              <a:ext uri="{FF2B5EF4-FFF2-40B4-BE49-F238E27FC236}">
                <a16:creationId xmlns:a16="http://schemas.microsoft.com/office/drawing/2014/main" id="{89492258-2E20-8CAD-A950-DFDD2E2F112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2000"/>
                    </a14:imgEffect>
                  </a14:imgLayer>
                </a14:imgProps>
              </a:ext>
              <a:ext uri="{28A0092B-C50C-407E-A947-70E740481C1C}">
                <a14:useLocalDpi xmlns:a14="http://schemas.microsoft.com/office/drawing/2010/main" val="0"/>
              </a:ext>
            </a:extLst>
          </a:blip>
          <a:stretch>
            <a:fillRect/>
          </a:stretch>
        </p:blipFill>
        <p:spPr>
          <a:xfrm>
            <a:off x="708821" y="1027416"/>
            <a:ext cx="7561875" cy="4700915"/>
          </a:xfrm>
          <a:prstGeom prst="rect">
            <a:avLst/>
          </a:prstGeom>
        </p:spPr>
      </p:pic>
    </p:spTree>
    <p:extLst>
      <p:ext uri="{BB962C8B-B14F-4D97-AF65-F5344CB8AC3E}">
        <p14:creationId xmlns:p14="http://schemas.microsoft.com/office/powerpoint/2010/main" val="29181891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FEEBC32-08BF-B96B-A356-FEEE104E392F}"/>
              </a:ext>
            </a:extLst>
          </p:cNvPr>
          <p:cNvSpPr>
            <a:spLocks noGrp="1"/>
          </p:cNvSpPr>
          <p:nvPr>
            <p:ph type="sldNum" sz="quarter" idx="4"/>
          </p:nvPr>
        </p:nvSpPr>
        <p:spPr/>
        <p:txBody>
          <a:bodyPr/>
          <a:lstStyle/>
          <a:p>
            <a:fld id="{933A556B-7C63-244D-9B7C-B0EA8042B330}" type="slidenum">
              <a:rPr lang="en-US" smtClean="0"/>
              <a:pPr/>
              <a:t>35</a:t>
            </a:fld>
            <a:endParaRPr lang="en-US" dirty="0"/>
          </a:p>
        </p:txBody>
      </p:sp>
      <p:sp>
        <p:nvSpPr>
          <p:cNvPr id="4" name="Title 1">
            <a:extLst>
              <a:ext uri="{FF2B5EF4-FFF2-40B4-BE49-F238E27FC236}">
                <a16:creationId xmlns:a16="http://schemas.microsoft.com/office/drawing/2014/main" id="{815CFC6A-C1C0-1280-2F81-E83F157ECFD5}"/>
              </a:ext>
            </a:extLst>
          </p:cNvPr>
          <p:cNvSpPr>
            <a:spLocks noGrp="1"/>
          </p:cNvSpPr>
          <p:nvPr>
            <p:ph type="title"/>
          </p:nvPr>
        </p:nvSpPr>
        <p:spPr>
          <a:xfrm>
            <a:off x="203201" y="-14922"/>
            <a:ext cx="8939532" cy="656029"/>
          </a:xfrm>
        </p:spPr>
        <p:txBody>
          <a:bodyPr>
            <a:normAutofit fontScale="90000"/>
          </a:bodyPr>
          <a:lstStyle/>
          <a:p>
            <a:r>
              <a:rPr lang="en-US" sz="2400" dirty="0">
                <a:solidFill>
                  <a:srgbClr val="002060"/>
                </a:solidFill>
              </a:rPr>
              <a:t>Time of flight dependence during acceleration – Bunch Merging</a:t>
            </a:r>
          </a:p>
        </p:txBody>
      </p:sp>
      <p:pic>
        <p:nvPicPr>
          <p:cNvPr id="5" name="Picture 4" descr="A picture containing plot, line, screenshot, text&#10;&#10;Description automatically generated">
            <a:extLst>
              <a:ext uri="{FF2B5EF4-FFF2-40B4-BE49-F238E27FC236}">
                <a16:creationId xmlns:a16="http://schemas.microsoft.com/office/drawing/2014/main" id="{80CA1222-FF43-A540-DFFC-4D3EF11D9CCC}"/>
              </a:ext>
            </a:extLst>
          </p:cNvPr>
          <p:cNvPicPr>
            <a:picLocks noChangeAspect="1"/>
          </p:cNvPicPr>
          <p:nvPr/>
        </p:nvPicPr>
        <p:blipFill>
          <a:blip r:embed="rId2"/>
          <a:stretch>
            <a:fillRect/>
          </a:stretch>
        </p:blipFill>
        <p:spPr>
          <a:xfrm>
            <a:off x="3482278" y="634999"/>
            <a:ext cx="5636323" cy="3680864"/>
          </a:xfrm>
          <a:prstGeom prst="rect">
            <a:avLst/>
          </a:prstGeom>
        </p:spPr>
      </p:pic>
      <p:sp>
        <p:nvSpPr>
          <p:cNvPr id="6" name="TextBox 5">
            <a:extLst>
              <a:ext uri="{FF2B5EF4-FFF2-40B4-BE49-F238E27FC236}">
                <a16:creationId xmlns:a16="http://schemas.microsoft.com/office/drawing/2014/main" id="{B9239489-A563-629B-0331-FACF7944256C}"/>
              </a:ext>
            </a:extLst>
          </p:cNvPr>
          <p:cNvSpPr txBox="1"/>
          <p:nvPr/>
        </p:nvSpPr>
        <p:spPr>
          <a:xfrm>
            <a:off x="5810251" y="4316582"/>
            <a:ext cx="3409949" cy="1754326"/>
          </a:xfrm>
          <a:prstGeom prst="rect">
            <a:avLst/>
          </a:prstGeom>
          <a:noFill/>
        </p:spPr>
        <p:txBody>
          <a:bodyPr wrap="square" rtlCol="0">
            <a:spAutoFit/>
          </a:bodyPr>
          <a:lstStyle/>
          <a:p>
            <a:r>
              <a:rPr lang="en-US" sz="1200" b="1" dirty="0">
                <a:solidFill>
                  <a:srgbClr val="002060"/>
                </a:solidFill>
                <a:latin typeface="Optima" panose="02000503060000020004" pitchFamily="2" charset="0"/>
              </a:rPr>
              <a:t>Time of flight for one turn at injection:</a:t>
            </a:r>
          </a:p>
          <a:p>
            <a:r>
              <a:rPr lang="en-US" sz="1200" i="1" dirty="0">
                <a:solidFill>
                  <a:srgbClr val="002060"/>
                </a:solidFill>
                <a:latin typeface="Symbol" pitchFamily="2" charset="2"/>
              </a:rPr>
              <a:t>t</a:t>
            </a:r>
            <a:r>
              <a:rPr lang="en-US" sz="1200" i="1" dirty="0">
                <a:solidFill>
                  <a:srgbClr val="002060"/>
                </a:solidFill>
                <a:latin typeface="Optima" panose="02000503060000020004" pitchFamily="2" charset="0"/>
              </a:rPr>
              <a:t>(10 MeV)  = 690.9 ns, h=1</a:t>
            </a:r>
            <a:r>
              <a:rPr lang="en-US" sz="1200" i="1" dirty="0">
                <a:solidFill>
                  <a:srgbClr val="002060"/>
                </a:solidFill>
                <a:latin typeface="Optima" panose="02000503060000020004" pitchFamily="2" charset="0"/>
                <a:sym typeface="Wingdings" pitchFamily="2" charset="2"/>
              </a:rPr>
              <a:t> </a:t>
            </a:r>
            <a:r>
              <a:rPr lang="en-US" sz="1200" i="1" dirty="0">
                <a:solidFill>
                  <a:srgbClr val="002060"/>
                </a:solidFill>
                <a:latin typeface="Optima" panose="02000503060000020004" pitchFamily="2" charset="0"/>
              </a:rPr>
              <a:t>1.447 MHz</a:t>
            </a:r>
          </a:p>
          <a:p>
            <a:r>
              <a:rPr lang="en-US" sz="1200" i="1" dirty="0">
                <a:solidFill>
                  <a:srgbClr val="002060"/>
                </a:solidFill>
                <a:latin typeface="Symbol" pitchFamily="2" charset="2"/>
              </a:rPr>
              <a:t>t</a:t>
            </a:r>
            <a:r>
              <a:rPr lang="en-US" sz="1200" i="1" dirty="0">
                <a:solidFill>
                  <a:srgbClr val="002060"/>
                </a:solidFill>
                <a:latin typeface="Optima" panose="02000503060000020004" pitchFamily="2" charset="0"/>
              </a:rPr>
              <a:t>(14 MeV)  = 585.7 ns, h=1</a:t>
            </a:r>
            <a:r>
              <a:rPr lang="en-US" sz="1200" i="1" dirty="0">
                <a:solidFill>
                  <a:srgbClr val="002060"/>
                </a:solidFill>
                <a:latin typeface="Optima" panose="02000503060000020004" pitchFamily="2" charset="0"/>
                <a:sym typeface="Wingdings" pitchFamily="2" charset="2"/>
              </a:rPr>
              <a:t> 1.707 MHz</a:t>
            </a:r>
            <a:endParaRPr lang="en-US" sz="1200" i="1" dirty="0">
              <a:solidFill>
                <a:srgbClr val="002060"/>
              </a:solidFill>
              <a:latin typeface="Optima" panose="02000503060000020004" pitchFamily="2" charset="0"/>
            </a:endParaRPr>
          </a:p>
          <a:p>
            <a:r>
              <a:rPr lang="en-US" sz="1200" i="1" dirty="0">
                <a:solidFill>
                  <a:srgbClr val="002060"/>
                </a:solidFill>
                <a:latin typeface="Symbol" pitchFamily="2" charset="2"/>
              </a:rPr>
              <a:t>t</a:t>
            </a:r>
            <a:r>
              <a:rPr lang="en-US" sz="1200" i="1" dirty="0">
                <a:solidFill>
                  <a:srgbClr val="002060"/>
                </a:solidFill>
                <a:latin typeface="Optima" panose="02000503060000020004" pitchFamily="2" charset="0"/>
              </a:rPr>
              <a:t>(16.5 MeV)= 540.6 ns, h=1</a:t>
            </a:r>
            <a:r>
              <a:rPr lang="en-US" sz="1200" i="1" dirty="0">
                <a:solidFill>
                  <a:srgbClr val="002060"/>
                </a:solidFill>
                <a:latin typeface="Optima" panose="02000503060000020004" pitchFamily="2" charset="0"/>
                <a:sym typeface="Wingdings" pitchFamily="2" charset="2"/>
              </a:rPr>
              <a:t> 1.850 MHz</a:t>
            </a:r>
          </a:p>
          <a:p>
            <a:r>
              <a:rPr lang="en-US" sz="1200" i="1" dirty="0">
                <a:latin typeface="Symbol" pitchFamily="2" charset="2"/>
              </a:rPr>
              <a:t>t</a:t>
            </a:r>
            <a:r>
              <a:rPr lang="en-US" sz="1200" i="1" dirty="0">
                <a:latin typeface="Optima" panose="02000503060000020004" pitchFamily="2" charset="0"/>
              </a:rPr>
              <a:t>(19 MeV)   = 504.8 ns, h=1</a:t>
            </a:r>
            <a:r>
              <a:rPr lang="en-US" sz="1200" i="1" dirty="0">
                <a:latin typeface="Optima" panose="02000503060000020004" pitchFamily="2" charset="0"/>
                <a:sym typeface="Wingdings" pitchFamily="2" charset="2"/>
              </a:rPr>
              <a:t> 1.981 MHz</a:t>
            </a:r>
            <a:endParaRPr lang="en-US" sz="1200" i="1" dirty="0">
              <a:latin typeface="Optima" panose="02000503060000020004" pitchFamily="2" charset="0"/>
            </a:endParaRPr>
          </a:p>
          <a:p>
            <a:r>
              <a:rPr lang="en-US" sz="1200" i="1" dirty="0">
                <a:solidFill>
                  <a:srgbClr val="002060"/>
                </a:solidFill>
                <a:latin typeface="Symbol" pitchFamily="2" charset="2"/>
              </a:rPr>
              <a:t>t</a:t>
            </a:r>
            <a:r>
              <a:rPr lang="en-US" sz="1200" i="1" dirty="0">
                <a:solidFill>
                  <a:srgbClr val="002060"/>
                </a:solidFill>
                <a:latin typeface="Optima" panose="02000503060000020004" pitchFamily="2" charset="0"/>
              </a:rPr>
              <a:t>(30 MeV)   = 405.2 ns, h=1</a:t>
            </a:r>
            <a:r>
              <a:rPr lang="en-US" sz="1200" i="1" dirty="0">
                <a:solidFill>
                  <a:srgbClr val="002060"/>
                </a:solidFill>
                <a:latin typeface="Optima" panose="02000503060000020004" pitchFamily="2" charset="0"/>
                <a:sym typeface="Wingdings" pitchFamily="2" charset="2"/>
              </a:rPr>
              <a:t> 2.468 MHz</a:t>
            </a:r>
          </a:p>
          <a:p>
            <a:r>
              <a:rPr lang="en-US" sz="1200" b="1" dirty="0">
                <a:solidFill>
                  <a:srgbClr val="002060"/>
                </a:solidFill>
                <a:latin typeface="Optima" panose="02000503060000020004" pitchFamily="2" charset="0"/>
              </a:rPr>
              <a:t>Time of flight for one turn at maximum energy:</a:t>
            </a:r>
            <a:endParaRPr lang="en-US" sz="1200" b="1" dirty="0">
              <a:solidFill>
                <a:srgbClr val="002060"/>
              </a:solidFill>
              <a:latin typeface="Optima" panose="02000503060000020004" pitchFamily="2" charset="0"/>
              <a:sym typeface="Wingdings" pitchFamily="2" charset="2"/>
            </a:endParaRPr>
          </a:p>
          <a:p>
            <a:r>
              <a:rPr lang="en-US" sz="1200" i="1" dirty="0">
                <a:solidFill>
                  <a:srgbClr val="002060"/>
                </a:solidFill>
                <a:latin typeface="Symbol" pitchFamily="2" charset="2"/>
              </a:rPr>
              <a:t>t</a:t>
            </a:r>
            <a:r>
              <a:rPr lang="en-US" sz="1200" i="1" dirty="0">
                <a:solidFill>
                  <a:srgbClr val="002060"/>
                </a:solidFill>
                <a:latin typeface="Optima" panose="02000503060000020004" pitchFamily="2" charset="0"/>
              </a:rPr>
              <a:t>(250 MeV)  =163.08 ns, h=1</a:t>
            </a:r>
            <a:r>
              <a:rPr lang="en-US" sz="1200" i="1" dirty="0">
                <a:solidFill>
                  <a:srgbClr val="002060"/>
                </a:solidFill>
                <a:latin typeface="Optima" panose="02000503060000020004" pitchFamily="2" charset="0"/>
                <a:sym typeface="Wingdings" pitchFamily="2" charset="2"/>
              </a:rPr>
              <a:t> MHz</a:t>
            </a:r>
            <a:endParaRPr lang="en-US" sz="1200" i="1" dirty="0">
              <a:solidFill>
                <a:srgbClr val="002060"/>
              </a:solidFill>
              <a:latin typeface="Optima" panose="02000503060000020004" pitchFamily="2" charset="0"/>
            </a:endParaRPr>
          </a:p>
          <a:p>
            <a:endParaRPr lang="en-US" sz="1200" i="1" dirty="0">
              <a:solidFill>
                <a:srgbClr val="002060"/>
              </a:solidFill>
              <a:latin typeface="Optima" panose="02000503060000020004" pitchFamily="2" charset="0"/>
            </a:endParaRPr>
          </a:p>
        </p:txBody>
      </p:sp>
      <p:sp>
        <p:nvSpPr>
          <p:cNvPr id="7" name="TextBox 6">
            <a:extLst>
              <a:ext uri="{FF2B5EF4-FFF2-40B4-BE49-F238E27FC236}">
                <a16:creationId xmlns:a16="http://schemas.microsoft.com/office/drawing/2014/main" id="{42311185-C7AE-EED9-FF3A-787085F71C9D}"/>
              </a:ext>
            </a:extLst>
          </p:cNvPr>
          <p:cNvSpPr txBox="1"/>
          <p:nvPr/>
        </p:nvSpPr>
        <p:spPr>
          <a:xfrm>
            <a:off x="288684" y="598782"/>
            <a:ext cx="3360216" cy="1169551"/>
          </a:xfrm>
          <a:prstGeom prst="rect">
            <a:avLst/>
          </a:prstGeom>
          <a:noFill/>
        </p:spPr>
        <p:txBody>
          <a:bodyPr wrap="square" rtlCol="0">
            <a:spAutoFit/>
          </a:bodyPr>
          <a:lstStyle/>
          <a:p>
            <a:r>
              <a:rPr lang="en-US" sz="1400" dirty="0">
                <a:solidFill>
                  <a:srgbClr val="002060"/>
                </a:solidFill>
                <a:latin typeface="Arial" panose="020B0604020202020204" pitchFamily="34" charset="0"/>
                <a:cs typeface="Arial" panose="020B0604020202020204" pitchFamily="34" charset="0"/>
              </a:rPr>
              <a:t>Radio Frequency (RF)-Acceleration:</a:t>
            </a:r>
          </a:p>
          <a:p>
            <a:r>
              <a:rPr lang="en-US" sz="1400" dirty="0">
                <a:solidFill>
                  <a:srgbClr val="002060"/>
                </a:solidFill>
                <a:latin typeface="Arial" panose="020B0604020202020204" pitchFamily="34" charset="0"/>
                <a:cs typeface="Arial" panose="020B0604020202020204" pitchFamily="34" charset="0"/>
              </a:rPr>
              <a:t>Using the harmonic number h=1 the frequency must follow the time of flight:        f=1.981 MHz at 19 MeV</a:t>
            </a:r>
          </a:p>
          <a:p>
            <a:r>
              <a:rPr lang="en-US" sz="1400" dirty="0">
                <a:solidFill>
                  <a:srgbClr val="002060"/>
                </a:solidFill>
                <a:latin typeface="Arial" panose="020B0604020202020204" pitchFamily="34" charset="0"/>
                <a:cs typeface="Arial" panose="020B0604020202020204" pitchFamily="34" charset="0"/>
              </a:rPr>
              <a:t>f=6.132 MHz at 250 MeV t</a:t>
            </a:r>
            <a:r>
              <a:rPr lang="en-US" sz="1400" baseline="-25000" dirty="0">
                <a:solidFill>
                  <a:srgbClr val="002060"/>
                </a:solidFill>
                <a:latin typeface="Arial" panose="020B0604020202020204" pitchFamily="34" charset="0"/>
                <a:cs typeface="Arial" panose="020B0604020202020204" pitchFamily="34" charset="0"/>
              </a:rPr>
              <a:t>250</a:t>
            </a:r>
            <a:r>
              <a:rPr lang="en-US" sz="1400" dirty="0">
                <a:solidFill>
                  <a:srgbClr val="002060"/>
                </a:solidFill>
                <a:latin typeface="Arial" panose="020B0604020202020204" pitchFamily="34" charset="0"/>
                <a:cs typeface="Arial" panose="020B0604020202020204" pitchFamily="34" charset="0"/>
              </a:rPr>
              <a:t>=163.08 ns</a:t>
            </a:r>
          </a:p>
        </p:txBody>
      </p:sp>
      <p:pic>
        <p:nvPicPr>
          <p:cNvPr id="8" name="Picture 7" descr="A picture containing text, diagram, line, plot&#10;&#10;Description automatically generated">
            <a:extLst>
              <a:ext uri="{FF2B5EF4-FFF2-40B4-BE49-F238E27FC236}">
                <a16:creationId xmlns:a16="http://schemas.microsoft.com/office/drawing/2014/main" id="{299161D9-2F31-02D3-F4F8-0F1BBA32CF15}"/>
              </a:ext>
            </a:extLst>
          </p:cNvPr>
          <p:cNvPicPr>
            <a:picLocks noChangeAspect="1"/>
          </p:cNvPicPr>
          <p:nvPr/>
        </p:nvPicPr>
        <p:blipFill>
          <a:blip r:embed="rId3"/>
          <a:stretch>
            <a:fillRect/>
          </a:stretch>
        </p:blipFill>
        <p:spPr>
          <a:xfrm>
            <a:off x="2960186" y="4160164"/>
            <a:ext cx="2748466" cy="2121472"/>
          </a:xfrm>
          <a:prstGeom prst="rect">
            <a:avLst/>
          </a:prstGeom>
        </p:spPr>
      </p:pic>
      <p:pic>
        <p:nvPicPr>
          <p:cNvPr id="9" name="Picture 8" descr="A picture containing text, line, font, diagram&#10;&#10;Description automatically generated">
            <a:extLst>
              <a:ext uri="{FF2B5EF4-FFF2-40B4-BE49-F238E27FC236}">
                <a16:creationId xmlns:a16="http://schemas.microsoft.com/office/drawing/2014/main" id="{0B3630F3-C6C8-F447-E8C9-2433EC3E1A66}"/>
              </a:ext>
            </a:extLst>
          </p:cNvPr>
          <p:cNvPicPr>
            <a:picLocks noChangeAspect="1"/>
          </p:cNvPicPr>
          <p:nvPr/>
        </p:nvPicPr>
        <p:blipFill>
          <a:blip r:embed="rId4"/>
          <a:stretch>
            <a:fillRect/>
          </a:stretch>
        </p:blipFill>
        <p:spPr>
          <a:xfrm>
            <a:off x="288684" y="2087982"/>
            <a:ext cx="2556546" cy="4223203"/>
          </a:xfrm>
          <a:prstGeom prst="rect">
            <a:avLst/>
          </a:prstGeom>
        </p:spPr>
      </p:pic>
      <p:sp>
        <p:nvSpPr>
          <p:cNvPr id="10" name="TextBox 9">
            <a:extLst>
              <a:ext uri="{FF2B5EF4-FFF2-40B4-BE49-F238E27FC236}">
                <a16:creationId xmlns:a16="http://schemas.microsoft.com/office/drawing/2014/main" id="{B8717B3E-38CE-F4EA-5FF5-192DEC655C55}"/>
              </a:ext>
            </a:extLst>
          </p:cNvPr>
          <p:cNvSpPr txBox="1"/>
          <p:nvPr/>
        </p:nvSpPr>
        <p:spPr>
          <a:xfrm>
            <a:off x="455305" y="1726008"/>
            <a:ext cx="1995795" cy="523220"/>
          </a:xfrm>
          <a:prstGeom prst="rect">
            <a:avLst/>
          </a:prstGeom>
          <a:noFill/>
        </p:spPr>
        <p:txBody>
          <a:bodyPr wrap="square" rtlCol="0">
            <a:spAutoFit/>
          </a:bodyPr>
          <a:lstStyle/>
          <a:p>
            <a:r>
              <a:rPr lang="en-US" sz="1400" dirty="0">
                <a:solidFill>
                  <a:srgbClr val="002060"/>
                </a:solidFill>
                <a:latin typeface="Optima" panose="02000503060000020004" pitchFamily="2" charset="0"/>
              </a:rPr>
              <a:t>Barrier Bucket merging of multiple bunches</a:t>
            </a:r>
          </a:p>
        </p:txBody>
      </p:sp>
    </p:spTree>
    <p:extLst>
      <p:ext uri="{BB962C8B-B14F-4D97-AF65-F5344CB8AC3E}">
        <p14:creationId xmlns:p14="http://schemas.microsoft.com/office/powerpoint/2010/main" val="12596534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BC6D4A2-B489-A90D-3C6E-EFB296F5F3CB}"/>
              </a:ext>
            </a:extLst>
          </p:cNvPr>
          <p:cNvSpPr>
            <a:spLocks noGrp="1"/>
          </p:cNvSpPr>
          <p:nvPr>
            <p:ph type="sldNum" sz="quarter" idx="4"/>
          </p:nvPr>
        </p:nvSpPr>
        <p:spPr/>
        <p:txBody>
          <a:bodyPr/>
          <a:lstStyle/>
          <a:p>
            <a:fld id="{933A556B-7C63-244D-9B7C-B0EA8042B330}" type="slidenum">
              <a:rPr lang="en-US" smtClean="0"/>
              <a:pPr/>
              <a:t>36</a:t>
            </a:fld>
            <a:endParaRPr lang="en-US" dirty="0"/>
          </a:p>
        </p:txBody>
      </p:sp>
      <p:sp>
        <p:nvSpPr>
          <p:cNvPr id="4" name="Title 1">
            <a:extLst>
              <a:ext uri="{FF2B5EF4-FFF2-40B4-BE49-F238E27FC236}">
                <a16:creationId xmlns:a16="http://schemas.microsoft.com/office/drawing/2014/main" id="{84D2E81C-E190-CFF2-5B25-283A291E6DFD}"/>
              </a:ext>
            </a:extLst>
          </p:cNvPr>
          <p:cNvSpPr txBox="1">
            <a:spLocks/>
          </p:cNvSpPr>
          <p:nvPr/>
        </p:nvSpPr>
        <p:spPr>
          <a:xfrm>
            <a:off x="413423" y="-14770"/>
            <a:ext cx="9142733" cy="65602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600" b="1" kern="1200">
                <a:solidFill>
                  <a:schemeClr val="tx1"/>
                </a:solidFill>
                <a:latin typeface="+mn-lt"/>
                <a:ea typeface="+mj-ea"/>
                <a:cs typeface="+mj-cs"/>
              </a:defRPr>
            </a:lvl1pPr>
          </a:lstStyle>
          <a:p>
            <a:r>
              <a:rPr lang="en-US" sz="2800" dirty="0">
                <a:solidFill>
                  <a:srgbClr val="002060"/>
                </a:solidFill>
              </a:rPr>
              <a:t>Fast Cycling Synchrotron Cycles</a:t>
            </a:r>
          </a:p>
        </p:txBody>
      </p:sp>
      <p:pic>
        <p:nvPicPr>
          <p:cNvPr id="5" name="Picture 4" descr="A picture containing line, plot, diagram, design&#10;&#10;Description automatically generated">
            <a:extLst>
              <a:ext uri="{FF2B5EF4-FFF2-40B4-BE49-F238E27FC236}">
                <a16:creationId xmlns:a16="http://schemas.microsoft.com/office/drawing/2014/main" id="{19A4DE85-B634-7FF6-D9E9-82C96F8B2531}"/>
              </a:ext>
            </a:extLst>
          </p:cNvPr>
          <p:cNvPicPr>
            <a:picLocks noChangeAspect="1"/>
          </p:cNvPicPr>
          <p:nvPr/>
        </p:nvPicPr>
        <p:blipFill>
          <a:blip r:embed="rId2"/>
          <a:stretch>
            <a:fillRect/>
          </a:stretch>
        </p:blipFill>
        <p:spPr>
          <a:xfrm>
            <a:off x="1061258" y="1201299"/>
            <a:ext cx="7772400" cy="1572450"/>
          </a:xfrm>
          <a:prstGeom prst="rect">
            <a:avLst/>
          </a:prstGeom>
        </p:spPr>
      </p:pic>
      <p:sp>
        <p:nvSpPr>
          <p:cNvPr id="6" name="TextBox 5">
            <a:extLst>
              <a:ext uri="{FF2B5EF4-FFF2-40B4-BE49-F238E27FC236}">
                <a16:creationId xmlns:a16="http://schemas.microsoft.com/office/drawing/2014/main" id="{1AE2601B-0060-452D-E654-AC5DB9777788}"/>
              </a:ext>
            </a:extLst>
          </p:cNvPr>
          <p:cNvSpPr txBox="1"/>
          <p:nvPr/>
        </p:nvSpPr>
        <p:spPr>
          <a:xfrm>
            <a:off x="8484226" y="2444749"/>
            <a:ext cx="676788" cy="369332"/>
          </a:xfrm>
          <a:prstGeom prst="rect">
            <a:avLst/>
          </a:prstGeom>
          <a:noFill/>
        </p:spPr>
        <p:txBody>
          <a:bodyPr wrap="none" rtlCol="0">
            <a:spAutoFit/>
          </a:bodyPr>
          <a:lstStyle/>
          <a:p>
            <a:r>
              <a:rPr lang="en-US" dirty="0">
                <a:solidFill>
                  <a:srgbClr val="002060"/>
                </a:solidFill>
                <a:latin typeface="Optima" panose="02000503060000020004" pitchFamily="2" charset="0"/>
              </a:rPr>
              <a:t>t(ms)</a:t>
            </a:r>
          </a:p>
        </p:txBody>
      </p:sp>
      <p:sp>
        <p:nvSpPr>
          <p:cNvPr id="7" name="TextBox 6">
            <a:extLst>
              <a:ext uri="{FF2B5EF4-FFF2-40B4-BE49-F238E27FC236}">
                <a16:creationId xmlns:a16="http://schemas.microsoft.com/office/drawing/2014/main" id="{43EC6DD1-B83B-6A53-83FB-3349F7107BF6}"/>
              </a:ext>
            </a:extLst>
          </p:cNvPr>
          <p:cNvSpPr txBox="1"/>
          <p:nvPr/>
        </p:nvSpPr>
        <p:spPr>
          <a:xfrm>
            <a:off x="1061258" y="694605"/>
            <a:ext cx="746111" cy="523220"/>
          </a:xfrm>
          <a:prstGeom prst="rect">
            <a:avLst/>
          </a:prstGeom>
          <a:noFill/>
        </p:spPr>
        <p:txBody>
          <a:bodyPr wrap="square" rtlCol="0">
            <a:spAutoFit/>
          </a:bodyPr>
          <a:lstStyle/>
          <a:p>
            <a:r>
              <a:rPr lang="en-US" sz="1400" dirty="0">
                <a:solidFill>
                  <a:srgbClr val="002060"/>
                </a:solidFill>
                <a:latin typeface="Optima" panose="02000503060000020004" pitchFamily="2" charset="0"/>
              </a:rPr>
              <a:t>Kinetic </a:t>
            </a:r>
          </a:p>
          <a:p>
            <a:r>
              <a:rPr lang="en-US" sz="1400" dirty="0">
                <a:solidFill>
                  <a:srgbClr val="002060"/>
                </a:solidFill>
                <a:latin typeface="Optima" panose="02000503060000020004" pitchFamily="2" charset="0"/>
              </a:rPr>
              <a:t>Energy</a:t>
            </a:r>
          </a:p>
        </p:txBody>
      </p:sp>
      <p:cxnSp>
        <p:nvCxnSpPr>
          <p:cNvPr id="8" name="Straight Connector 7">
            <a:extLst>
              <a:ext uri="{FF2B5EF4-FFF2-40B4-BE49-F238E27FC236}">
                <a16:creationId xmlns:a16="http://schemas.microsoft.com/office/drawing/2014/main" id="{CE97ADF6-3777-1519-32DC-193FF9F8B78E}"/>
              </a:ext>
            </a:extLst>
          </p:cNvPr>
          <p:cNvCxnSpPr>
            <a:cxnSpLocks/>
          </p:cNvCxnSpPr>
          <p:nvPr/>
        </p:nvCxnSpPr>
        <p:spPr>
          <a:xfrm>
            <a:off x="1308726" y="1413620"/>
            <a:ext cx="1600200" cy="0"/>
          </a:xfrm>
          <a:prstGeom prst="line">
            <a:avLst/>
          </a:prstGeom>
          <a:ln w="9525">
            <a:solidFill>
              <a:srgbClr val="FF0000"/>
            </a:solidFill>
            <a:prstDash val="sysDash"/>
          </a:ln>
          <a:effectLst>
            <a:outerShdw dist="20000" sx="1000" sy="1000" rotWithShape="0">
              <a:srgbClr val="FF0000"/>
            </a:outerShdw>
          </a:effectLst>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B9D20BFC-9617-E111-923D-F885C2812ED3}"/>
              </a:ext>
            </a:extLst>
          </p:cNvPr>
          <p:cNvSpPr txBox="1"/>
          <p:nvPr/>
        </p:nvSpPr>
        <p:spPr>
          <a:xfrm>
            <a:off x="619798" y="1290812"/>
            <a:ext cx="532518" cy="307777"/>
          </a:xfrm>
          <a:prstGeom prst="rect">
            <a:avLst/>
          </a:prstGeom>
          <a:noFill/>
        </p:spPr>
        <p:txBody>
          <a:bodyPr wrap="none" rtlCol="0">
            <a:spAutoFit/>
          </a:bodyPr>
          <a:lstStyle/>
          <a:p>
            <a:r>
              <a:rPr lang="en-US" sz="1400" dirty="0">
                <a:latin typeface="Optima" panose="02000503060000020004" pitchFamily="2" charset="0"/>
              </a:rPr>
              <a:t>250 </a:t>
            </a:r>
          </a:p>
        </p:txBody>
      </p:sp>
      <p:sp>
        <p:nvSpPr>
          <p:cNvPr id="10" name="TextBox 9">
            <a:extLst>
              <a:ext uri="{FF2B5EF4-FFF2-40B4-BE49-F238E27FC236}">
                <a16:creationId xmlns:a16="http://schemas.microsoft.com/office/drawing/2014/main" id="{B8473AA1-8360-53D6-90CF-D04F69B32A8D}"/>
              </a:ext>
            </a:extLst>
          </p:cNvPr>
          <p:cNvSpPr txBox="1"/>
          <p:nvPr/>
        </p:nvSpPr>
        <p:spPr>
          <a:xfrm>
            <a:off x="733902" y="1098306"/>
            <a:ext cx="654346" cy="307777"/>
          </a:xfrm>
          <a:prstGeom prst="rect">
            <a:avLst/>
          </a:prstGeom>
          <a:noFill/>
        </p:spPr>
        <p:txBody>
          <a:bodyPr wrap="none" rtlCol="0">
            <a:spAutoFit/>
          </a:bodyPr>
          <a:lstStyle/>
          <a:p>
            <a:r>
              <a:rPr lang="en-US" sz="1400" dirty="0">
                <a:solidFill>
                  <a:srgbClr val="002060"/>
                </a:solidFill>
                <a:latin typeface="Optima" panose="02000503060000020004" pitchFamily="2" charset="0"/>
              </a:rPr>
              <a:t>(MeV)</a:t>
            </a:r>
            <a:endParaRPr lang="en-US" sz="1400" dirty="0">
              <a:solidFill>
                <a:srgbClr val="002060"/>
              </a:solidFill>
            </a:endParaRPr>
          </a:p>
        </p:txBody>
      </p:sp>
      <p:sp>
        <p:nvSpPr>
          <p:cNvPr id="11" name="TextBox 10">
            <a:extLst>
              <a:ext uri="{FF2B5EF4-FFF2-40B4-BE49-F238E27FC236}">
                <a16:creationId xmlns:a16="http://schemas.microsoft.com/office/drawing/2014/main" id="{83C0A203-7A44-5B8C-F00C-314D2FDEF877}"/>
              </a:ext>
            </a:extLst>
          </p:cNvPr>
          <p:cNvSpPr txBox="1"/>
          <p:nvPr/>
        </p:nvSpPr>
        <p:spPr>
          <a:xfrm>
            <a:off x="477433" y="2023055"/>
            <a:ext cx="840295" cy="307777"/>
          </a:xfrm>
          <a:prstGeom prst="rect">
            <a:avLst/>
          </a:prstGeom>
          <a:noFill/>
        </p:spPr>
        <p:txBody>
          <a:bodyPr wrap="none" rtlCol="0">
            <a:spAutoFit/>
          </a:bodyPr>
          <a:lstStyle/>
          <a:p>
            <a:r>
              <a:rPr lang="en-US" sz="1400" dirty="0">
                <a:solidFill>
                  <a:srgbClr val="002060"/>
                </a:solidFill>
                <a:latin typeface="Optima" panose="02000503060000020004" pitchFamily="2" charset="0"/>
              </a:rPr>
              <a:t>16.5-30 </a:t>
            </a:r>
          </a:p>
        </p:txBody>
      </p:sp>
      <p:sp>
        <p:nvSpPr>
          <p:cNvPr id="12" name="Oval 11">
            <a:extLst>
              <a:ext uri="{FF2B5EF4-FFF2-40B4-BE49-F238E27FC236}">
                <a16:creationId xmlns:a16="http://schemas.microsoft.com/office/drawing/2014/main" id="{0CF5A7BB-7D38-0146-C5CE-D19FB0AB5155}"/>
              </a:ext>
            </a:extLst>
          </p:cNvPr>
          <p:cNvSpPr/>
          <p:nvPr/>
        </p:nvSpPr>
        <p:spPr>
          <a:xfrm>
            <a:off x="1389478" y="2144449"/>
            <a:ext cx="256032" cy="73152"/>
          </a:xfrm>
          <a:prstGeom prst="ellipse">
            <a:avLst/>
          </a:prstGeom>
          <a:solidFill>
            <a:srgbClr val="FF0000"/>
          </a:solidFill>
          <a:ln w="15875">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E3D92BD9-337A-394E-367A-B4F36E85B900}"/>
              </a:ext>
            </a:extLst>
          </p:cNvPr>
          <p:cNvSpPr/>
          <p:nvPr/>
        </p:nvSpPr>
        <p:spPr>
          <a:xfrm rot="13035183">
            <a:off x="2417740" y="1575116"/>
            <a:ext cx="164592" cy="73152"/>
          </a:xfrm>
          <a:prstGeom prst="ellipse">
            <a:avLst/>
          </a:prstGeom>
          <a:solidFill>
            <a:srgbClr val="FF0000"/>
          </a:solidFill>
          <a:ln w="15875">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ight Brace 13">
            <a:extLst>
              <a:ext uri="{FF2B5EF4-FFF2-40B4-BE49-F238E27FC236}">
                <a16:creationId xmlns:a16="http://schemas.microsoft.com/office/drawing/2014/main" id="{78F43B94-D79A-3AD4-AC90-DEB90777697B}"/>
              </a:ext>
            </a:extLst>
          </p:cNvPr>
          <p:cNvSpPr/>
          <p:nvPr/>
        </p:nvSpPr>
        <p:spPr>
          <a:xfrm rot="5400000">
            <a:off x="2378591" y="2092613"/>
            <a:ext cx="114914" cy="2070497"/>
          </a:xfrm>
          <a:prstGeom prst="rightBrace">
            <a:avLst>
              <a:gd name="adj1" fmla="val 35484"/>
              <a:gd name="adj2" fmla="val 50000"/>
            </a:avLst>
          </a:prstGeom>
          <a:ln w="9525">
            <a:solidFill>
              <a:srgbClr val="002060"/>
            </a:solidFill>
          </a:ln>
          <a:effectLst>
            <a:outerShdw dist="20000" sx="1000" sy="1000" rotWithShape="0">
              <a:srgbClr val="002060"/>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87C0C19B-DED5-E397-86FB-7FEA5CE0E2CA}"/>
              </a:ext>
            </a:extLst>
          </p:cNvPr>
          <p:cNvCxnSpPr>
            <a:cxnSpLocks/>
          </p:cNvCxnSpPr>
          <p:nvPr/>
        </p:nvCxnSpPr>
        <p:spPr>
          <a:xfrm rot="16200000">
            <a:off x="2671204" y="2325051"/>
            <a:ext cx="1600200" cy="0"/>
          </a:xfrm>
          <a:prstGeom prst="line">
            <a:avLst/>
          </a:prstGeom>
          <a:ln w="9525">
            <a:solidFill>
              <a:srgbClr val="FF0000"/>
            </a:solidFill>
            <a:prstDash val="sysDash"/>
          </a:ln>
          <a:effectLst>
            <a:outerShdw dist="20000" sx="1000" sy="1000" rotWithShape="0">
              <a:srgbClr val="FF0000"/>
            </a:outerShdw>
          </a:effectLst>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D4A99546-F9F6-BDCE-C159-8F5254785D59}"/>
              </a:ext>
            </a:extLst>
          </p:cNvPr>
          <p:cNvSpPr txBox="1"/>
          <p:nvPr/>
        </p:nvSpPr>
        <p:spPr>
          <a:xfrm>
            <a:off x="1398209" y="3090402"/>
            <a:ext cx="2114461" cy="307777"/>
          </a:xfrm>
          <a:prstGeom prst="rect">
            <a:avLst/>
          </a:prstGeom>
          <a:noFill/>
        </p:spPr>
        <p:txBody>
          <a:bodyPr wrap="square" rtlCol="0">
            <a:spAutoFit/>
          </a:bodyPr>
          <a:lstStyle/>
          <a:p>
            <a:pPr algn="ctr"/>
            <a:r>
              <a:rPr lang="en-US" sz="1400" dirty="0">
                <a:latin typeface="Optima" panose="02000503060000020004" pitchFamily="2" charset="0"/>
              </a:rPr>
              <a:t>One synchrotron cycle</a:t>
            </a:r>
          </a:p>
        </p:txBody>
      </p:sp>
      <p:sp>
        <p:nvSpPr>
          <p:cNvPr id="17" name="TextBox 16">
            <a:extLst>
              <a:ext uri="{FF2B5EF4-FFF2-40B4-BE49-F238E27FC236}">
                <a16:creationId xmlns:a16="http://schemas.microsoft.com/office/drawing/2014/main" id="{0DD4C2EF-3669-4519-F719-DB633931F336}"/>
              </a:ext>
            </a:extLst>
          </p:cNvPr>
          <p:cNvSpPr txBox="1"/>
          <p:nvPr/>
        </p:nvSpPr>
        <p:spPr>
          <a:xfrm>
            <a:off x="1915523" y="1406083"/>
            <a:ext cx="607859" cy="369332"/>
          </a:xfrm>
          <a:prstGeom prst="rect">
            <a:avLst/>
          </a:prstGeom>
          <a:noFill/>
        </p:spPr>
        <p:txBody>
          <a:bodyPr wrap="none" rtlCol="0">
            <a:spAutoFit/>
          </a:bodyPr>
          <a:lstStyle/>
          <a:p>
            <a:r>
              <a:rPr lang="en-US" dirty="0">
                <a:latin typeface="Optima" panose="02000503060000020004" pitchFamily="2" charset="0"/>
              </a:rPr>
              <a:t>Ex.1</a:t>
            </a:r>
          </a:p>
        </p:txBody>
      </p:sp>
      <p:sp>
        <p:nvSpPr>
          <p:cNvPr id="18" name="TextBox 17">
            <a:extLst>
              <a:ext uri="{FF2B5EF4-FFF2-40B4-BE49-F238E27FC236}">
                <a16:creationId xmlns:a16="http://schemas.microsoft.com/office/drawing/2014/main" id="{6333C525-8FE6-A0D2-CF8D-B76C85AF10E5}"/>
              </a:ext>
            </a:extLst>
          </p:cNvPr>
          <p:cNvSpPr txBox="1"/>
          <p:nvPr/>
        </p:nvSpPr>
        <p:spPr>
          <a:xfrm>
            <a:off x="5950904" y="1644668"/>
            <a:ext cx="607859" cy="369332"/>
          </a:xfrm>
          <a:prstGeom prst="rect">
            <a:avLst/>
          </a:prstGeom>
          <a:noFill/>
        </p:spPr>
        <p:txBody>
          <a:bodyPr wrap="none" rtlCol="0">
            <a:spAutoFit/>
          </a:bodyPr>
          <a:lstStyle/>
          <a:p>
            <a:r>
              <a:rPr lang="en-US" dirty="0">
                <a:latin typeface="Optima" panose="02000503060000020004" pitchFamily="2" charset="0"/>
              </a:rPr>
              <a:t>Ex.3</a:t>
            </a:r>
          </a:p>
        </p:txBody>
      </p:sp>
      <p:sp>
        <p:nvSpPr>
          <p:cNvPr id="19" name="TextBox 18">
            <a:extLst>
              <a:ext uri="{FF2B5EF4-FFF2-40B4-BE49-F238E27FC236}">
                <a16:creationId xmlns:a16="http://schemas.microsoft.com/office/drawing/2014/main" id="{D5AAEDBE-C9D1-C130-77EE-3979316D82FB}"/>
              </a:ext>
            </a:extLst>
          </p:cNvPr>
          <p:cNvSpPr txBox="1"/>
          <p:nvPr/>
        </p:nvSpPr>
        <p:spPr>
          <a:xfrm>
            <a:off x="4048756" y="1313995"/>
            <a:ext cx="607859" cy="369332"/>
          </a:xfrm>
          <a:prstGeom prst="rect">
            <a:avLst/>
          </a:prstGeom>
          <a:noFill/>
        </p:spPr>
        <p:txBody>
          <a:bodyPr wrap="none" rtlCol="0">
            <a:spAutoFit/>
          </a:bodyPr>
          <a:lstStyle/>
          <a:p>
            <a:r>
              <a:rPr lang="en-US" dirty="0">
                <a:latin typeface="Optima" panose="02000503060000020004" pitchFamily="2" charset="0"/>
              </a:rPr>
              <a:t>Ex.2</a:t>
            </a:r>
          </a:p>
        </p:txBody>
      </p:sp>
      <p:sp>
        <p:nvSpPr>
          <p:cNvPr id="20" name="Oval 19">
            <a:extLst>
              <a:ext uri="{FF2B5EF4-FFF2-40B4-BE49-F238E27FC236}">
                <a16:creationId xmlns:a16="http://schemas.microsoft.com/office/drawing/2014/main" id="{4D7E980E-EBF0-AEAD-F93A-1DBD0758F90B}"/>
              </a:ext>
            </a:extLst>
          </p:cNvPr>
          <p:cNvSpPr/>
          <p:nvPr/>
        </p:nvSpPr>
        <p:spPr>
          <a:xfrm rot="12663650">
            <a:off x="6472415" y="1753272"/>
            <a:ext cx="164592" cy="73152"/>
          </a:xfrm>
          <a:prstGeom prst="ellipse">
            <a:avLst/>
          </a:prstGeom>
          <a:solidFill>
            <a:srgbClr val="FF0000"/>
          </a:solidFill>
          <a:ln w="15875">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438EC466-326A-D250-6C3F-C7E8FE029BF3}"/>
              </a:ext>
            </a:extLst>
          </p:cNvPr>
          <p:cNvSpPr/>
          <p:nvPr/>
        </p:nvSpPr>
        <p:spPr>
          <a:xfrm rot="13035183">
            <a:off x="4557771" y="1493549"/>
            <a:ext cx="164592" cy="73152"/>
          </a:xfrm>
          <a:prstGeom prst="ellipse">
            <a:avLst/>
          </a:prstGeom>
          <a:solidFill>
            <a:srgbClr val="FF0000"/>
          </a:solidFill>
          <a:ln w="15875">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953806DE-2B17-234B-E471-C01D87328165}"/>
              </a:ext>
            </a:extLst>
          </p:cNvPr>
          <p:cNvSpPr/>
          <p:nvPr/>
        </p:nvSpPr>
        <p:spPr>
          <a:xfrm>
            <a:off x="3480138" y="2129427"/>
            <a:ext cx="256032" cy="73152"/>
          </a:xfrm>
          <a:prstGeom prst="ellipse">
            <a:avLst/>
          </a:prstGeom>
          <a:solidFill>
            <a:srgbClr val="FF0000"/>
          </a:solidFill>
          <a:ln w="15875">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0334E2FC-F483-9DFD-7614-6DE6E0D38979}"/>
              </a:ext>
            </a:extLst>
          </p:cNvPr>
          <p:cNvSpPr txBox="1"/>
          <p:nvPr/>
        </p:nvSpPr>
        <p:spPr>
          <a:xfrm>
            <a:off x="445053" y="2205254"/>
            <a:ext cx="882008" cy="523220"/>
          </a:xfrm>
          <a:prstGeom prst="rect">
            <a:avLst/>
          </a:prstGeom>
          <a:noFill/>
        </p:spPr>
        <p:txBody>
          <a:bodyPr wrap="square" rtlCol="0">
            <a:spAutoFit/>
          </a:bodyPr>
          <a:lstStyle/>
          <a:p>
            <a:r>
              <a:rPr lang="en-US" sz="1400" dirty="0">
                <a:solidFill>
                  <a:srgbClr val="002060"/>
                </a:solidFill>
                <a:latin typeface="Optima" panose="02000503060000020004" pitchFamily="2" charset="0"/>
              </a:rPr>
              <a:t>Injection </a:t>
            </a:r>
          </a:p>
          <a:p>
            <a:r>
              <a:rPr lang="en-US" sz="1400" dirty="0">
                <a:solidFill>
                  <a:srgbClr val="002060"/>
                </a:solidFill>
                <a:latin typeface="Optima" panose="02000503060000020004" pitchFamily="2" charset="0"/>
              </a:rPr>
              <a:t>Energy</a:t>
            </a:r>
          </a:p>
        </p:txBody>
      </p:sp>
      <p:sp>
        <p:nvSpPr>
          <p:cNvPr id="24" name="Right Brace 23">
            <a:extLst>
              <a:ext uri="{FF2B5EF4-FFF2-40B4-BE49-F238E27FC236}">
                <a16:creationId xmlns:a16="http://schemas.microsoft.com/office/drawing/2014/main" id="{CECF50F6-9AF0-437F-5EC0-6BDE995DD20A}"/>
              </a:ext>
            </a:extLst>
          </p:cNvPr>
          <p:cNvSpPr/>
          <p:nvPr/>
        </p:nvSpPr>
        <p:spPr>
          <a:xfrm rot="5400000">
            <a:off x="4457494" y="1457372"/>
            <a:ext cx="114914" cy="2070497"/>
          </a:xfrm>
          <a:prstGeom prst="rightBrace">
            <a:avLst>
              <a:gd name="adj1" fmla="val 35484"/>
              <a:gd name="adj2" fmla="val 50000"/>
            </a:avLst>
          </a:prstGeom>
          <a:ln w="9525">
            <a:solidFill>
              <a:srgbClr val="002060"/>
            </a:solidFill>
          </a:ln>
          <a:effectLst>
            <a:outerShdw dist="20000" sx="1000" sy="1000" rotWithShape="0">
              <a:srgbClr val="002060"/>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25" name="Straight Connector 24">
            <a:extLst>
              <a:ext uri="{FF2B5EF4-FFF2-40B4-BE49-F238E27FC236}">
                <a16:creationId xmlns:a16="http://schemas.microsoft.com/office/drawing/2014/main" id="{7C880642-C5E1-AC93-FC82-EDD662D7445D}"/>
              </a:ext>
            </a:extLst>
          </p:cNvPr>
          <p:cNvCxnSpPr>
            <a:cxnSpLocks/>
          </p:cNvCxnSpPr>
          <p:nvPr/>
        </p:nvCxnSpPr>
        <p:spPr>
          <a:xfrm flipH="1" flipV="1">
            <a:off x="5554678" y="1329327"/>
            <a:ext cx="0" cy="2734134"/>
          </a:xfrm>
          <a:prstGeom prst="line">
            <a:avLst/>
          </a:prstGeom>
          <a:ln w="9525">
            <a:solidFill>
              <a:srgbClr val="FF0000"/>
            </a:solidFill>
            <a:prstDash val="sysDash"/>
          </a:ln>
          <a:effectLst>
            <a:outerShdw dist="20000" sx="1000" sy="1000" rotWithShape="0">
              <a:srgbClr val="FF0000"/>
            </a:outerShdw>
          </a:effectLst>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803E5282-13CD-BE02-2D69-E4565D696818}"/>
              </a:ext>
            </a:extLst>
          </p:cNvPr>
          <p:cNvSpPr txBox="1"/>
          <p:nvPr/>
        </p:nvSpPr>
        <p:spPr>
          <a:xfrm>
            <a:off x="3431252" y="2535143"/>
            <a:ext cx="2202957" cy="307777"/>
          </a:xfrm>
          <a:prstGeom prst="rect">
            <a:avLst/>
          </a:prstGeom>
          <a:noFill/>
        </p:spPr>
        <p:txBody>
          <a:bodyPr wrap="square" rtlCol="0">
            <a:spAutoFit/>
          </a:bodyPr>
          <a:lstStyle/>
          <a:p>
            <a:pPr algn="ctr"/>
            <a:r>
              <a:rPr lang="en-US" sz="1400" dirty="0">
                <a:latin typeface="Optima" panose="02000503060000020004" pitchFamily="2" charset="0"/>
              </a:rPr>
              <a:t>Second synchrotron cycle</a:t>
            </a:r>
          </a:p>
        </p:txBody>
      </p:sp>
      <p:sp>
        <p:nvSpPr>
          <p:cNvPr id="27" name="TextBox 26">
            <a:extLst>
              <a:ext uri="{FF2B5EF4-FFF2-40B4-BE49-F238E27FC236}">
                <a16:creationId xmlns:a16="http://schemas.microsoft.com/office/drawing/2014/main" id="{DA2A03CF-31EC-8172-27E5-CFF0E82E035A}"/>
              </a:ext>
            </a:extLst>
          </p:cNvPr>
          <p:cNvSpPr txBox="1"/>
          <p:nvPr/>
        </p:nvSpPr>
        <p:spPr>
          <a:xfrm>
            <a:off x="1627040" y="4344536"/>
            <a:ext cx="1745991" cy="523220"/>
          </a:xfrm>
          <a:prstGeom prst="rect">
            <a:avLst/>
          </a:prstGeom>
          <a:noFill/>
        </p:spPr>
        <p:txBody>
          <a:bodyPr wrap="none" rtlCol="0">
            <a:spAutoFit/>
          </a:bodyPr>
          <a:lstStyle/>
          <a:p>
            <a:r>
              <a:rPr lang="en-US" sz="1400" dirty="0">
                <a:solidFill>
                  <a:srgbClr val="002060"/>
                </a:solidFill>
                <a:latin typeface="Arial" panose="020B0604020202020204" pitchFamily="34" charset="0"/>
                <a:cs typeface="Arial" panose="020B0604020202020204" pitchFamily="34" charset="0"/>
              </a:rPr>
              <a:t>0.8ms &lt; t &lt; 1.85ms</a:t>
            </a:r>
          </a:p>
          <a:p>
            <a:r>
              <a:rPr lang="en-US" sz="1400" dirty="0">
                <a:solidFill>
                  <a:srgbClr val="002060"/>
                </a:solidFill>
                <a:latin typeface="Arial" panose="020B0604020202020204" pitchFamily="34" charset="0"/>
                <a:cs typeface="Arial" panose="020B0604020202020204" pitchFamily="34" charset="0"/>
              </a:rPr>
              <a:t>1.3kHz&lt; f &lt; 540 Hz</a:t>
            </a:r>
          </a:p>
        </p:txBody>
      </p:sp>
      <p:sp>
        <p:nvSpPr>
          <p:cNvPr id="28" name="Right Brace 27">
            <a:extLst>
              <a:ext uri="{FF2B5EF4-FFF2-40B4-BE49-F238E27FC236}">
                <a16:creationId xmlns:a16="http://schemas.microsoft.com/office/drawing/2014/main" id="{38FCA880-3CD7-428F-0E51-478D3069CCEA}"/>
              </a:ext>
            </a:extLst>
          </p:cNvPr>
          <p:cNvSpPr/>
          <p:nvPr/>
        </p:nvSpPr>
        <p:spPr>
          <a:xfrm rot="16200000" flipV="1">
            <a:off x="3829706" y="1829457"/>
            <a:ext cx="250092" cy="423000"/>
          </a:xfrm>
          <a:prstGeom prst="rightBrace">
            <a:avLst>
              <a:gd name="adj1" fmla="val 29794"/>
              <a:gd name="adj2" fmla="val 53044"/>
            </a:avLst>
          </a:prstGeom>
          <a:ln w="9525">
            <a:solidFill>
              <a:srgbClr val="002060"/>
            </a:solidFill>
          </a:ln>
          <a:effectLst>
            <a:outerShdw dist="20000" sx="1000" sy="1000" rotWithShape="0">
              <a:srgbClr val="002060"/>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9" name="TextBox 28">
            <a:extLst>
              <a:ext uri="{FF2B5EF4-FFF2-40B4-BE49-F238E27FC236}">
                <a16:creationId xmlns:a16="http://schemas.microsoft.com/office/drawing/2014/main" id="{F19DE948-0858-3E54-2D76-944A191D49B5}"/>
              </a:ext>
            </a:extLst>
          </p:cNvPr>
          <p:cNvSpPr txBox="1"/>
          <p:nvPr/>
        </p:nvSpPr>
        <p:spPr>
          <a:xfrm>
            <a:off x="3421445" y="1507620"/>
            <a:ext cx="1148152" cy="461665"/>
          </a:xfrm>
          <a:prstGeom prst="rect">
            <a:avLst/>
          </a:prstGeom>
          <a:noFill/>
        </p:spPr>
        <p:txBody>
          <a:bodyPr wrap="square" rtlCol="0">
            <a:spAutoFit/>
          </a:bodyPr>
          <a:lstStyle/>
          <a:p>
            <a:pPr algn="ctr"/>
            <a:r>
              <a:rPr lang="en-US" sz="1200" dirty="0">
                <a:solidFill>
                  <a:srgbClr val="002060"/>
                </a:solidFill>
                <a:latin typeface="Optima" panose="02000503060000020004" pitchFamily="2" charset="0"/>
              </a:rPr>
              <a:t>RF manipulation</a:t>
            </a:r>
          </a:p>
        </p:txBody>
      </p:sp>
      <p:sp>
        <p:nvSpPr>
          <p:cNvPr id="30" name="TextBox 29">
            <a:extLst>
              <a:ext uri="{FF2B5EF4-FFF2-40B4-BE49-F238E27FC236}">
                <a16:creationId xmlns:a16="http://schemas.microsoft.com/office/drawing/2014/main" id="{5A2A6730-00E1-0B28-38ED-2072645C6569}"/>
              </a:ext>
            </a:extLst>
          </p:cNvPr>
          <p:cNvSpPr txBox="1"/>
          <p:nvPr/>
        </p:nvSpPr>
        <p:spPr>
          <a:xfrm>
            <a:off x="3579561" y="1033903"/>
            <a:ext cx="1148152" cy="276999"/>
          </a:xfrm>
          <a:prstGeom prst="rect">
            <a:avLst/>
          </a:prstGeom>
          <a:noFill/>
        </p:spPr>
        <p:txBody>
          <a:bodyPr wrap="square" rtlCol="0">
            <a:spAutoFit/>
          </a:bodyPr>
          <a:lstStyle/>
          <a:p>
            <a:pPr algn="ctr"/>
            <a:r>
              <a:rPr lang="en-US" sz="1200" dirty="0">
                <a:solidFill>
                  <a:srgbClr val="002060"/>
                </a:solidFill>
                <a:latin typeface="Optima" panose="02000503060000020004" pitchFamily="2" charset="0"/>
              </a:rPr>
              <a:t>Extraction #2</a:t>
            </a:r>
          </a:p>
        </p:txBody>
      </p:sp>
      <p:sp>
        <p:nvSpPr>
          <p:cNvPr id="31" name="TextBox 30">
            <a:extLst>
              <a:ext uri="{FF2B5EF4-FFF2-40B4-BE49-F238E27FC236}">
                <a16:creationId xmlns:a16="http://schemas.microsoft.com/office/drawing/2014/main" id="{6063CB40-E99A-B061-7148-EF85DC9247F2}"/>
              </a:ext>
            </a:extLst>
          </p:cNvPr>
          <p:cNvSpPr txBox="1"/>
          <p:nvPr/>
        </p:nvSpPr>
        <p:spPr>
          <a:xfrm>
            <a:off x="287940" y="4918037"/>
            <a:ext cx="3797294" cy="1477328"/>
          </a:xfrm>
          <a:prstGeom prst="rect">
            <a:avLst/>
          </a:prstGeom>
          <a:noFill/>
        </p:spPr>
        <p:txBody>
          <a:bodyPr wrap="square" rtlCol="0">
            <a:spAutoFit/>
          </a:bodyPr>
          <a:lstStyle/>
          <a:p>
            <a:pPr algn="ctr"/>
            <a:r>
              <a:rPr lang="en-US" dirty="0">
                <a:solidFill>
                  <a:srgbClr val="002060"/>
                </a:solidFill>
              </a:rPr>
              <a:t>Time of bunch flight 405-550 ns</a:t>
            </a:r>
          </a:p>
          <a:p>
            <a:r>
              <a:rPr lang="en-US" dirty="0">
                <a:solidFill>
                  <a:srgbClr val="002060"/>
                </a:solidFill>
              </a:rPr>
              <a:t>At the injection porch time of 926 ms there are 1680 turns. 15 turns for 15 Cyclotron bunches and 1650 turns for RF manipulations </a:t>
            </a:r>
          </a:p>
        </p:txBody>
      </p:sp>
      <p:cxnSp>
        <p:nvCxnSpPr>
          <p:cNvPr id="32" name="Straight Arrow Connector 31">
            <a:extLst>
              <a:ext uri="{FF2B5EF4-FFF2-40B4-BE49-F238E27FC236}">
                <a16:creationId xmlns:a16="http://schemas.microsoft.com/office/drawing/2014/main" id="{A51A49F2-87C8-7835-C40E-34EBD32C2521}"/>
              </a:ext>
            </a:extLst>
          </p:cNvPr>
          <p:cNvCxnSpPr>
            <a:cxnSpLocks/>
          </p:cNvCxnSpPr>
          <p:nvPr/>
        </p:nvCxnSpPr>
        <p:spPr>
          <a:xfrm flipV="1">
            <a:off x="1397534" y="2629415"/>
            <a:ext cx="0" cy="1736742"/>
          </a:xfrm>
          <a:prstGeom prst="straightConnector1">
            <a:avLst/>
          </a:prstGeom>
          <a:ln w="12700">
            <a:solidFill>
              <a:srgbClr val="002060"/>
            </a:solidFill>
            <a:tailEnd type="none"/>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33" name="Right Brace 32">
            <a:extLst>
              <a:ext uri="{FF2B5EF4-FFF2-40B4-BE49-F238E27FC236}">
                <a16:creationId xmlns:a16="http://schemas.microsoft.com/office/drawing/2014/main" id="{59B36B41-456F-5962-BF62-A600C35BC80B}"/>
              </a:ext>
            </a:extLst>
          </p:cNvPr>
          <p:cNvSpPr/>
          <p:nvPr/>
        </p:nvSpPr>
        <p:spPr>
          <a:xfrm rot="5400000">
            <a:off x="1655353" y="2239317"/>
            <a:ext cx="161224" cy="676679"/>
          </a:xfrm>
          <a:prstGeom prst="rightBrace">
            <a:avLst>
              <a:gd name="adj1" fmla="val 35484"/>
              <a:gd name="adj2" fmla="val 50000"/>
            </a:avLst>
          </a:prstGeom>
          <a:ln w="9525">
            <a:solidFill>
              <a:srgbClr val="002060"/>
            </a:solidFill>
          </a:ln>
          <a:effectLst>
            <a:outerShdw dist="20000" sx="1000" sy="1000" rotWithShape="0">
              <a:srgbClr val="002060"/>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34" name="Straight Connector 33">
            <a:extLst>
              <a:ext uri="{FF2B5EF4-FFF2-40B4-BE49-F238E27FC236}">
                <a16:creationId xmlns:a16="http://schemas.microsoft.com/office/drawing/2014/main" id="{2C7CBB15-24B6-683B-F998-00B89F30C012}"/>
              </a:ext>
            </a:extLst>
          </p:cNvPr>
          <p:cNvCxnSpPr>
            <a:cxnSpLocks/>
          </p:cNvCxnSpPr>
          <p:nvPr/>
        </p:nvCxnSpPr>
        <p:spPr>
          <a:xfrm flipV="1">
            <a:off x="2015741" y="2105596"/>
            <a:ext cx="0" cy="1498287"/>
          </a:xfrm>
          <a:prstGeom prst="line">
            <a:avLst/>
          </a:prstGeom>
          <a:ln w="9525">
            <a:solidFill>
              <a:srgbClr val="FF0000"/>
            </a:solidFill>
            <a:prstDash val="sysDash"/>
          </a:ln>
          <a:effectLst>
            <a:outerShdw dist="20000" sx="1000" sy="1000" rotWithShape="0">
              <a:srgbClr val="FF0000"/>
            </a:outerShdw>
          </a:effectLst>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6896B9EB-AEA9-144A-8872-7C2C2F71C344}"/>
              </a:ext>
            </a:extLst>
          </p:cNvPr>
          <p:cNvSpPr txBox="1"/>
          <p:nvPr/>
        </p:nvSpPr>
        <p:spPr>
          <a:xfrm>
            <a:off x="1325454" y="2610218"/>
            <a:ext cx="861133" cy="523220"/>
          </a:xfrm>
          <a:prstGeom prst="rect">
            <a:avLst/>
          </a:prstGeom>
          <a:noFill/>
        </p:spPr>
        <p:txBody>
          <a:bodyPr wrap="none" rtlCol="0">
            <a:spAutoFit/>
          </a:bodyPr>
          <a:lstStyle/>
          <a:p>
            <a:pPr algn="ctr"/>
            <a:r>
              <a:rPr lang="en-US" sz="1400" dirty="0">
                <a:solidFill>
                  <a:srgbClr val="002060"/>
                </a:solidFill>
                <a:latin typeface="Optima" panose="02000503060000020004" pitchFamily="2" charset="0"/>
              </a:rPr>
              <a:t>Injection</a:t>
            </a:r>
          </a:p>
          <a:p>
            <a:pPr algn="ctr"/>
            <a:r>
              <a:rPr lang="en-US" sz="1400" dirty="0">
                <a:solidFill>
                  <a:srgbClr val="002060"/>
                </a:solidFill>
                <a:latin typeface="Optima" panose="02000503060000020004" pitchFamily="2" charset="0"/>
              </a:rPr>
              <a:t>Porch</a:t>
            </a:r>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0A827A09-0E27-943A-1053-688CC5642788}"/>
                  </a:ext>
                </a:extLst>
              </p:cNvPr>
              <p:cNvSpPr txBox="1"/>
              <p:nvPr/>
            </p:nvSpPr>
            <p:spPr>
              <a:xfrm>
                <a:off x="4123951" y="4420239"/>
                <a:ext cx="4867637" cy="2031325"/>
              </a:xfrm>
              <a:prstGeom prst="rect">
                <a:avLst/>
              </a:prstGeom>
              <a:noFill/>
            </p:spPr>
            <p:txBody>
              <a:bodyPr wrap="square" rtlCol="0">
                <a:spAutoFit/>
              </a:bodyPr>
              <a:lstStyle/>
              <a:p>
                <a:pPr algn="just"/>
                <a:r>
                  <a:rPr lang="en-US" dirty="0">
                    <a:solidFill>
                      <a:srgbClr val="002060"/>
                    </a:solidFill>
                  </a:rPr>
                  <a:t>If the RF kicks are </a:t>
                </a:r>
                <a14:m>
                  <m:oMath xmlns:m="http://schemas.openxmlformats.org/officeDocument/2006/math">
                    <m:r>
                      <a:rPr lang="en-US" b="0" i="0" smtClean="0">
                        <a:solidFill>
                          <a:srgbClr val="002060"/>
                        </a:solidFill>
                        <a:latin typeface="Cambria Math" panose="02040503050406030204" pitchFamily="18" charset="0"/>
                        <a:ea typeface="Cambria Math" panose="02040503050406030204" pitchFamily="18" charset="0"/>
                      </a:rPr>
                      <m:t>±</m:t>
                    </m:r>
                  </m:oMath>
                </a14:m>
                <a:r>
                  <a:rPr lang="en-US" dirty="0">
                    <a:solidFill>
                      <a:srgbClr val="002060"/>
                    </a:solidFill>
                  </a:rPr>
                  <a:t>30 kV, during the slip-stacking merge a difference in the time of flight for two 2 energies is 773ps. If the batches are 15 m apart it would take 370 turns to get them aligned. Next step would be to merge into one bucket by snaping the new RF voltage on.</a:t>
                </a:r>
              </a:p>
            </p:txBody>
          </p:sp>
        </mc:Choice>
        <mc:Fallback xmlns="">
          <p:sp>
            <p:nvSpPr>
              <p:cNvPr id="36" name="TextBox 35">
                <a:extLst>
                  <a:ext uri="{FF2B5EF4-FFF2-40B4-BE49-F238E27FC236}">
                    <a16:creationId xmlns:a16="http://schemas.microsoft.com/office/drawing/2014/main" id="{0A827A09-0E27-943A-1053-688CC5642788}"/>
                  </a:ext>
                </a:extLst>
              </p:cNvPr>
              <p:cNvSpPr txBox="1">
                <a:spLocks noRot="1" noChangeAspect="1" noMove="1" noResize="1" noEditPoints="1" noAdjustHandles="1" noChangeArrowheads="1" noChangeShapeType="1" noTextEdit="1"/>
              </p:cNvSpPr>
              <p:nvPr/>
            </p:nvSpPr>
            <p:spPr>
              <a:xfrm>
                <a:off x="4123951" y="4420239"/>
                <a:ext cx="4867637" cy="2031325"/>
              </a:xfrm>
              <a:prstGeom prst="rect">
                <a:avLst/>
              </a:prstGeom>
              <a:blipFill>
                <a:blip r:embed="rId3"/>
                <a:stretch>
                  <a:fillRect l="-1042" t="-1250" r="-1042" b="-4375"/>
                </a:stretch>
              </a:blipFill>
            </p:spPr>
            <p:txBody>
              <a:bodyPr/>
              <a:lstStyle/>
              <a:p>
                <a:r>
                  <a:rPr lang="en-US">
                    <a:noFill/>
                  </a:rPr>
                  <a:t> </a:t>
                </a:r>
              </a:p>
            </p:txBody>
          </p:sp>
        </mc:Fallback>
      </mc:AlternateContent>
      <p:cxnSp>
        <p:nvCxnSpPr>
          <p:cNvPr id="37" name="Straight Connector 36">
            <a:extLst>
              <a:ext uri="{FF2B5EF4-FFF2-40B4-BE49-F238E27FC236}">
                <a16:creationId xmlns:a16="http://schemas.microsoft.com/office/drawing/2014/main" id="{75938D7A-D11C-56EB-6A11-3693AEAF126A}"/>
              </a:ext>
            </a:extLst>
          </p:cNvPr>
          <p:cNvCxnSpPr>
            <a:cxnSpLocks/>
          </p:cNvCxnSpPr>
          <p:nvPr/>
        </p:nvCxnSpPr>
        <p:spPr>
          <a:xfrm>
            <a:off x="1397534" y="4004967"/>
            <a:ext cx="368378" cy="0"/>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40343B93-348B-684D-A99F-C7110A0EAD90}"/>
              </a:ext>
            </a:extLst>
          </p:cNvPr>
          <p:cNvCxnSpPr>
            <a:cxnSpLocks/>
          </p:cNvCxnSpPr>
          <p:nvPr/>
        </p:nvCxnSpPr>
        <p:spPr>
          <a:xfrm flipV="1">
            <a:off x="1765912" y="3459822"/>
            <a:ext cx="256179" cy="543056"/>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5BBF4628-26D4-23B6-6F60-A27B4CF3ACEB}"/>
              </a:ext>
            </a:extLst>
          </p:cNvPr>
          <p:cNvCxnSpPr>
            <a:cxnSpLocks/>
          </p:cNvCxnSpPr>
          <p:nvPr/>
        </p:nvCxnSpPr>
        <p:spPr>
          <a:xfrm>
            <a:off x="2019286" y="3469874"/>
            <a:ext cx="480749" cy="6350"/>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E71BC58F-3A60-42FE-8538-57B9F6B2313A}"/>
              </a:ext>
            </a:extLst>
          </p:cNvPr>
          <p:cNvCxnSpPr>
            <a:cxnSpLocks/>
          </p:cNvCxnSpPr>
          <p:nvPr/>
        </p:nvCxnSpPr>
        <p:spPr>
          <a:xfrm flipV="1">
            <a:off x="2500035" y="3434114"/>
            <a:ext cx="0" cy="568764"/>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053518B8-3FBD-0D56-DCD4-82BABA7DC663}"/>
              </a:ext>
            </a:extLst>
          </p:cNvPr>
          <p:cNvCxnSpPr>
            <a:cxnSpLocks/>
          </p:cNvCxnSpPr>
          <p:nvPr/>
        </p:nvCxnSpPr>
        <p:spPr>
          <a:xfrm flipV="1">
            <a:off x="2500035" y="1538562"/>
            <a:ext cx="0" cy="1901902"/>
          </a:xfrm>
          <a:prstGeom prst="line">
            <a:avLst/>
          </a:prstGeom>
          <a:ln w="9525">
            <a:solidFill>
              <a:srgbClr val="FF0000"/>
            </a:solidFill>
            <a:prstDash val="sysDash"/>
          </a:ln>
          <a:effectLst>
            <a:outerShdw dist="20000" sx="1000" sy="1000" rotWithShape="0">
              <a:srgbClr val="FF0000"/>
            </a:outerShdw>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05989102-C05C-0693-13B0-AAF9ECB625C4}"/>
              </a:ext>
            </a:extLst>
          </p:cNvPr>
          <p:cNvCxnSpPr>
            <a:cxnSpLocks/>
          </p:cNvCxnSpPr>
          <p:nvPr/>
        </p:nvCxnSpPr>
        <p:spPr>
          <a:xfrm>
            <a:off x="2500035" y="4006563"/>
            <a:ext cx="1319023" cy="0"/>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15DBB02C-5922-C751-400E-B9D57C57BEF5}"/>
              </a:ext>
            </a:extLst>
          </p:cNvPr>
          <p:cNvCxnSpPr>
            <a:cxnSpLocks/>
          </p:cNvCxnSpPr>
          <p:nvPr/>
        </p:nvCxnSpPr>
        <p:spPr>
          <a:xfrm flipV="1">
            <a:off x="4635700" y="1413620"/>
            <a:ext cx="0" cy="2084166"/>
          </a:xfrm>
          <a:prstGeom prst="line">
            <a:avLst/>
          </a:prstGeom>
          <a:ln w="9525">
            <a:solidFill>
              <a:srgbClr val="FF0000"/>
            </a:solidFill>
            <a:prstDash val="sysDash"/>
          </a:ln>
          <a:effectLst>
            <a:outerShdw dist="20000" sx="1000" sy="1000" rotWithShape="0">
              <a:srgbClr val="FF0000"/>
            </a:outerShdw>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5503E403-129F-B504-DDA8-2228DFBD40F1}"/>
              </a:ext>
            </a:extLst>
          </p:cNvPr>
          <p:cNvCxnSpPr>
            <a:cxnSpLocks/>
          </p:cNvCxnSpPr>
          <p:nvPr/>
        </p:nvCxnSpPr>
        <p:spPr>
          <a:xfrm flipV="1">
            <a:off x="4330311" y="3184083"/>
            <a:ext cx="303335" cy="0"/>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4F93B3D2-E30B-A600-2293-CACF83AF4395}"/>
              </a:ext>
            </a:extLst>
          </p:cNvPr>
          <p:cNvCxnSpPr>
            <a:cxnSpLocks/>
          </p:cNvCxnSpPr>
          <p:nvPr/>
        </p:nvCxnSpPr>
        <p:spPr>
          <a:xfrm flipH="1" flipV="1">
            <a:off x="1756796" y="2037286"/>
            <a:ext cx="9116" cy="2026175"/>
          </a:xfrm>
          <a:prstGeom prst="line">
            <a:avLst/>
          </a:prstGeom>
          <a:ln w="9525">
            <a:solidFill>
              <a:srgbClr val="FF0000"/>
            </a:solidFill>
            <a:prstDash val="sysDash"/>
          </a:ln>
          <a:effectLst>
            <a:outerShdw dist="20000" sx="1000" sy="1000" rotWithShape="0">
              <a:srgbClr val="FF0000"/>
            </a:outerShdw>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72DA2A92-7B65-93FF-F767-01F3B6F7ADEC}"/>
              </a:ext>
            </a:extLst>
          </p:cNvPr>
          <p:cNvCxnSpPr>
            <a:cxnSpLocks/>
          </p:cNvCxnSpPr>
          <p:nvPr/>
        </p:nvCxnSpPr>
        <p:spPr>
          <a:xfrm flipH="1" flipV="1">
            <a:off x="4633717" y="3185394"/>
            <a:ext cx="6350" cy="817484"/>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C69293E1-0629-9574-2E1F-C764DA487349}"/>
              </a:ext>
            </a:extLst>
          </p:cNvPr>
          <p:cNvCxnSpPr>
            <a:cxnSpLocks/>
          </p:cNvCxnSpPr>
          <p:nvPr/>
        </p:nvCxnSpPr>
        <p:spPr>
          <a:xfrm>
            <a:off x="4640067" y="4003001"/>
            <a:ext cx="925272" cy="0"/>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312980E4-1774-DEEB-5B2C-55449471F30F}"/>
              </a:ext>
            </a:extLst>
          </p:cNvPr>
          <p:cNvCxnSpPr>
            <a:cxnSpLocks/>
          </p:cNvCxnSpPr>
          <p:nvPr/>
        </p:nvCxnSpPr>
        <p:spPr>
          <a:xfrm>
            <a:off x="685800" y="4002878"/>
            <a:ext cx="7816995" cy="2328"/>
          </a:xfrm>
          <a:prstGeom prst="line">
            <a:avLst/>
          </a:prstGeom>
          <a:ln w="6350">
            <a:solidFill>
              <a:srgbClr val="FF0000"/>
            </a:solidFill>
            <a:prstDash val="dash"/>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4C85D94A-32C4-0FB6-99DE-748D8F267147}"/>
              </a:ext>
            </a:extLst>
          </p:cNvPr>
          <p:cNvCxnSpPr>
            <a:cxnSpLocks noChangeAspect="1"/>
          </p:cNvCxnSpPr>
          <p:nvPr/>
        </p:nvCxnSpPr>
        <p:spPr>
          <a:xfrm flipV="1">
            <a:off x="3819058" y="3188638"/>
            <a:ext cx="515021" cy="805305"/>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99A9A679-0A1A-31D6-DE7E-CCDE726391C9}"/>
              </a:ext>
            </a:extLst>
          </p:cNvPr>
          <p:cNvCxnSpPr>
            <a:cxnSpLocks noChangeAspect="1"/>
          </p:cNvCxnSpPr>
          <p:nvPr/>
        </p:nvCxnSpPr>
        <p:spPr>
          <a:xfrm flipV="1">
            <a:off x="5565339" y="3641283"/>
            <a:ext cx="229456" cy="358785"/>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25A2172A-E840-AAC7-9D62-FCE76F41E472}"/>
              </a:ext>
            </a:extLst>
          </p:cNvPr>
          <p:cNvCxnSpPr>
            <a:cxnSpLocks/>
          </p:cNvCxnSpPr>
          <p:nvPr/>
        </p:nvCxnSpPr>
        <p:spPr>
          <a:xfrm flipV="1">
            <a:off x="3820546" y="1989467"/>
            <a:ext cx="0" cy="2013411"/>
          </a:xfrm>
          <a:prstGeom prst="line">
            <a:avLst/>
          </a:prstGeom>
          <a:ln w="9525">
            <a:solidFill>
              <a:srgbClr val="FF0000"/>
            </a:solidFill>
            <a:prstDash val="sysDash"/>
          </a:ln>
          <a:effectLst>
            <a:outerShdw dist="20000" sx="1000" sy="1000" rotWithShape="0">
              <a:srgbClr val="FF0000"/>
            </a:outerShdw>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FC29D5FD-8FCC-9064-32EE-37C6E0109DC5}"/>
              </a:ext>
            </a:extLst>
          </p:cNvPr>
          <p:cNvCxnSpPr>
            <a:cxnSpLocks/>
          </p:cNvCxnSpPr>
          <p:nvPr/>
        </p:nvCxnSpPr>
        <p:spPr>
          <a:xfrm>
            <a:off x="5788575" y="3648440"/>
            <a:ext cx="764564" cy="0"/>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46E9534B-CDCB-6CBC-D5C9-8B5281AF4DB9}"/>
              </a:ext>
            </a:extLst>
          </p:cNvPr>
          <p:cNvCxnSpPr>
            <a:cxnSpLocks/>
          </p:cNvCxnSpPr>
          <p:nvPr/>
        </p:nvCxnSpPr>
        <p:spPr>
          <a:xfrm flipH="1" flipV="1">
            <a:off x="6553139" y="1282829"/>
            <a:ext cx="0" cy="2734134"/>
          </a:xfrm>
          <a:prstGeom prst="line">
            <a:avLst/>
          </a:prstGeom>
          <a:ln w="9525">
            <a:solidFill>
              <a:srgbClr val="FF0000"/>
            </a:solidFill>
            <a:prstDash val="sysDash"/>
          </a:ln>
          <a:effectLst>
            <a:outerShdw dist="20000" sx="1000" sy="1000" rotWithShape="0">
              <a:srgbClr val="FF0000"/>
            </a:outerShdw>
          </a:effectLst>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ABD643AC-D6D0-AAB5-2EE5-103641B3EF70}"/>
              </a:ext>
            </a:extLst>
          </p:cNvPr>
          <p:cNvCxnSpPr>
            <a:cxnSpLocks/>
          </p:cNvCxnSpPr>
          <p:nvPr/>
        </p:nvCxnSpPr>
        <p:spPr>
          <a:xfrm flipH="1" flipV="1">
            <a:off x="6549965" y="3648440"/>
            <a:ext cx="8798" cy="379706"/>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964CF6D2-3CDA-851C-6263-1405F2066DBC}"/>
              </a:ext>
            </a:extLst>
          </p:cNvPr>
          <p:cNvCxnSpPr>
            <a:cxnSpLocks/>
          </p:cNvCxnSpPr>
          <p:nvPr/>
        </p:nvCxnSpPr>
        <p:spPr>
          <a:xfrm>
            <a:off x="6558763" y="4005247"/>
            <a:ext cx="925272" cy="0"/>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56" name="TextBox 55">
            <a:extLst>
              <a:ext uri="{FF2B5EF4-FFF2-40B4-BE49-F238E27FC236}">
                <a16:creationId xmlns:a16="http://schemas.microsoft.com/office/drawing/2014/main" id="{D635B3B0-2279-9FBB-D36E-93C97FDF09AD}"/>
              </a:ext>
            </a:extLst>
          </p:cNvPr>
          <p:cNvSpPr txBox="1"/>
          <p:nvPr/>
        </p:nvSpPr>
        <p:spPr>
          <a:xfrm>
            <a:off x="5856046" y="3258006"/>
            <a:ext cx="2388667" cy="307777"/>
          </a:xfrm>
          <a:prstGeom prst="rect">
            <a:avLst/>
          </a:prstGeom>
          <a:noFill/>
        </p:spPr>
        <p:txBody>
          <a:bodyPr wrap="none" rtlCol="0">
            <a:spAutoFit/>
          </a:bodyPr>
          <a:lstStyle/>
          <a:p>
            <a:r>
              <a:rPr lang="en-US" sz="1400" dirty="0">
                <a:latin typeface="Optima" panose="02000503060000020004" pitchFamily="2" charset="0"/>
              </a:rPr>
              <a:t>Extraction kicker wave forms</a:t>
            </a:r>
          </a:p>
        </p:txBody>
      </p:sp>
    </p:spTree>
    <p:extLst>
      <p:ext uri="{BB962C8B-B14F-4D97-AF65-F5344CB8AC3E}">
        <p14:creationId xmlns:p14="http://schemas.microsoft.com/office/powerpoint/2010/main" val="3220360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B031E-DB80-C8E1-F0B7-308ED35B71A5}"/>
              </a:ext>
            </a:extLst>
          </p:cNvPr>
          <p:cNvSpPr>
            <a:spLocks noGrp="1"/>
          </p:cNvSpPr>
          <p:nvPr>
            <p:ph type="title"/>
          </p:nvPr>
        </p:nvSpPr>
        <p:spPr>
          <a:xfrm>
            <a:off x="284962" y="0"/>
            <a:ext cx="8857771" cy="863600"/>
          </a:xfrm>
        </p:spPr>
        <p:txBody>
          <a:bodyPr>
            <a:normAutofit/>
          </a:bodyPr>
          <a:lstStyle/>
          <a:p>
            <a:r>
              <a:rPr lang="en-US" sz="2000" dirty="0"/>
              <a:t>Fast Cycling Acceleration with Ferrite cavities</a:t>
            </a:r>
            <a:br>
              <a:rPr lang="en-US" sz="2000" dirty="0"/>
            </a:br>
            <a:r>
              <a:rPr lang="en-US" sz="2000" dirty="0"/>
              <a:t>(</a:t>
            </a:r>
            <a:r>
              <a:rPr lang="en-US" sz="2000" b="1" dirty="0"/>
              <a:t>RF cavities proposed by the Rutherford Lab UK</a:t>
            </a:r>
            <a:r>
              <a:rPr lang="en-US" sz="2000" dirty="0"/>
              <a:t>) </a:t>
            </a:r>
          </a:p>
        </p:txBody>
      </p:sp>
      <p:sp>
        <p:nvSpPr>
          <p:cNvPr id="5" name="Slide Number Placeholder 4">
            <a:extLst>
              <a:ext uri="{FF2B5EF4-FFF2-40B4-BE49-F238E27FC236}">
                <a16:creationId xmlns:a16="http://schemas.microsoft.com/office/drawing/2014/main" id="{F518DFB3-DD67-526C-3773-E69B128DD872}"/>
              </a:ext>
            </a:extLst>
          </p:cNvPr>
          <p:cNvSpPr>
            <a:spLocks noGrp="1"/>
          </p:cNvSpPr>
          <p:nvPr>
            <p:ph type="sldNum" sz="quarter" idx="12"/>
          </p:nvPr>
        </p:nvSpPr>
        <p:spPr>
          <a:xfrm>
            <a:off x="7991629" y="6545453"/>
            <a:ext cx="1139764" cy="314425"/>
          </a:xfrm>
          <a:prstGeom prst="rect">
            <a:avLst/>
          </a:prstGeom>
        </p:spPr>
        <p:txBody>
          <a:bodyPr vert="horz" lIns="91440" tIns="45720" rIns="91440" bIns="45720" rtlCol="0" anchor="ctr"/>
          <a:lstStyle>
            <a:defPPr>
              <a:defRPr lang="en-US"/>
            </a:defPPr>
            <a:lvl1pPr marL="0" algn="r" defTabSz="457200" rtl="0" eaLnBrk="1" latinLnBrk="0" hangingPunct="1">
              <a:defRPr sz="1200" b="0" i="1" kern="1200" baseline="0">
                <a:ln>
                  <a:solidFill>
                    <a:srgbClr val="002060"/>
                  </a:solidFill>
                </a:ln>
                <a:solidFill>
                  <a:srgbClr val="002060"/>
                </a:solidFill>
                <a:latin typeface="Optima" panose="02000503060000020004"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FE97603-2A10-E648-8DE4-4D75A1570B14}" type="slidenum">
              <a:rPr lang="en-US" smtClean="0"/>
              <a:pPr/>
              <a:t>37</a:t>
            </a:fld>
            <a:endParaRPr lang="en-US" dirty="0"/>
          </a:p>
        </p:txBody>
      </p:sp>
      <p:graphicFrame>
        <p:nvGraphicFramePr>
          <p:cNvPr id="6" name="Table 6">
            <a:extLst>
              <a:ext uri="{FF2B5EF4-FFF2-40B4-BE49-F238E27FC236}">
                <a16:creationId xmlns:a16="http://schemas.microsoft.com/office/drawing/2014/main" id="{3C3A2CD2-F2A9-E81C-7524-2BD17EC2773F}"/>
              </a:ext>
            </a:extLst>
          </p:cNvPr>
          <p:cNvGraphicFramePr>
            <a:graphicFrameLocks noGrp="1"/>
          </p:cNvGraphicFramePr>
          <p:nvPr>
            <p:extLst>
              <p:ext uri="{D42A27DB-BD31-4B8C-83A1-F6EECF244321}">
                <p14:modId xmlns:p14="http://schemas.microsoft.com/office/powerpoint/2010/main" val="3528550389"/>
              </p:ext>
            </p:extLst>
          </p:nvPr>
        </p:nvGraphicFramePr>
        <p:xfrm>
          <a:off x="423339" y="971935"/>
          <a:ext cx="8581016" cy="5248656"/>
        </p:xfrm>
        <a:graphic>
          <a:graphicData uri="http://schemas.openxmlformats.org/drawingml/2006/table">
            <a:tbl>
              <a:tblPr firstRow="1" bandRow="1">
                <a:tableStyleId>{5C22544A-7EE6-4342-B048-85BDC9FD1C3A}</a:tableStyleId>
              </a:tblPr>
              <a:tblGrid>
                <a:gridCol w="2887606">
                  <a:extLst>
                    <a:ext uri="{9D8B030D-6E8A-4147-A177-3AD203B41FA5}">
                      <a16:colId xmlns:a16="http://schemas.microsoft.com/office/drawing/2014/main" val="2618859551"/>
                    </a:ext>
                  </a:extLst>
                </a:gridCol>
                <a:gridCol w="1234440">
                  <a:extLst>
                    <a:ext uri="{9D8B030D-6E8A-4147-A177-3AD203B41FA5}">
                      <a16:colId xmlns:a16="http://schemas.microsoft.com/office/drawing/2014/main" val="1104324826"/>
                    </a:ext>
                  </a:extLst>
                </a:gridCol>
                <a:gridCol w="1234440">
                  <a:extLst>
                    <a:ext uri="{9D8B030D-6E8A-4147-A177-3AD203B41FA5}">
                      <a16:colId xmlns:a16="http://schemas.microsoft.com/office/drawing/2014/main" val="3502979040"/>
                    </a:ext>
                  </a:extLst>
                </a:gridCol>
                <a:gridCol w="1234440">
                  <a:extLst>
                    <a:ext uri="{9D8B030D-6E8A-4147-A177-3AD203B41FA5}">
                      <a16:colId xmlns:a16="http://schemas.microsoft.com/office/drawing/2014/main" val="62032217"/>
                    </a:ext>
                  </a:extLst>
                </a:gridCol>
                <a:gridCol w="1234440">
                  <a:extLst>
                    <a:ext uri="{9D8B030D-6E8A-4147-A177-3AD203B41FA5}">
                      <a16:colId xmlns:a16="http://schemas.microsoft.com/office/drawing/2014/main" val="3924093805"/>
                    </a:ext>
                  </a:extLst>
                </a:gridCol>
                <a:gridCol w="755650">
                  <a:extLst>
                    <a:ext uri="{9D8B030D-6E8A-4147-A177-3AD203B41FA5}">
                      <a16:colId xmlns:a16="http://schemas.microsoft.com/office/drawing/2014/main" val="874154024"/>
                    </a:ext>
                  </a:extLst>
                </a:gridCol>
              </a:tblGrid>
              <a:tr h="365760">
                <a:tc>
                  <a:txBody>
                    <a:bodyPr/>
                    <a:lstStyle/>
                    <a:p>
                      <a:pPr algn="l" fontAlgn="b"/>
                      <a:endParaRPr lang="en-US" sz="1600" b="0" i="0" u="none" strike="noStrike" dirty="0">
                        <a:solidFill>
                          <a:srgbClr val="00206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gridSpan="4">
                  <a:txBody>
                    <a:bodyPr/>
                    <a:lstStyle/>
                    <a:p>
                      <a:pPr algn="ctr" fontAlgn="b"/>
                      <a:r>
                        <a:rPr lang="en-US" sz="1800" b="0" i="0" u="none" strike="noStrike" dirty="0">
                          <a:solidFill>
                            <a:srgbClr val="002060"/>
                          </a:solidFill>
                          <a:effectLst/>
                          <a:latin typeface="+mn-lt"/>
                        </a:rPr>
                        <a:t>Choices for injector cyclotron</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hMerge="1">
                  <a:txBody>
                    <a:bodyPr/>
                    <a:lstStyle/>
                    <a:p>
                      <a:endParaRPr lang="en-US"/>
                    </a:p>
                  </a:txBody>
                  <a:tcPr>
                    <a:lnL w="6350" cap="flat" cmpd="sng" algn="ctr">
                      <a:solidFill>
                        <a:schemeClr val="tx1"/>
                      </a:solidFill>
                      <a:prstDash val="solid"/>
                      <a:round/>
                      <a:headEnd type="none" w="med" len="med"/>
                      <a:tailEnd type="none" w="med" len="med"/>
                    </a:lnL>
                  </a:tcPr>
                </a:tc>
                <a:tc hMerge="1">
                  <a:txBody>
                    <a:bodyPr/>
                    <a:lstStyle/>
                    <a:p>
                      <a:endParaRPr lang="en-US"/>
                    </a:p>
                  </a:txBody>
                  <a:tcPr>
                    <a:lnL w="6350" cap="flat" cmpd="sng" algn="ctr">
                      <a:solidFill>
                        <a:schemeClr val="tx1"/>
                      </a:solidFill>
                      <a:prstDash val="solid"/>
                      <a:round/>
                      <a:headEnd type="none" w="med" len="med"/>
                      <a:tailEnd type="none" w="med" len="med"/>
                    </a:lnL>
                  </a:tcPr>
                </a:tc>
                <a:tc hMerge="1">
                  <a:txBody>
                    <a:bodyPr/>
                    <a:lstStyle/>
                    <a:p>
                      <a:pPr algn="ctr" fontAlgn="b"/>
                      <a:endParaRPr lang="en-US" sz="1600" b="0" i="0" u="none" strike="noStrike" dirty="0">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600" b="0" i="0" u="none" strike="noStrike" dirty="0">
                          <a:solidFill>
                            <a:srgbClr val="002060"/>
                          </a:solidFill>
                          <a:effectLst/>
                          <a:latin typeface="Calibri" panose="020F0502020204030204" pitchFamily="34" charset="0"/>
                        </a:rPr>
                        <a:t>Units</a:t>
                      </a: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93741372"/>
                  </a:ext>
                </a:extLst>
              </a:tr>
              <a:tr h="365760">
                <a:tc>
                  <a:txBody>
                    <a:bodyPr/>
                    <a:lstStyle/>
                    <a:p>
                      <a:pPr algn="l" fontAlgn="b"/>
                      <a:endParaRPr lang="en-US" sz="1600" b="0" i="0" u="none" strike="noStrike" dirty="0">
                        <a:solidFill>
                          <a:srgbClr val="00206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600" b="0" i="0" u="none" strike="noStrike" dirty="0">
                          <a:solidFill>
                            <a:srgbClr val="002060"/>
                          </a:solidFill>
                          <a:effectLst/>
                          <a:latin typeface="+mn-lt"/>
                        </a:rPr>
                        <a:t>ACSI</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600" b="0" i="0" u="none" strike="noStrike" dirty="0">
                          <a:solidFill>
                            <a:srgbClr val="002060"/>
                          </a:solidFill>
                          <a:effectLst/>
                          <a:latin typeface="+mn-lt"/>
                        </a:rPr>
                        <a:t>GE</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600" b="0" i="0" u="none" strike="noStrike" dirty="0">
                          <a:solidFill>
                            <a:srgbClr val="002060"/>
                          </a:solidFill>
                          <a:effectLst/>
                          <a:latin typeface="+mn-lt"/>
                        </a:rPr>
                        <a:t>TR-19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600" b="0" i="0" u="none" strike="noStrike" dirty="0">
                          <a:solidFill>
                            <a:srgbClr val="002060"/>
                          </a:solidFill>
                          <a:effectLst/>
                          <a:latin typeface="+mn-lt"/>
                        </a:rPr>
                        <a:t>IBA</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endParaRPr lang="en-US" sz="1600" b="0" i="0" u="none" strike="noStrike" dirty="0">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50919011"/>
                  </a:ext>
                </a:extLst>
              </a:tr>
              <a:tr h="347472">
                <a:tc>
                  <a:txBody>
                    <a:bodyPr/>
                    <a:lstStyle/>
                    <a:p>
                      <a:pPr algn="l" fontAlgn="b"/>
                      <a:r>
                        <a:rPr lang="en-US" sz="1800" b="0" i="0" u="none" strike="noStrike" dirty="0">
                          <a:solidFill>
                            <a:srgbClr val="002060"/>
                          </a:solidFill>
                          <a:effectLst/>
                          <a:latin typeface="Calibri" panose="020F0502020204030204" pitchFamily="34" charset="0"/>
                        </a:rPr>
                        <a:t>  Energy of Injector Cyclotron</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mn-lt"/>
                        </a:rPr>
                        <a:t>14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1800" b="0" i="0" u="none" strike="noStrike" dirty="0">
                          <a:solidFill>
                            <a:srgbClr val="002060"/>
                          </a:solidFill>
                          <a:effectLst/>
                          <a:latin typeface="+mn-lt"/>
                        </a:rPr>
                        <a:t>16.5</a:t>
                      </a:r>
                      <a:endParaRPr lang="en-US" dirty="0">
                        <a:latin typeface="+mn-lt"/>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mn-lt"/>
                        </a:rPr>
                        <a:t>19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a:solidFill>
                            <a:srgbClr val="002060"/>
                          </a:solidFill>
                          <a:effectLst/>
                          <a:latin typeface="+mn-lt"/>
                        </a:rPr>
                        <a:t>30</a:t>
                      </a:r>
                      <a:endParaRPr lang="en-US" sz="1800" b="0" i="0" u="none" strike="noStrike" dirty="0">
                        <a:solidFill>
                          <a:srgbClr val="002060"/>
                        </a:solidFill>
                        <a:effectLst/>
                        <a:latin typeface="+mn-lt"/>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Calibri" panose="020F0502020204030204" pitchFamily="34" charset="0"/>
                        </a:rPr>
                        <a:t>MeV</a:t>
                      </a: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72588316"/>
                  </a:ext>
                </a:extLst>
              </a:tr>
              <a:tr h="347472">
                <a:tc>
                  <a:txBody>
                    <a:bodyPr/>
                    <a:lstStyle/>
                    <a:p>
                      <a:pPr algn="l" fontAlgn="b"/>
                      <a:r>
                        <a:rPr lang="en-US" sz="1800" b="0" i="0" u="none" strike="noStrike" dirty="0">
                          <a:solidFill>
                            <a:srgbClr val="002060"/>
                          </a:solidFill>
                          <a:effectLst/>
                          <a:latin typeface="Calibri" panose="020F0502020204030204" pitchFamily="34" charset="0"/>
                        </a:rPr>
                        <a:t>  Cyclotron current</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mn-lt"/>
                        </a:rPr>
                        <a:t>400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1800" b="0" i="0" u="none" strike="noStrike" dirty="0">
                          <a:solidFill>
                            <a:srgbClr val="002060"/>
                          </a:solidFill>
                          <a:effectLst/>
                          <a:latin typeface="+mn-lt"/>
                        </a:rPr>
                        <a:t>200</a:t>
                      </a:r>
                      <a:endParaRPr lang="en-US" dirty="0">
                        <a:latin typeface="+mn-lt"/>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mn-lt"/>
                        </a:rPr>
                        <a:t>400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mn-lt"/>
                        </a:rPr>
                        <a:t>1200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Symbol" pitchFamily="2" charset="2"/>
                        </a:rPr>
                        <a:t>m</a:t>
                      </a:r>
                      <a:r>
                        <a:rPr lang="en-US" sz="1800" b="0" i="0" u="none" strike="noStrike" dirty="0">
                          <a:solidFill>
                            <a:srgbClr val="002060"/>
                          </a:solidFill>
                          <a:effectLst/>
                          <a:latin typeface="Calibri" panose="020F0502020204030204" pitchFamily="34" charset="0"/>
                        </a:rPr>
                        <a:t>A</a:t>
                      </a: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48792404"/>
                  </a:ext>
                </a:extLst>
              </a:tr>
              <a:tr h="347472">
                <a:tc>
                  <a:txBody>
                    <a:bodyPr/>
                    <a:lstStyle/>
                    <a:p>
                      <a:pPr algn="l" fontAlgn="b"/>
                      <a:r>
                        <a:rPr lang="en-US" sz="1800" b="0" i="0" u="none" strike="noStrike" dirty="0">
                          <a:solidFill>
                            <a:srgbClr val="002060"/>
                          </a:solidFill>
                          <a:effectLst/>
                          <a:latin typeface="Calibri" panose="020F0502020204030204" pitchFamily="34" charset="0"/>
                        </a:rPr>
                        <a:t>  Treatment charge</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mn-lt"/>
                        </a:rPr>
                        <a:t>60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1800" b="0" i="0" u="none" strike="noStrike" dirty="0">
                          <a:solidFill>
                            <a:srgbClr val="002060"/>
                          </a:solidFill>
                          <a:effectLst/>
                          <a:latin typeface="+mn-lt"/>
                        </a:rPr>
                        <a:t>60</a:t>
                      </a:r>
                      <a:endParaRPr lang="en-US" dirty="0">
                        <a:latin typeface="+mn-lt"/>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mn-lt"/>
                        </a:rPr>
                        <a:t>60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mn-lt"/>
                        </a:rPr>
                        <a:t>60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a:solidFill>
                            <a:srgbClr val="002060"/>
                          </a:solidFill>
                          <a:effectLst/>
                          <a:latin typeface="Calibri" panose="020F0502020204030204" pitchFamily="34" charset="0"/>
                        </a:rPr>
                        <a:t>nC</a:t>
                      </a: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71405552"/>
                  </a:ext>
                </a:extLst>
              </a:tr>
              <a:tr h="347472">
                <a:tc>
                  <a:txBody>
                    <a:bodyPr/>
                    <a:lstStyle/>
                    <a:p>
                      <a:pPr algn="l" fontAlgn="b"/>
                      <a:r>
                        <a:rPr lang="en-US" sz="1800" b="0" i="0" u="none" strike="noStrike" dirty="0">
                          <a:solidFill>
                            <a:srgbClr val="002060"/>
                          </a:solidFill>
                          <a:effectLst/>
                          <a:latin typeface="Calibri" panose="020F0502020204030204" pitchFamily="34" charset="0"/>
                        </a:rPr>
                        <a:t>  Injection turns</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mn-lt"/>
                        </a:rPr>
                        <a:t>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1800" b="0" i="0" u="none" strike="noStrike" dirty="0">
                          <a:solidFill>
                            <a:srgbClr val="002060"/>
                          </a:solidFill>
                          <a:effectLst/>
                          <a:latin typeface="+mn-lt"/>
                        </a:rPr>
                        <a:t>4</a:t>
                      </a:r>
                      <a:endParaRPr lang="en-US" dirty="0">
                        <a:latin typeface="+mn-lt"/>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mn-lt"/>
                        </a:rPr>
                        <a:t>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mn-lt"/>
                        </a:rPr>
                        <a:t>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Calibri" panose="020F0502020204030204" pitchFamily="34" charset="0"/>
                        </a:rPr>
                        <a:t>#</a:t>
                      </a: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332155"/>
                  </a:ext>
                </a:extLst>
              </a:tr>
              <a:tr h="347472">
                <a:tc>
                  <a:txBody>
                    <a:bodyPr/>
                    <a:lstStyle/>
                    <a:p>
                      <a:pPr algn="l" fontAlgn="b"/>
                      <a:r>
                        <a:rPr lang="en-US" sz="1800" b="0" i="0" u="none" strike="noStrike" dirty="0">
                          <a:solidFill>
                            <a:srgbClr val="002060"/>
                          </a:solidFill>
                          <a:effectLst/>
                          <a:latin typeface="Calibri" panose="020F0502020204030204" pitchFamily="34" charset="0"/>
                        </a:rPr>
                        <a:t>  RF acceleration per turn</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mn-lt"/>
                        </a:rPr>
                        <a:t>29.70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US" sz="1800" b="0" i="0" u="none" strike="noStrike" dirty="0">
                          <a:solidFill>
                            <a:srgbClr val="002060"/>
                          </a:solidFill>
                          <a:effectLst/>
                          <a:latin typeface="+mn-lt"/>
                        </a:rPr>
                        <a:t>29.70</a:t>
                      </a:r>
                      <a:endParaRPr lang="en-US" dirty="0">
                        <a:latin typeface="+mn-lt"/>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mn-lt"/>
                        </a:rPr>
                        <a:t>29.70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mn-lt"/>
                        </a:rPr>
                        <a:t>44.55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Calibri" panose="020F0502020204030204" pitchFamily="34" charset="0"/>
                        </a:rPr>
                        <a:t>kV</a:t>
                      </a: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91410587"/>
                  </a:ext>
                </a:extLst>
              </a:tr>
              <a:tr h="347472">
                <a:tc>
                  <a:txBody>
                    <a:bodyPr/>
                    <a:lstStyle/>
                    <a:p>
                      <a:pPr algn="l" fontAlgn="b"/>
                      <a:r>
                        <a:rPr lang="en-US" sz="1800" b="1" i="0" u="none" strike="noStrike" dirty="0">
                          <a:solidFill>
                            <a:srgbClr val="002060"/>
                          </a:solidFill>
                          <a:effectLst/>
                          <a:latin typeface="Calibri" panose="020F0502020204030204" pitchFamily="34" charset="0"/>
                        </a:rPr>
                        <a:t>  Calculation</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gridSpan="4">
                  <a:txBody>
                    <a:bodyPr/>
                    <a:lstStyle/>
                    <a:p>
                      <a:pPr algn="ctr" fontAlgn="b"/>
                      <a:r>
                        <a:rPr lang="en-US" sz="1800" b="0" i="0" u="none" strike="noStrike" dirty="0">
                          <a:solidFill>
                            <a:srgbClr val="002060"/>
                          </a:solidFill>
                          <a:effectLst/>
                          <a:latin typeface="Calibri" panose="020F0502020204030204" pitchFamily="34" charset="0"/>
                        </a:rPr>
                        <a:t>Treatments Options</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hMerge="1">
                  <a:txBody>
                    <a:bodyPr/>
                    <a:lstStyle/>
                    <a:p>
                      <a:endParaRPr lang="en-US"/>
                    </a:p>
                  </a:txBody>
                  <a:tcPr>
                    <a:lnL w="635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hMerge="1">
                  <a:txBody>
                    <a:bodyPr/>
                    <a:lstStyle/>
                    <a:p>
                      <a:endParaRPr lang="en-US"/>
                    </a:p>
                  </a:txBody>
                  <a:tcPr>
                    <a:lnL w="635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hMerge="1">
                  <a:txBody>
                    <a:bodyPr/>
                    <a:lstStyle/>
                    <a:p>
                      <a:pPr algn="ctr" fontAlgn="b"/>
                      <a:endParaRPr lang="en-US" sz="1800" b="0" i="0" u="none" strike="noStrike" dirty="0">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endParaRPr lang="en-US" sz="1800" b="0" i="0" u="none" strike="noStrike" dirty="0">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14104991"/>
                  </a:ext>
                </a:extLst>
              </a:tr>
              <a:tr h="347472">
                <a:tc>
                  <a:txBody>
                    <a:bodyPr/>
                    <a:lstStyle/>
                    <a:p>
                      <a:pPr algn="l" fontAlgn="b"/>
                      <a:r>
                        <a:rPr lang="en-US" sz="1800" b="0" i="0" u="none" strike="noStrike" dirty="0">
                          <a:solidFill>
                            <a:srgbClr val="002060"/>
                          </a:solidFill>
                          <a:effectLst/>
                          <a:latin typeface="Calibri" panose="020F0502020204030204" pitchFamily="34" charset="0"/>
                        </a:rPr>
                        <a:t>  Turn duration</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Calibri" panose="020F0502020204030204" pitchFamily="34" charset="0"/>
                        </a:rPr>
                        <a:t>585.74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a:solidFill>
                            <a:srgbClr val="002060"/>
                          </a:solidFill>
                          <a:effectLst/>
                          <a:latin typeface="Calibri" panose="020F0502020204030204" pitchFamily="34" charset="0"/>
                        </a:rPr>
                        <a:t>540.6</a:t>
                      </a:r>
                      <a:endParaRPr lang="en-US" sz="1800" b="0" i="0" u="none" strike="noStrike" dirty="0">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a:solidFill>
                            <a:srgbClr val="002060"/>
                          </a:solidFill>
                          <a:effectLst/>
                          <a:latin typeface="Calibri" panose="020F0502020204030204" pitchFamily="34" charset="0"/>
                        </a:rPr>
                        <a:t>504.8</a:t>
                      </a:r>
                      <a:endParaRPr lang="en-US" sz="1800" b="0" i="0" u="none" strike="noStrike" dirty="0">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Calibri" panose="020F0502020204030204" pitchFamily="34" charset="0"/>
                        </a:rPr>
                        <a:t>405.1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a:solidFill>
                            <a:srgbClr val="002060"/>
                          </a:solidFill>
                          <a:effectLst/>
                          <a:latin typeface="Calibri" panose="020F0502020204030204" pitchFamily="34" charset="0"/>
                        </a:rPr>
                        <a:t>ns</a:t>
                      </a: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67296799"/>
                  </a:ext>
                </a:extLst>
              </a:tr>
              <a:tr h="347472">
                <a:tc>
                  <a:txBody>
                    <a:bodyPr/>
                    <a:lstStyle/>
                    <a:p>
                      <a:pPr algn="l" fontAlgn="b"/>
                      <a:r>
                        <a:rPr lang="en-US" sz="1800" b="0" i="0" u="none" strike="noStrike" dirty="0">
                          <a:solidFill>
                            <a:srgbClr val="002060"/>
                          </a:solidFill>
                          <a:effectLst/>
                          <a:latin typeface="Calibri" panose="020F0502020204030204" pitchFamily="34" charset="0"/>
                        </a:rPr>
                        <a:t>  Charge per turn</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Calibri" panose="020F0502020204030204" pitchFamily="34" charset="0"/>
                        </a:rPr>
                        <a:t>0.234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a:solidFill>
                            <a:srgbClr val="002060"/>
                          </a:solidFill>
                          <a:effectLst/>
                          <a:latin typeface="Calibri" panose="020F0502020204030204" pitchFamily="34" charset="0"/>
                        </a:rPr>
                        <a:t>0.108</a:t>
                      </a:r>
                      <a:endParaRPr lang="en-US" sz="1800" b="0" i="0" u="none" strike="noStrike" dirty="0">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a:solidFill>
                            <a:srgbClr val="002060"/>
                          </a:solidFill>
                          <a:effectLst/>
                          <a:latin typeface="Calibri" panose="020F0502020204030204" pitchFamily="34" charset="0"/>
                        </a:rPr>
                        <a:t>0.151</a:t>
                      </a:r>
                      <a:endParaRPr lang="en-US" sz="1800" b="0" i="0" u="none" strike="noStrike" dirty="0">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Calibri" panose="020F0502020204030204" pitchFamily="34" charset="0"/>
                        </a:rPr>
                        <a:t>0.486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a:solidFill>
                            <a:srgbClr val="002060"/>
                          </a:solidFill>
                          <a:effectLst/>
                          <a:latin typeface="Calibri" panose="020F0502020204030204" pitchFamily="34" charset="0"/>
                        </a:rPr>
                        <a:t>nC</a:t>
                      </a: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80503342"/>
                  </a:ext>
                </a:extLst>
              </a:tr>
              <a:tr h="347472">
                <a:tc>
                  <a:txBody>
                    <a:bodyPr/>
                    <a:lstStyle/>
                    <a:p>
                      <a:pPr algn="l" fontAlgn="b"/>
                      <a:r>
                        <a:rPr lang="en-US" sz="1800" b="0" i="0" u="none" strike="noStrike" dirty="0">
                          <a:solidFill>
                            <a:srgbClr val="002060"/>
                          </a:solidFill>
                          <a:effectLst/>
                          <a:latin typeface="Calibri" panose="020F0502020204030204" pitchFamily="34" charset="0"/>
                        </a:rPr>
                        <a:t>  Charge per injection</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Calibri" panose="020F0502020204030204" pitchFamily="34" charset="0"/>
                        </a:rPr>
                        <a:t>0.937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Calibri" panose="020F0502020204030204" pitchFamily="34" charset="0"/>
                        </a:rPr>
                        <a:t>0.432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a:solidFill>
                            <a:srgbClr val="002060"/>
                          </a:solidFill>
                          <a:effectLst/>
                          <a:latin typeface="Calibri" panose="020F0502020204030204" pitchFamily="34" charset="0"/>
                        </a:rPr>
                        <a:t>0.606</a:t>
                      </a:r>
                      <a:endParaRPr lang="en-US" sz="1800" b="0" i="0" u="none" strike="noStrike" dirty="0">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Calibri" panose="020F0502020204030204" pitchFamily="34" charset="0"/>
                        </a:rPr>
                        <a:t>0.972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Calibri" panose="020F0502020204030204" pitchFamily="34" charset="0"/>
                        </a:rPr>
                        <a:t>nC</a:t>
                      </a: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43318787"/>
                  </a:ext>
                </a:extLst>
              </a:tr>
              <a:tr h="347472">
                <a:tc>
                  <a:txBody>
                    <a:bodyPr/>
                    <a:lstStyle/>
                    <a:p>
                      <a:pPr algn="l" fontAlgn="b"/>
                      <a:r>
                        <a:rPr lang="en-US" sz="1800" b="0" i="0" u="none" strike="noStrike" dirty="0">
                          <a:solidFill>
                            <a:srgbClr val="002060"/>
                          </a:solidFill>
                          <a:effectLst/>
                          <a:latin typeface="Calibri" panose="020F0502020204030204" pitchFamily="34" charset="0"/>
                        </a:rPr>
                        <a:t>  Machine cycles</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Calibri" panose="020F0502020204030204" pitchFamily="34" charset="0"/>
                        </a:rPr>
                        <a:t>65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Calibri" panose="020F0502020204030204" pitchFamily="34" charset="0"/>
                        </a:rPr>
                        <a:t>139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Calibri" panose="020F0502020204030204" pitchFamily="34" charset="0"/>
                        </a:rPr>
                        <a:t>100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Calibri" panose="020F0502020204030204" pitchFamily="34" charset="0"/>
                        </a:rPr>
                        <a:t>62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Calibri" panose="020F0502020204030204" pitchFamily="34" charset="0"/>
                        </a:rPr>
                        <a:t>#</a:t>
                      </a: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38513093"/>
                  </a:ext>
                </a:extLst>
              </a:tr>
              <a:tr h="347472">
                <a:tc>
                  <a:txBody>
                    <a:bodyPr/>
                    <a:lstStyle/>
                    <a:p>
                      <a:pPr algn="l" fontAlgn="b"/>
                      <a:r>
                        <a:rPr lang="en-US" sz="1800" b="0" i="0" u="none" strike="noStrike" dirty="0">
                          <a:solidFill>
                            <a:srgbClr val="002060"/>
                          </a:solidFill>
                          <a:effectLst/>
                          <a:latin typeface="Calibri" panose="020F0502020204030204" pitchFamily="34" charset="0"/>
                        </a:rPr>
                        <a:t>  Machine cycle rate</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Calibri" panose="020F0502020204030204" pitchFamily="34" charset="0"/>
                        </a:rPr>
                        <a:t>540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Calibri" panose="020F0502020204030204" pitchFamily="34" charset="0"/>
                        </a:rPr>
                        <a:t>540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Calibri" panose="020F0502020204030204" pitchFamily="34" charset="0"/>
                        </a:rPr>
                        <a:t>540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Calibri" panose="020F0502020204030204" pitchFamily="34" charset="0"/>
                        </a:rPr>
                        <a:t>809.95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Calibri" panose="020F0502020204030204" pitchFamily="34" charset="0"/>
                        </a:rPr>
                        <a:t>Hz</a:t>
                      </a: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5705772"/>
                  </a:ext>
                </a:extLst>
              </a:tr>
              <a:tr h="347472">
                <a:tc>
                  <a:txBody>
                    <a:bodyPr/>
                    <a:lstStyle/>
                    <a:p>
                      <a:pPr algn="l" fontAlgn="b"/>
                      <a:r>
                        <a:rPr lang="en-US" sz="1800" b="1" i="0" u="none" strike="noStrike" dirty="0">
                          <a:solidFill>
                            <a:srgbClr val="002060"/>
                          </a:solidFill>
                          <a:effectLst/>
                          <a:latin typeface="Calibri" panose="020F0502020204030204" pitchFamily="34" charset="0"/>
                        </a:rPr>
                        <a:t>  Outputs</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l" fontAlgn="b"/>
                      <a:endParaRPr lang="en-US" sz="1800" b="0" i="0" u="none" strike="noStrike">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l" fontAlgn="b"/>
                      <a:endParaRPr lang="en-US" sz="1800" b="0" i="0" u="none" strike="noStrike">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l" fontAlgn="b"/>
                      <a:endParaRPr lang="en-US" sz="1800" b="0" i="0" u="none" strike="noStrike">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l" fontAlgn="b"/>
                      <a:endParaRPr lang="en-US" sz="1800" b="0" i="0" u="none" strike="noStrike" dirty="0">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endParaRPr lang="en-US" sz="1800" b="0" i="0" u="none" strike="noStrike" dirty="0">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80556569"/>
                  </a:ext>
                </a:extLst>
              </a:tr>
              <a:tr h="347472">
                <a:tc>
                  <a:txBody>
                    <a:bodyPr/>
                    <a:lstStyle/>
                    <a:p>
                      <a:pPr algn="l" fontAlgn="b"/>
                      <a:r>
                        <a:rPr lang="en-US" sz="1800" b="0" i="0" u="none" strike="noStrike" dirty="0">
                          <a:solidFill>
                            <a:srgbClr val="002060"/>
                          </a:solidFill>
                          <a:effectLst/>
                          <a:latin typeface="Calibri" panose="020F0502020204030204" pitchFamily="34" charset="0"/>
                        </a:rPr>
                        <a:t>  Treatment time</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Calibri" panose="020F0502020204030204" pitchFamily="34" charset="0"/>
                        </a:rPr>
                        <a:t>120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Calibri" panose="020F0502020204030204" pitchFamily="34" charset="0"/>
                        </a:rPr>
                        <a:t>257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Calibri" panose="020F0502020204030204" pitchFamily="34" charset="0"/>
                        </a:rPr>
                        <a:t>185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Calibri" panose="020F0502020204030204" pitchFamily="34" charset="0"/>
                        </a:rPr>
                        <a:t>76.54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Calibri" panose="020F0502020204030204" pitchFamily="34" charset="0"/>
                        </a:rPr>
                        <a:t>ms</a:t>
                      </a: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8492548"/>
                  </a:ext>
                </a:extLst>
              </a:tr>
            </a:tbl>
          </a:graphicData>
        </a:graphic>
      </p:graphicFrame>
    </p:spTree>
    <p:extLst>
      <p:ext uri="{BB962C8B-B14F-4D97-AF65-F5344CB8AC3E}">
        <p14:creationId xmlns:p14="http://schemas.microsoft.com/office/powerpoint/2010/main" val="37744867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AB5F3-6991-040E-30F9-0E006E7F8A6A}"/>
              </a:ext>
            </a:extLst>
          </p:cNvPr>
          <p:cNvSpPr>
            <a:spLocks noGrp="1"/>
          </p:cNvSpPr>
          <p:nvPr>
            <p:ph type="title"/>
          </p:nvPr>
        </p:nvSpPr>
        <p:spPr>
          <a:xfrm>
            <a:off x="428625" y="0"/>
            <a:ext cx="8286750" cy="667807"/>
          </a:xfrm>
        </p:spPr>
        <p:txBody>
          <a:bodyPr>
            <a:normAutofit/>
          </a:bodyPr>
          <a:lstStyle/>
          <a:p>
            <a:r>
              <a:rPr lang="en-US" sz="2400" dirty="0"/>
              <a:t>Previous Measurements of the RHIC Sextant Test</a:t>
            </a:r>
          </a:p>
        </p:txBody>
      </p:sp>
      <p:sp>
        <p:nvSpPr>
          <p:cNvPr id="4" name="Slide Number Placeholder 3">
            <a:extLst>
              <a:ext uri="{FF2B5EF4-FFF2-40B4-BE49-F238E27FC236}">
                <a16:creationId xmlns:a16="http://schemas.microsoft.com/office/drawing/2014/main" id="{73F0D1D0-AB33-F451-6FFF-EFEDD48EDDBC}"/>
              </a:ext>
            </a:extLst>
          </p:cNvPr>
          <p:cNvSpPr>
            <a:spLocks noGrp="1"/>
          </p:cNvSpPr>
          <p:nvPr>
            <p:ph type="sldNum" sz="quarter" idx="4"/>
          </p:nvPr>
        </p:nvSpPr>
        <p:spPr/>
        <p:txBody>
          <a:bodyPr/>
          <a:lstStyle/>
          <a:p>
            <a:fld id="{933A556B-7C63-244D-9B7C-B0EA8042B330}" type="slidenum">
              <a:rPr lang="en-US" smtClean="0"/>
              <a:pPr/>
              <a:t>38</a:t>
            </a:fld>
            <a:endParaRPr lang="en-US" dirty="0"/>
          </a:p>
        </p:txBody>
      </p:sp>
      <p:pic>
        <p:nvPicPr>
          <p:cNvPr id="6" name="Picture 5" descr="Chart, line chart&#10;&#10;Description automatically generated">
            <a:extLst>
              <a:ext uri="{FF2B5EF4-FFF2-40B4-BE49-F238E27FC236}">
                <a16:creationId xmlns:a16="http://schemas.microsoft.com/office/drawing/2014/main" id="{EC60573A-E99E-37EF-EA33-45E15B2C6981}"/>
              </a:ext>
            </a:extLst>
          </p:cNvPr>
          <p:cNvPicPr>
            <a:picLocks noChangeAspect="1"/>
          </p:cNvPicPr>
          <p:nvPr/>
        </p:nvPicPr>
        <p:blipFill>
          <a:blip r:embed="rId2"/>
          <a:stretch>
            <a:fillRect/>
          </a:stretch>
        </p:blipFill>
        <p:spPr>
          <a:xfrm>
            <a:off x="234421" y="5543575"/>
            <a:ext cx="4493683" cy="4540010"/>
          </a:xfrm>
          <a:prstGeom prst="rect">
            <a:avLst/>
          </a:prstGeom>
        </p:spPr>
      </p:pic>
      <p:pic>
        <p:nvPicPr>
          <p:cNvPr id="8" name="Picture 7" descr="Chart, line chart&#10;&#10;Description automatically generated">
            <a:extLst>
              <a:ext uri="{FF2B5EF4-FFF2-40B4-BE49-F238E27FC236}">
                <a16:creationId xmlns:a16="http://schemas.microsoft.com/office/drawing/2014/main" id="{53945631-04E0-9F02-5422-79607FB987F9}"/>
              </a:ext>
            </a:extLst>
          </p:cNvPr>
          <p:cNvPicPr>
            <a:picLocks noChangeAspect="1"/>
          </p:cNvPicPr>
          <p:nvPr/>
        </p:nvPicPr>
        <p:blipFill>
          <a:blip r:embed="rId3"/>
          <a:stretch>
            <a:fillRect/>
          </a:stretch>
        </p:blipFill>
        <p:spPr>
          <a:xfrm>
            <a:off x="4924719" y="632959"/>
            <a:ext cx="4103627" cy="4910616"/>
          </a:xfrm>
          <a:prstGeom prst="rect">
            <a:avLst/>
          </a:prstGeom>
        </p:spPr>
      </p:pic>
      <p:pic>
        <p:nvPicPr>
          <p:cNvPr id="10" name="Picture 9">
            <a:extLst>
              <a:ext uri="{FF2B5EF4-FFF2-40B4-BE49-F238E27FC236}">
                <a16:creationId xmlns:a16="http://schemas.microsoft.com/office/drawing/2014/main" id="{46E9B0FA-9C56-B4DB-1FA9-A9B50901ADC1}"/>
              </a:ext>
            </a:extLst>
          </p:cNvPr>
          <p:cNvPicPr>
            <a:picLocks noChangeAspect="1"/>
          </p:cNvPicPr>
          <p:nvPr/>
        </p:nvPicPr>
        <p:blipFill>
          <a:blip r:embed="rId4"/>
          <a:stretch>
            <a:fillRect/>
          </a:stretch>
        </p:blipFill>
        <p:spPr>
          <a:xfrm>
            <a:off x="234421" y="495348"/>
            <a:ext cx="4947179" cy="591647"/>
          </a:xfrm>
          <a:prstGeom prst="rect">
            <a:avLst/>
          </a:prstGeom>
        </p:spPr>
      </p:pic>
      <p:pic>
        <p:nvPicPr>
          <p:cNvPr id="12" name="Picture 11" descr="Diagram&#10;&#10;Description automatically generated">
            <a:extLst>
              <a:ext uri="{FF2B5EF4-FFF2-40B4-BE49-F238E27FC236}">
                <a16:creationId xmlns:a16="http://schemas.microsoft.com/office/drawing/2014/main" id="{88D01174-74A3-2474-D2D0-392B82036E32}"/>
              </a:ext>
            </a:extLst>
          </p:cNvPr>
          <p:cNvPicPr>
            <a:picLocks noChangeAspect="1"/>
          </p:cNvPicPr>
          <p:nvPr/>
        </p:nvPicPr>
        <p:blipFill>
          <a:blip r:embed="rId5"/>
          <a:stretch>
            <a:fillRect/>
          </a:stretch>
        </p:blipFill>
        <p:spPr>
          <a:xfrm>
            <a:off x="428625" y="1074206"/>
            <a:ext cx="3468158" cy="3246481"/>
          </a:xfrm>
          <a:prstGeom prst="rect">
            <a:avLst/>
          </a:prstGeom>
        </p:spPr>
      </p:pic>
    </p:spTree>
    <p:extLst>
      <p:ext uri="{BB962C8B-B14F-4D97-AF65-F5344CB8AC3E}">
        <p14:creationId xmlns:p14="http://schemas.microsoft.com/office/powerpoint/2010/main" val="20477039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BABCC5-FF6A-7DA5-3E5C-8A83713405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56866A-F0FB-F7F8-8AF6-35FB7A40E144}"/>
              </a:ext>
            </a:extLst>
          </p:cNvPr>
          <p:cNvSpPr>
            <a:spLocks noGrp="1"/>
          </p:cNvSpPr>
          <p:nvPr>
            <p:ph type="title"/>
          </p:nvPr>
        </p:nvSpPr>
        <p:spPr>
          <a:xfrm>
            <a:off x="428625" y="0"/>
            <a:ext cx="8286750" cy="667807"/>
          </a:xfrm>
        </p:spPr>
        <p:txBody>
          <a:bodyPr>
            <a:normAutofit/>
          </a:bodyPr>
          <a:lstStyle/>
          <a:p>
            <a:r>
              <a:rPr lang="en-US" sz="2400" dirty="0"/>
              <a:t>Previous Measurements of the RHIC Sextant Test</a:t>
            </a:r>
          </a:p>
        </p:txBody>
      </p:sp>
      <p:sp>
        <p:nvSpPr>
          <p:cNvPr id="4" name="Slide Number Placeholder 3">
            <a:extLst>
              <a:ext uri="{FF2B5EF4-FFF2-40B4-BE49-F238E27FC236}">
                <a16:creationId xmlns:a16="http://schemas.microsoft.com/office/drawing/2014/main" id="{5966B202-3BE1-5363-A6DD-B5208ABC073F}"/>
              </a:ext>
            </a:extLst>
          </p:cNvPr>
          <p:cNvSpPr>
            <a:spLocks noGrp="1"/>
          </p:cNvSpPr>
          <p:nvPr>
            <p:ph type="sldNum" sz="quarter" idx="4"/>
          </p:nvPr>
        </p:nvSpPr>
        <p:spPr/>
        <p:txBody>
          <a:bodyPr/>
          <a:lstStyle/>
          <a:p>
            <a:fld id="{933A556B-7C63-244D-9B7C-B0EA8042B330}" type="slidenum">
              <a:rPr lang="en-US" smtClean="0"/>
              <a:pPr/>
              <a:t>39</a:t>
            </a:fld>
            <a:endParaRPr lang="en-US" dirty="0"/>
          </a:p>
        </p:txBody>
      </p:sp>
      <p:pic>
        <p:nvPicPr>
          <p:cNvPr id="6" name="Picture 5" descr="Chart, line chart&#10;&#10;Description automatically generated">
            <a:extLst>
              <a:ext uri="{FF2B5EF4-FFF2-40B4-BE49-F238E27FC236}">
                <a16:creationId xmlns:a16="http://schemas.microsoft.com/office/drawing/2014/main" id="{FADD60EC-6456-65CF-2AB4-EB2653D5969F}"/>
              </a:ext>
            </a:extLst>
          </p:cNvPr>
          <p:cNvPicPr>
            <a:picLocks noChangeAspect="1"/>
          </p:cNvPicPr>
          <p:nvPr/>
        </p:nvPicPr>
        <p:blipFill>
          <a:blip r:embed="rId2"/>
          <a:stretch>
            <a:fillRect/>
          </a:stretch>
        </p:blipFill>
        <p:spPr>
          <a:xfrm>
            <a:off x="4488134" y="837046"/>
            <a:ext cx="4493683" cy="4540010"/>
          </a:xfrm>
          <a:prstGeom prst="rect">
            <a:avLst/>
          </a:prstGeom>
        </p:spPr>
      </p:pic>
      <p:pic>
        <p:nvPicPr>
          <p:cNvPr id="7" name="Picture 6" descr="Text&#10;&#10;Description automatically generated">
            <a:extLst>
              <a:ext uri="{FF2B5EF4-FFF2-40B4-BE49-F238E27FC236}">
                <a16:creationId xmlns:a16="http://schemas.microsoft.com/office/drawing/2014/main" id="{828F283A-48F8-AC0B-472B-0D6857A6C1BA}"/>
              </a:ext>
            </a:extLst>
          </p:cNvPr>
          <p:cNvPicPr>
            <a:picLocks noChangeAspect="1"/>
          </p:cNvPicPr>
          <p:nvPr/>
        </p:nvPicPr>
        <p:blipFill>
          <a:blip r:embed="rId3"/>
          <a:stretch>
            <a:fillRect/>
          </a:stretch>
        </p:blipFill>
        <p:spPr>
          <a:xfrm>
            <a:off x="428625" y="837046"/>
            <a:ext cx="3797300" cy="1898650"/>
          </a:xfrm>
          <a:prstGeom prst="rect">
            <a:avLst/>
          </a:prstGeom>
        </p:spPr>
      </p:pic>
      <p:sp>
        <p:nvSpPr>
          <p:cNvPr id="9" name="Rectangle 8">
            <a:extLst>
              <a:ext uri="{FF2B5EF4-FFF2-40B4-BE49-F238E27FC236}">
                <a16:creationId xmlns:a16="http://schemas.microsoft.com/office/drawing/2014/main" id="{6C020939-5ACC-5A37-8C7C-107D6734EB53}"/>
              </a:ext>
            </a:extLst>
          </p:cNvPr>
          <p:cNvSpPr/>
          <p:nvPr/>
        </p:nvSpPr>
        <p:spPr>
          <a:xfrm>
            <a:off x="457199" y="853981"/>
            <a:ext cx="2192866" cy="2043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Table&#10;&#10;Description automatically generated">
            <a:extLst>
              <a:ext uri="{FF2B5EF4-FFF2-40B4-BE49-F238E27FC236}">
                <a16:creationId xmlns:a16="http://schemas.microsoft.com/office/drawing/2014/main" id="{AE2D317F-BFFC-6C7D-EE59-237D1CEA4882}"/>
              </a:ext>
            </a:extLst>
          </p:cNvPr>
          <p:cNvPicPr>
            <a:picLocks noChangeAspect="1"/>
          </p:cNvPicPr>
          <p:nvPr/>
        </p:nvPicPr>
        <p:blipFill>
          <a:blip r:embed="rId4"/>
          <a:stretch>
            <a:fillRect/>
          </a:stretch>
        </p:blipFill>
        <p:spPr>
          <a:xfrm>
            <a:off x="546100" y="3040688"/>
            <a:ext cx="3975799" cy="1692179"/>
          </a:xfrm>
          <a:prstGeom prst="rect">
            <a:avLst/>
          </a:prstGeom>
        </p:spPr>
      </p:pic>
    </p:spTree>
    <p:extLst>
      <p:ext uri="{BB962C8B-B14F-4D97-AF65-F5344CB8AC3E}">
        <p14:creationId xmlns:p14="http://schemas.microsoft.com/office/powerpoint/2010/main" val="12724076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14284-720D-DA10-035C-326FF1FB8243}"/>
              </a:ext>
            </a:extLst>
          </p:cNvPr>
          <p:cNvSpPr>
            <a:spLocks noGrp="1"/>
          </p:cNvSpPr>
          <p:nvPr>
            <p:ph type="title"/>
          </p:nvPr>
        </p:nvSpPr>
        <p:spPr>
          <a:xfrm>
            <a:off x="428625" y="98907"/>
            <a:ext cx="8286750" cy="460063"/>
          </a:xfrm>
        </p:spPr>
        <p:txBody>
          <a:bodyPr>
            <a:normAutofit fontScale="90000"/>
          </a:bodyPr>
          <a:lstStyle/>
          <a:p>
            <a:r>
              <a:rPr lang="en-US" sz="2800" dirty="0"/>
              <a:t>Introduction</a:t>
            </a:r>
          </a:p>
        </p:txBody>
      </p:sp>
      <p:sp>
        <p:nvSpPr>
          <p:cNvPr id="3" name="Content Placeholder 2">
            <a:extLst>
              <a:ext uri="{FF2B5EF4-FFF2-40B4-BE49-F238E27FC236}">
                <a16:creationId xmlns:a16="http://schemas.microsoft.com/office/drawing/2014/main" id="{45D2249F-D2E9-E674-E587-ABB9F12C301C}"/>
              </a:ext>
            </a:extLst>
          </p:cNvPr>
          <p:cNvSpPr>
            <a:spLocks noGrp="1"/>
          </p:cNvSpPr>
          <p:nvPr>
            <p:ph idx="1"/>
          </p:nvPr>
        </p:nvSpPr>
        <p:spPr>
          <a:xfrm>
            <a:off x="364965" y="558970"/>
            <a:ext cx="8611202" cy="1784903"/>
          </a:xfrm>
        </p:spPr>
        <p:txBody>
          <a:bodyPr>
            <a:normAutofit fontScale="62500" lnSpcReduction="20000"/>
          </a:bodyPr>
          <a:lstStyle/>
          <a:p>
            <a:pPr marL="4763" indent="225425" algn="just">
              <a:lnSpc>
                <a:spcPct val="120000"/>
              </a:lnSpc>
            </a:pPr>
            <a:r>
              <a:rPr lang="en-US" dirty="0"/>
              <a:t>A</a:t>
            </a:r>
            <a:r>
              <a:rPr lang="en-US" sz="2400" dirty="0"/>
              <a:t> strong </a:t>
            </a:r>
            <a:r>
              <a:rPr lang="en-US" dirty="0"/>
              <a:t>c</a:t>
            </a:r>
            <a:r>
              <a:rPr lang="en-US" sz="2400" dirty="0"/>
              <a:t>ollaboration between </a:t>
            </a:r>
            <a:r>
              <a:rPr lang="en-US" sz="2400" b="1" dirty="0"/>
              <a:t>CAD</a:t>
            </a:r>
            <a:r>
              <a:rPr lang="en-US" sz="2400" dirty="0"/>
              <a:t> and </a:t>
            </a:r>
            <a:r>
              <a:rPr lang="en-US" sz="2400" b="1" dirty="0"/>
              <a:t>Radiation Oncology Department </a:t>
            </a:r>
            <a:r>
              <a:rPr lang="en-US" sz="2400" dirty="0"/>
              <a:t>with Chairman Dr. Samuel Ruy of Stony Brook University Hospital (SBU) towards building the </a:t>
            </a:r>
            <a:r>
              <a:rPr lang="en-US" sz="2400" b="1" dirty="0"/>
              <a:t>Proton Cancer Radiation Therapy Facility for Long Island</a:t>
            </a:r>
            <a:r>
              <a:rPr lang="en-US" sz="2400" dirty="0"/>
              <a:t> with ability to do FLASH radiation. We received the Seed Grants from BNL and SBUH expecting additional FLASH therapy grants. The LDRD-</a:t>
            </a:r>
            <a:r>
              <a:rPr lang="en-US" sz="2400" i="0" u="none" strike="noStrike" dirty="0">
                <a:effectLst/>
                <a:latin typeface="Roboto" panose="02000000000000000000" pitchFamily="2" charset="0"/>
              </a:rPr>
              <a:t>24-010 </a:t>
            </a:r>
            <a:r>
              <a:rPr lang="en-US" sz="2400" dirty="0"/>
              <a:t>is additional BNL contribution to this program. The LDRD should produce a proof of principle of the fast-cycling synchrotron to let us proceed towards full funding of the FLASH proton cancer radiation facility.</a:t>
            </a:r>
          </a:p>
        </p:txBody>
      </p:sp>
      <p:sp>
        <p:nvSpPr>
          <p:cNvPr id="4" name="Slide Number Placeholder 3">
            <a:extLst>
              <a:ext uri="{FF2B5EF4-FFF2-40B4-BE49-F238E27FC236}">
                <a16:creationId xmlns:a16="http://schemas.microsoft.com/office/drawing/2014/main" id="{90EEF0A4-EFEA-B177-B72C-1E057C5226C6}"/>
              </a:ext>
            </a:extLst>
          </p:cNvPr>
          <p:cNvSpPr>
            <a:spLocks noGrp="1"/>
          </p:cNvSpPr>
          <p:nvPr>
            <p:ph type="sldNum" sz="quarter" idx="4"/>
          </p:nvPr>
        </p:nvSpPr>
        <p:spPr/>
        <p:txBody>
          <a:bodyPr/>
          <a:lstStyle/>
          <a:p>
            <a:fld id="{933A556B-7C63-244D-9B7C-B0EA8042B330}" type="slidenum">
              <a:rPr lang="en-US" smtClean="0"/>
              <a:pPr/>
              <a:t>4</a:t>
            </a:fld>
            <a:endParaRPr lang="en-US" dirty="0"/>
          </a:p>
        </p:txBody>
      </p:sp>
      <p:sp>
        <p:nvSpPr>
          <p:cNvPr id="5" name="TextBox 4">
            <a:extLst>
              <a:ext uri="{FF2B5EF4-FFF2-40B4-BE49-F238E27FC236}">
                <a16:creationId xmlns:a16="http://schemas.microsoft.com/office/drawing/2014/main" id="{4D12B2DE-629F-FCEF-6227-A9A9AF27E38B}"/>
              </a:ext>
            </a:extLst>
          </p:cNvPr>
          <p:cNvSpPr txBox="1"/>
          <p:nvPr/>
        </p:nvSpPr>
        <p:spPr>
          <a:xfrm>
            <a:off x="2448046" y="2222339"/>
            <a:ext cx="184731" cy="369332"/>
          </a:xfrm>
          <a:prstGeom prst="rect">
            <a:avLst/>
          </a:prstGeom>
          <a:noFill/>
        </p:spPr>
        <p:txBody>
          <a:bodyPr wrap="none" rtlCol="0">
            <a:spAutoFit/>
          </a:bodyPr>
          <a:lstStyle/>
          <a:p>
            <a:endParaRPr lang="en-US" dirty="0"/>
          </a:p>
        </p:txBody>
      </p:sp>
      <p:grpSp>
        <p:nvGrpSpPr>
          <p:cNvPr id="10" name="Group 9">
            <a:extLst>
              <a:ext uri="{FF2B5EF4-FFF2-40B4-BE49-F238E27FC236}">
                <a16:creationId xmlns:a16="http://schemas.microsoft.com/office/drawing/2014/main" id="{80E06EF1-31AC-278C-85AC-0E37908F3276}"/>
              </a:ext>
            </a:extLst>
          </p:cNvPr>
          <p:cNvGrpSpPr>
            <a:grpSpLocks noChangeAspect="1"/>
          </p:cNvGrpSpPr>
          <p:nvPr/>
        </p:nvGrpSpPr>
        <p:grpSpPr>
          <a:xfrm>
            <a:off x="2363809" y="1974932"/>
            <a:ext cx="6886940" cy="1537949"/>
            <a:chOff x="1525970" y="2152857"/>
            <a:chExt cx="7050871" cy="1574558"/>
          </a:xfrm>
        </p:grpSpPr>
        <p:sp>
          <p:nvSpPr>
            <p:cNvPr id="6" name="TextBox 5">
              <a:extLst>
                <a:ext uri="{FF2B5EF4-FFF2-40B4-BE49-F238E27FC236}">
                  <a16:creationId xmlns:a16="http://schemas.microsoft.com/office/drawing/2014/main" id="{D11AEA3E-F371-DC3D-6B13-45CE5F7B7BB1}"/>
                </a:ext>
              </a:extLst>
            </p:cNvPr>
            <p:cNvSpPr txBox="1"/>
            <p:nvPr/>
          </p:nvSpPr>
          <p:spPr>
            <a:xfrm>
              <a:off x="1525970" y="2309452"/>
              <a:ext cx="7050871" cy="1417963"/>
            </a:xfrm>
            <a:prstGeom prst="rect">
              <a:avLst/>
            </a:prstGeom>
            <a:noFill/>
          </p:spPr>
          <p:txBody>
            <a:bodyPr wrap="square" rtlCol="0">
              <a:spAutoFit/>
            </a:bodyPr>
            <a:lstStyle/>
            <a:p>
              <a:endParaRPr lang="en-US" sz="1400" dirty="0">
                <a:effectLst/>
                <a:latin typeface="Times New Roman" panose="02020603050405020304" pitchFamily="18" charset="0"/>
              </a:endParaRPr>
            </a:p>
            <a:p>
              <a:r>
                <a:rPr lang="en-US" sz="1400" dirty="0">
                  <a:effectLst/>
                  <a:latin typeface="Times New Roman" panose="02020603050405020304" pitchFamily="18" charset="0"/>
                </a:rPr>
                <a:t> </a:t>
              </a:r>
              <a:r>
                <a:rPr lang="en-US" sz="1400" i="1" dirty="0">
                  <a:effectLst/>
                  <a:latin typeface="Times New Roman" panose="02020603050405020304" pitchFamily="18" charset="0"/>
                </a:rPr>
                <a:t>Dear Drs. Ryu and Trbojevic:</a:t>
              </a:r>
            </a:p>
            <a:p>
              <a:r>
                <a:rPr lang="en-US" sz="1400" i="1" dirty="0">
                  <a:effectLst/>
                  <a:latin typeface="Times New Roman" panose="02020603050405020304" pitchFamily="18" charset="0"/>
                </a:rPr>
                <a:t>I am pleased to inform you that your proposal to the 2023 SBU-BNL Seed Grant Program, Photon FLASH Therapy Targeting for Deep-Seated Tumors, has been selected for funding in the amount of $41,937. Congratulations! </a:t>
              </a:r>
              <a:r>
                <a:rPr lang="en-US" sz="1400" b="1" i="1" dirty="0">
                  <a:solidFill>
                    <a:srgbClr val="C00000"/>
                  </a:solidFill>
                  <a:effectLst/>
                  <a:latin typeface="Times New Roman" panose="02020603050405020304" pitchFamily="18" charset="0"/>
                </a:rPr>
                <a:t>The reviewers were impressed with the research focus outlined in your proposal and noted the potential impact of the project… </a:t>
              </a:r>
            </a:p>
          </p:txBody>
        </p:sp>
        <p:pic>
          <p:nvPicPr>
            <p:cNvPr id="9" name="Picture 8" descr="Logo&#10;&#10;Description automatically generated">
              <a:extLst>
                <a:ext uri="{FF2B5EF4-FFF2-40B4-BE49-F238E27FC236}">
                  <a16:creationId xmlns:a16="http://schemas.microsoft.com/office/drawing/2014/main" id="{618A921C-5558-8B10-8BE9-05B5BABF5D16}"/>
                </a:ext>
              </a:extLst>
            </p:cNvPr>
            <p:cNvPicPr>
              <a:picLocks noChangeAspect="1"/>
            </p:cNvPicPr>
            <p:nvPr/>
          </p:nvPicPr>
          <p:blipFill>
            <a:blip r:embed="rId2"/>
            <a:stretch>
              <a:fillRect/>
            </a:stretch>
          </p:blipFill>
          <p:spPr>
            <a:xfrm>
              <a:off x="1602127" y="2152857"/>
              <a:ext cx="1855595" cy="369332"/>
            </a:xfrm>
            <a:prstGeom prst="rect">
              <a:avLst/>
            </a:prstGeom>
          </p:spPr>
        </p:pic>
      </p:grpSp>
      <p:sp>
        <p:nvSpPr>
          <p:cNvPr id="12" name="Rectangle 11">
            <a:extLst>
              <a:ext uri="{FF2B5EF4-FFF2-40B4-BE49-F238E27FC236}">
                <a16:creationId xmlns:a16="http://schemas.microsoft.com/office/drawing/2014/main" id="{CE5806BB-818F-D0AA-6BD1-005565F04DC3}"/>
              </a:ext>
            </a:extLst>
          </p:cNvPr>
          <p:cNvSpPr/>
          <p:nvPr/>
        </p:nvSpPr>
        <p:spPr>
          <a:xfrm>
            <a:off x="3460406" y="3572397"/>
            <a:ext cx="1805651" cy="653112"/>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CAD BNL-SBU  Collaboration</a:t>
            </a:r>
          </a:p>
        </p:txBody>
      </p:sp>
      <p:cxnSp>
        <p:nvCxnSpPr>
          <p:cNvPr id="14" name="Straight Arrow Connector 13">
            <a:extLst>
              <a:ext uri="{FF2B5EF4-FFF2-40B4-BE49-F238E27FC236}">
                <a16:creationId xmlns:a16="http://schemas.microsoft.com/office/drawing/2014/main" id="{C3D7F4CF-B73E-9E40-D655-ECFD15D2B786}"/>
              </a:ext>
            </a:extLst>
          </p:cNvPr>
          <p:cNvCxnSpPr>
            <a:cxnSpLocks/>
            <a:stCxn id="12" idx="1"/>
          </p:cNvCxnSpPr>
          <p:nvPr/>
        </p:nvCxnSpPr>
        <p:spPr>
          <a:xfrm flipH="1">
            <a:off x="1719798" y="3898953"/>
            <a:ext cx="1740608" cy="363978"/>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C7539BA-8A91-E4F0-9A82-EC78A265EA56}"/>
              </a:ext>
            </a:extLst>
          </p:cNvPr>
          <p:cNvCxnSpPr>
            <a:cxnSpLocks/>
            <a:stCxn id="12" idx="3"/>
            <a:endCxn id="23" idx="0"/>
          </p:cNvCxnSpPr>
          <p:nvPr/>
        </p:nvCxnSpPr>
        <p:spPr>
          <a:xfrm>
            <a:off x="5266057" y="3898953"/>
            <a:ext cx="1732199" cy="528363"/>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pic>
        <p:nvPicPr>
          <p:cNvPr id="23" name="Picture 22" descr="Chart&#10;&#10;Description automatically generated">
            <a:extLst>
              <a:ext uri="{FF2B5EF4-FFF2-40B4-BE49-F238E27FC236}">
                <a16:creationId xmlns:a16="http://schemas.microsoft.com/office/drawing/2014/main" id="{B3488958-853F-A7B1-C759-850E7A427AE5}"/>
              </a:ext>
            </a:extLst>
          </p:cNvPr>
          <p:cNvPicPr>
            <a:picLocks noChangeAspect="1"/>
          </p:cNvPicPr>
          <p:nvPr/>
        </p:nvPicPr>
        <p:blipFill>
          <a:blip r:embed="rId3"/>
          <a:stretch>
            <a:fillRect/>
          </a:stretch>
        </p:blipFill>
        <p:spPr>
          <a:xfrm>
            <a:off x="5085960" y="4427316"/>
            <a:ext cx="3824591" cy="1963670"/>
          </a:xfrm>
          <a:prstGeom prst="rect">
            <a:avLst/>
          </a:prstGeom>
          <a:ln w="19050">
            <a:solidFill>
              <a:schemeClr val="tx1"/>
            </a:solidFill>
          </a:ln>
        </p:spPr>
      </p:pic>
      <p:pic>
        <p:nvPicPr>
          <p:cNvPr id="24" name="Picture 23">
            <a:extLst>
              <a:ext uri="{FF2B5EF4-FFF2-40B4-BE49-F238E27FC236}">
                <a16:creationId xmlns:a16="http://schemas.microsoft.com/office/drawing/2014/main" id="{4ADE75B1-59A1-836F-0886-461F3198C42D}"/>
              </a:ext>
            </a:extLst>
          </p:cNvPr>
          <p:cNvPicPr>
            <a:picLocks noChangeAspect="1"/>
          </p:cNvPicPr>
          <p:nvPr/>
        </p:nvPicPr>
        <p:blipFill>
          <a:blip r:embed="rId4"/>
          <a:stretch>
            <a:fillRect/>
          </a:stretch>
        </p:blipFill>
        <p:spPr>
          <a:xfrm>
            <a:off x="612499" y="4329392"/>
            <a:ext cx="2214597" cy="1224084"/>
          </a:xfrm>
          <a:prstGeom prst="rect">
            <a:avLst/>
          </a:prstGeom>
        </p:spPr>
      </p:pic>
      <p:pic>
        <p:nvPicPr>
          <p:cNvPr id="26" name="Picture 25">
            <a:extLst>
              <a:ext uri="{FF2B5EF4-FFF2-40B4-BE49-F238E27FC236}">
                <a16:creationId xmlns:a16="http://schemas.microsoft.com/office/drawing/2014/main" id="{61E8239B-5C0B-F5B2-C2E6-84A5557CB6E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088606" y="4479007"/>
            <a:ext cx="1735844" cy="850010"/>
          </a:xfrm>
          <a:prstGeom prst="rect">
            <a:avLst/>
          </a:prstGeom>
        </p:spPr>
      </p:pic>
      <p:pic>
        <p:nvPicPr>
          <p:cNvPr id="27" name="Picture 26">
            <a:extLst>
              <a:ext uri="{FF2B5EF4-FFF2-40B4-BE49-F238E27FC236}">
                <a16:creationId xmlns:a16="http://schemas.microsoft.com/office/drawing/2014/main" id="{45B90472-EA85-4747-F78B-2A857395BC4E}"/>
              </a:ext>
            </a:extLst>
          </p:cNvPr>
          <p:cNvPicPr>
            <a:picLocks noChangeAspect="1"/>
          </p:cNvPicPr>
          <p:nvPr/>
        </p:nvPicPr>
        <p:blipFill>
          <a:blip r:embed="rId6"/>
          <a:stretch>
            <a:fillRect/>
          </a:stretch>
        </p:blipFill>
        <p:spPr>
          <a:xfrm>
            <a:off x="3390431" y="5454033"/>
            <a:ext cx="972800" cy="1038641"/>
          </a:xfrm>
          <a:prstGeom prst="rect">
            <a:avLst/>
          </a:prstGeom>
        </p:spPr>
      </p:pic>
      <p:pic>
        <p:nvPicPr>
          <p:cNvPr id="29" name="Picture 28">
            <a:extLst>
              <a:ext uri="{FF2B5EF4-FFF2-40B4-BE49-F238E27FC236}">
                <a16:creationId xmlns:a16="http://schemas.microsoft.com/office/drawing/2014/main" id="{C9FF3D53-B895-BEBD-F95C-49E68A7F45B2}"/>
              </a:ext>
            </a:extLst>
          </p:cNvPr>
          <p:cNvPicPr>
            <a:picLocks noChangeAspect="1"/>
          </p:cNvPicPr>
          <p:nvPr/>
        </p:nvPicPr>
        <p:blipFill>
          <a:blip r:embed="rId7"/>
          <a:stretch>
            <a:fillRect/>
          </a:stretch>
        </p:blipFill>
        <p:spPr>
          <a:xfrm>
            <a:off x="2328740" y="5619938"/>
            <a:ext cx="920480" cy="872937"/>
          </a:xfrm>
          <a:prstGeom prst="rect">
            <a:avLst/>
          </a:prstGeom>
        </p:spPr>
      </p:pic>
      <p:sp>
        <p:nvSpPr>
          <p:cNvPr id="36" name="TextBox 35">
            <a:extLst>
              <a:ext uri="{FF2B5EF4-FFF2-40B4-BE49-F238E27FC236}">
                <a16:creationId xmlns:a16="http://schemas.microsoft.com/office/drawing/2014/main" id="{248ECB82-7EA6-FD5E-63BF-35F8EF416F19}"/>
              </a:ext>
            </a:extLst>
          </p:cNvPr>
          <p:cNvSpPr txBox="1"/>
          <p:nvPr/>
        </p:nvSpPr>
        <p:spPr>
          <a:xfrm>
            <a:off x="1479213" y="5711743"/>
            <a:ext cx="778921" cy="523220"/>
          </a:xfrm>
          <a:prstGeom prst="rect">
            <a:avLst/>
          </a:prstGeom>
          <a:noFill/>
        </p:spPr>
        <p:txBody>
          <a:bodyPr wrap="square" rtlCol="0">
            <a:spAutoFit/>
          </a:bodyPr>
          <a:lstStyle/>
          <a:p>
            <a:pPr algn="ctr"/>
            <a:r>
              <a:rPr lang="en-US" sz="1400" dirty="0"/>
              <a:t>Mouse Holder</a:t>
            </a:r>
          </a:p>
        </p:txBody>
      </p:sp>
      <p:pic>
        <p:nvPicPr>
          <p:cNvPr id="37" name="Picture 36">
            <a:extLst>
              <a:ext uri="{FF2B5EF4-FFF2-40B4-BE49-F238E27FC236}">
                <a16:creationId xmlns:a16="http://schemas.microsoft.com/office/drawing/2014/main" id="{EB7ADEB7-6DFA-1529-2902-ABC1DEA69A34}"/>
              </a:ext>
            </a:extLst>
          </p:cNvPr>
          <p:cNvPicPr>
            <a:picLocks noChangeAspect="1"/>
          </p:cNvPicPr>
          <p:nvPr/>
        </p:nvPicPr>
        <p:blipFill>
          <a:blip r:embed="rId8"/>
          <a:stretch>
            <a:fillRect/>
          </a:stretch>
        </p:blipFill>
        <p:spPr>
          <a:xfrm>
            <a:off x="599689" y="3319669"/>
            <a:ext cx="1460756" cy="905840"/>
          </a:xfrm>
          <a:prstGeom prst="rect">
            <a:avLst/>
          </a:prstGeom>
        </p:spPr>
      </p:pic>
      <p:sp>
        <p:nvSpPr>
          <p:cNvPr id="38" name="TextBox 37">
            <a:extLst>
              <a:ext uri="{FF2B5EF4-FFF2-40B4-BE49-F238E27FC236}">
                <a16:creationId xmlns:a16="http://schemas.microsoft.com/office/drawing/2014/main" id="{073B8816-6797-61F2-D29B-24600B819E31}"/>
              </a:ext>
            </a:extLst>
          </p:cNvPr>
          <p:cNvSpPr txBox="1"/>
          <p:nvPr/>
        </p:nvSpPr>
        <p:spPr>
          <a:xfrm>
            <a:off x="364965" y="2729989"/>
            <a:ext cx="1760167" cy="584775"/>
          </a:xfrm>
          <a:prstGeom prst="rect">
            <a:avLst/>
          </a:prstGeom>
          <a:noFill/>
        </p:spPr>
        <p:txBody>
          <a:bodyPr wrap="square" rtlCol="0">
            <a:spAutoFit/>
          </a:bodyPr>
          <a:lstStyle/>
          <a:p>
            <a:r>
              <a:rPr lang="en-US" sz="1600" dirty="0"/>
              <a:t>Tandem FLASH Experiments</a:t>
            </a:r>
          </a:p>
        </p:txBody>
      </p:sp>
    </p:spTree>
    <p:extLst>
      <p:ext uri="{BB962C8B-B14F-4D97-AF65-F5344CB8AC3E}">
        <p14:creationId xmlns:p14="http://schemas.microsoft.com/office/powerpoint/2010/main" val="24557549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95266-BA9A-AAD2-D411-5D16D8A9B8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90B198-7F66-239E-1220-347874DEE863}"/>
              </a:ext>
            </a:extLst>
          </p:cNvPr>
          <p:cNvSpPr>
            <a:spLocks noGrp="1"/>
          </p:cNvSpPr>
          <p:nvPr>
            <p:ph type="title"/>
          </p:nvPr>
        </p:nvSpPr>
        <p:spPr>
          <a:xfrm>
            <a:off x="272005" y="0"/>
            <a:ext cx="8825696" cy="1226916"/>
          </a:xfrm>
        </p:spPr>
        <p:txBody>
          <a:bodyPr>
            <a:noAutofit/>
          </a:bodyPr>
          <a:lstStyle/>
          <a:p>
            <a:pPr algn="just"/>
            <a:r>
              <a:rPr lang="en-US" sz="2000" dirty="0"/>
              <a:t>Medical Applications: FLASH Radiation Cancer Therapy Facility at Stony Brook University Hospital with Fast-Cycling Permanent Magnet </a:t>
            </a:r>
            <a:r>
              <a:rPr lang="en-US" sz="2000" b="1" dirty="0"/>
              <a:t>Synchrotron and Permanent Magnet Gantry</a:t>
            </a:r>
            <a:endParaRPr lang="en-US" sz="2000" dirty="0"/>
          </a:p>
        </p:txBody>
      </p:sp>
      <p:sp>
        <p:nvSpPr>
          <p:cNvPr id="3" name="Slide Number Placeholder 2">
            <a:extLst>
              <a:ext uri="{FF2B5EF4-FFF2-40B4-BE49-F238E27FC236}">
                <a16:creationId xmlns:a16="http://schemas.microsoft.com/office/drawing/2014/main" id="{7FDF5DC6-9F91-3396-E2BD-687401847728}"/>
              </a:ext>
            </a:extLst>
          </p:cNvPr>
          <p:cNvSpPr>
            <a:spLocks noGrp="1"/>
          </p:cNvSpPr>
          <p:nvPr>
            <p:ph type="sldNum" sz="quarter" idx="4"/>
          </p:nvPr>
        </p:nvSpPr>
        <p:spPr/>
        <p:txBody>
          <a:bodyPr/>
          <a:lstStyle/>
          <a:p>
            <a:fld id="{933A556B-7C63-244D-9B7C-B0EA8042B330}" type="slidenum">
              <a:rPr lang="en-US" smtClean="0"/>
              <a:pPr/>
              <a:t>5</a:t>
            </a:fld>
            <a:endParaRPr lang="en-US" sz="750" dirty="0"/>
          </a:p>
        </p:txBody>
      </p:sp>
      <p:pic>
        <p:nvPicPr>
          <p:cNvPr id="4" name="Picture 3" descr="Diagram, schematic&#10;&#10;Description automatically generated">
            <a:extLst>
              <a:ext uri="{FF2B5EF4-FFF2-40B4-BE49-F238E27FC236}">
                <a16:creationId xmlns:a16="http://schemas.microsoft.com/office/drawing/2014/main" id="{7150975C-FB68-6BC8-5A63-660027664E75}"/>
              </a:ext>
            </a:extLst>
          </p:cNvPr>
          <p:cNvPicPr>
            <a:picLocks noChangeAspect="1"/>
          </p:cNvPicPr>
          <p:nvPr/>
        </p:nvPicPr>
        <p:blipFill>
          <a:blip r:embed="rId2"/>
          <a:stretch>
            <a:fillRect/>
          </a:stretch>
        </p:blipFill>
        <p:spPr>
          <a:xfrm>
            <a:off x="312519" y="1848824"/>
            <a:ext cx="7216813" cy="4644051"/>
          </a:xfrm>
          <a:prstGeom prst="rect">
            <a:avLst/>
          </a:prstGeom>
        </p:spPr>
      </p:pic>
      <p:sp>
        <p:nvSpPr>
          <p:cNvPr id="5" name="Content Placeholder 4">
            <a:extLst>
              <a:ext uri="{FF2B5EF4-FFF2-40B4-BE49-F238E27FC236}">
                <a16:creationId xmlns:a16="http://schemas.microsoft.com/office/drawing/2014/main" id="{F5669791-7247-AECA-F346-50ED4A43AC0C}"/>
              </a:ext>
            </a:extLst>
          </p:cNvPr>
          <p:cNvSpPr txBox="1">
            <a:spLocks/>
          </p:cNvSpPr>
          <p:nvPr/>
        </p:nvSpPr>
        <p:spPr>
          <a:xfrm>
            <a:off x="5092858" y="1027434"/>
            <a:ext cx="3958544" cy="3491725"/>
          </a:xfrm>
          <a:prstGeom prst="rect">
            <a:avLst/>
          </a:prstGeom>
          <a:noFill/>
        </p:spPr>
        <p:txBody>
          <a:bodyPr wrap="square"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None/>
            </a:pPr>
            <a:r>
              <a:rPr lang="en-US" sz="1400" b="1" dirty="0">
                <a:cs typeface="Calibri" panose="020F0502020204030204" pitchFamily="34" charset="0"/>
              </a:rPr>
              <a:t>Advantages of the concept:</a:t>
            </a:r>
          </a:p>
          <a:p>
            <a:pPr marL="173038" indent="-173038" algn="just"/>
            <a:r>
              <a:rPr lang="en-US" sz="1100" dirty="0">
                <a:ea typeface="Calibri" panose="020F0502020204030204" pitchFamily="34" charset="0"/>
                <a:cs typeface="Calibri" panose="020F0502020204030204" pitchFamily="34" charset="0"/>
              </a:rPr>
              <a:t>In proton acceleration within the non-relativistic energy range the main problem is the limitation </a:t>
            </a:r>
            <a:r>
              <a:rPr lang="en-US" sz="1100" b="1" dirty="0">
                <a:solidFill>
                  <a:srgbClr val="FF0000"/>
                </a:solidFill>
                <a:ea typeface="Calibri" panose="020F0502020204030204" pitchFamily="34" charset="0"/>
                <a:cs typeface="Calibri" panose="020F0502020204030204" pitchFamily="34" charset="0"/>
              </a:rPr>
              <a:t>the speed of magnetic field response to the change of energy</a:t>
            </a:r>
            <a:r>
              <a:rPr lang="en-US" sz="1100" dirty="0">
                <a:solidFill>
                  <a:srgbClr val="002060"/>
                </a:solidFill>
                <a:ea typeface="Calibri" panose="020F0502020204030204" pitchFamily="34" charset="0"/>
                <a:cs typeface="Calibri" panose="020F0502020204030204" pitchFamily="34" charset="0"/>
              </a:rPr>
              <a:t>. </a:t>
            </a:r>
            <a:r>
              <a:rPr lang="en-US" sz="1100" dirty="0">
                <a:ea typeface="Calibri" panose="020F0502020204030204" pitchFamily="34" charset="0"/>
                <a:cs typeface="Calibri" panose="020F0502020204030204" pitchFamily="34" charset="0"/>
              </a:rPr>
              <a:t>This limitation </a:t>
            </a:r>
            <a:r>
              <a:rPr lang="en-US" sz="1100" b="1" dirty="0">
                <a:solidFill>
                  <a:srgbClr val="FF0000"/>
                </a:solidFill>
                <a:ea typeface="Calibri" panose="020F0502020204030204" pitchFamily="34" charset="0"/>
                <a:cs typeface="Calibri" panose="020F0502020204030204" pitchFamily="34" charset="0"/>
              </a:rPr>
              <a:t>is now eliminated by using the permanent magnets </a:t>
            </a:r>
            <a:r>
              <a:rPr lang="en-US" sz="1100" dirty="0">
                <a:ea typeface="Calibri" panose="020F0502020204030204" pitchFamily="34" charset="0"/>
                <a:cs typeface="Calibri" panose="020F0502020204030204" pitchFamily="34" charset="0"/>
              </a:rPr>
              <a:t>for the same energy range</a:t>
            </a:r>
            <a:r>
              <a:rPr lang="en-US" sz="1100" dirty="0">
                <a:solidFill>
                  <a:srgbClr val="002060"/>
                </a:solidFill>
                <a:ea typeface="Calibri" panose="020F0502020204030204" pitchFamily="34" charset="0"/>
                <a:cs typeface="Calibri" panose="020F0502020204030204" pitchFamily="34" charset="0"/>
              </a:rPr>
              <a:t>. </a:t>
            </a:r>
          </a:p>
          <a:p>
            <a:pPr marL="173038" indent="-173038" algn="just"/>
            <a:r>
              <a:rPr lang="en-US" sz="1100" b="1" dirty="0">
                <a:cs typeface="Calibri" panose="020F0502020204030204" pitchFamily="34" charset="0"/>
              </a:rPr>
              <a:t>Cost reduction: the cost proposed </a:t>
            </a:r>
            <a:r>
              <a:rPr lang="en-US" sz="1100" dirty="0">
                <a:cs typeface="Calibri" panose="020F0502020204030204" pitchFamily="34" charset="0"/>
              </a:rPr>
              <a:t>FLASH radiation therapy facility </a:t>
            </a:r>
            <a:r>
              <a:rPr lang="en-US" sz="1100" b="1" dirty="0">
                <a:cs typeface="Calibri" panose="020F0502020204030204" pitchFamily="34" charset="0"/>
              </a:rPr>
              <a:t>is estimated to be ~$40M </a:t>
            </a:r>
            <a:r>
              <a:rPr lang="en-US" sz="1100" dirty="0">
                <a:cs typeface="Calibri" panose="020F0502020204030204" pitchFamily="34" charset="0"/>
              </a:rPr>
              <a:t>to be compared to </a:t>
            </a:r>
            <a:r>
              <a:rPr lang="en-US" sz="1100" b="1" dirty="0">
                <a:cs typeface="Calibri" panose="020F0502020204030204" pitchFamily="34" charset="0"/>
              </a:rPr>
              <a:t>~$200M (Varian Facility in New York city in Harlem)</a:t>
            </a:r>
            <a:endParaRPr lang="en-US" sz="1100" dirty="0">
              <a:cs typeface="Calibri" panose="020F0502020204030204" pitchFamily="34" charset="0"/>
            </a:endParaRPr>
          </a:p>
          <a:p>
            <a:pPr marL="173038" indent="-173038" algn="just"/>
            <a:r>
              <a:rPr lang="en-US" sz="1100" b="1" dirty="0">
                <a:cs typeface="Calibri" panose="020F0502020204030204" pitchFamily="34" charset="0"/>
              </a:rPr>
              <a:t>Simplified operation </a:t>
            </a:r>
            <a:r>
              <a:rPr lang="en-US" sz="1100" dirty="0">
                <a:cs typeface="Calibri" panose="020F0502020204030204" pitchFamily="34" charset="0"/>
              </a:rPr>
              <a:t>as there is not a need to change the magnet settings for different proton energies.</a:t>
            </a:r>
          </a:p>
          <a:p>
            <a:pPr marL="173038" indent="-173038" algn="just"/>
            <a:r>
              <a:rPr lang="en-US" sz="1100" b="1" dirty="0">
                <a:cs typeface="Calibri" panose="020F0502020204030204" pitchFamily="34" charset="0"/>
              </a:rPr>
              <a:t>Reduction of the power consumption </a:t>
            </a:r>
            <a:r>
              <a:rPr lang="en-US" sz="1100" dirty="0">
                <a:cs typeface="Calibri" panose="020F0502020204030204" pitchFamily="34" charset="0"/>
              </a:rPr>
              <a:t>as the permanent magnets do not require electrical power. Exceptions are the correction magnets and RF power amplifiers.</a:t>
            </a:r>
          </a:p>
          <a:p>
            <a:pPr marL="173038" indent="-173038" algn="just"/>
            <a:r>
              <a:rPr lang="en-US" sz="1100" b="1" dirty="0">
                <a:cs typeface="Calibri" panose="020F0502020204030204" pitchFamily="34" charset="0"/>
              </a:rPr>
              <a:t>Reduction on radiation shielding </a:t>
            </a:r>
            <a:r>
              <a:rPr lang="en-US" sz="1100" dirty="0">
                <a:cs typeface="Calibri" panose="020F0502020204030204" pitchFamily="34" charset="0"/>
              </a:rPr>
              <a:t>as the beam losses in synchrotron if any are controlled.</a:t>
            </a:r>
          </a:p>
          <a:p>
            <a:pPr marL="173038" indent="-173038" algn="just"/>
            <a:r>
              <a:rPr lang="en-US" sz="1100" b="1" dirty="0">
                <a:cs typeface="Calibri" panose="020F0502020204030204" pitchFamily="34" charset="0"/>
              </a:rPr>
              <a:t>Reduction of the magnet sizes and weights</a:t>
            </a:r>
            <a:r>
              <a:rPr lang="en-US" sz="1100" dirty="0">
                <a:cs typeface="Calibri" panose="020F0502020204030204" pitchFamily="34" charset="0"/>
              </a:rPr>
              <a:t>. The </a:t>
            </a:r>
            <a:r>
              <a:rPr lang="en-US" sz="1100" b="1" dirty="0">
                <a:cs typeface="Calibri" panose="020F0502020204030204" pitchFamily="34" charset="0"/>
              </a:rPr>
              <a:t>gantry weight is significantly reduced.</a:t>
            </a:r>
            <a:endParaRPr lang="en-US" sz="1100" b="1" dirty="0"/>
          </a:p>
        </p:txBody>
      </p:sp>
    </p:spTree>
    <p:extLst>
      <p:ext uri="{BB962C8B-B14F-4D97-AF65-F5344CB8AC3E}">
        <p14:creationId xmlns:p14="http://schemas.microsoft.com/office/powerpoint/2010/main" val="2250093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E8148-2DC8-04A3-4363-95072119DE8B}"/>
              </a:ext>
            </a:extLst>
          </p:cNvPr>
          <p:cNvSpPr>
            <a:spLocks noGrp="1"/>
          </p:cNvSpPr>
          <p:nvPr>
            <p:ph type="title"/>
          </p:nvPr>
        </p:nvSpPr>
        <p:spPr>
          <a:xfrm>
            <a:off x="428625" y="0"/>
            <a:ext cx="8286750" cy="643867"/>
          </a:xfrm>
        </p:spPr>
        <p:txBody>
          <a:bodyPr>
            <a:normAutofit/>
          </a:bodyPr>
          <a:lstStyle/>
          <a:p>
            <a:r>
              <a:rPr lang="en-US" sz="2800" dirty="0"/>
              <a:t>FLASH Radiation Therapy</a:t>
            </a:r>
          </a:p>
        </p:txBody>
      </p:sp>
      <p:sp>
        <p:nvSpPr>
          <p:cNvPr id="3" name="Slide Number Placeholder 2">
            <a:extLst>
              <a:ext uri="{FF2B5EF4-FFF2-40B4-BE49-F238E27FC236}">
                <a16:creationId xmlns:a16="http://schemas.microsoft.com/office/drawing/2014/main" id="{A2FF138D-E4CA-0CC7-F36C-2BEEC7E8C4D4}"/>
              </a:ext>
            </a:extLst>
          </p:cNvPr>
          <p:cNvSpPr>
            <a:spLocks noGrp="1"/>
          </p:cNvSpPr>
          <p:nvPr>
            <p:ph type="sldNum" sz="quarter" idx="4"/>
          </p:nvPr>
        </p:nvSpPr>
        <p:spPr/>
        <p:txBody>
          <a:bodyPr/>
          <a:lstStyle/>
          <a:p>
            <a:fld id="{933A556B-7C63-244D-9B7C-B0EA8042B330}" type="slidenum">
              <a:rPr lang="en-US" smtClean="0"/>
              <a:pPr/>
              <a:t>6</a:t>
            </a:fld>
            <a:endParaRPr lang="en-US" dirty="0"/>
          </a:p>
        </p:txBody>
      </p:sp>
      <p:sp>
        <p:nvSpPr>
          <p:cNvPr id="4" name="TextBox 3">
            <a:extLst>
              <a:ext uri="{FF2B5EF4-FFF2-40B4-BE49-F238E27FC236}">
                <a16:creationId xmlns:a16="http://schemas.microsoft.com/office/drawing/2014/main" id="{A5DC66EC-5F19-8D9A-834A-BB9DADE54BA4}"/>
              </a:ext>
            </a:extLst>
          </p:cNvPr>
          <p:cNvSpPr txBox="1"/>
          <p:nvPr/>
        </p:nvSpPr>
        <p:spPr>
          <a:xfrm>
            <a:off x="428625" y="611141"/>
            <a:ext cx="8698038" cy="2062103"/>
          </a:xfrm>
          <a:prstGeom prst="rect">
            <a:avLst/>
          </a:prstGeom>
          <a:noFill/>
        </p:spPr>
        <p:txBody>
          <a:bodyPr wrap="square" rtlCol="0">
            <a:spAutoFit/>
          </a:bodyPr>
          <a:lstStyle/>
          <a:p>
            <a:pPr algn="just"/>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It has been demonstrated, mostly through multiple experiments with animals and just a few human exposures that the</a:t>
            </a:r>
            <a:r>
              <a:rPr lang="en-US" sz="16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FLASH radiation can decrease  the normal tissue injury while maintaining destruction of the tumor cells </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as in conventional radiotherapy. </a:t>
            </a:r>
            <a:r>
              <a:rPr lang="en-US" sz="16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This proposal removes limitations of the existing proton therapy facilities</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600" dirty="0">
                <a:solidFill>
                  <a:srgbClr val="002060"/>
                </a:solidFill>
                <a:latin typeface="Arial" panose="020B0604020202020204" pitchFamily="34" charset="0"/>
                <a:ea typeface="Times New Roman" panose="02020603050405020304" pitchFamily="18" charset="0"/>
                <a:cs typeface="Arial" panose="020B0604020202020204" pitchFamily="34" charset="0"/>
              </a:rPr>
              <a:t>I</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t delivers protons with required energies in </a:t>
            </a:r>
            <a:r>
              <a:rPr lang="en-US" sz="16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 very short time </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without varying the magnetic field. It uses the permanent magnets except in the spot scanning part. Permanent magnets proposal is based on </a:t>
            </a:r>
            <a:r>
              <a:rPr lang="en-US" sz="16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already achieved technology recently demonstrated in the Cornell-Brookhaven National Laboratory Electron Test Accelerator “CBETA” commissioning. </a:t>
            </a:r>
          </a:p>
        </p:txBody>
      </p:sp>
      <p:pic>
        <p:nvPicPr>
          <p:cNvPr id="5" name="Picture 4" descr="A close-up of a microscope&#10;&#10;Description automatically generated with low confidence">
            <a:extLst>
              <a:ext uri="{FF2B5EF4-FFF2-40B4-BE49-F238E27FC236}">
                <a16:creationId xmlns:a16="http://schemas.microsoft.com/office/drawing/2014/main" id="{86D567C4-BE51-F5C7-5CFD-B153FC23C87B}"/>
              </a:ext>
            </a:extLst>
          </p:cNvPr>
          <p:cNvPicPr>
            <a:picLocks noChangeAspect="1"/>
          </p:cNvPicPr>
          <p:nvPr/>
        </p:nvPicPr>
        <p:blipFill>
          <a:blip r:embed="rId2"/>
          <a:stretch>
            <a:fillRect/>
          </a:stretch>
        </p:blipFill>
        <p:spPr>
          <a:xfrm>
            <a:off x="330243" y="2980146"/>
            <a:ext cx="4668308" cy="1246024"/>
          </a:xfrm>
          <a:prstGeom prst="rect">
            <a:avLst/>
          </a:prstGeom>
        </p:spPr>
      </p:pic>
      <p:pic>
        <p:nvPicPr>
          <p:cNvPr id="6" name="Picture 5" descr="A close-up of a microscope&#10;&#10;Description automatically generated with low confidence">
            <a:extLst>
              <a:ext uri="{FF2B5EF4-FFF2-40B4-BE49-F238E27FC236}">
                <a16:creationId xmlns:a16="http://schemas.microsoft.com/office/drawing/2014/main" id="{97D8AC44-49AE-EE8E-796C-2EA0E5D720C5}"/>
              </a:ext>
            </a:extLst>
          </p:cNvPr>
          <p:cNvPicPr>
            <a:picLocks noChangeAspect="1"/>
          </p:cNvPicPr>
          <p:nvPr/>
        </p:nvPicPr>
        <p:blipFill>
          <a:blip r:embed="rId3"/>
          <a:stretch>
            <a:fillRect/>
          </a:stretch>
        </p:blipFill>
        <p:spPr>
          <a:xfrm>
            <a:off x="336831" y="4763627"/>
            <a:ext cx="4664222" cy="1306974"/>
          </a:xfrm>
          <a:prstGeom prst="rect">
            <a:avLst/>
          </a:prstGeom>
        </p:spPr>
      </p:pic>
      <p:sp>
        <p:nvSpPr>
          <p:cNvPr id="7" name="TextBox 6">
            <a:extLst>
              <a:ext uri="{FF2B5EF4-FFF2-40B4-BE49-F238E27FC236}">
                <a16:creationId xmlns:a16="http://schemas.microsoft.com/office/drawing/2014/main" id="{27471322-7E8B-7C26-68EF-4809424123C4}"/>
              </a:ext>
            </a:extLst>
          </p:cNvPr>
          <p:cNvSpPr txBox="1"/>
          <p:nvPr/>
        </p:nvSpPr>
        <p:spPr>
          <a:xfrm>
            <a:off x="5012764" y="2582008"/>
            <a:ext cx="4180068" cy="3754874"/>
          </a:xfrm>
          <a:prstGeom prst="rect">
            <a:avLst/>
          </a:prstGeom>
          <a:noFill/>
        </p:spPr>
        <p:txBody>
          <a:bodyPr wrap="square" rtlCol="0">
            <a:spAutoFit/>
          </a:bodyPr>
          <a:lstStyle/>
          <a:p>
            <a:pPr>
              <a:spcAft>
                <a:spcPts val="1200"/>
              </a:spcAft>
            </a:pPr>
            <a:r>
              <a:rPr lang="en-US" sz="1600" b="1" dirty="0">
                <a:latin typeface="Arial" panose="020B0604020202020204" pitchFamily="34" charset="0"/>
                <a:cs typeface="Arial" panose="020B0604020202020204" pitchFamily="34" charset="0"/>
              </a:rPr>
              <a:t>The proton FLASH therapy requirements are </a:t>
            </a:r>
            <a:r>
              <a:rPr lang="en-US" sz="1600" b="1" dirty="0">
                <a:solidFill>
                  <a:srgbClr val="C00000"/>
                </a:solidFill>
                <a:latin typeface="Arial" panose="020B0604020202020204" pitchFamily="34" charset="0"/>
                <a:cs typeface="Arial" panose="020B0604020202020204" pitchFamily="34" charset="0"/>
              </a:rPr>
              <a:t>40 Gy/s </a:t>
            </a:r>
            <a:r>
              <a:rPr lang="en-US" sz="1600" b="1" dirty="0">
                <a:latin typeface="Arial" panose="020B0604020202020204" pitchFamily="34" charset="0"/>
                <a:cs typeface="Arial" panose="020B0604020202020204" pitchFamily="34" charset="0"/>
              </a:rPr>
              <a:t>with respect </a:t>
            </a:r>
            <a:r>
              <a:rPr lang="en-US" sz="1600" b="1" dirty="0">
                <a:solidFill>
                  <a:srgbClr val="C00000"/>
                </a:solidFill>
                <a:latin typeface="Arial" panose="020B0604020202020204" pitchFamily="34" charset="0"/>
                <a:cs typeface="Arial" panose="020B0604020202020204" pitchFamily="34" charset="0"/>
              </a:rPr>
              <a:t>to 0.01 Gy/s in conventional RT. </a:t>
            </a:r>
          </a:p>
          <a:p>
            <a:pPr>
              <a:spcAft>
                <a:spcPts val="1200"/>
              </a:spcAft>
            </a:pPr>
            <a:r>
              <a:rPr lang="en-US" sz="1600" dirty="0">
                <a:solidFill>
                  <a:srgbClr val="002060"/>
                </a:solidFill>
                <a:latin typeface="Arial" panose="020B0604020202020204" pitchFamily="34" charset="0"/>
                <a:cs typeface="Arial" panose="020B0604020202020204" pitchFamily="34" charset="0"/>
              </a:rPr>
              <a:t>To obtain the dose of </a:t>
            </a:r>
            <a:r>
              <a:rPr lang="en-US" sz="1600" b="1" dirty="0">
                <a:solidFill>
                  <a:srgbClr val="002060"/>
                </a:solidFill>
                <a:latin typeface="Arial" panose="020B0604020202020204" pitchFamily="34" charset="0"/>
                <a:cs typeface="Arial" panose="020B0604020202020204" pitchFamily="34" charset="0"/>
              </a:rPr>
              <a:t>40 Gy/s in 100 ms for a volume of 1000 ml (10x10x10 cm) this becomes </a:t>
            </a:r>
            <a:r>
              <a:rPr lang="en-US" sz="1600" b="1" dirty="0">
                <a:solidFill>
                  <a:srgbClr val="C00000"/>
                </a:solidFill>
                <a:latin typeface="Arial" panose="020B0604020202020204" pitchFamily="34" charset="0"/>
                <a:cs typeface="Arial" panose="020B0604020202020204" pitchFamily="34" charset="0"/>
              </a:rPr>
              <a:t>4 Gray in 100 ms. </a:t>
            </a:r>
          </a:p>
          <a:p>
            <a:pPr>
              <a:spcAft>
                <a:spcPts val="1200"/>
              </a:spcAft>
            </a:pPr>
            <a:r>
              <a:rPr lang="en-US" sz="1600" b="1" dirty="0">
                <a:solidFill>
                  <a:srgbClr val="C00000"/>
                </a:solidFill>
                <a:latin typeface="Arial" panose="020B0604020202020204" pitchFamily="34" charset="0"/>
                <a:cs typeface="Arial" panose="020B0604020202020204" pitchFamily="34" charset="0"/>
              </a:rPr>
              <a:t>3.8x10</a:t>
            </a:r>
            <a:r>
              <a:rPr lang="en-US" sz="1600" b="1" baseline="30000" dirty="0">
                <a:solidFill>
                  <a:srgbClr val="C00000"/>
                </a:solidFill>
                <a:latin typeface="Arial" panose="020B0604020202020204" pitchFamily="34" charset="0"/>
                <a:cs typeface="Arial" panose="020B0604020202020204" pitchFamily="34" charset="0"/>
              </a:rPr>
              <a:t>11</a:t>
            </a:r>
            <a:r>
              <a:rPr lang="en-US" sz="1600" b="1" dirty="0">
                <a:solidFill>
                  <a:srgbClr val="C00000"/>
                </a:solidFill>
                <a:latin typeface="Arial" panose="020B0604020202020204" pitchFamily="34" charset="0"/>
                <a:cs typeface="Arial" panose="020B0604020202020204" pitchFamily="34" charset="0"/>
              </a:rPr>
              <a:t> protons or 60 nC </a:t>
            </a:r>
            <a:r>
              <a:rPr lang="en-US" sz="1600" b="1" dirty="0">
                <a:solidFill>
                  <a:srgbClr val="002060"/>
                </a:solidFill>
                <a:latin typeface="Arial" panose="020B0604020202020204" pitchFamily="34" charset="0"/>
                <a:cs typeface="Arial" panose="020B0604020202020204" pitchFamily="34" charset="0"/>
              </a:rPr>
              <a:t>are delivered in 100 ms equivalent to 600 nA. </a:t>
            </a:r>
          </a:p>
          <a:p>
            <a:r>
              <a:rPr lang="en-US" sz="1600" b="1" dirty="0">
                <a:solidFill>
                  <a:srgbClr val="002060"/>
                </a:solidFill>
                <a:latin typeface="Arial" panose="020B0604020202020204" pitchFamily="34" charset="0"/>
                <a:cs typeface="Arial" panose="020B0604020202020204" pitchFamily="34" charset="0"/>
              </a:rPr>
              <a:t>It is not yet clear why the high radiation in a flash spares the healthy tissue, but it looks like </a:t>
            </a:r>
            <a:r>
              <a:rPr lang="en-US" sz="1600" b="1" dirty="0">
                <a:solidFill>
                  <a:srgbClr val="C00000"/>
                </a:solidFill>
                <a:latin typeface="Arial" panose="020B0604020202020204" pitchFamily="34" charset="0"/>
                <a:cs typeface="Arial" panose="020B0604020202020204" pitchFamily="34" charset="0"/>
              </a:rPr>
              <a:t>that radiochemical depletion of oxygen </a:t>
            </a:r>
            <a:r>
              <a:rPr lang="en-US" sz="1600" b="1" dirty="0">
                <a:solidFill>
                  <a:srgbClr val="002060"/>
                </a:solidFill>
                <a:latin typeface="Arial" panose="020B0604020202020204" pitchFamily="34" charset="0"/>
                <a:cs typeface="Arial" panose="020B0604020202020204" pitchFamily="34" charset="0"/>
              </a:rPr>
              <a:t>occurs induces tissue radio resistance.</a:t>
            </a:r>
          </a:p>
        </p:txBody>
      </p:sp>
      <p:sp>
        <p:nvSpPr>
          <p:cNvPr id="10" name="TextBox 9">
            <a:extLst>
              <a:ext uri="{FF2B5EF4-FFF2-40B4-BE49-F238E27FC236}">
                <a16:creationId xmlns:a16="http://schemas.microsoft.com/office/drawing/2014/main" id="{038A42FA-A0BC-A22F-4037-B78405686DA0}"/>
              </a:ext>
            </a:extLst>
          </p:cNvPr>
          <p:cNvSpPr txBox="1"/>
          <p:nvPr/>
        </p:nvSpPr>
        <p:spPr>
          <a:xfrm>
            <a:off x="3741229" y="6062193"/>
            <a:ext cx="954107" cy="369332"/>
          </a:xfrm>
          <a:prstGeom prst="rect">
            <a:avLst/>
          </a:prstGeom>
          <a:noFill/>
        </p:spPr>
        <p:txBody>
          <a:bodyPr wrap="none" rtlCol="0">
            <a:spAutoFit/>
          </a:bodyPr>
          <a:lstStyle/>
          <a:p>
            <a:r>
              <a:rPr lang="en-US" b="1" dirty="0"/>
              <a:t>FLASH</a:t>
            </a:r>
          </a:p>
        </p:txBody>
      </p:sp>
      <p:sp>
        <p:nvSpPr>
          <p:cNvPr id="11" name="TextBox 10">
            <a:extLst>
              <a:ext uri="{FF2B5EF4-FFF2-40B4-BE49-F238E27FC236}">
                <a16:creationId xmlns:a16="http://schemas.microsoft.com/office/drawing/2014/main" id="{72A3D3D4-F0D1-0C50-7C40-24A163FF75FD}"/>
              </a:ext>
            </a:extLst>
          </p:cNvPr>
          <p:cNvSpPr txBox="1"/>
          <p:nvPr/>
        </p:nvSpPr>
        <p:spPr>
          <a:xfrm>
            <a:off x="3726247" y="4264077"/>
            <a:ext cx="954107" cy="369332"/>
          </a:xfrm>
          <a:prstGeom prst="rect">
            <a:avLst/>
          </a:prstGeom>
          <a:noFill/>
        </p:spPr>
        <p:txBody>
          <a:bodyPr wrap="none" rtlCol="0">
            <a:spAutoFit/>
          </a:bodyPr>
          <a:lstStyle/>
          <a:p>
            <a:r>
              <a:rPr lang="en-US" b="1" dirty="0"/>
              <a:t>FLASH</a:t>
            </a:r>
          </a:p>
        </p:txBody>
      </p:sp>
      <p:sp>
        <p:nvSpPr>
          <p:cNvPr id="12" name="TextBox 11">
            <a:extLst>
              <a:ext uri="{FF2B5EF4-FFF2-40B4-BE49-F238E27FC236}">
                <a16:creationId xmlns:a16="http://schemas.microsoft.com/office/drawing/2014/main" id="{24D310A1-608E-3278-B97C-D5BEEFE086A8}"/>
              </a:ext>
            </a:extLst>
          </p:cNvPr>
          <p:cNvSpPr txBox="1"/>
          <p:nvPr/>
        </p:nvSpPr>
        <p:spPr>
          <a:xfrm>
            <a:off x="1990889" y="4264077"/>
            <a:ext cx="1402948" cy="369332"/>
          </a:xfrm>
          <a:prstGeom prst="rect">
            <a:avLst/>
          </a:prstGeom>
          <a:noFill/>
        </p:spPr>
        <p:txBody>
          <a:bodyPr wrap="none" rtlCol="0">
            <a:spAutoFit/>
          </a:bodyPr>
          <a:lstStyle/>
          <a:p>
            <a:r>
              <a:rPr lang="en-US" b="1" dirty="0"/>
              <a:t>Regular PT</a:t>
            </a:r>
          </a:p>
        </p:txBody>
      </p:sp>
      <p:sp>
        <p:nvSpPr>
          <p:cNvPr id="13" name="TextBox 12">
            <a:extLst>
              <a:ext uri="{FF2B5EF4-FFF2-40B4-BE49-F238E27FC236}">
                <a16:creationId xmlns:a16="http://schemas.microsoft.com/office/drawing/2014/main" id="{34495E33-789C-6892-1183-57ABA12B79AB}"/>
              </a:ext>
            </a:extLst>
          </p:cNvPr>
          <p:cNvSpPr txBox="1"/>
          <p:nvPr/>
        </p:nvSpPr>
        <p:spPr>
          <a:xfrm>
            <a:off x="2019221" y="6070601"/>
            <a:ext cx="1402948" cy="369332"/>
          </a:xfrm>
          <a:prstGeom prst="rect">
            <a:avLst/>
          </a:prstGeom>
          <a:noFill/>
        </p:spPr>
        <p:txBody>
          <a:bodyPr wrap="none" rtlCol="0">
            <a:spAutoFit/>
          </a:bodyPr>
          <a:lstStyle/>
          <a:p>
            <a:r>
              <a:rPr lang="en-US" b="1" dirty="0"/>
              <a:t>Regular PT</a:t>
            </a:r>
          </a:p>
        </p:txBody>
      </p:sp>
      <p:sp>
        <p:nvSpPr>
          <p:cNvPr id="14" name="TextBox 13">
            <a:extLst>
              <a:ext uri="{FF2B5EF4-FFF2-40B4-BE49-F238E27FC236}">
                <a16:creationId xmlns:a16="http://schemas.microsoft.com/office/drawing/2014/main" id="{3DEA0DC9-8D9C-D5FE-B366-91444B5F4D15}"/>
              </a:ext>
            </a:extLst>
          </p:cNvPr>
          <p:cNvSpPr txBox="1"/>
          <p:nvPr/>
        </p:nvSpPr>
        <p:spPr>
          <a:xfrm>
            <a:off x="210787" y="4268281"/>
            <a:ext cx="1770678" cy="369332"/>
          </a:xfrm>
          <a:prstGeom prst="rect">
            <a:avLst/>
          </a:prstGeom>
          <a:noFill/>
        </p:spPr>
        <p:txBody>
          <a:bodyPr wrap="none" rtlCol="0">
            <a:spAutoFit/>
          </a:bodyPr>
          <a:lstStyle/>
          <a:p>
            <a:r>
              <a:rPr lang="en-US" b="1" dirty="0"/>
              <a:t>Normal Tissue</a:t>
            </a:r>
          </a:p>
        </p:txBody>
      </p:sp>
      <p:sp>
        <p:nvSpPr>
          <p:cNvPr id="15" name="TextBox 14">
            <a:extLst>
              <a:ext uri="{FF2B5EF4-FFF2-40B4-BE49-F238E27FC236}">
                <a16:creationId xmlns:a16="http://schemas.microsoft.com/office/drawing/2014/main" id="{D5123AE8-EB3D-DA8F-C15F-7DB554F5EC4C}"/>
              </a:ext>
            </a:extLst>
          </p:cNvPr>
          <p:cNvSpPr txBox="1"/>
          <p:nvPr/>
        </p:nvSpPr>
        <p:spPr>
          <a:xfrm>
            <a:off x="220211" y="6062193"/>
            <a:ext cx="1770678" cy="369332"/>
          </a:xfrm>
          <a:prstGeom prst="rect">
            <a:avLst/>
          </a:prstGeom>
          <a:noFill/>
        </p:spPr>
        <p:txBody>
          <a:bodyPr wrap="none" rtlCol="0">
            <a:spAutoFit/>
          </a:bodyPr>
          <a:lstStyle/>
          <a:p>
            <a:r>
              <a:rPr lang="en-US" b="1" dirty="0"/>
              <a:t>Normal Tissue</a:t>
            </a:r>
          </a:p>
        </p:txBody>
      </p:sp>
    </p:spTree>
    <p:extLst>
      <p:ext uri="{BB962C8B-B14F-4D97-AF65-F5344CB8AC3E}">
        <p14:creationId xmlns:p14="http://schemas.microsoft.com/office/powerpoint/2010/main" val="18987460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8A7A2-067B-376E-AF31-99C16A30C234}"/>
              </a:ext>
            </a:extLst>
          </p:cNvPr>
          <p:cNvSpPr>
            <a:spLocks noGrp="1"/>
          </p:cNvSpPr>
          <p:nvPr>
            <p:ph type="title"/>
          </p:nvPr>
        </p:nvSpPr>
        <p:spPr>
          <a:xfrm>
            <a:off x="428625" y="91858"/>
            <a:ext cx="8286750" cy="717440"/>
          </a:xfrm>
        </p:spPr>
        <p:txBody>
          <a:bodyPr>
            <a:normAutofit/>
          </a:bodyPr>
          <a:lstStyle/>
          <a:p>
            <a:r>
              <a:rPr lang="en-US" sz="2400" dirty="0"/>
              <a:t>Problems of the existing facilities for FLASH radiation</a:t>
            </a:r>
          </a:p>
        </p:txBody>
      </p:sp>
      <p:sp>
        <p:nvSpPr>
          <p:cNvPr id="3" name="Slide Number Placeholder 2">
            <a:extLst>
              <a:ext uri="{FF2B5EF4-FFF2-40B4-BE49-F238E27FC236}">
                <a16:creationId xmlns:a16="http://schemas.microsoft.com/office/drawing/2014/main" id="{8A64EA68-CE57-0033-B2FF-ED9321F7E31D}"/>
              </a:ext>
            </a:extLst>
          </p:cNvPr>
          <p:cNvSpPr>
            <a:spLocks noGrp="1"/>
          </p:cNvSpPr>
          <p:nvPr>
            <p:ph type="sldNum" sz="quarter" idx="4"/>
          </p:nvPr>
        </p:nvSpPr>
        <p:spPr/>
        <p:txBody>
          <a:bodyPr/>
          <a:lstStyle/>
          <a:p>
            <a:fld id="{933A556B-7C63-244D-9B7C-B0EA8042B330}" type="slidenum">
              <a:rPr lang="en-US" smtClean="0"/>
              <a:pPr/>
              <a:t>7</a:t>
            </a:fld>
            <a:endParaRPr lang="en-US" dirty="0"/>
          </a:p>
        </p:txBody>
      </p:sp>
      <p:sp>
        <p:nvSpPr>
          <p:cNvPr id="4" name="TextBox 3">
            <a:extLst>
              <a:ext uri="{FF2B5EF4-FFF2-40B4-BE49-F238E27FC236}">
                <a16:creationId xmlns:a16="http://schemas.microsoft.com/office/drawing/2014/main" id="{B1D1C565-99D2-9F23-C84F-3E14E838F894}"/>
              </a:ext>
            </a:extLst>
          </p:cNvPr>
          <p:cNvSpPr txBox="1"/>
          <p:nvPr/>
        </p:nvSpPr>
        <p:spPr>
          <a:xfrm>
            <a:off x="237210" y="701389"/>
            <a:ext cx="5459397" cy="5709255"/>
          </a:xfrm>
          <a:prstGeom prst="rect">
            <a:avLst/>
          </a:prstGeom>
          <a:noFill/>
        </p:spPr>
        <p:txBody>
          <a:bodyPr wrap="square" rtlCol="0">
            <a:spAutoFit/>
          </a:bodyPr>
          <a:lstStyle/>
          <a:p>
            <a:pPr marL="347662" indent="-342900" algn="just">
              <a:spcAft>
                <a:spcPts val="600"/>
              </a:spcAft>
              <a:buAutoNum type="arabicPeriod"/>
            </a:pPr>
            <a:r>
              <a:rPr lang="en-US" sz="1400" b="1" dirty="0">
                <a:solidFill>
                  <a:srgbClr val="002060"/>
                </a:solidFill>
                <a:latin typeface="Arial" panose="020B0604020202020204" pitchFamily="34" charset="0"/>
                <a:cs typeface="Arial" panose="020B0604020202020204" pitchFamily="34" charset="0"/>
              </a:rPr>
              <a:t>Major limitations at any existing cancer hadron radiation therapy system or facility are </a:t>
            </a:r>
            <a:r>
              <a:rPr lang="en-US" sz="1400" b="1" dirty="0">
                <a:solidFill>
                  <a:srgbClr val="C00000"/>
                </a:solidFill>
                <a:latin typeface="Arial" panose="020B0604020202020204" pitchFamily="34" charset="0"/>
                <a:cs typeface="Arial" panose="020B0604020202020204" pitchFamily="34" charset="0"/>
              </a:rPr>
              <a:t>the variable magnetic field requirements </a:t>
            </a:r>
            <a:r>
              <a:rPr lang="en-US" sz="1400" b="1" dirty="0">
                <a:solidFill>
                  <a:srgbClr val="002060"/>
                </a:solidFill>
                <a:latin typeface="Arial" panose="020B0604020202020204" pitchFamily="34" charset="0"/>
                <a:cs typeface="Arial" panose="020B0604020202020204" pitchFamily="34" charset="0"/>
              </a:rPr>
              <a:t>for different energy settings. </a:t>
            </a:r>
            <a:r>
              <a:rPr lang="en-US" sz="1400" b="1" dirty="0">
                <a:solidFill>
                  <a:srgbClr val="C00000"/>
                </a:solidFill>
                <a:latin typeface="Arial" panose="020B0604020202020204" pitchFamily="34" charset="0"/>
                <a:cs typeface="Arial" panose="020B0604020202020204" pitchFamily="34" charset="0"/>
              </a:rPr>
              <a:t>It is hard to adjust the magnetic field within the short time (hysteresis) required for FLASH</a:t>
            </a:r>
            <a:r>
              <a:rPr lang="en-US" sz="1400" b="1" dirty="0">
                <a:solidFill>
                  <a:srgbClr val="002060"/>
                </a:solidFill>
                <a:latin typeface="Arial" panose="020B0604020202020204" pitchFamily="34" charset="0"/>
                <a:cs typeface="Arial" panose="020B0604020202020204" pitchFamily="34" charset="0"/>
              </a:rPr>
              <a:t>.</a:t>
            </a:r>
          </a:p>
          <a:p>
            <a:pPr marL="347662" indent="-342900" algn="just">
              <a:spcAft>
                <a:spcPts val="600"/>
              </a:spcAft>
              <a:buAutoNum type="arabicPeriod"/>
            </a:pPr>
            <a:r>
              <a:rPr lang="en-US" sz="1400" b="1" dirty="0">
                <a:solidFill>
                  <a:srgbClr val="002060"/>
                </a:solidFill>
                <a:latin typeface="Arial" panose="020B0604020202020204" pitchFamily="34" charset="0"/>
                <a:cs typeface="Arial" panose="020B0604020202020204" pitchFamily="34" charset="0"/>
              </a:rPr>
              <a:t>CYCLOTRON based treatment centers </a:t>
            </a:r>
            <a:r>
              <a:rPr lang="en-US" sz="1400" b="1" dirty="0">
                <a:solidFill>
                  <a:srgbClr val="C00000"/>
                </a:solidFill>
                <a:latin typeface="Arial" panose="020B0604020202020204" pitchFamily="34" charset="0"/>
                <a:cs typeface="Arial" panose="020B0604020202020204" pitchFamily="34" charset="0"/>
              </a:rPr>
              <a:t>required energy degraders </a:t>
            </a:r>
            <a:r>
              <a:rPr lang="en-US" sz="1400" b="1" dirty="0">
                <a:solidFill>
                  <a:srgbClr val="002060"/>
                </a:solidFill>
                <a:latin typeface="Arial" panose="020B0604020202020204" pitchFamily="34" charset="0"/>
                <a:cs typeface="Arial" panose="020B0604020202020204" pitchFamily="34" charset="0"/>
              </a:rPr>
              <a:t>as a single 230-250 MeV energy is extracted. </a:t>
            </a:r>
            <a:r>
              <a:rPr lang="en-US" sz="1400" b="1" dirty="0">
                <a:solidFill>
                  <a:srgbClr val="C00000"/>
                </a:solidFill>
                <a:latin typeface="Arial" panose="020B0604020202020204" pitchFamily="34" charset="0"/>
                <a:cs typeface="Arial" panose="020B0604020202020204" pitchFamily="34" charset="0"/>
              </a:rPr>
              <a:t>At low energies </a:t>
            </a:r>
            <a:r>
              <a:rPr lang="en-US" sz="1400" b="1" dirty="0">
                <a:solidFill>
                  <a:srgbClr val="002060"/>
                </a:solidFill>
                <a:latin typeface="Arial" panose="020B0604020202020204" pitchFamily="34" charset="0"/>
                <a:cs typeface="Arial" panose="020B0604020202020204" pitchFamily="34" charset="0"/>
              </a:rPr>
              <a:t>only </a:t>
            </a:r>
            <a:r>
              <a:rPr lang="en-US" sz="1400" b="1" dirty="0">
                <a:solidFill>
                  <a:srgbClr val="C00000"/>
                </a:solidFill>
                <a:latin typeface="Arial" panose="020B0604020202020204" pitchFamily="34" charset="0"/>
                <a:cs typeface="Arial" panose="020B0604020202020204" pitchFamily="34" charset="0"/>
              </a:rPr>
              <a:t>1% of the initial beam is delivered to the patient</a:t>
            </a:r>
            <a:r>
              <a:rPr lang="en-US" sz="1400" b="1" dirty="0">
                <a:solidFill>
                  <a:srgbClr val="002060"/>
                </a:solidFill>
                <a:latin typeface="Arial" panose="020B0604020202020204" pitchFamily="34" charset="0"/>
                <a:cs typeface="Arial" panose="020B0604020202020204" pitchFamily="34" charset="0"/>
              </a:rPr>
              <a:t>. The beam size – emittance is always significantly enlarged. The synchrotrons are </a:t>
            </a:r>
            <a:r>
              <a:rPr lang="en-US" sz="1400" b="1" dirty="0">
                <a:solidFill>
                  <a:srgbClr val="C00000"/>
                </a:solidFill>
                <a:latin typeface="Arial" panose="020B0604020202020204" pitchFamily="34" charset="0"/>
                <a:cs typeface="Arial" panose="020B0604020202020204" pitchFamily="34" charset="0"/>
              </a:rPr>
              <a:t>presently cycling with low frequencies and the slow extraction </a:t>
            </a:r>
            <a:r>
              <a:rPr lang="en-US" sz="1400" b="1" dirty="0">
                <a:solidFill>
                  <a:srgbClr val="002060"/>
                </a:solidFill>
                <a:latin typeface="Arial" panose="020B0604020202020204" pitchFamily="34" charset="0"/>
                <a:cs typeface="Arial" panose="020B0604020202020204" pitchFamily="34" charset="0"/>
              </a:rPr>
              <a:t>of the beam towards the patients is (Fig. 2) too long for FLASH.</a:t>
            </a:r>
          </a:p>
          <a:p>
            <a:pPr marL="347662" indent="-342900" algn="just">
              <a:spcAft>
                <a:spcPts val="600"/>
              </a:spcAft>
              <a:buAutoNum type="arabicPeriod"/>
            </a:pPr>
            <a:r>
              <a:rPr lang="en-US" sz="1400" b="1" dirty="0">
                <a:solidFill>
                  <a:srgbClr val="002060"/>
                </a:solidFill>
                <a:latin typeface="Arial" panose="020B0604020202020204" pitchFamily="34" charset="0"/>
                <a:cs typeface="Arial" panose="020B0604020202020204" pitchFamily="34" charset="0"/>
              </a:rPr>
              <a:t>For Synchro-cyclotrons (MEVION and IBA S2C2) the spot scanning has serious problems.  It </a:t>
            </a:r>
            <a:r>
              <a:rPr lang="en-US" sz="1400" b="1" dirty="0">
                <a:solidFill>
                  <a:srgbClr val="002060"/>
                </a:solidFill>
                <a:effectLst/>
                <a:latin typeface="Arial" panose="020B0604020202020204" pitchFamily="34" charset="0"/>
                <a:cs typeface="Arial" panose="020B0604020202020204" pitchFamily="34" charset="0"/>
              </a:rPr>
              <a:t>is unlikely that synchro-cyclotrons would be the eventual technology of choice for a pure spot-scanning FLASH proton therapy system.</a:t>
            </a:r>
          </a:p>
          <a:p>
            <a:pPr marL="347662" indent="-342900" algn="just">
              <a:buFontTx/>
              <a:buAutoNum type="arabicPeriod"/>
            </a:pPr>
            <a:r>
              <a:rPr lang="en-US" sz="1400" b="1" dirty="0">
                <a:solidFill>
                  <a:srgbClr val="002060"/>
                </a:solidFill>
                <a:effectLst/>
                <a:latin typeface="Arial" panose="020B0604020202020204" pitchFamily="34" charset="0"/>
                <a:cs typeface="Arial" panose="020B0604020202020204" pitchFamily="34" charset="0"/>
              </a:rPr>
              <a:t>At present, for AVO system the repetition rate of 200 Hz is simply too slow to enable delivery to anything but small volumes. </a:t>
            </a:r>
            <a:r>
              <a:rPr lang="en-US" sz="1400" b="1" dirty="0">
                <a:solidFill>
                  <a:srgbClr val="002060"/>
                </a:solidFill>
                <a:latin typeface="Arial" panose="020B0604020202020204" pitchFamily="34" charset="0"/>
                <a:cs typeface="Arial" panose="020B0604020202020204" pitchFamily="34" charset="0"/>
              </a:rPr>
              <a:t>The </a:t>
            </a:r>
            <a:r>
              <a:rPr lang="en-US" sz="1400" b="1" u="none" strike="noStrike" dirty="0">
                <a:solidFill>
                  <a:srgbClr val="002060"/>
                </a:solidFill>
                <a:effectLst/>
                <a:latin typeface="Arial" panose="020B0604020202020204" pitchFamily="34" charset="0"/>
                <a:cs typeface="Arial" panose="020B0604020202020204" pitchFamily="34" charset="0"/>
              </a:rPr>
              <a:t>pulse repetition frequency of 200 Hz makes it possible to irradiate only 20 separate energy layers within a time window of 100 ms. </a:t>
            </a:r>
            <a:r>
              <a:rPr lang="en-US" sz="1400" b="1" dirty="0">
                <a:solidFill>
                  <a:srgbClr val="002060"/>
                </a:solidFill>
                <a:latin typeface="Arial" panose="020B0604020202020204" pitchFamily="34" charset="0"/>
                <a:cs typeface="Arial" panose="020B0604020202020204" pitchFamily="34" charset="0"/>
              </a:rPr>
              <a:t>A</a:t>
            </a:r>
            <a:r>
              <a:rPr lang="en-US" sz="1400" b="1" dirty="0">
                <a:solidFill>
                  <a:srgbClr val="002060"/>
                </a:solidFill>
                <a:effectLst/>
                <a:latin typeface="Arial" panose="020B0604020202020204" pitchFamily="34" charset="0"/>
                <a:cs typeface="Arial" panose="020B0604020202020204" pitchFamily="34" charset="0"/>
              </a:rPr>
              <a:t>n increase in this rate by </a:t>
            </a:r>
            <a:r>
              <a:rPr lang="en-US" sz="1400" b="1" dirty="0">
                <a:solidFill>
                  <a:srgbClr val="C00000"/>
                </a:solidFill>
                <a:effectLst/>
                <a:latin typeface="Arial" panose="020B0604020202020204" pitchFamily="34" charset="0"/>
                <a:cs typeface="Arial" panose="020B0604020202020204" pitchFamily="34" charset="0"/>
              </a:rPr>
              <a:t>a factor of &gt;500 would be necessary </a:t>
            </a:r>
            <a:r>
              <a:rPr lang="en-US" sz="1400" b="1" dirty="0">
                <a:solidFill>
                  <a:srgbClr val="002060"/>
                </a:solidFill>
                <a:effectLst/>
                <a:latin typeface="Arial" panose="020B0604020202020204" pitchFamily="34" charset="0"/>
                <a:cs typeface="Arial" panose="020B0604020202020204" pitchFamily="34" charset="0"/>
              </a:rPr>
              <a:t>[4] for spot-scanned FLASH delivery to a 1-liter volume.</a:t>
            </a:r>
            <a:endParaRPr lang="en-US" sz="1400" b="1" dirty="0">
              <a:solidFill>
                <a:srgbClr val="002060"/>
              </a:solidFill>
              <a:latin typeface="Arial" panose="020B0604020202020204" pitchFamily="34" charset="0"/>
              <a:cs typeface="Arial" panose="020B0604020202020204" pitchFamily="34" charset="0"/>
            </a:endParaRPr>
          </a:p>
          <a:p>
            <a:endParaRPr lang="en-US" sz="1400" dirty="0"/>
          </a:p>
        </p:txBody>
      </p:sp>
      <p:pic>
        <p:nvPicPr>
          <p:cNvPr id="5" name="Picture 4" descr="A picture containing line, plot, diagram, text&#10;&#10;Description automatically generated">
            <a:extLst>
              <a:ext uri="{FF2B5EF4-FFF2-40B4-BE49-F238E27FC236}">
                <a16:creationId xmlns:a16="http://schemas.microsoft.com/office/drawing/2014/main" id="{F835359F-178B-064C-86D0-2E504666147F}"/>
              </a:ext>
            </a:extLst>
          </p:cNvPr>
          <p:cNvPicPr>
            <a:picLocks noChangeAspect="1"/>
          </p:cNvPicPr>
          <p:nvPr/>
        </p:nvPicPr>
        <p:blipFill>
          <a:blip r:embed="rId2"/>
          <a:stretch>
            <a:fillRect/>
          </a:stretch>
        </p:blipFill>
        <p:spPr>
          <a:xfrm>
            <a:off x="5755420" y="4221420"/>
            <a:ext cx="3323286" cy="1128346"/>
          </a:xfrm>
          <a:prstGeom prst="rect">
            <a:avLst/>
          </a:prstGeom>
        </p:spPr>
      </p:pic>
      <p:pic>
        <p:nvPicPr>
          <p:cNvPr id="6" name="Picture 5" descr="A picture containing text, line, screenshot, font&#10;&#10;Description automatically generated">
            <a:extLst>
              <a:ext uri="{FF2B5EF4-FFF2-40B4-BE49-F238E27FC236}">
                <a16:creationId xmlns:a16="http://schemas.microsoft.com/office/drawing/2014/main" id="{A6C953F3-EB86-3549-42D1-F42C004AC419}"/>
              </a:ext>
            </a:extLst>
          </p:cNvPr>
          <p:cNvPicPr>
            <a:picLocks noChangeAspect="1"/>
          </p:cNvPicPr>
          <p:nvPr/>
        </p:nvPicPr>
        <p:blipFill>
          <a:blip r:embed="rId3"/>
          <a:stretch>
            <a:fillRect/>
          </a:stretch>
        </p:blipFill>
        <p:spPr>
          <a:xfrm>
            <a:off x="5620651" y="1191820"/>
            <a:ext cx="3367928" cy="2237180"/>
          </a:xfrm>
          <a:prstGeom prst="rect">
            <a:avLst/>
          </a:prstGeom>
        </p:spPr>
      </p:pic>
      <p:sp>
        <p:nvSpPr>
          <p:cNvPr id="7" name="TextBox 6">
            <a:extLst>
              <a:ext uri="{FF2B5EF4-FFF2-40B4-BE49-F238E27FC236}">
                <a16:creationId xmlns:a16="http://schemas.microsoft.com/office/drawing/2014/main" id="{381BCCDC-327B-2A1B-6656-FAEA1EF9D007}"/>
              </a:ext>
            </a:extLst>
          </p:cNvPr>
          <p:cNvSpPr txBox="1"/>
          <p:nvPr/>
        </p:nvSpPr>
        <p:spPr>
          <a:xfrm>
            <a:off x="5696607" y="3685156"/>
            <a:ext cx="3447393" cy="461665"/>
          </a:xfrm>
          <a:prstGeom prst="rect">
            <a:avLst/>
          </a:prstGeom>
          <a:noFill/>
        </p:spPr>
        <p:txBody>
          <a:bodyPr wrap="square" rtlCol="0">
            <a:spAutoFit/>
          </a:bodyPr>
          <a:lstStyle/>
          <a:p>
            <a:r>
              <a:rPr lang="en-US" sz="1200" b="1" dirty="0">
                <a:solidFill>
                  <a:srgbClr val="002060"/>
                </a:solidFill>
                <a:latin typeface="Arial" panose="020B0604020202020204" pitchFamily="34" charset="0"/>
                <a:cs typeface="Arial" panose="020B0604020202020204" pitchFamily="34" charset="0"/>
              </a:rPr>
              <a:t>Beam extraction from synchrotrons requires much longer time with respect FLASH time</a:t>
            </a:r>
          </a:p>
        </p:txBody>
      </p:sp>
      <p:sp>
        <p:nvSpPr>
          <p:cNvPr id="8" name="TextBox 7">
            <a:extLst>
              <a:ext uri="{FF2B5EF4-FFF2-40B4-BE49-F238E27FC236}">
                <a16:creationId xmlns:a16="http://schemas.microsoft.com/office/drawing/2014/main" id="{D5DC8666-1E54-A9B1-4BD5-85D53EFF6173}"/>
              </a:ext>
            </a:extLst>
          </p:cNvPr>
          <p:cNvSpPr txBox="1"/>
          <p:nvPr/>
        </p:nvSpPr>
        <p:spPr>
          <a:xfrm>
            <a:off x="6184385" y="914821"/>
            <a:ext cx="2399568" cy="276999"/>
          </a:xfrm>
          <a:prstGeom prst="rect">
            <a:avLst/>
          </a:prstGeom>
          <a:noFill/>
        </p:spPr>
        <p:txBody>
          <a:bodyPr wrap="none" rtlCol="0">
            <a:spAutoFit/>
          </a:bodyPr>
          <a:lstStyle/>
          <a:p>
            <a:r>
              <a:rPr lang="en-US" sz="1200" b="1" dirty="0">
                <a:latin typeface="Arial" panose="020B0604020202020204" pitchFamily="34" charset="0"/>
                <a:cs typeface="Arial" panose="020B0604020202020204" pitchFamily="34" charset="0"/>
              </a:rPr>
              <a:t>Transmission due to Degrader</a:t>
            </a:r>
          </a:p>
        </p:txBody>
      </p:sp>
    </p:spTree>
    <p:extLst>
      <p:ext uri="{BB962C8B-B14F-4D97-AF65-F5344CB8AC3E}">
        <p14:creationId xmlns:p14="http://schemas.microsoft.com/office/powerpoint/2010/main" val="7957143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9A313-24FB-871C-55BB-6966320EB93C}"/>
              </a:ext>
            </a:extLst>
          </p:cNvPr>
          <p:cNvSpPr>
            <a:spLocks noGrp="1"/>
          </p:cNvSpPr>
          <p:nvPr>
            <p:ph type="title"/>
          </p:nvPr>
        </p:nvSpPr>
        <p:spPr>
          <a:xfrm>
            <a:off x="532885" y="46076"/>
            <a:ext cx="8286750" cy="843563"/>
          </a:xfrm>
        </p:spPr>
        <p:txBody>
          <a:bodyPr>
            <a:normAutofit/>
          </a:bodyPr>
          <a:lstStyle/>
          <a:p>
            <a:r>
              <a:rPr lang="en-US" sz="2400" dirty="0"/>
              <a:t>Comparison of our proposal to the existing Facilities</a:t>
            </a:r>
          </a:p>
        </p:txBody>
      </p:sp>
      <p:sp>
        <p:nvSpPr>
          <p:cNvPr id="3" name="Slide Number Placeholder 2">
            <a:extLst>
              <a:ext uri="{FF2B5EF4-FFF2-40B4-BE49-F238E27FC236}">
                <a16:creationId xmlns:a16="http://schemas.microsoft.com/office/drawing/2014/main" id="{81EC60AC-BB4C-ABF4-8930-FCD882243983}"/>
              </a:ext>
            </a:extLst>
          </p:cNvPr>
          <p:cNvSpPr>
            <a:spLocks noGrp="1"/>
          </p:cNvSpPr>
          <p:nvPr>
            <p:ph type="sldNum" sz="quarter" idx="4"/>
          </p:nvPr>
        </p:nvSpPr>
        <p:spPr/>
        <p:txBody>
          <a:bodyPr/>
          <a:lstStyle/>
          <a:p>
            <a:fld id="{933A556B-7C63-244D-9B7C-B0EA8042B330}" type="slidenum">
              <a:rPr lang="en-US" smtClean="0"/>
              <a:pPr/>
              <a:t>8</a:t>
            </a:fld>
            <a:endParaRPr lang="en-US" dirty="0"/>
          </a:p>
        </p:txBody>
      </p:sp>
      <p:graphicFrame>
        <p:nvGraphicFramePr>
          <p:cNvPr id="5" name="Table 4">
            <a:extLst>
              <a:ext uri="{FF2B5EF4-FFF2-40B4-BE49-F238E27FC236}">
                <a16:creationId xmlns:a16="http://schemas.microsoft.com/office/drawing/2014/main" id="{EB90E3F3-3C82-0C9D-DCDD-D328B9B04640}"/>
              </a:ext>
            </a:extLst>
          </p:cNvPr>
          <p:cNvGraphicFramePr>
            <a:graphicFrameLocks noGrp="1" noChangeAspect="1"/>
          </p:cNvGraphicFramePr>
          <p:nvPr>
            <p:extLst>
              <p:ext uri="{D42A27DB-BD31-4B8C-83A1-F6EECF244321}">
                <p14:modId xmlns:p14="http://schemas.microsoft.com/office/powerpoint/2010/main" val="1945026780"/>
              </p:ext>
            </p:extLst>
          </p:nvPr>
        </p:nvGraphicFramePr>
        <p:xfrm>
          <a:off x="272005" y="675507"/>
          <a:ext cx="8758273" cy="4546180"/>
        </p:xfrm>
        <a:graphic>
          <a:graphicData uri="http://schemas.openxmlformats.org/drawingml/2006/table">
            <a:tbl>
              <a:tblPr firstRow="1" bandRow="1">
                <a:tableStyleId>{5C22544A-7EE6-4342-B048-85BDC9FD1C3A}</a:tableStyleId>
              </a:tblPr>
              <a:tblGrid>
                <a:gridCol w="1990846">
                  <a:extLst>
                    <a:ext uri="{9D8B030D-6E8A-4147-A177-3AD203B41FA5}">
                      <a16:colId xmlns:a16="http://schemas.microsoft.com/office/drawing/2014/main" val="2480742207"/>
                    </a:ext>
                  </a:extLst>
                </a:gridCol>
                <a:gridCol w="868101">
                  <a:extLst>
                    <a:ext uri="{9D8B030D-6E8A-4147-A177-3AD203B41FA5}">
                      <a16:colId xmlns:a16="http://schemas.microsoft.com/office/drawing/2014/main" val="1324223637"/>
                    </a:ext>
                  </a:extLst>
                </a:gridCol>
                <a:gridCol w="827434">
                  <a:extLst>
                    <a:ext uri="{9D8B030D-6E8A-4147-A177-3AD203B41FA5}">
                      <a16:colId xmlns:a16="http://schemas.microsoft.com/office/drawing/2014/main" val="1567000791"/>
                    </a:ext>
                  </a:extLst>
                </a:gridCol>
                <a:gridCol w="937705">
                  <a:extLst>
                    <a:ext uri="{9D8B030D-6E8A-4147-A177-3AD203B41FA5}">
                      <a16:colId xmlns:a16="http://schemas.microsoft.com/office/drawing/2014/main" val="2587147070"/>
                    </a:ext>
                  </a:extLst>
                </a:gridCol>
                <a:gridCol w="1053345">
                  <a:extLst>
                    <a:ext uri="{9D8B030D-6E8A-4147-A177-3AD203B41FA5}">
                      <a16:colId xmlns:a16="http://schemas.microsoft.com/office/drawing/2014/main" val="1852690934"/>
                    </a:ext>
                  </a:extLst>
                </a:gridCol>
                <a:gridCol w="1059137">
                  <a:extLst>
                    <a:ext uri="{9D8B030D-6E8A-4147-A177-3AD203B41FA5}">
                      <a16:colId xmlns:a16="http://schemas.microsoft.com/office/drawing/2014/main" val="4270367200"/>
                    </a:ext>
                  </a:extLst>
                </a:gridCol>
                <a:gridCol w="926746">
                  <a:extLst>
                    <a:ext uri="{9D8B030D-6E8A-4147-A177-3AD203B41FA5}">
                      <a16:colId xmlns:a16="http://schemas.microsoft.com/office/drawing/2014/main" val="1813231669"/>
                    </a:ext>
                  </a:extLst>
                </a:gridCol>
                <a:gridCol w="1094959">
                  <a:extLst>
                    <a:ext uri="{9D8B030D-6E8A-4147-A177-3AD203B41FA5}">
                      <a16:colId xmlns:a16="http://schemas.microsoft.com/office/drawing/2014/main" val="4048327151"/>
                    </a:ext>
                  </a:extLst>
                </a:gridCol>
              </a:tblGrid>
              <a:tr h="478221">
                <a:tc>
                  <a:txBody>
                    <a:bodyPr/>
                    <a:lstStyle/>
                    <a:p>
                      <a:pPr algn="ctr"/>
                      <a:r>
                        <a:rPr lang="en-US" sz="1200" b="1" i="0" dirty="0">
                          <a:solidFill>
                            <a:schemeClr val="tx1"/>
                          </a:solidFill>
                          <a:latin typeface="Optima" panose="02000503060000020004" pitchFamily="2" charset="0"/>
                        </a:rPr>
                        <a:t>Accelerator Type</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gridSpan="2">
                  <a:txBody>
                    <a:bodyPr/>
                    <a:lstStyle/>
                    <a:p>
                      <a:pPr algn="ctr"/>
                      <a:r>
                        <a:rPr lang="en-US" sz="1200" b="1" i="0" dirty="0">
                          <a:solidFill>
                            <a:schemeClr val="tx1"/>
                          </a:solidFill>
                          <a:latin typeface="Optima" panose="02000503060000020004" pitchFamily="2" charset="0"/>
                        </a:rPr>
                        <a:t>Isochronous Cyclotron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hMerge="1">
                  <a:txBody>
                    <a:bodyPr/>
                    <a:lstStyle/>
                    <a:p>
                      <a:endParaRPr lang="en-US" sz="500" dirty="0"/>
                    </a:p>
                  </a:txBody>
                  <a:tcPr>
                    <a:solidFill>
                      <a:schemeClr val="accent1">
                        <a:alpha val="32639"/>
                      </a:schemeClr>
                    </a:solidFill>
                  </a:tcPr>
                </a:tc>
                <a:tc gridSpan="2">
                  <a:txBody>
                    <a:bodyPr/>
                    <a:lstStyle/>
                    <a:p>
                      <a:pPr algn="ctr"/>
                      <a:r>
                        <a:rPr lang="en-US" sz="1200" b="1" i="0" dirty="0">
                          <a:solidFill>
                            <a:schemeClr val="tx1"/>
                          </a:solidFill>
                          <a:latin typeface="Optima" panose="02000503060000020004" pitchFamily="2" charset="0"/>
                        </a:rPr>
                        <a:t>Synchrocyclotron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hMerge="1">
                  <a:txBody>
                    <a:bodyPr/>
                    <a:lstStyle/>
                    <a:p>
                      <a:endParaRPr lang="en-US" sz="500" dirty="0"/>
                    </a:p>
                  </a:txBody>
                  <a:tcPr>
                    <a:solidFill>
                      <a:schemeClr val="accent1">
                        <a:alpha val="32639"/>
                      </a:schemeClr>
                    </a:solidFill>
                  </a:tcPr>
                </a:tc>
                <a:tc>
                  <a:txBody>
                    <a:bodyPr/>
                    <a:lstStyle/>
                    <a:p>
                      <a:pPr algn="ctr"/>
                      <a:r>
                        <a:rPr lang="en-US" sz="1200" b="1" i="0" dirty="0">
                          <a:solidFill>
                            <a:schemeClr val="tx1"/>
                          </a:solidFill>
                          <a:latin typeface="Optima" panose="02000503060000020004" pitchFamily="2" charset="0"/>
                        </a:rPr>
                        <a:t>Synchrotron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US" sz="1200" b="1" i="0" dirty="0">
                          <a:solidFill>
                            <a:schemeClr val="tx1"/>
                          </a:solidFill>
                          <a:latin typeface="Optima" panose="02000503060000020004" pitchFamily="2" charset="0"/>
                        </a:rPr>
                        <a:t>Linear</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US" sz="1200" b="1" i="0" dirty="0">
                          <a:solidFill>
                            <a:srgbClr val="C00000"/>
                          </a:solidFill>
                          <a:latin typeface="Optima" panose="02000503060000020004" pitchFamily="2" charset="0"/>
                        </a:rPr>
                        <a:t>FFA facility</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5277993"/>
                  </a:ext>
                </a:extLst>
              </a:tr>
              <a:tr h="327748">
                <a:tc>
                  <a:txBody>
                    <a:bodyPr/>
                    <a:lstStyle/>
                    <a:p>
                      <a:pPr algn="ctr"/>
                      <a:r>
                        <a:rPr lang="en-US" sz="1200" b="1" i="0" dirty="0">
                          <a:solidFill>
                            <a:schemeClr val="tx1"/>
                          </a:solidFill>
                          <a:latin typeface="Optima" panose="02000503060000020004" pitchFamily="2" charset="0"/>
                        </a:rPr>
                        <a:t>Vendor</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IBA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Varian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IBA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Mevion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Hitachi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AVO</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C00000"/>
                          </a:solidFill>
                          <a:latin typeface="Optima" panose="02000503060000020004" pitchFamily="2" charset="0"/>
                        </a:rPr>
                        <a:t>BNL</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84642237"/>
                  </a:ext>
                </a:extLst>
              </a:tr>
              <a:tr h="327748">
                <a:tc>
                  <a:txBody>
                    <a:bodyPr/>
                    <a:lstStyle/>
                    <a:p>
                      <a:pPr algn="ctr"/>
                      <a:r>
                        <a:rPr lang="en-US" sz="1200" b="1" i="0" dirty="0">
                          <a:solidFill>
                            <a:schemeClr val="tx1"/>
                          </a:solidFill>
                          <a:latin typeface="Optima" panose="02000503060000020004" pitchFamily="2" charset="0"/>
                        </a:rPr>
                        <a:t>System</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C230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ProBeam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S2C2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S250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ProBeam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LIGHT</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C00000"/>
                          </a:solidFill>
                          <a:latin typeface="Optima" panose="02000503060000020004" pitchFamily="2" charset="0"/>
                        </a:rPr>
                        <a:t>FFA</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648863"/>
                  </a:ext>
                </a:extLst>
              </a:tr>
              <a:tr h="327748">
                <a:tc>
                  <a:txBody>
                    <a:bodyPr/>
                    <a:lstStyle/>
                    <a:p>
                      <a:pPr algn="ctr"/>
                      <a:r>
                        <a:rPr lang="en-US" sz="1200" b="1" i="0" dirty="0">
                          <a:solidFill>
                            <a:schemeClr val="tx1"/>
                          </a:solidFill>
                          <a:latin typeface="Optima" panose="02000503060000020004" pitchFamily="2" charset="0"/>
                        </a:rPr>
                        <a:t>Maximum Energy (MeV)</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230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250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250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250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250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250</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C00000"/>
                          </a:solidFill>
                          <a:latin typeface="Optima" panose="02000503060000020004" pitchFamily="2" charset="0"/>
                        </a:rPr>
                        <a:t>250</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98195188"/>
                  </a:ext>
                </a:extLst>
              </a:tr>
              <a:tr h="327748">
                <a:tc>
                  <a:txBody>
                    <a:bodyPr/>
                    <a:lstStyle/>
                    <a:p>
                      <a:pPr algn="ctr"/>
                      <a:r>
                        <a:rPr lang="en-US" sz="1200" b="1" i="0" dirty="0">
                          <a:solidFill>
                            <a:schemeClr val="tx1"/>
                          </a:solidFill>
                          <a:latin typeface="Optima" panose="02000503060000020004" pitchFamily="2" charset="0"/>
                        </a:rPr>
                        <a:t>Minimum Energy (MeV)</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37.5</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C00000"/>
                          </a:solidFill>
                          <a:latin typeface="Optima" panose="02000503060000020004" pitchFamily="2" charset="0"/>
                        </a:rPr>
                        <a:t>10 - 30 </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95481212"/>
                  </a:ext>
                </a:extLst>
              </a:tr>
              <a:tr h="327748">
                <a:tc>
                  <a:txBody>
                    <a:bodyPr/>
                    <a:lstStyle/>
                    <a:p>
                      <a:pPr algn="ctr"/>
                      <a:r>
                        <a:rPr lang="en-US" sz="1200" b="1" i="0" dirty="0">
                          <a:solidFill>
                            <a:schemeClr val="tx1"/>
                          </a:solidFill>
                          <a:latin typeface="Optima" panose="02000503060000020004" pitchFamily="2" charset="0"/>
                        </a:rPr>
                        <a:t>Peak Current </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0.3</a:t>
                      </a:r>
                      <a:r>
                        <a:rPr lang="en-US" sz="1200" b="1" i="0" dirty="0">
                          <a:solidFill>
                            <a:schemeClr val="tx1"/>
                          </a:solidFill>
                          <a:latin typeface="Symbol" pitchFamily="2" charset="2"/>
                        </a:rPr>
                        <a:t>m</a:t>
                      </a:r>
                      <a:r>
                        <a:rPr lang="en-US" sz="1200" b="1" i="0" dirty="0">
                          <a:solidFill>
                            <a:schemeClr val="tx1"/>
                          </a:solidFill>
                          <a:latin typeface="Optima" panose="02000503060000020004" pitchFamily="2"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0.8</a:t>
                      </a:r>
                      <a:r>
                        <a:rPr lang="en-US" sz="1200" b="1" i="0" dirty="0">
                          <a:solidFill>
                            <a:schemeClr val="tx1"/>
                          </a:solidFill>
                          <a:latin typeface="Symbol" pitchFamily="2" charset="2"/>
                        </a:rPr>
                        <a:t>m</a:t>
                      </a:r>
                      <a:r>
                        <a:rPr lang="en-US" sz="1200" b="1" i="0" dirty="0">
                          <a:solidFill>
                            <a:schemeClr val="tx1"/>
                          </a:solidFill>
                          <a:latin typeface="Optima" panose="02000503060000020004" pitchFamily="2"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~18</a:t>
                      </a:r>
                      <a:r>
                        <a:rPr lang="en-US" sz="1200" b="1" i="0" dirty="0">
                          <a:solidFill>
                            <a:schemeClr val="tx1"/>
                          </a:solidFill>
                          <a:latin typeface="Symbol" pitchFamily="2" charset="2"/>
                        </a:rPr>
                        <a:t>m</a:t>
                      </a:r>
                      <a:r>
                        <a:rPr lang="en-US" sz="1200" b="1" i="0" dirty="0">
                          <a:solidFill>
                            <a:schemeClr val="tx1"/>
                          </a:solidFill>
                          <a:latin typeface="Optima" panose="02000503060000020004" pitchFamily="2"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~7</a:t>
                      </a:r>
                      <a:r>
                        <a:rPr lang="en-US" sz="1200" b="1" i="0" dirty="0">
                          <a:solidFill>
                            <a:schemeClr val="tx1"/>
                          </a:solidFill>
                          <a:latin typeface="Symbol" pitchFamily="2" charset="2"/>
                        </a:rPr>
                        <a:t>m</a:t>
                      </a:r>
                      <a:r>
                        <a:rPr lang="en-US" sz="1200" b="1" i="0" dirty="0">
                          <a:solidFill>
                            <a:schemeClr val="tx1"/>
                          </a:solidFill>
                          <a:latin typeface="Optima" panose="02000503060000020004" pitchFamily="2"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4.8 mA</a:t>
                      </a:r>
                      <a:endParaRPr lang="en-US" sz="1200" b="1" i="0" baseline="30000" dirty="0">
                        <a:solidFill>
                          <a:schemeClr val="tx1"/>
                        </a:solidFill>
                        <a:latin typeface="Optima" panose="02000503060000020004"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~40</a:t>
                      </a:r>
                      <a:r>
                        <a:rPr lang="en-US" sz="1200" b="1" i="0" dirty="0">
                          <a:solidFill>
                            <a:schemeClr val="tx1"/>
                          </a:solidFill>
                          <a:latin typeface="Symbol" pitchFamily="2" charset="2"/>
                        </a:rPr>
                        <a:t>m</a:t>
                      </a:r>
                      <a:r>
                        <a:rPr lang="en-US" sz="1200" b="1" i="0" dirty="0">
                          <a:solidFill>
                            <a:schemeClr val="tx1"/>
                          </a:solidFill>
                          <a:latin typeface="Optima" panose="02000503060000020004" pitchFamily="2" charset="0"/>
                        </a:rPr>
                        <a:t>A</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C00000"/>
                          </a:solidFill>
                          <a:latin typeface="Optima" panose="02000503060000020004" pitchFamily="2" charset="0"/>
                        </a:rPr>
                        <a:t>1.2 mA</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67006240"/>
                  </a:ext>
                </a:extLst>
              </a:tr>
              <a:tr h="327748">
                <a:tc>
                  <a:txBody>
                    <a:bodyPr/>
                    <a:lstStyle/>
                    <a:p>
                      <a:pPr algn="ctr"/>
                      <a:r>
                        <a:rPr lang="en-US" sz="1200" b="1" i="0" dirty="0">
                          <a:solidFill>
                            <a:schemeClr val="tx1"/>
                          </a:solidFill>
                          <a:latin typeface="Optima" panose="02000503060000020004" pitchFamily="2" charset="0"/>
                        </a:rPr>
                        <a:t>Max Ave. Current (nA)</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800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~130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32</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C00000"/>
                          </a:solidFill>
                          <a:latin typeface="Optima" panose="02000503060000020004" pitchFamily="2" charset="0"/>
                        </a:rPr>
                        <a:t>530 - 897 </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03374304"/>
                  </a:ext>
                </a:extLst>
              </a:tr>
              <a:tr h="32774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i="0" dirty="0">
                          <a:solidFill>
                            <a:schemeClr val="tx1"/>
                          </a:solidFill>
                          <a:latin typeface="Optima" panose="02000503060000020004" pitchFamily="2" charset="0"/>
                        </a:rPr>
                        <a:t>Accel. Frequency (MHz)</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106.1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72.8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87.6-63.2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133-90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1.3-10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3,000</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C00000"/>
                          </a:solidFill>
                          <a:latin typeface="Optima" panose="02000503060000020004" pitchFamily="2" charset="0"/>
                        </a:rPr>
                        <a:t>378 MHz </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08326646"/>
                  </a:ext>
                </a:extLst>
              </a:tr>
              <a:tr h="32774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i="0" dirty="0">
                          <a:solidFill>
                            <a:schemeClr val="tx1"/>
                          </a:solidFill>
                          <a:latin typeface="Optima" panose="02000503060000020004" pitchFamily="2" charset="0"/>
                        </a:rPr>
                        <a:t>Repetition Rate</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CW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CW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1 kHz</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500-750 Hz</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CW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200 Hz</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i="0" dirty="0">
                          <a:solidFill>
                            <a:srgbClr val="C00000"/>
                          </a:solidFill>
                          <a:latin typeface="Optima" panose="02000503060000020004" pitchFamily="2" charset="0"/>
                        </a:rPr>
                        <a:t>540-809 Hz</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77258290"/>
                  </a:ext>
                </a:extLst>
              </a:tr>
              <a:tr h="32774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i="0" dirty="0">
                          <a:solidFill>
                            <a:schemeClr val="tx1"/>
                          </a:solidFill>
                          <a:latin typeface="Optima" panose="02000503060000020004" pitchFamily="2" charset="0"/>
                        </a:rPr>
                        <a:t>Treatment Pulse Length</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&gt;400</a:t>
                      </a:r>
                      <a:r>
                        <a:rPr lang="en-US" sz="1200" b="1" i="0" dirty="0">
                          <a:solidFill>
                            <a:schemeClr val="tx1"/>
                          </a:solidFill>
                          <a:latin typeface="Symbol" pitchFamily="2" charset="2"/>
                        </a:rPr>
                        <a:t>m</a:t>
                      </a:r>
                      <a:r>
                        <a:rPr lang="en-US" sz="1200" b="1" i="0" dirty="0">
                          <a:solidFill>
                            <a:schemeClr val="tx1"/>
                          </a:solidFill>
                          <a:latin typeface="Optima" panose="02000503060000020004" pitchFamily="2"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&gt;400</a:t>
                      </a:r>
                      <a:r>
                        <a:rPr lang="en-US" sz="1200" b="1" i="0" dirty="0">
                          <a:solidFill>
                            <a:schemeClr val="tx1"/>
                          </a:solidFill>
                          <a:latin typeface="Symbol" pitchFamily="2" charset="2"/>
                        </a:rPr>
                        <a:t>m</a:t>
                      </a:r>
                      <a:r>
                        <a:rPr lang="en-US" sz="1200" b="1" i="0" dirty="0">
                          <a:solidFill>
                            <a:schemeClr val="tx1"/>
                          </a:solidFill>
                          <a:latin typeface="Optima" panose="02000503060000020004" pitchFamily="2"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7</a:t>
                      </a:r>
                      <a:r>
                        <a:rPr lang="en-US" sz="1200" b="1" i="0" dirty="0">
                          <a:solidFill>
                            <a:schemeClr val="tx1"/>
                          </a:solidFill>
                          <a:latin typeface="Symbol" pitchFamily="2" charset="2"/>
                        </a:rPr>
                        <a:t>m</a:t>
                      </a:r>
                      <a:r>
                        <a:rPr lang="en-US" sz="1200" b="1" i="0" dirty="0">
                          <a:solidFill>
                            <a:schemeClr val="tx1"/>
                          </a:solidFill>
                          <a:latin typeface="Optima" panose="02000503060000020004" pitchFamily="2"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6</a:t>
                      </a:r>
                      <a:r>
                        <a:rPr lang="en-US" sz="1200" b="1" i="0" dirty="0">
                          <a:solidFill>
                            <a:schemeClr val="tx1"/>
                          </a:solidFill>
                          <a:latin typeface="Symbol" pitchFamily="2" charset="2"/>
                        </a:rPr>
                        <a:t>m</a:t>
                      </a:r>
                      <a:r>
                        <a:rPr lang="en-US" sz="1200" b="1" i="0" dirty="0">
                          <a:solidFill>
                            <a:schemeClr val="tx1"/>
                          </a:solidFill>
                          <a:latin typeface="Optima" panose="02000503060000020004" pitchFamily="2"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0.5 - 5s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4</a:t>
                      </a:r>
                      <a:r>
                        <a:rPr lang="en-US" sz="1200" b="1" i="0" dirty="0">
                          <a:solidFill>
                            <a:schemeClr val="tx1"/>
                          </a:solidFill>
                          <a:latin typeface="Symbol" pitchFamily="2" charset="2"/>
                        </a:rPr>
                        <a:t>m</a:t>
                      </a:r>
                      <a:r>
                        <a:rPr lang="en-US" sz="1200" b="1" i="0" dirty="0">
                          <a:solidFill>
                            <a:schemeClr val="tx1"/>
                          </a:solidFill>
                          <a:latin typeface="Optima" panose="02000503060000020004" pitchFamily="2" charset="0"/>
                        </a:rPr>
                        <a:t>s</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C00000"/>
                          </a:solidFill>
                          <a:latin typeface="Optima" panose="02000503060000020004" pitchFamily="2" charset="0"/>
                        </a:rPr>
                        <a:t>725</a:t>
                      </a:r>
                      <a:r>
                        <a:rPr lang="en-US" sz="1200" b="1" i="0" dirty="0">
                          <a:solidFill>
                            <a:srgbClr val="C00000"/>
                          </a:solidFill>
                          <a:latin typeface="Symbol" pitchFamily="2" charset="2"/>
                        </a:rPr>
                        <a:t>m</a:t>
                      </a:r>
                      <a:r>
                        <a:rPr lang="en-US" sz="1200" b="1" i="0" dirty="0">
                          <a:solidFill>
                            <a:srgbClr val="C00000"/>
                          </a:solidFill>
                          <a:latin typeface="Optima" panose="02000503060000020004" pitchFamily="2" charset="0"/>
                        </a:rPr>
                        <a:t>s</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7530539"/>
                  </a:ext>
                </a:extLst>
              </a:tr>
              <a:tr h="32774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i="0" dirty="0">
                          <a:solidFill>
                            <a:schemeClr val="tx1"/>
                          </a:solidFill>
                          <a:latin typeface="Optima" panose="02000503060000020004" pitchFamily="2" charset="0"/>
                        </a:rPr>
                        <a:t>Bunch Length</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~2ns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~2 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~2 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~2 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25-200 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0.5 ns</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baseline="0" dirty="0">
                          <a:solidFill>
                            <a:srgbClr val="C00000"/>
                          </a:solidFill>
                          <a:latin typeface="Optima" panose="02000503060000020004" pitchFamily="2" charset="0"/>
                        </a:rPr>
                        <a:t>~10–405 ns</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7466694"/>
                  </a:ext>
                </a:extLst>
              </a:tr>
              <a:tr h="46273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i="0" dirty="0">
                          <a:solidFill>
                            <a:schemeClr val="tx1"/>
                          </a:solidFill>
                          <a:latin typeface="Optima" panose="02000503060000020004" pitchFamily="2" charset="0"/>
                        </a:rPr>
                        <a:t>Max Part. Per Bunch/Pulse</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100,000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70,000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8 x 10</a:t>
                      </a:r>
                      <a:r>
                        <a:rPr lang="en-US" sz="1200" b="1" i="0" baseline="30000" dirty="0">
                          <a:solidFill>
                            <a:schemeClr val="tx1"/>
                          </a:solidFill>
                          <a:latin typeface="Optima" panose="02000503060000020004" pitchFamily="2"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4 x 10</a:t>
                      </a:r>
                      <a:r>
                        <a:rPr lang="en-US" sz="1200" b="1" i="0" baseline="30000" dirty="0">
                          <a:solidFill>
                            <a:schemeClr val="tx1"/>
                          </a:solidFill>
                          <a:latin typeface="Optima" panose="02000503060000020004" pitchFamily="2"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1.5 x 10</a:t>
                      </a:r>
                      <a:r>
                        <a:rPr lang="en-US" sz="1200" b="1" i="0" baseline="30000" dirty="0">
                          <a:solidFill>
                            <a:schemeClr val="tx1"/>
                          </a:solidFill>
                          <a:latin typeface="Optima" panose="02000503060000020004" pitchFamily="2" charset="0"/>
                        </a:rPr>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10</a:t>
                      </a:r>
                      <a:r>
                        <a:rPr lang="en-US" sz="1200" b="1" i="0" baseline="30000" dirty="0">
                          <a:solidFill>
                            <a:schemeClr val="tx1"/>
                          </a:solidFill>
                          <a:latin typeface="Optima" panose="02000503060000020004" pitchFamily="2" charset="0"/>
                        </a:rPr>
                        <a:t>10</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i="0" baseline="0" dirty="0">
                          <a:solidFill>
                            <a:srgbClr val="C00000"/>
                          </a:solidFill>
                          <a:latin typeface="Optima" panose="02000503060000020004" pitchFamily="2" charset="0"/>
                        </a:rPr>
                        <a:t>1.8 x 10</a:t>
                      </a:r>
                      <a:r>
                        <a:rPr lang="en-US" sz="1200" b="1" i="0" baseline="30000" dirty="0">
                          <a:solidFill>
                            <a:srgbClr val="C00000"/>
                          </a:solidFill>
                          <a:latin typeface="Optima" panose="02000503060000020004" pitchFamily="2" charset="0"/>
                        </a:rPr>
                        <a:t>11</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0303377"/>
                  </a:ext>
                </a:extLst>
              </a:tr>
              <a:tr h="327748">
                <a:tc>
                  <a:txBody>
                    <a:bodyPr/>
                    <a:lstStyle/>
                    <a:p>
                      <a:pPr algn="ctr"/>
                      <a:r>
                        <a:rPr lang="en-US" sz="1200" b="1" i="0" dirty="0">
                          <a:solidFill>
                            <a:schemeClr val="tx1"/>
                          </a:solidFill>
                          <a:latin typeface="Optima" panose="02000503060000020004" pitchFamily="2" charset="0"/>
                        </a:rPr>
                        <a:t>Electric Central Field</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1.7 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2.4 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5.75 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9 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1.7 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1"/>
                          </a:solidFill>
                          <a:latin typeface="Optima" panose="02000503060000020004" pitchFamily="2" charset="0"/>
                        </a:rPr>
                        <a:t>25 MV/m</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C00000"/>
                          </a:solidFill>
                          <a:latin typeface="Optima" panose="02000503060000020004" pitchFamily="2" charset="0"/>
                        </a:rPr>
                        <a:t>Max 1.8 T</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6614742"/>
                  </a:ext>
                </a:extLst>
              </a:tr>
            </a:tbl>
          </a:graphicData>
        </a:graphic>
      </p:graphicFrame>
      <p:sp>
        <p:nvSpPr>
          <p:cNvPr id="6" name="TextBox 5">
            <a:extLst>
              <a:ext uri="{FF2B5EF4-FFF2-40B4-BE49-F238E27FC236}">
                <a16:creationId xmlns:a16="http://schemas.microsoft.com/office/drawing/2014/main" id="{19127432-EC4F-1805-8613-1332D4870120}"/>
              </a:ext>
            </a:extLst>
          </p:cNvPr>
          <p:cNvSpPr txBox="1"/>
          <p:nvPr/>
        </p:nvSpPr>
        <p:spPr>
          <a:xfrm>
            <a:off x="391691" y="5597718"/>
            <a:ext cx="8708034" cy="584775"/>
          </a:xfrm>
          <a:prstGeom prst="rect">
            <a:avLst/>
          </a:prstGeom>
          <a:noFill/>
        </p:spPr>
        <p:txBody>
          <a:bodyPr wrap="square" rtlCol="0">
            <a:spAutoFit/>
          </a:bodyPr>
          <a:lstStyle/>
          <a:p>
            <a:r>
              <a:rPr lang="en-US" sz="1600" b="1" dirty="0">
                <a:effectLst/>
                <a:latin typeface="Optima" panose="02000503060000020004" pitchFamily="2" charset="0"/>
                <a:ea typeface="Times New Roman" panose="02020603050405020304" pitchFamily="18" charset="0"/>
              </a:rPr>
              <a:t>[1] </a:t>
            </a:r>
            <a:r>
              <a:rPr lang="en-US" sz="1600" b="1" dirty="0">
                <a:latin typeface="Optima" panose="02000503060000020004" pitchFamily="2" charset="0"/>
              </a:rPr>
              <a:t>S. Jolly, H. Owen, M. Schippers, C. Welsch,  “Technical challenges for FLASH proton therapy.” Phys. Med. 2020, 78, 71–82. </a:t>
            </a:r>
            <a:r>
              <a:rPr lang="en-US" sz="1600" b="1" u="sng" dirty="0">
                <a:latin typeface="Optima" panose="02000503060000020004" pitchFamily="2" charset="0"/>
                <a:hlinkClick r:id="rId2">
                  <a:extLst>
                    <a:ext uri="{A12FA001-AC4F-418D-AE19-62706E023703}">
                      <ahyp:hlinkClr xmlns:ahyp="http://schemas.microsoft.com/office/drawing/2018/hyperlinkcolor" val="tx"/>
                    </a:ext>
                  </a:extLst>
                </a:hlinkClick>
              </a:rPr>
              <a:t>https://pubmed.ncbi.nlm.nih.gov/32947086/</a:t>
            </a:r>
            <a:endParaRPr lang="en-US" sz="1600" b="1" u="sng" dirty="0">
              <a:latin typeface="Optima" panose="02000503060000020004" pitchFamily="2" charset="0"/>
            </a:endParaRPr>
          </a:p>
        </p:txBody>
      </p:sp>
    </p:spTree>
    <p:extLst>
      <p:ext uri="{BB962C8B-B14F-4D97-AF65-F5344CB8AC3E}">
        <p14:creationId xmlns:p14="http://schemas.microsoft.com/office/powerpoint/2010/main" val="36458467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C7D44-AB30-1348-91B6-81A4E6A65209}"/>
              </a:ext>
            </a:extLst>
          </p:cNvPr>
          <p:cNvSpPr>
            <a:spLocks noGrp="1"/>
          </p:cNvSpPr>
          <p:nvPr>
            <p:ph type="title"/>
          </p:nvPr>
        </p:nvSpPr>
        <p:spPr>
          <a:xfrm>
            <a:off x="202020" y="0"/>
            <a:ext cx="8941980" cy="973877"/>
          </a:xfrm>
        </p:spPr>
        <p:txBody>
          <a:bodyPr>
            <a:normAutofit fontScale="90000"/>
          </a:bodyPr>
          <a:lstStyle/>
          <a:p>
            <a:br>
              <a:rPr lang="en-US" sz="2800" dirty="0"/>
            </a:br>
            <a:r>
              <a:rPr lang="en-US" sz="2800" dirty="0"/>
              <a:t>2.</a:t>
            </a:r>
            <a:r>
              <a:rPr lang="en-US" sz="2800" b="1" dirty="0"/>
              <a:t> NOVEL ACCELERATOR PHYSICS CONCEPT </a:t>
            </a:r>
            <a:br>
              <a:rPr lang="en-US" sz="2800" dirty="0"/>
            </a:br>
            <a:r>
              <a:rPr lang="en-US" sz="2800" dirty="0"/>
              <a:t>	</a:t>
            </a:r>
            <a:r>
              <a:rPr lang="en-US" sz="2700" dirty="0"/>
              <a:t>Background – FFA Gradient Accelerator </a:t>
            </a:r>
            <a:br>
              <a:rPr lang="en-US" sz="2800" dirty="0"/>
            </a:br>
            <a:endParaRPr lang="en-US" sz="2800" dirty="0"/>
          </a:p>
        </p:txBody>
      </p:sp>
      <p:sp>
        <p:nvSpPr>
          <p:cNvPr id="3" name="Slide Number Placeholder 2">
            <a:extLst>
              <a:ext uri="{FF2B5EF4-FFF2-40B4-BE49-F238E27FC236}">
                <a16:creationId xmlns:a16="http://schemas.microsoft.com/office/drawing/2014/main" id="{13D17D59-0FDD-D644-96B9-C9F0AD7AB808}"/>
              </a:ext>
            </a:extLst>
          </p:cNvPr>
          <p:cNvSpPr>
            <a:spLocks noGrp="1"/>
          </p:cNvSpPr>
          <p:nvPr>
            <p:ph type="sldNum" sz="quarter" idx="4"/>
          </p:nvPr>
        </p:nvSpPr>
        <p:spPr>
          <a:xfrm>
            <a:off x="8796501" y="6492875"/>
            <a:ext cx="324365" cy="365125"/>
          </a:xfrm>
        </p:spPr>
        <p:txBody>
          <a:bodyPr/>
          <a:lstStyle/>
          <a:p>
            <a:fld id="{933A556B-7C63-244D-9B7C-B0EA8042B330}" type="slidenum">
              <a:rPr lang="en-US" sz="1200" smtClean="0"/>
              <a:pPr/>
              <a:t>9</a:t>
            </a:fld>
            <a:endParaRPr lang="en-US" sz="1200" dirty="0"/>
          </a:p>
        </p:txBody>
      </p:sp>
      <p:pic>
        <p:nvPicPr>
          <p:cNvPr id="7" name="Picture 6" descr="Diagram&#10;&#10;Description automatically generated">
            <a:extLst>
              <a:ext uri="{FF2B5EF4-FFF2-40B4-BE49-F238E27FC236}">
                <a16:creationId xmlns:a16="http://schemas.microsoft.com/office/drawing/2014/main" id="{ECEB2B1D-0F50-A5B8-65CB-055B6305C979}"/>
              </a:ext>
            </a:extLst>
          </p:cNvPr>
          <p:cNvPicPr>
            <a:picLocks noChangeAspect="1"/>
          </p:cNvPicPr>
          <p:nvPr/>
        </p:nvPicPr>
        <p:blipFill>
          <a:blip r:embed="rId2"/>
          <a:stretch>
            <a:fillRect/>
          </a:stretch>
        </p:blipFill>
        <p:spPr>
          <a:xfrm>
            <a:off x="311666" y="1511094"/>
            <a:ext cx="3076201" cy="2305324"/>
          </a:xfrm>
          <a:prstGeom prst="rect">
            <a:avLst/>
          </a:prstGeom>
        </p:spPr>
      </p:pic>
      <p:pic>
        <p:nvPicPr>
          <p:cNvPr id="8" name="Picture 7" descr="Screen shot 2011-08-31 at 2.03.47 PM.png">
            <a:extLst>
              <a:ext uri="{FF2B5EF4-FFF2-40B4-BE49-F238E27FC236}">
                <a16:creationId xmlns:a16="http://schemas.microsoft.com/office/drawing/2014/main" id="{8CD24476-AFAD-0416-E476-A2F68201572B}"/>
              </a:ext>
            </a:extLst>
          </p:cNvPr>
          <p:cNvPicPr>
            <a:picLocks noChangeAspect="1"/>
          </p:cNvPicPr>
          <p:nvPr/>
        </p:nvPicPr>
        <p:blipFill>
          <a:blip r:embed="rId3"/>
          <a:stretch>
            <a:fillRect/>
          </a:stretch>
        </p:blipFill>
        <p:spPr>
          <a:xfrm>
            <a:off x="262109" y="3854749"/>
            <a:ext cx="1996046" cy="1534352"/>
          </a:xfrm>
          <a:prstGeom prst="rect">
            <a:avLst/>
          </a:prstGeom>
        </p:spPr>
      </p:pic>
      <p:pic>
        <p:nvPicPr>
          <p:cNvPr id="9" name="Picture 8">
            <a:extLst>
              <a:ext uri="{FF2B5EF4-FFF2-40B4-BE49-F238E27FC236}">
                <a16:creationId xmlns:a16="http://schemas.microsoft.com/office/drawing/2014/main" id="{B26F1E54-187C-302D-1DD8-98026C60FC6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67090" y="974897"/>
            <a:ext cx="5574167" cy="2867910"/>
          </a:xfrm>
          <a:prstGeom prst="rect">
            <a:avLst/>
          </a:prstGeom>
        </p:spPr>
      </p:pic>
      <p:pic>
        <p:nvPicPr>
          <p:cNvPr id="10" name="Picture 9">
            <a:extLst>
              <a:ext uri="{FF2B5EF4-FFF2-40B4-BE49-F238E27FC236}">
                <a16:creationId xmlns:a16="http://schemas.microsoft.com/office/drawing/2014/main" id="{8846DD9D-EBF1-04D2-F40A-0A8D7D83B79B}"/>
              </a:ext>
            </a:extLst>
          </p:cNvPr>
          <p:cNvPicPr>
            <a:picLocks noChangeAspect="1"/>
          </p:cNvPicPr>
          <p:nvPr/>
        </p:nvPicPr>
        <p:blipFill>
          <a:blip r:embed="rId5"/>
          <a:stretch>
            <a:fillRect/>
          </a:stretch>
        </p:blipFill>
        <p:spPr>
          <a:xfrm>
            <a:off x="5153862" y="3828773"/>
            <a:ext cx="3256965" cy="2605572"/>
          </a:xfrm>
          <a:prstGeom prst="rect">
            <a:avLst/>
          </a:prstGeom>
        </p:spPr>
      </p:pic>
      <p:sp>
        <p:nvSpPr>
          <p:cNvPr id="11" name="TextBox 10">
            <a:extLst>
              <a:ext uri="{FF2B5EF4-FFF2-40B4-BE49-F238E27FC236}">
                <a16:creationId xmlns:a16="http://schemas.microsoft.com/office/drawing/2014/main" id="{9AF308FC-1CE0-6F8D-B521-856908522438}"/>
              </a:ext>
            </a:extLst>
          </p:cNvPr>
          <p:cNvSpPr txBox="1"/>
          <p:nvPr/>
        </p:nvSpPr>
        <p:spPr>
          <a:xfrm>
            <a:off x="4572000" y="957744"/>
            <a:ext cx="4104457" cy="369332"/>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 ‘CBETA’ Project is a Proof of Principle</a:t>
            </a:r>
            <a:endParaRPr lang="en-US" dirty="0"/>
          </a:p>
        </p:txBody>
      </p:sp>
      <p:sp>
        <p:nvSpPr>
          <p:cNvPr id="12" name="TextBox 11">
            <a:extLst>
              <a:ext uri="{FF2B5EF4-FFF2-40B4-BE49-F238E27FC236}">
                <a16:creationId xmlns:a16="http://schemas.microsoft.com/office/drawing/2014/main" id="{A55C3AAC-DE01-65E8-34F2-72CC6843C5DF}"/>
              </a:ext>
            </a:extLst>
          </p:cNvPr>
          <p:cNvSpPr txBox="1"/>
          <p:nvPr/>
        </p:nvSpPr>
        <p:spPr>
          <a:xfrm>
            <a:off x="2915920" y="6581001"/>
            <a:ext cx="3688382" cy="276999"/>
          </a:xfrm>
          <a:prstGeom prst="rect">
            <a:avLst/>
          </a:prstGeom>
          <a:noFill/>
        </p:spPr>
        <p:txBody>
          <a:bodyPr wrap="none" rtlCol="0">
            <a:spAutoFit/>
          </a:bodyPr>
          <a:lstStyle/>
          <a:p>
            <a:r>
              <a:rPr lang="en-US" sz="1200" dirty="0"/>
              <a:t>Dejan Trbojevic – MAC Review December 17, 2024</a:t>
            </a:r>
          </a:p>
        </p:txBody>
      </p:sp>
      <p:sp>
        <p:nvSpPr>
          <p:cNvPr id="13" name="TextBox 12">
            <a:extLst>
              <a:ext uri="{FF2B5EF4-FFF2-40B4-BE49-F238E27FC236}">
                <a16:creationId xmlns:a16="http://schemas.microsoft.com/office/drawing/2014/main" id="{D274C7CF-CEC6-2956-DE11-B327C3AC1A3D}"/>
              </a:ext>
            </a:extLst>
          </p:cNvPr>
          <p:cNvSpPr txBox="1"/>
          <p:nvPr/>
        </p:nvSpPr>
        <p:spPr>
          <a:xfrm>
            <a:off x="288145" y="920596"/>
            <a:ext cx="3076202" cy="646331"/>
          </a:xfrm>
          <a:prstGeom prst="rect">
            <a:avLst/>
          </a:prstGeom>
          <a:noFill/>
        </p:spPr>
        <p:txBody>
          <a:bodyPr wrap="square" rtlCol="0">
            <a:spAutoFit/>
          </a:bodyPr>
          <a:lstStyle/>
          <a:p>
            <a:r>
              <a:rPr lang="en-US" dirty="0"/>
              <a:t>IPAC 2011 Contributed at San Sebastian</a:t>
            </a:r>
          </a:p>
        </p:txBody>
      </p:sp>
      <p:sp>
        <p:nvSpPr>
          <p:cNvPr id="15" name="Text Box 24">
            <a:extLst>
              <a:ext uri="{FF2B5EF4-FFF2-40B4-BE49-F238E27FC236}">
                <a16:creationId xmlns:a16="http://schemas.microsoft.com/office/drawing/2014/main" id="{CBE0747E-2376-BA09-B75E-D7C962B2DCC9}"/>
              </a:ext>
            </a:extLst>
          </p:cNvPr>
          <p:cNvSpPr txBox="1">
            <a:spLocks noChangeArrowheads="1"/>
          </p:cNvSpPr>
          <p:nvPr/>
        </p:nvSpPr>
        <p:spPr bwMode="auto">
          <a:xfrm>
            <a:off x="2756698" y="6034235"/>
            <a:ext cx="1510350" cy="400110"/>
          </a:xfrm>
          <a:prstGeom prst="rect">
            <a:avLst/>
          </a:prstGeom>
          <a:noFill/>
          <a:ln w="9525">
            <a:noFill/>
            <a:miter lim="800000"/>
            <a:headEnd/>
            <a:tailEnd/>
          </a:ln>
        </p:spPr>
        <p:txBody>
          <a:bodyPr wrap="none">
            <a:prstTxWarp prst="textNoShape">
              <a:avLst/>
            </a:prstTxWarp>
            <a:spAutoFit/>
          </a:bodyPr>
          <a:lstStyle/>
          <a:p>
            <a:r>
              <a:rPr lang="en-US" sz="2000" dirty="0"/>
              <a:t>B = B</a:t>
            </a:r>
            <a:r>
              <a:rPr lang="en-US" sz="2000" baseline="-25000" dirty="0"/>
              <a:t>o</a:t>
            </a:r>
            <a:r>
              <a:rPr lang="en-US" sz="2000" dirty="0"/>
              <a:t>+r G</a:t>
            </a:r>
            <a:r>
              <a:rPr lang="en-US" sz="2000" baseline="-25000" dirty="0"/>
              <a:t>o</a:t>
            </a:r>
          </a:p>
        </p:txBody>
      </p:sp>
      <p:sp>
        <p:nvSpPr>
          <p:cNvPr id="16" name="Text Box 25">
            <a:extLst>
              <a:ext uri="{FF2B5EF4-FFF2-40B4-BE49-F238E27FC236}">
                <a16:creationId xmlns:a16="http://schemas.microsoft.com/office/drawing/2014/main" id="{800E9780-2246-DCAE-B0C7-F09F0C7DFBE5}"/>
              </a:ext>
            </a:extLst>
          </p:cNvPr>
          <p:cNvSpPr txBox="1">
            <a:spLocks noChangeArrowheads="1"/>
          </p:cNvSpPr>
          <p:nvPr/>
        </p:nvSpPr>
        <p:spPr bwMode="auto">
          <a:xfrm>
            <a:off x="627288" y="6355373"/>
            <a:ext cx="1431802" cy="400110"/>
          </a:xfrm>
          <a:prstGeom prst="rect">
            <a:avLst/>
          </a:prstGeom>
          <a:noFill/>
          <a:ln w="9525">
            <a:noFill/>
            <a:miter lim="800000"/>
            <a:headEnd/>
            <a:tailEnd/>
          </a:ln>
        </p:spPr>
        <p:txBody>
          <a:bodyPr wrap="none">
            <a:prstTxWarp prst="textNoShape">
              <a:avLst/>
            </a:prstTxWarp>
            <a:spAutoFit/>
          </a:bodyPr>
          <a:lstStyle/>
          <a:p>
            <a:r>
              <a:rPr lang="en-US" sz="2000" dirty="0"/>
              <a:t>B =B</a:t>
            </a:r>
            <a:r>
              <a:rPr lang="en-US" sz="2000" baseline="-25000" dirty="0"/>
              <a:t>o</a:t>
            </a:r>
            <a:r>
              <a:rPr lang="en-US" sz="2000" dirty="0"/>
              <a:t>(r/r</a:t>
            </a:r>
            <a:r>
              <a:rPr lang="en-US" sz="2000" baseline="-25000" dirty="0"/>
              <a:t>o</a:t>
            </a:r>
            <a:r>
              <a:rPr lang="en-US" sz="2000" dirty="0"/>
              <a:t>)</a:t>
            </a:r>
            <a:r>
              <a:rPr lang="en-US" sz="2000" baseline="30000" dirty="0"/>
              <a:t>k</a:t>
            </a:r>
          </a:p>
        </p:txBody>
      </p:sp>
      <p:grpSp>
        <p:nvGrpSpPr>
          <p:cNvPr id="20" name="Group 19">
            <a:extLst>
              <a:ext uri="{FF2B5EF4-FFF2-40B4-BE49-F238E27FC236}">
                <a16:creationId xmlns:a16="http://schemas.microsoft.com/office/drawing/2014/main" id="{6A2A5292-729A-539B-B105-4F7522FCCEDB}"/>
              </a:ext>
            </a:extLst>
          </p:cNvPr>
          <p:cNvGrpSpPr/>
          <p:nvPr/>
        </p:nvGrpSpPr>
        <p:grpSpPr>
          <a:xfrm>
            <a:off x="372690" y="5333878"/>
            <a:ext cx="2052922" cy="1182160"/>
            <a:chOff x="294976" y="914573"/>
            <a:chExt cx="2895606" cy="1864452"/>
          </a:xfrm>
        </p:grpSpPr>
        <p:pic>
          <p:nvPicPr>
            <p:cNvPr id="18" name="Picture 17" descr="S-FFAG-orbits.png">
              <a:extLst>
                <a:ext uri="{FF2B5EF4-FFF2-40B4-BE49-F238E27FC236}">
                  <a16:creationId xmlns:a16="http://schemas.microsoft.com/office/drawing/2014/main" id="{8DE101F0-44E5-CE4F-5621-894FDDC8EA72}"/>
                </a:ext>
              </a:extLst>
            </p:cNvPr>
            <p:cNvPicPr>
              <a:picLocks noChangeAspect="1"/>
            </p:cNvPicPr>
            <p:nvPr/>
          </p:nvPicPr>
          <p:blipFill>
            <a:blip r:embed="rId6"/>
            <a:stretch>
              <a:fillRect/>
            </a:stretch>
          </p:blipFill>
          <p:spPr>
            <a:xfrm>
              <a:off x="294976" y="914573"/>
              <a:ext cx="2895606" cy="1583746"/>
            </a:xfrm>
            <a:prstGeom prst="rect">
              <a:avLst/>
            </a:prstGeom>
          </p:spPr>
        </p:pic>
        <p:sp>
          <p:nvSpPr>
            <p:cNvPr id="19" name="TextBox 18">
              <a:extLst>
                <a:ext uri="{FF2B5EF4-FFF2-40B4-BE49-F238E27FC236}">
                  <a16:creationId xmlns:a16="http://schemas.microsoft.com/office/drawing/2014/main" id="{3795FB08-3A42-7E17-5A55-FF64965D5C7C}"/>
                </a:ext>
              </a:extLst>
            </p:cNvPr>
            <p:cNvSpPr txBox="1"/>
            <p:nvPr/>
          </p:nvSpPr>
          <p:spPr>
            <a:xfrm rot="3057924">
              <a:off x="-210659" y="1879321"/>
              <a:ext cx="1408706" cy="390702"/>
            </a:xfrm>
            <a:prstGeom prst="rect">
              <a:avLst/>
            </a:prstGeom>
            <a:noFill/>
          </p:spPr>
          <p:txBody>
            <a:bodyPr wrap="none" rtlCol="0">
              <a:spAutoFit/>
            </a:bodyPr>
            <a:lstStyle/>
            <a:p>
              <a:r>
                <a:rPr lang="en-US" sz="1200" b="1" dirty="0">
                  <a:solidFill>
                    <a:srgbClr val="000090"/>
                  </a:solidFill>
                  <a:latin typeface="Optima" panose="02000503060000020004" pitchFamily="2" charset="0"/>
                </a:rPr>
                <a:t>0.9 </a:t>
              </a:r>
              <a:r>
                <a:rPr lang="en-US" sz="1200" b="1" dirty="0">
                  <a:solidFill>
                    <a:srgbClr val="002060"/>
                  </a:solidFill>
                  <a:latin typeface="Optima" panose="02000503060000020004" pitchFamily="2" charset="0"/>
                </a:rPr>
                <a:t>meters</a:t>
              </a:r>
            </a:p>
          </p:txBody>
        </p:sp>
      </p:grpSp>
      <p:grpSp>
        <p:nvGrpSpPr>
          <p:cNvPr id="23" name="Group 22">
            <a:extLst>
              <a:ext uri="{FF2B5EF4-FFF2-40B4-BE49-F238E27FC236}">
                <a16:creationId xmlns:a16="http://schemas.microsoft.com/office/drawing/2014/main" id="{A7E56A49-C89C-466A-5E03-4444CFBDCE60}"/>
              </a:ext>
            </a:extLst>
          </p:cNvPr>
          <p:cNvGrpSpPr/>
          <p:nvPr/>
        </p:nvGrpSpPr>
        <p:grpSpPr>
          <a:xfrm>
            <a:off x="2879667" y="5512498"/>
            <a:ext cx="1110473" cy="592050"/>
            <a:chOff x="5911466" y="1865807"/>
            <a:chExt cx="1110473" cy="592050"/>
          </a:xfrm>
        </p:grpSpPr>
        <p:pic>
          <p:nvPicPr>
            <p:cNvPr id="21" name="Picture 20" descr="NS-orbits.png">
              <a:extLst>
                <a:ext uri="{FF2B5EF4-FFF2-40B4-BE49-F238E27FC236}">
                  <a16:creationId xmlns:a16="http://schemas.microsoft.com/office/drawing/2014/main" id="{B01C482C-6BBC-2E51-786C-C6636481C61F}"/>
                </a:ext>
              </a:extLst>
            </p:cNvPr>
            <p:cNvPicPr>
              <a:picLocks noChangeAspect="1"/>
            </p:cNvPicPr>
            <p:nvPr/>
          </p:nvPicPr>
          <p:blipFill>
            <a:blip r:embed="rId7"/>
            <a:stretch>
              <a:fillRect/>
            </a:stretch>
          </p:blipFill>
          <p:spPr>
            <a:xfrm>
              <a:off x="6256763" y="1865807"/>
              <a:ext cx="765176" cy="447366"/>
            </a:xfrm>
            <a:prstGeom prst="rect">
              <a:avLst/>
            </a:prstGeom>
          </p:spPr>
        </p:pic>
        <p:sp>
          <p:nvSpPr>
            <p:cNvPr id="22" name="TextBox 21">
              <a:extLst>
                <a:ext uri="{FF2B5EF4-FFF2-40B4-BE49-F238E27FC236}">
                  <a16:creationId xmlns:a16="http://schemas.microsoft.com/office/drawing/2014/main" id="{53F82C3B-FCBA-58F0-0DEE-E19C4A72E2F0}"/>
                </a:ext>
              </a:extLst>
            </p:cNvPr>
            <p:cNvSpPr txBox="1"/>
            <p:nvPr/>
          </p:nvSpPr>
          <p:spPr>
            <a:xfrm rot="3406294">
              <a:off x="5784236" y="2053628"/>
              <a:ext cx="531459" cy="276999"/>
            </a:xfrm>
            <a:prstGeom prst="rect">
              <a:avLst/>
            </a:prstGeom>
            <a:noFill/>
          </p:spPr>
          <p:txBody>
            <a:bodyPr wrap="square" rtlCol="0">
              <a:spAutoFit/>
            </a:bodyPr>
            <a:lstStyle/>
            <a:p>
              <a:r>
                <a:rPr lang="en-US" sz="1200" b="1" dirty="0">
                  <a:solidFill>
                    <a:srgbClr val="002060"/>
                  </a:solidFill>
                  <a:latin typeface="Optima" panose="02000503060000020004" pitchFamily="2" charset="0"/>
                </a:rPr>
                <a:t>3 cm</a:t>
              </a:r>
            </a:p>
          </p:txBody>
        </p:sp>
      </p:grpSp>
      <p:sp>
        <p:nvSpPr>
          <p:cNvPr id="17" name="TextBox 16">
            <a:extLst>
              <a:ext uri="{FF2B5EF4-FFF2-40B4-BE49-F238E27FC236}">
                <a16:creationId xmlns:a16="http://schemas.microsoft.com/office/drawing/2014/main" id="{3BFFA98E-E55B-670D-6F49-262DE23663E1}"/>
              </a:ext>
            </a:extLst>
          </p:cNvPr>
          <p:cNvSpPr txBox="1"/>
          <p:nvPr/>
        </p:nvSpPr>
        <p:spPr>
          <a:xfrm>
            <a:off x="2206979" y="3917572"/>
            <a:ext cx="2512811" cy="1477328"/>
          </a:xfrm>
          <a:prstGeom prst="rect">
            <a:avLst/>
          </a:prstGeom>
          <a:noFill/>
        </p:spPr>
        <p:txBody>
          <a:bodyPr wrap="square" rtlCol="0">
            <a:spAutoFit/>
          </a:bodyPr>
          <a:lstStyle/>
          <a:p>
            <a:pPr algn="just"/>
            <a:r>
              <a:rPr lang="en-US" sz="1000" dirty="0"/>
              <a:t>The proposal is based on the existing US patent D. Trbojevic, Title: “Non-scaling fixed field alternating gradient permanent magnet cancer therapy accelerator”, patent number: US 9661737 B2, Date of the patent: May 23, 2017.</a:t>
            </a:r>
          </a:p>
          <a:p>
            <a:pPr algn="just"/>
            <a:r>
              <a:rPr lang="en-US" sz="1000" dirty="0">
                <a:hlinkClick r:id="rId8">
                  <a:extLst>
                    <a:ext uri="{A12FA001-AC4F-418D-AE19-62706E023703}">
                      <ahyp:hlinkClr xmlns:ahyp="http://schemas.microsoft.com/office/drawing/2018/hyperlinkcolor" val="tx"/>
                    </a:ext>
                  </a:extLst>
                </a:hlinkClick>
              </a:rPr>
              <a:t>https://patentimages.storage.googleapis.com/42/5e/92/f7da1cf617d6e3/US9661737.pdf</a:t>
            </a:r>
            <a:endParaRPr lang="en-US" sz="1000" dirty="0"/>
          </a:p>
        </p:txBody>
      </p:sp>
    </p:spTree>
    <p:extLst>
      <p:ext uri="{BB962C8B-B14F-4D97-AF65-F5344CB8AC3E}">
        <p14:creationId xmlns:p14="http://schemas.microsoft.com/office/powerpoint/2010/main" val="16895452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theme1.xml><?xml version="1.0" encoding="utf-8"?>
<a:theme xmlns:a="http://schemas.openxmlformats.org/drawingml/2006/main" name="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D6989541-7319-D649-AAC0-819B01D9C6D9}" vid="{BE754AEB-7DDE-B34D-ABEB-122F657DE78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1A54D97E143EA4E926C68983DDDF579" ma:contentTypeVersion="18" ma:contentTypeDescription="Create a new document." ma:contentTypeScope="" ma:versionID="0f750f6cb39cb21490f4b030b6c1cd33">
  <xsd:schema xmlns:xsd="http://www.w3.org/2001/XMLSchema" xmlns:xs="http://www.w3.org/2001/XMLSchema" xmlns:p="http://schemas.microsoft.com/office/2006/metadata/properties" xmlns:ns3="b4cce93a-0467-4bfa-a4ef-ec0c05fb17a8" xmlns:ns4="90006a9c-ebef-4c87-9b52-c0eb4bdc4b3a" targetNamespace="http://schemas.microsoft.com/office/2006/metadata/properties" ma:root="true" ma:fieldsID="457c8114bada102d4432bb487d9bc9bd" ns3:_="" ns4:_="">
    <xsd:import namespace="b4cce93a-0467-4bfa-a4ef-ec0c05fb17a8"/>
    <xsd:import namespace="90006a9c-ebef-4c87-9b52-c0eb4bdc4b3a"/>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cce93a-0467-4bfa-a4ef-ec0c05fb17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0006a9c-ebef-4c87-9b52-c0eb4bdc4b3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b4cce93a-0467-4bfa-a4ef-ec0c05fb17a8" xsi:nil="true"/>
  </documentManagement>
</p:properties>
</file>

<file path=customXml/itemProps1.xml><?xml version="1.0" encoding="utf-8"?>
<ds:datastoreItem xmlns:ds="http://schemas.openxmlformats.org/officeDocument/2006/customXml" ds:itemID="{1450C13F-1CD0-4F97-9102-9BDF436DE8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4cce93a-0467-4bfa-a4ef-ec0c05fb17a8"/>
    <ds:schemaRef ds:uri="90006a9c-ebef-4c87-9b52-c0eb4bdc4b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6B2A5FB-8BBA-4867-86A8-7BA2310C82A7}">
  <ds:schemaRefs>
    <ds:schemaRef ds:uri="http://schemas.microsoft.com/sharepoint/v3/contenttype/forms"/>
  </ds:schemaRefs>
</ds:datastoreItem>
</file>

<file path=customXml/itemProps3.xml><?xml version="1.0" encoding="utf-8"?>
<ds:datastoreItem xmlns:ds="http://schemas.openxmlformats.org/officeDocument/2006/customXml" ds:itemID="{94A9C9B1-E055-4E77-8579-269553251316}">
  <ds:schemaRefs>
    <ds:schemaRef ds:uri="http://schemas.microsoft.com/office/2006/metadata/properties"/>
    <ds:schemaRef ds:uri="http://schemas.openxmlformats.org/package/2006/metadata/core-properties"/>
    <ds:schemaRef ds:uri="http://schemas.microsoft.com/office/infopath/2007/PartnerControls"/>
    <ds:schemaRef ds:uri="http://schemas.microsoft.com/office/2006/documentManagement/types"/>
    <ds:schemaRef ds:uri="b4cce93a-0467-4bfa-a4ef-ec0c05fb17a8"/>
    <ds:schemaRef ds:uri="http://purl.org/dc/terms/"/>
    <ds:schemaRef ds:uri="http://www.w3.org/XML/1998/namespace"/>
    <ds:schemaRef ds:uri="http://purl.org/dc/elements/1.1/"/>
    <ds:schemaRef ds:uri="90006a9c-ebef-4c87-9b52-c0eb4bdc4b3a"/>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BNL</Template>
  <TotalTime>3346</TotalTime>
  <Words>3358</Words>
  <Application>Microsoft Office PowerPoint</Application>
  <PresentationFormat>On-screen Show (4:3)</PresentationFormat>
  <Paragraphs>549</Paragraphs>
  <Slides>39</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39</vt:i4>
      </vt:variant>
    </vt:vector>
  </HeadingPairs>
  <TitlesOfParts>
    <vt:vector size="48" baseType="lpstr">
      <vt:lpstr>Arial</vt:lpstr>
      <vt:lpstr>Calibri</vt:lpstr>
      <vt:lpstr>Cambria Math</vt:lpstr>
      <vt:lpstr>Optima</vt:lpstr>
      <vt:lpstr>Roboto</vt:lpstr>
      <vt:lpstr>Symbol</vt:lpstr>
      <vt:lpstr>Times New Roman</vt:lpstr>
      <vt:lpstr>Wingdings</vt:lpstr>
      <vt:lpstr>BNL</vt:lpstr>
      <vt:lpstr>FFA synchrotron for medical applications (LDRD 24-010)</vt:lpstr>
      <vt:lpstr>FFA synchrotron for medical applications (LDRD 24-010)</vt:lpstr>
      <vt:lpstr>OUTLINES</vt:lpstr>
      <vt:lpstr>Introduction</vt:lpstr>
      <vt:lpstr>Medical Applications: FLASH Radiation Cancer Therapy Facility at Stony Brook University Hospital with Fast-Cycling Permanent Magnet Synchrotron and Permanent Magnet Gantry</vt:lpstr>
      <vt:lpstr>FLASH Radiation Therapy</vt:lpstr>
      <vt:lpstr>Problems of the existing facilities for FLASH radiation</vt:lpstr>
      <vt:lpstr>Comparison of our proposal to the existing Facilities</vt:lpstr>
      <vt:lpstr> 2. NOVEL ACCELERATOR PHYSICS CONCEPT   Background – FFA Gradient Accelerator  </vt:lpstr>
      <vt:lpstr>Background: Particles with multiple energies are accelerated in the same Fixed Field Alternating (FFA) Gradient magnets.  This is shown in Stephen Brooks’ simulation of particles’ motion in FFA with 42, 78, 114 and 150 MeV electrons</vt:lpstr>
      <vt:lpstr>PowerPoint Presentation</vt:lpstr>
      <vt:lpstr>Development of the new permanent magnet technology Combined Function Permanent Magnet</vt:lpstr>
      <vt:lpstr>Transverse Magnetic Field Dependence: Taylor expansion replaced with the Fourier series</vt:lpstr>
      <vt:lpstr>Orbit Dependence on Energy</vt:lpstr>
      <vt:lpstr>Fixed Betatron Tunes in Range 10 MeV&lt; Ek &lt;250 MeV or in momentum space -73% &lt; dp/p &lt; 43.4%</vt:lpstr>
      <vt:lpstr>Synchrotron: Injection, Acceleration, Extraction</vt:lpstr>
      <vt:lpstr>An example of Matching the Multiple Orbits in the Arc to the Single Orbit in the Straight Section</vt:lpstr>
      <vt:lpstr>Dynamical Aperture Studies </vt:lpstr>
      <vt:lpstr>PowerPoint Presentation</vt:lpstr>
      <vt:lpstr>2. ESENTIALS OF THE NEW ACCELERATOR PHYSICS CONCEPT     Dynamical Aperture Studies</vt:lpstr>
      <vt:lpstr>PowerPoint Presentation</vt:lpstr>
      <vt:lpstr>Permanent Magnet Design, Building and Measuring Magnetic Field</vt:lpstr>
      <vt:lpstr>Permanent Magnet Design, Building and Measuring Magnetic Field</vt:lpstr>
      <vt:lpstr> Arc Assembly with Nine Magnets</vt:lpstr>
      <vt:lpstr> Nine Magnets Arc Assembly </vt:lpstr>
      <vt:lpstr> Nine Magnets Arc Assembly </vt:lpstr>
      <vt:lpstr>Permanent Magnet Design, Building and Measuring Magnetic Field</vt:lpstr>
      <vt:lpstr>Permanent Magnet Design, Building and Measuring Magnetic Field</vt:lpstr>
      <vt:lpstr>Measuring the Magnetic Field</vt:lpstr>
      <vt:lpstr>Remaining Tasks</vt:lpstr>
      <vt:lpstr>5. SUMMARY</vt:lpstr>
      <vt:lpstr>Back Up Slides</vt:lpstr>
      <vt:lpstr>2. THE NEW ACCELERATOR PHYSICS CONCEPT</vt:lpstr>
      <vt:lpstr>Time of flight dependence during acceleration</vt:lpstr>
      <vt:lpstr>Time of flight dependence during acceleration – Bunch Merging</vt:lpstr>
      <vt:lpstr>PowerPoint Presentation</vt:lpstr>
      <vt:lpstr>Fast Cycling Acceleration with Ferrite cavities (RF cavities proposed by the Rutherford Lab UK) </vt:lpstr>
      <vt:lpstr>Previous Measurements of the RHIC Sextant Test</vt:lpstr>
      <vt:lpstr>Previous Measurements of the RHIC Sextant Test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FFA synchrotron for medical applications (LDRD 24-010)</dc:title>
  <dc:subject/>
  <dc:creator>Trbojevic, Dejan</dc:creator>
  <cp:keywords/>
  <dc:description/>
  <cp:lastModifiedBy>DiFilippo, Lynanne</cp:lastModifiedBy>
  <cp:revision>13</cp:revision>
  <dcterms:created xsi:type="dcterms:W3CDTF">2024-12-04T19:44:53Z</dcterms:created>
  <dcterms:modified xsi:type="dcterms:W3CDTF">2024-12-16T03:13:41Z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0x01010031A54D97E143EA4E926C68983DDDF579</vt:lpwstr>
  </property>
</Properties>
</file>