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5753" r:id="rId4"/>
    <p:sldId id="5755" r:id="rId5"/>
    <p:sldId id="259" r:id="rId6"/>
    <p:sldId id="2327" r:id="rId7"/>
    <p:sldId id="2329" r:id="rId8"/>
    <p:sldId id="542" r:id="rId9"/>
    <p:sldId id="5746" r:id="rId10"/>
    <p:sldId id="310" r:id="rId11"/>
    <p:sldId id="2330" r:id="rId12"/>
    <p:sldId id="2331" r:id="rId13"/>
    <p:sldId id="2346" r:id="rId14"/>
    <p:sldId id="2345" r:id="rId15"/>
    <p:sldId id="2347" r:id="rId16"/>
    <p:sldId id="2348" r:id="rId17"/>
    <p:sldId id="2334" r:id="rId18"/>
    <p:sldId id="2335" r:id="rId19"/>
    <p:sldId id="2332" r:id="rId20"/>
    <p:sldId id="2315" r:id="rId21"/>
    <p:sldId id="5750" r:id="rId22"/>
    <p:sldId id="5752" r:id="rId23"/>
    <p:sldId id="5749" r:id="rId24"/>
    <p:sldId id="5751" r:id="rId25"/>
    <p:sldId id="2339" r:id="rId26"/>
    <p:sldId id="2340" r:id="rId27"/>
    <p:sldId id="4485" r:id="rId28"/>
    <p:sldId id="4466" r:id="rId29"/>
    <p:sldId id="4484" r:id="rId30"/>
    <p:sldId id="4417" r:id="rId31"/>
    <p:sldId id="258" r:id="rId32"/>
    <p:sldId id="261" r:id="rId33"/>
    <p:sldId id="262" r:id="rId34"/>
    <p:sldId id="349" r:id="rId35"/>
    <p:sldId id="350" r:id="rId36"/>
    <p:sldId id="319" r:id="rId37"/>
    <p:sldId id="2317" r:id="rId38"/>
    <p:sldId id="2318" r:id="rId39"/>
    <p:sldId id="2320" r:id="rId40"/>
    <p:sldId id="2321" r:id="rId41"/>
    <p:sldId id="5747" r:id="rId42"/>
    <p:sldId id="5748" r:id="rId43"/>
    <p:sldId id="276" r:id="rId44"/>
    <p:sldId id="272" r:id="rId45"/>
    <p:sldId id="5754" r:id="rId4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6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36F475-F7F5-6C41-B37C-656C49194CA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5C55-6D95-A6C3-C062-D51BF2BD4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03941-4E28-097E-1E8F-ABC06DDD7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BE944-B63F-9F58-4230-26D76D02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1094-A577-86C5-F261-343602A8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9B7A0-835D-89CB-CFB4-365E42EF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5E4B-886C-4893-80BC-D4CB234AD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1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mp"/><Relationship Id="rId4" Type="http://schemas.openxmlformats.org/officeDocument/2006/relationships/image" Target="../media/image50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52.jpeg"/><Relationship Id="rId7" Type="http://schemas.openxmlformats.org/officeDocument/2006/relationships/image" Target="../media/image134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57.png"/><Relationship Id="rId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2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50.png"/><Relationship Id="rId4" Type="http://schemas.openxmlformats.org/officeDocument/2006/relationships/image" Target="../media/image69.png"/><Relationship Id="rId9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1.png"/><Relationship Id="rId11" Type="http://schemas.openxmlformats.org/officeDocument/2006/relationships/image" Target="../media/image771.png"/><Relationship Id="rId5" Type="http://schemas.openxmlformats.org/officeDocument/2006/relationships/image" Target="../media/image710.png"/><Relationship Id="rId10" Type="http://schemas.openxmlformats.org/officeDocument/2006/relationships/image" Target="../media/image761.png"/><Relationship Id="rId4" Type="http://schemas.openxmlformats.org/officeDocument/2006/relationships/image" Target="../media/image700.png"/><Relationship Id="rId9" Type="http://schemas.openxmlformats.org/officeDocument/2006/relationships/image" Target="../media/image7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2264569"/>
            <a:ext cx="10334625" cy="1146994"/>
          </a:xfrm>
        </p:spPr>
        <p:txBody>
          <a:bodyPr/>
          <a:lstStyle/>
          <a:p>
            <a:r>
              <a:rPr lang="en-US" dirty="0"/>
              <a:t>High Energy Cooling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786212"/>
            <a:ext cx="10334625" cy="564525"/>
          </a:xfrm>
        </p:spPr>
        <p:txBody>
          <a:bodyPr/>
          <a:lstStyle/>
          <a:p>
            <a:r>
              <a:rPr lang="en-US" dirty="0"/>
              <a:t>December 16-18,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3" y="3452653"/>
            <a:ext cx="10334625" cy="1876092"/>
          </a:xfrm>
        </p:spPr>
        <p:txBody>
          <a:bodyPr/>
          <a:lstStyle/>
          <a:p>
            <a:r>
              <a:rPr lang="en-US" dirty="0"/>
              <a:t>Sergei Seletskiy </a:t>
            </a:r>
          </a:p>
          <a:p>
            <a:r>
              <a:rPr lang="en-US" dirty="0"/>
              <a:t>For CAD Cooling Studies group in collaboration with G. H. Hoffstaetter and J. Unger (Cornell University)</a:t>
            </a:r>
          </a:p>
          <a:p>
            <a:endParaRPr lang="en-US" dirty="0"/>
          </a:p>
          <a:p>
            <a:r>
              <a:rPr lang="en-US" sz="2800" dirty="0"/>
              <a:t>C-AD Machine Advisory Committee Meeting (MAC-21)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BC2E-C592-92F9-F162-09BBC6F7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33" y="186995"/>
            <a:ext cx="5610101" cy="418646"/>
          </a:xfrm>
        </p:spPr>
        <p:txBody>
          <a:bodyPr>
            <a:noAutofit/>
          </a:bodyPr>
          <a:lstStyle/>
          <a:p>
            <a:r>
              <a:rPr lang="en-US" sz="3200" dirty="0"/>
              <a:t>Cooler’s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F8431-EA55-C7E1-5C8B-7AB0E9A9900A}"/>
              </a:ext>
            </a:extLst>
          </p:cNvPr>
          <p:cNvSpPr txBox="1"/>
          <p:nvPr/>
        </p:nvSpPr>
        <p:spPr>
          <a:xfrm>
            <a:off x="389890" y="872752"/>
            <a:ext cx="6772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the Low-Energy Cooler and potential top energy cooler are located at a 2 o’clock hall.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must share the same section of the Hadron Storage Ring (HSR)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About 170 m of the HSR are available for the cooling section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A2DE7-B38A-A192-A807-2424D3D2B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88" y="744967"/>
            <a:ext cx="4162330" cy="53680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682FEE-F755-AF6E-6F9E-F48F9C3EBFD2}"/>
              </a:ext>
            </a:extLst>
          </p:cNvPr>
          <p:cNvSpPr/>
          <p:nvPr/>
        </p:nvSpPr>
        <p:spPr>
          <a:xfrm>
            <a:off x="9762634" y="1282851"/>
            <a:ext cx="688490" cy="55939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7D1D2-8C24-B04F-D7CC-2EB33DEF2B4F}"/>
              </a:ext>
            </a:extLst>
          </p:cNvPr>
          <p:cNvSpPr txBox="1"/>
          <p:nvPr/>
        </p:nvSpPr>
        <p:spPr>
          <a:xfrm>
            <a:off x="5382978" y="3429000"/>
            <a:ext cx="179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 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D0C8F-7790-8573-4176-211F8B0D09ED}"/>
              </a:ext>
            </a:extLst>
          </p:cNvPr>
          <p:cNvSpPr txBox="1"/>
          <p:nvPr/>
        </p:nvSpPr>
        <p:spPr>
          <a:xfrm>
            <a:off x="3523264" y="5258148"/>
            <a:ext cx="287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 MeV Low-Energy cooler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58BDC2-A978-C71B-7895-A5725E3CB8A2}"/>
              </a:ext>
            </a:extLst>
          </p:cNvPr>
          <p:cNvGrpSpPr/>
          <p:nvPr/>
        </p:nvGrpSpPr>
        <p:grpSpPr>
          <a:xfrm>
            <a:off x="512151" y="2821847"/>
            <a:ext cx="6322634" cy="3121854"/>
            <a:chOff x="512151" y="2821847"/>
            <a:chExt cx="6322634" cy="31218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530892-3149-F339-7885-C3D5884AF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51" y="2821847"/>
              <a:ext cx="6322634" cy="31218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2C4CED-7048-90F0-EBA5-0FCBABC0E4AE}"/>
                </a:ext>
              </a:extLst>
            </p:cNvPr>
            <p:cNvSpPr txBox="1"/>
            <p:nvPr/>
          </p:nvSpPr>
          <p:spPr>
            <a:xfrm rot="1163459">
              <a:off x="2585935" y="4277666"/>
              <a:ext cx="12955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CS ~170 m   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2D934D-8A7E-DC7C-6682-D09695153C73}"/>
              </a:ext>
            </a:extLst>
          </p:cNvPr>
          <p:cNvSpPr txBox="1"/>
          <p:nvPr/>
        </p:nvSpPr>
        <p:spPr>
          <a:xfrm>
            <a:off x="3895830" y="2944789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Low-Energy Cooler layout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E909F2-477F-7EB3-DEBE-C2204D30B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075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FE562-13D3-0D34-9BF6-2CD4AA19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EE29F-8B7F-744C-EB31-41345976B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</p:spPr>
        <p:txBody>
          <a:bodyPr anchor="t">
            <a:normAutofit/>
          </a:bodyPr>
          <a:lstStyle/>
          <a:p>
            <a:r>
              <a:rPr lang="en-US" dirty="0"/>
              <a:t>Ring Electron Cooler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63F26C1-2924-4229-A7E8-1807442E8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/>
          <a:lstStyle/>
          <a:p>
            <a:r>
              <a:rPr lang="en-US" dirty="0"/>
              <a:t>Conceptual design in progress</a:t>
            </a:r>
          </a:p>
        </p:txBody>
      </p:sp>
    </p:spTree>
    <p:extLst>
      <p:ext uri="{BB962C8B-B14F-4D97-AF65-F5344CB8AC3E}">
        <p14:creationId xmlns:p14="http://schemas.microsoft.com/office/powerpoint/2010/main" val="82643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7E7AD-1844-6F83-0CD6-A9C7799CF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783BD00-2566-001F-B37D-2CD42CA5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4" y="18548"/>
            <a:ext cx="9662667" cy="681174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5F15A51-643B-DB42-AFB5-C43C1370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42" y="1573718"/>
            <a:ext cx="5930536" cy="3897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75E8B-CF10-AE07-1E54-59B50074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67005"/>
            <a:ext cx="11049000" cy="856022"/>
          </a:xfrm>
        </p:spPr>
        <p:txBody>
          <a:bodyPr>
            <a:normAutofit/>
          </a:bodyPr>
          <a:lstStyle/>
          <a:p>
            <a:r>
              <a:rPr lang="en-US" sz="3200" dirty="0"/>
              <a:t>Basic idea and layout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FE69-42B8-B958-FA87-8C5C1474A92A}"/>
              </a:ext>
            </a:extLst>
          </p:cNvPr>
          <p:cNvSpPr txBox="1"/>
          <p:nvPr/>
        </p:nvSpPr>
        <p:spPr>
          <a:xfrm>
            <a:off x="9117348" y="860360"/>
            <a:ext cx="28775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170 m long cooling section (layout is compatible with EIC LEC)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Ring circumference 426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140 e-bunches in the ring, each e-bunch makes 9 turns per 1 turn of hadrons in HSR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Electrons are cooled by radiation damping in a wiggler section (18  damping wigglers, each wiggler is 4 m long)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A3129-6BD8-4B35-8A17-72D0EB21A4F5}"/>
              </a:ext>
            </a:extLst>
          </p:cNvPr>
          <p:cNvSpPr txBox="1"/>
          <p:nvPr/>
        </p:nvSpPr>
        <p:spPr>
          <a:xfrm>
            <a:off x="4494508" y="1055517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Cooling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0DB46-725B-5CDC-6817-6EA8FEDEF1B8}"/>
              </a:ext>
            </a:extLst>
          </p:cNvPr>
          <p:cNvSpPr txBox="1"/>
          <p:nvPr/>
        </p:nvSpPr>
        <p:spPr>
          <a:xfrm>
            <a:off x="4493706" y="5719844"/>
            <a:ext cx="16193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Wiggler 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98466-B288-1919-9A00-C85AF10FB41C}"/>
              </a:ext>
            </a:extLst>
          </p:cNvPr>
          <p:cNvSpPr txBox="1"/>
          <p:nvPr/>
        </p:nvSpPr>
        <p:spPr>
          <a:xfrm rot="16745532">
            <a:off x="1170778" y="2640847"/>
            <a:ext cx="11977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RF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CE485-AB4E-C9AB-C10D-2752B36DC0CE}"/>
              </a:ext>
            </a:extLst>
          </p:cNvPr>
          <p:cNvSpPr txBox="1"/>
          <p:nvPr/>
        </p:nvSpPr>
        <p:spPr>
          <a:xfrm rot="4980256">
            <a:off x="7848988" y="2640847"/>
            <a:ext cx="16882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Injection Section</a:t>
            </a:r>
          </a:p>
        </p:txBody>
      </p:sp>
    </p:spTree>
    <p:extLst>
      <p:ext uri="{BB962C8B-B14F-4D97-AF65-F5344CB8AC3E}">
        <p14:creationId xmlns:p14="http://schemas.microsoft.com/office/powerpoint/2010/main" val="147086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1EF9-4102-6B58-442E-A27FBD41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7153"/>
            <a:ext cx="11049000" cy="797248"/>
          </a:xfrm>
        </p:spPr>
        <p:txBody>
          <a:bodyPr>
            <a:normAutofit/>
          </a:bodyPr>
          <a:lstStyle/>
          <a:p>
            <a:r>
              <a:rPr lang="en-US" sz="3200" dirty="0"/>
              <a:t>What factors drive REC design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4EB2F-C495-1275-C472-35A34CD9E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3522B8-165A-5432-08F5-A04A9CA9A1DE}"/>
                  </a:ext>
                </a:extLst>
              </p:cNvPr>
              <p:cNvSpPr txBox="1"/>
              <p:nvPr/>
            </p:nvSpPr>
            <p:spPr>
              <a:xfrm>
                <a:off x="340963" y="918274"/>
                <a:ext cx="11817456" cy="5712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Consider cooling of 275 GeV protons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=11.3</m:t>
                    </m:r>
                  </m:oMath>
                </a14:m>
                <a:r>
                  <a:rPr lang="en-US" sz="2000" dirty="0"/>
                  <a:t>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=6.8⋅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cm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required cooling times (balancing out the IBS-driven heating)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Our goal is to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𝒄𝒐𝒐𝒍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𝒄𝒐𝒐𝒍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h with as small e-bunch charge as possible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Equilibrium e-bunch emittances are determined by a balance of the IBS rate, beam-beam scattering (BBS) rate, quantum excitations, and a rate of radiation damping (IBS and radiation damping are the main contributors):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𝑑𝑎𝑚𝑝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𝐵𝐵𝑆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𝑛𝑎𝑡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Considerations of electron beam dynamics in the REC must include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optimization of momentum and dynamic apertures (strongly affected by the choice of a wiggler field profile)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proton-electron beam-beam,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self space charge,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optimization of electron and proton beams optical functions in the cooling section to both maximize the cooling and to minimize BBS rate and beam-beam parameter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3522B8-165A-5432-08F5-A04A9CA9A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63" y="918274"/>
                <a:ext cx="11817456" cy="5712461"/>
              </a:xfrm>
              <a:prstGeom prst="rect">
                <a:avLst/>
              </a:prstGeom>
              <a:blipFill>
                <a:blip r:embed="rId2"/>
                <a:stretch>
                  <a:fillRect l="-464" t="-640" r="-206" b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19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F95378A7-F6F4-90F9-3C19-2F605228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5" y="4710098"/>
            <a:ext cx="2742973" cy="1828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F70B5-2DB8-E406-6BDD-DCF7DCBC57F4}"/>
                  </a:ext>
                </a:extLst>
              </p:cNvPr>
              <p:cNvSpPr txBox="1"/>
              <p:nvPr/>
            </p:nvSpPr>
            <p:spPr>
              <a:xfrm>
                <a:off x="370937" y="5110513"/>
                <a:ext cx="11122345" cy="16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For optimized lattice we achieved: </a:t>
                </a:r>
              </a:p>
              <a:p>
                <a:r>
                  <a:rPr lang="en-US" sz="20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=1.3⋅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=21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𝑛𝐶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=7.8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=9.7⋅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=34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000" dirty="0"/>
                  <a:t> (double-RF </a:t>
                </a:r>
                <a:r>
                  <a:rPr lang="en-US" sz="2000" dirty="0">
                    <a:sym typeface="Wingdings" panose="05000000000000000000" pitchFamily="2" charset="2"/>
                  </a:rPr>
                  <a:t> </a:t>
                </a:r>
                <a:r>
                  <a:rPr lang="en-US" sz="2000" dirty="0"/>
                  <a:t>flat-top e-bunch, which helps to limit the space charge)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F70B5-2DB8-E406-6BDD-DCF7DCBC5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37" y="5110513"/>
                <a:ext cx="11122345" cy="1685270"/>
              </a:xfrm>
              <a:prstGeom prst="rect">
                <a:avLst/>
              </a:prstGeom>
              <a:blipFill>
                <a:blip r:embed="rId3"/>
                <a:stretch>
                  <a:fillRect l="-493" t="-144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C6ABE54-67F2-C58D-25BE-7671B2A7E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74" y="269742"/>
            <a:ext cx="6035052" cy="3621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CCEF1B-3A2A-3A36-8D0C-DF81B50F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5" y="57308"/>
            <a:ext cx="11809156" cy="555122"/>
          </a:xfrm>
        </p:spPr>
        <p:txBody>
          <a:bodyPr>
            <a:noAutofit/>
          </a:bodyPr>
          <a:lstStyle/>
          <a:p>
            <a:r>
              <a:rPr lang="en-US" sz="3200" dirty="0"/>
              <a:t>Cooling section and cooling optimization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61BB0-99DF-BA46-F522-FEB3B03A8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5FBF4-2739-041D-5513-76BE1015B4CA}"/>
                  </a:ext>
                </a:extLst>
              </p:cNvPr>
              <p:cNvSpPr txBox="1"/>
              <p:nvPr/>
            </p:nvSpPr>
            <p:spPr>
              <a:xfrm>
                <a:off x="370937" y="3791158"/>
                <a:ext cx="1182106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improves the cooling rate, but it also increases IBS, thus giving worse e-bunch emittances (for a given wiggler section), and larger emittances make cooling worse. We use a dedicated code (</a:t>
                </a:r>
                <a:r>
                  <a:rPr lang="en-US" sz="2000" dirty="0" err="1"/>
                  <a:t>getrad</a:t>
                </a:r>
                <a:r>
                  <a:rPr lang="en-US" sz="2000" dirty="0"/>
                  <a:t>), which allows us to find an optimal combination of bunch charge and 6-D phase space volume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5FBF4-2739-041D-5513-76BE1015B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37" y="3791158"/>
                <a:ext cx="11821064" cy="1323439"/>
              </a:xfrm>
              <a:prstGeom prst="rect">
                <a:avLst/>
              </a:prstGeom>
              <a:blipFill>
                <a:blip r:embed="rId5"/>
                <a:stretch>
                  <a:fillRect l="-464" t="-2304" r="-155" b="-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45DAE-2DD8-0515-006E-BD3CD3FD185D}"/>
                  </a:ext>
                </a:extLst>
              </p:cNvPr>
              <p:cNvSpPr txBox="1"/>
              <p:nvPr/>
            </p:nvSpPr>
            <p:spPr>
              <a:xfrm>
                <a:off x="5858270" y="726493"/>
                <a:ext cx="6094708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any realistically achievable e-bunch parameters the longitudinal cooling is much faster than the transverse one.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Therefore, </a:t>
                </a:r>
                <a:r>
                  <a:rPr lang="en-US" sz="2000" b="1" dirty="0"/>
                  <a:t>we utilize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000" b="1" dirty="0"/>
                  <a:t> redistribution by introducing electron and ion horizontal dispersions into the cooling section.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combination of cooling and DA optimizations resulted in the lattice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45DAE-2DD8-0515-006E-BD3CD3FD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270" y="726493"/>
                <a:ext cx="6094708" cy="2554545"/>
              </a:xfrm>
              <a:prstGeom prst="rect">
                <a:avLst/>
              </a:prstGeom>
              <a:blipFill>
                <a:blip r:embed="rId6"/>
                <a:stretch>
                  <a:fillRect l="-900" t="-955" r="-1600" b="-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DA866C-5230-D6DB-3B31-368E45C95E1F}"/>
              </a:ext>
            </a:extLst>
          </p:cNvPr>
          <p:cNvCxnSpPr/>
          <p:nvPr/>
        </p:nvCxnSpPr>
        <p:spPr>
          <a:xfrm flipH="1">
            <a:off x="5558038" y="2991077"/>
            <a:ext cx="600464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426A17-E0E1-E5CC-DCE7-1EEDC8C10234}"/>
              </a:ext>
            </a:extLst>
          </p:cNvPr>
          <p:cNvCxnSpPr>
            <a:cxnSpLocks/>
          </p:cNvCxnSpPr>
          <p:nvPr/>
        </p:nvCxnSpPr>
        <p:spPr>
          <a:xfrm flipH="1">
            <a:off x="5193102" y="5989674"/>
            <a:ext cx="2018581" cy="509483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4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1016-596B-F8F8-48AE-8CCFD50AD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727A9EC-29D0-C0A9-8A1D-FC2D6D5B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4" y="1801274"/>
            <a:ext cx="8627807" cy="296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34ADB-815E-1903-8F8C-4FA4A4A9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5" y="20525"/>
            <a:ext cx="11826408" cy="625395"/>
          </a:xfrm>
        </p:spPr>
        <p:txBody>
          <a:bodyPr>
            <a:normAutofit/>
          </a:bodyPr>
          <a:lstStyle/>
          <a:p>
            <a:r>
              <a:rPr lang="en-US" sz="3200" dirty="0"/>
              <a:t>Cooling section and cooling optimization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355F4D-F763-3216-397D-0C7D77F29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1E668-4B06-9F21-FDCF-031EECCE4545}"/>
                  </a:ext>
                </a:extLst>
              </p:cNvPr>
              <p:cNvSpPr txBox="1"/>
              <p:nvPr/>
            </p:nvSpPr>
            <p:spPr>
              <a:xfrm>
                <a:off x="425977" y="661080"/>
                <a:ext cx="1182640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Finalized choice of e- and p- dispersions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-functions in the CS, as well as the fine-tuning of the e-bunch charge is driven by cooling optimization.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use another dedicated code to optimize electron and proton optical functions in the CS, alternating it with </a:t>
                </a:r>
                <a:r>
                  <a:rPr lang="en-US" sz="2000" dirty="0" err="1"/>
                  <a:t>getrad</a:t>
                </a:r>
                <a:r>
                  <a:rPr lang="en-US" sz="2000" dirty="0"/>
                  <a:t> code.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1E668-4B06-9F21-FDCF-031EECCE4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77" y="661080"/>
                <a:ext cx="11826408" cy="1323439"/>
              </a:xfrm>
              <a:prstGeom prst="rect">
                <a:avLst/>
              </a:prstGeom>
              <a:blipFill>
                <a:blip r:embed="rId3"/>
                <a:stretch>
                  <a:fillRect l="-464" t="-1835" b="-7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E122AF-3045-D6AC-5278-FDCD2EAB2118}"/>
                  </a:ext>
                </a:extLst>
              </p:cNvPr>
              <p:cNvSpPr txBox="1"/>
              <p:nvPr/>
            </p:nvSpPr>
            <p:spPr>
              <a:xfrm>
                <a:off x="8379075" y="2871284"/>
                <a:ext cx="3703608" cy="134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 this example the optimizer keeps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000" dirty="0"/>
                  <a:t> h and minimizes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by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for each combination 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𝑦𝑖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E122AF-3045-D6AC-5278-FDCD2EAB2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75" y="2871284"/>
                <a:ext cx="3703608" cy="1347613"/>
              </a:xfrm>
              <a:prstGeom prst="rect">
                <a:avLst/>
              </a:prstGeom>
              <a:blipFill>
                <a:blip r:embed="rId4"/>
                <a:stretch>
                  <a:fillRect l="-1812" t="-1810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4225C96-73F1-F283-5E81-A2534A308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417109"/>
                  </p:ext>
                </p:extLst>
              </p:nvPr>
            </p:nvGraphicFramePr>
            <p:xfrm>
              <a:off x="2421660" y="5181723"/>
              <a:ext cx="8127999" cy="14999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40844421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3934707426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205247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CS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electrons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12217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429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1843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156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4225C96-73F1-F283-5E81-A2534A308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417109"/>
                  </p:ext>
                </p:extLst>
              </p:nvPr>
            </p:nvGraphicFramePr>
            <p:xfrm>
              <a:off x="2421660" y="5181723"/>
              <a:ext cx="8127999" cy="14999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40844421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3934707426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205247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CS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electrons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12217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5" t="-108197" r="-200674" b="-2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429099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5" t="-198438" r="-200674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1843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5" t="-313115" r="-200674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156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9016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0001EE4-0625-7D73-88E9-4BA77779D7F8}"/>
              </a:ext>
            </a:extLst>
          </p:cNvPr>
          <p:cNvGrpSpPr/>
          <p:nvPr/>
        </p:nvGrpSpPr>
        <p:grpSpPr>
          <a:xfrm>
            <a:off x="321725" y="3443517"/>
            <a:ext cx="5157226" cy="3364332"/>
            <a:chOff x="321725" y="3487687"/>
            <a:chExt cx="5157226" cy="33643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596E48-CA38-432F-FCE5-4198A6E8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25" y="3487687"/>
              <a:ext cx="5157226" cy="32918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D555971-54EE-BAEB-914F-35D698A748B6}"/>
                    </a:ext>
                  </a:extLst>
                </p:cNvPr>
                <p:cNvSpPr txBox="1"/>
                <p:nvPr/>
              </p:nvSpPr>
              <p:spPr>
                <a:xfrm rot="16200000">
                  <a:off x="306909" y="4918160"/>
                  <a:ext cx="52918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1200" dirty="0"/>
                    <a:t> [m]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D555971-54EE-BAEB-914F-35D698A748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909" y="4918160"/>
                  <a:ext cx="52918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222" t="-1149" r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136595-B830-4FE6-C55A-1A92F3A70669}"/>
                    </a:ext>
                  </a:extLst>
                </p:cNvPr>
                <p:cNvSpPr txBox="1"/>
                <p:nvPr/>
              </p:nvSpPr>
              <p:spPr>
                <a:xfrm>
                  <a:off x="2782977" y="6575020"/>
                  <a:ext cx="52918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sz="1200" dirty="0"/>
                    <a:t> [m]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136595-B830-4FE6-C55A-1A92F3A70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2977" y="6575020"/>
                  <a:ext cx="529184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264B85E-4A3E-3FF9-9397-2FD1D3A15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83" y="474080"/>
            <a:ext cx="5394971" cy="3236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69BBD-0923-9CC0-EDC9-EEB2F0B9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6333"/>
            <a:ext cx="11049000" cy="825320"/>
          </a:xfrm>
        </p:spPr>
        <p:txBody>
          <a:bodyPr>
            <a:normAutofit/>
          </a:bodyPr>
          <a:lstStyle/>
          <a:p>
            <a:r>
              <a:rPr lang="en-US" sz="3200" dirty="0"/>
              <a:t>REC wigglers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97DA2-4DB6-427B-7FE1-C5D7C7235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17EEFE-87A5-A870-F546-445244B5F709}"/>
                  </a:ext>
                </a:extLst>
              </p:cNvPr>
              <p:cNvSpPr txBox="1"/>
              <p:nvPr/>
            </p:nvSpPr>
            <p:spPr>
              <a:xfrm>
                <a:off x="5689703" y="106333"/>
                <a:ext cx="6225529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have 18 wigglers, 4-m long each, with peak field of 2.4 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enter and exit wigglers with non-zero angle. The regions with large dispersion between wigglers are used for chromaticity correction.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minimize the IBS-driven emittance growth in wigglers we need a tight focusing in horizontal direction (it minimizes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-function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large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case)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Because we work with high field / low energy wigglers, a specific field profile is needed to minimize chromaticity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00FF"/>
                    </a:solidFill>
                  </a:rPr>
                  <a:t>It was confirmed that required wigglers parameters are achievable, and a preliminary design was created.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17EEFE-87A5-A870-F546-445244B5F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03" y="106333"/>
                <a:ext cx="6225529" cy="3770263"/>
              </a:xfrm>
              <a:prstGeom prst="rect">
                <a:avLst/>
              </a:prstGeom>
              <a:blipFill>
                <a:blip r:embed="rId6"/>
                <a:stretch>
                  <a:fillRect l="-587" t="-808" r="-783" b="-1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C80B5C-1999-E478-F338-0DE856112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40059"/>
              </p:ext>
            </p:extLst>
          </p:nvPr>
        </p:nvGraphicFramePr>
        <p:xfrm>
          <a:off x="5462573" y="3830441"/>
          <a:ext cx="594168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933">
                  <a:extLst>
                    <a:ext uri="{9D8B030D-6E8A-4147-A177-3AD203B41FA5}">
                      <a16:colId xmlns:a16="http://schemas.microsoft.com/office/drawing/2014/main" val="2368691623"/>
                    </a:ext>
                  </a:extLst>
                </a:gridCol>
                <a:gridCol w="1711751">
                  <a:extLst>
                    <a:ext uri="{9D8B030D-6E8A-4147-A177-3AD203B41FA5}">
                      <a16:colId xmlns:a16="http://schemas.microsoft.com/office/drawing/2014/main" val="117739797"/>
                    </a:ext>
                  </a:extLst>
                </a:gridCol>
              </a:tblGrid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Wiggler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70600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Number of wigglers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537874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68432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Peak field 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42726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Period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4222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Gap [cm]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84536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Radiated power (per wiggler)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702455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Radiation angle [</a:t>
                      </a:r>
                      <a:r>
                        <a:rPr lang="en-US" dirty="0" err="1"/>
                        <a:t>mrad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3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08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D50B820-A2FD-2716-7690-7926D229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2" y="3571346"/>
            <a:ext cx="4570089" cy="3024110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9CF67844-3176-1C0F-8280-BAD6E871E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53" y="820624"/>
            <a:ext cx="4526289" cy="2933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F7C02-3B87-5723-DE71-2FEC6FEA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2786"/>
            <a:ext cx="11049000" cy="849313"/>
          </a:xfrm>
        </p:spPr>
        <p:txBody>
          <a:bodyPr>
            <a:normAutofit/>
          </a:bodyPr>
          <a:lstStyle/>
          <a:p>
            <a:r>
              <a:rPr lang="en-US" sz="3200" dirty="0"/>
              <a:t>REC RF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89BA0-3D11-05E7-F5BC-F6D483956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16BB8A-B736-D93C-0E15-FB01637323F2}"/>
                  </a:ext>
                </a:extLst>
              </p:cNvPr>
              <p:cNvSpPr txBox="1"/>
              <p:nvPr/>
            </p:nvSpPr>
            <p:spPr>
              <a:xfrm>
                <a:off x="4413143" y="1180323"/>
                <a:ext cx="2952831" cy="5284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ring utilizes a dual RF system with fundamental frequency of 98.6 MHz and voltage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50 kV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 2nd harmonic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 kV). </a:t>
                </a:r>
              </a:p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 compensate for the radiation loss of 6 kV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turn, the fundamental phase is shifted by 7.24 degrees.</a:t>
                </a:r>
              </a:p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resulting RF bucket corresponds to the flat-top e-bunch with FWHM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𝐹𝑊𝐻𝑀</m:t>
                        </m:r>
                      </m:sub>
                    </m:sSub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=34 cm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sub>
                    </m:sSub>
                    <m:r>
                      <a:rPr lang="en-US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=9.8⋅</m:t>
                    </m:r>
                    <m:sSup>
                      <m:sSup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   </a:t>
                </a:r>
                <a14:m>
                  <m:oMath xmlns:m="http://schemas.openxmlformats.org/officeDocument/2006/math"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1.3⋅</m:t>
                    </m:r>
                    <m:sSup>
                      <m:sSupPr>
                        <m:ctrlP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electrons per bunch, the peak current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=17.5 </m:t>
                    </m:r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18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16BB8A-B736-D93C-0E15-FB0163732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143" y="1180323"/>
                <a:ext cx="2952831" cy="5284395"/>
              </a:xfrm>
              <a:prstGeom prst="rect">
                <a:avLst/>
              </a:prstGeom>
              <a:blipFill>
                <a:blip r:embed="rId4"/>
                <a:stretch>
                  <a:fillRect l="-1446" t="-693" r="-2893" b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5BBEE0C-C288-061F-99BC-1C6197BD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416" y="415664"/>
            <a:ext cx="4791466" cy="3268987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933BFB8-9F94-F1C5-EA9E-2B770AD21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282" y="3676025"/>
            <a:ext cx="4791466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0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C1F2-286D-80BA-C51F-5A39503C2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75681"/>
            <a:ext cx="11049000" cy="756309"/>
          </a:xfrm>
        </p:spPr>
        <p:txBody>
          <a:bodyPr>
            <a:normAutofit/>
          </a:bodyPr>
          <a:lstStyle/>
          <a:p>
            <a:r>
              <a:rPr lang="en-US" sz="3200" dirty="0"/>
              <a:t>Injection scheme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BCF88-58CF-910D-4FC7-C679E5F5F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BA5CB7F-1AF8-C6FC-1E6E-3EAE86FAD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9990024"/>
                  </p:ext>
                </p:extLst>
              </p:nvPr>
            </p:nvGraphicFramePr>
            <p:xfrm>
              <a:off x="6377652" y="306377"/>
              <a:ext cx="5738049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6864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10738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062014">
                      <a:extLst>
                        <a:ext uri="{9D8B030D-6E8A-4147-A177-3AD203B41FA5}">
                          <a16:colId xmlns:a16="http://schemas.microsoft.com/office/drawing/2014/main" val="324438006"/>
                        </a:ext>
                      </a:extLst>
                    </a:gridCol>
                  </a:tblGrid>
                  <a:tr h="35260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Stored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[nm]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dirty="0"/>
                            <a:t>m] (out of the gun)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</a:t>
                          </a:r>
                          <a:r>
                            <a:rPr lang="en-US" dirty="0" err="1"/>
                            <a:t>nC</a:t>
                          </a:r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948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BA5CB7F-1AF8-C6FC-1E6E-3EAE86FAD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9990024"/>
                  </p:ext>
                </p:extLst>
              </p:nvPr>
            </p:nvGraphicFramePr>
            <p:xfrm>
              <a:off x="6377652" y="306377"/>
              <a:ext cx="5738049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6864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10738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062014">
                      <a:extLst>
                        <a:ext uri="{9D8B030D-6E8A-4147-A177-3AD203B41FA5}">
                          <a16:colId xmlns:a16="http://schemas.microsoft.com/office/drawing/2014/main" val="32443800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Stored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108333" r="-6143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204918" r="-6143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310000" r="-6143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410000" r="-6143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948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C26640A-0FDB-AFD1-8D17-3E75B2002B48}"/>
              </a:ext>
            </a:extLst>
          </p:cNvPr>
          <p:cNvSpPr txBox="1"/>
          <p:nvPr/>
        </p:nvSpPr>
        <p:spPr>
          <a:xfrm>
            <a:off x="235744" y="3429000"/>
            <a:ext cx="501240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We are planning to have a top-off injection </a:t>
            </a:r>
            <a:r>
              <a:rPr lang="en-US" dirty="0"/>
              <a:t>replenishing 10% of each bunch every 1.6 s</a:t>
            </a:r>
            <a:r>
              <a:rPr lang="en-US" b="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Four kickers will create a closed bump bringing the stored beam closer to the injection septum. At the exit of the bump the injected beam will be displaced by 6 mm from the stored beam trajectory.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031C0C-9299-A1BB-0782-56B141F559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256218"/>
                  </p:ext>
                </p:extLst>
              </p:nvPr>
            </p:nvGraphicFramePr>
            <p:xfrm>
              <a:off x="5248147" y="2589900"/>
              <a:ext cx="6846383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1008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314786631"/>
                        </a:ext>
                      </a:extLst>
                    </a:gridCol>
                  </a:tblGrid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Septum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Maximum Field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 [G]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Magnetic Length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≥0.38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Pulse Shape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trapezoid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full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- wave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Rise/Fall time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786858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Flat-top duration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353930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Wavelength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en-US" dirty="0"/>
                            <a:t>) [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dirty="0"/>
                            <a:t>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863265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Repetition rate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 [Hz]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404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031C0C-9299-A1BB-0782-56B141F559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256218"/>
                  </p:ext>
                </p:extLst>
              </p:nvPr>
            </p:nvGraphicFramePr>
            <p:xfrm>
              <a:off x="5248147" y="2589900"/>
              <a:ext cx="6846383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1008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31478663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Septum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108333" r="-85082" b="-6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208333" r="-85082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6434" t="-208333" r="-1550" b="-5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Pulse Shape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trapezoid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6434" t="-303279" r="-1550" b="-4196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Rise/Fall time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7868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Flat-top duration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3539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610000" r="-85082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8632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710000" r="-85082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4045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5C7CEFC-40A9-ADCB-E12F-8AD05B9C458F}"/>
              </a:ext>
            </a:extLst>
          </p:cNvPr>
          <p:cNvCxnSpPr>
            <a:cxnSpLocks/>
            <a:stCxn id="45" idx="1"/>
            <a:endCxn id="34" idx="3"/>
          </p:cNvCxnSpPr>
          <p:nvPr/>
        </p:nvCxnSpPr>
        <p:spPr>
          <a:xfrm flipH="1" flipV="1">
            <a:off x="1788016" y="1593110"/>
            <a:ext cx="3154798" cy="414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4087512-B6E7-DC2C-5F5D-C75D28FA3D9B}"/>
              </a:ext>
            </a:extLst>
          </p:cNvPr>
          <p:cNvGrpSpPr/>
          <p:nvPr/>
        </p:nvGrpSpPr>
        <p:grpSpPr>
          <a:xfrm>
            <a:off x="457642" y="861042"/>
            <a:ext cx="5920010" cy="2692807"/>
            <a:chOff x="6241682" y="124834"/>
            <a:chExt cx="5920010" cy="269280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BEA9951-461F-26B8-60EC-645AFBE53606}"/>
                </a:ext>
              </a:extLst>
            </p:cNvPr>
            <p:cNvGrpSpPr/>
            <p:nvPr/>
          </p:nvGrpSpPr>
          <p:grpSpPr>
            <a:xfrm>
              <a:off x="6241682" y="124834"/>
              <a:ext cx="5920010" cy="2692807"/>
              <a:chOff x="6241682" y="124834"/>
              <a:chExt cx="5920010" cy="269280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F07EF2-F4ED-D7FA-2336-DA0C7A04ADF2}"/>
                  </a:ext>
                </a:extLst>
              </p:cNvPr>
              <p:cNvGrpSpPr/>
              <p:nvPr/>
            </p:nvGrpSpPr>
            <p:grpSpPr>
              <a:xfrm>
                <a:off x="6241682" y="124834"/>
                <a:ext cx="5920010" cy="2692807"/>
                <a:chOff x="28326" y="2086901"/>
                <a:chExt cx="5920010" cy="269280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79358158-5440-7A7A-3F2E-CCF87E4186D7}"/>
                    </a:ext>
                  </a:extLst>
                </p:cNvPr>
                <p:cNvGrpSpPr/>
                <p:nvPr/>
              </p:nvGrpSpPr>
              <p:grpSpPr>
                <a:xfrm>
                  <a:off x="28326" y="2488433"/>
                  <a:ext cx="5920010" cy="2291275"/>
                  <a:chOff x="242783" y="3611158"/>
                  <a:chExt cx="5920010" cy="2291275"/>
                </a:xfrm>
              </p:grpSpPr>
              <p:sp>
                <p:nvSpPr>
                  <p:cNvPr id="17" name="Block Arc 16">
                    <a:extLst>
                      <a:ext uri="{FF2B5EF4-FFF2-40B4-BE49-F238E27FC236}">
                        <a16:creationId xmlns:a16="http://schemas.microsoft.com/office/drawing/2014/main" id="{BE46DBCB-DEF0-59B9-AEB3-9A1D574A8E1B}"/>
                      </a:ext>
                    </a:extLst>
                  </p:cNvPr>
                  <p:cNvSpPr/>
                  <p:nvPr/>
                </p:nvSpPr>
                <p:spPr>
                  <a:xfrm rot="20263971">
                    <a:off x="2417628" y="4732225"/>
                    <a:ext cx="1783967" cy="1170208"/>
                  </a:xfrm>
                  <a:prstGeom prst="blockArc">
                    <a:avLst>
                      <a:gd name="adj1" fmla="val 12676466"/>
                      <a:gd name="adj2" fmla="val 17910949"/>
                      <a:gd name="adj3" fmla="val 17371"/>
                    </a:avLst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B5CBD013-F4DB-8158-A36E-3FA0B4F370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783" y="3611158"/>
                    <a:ext cx="5920010" cy="1357313"/>
                    <a:chOff x="4880098" y="3761032"/>
                    <a:chExt cx="5920010" cy="1357313"/>
                  </a:xfrm>
                </p:grpSpPr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CAF82487-CB34-A0DA-A561-6F137A1E70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0098" y="3761032"/>
                      <a:ext cx="5920010" cy="1357313"/>
                      <a:chOff x="4327484" y="4047443"/>
                      <a:chExt cx="5920010" cy="1357313"/>
                    </a:xfrm>
                  </p:grpSpPr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E5A180E1-D215-03B4-D40B-39A2CE8431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27484" y="4336828"/>
                        <a:ext cx="853107" cy="646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>
                            <a:solidFill>
                              <a:srgbClr val="002060"/>
                            </a:solidFill>
                          </a:rPr>
                          <a:t>stored beam</a:t>
                        </a:r>
                      </a:p>
                    </p:txBody>
                  </p:sp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710656BD-D1DF-64EE-E052-9977A4132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1479" y="4049366"/>
                        <a:ext cx="416379" cy="6572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F24E51FC-C444-1AF3-8043-A1F7AB670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0157" y="4759659"/>
                        <a:ext cx="416379" cy="645093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B8E49FB3-792C-1BD5-01FF-16499EA72B7A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7867650" y="4047443"/>
                        <a:ext cx="1361385" cy="1357313"/>
                        <a:chOff x="1164780" y="2659514"/>
                        <a:chExt cx="1361385" cy="1357313"/>
                      </a:xfrm>
                    </p:grpSpPr>
                    <p:sp>
                      <p:nvSpPr>
                        <p:cNvPr id="45" name="Rectangle 44">
                          <a:extLst>
                            <a:ext uri="{FF2B5EF4-FFF2-40B4-BE49-F238E27FC236}">
                              <a16:creationId xmlns:a16="http://schemas.microsoft.com/office/drawing/2014/main" id="{216D67BF-5A37-F0A4-08A5-AAEBA044F5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1164780" y="2659514"/>
                          <a:ext cx="416379" cy="669352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6" name="Rectangle 45">
                          <a:extLst>
                            <a:ext uri="{FF2B5EF4-FFF2-40B4-BE49-F238E27FC236}">
                              <a16:creationId xmlns:a16="http://schemas.microsoft.com/office/drawing/2014/main" id="{A82641C0-67F2-1194-36CE-3B4813F3E9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2109786" y="3371730"/>
                          <a:ext cx="416379" cy="645097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7" name="Straight Connector 36">
                        <a:extLst>
                          <a:ext uri="{FF2B5EF4-FFF2-40B4-BE49-F238E27FC236}">
                            <a16:creationId xmlns:a16="http://schemas.microsoft.com/office/drawing/2014/main" id="{B196ACFB-984C-3213-9607-70BD9ED50804}"/>
                          </a:ext>
                        </a:extLst>
                      </p:cNvPr>
                      <p:cNvCxnSpPr>
                        <a:cxnSpLocks/>
                        <a:endCxn id="34" idx="1"/>
                      </p:cNvCxnSpPr>
                      <p:nvPr/>
                    </p:nvCxnSpPr>
                    <p:spPr>
                      <a:xfrm>
                        <a:off x="4697343" y="4377418"/>
                        <a:ext cx="544136" cy="561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A17DABAC-4CE2-ED59-429D-027C3E75A3B2}"/>
                          </a:ext>
                        </a:extLst>
                      </p:cNvPr>
                      <p:cNvCxnSpPr>
                        <a:cxnSpLocks/>
                        <a:stCxn id="34" idx="3"/>
                        <a:endCxn id="35" idx="1"/>
                      </p:cNvCxnSpPr>
                      <p:nvPr/>
                    </p:nvCxnSpPr>
                    <p:spPr>
                      <a:xfrm>
                        <a:off x="5657858" y="4377979"/>
                        <a:ext cx="512299" cy="704227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Straight Connector 38">
                        <a:extLst>
                          <a:ext uri="{FF2B5EF4-FFF2-40B4-BE49-F238E27FC236}">
                            <a16:creationId xmlns:a16="http://schemas.microsoft.com/office/drawing/2014/main" id="{84CDBB42-B08E-EF12-92A9-4DA742BA009D}"/>
                          </a:ext>
                        </a:extLst>
                      </p:cNvPr>
                      <p:cNvCxnSpPr>
                        <a:cxnSpLocks/>
                        <a:stCxn id="35" idx="3"/>
                        <a:endCxn id="46" idx="1"/>
                      </p:cNvCxnSpPr>
                      <p:nvPr/>
                    </p:nvCxnSpPr>
                    <p:spPr>
                      <a:xfrm>
                        <a:off x="6586536" y="5082206"/>
                        <a:ext cx="1281114" cy="2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Straight Connector 39">
                        <a:extLst>
                          <a:ext uri="{FF2B5EF4-FFF2-40B4-BE49-F238E27FC236}">
                            <a16:creationId xmlns:a16="http://schemas.microsoft.com/office/drawing/2014/main" id="{611F1104-0692-3D4E-7088-38E15C79EDCB}"/>
                          </a:ext>
                        </a:extLst>
                      </p:cNvPr>
                      <p:cNvCxnSpPr>
                        <a:cxnSpLocks/>
                        <a:stCxn id="45" idx="1"/>
                        <a:endCxn id="46" idx="3"/>
                      </p:cNvCxnSpPr>
                      <p:nvPr/>
                    </p:nvCxnSpPr>
                    <p:spPr>
                      <a:xfrm flipH="1">
                        <a:off x="8284029" y="4382119"/>
                        <a:ext cx="528627" cy="700089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09087620-FD37-9F52-CC5A-C4580A01D628}"/>
                          </a:ext>
                        </a:extLst>
                      </p:cNvPr>
                      <p:cNvCxnSpPr>
                        <a:cxnSpLocks/>
                        <a:stCxn id="45" idx="3"/>
                      </p:cNvCxnSpPr>
                      <p:nvPr/>
                    </p:nvCxnSpPr>
                    <p:spPr>
                      <a:xfrm>
                        <a:off x="9229035" y="4382119"/>
                        <a:ext cx="510949" cy="0"/>
                      </a:xfrm>
                      <a:prstGeom prst="line">
                        <a:avLst/>
                      </a:prstGeom>
                      <a:ln w="19050">
                        <a:headEnd type="none" w="med" len="med"/>
                        <a:tailEnd type="triangle" w="med" len="me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8C2E614F-782A-8E3C-25D4-74BD10885B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293213" y="4546722"/>
                        <a:ext cx="510673" cy="666900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FE0CDA00-8A3A-B008-C676-714C8EF9FA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229035" y="4523012"/>
                        <a:ext cx="510949" cy="0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574AEE7A-86C1-0281-C6BA-85D0468C0C2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237805" y="4568154"/>
                        <a:ext cx="1009689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>
                            <a:solidFill>
                              <a:srgbClr val="FF0000"/>
                            </a:solidFill>
                          </a:rPr>
                          <a:t>injected beam</a:t>
                        </a:r>
                      </a:p>
                    </p:txBody>
                  </p:sp>
                </p:grp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0ADE636D-00CA-9D67-12AE-FF58453F8555}"/>
                        </a:ext>
                      </a:extLst>
                    </p:cNvPr>
                    <p:cNvCxnSpPr>
                      <a:cxnSpLocks/>
                      <a:stCxn id="17" idx="1"/>
                    </p:cNvCxnSpPr>
                    <p:nvPr/>
                  </p:nvCxnSpPr>
                  <p:spPr>
                    <a:xfrm>
                      <a:off x="8003705" y="4948643"/>
                      <a:ext cx="416559" cy="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53DC177E-B1B9-B75A-8357-5453EF8444F6}"/>
                      </a:ext>
                    </a:extLst>
                  </p:cNvPr>
                  <p:cNvCxnSpPr>
                    <a:cxnSpLocks/>
                    <a:endCxn id="17" idx="0"/>
                  </p:cNvCxnSpPr>
                  <p:nvPr/>
                </p:nvCxnSpPr>
                <p:spPr>
                  <a:xfrm flipV="1">
                    <a:off x="2293645" y="5214861"/>
                    <a:ext cx="369540" cy="4325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C4556FD-6AAB-DE3F-A8CE-ACFB16E8A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185" y="2405322"/>
                  <a:ext cx="4948071" cy="0"/>
                </a:xfrm>
                <a:prstGeom prst="straightConnector1">
                  <a:avLst/>
                </a:prstGeom>
                <a:ln>
                  <a:prstDash val="dashDot"/>
                  <a:headEnd type="triangle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9B4EADF-81CD-18CB-5202-BF905892CF5F}"/>
                    </a:ext>
                  </a:extLst>
                </p:cNvPr>
                <p:cNvSpPr txBox="1"/>
                <p:nvPr/>
              </p:nvSpPr>
              <p:spPr>
                <a:xfrm>
                  <a:off x="2662277" y="2086901"/>
                  <a:ext cx="6319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2.5 m</a:t>
                  </a:r>
                </a:p>
              </p:txBody>
            </p:sp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C7E391C-33C1-67A8-A6AE-4B67091FA34D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V="1">
                <a:off x="8662084" y="1839856"/>
                <a:ext cx="350949" cy="2902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D72C0C-3649-3258-C781-B674B01A5E48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8995933" y="1713977"/>
                <a:ext cx="369356" cy="13971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271AF4A-96D6-614E-37D4-B008DFB928E7}"/>
                </a:ext>
              </a:extLst>
            </p:cNvPr>
            <p:cNvSpPr txBox="1"/>
            <p:nvPr/>
          </p:nvSpPr>
          <p:spPr>
            <a:xfrm>
              <a:off x="7973026" y="89477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fast kickers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AB8840B-3A25-AD8F-B49B-83B672F99C22}"/>
                </a:ext>
              </a:extLst>
            </p:cNvPr>
            <p:cNvSpPr txBox="1"/>
            <p:nvPr/>
          </p:nvSpPr>
          <p:spPr>
            <a:xfrm>
              <a:off x="8778981" y="1974705"/>
              <a:ext cx="972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pulsed septum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E4734A-DE90-632A-72D0-84AA3D3A35EB}"/>
                  </a:ext>
                </a:extLst>
              </p:cNvPr>
              <p:cNvSpPr txBox="1"/>
              <p:nvPr/>
            </p:nvSpPr>
            <p:spPr>
              <a:xfrm>
                <a:off x="235744" y="5729353"/>
                <a:ext cx="11737131" cy="822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injector will be running with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en-US" b="0" dirty="0"/>
                  <a:t> injecting into 1/5 of the ring (28 bunches) each time.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Initial injection can be performed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Hz frequency, filling up the ring in 20 s.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E4734A-DE90-632A-72D0-84AA3D3A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44" y="5729353"/>
                <a:ext cx="11737131" cy="822533"/>
              </a:xfrm>
              <a:prstGeom prst="rect">
                <a:avLst/>
              </a:prstGeom>
              <a:blipFill>
                <a:blip r:embed="rId4"/>
                <a:stretch>
                  <a:fillRect l="-364" t="-444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79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BEEA62F-2980-08FA-81F6-A3F190C11866}"/>
              </a:ext>
            </a:extLst>
          </p:cNvPr>
          <p:cNvGrpSpPr/>
          <p:nvPr/>
        </p:nvGrpSpPr>
        <p:grpSpPr>
          <a:xfrm>
            <a:off x="3114378" y="3284720"/>
            <a:ext cx="4602485" cy="3451864"/>
            <a:chOff x="1369560" y="3263439"/>
            <a:chExt cx="4602485" cy="3451864"/>
          </a:xfrm>
        </p:grpSpPr>
        <p:pic>
          <p:nvPicPr>
            <p:cNvPr id="11" name="Picture 1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AF720C70-2E31-FE86-1D26-85C630F5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560" y="3263439"/>
              <a:ext cx="4602485" cy="345186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9C1C52-8F7E-88B7-13D6-2C44E5B27D13}"/>
                </a:ext>
              </a:extLst>
            </p:cNvPr>
            <p:cNvSpPr/>
            <p:nvPr/>
          </p:nvSpPr>
          <p:spPr>
            <a:xfrm>
              <a:off x="2657056" y="4671668"/>
              <a:ext cx="89694" cy="833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11DB4EA-9ABF-F380-61C7-2B632A64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78" y="3482296"/>
            <a:ext cx="4335221" cy="30168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3B4F7E-9C5F-EA26-F4DB-0E436BD653B2}"/>
              </a:ext>
            </a:extLst>
          </p:cNvPr>
          <p:cNvGrpSpPr/>
          <p:nvPr/>
        </p:nvGrpSpPr>
        <p:grpSpPr>
          <a:xfrm>
            <a:off x="7901330" y="870756"/>
            <a:ext cx="4129313" cy="2413964"/>
            <a:chOff x="7491187" y="675771"/>
            <a:chExt cx="4129313" cy="2413964"/>
          </a:xfrm>
        </p:grpSpPr>
        <p:pic>
          <p:nvPicPr>
            <p:cNvPr id="6" name="Picture 5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91AEDB7-54FF-6512-BA35-D561D2C40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45"/>
            <a:stretch/>
          </p:blipFill>
          <p:spPr>
            <a:xfrm>
              <a:off x="7491187" y="675771"/>
              <a:ext cx="4129313" cy="21972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6F1F0A-AD04-F303-F797-232D1C78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29" y="2778442"/>
              <a:ext cx="3050189" cy="31129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7A937B-114E-8B0E-368E-58E947CE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9548"/>
            <a:ext cx="11049000" cy="903586"/>
          </a:xfrm>
        </p:spPr>
        <p:txBody>
          <a:bodyPr>
            <a:normAutofit/>
          </a:bodyPr>
          <a:lstStyle/>
          <a:p>
            <a:r>
              <a:rPr lang="en-US" sz="3200" dirty="0"/>
              <a:t>Dynamic and momentum aperture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131DB-AC47-239C-A3BC-8FA9D6D65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DB125-B314-093D-12BA-6DFD15C9C792}"/>
              </a:ext>
            </a:extLst>
          </p:cNvPr>
          <p:cNvSpPr txBox="1"/>
          <p:nvPr/>
        </p:nvSpPr>
        <p:spPr>
          <a:xfrm>
            <a:off x="329452" y="1475195"/>
            <a:ext cx="80077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Optimization of wigglers’ field profile allowed to substantially reduce chromaticity and utilize weaker </a:t>
            </a:r>
            <a:r>
              <a:rPr lang="en-US" sz="2000" dirty="0" err="1"/>
              <a:t>sextupoles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Phase advance over wiggler and </a:t>
            </a:r>
            <a:r>
              <a:rPr lang="en-US" sz="2000" dirty="0" err="1"/>
              <a:t>sextupole</a:t>
            </a:r>
            <a:r>
              <a:rPr lang="en-US" sz="2000" dirty="0"/>
              <a:t> blocks is an important parameter for dynamic aperture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Two families of octupoles were optimized to reduce non-linear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99CC9-F387-C32E-5DEC-DBA75537EB6B}"/>
                  </a:ext>
                </a:extLst>
              </p:cNvPr>
              <p:cNvSpPr txBox="1"/>
              <p:nvPr/>
            </p:nvSpPr>
            <p:spPr>
              <a:xfrm>
                <a:off x="329452" y="3608161"/>
                <a:ext cx="3245317" cy="2791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Tune was adjusted to maximize MA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rgbClr val="0000FF"/>
                    </a:solidFill>
                  </a:rPr>
                  <a:t>Resulting DA/MA are: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=9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800" b="0" dirty="0"/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=0.5 %</m:t>
                    </m:r>
                  </m:oMath>
                </a14:m>
                <a:endParaRPr lang="en-US" sz="1800" b="0" dirty="0"/>
              </a:p>
              <a:p>
                <a:pPr>
                  <a:spcAft>
                    <a:spcPts val="600"/>
                  </a:spcAft>
                </a:pPr>
                <a:endParaRPr lang="en-US" sz="1800" b="0" dirty="0"/>
              </a:p>
              <a:p>
                <a:pPr>
                  <a:spcAft>
                    <a:spcPts val="600"/>
                  </a:spcAft>
                </a:pPr>
                <a:endParaRPr lang="en-US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99CC9-F387-C32E-5DEC-DBA75537E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52" y="3608161"/>
                <a:ext cx="3245317" cy="2791918"/>
              </a:xfrm>
              <a:prstGeom prst="rect">
                <a:avLst/>
              </a:prstGeom>
              <a:blipFill>
                <a:blip r:embed="rId6"/>
                <a:stretch>
                  <a:fillRect l="-1128"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784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67951"/>
          </a:xfrm>
        </p:spPr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33077"/>
            <a:ext cx="11049000" cy="501223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Response to recommendation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Introduction </a:t>
            </a:r>
          </a:p>
          <a:p>
            <a:pPr marL="914400" lvl="1" indent="-457200"/>
            <a:r>
              <a:rPr lang="en-US" dirty="0"/>
              <a:t>Cooling requirements for EIC</a:t>
            </a:r>
          </a:p>
          <a:p>
            <a:pPr marL="914400" lvl="1" indent="-457200"/>
            <a:r>
              <a:rPr lang="en-US" dirty="0"/>
              <a:t>Electron cooling approach to EIC High Energy Cooler (HEC)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Ring Electron Cooler (conceptual design)</a:t>
            </a:r>
          </a:p>
          <a:p>
            <a:pPr marL="914400" lvl="1" indent="-457200"/>
            <a:r>
              <a:rPr lang="en-US" dirty="0"/>
              <a:t>Layout</a:t>
            </a:r>
          </a:p>
          <a:p>
            <a:pPr marL="914400" lvl="1" indent="-457200"/>
            <a:r>
              <a:rPr lang="en-US" dirty="0"/>
              <a:t>Achievable design parameters</a:t>
            </a:r>
          </a:p>
          <a:p>
            <a:pPr marL="914400" lvl="1" indent="-457200"/>
            <a:r>
              <a:rPr lang="en-US" dirty="0"/>
              <a:t>REC subsystems</a:t>
            </a:r>
          </a:p>
          <a:p>
            <a:pPr marL="914400" lvl="1" indent="-457200"/>
            <a:r>
              <a:rPr lang="en-US" dirty="0"/>
              <a:t>Challenges, ongoing studies and REC 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ERL based </a:t>
            </a:r>
            <a:r>
              <a:rPr lang="en-US" b="1" dirty="0" err="1"/>
              <a:t>Recirculator</a:t>
            </a:r>
            <a:r>
              <a:rPr lang="en-US" b="1" dirty="0"/>
              <a:t> (feasibility studies)</a:t>
            </a:r>
          </a:p>
          <a:p>
            <a:pPr marL="914400" lvl="1" indent="-457200"/>
            <a:r>
              <a:rPr lang="en-US" dirty="0" err="1"/>
              <a:t>Recirculator</a:t>
            </a:r>
            <a:r>
              <a:rPr lang="en-US" dirty="0"/>
              <a:t> concept</a:t>
            </a:r>
          </a:p>
          <a:p>
            <a:pPr marL="914400" lvl="1" indent="-457200"/>
            <a:r>
              <a:rPr lang="en-US" dirty="0"/>
              <a:t>Parameters and requirements</a:t>
            </a:r>
          </a:p>
          <a:p>
            <a:pPr marL="914400" lvl="1" indent="-457200"/>
            <a:r>
              <a:rPr lang="en-US" dirty="0"/>
              <a:t>Challenges and mitigations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4003-D7BB-9437-A6CA-B0E4296EEDE7}"/>
              </a:ext>
            </a:extLst>
          </p:cNvPr>
          <p:cNvSpPr txBox="1">
            <a:spLocks/>
          </p:cNvSpPr>
          <p:nvPr/>
        </p:nvSpPr>
        <p:spPr>
          <a:xfrm>
            <a:off x="571500" y="102908"/>
            <a:ext cx="11049000" cy="5007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174E5-C4F5-EE68-C29F-1DF9C4BD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0" y="603704"/>
            <a:ext cx="4818628" cy="6232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F8972-0FD1-A5B1-8152-7C05CAD5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918" y="561875"/>
            <a:ext cx="5187582" cy="23781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ACBC2-C2AA-1091-965B-796CB5BD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5E4B-886C-4893-80BC-D4CB234AD6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41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0447-C186-33FF-A053-944E9B22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2" y="169931"/>
            <a:ext cx="11049000" cy="715894"/>
          </a:xfrm>
        </p:spPr>
        <p:txBody>
          <a:bodyPr>
            <a:normAutofit/>
          </a:bodyPr>
          <a:lstStyle/>
          <a:p>
            <a:r>
              <a:rPr lang="en-US" sz="3200" dirty="0"/>
              <a:t>Challenges and ongoing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D9D46-2014-2364-509C-382344FE9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2CACF-4C53-CFAF-582A-62F179528E19}"/>
              </a:ext>
            </a:extLst>
          </p:cNvPr>
          <p:cNvSpPr txBox="1"/>
          <p:nvPr/>
        </p:nvSpPr>
        <p:spPr>
          <a:xfrm>
            <a:off x="548579" y="897660"/>
            <a:ext cx="1137433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 is a low-energy high-current electron storage 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Careful considerations of collective effects and instabilities are needed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Due to careful lattice optimization the bunch charge required for cooling was significantly reduced. This helps with collective effects.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Touschek</a:t>
            </a:r>
            <a:r>
              <a:rPr lang="en-US" sz="2400" dirty="0"/>
              <a:t> lifetime for the full lattice and obtained momentum aperture is 47 s, while vacuum lifetime is 16 s (assuming 0.5 </a:t>
            </a:r>
            <a:r>
              <a:rPr lang="en-US" sz="2400" dirty="0" err="1"/>
              <a:t>nTorr</a:t>
            </a:r>
            <a:r>
              <a:rPr lang="en-US" sz="2400" dirty="0"/>
              <a:t> vacuum)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Vacuum requirements are tight, and worse vacuum will require increasing injection frequency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ongoing studies include: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Beam-beam (p-e focusing) and self space charge effects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Magnets’ setting errors and misalignments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Tolerances to errors in various subsystems (injection, RF, wigglers) based on cooling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108624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9448-E271-8418-08B9-93282118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577850"/>
          </a:xfrm>
        </p:spPr>
        <p:txBody>
          <a:bodyPr>
            <a:normAutofit/>
          </a:bodyPr>
          <a:lstStyle/>
          <a:p>
            <a:r>
              <a:rPr lang="en-US" sz="3200" dirty="0"/>
              <a:t>Work to be done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8C29E-8B60-3106-D050-DA8DFF153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F1C21-A3C0-3D1C-02F7-5906B9A62E76}"/>
              </a:ext>
            </a:extLst>
          </p:cNvPr>
          <p:cNvSpPr txBox="1"/>
          <p:nvPr/>
        </p:nvSpPr>
        <p:spPr>
          <a:xfrm>
            <a:off x="548579" y="1190553"/>
            <a:ext cx="113743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Systematic studies of instabilities must be performed (coherent wiggler instability, transverse mode-coupling instability, transverse and longitudinal coupled-bunch instability, electron-ion instability etc.)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Beam loading in the RF and its effects on longitudinal bunch distribution need to be studied.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Feedbacks (both to keep e-beam quality in the cooling section and to counteract possible instabilities) have to be considered.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Various engineering systems (diagnostic, vacuum, machine protection) must be devised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Bringing REC design to lower energies</a:t>
            </a:r>
          </a:p>
        </p:txBody>
      </p:sp>
    </p:spTree>
    <p:extLst>
      <p:ext uri="{BB962C8B-B14F-4D97-AF65-F5344CB8AC3E}">
        <p14:creationId xmlns:p14="http://schemas.microsoft.com/office/powerpoint/2010/main" val="3147887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008F-A167-AA35-FDF2-183FAF90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57944"/>
            <a:ext cx="11049000" cy="785019"/>
          </a:xfrm>
        </p:spPr>
        <p:txBody>
          <a:bodyPr>
            <a:normAutofit/>
          </a:bodyPr>
          <a:lstStyle/>
          <a:p>
            <a:r>
              <a:rPr lang="en-US" sz="3200" dirty="0"/>
              <a:t>REC conceptual design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46B74-BD38-B85D-98CF-75B751A4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F557E6-6735-20DE-A7E9-D89089C35744}"/>
                  </a:ext>
                </a:extLst>
              </p:cNvPr>
              <p:cNvSpPr txBox="1"/>
              <p:nvPr/>
            </p:nvSpPr>
            <p:spPr>
              <a:xfrm>
                <a:off x="256033" y="1014413"/>
                <a:ext cx="10845356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The realistic lattice for the Ring Electron Cooler was developed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The lattice includes proper model of damping wigglers, dual RF system, and injection magnets.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Dynamic and momentum aperture were optimized,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horizontal,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vertical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0.5%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longitudinal DA/MA were achieved.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Careful optimization of  the cooling section parameters allowed to achieve the required cooling times with substantially reduced electron bunch charge.</a:t>
                </a:r>
              </a:p>
              <a:p>
                <a:pPr>
                  <a:spcAft>
                    <a:spcPts val="1200"/>
                  </a:spcAft>
                </a:pPr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F557E6-6735-20DE-A7E9-D89089C35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3" y="1014413"/>
                <a:ext cx="10845356" cy="5016758"/>
              </a:xfrm>
              <a:prstGeom prst="rect">
                <a:avLst/>
              </a:prstGeom>
              <a:blipFill>
                <a:blip r:embed="rId2"/>
                <a:stretch>
                  <a:fillRect l="-1012" t="-1215" r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740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D2E83-C66C-D055-7854-B9385A5E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A5A26-E12B-1941-BCB1-C0463D1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5318A-B9E2-0AFB-484A-79749F4D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</p:spPr>
        <p:txBody>
          <a:bodyPr anchor="t">
            <a:normAutofit/>
          </a:bodyPr>
          <a:lstStyle/>
          <a:p>
            <a:r>
              <a:rPr lang="en-US" dirty="0"/>
              <a:t>ERL based </a:t>
            </a:r>
            <a:r>
              <a:rPr lang="en-US" dirty="0" err="1"/>
              <a:t>Recirculator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AC959EE-B0F7-51DC-14A2-A827E2ABD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/>
          <a:lstStyle/>
          <a:p>
            <a:r>
              <a:rPr lang="en-US" dirty="0"/>
              <a:t>Feasibility studies</a:t>
            </a:r>
          </a:p>
        </p:txBody>
      </p:sp>
    </p:spTree>
    <p:extLst>
      <p:ext uri="{BB962C8B-B14F-4D97-AF65-F5344CB8AC3E}">
        <p14:creationId xmlns:p14="http://schemas.microsoft.com/office/powerpoint/2010/main" val="221174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7BF9-F051-AC1E-9C22-2CFF2A47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8367"/>
            <a:ext cx="11049000" cy="517879"/>
          </a:xfrm>
        </p:spPr>
        <p:txBody>
          <a:bodyPr>
            <a:noAutofit/>
          </a:bodyPr>
          <a:lstStyle/>
          <a:p>
            <a:r>
              <a:rPr lang="en-US" sz="3200" dirty="0" err="1"/>
              <a:t>Recirculator</a:t>
            </a:r>
            <a:r>
              <a:rPr lang="en-US" sz="3200" dirty="0"/>
              <a:t>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84E74-7E88-269D-48CB-34C32DCB6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69C5B-D82E-9DF1-77B4-B73DFA629190}"/>
              </a:ext>
            </a:extLst>
          </p:cNvPr>
          <p:cNvSpPr txBox="1"/>
          <p:nvPr/>
        </p:nvSpPr>
        <p:spPr>
          <a:xfrm>
            <a:off x="543694" y="654785"/>
            <a:ext cx="614589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Electron bunches are accelerated in the ERL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Recirculated in the ring for just a few turns (1-9)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Decelerated and sent to a beam dump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Non-magnetized electron beam is used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6CE548-AD9F-1A63-F0C7-2DF1560A8848}"/>
                  </a:ext>
                </a:extLst>
              </p:cNvPr>
              <p:cNvSpPr txBox="1"/>
              <p:nvPr/>
            </p:nvSpPr>
            <p:spPr>
              <a:xfrm>
                <a:off x="255579" y="2197595"/>
                <a:ext cx="11936421" cy="4016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This scheme has some advantages: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IBS and BBS are not an issue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Self space charge in the ring must be considered, but it is a small effect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Proton-electron beam-beam is rather forgiving and allows to optimize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functions in the cooling section in a much wider range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There is no need for enhanced radiation damping, the bunch parameters are defined by dynamics in injector and ERL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There are some challenges associated with this approach: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 current Gun and high current ERL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Good quality bunches with high charge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Fast kickers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6CE548-AD9F-1A63-F0C7-2DF1560A8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9" y="2197595"/>
                <a:ext cx="11936421" cy="4016484"/>
              </a:xfrm>
              <a:prstGeom prst="rect">
                <a:avLst/>
              </a:prstGeom>
              <a:blipFill>
                <a:blip r:embed="rId2"/>
                <a:stretch>
                  <a:fillRect l="-460" t="-607" r="-766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B917F174-A747-698B-A339-8947B8414BDD}"/>
              </a:ext>
            </a:extLst>
          </p:cNvPr>
          <p:cNvGrpSpPr/>
          <p:nvPr/>
        </p:nvGrpSpPr>
        <p:grpSpPr>
          <a:xfrm>
            <a:off x="6172563" y="65481"/>
            <a:ext cx="5515272" cy="1970875"/>
            <a:chOff x="5506642" y="151428"/>
            <a:chExt cx="5515272" cy="19708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91091D-FF0C-D5D0-57D5-BC67C9B565AF}"/>
                </a:ext>
              </a:extLst>
            </p:cNvPr>
            <p:cNvGrpSpPr/>
            <p:nvPr/>
          </p:nvGrpSpPr>
          <p:grpSpPr>
            <a:xfrm>
              <a:off x="5506642" y="151428"/>
              <a:ext cx="5515272" cy="1965195"/>
              <a:chOff x="2301226" y="1259335"/>
              <a:chExt cx="5515272" cy="1965195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4EE5F3C-0CD7-8C52-006A-7FB36AB47818}"/>
                  </a:ext>
                </a:extLst>
              </p:cNvPr>
              <p:cNvSpPr/>
              <p:nvPr/>
            </p:nvSpPr>
            <p:spPr>
              <a:xfrm>
                <a:off x="3174214" y="1470582"/>
                <a:ext cx="4388032" cy="1220057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0A3E2-39CC-6127-2B60-A9F19CD8D2C9}"/>
                  </a:ext>
                </a:extLst>
              </p:cNvPr>
              <p:cNvSpPr/>
              <p:nvPr/>
            </p:nvSpPr>
            <p:spPr>
              <a:xfrm>
                <a:off x="3886140" y="2599659"/>
                <a:ext cx="339634" cy="22734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EC4832-9FD4-C1CC-5081-22278FB75FBA}"/>
                  </a:ext>
                </a:extLst>
              </p:cNvPr>
              <p:cNvSpPr/>
              <p:nvPr/>
            </p:nvSpPr>
            <p:spPr>
              <a:xfrm>
                <a:off x="6459523" y="2575989"/>
                <a:ext cx="339634" cy="22734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E246999-1801-D8F6-1802-7CB857D18CA6}"/>
                  </a:ext>
                </a:extLst>
              </p:cNvPr>
              <p:cNvCxnSpPr>
                <a:cxnSpLocks/>
                <a:stCxn id="5" idx="3"/>
                <a:endCxn id="27" idx="1"/>
              </p:cNvCxnSpPr>
              <p:nvPr/>
            </p:nvCxnSpPr>
            <p:spPr>
              <a:xfrm>
                <a:off x="4225774" y="2713331"/>
                <a:ext cx="761889" cy="33221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B4D8D1-9382-9F1D-964F-3E43792833D6}"/>
                  </a:ext>
                </a:extLst>
              </p:cNvPr>
              <p:cNvCxnSpPr>
                <a:cxnSpLocks/>
                <a:stCxn id="6" idx="1"/>
                <a:endCxn id="27" idx="3"/>
              </p:cNvCxnSpPr>
              <p:nvPr/>
            </p:nvCxnSpPr>
            <p:spPr>
              <a:xfrm flipH="1">
                <a:off x="5809844" y="2689661"/>
                <a:ext cx="649679" cy="35588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0C61C5-A6FC-D516-BE86-852F11829042}"/>
                  </a:ext>
                </a:extLst>
              </p:cNvPr>
              <p:cNvSpPr txBox="1"/>
              <p:nvPr/>
            </p:nvSpPr>
            <p:spPr>
              <a:xfrm>
                <a:off x="3335437" y="2195080"/>
                <a:ext cx="1481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Fast kicker in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B8F93F-1611-2792-B261-99CD5AD7789C}"/>
                  </a:ext>
                </a:extLst>
              </p:cNvPr>
              <p:cNvSpPr txBox="1"/>
              <p:nvPr/>
            </p:nvSpPr>
            <p:spPr>
              <a:xfrm>
                <a:off x="5878692" y="2171410"/>
                <a:ext cx="1630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Fast kicker out</a:t>
                </a:r>
              </a:p>
            </p:txBody>
          </p: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BC364F61-5723-FC81-89B6-E13B424CA757}"/>
                  </a:ext>
                </a:extLst>
              </p:cNvPr>
              <p:cNvSpPr/>
              <p:nvPr/>
            </p:nvSpPr>
            <p:spPr>
              <a:xfrm>
                <a:off x="4740119" y="1259335"/>
                <a:ext cx="1618715" cy="397558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39D905F-AF17-3E8F-1B88-425B43CC06FD}"/>
                  </a:ext>
                </a:extLst>
              </p:cNvPr>
              <p:cNvSpPr/>
              <p:nvPr/>
            </p:nvSpPr>
            <p:spPr>
              <a:xfrm>
                <a:off x="5253385" y="1378957"/>
                <a:ext cx="609600" cy="20199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CBE03-D055-20D8-1543-9A80B0ED8B3D}"/>
                  </a:ext>
                </a:extLst>
              </p:cNvPr>
              <p:cNvSpPr txBox="1"/>
              <p:nvPr/>
            </p:nvSpPr>
            <p:spPr>
              <a:xfrm>
                <a:off x="5368230" y="14945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8C9B39-7C36-5C0D-4C1E-9101B951E4A4}"/>
                  </a:ext>
                </a:extLst>
              </p:cNvPr>
              <p:cNvSpPr txBox="1"/>
              <p:nvPr/>
            </p:nvSpPr>
            <p:spPr>
              <a:xfrm>
                <a:off x="4848490" y="1753531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 few turns 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A61DC58-E5F2-4C14-1979-F3DAD3858F25}"/>
                  </a:ext>
                </a:extLst>
              </p:cNvPr>
              <p:cNvSpPr/>
              <p:nvPr/>
            </p:nvSpPr>
            <p:spPr>
              <a:xfrm rot="5400000">
                <a:off x="6585145" y="2934910"/>
                <a:ext cx="353111" cy="22612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7CA1FC6F-E988-53BF-C8C3-31741E7B6AA2}"/>
                  </a:ext>
                </a:extLst>
              </p:cNvPr>
              <p:cNvSpPr/>
              <p:nvPr/>
            </p:nvSpPr>
            <p:spPr>
              <a:xfrm rot="16200000">
                <a:off x="3806931" y="2831827"/>
                <a:ext cx="224118" cy="431074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4C70F88-53BC-725C-A226-8169EBDBF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4527" y="3060967"/>
                <a:ext cx="853136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9E97E6-15B2-1A58-1A7B-EB01F9A08496}"/>
                  </a:ext>
                </a:extLst>
              </p:cNvPr>
              <p:cNvSpPr txBox="1"/>
              <p:nvPr/>
            </p:nvSpPr>
            <p:spPr>
              <a:xfrm>
                <a:off x="6874765" y="2826333"/>
                <a:ext cx="941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Injector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9A553C-407E-4AAB-CF93-3C04A03B4A3D}"/>
                  </a:ext>
                </a:extLst>
              </p:cNvPr>
              <p:cNvSpPr txBox="1"/>
              <p:nvPr/>
            </p:nvSpPr>
            <p:spPr>
              <a:xfrm>
                <a:off x="2301226" y="2789549"/>
                <a:ext cx="14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Beam dump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59879D6-965A-10F6-426D-6A2975553867}"/>
                  </a:ext>
                </a:extLst>
              </p:cNvPr>
              <p:cNvCxnSpPr>
                <a:cxnSpLocks/>
                <a:stCxn id="27" idx="3"/>
                <a:endCxn id="18" idx="2"/>
              </p:cNvCxnSpPr>
              <p:nvPr/>
            </p:nvCxnSpPr>
            <p:spPr>
              <a:xfrm>
                <a:off x="5809844" y="3045544"/>
                <a:ext cx="838792" cy="2431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934E2E-7BD5-B02B-601A-2EACA87FC29F}"/>
                </a:ext>
              </a:extLst>
            </p:cNvPr>
            <p:cNvSpPr/>
            <p:nvPr/>
          </p:nvSpPr>
          <p:spPr>
            <a:xfrm>
              <a:off x="8193079" y="1752971"/>
              <a:ext cx="822181" cy="3693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ERL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478E93E-DD46-2183-F047-042399E24B6D}"/>
              </a:ext>
            </a:extLst>
          </p:cNvPr>
          <p:cNvSpPr txBox="1"/>
          <p:nvPr/>
        </p:nvSpPr>
        <p:spPr>
          <a:xfrm>
            <a:off x="4076029" y="5886206"/>
            <a:ext cx="6846471" cy="92333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Note</a:t>
            </a:r>
            <a:r>
              <a:rPr lang="en-US" dirty="0"/>
              <a:t>: </a:t>
            </a:r>
            <a:r>
              <a:rPr lang="en-US" i="1" dirty="0"/>
              <a:t>Similar cooling scheme was suggested at JLAB for JLEIC (https://epaper.kek.jp/erl2019/talks/mocozbs01_talk.pdf). </a:t>
            </a:r>
          </a:p>
          <a:p>
            <a:r>
              <a:rPr lang="en-US" i="1" dirty="0">
                <a:solidFill>
                  <a:srgbClr val="00B050"/>
                </a:solidFill>
              </a:rPr>
              <a:t>It utilized magnetized  electron beam.</a:t>
            </a:r>
          </a:p>
        </p:txBody>
      </p:sp>
    </p:spTree>
    <p:extLst>
      <p:ext uri="{BB962C8B-B14F-4D97-AF65-F5344CB8AC3E}">
        <p14:creationId xmlns:p14="http://schemas.microsoft.com/office/powerpoint/2010/main" val="1116486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0871-D9C7-5329-BEB1-77FB5301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5227"/>
            <a:ext cx="11049000" cy="691263"/>
          </a:xfrm>
        </p:spPr>
        <p:txBody>
          <a:bodyPr>
            <a:normAutofit/>
          </a:bodyPr>
          <a:lstStyle/>
          <a:p>
            <a:r>
              <a:rPr lang="en-US" sz="3200" dirty="0" err="1"/>
              <a:t>Recirculator</a:t>
            </a:r>
            <a:r>
              <a:rPr lang="en-US" sz="3200" dirty="0"/>
              <a:t>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9F676-D6A8-9F3D-E3BF-C6551A08A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9027D36F-E3DE-EBE3-76B6-3631F7F12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062" y="4335163"/>
            <a:ext cx="3151134" cy="2100756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B1CF5FA-1276-FC86-F74C-5085741B8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057" y="428803"/>
            <a:ext cx="2787267" cy="185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82558-E507-0D3C-BB77-60C04417B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279" y="2368329"/>
            <a:ext cx="2856045" cy="1904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24D2C-9197-555B-C257-DCDC865BDD94}"/>
              </a:ext>
            </a:extLst>
          </p:cNvPr>
          <p:cNvSpPr txBox="1"/>
          <p:nvPr/>
        </p:nvSpPr>
        <p:spPr>
          <a:xfrm>
            <a:off x="8111575" y="2778490"/>
            <a:ext cx="132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a typeface="+mj-ea"/>
                <a:cs typeface="+mj-cs"/>
              </a:rPr>
              <a:t>100 GeV protons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DB726-E3A4-EDC3-0260-A79CB8434735}"/>
              </a:ext>
            </a:extLst>
          </p:cNvPr>
          <p:cNvSpPr txBox="1"/>
          <p:nvPr/>
        </p:nvSpPr>
        <p:spPr>
          <a:xfrm>
            <a:off x="8010370" y="4513020"/>
            <a:ext cx="1681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a typeface="+mj-ea"/>
                <a:cs typeface="+mj-cs"/>
              </a:rPr>
              <a:t>275 GeV protons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55EA0-DB9A-603B-85A2-1FADCC3F49B2}"/>
              </a:ext>
            </a:extLst>
          </p:cNvPr>
          <p:cNvSpPr txBox="1"/>
          <p:nvPr/>
        </p:nvSpPr>
        <p:spPr>
          <a:xfrm>
            <a:off x="8111575" y="887838"/>
            <a:ext cx="1504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a typeface="+mj-ea"/>
                <a:cs typeface="+mj-cs"/>
              </a:rPr>
              <a:t>41 GeV protons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5">
                <a:extLst>
                  <a:ext uri="{FF2B5EF4-FFF2-40B4-BE49-F238E27FC236}">
                    <a16:creationId xmlns:a16="http://schemas.microsoft.com/office/drawing/2014/main" id="{A28ED209-7A5A-A4F6-F2C0-3EA3DE8FB59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65574540"/>
                  </p:ext>
                </p:extLst>
              </p:nvPr>
            </p:nvGraphicFramePr>
            <p:xfrm>
              <a:off x="814055" y="1065737"/>
              <a:ext cx="6916604" cy="3743336"/>
            </p:xfrm>
            <a:graphic>
              <a:graphicData uri="http://schemas.openxmlformats.org/drawingml/2006/table">
                <a:tbl>
                  <a:tblPr/>
                  <a:tblGrid>
                    <a:gridCol w="3664505">
                      <a:extLst>
                        <a:ext uri="{9D8B030D-6E8A-4147-A177-3AD203B41FA5}">
                          <a16:colId xmlns:a16="http://schemas.microsoft.com/office/drawing/2014/main" val="3704746532"/>
                        </a:ext>
                      </a:extLst>
                    </a:gridCol>
                    <a:gridCol w="1025118">
                      <a:extLst>
                        <a:ext uri="{9D8B030D-6E8A-4147-A177-3AD203B41FA5}">
                          <a16:colId xmlns:a16="http://schemas.microsoft.com/office/drawing/2014/main" val="2880720275"/>
                        </a:ext>
                      </a:extLst>
                    </a:gridCol>
                    <a:gridCol w="1213647">
                      <a:extLst>
                        <a:ext uri="{9D8B030D-6E8A-4147-A177-3AD203B41FA5}">
                          <a16:colId xmlns:a16="http://schemas.microsoft.com/office/drawing/2014/main" val="2766023877"/>
                        </a:ext>
                      </a:extLst>
                    </a:gridCol>
                    <a:gridCol w="1013334">
                      <a:extLst>
                        <a:ext uri="{9D8B030D-6E8A-4147-A177-3AD203B41FA5}">
                          <a16:colId xmlns:a16="http://schemas.microsoft.com/office/drawing/2014/main" val="810468834"/>
                        </a:ext>
                      </a:extLst>
                    </a:gridCol>
                  </a:tblGrid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Proton Energy , GeV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275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100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41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1052187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dirty="0">
                              <a:effectLst/>
                              <a:latin typeface="Helvetica" pitchFamily="2" charset="0"/>
                            </a:rPr>
                            <a:t> 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1.25E+10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4.00E+09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3449233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,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nC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0.64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8609761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Rms bunch length, cm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9769150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Peak Current, 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4341657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Repetition rate, MHz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6616173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in cooling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 section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, mA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196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6601754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Number of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recirculations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6096119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⟨𝐼⟩ from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gun, mA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54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4877863"/>
                      </a:ext>
                    </a:extLst>
                  </a:tr>
                  <a:tr h="32873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energy Spread in CS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83095609"/>
                      </a:ext>
                    </a:extLst>
                  </a:tr>
                  <a:tr h="329453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Normilized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Emittance, 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2.00E-06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68868812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Cooling Time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),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hrs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205538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Cooling Time </a:t>
                          </a:r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), 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hrs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789590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Cooling Time </a:t>
                          </a:r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), 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hrs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039496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5">
                <a:extLst>
                  <a:ext uri="{FF2B5EF4-FFF2-40B4-BE49-F238E27FC236}">
                    <a16:creationId xmlns:a16="http://schemas.microsoft.com/office/drawing/2014/main" id="{A28ED209-7A5A-A4F6-F2C0-3EA3DE8FB59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16690748"/>
                  </p:ext>
                </p:extLst>
              </p:nvPr>
            </p:nvGraphicFramePr>
            <p:xfrm>
              <a:off x="814055" y="1065737"/>
              <a:ext cx="6916604" cy="3743336"/>
            </p:xfrm>
            <a:graphic>
              <a:graphicData uri="http://schemas.openxmlformats.org/drawingml/2006/table">
                <a:tbl>
                  <a:tblPr/>
                  <a:tblGrid>
                    <a:gridCol w="3664505">
                      <a:extLst>
                        <a:ext uri="{9D8B030D-6E8A-4147-A177-3AD203B41FA5}">
                          <a16:colId xmlns:a16="http://schemas.microsoft.com/office/drawing/2014/main" val="3704746532"/>
                        </a:ext>
                      </a:extLst>
                    </a:gridCol>
                    <a:gridCol w="1025118">
                      <a:extLst>
                        <a:ext uri="{9D8B030D-6E8A-4147-A177-3AD203B41FA5}">
                          <a16:colId xmlns:a16="http://schemas.microsoft.com/office/drawing/2014/main" val="2880720275"/>
                        </a:ext>
                      </a:extLst>
                    </a:gridCol>
                    <a:gridCol w="1213647">
                      <a:extLst>
                        <a:ext uri="{9D8B030D-6E8A-4147-A177-3AD203B41FA5}">
                          <a16:colId xmlns:a16="http://schemas.microsoft.com/office/drawing/2014/main" val="2766023877"/>
                        </a:ext>
                      </a:extLst>
                    </a:gridCol>
                    <a:gridCol w="1013334">
                      <a:extLst>
                        <a:ext uri="{9D8B030D-6E8A-4147-A177-3AD203B41FA5}">
                          <a16:colId xmlns:a16="http://schemas.microsoft.com/office/drawing/2014/main" val="810468834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Proton Energy , GeV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275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100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41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1052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11111" r="-88870" b="-1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1.25E+10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4.00E+09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3449233"/>
                      </a:ext>
                    </a:extLst>
                  </a:tr>
                  <a:tr h="2680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215909" r="-88870" b="-1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0.64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860976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Rms bunch length, cm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976915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Peak Current, 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4341657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Repetition rate, MHz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66161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575556" r="-88870" b="-7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196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660175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Number of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recirculations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609611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⟨𝐼⟩ from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gun, mA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54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4877863"/>
                      </a:ext>
                    </a:extLst>
                  </a:tr>
                  <a:tr h="32873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energy Spread in CS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83095609"/>
                      </a:ext>
                    </a:extLst>
                  </a:tr>
                  <a:tr h="329453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Normilized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Emittance, 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2.00E-06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68868812"/>
                      </a:ext>
                    </a:extLst>
                  </a:tr>
                  <a:tr h="2680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131818" r="-88870" b="-234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205538"/>
                      </a:ext>
                    </a:extLst>
                  </a:tr>
                  <a:tr h="2630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260465" r="-88870" b="-1395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78959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462500" r="-88870" b="-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039496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DD01B459-ACA3-7EB7-BF0E-33D61447B60D}"/>
              </a:ext>
            </a:extLst>
          </p:cNvPr>
          <p:cNvSpPr/>
          <p:nvPr/>
        </p:nvSpPr>
        <p:spPr>
          <a:xfrm>
            <a:off x="697711" y="1604075"/>
            <a:ext cx="7183177" cy="2669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3CB43F-5F53-66AF-E8BE-47DDE41AE78B}"/>
              </a:ext>
            </a:extLst>
          </p:cNvPr>
          <p:cNvSpPr/>
          <p:nvPr/>
        </p:nvSpPr>
        <p:spPr>
          <a:xfrm>
            <a:off x="697711" y="2583630"/>
            <a:ext cx="7183177" cy="7795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4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6507190-C531-C2D2-FF4F-BC888DD00522}"/>
              </a:ext>
            </a:extLst>
          </p:cNvPr>
          <p:cNvGrpSpPr/>
          <p:nvPr/>
        </p:nvGrpSpPr>
        <p:grpSpPr>
          <a:xfrm>
            <a:off x="7281897" y="447776"/>
            <a:ext cx="4735992" cy="2260716"/>
            <a:chOff x="975226" y="1795163"/>
            <a:chExt cx="4735992" cy="22607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9A04B4-14D7-10D3-B145-274DBBC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226" y="1795163"/>
              <a:ext cx="3689540" cy="22607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1B2E83-03B1-1C2A-359E-917106C14E11}"/>
                </a:ext>
              </a:extLst>
            </p:cNvPr>
            <p:cNvSpPr txBox="1"/>
            <p:nvPr/>
          </p:nvSpPr>
          <p:spPr>
            <a:xfrm>
              <a:off x="4251747" y="2195523"/>
              <a:ext cx="145947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Beam was ramped down because of high losses in the low power dump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B5C24E8-AAED-31C2-4B04-F6346D0C29EC}"/>
                    </a:ext>
                  </a:extLst>
                </p:cNvPr>
                <p:cNvSpPr txBox="1"/>
                <p:nvPr/>
              </p:nvSpPr>
              <p:spPr>
                <a:xfrm>
                  <a:off x="1954780" y="2543789"/>
                  <a:ext cx="2186917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/>
                    <a:t>To not interfere with RHIC program we had to use a very unusual configuration of </a:t>
                  </a:r>
                  <a:r>
                    <a:rPr lang="en-US" sz="1200" i="1" dirty="0" err="1"/>
                    <a:t>LEReC</a:t>
                  </a:r>
                  <a:r>
                    <a:rPr lang="en-US" sz="1200" i="1" dirty="0"/>
                    <a:t> for high current studies </a:t>
                  </a:r>
                  <a14:m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i="1" dirty="0"/>
                    <a:t> It takes a lot of tuning to ramp up the current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B5C24E8-AAED-31C2-4B04-F6346D0C2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4780" y="2543789"/>
                  <a:ext cx="2186917" cy="1200329"/>
                </a:xfrm>
                <a:prstGeom prst="rect">
                  <a:avLst/>
                </a:prstGeom>
                <a:blipFill>
                  <a:blip r:embed="rId5"/>
                  <a:stretch>
                    <a:fillRect t="-508" b="-2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A13706-E7EB-3711-28BE-CEB9FFFF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6254"/>
            <a:ext cx="10515600" cy="315912"/>
          </a:xfrm>
        </p:spPr>
        <p:txBody>
          <a:bodyPr>
            <a:noAutofit/>
          </a:bodyPr>
          <a:lstStyle/>
          <a:p>
            <a:r>
              <a:rPr lang="en-US" sz="3200" dirty="0"/>
              <a:t>Challenges and mitigation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A7DFF-836A-124D-761F-C555A6270E8F}"/>
              </a:ext>
            </a:extLst>
          </p:cNvPr>
          <p:cNvSpPr txBox="1"/>
          <p:nvPr/>
        </p:nvSpPr>
        <p:spPr>
          <a:xfrm>
            <a:off x="262215" y="977970"/>
            <a:ext cx="69017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High current injector (up to 60 mA)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LEReC</a:t>
            </a:r>
            <a:r>
              <a:rPr lang="en-US" dirty="0"/>
              <a:t>: Stable 50 mA operation was achieved in 2022. In 2024, 60 mA operation was achieved. The duration of 60 mA test was limited by a specific machine setup, which we had to employ to avoid interference with RHIC program. High current studies with a more practical configuration are planned for 2025.</a:t>
            </a:r>
          </a:p>
          <a:p>
            <a:pPr>
              <a:spcAft>
                <a:spcPts val="600"/>
              </a:spcAft>
            </a:pPr>
            <a:r>
              <a:rPr lang="en-US" dirty="0"/>
              <a:t>Cornell: 65 mA current was demonstrated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0F63B7-BA33-F8BA-46AD-696FC16C87B4}"/>
                  </a:ext>
                </a:extLst>
              </p:cNvPr>
              <p:cNvSpPr txBox="1"/>
              <p:nvPr/>
            </p:nvSpPr>
            <p:spPr>
              <a:xfrm>
                <a:off x="226637" y="3189623"/>
                <a:ext cx="11791251" cy="1606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00FF"/>
                    </a:solidFill>
                  </a:rPr>
                  <a:t>Obtaining low emittance and low energy spread bunches with high charge</a:t>
                </a:r>
              </a:p>
              <a:p>
                <a:r>
                  <a:rPr lang="en-US" sz="1800" dirty="0"/>
                  <a:t>We can start with longer bunches and lower RF frequency (98 MHz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800" dirty="0"/>
                  <a:t>5 </a:t>
                </a:r>
                <a:r>
                  <a:rPr lang="en-US" sz="1800" dirty="0" err="1"/>
                  <a:t>nC</a:t>
                </a:r>
                <a:r>
                  <a:rPr lang="en-US" sz="1800" dirty="0"/>
                  <a:t>) in the injector, and then compress bunches and accelerate them with 591 MHz cavity. </a:t>
                </a:r>
              </a:p>
              <a:p>
                <a:r>
                  <a:rPr lang="en-US" sz="1800" dirty="0"/>
                  <a:t>Beam dynamics simulations  for 2.5 </a:t>
                </a:r>
                <a:r>
                  <a:rPr lang="en-US" sz="1800" dirty="0" err="1"/>
                  <a:t>nC</a:t>
                </a:r>
                <a:r>
                  <a:rPr lang="en-US" sz="1800" dirty="0"/>
                  <a:t> bunches in  Low Energy Cooler injector (13 MeV) using 197 MHz RF showed good results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=4.5⋅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dirty="0"/>
                  <a:t>).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0F63B7-BA33-F8BA-46AD-696FC16C8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37" y="3189623"/>
                <a:ext cx="11791251" cy="1606530"/>
              </a:xfrm>
              <a:prstGeom prst="rect">
                <a:avLst/>
              </a:prstGeom>
              <a:blipFill>
                <a:blip r:embed="rId6"/>
                <a:stretch>
                  <a:fillRect l="-414" t="-1894" b="-4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997B9C1-EDF8-FB0D-A098-282031774905}"/>
              </a:ext>
            </a:extLst>
          </p:cNvPr>
          <p:cNvSpPr txBox="1"/>
          <p:nvPr/>
        </p:nvSpPr>
        <p:spPr>
          <a:xfrm>
            <a:off x="262215" y="4904311"/>
            <a:ext cx="1141295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150 MeV Energy Recovery </a:t>
            </a:r>
            <a:r>
              <a:rPr lang="en-US" b="1" dirty="0" err="1"/>
              <a:t>Linac</a:t>
            </a:r>
            <a:r>
              <a:rPr lang="en-US" b="1" dirty="0"/>
              <a:t> operating at ~60 mA</a:t>
            </a:r>
          </a:p>
          <a:p>
            <a:r>
              <a:rPr lang="en-US" dirty="0"/>
              <a:t>Both technical feasibility of such an ERL and relevant beam dynamics must be explored</a:t>
            </a:r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366E8-782F-100E-E668-3091D585D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901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DA88-0CC3-973D-02A5-551B6D2F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9" y="89481"/>
            <a:ext cx="10515600" cy="719604"/>
          </a:xfrm>
        </p:spPr>
        <p:txBody>
          <a:bodyPr>
            <a:normAutofit/>
          </a:bodyPr>
          <a:lstStyle/>
          <a:p>
            <a:r>
              <a:rPr lang="en-US" sz="3200" dirty="0"/>
              <a:t>What about kickers?</a:t>
            </a:r>
          </a:p>
        </p:txBody>
      </p:sp>
      <p:pic>
        <p:nvPicPr>
          <p:cNvPr id="7" name="Content Placeholder 6" descr="A diagram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27060732-4A1E-971F-B090-5F1347679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88" y="683648"/>
            <a:ext cx="5284633" cy="339557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C4C5B9-324A-916F-E69C-AF9F05D51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27" y="2182224"/>
            <a:ext cx="5644681" cy="2823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21B04-480D-6F2F-67E1-15F5DA80E394}"/>
              </a:ext>
            </a:extLst>
          </p:cNvPr>
          <p:cNvSpPr txBox="1"/>
          <p:nvPr/>
        </p:nvSpPr>
        <p:spPr>
          <a:xfrm>
            <a:off x="6959392" y="154345"/>
            <a:ext cx="4739244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Operation of harmonic  kicker with beam was recently demonstrated  at </a:t>
            </a:r>
            <a:r>
              <a:rPr lang="en-US" b="1" dirty="0" err="1"/>
              <a:t>Jlab</a:t>
            </a:r>
            <a:r>
              <a:rPr lang="en-US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17925-C420-3B59-FB3E-7747F1682856}"/>
              </a:ext>
            </a:extLst>
          </p:cNvPr>
          <p:cNvSpPr txBox="1"/>
          <p:nvPr/>
        </p:nvSpPr>
        <p:spPr>
          <a:xfrm>
            <a:off x="1362316" y="2182223"/>
            <a:ext cx="316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trace - RF wave form</a:t>
            </a:r>
          </a:p>
          <a:p>
            <a:r>
              <a:rPr lang="en-US" dirty="0"/>
              <a:t>Red dots - electron bunches </a:t>
            </a:r>
          </a:p>
        </p:txBody>
      </p:sp>
      <p:pic>
        <p:nvPicPr>
          <p:cNvPr id="12" name="Picture 11" descr="A graph with a red line and blue dots&#10;&#10;Description automatically generated">
            <a:extLst>
              <a:ext uri="{FF2B5EF4-FFF2-40B4-BE49-F238E27FC236}">
                <a16:creationId xmlns:a16="http://schemas.microsoft.com/office/drawing/2014/main" id="{9B4CB328-7908-F162-BB5D-C40F7C8A9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895" y="4094856"/>
            <a:ext cx="2855870" cy="2234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F8B3AC-E7E7-8249-4133-D101E7CEC961}"/>
              </a:ext>
            </a:extLst>
          </p:cNvPr>
          <p:cNvSpPr/>
          <p:nvPr/>
        </p:nvSpPr>
        <p:spPr>
          <a:xfrm>
            <a:off x="6564988" y="149927"/>
            <a:ext cx="5416344" cy="6174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E9203FE6-13C2-E909-FC1C-802A974C3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34" y="4222067"/>
            <a:ext cx="2119519" cy="19684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E29977-C128-953A-06FE-18573220BED5}"/>
              </a:ext>
            </a:extLst>
          </p:cNvPr>
          <p:cNvSpPr txBox="1"/>
          <p:nvPr/>
        </p:nvSpPr>
        <p:spPr>
          <a:xfrm>
            <a:off x="348058" y="5006107"/>
            <a:ext cx="485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Kicker fundamental 10.95 MHz (1/9</a:t>
            </a:r>
            <a:r>
              <a:rPr lang="en-US" baseline="30000" dirty="0"/>
              <a:t>th</a:t>
            </a:r>
            <a:r>
              <a:rPr lang="en-US" dirty="0"/>
              <a:t> of the proton bunches rep. rate 98 MHz)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03018-54AA-0D5A-DCB8-1E006F9A80C7}"/>
              </a:ext>
            </a:extLst>
          </p:cNvPr>
          <p:cNvSpPr txBox="1"/>
          <p:nvPr/>
        </p:nvSpPr>
        <p:spPr>
          <a:xfrm>
            <a:off x="210669" y="868079"/>
            <a:ext cx="513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highest energy we would need to kick every 9</a:t>
            </a:r>
            <a:r>
              <a:rPr lang="en-US" baseline="30000" dirty="0"/>
              <a:t>th</a:t>
            </a:r>
            <a:r>
              <a:rPr lang="en-US" dirty="0"/>
              <a:t> bunch in and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FD017-D2BA-3ED6-2441-51FDC4EA6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915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AF0E-21CE-8391-E936-596E2584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61"/>
            <a:ext cx="10515600" cy="681038"/>
          </a:xfrm>
        </p:spPr>
        <p:txBody>
          <a:bodyPr>
            <a:normAutofit/>
          </a:bodyPr>
          <a:lstStyle/>
          <a:p>
            <a:r>
              <a:rPr lang="en-US" sz="3200" dirty="0"/>
              <a:t>Feasibility of ERL based </a:t>
            </a:r>
            <a:r>
              <a:rPr lang="en-US" sz="3200" dirty="0" err="1"/>
              <a:t>Recirculator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922B-EAD8-2831-74FC-773EFD2E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9" y="939451"/>
            <a:ext cx="11318464" cy="5024319"/>
          </a:xfrm>
        </p:spPr>
        <p:txBody>
          <a:bodyPr>
            <a:normAutofit fontScale="92500"/>
          </a:bodyPr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ERL based </a:t>
            </a:r>
            <a:r>
              <a:rPr lang="en-US" dirty="0" err="1"/>
              <a:t>Recirculator</a:t>
            </a:r>
            <a:r>
              <a:rPr lang="en-US" dirty="0"/>
              <a:t> with a few passes through the cooling section mitigates several beam physics problems associated with the electron storage ring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We established requirements to electron bunch quality and outlined general </a:t>
            </a:r>
            <a:r>
              <a:rPr lang="en-US" dirty="0" err="1"/>
              <a:t>Recirculator</a:t>
            </a:r>
            <a:r>
              <a:rPr lang="en-US" dirty="0"/>
              <a:t> parameters from electron cooling considerations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At  a very first look we believe that with proper design of RF, longitudinal gymnastics, and transport system the required bunch quality  can be achieved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are both engineering and physics questions that still must be answered before one can reach a conclusion on feasibility of this approach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EE21B-A0F3-ED4E-45CE-E52EECD38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63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BEB2-7755-DD64-ED11-5FF16D7A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72" y="86830"/>
            <a:ext cx="11049000" cy="946840"/>
          </a:xfrm>
        </p:spPr>
        <p:txBody>
          <a:bodyPr>
            <a:normAutofit/>
          </a:bodyPr>
          <a:lstStyle/>
          <a:p>
            <a:r>
              <a:rPr lang="en-US" sz="3200" dirty="0"/>
              <a:t>Response to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5972-B6E9-5B37-DFBA-A6EA9EFDA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64300"/>
            <a:ext cx="11049000" cy="45664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R13 (Ring cooler feasibility study for EIC):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buNone/>
            </a:pP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Dept. and the study group are encouraged to assess and provide the effort needed to determine the required design details in line with the EIC project needs.</a:t>
            </a:r>
          </a:p>
          <a:p>
            <a:pPr marL="0" marR="0" indent="0" algn="just">
              <a:buNone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buNone/>
            </a:pPr>
            <a:r>
              <a:rPr lang="en-US" sz="2800" dirty="0">
                <a:effectLst/>
                <a:ea typeface="Times New Roman" panose="02020603050405020304" pitchFamily="18" charset="0"/>
              </a:rPr>
              <a:t>We have continued efforts to address most challenging questions regarding Ring-based electron cooler design. </a:t>
            </a:r>
            <a:r>
              <a:rPr lang="en-US" sz="2800" dirty="0">
                <a:ea typeface="Times New Roman" panose="02020603050405020304" pitchFamily="18" charset="0"/>
              </a:rPr>
              <a:t>Progress with design will be discussed in this presentation. Also, we have started to evaluate ERL-based High-Energy Cooler (HEC) which will be described in this presentation.</a:t>
            </a:r>
          </a:p>
          <a:p>
            <a:pPr marL="0" indent="0" algn="just">
              <a:buNone/>
            </a:pPr>
            <a:r>
              <a:rPr lang="en-US" sz="2800" dirty="0">
                <a:cs typeface="Arial" panose="020B0604020202020204" pitchFamily="34" charset="0"/>
              </a:rPr>
              <a:t>As part of HEC R&amp;D, we plan to d</a:t>
            </a:r>
            <a:r>
              <a:rPr lang="en-US" sz="2800" dirty="0">
                <a:ea typeface="Aptos" panose="020B0004020202020204" pitchFamily="34" charset="0"/>
                <a:cs typeface="Arial" panose="020B0604020202020204" pitchFamily="34" charset="0"/>
              </a:rPr>
              <a:t>evelop most promising scheme, evaluate risks and costs and choose most reliable and cost-effective approach for the EIC.</a:t>
            </a:r>
          </a:p>
          <a:p>
            <a:pPr marL="0" indent="0" algn="just">
              <a:buNone/>
            </a:pPr>
            <a:r>
              <a:rPr lang="en-US" sz="2800" dirty="0">
                <a:effectLst/>
                <a:ea typeface="Times New Roman" panose="02020603050405020304" pitchFamily="18" charset="0"/>
              </a:rPr>
              <a:t>We estimate that about 2-3 Accelerator Physicist FTE efforts over several years will be needed to develop </a:t>
            </a:r>
            <a:r>
              <a:rPr lang="en-US" sz="2800" dirty="0">
                <a:ea typeface="Times New Roman" panose="02020603050405020304" pitchFamily="18" charset="0"/>
              </a:rPr>
              <a:t>r</a:t>
            </a:r>
            <a:r>
              <a:rPr lang="en-US" sz="2800" dirty="0"/>
              <a:t>obust HEC system for the EIC.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2800" b="1" dirty="0"/>
              <a:t>Note: </a:t>
            </a:r>
            <a:r>
              <a:rPr lang="en-US" sz="2800" dirty="0"/>
              <a:t>The EIC Change Control Process is presently underway to include Low-Energy Cooler (LEC) in project scope and remove high-energy </a:t>
            </a:r>
            <a:r>
              <a:rPr lang="en-US" sz="2800" dirty="0" err="1"/>
              <a:t>CeC</a:t>
            </a:r>
            <a:r>
              <a:rPr lang="en-US" sz="2800" dirty="0"/>
              <a:t>-based cooler from the scope.</a:t>
            </a:r>
            <a:r>
              <a:rPr lang="en-US" sz="2800" dirty="0">
                <a:ea typeface="SimSun" panose="02010600030101010101" pitchFamily="2" charset="-122"/>
              </a:rPr>
              <a:t> Continuing HEC accelerator physics and accelerator design R&amp;D is needed to develop a feasible and efficient scheme for the HEC (not necessarily </a:t>
            </a:r>
            <a:r>
              <a:rPr lang="en-US" sz="2800" dirty="0" err="1">
                <a:ea typeface="SimSun" panose="02010600030101010101" pitchFamily="2" charset="-122"/>
              </a:rPr>
              <a:t>CeC</a:t>
            </a:r>
            <a:r>
              <a:rPr lang="en-US" sz="2800" dirty="0">
                <a:ea typeface="SimSun" panose="02010600030101010101" pitchFamily="2" charset="-122"/>
              </a:rPr>
              <a:t>-based). </a:t>
            </a:r>
            <a:endParaRPr lang="en-US" sz="2800" dirty="0"/>
          </a:p>
          <a:p>
            <a:pPr marL="0" marR="0" indent="0" algn="just">
              <a:buNone/>
            </a:pP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670A0-F62E-D6D0-97C6-932CDDCF4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100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BDE1-2F4A-4110-85B6-75A0AD80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3" y="378911"/>
            <a:ext cx="7886700" cy="578535"/>
          </a:xfrm>
        </p:spPr>
        <p:txBody>
          <a:bodyPr>
            <a:no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9B40-9BCA-47EB-8296-FE4DA2281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53" y="940794"/>
            <a:ext cx="11335871" cy="5400552"/>
          </a:xfrm>
        </p:spPr>
        <p:txBody>
          <a:bodyPr>
            <a:normAutofit fontScale="85000" lnSpcReduction="20000"/>
          </a:bodyPr>
          <a:lstStyle/>
          <a:p>
            <a:pPr marL="342900" lvl="1" indent="0">
              <a:spcAft>
                <a:spcPts val="1200"/>
              </a:spcAft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Robust HEC system capable of fully counteracting emittance growth at collision energies would greatly improve luminosity in the EIC.</a:t>
            </a: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Recently, significant progress was achieved with conceptual design of Ring-based electron cooler: </a:t>
            </a:r>
            <a:r>
              <a:rPr lang="en-US" sz="2800" dirty="0">
                <a:solidFill>
                  <a:schemeClr val="tx1"/>
                </a:solidFill>
              </a:rPr>
              <a:t>The realistic lattice for the Ring Electron Cooler was developed including proper model of damping wigglers, dual RF system, and injection magnets. Dynamic and momentum aperture were optimized.</a:t>
            </a: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Feasibility study of ERL-based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Recirculator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started. </a:t>
            </a: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 beam cooling at high energy in the EIC is conceptually feasible. However, detailed comprehensive R&amp;D is required to determine technical feasibility of various approaches.</a:t>
            </a: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part of HEC R&amp;D, we plan to d</a:t>
            </a: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evelop most promising scheme of HEC, evaluate risks and costs and choose most reliable and cost-effective approach for the EIC.</a:t>
            </a:r>
            <a:endParaRPr lang="en-US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Continuing accelerator design R&amp;D for the HEC shall get us ready to add the HEC as an EIC upgrade.</a:t>
            </a:r>
            <a:endParaRPr lang="en-US" dirty="0">
              <a:solidFill>
                <a:srgbClr val="0000FF"/>
              </a:solidFill>
            </a:endParaRPr>
          </a:p>
          <a:p>
            <a:pPr marL="0" indent="0"/>
            <a:endParaRPr lang="en-US" sz="1350" dirty="0"/>
          </a:p>
          <a:p>
            <a:pPr marL="0" indent="0"/>
            <a:endParaRPr lang="en-US" sz="1350" dirty="0">
              <a:solidFill>
                <a:srgbClr val="0000FF"/>
              </a:solidFill>
            </a:endParaRPr>
          </a:p>
          <a:p>
            <a:pPr marL="0" indent="0"/>
            <a:endParaRPr lang="en-US" sz="1350" dirty="0"/>
          </a:p>
          <a:p>
            <a:pPr marL="0" indent="0"/>
            <a:endParaRPr lang="en-US" sz="1500" dirty="0"/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91C90-774E-9FB7-4673-A96DF76A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51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2F36B5-C05C-3B19-0068-4D0B12C40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6208-7FEC-66AD-7669-CE5CFAF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142130"/>
            <a:ext cx="11049000" cy="709632"/>
          </a:xfrm>
        </p:spPr>
        <p:txBody>
          <a:bodyPr/>
          <a:lstStyle/>
          <a:p>
            <a:r>
              <a:rPr lang="en-US" dirty="0"/>
              <a:t>Electron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4C017-06F7-1B8D-3E6A-41DE93895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 electron cooling a bunch of hadrons co-travels with electrons (with matched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) in a straight section of a hadron storage ring</a:t>
                </a:r>
              </a:p>
              <a:p>
                <a:r>
                  <a:rPr lang="en-US" dirty="0"/>
                  <a:t>“Hot” hadron and  “cold” electron gases exchange heat, which leads to reduction of the phase space volume occupied by hadrons 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Electron cooling was first demonstrated in 1974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  <a:blipFill>
                <a:blip r:embed="rId2"/>
                <a:stretch>
                  <a:fillRect l="-808" t="-7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08C33-FD3B-523D-F06B-FB3ACDD1C2CC}"/>
              </a:ext>
            </a:extLst>
          </p:cNvPr>
          <p:cNvGrpSpPr/>
          <p:nvPr/>
        </p:nvGrpSpPr>
        <p:grpSpPr>
          <a:xfrm>
            <a:off x="9639299" y="81443"/>
            <a:ext cx="2286000" cy="2369582"/>
            <a:chOff x="8561614" y="110218"/>
            <a:chExt cx="2286000" cy="2369582"/>
          </a:xfrm>
        </p:grpSpPr>
        <p:pic>
          <p:nvPicPr>
            <p:cNvPr id="6" name="Picture 2" descr="data:image/jpeg;base64,/9j/4AAQSkZJRgABAQAAAQABAAD/2wCEAAoHCBYWFRgVFRYZGRgaGhocHBoaHBwaGBgcGRoaGhoaHBocIS4lHB4rHxkaJjgmKy8xNTU1GiQ7QDs0Py40NTEBDAwMBgYGEAYGEDEdFh0xMTExMTExMTExMTExMTExMTExMTExMTExMTExMTExMTExMTExMTExMTExMTExMTExMf/AABEIANIA8AMBIgACEQEDEQH/xAAcAAAABwEBAAAAAAAAAAAAAAAAAQIDBAUGBwj/xAA9EAABAwEGBAMGBQMEAQUAAAABAAIRAwQFEiExQQZRYXEigZEHEzKhsfBCUsHR8RRy4SNDYoKSFzVjosL/xAAUAQEAAAAAAAAAAAAAAAAAAAAA/8QAFBEBAAAAAAAAAAAAAAAAAAAAAP/aAAwDAQACEQMRAD8A5MCltPVNtCcQOhyPF1TI6JbQgfYE6xiTTaFKZ97IG8OUoDz+9kt/3yQY1A7SboptKnITl32adpHy9VY/0mUjPsEFdhjP77IsMie/fpvH8q0ZYyfCRAOmxM9FZ3Xw6+ro0AAZuOgGWpKCgZZ5OmwVlZLjqPALWGDkCcm6dVr7HdNJmTW43/mcPD3GWatadhcYLjkBAAyHoEGLrcKtwsl8OmTGf3mlu4RYZcXPJIjTYLftu4RopDbIOXRByi1cJQfC52cj4dBnlO+YVVaeEamHwFrjuND0131XaXXe3ko77rZnkg892y66jDhexzTvIKrX0s16Lr3WIPhB5znO2YWRvfgyzvktYabubPhPdp0HZBxx7ERar6+7kqUHQ9uROTm5tPnGR6KrfRM6afKEENG0pb2apICB6cky8p9rMk09qBLSn3HJMNThKBt5TZKcem0EtgTpCZYYTgegWGpxjU21yW2ogeYU8zuo7CpDBogX9Fe3HdwIxuAYJEOdnvoGxmVV2XI6DvAP1U+zWl7SHYt4k6CeWwQbN1gY0Y3OlvxAyB3GQiVV2m20miWnEOZmR25Z81mr5vl7/CJDGxyknfXqmrvLqj24dHTiE5Hn2QdB4dtLHu8UFozktEn5dVpPeF5wtGFg2Aie8LNXBZBEAQBotjY2adskD1ls4aBl8lOYyUTGJ9jEBBiWGJSNA1hQwp2EcIIr2c1BtNmB2VmQmKzEGPvW62vGF7Q4Gcj+v3sueXvw+xr3MDsGIjM5ztA5CZK7HaaQdMLKcT3Z72m4ADEAe8c/vmg5RxFdooFrGSQROI/iOhjpl81QnIrW17HGJlRxmPCQMzG3QLM2mzFpM7c8pz25oAyqIhE8g6KMAlBAoBKeEGpVVAwUhKKIhA9KMFJCWECgUtrklrUtlNBJpNlT6NNRrM1WFJv0QP2an9eqTfZhga3KST6D+PRP2bX6LZ8McMNqxUrNkAy1pGXmP0QYDh673WhjpB8JDhP4xvB57yrm4KGAERBkgZZjPOJXSr7slOmzFAaA0wBltMLFWCnoQZnfmSZKDQ3UIGf8eXP91qbINJEfU+qzFjMQCJdsPy9StFYIOZlx+Xl/lBb03DbP5p4FMsBToJ7oFYwjlJc4bhNFzED2Mc0bXDmkNPIfonJ6IG3HrKjVXjTdSHjuFFqg/iAcPmPJBHqNn91WWkCTOkQeys8IA8JnofooFqInv+myDnHE9lDHgtaIky7py6LJ8Q4HYXgNbLfw6O6zz5rpfFVk97RMagc4Mt6rmt6vx0mtxSWmCHDxDpO6DPObyRwhTGcJb6ZCBrEkufKBYg5iBOJESiKJA61OtTSW0oH2BSWU1HYVLYUEuzsUym3X77qNRE/eiurnseOtTa7JryY64dY9UGg4XutuH3rxOcMnc7nrC6NdVAMaANAMlmqpH9U2iwNwMptJ6GTlHUR6LZ2dgwhBzP2sXzgNGkwjGS5x6NAj9fkqq4Xl2HfIev8AhQfa5Yyy3MeT4X0mx0LCQY9R6pHC9fbYDz+9kG8oUTOXruTkrm7gWmM+w27lZe0cSUrOGh0F0Zxt0UCt7SmN8LKe/wARMAoOq0uykMauV2D2ilx8QDZIER+s5rZXHxK2tAiDCDSFvmkAdEeKQibogMIqjwBLiAEzVfhBKw992iq97sMmQMIkxkeSDb+9adHj5JtzTsfvuuVVrxrMMkkYd41+yrKwcaPLBjGmXhHi7kSg3r9dIMffdU94VdhqI8tFHu/iAVG5YnHpq3rmkW6oZJ0OX380FTedcEODnRltr/C57f7MJeIiYP8Ag/Weq1fEVrwEGC6Wu8j5ajWViL0tBqZ6HTnpsen+EFRZGAv9U/amQo9hfDxlOfopdtdOyCuckFOOSAECHNSSFMNPJRnhAAltTbSnWhA81P0zKjAKVZ2HkgsbNpP3yXQLuBFpo0nBoDKYc2NQX/FPoFirFSgsnQvaO2YK19EuZby8zBps9JI9UEi7CWXrWbqHtaRPQfRdQsuiyN22RlS0+/LYe1uEEHUdRutpRZACDkPtusr8dmqBpwxUZi2DjhcAeUwfRZbhiphp1HO1GXqu6cT3Ky12apQfo8ZH8rhm1w7EBcQpUMLn0Hte2s12GoAPDIyDo3EQZQNf0T7S8lvwzry+5SrTdLGZPLZ5SJnoBmr2z2KtSAY3wEmMY0OUmPLdaKx2ay2ZvvbS5mN2bnvdLj5H7zQc/wDe0RoRPTdXfD18spvEnKdfP5q5vG+7lr+FzmScgcBbH/YDJYfiG4zQ/wBSi/HSOYc04oHWNEHebBb2vYC0zIUpr8plcg9m15vNVjCSWPB8i0LsJYIkIKm+bxbTYS4jPmucXrxMBLmnITmrvjCk98loJ2aACZ1y81nbNw0xjW17a6AIPuz9CNSUECjfNa0E+6s1SqPzNbl11TtNoa8Nq0n0S7LxtLQZ2DtORV7U9o9msxFJtnqgADIBrcjuASrSw8b2O2MLJwyILKgiek6FBVU7u93D2klp1zOeesKzpWoOB8Xaem30VVai+nUNJkupu8TM5wkasn5hHcji55aQMpMk6zHzkIKriym7CHDYSfnrzWHrvJz05Htt3XV79s7fduLmy47bnouaPs5a44WlzQSQP07hBWWYHE7f9+aFd8q5fZnmk+o2MBcGkGMU7T019FQ1SgYclU0RCcotQSGN8Kg1tVYA5FV1Y5oCYFMp00qz2WYOytrNZNMjqggUrMTsruwXdmFNst39P281f2Cw8x8kEB91mGRqHgjylXdmYHOe52rcLTnyE+SVabeyjUaxxHwYo8yP0VfAx1ANKgHr++yDY3FWOMwMjmCMwQtXTq5LnfDNfAyCcwY9MitZ/VwGkndBoQZCwnFvCJqWmna6bsBENqQYJb+F0gGSNCOULW2W189Dupj2BzSNQRCDCX1dbhScBUYwyDLWHPLLxT4SfRZEcIitPva7wSI8YJw9p0XTRRBLqDx8I8P/ACYcgf08lHPDTf8AbqPpnocTf/F0j0Qc8ur2b2dr2vqWhz2gh2FjBDoMwTJyWodwxZjUL2Oqsxa024cB7sIgAq3o8OVg6X2lzmflawUyfMHRWbrK1jfAI66k+qDPcP8AD7KNUYGgBsugaAv5eS2bxDFTXPUx43b4yPQwrm0O8IQV1GiCZgZaSFTX1d1me/HXpy6ZxOdltkDoB0KumP8AFAUpzA4Q4A90HOr94Istqc15fVpuiJGFzSPwySPoVVjgKhSY5ofUeSZkANOWkRmF0K08NMJxMc5hOXhOXpomqHDOEyahdzmc/QoKC4bmqCmJbjBEDE4F7I5k6FWdK6AzxNDGnkW69zuVoqFlDBE5bbR6Jq0uGEg/ygxPEFM4HOLgCBIjTLaNlhb3pBjHVgeU7AunePxDP1C1PFlqwscQZgjUwd8hzVLfID7MGlkYsL43aTmR1ylBlKQPuaj3EwCzLOC5x+yquo+VsuJqLaNgo0gPFUqF7uZDBA+qxIYgVIQFREWJdOjOqA8ajVVPdQgKFWCC1ax1ncC4F9InXdp/Q/Va25rRYKgAdazReJkVGEMy0wOB07wodpr0mMPvYwuBEROI8o5/ssbSsrntxMILhq2fGAN4/EO2fRB0yw2qm9xYx7H5wCx7XSOcOh2nRXthILsMw4ZFrsnd4Oa47ZLJUD8LMDnD8Ie2TlOWYnyWuvPjW1tY2nWszWtbAAqUyWmNw45g9QUFHxLeT32yq+YglgHJrSR9ZK1nCNta9uFx2hYS22ym+qX02FjXQS1zi+HH44cc8M6TJ6q24ftTmP8AC2WmMhqg6TZ7PDyxrgIzGeRlWNoqQ2HHRzfnv6qNc9Zr8LoM5TAGisLxs4cA6DB58gDHzQaC6quJo7BXLdFkbjDmEg6TAnQZLV0jkgr71pRhqjIs16tOo+h8k/Z6k6KRXphzS06EEHsVnLptJbjpuMupuLTO4/CfNpCDQVX5LG3pxaylWNF4OYyO2sK2vS2ugtZqfkspYLrovrVS8h5IaIOZG5P3yQbW6Q0tluhz9VY2tuSouG6BYzCTIBIB6BXdrdlrsgrX2ljDmc/mVJslqa8S0yoLbI0uxuzOglUtprvZUd7oeFup27QN0G0FQInmVR3bfDanR246qzNXqgK0PKpbxtwwmeUqRelrwieUrAX1fsgGdWuB6TOY6z9UFBxbeGPwZEF0yNon/CVwyDVeGfG5jHGOjTIB5RiVBbX43CToYnpp9Vo/Z417q7msbLnsgvkw1p+ImOgQQPaTWivQoj/bot9ani+gCybWq74zr+9t9oeNMYY3sxrWZehVW2nkgjRmplBijuZmptmKBVUQqq0aq1tLlUWg5oOhtsLXtio1rmk6EfQ81Hq8E0XiWOfTO34wCOhz+an2eqyBJ2+8ldWWs0jv6oMLavZ9aRnTeyp0JwO/+2XzTTbLelkHhFYNjNoHvGDoWkOb6LqtlMdu6t7O/cIPP163w6sA19Gix7XSX02e7e4QRhcBkc89Nku6ngkTzz/ddv4suwWiy1mBjS803YJAJxDNsGJGnzXAKLi0zoQcwdo5oOq8GlzKxp4siJbzI/Rb21AYANSTlMwuQXHxZQoO95Ua974iGgR5klaGj7WKBcC+zVIAgYXNMDzQdNsFHwg7xp15q1YxYi5faVdtSG+8dSP/AMrcI/8AMEt9StvZ67HtD2Oa5p0c0hzT2I1QLcuf8WWo2e1seNKzMJ/vYcu+TvkuguK5l7T7Q0PoZ+JjnOA5+EygnWm8/BkQHEwuZ8UWytRrivTLm4stMnYc5PeSra9qjmBj5lgbJjnMn6gqovO3sfRe0w4hsMJ2Lol8bmBCDS8J8dgNipzz6c9s1pr047s7KZcHyY03XBGuIMgkJYxvMEk90GyvTj6113BtHwMByAALnDqT9At3wxbCKDDUdiefE8neXQVh7psjMPhyezE5ukuwjNpHUjIq8s97sqsyAa4TpoSdMthrI2Qaq8fd03NqNMDV0ctJ+aco30xwljsQAkdRosFTvOoWODgSJMTuNfUQjsF4+CfynLYdR6fQoL3iG+RBbiiRrGk7dlzi8rUSSJkHMH+Oy0nEAbi8LpDhibBzaTseY++SxtoqyI3Hz5oE2+udBvnO/ZbTg23izWG0VRGPJrZ1OIQO+ZlYB+c/cJx1vfhDAfCNv1QWNlo4nScyT67lSLRZYQue0teRz3H3srK3sjT90GcqtzyUiick1VGamWZmXVBHtDCqqu1aarYyRPZU1us5aTKBVG9XA6q8uy/4OZWPCNrkHY7ovlr8p2HyWps7gRkuIcP2xweBK7HcLy5gn65oL2l09Fw/2mUqLba4URBLQagEYcZzkRuRquw37fNKyUnVap6NaPie4jIBee70trq9apWcIL3l0cp0HpAQRCjCCCAK84c4ptVidis9Qhu7HS6m7u2YB6iCqNBB6J4N9odnt0U3/wClX/IT4X9WO37HNZD2l/1FO1Y3sDqDmQx8AjFMkdHZeYK5Ox5BBBIIMgjIgjcEaFdb4V4nbb7NUsVrINQMyeYGMD4XdHDKeaDL1be2pQLQ7/bOXMhwOEfP0WTq2glseqlMeWOLH+EtkOBG4MRCSyyEkcjkghsfzUum8TAcAI15dFd3LwiazgC+G8xt6rcWT2VWYtl9R89Cg5iLwLX4g7SNPxKRdV7Fjy7DI5dei6Bb/ZdRaJpVHf8AbNZm97gNBrhERmgtLBUZUYGAnGdIGQxMmY6Oy81DFm90KjHZlrmx5gA+Uqnu29DSeHt/t8nFs/T5K3tN4seHNdqZMjKSCIPPn6oIFWsCM5lpM5yIOw6fSFm6ph0cj/CtqtQYnQTDcjzeDk4wOqg2wNxHz7zzQQgd98028JzDMppzSgFKs5jg5pgjcLR2e9GvYJID9I8lmUAguK+qnXe/us62s4b5dVPsNvAIxZdUGwptlsdPlzVJfFHVWdhtzCJD2nbP6KFfRknfIIMiEoBEnKbJQWlyMAeHOMAak6Dqtx/6hUaDQ2kw1HRr8LAdszmVzarUPw7fVMygtOIL+q2up7yqdMmtHwtHQfqqtBBAChCEIQgCCAQQBPWau5jg9pgjRNBABA/Wq4yHH4o8XUjf0hai6GB1EAZnInLQ8u3VZj3cGJB7LaXE5rGTAiNZ+R6oLGyUxSBJIxHRsxn+Ink0BWtmvSACHOM7TpzPaVjLfbHS8gHEYaCBsYJ7cvNJp3gQWgZZRnp8UEZbIOrWK9sbRGc/TMeshVHF1Npouc9V/D9pLHz8THGANiHHI8pBy7q34vY19nIbM/UxMFBxl9SMuR1Tr7VLJAzGvbn80i00CC4DUZegzPqotJ8HNBMp1S10jQjfQyI/VN1n4pnXr0CV7oxMgjLLLTt+yVVa1zJGTt0Eay0y9waNSYC33CXDLajXtqtBBBE8iFm+EqGK0sBAgSc4zjvkd12XhmxFrXuc0DRsdYElB56tdnLHuY7Vri30MJtdA9q1wNoPZVYIFScX92S58gCCBQQAJwWl/wCYx1TSCCyZdzt0/TsULT2mysiS4ARJM6BZW87a3EW0tPzc+yCBaGkOM802iKNAEYRISgMoigggARokEBpykyU2l0Tn9UE+ztGCYzkSd8MiR98lcMq+CAIGHEI01MD1PyCo/fAOdyghKsd4OZlqNDOkawgt673NGPIwXa6nwnM9P2UawDE6dmiTO06eU5eag/1rsBaTMzv1Qs1ZwdIMZEcsQJmDzH7INTc9q8eAHd5BGRHIRtBzVhe9+mozICRjJIOWJsTl3B9VmLNa8JGH4jEkZ5an91GqVC4uEgBxJPPMkxHmgZtFqcXY25Ezp/y6evqoxIdLjrvzjn1T9drAIaScOWeXM/4UemW78v1EoEsfEtyI+8wUC6CY5d01KUxs6INPwlVDHl8ZkQOkZyNvVdt4cfjoB273E/NcS4fxNGEQSSABvnlC7tclLBSYPytA80GO9sNlDrBj3ZUZB/uOErhq7x7Yqgbd5Zu57Pk6THouDlASCBRIDQhElIJVe8Kj2hrnZDbn35qKEJQCA0EEEAQQQKA0SCCAIIijQGgCiKAQPMP7dk46kchGvi65qO1ylC2GIPl/KBkt2TzaJO8D9eQTDno21I0QSi7AdTMT25pLaRcC7WS0AbyRP/5+aYdJMkynWHwl2WUdyeQ+qA3iScROLL5QM/IIiY2E6dx+6YqPlxPP+UUckCwAZO6n2Oy6HP5T6JqxWY6lSn2kNyGZQafhmyB9ZsDOZ7Ruu0WGA0Z5NHqea5lwFdj4xuBAdqTqRkYHJbm8bWQzAzI6IOc+2G9g/BTB0eT5NGvqVy5an2iV5tZpgyKbGtP9zgHu+oWWQFCEI0SAI0EEAQCNE0IDQQKEICCNBEUBoIIIAgkylBARRoJJKBQKCII0CgjRsSm9kCnNkfJILCcgnRWA/ClC0nYICpWUkaQpIwM1I8lFNR53Rsoc0Dz7U5/haIC1PCNwNc8PfnGeenZZ6zUYIW64ffgaBGvLVBuaNRrGZZAAds8vqmWEFzqjicLQXGdAAJz9FDs+N5AGnLZU3tHvcWazf0zD/qVwcX/CnliPQnT1Qcova2mvWqVj+N7ndgTkPSFERokAQQQQFCNAhBApGEEEBFGUEECSgUEEBowgggQ5BqNBACklBBAG6pSCCBbNU/t99EEECUtiNBA83ZPNQQQP0dfNa3h/4x/2/RBBBvbkHg++S5X7V/8A3F/9lP6FEggxaCCCAIkEEARoIIP/2Q==">
              <a:extLst>
                <a:ext uri="{FF2B5EF4-FFF2-40B4-BE49-F238E27FC236}">
                  <a16:creationId xmlns:a16="http://schemas.microsoft.com/office/drawing/2014/main" id="{9A9A2404-5DE5-1973-1815-BDBC84CD9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14" y="110218"/>
              <a:ext cx="2286000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12A116-FC1C-4300-D20D-CD0615BB5EBC}"/>
                </a:ext>
              </a:extLst>
            </p:cNvPr>
            <p:cNvSpPr txBox="1"/>
            <p:nvPr/>
          </p:nvSpPr>
          <p:spPr>
            <a:xfrm>
              <a:off x="8905194" y="2110468"/>
              <a:ext cx="16104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Gersh </a:t>
              </a:r>
              <a:r>
                <a:rPr lang="en-US" b="1" dirty="0" err="1"/>
                <a:t>Budker</a:t>
              </a:r>
              <a:endParaRPr lang="en-US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1DB56F-B9E4-2EB2-5BF2-7F2EF0EA8C90}"/>
              </a:ext>
            </a:extLst>
          </p:cNvPr>
          <p:cNvGrpSpPr/>
          <p:nvPr/>
        </p:nvGrpSpPr>
        <p:grpSpPr>
          <a:xfrm>
            <a:off x="487155" y="2302603"/>
            <a:ext cx="11530341" cy="4441769"/>
            <a:chOff x="487155" y="2359043"/>
            <a:chExt cx="11530341" cy="44417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391591-DF2F-BBF7-014F-157612F46BE3}"/>
                </a:ext>
              </a:extLst>
            </p:cNvPr>
            <p:cNvGrpSpPr/>
            <p:nvPr/>
          </p:nvGrpSpPr>
          <p:grpSpPr>
            <a:xfrm>
              <a:off x="487155" y="2359043"/>
              <a:ext cx="11530341" cy="4441769"/>
              <a:chOff x="457200" y="2330823"/>
              <a:chExt cx="11530341" cy="444176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78862EB-7EB6-89FB-4849-07499822E8B4}"/>
                  </a:ext>
                </a:extLst>
              </p:cNvPr>
              <p:cNvSpPr/>
              <p:nvPr/>
            </p:nvSpPr>
            <p:spPr>
              <a:xfrm>
                <a:off x="457200" y="2900331"/>
                <a:ext cx="3997453" cy="3872261"/>
              </a:xfrm>
              <a:prstGeom prst="ellipse">
                <a:avLst/>
              </a:prstGeom>
              <a:solidFill>
                <a:schemeClr val="bg1"/>
              </a:solid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hadron storage ring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C5B299-B544-A263-FFFF-0A115C2624A0}"/>
                  </a:ext>
                </a:extLst>
              </p:cNvPr>
              <p:cNvSpPr/>
              <p:nvPr/>
            </p:nvSpPr>
            <p:spPr>
              <a:xfrm>
                <a:off x="1990562" y="2535455"/>
                <a:ext cx="930728" cy="3191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EC</a:t>
                </a:r>
              </a:p>
            </p:txBody>
          </p:sp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BEEE1637-E5E6-A5F4-F921-AB2FE067CC72}"/>
                  </a:ext>
                </a:extLst>
              </p:cNvPr>
              <p:cNvSpPr/>
              <p:nvPr/>
            </p:nvSpPr>
            <p:spPr>
              <a:xfrm>
                <a:off x="4547508" y="2755590"/>
                <a:ext cx="7440033" cy="3675370"/>
              </a:xfrm>
              <a:prstGeom prst="wedgeRectCallout">
                <a:avLst>
                  <a:gd name="adj1" fmla="val -77748"/>
                  <a:gd name="adj2" fmla="val -45867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671C9F3-21F9-36F3-DE51-CBE434812770}"/>
                  </a:ext>
                </a:extLst>
              </p:cNvPr>
              <p:cNvGrpSpPr/>
              <p:nvPr/>
            </p:nvGrpSpPr>
            <p:grpSpPr>
              <a:xfrm>
                <a:off x="4553435" y="2330823"/>
                <a:ext cx="7434106" cy="2370759"/>
                <a:chOff x="4553435" y="1996389"/>
                <a:chExt cx="7434106" cy="237075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A568407-4BF3-9479-D93B-B46626BDE181}"/>
                    </a:ext>
                  </a:extLst>
                </p:cNvPr>
                <p:cNvGrpSpPr/>
                <p:nvPr/>
              </p:nvGrpSpPr>
              <p:grpSpPr>
                <a:xfrm>
                  <a:off x="4553435" y="1996389"/>
                  <a:ext cx="7434106" cy="2370759"/>
                  <a:chOff x="4553435" y="2351495"/>
                  <a:chExt cx="7434106" cy="2370759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A41928C-34BA-845F-EF1B-4302FFB96E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53435" y="3232667"/>
                    <a:ext cx="7434106" cy="1318679"/>
                  </a:xfrm>
                  <a:prstGeom prst="rect">
                    <a:avLst/>
                  </a:prstGeom>
                </p:spPr>
              </p:pic>
              <p:sp>
                <p:nvSpPr>
                  <p:cNvPr id="17" name="Arrow: Right 16">
                    <a:extLst>
                      <a:ext uri="{FF2B5EF4-FFF2-40B4-BE49-F238E27FC236}">
                        <a16:creationId xmlns:a16="http://schemas.microsoft.com/office/drawing/2014/main" id="{68FA4029-BE4D-5045-A1A3-13012CF57348}"/>
                      </a:ext>
                    </a:extLst>
                  </p:cNvPr>
                  <p:cNvSpPr/>
                  <p:nvPr/>
                </p:nvSpPr>
                <p:spPr>
                  <a:xfrm>
                    <a:off x="9303679" y="3969156"/>
                    <a:ext cx="2255054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dirty="0"/>
                      <a:t>hadrons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4678590-A64F-3589-7E40-263FCB825FA0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446" y="3263970"/>
                    <a:ext cx="114126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Cooling Section</a:t>
                    </a:r>
                  </a:p>
                </p:txBody>
              </p:sp>
              <p:sp>
                <p:nvSpPr>
                  <p:cNvPr id="19" name="Arrow: Right 18">
                    <a:extLst>
                      <a:ext uri="{FF2B5EF4-FFF2-40B4-BE49-F238E27FC236}">
                        <a16:creationId xmlns:a16="http://schemas.microsoft.com/office/drawing/2014/main" id="{9370E536-605E-AE28-66F2-DB038D542BA9}"/>
                      </a:ext>
                    </a:extLst>
                  </p:cNvPr>
                  <p:cNvSpPr/>
                  <p:nvPr/>
                </p:nvSpPr>
                <p:spPr>
                  <a:xfrm>
                    <a:off x="4938888" y="3975430"/>
                    <a:ext cx="2462838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en-US" dirty="0"/>
                      <a:t>hadrons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8B963AD-5B4C-B931-E432-89589561CE6B}"/>
                      </a:ext>
                    </a:extLst>
                  </p:cNvPr>
                  <p:cNvGrpSpPr/>
                  <p:nvPr/>
                </p:nvGrpSpPr>
                <p:grpSpPr>
                  <a:xfrm>
                    <a:off x="4704644" y="2351495"/>
                    <a:ext cx="3142698" cy="2131676"/>
                    <a:chOff x="4704644" y="2351495"/>
                    <a:chExt cx="3142698" cy="2131676"/>
                  </a:xfrm>
                </p:grpSpPr>
                <p:sp>
                  <p:nvSpPr>
                    <p:cNvPr id="22" name="Arrow: Circular 21">
                      <a:extLst>
                        <a:ext uri="{FF2B5EF4-FFF2-40B4-BE49-F238E27FC236}">
                          <a16:creationId xmlns:a16="http://schemas.microsoft.com/office/drawing/2014/main" id="{960E13D3-84E6-104B-C5D2-B21900CD4DB9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5210155" y="1845984"/>
                      <a:ext cx="2131676" cy="3142698"/>
                    </a:xfrm>
                    <a:prstGeom prst="circularArrow">
                      <a:avLst>
                        <a:gd name="adj1" fmla="val 12500"/>
                        <a:gd name="adj2" fmla="val 1142319"/>
                        <a:gd name="adj3" fmla="val 20457681"/>
                        <a:gd name="adj4" fmla="val 16747781"/>
                        <a:gd name="adj5" fmla="val 12500"/>
                      </a:avLst>
                    </a:prstGeom>
                    <a:solidFill>
                      <a:srgbClr val="0000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378BF75E-D9C2-3686-7246-7B6882E0CCDC}"/>
                        </a:ext>
                      </a:extLst>
                    </p:cNvPr>
                    <p:cNvSpPr txBox="1"/>
                    <p:nvPr/>
                  </p:nvSpPr>
                  <p:spPr>
                    <a:xfrm rot="1857265">
                      <a:off x="4905282" y="3790764"/>
                      <a:ext cx="10529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p:txBody>
                </p:sp>
              </p:grp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9A686C8-C590-DDF7-21B3-67C8C0AF82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399639">
                    <a:off x="10258494" y="3466370"/>
                    <a:ext cx="1493649" cy="10181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AF72298A-B342-9BBA-0E89-FF3D9BAB12C1}"/>
                    </a:ext>
                  </a:extLst>
                </p:cNvPr>
                <p:cNvSpPr/>
                <p:nvPr/>
              </p:nvSpPr>
              <p:spPr>
                <a:xfrm>
                  <a:off x="7608160" y="3559500"/>
                  <a:ext cx="1289283" cy="550809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4E9E61B1-C38A-822B-335A-EC5C252E109A}"/>
                    </a:ext>
                  </a:extLst>
                </p:cNvPr>
                <p:cNvSpPr/>
                <p:nvPr/>
              </p:nvSpPr>
              <p:spPr>
                <a:xfrm>
                  <a:off x="7730199" y="3659124"/>
                  <a:ext cx="1092981" cy="348432"/>
                </a:xfrm>
                <a:prstGeom prst="righ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C3DD6CB-FC6F-5979-3687-AF736FE3DC2F}"/>
                  </a:ext>
                </a:extLst>
              </p:cNvPr>
              <p:cNvGrpSpPr/>
              <p:nvPr/>
            </p:nvGrpSpPr>
            <p:grpSpPr>
              <a:xfrm>
                <a:off x="6894698" y="4343184"/>
                <a:ext cx="2638425" cy="2080422"/>
                <a:chOff x="6885820" y="4017628"/>
                <a:chExt cx="2638425" cy="208042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F5262F0-B4D0-E877-0AC5-291F2FB7A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85820" y="4326400"/>
                  <a:ext cx="2638425" cy="1771650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3CD6789-C078-0498-5CBF-E43DB8FD004A}"/>
                    </a:ext>
                  </a:extLst>
                </p:cNvPr>
                <p:cNvCxnSpPr/>
                <p:nvPr/>
              </p:nvCxnSpPr>
              <p:spPr>
                <a:xfrm flipH="1">
                  <a:off x="7226423" y="4017628"/>
                  <a:ext cx="807868" cy="6431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F9F3182-E289-6690-56FB-17B4F867D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2764" y="4033853"/>
                  <a:ext cx="805728" cy="62051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EF2D93BB-F70E-1BE6-D275-4584AF0A39DE}"/>
                </a:ext>
              </a:extLst>
            </p:cNvPr>
            <p:cNvSpPr/>
            <p:nvPr/>
          </p:nvSpPr>
          <p:spPr>
            <a:xfrm>
              <a:off x="1197449" y="3088111"/>
              <a:ext cx="2669720" cy="8245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/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/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8176EC06-A238-C46D-7BDA-49B35D545FEC}"/>
                </a:ext>
              </a:extLst>
            </p:cNvPr>
            <p:cNvSpPr/>
            <p:nvPr/>
          </p:nvSpPr>
          <p:spPr>
            <a:xfrm>
              <a:off x="10250069" y="5306091"/>
              <a:ext cx="1011315" cy="4521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99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DEE2-B34C-9D42-37E1-7E593F8B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8701"/>
            <a:ext cx="11049000" cy="1325563"/>
          </a:xfrm>
        </p:spPr>
        <p:txBody>
          <a:bodyPr/>
          <a:lstStyle/>
          <a:p>
            <a:r>
              <a:rPr lang="en-US" dirty="0"/>
              <a:t>Dynamical friction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18750-881F-B2D4-BFD6-07A006913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pic>
        <p:nvPicPr>
          <p:cNvPr id="4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BBD66BC-1400-0476-9E2C-CC51BFCF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65" y="69668"/>
            <a:ext cx="1797090" cy="2664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CFE02-AB41-7C25-A92D-DC453D518F84}"/>
              </a:ext>
            </a:extLst>
          </p:cNvPr>
          <p:cNvSpPr txBox="1"/>
          <p:nvPr/>
        </p:nvSpPr>
        <p:spPr>
          <a:xfrm>
            <a:off x="10289469" y="2657051"/>
            <a:ext cx="1797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Subrahmanyan</a:t>
            </a:r>
            <a:r>
              <a:rPr lang="en-US" dirty="0"/>
              <a:t> Chandrasekhar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F71CD-A18B-DD67-C22D-18529548F58F}"/>
              </a:ext>
            </a:extLst>
          </p:cNvPr>
          <p:cNvSpPr txBox="1"/>
          <p:nvPr/>
        </p:nvSpPr>
        <p:spPr>
          <a:xfrm>
            <a:off x="571500" y="1385980"/>
            <a:ext cx="9441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massive object (a star or an ion) moving through a cloud of lighter bodies (space dust or electrons) experiences Dynamical Friction - a pull from the cloud that slows down the object.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4E2E2-98C5-E811-E104-D401DE103007}"/>
              </a:ext>
            </a:extLst>
          </p:cNvPr>
          <p:cNvGrpSpPr/>
          <p:nvPr/>
        </p:nvGrpSpPr>
        <p:grpSpPr>
          <a:xfrm>
            <a:off x="7049683" y="3101819"/>
            <a:ext cx="4638489" cy="3631029"/>
            <a:chOff x="9268317" y="2429797"/>
            <a:chExt cx="4638489" cy="3631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/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Friction Force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a14:m>
                  <a:r>
                    <a:rPr lang="en-US" dirty="0"/>
                    <a:t>) [arb. units]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197" t="-982" r="-24590" b="-17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/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hadron velocity relative to electrons’ velocity spread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203" t="-471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AEC7F7-EBAC-20FF-8CAC-9719A931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8371" y="2549863"/>
              <a:ext cx="3880050" cy="28646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/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the force acting between bodies in the system follows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law, then the dynamical friction force is given by: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blipFill>
                <a:blip r:embed="rId6"/>
                <a:stretch>
                  <a:fillRect l="-1374" t="-3553" r="-98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/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⋅∫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𝑣𝑒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98F40E-A3B7-01B8-C91B-CF840F60BC34}"/>
              </a:ext>
            </a:extLst>
          </p:cNvPr>
          <p:cNvSpPr txBox="1"/>
          <p:nvPr/>
        </p:nvSpPr>
        <p:spPr>
          <a:xfrm>
            <a:off x="571499" y="5112060"/>
            <a:ext cx="62125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time an ion passes the cooling section (CS) it experiences a friction force which reduces its velocity deviation from an average bunch velocity</a:t>
            </a:r>
          </a:p>
        </p:txBody>
      </p:sp>
    </p:spTree>
    <p:extLst>
      <p:ext uri="{BB962C8B-B14F-4D97-AF65-F5344CB8AC3E}">
        <p14:creationId xmlns:p14="http://schemas.microsoft.com/office/powerpoint/2010/main" val="1563280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AACC40-C16C-31C2-FF43-F2745861C42C}"/>
              </a:ext>
            </a:extLst>
          </p:cNvPr>
          <p:cNvGrpSpPr/>
          <p:nvPr/>
        </p:nvGrpSpPr>
        <p:grpSpPr>
          <a:xfrm>
            <a:off x="1693559" y="748346"/>
            <a:ext cx="8804881" cy="2240317"/>
            <a:chOff x="185966" y="1741690"/>
            <a:chExt cx="8804881" cy="2240317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EF9B4BF5-4360-96E3-4CF3-1505A970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66" y="1746484"/>
              <a:ext cx="2893837" cy="22355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31AE4463-8659-E680-F254-D6BE75C4C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93" y="1752662"/>
              <a:ext cx="2860921" cy="2224551"/>
            </a:xfrm>
            <a:prstGeom prst="rect">
              <a:avLst/>
            </a:prstGeom>
          </p:spPr>
        </p:pic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E2C346C7-27FC-5504-CCDF-9436AA96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524" y="1741690"/>
              <a:ext cx="2899323" cy="223552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46A5F1-A207-C417-006D-9D111B3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335"/>
            <a:ext cx="11049000" cy="837141"/>
          </a:xfrm>
        </p:spPr>
        <p:txBody>
          <a:bodyPr>
            <a:normAutofit/>
          </a:bodyPr>
          <a:lstStyle/>
          <a:p>
            <a:r>
              <a:rPr lang="en-US" dirty="0"/>
              <a:t>Fully integrated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F5F26-E093-2A23-10AF-C25E3F6D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F37B1-B939-F4B7-5C59-AD0F0C23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603" y="5031765"/>
            <a:ext cx="3219615" cy="901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While 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min, the total cooling rate must be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  <a:blipFill>
                <a:blip r:embed="rId6"/>
                <a:stretch>
                  <a:fillRect l="-572" t="-15827" r="-1301" b="-9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DA8B1B3-4386-105F-E3DD-BF4C6BAC3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17" y="3636533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35E31-45C8-1598-0228-90E11A912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25" y="4376457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39BC-C608-5813-3D65-034F35B1D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0023" y="3612941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D8AEB-23F5-6163-E6BD-638F938D6A24}"/>
              </a:ext>
            </a:extLst>
          </p:cNvPr>
          <p:cNvSpPr txBox="1"/>
          <p:nvPr/>
        </p:nvSpPr>
        <p:spPr>
          <a:xfrm>
            <a:off x="427583" y="3825103"/>
            <a:ext cx="420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both beams have Maxwell-Boltzmann velocity distributions, then integration over velocities can be reduced to 1D integrals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88627-07FA-EEAA-941C-81515E92244D}"/>
              </a:ext>
            </a:extLst>
          </p:cNvPr>
          <p:cNvSpPr txBox="1"/>
          <p:nvPr/>
        </p:nvSpPr>
        <p:spPr>
          <a:xfrm>
            <a:off x="403894" y="5108512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6CF04-440A-C885-0587-3B389ABC9084}"/>
              </a:ext>
            </a:extLst>
          </p:cNvPr>
          <p:cNvGrpSpPr/>
          <p:nvPr/>
        </p:nvGrpSpPr>
        <p:grpSpPr>
          <a:xfrm>
            <a:off x="427583" y="5837924"/>
            <a:ext cx="6120701" cy="843796"/>
            <a:chOff x="1294889" y="5285448"/>
            <a:chExt cx="6120701" cy="843796"/>
          </a:xfrm>
          <a:solidFill>
            <a:schemeClr val="bg1"/>
          </a:solidFill>
          <a:effectLst>
            <a:glow>
              <a:schemeClr val="accent1"/>
            </a:glow>
          </a:effectLst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EE5240-7EE6-F838-876B-6AFF47EF780B}"/>
                </a:ext>
              </a:extLst>
            </p:cNvPr>
            <p:cNvSpPr txBox="1"/>
            <p:nvPr/>
          </p:nvSpPr>
          <p:spPr>
            <a:xfrm>
              <a:off x="1294889" y="5285448"/>
              <a:ext cx="401967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When  e-bunch has a flat-top longitudinal distribution: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519258-891A-C64F-F18D-6FDB841B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9841" y="5462460"/>
              <a:ext cx="2895749" cy="666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12576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B35E29-B159-22C1-2C5F-9720EE08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88" y="4961176"/>
            <a:ext cx="5219969" cy="1531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376BB-AB00-CCA8-D82B-174E2FC7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Redistribution of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DEB4-58E7-E82B-2098-115F0E3C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F2ACE74-0408-4C08-CBF6-5BF5D0D357F7}"/>
              </a:ext>
            </a:extLst>
          </p:cNvPr>
          <p:cNvSpPr txBox="1">
            <a:spLocks/>
          </p:cNvSpPr>
          <p:nvPr/>
        </p:nvSpPr>
        <p:spPr>
          <a:xfrm>
            <a:off x="571500" y="1542259"/>
            <a:ext cx="11394722" cy="20049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redistribute cooling between longitudinal and horizontal directions one needs:</a:t>
            </a:r>
          </a:p>
          <a:p>
            <a:pPr lvl="1"/>
            <a:r>
              <a:rPr lang="en-US" dirty="0"/>
              <a:t>Dependence of a longitudinal cooling force on a horizontal coordinate</a:t>
            </a:r>
          </a:p>
          <a:p>
            <a:pPr lvl="1"/>
            <a:r>
              <a:rPr lang="en-US" dirty="0"/>
              <a:t>Horizontal ion dispersion in the cooling section (dependence of ions’ longitudinal velocity on their horizontal coordinate)</a:t>
            </a:r>
          </a:p>
          <a:p>
            <a:r>
              <a:rPr lang="en-US" dirty="0"/>
              <a:t>The redistributed rates [2,3] can be calculated from: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F44189-4E30-6D04-1347-954DF978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92" y="3442277"/>
            <a:ext cx="3772094" cy="1402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/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MR12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MR8"/>
                  </a:rPr>
                  <a:t> </a:t>
                </a:r>
                <a:r>
                  <a:rPr lang="en-US" sz="2400" dirty="0">
                    <a:latin typeface="CMR1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MR12"/>
                  </a:rPr>
                  <a:t>are given by formulas from the previous slide  with the following substitutions: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blipFill>
                <a:blip r:embed="rId4"/>
                <a:stretch>
                  <a:fillRect l="-205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124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E2F8-12AE-2015-536D-599A9C34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921"/>
            <a:ext cx="7886700" cy="759339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Space charge tune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A910F-5023-B464-E0D6-EAA98C1C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907" y="796391"/>
            <a:ext cx="8926634" cy="3454500"/>
          </a:xfrm>
        </p:spPr>
        <p:txBody>
          <a:bodyPr>
            <a:normAutofit/>
          </a:bodyPr>
          <a:lstStyle/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  <a:ea typeface="ＭＳ Ｐゴシック" charset="0"/>
                <a:cs typeface="Helvetica" pitchFamily="34" charset="0"/>
              </a:rPr>
              <a:t>Depending on e-bunch longitudinal density distribution</a:t>
            </a:r>
            <a:endParaRPr lang="en-US" sz="2000" dirty="0">
              <a:solidFill>
                <a:srgbClr val="0033CC"/>
              </a:solidFill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E61C9-D6EE-D1F4-96AE-81AC8295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/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792E17A-2F19-6F67-8490-58E91034A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28" y="3820219"/>
            <a:ext cx="1219263" cy="400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7CAAB1-B1F7-1309-0CCE-AE043D5D2F09}"/>
              </a:ext>
            </a:extLst>
          </p:cNvPr>
          <p:cNvSpPr txBox="1"/>
          <p:nvPr/>
        </p:nvSpPr>
        <p:spPr>
          <a:xfrm>
            <a:off x="2152650" y="37347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7C39C-F93E-9B31-45E1-B59A900BD8A9}"/>
              </a:ext>
            </a:extLst>
          </p:cNvPr>
          <p:cNvSpPr txBox="1"/>
          <p:nvPr/>
        </p:nvSpPr>
        <p:spPr>
          <a:xfrm>
            <a:off x="7644189" y="3768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top: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A8D3D-297F-5FA5-33AC-D237ECC4C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689" y="3817829"/>
            <a:ext cx="1130358" cy="381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/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 with a flat top bunch if one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</m:rad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</m:oMath>
                </a14:m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blipFill>
                <a:blip r:embed="rId5"/>
                <a:stretch>
                  <a:fillRect l="-1070" t="-5594" b="-14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9628B08-2D4B-3006-CF9D-1F6C1DF06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696" y="4255497"/>
            <a:ext cx="3219615" cy="901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6596A-0181-19F6-0CB7-CB5F8E326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314" y="3717293"/>
            <a:ext cx="2502029" cy="654084"/>
          </a:xfrm>
          <a:prstGeom prst="rect">
            <a:avLst/>
          </a:prstGeom>
          <a:ln w="9525">
            <a:solidFill>
              <a:srgbClr val="0000FF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1CEF9C-12CD-9773-BEDB-0675BEA7D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759" y="2367250"/>
            <a:ext cx="4858000" cy="9525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4C8449-9992-F25C-40A5-AC139D3F8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7825" y="4436029"/>
            <a:ext cx="2895749" cy="66678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272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93423"/>
                <a:ext cx="11887201" cy="2156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</a:rPr>
                  <a:t>We are working in an unusual range of parameters</a:t>
                </a:r>
                <a:r>
                  <a:rPr lang="en-US" sz="2400" dirty="0"/>
                  <a:t> – a large wiggler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≈2.4 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a relatively small beam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≈0.5 [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Therefore, in our case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≈4.8 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 is not small, unlike for the usual wigglers,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Let’s consider an analytic representation of a wiggler field 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93423"/>
                <a:ext cx="11887201" cy="2156809"/>
              </a:xfrm>
              <a:prstGeom prst="rect">
                <a:avLst/>
              </a:prstGeom>
              <a:blipFill>
                <a:blip r:embed="rId2"/>
                <a:stretch>
                  <a:fillRect l="-718" t="-1977" r="-103" b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/>
              <p:nvPr/>
            </p:nvSpPr>
            <p:spPr>
              <a:xfrm>
                <a:off x="2977405" y="3208565"/>
                <a:ext cx="6451683" cy="3108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cosh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𝑘𝑧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; 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≈31.4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405" y="3208565"/>
                <a:ext cx="6451683" cy="3108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150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Equations of motion: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Approximate analytic solution: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blipFill>
                <a:blip r:embed="rId2"/>
                <a:stretch>
                  <a:fillRect l="-462"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815AD22-7AC3-E985-6059-C95A0A422F0F}"/>
              </a:ext>
            </a:extLst>
          </p:cNvPr>
          <p:cNvGrpSpPr/>
          <p:nvPr/>
        </p:nvGrpSpPr>
        <p:grpSpPr>
          <a:xfrm>
            <a:off x="610016" y="3869112"/>
            <a:ext cx="5507424" cy="2156951"/>
            <a:chOff x="378596" y="3584137"/>
            <a:chExt cx="5507424" cy="21569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24ED51-BEB6-9E15-F5ED-556E5D0D0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345" y="3601650"/>
              <a:ext cx="5359675" cy="1949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/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15625" r="-39130" b="-5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/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319" r="-14894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/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=15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C45493-30EA-6F62-BB23-EEBD18F37D18}"/>
              </a:ext>
            </a:extLst>
          </p:cNvPr>
          <p:cNvGrpSpPr/>
          <p:nvPr/>
        </p:nvGrpSpPr>
        <p:grpSpPr>
          <a:xfrm>
            <a:off x="6248744" y="3864137"/>
            <a:ext cx="5693827" cy="2087882"/>
            <a:chOff x="6017324" y="3768184"/>
            <a:chExt cx="5693827" cy="208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D99B49-AEC1-C3F8-6D23-62662406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4323" y="3773159"/>
              <a:ext cx="5416828" cy="20829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/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15625" r="-42222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/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319" r="-15957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/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=15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/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Our wigglers work as a thick lens in both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directions (there can be several full oscillations over the length of a wiggler)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blipFill>
                <a:blip r:embed="rId11"/>
                <a:stretch>
                  <a:fillRect l="-493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68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200E-9432-9735-B0A7-21C89AF0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969"/>
            <a:ext cx="11049000" cy="933097"/>
          </a:xfrm>
        </p:spPr>
        <p:txBody>
          <a:bodyPr/>
          <a:lstStyle/>
          <a:p>
            <a:r>
              <a:rPr lang="en-US" dirty="0"/>
              <a:t>Optical features of REC wigglers (III)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2397C-B0CA-C528-9CF3-782C0353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/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Transport matrices: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This gives the expected focusing for small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b="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Chromaticity is easy to calculate for the matched conditions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  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Obtained analytic expressions were cross-checked by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Bmad</a:t>
                </a:r>
                <a:r>
                  <a:rPr lang="en-US" sz="2000" dirty="0">
                    <a:solidFill>
                      <a:srgbClr val="0000FF"/>
                    </a:solidFill>
                  </a:rPr>
                  <a:t> and GPT tracking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example, in the current lattice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000" dirty="0"/>
                  <a:t>. This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=30.7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=−2.1,    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blipFill>
                <a:blip r:embed="rId2"/>
                <a:stretch>
                  <a:fillRect l="-464" t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21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048B-9DF9-F992-A6B9-548624B35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267CB2-4947-AAAA-BB73-98FB46131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6A5EA-6234-0641-175B-97E5AFCA5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</p:spPr>
        <p:txBody>
          <a:bodyPr anchor="t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DCA55F-772B-2425-44CC-DAF04AF36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69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D62-29BD-1DF5-7553-27FC72AA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9836"/>
            <a:ext cx="11049000" cy="803275"/>
          </a:xfrm>
        </p:spPr>
        <p:txBody>
          <a:bodyPr/>
          <a:lstStyle/>
          <a:p>
            <a:r>
              <a:rPr lang="en-US" dirty="0"/>
              <a:t>Importance of proper wiggler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D8051-CCD0-B2AE-7E41-0EF35A88A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/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started with a different wiggler field – a “s-bend wiggler”: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For a thick lens case, such a wiggler produces a huge chromaticity in the direction orthogonal to the wiggling plane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the required focusing in the wiggling plane set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≈2.3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the chromaticity in a non-wiggling plane from a single wiggler became ~ -11, resulting in an extra chromaticity of ~ -200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Switching to a wiggler with a “</a:t>
                </a:r>
                <a:r>
                  <a:rPr lang="en-US" dirty="0" err="1">
                    <a:solidFill>
                      <a:srgbClr val="0000FF"/>
                    </a:solidFill>
                  </a:rPr>
                  <a:t>sextupole</a:t>
                </a:r>
                <a:r>
                  <a:rPr lang="en-US" dirty="0">
                    <a:solidFill>
                      <a:srgbClr val="0000FF"/>
                    </a:solidFill>
                  </a:rPr>
                  <a:t>–like” field profile restored our momentum and dynamic aperture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Also, we found an element with a close to zero focusing and an arbitrary large chromaticity – this might be interesting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blipFill>
                <a:blip r:embed="rId2"/>
                <a:stretch>
                  <a:fillRect l="-369" t="-673" r="-53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246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road&#10;&#10;Description automatically generated">
            <a:extLst>
              <a:ext uri="{FF2B5EF4-FFF2-40B4-BE49-F238E27FC236}">
                <a16:creationId xmlns:a16="http://schemas.microsoft.com/office/drawing/2014/main" id="{13F329CB-1C61-5140-8A91-DB7B1C5F2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94" y="2267596"/>
            <a:ext cx="5829600" cy="3325031"/>
          </a:xfrm>
          <a:prstGeom prst="rect">
            <a:avLst/>
          </a:prstGeom>
        </p:spPr>
      </p:pic>
      <p:pic>
        <p:nvPicPr>
          <p:cNvPr id="7" name="Picture 6" descr="A close-up of a white cube&#10;&#10;Description automatically generated">
            <a:extLst>
              <a:ext uri="{FF2B5EF4-FFF2-40B4-BE49-F238E27FC236}">
                <a16:creationId xmlns:a16="http://schemas.microsoft.com/office/drawing/2014/main" id="{D2DB7539-E2C0-1204-D111-622026BBA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63" y="1182960"/>
            <a:ext cx="3645088" cy="5494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F30638-A68F-12F6-F78A-8FC8C9D6ACB4}"/>
              </a:ext>
            </a:extLst>
          </p:cNvPr>
          <p:cNvSpPr txBox="1"/>
          <p:nvPr/>
        </p:nvSpPr>
        <p:spPr>
          <a:xfrm>
            <a:off x="1" y="41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Preliminary (non-optimized) 3D Geometry of a Possible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Damping Wiggler for EIC REC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80B6BD-1112-4F11-0225-09635CD360A4}"/>
              </a:ext>
            </a:extLst>
          </p:cNvPr>
          <p:cNvCxnSpPr>
            <a:cxnSpLocks/>
          </p:cNvCxnSpPr>
          <p:nvPr/>
        </p:nvCxnSpPr>
        <p:spPr>
          <a:xfrm>
            <a:off x="6967169" y="2200438"/>
            <a:ext cx="1091948" cy="909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B7A1F1-BFE9-1CD1-DBCD-445B567F919A}"/>
              </a:ext>
            </a:extLst>
          </p:cNvPr>
          <p:cNvCxnSpPr>
            <a:cxnSpLocks/>
          </p:cNvCxnSpPr>
          <p:nvPr/>
        </p:nvCxnSpPr>
        <p:spPr>
          <a:xfrm flipH="1">
            <a:off x="5027626" y="2200438"/>
            <a:ext cx="1213633" cy="821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A220116-88FB-097F-EC4E-A407FD93D382}"/>
              </a:ext>
            </a:extLst>
          </p:cNvPr>
          <p:cNvSpPr txBox="1"/>
          <p:nvPr/>
        </p:nvSpPr>
        <p:spPr>
          <a:xfrm>
            <a:off x="5539798" y="1910852"/>
            <a:ext cx="217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Permanent Magnets</a:t>
            </a:r>
          </a:p>
          <a:p>
            <a:pPr algn="ctr"/>
            <a:r>
              <a:rPr lang="en-US" dirty="0"/>
              <a:t>(B</a:t>
            </a:r>
            <a:r>
              <a:rPr lang="en-US" baseline="-25000" dirty="0"/>
              <a:t>r</a:t>
            </a:r>
            <a:r>
              <a:rPr lang="en-US" dirty="0"/>
              <a:t> = 1.3 T)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B02106-A1DF-FA6C-416C-31F822AA2DF4}"/>
              </a:ext>
            </a:extLst>
          </p:cNvPr>
          <p:cNvCxnSpPr>
            <a:cxnSpLocks/>
          </p:cNvCxnSpPr>
          <p:nvPr/>
        </p:nvCxnSpPr>
        <p:spPr>
          <a:xfrm flipH="1">
            <a:off x="8327753" y="3151320"/>
            <a:ext cx="2293751" cy="10062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BA1FBA-B230-204F-4C19-DB96A58463AC}"/>
              </a:ext>
            </a:extLst>
          </p:cNvPr>
          <p:cNvCxnSpPr>
            <a:cxnSpLocks/>
          </p:cNvCxnSpPr>
          <p:nvPr/>
        </p:nvCxnSpPr>
        <p:spPr>
          <a:xfrm flipH="1">
            <a:off x="8839200" y="3151320"/>
            <a:ext cx="1782304" cy="27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AB0874-A7D1-A0D3-DE4B-01ABA4B83B7E}"/>
              </a:ext>
            </a:extLst>
          </p:cNvPr>
          <p:cNvSpPr txBox="1"/>
          <p:nvPr/>
        </p:nvSpPr>
        <p:spPr>
          <a:xfrm>
            <a:off x="10616720" y="2828154"/>
            <a:ext cx="1355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“Iron” Poles</a:t>
            </a:r>
            <a:br>
              <a:rPr lang="en-US" dirty="0"/>
            </a:br>
            <a:r>
              <a:rPr lang="en-US" dirty="0"/>
              <a:t>with Shims</a:t>
            </a:r>
          </a:p>
          <a:p>
            <a:r>
              <a:rPr lang="en-US" dirty="0"/>
              <a:t>(Vanadium </a:t>
            </a:r>
            <a:br>
              <a:rPr lang="en-US" dirty="0"/>
            </a:br>
            <a:r>
              <a:rPr lang="en-US" dirty="0" err="1"/>
              <a:t>Permendur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6B064-F447-BDC0-D0A6-F93D18D0BC98}"/>
              </a:ext>
            </a:extLst>
          </p:cNvPr>
          <p:cNvSpPr txBox="1"/>
          <p:nvPr/>
        </p:nvSpPr>
        <p:spPr>
          <a:xfrm>
            <a:off x="656916" y="675128"/>
            <a:ext cx="2486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Whole Geometry </a:t>
            </a:r>
          </a:p>
          <a:p>
            <a:r>
              <a:rPr lang="en-US" dirty="0"/>
              <a:t>(with reduced Number </a:t>
            </a:r>
            <a:br>
              <a:rPr lang="en-US" dirty="0"/>
            </a:br>
            <a:r>
              <a:rPr lang="en-US" dirty="0"/>
              <a:t>of Periods)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9C4545-4E97-385F-91FD-0A542D5818FD}"/>
              </a:ext>
            </a:extLst>
          </p:cNvPr>
          <p:cNvSpPr txBox="1"/>
          <p:nvPr/>
        </p:nvSpPr>
        <p:spPr>
          <a:xfrm>
            <a:off x="8145879" y="1705751"/>
            <a:ext cx="1584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Part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AF9872-6F8F-D2F2-20E6-5AA967931FFE}"/>
              </a:ext>
            </a:extLst>
          </p:cNvPr>
          <p:cNvSpPr txBox="1"/>
          <p:nvPr/>
        </p:nvSpPr>
        <p:spPr>
          <a:xfrm>
            <a:off x="525406" y="4362395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Gap ~20 mm</a:t>
            </a:r>
          </a:p>
          <a:p>
            <a:r>
              <a:rPr lang="en-US" dirty="0"/>
              <a:t>(without Shims)</a:t>
            </a:r>
          </a:p>
          <a:p>
            <a:r>
              <a:rPr lang="en-US" dirty="0"/>
              <a:t>Shim thickness ~0.75 mm</a:t>
            </a:r>
          </a:p>
          <a:p>
            <a:r>
              <a:rPr lang="en-US" dirty="0"/>
              <a:t>Period: 200 mm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EBFA98-2052-580E-D309-3088DD5F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5E4B-886C-4893-80BC-D4CB234AD6B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16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function&#10;&#10;Description automatically generated">
            <a:extLst>
              <a:ext uri="{FF2B5EF4-FFF2-40B4-BE49-F238E27FC236}">
                <a16:creationId xmlns:a16="http://schemas.microsoft.com/office/drawing/2014/main" id="{C73A5F2A-B6BC-3214-BE35-128AD0723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5" y="3873392"/>
            <a:ext cx="3979477" cy="2984608"/>
          </a:xfrm>
          <a:prstGeom prst="rect">
            <a:avLst/>
          </a:prstGeom>
        </p:spPr>
      </p:pic>
      <p:pic>
        <p:nvPicPr>
          <p:cNvPr id="11" name="Picture 10" descr="A graph with a blue line&#10;&#10;Description automatically generated">
            <a:extLst>
              <a:ext uri="{FF2B5EF4-FFF2-40B4-BE49-F238E27FC236}">
                <a16:creationId xmlns:a16="http://schemas.microsoft.com/office/drawing/2014/main" id="{C24FE76C-6789-C867-23C2-BAF67868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5" y="989816"/>
            <a:ext cx="3979477" cy="2984608"/>
          </a:xfrm>
          <a:prstGeom prst="rect">
            <a:avLst/>
          </a:prstGeom>
        </p:spPr>
      </p:pic>
      <p:pic>
        <p:nvPicPr>
          <p:cNvPr id="9" name="Picture 8" descr="A graph with a line&#10;&#10;Description automatically generated">
            <a:extLst>
              <a:ext uri="{FF2B5EF4-FFF2-40B4-BE49-F238E27FC236}">
                <a16:creationId xmlns:a16="http://schemas.microsoft.com/office/drawing/2014/main" id="{941F6E24-BE3E-4462-E495-07CAA72AA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30" y="3873392"/>
            <a:ext cx="3979477" cy="2984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1A51C-B26B-D720-A9E5-95B894F0407D}"/>
              </a:ext>
            </a:extLst>
          </p:cNvPr>
          <p:cNvSpPr txBox="1"/>
          <p:nvPr/>
        </p:nvSpPr>
        <p:spPr>
          <a:xfrm>
            <a:off x="2807172" y="4349858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 = 5 mm</a:t>
            </a:r>
          </a:p>
          <a:p>
            <a:r>
              <a:rPr lang="en-US" sz="1600" dirty="0"/>
              <a:t>z = -50 mm</a:t>
            </a:r>
          </a:p>
        </p:txBody>
      </p:sp>
      <p:pic>
        <p:nvPicPr>
          <p:cNvPr id="15" name="Picture 14" descr="A graph of a wave&#10;&#10;Description automatically generated">
            <a:extLst>
              <a:ext uri="{FF2B5EF4-FFF2-40B4-BE49-F238E27FC236}">
                <a16:creationId xmlns:a16="http://schemas.microsoft.com/office/drawing/2014/main" id="{A2C2B816-4EF6-0D16-54ED-1D9BA84B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30" y="989816"/>
            <a:ext cx="3979477" cy="2984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A74AB-ECB8-F81A-010A-980AFDD70B2F}"/>
              </a:ext>
            </a:extLst>
          </p:cNvPr>
          <p:cNvSpPr txBox="1"/>
          <p:nvPr/>
        </p:nvSpPr>
        <p:spPr>
          <a:xfrm>
            <a:off x="1" y="933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~Attainable Magnetic Field of a Possible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Damping Wiggler for EIC REC (preliminary Radia calculations)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2D983-8025-26C1-1F09-0924126D4820}"/>
              </a:ext>
            </a:extLst>
          </p:cNvPr>
          <p:cNvSpPr txBox="1"/>
          <p:nvPr/>
        </p:nvSpPr>
        <p:spPr>
          <a:xfrm>
            <a:off x="7066597" y="3059668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= -50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CCD-0EC4-43FC-4C1C-D2B888CB7CD0}"/>
              </a:ext>
            </a:extLst>
          </p:cNvPr>
          <p:cNvSpPr txBox="1"/>
          <p:nvPr/>
        </p:nvSpPr>
        <p:spPr>
          <a:xfrm>
            <a:off x="4627652" y="3651586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EF691-2ABA-891A-5163-604B4BE2FBC4}"/>
              </a:ext>
            </a:extLst>
          </p:cNvPr>
          <p:cNvSpPr txBox="1"/>
          <p:nvPr/>
        </p:nvSpPr>
        <p:spPr>
          <a:xfrm>
            <a:off x="4614740" y="653685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B2EDB-ACDC-ADF1-AEFE-6BC20D967AE0}"/>
              </a:ext>
            </a:extLst>
          </p:cNvPr>
          <p:cNvSpPr txBox="1"/>
          <p:nvPr/>
        </p:nvSpPr>
        <p:spPr>
          <a:xfrm>
            <a:off x="8962015" y="653685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8F7C7-6EB7-B83C-B910-581CA688EF4A}"/>
              </a:ext>
            </a:extLst>
          </p:cNvPr>
          <p:cNvSpPr txBox="1"/>
          <p:nvPr/>
        </p:nvSpPr>
        <p:spPr>
          <a:xfrm>
            <a:off x="8962015" y="365158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2E8462-1A09-337E-3016-E68ABA4DA2A8}"/>
              </a:ext>
            </a:extLst>
          </p:cNvPr>
          <p:cNvSpPr/>
          <p:nvPr/>
        </p:nvSpPr>
        <p:spPr>
          <a:xfrm>
            <a:off x="8150936" y="1379349"/>
            <a:ext cx="476454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64FE4D-31CF-2092-77F8-C875560B99B9}"/>
              </a:ext>
            </a:extLst>
          </p:cNvPr>
          <p:cNvCxnSpPr>
            <a:stCxn id="14" idx="4"/>
          </p:cNvCxnSpPr>
          <p:nvPr/>
        </p:nvCxnSpPr>
        <p:spPr>
          <a:xfrm>
            <a:off x="8389163" y="1748681"/>
            <a:ext cx="0" cy="227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7C71E8-EDD3-3D0A-B3E3-A2A49FD4EE00}"/>
              </a:ext>
            </a:extLst>
          </p:cNvPr>
          <p:cNvSpPr txBox="1"/>
          <p:nvPr/>
        </p:nvSpPr>
        <p:spPr>
          <a:xfrm>
            <a:off x="9257654" y="6180891"/>
            <a:ext cx="2856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https://github.com/ochubar/Radia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A2EB22-E347-B7A5-F02C-F96A07265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17809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6410-DF16-DD00-50EE-5E5BA833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868" y="365125"/>
            <a:ext cx="10384631" cy="1325563"/>
          </a:xfrm>
        </p:spPr>
        <p:txBody>
          <a:bodyPr/>
          <a:lstStyle/>
          <a:p>
            <a:r>
              <a:rPr lang="en-US" dirty="0"/>
              <a:t>Injection (single bunch point of view)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8F6A874-C510-DAE2-2BC9-6B2466F15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123"/>
            <a:ext cx="5983846" cy="4330607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CB5AC3F-D8A6-9FD4-ADC1-CFB29F8A1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21" y="1544189"/>
            <a:ext cx="6361402" cy="4499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8CDBF3-642F-33FD-7423-745BC4A3B56C}"/>
              </a:ext>
            </a:extLst>
          </p:cNvPr>
          <p:cNvSpPr txBox="1"/>
          <p:nvPr/>
        </p:nvSpPr>
        <p:spPr>
          <a:xfrm>
            <a:off x="7492732" y="1690688"/>
            <a:ext cx="235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rate 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3E203-96D2-FE87-20F0-1A8260C65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35885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CF30B64-E390-0691-A709-BFF8DF40BD31}"/>
              </a:ext>
            </a:extLst>
          </p:cNvPr>
          <p:cNvGrpSpPr/>
          <p:nvPr/>
        </p:nvGrpSpPr>
        <p:grpSpPr>
          <a:xfrm>
            <a:off x="317510" y="1291905"/>
            <a:ext cx="8627381" cy="5153111"/>
            <a:chOff x="1642972" y="1291905"/>
            <a:chExt cx="8627381" cy="5153111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1E7E6DE6-90FE-9841-1B0E-0FE8DF10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972" y="1291905"/>
              <a:ext cx="8627381" cy="515311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975C77-FAE3-5374-00A4-585BDDDBCFDC}"/>
                </a:ext>
              </a:extLst>
            </p:cNvPr>
            <p:cNvSpPr/>
            <p:nvPr/>
          </p:nvSpPr>
          <p:spPr>
            <a:xfrm>
              <a:off x="3993160" y="2003611"/>
              <a:ext cx="840097" cy="379693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A4CF18-AD2F-8E69-5F39-8741E0984E5E}"/>
                </a:ext>
              </a:extLst>
            </p:cNvPr>
            <p:cNvCxnSpPr/>
            <p:nvPr/>
          </p:nvCxnSpPr>
          <p:spPr>
            <a:xfrm>
              <a:off x="3993160" y="2718033"/>
              <a:ext cx="8472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7C629D-F0E6-6B2D-7C5F-D4BFFEF279AC}"/>
                </a:ext>
              </a:extLst>
            </p:cNvPr>
            <p:cNvSpPr txBox="1"/>
            <p:nvPr/>
          </p:nvSpPr>
          <p:spPr>
            <a:xfrm>
              <a:off x="4052333" y="2691076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C289347-5FE0-D411-0617-C5F7AD68D195}"/>
                </a:ext>
              </a:extLst>
            </p:cNvPr>
            <p:cNvCxnSpPr/>
            <p:nvPr/>
          </p:nvCxnSpPr>
          <p:spPr>
            <a:xfrm>
              <a:off x="3523376" y="3902079"/>
              <a:ext cx="255584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33F6CE-EB3B-E846-D2B7-E37F6BD20AAF}"/>
                </a:ext>
              </a:extLst>
            </p:cNvPr>
            <p:cNvSpPr txBox="1"/>
            <p:nvPr/>
          </p:nvSpPr>
          <p:spPr>
            <a:xfrm>
              <a:off x="3957755" y="3605152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5.7 mm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01D965-CF70-E55E-C14C-CC64D843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222"/>
          </a:xfrm>
        </p:spPr>
        <p:txBody>
          <a:bodyPr/>
          <a:lstStyle/>
          <a:p>
            <a:r>
              <a:rPr lang="en-US" dirty="0"/>
              <a:t>Injection (transverse acceptance)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B8B45-34E2-5AF6-06FD-2017A94D02E4}"/>
              </a:ext>
            </a:extLst>
          </p:cNvPr>
          <p:cNvSpPr txBox="1"/>
          <p:nvPr/>
        </p:nvSpPr>
        <p:spPr>
          <a:xfrm>
            <a:off x="696286" y="1291905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safely assume the thickness of the septum to be 2 mm: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80551C-A9AC-734B-0527-5175460521C1}"/>
                  </a:ext>
                </a:extLst>
              </p:cNvPr>
              <p:cNvSpPr txBox="1"/>
              <p:nvPr/>
            </p:nvSpPr>
            <p:spPr>
              <a:xfrm>
                <a:off x="8505992" y="2018354"/>
                <a:ext cx="3582544" cy="3518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𝑠𝑡𝑜𝑟𝑒𝑑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en-US" dirty="0"/>
                  <a:t> 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𝑖𝑛𝑗𝑒𝑐𝑡𝑒𝑑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dirty="0"/>
                  <a:t> m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𝑠𝑡𝑜𝑟𝑒𝑑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𝑖𝑛𝑗𝑒𝑐𝑡𝑒𝑑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𝑖𝑛𝑗𝑒𝑐𝑡𝑒𝑑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𝑠𝑡𝑜𝑟𝑒𝑑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=2.8</m:t>
                    </m:r>
                  </m:oMath>
                </a14:m>
                <a:r>
                  <a:rPr lang="en-US" dirty="0"/>
                  <a:t> mm, therefore, if stored beam is 17 mm away from the inner edge of the septum knife, then  the kicker bump must produce 14.2 mm displacement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80551C-A9AC-734B-0527-517546052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92" y="2018354"/>
                <a:ext cx="3582544" cy="3518656"/>
              </a:xfrm>
              <a:prstGeom prst="rect">
                <a:avLst/>
              </a:prstGeom>
              <a:blipFill>
                <a:blip r:embed="rId3"/>
                <a:stretch>
                  <a:fillRect l="-1361" t="-520" r="-2381" b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DE99C-36E7-3AEE-D1D5-64C231A67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10920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AA6E-FECB-C469-DD4E-89DA8032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for 2.5 </a:t>
            </a:r>
            <a:r>
              <a:rPr lang="en-US" dirty="0" err="1"/>
              <a:t>nC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F4884-8546-1469-28EF-D4ED65BC8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7B458-2973-B038-5C31-C2565F44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624" y="1562989"/>
            <a:ext cx="5511505" cy="4204593"/>
          </a:xfrm>
          <a:prstGeom prst="rect">
            <a:avLst/>
          </a:prstGeom>
        </p:spPr>
      </p:pic>
      <p:pic>
        <p:nvPicPr>
          <p:cNvPr id="6" name="Picture 5" descr="A graph of a number of emittances&#10;&#10;Description automatically generated">
            <a:extLst>
              <a:ext uri="{FF2B5EF4-FFF2-40B4-BE49-F238E27FC236}">
                <a16:creationId xmlns:a16="http://schemas.microsoft.com/office/drawing/2014/main" id="{A4604BE7-C740-778A-2844-AE7A99C41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3" y="1562988"/>
            <a:ext cx="5399377" cy="41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0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9" y="168531"/>
            <a:ext cx="11357029" cy="983227"/>
          </a:xfrm>
        </p:spPr>
        <p:txBody>
          <a:bodyPr>
            <a:normAutofit/>
          </a:bodyPr>
          <a:lstStyle/>
          <a:p>
            <a:r>
              <a:rPr lang="en-US" sz="3200" dirty="0"/>
              <a:t>Cooling requirements for Electron Ion Collider (EIC)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3B4341-ED33-B42F-C3AF-781269F59D5E}"/>
              </a:ext>
            </a:extLst>
          </p:cNvPr>
          <p:cNvSpPr txBox="1">
            <a:spLocks/>
          </p:cNvSpPr>
          <p:nvPr/>
        </p:nvSpPr>
        <p:spPr>
          <a:xfrm>
            <a:off x="464949" y="1292427"/>
            <a:ext cx="11155551" cy="53021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Low-Energy Cooling (LEC):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Cooling of protons and ions at injection energy of protons (24 GeV):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goal of cooling</a:t>
            </a:r>
            <a:r>
              <a:rPr lang="en-US" sz="2400" b="1" dirty="0"/>
              <a:t> </a:t>
            </a:r>
            <a:r>
              <a:rPr lang="en-US" sz="2400" dirty="0"/>
              <a:t>at proton injection energy is </a:t>
            </a:r>
            <a:r>
              <a:rPr lang="en-US" sz="2400" dirty="0">
                <a:solidFill>
                  <a:srgbClr val="0066FF"/>
                </a:solidFill>
              </a:rPr>
              <a:t>to obtain initial proton parameters by cooling the vertical emittance from ~2 um to 0.3-0.5 um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(rms normalized).  This requires a 13 MeV electron beam.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Change Control Process is presently underway to include LEC in the EIC project baseline.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High-Energy Cooling (HEC) of protons:</a:t>
            </a:r>
            <a:r>
              <a:rPr lang="en-US" sz="2400" b="1" dirty="0"/>
              <a:t>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At EIC proton top collision energies, cooling should </a:t>
            </a:r>
            <a:r>
              <a:rPr lang="en-US" sz="2400" dirty="0">
                <a:solidFill>
                  <a:srgbClr val="0066FF"/>
                </a:solidFill>
              </a:rPr>
              <a:t>counteract the longitudinal and transverse emittance growth and maintain close to initial beam emittances.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00FF"/>
                </a:solidFill>
              </a:rPr>
              <a:t>Robust HEC system capable of fully counteracting emittance growth at collision energies would greatly improve luminosity in the EIC.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00B050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135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>
              <a:solidFill>
                <a:srgbClr val="0000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>
              <a:solidFill>
                <a:srgbClr val="0000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DD4D-8FFC-2444-2FA7-7A25B14F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959980"/>
          </a:xfrm>
        </p:spPr>
        <p:txBody>
          <a:bodyPr>
            <a:normAutofit/>
          </a:bodyPr>
          <a:lstStyle/>
          <a:p>
            <a:r>
              <a:rPr lang="en-US" sz="3200" dirty="0"/>
              <a:t>High-Energy Cooling for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94D13-1205-27F0-74A8-7AA98C31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CB16BB-A692-81AF-C520-9E92DA8E0E55}"/>
              </a:ext>
            </a:extLst>
          </p:cNvPr>
          <p:cNvSpPr txBox="1">
            <a:spLocks/>
          </p:cNvSpPr>
          <p:nvPr/>
        </p:nvSpPr>
        <p:spPr>
          <a:xfrm>
            <a:off x="571500" y="1081406"/>
            <a:ext cx="10666050" cy="56003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Previously, the HEC system for the EIC was based on a novel method of micro-bunched Coherent Electron Cooling (</a:t>
            </a:r>
            <a:r>
              <a:rPr lang="en-US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CeC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). While recent years R&amp;D studies have made significant progress, there are crucial unresolved issues related with extremely tight tolerances on timing electron and hadron beams in the cooler and cooling diagnostic. </a:t>
            </a:r>
          </a:p>
          <a:p>
            <a:pPr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 alternative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HEC systems based on well-established technique of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Electron Cooling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were considered in the past and some of the approaches are being explored in greater detail here at CAD.</a:t>
            </a:r>
          </a:p>
          <a:p>
            <a:pPr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3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38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7013-8F99-13F1-034A-E5F0C9E6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29" y="60066"/>
            <a:ext cx="11711697" cy="885332"/>
          </a:xfrm>
        </p:spPr>
        <p:txBody>
          <a:bodyPr>
            <a:normAutofit/>
          </a:bodyPr>
          <a:lstStyle/>
          <a:p>
            <a:r>
              <a:rPr lang="en-US" sz="3200" dirty="0"/>
              <a:t>Electron Cooling at high energies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D3DC9-C87A-39EB-1B75-3E72F6D41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83863B-6276-98E6-5C46-B5A73918CC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728" y="2815225"/>
                <a:ext cx="11711697" cy="333820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Cooling rate drops quadratically with </a:t>
                </a:r>
                <a:r>
                  <a:rPr lang="en-US" sz="2000" dirty="0">
                    <a:solidFill>
                      <a:srgbClr val="FF0000"/>
                    </a:solidFill>
                  </a:rPr>
                  <a:t>energy </a:t>
                </a:r>
                <a:r>
                  <a:rPr lang="en-US" sz="2000" dirty="0"/>
                  <a:t>but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grows linearly with</a:t>
                </a:r>
                <a:r>
                  <a:rPr lang="en-US" sz="2000" dirty="0">
                    <a:solidFill>
                      <a:srgbClr val="0000FF"/>
                    </a:solidFill>
                  </a:rPr>
                  <a:t> number of electrons </a:t>
                </a:r>
                <a:r>
                  <a:rPr lang="en-US" sz="2000" dirty="0"/>
                  <a:t>and</a:t>
                </a:r>
                <a:r>
                  <a:rPr lang="en-US" sz="2000" dirty="0">
                    <a:solidFill>
                      <a:srgbClr val="0000FF"/>
                    </a:solidFill>
                  </a:rPr>
                  <a:t> length of the cooling section. Precooling helps </a:t>
                </a:r>
                <a:r>
                  <a:rPr lang="en-US" sz="2000" dirty="0"/>
                  <a:t>(</a:t>
                </a:r>
                <a:r>
                  <a:rPr lang="en-US" sz="2000" dirty="0">
                    <a:solidFill>
                      <a:srgbClr val="00B050"/>
                    </a:solidFill>
                  </a:rPr>
                  <a:t>smaller ion emittances</a:t>
                </a:r>
                <a:r>
                  <a:rPr lang="en-US" sz="2000" dirty="0"/>
                  <a:t>), so do </a:t>
                </a:r>
                <a:r>
                  <a:rPr lang="en-US" sz="2000" dirty="0">
                    <a:solidFill>
                      <a:srgbClr val="00B050"/>
                    </a:solidFill>
                  </a:rPr>
                  <a:t>small e-bunch emittances</a:t>
                </a:r>
                <a:r>
                  <a:rPr lang="en-US" sz="2000" dirty="0"/>
                  <a:t>. Yet, we don’t want to make e-emittances much smaller than p-emittances:</a:t>
                </a:r>
              </a:p>
              <a:p>
                <a:pPr lvl="1"/>
                <a:r>
                  <a:rPr lang="en-US" sz="2000" dirty="0"/>
                  <a:t>The gains in cooling rate become small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   →</m:t>
                    </m:r>
                  </m:oMath>
                </a14:m>
                <a:r>
                  <a:rPr lang="en-US" sz="2000" dirty="0"/>
                  <a:t>    core overcooling (bad for collider)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With available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=170</m:t>
                    </m:r>
                  </m:oMath>
                </a14:m>
                <a:r>
                  <a:rPr lang="en-US" sz="2000" dirty="0"/>
                  <a:t> 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000" dirty="0"/>
                  <a:t>, the required cooling time (at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=293</m:t>
                    </m:r>
                  </m:oMath>
                </a14:m>
                <a:r>
                  <a:rPr lang="en-US" sz="2000" dirty="0"/>
                  <a:t>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3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 </a:t>
                </a:r>
                <a:r>
                  <a:rPr lang="en-US" sz="2000" dirty="0"/>
                  <a:t>corresponds to average electron current in the cooling section of a few Amperes.  </a:t>
                </a:r>
              </a:p>
              <a:p>
                <a:r>
                  <a:rPr lang="en-US" sz="2000" b="1" dirty="0">
                    <a:solidFill>
                      <a:srgbClr val="0000FF"/>
                    </a:solidFill>
                  </a:rPr>
                  <a:t>One needs to reutilize the same e-beam on several passes through the CS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83863B-6276-98E6-5C46-B5A73918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28" y="2815225"/>
                <a:ext cx="11711697" cy="3338202"/>
              </a:xfrm>
              <a:prstGeom prst="rect">
                <a:avLst/>
              </a:prstGeom>
              <a:blipFill>
                <a:blip r:embed="rId2"/>
                <a:stretch>
                  <a:fillRect l="-469" t="-18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4149EF-D41B-2F0D-7678-277D4BDAE843}"/>
                  </a:ext>
                </a:extLst>
              </p:cNvPr>
              <p:cNvSpPr txBox="1"/>
              <p:nvPr/>
            </p:nvSpPr>
            <p:spPr>
              <a:xfrm>
                <a:off x="673138" y="1290936"/>
                <a:ext cx="10722038" cy="1200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4149EF-D41B-2F0D-7678-277D4BDAE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8" y="1290936"/>
                <a:ext cx="10722038" cy="12004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64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C560-9AAB-485A-9CB6-FAE58576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16" y="57275"/>
            <a:ext cx="9657703" cy="566366"/>
          </a:xfrm>
        </p:spPr>
        <p:txBody>
          <a:bodyPr>
            <a:noAutofit/>
          </a:bodyPr>
          <a:lstStyle/>
          <a:p>
            <a:r>
              <a:rPr lang="en-US" sz="3200" dirty="0"/>
              <a:t>EC-based High-Energy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3B757-F0EC-4329-AB51-DCFEB06D9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95" y="892151"/>
            <a:ext cx="8184150" cy="5405812"/>
          </a:xfrm>
        </p:spPr>
        <p:txBody>
          <a:bodyPr>
            <a:normAutofit/>
          </a:bodyPr>
          <a:lstStyle/>
          <a:p>
            <a:pPr marL="0" indent="0"/>
            <a:r>
              <a:rPr lang="en-US" sz="2000" dirty="0"/>
              <a:t>Several approaches based on </a:t>
            </a:r>
            <a:r>
              <a:rPr lang="en-US" sz="2000" dirty="0">
                <a:solidFill>
                  <a:srgbClr val="0000FF"/>
                </a:solidFill>
              </a:rPr>
              <a:t>conventional Electron Cooling </a:t>
            </a:r>
            <a:r>
              <a:rPr lang="en-US" sz="2000" dirty="0"/>
              <a:t>were  considered in the past:</a:t>
            </a:r>
          </a:p>
          <a:p>
            <a:pPr>
              <a:buAutoNum type="arabicPeriod"/>
            </a:pPr>
            <a:r>
              <a:rPr lang="en-US" sz="2000" b="1" dirty="0"/>
              <a:t> Induction </a:t>
            </a:r>
            <a:r>
              <a:rPr lang="en-US" sz="2000" b="1" dirty="0" err="1"/>
              <a:t>linac</a:t>
            </a:r>
            <a:r>
              <a:rPr lang="en-US" sz="2000" b="1" dirty="0"/>
              <a:t> based Ring cooler </a:t>
            </a:r>
            <a:r>
              <a:rPr lang="en-US" sz="2000" dirty="0"/>
              <a:t>(</a:t>
            </a:r>
            <a:r>
              <a:rPr lang="en-US" sz="2000" b="1" dirty="0"/>
              <a:t>FNAL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V. Lebedev, S. Nagaitsev et </a:t>
            </a:r>
            <a:r>
              <a:rPr lang="en-US" sz="1700" dirty="0" err="1">
                <a:solidFill>
                  <a:srgbClr val="0070C0"/>
                </a:solidFill>
              </a:rPr>
              <a:t>al.,”CDR</a:t>
            </a:r>
            <a:r>
              <a:rPr lang="en-US" sz="1700" dirty="0">
                <a:solidFill>
                  <a:srgbClr val="0070C0"/>
                </a:solidFill>
              </a:rPr>
              <a:t>: A ring-based electron cooling for EIC”, JINST 16 T01003 (2021).</a:t>
            </a:r>
          </a:p>
          <a:p>
            <a:pPr marL="0" indent="0"/>
            <a:r>
              <a:rPr lang="en-US" sz="2000" b="1" dirty="0"/>
              <a:t>2. Dual-ring electron accelerator </a:t>
            </a:r>
            <a:r>
              <a:rPr lang="en-US" sz="2000" dirty="0"/>
              <a:t>(</a:t>
            </a:r>
            <a:r>
              <a:rPr lang="en-US" sz="2000" b="1" dirty="0"/>
              <a:t>JLAB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B. </a:t>
            </a:r>
            <a:r>
              <a:rPr lang="en-US" sz="1700" dirty="0" err="1">
                <a:solidFill>
                  <a:srgbClr val="0070C0"/>
                </a:solidFill>
              </a:rPr>
              <a:t>Dhital</a:t>
            </a:r>
            <a:r>
              <a:rPr lang="en-US" sz="1700" dirty="0">
                <a:solidFill>
                  <a:srgbClr val="0070C0"/>
                </a:solidFill>
              </a:rPr>
              <a:t> et al., “Beam dynamics study in a dual energy storage ring for ion beam cooling”, Proc. IPAC21, TUXA07 (2021).</a:t>
            </a:r>
          </a:p>
          <a:p>
            <a:pPr marL="0" indent="0"/>
            <a:r>
              <a:rPr lang="en-US" sz="2000" b="1" dirty="0"/>
              <a:t>3. ERL-based Circulator Ring </a:t>
            </a:r>
            <a:r>
              <a:rPr lang="en-US" sz="2000" dirty="0"/>
              <a:t>(</a:t>
            </a:r>
            <a:r>
              <a:rPr lang="en-US" sz="2000" b="1" dirty="0"/>
              <a:t>JLAB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S. Benson et al., ERL19, LINAC20 presentations</a:t>
            </a:r>
          </a:p>
          <a:p>
            <a:pPr marL="0" indent="0"/>
            <a:r>
              <a:rPr lang="en-US" sz="2000" b="1" dirty="0"/>
              <a:t>4. Storage Ring electron cooler </a:t>
            </a:r>
            <a:r>
              <a:rPr lang="en-US" sz="2000" dirty="0"/>
              <a:t>(</a:t>
            </a:r>
            <a:r>
              <a:rPr lang="en-US" sz="2000" b="1" dirty="0"/>
              <a:t>BNL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H. Zhao, J. Kewisch et al., “Ring-based electron cooler for high energy beam cooling”, PRAB 24, 043501 (2021)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14116-CCD7-43A9-B886-FEBCD3D4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36FD5-A44E-418D-B593-3FDFFA0BE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921" y="1690526"/>
            <a:ext cx="3583684" cy="1838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388DE-9403-4DDC-BC26-D88A9BDB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10" y="455269"/>
            <a:ext cx="3288029" cy="1335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68C57-7295-4D49-BA38-9B7B98F4C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436" y="5190601"/>
            <a:ext cx="2631513" cy="161012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C0551A-D915-41CD-86DC-12AA035BA8B3}"/>
              </a:ext>
            </a:extLst>
          </p:cNvPr>
          <p:cNvCxnSpPr>
            <a:cxnSpLocks/>
          </p:cNvCxnSpPr>
          <p:nvPr/>
        </p:nvCxnSpPr>
        <p:spPr>
          <a:xfrm flipV="1">
            <a:off x="6096000" y="1015545"/>
            <a:ext cx="3071247" cy="88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3F223-FB60-49E2-ADFC-09C04AC83BB3}"/>
              </a:ext>
            </a:extLst>
          </p:cNvPr>
          <p:cNvCxnSpPr>
            <a:cxnSpLocks/>
          </p:cNvCxnSpPr>
          <p:nvPr/>
        </p:nvCxnSpPr>
        <p:spPr>
          <a:xfrm flipV="1">
            <a:off x="5590509" y="2599732"/>
            <a:ext cx="3583684" cy="15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FCEAA4D-E969-448D-BC1B-D3B4C5E4E263}"/>
              </a:ext>
            </a:extLst>
          </p:cNvPr>
          <p:cNvPicPr/>
          <p:nvPr/>
        </p:nvPicPr>
        <p:blipFill rotWithShape="1">
          <a:blip r:embed="rId5"/>
          <a:srcRect t="1791"/>
          <a:stretch/>
        </p:blipFill>
        <p:spPr bwMode="auto">
          <a:xfrm>
            <a:off x="8919928" y="3494223"/>
            <a:ext cx="2542021" cy="1617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A5EFB9-DBC2-4222-A3B4-7F7D2A2145E1}"/>
              </a:ext>
            </a:extLst>
          </p:cNvPr>
          <p:cNvCxnSpPr>
            <a:cxnSpLocks/>
          </p:cNvCxnSpPr>
          <p:nvPr/>
        </p:nvCxnSpPr>
        <p:spPr>
          <a:xfrm>
            <a:off x="5443574" y="3918301"/>
            <a:ext cx="3137347" cy="24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2572C90-5939-3644-1BCE-5D804B9C9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FBF725-DDF0-6CCD-8904-DF2B097A6CEA}"/>
              </a:ext>
            </a:extLst>
          </p:cNvPr>
          <p:cNvCxnSpPr>
            <a:cxnSpLocks/>
          </p:cNvCxnSpPr>
          <p:nvPr/>
        </p:nvCxnSpPr>
        <p:spPr>
          <a:xfrm>
            <a:off x="5403986" y="5043952"/>
            <a:ext cx="3289092" cy="276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4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752E-BB77-54BB-6571-D58D5FFB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3D7A-D09B-06A7-2C4E-73CED636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88" y="136524"/>
            <a:ext cx="7886700" cy="671556"/>
          </a:xfrm>
        </p:spPr>
        <p:txBody>
          <a:bodyPr>
            <a:noAutofit/>
          </a:bodyPr>
          <a:lstStyle/>
          <a:p>
            <a:r>
              <a:rPr lang="en-US" sz="3200" dirty="0"/>
              <a:t>Recent HEC R&amp;D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D3B0-9DF8-C3F1-4C83-73F78321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7" y="858799"/>
            <a:ext cx="11437749" cy="4911911"/>
          </a:xfrm>
        </p:spPr>
        <p:txBody>
          <a:bodyPr>
            <a:normAutofit fontScale="85000" lnSpcReduction="10000"/>
          </a:bodyPr>
          <a:lstStyle/>
          <a:p>
            <a:pPr indent="0">
              <a:spcBef>
                <a:spcPts val="400"/>
              </a:spcBef>
            </a:pPr>
            <a:endParaRPr lang="en-US" sz="1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focus of most recent R&amp;D at CAD was on:</a:t>
            </a:r>
          </a:p>
          <a:p>
            <a:pPr indent="0">
              <a:spcBef>
                <a:spcPts val="400"/>
              </a:spcBef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Bef>
                <a:spcPts val="400"/>
              </a:spcBef>
              <a:buAutoNum type="arabicPeriod"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Design of storage Ring Electron Cooler (REC) where electron bunches which provide cooling of protons are being cooled themselves via synchrotron radiation.</a:t>
            </a:r>
          </a:p>
          <a:p>
            <a:pPr marL="571500" indent="-342900">
              <a:spcBef>
                <a:spcPts val="400"/>
              </a:spcBef>
              <a:buAutoNum type="arabicPeriod"/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Progress with REC design will be described in this presentation</a:t>
            </a:r>
          </a:p>
          <a:p>
            <a:pPr indent="0">
              <a:spcBef>
                <a:spcPts val="400"/>
              </a:spcBef>
            </a:pPr>
            <a:endParaRPr lang="en-US" sz="2600" dirty="0">
              <a:solidFill>
                <a:srgbClr val="0000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Bef>
                <a:spcPts val="400"/>
              </a:spcBef>
              <a:buAutoNum type="arabicPeriod" startAt="2"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ERL-based </a:t>
            </a:r>
            <a:r>
              <a:rPr lang="en-US" sz="2600" dirty="0" err="1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Recirculator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design where electron bunches are supplied by high-brightness electron source.</a:t>
            </a:r>
          </a:p>
          <a:p>
            <a:pPr indent="0">
              <a:spcBef>
                <a:spcPts val="400"/>
              </a:spcBef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Initial concept of this approach and required parameters will be presented. </a:t>
            </a:r>
          </a:p>
          <a:p>
            <a:pPr indent="0">
              <a:spcBef>
                <a:spcPts val="400"/>
              </a:spcBef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 simplify Technical Design of such electron accelerators, both approaches presently assume electron beam without any magnetization on the cathode and without need of continuous magnetic field in the cooling section.</a:t>
            </a:r>
          </a:p>
          <a:p>
            <a:pPr marL="0" indent="0"/>
            <a:endParaRPr lang="en-US" sz="33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31E50-CAED-B549-D4F4-19B3A6AC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0E7750A-81BD-A061-8975-0770DE3C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4712454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.potx  -  Read-Only" id="{3AE5E60D-83C1-4484-9836-EF48DBD48AEF}" vid="{79BAC2FC-8920-4004-A9A3-C090686F7C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</Template>
  <TotalTime>4606</TotalTime>
  <Words>4271</Words>
  <Application>Microsoft Office PowerPoint</Application>
  <PresentationFormat>Widescreen</PresentationFormat>
  <Paragraphs>544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SimSun</vt:lpstr>
      <vt:lpstr>Aptos</vt:lpstr>
      <vt:lpstr>Arial</vt:lpstr>
      <vt:lpstr>Calibri</vt:lpstr>
      <vt:lpstr>Cambria Math</vt:lpstr>
      <vt:lpstr>CMR12</vt:lpstr>
      <vt:lpstr>CMR8</vt:lpstr>
      <vt:lpstr>Helvetica</vt:lpstr>
      <vt:lpstr>Times New Roman</vt:lpstr>
      <vt:lpstr>Wingdings</vt:lpstr>
      <vt:lpstr>BNL</vt:lpstr>
      <vt:lpstr>High Energy Cooling R&amp;D</vt:lpstr>
      <vt:lpstr>Outline</vt:lpstr>
      <vt:lpstr>Response to recommendation</vt:lpstr>
      <vt:lpstr>Introduction</vt:lpstr>
      <vt:lpstr>Cooling requirements for Electron Ion Collider (EIC)</vt:lpstr>
      <vt:lpstr>High-Energy Cooling for EIC</vt:lpstr>
      <vt:lpstr>Electron Cooling at high energies</vt:lpstr>
      <vt:lpstr>EC-based High-Energy Cooling</vt:lpstr>
      <vt:lpstr>Recent HEC R&amp;D </vt:lpstr>
      <vt:lpstr>Cooler’s location</vt:lpstr>
      <vt:lpstr>Ring Electron Cooler</vt:lpstr>
      <vt:lpstr>Basic idea and layout</vt:lpstr>
      <vt:lpstr>What factors drive REC design parameters</vt:lpstr>
      <vt:lpstr>Cooling section and cooling optimization (I)</vt:lpstr>
      <vt:lpstr>Cooling section and cooling optimization (II)</vt:lpstr>
      <vt:lpstr>REC wigglers</vt:lpstr>
      <vt:lpstr>REC RF system</vt:lpstr>
      <vt:lpstr>Injection scheme</vt:lpstr>
      <vt:lpstr>Dynamic and momentum aperture optimization</vt:lpstr>
      <vt:lpstr>PowerPoint Presentation</vt:lpstr>
      <vt:lpstr>Challenges and ongoing work</vt:lpstr>
      <vt:lpstr>Work to be done</vt:lpstr>
      <vt:lpstr>REC conceptual design status</vt:lpstr>
      <vt:lpstr>ERL based Recirculator</vt:lpstr>
      <vt:lpstr>Recirculator concept</vt:lpstr>
      <vt:lpstr>Recirculator parameters</vt:lpstr>
      <vt:lpstr>Challenges and mitigation</vt:lpstr>
      <vt:lpstr>What about kickers?</vt:lpstr>
      <vt:lpstr>Feasibility of ERL based Recirculator</vt:lpstr>
      <vt:lpstr>Summary</vt:lpstr>
      <vt:lpstr>Backup slides</vt:lpstr>
      <vt:lpstr>Electron Cooling</vt:lpstr>
      <vt:lpstr>Dynamical friction</vt:lpstr>
      <vt:lpstr>Fully integrated cooling rates</vt:lpstr>
      <vt:lpstr>Redistribution of cooling rates</vt:lpstr>
      <vt:lpstr>Space charge tune shift</vt:lpstr>
      <vt:lpstr>Optical features of REC wigglers (I)</vt:lpstr>
      <vt:lpstr>Optical features of REC wigglers (II)</vt:lpstr>
      <vt:lpstr>Optical features of REC wigglers (III)</vt:lpstr>
      <vt:lpstr>Importance of proper wiggler focusing</vt:lpstr>
      <vt:lpstr>PowerPoint Presentation</vt:lpstr>
      <vt:lpstr>PowerPoint Presentation</vt:lpstr>
      <vt:lpstr>Injection (single bunch point of view)</vt:lpstr>
      <vt:lpstr>Injection (transverse acceptance)</vt:lpstr>
      <vt:lpstr>Beam dynamics for 2.5 nC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Seletskiy, Sergei</dc:creator>
  <cp:keywords/>
  <dc:description/>
  <cp:lastModifiedBy>Seletskiy, Sergei</cp:lastModifiedBy>
  <cp:revision>106</cp:revision>
  <cp:lastPrinted>2024-12-04T16:34:38Z</cp:lastPrinted>
  <dcterms:created xsi:type="dcterms:W3CDTF">2023-11-30T19:29:54Z</dcterms:created>
  <dcterms:modified xsi:type="dcterms:W3CDTF">2024-12-13T18:16:26Z</dcterms:modified>
  <cp:category/>
</cp:coreProperties>
</file>