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8"/>
  </p:notesMasterIdLst>
  <p:sldIdLst>
    <p:sldId id="256" r:id="rId2"/>
    <p:sldId id="5777" r:id="rId3"/>
    <p:sldId id="5787" r:id="rId4"/>
    <p:sldId id="5788" r:id="rId5"/>
    <p:sldId id="5778" r:id="rId6"/>
    <p:sldId id="5779" r:id="rId7"/>
    <p:sldId id="5780" r:id="rId8"/>
    <p:sldId id="5781" r:id="rId9"/>
    <p:sldId id="5782" r:id="rId10"/>
    <p:sldId id="5783" r:id="rId11"/>
    <p:sldId id="5784" r:id="rId12"/>
    <p:sldId id="5785" r:id="rId13"/>
    <p:sldId id="5786" r:id="rId14"/>
    <p:sldId id="5789" r:id="rId15"/>
    <p:sldId id="5790" r:id="rId16"/>
    <p:sldId id="25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432FF"/>
    <a:srgbClr val="163B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68C7CC-10C3-F040-9380-E519EB7FFD53}" v="34" dt="2024-12-18T12:46:44.8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89" autoAdjust="0"/>
    <p:restoredTop sz="90000" autoAdjust="0"/>
  </p:normalViewPr>
  <p:slideViewPr>
    <p:cSldViewPr snapToGrid="0" snapToObjects="1">
      <p:cViewPr varScale="1">
        <p:scale>
          <a:sx n="143" d="100"/>
          <a:sy n="143" d="100"/>
        </p:scale>
        <p:origin x="47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-28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15 min =&gt; 10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756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815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6083" y="574291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175" y="2044557"/>
            <a:ext cx="10334625" cy="2315756"/>
          </a:xfrm>
        </p:spPr>
        <p:txBody>
          <a:bodyPr>
            <a:normAutofit fontScale="90000"/>
          </a:bodyPr>
          <a:lstStyle/>
          <a:p>
            <a:r>
              <a:rPr lang="en-US" dirty="0"/>
              <a:t>C-AD Machine Advisory Committee</a:t>
            </a:r>
            <a:br>
              <a:rPr lang="en-US" dirty="0"/>
            </a:br>
            <a:r>
              <a:rPr lang="en-US" dirty="0"/>
              <a:t>HW Day 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C-AD Machine Advisory Committee</a:t>
            </a:r>
          </a:p>
          <a:p>
            <a:r>
              <a:rPr lang="en-US" dirty="0"/>
              <a:t>18 December 2024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4" y="4360313"/>
            <a:ext cx="10334625" cy="1134408"/>
          </a:xfrm>
        </p:spPr>
        <p:txBody>
          <a:bodyPr/>
          <a:lstStyle/>
          <a:p>
            <a:r>
              <a:rPr lang="en-US" dirty="0"/>
              <a:t>Wolfram Fischer</a:t>
            </a:r>
            <a:br>
              <a:rPr lang="en-US" dirty="0"/>
            </a:br>
            <a:r>
              <a:rPr lang="en-US" dirty="0"/>
              <a:t>Deputy Associate Laboratory Director for Accelerators, NPP</a:t>
            </a:r>
            <a:br>
              <a:rPr lang="en-US" dirty="0"/>
            </a:br>
            <a:r>
              <a:rPr lang="en-US" dirty="0"/>
              <a:t>Chair, C-AD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3FC38C-4793-23C5-1328-7E6D835F85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0B31EB-0019-BFB7-D77A-D1B586E56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483" y="3055"/>
            <a:ext cx="9645805" cy="67710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083919-C289-2CF2-86B3-8A6DCC2AD376}"/>
              </a:ext>
            </a:extLst>
          </p:cNvPr>
          <p:cNvSpPr txBox="1"/>
          <p:nvPr/>
        </p:nvSpPr>
        <p:spPr>
          <a:xfrm>
            <a:off x="9212240" y="59806"/>
            <a:ext cx="2803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Masahiro Okamura</a:t>
            </a:r>
          </a:p>
        </p:txBody>
      </p:sp>
    </p:spTree>
    <p:extLst>
      <p:ext uri="{BB962C8B-B14F-4D97-AF65-F5344CB8AC3E}">
        <p14:creationId xmlns:p14="http://schemas.microsoft.com/office/powerpoint/2010/main" val="4114781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E26FDF-149C-D7D0-579C-7E5A48CBF5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441409-6DCD-32B7-F0A4-40CC09791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332" y="-4773"/>
            <a:ext cx="9768468" cy="68571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D81D43-D3FD-3C2A-D558-0757719C5EDB}"/>
              </a:ext>
            </a:extLst>
          </p:cNvPr>
          <p:cNvSpPr txBox="1"/>
          <p:nvPr/>
        </p:nvSpPr>
        <p:spPr>
          <a:xfrm>
            <a:off x="9388027" y="755842"/>
            <a:ext cx="2803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Masahiro Okamura</a:t>
            </a:r>
          </a:p>
        </p:txBody>
      </p:sp>
    </p:spTree>
    <p:extLst>
      <p:ext uri="{BB962C8B-B14F-4D97-AF65-F5344CB8AC3E}">
        <p14:creationId xmlns:p14="http://schemas.microsoft.com/office/powerpoint/2010/main" val="2282603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FEC6C2-6C08-4EE5-B1E6-6DF209ADC3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CFDAE6-68A6-7285-2AAB-CFD5FCEC2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693" y="65678"/>
            <a:ext cx="9567745" cy="67162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8A2C99-2DBC-A9A5-954A-A09ECAA5138F}"/>
              </a:ext>
            </a:extLst>
          </p:cNvPr>
          <p:cNvSpPr txBox="1"/>
          <p:nvPr/>
        </p:nvSpPr>
        <p:spPr>
          <a:xfrm>
            <a:off x="9212240" y="59806"/>
            <a:ext cx="2803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Masahiro Okamura</a:t>
            </a:r>
          </a:p>
        </p:txBody>
      </p:sp>
    </p:spTree>
    <p:extLst>
      <p:ext uri="{BB962C8B-B14F-4D97-AF65-F5344CB8AC3E}">
        <p14:creationId xmlns:p14="http://schemas.microsoft.com/office/powerpoint/2010/main" val="41178354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085BD9-6A06-000E-23B3-6A864C517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2BF2BB-B41A-5713-2BDA-49CBD5F9E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391" y="50022"/>
            <a:ext cx="9590048" cy="67318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093279-CCD9-6047-5E87-9E5617606D0B}"/>
              </a:ext>
            </a:extLst>
          </p:cNvPr>
          <p:cNvSpPr txBox="1"/>
          <p:nvPr/>
        </p:nvSpPr>
        <p:spPr>
          <a:xfrm>
            <a:off x="9212240" y="59806"/>
            <a:ext cx="2803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Masahiro Okamura</a:t>
            </a:r>
          </a:p>
        </p:txBody>
      </p:sp>
    </p:spTree>
    <p:extLst>
      <p:ext uri="{BB962C8B-B14F-4D97-AF65-F5344CB8AC3E}">
        <p14:creationId xmlns:p14="http://schemas.microsoft.com/office/powerpoint/2010/main" val="33747813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B7251-AB56-BB6C-AD45-7335CE110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86B8B-6A41-F212-3F69-C5A3EC0F5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461841"/>
            <a:ext cx="11049000" cy="726696"/>
          </a:xfrm>
        </p:spPr>
        <p:txBody>
          <a:bodyPr>
            <a:normAutofit fontScale="90000"/>
          </a:bodyPr>
          <a:lstStyle/>
          <a:p>
            <a:r>
              <a:rPr lang="en-US" sz="3600" i="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Q5:</a:t>
            </a:r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 After commissioning the Extended EBIS in 2025, what are the priorities for future work on Au and 3He?</a:t>
            </a:r>
            <a:br>
              <a:rPr lang="en-US" sz="4400" b="0" i="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6622BF-08A7-76B9-7674-ADE206494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091823"/>
            <a:ext cx="11049000" cy="4940988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b="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Can meet the NSRL requirements with present EBIS performance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Full intensity Au needed again for EIC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ptos" panose="020B0004020202020204" pitchFamily="34" charset="0"/>
              </a:rPr>
              <a:t>Polarized He-3 development has highest priority for new capabilities</a:t>
            </a:r>
            <a:endParaRPr lang="en-US" b="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DE5903-CD67-30B7-70E3-BB92E8D430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734792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27D3D8-6EFC-3B22-1890-E870B9D5F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C5772-BDBF-6A21-48ED-E89672C37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461841"/>
            <a:ext cx="11049000" cy="726696"/>
          </a:xfrm>
        </p:spPr>
        <p:txBody>
          <a:bodyPr>
            <a:normAutofit fontScale="90000"/>
          </a:bodyPr>
          <a:lstStyle/>
          <a:p>
            <a:r>
              <a:rPr lang="en-US" sz="3600" i="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Q6:</a:t>
            </a:r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 What are the specific plans, expected deliverables, and funding needs in FY25 for the FFA work? What constitutes success?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96E57-A553-F7AD-3AF9-88397D0A0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883391"/>
            <a:ext cx="11049000" cy="414942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b="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ptos" panose="020B0004020202020204" pitchFamily="34" charset="0"/>
              </a:rPr>
              <a:t>Remaining tasks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:</a:t>
            </a:r>
          </a:p>
          <a:p>
            <a:pPr marL="914400" lvl="1" indent="-457200"/>
            <a:r>
              <a:rPr lang="en-US" dirty="0">
                <a:solidFill>
                  <a:srgbClr val="000000"/>
                </a:solidFill>
                <a:latin typeface="Aptos" panose="020B0004020202020204" pitchFamily="34" charset="0"/>
              </a:rPr>
              <a:t>Verify/adjust field quality of FFA magnets</a:t>
            </a:r>
          </a:p>
          <a:p>
            <a:pPr marL="914400" lvl="1" indent="-457200"/>
            <a:r>
              <a:rPr lang="en-US" dirty="0">
                <a:solidFill>
                  <a:srgbClr val="000000"/>
                </a:solidFill>
                <a:latin typeface="Aptos" panose="020B0004020202020204" pitchFamily="34" charset="0"/>
              </a:rPr>
              <a:t>Magnet assembly on Al plate to form a mini-arc</a:t>
            </a:r>
          </a:p>
          <a:p>
            <a:pPr marL="914400" lvl="1" indent="-457200"/>
            <a:r>
              <a:rPr lang="en-US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Propagate NSRL proton beam 10-250 MeV through arc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LDRD B funding: $200k in FY25 ($180k remaining)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Completion of tasks above is success for LDRD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8AB9DB-704F-9ECF-80D4-247CE7F541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15</a:t>
            </a:fld>
            <a:endParaRPr lang="en-US" sz="1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26493C-BBFB-4DDB-352C-FDC14038258A}"/>
              </a:ext>
            </a:extLst>
          </p:cNvPr>
          <p:cNvSpPr txBox="1"/>
          <p:nvPr/>
        </p:nvSpPr>
        <p:spPr>
          <a:xfrm>
            <a:off x="9311213" y="1241488"/>
            <a:ext cx="23092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Dejan Trbojevic</a:t>
            </a:r>
          </a:p>
        </p:txBody>
      </p:sp>
    </p:spTree>
    <p:extLst>
      <p:ext uri="{BB962C8B-B14F-4D97-AF65-F5344CB8AC3E}">
        <p14:creationId xmlns:p14="http://schemas.microsoft.com/office/powerpoint/2010/main" val="36662383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B9915-94E4-1ABE-9AF8-3B3D48F3B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777875"/>
          </a:xfrm>
        </p:spPr>
        <p:txBody>
          <a:bodyPr>
            <a:normAutofit fontScale="90000"/>
          </a:bodyPr>
          <a:lstStyle/>
          <a:p>
            <a:r>
              <a:rPr lang="en-US" sz="2700" dirty="0">
                <a:cs typeface="Calibri Light"/>
              </a:rPr>
              <a:t>Q7:</a:t>
            </a:r>
            <a:r>
              <a:rPr lang="en-US" sz="27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What is the anticipated timeline for the next steps on High-Energy Cooler work, both in FY25 and long term?</a:t>
            </a:r>
            <a:r>
              <a:rPr lang="en-US" sz="27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 </a:t>
            </a:r>
            <a:br>
              <a:rPr lang="en-US" sz="4800" b="0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D3259-F06C-BEA4-ECC8-AF532169F2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615515"/>
            <a:ext cx="11049000" cy="4207185"/>
          </a:xfrm>
        </p:spPr>
        <p:txBody>
          <a:bodyPr>
            <a:normAutofit fontScale="70000" lnSpcReduction="20000"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cs typeface="Calibri"/>
              </a:rPr>
              <a:t>EIC project has recently decided to move HEC efforts off project.</a:t>
            </a:r>
            <a:br>
              <a:rPr lang="en-US" sz="2800" dirty="0">
                <a:cs typeface="Calibri"/>
              </a:rPr>
            </a:br>
            <a:br>
              <a:rPr lang="en-US" sz="2800" dirty="0">
                <a:cs typeface="Calibri"/>
              </a:rPr>
            </a:br>
            <a:r>
              <a:rPr lang="en-US" sz="2800" dirty="0">
                <a:cs typeface="Calibri"/>
              </a:rPr>
              <a:t>This will have significant impact on resources available to work on HEC, especially in FY25, as C-AD Beam Cooling Group group, support several other projects and studies in FY25 (CeC experiment, LEReC APEX cooling studies, High-current R&amp;D, LEC for EIC and many other EIC tasks).</a:t>
            </a:r>
          </a:p>
          <a:p>
            <a:pPr algn="l"/>
            <a:endParaRPr lang="en-US" sz="2800" dirty="0">
              <a:cs typeface="Calibri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cs typeface="Calibri"/>
              </a:rPr>
              <a:t>We expect that available resources within C-AD Beam Cooling Group will be further affected by transitioning to the EIC.</a:t>
            </a:r>
          </a:p>
          <a:p>
            <a:pPr algn="l"/>
            <a:endParaRPr lang="en-US" dirty="0">
              <a:cs typeface="Calibri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cs typeface="Calibri"/>
              </a:rPr>
              <a:t>With the presently available resources within the group,</a:t>
            </a:r>
            <a:r>
              <a:rPr lang="en-US" dirty="0">
                <a:cs typeface="Calibri"/>
              </a:rPr>
              <a:t> </a:t>
            </a:r>
            <a:r>
              <a:rPr lang="en-US" sz="2800" dirty="0">
                <a:cs typeface="Calibri"/>
              </a:rPr>
              <a:t>we expect to complete the ongoing Ring Cooler studies and perform DA studies with realistic wiggler errors by the end of 2025. We plan to produce CDR of Ring </a:t>
            </a:r>
            <a:r>
              <a:rPr lang="en-US" dirty="0">
                <a:cs typeface="Calibri"/>
              </a:rPr>
              <a:t>C</a:t>
            </a:r>
            <a:r>
              <a:rPr lang="en-US" sz="2800" dirty="0">
                <a:cs typeface="Calibri"/>
              </a:rPr>
              <a:t>ooler approach on the scale of 2-3 years.</a:t>
            </a:r>
          </a:p>
          <a:p>
            <a:pPr algn="l"/>
            <a:endParaRPr lang="en-US" dirty="0">
              <a:cs typeface="Calibri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W</a:t>
            </a:r>
            <a:r>
              <a:rPr lang="en-US" sz="2800" dirty="0">
                <a:cs typeface="Calibri"/>
              </a:rPr>
              <a:t>e expect that bringing ERL-based HEC to a CDR level will take additional 2-3 years.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8E8754-EA6D-F0DC-15A6-93E3A66DE3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16</a:t>
            </a:fld>
            <a:endParaRPr lang="en-US" sz="1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BC517A-F41E-D35C-C04A-24AB7676B9B5}"/>
              </a:ext>
            </a:extLst>
          </p:cNvPr>
          <p:cNvSpPr txBox="1"/>
          <p:nvPr/>
        </p:nvSpPr>
        <p:spPr>
          <a:xfrm>
            <a:off x="9166302" y="665946"/>
            <a:ext cx="29233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Alexei Fedotov,</a:t>
            </a:r>
          </a:p>
          <a:p>
            <a:r>
              <a:rPr lang="en-US" sz="2800" dirty="0"/>
              <a:t>Sergei Seletskiy</a:t>
            </a:r>
          </a:p>
        </p:txBody>
      </p:sp>
    </p:spTree>
    <p:extLst>
      <p:ext uri="{BB962C8B-B14F-4D97-AF65-F5344CB8AC3E}">
        <p14:creationId xmlns:p14="http://schemas.microsoft.com/office/powerpoint/2010/main" val="145277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96BAF-79A4-66BC-C0E4-9298A4592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HW questions day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D0186-336F-34D0-5CC2-839998989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 rtl="0">
              <a:buFont typeface="+mj-lt"/>
              <a:buAutoNum type="arabicPeriod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What is the plan and commitment for using AI/ML tools in Run-25 operations? </a:t>
            </a:r>
          </a:p>
          <a:p>
            <a:pPr algn="just" rtl="0">
              <a:buFont typeface="+mj-lt"/>
              <a:buAutoNum type="arabicPeriod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What are the plans for including collective effects in the AI/ML developments?</a:t>
            </a:r>
          </a:p>
          <a:p>
            <a:pPr algn="just" rtl="0">
              <a:buFont typeface="+mj-lt"/>
              <a:buAutoNum type="arabicPeriod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What are the specific plans and expected deliverables in FY25 for the BNCT lithium beam driver work?</a:t>
            </a:r>
          </a:p>
          <a:p>
            <a:pPr algn="just" rtl="0">
              <a:buFont typeface="+mj-lt"/>
              <a:buAutoNum type="arabicPeriod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Please provide details on the RFQ implementation for BNCT lithium beam driver with 120mA.</a:t>
            </a:r>
          </a:p>
          <a:p>
            <a:pPr algn="just" rtl="0">
              <a:buFont typeface="+mj-lt"/>
              <a:buAutoNum type="arabicPeriod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After commissioning the Extended EBIS in 2025, what are the priorities for future work on Au and 3He?</a:t>
            </a:r>
          </a:p>
          <a:p>
            <a:pPr algn="just" rtl="0">
              <a:buFont typeface="+mj-lt"/>
              <a:buAutoNum type="arabicPeriod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What are the specific plans, expected deliverables, and funding needs in FY25 for the FFA work? What constitutes success?</a:t>
            </a:r>
          </a:p>
          <a:p>
            <a:pPr algn="just" rtl="0">
              <a:buFont typeface="+mj-lt"/>
              <a:buAutoNum type="arabicPeriod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What is the anticipated timeline for the next steps on High-Energy Cooler work, both in FY25 and long term?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E8287A-481A-4EAF-6933-2DF1A676E2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619311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7B093-A15A-234E-2662-012565F04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461841"/>
            <a:ext cx="11049000" cy="726696"/>
          </a:xfrm>
        </p:spPr>
        <p:txBody>
          <a:bodyPr>
            <a:normAutofit fontScale="90000"/>
          </a:bodyPr>
          <a:lstStyle/>
          <a:p>
            <a:r>
              <a:rPr lang="en-US" sz="3600" i="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Q1:</a:t>
            </a:r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 What is the plan and commitment for using AI/ML tools in Run-25 operations? </a:t>
            </a:r>
            <a:br>
              <a:rPr lang="en-US" sz="4400" b="0" i="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0F9345-BDEE-4444-4BF7-5E3162954C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321051"/>
            <a:ext cx="11049000" cy="4863028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ptos" panose="020B0004020202020204" pitchFamily="34" charset="0"/>
              </a:rPr>
              <a:t>C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ommitted to providing emittance stabilization tools that were implemented by Leve for LtB and BtA optimization, and to help make them popular with the operators.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Since the methods we are using focus on increasing the beam brightness, we don’t need p-p but can use any beam.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However, we still must work on optimizing heavy ion injection into the Booster (both EBIS and TVDG).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We are also working with RadiaSoft to improve emittance measurements and get them to report more consistently, using ML techniques. This can yield first results for Run-25.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New instrumentation is being put in place -  a dedicated wall current monitor data acquisition to give us longitudinal emittance through the cycle in both Booster and AGS, a pixel ion chamber in the LtB line for directly measuring coupling, and RF frequency meter in the Booster. Of course, as Vincent stated, there will be p-p studies during the Au-Au ops.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0E667F-A182-225F-DE17-F94A8F69DD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sz="1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E67B0B-A387-C918-F574-4E8C9B2A347A}"/>
              </a:ext>
            </a:extLst>
          </p:cNvPr>
          <p:cNvSpPr txBox="1"/>
          <p:nvPr/>
        </p:nvSpPr>
        <p:spPr>
          <a:xfrm>
            <a:off x="7599204" y="594356"/>
            <a:ext cx="45927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Georg Hoffstaetter, Kevin Brown</a:t>
            </a:r>
          </a:p>
        </p:txBody>
      </p:sp>
    </p:spTree>
    <p:extLst>
      <p:ext uri="{BB962C8B-B14F-4D97-AF65-F5344CB8AC3E}">
        <p14:creationId xmlns:p14="http://schemas.microsoft.com/office/powerpoint/2010/main" val="3704553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E10684-939B-CC01-50F2-4F188288C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A5BAF-FAA9-FD64-255F-31198D543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461841"/>
            <a:ext cx="11049000" cy="726696"/>
          </a:xfrm>
        </p:spPr>
        <p:txBody>
          <a:bodyPr>
            <a:normAutofit fontScale="90000"/>
          </a:bodyPr>
          <a:lstStyle/>
          <a:p>
            <a:r>
              <a:rPr lang="en-US" sz="3600" i="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Q2:</a:t>
            </a:r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 What are the plans for including collective effects in the AI/ML developments? </a:t>
            </a:r>
            <a:br>
              <a:rPr lang="en-US" sz="4400" b="0" i="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C4FEB-4374-ECDE-878C-2CFDABAED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091823"/>
            <a:ext cx="11049000" cy="4940988"/>
          </a:xfrm>
        </p:spPr>
        <p:txBody>
          <a:bodyPr>
            <a:normAutofit fontScale="85000" lnSpcReduction="20000"/>
          </a:bodyPr>
          <a:lstStyle/>
          <a:p>
            <a:pPr algn="l"/>
            <a:endParaRPr lang="en-US" b="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Already addressing space charge through the bunch split/merge process.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ptos" panose="020B0004020202020204" pitchFamily="34" charset="0"/>
              </a:rPr>
              <a:t>Also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looking at a space charge correction in the AGS ion-collecting IPM.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While space charge can already be modeled in Bmad, not yet done for Booster and AGS. Because the ML-based emittance optimization seems to be working well without a complete model, do not plan to pursue space charge modeling with high priority. </a:t>
            </a:r>
          </a:p>
          <a:p>
            <a:pPr algn="l"/>
            <a:br>
              <a:rPr lang="en-US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</a:br>
            <a:endParaRPr lang="en-US" b="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For coherent instabilities, have discussed stop band corrections and using ML to optimize them, but that needs more thought.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Is possible that having negative horizontal chromaticity above transition in the AGS is causing problems, but we have very low intensities and seen no evidence of intensity dependent tune shifts.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A08B86-0A8F-5F6A-34DD-05A621C387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sz="1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F1B5BA-9438-458A-EDC2-773C1B65C9FD}"/>
              </a:ext>
            </a:extLst>
          </p:cNvPr>
          <p:cNvSpPr txBox="1"/>
          <p:nvPr/>
        </p:nvSpPr>
        <p:spPr>
          <a:xfrm>
            <a:off x="7599204" y="594356"/>
            <a:ext cx="45927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Georg Hoffstaetter, Kevin Brown</a:t>
            </a:r>
          </a:p>
        </p:txBody>
      </p:sp>
    </p:spTree>
    <p:extLst>
      <p:ext uri="{BB962C8B-B14F-4D97-AF65-F5344CB8AC3E}">
        <p14:creationId xmlns:p14="http://schemas.microsoft.com/office/powerpoint/2010/main" val="2305342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10105B-CE84-A3C5-FC2A-389BA2B887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sz="1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4C1044-03DE-DF6C-69A8-73429C7C1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718" y="59806"/>
            <a:ext cx="9599343" cy="67383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32DF83-BC23-E2AC-CEF4-E3CDCBDE37B0}"/>
              </a:ext>
            </a:extLst>
          </p:cNvPr>
          <p:cNvSpPr txBox="1"/>
          <p:nvPr/>
        </p:nvSpPr>
        <p:spPr>
          <a:xfrm>
            <a:off x="1101294" y="521445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/>
              <a:t>Q3: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8C217-36EB-BEA8-5680-3752EE042B7D}"/>
              </a:ext>
            </a:extLst>
          </p:cNvPr>
          <p:cNvSpPr txBox="1"/>
          <p:nvPr/>
        </p:nvSpPr>
        <p:spPr>
          <a:xfrm>
            <a:off x="9212240" y="59806"/>
            <a:ext cx="2803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Masahiro Okamura</a:t>
            </a:r>
          </a:p>
        </p:txBody>
      </p:sp>
    </p:spTree>
    <p:extLst>
      <p:ext uri="{BB962C8B-B14F-4D97-AF65-F5344CB8AC3E}">
        <p14:creationId xmlns:p14="http://schemas.microsoft.com/office/powerpoint/2010/main" val="3512657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0B2CA1-B499-BCAA-87D6-1A675CC72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3412F1-6FF3-4798-B889-CD237AFC3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391" y="50022"/>
            <a:ext cx="9500838" cy="66692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D051A8-3A70-4D9C-7EC1-996309544A50}"/>
              </a:ext>
            </a:extLst>
          </p:cNvPr>
          <p:cNvSpPr txBox="1"/>
          <p:nvPr/>
        </p:nvSpPr>
        <p:spPr>
          <a:xfrm>
            <a:off x="9212240" y="59806"/>
            <a:ext cx="2803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Masahiro Okamura</a:t>
            </a:r>
          </a:p>
        </p:txBody>
      </p:sp>
    </p:spTree>
    <p:extLst>
      <p:ext uri="{BB962C8B-B14F-4D97-AF65-F5344CB8AC3E}">
        <p14:creationId xmlns:p14="http://schemas.microsoft.com/office/powerpoint/2010/main" val="492163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1580F4-ADFF-4CBA-2360-39DDE60F5A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C759FE-BD11-01D0-BF4C-3BF5595D9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298" y="96989"/>
            <a:ext cx="9478536" cy="66535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509D17-7F85-9953-3234-B4F2747F8DCE}"/>
              </a:ext>
            </a:extLst>
          </p:cNvPr>
          <p:cNvSpPr txBox="1"/>
          <p:nvPr/>
        </p:nvSpPr>
        <p:spPr>
          <a:xfrm>
            <a:off x="9212240" y="59806"/>
            <a:ext cx="2803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Masahiro Okamura</a:t>
            </a:r>
          </a:p>
        </p:txBody>
      </p:sp>
    </p:spTree>
    <p:extLst>
      <p:ext uri="{BB962C8B-B14F-4D97-AF65-F5344CB8AC3E}">
        <p14:creationId xmlns:p14="http://schemas.microsoft.com/office/powerpoint/2010/main" val="17953074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A5EF69-D15F-1E89-FE4E-B35F997530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AF25AA-69F9-E872-0C38-FFF8D01D7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995" y="81333"/>
            <a:ext cx="9578897" cy="67240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2BB21F-7418-DDEC-4B47-BD926A70A622}"/>
              </a:ext>
            </a:extLst>
          </p:cNvPr>
          <p:cNvSpPr txBox="1"/>
          <p:nvPr/>
        </p:nvSpPr>
        <p:spPr>
          <a:xfrm>
            <a:off x="9212240" y="59806"/>
            <a:ext cx="2803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Masahiro Okamura</a:t>
            </a:r>
          </a:p>
        </p:txBody>
      </p:sp>
    </p:spTree>
    <p:extLst>
      <p:ext uri="{BB962C8B-B14F-4D97-AF65-F5344CB8AC3E}">
        <p14:creationId xmlns:p14="http://schemas.microsoft.com/office/powerpoint/2010/main" val="3535088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DD4845-685B-66F0-356A-35496D31FA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85F83E-3AFF-8E89-81AE-BBF391253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205" y="143955"/>
            <a:ext cx="9400477" cy="65987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E74324-ECE4-BA10-A569-6FDBE41749A7}"/>
              </a:ext>
            </a:extLst>
          </p:cNvPr>
          <p:cNvSpPr txBox="1"/>
          <p:nvPr/>
        </p:nvSpPr>
        <p:spPr>
          <a:xfrm>
            <a:off x="1096358" y="425911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/>
              <a:t>Q4: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8B58AE-6077-2AF2-EA4C-D07B58888440}"/>
              </a:ext>
            </a:extLst>
          </p:cNvPr>
          <p:cNvSpPr txBox="1"/>
          <p:nvPr/>
        </p:nvSpPr>
        <p:spPr>
          <a:xfrm>
            <a:off x="9212240" y="59806"/>
            <a:ext cx="2803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Masahiro Okamura</a:t>
            </a:r>
          </a:p>
        </p:txBody>
      </p:sp>
    </p:spTree>
    <p:extLst>
      <p:ext uri="{BB962C8B-B14F-4D97-AF65-F5344CB8AC3E}">
        <p14:creationId xmlns:p14="http://schemas.microsoft.com/office/powerpoint/2010/main" val="1993669438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Widescreen_Compressed_060121" id="{12E83E08-87E0-F644-89EB-87DEB220AE0B}" vid="{EBE5DD67-AF26-1345-A97E-9F8C3AF25A6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BNL_PPT_Template_2021_Widescreen_Compressed (3)</Template>
  <TotalTime>34694</TotalTime>
  <Words>850</Words>
  <Application>Microsoft Office PowerPoint</Application>
  <PresentationFormat>Widescreen</PresentationFormat>
  <Paragraphs>82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Aptos</vt:lpstr>
      <vt:lpstr>Arial</vt:lpstr>
      <vt:lpstr>Calibri</vt:lpstr>
      <vt:lpstr>Calibri Light</vt:lpstr>
      <vt:lpstr>BNL</vt:lpstr>
      <vt:lpstr>C-AD Machine Advisory Committee HW Day 2</vt:lpstr>
      <vt:lpstr>HW questions day 2</vt:lpstr>
      <vt:lpstr>Q1: What is the plan and commitment for using AI/ML tools in Run-25 operations?  </vt:lpstr>
      <vt:lpstr>Q2: What are the plans for including collective effects in the AI/ML developments? 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Q5: After commissioning the Extended EBIS in 2025, what are the priorities for future work on Au and 3He? </vt:lpstr>
      <vt:lpstr>Q6: What are the specific plans, expected deliverables, and funding needs in FY25 for the FFA work? What constitutes success?</vt:lpstr>
      <vt:lpstr>Q7:What is the anticipated timeline for the next steps on High-Energy Cooler work, both in FY25 and long term? 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Accelerator Operations</dc:title>
  <dc:subject/>
  <dc:creator>Minty, Michiko</dc:creator>
  <cp:keywords/>
  <dc:description/>
  <cp:lastModifiedBy>DiFilippo, Lynanne</cp:lastModifiedBy>
  <cp:revision>516</cp:revision>
  <dcterms:created xsi:type="dcterms:W3CDTF">2021-10-13T00:50:42Z</dcterms:created>
  <dcterms:modified xsi:type="dcterms:W3CDTF">2024-12-18T13:47:02Z</dcterms:modified>
  <cp:category/>
</cp:coreProperties>
</file>